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4"/>
  </p:notesMasterIdLst>
  <p:sldIdLst>
    <p:sldId id="256" r:id="rId2"/>
    <p:sldId id="259" r:id="rId3"/>
    <p:sldId id="269" r:id="rId4"/>
    <p:sldId id="271" r:id="rId5"/>
    <p:sldId id="261" r:id="rId6"/>
    <p:sldId id="262" r:id="rId7"/>
    <p:sldId id="263" r:id="rId8"/>
    <p:sldId id="264" r:id="rId9"/>
    <p:sldId id="265" r:id="rId10"/>
    <p:sldId id="266" r:id="rId11"/>
    <p:sldId id="267" r:id="rId12"/>
    <p:sldId id="268" r:id="rId13"/>
  </p:sldIdLst>
  <p:sldSz cx="9144000" cy="6858000" type="screen4x3"/>
  <p:notesSz cx="29718000" cy="41605200"/>
  <p:defaultTextStyle>
    <a:defPPr>
      <a:defRPr lang="en-US"/>
    </a:defPPr>
    <a:lvl1pPr algn="l" rtl="0" eaLnBrk="0" fontAlgn="base" hangingPunct="0">
      <a:spcBef>
        <a:spcPct val="0"/>
      </a:spcBef>
      <a:spcAft>
        <a:spcPct val="0"/>
      </a:spcAft>
      <a:defRPr sz="1540" kern="1200">
        <a:solidFill>
          <a:schemeClr val="tx1"/>
        </a:solidFill>
        <a:latin typeface="Arial" panose="020B0604020202020204" pitchFamily="34" charset="0"/>
        <a:ea typeface="+mn-ea"/>
        <a:cs typeface="Arial" panose="020B0604020202020204" pitchFamily="34" charset="0"/>
      </a:defRPr>
    </a:lvl1pPr>
    <a:lvl2pPr marL="91440" algn="l" rtl="0" eaLnBrk="0" fontAlgn="base" hangingPunct="0">
      <a:spcBef>
        <a:spcPct val="0"/>
      </a:spcBef>
      <a:spcAft>
        <a:spcPct val="0"/>
      </a:spcAft>
      <a:defRPr sz="1540" kern="1200">
        <a:solidFill>
          <a:schemeClr val="tx1"/>
        </a:solidFill>
        <a:latin typeface="Arial" panose="020B0604020202020204" pitchFamily="34" charset="0"/>
        <a:ea typeface="+mn-ea"/>
        <a:cs typeface="Arial" panose="020B0604020202020204" pitchFamily="34" charset="0"/>
      </a:defRPr>
    </a:lvl2pPr>
    <a:lvl3pPr marL="182880" algn="l" rtl="0" eaLnBrk="0" fontAlgn="base" hangingPunct="0">
      <a:spcBef>
        <a:spcPct val="0"/>
      </a:spcBef>
      <a:spcAft>
        <a:spcPct val="0"/>
      </a:spcAft>
      <a:defRPr sz="1540" kern="1200">
        <a:solidFill>
          <a:schemeClr val="tx1"/>
        </a:solidFill>
        <a:latin typeface="Arial" panose="020B0604020202020204" pitchFamily="34" charset="0"/>
        <a:ea typeface="+mn-ea"/>
        <a:cs typeface="Arial" panose="020B0604020202020204" pitchFamily="34" charset="0"/>
      </a:defRPr>
    </a:lvl3pPr>
    <a:lvl4pPr marL="274320" algn="l" rtl="0" eaLnBrk="0" fontAlgn="base" hangingPunct="0">
      <a:spcBef>
        <a:spcPct val="0"/>
      </a:spcBef>
      <a:spcAft>
        <a:spcPct val="0"/>
      </a:spcAft>
      <a:defRPr sz="1540" kern="1200">
        <a:solidFill>
          <a:schemeClr val="tx1"/>
        </a:solidFill>
        <a:latin typeface="Arial" panose="020B0604020202020204" pitchFamily="34" charset="0"/>
        <a:ea typeface="+mn-ea"/>
        <a:cs typeface="Arial" panose="020B0604020202020204" pitchFamily="34" charset="0"/>
      </a:defRPr>
    </a:lvl4pPr>
    <a:lvl5pPr marL="365760" algn="l" rtl="0" eaLnBrk="0" fontAlgn="base" hangingPunct="0">
      <a:spcBef>
        <a:spcPct val="0"/>
      </a:spcBef>
      <a:spcAft>
        <a:spcPct val="0"/>
      </a:spcAft>
      <a:defRPr sz="1540" kern="1200">
        <a:solidFill>
          <a:schemeClr val="tx1"/>
        </a:solidFill>
        <a:latin typeface="Arial" panose="020B0604020202020204" pitchFamily="34" charset="0"/>
        <a:ea typeface="+mn-ea"/>
        <a:cs typeface="Arial" panose="020B0604020202020204" pitchFamily="34" charset="0"/>
      </a:defRPr>
    </a:lvl5pPr>
    <a:lvl6pPr marL="457200" algn="l" defTabSz="182880" rtl="0" eaLnBrk="1" latinLnBrk="0" hangingPunct="1">
      <a:defRPr sz="1540" kern="1200">
        <a:solidFill>
          <a:schemeClr val="tx1"/>
        </a:solidFill>
        <a:latin typeface="Arial" panose="020B0604020202020204" pitchFamily="34" charset="0"/>
        <a:ea typeface="+mn-ea"/>
        <a:cs typeface="Arial" panose="020B0604020202020204" pitchFamily="34" charset="0"/>
      </a:defRPr>
    </a:lvl6pPr>
    <a:lvl7pPr marL="548640" algn="l" defTabSz="182880" rtl="0" eaLnBrk="1" latinLnBrk="0" hangingPunct="1">
      <a:defRPr sz="1540" kern="1200">
        <a:solidFill>
          <a:schemeClr val="tx1"/>
        </a:solidFill>
        <a:latin typeface="Arial" panose="020B0604020202020204" pitchFamily="34" charset="0"/>
        <a:ea typeface="+mn-ea"/>
        <a:cs typeface="Arial" panose="020B0604020202020204" pitchFamily="34" charset="0"/>
      </a:defRPr>
    </a:lvl7pPr>
    <a:lvl8pPr marL="640080" algn="l" defTabSz="182880" rtl="0" eaLnBrk="1" latinLnBrk="0" hangingPunct="1">
      <a:defRPr sz="1540" kern="1200">
        <a:solidFill>
          <a:schemeClr val="tx1"/>
        </a:solidFill>
        <a:latin typeface="Arial" panose="020B0604020202020204" pitchFamily="34" charset="0"/>
        <a:ea typeface="+mn-ea"/>
        <a:cs typeface="Arial" panose="020B0604020202020204" pitchFamily="34" charset="0"/>
      </a:defRPr>
    </a:lvl8pPr>
    <a:lvl9pPr marL="731520" algn="l" defTabSz="182880" rtl="0" eaLnBrk="1" latinLnBrk="0" hangingPunct="1">
      <a:defRPr sz="1540"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474" autoAdjust="0"/>
    <p:restoredTop sz="88561" autoAdjust="0"/>
  </p:normalViewPr>
  <p:slideViewPr>
    <p:cSldViewPr>
      <p:cViewPr>
        <p:scale>
          <a:sx n="100" d="100"/>
          <a:sy n="100" d="100"/>
        </p:scale>
        <p:origin x="924" y="72"/>
      </p:cViewPr>
      <p:guideLst>
        <p:guide orient="horz" pos="2160"/>
        <p:guide pos="2880"/>
      </p:guideLst>
    </p:cSldViewPr>
  </p:slideViewPr>
  <p:notesTextViewPr>
    <p:cViewPr>
      <p:scale>
        <a:sx n="100" d="100"/>
        <a:sy n="100" d="100"/>
      </p:scale>
      <p:origin x="0" y="0"/>
    </p:cViewPr>
  </p:notesTextViewPr>
  <p:notesViewPr>
    <p:cSldViewPr>
      <p:cViewPr varScale="1">
        <p:scale>
          <a:sx n="20" d="100"/>
          <a:sy n="20" d="100"/>
        </p:scale>
        <p:origin x="3000" y="6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B72AC51-AC66-4661-A122-A6D01A9696EF}"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473346CB-CD3D-4764-90DC-BE403E65B540}">
      <dgm:prSet phldrT="[Text]" custT="1"/>
      <dgm:spPr>
        <a:solidFill>
          <a:schemeClr val="bg1"/>
        </a:solidFill>
        <a:ln w="69850" cmpd="dbl">
          <a:solidFill>
            <a:srgbClr val="00B050"/>
          </a:solidFill>
        </a:ln>
      </dgm:spPr>
      <dgm:t>
        <a:bodyPr/>
        <a:lstStyle/>
        <a:p>
          <a:pPr algn="ctr"/>
          <a:r>
            <a:rPr lang="en-US" sz="1600" b="1" u="none" dirty="0" smtClean="0">
              <a:solidFill>
                <a:schemeClr val="tx1"/>
              </a:solidFill>
              <a:latin typeface="Calibri" panose="020F0502020204030204" pitchFamily="34" charset="0"/>
            </a:rPr>
            <a:t>New </a:t>
          </a:r>
          <a:br>
            <a:rPr lang="en-US" sz="1600" b="1" u="none" dirty="0" smtClean="0">
              <a:solidFill>
                <a:schemeClr val="tx1"/>
              </a:solidFill>
              <a:latin typeface="Calibri" panose="020F0502020204030204" pitchFamily="34" charset="0"/>
            </a:rPr>
          </a:br>
          <a:r>
            <a:rPr lang="en-US" sz="1600" b="1" u="none" dirty="0" smtClean="0">
              <a:solidFill>
                <a:schemeClr val="tx1"/>
              </a:solidFill>
              <a:latin typeface="Calibri" panose="020F0502020204030204" pitchFamily="34" charset="0"/>
            </a:rPr>
            <a:t>DAQ electronics with White Rabbit / PTP synchronization</a:t>
          </a:r>
        </a:p>
        <a:p>
          <a:pPr algn="ctr"/>
          <a:endParaRPr lang="en-US" sz="1400" b="1" u="none" dirty="0" smtClean="0">
            <a:solidFill>
              <a:schemeClr val="tx1"/>
            </a:solidFill>
            <a:latin typeface="Calibri" panose="020F0502020204030204" pitchFamily="34" charset="0"/>
          </a:endParaRPr>
        </a:p>
        <a:p>
          <a:pPr algn="ctr"/>
          <a:endParaRPr lang="en-US" sz="1400" b="0" u="none" dirty="0" smtClean="0">
            <a:solidFill>
              <a:schemeClr val="tx1"/>
            </a:solidFill>
            <a:latin typeface="Calibri" panose="020F0502020204030204" pitchFamily="34" charset="0"/>
          </a:endParaRPr>
        </a:p>
        <a:p>
          <a:pPr algn="ctr"/>
          <a:endParaRPr lang="en-US" sz="1400" b="0" u="none" dirty="0" smtClean="0">
            <a:solidFill>
              <a:schemeClr val="tx1"/>
            </a:solidFill>
            <a:latin typeface="Calibri" panose="020F0502020204030204" pitchFamily="34" charset="0"/>
          </a:endParaRPr>
        </a:p>
        <a:p>
          <a:pPr algn="ctr"/>
          <a:endParaRPr lang="en-US" sz="1400" b="0" u="none" dirty="0" smtClean="0">
            <a:solidFill>
              <a:schemeClr val="tx1"/>
            </a:solidFill>
            <a:latin typeface="Calibri" panose="020F0502020204030204" pitchFamily="34" charset="0"/>
          </a:endParaRPr>
        </a:p>
        <a:p>
          <a:pPr algn="ctr"/>
          <a:endParaRPr lang="en-US" sz="1400" dirty="0">
            <a:solidFill>
              <a:schemeClr val="tx1"/>
            </a:solidFill>
          </a:endParaRPr>
        </a:p>
      </dgm:t>
    </dgm:pt>
    <dgm:pt modelId="{068C5E3F-3EAD-4736-802D-2EDCBFDD679E}" type="parTrans" cxnId="{3026E839-FC94-436B-AC91-B548717619AE}">
      <dgm:prSet/>
      <dgm:spPr/>
      <dgm:t>
        <a:bodyPr/>
        <a:lstStyle/>
        <a:p>
          <a:endParaRPr lang="en-US"/>
        </a:p>
      </dgm:t>
    </dgm:pt>
    <dgm:pt modelId="{E6F8888E-76D7-4BFF-893D-6846FAED48DF}" type="sibTrans" cxnId="{3026E839-FC94-436B-AC91-B548717619AE}">
      <dgm:prSet/>
      <dgm:spPr/>
      <dgm:t>
        <a:bodyPr/>
        <a:lstStyle/>
        <a:p>
          <a:endParaRPr lang="en-US"/>
        </a:p>
      </dgm:t>
    </dgm:pt>
    <dgm:pt modelId="{B7A2BF4B-1C36-4E09-B36F-764CDA24104F}">
      <dgm:prSet phldrT="[Text]" custT="1"/>
      <dgm:spPr>
        <a:solidFill>
          <a:schemeClr val="accent5">
            <a:lumMod val="40000"/>
            <a:lumOff val="60000"/>
          </a:schemeClr>
        </a:solidFill>
      </dgm:spPr>
      <dgm:t>
        <a:bodyPr/>
        <a:lstStyle/>
        <a:p>
          <a:pPr algn="l"/>
          <a:r>
            <a:rPr lang="en-US" sz="1500" b="0" u="none" dirty="0" smtClean="0">
              <a:solidFill>
                <a:schemeClr val="tx1"/>
              </a:solidFill>
              <a:latin typeface="Calibri" panose="020F0502020204030204" pitchFamily="34" charset="0"/>
            </a:rPr>
            <a:t>Modern technologies allow time synchronization through data network </a:t>
          </a:r>
          <a:endParaRPr lang="en-US" sz="1500" dirty="0">
            <a:solidFill>
              <a:schemeClr val="tx1"/>
            </a:solidFill>
          </a:endParaRPr>
        </a:p>
      </dgm:t>
    </dgm:pt>
    <dgm:pt modelId="{B4B081A9-D19D-4A63-9019-424567E604A7}" type="parTrans" cxnId="{680DAE61-7CEA-4A50-9725-B2BB2E4F1126}">
      <dgm:prSet/>
      <dgm:spPr/>
      <dgm:t>
        <a:bodyPr/>
        <a:lstStyle/>
        <a:p>
          <a:endParaRPr lang="en-US"/>
        </a:p>
      </dgm:t>
    </dgm:pt>
    <dgm:pt modelId="{0FE06035-DE2F-4799-B156-29149CD52262}" type="sibTrans" cxnId="{680DAE61-7CEA-4A50-9725-B2BB2E4F1126}">
      <dgm:prSet/>
      <dgm:spPr/>
      <dgm:t>
        <a:bodyPr/>
        <a:lstStyle/>
        <a:p>
          <a:endParaRPr lang="en-US"/>
        </a:p>
      </dgm:t>
    </dgm:pt>
    <dgm:pt modelId="{C409CA9F-50C4-427E-AA7E-CA934733B6EF}">
      <dgm:prSet phldrT="[Text]" custT="1"/>
      <dgm:spPr>
        <a:solidFill>
          <a:schemeClr val="accent5">
            <a:lumMod val="40000"/>
            <a:lumOff val="60000"/>
          </a:schemeClr>
        </a:solidFill>
      </dgm:spPr>
      <dgm:t>
        <a:bodyPr/>
        <a:lstStyle/>
        <a:p>
          <a:pPr algn="l"/>
          <a:r>
            <a:rPr lang="en-US" sz="1500" b="0" u="none" dirty="0" smtClean="0">
              <a:solidFill>
                <a:schemeClr val="tx1"/>
              </a:solidFill>
              <a:latin typeface="Calibri" panose="020F0502020204030204" pitchFamily="34" charset="0"/>
            </a:rPr>
            <a:t>Large nuclear physics experiments often use physically separated radiation detectors </a:t>
          </a:r>
        </a:p>
        <a:p>
          <a:pPr algn="l"/>
          <a:r>
            <a:rPr lang="en-US" sz="1500" b="0" u="none" dirty="0" smtClean="0">
              <a:solidFill>
                <a:schemeClr val="tx1"/>
              </a:solidFill>
              <a:latin typeface="Calibri" panose="020F0502020204030204" pitchFamily="34" charset="0"/>
            </a:rPr>
            <a:t>Electronics to read out detectors must be synchronized to 100ns-100ps, </a:t>
          </a:r>
          <a:br>
            <a:rPr lang="en-US" sz="1500" b="0" u="none" dirty="0" smtClean="0">
              <a:solidFill>
                <a:schemeClr val="tx1"/>
              </a:solidFill>
              <a:latin typeface="Calibri" panose="020F0502020204030204" pitchFamily="34" charset="0"/>
            </a:rPr>
          </a:br>
          <a:r>
            <a:rPr lang="en-US" sz="1500" b="0" u="none" dirty="0" smtClean="0">
              <a:solidFill>
                <a:schemeClr val="tx1"/>
              </a:solidFill>
              <a:latin typeface="Calibri" panose="020F0502020204030204" pitchFamily="34" charset="0"/>
            </a:rPr>
            <a:t>ideally &lt;10ps</a:t>
          </a:r>
        </a:p>
        <a:p>
          <a:pPr algn="l"/>
          <a:r>
            <a:rPr lang="en-US" sz="1500" b="0" u="none" dirty="0" smtClean="0">
              <a:solidFill>
                <a:schemeClr val="tx1"/>
              </a:solidFill>
              <a:latin typeface="Calibri" panose="020F0502020204030204" pitchFamily="34" charset="0"/>
            </a:rPr>
            <a:t>Traditionally use clock/trigger cables for synchronization </a:t>
          </a:r>
          <a:r>
            <a:rPr lang="en-US" sz="1500" b="0" u="none" dirty="0" smtClean="0">
              <a:solidFill>
                <a:schemeClr val="tx1"/>
              </a:solidFill>
              <a:latin typeface="Calibri" panose="020F0502020204030204" pitchFamily="34" charset="0"/>
              <a:sym typeface="Wingdings" panose="05000000000000000000" pitchFamily="2" charset="2"/>
            </a:rPr>
            <a:t></a:t>
          </a:r>
          <a:endParaRPr lang="en-US" sz="1500" dirty="0">
            <a:solidFill>
              <a:schemeClr val="tx1"/>
            </a:solidFill>
          </a:endParaRPr>
        </a:p>
      </dgm:t>
    </dgm:pt>
    <dgm:pt modelId="{C206A936-3068-444E-AC8A-9298067C8442}" type="parTrans" cxnId="{5C904156-74D6-4AAA-B508-3413986D66AA}">
      <dgm:prSet/>
      <dgm:spPr/>
      <dgm:t>
        <a:bodyPr/>
        <a:lstStyle/>
        <a:p>
          <a:endParaRPr lang="en-US"/>
        </a:p>
      </dgm:t>
    </dgm:pt>
    <dgm:pt modelId="{6A922F02-CCA9-4452-B848-8567DA24AE3D}" type="sibTrans" cxnId="{5C904156-74D6-4AAA-B508-3413986D66AA}">
      <dgm:prSet/>
      <dgm:spPr/>
      <dgm:t>
        <a:bodyPr/>
        <a:lstStyle/>
        <a:p>
          <a:endParaRPr lang="en-US"/>
        </a:p>
      </dgm:t>
    </dgm:pt>
    <dgm:pt modelId="{AA75D8E2-B0D5-4360-9278-6D29D337631F}">
      <dgm:prSet phldrT="[Text]"/>
      <dgm:spPr>
        <a:solidFill>
          <a:schemeClr val="accent5">
            <a:lumMod val="40000"/>
            <a:lumOff val="60000"/>
          </a:schemeClr>
        </a:solidFill>
      </dgm:spPr>
      <dgm:t>
        <a:bodyPr/>
        <a:lstStyle/>
        <a:p>
          <a:pPr algn="l"/>
          <a:r>
            <a:rPr lang="en-US" b="0" u="none" dirty="0" smtClean="0">
              <a:solidFill>
                <a:schemeClr val="tx1"/>
              </a:solidFill>
              <a:latin typeface="Calibri" panose="020F0502020204030204" pitchFamily="34" charset="0"/>
            </a:rPr>
            <a:t>XIA has been developing digital data acquisition electronics for radiation detector applications for over 20 years</a:t>
          </a:r>
          <a:endParaRPr lang="en-US" dirty="0">
            <a:solidFill>
              <a:schemeClr val="tx1"/>
            </a:solidFill>
          </a:endParaRPr>
        </a:p>
      </dgm:t>
    </dgm:pt>
    <dgm:pt modelId="{25F8B1E1-E934-4B46-AF0F-C599CBB076AA}" type="parTrans" cxnId="{70AE482E-F41C-4153-88C1-49695C8252E1}">
      <dgm:prSet/>
      <dgm:spPr/>
      <dgm:t>
        <a:bodyPr/>
        <a:lstStyle/>
        <a:p>
          <a:endParaRPr lang="en-US"/>
        </a:p>
      </dgm:t>
    </dgm:pt>
    <dgm:pt modelId="{1259F92D-0F4D-4354-8EF2-93337E369785}" type="sibTrans" cxnId="{70AE482E-F41C-4153-88C1-49695C8252E1}">
      <dgm:prSet/>
      <dgm:spPr/>
      <dgm:t>
        <a:bodyPr/>
        <a:lstStyle/>
        <a:p>
          <a:endParaRPr lang="en-US"/>
        </a:p>
      </dgm:t>
    </dgm:pt>
    <dgm:pt modelId="{1F31E13F-3C8C-49BC-AE34-AC2277FCF254}" type="pres">
      <dgm:prSet presAssocID="{5B72AC51-AC66-4661-A122-A6D01A9696EF}" presName="cycle" presStyleCnt="0">
        <dgm:presLayoutVars>
          <dgm:chMax val="1"/>
          <dgm:dir/>
          <dgm:animLvl val="ctr"/>
          <dgm:resizeHandles val="exact"/>
        </dgm:presLayoutVars>
      </dgm:prSet>
      <dgm:spPr/>
      <dgm:t>
        <a:bodyPr/>
        <a:lstStyle/>
        <a:p>
          <a:endParaRPr lang="en-US"/>
        </a:p>
      </dgm:t>
    </dgm:pt>
    <dgm:pt modelId="{5A4ACD62-E38D-454E-89BB-2F1D17EADE00}" type="pres">
      <dgm:prSet presAssocID="{473346CB-CD3D-4764-90DC-BE403E65B540}" presName="centerShape" presStyleLbl="node0" presStyleIdx="0" presStyleCnt="1" custScaleX="102557" custScaleY="103467"/>
      <dgm:spPr/>
      <dgm:t>
        <a:bodyPr/>
        <a:lstStyle/>
        <a:p>
          <a:endParaRPr lang="en-US"/>
        </a:p>
      </dgm:t>
    </dgm:pt>
    <dgm:pt modelId="{DEB92139-1DDC-4B9C-B5BE-FF2E08E40047}" type="pres">
      <dgm:prSet presAssocID="{B4B081A9-D19D-4A63-9019-424567E604A7}" presName="parTrans" presStyleLbl="bgSibTrans2D1" presStyleIdx="0" presStyleCnt="3"/>
      <dgm:spPr/>
      <dgm:t>
        <a:bodyPr/>
        <a:lstStyle/>
        <a:p>
          <a:endParaRPr lang="en-US"/>
        </a:p>
      </dgm:t>
    </dgm:pt>
    <dgm:pt modelId="{0B3BA8D2-0FC5-4000-9FBA-54B73391C6B6}" type="pres">
      <dgm:prSet presAssocID="{B7A2BF4B-1C36-4E09-B36F-764CDA24104F}" presName="node" presStyleLbl="node1" presStyleIdx="0" presStyleCnt="3" custScaleY="53580" custRadScaleRad="102807" custRadScaleInc="-75008">
        <dgm:presLayoutVars>
          <dgm:bulletEnabled val="1"/>
        </dgm:presLayoutVars>
      </dgm:prSet>
      <dgm:spPr/>
      <dgm:t>
        <a:bodyPr/>
        <a:lstStyle/>
        <a:p>
          <a:endParaRPr lang="en-US"/>
        </a:p>
      </dgm:t>
    </dgm:pt>
    <dgm:pt modelId="{DC9B6989-F607-4266-A94A-94D60EE1FFB0}" type="pres">
      <dgm:prSet presAssocID="{C206A936-3068-444E-AC8A-9298067C8442}" presName="parTrans" presStyleLbl="bgSibTrans2D1" presStyleIdx="1" presStyleCnt="3"/>
      <dgm:spPr/>
      <dgm:t>
        <a:bodyPr/>
        <a:lstStyle/>
        <a:p>
          <a:endParaRPr lang="en-US"/>
        </a:p>
      </dgm:t>
    </dgm:pt>
    <dgm:pt modelId="{95C3972E-3A2F-4349-A218-6A497D4D7908}" type="pres">
      <dgm:prSet presAssocID="{C409CA9F-50C4-427E-AA7E-CA934733B6EF}" presName="node" presStyleLbl="node1" presStyleIdx="1" presStyleCnt="3" custScaleX="141300" custScaleY="122075" custRadScaleRad="128199" custRadScaleInc="-70821">
        <dgm:presLayoutVars>
          <dgm:bulletEnabled val="1"/>
        </dgm:presLayoutVars>
      </dgm:prSet>
      <dgm:spPr/>
      <dgm:t>
        <a:bodyPr/>
        <a:lstStyle/>
        <a:p>
          <a:endParaRPr lang="en-US"/>
        </a:p>
      </dgm:t>
    </dgm:pt>
    <dgm:pt modelId="{84719DDA-AE11-4BBD-ADE5-FDB6E8CE305B}" type="pres">
      <dgm:prSet presAssocID="{25F8B1E1-E934-4B46-AF0F-C599CBB076AA}" presName="parTrans" presStyleLbl="bgSibTrans2D1" presStyleIdx="2" presStyleCnt="3"/>
      <dgm:spPr/>
      <dgm:t>
        <a:bodyPr/>
        <a:lstStyle/>
        <a:p>
          <a:endParaRPr lang="en-US"/>
        </a:p>
      </dgm:t>
    </dgm:pt>
    <dgm:pt modelId="{F1A3A48E-4A76-4EAF-B554-93FAA82B16EF}" type="pres">
      <dgm:prSet presAssocID="{AA75D8E2-B0D5-4360-9278-6D29D337631F}" presName="node" presStyleLbl="node1" presStyleIdx="2" presStyleCnt="3" custScaleY="71701" custRadScaleRad="109893" custRadScaleInc="24224">
        <dgm:presLayoutVars>
          <dgm:bulletEnabled val="1"/>
        </dgm:presLayoutVars>
      </dgm:prSet>
      <dgm:spPr/>
      <dgm:t>
        <a:bodyPr/>
        <a:lstStyle/>
        <a:p>
          <a:endParaRPr lang="en-US"/>
        </a:p>
      </dgm:t>
    </dgm:pt>
  </dgm:ptLst>
  <dgm:cxnLst>
    <dgm:cxn modelId="{680DAE61-7CEA-4A50-9725-B2BB2E4F1126}" srcId="{473346CB-CD3D-4764-90DC-BE403E65B540}" destId="{B7A2BF4B-1C36-4E09-B36F-764CDA24104F}" srcOrd="0" destOrd="0" parTransId="{B4B081A9-D19D-4A63-9019-424567E604A7}" sibTransId="{0FE06035-DE2F-4799-B156-29149CD52262}"/>
    <dgm:cxn modelId="{70AE482E-F41C-4153-88C1-49695C8252E1}" srcId="{473346CB-CD3D-4764-90DC-BE403E65B540}" destId="{AA75D8E2-B0D5-4360-9278-6D29D337631F}" srcOrd="2" destOrd="0" parTransId="{25F8B1E1-E934-4B46-AF0F-C599CBB076AA}" sibTransId="{1259F92D-0F4D-4354-8EF2-93337E369785}"/>
    <dgm:cxn modelId="{5BBB0B5C-5268-4BC3-B537-55BDEBC616CB}" type="presOf" srcId="{B7A2BF4B-1C36-4E09-B36F-764CDA24104F}" destId="{0B3BA8D2-0FC5-4000-9FBA-54B73391C6B6}" srcOrd="0" destOrd="0" presId="urn:microsoft.com/office/officeart/2005/8/layout/radial4"/>
    <dgm:cxn modelId="{3026E839-FC94-436B-AC91-B548717619AE}" srcId="{5B72AC51-AC66-4661-A122-A6D01A9696EF}" destId="{473346CB-CD3D-4764-90DC-BE403E65B540}" srcOrd="0" destOrd="0" parTransId="{068C5E3F-3EAD-4736-802D-2EDCBFDD679E}" sibTransId="{E6F8888E-76D7-4BFF-893D-6846FAED48DF}"/>
    <dgm:cxn modelId="{0117EC0C-AAC6-458C-944F-6FBE42820D6A}" type="presOf" srcId="{25F8B1E1-E934-4B46-AF0F-C599CBB076AA}" destId="{84719DDA-AE11-4BBD-ADE5-FDB6E8CE305B}" srcOrd="0" destOrd="0" presId="urn:microsoft.com/office/officeart/2005/8/layout/radial4"/>
    <dgm:cxn modelId="{5C904156-74D6-4AAA-B508-3413986D66AA}" srcId="{473346CB-CD3D-4764-90DC-BE403E65B540}" destId="{C409CA9F-50C4-427E-AA7E-CA934733B6EF}" srcOrd="1" destOrd="0" parTransId="{C206A936-3068-444E-AC8A-9298067C8442}" sibTransId="{6A922F02-CCA9-4452-B848-8567DA24AE3D}"/>
    <dgm:cxn modelId="{BF50B04A-5BD6-4219-A916-D109FF6B465F}" type="presOf" srcId="{473346CB-CD3D-4764-90DC-BE403E65B540}" destId="{5A4ACD62-E38D-454E-89BB-2F1D17EADE00}" srcOrd="0" destOrd="0" presId="urn:microsoft.com/office/officeart/2005/8/layout/radial4"/>
    <dgm:cxn modelId="{D6FD0F16-617A-4E8C-ABF0-169420336FD5}" type="presOf" srcId="{C206A936-3068-444E-AC8A-9298067C8442}" destId="{DC9B6989-F607-4266-A94A-94D60EE1FFB0}" srcOrd="0" destOrd="0" presId="urn:microsoft.com/office/officeart/2005/8/layout/radial4"/>
    <dgm:cxn modelId="{29011B0F-AAF7-49B3-A2DF-2CE107611690}" type="presOf" srcId="{5B72AC51-AC66-4661-A122-A6D01A9696EF}" destId="{1F31E13F-3C8C-49BC-AE34-AC2277FCF254}" srcOrd="0" destOrd="0" presId="urn:microsoft.com/office/officeart/2005/8/layout/radial4"/>
    <dgm:cxn modelId="{8524AD85-3643-4763-8C71-931FF50EEF63}" type="presOf" srcId="{C409CA9F-50C4-427E-AA7E-CA934733B6EF}" destId="{95C3972E-3A2F-4349-A218-6A497D4D7908}" srcOrd="0" destOrd="0" presId="urn:microsoft.com/office/officeart/2005/8/layout/radial4"/>
    <dgm:cxn modelId="{C71D38D0-0DA3-44DA-8895-CC12EC2845C9}" type="presOf" srcId="{AA75D8E2-B0D5-4360-9278-6D29D337631F}" destId="{F1A3A48E-4A76-4EAF-B554-93FAA82B16EF}" srcOrd="0" destOrd="0" presId="urn:microsoft.com/office/officeart/2005/8/layout/radial4"/>
    <dgm:cxn modelId="{75F0BCB3-37A0-409D-82F3-3A920531AC53}" type="presOf" srcId="{B4B081A9-D19D-4A63-9019-424567E604A7}" destId="{DEB92139-1DDC-4B9C-B5BE-FF2E08E40047}" srcOrd="0" destOrd="0" presId="urn:microsoft.com/office/officeart/2005/8/layout/radial4"/>
    <dgm:cxn modelId="{124A07C5-2E43-40A1-AE39-526F0FFB463D}" type="presParOf" srcId="{1F31E13F-3C8C-49BC-AE34-AC2277FCF254}" destId="{5A4ACD62-E38D-454E-89BB-2F1D17EADE00}" srcOrd="0" destOrd="0" presId="urn:microsoft.com/office/officeart/2005/8/layout/radial4"/>
    <dgm:cxn modelId="{B352E92C-758D-434B-8DEB-65EB1DDB36B7}" type="presParOf" srcId="{1F31E13F-3C8C-49BC-AE34-AC2277FCF254}" destId="{DEB92139-1DDC-4B9C-B5BE-FF2E08E40047}" srcOrd="1" destOrd="0" presId="urn:microsoft.com/office/officeart/2005/8/layout/radial4"/>
    <dgm:cxn modelId="{20055B5D-B2BE-4B74-A1D2-3E2EB03B84BA}" type="presParOf" srcId="{1F31E13F-3C8C-49BC-AE34-AC2277FCF254}" destId="{0B3BA8D2-0FC5-4000-9FBA-54B73391C6B6}" srcOrd="2" destOrd="0" presId="urn:microsoft.com/office/officeart/2005/8/layout/radial4"/>
    <dgm:cxn modelId="{9C783ED4-0A40-49C9-BBD0-C035A4D9D80E}" type="presParOf" srcId="{1F31E13F-3C8C-49BC-AE34-AC2277FCF254}" destId="{DC9B6989-F607-4266-A94A-94D60EE1FFB0}" srcOrd="3" destOrd="0" presId="urn:microsoft.com/office/officeart/2005/8/layout/radial4"/>
    <dgm:cxn modelId="{9793EF86-1904-4819-ADC8-928D014BC467}" type="presParOf" srcId="{1F31E13F-3C8C-49BC-AE34-AC2277FCF254}" destId="{95C3972E-3A2F-4349-A218-6A497D4D7908}" srcOrd="4" destOrd="0" presId="urn:microsoft.com/office/officeart/2005/8/layout/radial4"/>
    <dgm:cxn modelId="{B89F6413-8806-4B30-A6CC-C5E6502C04A6}" type="presParOf" srcId="{1F31E13F-3C8C-49BC-AE34-AC2277FCF254}" destId="{84719DDA-AE11-4BBD-ADE5-FDB6E8CE305B}" srcOrd="5" destOrd="0" presId="urn:microsoft.com/office/officeart/2005/8/layout/radial4"/>
    <dgm:cxn modelId="{3D478C14-DCC9-43E4-B1C2-30AD9B38FBD1}" type="presParOf" srcId="{1F31E13F-3C8C-49BC-AE34-AC2277FCF254}" destId="{F1A3A48E-4A76-4EAF-B554-93FAA82B16EF}" srcOrd="6" destOrd="0" presId="urn:microsoft.com/office/officeart/2005/8/layout/radial4"/>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4ACD62-E38D-454E-89BB-2F1D17EADE00}">
      <dsp:nvSpPr>
        <dsp:cNvPr id="0" name=""/>
        <dsp:cNvSpPr/>
      </dsp:nvSpPr>
      <dsp:spPr>
        <a:xfrm>
          <a:off x="3200403" y="2885118"/>
          <a:ext cx="2451138" cy="2472887"/>
        </a:xfrm>
        <a:prstGeom prst="ellipse">
          <a:avLst/>
        </a:prstGeom>
        <a:solidFill>
          <a:schemeClr val="bg1"/>
        </a:solidFill>
        <a:ln w="69850" cap="flat" cmpd="dbl" algn="ctr">
          <a:solidFill>
            <a:srgbClr val="00B05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u="none" kern="1200" dirty="0" smtClean="0">
              <a:solidFill>
                <a:schemeClr val="tx1"/>
              </a:solidFill>
              <a:latin typeface="Calibri" panose="020F0502020204030204" pitchFamily="34" charset="0"/>
            </a:rPr>
            <a:t>New </a:t>
          </a:r>
          <a:br>
            <a:rPr lang="en-US" sz="1600" b="1" u="none" kern="1200" dirty="0" smtClean="0">
              <a:solidFill>
                <a:schemeClr val="tx1"/>
              </a:solidFill>
              <a:latin typeface="Calibri" panose="020F0502020204030204" pitchFamily="34" charset="0"/>
            </a:rPr>
          </a:br>
          <a:r>
            <a:rPr lang="en-US" sz="1600" b="1" u="none" kern="1200" dirty="0" smtClean="0">
              <a:solidFill>
                <a:schemeClr val="tx1"/>
              </a:solidFill>
              <a:latin typeface="Calibri" panose="020F0502020204030204" pitchFamily="34" charset="0"/>
            </a:rPr>
            <a:t>DAQ electronics with White Rabbit / PTP synchronization</a:t>
          </a:r>
        </a:p>
        <a:p>
          <a:pPr lvl="0" algn="ctr" defTabSz="711200">
            <a:lnSpc>
              <a:spcPct val="90000"/>
            </a:lnSpc>
            <a:spcBef>
              <a:spcPct val="0"/>
            </a:spcBef>
            <a:spcAft>
              <a:spcPct val="35000"/>
            </a:spcAft>
          </a:pPr>
          <a:endParaRPr lang="en-US" sz="1400" b="1" u="none" kern="1200" dirty="0" smtClean="0">
            <a:solidFill>
              <a:schemeClr val="tx1"/>
            </a:solidFill>
            <a:latin typeface="Calibri" panose="020F0502020204030204" pitchFamily="34" charset="0"/>
          </a:endParaRPr>
        </a:p>
        <a:p>
          <a:pPr lvl="0" algn="ctr" defTabSz="711200">
            <a:lnSpc>
              <a:spcPct val="90000"/>
            </a:lnSpc>
            <a:spcBef>
              <a:spcPct val="0"/>
            </a:spcBef>
            <a:spcAft>
              <a:spcPct val="35000"/>
            </a:spcAft>
          </a:pPr>
          <a:endParaRPr lang="en-US" sz="1400" b="0" u="none" kern="1200" dirty="0" smtClean="0">
            <a:solidFill>
              <a:schemeClr val="tx1"/>
            </a:solidFill>
            <a:latin typeface="Calibri" panose="020F0502020204030204" pitchFamily="34" charset="0"/>
          </a:endParaRPr>
        </a:p>
        <a:p>
          <a:pPr lvl="0" algn="ctr" defTabSz="711200">
            <a:lnSpc>
              <a:spcPct val="90000"/>
            </a:lnSpc>
            <a:spcBef>
              <a:spcPct val="0"/>
            </a:spcBef>
            <a:spcAft>
              <a:spcPct val="35000"/>
            </a:spcAft>
          </a:pPr>
          <a:endParaRPr lang="en-US" sz="1400" b="0" u="none" kern="1200" dirty="0" smtClean="0">
            <a:solidFill>
              <a:schemeClr val="tx1"/>
            </a:solidFill>
            <a:latin typeface="Calibri" panose="020F0502020204030204" pitchFamily="34" charset="0"/>
          </a:endParaRPr>
        </a:p>
        <a:p>
          <a:pPr lvl="0" algn="ctr" defTabSz="711200">
            <a:lnSpc>
              <a:spcPct val="90000"/>
            </a:lnSpc>
            <a:spcBef>
              <a:spcPct val="0"/>
            </a:spcBef>
            <a:spcAft>
              <a:spcPct val="35000"/>
            </a:spcAft>
          </a:pPr>
          <a:endParaRPr lang="en-US" sz="1400" b="0" u="none" kern="1200" dirty="0" smtClean="0">
            <a:solidFill>
              <a:schemeClr val="tx1"/>
            </a:solidFill>
            <a:latin typeface="Calibri" panose="020F0502020204030204" pitchFamily="34" charset="0"/>
          </a:endParaRPr>
        </a:p>
        <a:p>
          <a:pPr lvl="0" algn="ctr" defTabSz="711200">
            <a:lnSpc>
              <a:spcPct val="90000"/>
            </a:lnSpc>
            <a:spcBef>
              <a:spcPct val="0"/>
            </a:spcBef>
            <a:spcAft>
              <a:spcPct val="35000"/>
            </a:spcAft>
          </a:pPr>
          <a:endParaRPr lang="en-US" sz="1400" kern="1200" dirty="0">
            <a:solidFill>
              <a:schemeClr val="tx1"/>
            </a:solidFill>
          </a:endParaRPr>
        </a:p>
      </dsp:txBody>
      <dsp:txXfrm>
        <a:off x="3559364" y="3247264"/>
        <a:ext cx="1733216" cy="1748595"/>
      </dsp:txXfrm>
    </dsp:sp>
    <dsp:sp modelId="{DEB92139-1DDC-4B9C-B5BE-FF2E08E40047}">
      <dsp:nvSpPr>
        <dsp:cNvPr id="0" name=""/>
        <dsp:cNvSpPr/>
      </dsp:nvSpPr>
      <dsp:spPr>
        <a:xfrm rot="10199712">
          <a:off x="1241922" y="4176583"/>
          <a:ext cx="1883180" cy="681157"/>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B3BA8D2-0FC5-4000-9FBA-54B73391C6B6}">
      <dsp:nvSpPr>
        <dsp:cNvPr id="0" name=""/>
        <dsp:cNvSpPr/>
      </dsp:nvSpPr>
      <dsp:spPr>
        <a:xfrm>
          <a:off x="120979" y="4194126"/>
          <a:ext cx="2270524" cy="973237"/>
        </a:xfrm>
        <a:prstGeom prst="roundRect">
          <a:avLst>
            <a:gd name="adj" fmla="val 10000"/>
          </a:avLst>
        </a:prstGeom>
        <a:solidFill>
          <a:schemeClr val="accent5">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lvl="0" algn="l" defTabSz="666750">
            <a:lnSpc>
              <a:spcPct val="90000"/>
            </a:lnSpc>
            <a:spcBef>
              <a:spcPct val="0"/>
            </a:spcBef>
            <a:spcAft>
              <a:spcPct val="35000"/>
            </a:spcAft>
          </a:pPr>
          <a:r>
            <a:rPr lang="en-US" sz="1500" b="0" u="none" kern="1200" dirty="0" smtClean="0">
              <a:solidFill>
                <a:schemeClr val="tx1"/>
              </a:solidFill>
              <a:latin typeface="Calibri" panose="020F0502020204030204" pitchFamily="34" charset="0"/>
            </a:rPr>
            <a:t>Modern technologies allow time synchronization through data network </a:t>
          </a:r>
          <a:endParaRPr lang="en-US" sz="1500" kern="1200" dirty="0">
            <a:solidFill>
              <a:schemeClr val="tx1"/>
            </a:solidFill>
          </a:endParaRPr>
        </a:p>
      </dsp:txBody>
      <dsp:txXfrm>
        <a:off x="149484" y="4222631"/>
        <a:ext cx="2213514" cy="916227"/>
      </dsp:txXfrm>
    </dsp:sp>
    <dsp:sp modelId="{DC9B6989-F607-4266-A94A-94D60EE1FFB0}">
      <dsp:nvSpPr>
        <dsp:cNvPr id="0" name=""/>
        <dsp:cNvSpPr/>
      </dsp:nvSpPr>
      <dsp:spPr>
        <a:xfrm rot="13650444">
          <a:off x="1288181" y="1790794"/>
          <a:ext cx="2629181" cy="681157"/>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5C3972E-3A2F-4349-A218-6A497D4D7908}">
      <dsp:nvSpPr>
        <dsp:cNvPr id="0" name=""/>
        <dsp:cNvSpPr/>
      </dsp:nvSpPr>
      <dsp:spPr>
        <a:xfrm>
          <a:off x="110647" y="53342"/>
          <a:ext cx="3208250" cy="2217393"/>
        </a:xfrm>
        <a:prstGeom prst="roundRect">
          <a:avLst>
            <a:gd name="adj" fmla="val 10000"/>
          </a:avLst>
        </a:prstGeom>
        <a:solidFill>
          <a:schemeClr val="accent5">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lvl="0" algn="l" defTabSz="666750">
            <a:lnSpc>
              <a:spcPct val="90000"/>
            </a:lnSpc>
            <a:spcBef>
              <a:spcPct val="0"/>
            </a:spcBef>
            <a:spcAft>
              <a:spcPct val="35000"/>
            </a:spcAft>
          </a:pPr>
          <a:r>
            <a:rPr lang="en-US" sz="1500" b="0" u="none" kern="1200" dirty="0" smtClean="0">
              <a:solidFill>
                <a:schemeClr val="tx1"/>
              </a:solidFill>
              <a:latin typeface="Calibri" panose="020F0502020204030204" pitchFamily="34" charset="0"/>
            </a:rPr>
            <a:t>Large nuclear physics experiments often use physically separated radiation detectors </a:t>
          </a:r>
        </a:p>
        <a:p>
          <a:pPr lvl="0" algn="l" defTabSz="666750">
            <a:lnSpc>
              <a:spcPct val="90000"/>
            </a:lnSpc>
            <a:spcBef>
              <a:spcPct val="0"/>
            </a:spcBef>
            <a:spcAft>
              <a:spcPct val="35000"/>
            </a:spcAft>
          </a:pPr>
          <a:r>
            <a:rPr lang="en-US" sz="1500" b="0" u="none" kern="1200" dirty="0" smtClean="0">
              <a:solidFill>
                <a:schemeClr val="tx1"/>
              </a:solidFill>
              <a:latin typeface="Calibri" panose="020F0502020204030204" pitchFamily="34" charset="0"/>
            </a:rPr>
            <a:t>Electronics to read out detectors must be synchronized to 100ns-100ps, </a:t>
          </a:r>
          <a:br>
            <a:rPr lang="en-US" sz="1500" b="0" u="none" kern="1200" dirty="0" smtClean="0">
              <a:solidFill>
                <a:schemeClr val="tx1"/>
              </a:solidFill>
              <a:latin typeface="Calibri" panose="020F0502020204030204" pitchFamily="34" charset="0"/>
            </a:rPr>
          </a:br>
          <a:r>
            <a:rPr lang="en-US" sz="1500" b="0" u="none" kern="1200" dirty="0" smtClean="0">
              <a:solidFill>
                <a:schemeClr val="tx1"/>
              </a:solidFill>
              <a:latin typeface="Calibri" panose="020F0502020204030204" pitchFamily="34" charset="0"/>
            </a:rPr>
            <a:t>ideally &lt;10ps</a:t>
          </a:r>
        </a:p>
        <a:p>
          <a:pPr lvl="0" algn="l" defTabSz="666750">
            <a:lnSpc>
              <a:spcPct val="90000"/>
            </a:lnSpc>
            <a:spcBef>
              <a:spcPct val="0"/>
            </a:spcBef>
            <a:spcAft>
              <a:spcPct val="35000"/>
            </a:spcAft>
          </a:pPr>
          <a:r>
            <a:rPr lang="en-US" sz="1500" b="0" u="none" kern="1200" dirty="0" smtClean="0">
              <a:solidFill>
                <a:schemeClr val="tx1"/>
              </a:solidFill>
              <a:latin typeface="Calibri" panose="020F0502020204030204" pitchFamily="34" charset="0"/>
            </a:rPr>
            <a:t>Traditionally use clock/trigger cables for synchronization </a:t>
          </a:r>
          <a:r>
            <a:rPr lang="en-US" sz="1500" b="0" u="none" kern="1200" dirty="0" smtClean="0">
              <a:solidFill>
                <a:schemeClr val="tx1"/>
              </a:solidFill>
              <a:latin typeface="Calibri" panose="020F0502020204030204" pitchFamily="34" charset="0"/>
              <a:sym typeface="Wingdings" panose="05000000000000000000" pitchFamily="2" charset="2"/>
            </a:rPr>
            <a:t></a:t>
          </a:r>
          <a:endParaRPr lang="en-US" sz="1500" kern="1200" dirty="0">
            <a:solidFill>
              <a:schemeClr val="tx1"/>
            </a:solidFill>
          </a:endParaRPr>
        </a:p>
      </dsp:txBody>
      <dsp:txXfrm>
        <a:off x="175592" y="118287"/>
        <a:ext cx="3078360" cy="2087503"/>
      </dsp:txXfrm>
    </dsp:sp>
    <dsp:sp modelId="{84719DDA-AE11-4BBD-ADE5-FDB6E8CE305B}">
      <dsp:nvSpPr>
        <dsp:cNvPr id="0" name=""/>
        <dsp:cNvSpPr/>
      </dsp:nvSpPr>
      <dsp:spPr>
        <a:xfrm rot="20372064">
          <a:off x="5623466" y="2943731"/>
          <a:ext cx="2091891" cy="681157"/>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1A3A48E-4A76-4EAF-B554-93FAA82B16EF}">
      <dsp:nvSpPr>
        <dsp:cNvPr id="0" name=""/>
        <dsp:cNvSpPr/>
      </dsp:nvSpPr>
      <dsp:spPr>
        <a:xfrm>
          <a:off x="6514078" y="2267404"/>
          <a:ext cx="2270524" cy="1302390"/>
        </a:xfrm>
        <a:prstGeom prst="roundRect">
          <a:avLst>
            <a:gd name="adj" fmla="val 10000"/>
          </a:avLst>
        </a:prstGeom>
        <a:solidFill>
          <a:schemeClr val="accent5">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l" defTabSz="711200">
            <a:lnSpc>
              <a:spcPct val="90000"/>
            </a:lnSpc>
            <a:spcBef>
              <a:spcPct val="0"/>
            </a:spcBef>
            <a:spcAft>
              <a:spcPct val="35000"/>
            </a:spcAft>
          </a:pPr>
          <a:r>
            <a:rPr lang="en-US" sz="1600" b="0" u="none" kern="1200" dirty="0" smtClean="0">
              <a:solidFill>
                <a:schemeClr val="tx1"/>
              </a:solidFill>
              <a:latin typeface="Calibri" panose="020F0502020204030204" pitchFamily="34" charset="0"/>
            </a:rPr>
            <a:t>XIA has been developing digital data acquisition electronics for radiation detector applications for over 20 years</a:t>
          </a:r>
          <a:endParaRPr lang="en-US" sz="1600" kern="1200" dirty="0">
            <a:solidFill>
              <a:schemeClr val="tx1"/>
            </a:solidFill>
          </a:endParaRPr>
        </a:p>
      </dsp:txBody>
      <dsp:txXfrm>
        <a:off x="6552224" y="2305550"/>
        <a:ext cx="2194232" cy="1226098"/>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12877800" cy="208597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16833850" y="0"/>
            <a:ext cx="12877800" cy="2085975"/>
          </a:xfrm>
          <a:prstGeom prst="rect">
            <a:avLst/>
          </a:prstGeom>
        </p:spPr>
        <p:txBody>
          <a:bodyPr vert="horz" lIns="91440" tIns="45720" rIns="91440" bIns="45720" rtlCol="0"/>
          <a:lstStyle>
            <a:lvl1pPr algn="r">
              <a:defRPr sz="1200"/>
            </a:lvl1pPr>
          </a:lstStyle>
          <a:p>
            <a:fld id="{425BF34D-A79F-49D0-9D59-78465435FA5B}" type="datetimeFigureOut">
              <a:rPr lang="en-US" smtClean="0"/>
              <a:t>10/9/2020</a:t>
            </a:fld>
            <a:endParaRPr lang="en-US"/>
          </a:p>
        </p:txBody>
      </p:sp>
      <p:sp>
        <p:nvSpPr>
          <p:cNvPr id="4" name="Slide Image Placeholder 3"/>
          <p:cNvSpPr>
            <a:spLocks noGrp="1" noRot="1" noChangeAspect="1"/>
          </p:cNvSpPr>
          <p:nvPr>
            <p:ph type="sldImg" idx="2"/>
          </p:nvPr>
        </p:nvSpPr>
        <p:spPr>
          <a:xfrm>
            <a:off x="5497513" y="5200650"/>
            <a:ext cx="18722975" cy="1404143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2971800" y="20023138"/>
            <a:ext cx="23774400" cy="16381412"/>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39519225"/>
            <a:ext cx="12877800" cy="208597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16833850" y="39519225"/>
            <a:ext cx="12877800" cy="2085975"/>
          </a:xfrm>
          <a:prstGeom prst="rect">
            <a:avLst/>
          </a:prstGeom>
        </p:spPr>
        <p:txBody>
          <a:bodyPr vert="horz" lIns="91440" tIns="45720" rIns="91440" bIns="45720" rtlCol="0" anchor="b"/>
          <a:lstStyle>
            <a:lvl1pPr algn="r">
              <a:defRPr sz="1200"/>
            </a:lvl1pPr>
          </a:lstStyle>
          <a:p>
            <a:fld id="{A5F267E1-7C79-44F2-B38A-F39623A2E9C8}" type="slidenum">
              <a:rPr lang="en-US" smtClean="0"/>
              <a:t>‹#›</a:t>
            </a:fld>
            <a:endParaRPr lang="en-US"/>
          </a:p>
        </p:txBody>
      </p:sp>
    </p:spTree>
    <p:extLst>
      <p:ext uri="{BB962C8B-B14F-4D97-AF65-F5344CB8AC3E}">
        <p14:creationId xmlns:p14="http://schemas.microsoft.com/office/powerpoint/2010/main" val="18085697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1min summary: 1</a:t>
            </a:r>
            <a:r>
              <a:rPr lang="en-US" baseline="30000" dirty="0" smtClean="0"/>
              <a:t>st</a:t>
            </a:r>
            <a:r>
              <a:rPr lang="en-US" dirty="0" smtClean="0"/>
              <a:t> four slides: motivation slide – HW slide</a:t>
            </a:r>
            <a:r>
              <a:rPr lang="en-US" baseline="0" dirty="0" smtClean="0"/>
              <a:t> –results – full poster</a:t>
            </a:r>
          </a:p>
          <a:p>
            <a:endParaRPr lang="en-US" baseline="0" dirty="0" smtClean="0"/>
          </a:p>
          <a:p>
            <a:r>
              <a:rPr lang="en-US" baseline="0" dirty="0" smtClean="0"/>
              <a:t>Hello, and thank you for your interest in my poster. The work I’m presenting here is </a:t>
            </a:r>
            <a:r>
              <a:rPr lang="en-US" baseline="0" smtClean="0"/>
              <a:t>developing readout </a:t>
            </a:r>
            <a:r>
              <a:rPr lang="en-US" baseline="0" dirty="0" smtClean="0"/>
              <a:t>electronics for radiation detectors that integrate the White Rabbit network time synchronization. </a:t>
            </a:r>
          </a:p>
          <a:p>
            <a:r>
              <a:rPr lang="en-US" baseline="0" dirty="0" smtClean="0"/>
              <a:t>As nuclear physics experiments are getting larger and cabling for clocks and triggers gets more and more complicated, methods like IEEE 1588 and White Rabbit that allow time synchronization with very high precision over the data network look like better approach than conventional cabling solutions</a:t>
            </a:r>
          </a:p>
          <a:p>
            <a:endParaRPr lang="en-US" baseline="0" dirty="0" smtClean="0"/>
          </a:p>
          <a:p>
            <a:r>
              <a:rPr lang="en-US" baseline="0" dirty="0" smtClean="0"/>
              <a:t>At this point, we have a hardware prototype with various digitizing options; integrated our pulse processing with the White Rabbit FPGA IP core, and of course have new software to run it. </a:t>
            </a:r>
          </a:p>
          <a:p>
            <a:endParaRPr lang="en-US" baseline="0" dirty="0" smtClean="0"/>
          </a:p>
          <a:p>
            <a:r>
              <a:rPr lang="en-US" baseline="0" dirty="0" smtClean="0"/>
              <a:t>We achieved timing precisions in the tens of picoseconds, decent resolution with germanium detectors, and processing throughputs in the hundreds of thousands of pulses per second.  </a:t>
            </a:r>
          </a:p>
          <a:p>
            <a:endParaRPr lang="en-US" baseline="0" dirty="0" smtClean="0"/>
          </a:p>
          <a:p>
            <a:r>
              <a:rPr lang="en-US" baseline="0" dirty="0" smtClean="0"/>
              <a:t>If you like to hear more, I’m happy to guide you through my poster. Don’t worry, I have prepared slides large enough to see the details. </a:t>
            </a:r>
            <a:endParaRPr lang="en-US" dirty="0"/>
          </a:p>
        </p:txBody>
      </p:sp>
      <p:sp>
        <p:nvSpPr>
          <p:cNvPr id="4" name="Slide Number Placeholder 3"/>
          <p:cNvSpPr>
            <a:spLocks noGrp="1"/>
          </p:cNvSpPr>
          <p:nvPr>
            <p:ph type="sldNum" sz="quarter" idx="10"/>
          </p:nvPr>
        </p:nvSpPr>
        <p:spPr/>
        <p:txBody>
          <a:bodyPr/>
          <a:lstStyle/>
          <a:p>
            <a:fld id="{A5F267E1-7C79-44F2-B38A-F39623A2E9C8}" type="slidenum">
              <a:rPr lang="en-US" smtClean="0"/>
              <a:t>2</a:t>
            </a:fld>
            <a:endParaRPr lang="en-US"/>
          </a:p>
        </p:txBody>
      </p:sp>
    </p:spTree>
    <p:extLst>
      <p:ext uri="{BB962C8B-B14F-4D97-AF65-F5344CB8AC3E}">
        <p14:creationId xmlns:p14="http://schemas.microsoft.com/office/powerpoint/2010/main" val="33295266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0952B138-7E2D-4D81-A3CE-837346F6A3F3}" type="slidenum">
              <a:rPr lang="en-US" altLang="en-US" smtClean="0"/>
              <a:pPr>
                <a:defRPr/>
              </a:pPr>
              <a:t>‹#›</a:t>
            </a:fld>
            <a:endParaRPr lang="en-US" altLang="en-US"/>
          </a:p>
        </p:txBody>
      </p:sp>
    </p:spTree>
    <p:extLst>
      <p:ext uri="{BB962C8B-B14F-4D97-AF65-F5344CB8AC3E}">
        <p14:creationId xmlns:p14="http://schemas.microsoft.com/office/powerpoint/2010/main" val="19004070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13A4BE81-1619-4401-A7D8-2749A9B53AAD}" type="slidenum">
              <a:rPr lang="en-US" altLang="en-US" smtClean="0"/>
              <a:pPr>
                <a:defRPr/>
              </a:pPr>
              <a:t>‹#›</a:t>
            </a:fld>
            <a:endParaRPr lang="en-US" altLang="en-US"/>
          </a:p>
        </p:txBody>
      </p:sp>
    </p:spTree>
    <p:extLst>
      <p:ext uri="{BB962C8B-B14F-4D97-AF65-F5344CB8AC3E}">
        <p14:creationId xmlns:p14="http://schemas.microsoft.com/office/powerpoint/2010/main" val="22363514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324E048E-A0EC-4818-8C6A-0C8033B0B988}" type="slidenum">
              <a:rPr lang="en-US" altLang="en-US" smtClean="0"/>
              <a:pPr>
                <a:defRPr/>
              </a:pPr>
              <a:t>‹#›</a:t>
            </a:fld>
            <a:endParaRPr lang="en-US" altLang="en-US"/>
          </a:p>
        </p:txBody>
      </p:sp>
    </p:spTree>
    <p:extLst>
      <p:ext uri="{BB962C8B-B14F-4D97-AF65-F5344CB8AC3E}">
        <p14:creationId xmlns:p14="http://schemas.microsoft.com/office/powerpoint/2010/main" val="30246904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7F4BBBCB-17B0-4C59-96C0-D4BF08C96ECB}" type="slidenum">
              <a:rPr lang="en-US" altLang="en-US" smtClean="0"/>
              <a:pPr>
                <a:defRPr/>
              </a:pPr>
              <a:t>‹#›</a:t>
            </a:fld>
            <a:endParaRPr lang="en-US" altLang="en-US"/>
          </a:p>
        </p:txBody>
      </p:sp>
    </p:spTree>
    <p:extLst>
      <p:ext uri="{BB962C8B-B14F-4D97-AF65-F5344CB8AC3E}">
        <p14:creationId xmlns:p14="http://schemas.microsoft.com/office/powerpoint/2010/main" val="24222871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ltLang="en-US"/>
          </a:p>
        </p:txBody>
      </p:sp>
      <p:sp>
        <p:nvSpPr>
          <p:cNvPr id="5" name="Footer Placeholder 4"/>
          <p:cNvSpPr>
            <a:spLocks noGrp="1"/>
          </p:cNvSpPr>
          <p:nvPr>
            <p:ph type="ftr" sz="quarter" idx="11"/>
          </p:nvPr>
        </p:nvSpPr>
        <p:spPr/>
        <p:txBody>
          <a:bodyPr/>
          <a:lstStyle/>
          <a:p>
            <a:pPr>
              <a:defRPr/>
            </a:pPr>
            <a:endParaRPr lang="en-US" altLang="en-US"/>
          </a:p>
        </p:txBody>
      </p:sp>
      <p:sp>
        <p:nvSpPr>
          <p:cNvPr id="6" name="Slide Number Placeholder 5"/>
          <p:cNvSpPr>
            <a:spLocks noGrp="1"/>
          </p:cNvSpPr>
          <p:nvPr>
            <p:ph type="sldNum" sz="quarter" idx="12"/>
          </p:nvPr>
        </p:nvSpPr>
        <p:spPr/>
        <p:txBody>
          <a:bodyPr/>
          <a:lstStyle/>
          <a:p>
            <a:pPr>
              <a:defRPr/>
            </a:pPr>
            <a:fld id="{D5381579-3F90-4276-A40B-994A232E1E57}" type="slidenum">
              <a:rPr lang="en-US" altLang="en-US" smtClean="0"/>
              <a:pPr>
                <a:defRPr/>
              </a:pPr>
              <a:t>‹#›</a:t>
            </a:fld>
            <a:endParaRPr lang="en-US" altLang="en-US"/>
          </a:p>
        </p:txBody>
      </p:sp>
    </p:spTree>
    <p:extLst>
      <p:ext uri="{BB962C8B-B14F-4D97-AF65-F5344CB8AC3E}">
        <p14:creationId xmlns:p14="http://schemas.microsoft.com/office/powerpoint/2010/main" val="37684678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endParaRPr lang="en-US" altLang="en-US"/>
          </a:p>
        </p:txBody>
      </p:sp>
      <p:sp>
        <p:nvSpPr>
          <p:cNvPr id="6" name="Footer Placeholder 5"/>
          <p:cNvSpPr>
            <a:spLocks noGrp="1"/>
          </p:cNvSpPr>
          <p:nvPr>
            <p:ph type="ftr" sz="quarter" idx="11"/>
          </p:nvPr>
        </p:nvSpPr>
        <p:spPr/>
        <p:txBody>
          <a:bodyPr/>
          <a:lstStyle/>
          <a:p>
            <a:pPr>
              <a:defRPr/>
            </a:pPr>
            <a:endParaRPr lang="en-US" altLang="en-US"/>
          </a:p>
        </p:txBody>
      </p:sp>
      <p:sp>
        <p:nvSpPr>
          <p:cNvPr id="7" name="Slide Number Placeholder 6"/>
          <p:cNvSpPr>
            <a:spLocks noGrp="1"/>
          </p:cNvSpPr>
          <p:nvPr>
            <p:ph type="sldNum" sz="quarter" idx="12"/>
          </p:nvPr>
        </p:nvSpPr>
        <p:spPr/>
        <p:txBody>
          <a:bodyPr/>
          <a:lstStyle/>
          <a:p>
            <a:pPr>
              <a:defRPr/>
            </a:pPr>
            <a:fld id="{C5F4F3CB-A7AF-46CD-AB45-9140D9092186}" type="slidenum">
              <a:rPr lang="en-US" altLang="en-US" smtClean="0"/>
              <a:pPr>
                <a:defRPr/>
              </a:pPr>
              <a:t>‹#›</a:t>
            </a:fld>
            <a:endParaRPr lang="en-US" altLang="en-US"/>
          </a:p>
        </p:txBody>
      </p:sp>
    </p:spTree>
    <p:extLst>
      <p:ext uri="{BB962C8B-B14F-4D97-AF65-F5344CB8AC3E}">
        <p14:creationId xmlns:p14="http://schemas.microsoft.com/office/powerpoint/2010/main" val="33091374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endParaRPr lang="en-US" altLang="en-US"/>
          </a:p>
        </p:txBody>
      </p:sp>
      <p:sp>
        <p:nvSpPr>
          <p:cNvPr id="8" name="Footer Placeholder 7"/>
          <p:cNvSpPr>
            <a:spLocks noGrp="1"/>
          </p:cNvSpPr>
          <p:nvPr>
            <p:ph type="ftr" sz="quarter" idx="11"/>
          </p:nvPr>
        </p:nvSpPr>
        <p:spPr/>
        <p:txBody>
          <a:bodyPr/>
          <a:lstStyle/>
          <a:p>
            <a:pPr>
              <a:defRPr/>
            </a:pPr>
            <a:endParaRPr lang="en-US" altLang="en-US"/>
          </a:p>
        </p:txBody>
      </p:sp>
      <p:sp>
        <p:nvSpPr>
          <p:cNvPr id="9" name="Slide Number Placeholder 8"/>
          <p:cNvSpPr>
            <a:spLocks noGrp="1"/>
          </p:cNvSpPr>
          <p:nvPr>
            <p:ph type="sldNum" sz="quarter" idx="12"/>
          </p:nvPr>
        </p:nvSpPr>
        <p:spPr/>
        <p:txBody>
          <a:bodyPr/>
          <a:lstStyle/>
          <a:p>
            <a:pPr>
              <a:defRPr/>
            </a:pPr>
            <a:fld id="{DB55AAA1-F381-4214-9CA7-74C064D83EF6}" type="slidenum">
              <a:rPr lang="en-US" altLang="en-US" smtClean="0"/>
              <a:pPr>
                <a:defRPr/>
              </a:pPr>
              <a:t>‹#›</a:t>
            </a:fld>
            <a:endParaRPr lang="en-US" altLang="en-US"/>
          </a:p>
        </p:txBody>
      </p:sp>
    </p:spTree>
    <p:extLst>
      <p:ext uri="{BB962C8B-B14F-4D97-AF65-F5344CB8AC3E}">
        <p14:creationId xmlns:p14="http://schemas.microsoft.com/office/powerpoint/2010/main" val="33424991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pPr>
              <a:defRPr/>
            </a:pPr>
            <a:endParaRPr lang="en-US" altLang="en-US"/>
          </a:p>
        </p:txBody>
      </p:sp>
      <p:sp>
        <p:nvSpPr>
          <p:cNvPr id="4" name="Footer Placeholder 3"/>
          <p:cNvSpPr>
            <a:spLocks noGrp="1"/>
          </p:cNvSpPr>
          <p:nvPr>
            <p:ph type="ftr" sz="quarter" idx="11"/>
          </p:nvPr>
        </p:nvSpPr>
        <p:spPr/>
        <p:txBody>
          <a:bodyPr/>
          <a:lstStyle/>
          <a:p>
            <a:pPr>
              <a:defRPr/>
            </a:pPr>
            <a:endParaRPr lang="en-US" altLang="en-US"/>
          </a:p>
        </p:txBody>
      </p:sp>
      <p:sp>
        <p:nvSpPr>
          <p:cNvPr id="5" name="Slide Number Placeholder 4"/>
          <p:cNvSpPr>
            <a:spLocks noGrp="1"/>
          </p:cNvSpPr>
          <p:nvPr>
            <p:ph type="sldNum" sz="quarter" idx="12"/>
          </p:nvPr>
        </p:nvSpPr>
        <p:spPr/>
        <p:txBody>
          <a:bodyPr/>
          <a:lstStyle/>
          <a:p>
            <a:pPr>
              <a:defRPr/>
            </a:pPr>
            <a:fld id="{9E6C21EF-386D-4784-84C3-90DBD7702F43}" type="slidenum">
              <a:rPr lang="en-US" altLang="en-US" smtClean="0"/>
              <a:pPr>
                <a:defRPr/>
              </a:pPr>
              <a:t>‹#›</a:t>
            </a:fld>
            <a:endParaRPr lang="en-US" altLang="en-US"/>
          </a:p>
        </p:txBody>
      </p:sp>
    </p:spTree>
    <p:extLst>
      <p:ext uri="{BB962C8B-B14F-4D97-AF65-F5344CB8AC3E}">
        <p14:creationId xmlns:p14="http://schemas.microsoft.com/office/powerpoint/2010/main" val="25084468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ltLang="en-US"/>
          </a:p>
        </p:txBody>
      </p:sp>
      <p:sp>
        <p:nvSpPr>
          <p:cNvPr id="3" name="Footer Placeholder 2"/>
          <p:cNvSpPr>
            <a:spLocks noGrp="1"/>
          </p:cNvSpPr>
          <p:nvPr>
            <p:ph type="ftr" sz="quarter" idx="11"/>
          </p:nvPr>
        </p:nvSpPr>
        <p:spPr/>
        <p:txBody>
          <a:bodyPr/>
          <a:lstStyle/>
          <a:p>
            <a:pPr>
              <a:defRPr/>
            </a:pPr>
            <a:endParaRPr lang="en-US" altLang="en-US"/>
          </a:p>
        </p:txBody>
      </p:sp>
      <p:sp>
        <p:nvSpPr>
          <p:cNvPr id="4" name="Slide Number Placeholder 3"/>
          <p:cNvSpPr>
            <a:spLocks noGrp="1"/>
          </p:cNvSpPr>
          <p:nvPr>
            <p:ph type="sldNum" sz="quarter" idx="12"/>
          </p:nvPr>
        </p:nvSpPr>
        <p:spPr/>
        <p:txBody>
          <a:bodyPr/>
          <a:lstStyle/>
          <a:p>
            <a:pPr>
              <a:defRPr/>
            </a:pPr>
            <a:fld id="{4B65112E-08BB-4597-BDC4-2A722974BFBD}" type="slidenum">
              <a:rPr lang="en-US" altLang="en-US" smtClean="0"/>
              <a:pPr>
                <a:defRPr/>
              </a:pPr>
              <a:t>‹#›</a:t>
            </a:fld>
            <a:endParaRPr lang="en-US" altLang="en-US"/>
          </a:p>
        </p:txBody>
      </p:sp>
    </p:spTree>
    <p:extLst>
      <p:ext uri="{BB962C8B-B14F-4D97-AF65-F5344CB8AC3E}">
        <p14:creationId xmlns:p14="http://schemas.microsoft.com/office/powerpoint/2010/main" val="41710289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ltLang="en-US"/>
          </a:p>
        </p:txBody>
      </p:sp>
      <p:sp>
        <p:nvSpPr>
          <p:cNvPr id="6" name="Footer Placeholder 5"/>
          <p:cNvSpPr>
            <a:spLocks noGrp="1"/>
          </p:cNvSpPr>
          <p:nvPr>
            <p:ph type="ftr" sz="quarter" idx="11"/>
          </p:nvPr>
        </p:nvSpPr>
        <p:spPr/>
        <p:txBody>
          <a:bodyPr/>
          <a:lstStyle/>
          <a:p>
            <a:pPr>
              <a:defRPr/>
            </a:pPr>
            <a:endParaRPr lang="en-US" altLang="en-US"/>
          </a:p>
        </p:txBody>
      </p:sp>
      <p:sp>
        <p:nvSpPr>
          <p:cNvPr id="7" name="Slide Number Placeholder 6"/>
          <p:cNvSpPr>
            <a:spLocks noGrp="1"/>
          </p:cNvSpPr>
          <p:nvPr>
            <p:ph type="sldNum" sz="quarter" idx="12"/>
          </p:nvPr>
        </p:nvSpPr>
        <p:spPr/>
        <p:txBody>
          <a:bodyPr/>
          <a:lstStyle/>
          <a:p>
            <a:pPr>
              <a:defRPr/>
            </a:pPr>
            <a:fld id="{D47B9F16-5429-40F8-A46A-836EA1CEF45A}" type="slidenum">
              <a:rPr lang="en-US" altLang="en-US" smtClean="0"/>
              <a:pPr>
                <a:defRPr/>
              </a:pPr>
              <a:t>‹#›</a:t>
            </a:fld>
            <a:endParaRPr lang="en-US" altLang="en-US"/>
          </a:p>
        </p:txBody>
      </p:sp>
    </p:spTree>
    <p:extLst>
      <p:ext uri="{BB962C8B-B14F-4D97-AF65-F5344CB8AC3E}">
        <p14:creationId xmlns:p14="http://schemas.microsoft.com/office/powerpoint/2010/main" val="23623230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ltLang="en-US"/>
          </a:p>
        </p:txBody>
      </p:sp>
      <p:sp>
        <p:nvSpPr>
          <p:cNvPr id="6" name="Footer Placeholder 5"/>
          <p:cNvSpPr>
            <a:spLocks noGrp="1"/>
          </p:cNvSpPr>
          <p:nvPr>
            <p:ph type="ftr" sz="quarter" idx="11"/>
          </p:nvPr>
        </p:nvSpPr>
        <p:spPr/>
        <p:txBody>
          <a:bodyPr/>
          <a:lstStyle/>
          <a:p>
            <a:pPr>
              <a:defRPr/>
            </a:pPr>
            <a:endParaRPr lang="en-US" altLang="en-US"/>
          </a:p>
        </p:txBody>
      </p:sp>
      <p:sp>
        <p:nvSpPr>
          <p:cNvPr id="7" name="Slide Number Placeholder 6"/>
          <p:cNvSpPr>
            <a:spLocks noGrp="1"/>
          </p:cNvSpPr>
          <p:nvPr>
            <p:ph type="sldNum" sz="quarter" idx="12"/>
          </p:nvPr>
        </p:nvSpPr>
        <p:spPr/>
        <p:txBody>
          <a:bodyPr/>
          <a:lstStyle/>
          <a:p>
            <a:pPr>
              <a:defRPr/>
            </a:pPr>
            <a:fld id="{00A997E3-DBFD-4C88-A0E1-4968D6E0B783}" type="slidenum">
              <a:rPr lang="en-US" altLang="en-US" smtClean="0"/>
              <a:pPr>
                <a:defRPr/>
              </a:pPr>
              <a:t>‹#›</a:t>
            </a:fld>
            <a:endParaRPr lang="en-US" altLang="en-US"/>
          </a:p>
        </p:txBody>
      </p:sp>
    </p:spTree>
    <p:extLst>
      <p:ext uri="{BB962C8B-B14F-4D97-AF65-F5344CB8AC3E}">
        <p14:creationId xmlns:p14="http://schemas.microsoft.com/office/powerpoint/2010/main" val="33196226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endParaRPr lang="en-US"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111E95AE-CC50-4E7F-BE09-AE129A97C6DE}" type="slidenum">
              <a:rPr lang="en-US" altLang="en-US" smtClean="0"/>
              <a:pPr>
                <a:defRPr/>
              </a:pPr>
              <a:t>‹#›</a:t>
            </a:fld>
            <a:endParaRPr lang="en-US" altLang="en-US"/>
          </a:p>
        </p:txBody>
      </p:sp>
    </p:spTree>
    <p:extLst>
      <p:ext uri="{BB962C8B-B14F-4D97-AF65-F5344CB8AC3E}">
        <p14:creationId xmlns:p14="http://schemas.microsoft.com/office/powerpoint/2010/main" val="131749680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jpeg"/><Relationship Id="rId13" Type="http://schemas.openxmlformats.org/officeDocument/2006/relationships/image" Target="../media/image8.png"/><Relationship Id="rId18" Type="http://schemas.openxmlformats.org/officeDocument/2006/relationships/slide" Target="slide7.xml"/><Relationship Id="rId26" Type="http://schemas.openxmlformats.org/officeDocument/2006/relationships/slide" Target="slide10.xml"/><Relationship Id="rId3" Type="http://schemas.openxmlformats.org/officeDocument/2006/relationships/image" Target="../media/image2.png"/><Relationship Id="rId21" Type="http://schemas.openxmlformats.org/officeDocument/2006/relationships/slide" Target="slide9.xml"/><Relationship Id="rId7" Type="http://schemas.openxmlformats.org/officeDocument/2006/relationships/image" Target="../media/image3.png"/><Relationship Id="rId12" Type="http://schemas.openxmlformats.org/officeDocument/2006/relationships/slide" Target="slide8.xml"/><Relationship Id="rId17" Type="http://schemas.openxmlformats.org/officeDocument/2006/relationships/image" Target="../media/image10.png"/><Relationship Id="rId25" Type="http://schemas.openxmlformats.org/officeDocument/2006/relationships/image" Target="../media/image15.png"/><Relationship Id="rId2" Type="http://schemas.openxmlformats.org/officeDocument/2006/relationships/image" Target="../media/image1.jpeg"/><Relationship Id="rId16" Type="http://schemas.openxmlformats.org/officeDocument/2006/relationships/slide" Target="slide6.xml"/><Relationship Id="rId20" Type="http://schemas.openxmlformats.org/officeDocument/2006/relationships/image" Target="../media/image12.png"/><Relationship Id="rId29" Type="http://schemas.openxmlformats.org/officeDocument/2006/relationships/image" Target="../media/image18.png"/><Relationship Id="rId1" Type="http://schemas.openxmlformats.org/officeDocument/2006/relationships/slideLayout" Target="../slideLayouts/slideLayout1.xml"/><Relationship Id="rId6" Type="http://schemas.openxmlformats.org/officeDocument/2006/relationships/slide" Target="slide11.xml"/><Relationship Id="rId11" Type="http://schemas.openxmlformats.org/officeDocument/2006/relationships/image" Target="../media/image7.jpeg"/><Relationship Id="rId24" Type="http://schemas.openxmlformats.org/officeDocument/2006/relationships/image" Target="../media/image14.png"/><Relationship Id="rId5" Type="http://schemas.openxmlformats.org/officeDocument/2006/relationships/slide" Target="slide4.xml"/><Relationship Id="rId15" Type="http://schemas.openxmlformats.org/officeDocument/2006/relationships/image" Target="../media/image9.jpeg"/><Relationship Id="rId23" Type="http://schemas.openxmlformats.org/officeDocument/2006/relationships/image" Target="../media/image13.png"/><Relationship Id="rId28" Type="http://schemas.openxmlformats.org/officeDocument/2006/relationships/image" Target="../media/image17.png"/><Relationship Id="rId10" Type="http://schemas.openxmlformats.org/officeDocument/2006/relationships/image" Target="../media/image6.jpeg"/><Relationship Id="rId19" Type="http://schemas.openxmlformats.org/officeDocument/2006/relationships/image" Target="../media/image11.png"/><Relationship Id="rId4" Type="http://schemas.openxmlformats.org/officeDocument/2006/relationships/slide" Target="slide3.xml"/><Relationship Id="rId9" Type="http://schemas.openxmlformats.org/officeDocument/2006/relationships/image" Target="../media/image5.jpeg"/><Relationship Id="rId14" Type="http://schemas.openxmlformats.org/officeDocument/2006/relationships/slide" Target="slide5.xml"/><Relationship Id="rId22" Type="http://schemas.openxmlformats.org/officeDocument/2006/relationships/slide" Target="slide12.xml"/><Relationship Id="rId27" Type="http://schemas.openxmlformats.org/officeDocument/2006/relationships/image" Target="../media/image16.png"/><Relationship Id="rId30" Type="http://schemas.openxmlformats.org/officeDocument/2006/relationships/image" Target="../media/image19.pn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slide" Target="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hyperlink" Target="mailto:whennig@xia.com" TargetMode="External"/><Relationship Id="rId5" Type="http://schemas.openxmlformats.org/officeDocument/2006/relationships/hyperlink" Target="http://www.xia.com/" TargetMode="External"/><Relationship Id="rId4" Type="http://schemas.openxmlformats.org/officeDocument/2006/relationships/slide" Target="slide12.xml"/></Relationships>
</file>

<file path=ppt/slides/_rels/slide2.xml.rels><?xml version="1.0" encoding="UTF-8" standalone="yes"?>
<Relationships xmlns="http://schemas.openxmlformats.org/package/2006/relationships"><Relationship Id="rId8" Type="http://schemas.openxmlformats.org/officeDocument/2006/relationships/image" Target="../media/image23.png"/><Relationship Id="rId13" Type="http://schemas.microsoft.com/office/2007/relationships/diagramDrawing" Target="../diagrams/drawing1.xml"/><Relationship Id="rId3" Type="http://schemas.openxmlformats.org/officeDocument/2006/relationships/image" Target="../media/image1.jpeg"/><Relationship Id="rId7" Type="http://schemas.openxmlformats.org/officeDocument/2006/relationships/image" Target="../media/image22.png"/><Relationship Id="rId12" Type="http://schemas.openxmlformats.org/officeDocument/2006/relationships/diagramColors" Target="../diagrams/colors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21.png"/><Relationship Id="rId11" Type="http://schemas.openxmlformats.org/officeDocument/2006/relationships/diagramQuickStyle" Target="../diagrams/quickStyle1.xml"/><Relationship Id="rId5" Type="http://schemas.openxmlformats.org/officeDocument/2006/relationships/image" Target="../media/image20.png"/><Relationship Id="rId10" Type="http://schemas.openxmlformats.org/officeDocument/2006/relationships/diagramLayout" Target="../diagrams/layout1.xml"/><Relationship Id="rId4" Type="http://schemas.openxmlformats.org/officeDocument/2006/relationships/image" Target="../media/image15.png"/><Relationship Id="rId9" Type="http://schemas.openxmlformats.org/officeDocument/2006/relationships/diagramData" Target="../diagrams/data1.xml"/><Relationship Id="rId14" Type="http://schemas.openxmlformats.org/officeDocument/2006/relationships/image" Target="../media/image24.jpeg"/></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image" Target="../media/image15.png"/><Relationship Id="rId7" Type="http://schemas.openxmlformats.org/officeDocument/2006/relationships/image" Target="../media/image28.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27.jpeg"/><Relationship Id="rId11" Type="http://schemas.openxmlformats.org/officeDocument/2006/relationships/image" Target="../media/image30.png"/><Relationship Id="rId5" Type="http://schemas.openxmlformats.org/officeDocument/2006/relationships/image" Target="../media/image26.jpeg"/><Relationship Id="rId10" Type="http://schemas.openxmlformats.org/officeDocument/2006/relationships/image" Target="../media/image19.png"/><Relationship Id="rId4" Type="http://schemas.openxmlformats.org/officeDocument/2006/relationships/slide" Target="slide3.xml"/><Relationship Id="rId9" Type="http://schemas.openxmlformats.org/officeDocument/2006/relationships/image" Target="../media/image17.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9.jpeg"/><Relationship Id="rId5" Type="http://schemas.openxmlformats.org/officeDocument/2006/relationships/slide" Target="slide5.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13.png"/><Relationship Id="rId4" Type="http://schemas.openxmlformats.org/officeDocument/2006/relationships/slide" Target="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slide" Target="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31.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pic>
        <p:nvPicPr>
          <p:cNvPr id="84" name="Picture 83"/>
          <p:cNvPicPr>
            <a:picLocks noChangeAspect="1"/>
          </p:cNvPicPr>
          <p:nvPr/>
        </p:nvPicPr>
        <p:blipFill>
          <a:blip r:embed="rId3"/>
          <a:stretch>
            <a:fillRect/>
          </a:stretch>
        </p:blipFill>
        <p:spPr>
          <a:xfrm>
            <a:off x="7761660" y="1103992"/>
            <a:ext cx="1266213" cy="761969"/>
          </a:xfrm>
          <a:prstGeom prst="rect">
            <a:avLst/>
          </a:prstGeom>
        </p:spPr>
      </p:pic>
      <p:sp>
        <p:nvSpPr>
          <p:cNvPr id="69" name="Rectangle 68"/>
          <p:cNvSpPr/>
          <p:nvPr/>
        </p:nvSpPr>
        <p:spPr>
          <a:xfrm>
            <a:off x="207069" y="5407980"/>
            <a:ext cx="2686202" cy="79227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42"/>
          </a:p>
        </p:txBody>
      </p:sp>
      <p:sp>
        <p:nvSpPr>
          <p:cNvPr id="2" name="AutoShape 7"/>
          <p:cNvSpPr>
            <a:spLocks noChangeArrowheads="1"/>
          </p:cNvSpPr>
          <p:nvPr/>
        </p:nvSpPr>
        <p:spPr bwMode="auto">
          <a:xfrm>
            <a:off x="166467" y="878117"/>
            <a:ext cx="2805007" cy="2551071"/>
          </a:xfrm>
          <a:prstGeom prst="roundRect">
            <a:avLst>
              <a:gd name="adj" fmla="val 2993"/>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918" tIns="3459" rIns="6918" bIns="3459"/>
          <a:lstStyle>
            <a:lvl1pPr defTabSz="771525">
              <a:tabLst>
                <a:tab pos="288925" algn="l"/>
              </a:tabLst>
              <a:defRPr sz="7700">
                <a:solidFill>
                  <a:schemeClr val="tx1"/>
                </a:solidFill>
                <a:latin typeface="Arial" panose="020B0604020202020204" pitchFamily="34" charset="0"/>
                <a:cs typeface="Arial" panose="020B0604020202020204" pitchFamily="34" charset="0"/>
              </a:defRPr>
            </a:lvl1pPr>
            <a:lvl2pPr marL="742950" indent="-285750" defTabSz="771525">
              <a:tabLst>
                <a:tab pos="288925" algn="l"/>
              </a:tabLst>
              <a:defRPr sz="7700">
                <a:solidFill>
                  <a:schemeClr val="tx1"/>
                </a:solidFill>
                <a:latin typeface="Arial" panose="020B0604020202020204" pitchFamily="34" charset="0"/>
                <a:cs typeface="Arial" panose="020B0604020202020204" pitchFamily="34" charset="0"/>
              </a:defRPr>
            </a:lvl2pPr>
            <a:lvl3pPr marL="1143000" indent="-228600" defTabSz="771525">
              <a:tabLst>
                <a:tab pos="288925" algn="l"/>
              </a:tabLst>
              <a:defRPr sz="7700">
                <a:solidFill>
                  <a:schemeClr val="tx1"/>
                </a:solidFill>
                <a:latin typeface="Arial" panose="020B0604020202020204" pitchFamily="34" charset="0"/>
                <a:cs typeface="Arial" panose="020B0604020202020204" pitchFamily="34" charset="0"/>
              </a:defRPr>
            </a:lvl3pPr>
            <a:lvl4pPr marL="1600200" indent="-228600" defTabSz="771525">
              <a:tabLst>
                <a:tab pos="288925" algn="l"/>
              </a:tabLst>
              <a:defRPr sz="7700">
                <a:solidFill>
                  <a:schemeClr val="tx1"/>
                </a:solidFill>
                <a:latin typeface="Arial" panose="020B0604020202020204" pitchFamily="34" charset="0"/>
                <a:cs typeface="Arial" panose="020B0604020202020204" pitchFamily="34" charset="0"/>
              </a:defRPr>
            </a:lvl4pPr>
            <a:lvl5pPr marL="2057400" indent="-228600" defTabSz="771525">
              <a:tabLst>
                <a:tab pos="288925" algn="l"/>
              </a:tabLst>
              <a:defRPr sz="7700">
                <a:solidFill>
                  <a:schemeClr val="tx1"/>
                </a:solidFill>
                <a:latin typeface="Arial" panose="020B0604020202020204" pitchFamily="34" charset="0"/>
                <a:cs typeface="Arial" panose="020B0604020202020204" pitchFamily="34" charset="0"/>
              </a:defRPr>
            </a:lvl5pPr>
            <a:lvl6pPr marL="25146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6pPr>
            <a:lvl7pPr marL="29718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7pPr>
            <a:lvl8pPr marL="34290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8pPr>
            <a:lvl9pPr marL="38862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9pPr>
          </a:lstStyle>
          <a:p>
            <a:pPr eaLnBrk="1" hangingPunct="1"/>
            <a:r>
              <a:rPr lang="en-US" altLang="en-US" sz="1000" b="1" dirty="0">
                <a:hlinkClick r:id="rId4" action="ppaction://hlinksldjump"/>
              </a:rPr>
              <a:t>Background</a:t>
            </a:r>
            <a:endParaRPr lang="en-US" altLang="en-US" sz="600" b="1" dirty="0"/>
          </a:p>
          <a:p>
            <a:pPr eaLnBrk="1" hangingPunct="1"/>
            <a:endParaRPr lang="en-US" altLang="en-US" sz="100" b="1" dirty="0"/>
          </a:p>
          <a:p>
            <a:pPr algn="just" eaLnBrk="1" hangingPunct="1"/>
            <a:r>
              <a:rPr lang="en-US" altLang="en-US" sz="500" dirty="0"/>
              <a:t>Radiation detector systems in nuclear physics applications are often large arrays of individual detectors and can be physically separated in different rooms or buildings. In such systems, the time synchronization of the data collected from different detectors is essential to reconstruct multi-detector events such as scattering and coincidences. Traditionally, this is accomplished by distributing clocks and triggers via dedicated connections, but newer methods such as the IEEE 1588 Precision Time Protocol (PTP) and White Rabbit (WR) allow clock synchronization through the exchange of timing messages over Ethernet. Consequently, we report here the use of White Rabbit in a new detector readout electronics module, the Pixie-Net XL.</a:t>
            </a:r>
          </a:p>
          <a:p>
            <a:pPr algn="just" eaLnBrk="1" hangingPunct="1"/>
            <a:endParaRPr lang="en-US" altLang="en-US" sz="100" dirty="0"/>
          </a:p>
          <a:p>
            <a:pPr algn="just" eaLnBrk="1" hangingPunct="1"/>
            <a:r>
              <a:rPr lang="en-US" altLang="en-US" sz="500" dirty="0"/>
              <a:t>Previous work [1] studied the use of PTP and Synchronous Ethernet (</a:t>
            </a:r>
            <a:r>
              <a:rPr lang="en-US" altLang="en-US" sz="500" dirty="0" err="1"/>
              <a:t>SyncE</a:t>
            </a:r>
            <a:r>
              <a:rPr lang="en-US" altLang="en-US" sz="500" dirty="0"/>
              <a:t>) for synchronization of detector data from multiple Pixie-Net modules, an earlier and smaller version of the digitizing and pulse processing electronics described here. The time resolution for coincident events reached ~10ns FWHM with PTP synchronization and 200-800ps FWHM with </a:t>
            </a:r>
            <a:r>
              <a:rPr lang="en-US" altLang="en-US" sz="500" dirty="0" err="1"/>
              <a:t>SyncE</a:t>
            </a:r>
            <a:r>
              <a:rPr lang="en-US" altLang="en-US" sz="500" dirty="0"/>
              <a:t> synchronization, compared to 20-50ps FWHM with a dedicated clock connection. Thus we concluded that PTP and </a:t>
            </a:r>
            <a:r>
              <a:rPr lang="en-US" altLang="en-US" sz="500" dirty="0" err="1"/>
              <a:t>SyncE</a:t>
            </a:r>
            <a:r>
              <a:rPr lang="en-US" altLang="en-US" sz="500" dirty="0"/>
              <a:t> are good alternatives for a number of applications (e.g. coincidence background suppression), but not sufficient for the most demanding applications (e.g. time of flight measurements requiring &lt;100ps timing). Preliminary tests with a commercial WR demo kit obtained better time resolution than </a:t>
            </a:r>
            <a:r>
              <a:rPr lang="en-US" altLang="en-US" sz="500" dirty="0" err="1"/>
              <a:t>SyncE</a:t>
            </a:r>
            <a:r>
              <a:rPr lang="en-US" altLang="en-US" sz="500" dirty="0"/>
              <a:t> (~150ps FWHM) and thus in the current stage of the project we integrated the WR firmware and hardware into the new electronics. </a:t>
            </a:r>
          </a:p>
          <a:p>
            <a:pPr algn="just" eaLnBrk="1" hangingPunct="1"/>
            <a:endParaRPr lang="en-US" altLang="en-US" sz="269" dirty="0"/>
          </a:p>
          <a:p>
            <a:pPr algn="just" eaLnBrk="1" hangingPunct="1"/>
            <a:endParaRPr lang="en-US" altLang="en-US" sz="269" dirty="0"/>
          </a:p>
        </p:txBody>
      </p:sp>
      <p:sp>
        <p:nvSpPr>
          <p:cNvPr id="2053" name="AutoShape 16"/>
          <p:cNvSpPr>
            <a:spLocks noChangeArrowheads="1"/>
          </p:cNvSpPr>
          <p:nvPr/>
        </p:nvSpPr>
        <p:spPr bwMode="auto">
          <a:xfrm>
            <a:off x="3084021" y="6377644"/>
            <a:ext cx="3391943" cy="438638"/>
          </a:xfrm>
          <a:prstGeom prst="roundRect">
            <a:avLst>
              <a:gd name="adj" fmla="val 21578"/>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918" tIns="3459" rIns="6918" bIns="3459" numCol="2"/>
          <a:lstStyle>
            <a:lvl1pPr defTabSz="771525">
              <a:tabLst>
                <a:tab pos="288925" algn="l"/>
              </a:tabLst>
              <a:defRPr sz="7700">
                <a:solidFill>
                  <a:schemeClr val="tx1"/>
                </a:solidFill>
                <a:latin typeface="Arial" panose="020B0604020202020204" pitchFamily="34" charset="0"/>
                <a:cs typeface="Arial" panose="020B0604020202020204" pitchFamily="34" charset="0"/>
              </a:defRPr>
            </a:lvl1pPr>
            <a:lvl2pPr marL="742950" indent="-285750" defTabSz="771525">
              <a:tabLst>
                <a:tab pos="288925" algn="l"/>
              </a:tabLst>
              <a:defRPr sz="7700">
                <a:solidFill>
                  <a:schemeClr val="tx1"/>
                </a:solidFill>
                <a:latin typeface="Arial" panose="020B0604020202020204" pitchFamily="34" charset="0"/>
                <a:cs typeface="Arial" panose="020B0604020202020204" pitchFamily="34" charset="0"/>
              </a:defRPr>
            </a:lvl2pPr>
            <a:lvl3pPr marL="1143000" indent="-228600" defTabSz="771525">
              <a:tabLst>
                <a:tab pos="288925" algn="l"/>
              </a:tabLst>
              <a:defRPr sz="7700">
                <a:solidFill>
                  <a:schemeClr val="tx1"/>
                </a:solidFill>
                <a:latin typeface="Arial" panose="020B0604020202020204" pitchFamily="34" charset="0"/>
                <a:cs typeface="Arial" panose="020B0604020202020204" pitchFamily="34" charset="0"/>
              </a:defRPr>
            </a:lvl3pPr>
            <a:lvl4pPr marL="1600200" indent="-228600" defTabSz="771525">
              <a:tabLst>
                <a:tab pos="288925" algn="l"/>
              </a:tabLst>
              <a:defRPr sz="7700">
                <a:solidFill>
                  <a:schemeClr val="tx1"/>
                </a:solidFill>
                <a:latin typeface="Arial" panose="020B0604020202020204" pitchFamily="34" charset="0"/>
                <a:cs typeface="Arial" panose="020B0604020202020204" pitchFamily="34" charset="0"/>
              </a:defRPr>
            </a:lvl4pPr>
            <a:lvl5pPr marL="2057400" indent="-228600" defTabSz="771525">
              <a:tabLst>
                <a:tab pos="288925" algn="l"/>
              </a:tabLst>
              <a:defRPr sz="7700">
                <a:solidFill>
                  <a:schemeClr val="tx1"/>
                </a:solidFill>
                <a:latin typeface="Arial" panose="020B0604020202020204" pitchFamily="34" charset="0"/>
                <a:cs typeface="Arial" panose="020B0604020202020204" pitchFamily="34" charset="0"/>
              </a:defRPr>
            </a:lvl5pPr>
            <a:lvl6pPr marL="25146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6pPr>
            <a:lvl7pPr marL="29718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7pPr>
            <a:lvl8pPr marL="34290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8pPr>
            <a:lvl9pPr marL="38862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9pPr>
          </a:lstStyle>
          <a:p>
            <a:pPr marL="16775" eaLnBrk="1" hangingPunct="1"/>
            <a:endParaRPr lang="en-US" altLang="en-US" sz="196" dirty="0"/>
          </a:p>
        </p:txBody>
      </p:sp>
      <p:sp>
        <p:nvSpPr>
          <p:cNvPr id="95" name="AutoShape 7"/>
          <p:cNvSpPr>
            <a:spLocks noChangeArrowheads="1"/>
          </p:cNvSpPr>
          <p:nvPr/>
        </p:nvSpPr>
        <p:spPr bwMode="auto">
          <a:xfrm>
            <a:off x="171863" y="3536184"/>
            <a:ext cx="2803851" cy="2766781"/>
          </a:xfrm>
          <a:prstGeom prst="roundRect">
            <a:avLst>
              <a:gd name="adj" fmla="val 3024"/>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918" tIns="3459" rIns="6918" bIns="3459"/>
          <a:lstStyle>
            <a:lvl1pPr defTabSz="771525">
              <a:tabLst>
                <a:tab pos="288925" algn="l"/>
              </a:tabLst>
              <a:defRPr>
                <a:solidFill>
                  <a:schemeClr val="tx1"/>
                </a:solidFill>
                <a:latin typeface="Arial" panose="020B0604020202020204" pitchFamily="34" charset="0"/>
                <a:cs typeface="Arial" panose="020B0604020202020204" pitchFamily="34" charset="0"/>
              </a:defRPr>
            </a:lvl1pPr>
            <a:lvl2pPr marL="385763" defTabSz="771525">
              <a:tabLst>
                <a:tab pos="288925" algn="l"/>
              </a:tabLst>
              <a:defRPr>
                <a:solidFill>
                  <a:schemeClr val="tx1"/>
                </a:solidFill>
                <a:latin typeface="Arial" panose="020B0604020202020204" pitchFamily="34" charset="0"/>
                <a:cs typeface="Arial" panose="020B0604020202020204" pitchFamily="34" charset="0"/>
              </a:defRPr>
            </a:lvl2pPr>
            <a:lvl3pPr marL="771525" defTabSz="771525">
              <a:tabLst>
                <a:tab pos="288925" algn="l"/>
              </a:tabLst>
              <a:defRPr>
                <a:solidFill>
                  <a:schemeClr val="tx1"/>
                </a:solidFill>
                <a:latin typeface="Arial" panose="020B0604020202020204" pitchFamily="34" charset="0"/>
                <a:cs typeface="Arial" panose="020B0604020202020204" pitchFamily="34" charset="0"/>
              </a:defRPr>
            </a:lvl3pPr>
            <a:lvl4pPr marL="1157288" defTabSz="771525">
              <a:tabLst>
                <a:tab pos="288925" algn="l"/>
              </a:tabLst>
              <a:defRPr>
                <a:solidFill>
                  <a:schemeClr val="tx1"/>
                </a:solidFill>
                <a:latin typeface="Arial" panose="020B0604020202020204" pitchFamily="34" charset="0"/>
                <a:cs typeface="Arial" panose="020B0604020202020204" pitchFamily="34" charset="0"/>
              </a:defRPr>
            </a:lvl4pPr>
            <a:lvl5pPr marL="1543050" defTabSz="771525">
              <a:tabLst>
                <a:tab pos="288925" algn="l"/>
              </a:tabLst>
              <a:defRPr>
                <a:solidFill>
                  <a:schemeClr val="tx1"/>
                </a:solidFill>
                <a:latin typeface="Arial" panose="020B0604020202020204" pitchFamily="34" charset="0"/>
                <a:cs typeface="Arial" panose="020B0604020202020204" pitchFamily="34" charset="0"/>
              </a:defRPr>
            </a:lvl5pPr>
            <a:lvl6pPr marL="2000250" defTabSz="771525" fontAlgn="base">
              <a:spcBef>
                <a:spcPct val="0"/>
              </a:spcBef>
              <a:spcAft>
                <a:spcPct val="0"/>
              </a:spcAft>
              <a:tabLst>
                <a:tab pos="288925" algn="l"/>
              </a:tabLst>
              <a:defRPr>
                <a:solidFill>
                  <a:schemeClr val="tx1"/>
                </a:solidFill>
                <a:latin typeface="Arial" panose="020B0604020202020204" pitchFamily="34" charset="0"/>
                <a:cs typeface="Arial" panose="020B0604020202020204" pitchFamily="34" charset="0"/>
              </a:defRPr>
            </a:lvl6pPr>
            <a:lvl7pPr marL="2457450" defTabSz="771525" fontAlgn="base">
              <a:spcBef>
                <a:spcPct val="0"/>
              </a:spcBef>
              <a:spcAft>
                <a:spcPct val="0"/>
              </a:spcAft>
              <a:tabLst>
                <a:tab pos="288925" algn="l"/>
              </a:tabLst>
              <a:defRPr>
                <a:solidFill>
                  <a:schemeClr val="tx1"/>
                </a:solidFill>
                <a:latin typeface="Arial" panose="020B0604020202020204" pitchFamily="34" charset="0"/>
                <a:cs typeface="Arial" panose="020B0604020202020204" pitchFamily="34" charset="0"/>
              </a:defRPr>
            </a:lvl7pPr>
            <a:lvl8pPr marL="2914650" defTabSz="771525" fontAlgn="base">
              <a:spcBef>
                <a:spcPct val="0"/>
              </a:spcBef>
              <a:spcAft>
                <a:spcPct val="0"/>
              </a:spcAft>
              <a:tabLst>
                <a:tab pos="288925" algn="l"/>
              </a:tabLst>
              <a:defRPr>
                <a:solidFill>
                  <a:schemeClr val="tx1"/>
                </a:solidFill>
                <a:latin typeface="Arial" panose="020B0604020202020204" pitchFamily="34" charset="0"/>
                <a:cs typeface="Arial" panose="020B0604020202020204" pitchFamily="34" charset="0"/>
              </a:defRPr>
            </a:lvl8pPr>
            <a:lvl9pPr marL="3371850" defTabSz="771525" fontAlgn="base">
              <a:spcBef>
                <a:spcPct val="0"/>
              </a:spcBef>
              <a:spcAft>
                <a:spcPct val="0"/>
              </a:spcAft>
              <a:tabLst>
                <a:tab pos="288925" algn="l"/>
              </a:tabLst>
              <a:defRPr>
                <a:solidFill>
                  <a:schemeClr val="tx1"/>
                </a:solidFill>
                <a:latin typeface="Arial" panose="020B0604020202020204" pitchFamily="34" charset="0"/>
                <a:cs typeface="Arial" panose="020B0604020202020204" pitchFamily="34" charset="0"/>
              </a:defRPr>
            </a:lvl9pPr>
          </a:lstStyle>
          <a:p>
            <a:pPr eaLnBrk="1" hangingPunct="1">
              <a:defRPr/>
            </a:pPr>
            <a:r>
              <a:rPr lang="en-US" altLang="en-US" sz="1000" b="1" dirty="0">
                <a:hlinkClick r:id="rId5" action="ppaction://hlinksldjump"/>
              </a:rPr>
              <a:t>Pixie-Net XL Hardware design</a:t>
            </a:r>
            <a:endParaRPr lang="en-US" altLang="en-US" sz="1000" b="1" dirty="0"/>
          </a:p>
          <a:p>
            <a:pPr algn="just" eaLnBrk="1" hangingPunct="1">
              <a:defRPr/>
            </a:pPr>
            <a:endParaRPr lang="en-US" sz="171" dirty="0"/>
          </a:p>
          <a:p>
            <a:pPr algn="just" eaLnBrk="1" hangingPunct="1">
              <a:defRPr/>
            </a:pPr>
            <a:r>
              <a:rPr lang="en-US" sz="500" dirty="0"/>
              <a:t>The electronics hardware design centers on two Kintex 7 </a:t>
            </a:r>
            <a:r>
              <a:rPr lang="en-US" sz="500" dirty="0" smtClean="0"/>
              <a:t>FPGAs on the “</a:t>
            </a:r>
            <a:r>
              <a:rPr lang="en-US" sz="500" dirty="0" err="1" smtClean="0"/>
              <a:t>PXdesk</a:t>
            </a:r>
            <a:r>
              <a:rPr lang="en-US" sz="500" dirty="0" smtClean="0"/>
              <a:t>” main board. </a:t>
            </a:r>
            <a:r>
              <a:rPr lang="en-US" sz="500" dirty="0"/>
              <a:t>Each FPGA is connected with high speed LVDS lines, gigabit transceiver lines, and slower CMOS control lines to a high density connector for ADC daughter cards that implement multiple channels detector signal digitization. Moving the ADC circuitry to a daughter card allows customization of the inputs for different applications. Each FPGA is further connected to a dedicated 4Gb SDRAM memory for buffering of output data, an SFP card cage for 1G Ethernet for the WR connection (capable of 10G with upgrades</a:t>
            </a:r>
            <a:r>
              <a:rPr lang="en-US" sz="500" dirty="0" smtClean="0"/>
              <a:t>), </a:t>
            </a:r>
            <a:r>
              <a:rPr lang="en-US" sz="500" dirty="0"/>
              <a:t>and a variety of general purpose I/O connections and other peripherals. </a:t>
            </a:r>
            <a:r>
              <a:rPr lang="en-US" sz="500" dirty="0" smtClean="0"/>
              <a:t>Both FPGAs are further connected </a:t>
            </a:r>
            <a:r>
              <a:rPr lang="en-US" sz="500" dirty="0"/>
              <a:t>to </a:t>
            </a:r>
            <a:r>
              <a:rPr lang="en-US" sz="500" dirty="0" smtClean="0"/>
              <a:t>a daughterboard implementing the DAC </a:t>
            </a:r>
            <a:r>
              <a:rPr lang="en-US" sz="500" dirty="0"/>
              <a:t>controlled oscillators </a:t>
            </a:r>
            <a:r>
              <a:rPr lang="en-US" sz="500" dirty="0" smtClean="0"/>
              <a:t>from </a:t>
            </a:r>
            <a:r>
              <a:rPr lang="en-US" sz="500" dirty="0"/>
              <a:t>WR reference designs [2</a:t>
            </a:r>
            <a:r>
              <a:rPr lang="en-US" sz="500" dirty="0" smtClean="0"/>
              <a:t>], which also clock the ADCs (with buffers). </a:t>
            </a:r>
            <a:endParaRPr lang="en-US" sz="500" dirty="0"/>
          </a:p>
          <a:p>
            <a:pPr algn="just" eaLnBrk="1" hangingPunct="1">
              <a:defRPr/>
            </a:pPr>
            <a:endParaRPr lang="en-US" sz="269" dirty="0"/>
          </a:p>
          <a:p>
            <a:pPr algn="just" eaLnBrk="1" hangingPunct="1">
              <a:defRPr/>
            </a:pPr>
            <a:endParaRPr lang="en-US" sz="269" dirty="0"/>
          </a:p>
          <a:p>
            <a:pPr algn="just" eaLnBrk="1" hangingPunct="1">
              <a:defRPr/>
            </a:pPr>
            <a:endParaRPr lang="en-US" sz="269" dirty="0"/>
          </a:p>
          <a:p>
            <a:pPr algn="just" eaLnBrk="1" hangingPunct="1">
              <a:defRPr/>
            </a:pPr>
            <a:endParaRPr lang="en-US" sz="269" dirty="0"/>
          </a:p>
          <a:p>
            <a:pPr algn="just" eaLnBrk="1" hangingPunct="1">
              <a:defRPr/>
            </a:pPr>
            <a:endParaRPr lang="en-US" sz="269" dirty="0"/>
          </a:p>
          <a:p>
            <a:pPr algn="just" eaLnBrk="1" hangingPunct="1">
              <a:defRPr/>
            </a:pPr>
            <a:endParaRPr lang="en-US" sz="269" dirty="0"/>
          </a:p>
          <a:p>
            <a:pPr algn="just" eaLnBrk="1" hangingPunct="1">
              <a:defRPr/>
            </a:pPr>
            <a:endParaRPr lang="en-US" sz="269" dirty="0"/>
          </a:p>
          <a:p>
            <a:pPr algn="just" eaLnBrk="1" hangingPunct="1">
              <a:defRPr/>
            </a:pPr>
            <a:endParaRPr lang="en-US" sz="269" dirty="0"/>
          </a:p>
          <a:p>
            <a:pPr algn="just" eaLnBrk="1" hangingPunct="1">
              <a:defRPr/>
            </a:pPr>
            <a:endParaRPr lang="en-US" sz="269" dirty="0"/>
          </a:p>
          <a:p>
            <a:pPr algn="just" eaLnBrk="1" hangingPunct="1">
              <a:defRPr/>
            </a:pPr>
            <a:endParaRPr lang="en-US" sz="269" dirty="0"/>
          </a:p>
          <a:p>
            <a:pPr algn="just" eaLnBrk="1" hangingPunct="1">
              <a:defRPr/>
            </a:pPr>
            <a:endParaRPr lang="en-US" sz="269" dirty="0"/>
          </a:p>
          <a:p>
            <a:pPr algn="just" eaLnBrk="1" hangingPunct="1">
              <a:defRPr/>
            </a:pPr>
            <a:endParaRPr lang="en-US" sz="269" dirty="0"/>
          </a:p>
          <a:p>
            <a:pPr algn="just" eaLnBrk="1" hangingPunct="1">
              <a:defRPr/>
            </a:pPr>
            <a:endParaRPr lang="en-US" sz="269" dirty="0"/>
          </a:p>
          <a:p>
            <a:pPr algn="just" eaLnBrk="1" hangingPunct="1">
              <a:defRPr/>
            </a:pPr>
            <a:endParaRPr lang="en-US" sz="269" dirty="0"/>
          </a:p>
          <a:p>
            <a:pPr algn="just" eaLnBrk="1" hangingPunct="1">
              <a:defRPr/>
            </a:pPr>
            <a:endParaRPr lang="en-US" sz="269" dirty="0"/>
          </a:p>
          <a:p>
            <a:pPr algn="just" eaLnBrk="1" hangingPunct="1">
              <a:defRPr/>
            </a:pPr>
            <a:endParaRPr lang="en-US" sz="269" dirty="0"/>
          </a:p>
          <a:p>
            <a:pPr algn="just" eaLnBrk="1" hangingPunct="1">
              <a:defRPr/>
            </a:pPr>
            <a:endParaRPr lang="en-US" sz="269" dirty="0"/>
          </a:p>
          <a:p>
            <a:pPr algn="just" eaLnBrk="1" hangingPunct="1">
              <a:defRPr/>
            </a:pPr>
            <a:endParaRPr lang="en-US" sz="269" dirty="0"/>
          </a:p>
          <a:p>
            <a:pPr algn="just" eaLnBrk="1" hangingPunct="1">
              <a:defRPr/>
            </a:pPr>
            <a:endParaRPr lang="en-US" sz="269" dirty="0"/>
          </a:p>
          <a:p>
            <a:pPr algn="just" eaLnBrk="1" hangingPunct="1">
              <a:defRPr/>
            </a:pPr>
            <a:endParaRPr lang="en-US" sz="269" dirty="0"/>
          </a:p>
          <a:p>
            <a:pPr algn="just" eaLnBrk="1" hangingPunct="1">
              <a:defRPr/>
            </a:pPr>
            <a:endParaRPr lang="en-US" sz="269" dirty="0"/>
          </a:p>
          <a:p>
            <a:pPr algn="just" eaLnBrk="1" hangingPunct="1">
              <a:defRPr/>
            </a:pPr>
            <a:endParaRPr lang="en-US" sz="269" dirty="0"/>
          </a:p>
          <a:p>
            <a:pPr algn="just" eaLnBrk="1" hangingPunct="1">
              <a:defRPr/>
            </a:pPr>
            <a:endParaRPr lang="en-US" sz="269" dirty="0"/>
          </a:p>
          <a:p>
            <a:pPr marL="1230195" algn="just" eaLnBrk="1" hangingPunct="1">
              <a:defRPr/>
            </a:pPr>
            <a:endParaRPr lang="en-US" sz="294" dirty="0"/>
          </a:p>
          <a:p>
            <a:pPr marL="1230195" algn="just" eaLnBrk="1" hangingPunct="1">
              <a:defRPr/>
            </a:pPr>
            <a:endParaRPr lang="en-US" sz="342" dirty="0"/>
          </a:p>
          <a:p>
            <a:pPr eaLnBrk="1" hangingPunct="1">
              <a:defRPr/>
            </a:pPr>
            <a:endParaRPr lang="en-US" sz="342" dirty="0"/>
          </a:p>
          <a:p>
            <a:pPr algn="just" eaLnBrk="1" hangingPunct="1">
              <a:defRPr/>
            </a:pPr>
            <a:endParaRPr lang="en-US" sz="342" dirty="0"/>
          </a:p>
          <a:p>
            <a:pPr algn="just" eaLnBrk="1" hangingPunct="1">
              <a:defRPr/>
            </a:pPr>
            <a:endParaRPr lang="en-US" sz="342" dirty="0"/>
          </a:p>
          <a:p>
            <a:pPr algn="just" eaLnBrk="1" hangingPunct="1">
              <a:defRPr/>
            </a:pPr>
            <a:endParaRPr lang="en-US" altLang="en-US" sz="342" b="1" dirty="0"/>
          </a:p>
        </p:txBody>
      </p:sp>
      <p:sp>
        <p:nvSpPr>
          <p:cNvPr id="2062" name="AutoShape 7"/>
          <p:cNvSpPr>
            <a:spLocks noChangeArrowheads="1"/>
          </p:cNvSpPr>
          <p:nvPr/>
        </p:nvSpPr>
        <p:spPr bwMode="auto">
          <a:xfrm>
            <a:off x="6561277" y="4783966"/>
            <a:ext cx="2506523" cy="2032316"/>
          </a:xfrm>
          <a:prstGeom prst="roundRect">
            <a:avLst>
              <a:gd name="adj" fmla="val 5305"/>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918" tIns="3459" rIns="6918" bIns="3459"/>
          <a:lstStyle>
            <a:lvl1pPr defTabSz="771525">
              <a:tabLst>
                <a:tab pos="288925" algn="l"/>
              </a:tabLst>
              <a:defRPr sz="7700">
                <a:solidFill>
                  <a:schemeClr val="tx1"/>
                </a:solidFill>
                <a:latin typeface="Arial" panose="020B0604020202020204" pitchFamily="34" charset="0"/>
                <a:cs typeface="Arial" panose="020B0604020202020204" pitchFamily="34" charset="0"/>
              </a:defRPr>
            </a:lvl1pPr>
            <a:lvl2pPr marL="742950" indent="-285750" defTabSz="771525">
              <a:tabLst>
                <a:tab pos="288925" algn="l"/>
              </a:tabLst>
              <a:defRPr sz="7700">
                <a:solidFill>
                  <a:schemeClr val="tx1"/>
                </a:solidFill>
                <a:latin typeface="Arial" panose="020B0604020202020204" pitchFamily="34" charset="0"/>
                <a:cs typeface="Arial" panose="020B0604020202020204" pitchFamily="34" charset="0"/>
              </a:defRPr>
            </a:lvl2pPr>
            <a:lvl3pPr marL="1143000" indent="-228600" defTabSz="771525">
              <a:tabLst>
                <a:tab pos="288925" algn="l"/>
              </a:tabLst>
              <a:defRPr sz="7700">
                <a:solidFill>
                  <a:schemeClr val="tx1"/>
                </a:solidFill>
                <a:latin typeface="Arial" panose="020B0604020202020204" pitchFamily="34" charset="0"/>
                <a:cs typeface="Arial" panose="020B0604020202020204" pitchFamily="34" charset="0"/>
              </a:defRPr>
            </a:lvl3pPr>
            <a:lvl4pPr marL="1600200" indent="-228600" defTabSz="771525">
              <a:tabLst>
                <a:tab pos="288925" algn="l"/>
              </a:tabLst>
              <a:defRPr sz="7700">
                <a:solidFill>
                  <a:schemeClr val="tx1"/>
                </a:solidFill>
                <a:latin typeface="Arial" panose="020B0604020202020204" pitchFamily="34" charset="0"/>
                <a:cs typeface="Arial" panose="020B0604020202020204" pitchFamily="34" charset="0"/>
              </a:defRPr>
            </a:lvl4pPr>
            <a:lvl5pPr marL="2057400" indent="-228600" defTabSz="771525">
              <a:tabLst>
                <a:tab pos="288925" algn="l"/>
              </a:tabLst>
              <a:defRPr sz="7700">
                <a:solidFill>
                  <a:schemeClr val="tx1"/>
                </a:solidFill>
                <a:latin typeface="Arial" panose="020B0604020202020204" pitchFamily="34" charset="0"/>
                <a:cs typeface="Arial" panose="020B0604020202020204" pitchFamily="34" charset="0"/>
              </a:defRPr>
            </a:lvl5pPr>
            <a:lvl6pPr marL="25146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6pPr>
            <a:lvl7pPr marL="29718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7pPr>
            <a:lvl8pPr marL="34290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8pPr>
            <a:lvl9pPr marL="38862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9pPr>
          </a:lstStyle>
          <a:p>
            <a:pPr eaLnBrk="1" hangingPunct="1"/>
            <a:r>
              <a:rPr lang="en-US" altLang="en-US" sz="1100" b="1" dirty="0" smtClean="0">
                <a:hlinkClick r:id="rId6" action="ppaction://hlinksldjump"/>
              </a:rPr>
              <a:t>Summary</a:t>
            </a:r>
            <a:endParaRPr lang="en-US" altLang="en-US" sz="600" dirty="0"/>
          </a:p>
          <a:p>
            <a:pPr algn="just" eaLnBrk="1" hangingPunct="1"/>
            <a:r>
              <a:rPr lang="en-US" altLang="en-US" sz="1000" dirty="0" smtClean="0"/>
              <a:t>We </a:t>
            </a:r>
            <a:r>
              <a:rPr lang="en-US" altLang="en-US" sz="1000" dirty="0"/>
              <a:t>implemented the White Rabbit time synchronization </a:t>
            </a:r>
            <a:r>
              <a:rPr lang="en-US" altLang="en-US" sz="1000" dirty="0" smtClean="0"/>
              <a:t>in </a:t>
            </a:r>
            <a:r>
              <a:rPr lang="en-US" altLang="en-US" sz="1000" dirty="0"/>
              <a:t>a new </a:t>
            </a:r>
            <a:r>
              <a:rPr lang="en-US" altLang="en-US" sz="1000" dirty="0" smtClean="0"/>
              <a:t>detector </a:t>
            </a:r>
            <a:r>
              <a:rPr lang="en-US" altLang="en-US" sz="1000" dirty="0"/>
              <a:t>readout </a:t>
            </a:r>
            <a:r>
              <a:rPr lang="en-US" altLang="en-US" sz="1000" dirty="0" smtClean="0"/>
              <a:t>electronics module, the </a:t>
            </a:r>
            <a:r>
              <a:rPr lang="en-US" altLang="en-US" sz="1000" b="1" dirty="0" smtClean="0"/>
              <a:t>Pixie-Net XL</a:t>
            </a:r>
            <a:r>
              <a:rPr lang="en-US" altLang="en-US" sz="1000" dirty="0" smtClean="0"/>
              <a:t>. </a:t>
            </a:r>
            <a:r>
              <a:rPr lang="en-US" altLang="en-US" sz="1000" dirty="0"/>
              <a:t>Time resolutions in preliminary measurements are </a:t>
            </a:r>
            <a:r>
              <a:rPr lang="en-US" altLang="en-US" sz="1000" dirty="0" smtClean="0"/>
              <a:t>5-15ps per software output, ~100ps per clock jitter measurements and ~500ps per digitized coincident </a:t>
            </a:r>
            <a:r>
              <a:rPr lang="en-US" altLang="en-US" sz="1000" dirty="0" err="1" smtClean="0"/>
              <a:t>pulser</a:t>
            </a:r>
            <a:r>
              <a:rPr lang="en-US" altLang="en-US" sz="1000" dirty="0" smtClean="0"/>
              <a:t> signal; overall well </a:t>
            </a:r>
            <a:r>
              <a:rPr lang="en-US" altLang="en-US" sz="1000" dirty="0"/>
              <a:t>below </a:t>
            </a:r>
            <a:r>
              <a:rPr lang="en-US" altLang="en-US" sz="1000" dirty="0" smtClean="0"/>
              <a:t>1ns</a:t>
            </a:r>
            <a:r>
              <a:rPr lang="en-US" altLang="en-US" sz="1000" dirty="0"/>
              <a:t>. The method has been proven suitable for distances of more than </a:t>
            </a:r>
            <a:r>
              <a:rPr lang="en-US" altLang="en-US" sz="1000" dirty="0" smtClean="0"/>
              <a:t>10m</a:t>
            </a:r>
            <a:r>
              <a:rPr lang="en-US" altLang="en-US" sz="1000" dirty="0" smtClean="0"/>
              <a:t>. </a:t>
            </a:r>
            <a:r>
              <a:rPr lang="en-US" altLang="en-US" sz="1000" dirty="0" smtClean="0"/>
              <a:t>A software triggering scheme has been demonstrated and performance with  </a:t>
            </a:r>
            <a:br>
              <a:rPr lang="en-US" altLang="en-US" sz="1000" dirty="0" smtClean="0"/>
            </a:br>
            <a:r>
              <a:rPr lang="en-US" altLang="en-US" sz="1000" dirty="0" smtClean="0"/>
              <a:t>  radiation detectors is being characterized</a:t>
            </a:r>
            <a:endParaRPr lang="en-US" altLang="en-US" sz="1000" dirty="0"/>
          </a:p>
          <a:p>
            <a:pPr algn="just" eaLnBrk="1" hangingPunct="1"/>
            <a:endParaRPr lang="en-US" altLang="en-US" sz="269" dirty="0"/>
          </a:p>
          <a:p>
            <a:pPr algn="just" eaLnBrk="1" hangingPunct="1"/>
            <a:r>
              <a:rPr lang="en-US" altLang="en-US" sz="294" dirty="0"/>
              <a:t>																		</a:t>
            </a:r>
          </a:p>
          <a:p>
            <a:pPr algn="just" eaLnBrk="1" hangingPunct="1"/>
            <a:endParaRPr lang="en-US" altLang="en-US" sz="342" dirty="0"/>
          </a:p>
          <a:p>
            <a:pPr algn="just" eaLnBrk="1" hangingPunct="1"/>
            <a:endParaRPr lang="en-US" altLang="en-US" sz="342" dirty="0"/>
          </a:p>
          <a:p>
            <a:pPr algn="just" eaLnBrk="1" hangingPunct="1"/>
            <a:endParaRPr lang="en-US" altLang="en-US" sz="342" b="1" dirty="0"/>
          </a:p>
        </p:txBody>
      </p:sp>
      <p:sp>
        <p:nvSpPr>
          <p:cNvPr id="2063" name="Rectangle 5"/>
          <p:cNvSpPr>
            <a:spLocks noChangeArrowheads="1"/>
          </p:cNvSpPr>
          <p:nvPr/>
        </p:nvSpPr>
        <p:spPr bwMode="auto">
          <a:xfrm>
            <a:off x="8729307" y="6690094"/>
            <a:ext cx="359711" cy="12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7700">
                <a:solidFill>
                  <a:schemeClr val="tx1"/>
                </a:solidFill>
                <a:latin typeface="Arial" panose="020B0604020202020204" pitchFamily="34" charset="0"/>
                <a:cs typeface="Arial" panose="020B0604020202020204" pitchFamily="34" charset="0"/>
              </a:defRPr>
            </a:lvl1pPr>
            <a:lvl2pPr marL="742950" indent="-285750">
              <a:defRPr sz="7700">
                <a:solidFill>
                  <a:schemeClr val="tx1"/>
                </a:solidFill>
                <a:latin typeface="Arial" panose="020B0604020202020204" pitchFamily="34" charset="0"/>
                <a:cs typeface="Arial" panose="020B0604020202020204" pitchFamily="34" charset="0"/>
              </a:defRPr>
            </a:lvl2pPr>
            <a:lvl3pPr marL="1143000" indent="-228600">
              <a:defRPr sz="7700">
                <a:solidFill>
                  <a:schemeClr val="tx1"/>
                </a:solidFill>
                <a:latin typeface="Arial" panose="020B0604020202020204" pitchFamily="34" charset="0"/>
                <a:cs typeface="Arial" panose="020B0604020202020204" pitchFamily="34" charset="0"/>
              </a:defRPr>
            </a:lvl3pPr>
            <a:lvl4pPr marL="1600200" indent="-228600">
              <a:defRPr sz="7700">
                <a:solidFill>
                  <a:schemeClr val="tx1"/>
                </a:solidFill>
                <a:latin typeface="Arial" panose="020B0604020202020204" pitchFamily="34" charset="0"/>
                <a:cs typeface="Arial" panose="020B0604020202020204" pitchFamily="34" charset="0"/>
              </a:defRPr>
            </a:lvl4pPr>
            <a:lvl5pPr marL="2057400" indent="-228600">
              <a:defRPr sz="77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9pPr>
          </a:lstStyle>
          <a:p>
            <a:pPr eaLnBrk="1" hangingPunct="1"/>
            <a:r>
              <a:rPr lang="en-US" altLang="en-US" sz="220" dirty="0" smtClean="0"/>
              <a:t>2020 RTC</a:t>
            </a:r>
            <a:endParaRPr lang="en-US" altLang="en-US" sz="220" dirty="0"/>
          </a:p>
        </p:txBody>
      </p:sp>
      <p:sp>
        <p:nvSpPr>
          <p:cNvPr id="9" name="AutoShape 2" descr="Image result for CEA France"/>
          <p:cNvSpPr>
            <a:spLocks noChangeAspect="1" noChangeArrowheads="1"/>
          </p:cNvSpPr>
          <p:nvPr/>
        </p:nvSpPr>
        <p:spPr bwMode="auto">
          <a:xfrm>
            <a:off x="2746073" y="567033"/>
            <a:ext cx="175876" cy="14326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1182" tIns="5591" rIns="11182" bIns="5591" numCol="1" anchor="t" anchorCtr="0" compatLnSpc="1">
            <a:prstTxWarp prst="textNoShape">
              <a:avLst/>
            </a:prstTxWarp>
          </a:bodyPr>
          <a:lstStyle/>
          <a:p>
            <a:endParaRPr lang="en-US" sz="942" dirty="0"/>
          </a:p>
        </p:txBody>
      </p:sp>
      <p:sp>
        <p:nvSpPr>
          <p:cNvPr id="36" name="AutoShape 7"/>
          <p:cNvSpPr>
            <a:spLocks noChangeArrowheads="1"/>
          </p:cNvSpPr>
          <p:nvPr/>
        </p:nvSpPr>
        <p:spPr bwMode="auto">
          <a:xfrm>
            <a:off x="3084021" y="862695"/>
            <a:ext cx="3391944" cy="5440270"/>
          </a:xfrm>
          <a:prstGeom prst="roundRect">
            <a:avLst>
              <a:gd name="adj" fmla="val 3503"/>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918" tIns="3459" rIns="6918" bIns="3459"/>
          <a:lstStyle>
            <a:lvl1pPr defTabSz="771525">
              <a:tabLst>
                <a:tab pos="288925" algn="l"/>
              </a:tabLst>
              <a:defRPr>
                <a:solidFill>
                  <a:schemeClr val="tx1"/>
                </a:solidFill>
                <a:latin typeface="Arial" panose="020B0604020202020204" pitchFamily="34" charset="0"/>
                <a:cs typeface="Arial" panose="020B0604020202020204" pitchFamily="34" charset="0"/>
              </a:defRPr>
            </a:lvl1pPr>
            <a:lvl2pPr marL="385763" defTabSz="771525">
              <a:tabLst>
                <a:tab pos="288925" algn="l"/>
              </a:tabLst>
              <a:defRPr>
                <a:solidFill>
                  <a:schemeClr val="tx1"/>
                </a:solidFill>
                <a:latin typeface="Arial" panose="020B0604020202020204" pitchFamily="34" charset="0"/>
                <a:cs typeface="Arial" panose="020B0604020202020204" pitchFamily="34" charset="0"/>
              </a:defRPr>
            </a:lvl2pPr>
            <a:lvl3pPr marL="771525" defTabSz="771525">
              <a:tabLst>
                <a:tab pos="288925" algn="l"/>
              </a:tabLst>
              <a:defRPr>
                <a:solidFill>
                  <a:schemeClr val="tx1"/>
                </a:solidFill>
                <a:latin typeface="Arial" panose="020B0604020202020204" pitchFamily="34" charset="0"/>
                <a:cs typeface="Arial" panose="020B0604020202020204" pitchFamily="34" charset="0"/>
              </a:defRPr>
            </a:lvl3pPr>
            <a:lvl4pPr marL="1157288" defTabSz="771525">
              <a:tabLst>
                <a:tab pos="288925" algn="l"/>
              </a:tabLst>
              <a:defRPr>
                <a:solidFill>
                  <a:schemeClr val="tx1"/>
                </a:solidFill>
                <a:latin typeface="Arial" panose="020B0604020202020204" pitchFamily="34" charset="0"/>
                <a:cs typeface="Arial" panose="020B0604020202020204" pitchFamily="34" charset="0"/>
              </a:defRPr>
            </a:lvl4pPr>
            <a:lvl5pPr marL="1543050" defTabSz="771525">
              <a:tabLst>
                <a:tab pos="288925" algn="l"/>
              </a:tabLst>
              <a:defRPr>
                <a:solidFill>
                  <a:schemeClr val="tx1"/>
                </a:solidFill>
                <a:latin typeface="Arial" panose="020B0604020202020204" pitchFamily="34" charset="0"/>
                <a:cs typeface="Arial" panose="020B0604020202020204" pitchFamily="34" charset="0"/>
              </a:defRPr>
            </a:lvl5pPr>
            <a:lvl6pPr marL="2000250" defTabSz="771525" fontAlgn="base">
              <a:spcBef>
                <a:spcPct val="0"/>
              </a:spcBef>
              <a:spcAft>
                <a:spcPct val="0"/>
              </a:spcAft>
              <a:tabLst>
                <a:tab pos="288925" algn="l"/>
              </a:tabLst>
              <a:defRPr>
                <a:solidFill>
                  <a:schemeClr val="tx1"/>
                </a:solidFill>
                <a:latin typeface="Arial" panose="020B0604020202020204" pitchFamily="34" charset="0"/>
                <a:cs typeface="Arial" panose="020B0604020202020204" pitchFamily="34" charset="0"/>
              </a:defRPr>
            </a:lvl6pPr>
            <a:lvl7pPr marL="2457450" defTabSz="771525" fontAlgn="base">
              <a:spcBef>
                <a:spcPct val="0"/>
              </a:spcBef>
              <a:spcAft>
                <a:spcPct val="0"/>
              </a:spcAft>
              <a:tabLst>
                <a:tab pos="288925" algn="l"/>
              </a:tabLst>
              <a:defRPr>
                <a:solidFill>
                  <a:schemeClr val="tx1"/>
                </a:solidFill>
                <a:latin typeface="Arial" panose="020B0604020202020204" pitchFamily="34" charset="0"/>
                <a:cs typeface="Arial" panose="020B0604020202020204" pitchFamily="34" charset="0"/>
              </a:defRPr>
            </a:lvl7pPr>
            <a:lvl8pPr marL="2914650" defTabSz="771525" fontAlgn="base">
              <a:spcBef>
                <a:spcPct val="0"/>
              </a:spcBef>
              <a:spcAft>
                <a:spcPct val="0"/>
              </a:spcAft>
              <a:tabLst>
                <a:tab pos="288925" algn="l"/>
              </a:tabLst>
              <a:defRPr>
                <a:solidFill>
                  <a:schemeClr val="tx1"/>
                </a:solidFill>
                <a:latin typeface="Arial" panose="020B0604020202020204" pitchFamily="34" charset="0"/>
                <a:cs typeface="Arial" panose="020B0604020202020204" pitchFamily="34" charset="0"/>
              </a:defRPr>
            </a:lvl8pPr>
            <a:lvl9pPr marL="3371850" defTabSz="771525" fontAlgn="base">
              <a:spcBef>
                <a:spcPct val="0"/>
              </a:spcBef>
              <a:spcAft>
                <a:spcPct val="0"/>
              </a:spcAft>
              <a:tabLst>
                <a:tab pos="288925" algn="l"/>
              </a:tabLst>
              <a:defRPr>
                <a:solidFill>
                  <a:schemeClr val="tx1"/>
                </a:solidFill>
                <a:latin typeface="Arial" panose="020B0604020202020204" pitchFamily="34" charset="0"/>
                <a:cs typeface="Arial" panose="020B0604020202020204" pitchFamily="34" charset="0"/>
              </a:defRPr>
            </a:lvl9pPr>
          </a:lstStyle>
          <a:p>
            <a:pPr eaLnBrk="1" hangingPunct="1">
              <a:defRPr/>
            </a:pPr>
            <a:r>
              <a:rPr lang="en-US" altLang="en-US" sz="1000" b="1" dirty="0" smtClean="0"/>
              <a:t>Timing Characterization </a:t>
            </a:r>
            <a:r>
              <a:rPr lang="en-US" altLang="en-US" sz="1000" b="1" dirty="0"/>
              <a:t>Measurements</a:t>
            </a:r>
          </a:p>
          <a:p>
            <a:pPr algn="just" eaLnBrk="1" hangingPunct="1">
              <a:defRPr/>
            </a:pPr>
            <a:endParaRPr lang="en-US" sz="500" dirty="0"/>
          </a:p>
          <a:p>
            <a:pPr algn="just" eaLnBrk="1" hangingPunct="1">
              <a:defRPr/>
            </a:pPr>
            <a:endParaRPr lang="en-US" sz="500" dirty="0"/>
          </a:p>
          <a:p>
            <a:pPr algn="just" eaLnBrk="1" hangingPunct="1">
              <a:defRPr/>
            </a:pPr>
            <a:endParaRPr lang="en-US" sz="500" dirty="0"/>
          </a:p>
          <a:p>
            <a:pPr algn="just" eaLnBrk="1" hangingPunct="1">
              <a:defRPr/>
            </a:pPr>
            <a:endParaRPr lang="en-US" sz="500" dirty="0"/>
          </a:p>
          <a:p>
            <a:pPr algn="just" eaLnBrk="1" hangingPunct="1">
              <a:defRPr/>
            </a:pPr>
            <a:endParaRPr lang="en-US" sz="500" dirty="0"/>
          </a:p>
          <a:p>
            <a:pPr algn="just" eaLnBrk="1" hangingPunct="1">
              <a:defRPr/>
            </a:pPr>
            <a:endParaRPr lang="en-US" sz="500" dirty="0"/>
          </a:p>
          <a:p>
            <a:pPr algn="just" eaLnBrk="1" hangingPunct="1">
              <a:defRPr/>
            </a:pPr>
            <a:endParaRPr lang="en-US" sz="500" dirty="0"/>
          </a:p>
          <a:p>
            <a:pPr algn="just" eaLnBrk="1" hangingPunct="1">
              <a:defRPr/>
            </a:pPr>
            <a:endParaRPr lang="en-US" sz="500" dirty="0"/>
          </a:p>
          <a:p>
            <a:pPr algn="just" eaLnBrk="1" hangingPunct="1">
              <a:defRPr/>
            </a:pPr>
            <a:endParaRPr lang="en-US" sz="500" dirty="0"/>
          </a:p>
          <a:p>
            <a:pPr algn="just" eaLnBrk="1" hangingPunct="1">
              <a:defRPr/>
            </a:pPr>
            <a:endParaRPr lang="en-US" sz="500" dirty="0"/>
          </a:p>
          <a:p>
            <a:pPr algn="just" eaLnBrk="1" hangingPunct="1">
              <a:defRPr/>
            </a:pPr>
            <a:endParaRPr lang="en-US" sz="500" dirty="0"/>
          </a:p>
          <a:p>
            <a:pPr algn="just" eaLnBrk="1" hangingPunct="1">
              <a:defRPr/>
            </a:pPr>
            <a:endParaRPr lang="en-US" sz="500" dirty="0"/>
          </a:p>
          <a:p>
            <a:pPr algn="just" eaLnBrk="1" hangingPunct="1">
              <a:defRPr/>
            </a:pPr>
            <a:endParaRPr lang="en-US" sz="500" dirty="0"/>
          </a:p>
          <a:p>
            <a:pPr algn="just" eaLnBrk="1" hangingPunct="1">
              <a:defRPr/>
            </a:pPr>
            <a:endParaRPr lang="en-US" sz="500" dirty="0"/>
          </a:p>
          <a:p>
            <a:pPr algn="just" eaLnBrk="1" hangingPunct="1">
              <a:defRPr/>
            </a:pPr>
            <a:endParaRPr lang="en-US" sz="500" dirty="0"/>
          </a:p>
          <a:p>
            <a:pPr algn="just" eaLnBrk="1" hangingPunct="1">
              <a:defRPr/>
            </a:pPr>
            <a:endParaRPr lang="en-US" sz="500" dirty="0"/>
          </a:p>
          <a:p>
            <a:pPr algn="just" eaLnBrk="1" hangingPunct="1">
              <a:defRPr/>
            </a:pPr>
            <a:endParaRPr lang="en-US" sz="500" dirty="0"/>
          </a:p>
          <a:p>
            <a:pPr algn="just" eaLnBrk="1" hangingPunct="1">
              <a:defRPr/>
            </a:pPr>
            <a:endParaRPr lang="en-US" sz="500" dirty="0"/>
          </a:p>
          <a:p>
            <a:pPr algn="just" eaLnBrk="1" hangingPunct="1">
              <a:defRPr/>
            </a:pPr>
            <a:endParaRPr lang="en-US" sz="500" dirty="0"/>
          </a:p>
          <a:p>
            <a:pPr algn="just" eaLnBrk="1" hangingPunct="1">
              <a:defRPr/>
            </a:pPr>
            <a:endParaRPr lang="en-US" sz="500" dirty="0"/>
          </a:p>
          <a:p>
            <a:pPr algn="just" eaLnBrk="1" hangingPunct="1">
              <a:defRPr/>
            </a:pPr>
            <a:endParaRPr lang="en-US" sz="500" dirty="0"/>
          </a:p>
          <a:p>
            <a:pPr algn="just" eaLnBrk="1" hangingPunct="1">
              <a:defRPr/>
            </a:pPr>
            <a:endParaRPr lang="en-US" sz="500" dirty="0"/>
          </a:p>
          <a:p>
            <a:pPr algn="just" eaLnBrk="1" hangingPunct="1">
              <a:defRPr/>
            </a:pPr>
            <a:endParaRPr lang="en-US" sz="500" dirty="0"/>
          </a:p>
          <a:p>
            <a:pPr algn="just" eaLnBrk="1" hangingPunct="1">
              <a:defRPr/>
            </a:pPr>
            <a:endParaRPr lang="en-US" sz="500" dirty="0"/>
          </a:p>
          <a:p>
            <a:pPr algn="just" eaLnBrk="1" hangingPunct="1">
              <a:defRPr/>
            </a:pPr>
            <a:endParaRPr lang="en-US" sz="500" dirty="0"/>
          </a:p>
          <a:p>
            <a:pPr algn="just" eaLnBrk="1" hangingPunct="1">
              <a:defRPr/>
            </a:pPr>
            <a:endParaRPr lang="en-US" sz="500" dirty="0"/>
          </a:p>
          <a:p>
            <a:pPr algn="just" eaLnBrk="1" hangingPunct="1">
              <a:defRPr/>
            </a:pPr>
            <a:endParaRPr lang="en-US" altLang="en-US" sz="500" b="1" dirty="0"/>
          </a:p>
          <a:p>
            <a:pPr algn="just" eaLnBrk="1" hangingPunct="1">
              <a:defRPr/>
            </a:pPr>
            <a:endParaRPr lang="en-US" sz="500" dirty="0"/>
          </a:p>
          <a:p>
            <a:pPr algn="just" eaLnBrk="1" hangingPunct="1">
              <a:defRPr/>
            </a:pPr>
            <a:endParaRPr lang="en-US" sz="500" dirty="0"/>
          </a:p>
          <a:p>
            <a:pPr marL="1230195" algn="just" eaLnBrk="1" hangingPunct="1">
              <a:defRPr/>
            </a:pPr>
            <a:endParaRPr lang="en-US" sz="500" dirty="0"/>
          </a:p>
          <a:p>
            <a:pPr marL="1230195" algn="just" eaLnBrk="1" hangingPunct="1">
              <a:defRPr/>
            </a:pPr>
            <a:endParaRPr lang="en-US" sz="500" dirty="0"/>
          </a:p>
          <a:p>
            <a:pPr eaLnBrk="1" hangingPunct="1">
              <a:defRPr/>
            </a:pPr>
            <a:endParaRPr lang="en-US" sz="500" dirty="0"/>
          </a:p>
          <a:p>
            <a:pPr algn="just" eaLnBrk="1" hangingPunct="1">
              <a:defRPr/>
            </a:pPr>
            <a:endParaRPr lang="en-US" sz="500" dirty="0"/>
          </a:p>
          <a:p>
            <a:pPr algn="just" eaLnBrk="1" hangingPunct="1">
              <a:defRPr/>
            </a:pPr>
            <a:endParaRPr lang="en-US" sz="500" dirty="0"/>
          </a:p>
          <a:p>
            <a:pPr algn="just" eaLnBrk="1" hangingPunct="1">
              <a:defRPr/>
            </a:pPr>
            <a:endParaRPr lang="en-US" altLang="en-US" sz="500" b="1" dirty="0"/>
          </a:p>
        </p:txBody>
      </p:sp>
      <p:sp>
        <p:nvSpPr>
          <p:cNvPr id="2064" name="ZoneTexte 2063"/>
          <p:cNvSpPr txBox="1"/>
          <p:nvPr/>
        </p:nvSpPr>
        <p:spPr>
          <a:xfrm>
            <a:off x="6517488" y="1072712"/>
            <a:ext cx="2245512" cy="1400383"/>
          </a:xfrm>
          <a:prstGeom prst="rect">
            <a:avLst/>
          </a:prstGeom>
          <a:noFill/>
        </p:spPr>
        <p:txBody>
          <a:bodyPr wrap="square" rtlCol="0">
            <a:spAutoFit/>
          </a:bodyPr>
          <a:lstStyle/>
          <a:p>
            <a:pPr eaLnBrk="1" hangingPunct="1">
              <a:defRPr/>
            </a:pPr>
            <a:r>
              <a:rPr lang="en-US" sz="500" dirty="0" smtClean="0"/>
              <a:t>The </a:t>
            </a:r>
            <a:r>
              <a:rPr lang="en-US" sz="500" dirty="0"/>
              <a:t>firmware of each </a:t>
            </a:r>
            <a:r>
              <a:rPr lang="en-US" sz="500" dirty="0" err="1"/>
              <a:t>Kintex</a:t>
            </a:r>
            <a:r>
              <a:rPr lang="en-US" sz="500" dirty="0"/>
              <a:t> FPGA is </a:t>
            </a:r>
            <a:r>
              <a:rPr lang="en-US" sz="500" dirty="0" smtClean="0"/>
              <a:t>	</a:t>
            </a:r>
            <a:br>
              <a:rPr lang="en-US" sz="500" dirty="0" smtClean="0"/>
            </a:br>
            <a:r>
              <a:rPr lang="en-US" sz="500" dirty="0" smtClean="0"/>
              <a:t>divided </a:t>
            </a:r>
            <a:r>
              <a:rPr lang="en-US" sz="500" dirty="0"/>
              <a:t>into </a:t>
            </a:r>
            <a:r>
              <a:rPr lang="en-US" sz="500" dirty="0" smtClean="0"/>
              <a:t>4 </a:t>
            </a:r>
            <a:r>
              <a:rPr lang="en-US" sz="500" dirty="0"/>
              <a:t>major sections: </a:t>
            </a:r>
          </a:p>
          <a:p>
            <a:pPr marL="55918" indent="-55918" eaLnBrk="1" hangingPunct="1">
              <a:buAutoNum type="arabicParenR"/>
              <a:defRPr/>
            </a:pPr>
            <a:r>
              <a:rPr lang="en-US" sz="500" dirty="0" smtClean="0"/>
              <a:t> Detector </a:t>
            </a:r>
            <a:r>
              <a:rPr lang="en-US" sz="500" dirty="0"/>
              <a:t>pulse processing derived </a:t>
            </a:r>
            <a:r>
              <a:rPr lang="en-US" sz="500" dirty="0" smtClean="0"/>
              <a:t/>
            </a:r>
            <a:br>
              <a:rPr lang="en-US" sz="500" dirty="0" smtClean="0"/>
            </a:br>
            <a:r>
              <a:rPr lang="en-US" sz="500" dirty="0" smtClean="0"/>
              <a:t> from </a:t>
            </a:r>
            <a:r>
              <a:rPr lang="en-US" sz="500" dirty="0"/>
              <a:t>previous Pixie pulse </a:t>
            </a:r>
            <a:r>
              <a:rPr lang="en-US" sz="500" dirty="0" smtClean="0"/>
              <a:t/>
            </a:r>
            <a:br>
              <a:rPr lang="en-US" sz="500" dirty="0" smtClean="0"/>
            </a:br>
            <a:r>
              <a:rPr lang="en-US" sz="500" dirty="0" smtClean="0"/>
              <a:t> processors </a:t>
            </a:r>
            <a:r>
              <a:rPr lang="en-US" sz="500" dirty="0"/>
              <a:t>[4</a:t>
            </a:r>
            <a:r>
              <a:rPr lang="en-US" sz="500" dirty="0" smtClean="0"/>
              <a:t>] and option to latch </a:t>
            </a:r>
            <a:br>
              <a:rPr lang="en-US" sz="500" dirty="0" smtClean="0"/>
            </a:br>
            <a:r>
              <a:rPr lang="en-US" sz="500" dirty="0" smtClean="0"/>
              <a:t>White Rabbit time stamps </a:t>
            </a:r>
            <a:endParaRPr lang="en-US" sz="500" dirty="0"/>
          </a:p>
          <a:p>
            <a:pPr marL="55918" indent="-55918" eaLnBrk="1" hangingPunct="1">
              <a:buAutoNum type="arabicParenR"/>
              <a:defRPr/>
            </a:pPr>
            <a:r>
              <a:rPr lang="en-US" sz="500" dirty="0" smtClean="0"/>
              <a:t> Controller </a:t>
            </a:r>
            <a:r>
              <a:rPr lang="en-US" sz="500" dirty="0"/>
              <a:t>I/O with </a:t>
            </a:r>
            <a:r>
              <a:rPr lang="en-US" sz="500" dirty="0" err="1"/>
              <a:t>Zynq</a:t>
            </a:r>
            <a:r>
              <a:rPr lang="en-US" sz="500" dirty="0"/>
              <a:t> </a:t>
            </a:r>
            <a:r>
              <a:rPr lang="en-US" sz="500" dirty="0" smtClean="0"/>
              <a:t>board</a:t>
            </a:r>
            <a:br>
              <a:rPr lang="en-US" sz="500" dirty="0" smtClean="0"/>
            </a:br>
            <a:r>
              <a:rPr lang="en-US" sz="500" dirty="0" smtClean="0"/>
              <a:t> </a:t>
            </a:r>
            <a:r>
              <a:rPr lang="en-US" sz="500" dirty="0"/>
              <a:t>to write processing parameters </a:t>
            </a:r>
            <a:r>
              <a:rPr lang="en-US" sz="500" dirty="0" smtClean="0"/>
              <a:t/>
            </a:r>
            <a:br>
              <a:rPr lang="en-US" sz="500" dirty="0" smtClean="0"/>
            </a:br>
            <a:r>
              <a:rPr lang="en-US" sz="500" dirty="0" smtClean="0"/>
              <a:t> and </a:t>
            </a:r>
            <a:r>
              <a:rPr lang="en-US" sz="500" dirty="0"/>
              <a:t>read out data in slow </a:t>
            </a:r>
            <a:r>
              <a:rPr lang="en-US" sz="500" dirty="0" smtClean="0"/>
              <a:t>debug</a:t>
            </a:r>
            <a:br>
              <a:rPr lang="en-US" sz="500" dirty="0" smtClean="0"/>
            </a:br>
            <a:r>
              <a:rPr lang="en-US" sz="500" dirty="0" smtClean="0"/>
              <a:t> </a:t>
            </a:r>
            <a:r>
              <a:rPr lang="en-US" sz="500" dirty="0"/>
              <a:t>mode, using [5</a:t>
            </a:r>
            <a:r>
              <a:rPr lang="en-US" sz="500" dirty="0" smtClean="0"/>
              <a:t>].</a:t>
            </a:r>
          </a:p>
          <a:p>
            <a:pPr marL="55918" indent="-55918" eaLnBrk="1" hangingPunct="1">
              <a:buFontTx/>
              <a:buAutoNum type="arabicParenR"/>
              <a:defRPr/>
            </a:pPr>
            <a:r>
              <a:rPr lang="en-US" sz="500" dirty="0"/>
              <a:t> </a:t>
            </a:r>
            <a:r>
              <a:rPr lang="en-US" sz="500" dirty="0" smtClean="0"/>
              <a:t>Output </a:t>
            </a:r>
            <a:r>
              <a:rPr lang="en-US" sz="500" dirty="0"/>
              <a:t>data is buffered in a 256 MB </a:t>
            </a:r>
            <a:r>
              <a:rPr lang="en-US" sz="500" dirty="0" smtClean="0"/>
              <a:t/>
            </a:r>
            <a:br>
              <a:rPr lang="en-US" sz="500" dirty="0" smtClean="0"/>
            </a:br>
            <a:r>
              <a:rPr lang="en-US" sz="500" dirty="0" smtClean="0"/>
              <a:t>SDRAM, </a:t>
            </a:r>
            <a:r>
              <a:rPr lang="en-US" sz="500" dirty="0"/>
              <a:t>assembled as UDP </a:t>
            </a:r>
            <a:r>
              <a:rPr lang="en-US" sz="500" dirty="0" smtClean="0"/>
              <a:t/>
            </a:r>
            <a:br>
              <a:rPr lang="en-US" sz="500" dirty="0" smtClean="0"/>
            </a:br>
            <a:r>
              <a:rPr lang="en-US" sz="500" dirty="0" smtClean="0"/>
              <a:t>packages, and fed into the White </a:t>
            </a:r>
            <a:br>
              <a:rPr lang="en-US" sz="500" dirty="0" smtClean="0"/>
            </a:br>
            <a:r>
              <a:rPr lang="en-US" sz="500" dirty="0" smtClean="0"/>
              <a:t>Rabbit “fabric interface”</a:t>
            </a:r>
            <a:endParaRPr lang="en-US" sz="500" dirty="0"/>
          </a:p>
          <a:p>
            <a:pPr marL="55918" indent="-55918" eaLnBrk="1" hangingPunct="1">
              <a:buAutoNum type="arabicParenR"/>
              <a:defRPr/>
            </a:pPr>
            <a:r>
              <a:rPr lang="en-US" sz="500" dirty="0" smtClean="0"/>
              <a:t> White </a:t>
            </a:r>
            <a:r>
              <a:rPr lang="en-US" sz="500" dirty="0"/>
              <a:t>Rabbit core [2] with </a:t>
            </a:r>
            <a:r>
              <a:rPr lang="en-US" sz="500" dirty="0" smtClean="0"/>
              <a:t>customized </a:t>
            </a:r>
            <a:r>
              <a:rPr lang="en-US" sz="500" dirty="0"/>
              <a:t>Verilog wrapper and </a:t>
            </a:r>
            <a:r>
              <a:rPr lang="en-US" sz="500" dirty="0" smtClean="0"/>
              <a:t/>
            </a:r>
            <a:br>
              <a:rPr lang="en-US" sz="500" dirty="0" smtClean="0"/>
            </a:br>
            <a:r>
              <a:rPr lang="en-US" sz="500" dirty="0" smtClean="0"/>
              <a:t>GTX </a:t>
            </a:r>
            <a:r>
              <a:rPr lang="en-US" sz="500" dirty="0"/>
              <a:t>pinout matching </a:t>
            </a:r>
            <a:r>
              <a:rPr lang="en-US" sz="500" dirty="0" smtClean="0"/>
              <a:t>Pixie-Net XL pinout</a:t>
            </a:r>
            <a:r>
              <a:rPr lang="en-US" sz="500" dirty="0"/>
              <a:t>. </a:t>
            </a:r>
          </a:p>
          <a:p>
            <a:pPr marL="55918" indent="-55918" eaLnBrk="1" hangingPunct="1">
              <a:buAutoNum type="arabicParenR"/>
              <a:defRPr/>
            </a:pPr>
            <a:endParaRPr lang="en-US" sz="500" dirty="0">
              <a:solidFill>
                <a:srgbClr val="FF0000"/>
              </a:solidFill>
            </a:endParaRPr>
          </a:p>
        </p:txBody>
      </p:sp>
      <p:sp>
        <p:nvSpPr>
          <p:cNvPr id="87" name="Text Box 15"/>
          <p:cNvSpPr txBox="1">
            <a:spLocks noChangeArrowheads="1"/>
          </p:cNvSpPr>
          <p:nvPr/>
        </p:nvSpPr>
        <p:spPr bwMode="auto">
          <a:xfrm>
            <a:off x="234201" y="3182779"/>
            <a:ext cx="2661399"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3919538">
              <a:defRPr sz="7700">
                <a:solidFill>
                  <a:schemeClr val="tx1"/>
                </a:solidFill>
                <a:latin typeface="Arial" panose="020B0604020202020204" pitchFamily="34" charset="0"/>
                <a:cs typeface="Arial" panose="020B0604020202020204" pitchFamily="34" charset="0"/>
              </a:defRPr>
            </a:lvl1pPr>
            <a:lvl2pPr marL="742950" indent="-285750" defTabSz="3919538">
              <a:defRPr sz="7700">
                <a:solidFill>
                  <a:schemeClr val="tx1"/>
                </a:solidFill>
                <a:latin typeface="Arial" panose="020B0604020202020204" pitchFamily="34" charset="0"/>
                <a:cs typeface="Arial" panose="020B0604020202020204" pitchFamily="34" charset="0"/>
              </a:defRPr>
            </a:lvl2pPr>
            <a:lvl3pPr marL="1143000" indent="-228600" defTabSz="3919538">
              <a:defRPr sz="7700">
                <a:solidFill>
                  <a:schemeClr val="tx1"/>
                </a:solidFill>
                <a:latin typeface="Arial" panose="020B0604020202020204" pitchFamily="34" charset="0"/>
                <a:cs typeface="Arial" panose="020B0604020202020204" pitchFamily="34" charset="0"/>
              </a:defRPr>
            </a:lvl3pPr>
            <a:lvl4pPr marL="1600200" indent="-228600" defTabSz="3919538">
              <a:defRPr sz="7700">
                <a:solidFill>
                  <a:schemeClr val="tx1"/>
                </a:solidFill>
                <a:latin typeface="Arial" panose="020B0604020202020204" pitchFamily="34" charset="0"/>
                <a:cs typeface="Arial" panose="020B0604020202020204" pitchFamily="34" charset="0"/>
              </a:defRPr>
            </a:lvl4pPr>
            <a:lvl5pPr marL="2057400" indent="-228600" defTabSz="3919538">
              <a:defRPr sz="7700">
                <a:solidFill>
                  <a:schemeClr val="tx1"/>
                </a:solidFill>
                <a:latin typeface="Arial" panose="020B0604020202020204" pitchFamily="34" charset="0"/>
                <a:cs typeface="Arial" panose="020B0604020202020204" pitchFamily="34" charset="0"/>
              </a:defRPr>
            </a:lvl5pPr>
            <a:lvl6pPr marL="2514600" indent="-228600" defTabSz="3919538"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6pPr>
            <a:lvl7pPr marL="2971800" indent="-228600" defTabSz="3919538"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7pPr>
            <a:lvl8pPr marL="3429000" indent="-228600" defTabSz="3919538"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8pPr>
            <a:lvl9pPr marL="3886200" indent="-228600" defTabSz="3919538"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9pPr>
          </a:lstStyle>
          <a:p>
            <a:pPr algn="just" eaLnBrk="1" hangingPunct="1"/>
            <a:r>
              <a:rPr lang="en-US" altLang="en-US" sz="500" b="1" dirty="0">
                <a:latin typeface="Times New Roman" panose="02020603050405020304" pitchFamily="18" charset="0"/>
              </a:rPr>
              <a:t>Figure 1. Summary of FWHM time resolution for various signal sources and PTP/</a:t>
            </a:r>
            <a:r>
              <a:rPr lang="en-US" altLang="en-US" sz="500" b="1" dirty="0" err="1">
                <a:latin typeface="Times New Roman" panose="02020603050405020304" pitchFamily="18" charset="0"/>
              </a:rPr>
              <a:t>SyncE</a:t>
            </a:r>
            <a:r>
              <a:rPr lang="en-US" altLang="en-US" sz="500" b="1" dirty="0">
                <a:latin typeface="Times New Roman" panose="02020603050405020304" pitchFamily="18" charset="0"/>
              </a:rPr>
              <a:t> network configurations with Pixie-Net electronics (pictured left)</a:t>
            </a:r>
          </a:p>
        </p:txBody>
      </p:sp>
      <p:pic>
        <p:nvPicPr>
          <p:cNvPr id="12" name="Picture 11"/>
          <p:cNvPicPr>
            <a:picLocks noChangeAspect="1"/>
          </p:cNvPicPr>
          <p:nvPr/>
        </p:nvPicPr>
        <p:blipFill>
          <a:blip r:embed="rId7"/>
          <a:stretch>
            <a:fillRect/>
          </a:stretch>
        </p:blipFill>
        <p:spPr>
          <a:xfrm>
            <a:off x="1524000" y="2456810"/>
            <a:ext cx="981903" cy="743590"/>
          </a:xfrm>
          <a:prstGeom prst="rect">
            <a:avLst/>
          </a:prstGeom>
        </p:spPr>
      </p:pic>
      <p:sp>
        <p:nvSpPr>
          <p:cNvPr id="53" name="ZoneTexte 2063"/>
          <p:cNvSpPr txBox="1"/>
          <p:nvPr/>
        </p:nvSpPr>
        <p:spPr>
          <a:xfrm>
            <a:off x="2466341" y="2526056"/>
            <a:ext cx="509374" cy="584775"/>
          </a:xfrm>
          <a:prstGeom prst="rect">
            <a:avLst/>
          </a:prstGeom>
          <a:noFill/>
        </p:spPr>
        <p:txBody>
          <a:bodyPr wrap="square" rtlCol="0">
            <a:spAutoFit/>
          </a:bodyPr>
          <a:lstStyle/>
          <a:p>
            <a:pPr eaLnBrk="1" hangingPunct="1">
              <a:defRPr/>
            </a:pPr>
            <a:r>
              <a:rPr lang="en-US" sz="200" dirty="0"/>
              <a:t>[A] Dell </a:t>
            </a:r>
            <a:r>
              <a:rPr lang="en-US" sz="200" dirty="0" err="1"/>
              <a:t>PowerConnect</a:t>
            </a:r>
            <a:r>
              <a:rPr lang="en-US" sz="200" dirty="0"/>
              <a:t> 2216</a:t>
            </a:r>
            <a:br>
              <a:rPr lang="en-US" sz="200" dirty="0"/>
            </a:br>
            <a:r>
              <a:rPr lang="en-US" sz="200" dirty="0"/>
              <a:t>      non-PTP</a:t>
            </a:r>
          </a:p>
          <a:p>
            <a:pPr eaLnBrk="1" hangingPunct="1">
              <a:defRPr/>
            </a:pPr>
            <a:r>
              <a:rPr lang="en-US" sz="200" dirty="0"/>
              <a:t>[B]  back to back, PTP</a:t>
            </a:r>
          </a:p>
          <a:p>
            <a:pPr eaLnBrk="1" hangingPunct="1">
              <a:defRPr/>
            </a:pPr>
            <a:r>
              <a:rPr lang="en-US" sz="200" dirty="0"/>
              <a:t>[C]  </a:t>
            </a:r>
            <a:r>
              <a:rPr lang="en-US" sz="200" dirty="0" err="1"/>
              <a:t>Netgear</a:t>
            </a:r>
            <a:r>
              <a:rPr lang="en-US" sz="200" dirty="0"/>
              <a:t> </a:t>
            </a:r>
            <a:r>
              <a:rPr lang="en-US" sz="200" dirty="0" err="1"/>
              <a:t>ProSAFE</a:t>
            </a:r>
            <a:r>
              <a:rPr lang="en-US" sz="200" dirty="0"/>
              <a:t> GS108</a:t>
            </a:r>
            <a:br>
              <a:rPr lang="en-US" sz="200" dirty="0"/>
            </a:br>
            <a:r>
              <a:rPr lang="en-US" sz="200" dirty="0"/>
              <a:t>       non-PTP</a:t>
            </a:r>
          </a:p>
          <a:p>
            <a:pPr eaLnBrk="1" hangingPunct="1">
              <a:defRPr/>
            </a:pPr>
            <a:r>
              <a:rPr lang="en-US" sz="200" dirty="0"/>
              <a:t>[D]  </a:t>
            </a:r>
            <a:r>
              <a:rPr lang="en-US" sz="200" dirty="0" err="1"/>
              <a:t>Toplink</a:t>
            </a:r>
            <a:r>
              <a:rPr lang="en-US" sz="200" dirty="0"/>
              <a:t> TK 1005G, non-PTP</a:t>
            </a:r>
          </a:p>
          <a:p>
            <a:pPr eaLnBrk="1" hangingPunct="1">
              <a:defRPr/>
            </a:pPr>
            <a:r>
              <a:rPr lang="en-US" sz="200" dirty="0"/>
              <a:t>[E]   Linksys EZXS55W, </a:t>
            </a:r>
            <a:br>
              <a:rPr lang="en-US" sz="200" dirty="0"/>
            </a:br>
            <a:r>
              <a:rPr lang="en-US" sz="200" dirty="0"/>
              <a:t>       non-PTP</a:t>
            </a:r>
          </a:p>
          <a:p>
            <a:pPr eaLnBrk="1" hangingPunct="1">
              <a:defRPr/>
            </a:pPr>
            <a:r>
              <a:rPr lang="en-US" sz="200" dirty="0"/>
              <a:t>[F]  </a:t>
            </a:r>
            <a:r>
              <a:rPr lang="en-US" sz="200" dirty="0" err="1"/>
              <a:t>Moxa</a:t>
            </a:r>
            <a:r>
              <a:rPr lang="en-US" sz="200" dirty="0"/>
              <a:t> EDS-405A-PTP,</a:t>
            </a:r>
            <a:br>
              <a:rPr lang="en-US" sz="200" dirty="0"/>
            </a:br>
            <a:r>
              <a:rPr lang="en-US" sz="200" dirty="0"/>
              <a:t>      non-PTP (disabled)</a:t>
            </a:r>
          </a:p>
          <a:p>
            <a:pPr eaLnBrk="1" hangingPunct="1">
              <a:defRPr/>
            </a:pPr>
            <a:r>
              <a:rPr lang="en-US" sz="200" dirty="0"/>
              <a:t>[G]  </a:t>
            </a:r>
            <a:r>
              <a:rPr lang="en-US" sz="200" dirty="0" err="1"/>
              <a:t>Moxa</a:t>
            </a:r>
            <a:r>
              <a:rPr lang="en-US" sz="200" dirty="0"/>
              <a:t> EDS-405A-PTP, PTP</a:t>
            </a:r>
          </a:p>
          <a:p>
            <a:pPr eaLnBrk="1" hangingPunct="1">
              <a:defRPr/>
            </a:pPr>
            <a:r>
              <a:rPr lang="en-US" sz="200" dirty="0"/>
              <a:t>[H]  Oregano syn1588, PTP</a:t>
            </a:r>
          </a:p>
          <a:p>
            <a:pPr eaLnBrk="1" hangingPunct="1">
              <a:defRPr/>
            </a:pPr>
            <a:r>
              <a:rPr lang="en-US" sz="200" dirty="0"/>
              <a:t>[I]   </a:t>
            </a:r>
            <a:r>
              <a:rPr lang="en-US" sz="200" dirty="0" err="1"/>
              <a:t>Artel</a:t>
            </a:r>
            <a:r>
              <a:rPr lang="en-US" sz="200" dirty="0"/>
              <a:t> </a:t>
            </a:r>
            <a:r>
              <a:rPr lang="en-US" sz="200" dirty="0" err="1"/>
              <a:t>Quarra</a:t>
            </a:r>
            <a:r>
              <a:rPr lang="en-US" sz="200" dirty="0"/>
              <a:t> 2800, PTP</a:t>
            </a:r>
          </a:p>
        </p:txBody>
      </p:sp>
      <p:sp>
        <p:nvSpPr>
          <p:cNvPr id="57" name="TextBox 56"/>
          <p:cNvSpPr txBox="1"/>
          <p:nvPr/>
        </p:nvSpPr>
        <p:spPr>
          <a:xfrm>
            <a:off x="1623649" y="4391678"/>
            <a:ext cx="1297576" cy="972895"/>
          </a:xfrm>
          <a:prstGeom prst="rect">
            <a:avLst/>
          </a:prstGeom>
          <a:noFill/>
        </p:spPr>
        <p:txBody>
          <a:bodyPr wrap="square" rtlCol="0">
            <a:spAutoFit/>
          </a:bodyPr>
          <a:lstStyle/>
          <a:p>
            <a:pPr marL="34949" indent="-34949">
              <a:spcBef>
                <a:spcPts val="49"/>
              </a:spcBef>
              <a:buFont typeface="Arial" panose="020B0604020202020204" pitchFamily="34" charset="0"/>
              <a:buChar char="•"/>
            </a:pPr>
            <a:r>
              <a:rPr lang="en-US" sz="400" b="1" dirty="0" smtClean="0"/>
              <a:t>ADC </a:t>
            </a:r>
            <a:r>
              <a:rPr lang="en-US" sz="400" b="1" dirty="0"/>
              <a:t>DB: </a:t>
            </a:r>
            <a:r>
              <a:rPr lang="en-US" sz="400" dirty="0"/>
              <a:t>ADC </a:t>
            </a:r>
            <a:r>
              <a:rPr lang="en-US" sz="400" dirty="0" err="1"/>
              <a:t>daughtercards</a:t>
            </a:r>
            <a:r>
              <a:rPr lang="en-US" sz="400" dirty="0"/>
              <a:t> for detector readout (flexibility in ADC channels, rate, precision, or non-ADC functions)</a:t>
            </a:r>
          </a:p>
          <a:p>
            <a:pPr marL="34949" indent="-34949">
              <a:spcBef>
                <a:spcPts val="49"/>
              </a:spcBef>
              <a:buFont typeface="Arial" panose="020B0604020202020204" pitchFamily="34" charset="0"/>
              <a:buChar char="•"/>
            </a:pPr>
            <a:r>
              <a:rPr lang="en-US" sz="400" b="1" dirty="0"/>
              <a:t>MZ:</a:t>
            </a:r>
            <a:r>
              <a:rPr lang="en-US" sz="400" dirty="0"/>
              <a:t> Zynq controller board (MicroZed [3]) reused from </a:t>
            </a:r>
            <a:r>
              <a:rPr lang="en-US" sz="400" dirty="0" smtClean="0"/>
              <a:t>Pixie-Net (optionally </a:t>
            </a:r>
            <a:r>
              <a:rPr lang="en-US" sz="400" dirty="0" err="1" smtClean="0"/>
              <a:t>PicoZed</a:t>
            </a:r>
            <a:r>
              <a:rPr lang="en-US" sz="400" dirty="0" smtClean="0"/>
              <a:t>, PZ)</a:t>
            </a:r>
            <a:endParaRPr lang="en-US" sz="400" dirty="0"/>
          </a:p>
          <a:p>
            <a:pPr marL="34949" indent="-34949">
              <a:spcBef>
                <a:spcPts val="49"/>
              </a:spcBef>
              <a:buFont typeface="Arial" panose="020B0604020202020204" pitchFamily="34" charset="0"/>
              <a:buChar char="•"/>
            </a:pPr>
            <a:r>
              <a:rPr lang="en-US" sz="400" dirty="0"/>
              <a:t>High speed data flow from ADC to FPGA to WR Ethernet output</a:t>
            </a:r>
          </a:p>
          <a:p>
            <a:pPr marL="34949" indent="-34949">
              <a:spcBef>
                <a:spcPts val="49"/>
              </a:spcBef>
              <a:buFont typeface="Arial" panose="020B0604020202020204" pitchFamily="34" charset="0"/>
              <a:buChar char="•"/>
            </a:pPr>
            <a:r>
              <a:rPr lang="en-US" sz="400" dirty="0"/>
              <a:t>WR, PTP, </a:t>
            </a:r>
            <a:r>
              <a:rPr lang="en-US" sz="400" dirty="0" err="1"/>
              <a:t>SyncE</a:t>
            </a:r>
            <a:r>
              <a:rPr lang="en-US" sz="400" dirty="0"/>
              <a:t> can be used as source for ADC and FPGA </a:t>
            </a:r>
            <a:r>
              <a:rPr lang="en-US" sz="400" dirty="0" smtClean="0"/>
              <a:t>clocking</a:t>
            </a:r>
          </a:p>
          <a:p>
            <a:pPr marL="34949" indent="-34949">
              <a:spcBef>
                <a:spcPts val="49"/>
              </a:spcBef>
              <a:buFont typeface="Arial" panose="020B0604020202020204" pitchFamily="34" charset="0"/>
              <a:buChar char="•"/>
            </a:pPr>
            <a:endParaRPr lang="en-US" sz="300" dirty="0"/>
          </a:p>
          <a:p>
            <a:pPr marL="34949" indent="-34949">
              <a:spcBef>
                <a:spcPts val="49"/>
              </a:spcBef>
              <a:buFont typeface="Arial" panose="020B0604020202020204" pitchFamily="34" charset="0"/>
              <a:buChar char="•"/>
            </a:pPr>
            <a:r>
              <a:rPr lang="en-US" sz="400" dirty="0"/>
              <a:t>Targets: </a:t>
            </a:r>
            <a:br>
              <a:rPr lang="en-US" sz="400" dirty="0"/>
            </a:br>
            <a:r>
              <a:rPr lang="en-US" sz="400" dirty="0"/>
              <a:t>    &lt;100ps timing resolution </a:t>
            </a:r>
            <a:br>
              <a:rPr lang="en-US" sz="400" dirty="0"/>
            </a:br>
            <a:r>
              <a:rPr lang="en-US" sz="400" dirty="0"/>
              <a:t>   10G Ethernet</a:t>
            </a:r>
            <a:br>
              <a:rPr lang="en-US" sz="400" dirty="0"/>
            </a:br>
            <a:r>
              <a:rPr lang="en-US" sz="400" dirty="0"/>
              <a:t>    processing ~1M pulses/s</a:t>
            </a:r>
          </a:p>
          <a:p>
            <a:endParaRPr lang="en-US" sz="122" dirty="0"/>
          </a:p>
        </p:txBody>
      </p:sp>
      <p:pic>
        <p:nvPicPr>
          <p:cNvPr id="60" name="Picture 5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45449" y="5447397"/>
            <a:ext cx="734959" cy="602978"/>
          </a:xfrm>
          <a:prstGeom prst="rect">
            <a:avLst/>
          </a:prstGeom>
        </p:spPr>
      </p:pic>
      <p:pic>
        <p:nvPicPr>
          <p:cNvPr id="61" name="Picture 6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787711" y="5639592"/>
            <a:ext cx="255009" cy="206788"/>
          </a:xfrm>
          <a:prstGeom prst="rect">
            <a:avLst/>
          </a:prstGeom>
        </p:spPr>
      </p:pic>
      <p:pic>
        <p:nvPicPr>
          <p:cNvPr id="62" name="Picture 6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752441" y="5426755"/>
            <a:ext cx="292327" cy="201702"/>
          </a:xfrm>
          <a:prstGeom prst="rect">
            <a:avLst/>
          </a:prstGeom>
        </p:spPr>
      </p:pic>
      <p:sp>
        <p:nvSpPr>
          <p:cNvPr id="63" name="TextBox 62"/>
          <p:cNvSpPr txBox="1"/>
          <p:nvPr/>
        </p:nvSpPr>
        <p:spPr>
          <a:xfrm>
            <a:off x="983365" y="5891809"/>
            <a:ext cx="558283" cy="215444"/>
          </a:xfrm>
          <a:prstGeom prst="rect">
            <a:avLst/>
          </a:prstGeom>
          <a:noFill/>
        </p:spPr>
        <p:txBody>
          <a:bodyPr wrap="square" rtlCol="0">
            <a:spAutoFit/>
          </a:bodyPr>
          <a:lstStyle/>
          <a:p>
            <a:r>
              <a:rPr lang="en-US" sz="400" dirty="0"/>
              <a:t>Fully </a:t>
            </a:r>
            <a:r>
              <a:rPr lang="en-US" sz="400" dirty="0" smtClean="0"/>
              <a:t/>
            </a:r>
            <a:br>
              <a:rPr lang="en-US" sz="400" dirty="0" smtClean="0"/>
            </a:br>
            <a:r>
              <a:rPr lang="en-US" sz="400" dirty="0" smtClean="0"/>
              <a:t>assembled </a:t>
            </a:r>
            <a:r>
              <a:rPr lang="en-US" sz="400" dirty="0"/>
              <a:t>box</a:t>
            </a:r>
          </a:p>
        </p:txBody>
      </p:sp>
      <p:sp>
        <p:nvSpPr>
          <p:cNvPr id="64" name="TextBox 63"/>
          <p:cNvSpPr txBox="1"/>
          <p:nvPr/>
        </p:nvSpPr>
        <p:spPr>
          <a:xfrm>
            <a:off x="145658" y="5972053"/>
            <a:ext cx="1092910" cy="215444"/>
          </a:xfrm>
          <a:prstGeom prst="rect">
            <a:avLst/>
          </a:prstGeom>
          <a:noFill/>
        </p:spPr>
        <p:txBody>
          <a:bodyPr wrap="square" rtlCol="0">
            <a:spAutoFit/>
          </a:bodyPr>
          <a:lstStyle/>
          <a:p>
            <a:r>
              <a:rPr lang="en-US" sz="400" dirty="0" err="1" smtClean="0"/>
              <a:t>PXdesk</a:t>
            </a:r>
            <a:r>
              <a:rPr lang="en-US" sz="400" dirty="0" smtClean="0"/>
              <a:t> main </a:t>
            </a:r>
            <a:r>
              <a:rPr lang="en-US" sz="400" dirty="0"/>
              <a:t>board with ADC </a:t>
            </a:r>
            <a:r>
              <a:rPr lang="en-US" sz="400" dirty="0" err="1"/>
              <a:t>daughtercards</a:t>
            </a:r>
            <a:r>
              <a:rPr lang="en-US" sz="400" dirty="0"/>
              <a:t> and </a:t>
            </a:r>
            <a:r>
              <a:rPr lang="en-US" sz="400" dirty="0" err="1"/>
              <a:t>Zynq</a:t>
            </a:r>
            <a:r>
              <a:rPr lang="en-US" sz="400" dirty="0"/>
              <a:t> </a:t>
            </a:r>
            <a:r>
              <a:rPr lang="en-US" sz="400" dirty="0" smtClean="0"/>
              <a:t>controller</a:t>
            </a:r>
            <a:endParaRPr lang="en-US" sz="400" dirty="0"/>
          </a:p>
        </p:txBody>
      </p:sp>
      <p:sp>
        <p:nvSpPr>
          <p:cNvPr id="65" name="TextBox 64"/>
          <p:cNvSpPr txBox="1"/>
          <p:nvPr/>
        </p:nvSpPr>
        <p:spPr>
          <a:xfrm>
            <a:off x="1994250" y="5387065"/>
            <a:ext cx="899021" cy="215444"/>
          </a:xfrm>
          <a:prstGeom prst="rect">
            <a:avLst/>
          </a:prstGeom>
          <a:noFill/>
        </p:spPr>
        <p:txBody>
          <a:bodyPr wrap="square" rtlCol="0">
            <a:spAutoFit/>
          </a:bodyPr>
          <a:lstStyle/>
          <a:p>
            <a:r>
              <a:rPr lang="en-US" sz="400" dirty="0"/>
              <a:t>4-channel, </a:t>
            </a:r>
            <a:r>
              <a:rPr lang="en-US" sz="400" dirty="0" smtClean="0"/>
              <a:t>75-125 </a:t>
            </a:r>
            <a:r>
              <a:rPr lang="en-US" sz="400" dirty="0"/>
              <a:t>MHz,</a:t>
            </a:r>
          </a:p>
          <a:p>
            <a:r>
              <a:rPr lang="en-US" sz="400" dirty="0"/>
              <a:t>14bit ADC </a:t>
            </a:r>
            <a:r>
              <a:rPr lang="en-US" sz="400" dirty="0" err="1"/>
              <a:t>daughtercard</a:t>
            </a:r>
            <a:r>
              <a:rPr lang="en-US" sz="400" dirty="0"/>
              <a:t> </a:t>
            </a:r>
          </a:p>
        </p:txBody>
      </p:sp>
      <p:sp>
        <p:nvSpPr>
          <p:cNvPr id="66" name="TextBox 65"/>
          <p:cNvSpPr txBox="1"/>
          <p:nvPr/>
        </p:nvSpPr>
        <p:spPr>
          <a:xfrm>
            <a:off x="1988970" y="5600069"/>
            <a:ext cx="960503" cy="276999"/>
          </a:xfrm>
          <a:prstGeom prst="rect">
            <a:avLst/>
          </a:prstGeom>
          <a:noFill/>
        </p:spPr>
        <p:txBody>
          <a:bodyPr wrap="square" rtlCol="0">
            <a:spAutoFit/>
          </a:bodyPr>
          <a:lstStyle/>
          <a:p>
            <a:r>
              <a:rPr lang="en-US" sz="400" dirty="0"/>
              <a:t>8-channel, </a:t>
            </a:r>
            <a:r>
              <a:rPr lang="en-US" sz="400" dirty="0" smtClean="0"/>
              <a:t>250 </a:t>
            </a:r>
            <a:r>
              <a:rPr lang="en-US" sz="400" dirty="0"/>
              <a:t>MHz,</a:t>
            </a:r>
          </a:p>
          <a:p>
            <a:r>
              <a:rPr lang="en-US" sz="400" dirty="0"/>
              <a:t>12bit ADC </a:t>
            </a:r>
            <a:r>
              <a:rPr lang="en-US" sz="400" dirty="0" err="1"/>
              <a:t>daughtercard</a:t>
            </a:r>
            <a:endParaRPr lang="en-US" sz="400" dirty="0"/>
          </a:p>
          <a:p>
            <a:r>
              <a:rPr lang="en-US" sz="400" dirty="0"/>
              <a:t>Differential inputs via HDMI cable </a:t>
            </a:r>
          </a:p>
        </p:txBody>
      </p:sp>
      <p:pic>
        <p:nvPicPr>
          <p:cNvPr id="68" name="Picture 67"/>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15056" y="5393616"/>
            <a:ext cx="747272" cy="625421"/>
          </a:xfrm>
          <a:prstGeom prst="rect">
            <a:avLst/>
          </a:prstGeom>
        </p:spPr>
      </p:pic>
      <p:sp>
        <p:nvSpPr>
          <p:cNvPr id="70" name="Text Box 15"/>
          <p:cNvSpPr txBox="1">
            <a:spLocks noChangeArrowheads="1"/>
          </p:cNvSpPr>
          <p:nvPr/>
        </p:nvSpPr>
        <p:spPr bwMode="auto">
          <a:xfrm>
            <a:off x="178298" y="6172200"/>
            <a:ext cx="1682549" cy="169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3919538">
              <a:defRPr sz="7700">
                <a:solidFill>
                  <a:schemeClr val="tx1"/>
                </a:solidFill>
                <a:latin typeface="Arial" panose="020B0604020202020204" pitchFamily="34" charset="0"/>
                <a:cs typeface="Arial" panose="020B0604020202020204" pitchFamily="34" charset="0"/>
              </a:defRPr>
            </a:lvl1pPr>
            <a:lvl2pPr marL="742950" indent="-285750" defTabSz="3919538">
              <a:defRPr sz="7700">
                <a:solidFill>
                  <a:schemeClr val="tx1"/>
                </a:solidFill>
                <a:latin typeface="Arial" panose="020B0604020202020204" pitchFamily="34" charset="0"/>
                <a:cs typeface="Arial" panose="020B0604020202020204" pitchFamily="34" charset="0"/>
              </a:defRPr>
            </a:lvl2pPr>
            <a:lvl3pPr marL="1143000" indent="-228600" defTabSz="3919538">
              <a:defRPr sz="7700">
                <a:solidFill>
                  <a:schemeClr val="tx1"/>
                </a:solidFill>
                <a:latin typeface="Arial" panose="020B0604020202020204" pitchFamily="34" charset="0"/>
                <a:cs typeface="Arial" panose="020B0604020202020204" pitchFamily="34" charset="0"/>
              </a:defRPr>
            </a:lvl3pPr>
            <a:lvl4pPr marL="1600200" indent="-228600" defTabSz="3919538">
              <a:defRPr sz="7700">
                <a:solidFill>
                  <a:schemeClr val="tx1"/>
                </a:solidFill>
                <a:latin typeface="Arial" panose="020B0604020202020204" pitchFamily="34" charset="0"/>
                <a:cs typeface="Arial" panose="020B0604020202020204" pitchFamily="34" charset="0"/>
              </a:defRPr>
            </a:lvl4pPr>
            <a:lvl5pPr marL="2057400" indent="-228600" defTabSz="3919538">
              <a:defRPr sz="7700">
                <a:solidFill>
                  <a:schemeClr val="tx1"/>
                </a:solidFill>
                <a:latin typeface="Arial" panose="020B0604020202020204" pitchFamily="34" charset="0"/>
                <a:cs typeface="Arial" panose="020B0604020202020204" pitchFamily="34" charset="0"/>
              </a:defRPr>
            </a:lvl5pPr>
            <a:lvl6pPr marL="2514600" indent="-228600" defTabSz="3919538"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6pPr>
            <a:lvl7pPr marL="2971800" indent="-228600" defTabSz="3919538"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7pPr>
            <a:lvl8pPr marL="3429000" indent="-228600" defTabSz="3919538"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8pPr>
            <a:lvl9pPr marL="3886200" indent="-228600" defTabSz="3919538"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9pPr>
          </a:lstStyle>
          <a:p>
            <a:pPr algn="just" eaLnBrk="1" hangingPunct="1"/>
            <a:r>
              <a:rPr lang="en-US" altLang="en-US" sz="500" b="1" dirty="0" smtClean="0">
                <a:latin typeface="Times New Roman" panose="02020603050405020304" pitchFamily="18" charset="0"/>
              </a:rPr>
              <a:t>Figure 2. Pixie-Net XL block diagram and pictures</a:t>
            </a:r>
            <a:endParaRPr lang="en-US" altLang="en-US" sz="500" b="1" dirty="0">
              <a:latin typeface="Times New Roman" panose="02020603050405020304" pitchFamily="18" charset="0"/>
            </a:endParaRPr>
          </a:p>
        </p:txBody>
      </p:sp>
      <p:sp>
        <p:nvSpPr>
          <p:cNvPr id="74" name="AutoShape 7"/>
          <p:cNvSpPr>
            <a:spLocks noChangeArrowheads="1"/>
          </p:cNvSpPr>
          <p:nvPr/>
        </p:nvSpPr>
        <p:spPr bwMode="auto">
          <a:xfrm>
            <a:off x="6561277" y="862696"/>
            <a:ext cx="2506523" cy="1499504"/>
          </a:xfrm>
          <a:prstGeom prst="roundRect">
            <a:avLst>
              <a:gd name="adj" fmla="val 6894"/>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918" tIns="3459" rIns="6918" bIns="3459"/>
          <a:lstStyle>
            <a:lvl1pPr defTabSz="771525">
              <a:tabLst>
                <a:tab pos="288925" algn="l"/>
              </a:tabLst>
              <a:defRPr>
                <a:solidFill>
                  <a:schemeClr val="tx1"/>
                </a:solidFill>
                <a:latin typeface="Arial" panose="020B0604020202020204" pitchFamily="34" charset="0"/>
                <a:cs typeface="Arial" panose="020B0604020202020204" pitchFamily="34" charset="0"/>
              </a:defRPr>
            </a:lvl1pPr>
            <a:lvl2pPr marL="385763" defTabSz="771525">
              <a:tabLst>
                <a:tab pos="288925" algn="l"/>
              </a:tabLst>
              <a:defRPr>
                <a:solidFill>
                  <a:schemeClr val="tx1"/>
                </a:solidFill>
                <a:latin typeface="Arial" panose="020B0604020202020204" pitchFamily="34" charset="0"/>
                <a:cs typeface="Arial" panose="020B0604020202020204" pitchFamily="34" charset="0"/>
              </a:defRPr>
            </a:lvl2pPr>
            <a:lvl3pPr marL="771525" defTabSz="771525">
              <a:tabLst>
                <a:tab pos="288925" algn="l"/>
              </a:tabLst>
              <a:defRPr>
                <a:solidFill>
                  <a:schemeClr val="tx1"/>
                </a:solidFill>
                <a:latin typeface="Arial" panose="020B0604020202020204" pitchFamily="34" charset="0"/>
                <a:cs typeface="Arial" panose="020B0604020202020204" pitchFamily="34" charset="0"/>
              </a:defRPr>
            </a:lvl3pPr>
            <a:lvl4pPr marL="1157288" defTabSz="771525">
              <a:tabLst>
                <a:tab pos="288925" algn="l"/>
              </a:tabLst>
              <a:defRPr>
                <a:solidFill>
                  <a:schemeClr val="tx1"/>
                </a:solidFill>
                <a:latin typeface="Arial" panose="020B0604020202020204" pitchFamily="34" charset="0"/>
                <a:cs typeface="Arial" panose="020B0604020202020204" pitchFamily="34" charset="0"/>
              </a:defRPr>
            </a:lvl4pPr>
            <a:lvl5pPr marL="1543050" defTabSz="771525">
              <a:tabLst>
                <a:tab pos="288925" algn="l"/>
              </a:tabLst>
              <a:defRPr>
                <a:solidFill>
                  <a:schemeClr val="tx1"/>
                </a:solidFill>
                <a:latin typeface="Arial" panose="020B0604020202020204" pitchFamily="34" charset="0"/>
                <a:cs typeface="Arial" panose="020B0604020202020204" pitchFamily="34" charset="0"/>
              </a:defRPr>
            </a:lvl5pPr>
            <a:lvl6pPr marL="2000250" defTabSz="771525" fontAlgn="base">
              <a:spcBef>
                <a:spcPct val="0"/>
              </a:spcBef>
              <a:spcAft>
                <a:spcPct val="0"/>
              </a:spcAft>
              <a:tabLst>
                <a:tab pos="288925" algn="l"/>
              </a:tabLst>
              <a:defRPr>
                <a:solidFill>
                  <a:schemeClr val="tx1"/>
                </a:solidFill>
                <a:latin typeface="Arial" panose="020B0604020202020204" pitchFamily="34" charset="0"/>
                <a:cs typeface="Arial" panose="020B0604020202020204" pitchFamily="34" charset="0"/>
              </a:defRPr>
            </a:lvl6pPr>
            <a:lvl7pPr marL="2457450" defTabSz="771525" fontAlgn="base">
              <a:spcBef>
                <a:spcPct val="0"/>
              </a:spcBef>
              <a:spcAft>
                <a:spcPct val="0"/>
              </a:spcAft>
              <a:tabLst>
                <a:tab pos="288925" algn="l"/>
              </a:tabLst>
              <a:defRPr>
                <a:solidFill>
                  <a:schemeClr val="tx1"/>
                </a:solidFill>
                <a:latin typeface="Arial" panose="020B0604020202020204" pitchFamily="34" charset="0"/>
                <a:cs typeface="Arial" panose="020B0604020202020204" pitchFamily="34" charset="0"/>
              </a:defRPr>
            </a:lvl7pPr>
            <a:lvl8pPr marL="2914650" defTabSz="771525" fontAlgn="base">
              <a:spcBef>
                <a:spcPct val="0"/>
              </a:spcBef>
              <a:spcAft>
                <a:spcPct val="0"/>
              </a:spcAft>
              <a:tabLst>
                <a:tab pos="288925" algn="l"/>
              </a:tabLst>
              <a:defRPr>
                <a:solidFill>
                  <a:schemeClr val="tx1"/>
                </a:solidFill>
                <a:latin typeface="Arial" panose="020B0604020202020204" pitchFamily="34" charset="0"/>
                <a:cs typeface="Arial" panose="020B0604020202020204" pitchFamily="34" charset="0"/>
              </a:defRPr>
            </a:lvl8pPr>
            <a:lvl9pPr marL="3371850" defTabSz="771525" fontAlgn="base">
              <a:spcBef>
                <a:spcPct val="0"/>
              </a:spcBef>
              <a:spcAft>
                <a:spcPct val="0"/>
              </a:spcAft>
              <a:tabLst>
                <a:tab pos="288925" algn="l"/>
              </a:tabLst>
              <a:defRPr>
                <a:solidFill>
                  <a:schemeClr val="tx1"/>
                </a:solidFill>
                <a:latin typeface="Arial" panose="020B0604020202020204" pitchFamily="34" charset="0"/>
                <a:cs typeface="Arial" panose="020B0604020202020204" pitchFamily="34" charset="0"/>
              </a:defRPr>
            </a:lvl9pPr>
          </a:lstStyle>
          <a:p>
            <a:pPr eaLnBrk="1" hangingPunct="1">
              <a:defRPr/>
            </a:pPr>
            <a:r>
              <a:rPr lang="en-US" altLang="en-US" sz="1000" b="1" dirty="0">
                <a:hlinkClick r:id="rId12" action="ppaction://hlinksldjump"/>
              </a:rPr>
              <a:t>Pixie-Net XL Firmware </a:t>
            </a:r>
            <a:r>
              <a:rPr lang="en-US" altLang="en-US" sz="1000" b="1" dirty="0" smtClean="0">
                <a:hlinkClick r:id="rId12" action="ppaction://hlinksldjump"/>
              </a:rPr>
              <a:t>design</a:t>
            </a:r>
            <a:endParaRPr lang="en-US" sz="1000" dirty="0"/>
          </a:p>
          <a:p>
            <a:pPr algn="just" eaLnBrk="1" hangingPunct="1">
              <a:defRPr/>
            </a:pPr>
            <a:endParaRPr lang="en-US" sz="200" dirty="0"/>
          </a:p>
          <a:p>
            <a:pPr algn="just" eaLnBrk="1" hangingPunct="1">
              <a:defRPr/>
            </a:pPr>
            <a:endParaRPr lang="en-US" altLang="en-US" sz="200" b="1" dirty="0"/>
          </a:p>
        </p:txBody>
      </p:sp>
      <p:sp>
        <p:nvSpPr>
          <p:cNvPr id="79" name="TextBox 78"/>
          <p:cNvSpPr txBox="1"/>
          <p:nvPr/>
        </p:nvSpPr>
        <p:spPr>
          <a:xfrm>
            <a:off x="8202170" y="1717360"/>
            <a:ext cx="869492" cy="184666"/>
          </a:xfrm>
          <a:prstGeom prst="rect">
            <a:avLst/>
          </a:prstGeom>
          <a:noFill/>
        </p:spPr>
        <p:txBody>
          <a:bodyPr wrap="square" rtlCol="0">
            <a:spAutoFit/>
          </a:bodyPr>
          <a:lstStyle/>
          <a:p>
            <a:pPr>
              <a:spcBef>
                <a:spcPts val="0"/>
              </a:spcBef>
            </a:pPr>
            <a:r>
              <a:rPr lang="en-US" sz="200" b="1" dirty="0">
                <a:solidFill>
                  <a:srgbClr val="6699FF"/>
                </a:solidFill>
              </a:rPr>
              <a:t>XIA pulse processing adapted to Kintex board</a:t>
            </a:r>
          </a:p>
          <a:p>
            <a:pPr>
              <a:spcBef>
                <a:spcPts val="0"/>
              </a:spcBef>
            </a:pPr>
            <a:r>
              <a:rPr lang="en-US" sz="200" b="1" dirty="0">
                <a:solidFill>
                  <a:srgbClr val="E2B700"/>
                </a:solidFill>
              </a:rPr>
              <a:t>WR open source unchanged</a:t>
            </a:r>
          </a:p>
          <a:p>
            <a:pPr>
              <a:spcBef>
                <a:spcPts val="0"/>
              </a:spcBef>
            </a:pPr>
            <a:r>
              <a:rPr lang="en-US" sz="200" b="1" dirty="0">
                <a:solidFill>
                  <a:srgbClr val="92D050"/>
                </a:solidFill>
              </a:rPr>
              <a:t>WR open source adapted</a:t>
            </a:r>
          </a:p>
        </p:txBody>
      </p:sp>
      <p:sp>
        <p:nvSpPr>
          <p:cNvPr id="81" name="Text Box 15"/>
          <p:cNvSpPr txBox="1">
            <a:spLocks noChangeArrowheads="1"/>
          </p:cNvSpPr>
          <p:nvPr/>
        </p:nvSpPr>
        <p:spPr bwMode="auto">
          <a:xfrm>
            <a:off x="7727574" y="1848423"/>
            <a:ext cx="1040029"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3919538">
              <a:defRPr sz="7700">
                <a:solidFill>
                  <a:schemeClr val="tx1"/>
                </a:solidFill>
                <a:latin typeface="Arial" panose="020B0604020202020204" pitchFamily="34" charset="0"/>
                <a:cs typeface="Arial" panose="020B0604020202020204" pitchFamily="34" charset="0"/>
              </a:defRPr>
            </a:lvl1pPr>
            <a:lvl2pPr marL="742950" indent="-285750" defTabSz="3919538">
              <a:defRPr sz="7700">
                <a:solidFill>
                  <a:schemeClr val="tx1"/>
                </a:solidFill>
                <a:latin typeface="Arial" panose="020B0604020202020204" pitchFamily="34" charset="0"/>
                <a:cs typeface="Arial" panose="020B0604020202020204" pitchFamily="34" charset="0"/>
              </a:defRPr>
            </a:lvl2pPr>
            <a:lvl3pPr marL="1143000" indent="-228600" defTabSz="3919538">
              <a:defRPr sz="7700">
                <a:solidFill>
                  <a:schemeClr val="tx1"/>
                </a:solidFill>
                <a:latin typeface="Arial" panose="020B0604020202020204" pitchFamily="34" charset="0"/>
                <a:cs typeface="Arial" panose="020B0604020202020204" pitchFamily="34" charset="0"/>
              </a:defRPr>
            </a:lvl3pPr>
            <a:lvl4pPr marL="1600200" indent="-228600" defTabSz="3919538">
              <a:defRPr sz="7700">
                <a:solidFill>
                  <a:schemeClr val="tx1"/>
                </a:solidFill>
                <a:latin typeface="Arial" panose="020B0604020202020204" pitchFamily="34" charset="0"/>
                <a:cs typeface="Arial" panose="020B0604020202020204" pitchFamily="34" charset="0"/>
              </a:defRPr>
            </a:lvl4pPr>
            <a:lvl5pPr marL="2057400" indent="-228600" defTabSz="3919538">
              <a:defRPr sz="7700">
                <a:solidFill>
                  <a:schemeClr val="tx1"/>
                </a:solidFill>
                <a:latin typeface="Arial" panose="020B0604020202020204" pitchFamily="34" charset="0"/>
                <a:cs typeface="Arial" panose="020B0604020202020204" pitchFamily="34" charset="0"/>
              </a:defRPr>
            </a:lvl5pPr>
            <a:lvl6pPr marL="2514600" indent="-228600" defTabSz="3919538"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6pPr>
            <a:lvl7pPr marL="2971800" indent="-228600" defTabSz="3919538"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7pPr>
            <a:lvl8pPr marL="3429000" indent="-228600" defTabSz="3919538"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8pPr>
            <a:lvl9pPr marL="3886200" indent="-228600" defTabSz="3919538"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9pPr>
          </a:lstStyle>
          <a:p>
            <a:pPr algn="just" eaLnBrk="1" hangingPunct="1"/>
            <a:r>
              <a:rPr lang="en-US" altLang="en-US" sz="500" b="1" dirty="0">
                <a:latin typeface="Times New Roman" panose="02020603050405020304" pitchFamily="18" charset="0"/>
              </a:rPr>
              <a:t>Figure 3. Pixie-Net XL firmware block diagram</a:t>
            </a:r>
          </a:p>
        </p:txBody>
      </p:sp>
      <p:pic>
        <p:nvPicPr>
          <p:cNvPr id="82" name="Picture 81"/>
          <p:cNvPicPr>
            <a:picLocks noChangeAspect="1"/>
          </p:cNvPicPr>
          <p:nvPr/>
        </p:nvPicPr>
        <p:blipFill>
          <a:blip r:embed="rId13"/>
          <a:stretch>
            <a:fillRect/>
          </a:stretch>
        </p:blipFill>
        <p:spPr>
          <a:xfrm>
            <a:off x="4038600" y="1072713"/>
            <a:ext cx="1315297" cy="908487"/>
          </a:xfrm>
          <a:prstGeom prst="rect">
            <a:avLst/>
          </a:prstGeom>
        </p:spPr>
      </p:pic>
      <p:sp>
        <p:nvSpPr>
          <p:cNvPr id="89" name="TextBox 88"/>
          <p:cNvSpPr txBox="1"/>
          <p:nvPr/>
        </p:nvSpPr>
        <p:spPr>
          <a:xfrm>
            <a:off x="3065175" y="1198601"/>
            <a:ext cx="1044563" cy="784830"/>
          </a:xfrm>
          <a:prstGeom prst="rect">
            <a:avLst/>
          </a:prstGeom>
          <a:noFill/>
        </p:spPr>
        <p:txBody>
          <a:bodyPr wrap="square" rtlCol="0">
            <a:spAutoFit/>
          </a:bodyPr>
          <a:lstStyle/>
          <a:p>
            <a:pPr marL="34949" indent="-34949">
              <a:spcBef>
                <a:spcPts val="49"/>
              </a:spcBef>
              <a:buFont typeface="Arial" panose="020B0604020202020204" pitchFamily="34" charset="0"/>
              <a:buChar char="•"/>
            </a:pPr>
            <a:r>
              <a:rPr lang="en-US" sz="500" dirty="0"/>
              <a:t>The WR “</a:t>
            </a:r>
            <a:r>
              <a:rPr lang="en-US" sz="500" dirty="0" err="1"/>
              <a:t>SoftPLL</a:t>
            </a:r>
            <a:r>
              <a:rPr lang="en-US" sz="500" dirty="0"/>
              <a:t>” core reports performance values, e.g. the clock offset of WR slave to WR master. </a:t>
            </a:r>
          </a:p>
          <a:p>
            <a:pPr marL="34949" indent="-34949">
              <a:spcBef>
                <a:spcPts val="49"/>
              </a:spcBef>
              <a:buFont typeface="Arial" panose="020B0604020202020204" pitchFamily="34" charset="0"/>
              <a:buChar char="•"/>
            </a:pPr>
            <a:r>
              <a:rPr lang="en-US" sz="500" dirty="0"/>
              <a:t>Measured for a variety of commercial WR modules and the Pixie-Net XL</a:t>
            </a:r>
          </a:p>
          <a:p>
            <a:pPr marL="34949" indent="-34949">
              <a:spcBef>
                <a:spcPts val="49"/>
              </a:spcBef>
              <a:buFont typeface="Arial" panose="020B0604020202020204" pitchFamily="34" charset="0"/>
              <a:buChar char="•"/>
            </a:pPr>
            <a:r>
              <a:rPr lang="en-US" sz="500" dirty="0" err="1"/>
              <a:t>Histogramm</a:t>
            </a:r>
            <a:r>
              <a:rPr lang="en-US" sz="500" dirty="0"/>
              <a:t> offsets, apply Gauss fit</a:t>
            </a:r>
          </a:p>
        </p:txBody>
      </p:sp>
      <p:sp>
        <p:nvSpPr>
          <p:cNvPr id="90" name="TextBox 89"/>
          <p:cNvSpPr txBox="1"/>
          <p:nvPr/>
        </p:nvSpPr>
        <p:spPr>
          <a:xfrm>
            <a:off x="5377764" y="1143108"/>
            <a:ext cx="977708" cy="784830"/>
          </a:xfrm>
          <a:prstGeom prst="rect">
            <a:avLst/>
          </a:prstGeom>
          <a:noFill/>
        </p:spPr>
        <p:txBody>
          <a:bodyPr wrap="square" rtlCol="0">
            <a:spAutoFit/>
          </a:bodyPr>
          <a:lstStyle/>
          <a:p>
            <a:pPr marL="41938" indent="-41938">
              <a:spcBef>
                <a:spcPts val="49"/>
              </a:spcBef>
              <a:buFont typeface="Wingdings" panose="05000000000000000000" pitchFamily="2" charset="2"/>
              <a:buChar char="Ø"/>
            </a:pPr>
            <a:r>
              <a:rPr lang="en-US" sz="500" dirty="0" smtClean="0"/>
              <a:t> Timing </a:t>
            </a:r>
            <a:r>
              <a:rPr lang="en-US" sz="500" dirty="0"/>
              <a:t>resolutions </a:t>
            </a:r>
            <a:r>
              <a:rPr lang="en-US" sz="500" dirty="0" smtClean="0"/>
              <a:t/>
            </a:r>
            <a:br>
              <a:rPr lang="en-US" sz="500" dirty="0" smtClean="0"/>
            </a:br>
            <a:r>
              <a:rPr lang="en-US" sz="500" dirty="0" smtClean="0"/>
              <a:t> 4.3-15.3 </a:t>
            </a:r>
            <a:r>
              <a:rPr lang="en-US" sz="500" dirty="0" err="1"/>
              <a:t>ps</a:t>
            </a:r>
            <a:r>
              <a:rPr lang="en-US" sz="500" dirty="0"/>
              <a:t> FWHM </a:t>
            </a:r>
          </a:p>
          <a:p>
            <a:pPr marL="41938" indent="-41938">
              <a:spcBef>
                <a:spcPts val="49"/>
              </a:spcBef>
              <a:buFont typeface="Wingdings" panose="05000000000000000000" pitchFamily="2" charset="2"/>
              <a:buChar char="Ø"/>
            </a:pPr>
            <a:r>
              <a:rPr lang="en-US" sz="500" dirty="0"/>
              <a:t> No significant difference </a:t>
            </a:r>
            <a:r>
              <a:rPr lang="en-US" sz="500" dirty="0" smtClean="0"/>
              <a:t> </a:t>
            </a:r>
            <a:br>
              <a:rPr lang="en-US" sz="500" dirty="0" smtClean="0"/>
            </a:br>
            <a:r>
              <a:rPr lang="en-US" sz="500" dirty="0" smtClean="0"/>
              <a:t> between </a:t>
            </a:r>
            <a:r>
              <a:rPr lang="en-US" sz="500" dirty="0"/>
              <a:t>commercial WR </a:t>
            </a:r>
            <a:r>
              <a:rPr lang="en-US" sz="500" dirty="0" smtClean="0"/>
              <a:t/>
            </a:r>
            <a:br>
              <a:rPr lang="en-US" sz="500" dirty="0" smtClean="0"/>
            </a:br>
            <a:r>
              <a:rPr lang="en-US" sz="500" dirty="0" smtClean="0"/>
              <a:t> modules </a:t>
            </a:r>
            <a:r>
              <a:rPr lang="en-US" sz="500" dirty="0"/>
              <a:t>and Pixie-Net XL</a:t>
            </a:r>
          </a:p>
          <a:p>
            <a:pPr marL="20969" indent="-20969">
              <a:spcBef>
                <a:spcPts val="49"/>
              </a:spcBef>
              <a:buFont typeface="Symbol" panose="05050102010706020507" pitchFamily="18" charset="2"/>
              <a:buChar char="Þ"/>
            </a:pPr>
            <a:endParaRPr lang="en-US" sz="500" dirty="0"/>
          </a:p>
          <a:p>
            <a:pPr>
              <a:spcBef>
                <a:spcPts val="49"/>
              </a:spcBef>
            </a:pPr>
            <a:r>
              <a:rPr lang="en-US" sz="500" dirty="0"/>
              <a:t>But is a SW report a good measure for actual performance ??</a:t>
            </a:r>
          </a:p>
        </p:txBody>
      </p:sp>
      <p:sp>
        <p:nvSpPr>
          <p:cNvPr id="92" name="Content Placeholder 42"/>
          <p:cNvSpPr txBox="1">
            <a:spLocks/>
          </p:cNvSpPr>
          <p:nvPr/>
        </p:nvSpPr>
        <p:spPr bwMode="auto">
          <a:xfrm>
            <a:off x="3085230" y="1957216"/>
            <a:ext cx="1055566" cy="150987"/>
          </a:xfrm>
          <a:prstGeom prst="rect">
            <a:avLst/>
          </a:prstGeom>
          <a:noFill/>
          <a:ln w="9525">
            <a:noFill/>
            <a:miter lim="800000"/>
            <a:headEnd/>
            <a:tailEnd/>
          </a:ln>
          <a:effectLst/>
        </p:spPr>
        <p:txBody>
          <a:bodyPr vert="horz" wrap="square" lIns="11182" tIns="5591" rIns="11182" bIns="5591" numCol="1" anchor="t" anchorCtr="0" compatLnSpc="1">
            <a:prstTxWarp prst="textNoShape">
              <a:avLst/>
            </a:prstTxWarp>
          </a:bodyPr>
          <a:lstStyle>
            <a:defPPr>
              <a:defRPr lang="en-US"/>
            </a:defPPr>
            <a:lvl1pPr algn="ctr" rtl="0" fontAlgn="auto">
              <a:spcBef>
                <a:spcPts val="0"/>
              </a:spcBef>
              <a:spcAft>
                <a:spcPts val="0"/>
              </a:spcAft>
              <a:defRPr sz="1200" kern="1200">
                <a:solidFill>
                  <a:srgbClr val="000000"/>
                </a:solidFill>
                <a:latin typeface="+mn-lt"/>
                <a:ea typeface="+mn-ea"/>
                <a:cs typeface="+mn-cs"/>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l">
              <a:lnSpc>
                <a:spcPct val="90000"/>
              </a:lnSpc>
              <a:buFont typeface="Arial" charset="0"/>
              <a:buNone/>
              <a:defRPr/>
            </a:pPr>
            <a:r>
              <a:rPr lang="en-US" sz="1000" b="1" dirty="0">
                <a:latin typeface="+mj-lt"/>
                <a:hlinkClick r:id="rId14" action="ppaction://hlinksldjump"/>
              </a:rPr>
              <a:t>Clock jitter tests</a:t>
            </a:r>
            <a:endParaRPr lang="en-US" sz="1000" b="1" dirty="0">
              <a:latin typeface="+mj-lt"/>
            </a:endParaRPr>
          </a:p>
          <a:p>
            <a:pPr algn="l"/>
            <a:endParaRPr lang="en-US" sz="500" dirty="0"/>
          </a:p>
        </p:txBody>
      </p:sp>
      <p:sp>
        <p:nvSpPr>
          <p:cNvPr id="94" name="TextBox 93"/>
          <p:cNvSpPr txBox="1"/>
          <p:nvPr/>
        </p:nvSpPr>
        <p:spPr>
          <a:xfrm>
            <a:off x="3048000" y="2111514"/>
            <a:ext cx="946365" cy="784830"/>
          </a:xfrm>
          <a:prstGeom prst="rect">
            <a:avLst/>
          </a:prstGeom>
          <a:noFill/>
        </p:spPr>
        <p:txBody>
          <a:bodyPr wrap="square" rtlCol="0">
            <a:spAutoFit/>
          </a:bodyPr>
          <a:lstStyle/>
          <a:p>
            <a:pPr marL="34949" indent="-34949">
              <a:spcBef>
                <a:spcPts val="49"/>
              </a:spcBef>
              <a:buFont typeface="Arial" panose="020B0604020202020204" pitchFamily="34" charset="0"/>
              <a:buChar char="•"/>
            </a:pPr>
            <a:r>
              <a:rPr lang="en-US" sz="500" dirty="0"/>
              <a:t>Probing actual clock or PPS signals on Pixie-Net XL vs PPS reference pulse from WR master (commercial WR switch)</a:t>
            </a:r>
          </a:p>
          <a:p>
            <a:pPr marL="34949" indent="-34949">
              <a:spcBef>
                <a:spcPts val="49"/>
              </a:spcBef>
              <a:buFont typeface="Arial" panose="020B0604020202020204" pitchFamily="34" charset="0"/>
              <a:buChar char="•"/>
            </a:pPr>
            <a:r>
              <a:rPr lang="en-US" sz="500" dirty="0"/>
              <a:t>Oscilloscope reports </a:t>
            </a:r>
            <a:r>
              <a:rPr lang="en-US" sz="500" dirty="0" err="1"/>
              <a:t>std.dev</a:t>
            </a:r>
            <a:r>
              <a:rPr lang="en-US" sz="500" dirty="0"/>
              <a:t>. of delay from edge to edge </a:t>
            </a:r>
            <a:br>
              <a:rPr lang="en-US" sz="500" dirty="0"/>
            </a:br>
            <a:r>
              <a:rPr lang="en-US" sz="500" dirty="0"/>
              <a:t>(= “jitter”)</a:t>
            </a:r>
          </a:p>
        </p:txBody>
      </p:sp>
      <p:sp>
        <p:nvSpPr>
          <p:cNvPr id="101" name="TextBox 100"/>
          <p:cNvSpPr txBox="1"/>
          <p:nvPr/>
        </p:nvSpPr>
        <p:spPr>
          <a:xfrm>
            <a:off x="5334000" y="2051696"/>
            <a:ext cx="1056996" cy="1092607"/>
          </a:xfrm>
          <a:prstGeom prst="rect">
            <a:avLst/>
          </a:prstGeom>
          <a:noFill/>
        </p:spPr>
        <p:txBody>
          <a:bodyPr wrap="square" rtlCol="0">
            <a:spAutoFit/>
          </a:bodyPr>
          <a:lstStyle/>
          <a:p>
            <a:pPr marL="41938" indent="-41938">
              <a:spcBef>
                <a:spcPts val="49"/>
              </a:spcBef>
              <a:buFont typeface="Wingdings" panose="05000000000000000000" pitchFamily="2" charset="2"/>
              <a:buChar char="Ø"/>
            </a:pPr>
            <a:r>
              <a:rPr lang="en-US" sz="500" dirty="0"/>
              <a:t>Pixie-Net XL jitter is ~100ps, but commercial WR module reaches 10-15ps</a:t>
            </a:r>
          </a:p>
          <a:p>
            <a:pPr marL="41938" indent="-41938">
              <a:spcBef>
                <a:spcPts val="49"/>
              </a:spcBef>
              <a:buFont typeface="Wingdings" panose="05000000000000000000" pitchFamily="2" charset="2"/>
              <a:buChar char="Ø"/>
            </a:pPr>
            <a:r>
              <a:rPr lang="en-US" sz="500" dirty="0"/>
              <a:t>Further probing shows tuned WR clock on Pixie-Net XL is unusually jittery, and clock </a:t>
            </a:r>
            <a:r>
              <a:rPr lang="en-US" sz="500" dirty="0" err="1"/>
              <a:t>fanout</a:t>
            </a:r>
            <a:r>
              <a:rPr lang="en-US" sz="500" dirty="0"/>
              <a:t> for ADCs adds even </a:t>
            </a:r>
            <a:br>
              <a:rPr lang="en-US" sz="500" dirty="0"/>
            </a:br>
            <a:r>
              <a:rPr lang="en-US" sz="500" dirty="0"/>
              <a:t>more jitter (~300ps)</a:t>
            </a:r>
          </a:p>
          <a:p>
            <a:pPr marL="41938" indent="-41938">
              <a:spcBef>
                <a:spcPts val="49"/>
              </a:spcBef>
              <a:buFont typeface="Wingdings" panose="05000000000000000000" pitchFamily="2" charset="2"/>
              <a:buChar char="Ø"/>
            </a:pPr>
            <a:r>
              <a:rPr lang="en-US" sz="500" dirty="0"/>
              <a:t>But fortunately the Recovered RX Ethernet clock is low jitter (17ps) and can be routed from FPGA to ADC as a workaround </a:t>
            </a:r>
          </a:p>
        </p:txBody>
      </p:sp>
      <p:pic>
        <p:nvPicPr>
          <p:cNvPr id="102" name="Picture 101" descr="G:\PNXLcalib_06132019.jpg"/>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3962400" y="2050314"/>
            <a:ext cx="1330944" cy="998274"/>
          </a:xfrm>
          <a:prstGeom prst="rect">
            <a:avLst/>
          </a:prstGeom>
          <a:noFill/>
          <a:ln>
            <a:noFill/>
          </a:ln>
        </p:spPr>
      </p:pic>
      <p:sp>
        <p:nvSpPr>
          <p:cNvPr id="103" name="TextBox 102"/>
          <p:cNvSpPr txBox="1"/>
          <p:nvPr/>
        </p:nvSpPr>
        <p:spPr>
          <a:xfrm>
            <a:off x="4620518" y="2746943"/>
            <a:ext cx="758846" cy="246221"/>
          </a:xfrm>
          <a:prstGeom prst="rect">
            <a:avLst/>
          </a:prstGeom>
          <a:solidFill>
            <a:schemeClr val="bg1"/>
          </a:solidFill>
        </p:spPr>
        <p:txBody>
          <a:bodyPr wrap="square" rtlCol="0">
            <a:spAutoFit/>
          </a:bodyPr>
          <a:lstStyle/>
          <a:p>
            <a:pPr>
              <a:spcBef>
                <a:spcPts val="0"/>
              </a:spcBef>
            </a:pPr>
            <a:r>
              <a:rPr lang="en-US" sz="200" dirty="0">
                <a:solidFill>
                  <a:srgbClr val="000000"/>
                </a:solidFill>
              </a:rPr>
              <a:t>Blue: WR Master PPS (commercial WR switch)</a:t>
            </a:r>
          </a:p>
          <a:p>
            <a:pPr>
              <a:spcBef>
                <a:spcPts val="0"/>
              </a:spcBef>
            </a:pPr>
            <a:endParaRPr lang="en-US" sz="200" dirty="0">
              <a:solidFill>
                <a:srgbClr val="000000"/>
              </a:solidFill>
            </a:endParaRPr>
          </a:p>
          <a:p>
            <a:pPr>
              <a:spcBef>
                <a:spcPts val="0"/>
              </a:spcBef>
            </a:pPr>
            <a:r>
              <a:rPr lang="en-US" sz="200" dirty="0">
                <a:solidFill>
                  <a:srgbClr val="000000"/>
                </a:solidFill>
              </a:rPr>
              <a:t>Red: WR Slave PPS (commercial WR-LEN</a:t>
            </a:r>
          </a:p>
          <a:p>
            <a:pPr>
              <a:spcBef>
                <a:spcPts val="0"/>
              </a:spcBef>
            </a:pPr>
            <a:endParaRPr lang="en-US" sz="200" dirty="0">
              <a:solidFill>
                <a:srgbClr val="000000"/>
              </a:solidFill>
            </a:endParaRPr>
          </a:p>
          <a:p>
            <a:pPr>
              <a:spcBef>
                <a:spcPts val="0"/>
              </a:spcBef>
            </a:pPr>
            <a:r>
              <a:rPr lang="en-US" sz="200" dirty="0">
                <a:solidFill>
                  <a:srgbClr val="000000"/>
                </a:solidFill>
              </a:rPr>
              <a:t>Yellow: WR Slave PPS (Pixie-Net XL)</a:t>
            </a:r>
          </a:p>
        </p:txBody>
      </p:sp>
      <p:sp>
        <p:nvSpPr>
          <p:cNvPr id="104" name="Content Placeholder 42"/>
          <p:cNvSpPr txBox="1">
            <a:spLocks/>
          </p:cNvSpPr>
          <p:nvPr/>
        </p:nvSpPr>
        <p:spPr bwMode="auto">
          <a:xfrm>
            <a:off x="3111901" y="3137400"/>
            <a:ext cx="1167931" cy="139200"/>
          </a:xfrm>
          <a:prstGeom prst="rect">
            <a:avLst/>
          </a:prstGeom>
          <a:noFill/>
          <a:ln w="9525">
            <a:noFill/>
            <a:miter lim="800000"/>
            <a:headEnd/>
            <a:tailEnd/>
          </a:ln>
          <a:effectLst/>
        </p:spPr>
        <p:txBody>
          <a:bodyPr vert="horz" wrap="square" lIns="11182" tIns="5591" rIns="11182" bIns="5591" numCol="1" anchor="t" anchorCtr="0" compatLnSpc="1">
            <a:prstTxWarp prst="textNoShape">
              <a:avLst/>
            </a:prstTxWarp>
          </a:bodyPr>
          <a:lstStyle>
            <a:defPPr>
              <a:defRPr lang="en-US"/>
            </a:defPPr>
            <a:lvl1pPr algn="ctr" rtl="0" fontAlgn="auto">
              <a:spcBef>
                <a:spcPts val="0"/>
              </a:spcBef>
              <a:spcAft>
                <a:spcPts val="0"/>
              </a:spcAft>
              <a:defRPr sz="1200" kern="1200">
                <a:solidFill>
                  <a:srgbClr val="000000"/>
                </a:solidFill>
                <a:latin typeface="+mn-lt"/>
                <a:ea typeface="+mn-ea"/>
                <a:cs typeface="+mn-cs"/>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l">
              <a:lnSpc>
                <a:spcPct val="90000"/>
              </a:lnSpc>
              <a:buFont typeface="Arial" charset="0"/>
              <a:buNone/>
              <a:defRPr/>
            </a:pPr>
            <a:r>
              <a:rPr lang="en-US" sz="1000" b="1" dirty="0">
                <a:latin typeface="+mj-lt"/>
                <a:hlinkClick r:id="rId16" action="ppaction://hlinksldjump"/>
              </a:rPr>
              <a:t>Time of Flight (</a:t>
            </a:r>
            <a:r>
              <a:rPr lang="en-US" sz="1000" b="1" dirty="0" err="1">
                <a:latin typeface="+mj-lt"/>
                <a:hlinkClick r:id="rId16" action="ppaction://hlinksldjump"/>
              </a:rPr>
              <a:t>Pulser</a:t>
            </a:r>
            <a:r>
              <a:rPr lang="en-US" sz="1000" b="1" dirty="0">
                <a:latin typeface="+mj-lt"/>
                <a:hlinkClick r:id="rId16" action="ppaction://hlinksldjump"/>
              </a:rPr>
              <a:t>)</a:t>
            </a:r>
            <a:endParaRPr lang="en-US" sz="1000" b="1" dirty="0">
              <a:latin typeface="+mj-lt"/>
            </a:endParaRPr>
          </a:p>
          <a:p>
            <a:pPr algn="l"/>
            <a:endParaRPr lang="en-US" sz="500" dirty="0"/>
          </a:p>
        </p:txBody>
      </p:sp>
      <p:sp>
        <p:nvSpPr>
          <p:cNvPr id="105" name="TextBox 104"/>
          <p:cNvSpPr txBox="1"/>
          <p:nvPr/>
        </p:nvSpPr>
        <p:spPr>
          <a:xfrm>
            <a:off x="3111901" y="3249204"/>
            <a:ext cx="1125068" cy="1477328"/>
          </a:xfrm>
          <a:prstGeom prst="rect">
            <a:avLst/>
          </a:prstGeom>
          <a:noFill/>
        </p:spPr>
        <p:txBody>
          <a:bodyPr wrap="square" rtlCol="0">
            <a:spAutoFit/>
          </a:bodyPr>
          <a:lstStyle/>
          <a:p>
            <a:pPr marL="34949" indent="-34949">
              <a:spcBef>
                <a:spcPts val="49"/>
              </a:spcBef>
              <a:spcAft>
                <a:spcPts val="49"/>
              </a:spcAft>
              <a:buFont typeface="Arial" panose="020B0604020202020204" pitchFamily="34" charset="0"/>
              <a:buChar char="•"/>
            </a:pPr>
            <a:r>
              <a:rPr lang="en-US" sz="500" dirty="0"/>
              <a:t>Two detector signals (or split </a:t>
            </a:r>
            <a:r>
              <a:rPr lang="en-US" sz="500" dirty="0" err="1"/>
              <a:t>pulser</a:t>
            </a:r>
            <a:r>
              <a:rPr lang="en-US" sz="500" dirty="0"/>
              <a:t>) connected to two Pixie-Net XL synchronized via WR</a:t>
            </a:r>
          </a:p>
          <a:p>
            <a:pPr marL="34949" indent="-34949">
              <a:spcBef>
                <a:spcPts val="49"/>
              </a:spcBef>
              <a:spcAft>
                <a:spcPts val="49"/>
              </a:spcAft>
              <a:buFont typeface="Arial" panose="020B0604020202020204" pitchFamily="34" charset="0"/>
              <a:buChar char="•"/>
            </a:pPr>
            <a:r>
              <a:rPr lang="en-US" sz="500" dirty="0"/>
              <a:t>Capture waveforms and timestamps, compute sub-sample time of arrival by interpolation on rising edge [6]</a:t>
            </a:r>
          </a:p>
          <a:p>
            <a:pPr marL="34949" indent="-34949">
              <a:spcBef>
                <a:spcPts val="49"/>
              </a:spcBef>
              <a:spcAft>
                <a:spcPts val="49"/>
              </a:spcAft>
              <a:buFont typeface="Arial" panose="020B0604020202020204" pitchFamily="34" charset="0"/>
              <a:buChar char="•"/>
            </a:pPr>
            <a:r>
              <a:rPr lang="en-US" sz="500" dirty="0"/>
              <a:t>Histogram the difference of time of arrival </a:t>
            </a:r>
            <a:r>
              <a:rPr lang="el-GR" sz="500" dirty="0"/>
              <a:t>Δ</a:t>
            </a:r>
            <a:r>
              <a:rPr lang="en-US" sz="500" dirty="0"/>
              <a:t>T in both modules, apply Gauss fit </a:t>
            </a:r>
          </a:p>
          <a:p>
            <a:pPr marL="34949" indent="-34949">
              <a:spcBef>
                <a:spcPts val="49"/>
              </a:spcBef>
              <a:spcAft>
                <a:spcPts val="49"/>
              </a:spcAft>
              <a:buFont typeface="Arial" panose="020B0604020202020204" pitchFamily="34" charset="0"/>
              <a:buChar char="•"/>
            </a:pPr>
            <a:r>
              <a:rPr lang="en-US" sz="500" dirty="0"/>
              <a:t>This is the measure of performance closest to “real world” applications</a:t>
            </a:r>
          </a:p>
          <a:p>
            <a:pPr marL="34949" indent="-34949">
              <a:spcBef>
                <a:spcPts val="49"/>
              </a:spcBef>
              <a:spcAft>
                <a:spcPts val="49"/>
              </a:spcAft>
              <a:buFont typeface="Arial" panose="020B0604020202020204" pitchFamily="34" charset="0"/>
              <a:buChar char="•"/>
            </a:pPr>
            <a:r>
              <a:rPr lang="en-US" sz="500" dirty="0"/>
              <a:t>Below 100ps resolution, performance depends strongly on pulse shape, interpolation method, </a:t>
            </a:r>
            <a:r>
              <a:rPr lang="en-US" sz="500" dirty="0" err="1"/>
              <a:t>etc</a:t>
            </a:r>
            <a:r>
              <a:rPr lang="en-US" sz="500" dirty="0"/>
              <a:t> </a:t>
            </a:r>
          </a:p>
          <a:p>
            <a:pPr>
              <a:spcBef>
                <a:spcPts val="49"/>
              </a:spcBef>
            </a:pPr>
            <a:endParaRPr lang="en-US" sz="500" dirty="0"/>
          </a:p>
        </p:txBody>
      </p:sp>
      <p:pic>
        <p:nvPicPr>
          <p:cNvPr id="107" name="Picture 106"/>
          <p:cNvPicPr>
            <a:picLocks noChangeAspect="1"/>
          </p:cNvPicPr>
          <p:nvPr/>
        </p:nvPicPr>
        <p:blipFill>
          <a:blip r:embed="rId17"/>
          <a:stretch>
            <a:fillRect/>
          </a:stretch>
        </p:blipFill>
        <p:spPr>
          <a:xfrm>
            <a:off x="4279832" y="3783333"/>
            <a:ext cx="1682699" cy="1044073"/>
          </a:xfrm>
          <a:prstGeom prst="rect">
            <a:avLst/>
          </a:prstGeom>
        </p:spPr>
      </p:pic>
      <p:sp>
        <p:nvSpPr>
          <p:cNvPr id="108" name="Content Placeholder 42">
            <a:hlinkClick r:id="rId18" action="ppaction://hlinksldjump"/>
          </p:cNvPr>
          <p:cNvSpPr txBox="1">
            <a:spLocks/>
          </p:cNvSpPr>
          <p:nvPr/>
        </p:nvSpPr>
        <p:spPr bwMode="auto">
          <a:xfrm>
            <a:off x="3132005" y="4668234"/>
            <a:ext cx="1632386" cy="87536"/>
          </a:xfrm>
          <a:prstGeom prst="rect">
            <a:avLst/>
          </a:prstGeom>
          <a:noFill/>
          <a:ln w="9525">
            <a:noFill/>
            <a:miter lim="800000"/>
            <a:headEnd/>
            <a:tailEnd/>
          </a:ln>
          <a:effectLst/>
        </p:spPr>
        <p:txBody>
          <a:bodyPr vert="horz" wrap="square" lIns="11182" tIns="5591" rIns="11182" bIns="5591" numCol="1" anchor="t" anchorCtr="0" compatLnSpc="1">
            <a:prstTxWarp prst="textNoShape">
              <a:avLst/>
            </a:prstTxWarp>
          </a:bodyPr>
          <a:lstStyle>
            <a:defPPr>
              <a:defRPr lang="en-US"/>
            </a:defPPr>
            <a:lvl1pPr algn="ctr" rtl="0" fontAlgn="auto">
              <a:spcBef>
                <a:spcPts val="0"/>
              </a:spcBef>
              <a:spcAft>
                <a:spcPts val="0"/>
              </a:spcAft>
              <a:defRPr sz="1200" kern="1200">
                <a:solidFill>
                  <a:srgbClr val="000000"/>
                </a:solidFill>
                <a:latin typeface="+mn-lt"/>
                <a:ea typeface="+mn-ea"/>
                <a:cs typeface="+mn-cs"/>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l">
              <a:lnSpc>
                <a:spcPct val="90000"/>
              </a:lnSpc>
              <a:buFont typeface="Arial" charset="0"/>
              <a:buNone/>
              <a:defRPr/>
            </a:pPr>
            <a:r>
              <a:rPr lang="en-US" sz="1000" b="1" dirty="0">
                <a:latin typeface="+mj-lt"/>
                <a:hlinkClick r:id="rId18" action="ppaction://hlinksldjump"/>
              </a:rPr>
              <a:t>Cosmic coincidences</a:t>
            </a:r>
            <a:endParaRPr lang="en-US" sz="1000" b="1" dirty="0">
              <a:latin typeface="+mj-lt"/>
            </a:endParaRPr>
          </a:p>
          <a:p>
            <a:pPr algn="l"/>
            <a:endParaRPr lang="en-US" sz="1000" dirty="0"/>
          </a:p>
        </p:txBody>
      </p:sp>
      <p:sp>
        <p:nvSpPr>
          <p:cNvPr id="109" name="TextBox 108"/>
          <p:cNvSpPr txBox="1"/>
          <p:nvPr/>
        </p:nvSpPr>
        <p:spPr>
          <a:xfrm>
            <a:off x="3148070" y="4783966"/>
            <a:ext cx="1092864" cy="938719"/>
          </a:xfrm>
          <a:prstGeom prst="rect">
            <a:avLst/>
          </a:prstGeom>
          <a:noFill/>
        </p:spPr>
        <p:txBody>
          <a:bodyPr wrap="square" rtlCol="0">
            <a:spAutoFit/>
          </a:bodyPr>
          <a:lstStyle/>
          <a:p>
            <a:pPr marL="34949" indent="-34949">
              <a:spcBef>
                <a:spcPts val="49"/>
              </a:spcBef>
              <a:buFont typeface="Arial" panose="020B0604020202020204" pitchFamily="34" charset="0"/>
              <a:buChar char="•"/>
            </a:pPr>
            <a:r>
              <a:rPr lang="en-US" sz="500" dirty="0"/>
              <a:t>Use cosmic showers as source for coincident radiation separated by large distance. </a:t>
            </a:r>
          </a:p>
          <a:p>
            <a:pPr marL="34949" indent="-34949">
              <a:spcBef>
                <a:spcPts val="49"/>
              </a:spcBef>
              <a:buFont typeface="Arial" panose="020B0604020202020204" pitchFamily="34" charset="0"/>
              <a:buChar char="•"/>
            </a:pPr>
            <a:r>
              <a:rPr lang="en-US" sz="500" dirty="0"/>
              <a:t>Using large (slow) detectors for efficiency.</a:t>
            </a:r>
          </a:p>
          <a:p>
            <a:pPr marL="34949" indent="-34949">
              <a:spcBef>
                <a:spcPts val="49"/>
              </a:spcBef>
              <a:buFont typeface="Arial" panose="020B0604020202020204" pitchFamily="34" charset="0"/>
              <a:buChar char="•"/>
            </a:pPr>
            <a:r>
              <a:rPr lang="en-US" sz="500" dirty="0"/>
              <a:t>Goal is to demonstrate synchronization over </a:t>
            </a:r>
            <a:r>
              <a:rPr lang="en-US" sz="500" u="sng" dirty="0"/>
              <a:t>long time and large distance </a:t>
            </a:r>
            <a:r>
              <a:rPr lang="en-US" sz="500" dirty="0"/>
              <a:t/>
            </a:r>
            <a:br>
              <a:rPr lang="en-US" sz="500" dirty="0"/>
            </a:br>
            <a:r>
              <a:rPr lang="en-US" sz="500" dirty="0"/>
              <a:t>(not high precision)</a:t>
            </a:r>
          </a:p>
          <a:p>
            <a:pPr marL="34949" indent="-34949">
              <a:spcBef>
                <a:spcPts val="49"/>
              </a:spcBef>
              <a:buFont typeface="Arial" panose="020B0604020202020204" pitchFamily="34" charset="0"/>
              <a:buChar char="•"/>
            </a:pPr>
            <a:r>
              <a:rPr lang="en-US" sz="500" dirty="0"/>
              <a:t>Only use WR time stamps, not waveform interpolation</a:t>
            </a:r>
          </a:p>
        </p:txBody>
      </p:sp>
      <p:sp>
        <p:nvSpPr>
          <p:cNvPr id="110" name="TextBox 109"/>
          <p:cNvSpPr txBox="1"/>
          <p:nvPr/>
        </p:nvSpPr>
        <p:spPr>
          <a:xfrm>
            <a:off x="3131939" y="5725995"/>
            <a:ext cx="3121983" cy="553998"/>
          </a:xfrm>
          <a:prstGeom prst="rect">
            <a:avLst/>
          </a:prstGeom>
          <a:noFill/>
        </p:spPr>
        <p:txBody>
          <a:bodyPr wrap="square" rtlCol="0">
            <a:spAutoFit/>
          </a:bodyPr>
          <a:lstStyle/>
          <a:p>
            <a:pPr marL="41938" indent="-41938">
              <a:spcBef>
                <a:spcPts val="49"/>
              </a:spcBef>
              <a:buFont typeface="Wingdings" panose="05000000000000000000" pitchFamily="2" charset="2"/>
              <a:buChar char="Ø"/>
            </a:pPr>
            <a:r>
              <a:rPr lang="en-US" sz="500" dirty="0"/>
              <a:t> Background rate ~500 counts/s each detector, recording ~8.5 </a:t>
            </a:r>
            <a:r>
              <a:rPr lang="en-US" sz="500" dirty="0">
                <a:solidFill>
                  <a:srgbClr val="0000FF"/>
                </a:solidFill>
              </a:rPr>
              <a:t>million </a:t>
            </a:r>
            <a:r>
              <a:rPr lang="en-US" sz="500" dirty="0"/>
              <a:t>records (&gt;1 MeV) per day. </a:t>
            </a:r>
          </a:p>
          <a:p>
            <a:pPr marL="41938" indent="-41938">
              <a:spcBef>
                <a:spcPts val="49"/>
              </a:spcBef>
              <a:buFont typeface="Wingdings" panose="05000000000000000000" pitchFamily="2" charset="2"/>
              <a:buChar char="Ø"/>
            </a:pPr>
            <a:r>
              <a:rPr lang="en-US" sz="500" dirty="0"/>
              <a:t> Coincidence rate decreases with distance. </a:t>
            </a:r>
            <a:r>
              <a:rPr lang="en-US" sz="500" dirty="0">
                <a:solidFill>
                  <a:srgbClr val="0000FF"/>
                </a:solidFill>
              </a:rPr>
              <a:t>Hundreds </a:t>
            </a:r>
            <a:r>
              <a:rPr lang="en-US" sz="500" dirty="0"/>
              <a:t>of coincidence events per day at ~11m distance. </a:t>
            </a:r>
          </a:p>
          <a:p>
            <a:pPr marL="41938" indent="-41938">
              <a:spcBef>
                <a:spcPts val="49"/>
              </a:spcBef>
              <a:buFont typeface="Wingdings" panose="05000000000000000000" pitchFamily="2" charset="2"/>
              <a:buChar char="Ø"/>
            </a:pPr>
            <a:r>
              <a:rPr lang="en-US" sz="500" dirty="0"/>
              <a:t> Timing resolution ~70 ns FWHM </a:t>
            </a:r>
          </a:p>
          <a:p>
            <a:pPr>
              <a:spcBef>
                <a:spcPts val="49"/>
              </a:spcBef>
            </a:pPr>
            <a:endParaRPr lang="en-US" sz="500" dirty="0"/>
          </a:p>
          <a:p>
            <a:pPr>
              <a:spcBef>
                <a:spcPts val="49"/>
              </a:spcBef>
            </a:pPr>
            <a:r>
              <a:rPr lang="en-US" sz="500" dirty="0"/>
              <a:t>If modules could share trigger information besides clock synchronization, we would not have to record the 99.984% waste data </a:t>
            </a:r>
            <a:r>
              <a:rPr lang="en-US" sz="500" dirty="0">
                <a:solidFill>
                  <a:srgbClr val="0000FF"/>
                </a:solidFill>
              </a:rPr>
              <a:t>=&gt; use Software Triggering  </a:t>
            </a:r>
          </a:p>
        </p:txBody>
      </p:sp>
      <p:pic>
        <p:nvPicPr>
          <p:cNvPr id="111" name="Picture 110"/>
          <p:cNvPicPr>
            <a:picLocks noChangeAspect="1"/>
          </p:cNvPicPr>
          <p:nvPr/>
        </p:nvPicPr>
        <p:blipFill>
          <a:blip r:embed="rId19"/>
          <a:stretch>
            <a:fillRect/>
          </a:stretch>
        </p:blipFill>
        <p:spPr>
          <a:xfrm>
            <a:off x="4287073" y="4878080"/>
            <a:ext cx="1675459" cy="891505"/>
          </a:xfrm>
          <a:prstGeom prst="rect">
            <a:avLst/>
          </a:prstGeom>
        </p:spPr>
      </p:pic>
      <p:pic>
        <p:nvPicPr>
          <p:cNvPr id="112" name="Picture 111"/>
          <p:cNvPicPr/>
          <p:nvPr/>
        </p:nvPicPr>
        <p:blipFill>
          <a:blip r:embed="rId20"/>
          <a:stretch>
            <a:fillRect/>
          </a:stretch>
        </p:blipFill>
        <p:spPr>
          <a:xfrm>
            <a:off x="4577078" y="5247334"/>
            <a:ext cx="443582" cy="301092"/>
          </a:xfrm>
          <a:prstGeom prst="rect">
            <a:avLst/>
          </a:prstGeom>
        </p:spPr>
      </p:pic>
      <p:sp>
        <p:nvSpPr>
          <p:cNvPr id="113" name="Content Placeholder 42"/>
          <p:cNvSpPr txBox="1">
            <a:spLocks/>
          </p:cNvSpPr>
          <p:nvPr/>
        </p:nvSpPr>
        <p:spPr bwMode="auto">
          <a:xfrm>
            <a:off x="3131939" y="1091111"/>
            <a:ext cx="1313006" cy="131360"/>
          </a:xfrm>
          <a:prstGeom prst="rect">
            <a:avLst/>
          </a:prstGeom>
          <a:noFill/>
          <a:ln w="9525">
            <a:noFill/>
            <a:miter lim="800000"/>
            <a:headEnd/>
            <a:tailEnd/>
          </a:ln>
          <a:effectLst/>
        </p:spPr>
        <p:txBody>
          <a:bodyPr vert="horz" wrap="square" lIns="11182" tIns="5591" rIns="11182" bIns="5591" numCol="1" anchor="t" anchorCtr="0" compatLnSpc="1">
            <a:prstTxWarp prst="textNoShape">
              <a:avLst/>
            </a:prstTxWarp>
          </a:bodyPr>
          <a:lstStyle>
            <a:defPPr>
              <a:defRPr lang="en-US"/>
            </a:defPPr>
            <a:lvl1pPr algn="ctr" rtl="0" fontAlgn="auto">
              <a:spcBef>
                <a:spcPts val="0"/>
              </a:spcBef>
              <a:spcAft>
                <a:spcPts val="0"/>
              </a:spcAft>
              <a:defRPr sz="1200" kern="1200">
                <a:solidFill>
                  <a:srgbClr val="000000"/>
                </a:solidFill>
                <a:latin typeface="+mn-lt"/>
                <a:ea typeface="+mn-ea"/>
                <a:cs typeface="+mn-cs"/>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l">
              <a:lnSpc>
                <a:spcPct val="90000"/>
              </a:lnSpc>
              <a:buFont typeface="Arial" charset="0"/>
              <a:buNone/>
              <a:defRPr/>
            </a:pPr>
            <a:r>
              <a:rPr lang="en-US" sz="1000" b="1" dirty="0">
                <a:latin typeface="+mj-lt"/>
                <a:hlinkClick r:id="rId14" action="ppaction://hlinksldjump"/>
              </a:rPr>
              <a:t>SW/FW reports</a:t>
            </a:r>
            <a:endParaRPr lang="en-US" sz="1000" b="1" dirty="0">
              <a:latin typeface="+mj-lt"/>
            </a:endParaRPr>
          </a:p>
          <a:p>
            <a:pPr algn="l"/>
            <a:endParaRPr lang="en-US" sz="1000" dirty="0"/>
          </a:p>
        </p:txBody>
      </p:sp>
      <p:sp>
        <p:nvSpPr>
          <p:cNvPr id="116" name="AutoShape 7"/>
          <p:cNvSpPr>
            <a:spLocks noChangeArrowheads="1"/>
          </p:cNvSpPr>
          <p:nvPr/>
        </p:nvSpPr>
        <p:spPr bwMode="auto">
          <a:xfrm>
            <a:off x="6561277" y="2481363"/>
            <a:ext cx="2506523" cy="1037368"/>
          </a:xfrm>
          <a:prstGeom prst="roundRect">
            <a:avLst>
              <a:gd name="adj" fmla="val 9293"/>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918" tIns="3459" rIns="6918" bIns="3459"/>
          <a:lstStyle>
            <a:lvl1pPr defTabSz="771525">
              <a:tabLst>
                <a:tab pos="288925" algn="l"/>
              </a:tabLst>
              <a:defRPr sz="7700">
                <a:solidFill>
                  <a:schemeClr val="tx1"/>
                </a:solidFill>
                <a:latin typeface="Arial" panose="020B0604020202020204" pitchFamily="34" charset="0"/>
                <a:cs typeface="Arial" panose="020B0604020202020204" pitchFamily="34" charset="0"/>
              </a:defRPr>
            </a:lvl1pPr>
            <a:lvl2pPr marL="742950" indent="-285750" defTabSz="771525">
              <a:tabLst>
                <a:tab pos="288925" algn="l"/>
              </a:tabLst>
              <a:defRPr sz="7700">
                <a:solidFill>
                  <a:schemeClr val="tx1"/>
                </a:solidFill>
                <a:latin typeface="Arial" panose="020B0604020202020204" pitchFamily="34" charset="0"/>
                <a:cs typeface="Arial" panose="020B0604020202020204" pitchFamily="34" charset="0"/>
              </a:defRPr>
            </a:lvl2pPr>
            <a:lvl3pPr marL="1143000" indent="-228600" defTabSz="771525">
              <a:tabLst>
                <a:tab pos="288925" algn="l"/>
              </a:tabLst>
              <a:defRPr sz="7700">
                <a:solidFill>
                  <a:schemeClr val="tx1"/>
                </a:solidFill>
                <a:latin typeface="Arial" panose="020B0604020202020204" pitchFamily="34" charset="0"/>
                <a:cs typeface="Arial" panose="020B0604020202020204" pitchFamily="34" charset="0"/>
              </a:defRPr>
            </a:lvl3pPr>
            <a:lvl4pPr marL="1600200" indent="-228600" defTabSz="771525">
              <a:tabLst>
                <a:tab pos="288925" algn="l"/>
              </a:tabLst>
              <a:defRPr sz="7700">
                <a:solidFill>
                  <a:schemeClr val="tx1"/>
                </a:solidFill>
                <a:latin typeface="Arial" panose="020B0604020202020204" pitchFamily="34" charset="0"/>
                <a:cs typeface="Arial" panose="020B0604020202020204" pitchFamily="34" charset="0"/>
              </a:defRPr>
            </a:lvl4pPr>
            <a:lvl5pPr marL="2057400" indent="-228600" defTabSz="771525">
              <a:tabLst>
                <a:tab pos="288925" algn="l"/>
              </a:tabLst>
              <a:defRPr sz="7700">
                <a:solidFill>
                  <a:schemeClr val="tx1"/>
                </a:solidFill>
                <a:latin typeface="Arial" panose="020B0604020202020204" pitchFamily="34" charset="0"/>
                <a:cs typeface="Arial" panose="020B0604020202020204" pitchFamily="34" charset="0"/>
              </a:defRPr>
            </a:lvl5pPr>
            <a:lvl6pPr marL="25146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6pPr>
            <a:lvl7pPr marL="29718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7pPr>
            <a:lvl8pPr marL="34290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8pPr>
            <a:lvl9pPr marL="38862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9pPr>
          </a:lstStyle>
          <a:p>
            <a:pPr eaLnBrk="1" hangingPunct="1"/>
            <a:r>
              <a:rPr lang="en-US" altLang="en-US" sz="1000" b="1" dirty="0">
                <a:hlinkClick r:id="rId21" action="ppaction://hlinksldjump"/>
              </a:rPr>
              <a:t>Software Triggering</a:t>
            </a:r>
            <a:endParaRPr lang="en-US" altLang="en-US" sz="1000" b="1" dirty="0"/>
          </a:p>
          <a:p>
            <a:pPr algn="just" eaLnBrk="1" hangingPunct="1"/>
            <a:endParaRPr lang="en-US" altLang="en-US" sz="147" dirty="0"/>
          </a:p>
          <a:p>
            <a:pPr algn="just" eaLnBrk="1" hangingPunct="1"/>
            <a:endParaRPr lang="en-US" altLang="en-US" sz="269" dirty="0"/>
          </a:p>
          <a:p>
            <a:pPr algn="just" eaLnBrk="1" hangingPunct="1"/>
            <a:endParaRPr lang="en-US" altLang="en-US" sz="269" dirty="0"/>
          </a:p>
          <a:p>
            <a:pPr algn="just" eaLnBrk="1" hangingPunct="1"/>
            <a:r>
              <a:rPr lang="en-US" altLang="en-US" sz="294" dirty="0"/>
              <a:t>																		</a:t>
            </a:r>
          </a:p>
          <a:p>
            <a:pPr algn="just" eaLnBrk="1" hangingPunct="1"/>
            <a:endParaRPr lang="en-US" altLang="en-US" sz="342" dirty="0"/>
          </a:p>
          <a:p>
            <a:pPr algn="just" eaLnBrk="1" hangingPunct="1"/>
            <a:endParaRPr lang="en-US" altLang="en-US" sz="342" dirty="0"/>
          </a:p>
          <a:p>
            <a:pPr algn="just" eaLnBrk="1" hangingPunct="1"/>
            <a:endParaRPr lang="en-US" altLang="en-US" sz="342" b="1" dirty="0"/>
          </a:p>
        </p:txBody>
      </p:sp>
      <p:sp>
        <p:nvSpPr>
          <p:cNvPr id="118" name="TextBox 117"/>
          <p:cNvSpPr txBox="1"/>
          <p:nvPr/>
        </p:nvSpPr>
        <p:spPr>
          <a:xfrm>
            <a:off x="6591202" y="2645642"/>
            <a:ext cx="1309836" cy="849784"/>
          </a:xfrm>
          <a:prstGeom prst="rect">
            <a:avLst/>
          </a:prstGeom>
          <a:noFill/>
        </p:spPr>
        <p:txBody>
          <a:bodyPr wrap="square" rtlCol="0">
            <a:spAutoFit/>
          </a:bodyPr>
          <a:lstStyle/>
          <a:p>
            <a:pPr algn="just"/>
            <a:r>
              <a:rPr lang="en-US" sz="400" dirty="0"/>
              <a:t>To further reduce cabling complexity, we are developing “software triggering”, where decisions to record data are made through the exchange of data packets over the network by software instead of hardwired connections. Each Pixie-Net XL in a multi-module system will send out minimal data packages (metadata) which are used by a central Decision Maker (DM) to make accept/reject decisions, which are then communicated back to all Pixie-Net XL modules. The Pixie‑Net XL then independently move their full data to long term storage or discard.</a:t>
            </a:r>
          </a:p>
          <a:p>
            <a:endParaRPr lang="en-US" sz="122" dirty="0"/>
          </a:p>
        </p:txBody>
      </p:sp>
      <p:sp>
        <p:nvSpPr>
          <p:cNvPr id="119" name="Text Box 15"/>
          <p:cNvSpPr txBox="1">
            <a:spLocks noChangeArrowheads="1"/>
          </p:cNvSpPr>
          <p:nvPr/>
        </p:nvSpPr>
        <p:spPr bwMode="auto">
          <a:xfrm>
            <a:off x="7927257" y="3254800"/>
            <a:ext cx="1123025"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3919538">
              <a:defRPr sz="7700">
                <a:solidFill>
                  <a:schemeClr val="tx1"/>
                </a:solidFill>
                <a:latin typeface="Arial" panose="020B0604020202020204" pitchFamily="34" charset="0"/>
                <a:cs typeface="Arial" panose="020B0604020202020204" pitchFamily="34" charset="0"/>
              </a:defRPr>
            </a:lvl1pPr>
            <a:lvl2pPr marL="742950" indent="-285750" defTabSz="3919538">
              <a:defRPr sz="7700">
                <a:solidFill>
                  <a:schemeClr val="tx1"/>
                </a:solidFill>
                <a:latin typeface="Arial" panose="020B0604020202020204" pitchFamily="34" charset="0"/>
                <a:cs typeface="Arial" panose="020B0604020202020204" pitchFamily="34" charset="0"/>
              </a:defRPr>
            </a:lvl2pPr>
            <a:lvl3pPr marL="1143000" indent="-228600" defTabSz="3919538">
              <a:defRPr sz="7700">
                <a:solidFill>
                  <a:schemeClr val="tx1"/>
                </a:solidFill>
                <a:latin typeface="Arial" panose="020B0604020202020204" pitchFamily="34" charset="0"/>
                <a:cs typeface="Arial" panose="020B0604020202020204" pitchFamily="34" charset="0"/>
              </a:defRPr>
            </a:lvl3pPr>
            <a:lvl4pPr marL="1600200" indent="-228600" defTabSz="3919538">
              <a:defRPr sz="7700">
                <a:solidFill>
                  <a:schemeClr val="tx1"/>
                </a:solidFill>
                <a:latin typeface="Arial" panose="020B0604020202020204" pitchFamily="34" charset="0"/>
                <a:cs typeface="Arial" panose="020B0604020202020204" pitchFamily="34" charset="0"/>
              </a:defRPr>
            </a:lvl4pPr>
            <a:lvl5pPr marL="2057400" indent="-228600" defTabSz="3919538">
              <a:defRPr sz="7700">
                <a:solidFill>
                  <a:schemeClr val="tx1"/>
                </a:solidFill>
                <a:latin typeface="Arial" panose="020B0604020202020204" pitchFamily="34" charset="0"/>
                <a:cs typeface="Arial" panose="020B0604020202020204" pitchFamily="34" charset="0"/>
              </a:defRPr>
            </a:lvl5pPr>
            <a:lvl6pPr marL="2514600" indent="-228600" defTabSz="3919538"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6pPr>
            <a:lvl7pPr marL="2971800" indent="-228600" defTabSz="3919538"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7pPr>
            <a:lvl8pPr marL="3429000" indent="-228600" defTabSz="3919538"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8pPr>
            <a:lvl9pPr marL="3886200" indent="-228600" defTabSz="3919538"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9pPr>
          </a:lstStyle>
          <a:p>
            <a:pPr algn="just" eaLnBrk="1" hangingPunct="1"/>
            <a:r>
              <a:rPr lang="en-US" altLang="en-US" sz="300" b="1" dirty="0">
                <a:latin typeface="Times New Roman" panose="02020603050405020304" pitchFamily="18" charset="0"/>
              </a:rPr>
              <a:t>Figure 4. Concept of software triggering, for example to apply coincidence decision during the data acquisition without the need of hardwire logic.  </a:t>
            </a:r>
          </a:p>
        </p:txBody>
      </p:sp>
      <p:sp>
        <p:nvSpPr>
          <p:cNvPr id="122" name="AutoShape 7"/>
          <p:cNvSpPr>
            <a:spLocks noChangeArrowheads="1"/>
          </p:cNvSpPr>
          <p:nvPr/>
        </p:nvSpPr>
        <p:spPr bwMode="auto">
          <a:xfrm>
            <a:off x="178298" y="6384884"/>
            <a:ext cx="2797415" cy="432453"/>
          </a:xfrm>
          <a:prstGeom prst="roundRect">
            <a:avLst>
              <a:gd name="adj" fmla="val 15164"/>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918" tIns="3459" rIns="6918" bIns="3459"/>
          <a:lstStyle>
            <a:lvl1pPr defTabSz="771525">
              <a:tabLst>
                <a:tab pos="288925" algn="l"/>
              </a:tabLst>
              <a:defRPr sz="7700">
                <a:solidFill>
                  <a:schemeClr val="tx1"/>
                </a:solidFill>
                <a:latin typeface="Arial" panose="020B0604020202020204" pitchFamily="34" charset="0"/>
                <a:cs typeface="Arial" panose="020B0604020202020204" pitchFamily="34" charset="0"/>
              </a:defRPr>
            </a:lvl1pPr>
            <a:lvl2pPr marL="742950" indent="-285750" defTabSz="771525">
              <a:tabLst>
                <a:tab pos="288925" algn="l"/>
              </a:tabLst>
              <a:defRPr sz="7700">
                <a:solidFill>
                  <a:schemeClr val="tx1"/>
                </a:solidFill>
                <a:latin typeface="Arial" panose="020B0604020202020204" pitchFamily="34" charset="0"/>
                <a:cs typeface="Arial" panose="020B0604020202020204" pitchFamily="34" charset="0"/>
              </a:defRPr>
            </a:lvl2pPr>
            <a:lvl3pPr marL="1143000" indent="-228600" defTabSz="771525">
              <a:tabLst>
                <a:tab pos="288925" algn="l"/>
              </a:tabLst>
              <a:defRPr sz="7700">
                <a:solidFill>
                  <a:schemeClr val="tx1"/>
                </a:solidFill>
                <a:latin typeface="Arial" panose="020B0604020202020204" pitchFamily="34" charset="0"/>
                <a:cs typeface="Arial" panose="020B0604020202020204" pitchFamily="34" charset="0"/>
              </a:defRPr>
            </a:lvl3pPr>
            <a:lvl4pPr marL="1600200" indent="-228600" defTabSz="771525">
              <a:tabLst>
                <a:tab pos="288925" algn="l"/>
              </a:tabLst>
              <a:defRPr sz="7700">
                <a:solidFill>
                  <a:schemeClr val="tx1"/>
                </a:solidFill>
                <a:latin typeface="Arial" panose="020B0604020202020204" pitchFamily="34" charset="0"/>
                <a:cs typeface="Arial" panose="020B0604020202020204" pitchFamily="34" charset="0"/>
              </a:defRPr>
            </a:lvl4pPr>
            <a:lvl5pPr marL="2057400" indent="-228600" defTabSz="771525">
              <a:tabLst>
                <a:tab pos="288925" algn="l"/>
              </a:tabLst>
              <a:defRPr sz="7700">
                <a:solidFill>
                  <a:schemeClr val="tx1"/>
                </a:solidFill>
                <a:latin typeface="Arial" panose="020B0604020202020204" pitchFamily="34" charset="0"/>
                <a:cs typeface="Arial" panose="020B0604020202020204" pitchFamily="34" charset="0"/>
              </a:defRPr>
            </a:lvl5pPr>
            <a:lvl6pPr marL="25146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6pPr>
            <a:lvl7pPr marL="29718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7pPr>
            <a:lvl8pPr marL="34290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8pPr>
            <a:lvl9pPr marL="38862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9pPr>
          </a:lstStyle>
          <a:p>
            <a:pPr eaLnBrk="1" hangingPunct="1"/>
            <a:r>
              <a:rPr lang="en-US" altLang="en-US" sz="1000" b="1" dirty="0">
                <a:hlinkClick r:id="rId22" action="ppaction://hlinksldjump"/>
              </a:rPr>
              <a:t>About XIA LLC</a:t>
            </a:r>
            <a:endParaRPr lang="en-US" altLang="en-US" sz="1000" b="1" dirty="0"/>
          </a:p>
          <a:p>
            <a:pPr algn="just" eaLnBrk="1" hangingPunct="1"/>
            <a:endParaRPr lang="en-US" altLang="en-US" sz="147" dirty="0"/>
          </a:p>
          <a:p>
            <a:pPr algn="just" eaLnBrk="1" hangingPunct="1"/>
            <a:r>
              <a:rPr lang="en-US" sz="400" dirty="0"/>
              <a:t>XIA LLC invents, develops and markets advanced digital data acquisition and processing systems for x-ray, gamma-ray, and other radiation detector applications in university research, national laboratories and industry</a:t>
            </a:r>
            <a:r>
              <a:rPr lang="en-US" altLang="en-US" sz="400" dirty="0"/>
              <a:t>. Having pioneered digital detector readout electronics for over 20 years, our most recent new products integrate PTP and/or White Rabbit</a:t>
            </a:r>
          </a:p>
          <a:p>
            <a:pPr algn="just" eaLnBrk="1" hangingPunct="1"/>
            <a:endParaRPr lang="en-US" altLang="en-US" sz="269" dirty="0"/>
          </a:p>
          <a:p>
            <a:pPr algn="just" eaLnBrk="1" hangingPunct="1"/>
            <a:r>
              <a:rPr lang="en-US" altLang="en-US" sz="294" dirty="0"/>
              <a:t>																		</a:t>
            </a:r>
          </a:p>
          <a:p>
            <a:pPr algn="just" eaLnBrk="1" hangingPunct="1"/>
            <a:endParaRPr lang="en-US" altLang="en-US" sz="342" dirty="0"/>
          </a:p>
          <a:p>
            <a:pPr algn="just" eaLnBrk="1" hangingPunct="1"/>
            <a:endParaRPr lang="en-US" altLang="en-US" sz="342" dirty="0"/>
          </a:p>
          <a:p>
            <a:pPr algn="just" eaLnBrk="1" hangingPunct="1"/>
            <a:endParaRPr lang="en-US" altLang="en-US" sz="342" b="1" dirty="0"/>
          </a:p>
        </p:txBody>
      </p:sp>
      <p:sp>
        <p:nvSpPr>
          <p:cNvPr id="67" name="Content Placeholder 42"/>
          <p:cNvSpPr txBox="1">
            <a:spLocks/>
          </p:cNvSpPr>
          <p:nvPr/>
        </p:nvSpPr>
        <p:spPr bwMode="auto">
          <a:xfrm>
            <a:off x="2429202" y="5341675"/>
            <a:ext cx="1115510" cy="88824"/>
          </a:xfrm>
          <a:prstGeom prst="rect">
            <a:avLst/>
          </a:prstGeom>
          <a:noFill/>
          <a:ln w="9525">
            <a:noFill/>
            <a:miter lim="800000"/>
            <a:headEnd/>
            <a:tailEnd/>
          </a:ln>
          <a:effectLst/>
        </p:spPr>
        <p:txBody>
          <a:bodyPr vert="horz" wrap="square" lIns="11182" tIns="5591" rIns="11182" bIns="5591" numCol="1" anchor="t" anchorCtr="0" compatLnSpc="1">
            <a:prstTxWarp prst="textNoShape">
              <a:avLst/>
            </a:prstTxWarp>
          </a:bodyPr>
          <a:lstStyle>
            <a:defPPr>
              <a:defRPr lang="en-US"/>
            </a:defPPr>
            <a:lvl1pPr algn="ctr" rtl="0" fontAlgn="auto">
              <a:spcBef>
                <a:spcPts val="0"/>
              </a:spcBef>
              <a:spcAft>
                <a:spcPts val="0"/>
              </a:spcAft>
              <a:defRPr sz="1200" kern="1200">
                <a:solidFill>
                  <a:srgbClr val="000000"/>
                </a:solidFill>
                <a:latin typeface="+mn-lt"/>
                <a:ea typeface="+mn-ea"/>
                <a:cs typeface="+mn-cs"/>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l">
              <a:lnSpc>
                <a:spcPct val="90000"/>
              </a:lnSpc>
              <a:buFont typeface="Arial" charset="0"/>
              <a:buNone/>
              <a:defRPr/>
            </a:pPr>
            <a:r>
              <a:rPr lang="en-US" sz="400" b="1" dirty="0">
                <a:latin typeface="+mj-lt"/>
              </a:rPr>
              <a:t>Prototypes built so far</a:t>
            </a:r>
          </a:p>
          <a:p>
            <a:pPr algn="l"/>
            <a:endParaRPr lang="en-US" sz="400" dirty="0"/>
          </a:p>
        </p:txBody>
      </p:sp>
      <p:pic>
        <p:nvPicPr>
          <p:cNvPr id="11" name="Picture 10"/>
          <p:cNvPicPr>
            <a:picLocks noChangeAspect="1"/>
          </p:cNvPicPr>
          <p:nvPr/>
        </p:nvPicPr>
        <p:blipFill>
          <a:blip r:embed="rId23"/>
          <a:stretch>
            <a:fillRect/>
          </a:stretch>
        </p:blipFill>
        <p:spPr>
          <a:xfrm>
            <a:off x="4287074" y="3160515"/>
            <a:ext cx="1675458" cy="584830"/>
          </a:xfrm>
          <a:prstGeom prst="rect">
            <a:avLst/>
          </a:prstGeom>
        </p:spPr>
      </p:pic>
      <p:pic>
        <p:nvPicPr>
          <p:cNvPr id="14" name="Picture 13"/>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306031" y="2484892"/>
            <a:ext cx="1141769" cy="715508"/>
          </a:xfrm>
          <a:prstGeom prst="rect">
            <a:avLst/>
          </a:prstGeom>
        </p:spPr>
      </p:pic>
      <p:sp>
        <p:nvSpPr>
          <p:cNvPr id="59" name="Rectangle 3"/>
          <p:cNvSpPr>
            <a:spLocks noGrp="1" noChangeArrowheads="1"/>
          </p:cNvSpPr>
          <p:nvPr>
            <p:ph type="subTitle" idx="1"/>
          </p:nvPr>
        </p:nvSpPr>
        <p:spPr>
          <a:xfrm>
            <a:off x="282552" y="78442"/>
            <a:ext cx="7642248" cy="683558"/>
          </a:xfrm>
        </p:spPr>
        <p:txBody>
          <a:bodyPr rtlCol="0">
            <a:noAutofit/>
          </a:bodyPr>
          <a:lstStyle/>
          <a:p>
            <a:pPr algn="l"/>
            <a:r>
              <a:rPr lang="en-US" sz="1800" b="1" dirty="0">
                <a:hlinkClick r:id="" action="ppaction://hlinkshowjump?jump=firstslide"/>
              </a:rPr>
              <a:t>White Rabbit Time Synchronization for </a:t>
            </a:r>
            <a:r>
              <a:rPr lang="en-US" sz="1800" b="1" dirty="0" smtClean="0">
                <a:hlinkClick r:id="" action="ppaction://hlinkshowjump?jump=firstslide"/>
              </a:rPr>
              <a:t>Radiation </a:t>
            </a:r>
            <a:r>
              <a:rPr lang="en-US" sz="1800" b="1" dirty="0">
                <a:hlinkClick r:id="" action="ppaction://hlinkshowjump?jump=firstslide"/>
              </a:rPr>
              <a:t>Detector </a:t>
            </a:r>
            <a:r>
              <a:rPr lang="en-US" sz="1800" b="1" dirty="0" smtClean="0">
                <a:hlinkClick r:id="" action="ppaction://hlinkshowjump?jump=firstslide"/>
              </a:rPr>
              <a:t>Readout Electronics</a:t>
            </a:r>
            <a:endParaRPr lang="en-US" sz="1800" b="1" dirty="0" smtClean="0"/>
          </a:p>
          <a:p>
            <a:pPr algn="l">
              <a:lnSpc>
                <a:spcPct val="100000"/>
              </a:lnSpc>
              <a:spcBef>
                <a:spcPts val="200"/>
              </a:spcBef>
            </a:pPr>
            <a:r>
              <a:rPr lang="en-US" altLang="en-US" sz="1400" dirty="0" smtClean="0"/>
              <a:t>W</a:t>
            </a:r>
            <a:r>
              <a:rPr lang="en-US" altLang="en-US" sz="1400" dirty="0"/>
              <a:t>. Hennig, S. </a:t>
            </a:r>
            <a:r>
              <a:rPr lang="en-US" altLang="en-US" sz="1400" dirty="0" smtClean="0"/>
              <a:t>Hoover   •   XIA </a:t>
            </a:r>
            <a:r>
              <a:rPr lang="en-US" altLang="en-US" sz="1400" dirty="0"/>
              <a:t>LLC, 31057 </a:t>
            </a:r>
            <a:r>
              <a:rPr lang="en-US" altLang="en-US" sz="1400" dirty="0" err="1"/>
              <a:t>Genstar</a:t>
            </a:r>
            <a:r>
              <a:rPr lang="en-US" altLang="en-US" sz="1400" dirty="0"/>
              <a:t> Rd, Hayward, CA 94544, </a:t>
            </a:r>
            <a:r>
              <a:rPr lang="en-US" altLang="en-US" sz="1400" dirty="0" smtClean="0"/>
              <a:t>USA</a:t>
            </a:r>
            <a:r>
              <a:rPr lang="en-US" altLang="en-US" sz="1400" dirty="0"/>
              <a:t> • </a:t>
            </a:r>
            <a:r>
              <a:rPr lang="en-US" altLang="en-US" sz="1400" dirty="0" smtClean="0"/>
              <a:t> </a:t>
            </a:r>
            <a:r>
              <a:rPr lang="en-US" altLang="en-US" sz="1400" dirty="0" smtClean="0"/>
              <a:t>whennig@xia.com</a:t>
            </a:r>
          </a:p>
          <a:p>
            <a:pPr>
              <a:lnSpc>
                <a:spcPct val="100000"/>
              </a:lnSpc>
              <a:spcBef>
                <a:spcPts val="200"/>
              </a:spcBef>
            </a:pPr>
            <a:r>
              <a:rPr lang="en-US" altLang="en-US" sz="1400" b="1" dirty="0" smtClean="0">
                <a:solidFill>
                  <a:srgbClr val="FF0000"/>
                </a:solidFill>
              </a:rPr>
              <a:t>PLEASE SCROLL DOWN OR FOLLOW THE HYPERLINKS FOR DETAILED VIEW</a:t>
            </a:r>
            <a:endParaRPr lang="en-US" altLang="en-US" sz="1400" b="1" dirty="0">
              <a:solidFill>
                <a:srgbClr val="FF0000"/>
              </a:solidFill>
            </a:endParaRPr>
          </a:p>
        </p:txBody>
      </p:sp>
      <p:sp>
        <p:nvSpPr>
          <p:cNvPr id="71" name="Rectangle 5"/>
          <p:cNvSpPr>
            <a:spLocks noChangeArrowheads="1"/>
          </p:cNvSpPr>
          <p:nvPr/>
        </p:nvSpPr>
        <p:spPr bwMode="auto">
          <a:xfrm>
            <a:off x="8077200" y="609600"/>
            <a:ext cx="137159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7700">
                <a:solidFill>
                  <a:schemeClr val="tx1"/>
                </a:solidFill>
                <a:latin typeface="Arial" panose="020B0604020202020204" pitchFamily="34" charset="0"/>
                <a:cs typeface="Arial" panose="020B0604020202020204" pitchFamily="34" charset="0"/>
              </a:defRPr>
            </a:lvl1pPr>
            <a:lvl2pPr marL="742950" indent="-285750">
              <a:defRPr sz="7700">
                <a:solidFill>
                  <a:schemeClr val="tx1"/>
                </a:solidFill>
                <a:latin typeface="Arial" panose="020B0604020202020204" pitchFamily="34" charset="0"/>
                <a:cs typeface="Arial" panose="020B0604020202020204" pitchFamily="34" charset="0"/>
              </a:defRPr>
            </a:lvl2pPr>
            <a:lvl3pPr marL="1143000" indent="-228600">
              <a:defRPr sz="7700">
                <a:solidFill>
                  <a:schemeClr val="tx1"/>
                </a:solidFill>
                <a:latin typeface="Arial" panose="020B0604020202020204" pitchFamily="34" charset="0"/>
                <a:cs typeface="Arial" panose="020B0604020202020204" pitchFamily="34" charset="0"/>
              </a:defRPr>
            </a:lvl3pPr>
            <a:lvl4pPr marL="1600200" indent="-228600">
              <a:defRPr sz="7700">
                <a:solidFill>
                  <a:schemeClr val="tx1"/>
                </a:solidFill>
                <a:latin typeface="Arial" panose="020B0604020202020204" pitchFamily="34" charset="0"/>
                <a:cs typeface="Arial" panose="020B0604020202020204" pitchFamily="34" charset="0"/>
              </a:defRPr>
            </a:lvl4pPr>
            <a:lvl5pPr marL="2057400" indent="-228600">
              <a:defRPr sz="77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9pPr>
          </a:lstStyle>
          <a:p>
            <a:pPr eaLnBrk="1" hangingPunct="1"/>
            <a:r>
              <a:rPr lang="en-US" altLang="en-US" sz="1000" dirty="0" smtClean="0"/>
              <a:t>www.xia.com</a:t>
            </a:r>
            <a:endParaRPr lang="en-US" altLang="en-US" sz="1000" dirty="0"/>
          </a:p>
        </p:txBody>
      </p:sp>
      <p:pic>
        <p:nvPicPr>
          <p:cNvPr id="72" name="Picture 10"/>
          <p:cNvPicPr>
            <a:picLocks noChangeAspect="1"/>
          </p:cNvPicPr>
          <p:nvPr/>
        </p:nvPicPr>
        <p:blipFill>
          <a:blip r:embed="rId25" cstate="print">
            <a:extLst>
              <a:ext uri="{28A0092B-C50C-407E-A947-70E740481C1C}">
                <a14:useLocalDpi xmlns:a14="http://schemas.microsoft.com/office/drawing/2010/main" val="0"/>
              </a:ext>
            </a:extLst>
          </a:blip>
          <a:srcRect/>
          <a:stretch>
            <a:fillRect/>
          </a:stretch>
        </p:blipFill>
        <p:spPr bwMode="auto">
          <a:xfrm>
            <a:off x="8077200" y="190180"/>
            <a:ext cx="1011818" cy="501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3" name="AutoShape 2" descr="Image result for CEA France"/>
          <p:cNvSpPr>
            <a:spLocks noChangeAspect="1" noChangeArrowheads="1"/>
          </p:cNvSpPr>
          <p:nvPr/>
        </p:nvSpPr>
        <p:spPr bwMode="auto">
          <a:xfrm>
            <a:off x="2898473" y="719433"/>
            <a:ext cx="175876" cy="14326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1182" tIns="5591" rIns="11182" bIns="5591" numCol="1" anchor="t" anchorCtr="0" compatLnSpc="1">
            <a:prstTxWarp prst="textNoShape">
              <a:avLst/>
            </a:prstTxWarp>
          </a:bodyPr>
          <a:lstStyle/>
          <a:p>
            <a:endParaRPr lang="en-US" sz="942" dirty="0"/>
          </a:p>
        </p:txBody>
      </p:sp>
      <p:sp>
        <p:nvSpPr>
          <p:cNvPr id="4" name="TextBox 3"/>
          <p:cNvSpPr txBox="1"/>
          <p:nvPr/>
        </p:nvSpPr>
        <p:spPr>
          <a:xfrm>
            <a:off x="3105513" y="6339585"/>
            <a:ext cx="2300630" cy="246221"/>
          </a:xfrm>
          <a:prstGeom prst="rect">
            <a:avLst/>
          </a:prstGeom>
          <a:noFill/>
        </p:spPr>
        <p:txBody>
          <a:bodyPr wrap="none" rtlCol="0">
            <a:spAutoFit/>
          </a:bodyPr>
          <a:lstStyle/>
          <a:p>
            <a:r>
              <a:rPr lang="en-US" altLang="en-US" sz="1000" b="1" dirty="0">
                <a:hlinkClick r:id="rId22" action="ppaction://hlinksldjump"/>
              </a:rPr>
              <a:t>References and </a:t>
            </a:r>
            <a:r>
              <a:rPr lang="en-US" altLang="en-US" sz="1000" b="1" dirty="0" smtClean="0">
                <a:hlinkClick r:id="rId22" action="ppaction://hlinksldjump"/>
              </a:rPr>
              <a:t>Acknowledgments</a:t>
            </a:r>
            <a:endParaRPr lang="en-US" altLang="en-US" sz="1000" b="1" dirty="0"/>
          </a:p>
        </p:txBody>
      </p:sp>
      <p:sp>
        <p:nvSpPr>
          <p:cNvPr id="5" name="TextBox 4"/>
          <p:cNvSpPr txBox="1"/>
          <p:nvPr/>
        </p:nvSpPr>
        <p:spPr>
          <a:xfrm>
            <a:off x="3103559" y="6504681"/>
            <a:ext cx="3087699" cy="492443"/>
          </a:xfrm>
          <a:prstGeom prst="rect">
            <a:avLst/>
          </a:prstGeom>
          <a:noFill/>
        </p:spPr>
        <p:txBody>
          <a:bodyPr wrap="square" numCol="2" rtlCol="0">
            <a:spAutoFit/>
          </a:bodyPr>
          <a:lstStyle/>
          <a:p>
            <a:pPr marL="16775" eaLnBrk="1" hangingPunct="1"/>
            <a:r>
              <a:rPr lang="en-US" altLang="en-US" sz="200" dirty="0"/>
              <a:t>[1] W. Hennig, et al,  IEEE Trans. </a:t>
            </a:r>
            <a:r>
              <a:rPr lang="en-US" altLang="en-US" sz="200" dirty="0" err="1"/>
              <a:t>Nucl</a:t>
            </a:r>
            <a:r>
              <a:rPr lang="en-US" altLang="en-US" sz="200" dirty="0"/>
              <a:t>. Sci. 66 (2019), p1182 </a:t>
            </a:r>
          </a:p>
          <a:p>
            <a:pPr marL="16775" eaLnBrk="1" hangingPunct="1"/>
            <a:r>
              <a:rPr lang="en-US" altLang="en-US" sz="200" dirty="0"/>
              <a:t>[2] https://ohwr.org/project/white-rabbit</a:t>
            </a:r>
          </a:p>
          <a:p>
            <a:pPr marL="16775" eaLnBrk="1" hangingPunct="1"/>
            <a:r>
              <a:rPr lang="en-US" altLang="en-US" sz="200" dirty="0"/>
              <a:t>[3] http://zedboard.org/product/microzed</a:t>
            </a:r>
          </a:p>
          <a:p>
            <a:pPr marL="16775" eaLnBrk="1" hangingPunct="1"/>
            <a:r>
              <a:rPr lang="en-US" altLang="en-US" sz="200" dirty="0"/>
              <a:t>[4] https://www.xia.com/dgf_products.html</a:t>
            </a:r>
          </a:p>
          <a:p>
            <a:pPr marL="16775" eaLnBrk="1" hangingPunct="1"/>
            <a:r>
              <a:rPr lang="en-US" altLang="en-US" sz="200" dirty="0"/>
              <a:t>[5] http://xillybus.com/xillybus-lite</a:t>
            </a:r>
          </a:p>
          <a:p>
            <a:pPr marL="16775" eaLnBrk="1" hangingPunct="1"/>
            <a:r>
              <a:rPr lang="en-US" altLang="en-US" sz="200" dirty="0"/>
              <a:t>[6] equivalent to A. </a:t>
            </a:r>
            <a:r>
              <a:rPr lang="en-US" altLang="en-US" sz="200" dirty="0" err="1"/>
              <a:t>Fallu-Labruyere</a:t>
            </a:r>
            <a:r>
              <a:rPr lang="en-US" altLang="en-US" sz="200" dirty="0"/>
              <a:t> et al, NIM A 579 (2007), p247.</a:t>
            </a:r>
          </a:p>
          <a:p>
            <a:pPr marL="16775" eaLnBrk="1" hangingPunct="1"/>
            <a:r>
              <a:rPr lang="en-US" altLang="en-US" sz="200" dirty="0"/>
              <a:t>[7] M. Lipinski, et al, 2011 IEEE Intl. Symposium on Precision Clock Synchronization for Measurement, Control and Communication</a:t>
            </a:r>
          </a:p>
          <a:p>
            <a:pPr marL="16775" eaLnBrk="1" hangingPunct="1"/>
            <a:endParaRPr lang="en-US" altLang="en-US" sz="200" dirty="0"/>
          </a:p>
          <a:p>
            <a:pPr marL="16775" eaLnBrk="1" hangingPunct="1"/>
            <a:endParaRPr lang="en-US" altLang="en-US" sz="200" dirty="0"/>
          </a:p>
          <a:p>
            <a:pPr marL="16775" eaLnBrk="1" hangingPunct="1"/>
            <a:endParaRPr lang="en-US" altLang="en-US" sz="200" dirty="0"/>
          </a:p>
          <a:p>
            <a:pPr marL="16775" eaLnBrk="1" hangingPunct="1"/>
            <a:endParaRPr lang="en-US" altLang="en-US" sz="200" dirty="0"/>
          </a:p>
          <a:p>
            <a:pPr marL="16775" eaLnBrk="1" hangingPunct="1"/>
            <a:endParaRPr lang="en-US" altLang="en-US" sz="200" dirty="0"/>
          </a:p>
          <a:p>
            <a:pPr marL="16775" eaLnBrk="1" hangingPunct="1"/>
            <a:r>
              <a:rPr lang="en-US" altLang="en-US" sz="180" dirty="0"/>
              <a:t>This material is based upon work supported by the U.S. Department of Energy, Office of Science, Office of Nuclear Physics under Award Number DE-SC0017223.</a:t>
            </a:r>
            <a:br>
              <a:rPr lang="en-US" altLang="en-US" sz="180" dirty="0"/>
            </a:br>
            <a:r>
              <a:rPr lang="en-US" altLang="en-US" sz="180" dirty="0"/>
              <a:t>Disclaimer:  "This report was prepared as an account of work sponsored by an agency of the United States Government.  Neither the United States Government nor any agency thereof, nor any of their employees, makes any warranty, express or implied, or assumes any legal liability or responsibility for the accuracy, completeness, or usefulness of any information, apparatus, product, or process disclosed, or represents that its use would not infringe privately owned rights.  Reference herein to any specific commercial product, process, or service by trade name, trademark, manufacturer, or otherwise does not necessarily constitute or imply its endorsement, recommendation, or favoring by the United States Government or any agency thereof.  The views and opinions of authors expressed herein do not necessarily state or reflect those of the United States Government or any agency thereof."</a:t>
            </a:r>
            <a:br>
              <a:rPr lang="en-US" altLang="en-US" sz="180" dirty="0"/>
            </a:br>
            <a:endParaRPr lang="en-US" altLang="en-US" sz="180" dirty="0"/>
          </a:p>
          <a:p>
            <a:endParaRPr lang="en-US" sz="300" dirty="0"/>
          </a:p>
        </p:txBody>
      </p:sp>
      <p:sp>
        <p:nvSpPr>
          <p:cNvPr id="75" name="AutoShape 7"/>
          <p:cNvSpPr>
            <a:spLocks noChangeArrowheads="1"/>
          </p:cNvSpPr>
          <p:nvPr/>
        </p:nvSpPr>
        <p:spPr bwMode="auto">
          <a:xfrm>
            <a:off x="6561277" y="3627435"/>
            <a:ext cx="2506523" cy="1035940"/>
          </a:xfrm>
          <a:prstGeom prst="roundRect">
            <a:avLst>
              <a:gd name="adj" fmla="val 9293"/>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918" tIns="3459" rIns="6918" bIns="3459"/>
          <a:lstStyle>
            <a:lvl1pPr defTabSz="771525">
              <a:tabLst>
                <a:tab pos="288925" algn="l"/>
              </a:tabLst>
              <a:defRPr sz="7700">
                <a:solidFill>
                  <a:schemeClr val="tx1"/>
                </a:solidFill>
                <a:latin typeface="Arial" panose="020B0604020202020204" pitchFamily="34" charset="0"/>
                <a:cs typeface="Arial" panose="020B0604020202020204" pitchFamily="34" charset="0"/>
              </a:defRPr>
            </a:lvl1pPr>
            <a:lvl2pPr marL="742950" indent="-285750" defTabSz="771525">
              <a:tabLst>
                <a:tab pos="288925" algn="l"/>
              </a:tabLst>
              <a:defRPr sz="7700">
                <a:solidFill>
                  <a:schemeClr val="tx1"/>
                </a:solidFill>
                <a:latin typeface="Arial" panose="020B0604020202020204" pitchFamily="34" charset="0"/>
                <a:cs typeface="Arial" panose="020B0604020202020204" pitchFamily="34" charset="0"/>
              </a:defRPr>
            </a:lvl2pPr>
            <a:lvl3pPr marL="1143000" indent="-228600" defTabSz="771525">
              <a:tabLst>
                <a:tab pos="288925" algn="l"/>
              </a:tabLst>
              <a:defRPr sz="7700">
                <a:solidFill>
                  <a:schemeClr val="tx1"/>
                </a:solidFill>
                <a:latin typeface="Arial" panose="020B0604020202020204" pitchFamily="34" charset="0"/>
                <a:cs typeface="Arial" panose="020B0604020202020204" pitchFamily="34" charset="0"/>
              </a:defRPr>
            </a:lvl3pPr>
            <a:lvl4pPr marL="1600200" indent="-228600" defTabSz="771525">
              <a:tabLst>
                <a:tab pos="288925" algn="l"/>
              </a:tabLst>
              <a:defRPr sz="7700">
                <a:solidFill>
                  <a:schemeClr val="tx1"/>
                </a:solidFill>
                <a:latin typeface="Arial" panose="020B0604020202020204" pitchFamily="34" charset="0"/>
                <a:cs typeface="Arial" panose="020B0604020202020204" pitchFamily="34" charset="0"/>
              </a:defRPr>
            </a:lvl4pPr>
            <a:lvl5pPr marL="2057400" indent="-228600" defTabSz="771525">
              <a:tabLst>
                <a:tab pos="288925" algn="l"/>
              </a:tabLst>
              <a:defRPr sz="7700">
                <a:solidFill>
                  <a:schemeClr val="tx1"/>
                </a:solidFill>
                <a:latin typeface="Arial" panose="020B0604020202020204" pitchFamily="34" charset="0"/>
                <a:cs typeface="Arial" panose="020B0604020202020204" pitchFamily="34" charset="0"/>
              </a:defRPr>
            </a:lvl5pPr>
            <a:lvl6pPr marL="25146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6pPr>
            <a:lvl7pPr marL="29718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7pPr>
            <a:lvl8pPr marL="34290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8pPr>
            <a:lvl9pPr marL="38862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9pPr>
          </a:lstStyle>
          <a:p>
            <a:pPr eaLnBrk="1" hangingPunct="1"/>
            <a:r>
              <a:rPr lang="en-US" altLang="en-US" sz="1000" b="1" dirty="0" smtClean="0">
                <a:hlinkClick r:id="rId26" action="ppaction://hlinksldjump"/>
              </a:rPr>
              <a:t>Detector Readout Performance</a:t>
            </a:r>
            <a:endParaRPr lang="en-US" altLang="en-US" sz="1000" b="1" dirty="0"/>
          </a:p>
          <a:p>
            <a:pPr algn="just" eaLnBrk="1" hangingPunct="1"/>
            <a:endParaRPr lang="en-US" altLang="en-US" sz="147" dirty="0"/>
          </a:p>
          <a:p>
            <a:pPr algn="just" eaLnBrk="1" hangingPunct="1"/>
            <a:endParaRPr lang="en-US" altLang="en-US" sz="269" dirty="0"/>
          </a:p>
          <a:p>
            <a:pPr algn="just" eaLnBrk="1" hangingPunct="1"/>
            <a:endParaRPr lang="en-US" altLang="en-US" sz="269" dirty="0"/>
          </a:p>
          <a:p>
            <a:pPr algn="just" eaLnBrk="1" hangingPunct="1"/>
            <a:r>
              <a:rPr lang="en-US" altLang="en-US" sz="294" dirty="0"/>
              <a:t>																		</a:t>
            </a:r>
          </a:p>
          <a:p>
            <a:pPr algn="just" eaLnBrk="1" hangingPunct="1"/>
            <a:endParaRPr lang="en-US" altLang="en-US" sz="342" dirty="0"/>
          </a:p>
          <a:p>
            <a:pPr algn="just" eaLnBrk="1" hangingPunct="1"/>
            <a:endParaRPr lang="en-US" altLang="en-US" sz="342" dirty="0"/>
          </a:p>
          <a:p>
            <a:pPr algn="just" eaLnBrk="1" hangingPunct="1"/>
            <a:endParaRPr lang="en-US" altLang="en-US" sz="342" b="1" dirty="0"/>
          </a:p>
        </p:txBody>
      </p:sp>
      <p:sp>
        <p:nvSpPr>
          <p:cNvPr id="77" name="TextBox 76"/>
          <p:cNvSpPr txBox="1"/>
          <p:nvPr/>
        </p:nvSpPr>
        <p:spPr>
          <a:xfrm>
            <a:off x="6610513" y="4293105"/>
            <a:ext cx="1309836" cy="418897"/>
          </a:xfrm>
          <a:prstGeom prst="rect">
            <a:avLst/>
          </a:prstGeom>
          <a:noFill/>
        </p:spPr>
        <p:txBody>
          <a:bodyPr wrap="square" rtlCol="0">
            <a:spAutoFit/>
          </a:bodyPr>
          <a:lstStyle/>
          <a:p>
            <a:pPr algn="just"/>
            <a:r>
              <a:rPr lang="en-US" sz="400" dirty="0" smtClean="0"/>
              <a:t>The Pixie-Net XL is designed to read out scintillators at high rate and precision detectors (</a:t>
            </a:r>
            <a:r>
              <a:rPr lang="en-US" sz="400" dirty="0" err="1" smtClean="0"/>
              <a:t>HPGe</a:t>
            </a:r>
            <a:r>
              <a:rPr lang="en-US" sz="400" dirty="0" smtClean="0"/>
              <a:t>) with high energy resolution. Preliminary performance results indicate performance similar to XIA’s established pulse processor modules. </a:t>
            </a:r>
            <a:endParaRPr lang="en-US" sz="400" dirty="0"/>
          </a:p>
          <a:p>
            <a:endParaRPr lang="en-US" sz="122" dirty="0"/>
          </a:p>
        </p:txBody>
      </p:sp>
      <p:sp>
        <p:nvSpPr>
          <p:cNvPr id="80" name="Text Box 15"/>
          <p:cNvSpPr txBox="1">
            <a:spLocks noChangeArrowheads="1"/>
          </p:cNvSpPr>
          <p:nvPr/>
        </p:nvSpPr>
        <p:spPr bwMode="auto">
          <a:xfrm>
            <a:off x="7933643" y="4304437"/>
            <a:ext cx="910672"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3919538">
              <a:defRPr sz="7700">
                <a:solidFill>
                  <a:schemeClr val="tx1"/>
                </a:solidFill>
                <a:latin typeface="Arial" panose="020B0604020202020204" pitchFamily="34" charset="0"/>
                <a:cs typeface="Arial" panose="020B0604020202020204" pitchFamily="34" charset="0"/>
              </a:defRPr>
            </a:lvl1pPr>
            <a:lvl2pPr marL="742950" indent="-285750" defTabSz="3919538">
              <a:defRPr sz="7700">
                <a:solidFill>
                  <a:schemeClr val="tx1"/>
                </a:solidFill>
                <a:latin typeface="Arial" panose="020B0604020202020204" pitchFamily="34" charset="0"/>
                <a:cs typeface="Arial" panose="020B0604020202020204" pitchFamily="34" charset="0"/>
              </a:defRPr>
            </a:lvl2pPr>
            <a:lvl3pPr marL="1143000" indent="-228600" defTabSz="3919538">
              <a:defRPr sz="7700">
                <a:solidFill>
                  <a:schemeClr val="tx1"/>
                </a:solidFill>
                <a:latin typeface="Arial" panose="020B0604020202020204" pitchFamily="34" charset="0"/>
                <a:cs typeface="Arial" panose="020B0604020202020204" pitchFamily="34" charset="0"/>
              </a:defRPr>
            </a:lvl3pPr>
            <a:lvl4pPr marL="1600200" indent="-228600" defTabSz="3919538">
              <a:defRPr sz="7700">
                <a:solidFill>
                  <a:schemeClr val="tx1"/>
                </a:solidFill>
                <a:latin typeface="Arial" panose="020B0604020202020204" pitchFamily="34" charset="0"/>
                <a:cs typeface="Arial" panose="020B0604020202020204" pitchFamily="34" charset="0"/>
              </a:defRPr>
            </a:lvl4pPr>
            <a:lvl5pPr marL="2057400" indent="-228600" defTabSz="3919538">
              <a:defRPr sz="7700">
                <a:solidFill>
                  <a:schemeClr val="tx1"/>
                </a:solidFill>
                <a:latin typeface="Arial" panose="020B0604020202020204" pitchFamily="34" charset="0"/>
                <a:cs typeface="Arial" panose="020B0604020202020204" pitchFamily="34" charset="0"/>
              </a:defRPr>
            </a:lvl5pPr>
            <a:lvl6pPr marL="2514600" indent="-228600" defTabSz="3919538"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6pPr>
            <a:lvl7pPr marL="2971800" indent="-228600" defTabSz="3919538"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7pPr>
            <a:lvl8pPr marL="3429000" indent="-228600" defTabSz="3919538"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8pPr>
            <a:lvl9pPr marL="3886200" indent="-228600" defTabSz="3919538"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9pPr>
          </a:lstStyle>
          <a:p>
            <a:pPr algn="just" eaLnBrk="1" hangingPunct="1"/>
            <a:r>
              <a:rPr lang="en-US" altLang="en-US" sz="300" b="1" dirty="0">
                <a:latin typeface="Times New Roman" panose="02020603050405020304" pitchFamily="18" charset="0"/>
              </a:rPr>
              <a:t>Figure </a:t>
            </a:r>
            <a:r>
              <a:rPr lang="en-US" altLang="en-US" sz="300" b="1" dirty="0" smtClean="0">
                <a:latin typeface="Times New Roman" panose="02020603050405020304" pitchFamily="18" charset="0"/>
              </a:rPr>
              <a:t>5. Multi-source </a:t>
            </a:r>
            <a:r>
              <a:rPr lang="en-US" altLang="en-US" sz="300" b="1" dirty="0" err="1" smtClean="0">
                <a:latin typeface="Times New Roman" panose="02020603050405020304" pitchFamily="18" charset="0"/>
              </a:rPr>
              <a:t>HPGe</a:t>
            </a:r>
            <a:r>
              <a:rPr lang="en-US" altLang="en-US" sz="300" b="1" dirty="0" smtClean="0">
                <a:latin typeface="Times New Roman" panose="02020603050405020304" pitchFamily="18" charset="0"/>
              </a:rPr>
              <a:t> spectrum with DB02 (12bit, 250 MSPS).  </a:t>
            </a:r>
            <a:endParaRPr lang="en-US" altLang="en-US" sz="300" b="1" dirty="0">
              <a:latin typeface="Times New Roman" panose="02020603050405020304" pitchFamily="18" charset="0"/>
            </a:endParaRPr>
          </a:p>
        </p:txBody>
      </p:sp>
      <p:pic>
        <p:nvPicPr>
          <p:cNvPr id="6" name="Picture 5"/>
          <p:cNvPicPr>
            <a:picLocks noChangeAspect="1"/>
          </p:cNvPicPr>
          <p:nvPr/>
        </p:nvPicPr>
        <p:blipFill>
          <a:blip r:embed="rId27"/>
          <a:stretch>
            <a:fillRect/>
          </a:stretch>
        </p:blipFill>
        <p:spPr>
          <a:xfrm>
            <a:off x="6692892" y="3833817"/>
            <a:ext cx="2086029" cy="477944"/>
          </a:xfrm>
          <a:prstGeom prst="rect">
            <a:avLst/>
          </a:prstGeom>
        </p:spPr>
      </p:pic>
      <p:sp>
        <p:nvSpPr>
          <p:cNvPr id="76" name="TextBox 75"/>
          <p:cNvSpPr txBox="1"/>
          <p:nvPr/>
        </p:nvSpPr>
        <p:spPr>
          <a:xfrm>
            <a:off x="2007113" y="5830254"/>
            <a:ext cx="724279" cy="338554"/>
          </a:xfrm>
          <a:prstGeom prst="rect">
            <a:avLst/>
          </a:prstGeom>
          <a:noFill/>
        </p:spPr>
        <p:txBody>
          <a:bodyPr wrap="square" rtlCol="0">
            <a:spAutoFit/>
          </a:bodyPr>
          <a:lstStyle/>
          <a:p>
            <a:r>
              <a:rPr lang="en-US" sz="400" dirty="0" smtClean="0"/>
              <a:t>4-channel, </a:t>
            </a:r>
          </a:p>
          <a:p>
            <a:r>
              <a:rPr lang="en-US" sz="400" dirty="0" smtClean="0"/>
              <a:t>16bit, 250 MHz or 14bit, 500 MHz  ADC </a:t>
            </a:r>
            <a:r>
              <a:rPr lang="en-US" sz="400" dirty="0" err="1" smtClean="0"/>
              <a:t>daughtercard</a:t>
            </a:r>
            <a:r>
              <a:rPr lang="en-US" sz="400" dirty="0" smtClean="0"/>
              <a:t> </a:t>
            </a:r>
            <a:endParaRPr lang="en-US" sz="400" dirty="0"/>
          </a:p>
        </p:txBody>
      </p:sp>
      <p:pic>
        <p:nvPicPr>
          <p:cNvPr id="83" name="Picture 82"/>
          <p:cNvPicPr>
            <a:picLocks noChangeAspect="1"/>
          </p:cNvPicPr>
          <p:nvPr/>
        </p:nvPicPr>
        <p:blipFill>
          <a:blip r:embed="rId28"/>
          <a:stretch>
            <a:fillRect/>
          </a:stretch>
        </p:blipFill>
        <p:spPr>
          <a:xfrm>
            <a:off x="1777405" y="5877663"/>
            <a:ext cx="263651" cy="187966"/>
          </a:xfrm>
          <a:prstGeom prst="rect">
            <a:avLst/>
          </a:prstGeom>
        </p:spPr>
      </p:pic>
      <p:pic>
        <p:nvPicPr>
          <p:cNvPr id="7" name="Picture 6"/>
          <p:cNvPicPr>
            <a:picLocks noChangeAspect="1"/>
          </p:cNvPicPr>
          <p:nvPr/>
        </p:nvPicPr>
        <p:blipFill>
          <a:blip r:embed="rId29"/>
          <a:stretch>
            <a:fillRect/>
          </a:stretch>
        </p:blipFill>
        <p:spPr>
          <a:xfrm>
            <a:off x="7857832" y="2569133"/>
            <a:ext cx="1170041" cy="707467"/>
          </a:xfrm>
          <a:prstGeom prst="rect">
            <a:avLst/>
          </a:prstGeom>
        </p:spPr>
      </p:pic>
      <p:pic>
        <p:nvPicPr>
          <p:cNvPr id="8" name="Picture 7"/>
          <p:cNvPicPr>
            <a:picLocks noChangeAspect="1"/>
          </p:cNvPicPr>
          <p:nvPr/>
        </p:nvPicPr>
        <p:blipFill>
          <a:blip r:embed="rId30"/>
          <a:stretch>
            <a:fillRect/>
          </a:stretch>
        </p:blipFill>
        <p:spPr>
          <a:xfrm>
            <a:off x="198684" y="4443893"/>
            <a:ext cx="1325316" cy="938911"/>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2051" name="Rectangle 3"/>
          <p:cNvSpPr>
            <a:spLocks noGrp="1" noChangeArrowheads="1"/>
          </p:cNvSpPr>
          <p:nvPr>
            <p:ph type="subTitle" idx="1"/>
          </p:nvPr>
        </p:nvSpPr>
        <p:spPr>
          <a:xfrm>
            <a:off x="130152" y="222274"/>
            <a:ext cx="7642248" cy="683558"/>
          </a:xfrm>
        </p:spPr>
        <p:txBody>
          <a:bodyPr rtlCol="0">
            <a:noAutofit/>
          </a:bodyPr>
          <a:lstStyle/>
          <a:p>
            <a:pPr algn="l"/>
            <a:r>
              <a:rPr lang="en-US" sz="1800" b="1" dirty="0">
                <a:hlinkClick r:id="" action="ppaction://hlinkshowjump?jump=firstslide"/>
              </a:rPr>
              <a:t>White Rabbit Time Synchronization for </a:t>
            </a:r>
            <a:r>
              <a:rPr lang="en-US" sz="1800" b="1" dirty="0" smtClean="0">
                <a:hlinkClick r:id="" action="ppaction://hlinkshowjump?jump=firstslide"/>
              </a:rPr>
              <a:t>Radiation </a:t>
            </a:r>
            <a:r>
              <a:rPr lang="en-US" sz="1800" b="1" dirty="0">
                <a:hlinkClick r:id="" action="ppaction://hlinkshowjump?jump=firstslide"/>
              </a:rPr>
              <a:t>Detector </a:t>
            </a:r>
            <a:r>
              <a:rPr lang="en-US" sz="1800" b="1" dirty="0" smtClean="0">
                <a:hlinkClick r:id="" action="ppaction://hlinkshowjump?jump=firstslide"/>
              </a:rPr>
              <a:t>Readout Electronics</a:t>
            </a:r>
            <a:endParaRPr lang="en-US" sz="1800" b="1" dirty="0" smtClean="0"/>
          </a:p>
          <a:p>
            <a:pPr algn="l"/>
            <a:r>
              <a:rPr lang="en-US" altLang="en-US" sz="1400" dirty="0" smtClean="0"/>
              <a:t>W</a:t>
            </a:r>
            <a:r>
              <a:rPr lang="en-US" altLang="en-US" sz="1400" dirty="0"/>
              <a:t>. Hennig, S. </a:t>
            </a:r>
            <a:r>
              <a:rPr lang="en-US" altLang="en-US" sz="1400" dirty="0" smtClean="0"/>
              <a:t>Hoover   •   XIA </a:t>
            </a:r>
            <a:r>
              <a:rPr lang="en-US" altLang="en-US" sz="1400" dirty="0"/>
              <a:t>LLC, 31057 </a:t>
            </a:r>
            <a:r>
              <a:rPr lang="en-US" altLang="en-US" sz="1400" dirty="0" err="1"/>
              <a:t>Genstar</a:t>
            </a:r>
            <a:r>
              <a:rPr lang="en-US" altLang="en-US" sz="1400" dirty="0"/>
              <a:t> Rd, Hayward, CA 94544, </a:t>
            </a:r>
            <a:r>
              <a:rPr lang="en-US" altLang="en-US" sz="1400" dirty="0" smtClean="0"/>
              <a:t>USA</a:t>
            </a:r>
            <a:r>
              <a:rPr lang="en-US" altLang="en-US" sz="1400" dirty="0"/>
              <a:t> • </a:t>
            </a:r>
            <a:r>
              <a:rPr lang="en-US" altLang="en-US" sz="1400" dirty="0" smtClean="0"/>
              <a:t> </a:t>
            </a:r>
            <a:r>
              <a:rPr lang="en-US" altLang="en-US" sz="1400" dirty="0"/>
              <a:t>whennig@xia.com</a:t>
            </a:r>
          </a:p>
        </p:txBody>
      </p:sp>
      <p:sp>
        <p:nvSpPr>
          <p:cNvPr id="2054" name="Rectangle 5"/>
          <p:cNvSpPr>
            <a:spLocks noChangeArrowheads="1"/>
          </p:cNvSpPr>
          <p:nvPr/>
        </p:nvSpPr>
        <p:spPr bwMode="auto">
          <a:xfrm>
            <a:off x="7924800" y="744379"/>
            <a:ext cx="137159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7700">
                <a:solidFill>
                  <a:schemeClr val="tx1"/>
                </a:solidFill>
                <a:latin typeface="Arial" panose="020B0604020202020204" pitchFamily="34" charset="0"/>
                <a:cs typeface="Arial" panose="020B0604020202020204" pitchFamily="34" charset="0"/>
              </a:defRPr>
            </a:lvl1pPr>
            <a:lvl2pPr marL="742950" indent="-285750">
              <a:defRPr sz="7700">
                <a:solidFill>
                  <a:schemeClr val="tx1"/>
                </a:solidFill>
                <a:latin typeface="Arial" panose="020B0604020202020204" pitchFamily="34" charset="0"/>
                <a:cs typeface="Arial" panose="020B0604020202020204" pitchFamily="34" charset="0"/>
              </a:defRPr>
            </a:lvl2pPr>
            <a:lvl3pPr marL="1143000" indent="-228600">
              <a:defRPr sz="7700">
                <a:solidFill>
                  <a:schemeClr val="tx1"/>
                </a:solidFill>
                <a:latin typeface="Arial" panose="020B0604020202020204" pitchFamily="34" charset="0"/>
                <a:cs typeface="Arial" panose="020B0604020202020204" pitchFamily="34" charset="0"/>
              </a:defRPr>
            </a:lvl3pPr>
            <a:lvl4pPr marL="1600200" indent="-228600">
              <a:defRPr sz="7700">
                <a:solidFill>
                  <a:schemeClr val="tx1"/>
                </a:solidFill>
                <a:latin typeface="Arial" panose="020B0604020202020204" pitchFamily="34" charset="0"/>
                <a:cs typeface="Arial" panose="020B0604020202020204" pitchFamily="34" charset="0"/>
              </a:defRPr>
            </a:lvl4pPr>
            <a:lvl5pPr marL="2057400" indent="-228600">
              <a:defRPr sz="77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9pPr>
          </a:lstStyle>
          <a:p>
            <a:pPr eaLnBrk="1" hangingPunct="1"/>
            <a:r>
              <a:rPr lang="en-US" altLang="en-US" sz="1000" dirty="0" smtClean="0"/>
              <a:t>www.xia.com</a:t>
            </a:r>
            <a:endParaRPr lang="en-US" altLang="en-US" sz="1000" dirty="0"/>
          </a:p>
        </p:txBody>
      </p:sp>
      <p:pic>
        <p:nvPicPr>
          <p:cNvPr id="2073" name="Picture 10"/>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24800" y="260054"/>
            <a:ext cx="1011818" cy="501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AutoShape 2" descr="Image result for CEA France"/>
          <p:cNvSpPr>
            <a:spLocks noChangeAspect="1" noChangeArrowheads="1"/>
          </p:cNvSpPr>
          <p:nvPr/>
        </p:nvSpPr>
        <p:spPr bwMode="auto">
          <a:xfrm>
            <a:off x="2746073" y="789307"/>
            <a:ext cx="175876" cy="14326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1182" tIns="5591" rIns="11182" bIns="5591" numCol="1" anchor="t" anchorCtr="0" compatLnSpc="1">
            <a:prstTxWarp prst="textNoShape">
              <a:avLst/>
            </a:prstTxWarp>
          </a:bodyPr>
          <a:lstStyle/>
          <a:p>
            <a:endParaRPr lang="en-US" sz="942" dirty="0"/>
          </a:p>
        </p:txBody>
      </p:sp>
      <p:sp>
        <p:nvSpPr>
          <p:cNvPr id="8" name="AutoShape 7"/>
          <p:cNvSpPr>
            <a:spLocks noChangeArrowheads="1"/>
          </p:cNvSpPr>
          <p:nvPr/>
        </p:nvSpPr>
        <p:spPr bwMode="auto">
          <a:xfrm>
            <a:off x="153543" y="990600"/>
            <a:ext cx="8838057" cy="5715000"/>
          </a:xfrm>
          <a:prstGeom prst="roundRect">
            <a:avLst>
              <a:gd name="adj" fmla="val 2993"/>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918" tIns="3459" rIns="6918" bIns="3459"/>
          <a:lstStyle>
            <a:lvl1pPr defTabSz="771525">
              <a:tabLst>
                <a:tab pos="288925" algn="l"/>
              </a:tabLst>
              <a:defRPr sz="7700">
                <a:solidFill>
                  <a:schemeClr val="tx1"/>
                </a:solidFill>
                <a:latin typeface="Arial" panose="020B0604020202020204" pitchFamily="34" charset="0"/>
                <a:cs typeface="Arial" panose="020B0604020202020204" pitchFamily="34" charset="0"/>
              </a:defRPr>
            </a:lvl1pPr>
            <a:lvl2pPr marL="742950" indent="-285750" defTabSz="771525">
              <a:tabLst>
                <a:tab pos="288925" algn="l"/>
              </a:tabLst>
              <a:defRPr sz="7700">
                <a:solidFill>
                  <a:schemeClr val="tx1"/>
                </a:solidFill>
                <a:latin typeface="Arial" panose="020B0604020202020204" pitchFamily="34" charset="0"/>
                <a:cs typeface="Arial" panose="020B0604020202020204" pitchFamily="34" charset="0"/>
              </a:defRPr>
            </a:lvl2pPr>
            <a:lvl3pPr marL="1143000" indent="-228600" defTabSz="771525">
              <a:tabLst>
                <a:tab pos="288925" algn="l"/>
              </a:tabLst>
              <a:defRPr sz="7700">
                <a:solidFill>
                  <a:schemeClr val="tx1"/>
                </a:solidFill>
                <a:latin typeface="Arial" panose="020B0604020202020204" pitchFamily="34" charset="0"/>
                <a:cs typeface="Arial" panose="020B0604020202020204" pitchFamily="34" charset="0"/>
              </a:defRPr>
            </a:lvl3pPr>
            <a:lvl4pPr marL="1600200" indent="-228600" defTabSz="771525">
              <a:tabLst>
                <a:tab pos="288925" algn="l"/>
              </a:tabLst>
              <a:defRPr sz="7700">
                <a:solidFill>
                  <a:schemeClr val="tx1"/>
                </a:solidFill>
                <a:latin typeface="Arial" panose="020B0604020202020204" pitchFamily="34" charset="0"/>
                <a:cs typeface="Arial" panose="020B0604020202020204" pitchFamily="34" charset="0"/>
              </a:defRPr>
            </a:lvl4pPr>
            <a:lvl5pPr marL="2057400" indent="-228600" defTabSz="771525">
              <a:tabLst>
                <a:tab pos="288925" algn="l"/>
              </a:tabLst>
              <a:defRPr sz="7700">
                <a:solidFill>
                  <a:schemeClr val="tx1"/>
                </a:solidFill>
                <a:latin typeface="Arial" panose="020B0604020202020204" pitchFamily="34" charset="0"/>
                <a:cs typeface="Arial" panose="020B0604020202020204" pitchFamily="34" charset="0"/>
              </a:defRPr>
            </a:lvl5pPr>
            <a:lvl6pPr marL="25146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6pPr>
            <a:lvl7pPr marL="29718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7pPr>
            <a:lvl8pPr marL="34290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8pPr>
            <a:lvl9pPr marL="38862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9pPr>
          </a:lstStyle>
          <a:p>
            <a:pPr algn="just" eaLnBrk="1" hangingPunct="1"/>
            <a:endParaRPr lang="en-US" altLang="en-US" sz="269" dirty="0"/>
          </a:p>
          <a:p>
            <a:pPr algn="just" eaLnBrk="1" hangingPunct="1"/>
            <a:endParaRPr lang="en-US" altLang="en-US" sz="269" dirty="0"/>
          </a:p>
        </p:txBody>
      </p:sp>
      <p:sp>
        <p:nvSpPr>
          <p:cNvPr id="10" name="TextBox 9"/>
          <p:cNvSpPr txBox="1"/>
          <p:nvPr/>
        </p:nvSpPr>
        <p:spPr>
          <a:xfrm>
            <a:off x="238347" y="1517025"/>
            <a:ext cx="4687028" cy="3416320"/>
          </a:xfrm>
          <a:prstGeom prst="rect">
            <a:avLst/>
          </a:prstGeom>
          <a:noFill/>
        </p:spPr>
        <p:txBody>
          <a:bodyPr wrap="square" rtlCol="0">
            <a:spAutoFit/>
          </a:bodyPr>
          <a:lstStyle/>
          <a:p>
            <a:pPr algn="just"/>
            <a:r>
              <a:rPr lang="en-US" sz="1200" dirty="0" smtClean="0"/>
              <a:t>The Pixie-Net Xl is designed to </a:t>
            </a:r>
          </a:p>
          <a:p>
            <a:pPr algn="just"/>
            <a:r>
              <a:rPr lang="en-US" sz="1200" dirty="0" smtClean="0"/>
              <a:t>read out scintillators at high </a:t>
            </a:r>
          </a:p>
          <a:p>
            <a:pPr algn="just"/>
            <a:r>
              <a:rPr lang="en-US" sz="1200" dirty="0" smtClean="0"/>
              <a:t>rate and precision detectors </a:t>
            </a:r>
          </a:p>
          <a:p>
            <a:pPr algn="just"/>
            <a:r>
              <a:rPr lang="en-US" sz="1200" dirty="0" smtClean="0"/>
              <a:t>(</a:t>
            </a:r>
            <a:r>
              <a:rPr lang="en-US" sz="1200" dirty="0" err="1" smtClean="0"/>
              <a:t>HPGe</a:t>
            </a:r>
            <a:r>
              <a:rPr lang="en-US" sz="1200" dirty="0" smtClean="0"/>
              <a:t>) with high energy </a:t>
            </a:r>
          </a:p>
          <a:p>
            <a:pPr algn="just"/>
            <a:r>
              <a:rPr lang="en-US" sz="1200" dirty="0" smtClean="0"/>
              <a:t>resolution. Preliminary </a:t>
            </a:r>
          </a:p>
          <a:p>
            <a:pPr algn="just"/>
            <a:r>
              <a:rPr lang="en-US" sz="1200" dirty="0" smtClean="0"/>
              <a:t>performance results indicate</a:t>
            </a:r>
          </a:p>
          <a:p>
            <a:pPr algn="just"/>
            <a:r>
              <a:rPr lang="en-US" sz="1200" dirty="0" smtClean="0"/>
              <a:t>performance similar to </a:t>
            </a:r>
          </a:p>
          <a:p>
            <a:pPr algn="just"/>
            <a:r>
              <a:rPr lang="en-US" sz="1200" dirty="0" smtClean="0"/>
              <a:t>XIA’s established pulse </a:t>
            </a:r>
          </a:p>
          <a:p>
            <a:pPr algn="just"/>
            <a:r>
              <a:rPr lang="en-US" sz="1200" dirty="0" smtClean="0"/>
              <a:t>processor modules</a:t>
            </a:r>
            <a:r>
              <a:rPr lang="en-US" sz="1200" dirty="0"/>
              <a:t>. </a:t>
            </a:r>
            <a:endParaRPr lang="en-US" sz="1200" dirty="0" smtClean="0"/>
          </a:p>
          <a:p>
            <a:pPr algn="just"/>
            <a:r>
              <a:rPr lang="en-US" sz="1200" dirty="0" smtClean="0"/>
              <a:t>Preliminary </a:t>
            </a:r>
            <a:r>
              <a:rPr lang="en-US" sz="1200" dirty="0"/>
              <a:t>tests of the list mode data output throughput, in comparison to previous Pixie DAQ modules are summarized in the plot </a:t>
            </a:r>
            <a:r>
              <a:rPr lang="en-US" sz="1200" dirty="0" smtClean="0"/>
              <a:t>to the right. </a:t>
            </a:r>
            <a:r>
              <a:rPr lang="en-US" sz="1200" dirty="0"/>
              <a:t>Using the “</a:t>
            </a:r>
            <a:r>
              <a:rPr lang="en-US" sz="1200" dirty="0" err="1"/>
              <a:t>bmon</a:t>
            </a:r>
            <a:r>
              <a:rPr lang="en-US" sz="1200" dirty="0"/>
              <a:t>” utility on the receiving PC, we measured RX rates from the Pixie Net-XL of ~122 MB/s or ~200,000 </a:t>
            </a:r>
            <a:r>
              <a:rPr lang="en-US" sz="1200" dirty="0" smtClean="0"/>
              <a:t>packets/s (above), </a:t>
            </a:r>
            <a:r>
              <a:rPr lang="en-US" sz="1200" dirty="0"/>
              <a:t>with each packet containing a list mode record with header and 1us waveform. </a:t>
            </a:r>
            <a:endParaRPr lang="en-US" sz="1200" dirty="0" smtClean="0"/>
          </a:p>
          <a:p>
            <a:pPr algn="just"/>
            <a:endParaRPr lang="en-US" sz="1200" dirty="0"/>
          </a:p>
          <a:p>
            <a:pPr algn="just"/>
            <a:r>
              <a:rPr lang="en-US" sz="1200" dirty="0" smtClean="0">
                <a:solidFill>
                  <a:srgbClr val="FFC000"/>
                </a:solidFill>
              </a:rPr>
              <a:t>Data rate, </a:t>
            </a:r>
            <a:endParaRPr lang="en-US" sz="1200" dirty="0">
              <a:solidFill>
                <a:srgbClr val="FFC000"/>
              </a:solidFill>
            </a:endParaRPr>
          </a:p>
          <a:p>
            <a:endParaRPr lang="en-US" sz="1200" dirty="0"/>
          </a:p>
        </p:txBody>
      </p:sp>
      <p:sp>
        <p:nvSpPr>
          <p:cNvPr id="11" name="Text Box 15"/>
          <p:cNvSpPr txBox="1">
            <a:spLocks noChangeArrowheads="1"/>
          </p:cNvSpPr>
          <p:nvPr/>
        </p:nvSpPr>
        <p:spPr bwMode="auto">
          <a:xfrm>
            <a:off x="304800" y="6400800"/>
            <a:ext cx="7472715"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3919538">
              <a:defRPr sz="7700">
                <a:solidFill>
                  <a:schemeClr val="tx1"/>
                </a:solidFill>
                <a:latin typeface="Arial" panose="020B0604020202020204" pitchFamily="34" charset="0"/>
                <a:cs typeface="Arial" panose="020B0604020202020204" pitchFamily="34" charset="0"/>
              </a:defRPr>
            </a:lvl1pPr>
            <a:lvl2pPr marL="742950" indent="-285750" defTabSz="3919538">
              <a:defRPr sz="7700">
                <a:solidFill>
                  <a:schemeClr val="tx1"/>
                </a:solidFill>
                <a:latin typeface="Arial" panose="020B0604020202020204" pitchFamily="34" charset="0"/>
                <a:cs typeface="Arial" panose="020B0604020202020204" pitchFamily="34" charset="0"/>
              </a:defRPr>
            </a:lvl2pPr>
            <a:lvl3pPr marL="1143000" indent="-228600" defTabSz="3919538">
              <a:defRPr sz="7700">
                <a:solidFill>
                  <a:schemeClr val="tx1"/>
                </a:solidFill>
                <a:latin typeface="Arial" panose="020B0604020202020204" pitchFamily="34" charset="0"/>
                <a:cs typeface="Arial" panose="020B0604020202020204" pitchFamily="34" charset="0"/>
              </a:defRPr>
            </a:lvl3pPr>
            <a:lvl4pPr marL="1600200" indent="-228600" defTabSz="3919538">
              <a:defRPr sz="7700">
                <a:solidFill>
                  <a:schemeClr val="tx1"/>
                </a:solidFill>
                <a:latin typeface="Arial" panose="020B0604020202020204" pitchFamily="34" charset="0"/>
                <a:cs typeface="Arial" panose="020B0604020202020204" pitchFamily="34" charset="0"/>
              </a:defRPr>
            </a:lvl4pPr>
            <a:lvl5pPr marL="2057400" indent="-228600" defTabSz="3919538">
              <a:defRPr sz="7700">
                <a:solidFill>
                  <a:schemeClr val="tx1"/>
                </a:solidFill>
                <a:latin typeface="Arial" panose="020B0604020202020204" pitchFamily="34" charset="0"/>
                <a:cs typeface="Arial" panose="020B0604020202020204" pitchFamily="34" charset="0"/>
              </a:defRPr>
            </a:lvl5pPr>
            <a:lvl6pPr marL="2514600" indent="-228600" defTabSz="3919538"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6pPr>
            <a:lvl7pPr marL="2971800" indent="-228600" defTabSz="3919538"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7pPr>
            <a:lvl8pPr marL="3429000" indent="-228600" defTabSz="3919538"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8pPr>
            <a:lvl9pPr marL="3886200" indent="-228600" defTabSz="3919538"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9pPr>
          </a:lstStyle>
          <a:p>
            <a:pPr algn="just" eaLnBrk="1" hangingPunct="1"/>
            <a:r>
              <a:rPr lang="en-US" altLang="en-US" sz="1000" b="1" dirty="0">
                <a:latin typeface="Times New Roman" panose="02020603050405020304" pitchFamily="18" charset="0"/>
              </a:rPr>
              <a:t>Figure </a:t>
            </a:r>
            <a:r>
              <a:rPr lang="en-US" altLang="en-US" sz="1000" b="1" dirty="0" smtClean="0">
                <a:latin typeface="Times New Roman" panose="02020603050405020304" pitchFamily="18" charset="0"/>
              </a:rPr>
              <a:t>5. Multi-source </a:t>
            </a:r>
            <a:r>
              <a:rPr lang="en-US" altLang="en-US" sz="1000" b="1" dirty="0" err="1" smtClean="0">
                <a:latin typeface="Times New Roman" panose="02020603050405020304" pitchFamily="18" charset="0"/>
              </a:rPr>
              <a:t>HPGe</a:t>
            </a:r>
            <a:r>
              <a:rPr lang="en-US" altLang="en-US" sz="1000" b="1" dirty="0" smtClean="0">
                <a:latin typeface="Times New Roman" panose="02020603050405020304" pitchFamily="18" charset="0"/>
              </a:rPr>
              <a:t> spectrum with DB02 (12bit, 250 MSPS).  </a:t>
            </a:r>
            <a:endParaRPr lang="en-US" altLang="en-US" sz="1000" b="1" dirty="0">
              <a:latin typeface="Times New Roman" panose="02020603050405020304" pitchFamily="18" charset="0"/>
            </a:endParaRPr>
          </a:p>
        </p:txBody>
      </p:sp>
      <p:pic>
        <p:nvPicPr>
          <p:cNvPr id="12" name="Picture 11"/>
          <p:cNvPicPr>
            <a:picLocks noChangeAspect="1"/>
          </p:cNvPicPr>
          <p:nvPr/>
        </p:nvPicPr>
        <p:blipFill>
          <a:blip r:embed="rId4"/>
          <a:stretch>
            <a:fillRect/>
          </a:stretch>
        </p:blipFill>
        <p:spPr>
          <a:xfrm>
            <a:off x="304800" y="4419600"/>
            <a:ext cx="8344980" cy="1911974"/>
          </a:xfrm>
          <a:prstGeom prst="rect">
            <a:avLst/>
          </a:prstGeom>
        </p:spPr>
      </p:pic>
      <p:sp>
        <p:nvSpPr>
          <p:cNvPr id="13" name="Content Placeholder 42"/>
          <p:cNvSpPr txBox="1">
            <a:spLocks/>
          </p:cNvSpPr>
          <p:nvPr/>
        </p:nvSpPr>
        <p:spPr bwMode="auto">
          <a:xfrm>
            <a:off x="304800" y="1221961"/>
            <a:ext cx="2974677" cy="210297"/>
          </a:xfrm>
          <a:prstGeom prst="rect">
            <a:avLst/>
          </a:prstGeom>
          <a:noFill/>
          <a:ln w="9525">
            <a:noFill/>
            <a:miter lim="800000"/>
            <a:headEnd/>
            <a:tailEnd/>
          </a:ln>
          <a:effectLst/>
        </p:spPr>
        <p:txBody>
          <a:bodyPr vert="horz" wrap="square" lIns="11182" tIns="5591" rIns="11182" bIns="5591" numCol="1" anchor="t" anchorCtr="0" compatLnSpc="1">
            <a:prstTxWarp prst="textNoShape">
              <a:avLst/>
            </a:prstTxWarp>
          </a:bodyPr>
          <a:lstStyle>
            <a:defPPr>
              <a:defRPr lang="en-US"/>
            </a:defPPr>
            <a:lvl1pPr algn="ctr" rtl="0" fontAlgn="auto">
              <a:spcBef>
                <a:spcPts val="0"/>
              </a:spcBef>
              <a:spcAft>
                <a:spcPts val="0"/>
              </a:spcAft>
              <a:defRPr sz="1200" kern="1200">
                <a:solidFill>
                  <a:srgbClr val="000000"/>
                </a:solidFill>
                <a:latin typeface="+mn-lt"/>
                <a:ea typeface="+mn-ea"/>
                <a:cs typeface="+mn-cs"/>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l"/>
            <a:r>
              <a:rPr lang="en-US" sz="1400" b="1" dirty="0" smtClean="0">
                <a:latin typeface="Arial" panose="020B0604020202020204" pitchFamily="34" charset="0"/>
                <a:cs typeface="Arial" panose="020B0604020202020204" pitchFamily="34" charset="0"/>
              </a:rPr>
              <a:t>Detector Readout Performance</a:t>
            </a:r>
            <a:endParaRPr lang="en-US" sz="1400" b="1" dirty="0">
              <a:latin typeface="Arial" panose="020B0604020202020204" pitchFamily="34" charset="0"/>
              <a:cs typeface="Arial" panose="020B0604020202020204" pitchFamily="34" charset="0"/>
            </a:endParaRPr>
          </a:p>
        </p:txBody>
      </p:sp>
      <p:pic>
        <p:nvPicPr>
          <p:cNvPr id="14" name="Picture 13"/>
          <p:cNvPicPr>
            <a:picLocks noChangeAspect="1"/>
          </p:cNvPicPr>
          <p:nvPr/>
        </p:nvPicPr>
        <p:blipFill>
          <a:blip r:embed="rId5"/>
          <a:stretch>
            <a:fillRect/>
          </a:stretch>
        </p:blipFill>
        <p:spPr>
          <a:xfrm>
            <a:off x="5007351" y="1659699"/>
            <a:ext cx="3782990" cy="2276242"/>
          </a:xfrm>
          <a:prstGeom prst="rect">
            <a:avLst/>
          </a:prstGeom>
        </p:spPr>
      </p:pic>
      <p:pic>
        <p:nvPicPr>
          <p:cNvPr id="15" name="Picture 14"/>
          <p:cNvPicPr>
            <a:picLocks noChangeAspect="1"/>
          </p:cNvPicPr>
          <p:nvPr/>
        </p:nvPicPr>
        <p:blipFill>
          <a:blip r:embed="rId6"/>
          <a:stretch>
            <a:fillRect/>
          </a:stretch>
        </p:blipFill>
        <p:spPr>
          <a:xfrm>
            <a:off x="2362200" y="1777897"/>
            <a:ext cx="2306921" cy="1270103"/>
          </a:xfrm>
          <a:prstGeom prst="rect">
            <a:avLst/>
          </a:prstGeom>
        </p:spPr>
      </p:pic>
    </p:spTree>
    <p:extLst>
      <p:ext uri="{BB962C8B-B14F-4D97-AF65-F5344CB8AC3E}">
        <p14:creationId xmlns:p14="http://schemas.microsoft.com/office/powerpoint/2010/main" val="32543849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2051" name="Rectangle 3"/>
          <p:cNvSpPr>
            <a:spLocks noGrp="1" noChangeArrowheads="1"/>
          </p:cNvSpPr>
          <p:nvPr>
            <p:ph type="subTitle" idx="1"/>
          </p:nvPr>
        </p:nvSpPr>
        <p:spPr>
          <a:xfrm>
            <a:off x="130152" y="222274"/>
            <a:ext cx="7642248" cy="683558"/>
          </a:xfrm>
        </p:spPr>
        <p:txBody>
          <a:bodyPr rtlCol="0">
            <a:noAutofit/>
          </a:bodyPr>
          <a:lstStyle/>
          <a:p>
            <a:pPr algn="l"/>
            <a:r>
              <a:rPr lang="en-US" sz="1800" b="1" dirty="0">
                <a:hlinkClick r:id="" action="ppaction://hlinkshowjump?jump=firstslide"/>
              </a:rPr>
              <a:t>White Rabbit Time Synchronization for </a:t>
            </a:r>
            <a:r>
              <a:rPr lang="en-US" sz="1800" b="1" dirty="0" smtClean="0">
                <a:hlinkClick r:id="" action="ppaction://hlinkshowjump?jump=firstslide"/>
              </a:rPr>
              <a:t>Radiation </a:t>
            </a:r>
            <a:r>
              <a:rPr lang="en-US" sz="1800" b="1" dirty="0">
                <a:hlinkClick r:id="" action="ppaction://hlinkshowjump?jump=firstslide"/>
              </a:rPr>
              <a:t>Detector </a:t>
            </a:r>
            <a:r>
              <a:rPr lang="en-US" sz="1800" b="1" dirty="0" smtClean="0">
                <a:hlinkClick r:id="" action="ppaction://hlinkshowjump?jump=firstslide"/>
              </a:rPr>
              <a:t>Readout Electronics</a:t>
            </a:r>
            <a:endParaRPr lang="en-US" sz="1800" b="1" dirty="0" smtClean="0"/>
          </a:p>
          <a:p>
            <a:pPr algn="l"/>
            <a:r>
              <a:rPr lang="en-US" altLang="en-US" sz="1400" dirty="0" smtClean="0"/>
              <a:t>W</a:t>
            </a:r>
            <a:r>
              <a:rPr lang="en-US" altLang="en-US" sz="1400" dirty="0"/>
              <a:t>. Hennig, S. </a:t>
            </a:r>
            <a:r>
              <a:rPr lang="en-US" altLang="en-US" sz="1400" dirty="0" smtClean="0"/>
              <a:t>Hoover   •   XIA </a:t>
            </a:r>
            <a:r>
              <a:rPr lang="en-US" altLang="en-US" sz="1400" dirty="0"/>
              <a:t>LLC, 31057 </a:t>
            </a:r>
            <a:r>
              <a:rPr lang="en-US" altLang="en-US" sz="1400" dirty="0" err="1"/>
              <a:t>Genstar</a:t>
            </a:r>
            <a:r>
              <a:rPr lang="en-US" altLang="en-US" sz="1400" dirty="0"/>
              <a:t> Rd, Hayward, CA 94544, </a:t>
            </a:r>
            <a:r>
              <a:rPr lang="en-US" altLang="en-US" sz="1400" dirty="0" smtClean="0"/>
              <a:t>USA</a:t>
            </a:r>
            <a:r>
              <a:rPr lang="en-US" altLang="en-US" sz="1400" dirty="0"/>
              <a:t> • </a:t>
            </a:r>
            <a:r>
              <a:rPr lang="en-US" altLang="en-US" sz="1400" dirty="0" smtClean="0"/>
              <a:t> </a:t>
            </a:r>
            <a:r>
              <a:rPr lang="en-US" altLang="en-US" sz="1400" dirty="0"/>
              <a:t>whennig@xia.com</a:t>
            </a:r>
          </a:p>
        </p:txBody>
      </p:sp>
      <p:sp>
        <p:nvSpPr>
          <p:cNvPr id="2054" name="Rectangle 5"/>
          <p:cNvSpPr>
            <a:spLocks noChangeArrowheads="1"/>
          </p:cNvSpPr>
          <p:nvPr/>
        </p:nvSpPr>
        <p:spPr bwMode="auto">
          <a:xfrm>
            <a:off x="7924800" y="744379"/>
            <a:ext cx="137159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7700">
                <a:solidFill>
                  <a:schemeClr val="tx1"/>
                </a:solidFill>
                <a:latin typeface="Arial" panose="020B0604020202020204" pitchFamily="34" charset="0"/>
                <a:cs typeface="Arial" panose="020B0604020202020204" pitchFamily="34" charset="0"/>
              </a:defRPr>
            </a:lvl1pPr>
            <a:lvl2pPr marL="742950" indent="-285750">
              <a:defRPr sz="7700">
                <a:solidFill>
                  <a:schemeClr val="tx1"/>
                </a:solidFill>
                <a:latin typeface="Arial" panose="020B0604020202020204" pitchFamily="34" charset="0"/>
                <a:cs typeface="Arial" panose="020B0604020202020204" pitchFamily="34" charset="0"/>
              </a:defRPr>
            </a:lvl2pPr>
            <a:lvl3pPr marL="1143000" indent="-228600">
              <a:defRPr sz="7700">
                <a:solidFill>
                  <a:schemeClr val="tx1"/>
                </a:solidFill>
                <a:latin typeface="Arial" panose="020B0604020202020204" pitchFamily="34" charset="0"/>
                <a:cs typeface="Arial" panose="020B0604020202020204" pitchFamily="34" charset="0"/>
              </a:defRPr>
            </a:lvl3pPr>
            <a:lvl4pPr marL="1600200" indent="-228600">
              <a:defRPr sz="7700">
                <a:solidFill>
                  <a:schemeClr val="tx1"/>
                </a:solidFill>
                <a:latin typeface="Arial" panose="020B0604020202020204" pitchFamily="34" charset="0"/>
                <a:cs typeface="Arial" panose="020B0604020202020204" pitchFamily="34" charset="0"/>
              </a:defRPr>
            </a:lvl4pPr>
            <a:lvl5pPr marL="2057400" indent="-228600">
              <a:defRPr sz="77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9pPr>
          </a:lstStyle>
          <a:p>
            <a:pPr eaLnBrk="1" hangingPunct="1"/>
            <a:r>
              <a:rPr lang="en-US" altLang="en-US" sz="1000" dirty="0" smtClean="0"/>
              <a:t>www.xia.com</a:t>
            </a:r>
            <a:endParaRPr lang="en-US" altLang="en-US" sz="1000" dirty="0"/>
          </a:p>
        </p:txBody>
      </p:sp>
      <p:pic>
        <p:nvPicPr>
          <p:cNvPr id="2073" name="Picture 10"/>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24800" y="260054"/>
            <a:ext cx="1011818" cy="501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AutoShape 2" descr="Image result for CEA France"/>
          <p:cNvSpPr>
            <a:spLocks noChangeAspect="1" noChangeArrowheads="1"/>
          </p:cNvSpPr>
          <p:nvPr/>
        </p:nvSpPr>
        <p:spPr bwMode="auto">
          <a:xfrm>
            <a:off x="2746073" y="789307"/>
            <a:ext cx="175876" cy="14326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1182" tIns="5591" rIns="11182" bIns="5591" numCol="1" anchor="t" anchorCtr="0" compatLnSpc="1">
            <a:prstTxWarp prst="textNoShape">
              <a:avLst/>
            </a:prstTxWarp>
          </a:bodyPr>
          <a:lstStyle/>
          <a:p>
            <a:endParaRPr lang="en-US" sz="942" dirty="0"/>
          </a:p>
        </p:txBody>
      </p:sp>
      <p:sp>
        <p:nvSpPr>
          <p:cNvPr id="7" name="AutoShape 7"/>
          <p:cNvSpPr>
            <a:spLocks noChangeArrowheads="1"/>
          </p:cNvSpPr>
          <p:nvPr/>
        </p:nvSpPr>
        <p:spPr bwMode="auto">
          <a:xfrm>
            <a:off x="153542" y="990600"/>
            <a:ext cx="8838057" cy="5715000"/>
          </a:xfrm>
          <a:prstGeom prst="roundRect">
            <a:avLst>
              <a:gd name="adj" fmla="val 2921"/>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918" tIns="3459" rIns="6918" bIns="3459"/>
          <a:lstStyle>
            <a:lvl1pPr defTabSz="771525">
              <a:tabLst>
                <a:tab pos="288925" algn="l"/>
              </a:tabLst>
              <a:defRPr sz="7700">
                <a:solidFill>
                  <a:schemeClr val="tx1"/>
                </a:solidFill>
                <a:latin typeface="Arial" panose="020B0604020202020204" pitchFamily="34" charset="0"/>
                <a:cs typeface="Arial" panose="020B0604020202020204" pitchFamily="34" charset="0"/>
              </a:defRPr>
            </a:lvl1pPr>
            <a:lvl2pPr marL="742950" indent="-285750" defTabSz="771525">
              <a:tabLst>
                <a:tab pos="288925" algn="l"/>
              </a:tabLst>
              <a:defRPr sz="7700">
                <a:solidFill>
                  <a:schemeClr val="tx1"/>
                </a:solidFill>
                <a:latin typeface="Arial" panose="020B0604020202020204" pitchFamily="34" charset="0"/>
                <a:cs typeface="Arial" panose="020B0604020202020204" pitchFamily="34" charset="0"/>
              </a:defRPr>
            </a:lvl2pPr>
            <a:lvl3pPr marL="1143000" indent="-228600" defTabSz="771525">
              <a:tabLst>
                <a:tab pos="288925" algn="l"/>
              </a:tabLst>
              <a:defRPr sz="7700">
                <a:solidFill>
                  <a:schemeClr val="tx1"/>
                </a:solidFill>
                <a:latin typeface="Arial" panose="020B0604020202020204" pitchFamily="34" charset="0"/>
                <a:cs typeface="Arial" panose="020B0604020202020204" pitchFamily="34" charset="0"/>
              </a:defRPr>
            </a:lvl3pPr>
            <a:lvl4pPr marL="1600200" indent="-228600" defTabSz="771525">
              <a:tabLst>
                <a:tab pos="288925" algn="l"/>
              </a:tabLst>
              <a:defRPr sz="7700">
                <a:solidFill>
                  <a:schemeClr val="tx1"/>
                </a:solidFill>
                <a:latin typeface="Arial" panose="020B0604020202020204" pitchFamily="34" charset="0"/>
                <a:cs typeface="Arial" panose="020B0604020202020204" pitchFamily="34" charset="0"/>
              </a:defRPr>
            </a:lvl4pPr>
            <a:lvl5pPr marL="2057400" indent="-228600" defTabSz="771525">
              <a:tabLst>
                <a:tab pos="288925" algn="l"/>
              </a:tabLst>
              <a:defRPr sz="7700">
                <a:solidFill>
                  <a:schemeClr val="tx1"/>
                </a:solidFill>
                <a:latin typeface="Arial" panose="020B0604020202020204" pitchFamily="34" charset="0"/>
                <a:cs typeface="Arial" panose="020B0604020202020204" pitchFamily="34" charset="0"/>
              </a:defRPr>
            </a:lvl5pPr>
            <a:lvl6pPr marL="25146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6pPr>
            <a:lvl7pPr marL="29718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7pPr>
            <a:lvl8pPr marL="34290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8pPr>
            <a:lvl9pPr marL="38862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9pPr>
          </a:lstStyle>
          <a:p>
            <a:pPr eaLnBrk="1" hangingPunct="1"/>
            <a:r>
              <a:rPr lang="en-US" altLang="en-US" sz="1400" b="1" dirty="0" smtClean="0">
                <a:hlinkClick r:id="rId4" action="ppaction://hlinksldjump"/>
              </a:rPr>
              <a:t>Summary</a:t>
            </a:r>
            <a:endParaRPr lang="en-US" altLang="en-US" sz="1400" dirty="0"/>
          </a:p>
          <a:p>
            <a:pPr algn="just" eaLnBrk="1" hangingPunct="1"/>
            <a:r>
              <a:rPr lang="en-US" altLang="en-US" sz="1200" dirty="0"/>
              <a:t>We implemented the White Rabbit time synchronization in a new detector readout electronics module, the Pixie-Net XL. Time resolutions in preliminary measurements are 5-15ps per software output, ~100ps per clock jitter measurements and ~500ps per digitized coincident </a:t>
            </a:r>
            <a:r>
              <a:rPr lang="en-US" altLang="en-US" sz="1200" dirty="0" err="1"/>
              <a:t>pulser</a:t>
            </a:r>
            <a:r>
              <a:rPr lang="en-US" altLang="en-US" sz="1200" dirty="0"/>
              <a:t> signal; overall well below 1ns. The method has been proven suitable for distances of more than 10m. A software triggering scheme has been demonstrated and performance </a:t>
            </a:r>
            <a:r>
              <a:rPr lang="en-US" altLang="en-US" sz="1200" dirty="0" smtClean="0"/>
              <a:t>with radiation </a:t>
            </a:r>
            <a:r>
              <a:rPr lang="en-US" altLang="en-US" sz="1200" dirty="0"/>
              <a:t>detectors is being </a:t>
            </a:r>
            <a:r>
              <a:rPr lang="en-US" altLang="en-US" sz="1200" dirty="0" smtClean="0"/>
              <a:t>characterized</a:t>
            </a:r>
          </a:p>
          <a:p>
            <a:pPr algn="just" eaLnBrk="1" hangingPunct="1"/>
            <a:endParaRPr lang="en-US" altLang="en-US" sz="1200" dirty="0"/>
          </a:p>
          <a:p>
            <a:pPr algn="just" eaLnBrk="1" hangingPunct="1"/>
            <a:r>
              <a:rPr lang="en-US" altLang="en-US" sz="1200" b="1" dirty="0" smtClean="0"/>
              <a:t>Key results</a:t>
            </a:r>
            <a:r>
              <a:rPr lang="en-US" altLang="en-US" sz="1200" dirty="0" smtClean="0"/>
              <a:t>:</a:t>
            </a:r>
          </a:p>
          <a:p>
            <a:pPr marL="171450" indent="-171450" algn="just" eaLnBrk="1" hangingPunct="1">
              <a:lnSpc>
                <a:spcPct val="150000"/>
              </a:lnSpc>
              <a:buFont typeface="Wingdings" panose="05000000000000000000" pitchFamily="2" charset="2"/>
              <a:buChar char="Ø"/>
            </a:pPr>
            <a:r>
              <a:rPr lang="en-US" altLang="en-US" sz="1200" dirty="0" smtClean="0"/>
              <a:t>White Rabbit IP core integrated into detector readout pulse processing logic</a:t>
            </a:r>
          </a:p>
          <a:p>
            <a:pPr marL="171450" indent="-171450" algn="just" eaLnBrk="1" hangingPunct="1">
              <a:lnSpc>
                <a:spcPct val="150000"/>
              </a:lnSpc>
              <a:buFont typeface="Wingdings" panose="05000000000000000000" pitchFamily="2" charset="2"/>
              <a:buChar char="Ø"/>
            </a:pPr>
            <a:r>
              <a:rPr lang="en-US" altLang="en-US" sz="1200" dirty="0" smtClean="0"/>
              <a:t>HW design with multiple ADC </a:t>
            </a:r>
            <a:r>
              <a:rPr lang="en-US" altLang="en-US" sz="1200" dirty="0" err="1" smtClean="0"/>
              <a:t>daughtercard</a:t>
            </a:r>
            <a:r>
              <a:rPr lang="en-US" altLang="en-US" sz="1200" dirty="0" smtClean="0"/>
              <a:t> options</a:t>
            </a:r>
          </a:p>
          <a:p>
            <a:pPr marL="171450" indent="-171450" algn="just" eaLnBrk="1" hangingPunct="1">
              <a:lnSpc>
                <a:spcPct val="150000"/>
              </a:lnSpc>
              <a:buFont typeface="Wingdings" panose="05000000000000000000" pitchFamily="2" charset="2"/>
              <a:buChar char="Ø"/>
            </a:pPr>
            <a:r>
              <a:rPr lang="en-US" altLang="en-US" sz="1200" dirty="0" smtClean="0"/>
              <a:t>Software triggering scheme</a:t>
            </a:r>
          </a:p>
          <a:p>
            <a:pPr marL="171450" indent="-171450" algn="just" eaLnBrk="1" hangingPunct="1">
              <a:lnSpc>
                <a:spcPct val="150000"/>
              </a:lnSpc>
              <a:buFont typeface="Wingdings" panose="05000000000000000000" pitchFamily="2" charset="2"/>
              <a:buChar char="Ø"/>
            </a:pPr>
            <a:r>
              <a:rPr lang="en-US" altLang="en-US" sz="1200" dirty="0" smtClean="0"/>
              <a:t>Sub-nanosecond timing resolution in time-of-flight type measurements</a:t>
            </a:r>
          </a:p>
          <a:p>
            <a:pPr marL="171450" indent="-171450" algn="just" eaLnBrk="1" hangingPunct="1">
              <a:lnSpc>
                <a:spcPct val="150000"/>
              </a:lnSpc>
              <a:buFont typeface="Wingdings" panose="05000000000000000000" pitchFamily="2" charset="2"/>
              <a:buChar char="Ø"/>
            </a:pPr>
            <a:r>
              <a:rPr lang="en-US" altLang="en-US" sz="1200" dirty="0" smtClean="0"/>
              <a:t>1Gbps Ethernet data output with White Rabbit synchronization, demonstrated 10Gbps data capability of hardware </a:t>
            </a:r>
          </a:p>
          <a:p>
            <a:pPr marL="171450" indent="-171450" algn="just" eaLnBrk="1" hangingPunct="1">
              <a:buFont typeface="Wingdings" panose="05000000000000000000" pitchFamily="2" charset="2"/>
              <a:buChar char="Ø"/>
            </a:pPr>
            <a:endParaRPr lang="en-US" altLang="en-US" sz="1200" dirty="0"/>
          </a:p>
          <a:p>
            <a:pPr marL="171450" indent="-171450" algn="just" eaLnBrk="1" hangingPunct="1">
              <a:buFont typeface="Wingdings" panose="05000000000000000000" pitchFamily="2" charset="2"/>
              <a:buChar char="Ø"/>
            </a:pPr>
            <a:endParaRPr lang="en-US" altLang="en-US" sz="1200" dirty="0" smtClean="0"/>
          </a:p>
          <a:p>
            <a:pPr algn="just" eaLnBrk="1" hangingPunct="1"/>
            <a:endParaRPr lang="en-US" altLang="en-US" sz="1200" dirty="0" smtClean="0"/>
          </a:p>
          <a:p>
            <a:pPr eaLnBrk="1" hangingPunct="1"/>
            <a:r>
              <a:rPr lang="en-US" altLang="en-US" sz="1400" b="1" dirty="0" smtClean="0">
                <a:hlinkClick r:id="rId4" action="ppaction://hlinksldjump"/>
              </a:rPr>
              <a:t>Outlook</a:t>
            </a:r>
            <a:endParaRPr lang="en-US" altLang="en-US" sz="1400" dirty="0"/>
          </a:p>
          <a:p>
            <a:pPr algn="just" eaLnBrk="1" hangingPunct="1"/>
            <a:r>
              <a:rPr lang="en-US" altLang="en-US" sz="1200" dirty="0" smtClean="0"/>
              <a:t>To bring this project to completion, we plan to</a:t>
            </a:r>
          </a:p>
          <a:p>
            <a:pPr marL="171450" indent="-171450" algn="just" eaLnBrk="1" hangingPunct="1">
              <a:lnSpc>
                <a:spcPct val="150000"/>
              </a:lnSpc>
              <a:buFont typeface="Wingdings" panose="05000000000000000000" pitchFamily="2" charset="2"/>
              <a:buChar char="§"/>
            </a:pPr>
            <a:r>
              <a:rPr lang="en-US" altLang="en-US" sz="1200" dirty="0" smtClean="0"/>
              <a:t>Revise and finalize the clock circuitry for minimal jitter</a:t>
            </a:r>
          </a:p>
          <a:p>
            <a:pPr marL="171450" indent="-171450" algn="just" eaLnBrk="1" hangingPunct="1">
              <a:lnSpc>
                <a:spcPct val="150000"/>
              </a:lnSpc>
              <a:buFont typeface="Wingdings" panose="05000000000000000000" pitchFamily="2" charset="2"/>
              <a:buChar char="§"/>
            </a:pPr>
            <a:r>
              <a:rPr lang="en-US" altLang="en-US" sz="1200" dirty="0" smtClean="0"/>
              <a:t>Explore the </a:t>
            </a:r>
            <a:r>
              <a:rPr lang="en-US" altLang="en-US" sz="1200" dirty="0" err="1" smtClean="0"/>
              <a:t>Dolosse</a:t>
            </a:r>
            <a:r>
              <a:rPr lang="en-US" altLang="en-US" sz="1200" dirty="0" smtClean="0"/>
              <a:t> data management scheme in the data readout</a:t>
            </a:r>
          </a:p>
          <a:p>
            <a:pPr marL="171450" indent="-171450" algn="just" eaLnBrk="1" hangingPunct="1">
              <a:lnSpc>
                <a:spcPct val="150000"/>
              </a:lnSpc>
              <a:buFont typeface="Wingdings" panose="05000000000000000000" pitchFamily="2" charset="2"/>
              <a:buChar char="§"/>
            </a:pPr>
            <a:r>
              <a:rPr lang="en-US" altLang="en-US" sz="1200" dirty="0" smtClean="0"/>
              <a:t>Fully characterize timing and detector performance</a:t>
            </a:r>
            <a:endParaRPr lang="en-US" altLang="en-US" sz="1200" dirty="0"/>
          </a:p>
          <a:p>
            <a:pPr algn="just" eaLnBrk="1" hangingPunct="1"/>
            <a:endParaRPr lang="en-US" altLang="en-US" sz="1200" dirty="0" smtClean="0"/>
          </a:p>
          <a:p>
            <a:pPr algn="just" eaLnBrk="1" hangingPunct="1"/>
            <a:endParaRPr lang="en-US" altLang="en-US" sz="1200" dirty="0"/>
          </a:p>
          <a:p>
            <a:pPr marL="171450" indent="-171450" algn="just" eaLnBrk="1" hangingPunct="1">
              <a:buFont typeface="Wingdings" panose="05000000000000000000" pitchFamily="2" charset="2"/>
              <a:buChar char="Ø"/>
            </a:pPr>
            <a:endParaRPr lang="en-US" altLang="en-US" sz="1200" dirty="0"/>
          </a:p>
          <a:p>
            <a:pPr algn="just" eaLnBrk="1" hangingPunct="1"/>
            <a:endParaRPr lang="en-US" altLang="en-US" sz="269" dirty="0"/>
          </a:p>
          <a:p>
            <a:pPr algn="just" eaLnBrk="1" hangingPunct="1"/>
            <a:r>
              <a:rPr lang="en-US" altLang="en-US" sz="294" dirty="0"/>
              <a:t>																		</a:t>
            </a:r>
          </a:p>
          <a:p>
            <a:pPr algn="just" eaLnBrk="1" hangingPunct="1"/>
            <a:endParaRPr lang="en-US" altLang="en-US" sz="342" dirty="0"/>
          </a:p>
          <a:p>
            <a:pPr algn="just" eaLnBrk="1" hangingPunct="1"/>
            <a:endParaRPr lang="en-US" altLang="en-US" sz="342" dirty="0"/>
          </a:p>
          <a:p>
            <a:pPr algn="just" eaLnBrk="1" hangingPunct="1"/>
            <a:endParaRPr lang="en-US" altLang="en-US" sz="342" b="1" dirty="0"/>
          </a:p>
        </p:txBody>
      </p:sp>
    </p:spTree>
    <p:extLst>
      <p:ext uri="{BB962C8B-B14F-4D97-AF65-F5344CB8AC3E}">
        <p14:creationId xmlns:p14="http://schemas.microsoft.com/office/powerpoint/2010/main" val="30748090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2051" name="Rectangle 3"/>
          <p:cNvSpPr>
            <a:spLocks noGrp="1" noChangeArrowheads="1"/>
          </p:cNvSpPr>
          <p:nvPr>
            <p:ph type="subTitle" idx="1"/>
          </p:nvPr>
        </p:nvSpPr>
        <p:spPr>
          <a:xfrm>
            <a:off x="130152" y="222274"/>
            <a:ext cx="7642248" cy="683558"/>
          </a:xfrm>
        </p:spPr>
        <p:txBody>
          <a:bodyPr rtlCol="0">
            <a:noAutofit/>
          </a:bodyPr>
          <a:lstStyle/>
          <a:p>
            <a:pPr algn="l"/>
            <a:r>
              <a:rPr lang="en-US" sz="1800" b="1" dirty="0">
                <a:hlinkClick r:id="" action="ppaction://hlinkshowjump?jump=firstslide"/>
              </a:rPr>
              <a:t>White Rabbit Time Synchronization for </a:t>
            </a:r>
            <a:r>
              <a:rPr lang="en-US" sz="1800" b="1" dirty="0" smtClean="0">
                <a:hlinkClick r:id="" action="ppaction://hlinkshowjump?jump=firstslide"/>
              </a:rPr>
              <a:t>Radiation </a:t>
            </a:r>
            <a:r>
              <a:rPr lang="en-US" sz="1800" b="1" dirty="0">
                <a:hlinkClick r:id="" action="ppaction://hlinkshowjump?jump=firstslide"/>
              </a:rPr>
              <a:t>Detector </a:t>
            </a:r>
            <a:r>
              <a:rPr lang="en-US" sz="1800" b="1" dirty="0" smtClean="0">
                <a:hlinkClick r:id="" action="ppaction://hlinkshowjump?jump=firstslide"/>
              </a:rPr>
              <a:t>Readout Electronics</a:t>
            </a:r>
            <a:endParaRPr lang="en-US" sz="1800" b="1" dirty="0" smtClean="0"/>
          </a:p>
          <a:p>
            <a:pPr algn="l"/>
            <a:r>
              <a:rPr lang="en-US" altLang="en-US" sz="1400" dirty="0" smtClean="0"/>
              <a:t>W</a:t>
            </a:r>
            <a:r>
              <a:rPr lang="en-US" altLang="en-US" sz="1400" dirty="0"/>
              <a:t>. Hennig, S. </a:t>
            </a:r>
            <a:r>
              <a:rPr lang="en-US" altLang="en-US" sz="1400" dirty="0" smtClean="0"/>
              <a:t>Hoover   •   XIA </a:t>
            </a:r>
            <a:r>
              <a:rPr lang="en-US" altLang="en-US" sz="1400" dirty="0"/>
              <a:t>LLC, 31057 </a:t>
            </a:r>
            <a:r>
              <a:rPr lang="en-US" altLang="en-US" sz="1400" dirty="0" err="1"/>
              <a:t>Genstar</a:t>
            </a:r>
            <a:r>
              <a:rPr lang="en-US" altLang="en-US" sz="1400" dirty="0"/>
              <a:t> Rd, Hayward, CA 94544, </a:t>
            </a:r>
            <a:r>
              <a:rPr lang="en-US" altLang="en-US" sz="1400" dirty="0" smtClean="0"/>
              <a:t>USA</a:t>
            </a:r>
            <a:r>
              <a:rPr lang="en-US" altLang="en-US" sz="1400" dirty="0"/>
              <a:t> • </a:t>
            </a:r>
            <a:r>
              <a:rPr lang="en-US" altLang="en-US" sz="1400" dirty="0" smtClean="0"/>
              <a:t> </a:t>
            </a:r>
            <a:r>
              <a:rPr lang="en-US" altLang="en-US" sz="1400" dirty="0"/>
              <a:t>whennig@xia.com</a:t>
            </a:r>
          </a:p>
        </p:txBody>
      </p:sp>
      <p:sp>
        <p:nvSpPr>
          <p:cNvPr id="2054" name="Rectangle 5"/>
          <p:cNvSpPr>
            <a:spLocks noChangeArrowheads="1"/>
          </p:cNvSpPr>
          <p:nvPr/>
        </p:nvSpPr>
        <p:spPr bwMode="auto">
          <a:xfrm>
            <a:off x="7924800" y="744379"/>
            <a:ext cx="137159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7700">
                <a:solidFill>
                  <a:schemeClr val="tx1"/>
                </a:solidFill>
                <a:latin typeface="Arial" panose="020B0604020202020204" pitchFamily="34" charset="0"/>
                <a:cs typeface="Arial" panose="020B0604020202020204" pitchFamily="34" charset="0"/>
              </a:defRPr>
            </a:lvl1pPr>
            <a:lvl2pPr marL="742950" indent="-285750">
              <a:defRPr sz="7700">
                <a:solidFill>
                  <a:schemeClr val="tx1"/>
                </a:solidFill>
                <a:latin typeface="Arial" panose="020B0604020202020204" pitchFamily="34" charset="0"/>
                <a:cs typeface="Arial" panose="020B0604020202020204" pitchFamily="34" charset="0"/>
              </a:defRPr>
            </a:lvl2pPr>
            <a:lvl3pPr marL="1143000" indent="-228600">
              <a:defRPr sz="7700">
                <a:solidFill>
                  <a:schemeClr val="tx1"/>
                </a:solidFill>
                <a:latin typeface="Arial" panose="020B0604020202020204" pitchFamily="34" charset="0"/>
                <a:cs typeface="Arial" panose="020B0604020202020204" pitchFamily="34" charset="0"/>
              </a:defRPr>
            </a:lvl3pPr>
            <a:lvl4pPr marL="1600200" indent="-228600">
              <a:defRPr sz="7700">
                <a:solidFill>
                  <a:schemeClr val="tx1"/>
                </a:solidFill>
                <a:latin typeface="Arial" panose="020B0604020202020204" pitchFamily="34" charset="0"/>
                <a:cs typeface="Arial" panose="020B0604020202020204" pitchFamily="34" charset="0"/>
              </a:defRPr>
            </a:lvl4pPr>
            <a:lvl5pPr marL="2057400" indent="-228600">
              <a:defRPr sz="77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9pPr>
          </a:lstStyle>
          <a:p>
            <a:pPr eaLnBrk="1" hangingPunct="1"/>
            <a:r>
              <a:rPr lang="en-US" altLang="en-US" sz="1000" dirty="0" smtClean="0"/>
              <a:t>www.xia.com</a:t>
            </a:r>
            <a:endParaRPr lang="en-US" altLang="en-US" sz="1000" dirty="0"/>
          </a:p>
        </p:txBody>
      </p:sp>
      <p:pic>
        <p:nvPicPr>
          <p:cNvPr id="2073" name="Picture 10"/>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24800" y="260054"/>
            <a:ext cx="1011818" cy="501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AutoShape 2" descr="Image result for CEA France"/>
          <p:cNvSpPr>
            <a:spLocks noChangeAspect="1" noChangeArrowheads="1"/>
          </p:cNvSpPr>
          <p:nvPr/>
        </p:nvSpPr>
        <p:spPr bwMode="auto">
          <a:xfrm>
            <a:off x="2746073" y="789307"/>
            <a:ext cx="175876" cy="14326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1182" tIns="5591" rIns="11182" bIns="5591" numCol="1" anchor="t" anchorCtr="0" compatLnSpc="1">
            <a:prstTxWarp prst="textNoShape">
              <a:avLst/>
            </a:prstTxWarp>
          </a:bodyPr>
          <a:lstStyle/>
          <a:p>
            <a:endParaRPr lang="en-US" sz="942" dirty="0"/>
          </a:p>
        </p:txBody>
      </p:sp>
      <p:sp>
        <p:nvSpPr>
          <p:cNvPr id="8" name="AutoShape 7"/>
          <p:cNvSpPr>
            <a:spLocks noChangeArrowheads="1"/>
          </p:cNvSpPr>
          <p:nvPr/>
        </p:nvSpPr>
        <p:spPr bwMode="auto">
          <a:xfrm>
            <a:off x="178298" y="990601"/>
            <a:ext cx="3860302" cy="5638800"/>
          </a:xfrm>
          <a:prstGeom prst="roundRect">
            <a:avLst>
              <a:gd name="adj" fmla="val 8456"/>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918" tIns="3459" rIns="6918" bIns="3459"/>
          <a:lstStyle>
            <a:lvl1pPr defTabSz="771525">
              <a:tabLst>
                <a:tab pos="288925" algn="l"/>
              </a:tabLst>
              <a:defRPr sz="7700">
                <a:solidFill>
                  <a:schemeClr val="tx1"/>
                </a:solidFill>
                <a:latin typeface="Arial" panose="020B0604020202020204" pitchFamily="34" charset="0"/>
                <a:cs typeface="Arial" panose="020B0604020202020204" pitchFamily="34" charset="0"/>
              </a:defRPr>
            </a:lvl1pPr>
            <a:lvl2pPr marL="742950" indent="-285750" defTabSz="771525">
              <a:tabLst>
                <a:tab pos="288925" algn="l"/>
              </a:tabLst>
              <a:defRPr sz="7700">
                <a:solidFill>
                  <a:schemeClr val="tx1"/>
                </a:solidFill>
                <a:latin typeface="Arial" panose="020B0604020202020204" pitchFamily="34" charset="0"/>
                <a:cs typeface="Arial" panose="020B0604020202020204" pitchFamily="34" charset="0"/>
              </a:defRPr>
            </a:lvl2pPr>
            <a:lvl3pPr marL="1143000" indent="-228600" defTabSz="771525">
              <a:tabLst>
                <a:tab pos="288925" algn="l"/>
              </a:tabLst>
              <a:defRPr sz="7700">
                <a:solidFill>
                  <a:schemeClr val="tx1"/>
                </a:solidFill>
                <a:latin typeface="Arial" panose="020B0604020202020204" pitchFamily="34" charset="0"/>
                <a:cs typeface="Arial" panose="020B0604020202020204" pitchFamily="34" charset="0"/>
              </a:defRPr>
            </a:lvl3pPr>
            <a:lvl4pPr marL="1600200" indent="-228600" defTabSz="771525">
              <a:tabLst>
                <a:tab pos="288925" algn="l"/>
              </a:tabLst>
              <a:defRPr sz="7700">
                <a:solidFill>
                  <a:schemeClr val="tx1"/>
                </a:solidFill>
                <a:latin typeface="Arial" panose="020B0604020202020204" pitchFamily="34" charset="0"/>
                <a:cs typeface="Arial" panose="020B0604020202020204" pitchFamily="34" charset="0"/>
              </a:defRPr>
            </a:lvl4pPr>
            <a:lvl5pPr marL="2057400" indent="-228600" defTabSz="771525">
              <a:tabLst>
                <a:tab pos="288925" algn="l"/>
              </a:tabLst>
              <a:defRPr sz="7700">
                <a:solidFill>
                  <a:schemeClr val="tx1"/>
                </a:solidFill>
                <a:latin typeface="Arial" panose="020B0604020202020204" pitchFamily="34" charset="0"/>
                <a:cs typeface="Arial" panose="020B0604020202020204" pitchFamily="34" charset="0"/>
              </a:defRPr>
            </a:lvl5pPr>
            <a:lvl6pPr marL="25146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6pPr>
            <a:lvl7pPr marL="29718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7pPr>
            <a:lvl8pPr marL="34290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8pPr>
            <a:lvl9pPr marL="38862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9pPr>
          </a:lstStyle>
          <a:p>
            <a:pPr eaLnBrk="1" hangingPunct="1"/>
            <a:r>
              <a:rPr lang="en-US" altLang="en-US" sz="1400" b="1" dirty="0">
                <a:hlinkClick r:id="rId4" action="ppaction://hlinksldjump"/>
              </a:rPr>
              <a:t>About XIA LLC</a:t>
            </a:r>
            <a:endParaRPr lang="en-US" altLang="en-US" sz="1400" b="1" dirty="0"/>
          </a:p>
          <a:p>
            <a:pPr algn="just" eaLnBrk="1" hangingPunct="1"/>
            <a:endParaRPr lang="en-US" altLang="en-US" sz="147" dirty="0"/>
          </a:p>
          <a:p>
            <a:pPr algn="just" eaLnBrk="1" hangingPunct="1"/>
            <a:r>
              <a:rPr lang="en-US" sz="1200" dirty="0"/>
              <a:t>XIA LLC invents, develops and markets advanced digital data acquisition and processing systems for x-ray, gamma-ray, and other radiation detector applications in university research, national laboratories and industry</a:t>
            </a:r>
            <a:r>
              <a:rPr lang="en-US" altLang="en-US" sz="1200" dirty="0"/>
              <a:t>. </a:t>
            </a:r>
            <a:endParaRPr lang="en-US" altLang="en-US" sz="1200" dirty="0" smtClean="0"/>
          </a:p>
          <a:p>
            <a:pPr algn="just" eaLnBrk="1" hangingPunct="1"/>
            <a:endParaRPr lang="en-US" altLang="en-US" sz="1200" dirty="0"/>
          </a:p>
          <a:p>
            <a:pPr algn="just" eaLnBrk="1" hangingPunct="1"/>
            <a:r>
              <a:rPr lang="en-US" altLang="en-US" sz="1200" dirty="0" smtClean="0"/>
              <a:t>Having </a:t>
            </a:r>
            <a:r>
              <a:rPr lang="en-US" altLang="en-US" sz="1200" dirty="0"/>
              <a:t>pioneered digital detector readout electronics for over 20 years, our most recent new products integrate PTP and/or White </a:t>
            </a:r>
            <a:r>
              <a:rPr lang="en-US" altLang="en-US" sz="1200" dirty="0" smtClean="0"/>
              <a:t>Rabbit</a:t>
            </a:r>
          </a:p>
          <a:p>
            <a:pPr algn="just" eaLnBrk="1" hangingPunct="1"/>
            <a:endParaRPr lang="en-US" altLang="en-US" sz="1200" dirty="0"/>
          </a:p>
          <a:p>
            <a:pPr algn="just" eaLnBrk="1" hangingPunct="1"/>
            <a:r>
              <a:rPr lang="en-US" altLang="en-US" sz="1200" dirty="0" smtClean="0"/>
              <a:t>Contact:</a:t>
            </a:r>
          </a:p>
          <a:p>
            <a:pPr algn="just" eaLnBrk="1" hangingPunct="1"/>
            <a:r>
              <a:rPr lang="en-US" altLang="en-US" sz="1200" dirty="0" smtClean="0">
                <a:hlinkClick r:id="rId5"/>
              </a:rPr>
              <a:t>www.xia.com</a:t>
            </a:r>
            <a:endParaRPr lang="en-US" altLang="en-US" sz="1200" dirty="0" smtClean="0"/>
          </a:p>
          <a:p>
            <a:pPr algn="just" eaLnBrk="1" hangingPunct="1"/>
            <a:r>
              <a:rPr lang="en-US" altLang="en-US" sz="1200" dirty="0" smtClean="0">
                <a:hlinkClick r:id="rId6"/>
              </a:rPr>
              <a:t>whennig@xia.com</a:t>
            </a:r>
            <a:endParaRPr lang="en-US" altLang="en-US" sz="1200" dirty="0" smtClean="0"/>
          </a:p>
          <a:p>
            <a:pPr algn="just" eaLnBrk="1" hangingPunct="1"/>
            <a:endParaRPr lang="en-US" altLang="en-US" sz="1200" dirty="0"/>
          </a:p>
          <a:p>
            <a:pPr algn="just" eaLnBrk="1" hangingPunct="1"/>
            <a:endParaRPr lang="en-US" altLang="en-US" sz="269" dirty="0"/>
          </a:p>
          <a:p>
            <a:pPr algn="just" eaLnBrk="1" hangingPunct="1"/>
            <a:r>
              <a:rPr lang="en-US" altLang="en-US" sz="294" dirty="0"/>
              <a:t>																		</a:t>
            </a:r>
          </a:p>
          <a:p>
            <a:pPr algn="just" eaLnBrk="1" hangingPunct="1"/>
            <a:endParaRPr lang="en-US" altLang="en-US" sz="342" dirty="0"/>
          </a:p>
          <a:p>
            <a:pPr algn="just" eaLnBrk="1" hangingPunct="1"/>
            <a:endParaRPr lang="en-US" altLang="en-US" sz="342" dirty="0"/>
          </a:p>
          <a:p>
            <a:pPr algn="just" eaLnBrk="1" hangingPunct="1"/>
            <a:endParaRPr lang="en-US" altLang="en-US" sz="342" b="1" dirty="0"/>
          </a:p>
        </p:txBody>
      </p:sp>
      <p:sp>
        <p:nvSpPr>
          <p:cNvPr id="11" name="AutoShape 7"/>
          <p:cNvSpPr>
            <a:spLocks noChangeArrowheads="1"/>
          </p:cNvSpPr>
          <p:nvPr/>
        </p:nvSpPr>
        <p:spPr bwMode="auto">
          <a:xfrm>
            <a:off x="4570406" y="990600"/>
            <a:ext cx="4192593" cy="5638802"/>
          </a:xfrm>
          <a:prstGeom prst="roundRect">
            <a:avLst>
              <a:gd name="adj" fmla="val 8456"/>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918" tIns="3459" rIns="6918" bIns="3459"/>
          <a:lstStyle>
            <a:lvl1pPr defTabSz="771525">
              <a:tabLst>
                <a:tab pos="288925" algn="l"/>
              </a:tabLst>
              <a:defRPr sz="7700">
                <a:solidFill>
                  <a:schemeClr val="tx1"/>
                </a:solidFill>
                <a:latin typeface="Arial" panose="020B0604020202020204" pitchFamily="34" charset="0"/>
                <a:cs typeface="Arial" panose="020B0604020202020204" pitchFamily="34" charset="0"/>
              </a:defRPr>
            </a:lvl1pPr>
            <a:lvl2pPr marL="742950" indent="-285750" defTabSz="771525">
              <a:tabLst>
                <a:tab pos="288925" algn="l"/>
              </a:tabLst>
              <a:defRPr sz="7700">
                <a:solidFill>
                  <a:schemeClr val="tx1"/>
                </a:solidFill>
                <a:latin typeface="Arial" panose="020B0604020202020204" pitchFamily="34" charset="0"/>
                <a:cs typeface="Arial" panose="020B0604020202020204" pitchFamily="34" charset="0"/>
              </a:defRPr>
            </a:lvl2pPr>
            <a:lvl3pPr marL="1143000" indent="-228600" defTabSz="771525">
              <a:tabLst>
                <a:tab pos="288925" algn="l"/>
              </a:tabLst>
              <a:defRPr sz="7700">
                <a:solidFill>
                  <a:schemeClr val="tx1"/>
                </a:solidFill>
                <a:latin typeface="Arial" panose="020B0604020202020204" pitchFamily="34" charset="0"/>
                <a:cs typeface="Arial" panose="020B0604020202020204" pitchFamily="34" charset="0"/>
              </a:defRPr>
            </a:lvl3pPr>
            <a:lvl4pPr marL="1600200" indent="-228600" defTabSz="771525">
              <a:tabLst>
                <a:tab pos="288925" algn="l"/>
              </a:tabLst>
              <a:defRPr sz="7700">
                <a:solidFill>
                  <a:schemeClr val="tx1"/>
                </a:solidFill>
                <a:latin typeface="Arial" panose="020B0604020202020204" pitchFamily="34" charset="0"/>
                <a:cs typeface="Arial" panose="020B0604020202020204" pitchFamily="34" charset="0"/>
              </a:defRPr>
            </a:lvl4pPr>
            <a:lvl5pPr marL="2057400" indent="-228600" defTabSz="771525">
              <a:tabLst>
                <a:tab pos="288925" algn="l"/>
              </a:tabLst>
              <a:defRPr sz="7700">
                <a:solidFill>
                  <a:schemeClr val="tx1"/>
                </a:solidFill>
                <a:latin typeface="Arial" panose="020B0604020202020204" pitchFamily="34" charset="0"/>
                <a:cs typeface="Arial" panose="020B0604020202020204" pitchFamily="34" charset="0"/>
              </a:defRPr>
            </a:lvl5pPr>
            <a:lvl6pPr marL="25146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6pPr>
            <a:lvl7pPr marL="29718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7pPr>
            <a:lvl8pPr marL="34290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8pPr>
            <a:lvl9pPr marL="38862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9pPr>
          </a:lstStyle>
          <a:p>
            <a:r>
              <a:rPr lang="en-US" altLang="en-US" sz="1400" b="1" dirty="0">
                <a:hlinkClick r:id="rId4" action="ppaction://hlinksldjump"/>
              </a:rPr>
              <a:t>References and Acknowledgments</a:t>
            </a:r>
            <a:endParaRPr lang="en-US" altLang="en-US" sz="1400" b="1" dirty="0"/>
          </a:p>
          <a:p>
            <a:pPr algn="just" eaLnBrk="1" hangingPunct="1"/>
            <a:endParaRPr lang="en-US" altLang="en-US" sz="147" dirty="0"/>
          </a:p>
          <a:p>
            <a:pPr algn="just" eaLnBrk="1" hangingPunct="1"/>
            <a:endParaRPr lang="en-US" altLang="en-US" sz="269" dirty="0"/>
          </a:p>
          <a:p>
            <a:pPr algn="just" eaLnBrk="1" hangingPunct="1"/>
            <a:r>
              <a:rPr lang="en-US" altLang="en-US" sz="294" dirty="0"/>
              <a:t>																		</a:t>
            </a:r>
          </a:p>
          <a:p>
            <a:pPr algn="just" eaLnBrk="1" hangingPunct="1"/>
            <a:endParaRPr lang="en-US" altLang="en-US" sz="342" dirty="0"/>
          </a:p>
          <a:p>
            <a:pPr algn="just" eaLnBrk="1" hangingPunct="1"/>
            <a:endParaRPr lang="en-US" altLang="en-US" sz="342" dirty="0"/>
          </a:p>
          <a:p>
            <a:pPr algn="just" eaLnBrk="1" hangingPunct="1"/>
            <a:endParaRPr lang="en-US" altLang="en-US" sz="342" b="1" dirty="0"/>
          </a:p>
        </p:txBody>
      </p:sp>
      <p:sp>
        <p:nvSpPr>
          <p:cNvPr id="12" name="TextBox 11"/>
          <p:cNvSpPr txBox="1"/>
          <p:nvPr/>
        </p:nvSpPr>
        <p:spPr>
          <a:xfrm>
            <a:off x="4672563" y="1394010"/>
            <a:ext cx="3938036" cy="5170646"/>
          </a:xfrm>
          <a:prstGeom prst="rect">
            <a:avLst/>
          </a:prstGeom>
          <a:noFill/>
        </p:spPr>
        <p:txBody>
          <a:bodyPr wrap="square" numCol="1" rtlCol="0">
            <a:spAutoFit/>
          </a:bodyPr>
          <a:lstStyle/>
          <a:p>
            <a:pPr marL="16775" eaLnBrk="1" hangingPunct="1"/>
            <a:r>
              <a:rPr lang="en-US" altLang="en-US" sz="1000" dirty="0"/>
              <a:t>[1] W. Hennig, et al,  IEEE Trans. </a:t>
            </a:r>
            <a:r>
              <a:rPr lang="en-US" altLang="en-US" sz="1000" dirty="0" err="1"/>
              <a:t>Nucl</a:t>
            </a:r>
            <a:r>
              <a:rPr lang="en-US" altLang="en-US" sz="1000" dirty="0"/>
              <a:t>. Sci. 66 (2019), p1182 </a:t>
            </a:r>
          </a:p>
          <a:p>
            <a:pPr marL="16775" eaLnBrk="1" hangingPunct="1"/>
            <a:r>
              <a:rPr lang="en-US" altLang="en-US" sz="1000" dirty="0"/>
              <a:t>[2] https://ohwr.org/project/white-rabbit</a:t>
            </a:r>
          </a:p>
          <a:p>
            <a:pPr marL="16775" eaLnBrk="1" hangingPunct="1"/>
            <a:r>
              <a:rPr lang="en-US" altLang="en-US" sz="1000" dirty="0"/>
              <a:t>[3] http://zedboard.org/product/microzed</a:t>
            </a:r>
          </a:p>
          <a:p>
            <a:pPr marL="16775" eaLnBrk="1" hangingPunct="1"/>
            <a:r>
              <a:rPr lang="en-US" altLang="en-US" sz="1000" dirty="0"/>
              <a:t>[4] https://www.xia.com/dgf_products.html</a:t>
            </a:r>
          </a:p>
          <a:p>
            <a:pPr marL="16775" eaLnBrk="1" hangingPunct="1"/>
            <a:r>
              <a:rPr lang="en-US" altLang="en-US" sz="1000" dirty="0"/>
              <a:t>[5] http://xillybus.com/xillybus-lite</a:t>
            </a:r>
          </a:p>
          <a:p>
            <a:pPr marL="16775" eaLnBrk="1" hangingPunct="1"/>
            <a:r>
              <a:rPr lang="en-US" altLang="en-US" sz="1000" dirty="0"/>
              <a:t>[6] equivalent to A. </a:t>
            </a:r>
            <a:r>
              <a:rPr lang="en-US" altLang="en-US" sz="1000" dirty="0" err="1"/>
              <a:t>Fallu-Labruyere</a:t>
            </a:r>
            <a:r>
              <a:rPr lang="en-US" altLang="en-US" sz="1000" dirty="0"/>
              <a:t> et al, NIM A 579 (2007), p247.</a:t>
            </a:r>
          </a:p>
          <a:p>
            <a:pPr marL="16775" eaLnBrk="1" hangingPunct="1"/>
            <a:r>
              <a:rPr lang="en-US" altLang="en-US" sz="1000" dirty="0"/>
              <a:t>[7] M. Lipinski, et al, 2011 IEEE Intl. Symposium on Precision Clock Synchronization for Measurement, Control and Communication</a:t>
            </a:r>
          </a:p>
          <a:p>
            <a:pPr marL="16775" eaLnBrk="1" hangingPunct="1"/>
            <a:endParaRPr lang="en-US" altLang="en-US" sz="1000" dirty="0"/>
          </a:p>
          <a:p>
            <a:pPr marL="16775" eaLnBrk="1" hangingPunct="1"/>
            <a:endParaRPr lang="en-US" altLang="en-US" sz="1000" dirty="0"/>
          </a:p>
          <a:p>
            <a:pPr marL="16775" eaLnBrk="1" hangingPunct="1"/>
            <a:endParaRPr lang="en-US" altLang="en-US" sz="1000" dirty="0"/>
          </a:p>
          <a:p>
            <a:pPr marL="16775" eaLnBrk="1" hangingPunct="1"/>
            <a:r>
              <a:rPr lang="en-US" altLang="en-US" sz="1000" dirty="0"/>
              <a:t>This material is based upon work supported by the U.S. Department of Energy, Office of Science, Office of Nuclear Physics under Award Number DE-SC0017223</a:t>
            </a:r>
            <a:r>
              <a:rPr lang="en-US" altLang="en-US" sz="1000" dirty="0" smtClean="0"/>
              <a:t>.</a:t>
            </a:r>
          </a:p>
          <a:p>
            <a:pPr marL="16775" eaLnBrk="1" hangingPunct="1"/>
            <a:r>
              <a:rPr lang="en-US" altLang="en-US" sz="1000" dirty="0"/>
              <a:t/>
            </a:r>
            <a:br>
              <a:rPr lang="en-US" altLang="en-US" sz="1000" dirty="0"/>
            </a:br>
            <a:r>
              <a:rPr lang="en-US" altLang="en-US" sz="1000" dirty="0"/>
              <a:t>Disclaimer:  "This report was prepared as an account of work sponsored by an agency of the United States Government.  Neither the United States Government nor any agency thereof, nor any of their employees, makes any warranty, express or implied, or assumes any legal liability or responsibility for the accuracy, completeness, or usefulness of any information, apparatus, product, or process disclosed, or represents that its use would not infringe privately owned rights.  Reference herein to any specific commercial product, process, or service by trade name, trademark, manufacturer, or otherwise does not necessarily constitute or imply its endorsement, recommendation, or favoring by the United States Government or any agency thereof.  The views and opinions of authors expressed herein do not necessarily state or reflect those of the United States Government or any agency thereof."</a:t>
            </a:r>
            <a:br>
              <a:rPr lang="en-US" altLang="en-US" sz="1000" dirty="0"/>
            </a:br>
            <a:endParaRPr lang="en-US" altLang="en-US" sz="1000" dirty="0"/>
          </a:p>
          <a:p>
            <a:endParaRPr lang="en-US" sz="1000" dirty="0"/>
          </a:p>
        </p:txBody>
      </p:sp>
    </p:spTree>
    <p:extLst>
      <p:ext uri="{BB962C8B-B14F-4D97-AF65-F5344CB8AC3E}">
        <p14:creationId xmlns:p14="http://schemas.microsoft.com/office/powerpoint/2010/main" val="11674047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2051" name="Rectangle 3"/>
          <p:cNvSpPr>
            <a:spLocks noGrp="1" noChangeArrowheads="1"/>
          </p:cNvSpPr>
          <p:nvPr>
            <p:ph type="subTitle" idx="1"/>
          </p:nvPr>
        </p:nvSpPr>
        <p:spPr>
          <a:xfrm>
            <a:off x="130152" y="222274"/>
            <a:ext cx="7642248" cy="683558"/>
          </a:xfrm>
        </p:spPr>
        <p:txBody>
          <a:bodyPr rtlCol="0">
            <a:noAutofit/>
          </a:bodyPr>
          <a:lstStyle/>
          <a:p>
            <a:pPr algn="l"/>
            <a:r>
              <a:rPr lang="en-US" sz="1800" b="1" dirty="0">
                <a:hlinkClick r:id="" action="ppaction://hlinkshowjump?jump=firstslide"/>
              </a:rPr>
              <a:t>White Rabbit Time Synchronization for </a:t>
            </a:r>
            <a:r>
              <a:rPr lang="en-US" sz="1800" b="1" dirty="0" smtClean="0">
                <a:hlinkClick r:id="" action="ppaction://hlinkshowjump?jump=firstslide"/>
              </a:rPr>
              <a:t>Radiation </a:t>
            </a:r>
            <a:r>
              <a:rPr lang="en-US" sz="1800" b="1" dirty="0">
                <a:hlinkClick r:id="" action="ppaction://hlinkshowjump?jump=firstslide"/>
              </a:rPr>
              <a:t>Detector </a:t>
            </a:r>
            <a:r>
              <a:rPr lang="en-US" sz="1800" b="1" dirty="0" smtClean="0">
                <a:hlinkClick r:id="" action="ppaction://hlinkshowjump?jump=firstslide"/>
              </a:rPr>
              <a:t>Readout Electronics</a:t>
            </a:r>
            <a:endParaRPr lang="en-US" sz="1800" b="1" dirty="0" smtClean="0"/>
          </a:p>
          <a:p>
            <a:pPr algn="l"/>
            <a:r>
              <a:rPr lang="en-US" altLang="en-US" sz="1400" dirty="0" smtClean="0"/>
              <a:t>W</a:t>
            </a:r>
            <a:r>
              <a:rPr lang="en-US" altLang="en-US" sz="1400" dirty="0"/>
              <a:t>. Hennig, S. </a:t>
            </a:r>
            <a:r>
              <a:rPr lang="en-US" altLang="en-US" sz="1400" dirty="0" smtClean="0"/>
              <a:t>Hoover   •   XIA </a:t>
            </a:r>
            <a:r>
              <a:rPr lang="en-US" altLang="en-US" sz="1400" dirty="0"/>
              <a:t>LLC, 31057 </a:t>
            </a:r>
            <a:r>
              <a:rPr lang="en-US" altLang="en-US" sz="1400" dirty="0" err="1"/>
              <a:t>Genstar</a:t>
            </a:r>
            <a:r>
              <a:rPr lang="en-US" altLang="en-US" sz="1400" dirty="0"/>
              <a:t> Rd, Hayward, CA 94544, </a:t>
            </a:r>
            <a:r>
              <a:rPr lang="en-US" altLang="en-US" sz="1400" dirty="0" smtClean="0"/>
              <a:t>USA</a:t>
            </a:r>
            <a:r>
              <a:rPr lang="en-US" altLang="en-US" sz="1400" dirty="0"/>
              <a:t> • </a:t>
            </a:r>
            <a:r>
              <a:rPr lang="en-US" altLang="en-US" sz="1400" dirty="0" smtClean="0"/>
              <a:t> </a:t>
            </a:r>
            <a:r>
              <a:rPr lang="en-US" altLang="en-US" sz="1400" dirty="0"/>
              <a:t>whennig@xia.com</a:t>
            </a:r>
          </a:p>
        </p:txBody>
      </p:sp>
      <p:sp>
        <p:nvSpPr>
          <p:cNvPr id="2054" name="Rectangle 5"/>
          <p:cNvSpPr>
            <a:spLocks noChangeArrowheads="1"/>
          </p:cNvSpPr>
          <p:nvPr/>
        </p:nvSpPr>
        <p:spPr bwMode="auto">
          <a:xfrm>
            <a:off x="7924800" y="744379"/>
            <a:ext cx="137159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7700">
                <a:solidFill>
                  <a:schemeClr val="tx1"/>
                </a:solidFill>
                <a:latin typeface="Arial" panose="020B0604020202020204" pitchFamily="34" charset="0"/>
                <a:cs typeface="Arial" panose="020B0604020202020204" pitchFamily="34" charset="0"/>
              </a:defRPr>
            </a:lvl1pPr>
            <a:lvl2pPr marL="742950" indent="-285750">
              <a:defRPr sz="7700">
                <a:solidFill>
                  <a:schemeClr val="tx1"/>
                </a:solidFill>
                <a:latin typeface="Arial" panose="020B0604020202020204" pitchFamily="34" charset="0"/>
                <a:cs typeface="Arial" panose="020B0604020202020204" pitchFamily="34" charset="0"/>
              </a:defRPr>
            </a:lvl2pPr>
            <a:lvl3pPr marL="1143000" indent="-228600">
              <a:defRPr sz="7700">
                <a:solidFill>
                  <a:schemeClr val="tx1"/>
                </a:solidFill>
                <a:latin typeface="Arial" panose="020B0604020202020204" pitchFamily="34" charset="0"/>
                <a:cs typeface="Arial" panose="020B0604020202020204" pitchFamily="34" charset="0"/>
              </a:defRPr>
            </a:lvl3pPr>
            <a:lvl4pPr marL="1600200" indent="-228600">
              <a:defRPr sz="7700">
                <a:solidFill>
                  <a:schemeClr val="tx1"/>
                </a:solidFill>
                <a:latin typeface="Arial" panose="020B0604020202020204" pitchFamily="34" charset="0"/>
                <a:cs typeface="Arial" panose="020B0604020202020204" pitchFamily="34" charset="0"/>
              </a:defRPr>
            </a:lvl4pPr>
            <a:lvl5pPr marL="2057400" indent="-228600">
              <a:defRPr sz="77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9pPr>
          </a:lstStyle>
          <a:p>
            <a:pPr eaLnBrk="1" hangingPunct="1"/>
            <a:r>
              <a:rPr lang="en-US" altLang="en-US" sz="1000" dirty="0" smtClean="0"/>
              <a:t>www.xia.com</a:t>
            </a:r>
            <a:endParaRPr lang="en-US" altLang="en-US" sz="1000" dirty="0"/>
          </a:p>
        </p:txBody>
      </p:sp>
      <p:pic>
        <p:nvPicPr>
          <p:cNvPr id="2073" name="Picture 10"/>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24800" y="260054"/>
            <a:ext cx="1011818" cy="501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AutoShape 2" descr="Image result for CEA France"/>
          <p:cNvSpPr>
            <a:spLocks noChangeAspect="1" noChangeArrowheads="1"/>
          </p:cNvSpPr>
          <p:nvPr/>
        </p:nvSpPr>
        <p:spPr bwMode="auto">
          <a:xfrm>
            <a:off x="2746073" y="789307"/>
            <a:ext cx="175876" cy="14326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1182" tIns="5591" rIns="11182" bIns="5591" numCol="1" anchor="t" anchorCtr="0" compatLnSpc="1">
            <a:prstTxWarp prst="textNoShape">
              <a:avLst/>
            </a:prstTxWarp>
          </a:bodyPr>
          <a:lstStyle/>
          <a:p>
            <a:endParaRPr lang="en-US" sz="942" dirty="0"/>
          </a:p>
        </p:txBody>
      </p:sp>
      <p:pic>
        <p:nvPicPr>
          <p:cNvPr id="11" name="Picture 10"/>
          <p:cNvPicPr>
            <a:picLocks noChangeAspect="1"/>
          </p:cNvPicPr>
          <p:nvPr/>
        </p:nvPicPr>
        <p:blipFill>
          <a:blip r:embed="rId5"/>
          <a:stretch>
            <a:fillRect/>
          </a:stretch>
        </p:blipFill>
        <p:spPr>
          <a:xfrm>
            <a:off x="6477000" y="4843212"/>
            <a:ext cx="2482701" cy="1790907"/>
          </a:xfrm>
          <a:prstGeom prst="rect">
            <a:avLst/>
          </a:prstGeom>
        </p:spPr>
      </p:pic>
      <p:pic>
        <p:nvPicPr>
          <p:cNvPr id="13" name="Picture 12"/>
          <p:cNvPicPr>
            <a:picLocks noChangeAspect="1"/>
          </p:cNvPicPr>
          <p:nvPr/>
        </p:nvPicPr>
        <p:blipFill>
          <a:blip r:embed="rId6"/>
          <a:stretch>
            <a:fillRect/>
          </a:stretch>
        </p:blipFill>
        <p:spPr>
          <a:xfrm>
            <a:off x="255621" y="4115310"/>
            <a:ext cx="977920" cy="890531"/>
          </a:xfrm>
          <a:prstGeom prst="rect">
            <a:avLst/>
          </a:prstGeom>
        </p:spPr>
      </p:pic>
      <p:pic>
        <p:nvPicPr>
          <p:cNvPr id="15" name="Picture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18532" y="4456033"/>
            <a:ext cx="1193761" cy="873049"/>
          </a:xfrm>
          <a:prstGeom prst="rect">
            <a:avLst/>
          </a:prstGeom>
        </p:spPr>
      </p:pic>
      <p:pic>
        <p:nvPicPr>
          <p:cNvPr id="16" name="Picture 15"/>
          <p:cNvPicPr>
            <a:picLocks noChangeAspect="1"/>
          </p:cNvPicPr>
          <p:nvPr/>
        </p:nvPicPr>
        <p:blipFill>
          <a:blip r:embed="rId8"/>
          <a:stretch>
            <a:fillRect/>
          </a:stretch>
        </p:blipFill>
        <p:spPr>
          <a:xfrm>
            <a:off x="3579540" y="1143000"/>
            <a:ext cx="4878660" cy="2057400"/>
          </a:xfrm>
          <a:prstGeom prst="rect">
            <a:avLst/>
          </a:prstGeom>
        </p:spPr>
      </p:pic>
      <p:graphicFrame>
        <p:nvGraphicFramePr>
          <p:cNvPr id="17" name="Diagram 16"/>
          <p:cNvGraphicFramePr/>
          <p:nvPr>
            <p:extLst>
              <p:ext uri="{D42A27DB-BD31-4B8C-83A1-F6EECF244321}">
                <p14:modId xmlns:p14="http://schemas.microsoft.com/office/powerpoint/2010/main" val="2365215586"/>
              </p:ext>
            </p:extLst>
          </p:nvPr>
        </p:nvGraphicFramePr>
        <p:xfrm>
          <a:off x="139654" y="1209472"/>
          <a:ext cx="8851946" cy="5240076"/>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pic>
        <p:nvPicPr>
          <p:cNvPr id="18" name="Picture 17"/>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3869037" y="5105400"/>
            <a:ext cx="1393179" cy="1143000"/>
          </a:xfrm>
          <a:prstGeom prst="rect">
            <a:avLst/>
          </a:prstGeom>
        </p:spPr>
      </p:pic>
      <p:sp>
        <p:nvSpPr>
          <p:cNvPr id="19" name="Content Placeholder 2"/>
          <p:cNvSpPr txBox="1">
            <a:spLocks/>
          </p:cNvSpPr>
          <p:nvPr/>
        </p:nvSpPr>
        <p:spPr>
          <a:xfrm>
            <a:off x="152400" y="819912"/>
            <a:ext cx="6781800" cy="304800"/>
          </a:xfrm>
          <a:prstGeom prst="rect">
            <a:avLst/>
          </a:prstGeom>
        </p:spPr>
        <p:txBody>
          <a:bodyPr/>
          <a:lstStyle>
            <a:lvl1pPr marL="342900" indent="-342900" algn="l" rtl="0" eaLnBrk="0" fontAlgn="base" hangingPunct="0">
              <a:spcBef>
                <a:spcPct val="20000"/>
              </a:spcBef>
              <a:spcAft>
                <a:spcPct val="0"/>
              </a:spcAft>
              <a:buSzPct val="75000"/>
              <a:buFont typeface="Wingdings" pitchFamily="2" charset="2"/>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j-lt"/>
              </a:defRPr>
            </a:lvl2pPr>
            <a:lvl3pPr marL="1143000" indent="-228600" algn="l" rtl="0" eaLnBrk="0" fontAlgn="base" hangingPunct="0">
              <a:spcBef>
                <a:spcPct val="20000"/>
              </a:spcBef>
              <a:spcAft>
                <a:spcPct val="0"/>
              </a:spcAft>
              <a:buChar char="•"/>
              <a:defRPr sz="2400">
                <a:solidFill>
                  <a:schemeClr val="tx1"/>
                </a:solidFill>
                <a:latin typeface="+mj-lt"/>
              </a:defRPr>
            </a:lvl3pPr>
            <a:lvl4pPr marL="1600200" indent="-228600" algn="l" rtl="0" eaLnBrk="0" fontAlgn="base" hangingPunct="0">
              <a:spcBef>
                <a:spcPct val="20000"/>
              </a:spcBef>
              <a:spcAft>
                <a:spcPct val="0"/>
              </a:spcAft>
              <a:buChar char="–"/>
              <a:defRPr sz="2000">
                <a:solidFill>
                  <a:schemeClr val="tx1"/>
                </a:solidFill>
                <a:latin typeface="+mj-lt"/>
              </a:defRPr>
            </a:lvl4pPr>
            <a:lvl5pPr marL="2057400" indent="-228600" algn="l" rtl="0" eaLnBrk="0" fontAlgn="base" hangingPunct="0">
              <a:spcBef>
                <a:spcPct val="20000"/>
              </a:spcBef>
              <a:spcAft>
                <a:spcPct val="0"/>
              </a:spcAft>
              <a:buChar char="»"/>
              <a:defRPr sz="2000">
                <a:solidFill>
                  <a:schemeClr val="tx1"/>
                </a:solidFill>
                <a:latin typeface="+mj-lt"/>
              </a:defRPr>
            </a:lvl5pPr>
            <a:lvl6pPr marL="2514600" indent="-228600" algn="l" rtl="0" fontAlgn="base">
              <a:spcBef>
                <a:spcPct val="20000"/>
              </a:spcBef>
              <a:spcAft>
                <a:spcPct val="0"/>
              </a:spcAft>
              <a:buChar char="»"/>
              <a:defRPr sz="2000">
                <a:solidFill>
                  <a:schemeClr val="tx1"/>
                </a:solidFill>
                <a:latin typeface="+mj-lt"/>
              </a:defRPr>
            </a:lvl6pPr>
            <a:lvl7pPr marL="2971800" indent="-228600" algn="l" rtl="0" fontAlgn="base">
              <a:spcBef>
                <a:spcPct val="20000"/>
              </a:spcBef>
              <a:spcAft>
                <a:spcPct val="0"/>
              </a:spcAft>
              <a:buChar char="»"/>
              <a:defRPr sz="2000">
                <a:solidFill>
                  <a:schemeClr val="tx1"/>
                </a:solidFill>
                <a:latin typeface="+mj-lt"/>
              </a:defRPr>
            </a:lvl7pPr>
            <a:lvl8pPr marL="3429000" indent="-228600" algn="l" rtl="0" fontAlgn="base">
              <a:spcBef>
                <a:spcPct val="20000"/>
              </a:spcBef>
              <a:spcAft>
                <a:spcPct val="0"/>
              </a:spcAft>
              <a:buChar char="»"/>
              <a:defRPr sz="2000">
                <a:solidFill>
                  <a:schemeClr val="tx1"/>
                </a:solidFill>
                <a:latin typeface="+mj-lt"/>
              </a:defRPr>
            </a:lvl8pPr>
            <a:lvl9pPr marL="3886200" indent="-228600" algn="l" rtl="0" fontAlgn="base">
              <a:spcBef>
                <a:spcPct val="20000"/>
              </a:spcBef>
              <a:spcAft>
                <a:spcPct val="0"/>
              </a:spcAft>
              <a:buChar char="»"/>
              <a:defRPr sz="2000">
                <a:solidFill>
                  <a:schemeClr val="tx1"/>
                </a:solidFill>
                <a:latin typeface="+mj-lt"/>
              </a:defRPr>
            </a:lvl9pPr>
          </a:lstStyle>
          <a:p>
            <a:r>
              <a:rPr lang="en-US" sz="2000" b="1" kern="0" dirty="0" smtClean="0"/>
              <a:t>Motivation</a:t>
            </a:r>
            <a:endParaRPr lang="en-US" b="1" kern="0" dirty="0"/>
          </a:p>
        </p:txBody>
      </p:sp>
    </p:spTree>
    <p:extLst>
      <p:ext uri="{BB962C8B-B14F-4D97-AF65-F5344CB8AC3E}">
        <p14:creationId xmlns:p14="http://schemas.microsoft.com/office/powerpoint/2010/main" val="29428751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2051" name="Rectangle 3"/>
          <p:cNvSpPr>
            <a:spLocks noGrp="1" noChangeArrowheads="1"/>
          </p:cNvSpPr>
          <p:nvPr>
            <p:ph type="subTitle" idx="1"/>
          </p:nvPr>
        </p:nvSpPr>
        <p:spPr>
          <a:xfrm>
            <a:off x="130152" y="222274"/>
            <a:ext cx="7642248" cy="683558"/>
          </a:xfrm>
        </p:spPr>
        <p:txBody>
          <a:bodyPr rtlCol="0">
            <a:noAutofit/>
          </a:bodyPr>
          <a:lstStyle/>
          <a:p>
            <a:pPr algn="l"/>
            <a:r>
              <a:rPr lang="en-US" sz="1800" b="1" dirty="0">
                <a:hlinkClick r:id="" action="ppaction://hlinkshowjump?jump=firstslide"/>
              </a:rPr>
              <a:t>White Rabbit Time Synchronization for </a:t>
            </a:r>
            <a:r>
              <a:rPr lang="en-US" sz="1800" b="1" dirty="0" smtClean="0">
                <a:hlinkClick r:id="" action="ppaction://hlinkshowjump?jump=firstslide"/>
              </a:rPr>
              <a:t>Radiation </a:t>
            </a:r>
            <a:r>
              <a:rPr lang="en-US" sz="1800" b="1" dirty="0">
                <a:hlinkClick r:id="" action="ppaction://hlinkshowjump?jump=firstslide"/>
              </a:rPr>
              <a:t>Detector </a:t>
            </a:r>
            <a:r>
              <a:rPr lang="en-US" sz="1800" b="1" dirty="0" smtClean="0">
                <a:hlinkClick r:id="" action="ppaction://hlinkshowjump?jump=firstslide"/>
              </a:rPr>
              <a:t>Readout Electronics</a:t>
            </a:r>
            <a:endParaRPr lang="en-US" sz="1800" b="1" dirty="0" smtClean="0"/>
          </a:p>
          <a:p>
            <a:pPr algn="l"/>
            <a:r>
              <a:rPr lang="en-US" altLang="en-US" sz="1400" dirty="0" smtClean="0"/>
              <a:t>W</a:t>
            </a:r>
            <a:r>
              <a:rPr lang="en-US" altLang="en-US" sz="1400" dirty="0"/>
              <a:t>. Hennig, S. </a:t>
            </a:r>
            <a:r>
              <a:rPr lang="en-US" altLang="en-US" sz="1400" dirty="0" smtClean="0"/>
              <a:t>Hoover   •   XIA </a:t>
            </a:r>
            <a:r>
              <a:rPr lang="en-US" altLang="en-US" sz="1400" dirty="0"/>
              <a:t>LLC, 31057 </a:t>
            </a:r>
            <a:r>
              <a:rPr lang="en-US" altLang="en-US" sz="1400" dirty="0" err="1"/>
              <a:t>Genstar</a:t>
            </a:r>
            <a:r>
              <a:rPr lang="en-US" altLang="en-US" sz="1400" dirty="0"/>
              <a:t> Rd, Hayward, CA 94544, </a:t>
            </a:r>
            <a:r>
              <a:rPr lang="en-US" altLang="en-US" sz="1400" dirty="0" smtClean="0"/>
              <a:t>USA</a:t>
            </a:r>
            <a:r>
              <a:rPr lang="en-US" altLang="en-US" sz="1400" dirty="0"/>
              <a:t> • </a:t>
            </a:r>
            <a:r>
              <a:rPr lang="en-US" altLang="en-US" sz="1400" dirty="0" smtClean="0"/>
              <a:t> </a:t>
            </a:r>
            <a:r>
              <a:rPr lang="en-US" altLang="en-US" sz="1400" dirty="0"/>
              <a:t>whennig@xia.com</a:t>
            </a:r>
          </a:p>
        </p:txBody>
      </p:sp>
      <p:sp>
        <p:nvSpPr>
          <p:cNvPr id="2" name="AutoShape 7"/>
          <p:cNvSpPr>
            <a:spLocks noChangeArrowheads="1"/>
          </p:cNvSpPr>
          <p:nvPr/>
        </p:nvSpPr>
        <p:spPr bwMode="auto">
          <a:xfrm>
            <a:off x="221182" y="990600"/>
            <a:ext cx="8541817" cy="5562600"/>
          </a:xfrm>
          <a:prstGeom prst="roundRect">
            <a:avLst>
              <a:gd name="adj" fmla="val 2993"/>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918" tIns="3459" rIns="6918" bIns="3459"/>
          <a:lstStyle>
            <a:lvl1pPr defTabSz="771525">
              <a:tabLst>
                <a:tab pos="288925" algn="l"/>
              </a:tabLst>
              <a:defRPr sz="7700">
                <a:solidFill>
                  <a:schemeClr val="tx1"/>
                </a:solidFill>
                <a:latin typeface="Arial" panose="020B0604020202020204" pitchFamily="34" charset="0"/>
                <a:cs typeface="Arial" panose="020B0604020202020204" pitchFamily="34" charset="0"/>
              </a:defRPr>
            </a:lvl1pPr>
            <a:lvl2pPr marL="742950" indent="-285750" defTabSz="771525">
              <a:tabLst>
                <a:tab pos="288925" algn="l"/>
              </a:tabLst>
              <a:defRPr sz="7700">
                <a:solidFill>
                  <a:schemeClr val="tx1"/>
                </a:solidFill>
                <a:latin typeface="Arial" panose="020B0604020202020204" pitchFamily="34" charset="0"/>
                <a:cs typeface="Arial" panose="020B0604020202020204" pitchFamily="34" charset="0"/>
              </a:defRPr>
            </a:lvl2pPr>
            <a:lvl3pPr marL="1143000" indent="-228600" defTabSz="771525">
              <a:tabLst>
                <a:tab pos="288925" algn="l"/>
              </a:tabLst>
              <a:defRPr sz="7700">
                <a:solidFill>
                  <a:schemeClr val="tx1"/>
                </a:solidFill>
                <a:latin typeface="Arial" panose="020B0604020202020204" pitchFamily="34" charset="0"/>
                <a:cs typeface="Arial" panose="020B0604020202020204" pitchFamily="34" charset="0"/>
              </a:defRPr>
            </a:lvl3pPr>
            <a:lvl4pPr marL="1600200" indent="-228600" defTabSz="771525">
              <a:tabLst>
                <a:tab pos="288925" algn="l"/>
              </a:tabLst>
              <a:defRPr sz="7700">
                <a:solidFill>
                  <a:schemeClr val="tx1"/>
                </a:solidFill>
                <a:latin typeface="Arial" panose="020B0604020202020204" pitchFamily="34" charset="0"/>
                <a:cs typeface="Arial" panose="020B0604020202020204" pitchFamily="34" charset="0"/>
              </a:defRPr>
            </a:lvl4pPr>
            <a:lvl5pPr marL="2057400" indent="-228600" defTabSz="771525">
              <a:tabLst>
                <a:tab pos="288925" algn="l"/>
              </a:tabLst>
              <a:defRPr sz="7700">
                <a:solidFill>
                  <a:schemeClr val="tx1"/>
                </a:solidFill>
                <a:latin typeface="Arial" panose="020B0604020202020204" pitchFamily="34" charset="0"/>
                <a:cs typeface="Arial" panose="020B0604020202020204" pitchFamily="34" charset="0"/>
              </a:defRPr>
            </a:lvl5pPr>
            <a:lvl6pPr marL="25146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6pPr>
            <a:lvl7pPr marL="29718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7pPr>
            <a:lvl8pPr marL="34290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8pPr>
            <a:lvl9pPr marL="38862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9pPr>
          </a:lstStyle>
          <a:p>
            <a:pPr eaLnBrk="1" hangingPunct="1"/>
            <a:r>
              <a:rPr lang="en-US" altLang="en-US" sz="1400" b="1" dirty="0"/>
              <a:t>Background</a:t>
            </a:r>
            <a:endParaRPr lang="en-US" altLang="en-US" sz="1200" b="1" dirty="0"/>
          </a:p>
          <a:p>
            <a:pPr eaLnBrk="1" hangingPunct="1"/>
            <a:endParaRPr lang="en-US" altLang="en-US" sz="400" b="1" dirty="0" smtClean="0"/>
          </a:p>
          <a:p>
            <a:pPr algn="just" eaLnBrk="1" hangingPunct="1"/>
            <a:r>
              <a:rPr lang="en-US" altLang="en-US" sz="1200" dirty="0" smtClean="0"/>
              <a:t>Radiation </a:t>
            </a:r>
            <a:r>
              <a:rPr lang="en-US" altLang="en-US" sz="1200" dirty="0"/>
              <a:t>detector systems in nuclear physics applications are often large arrays of individual detectors and can be physically separated in different rooms or buildings. In such systems, the time synchronization of the data collected from different detectors is essential to reconstruct multi-detector events such as scattering and coincidences. Traditionally, this is accomplished by distributing clocks and triggers via dedicated connections, but newer methods such as the IEEE 1588 Precision Time Protocol (PTP) and White Rabbit (WR) allow clock synchronization through the exchange of timing messages over Ethernet. Consequently, we report here the use of White Rabbit in a new detector readout electronics module, the Pixie-Net XL.</a:t>
            </a:r>
          </a:p>
          <a:p>
            <a:pPr algn="just" eaLnBrk="1" hangingPunct="1"/>
            <a:endParaRPr lang="en-US" altLang="en-US" sz="400" dirty="0"/>
          </a:p>
          <a:p>
            <a:pPr algn="just" eaLnBrk="1" hangingPunct="1"/>
            <a:r>
              <a:rPr lang="en-US" altLang="en-US" sz="1200" dirty="0"/>
              <a:t>Previous work [1] studied the use of PTP and Synchronous Ethernet (</a:t>
            </a:r>
            <a:r>
              <a:rPr lang="en-US" altLang="en-US" sz="1200" dirty="0" err="1"/>
              <a:t>SyncE</a:t>
            </a:r>
            <a:r>
              <a:rPr lang="en-US" altLang="en-US" sz="1200" dirty="0"/>
              <a:t>) for synchronization of detector data from multiple Pixie-Net modules, an earlier and smaller version of the digitizing and pulse processing electronics described here. The time resolution for coincident events reached ~10ns FWHM with PTP synchronization and 200-800ps FWHM with </a:t>
            </a:r>
            <a:r>
              <a:rPr lang="en-US" altLang="en-US" sz="1200" dirty="0" err="1"/>
              <a:t>SyncE</a:t>
            </a:r>
            <a:r>
              <a:rPr lang="en-US" altLang="en-US" sz="1200" dirty="0"/>
              <a:t> synchronization, compared to 20-50ps FWHM with a dedicated clock connection. Thus we concluded that PTP and </a:t>
            </a:r>
            <a:r>
              <a:rPr lang="en-US" altLang="en-US" sz="1200" dirty="0" err="1"/>
              <a:t>SyncE</a:t>
            </a:r>
            <a:r>
              <a:rPr lang="en-US" altLang="en-US" sz="1200" dirty="0"/>
              <a:t> are good alternatives for a number of applications (e.g. coincidence background suppression), but not sufficient for the most demanding applications (e.g. time of flight measurements requiring &lt;100ps timing). Preliminary tests with a commercial WR demo kit obtained better time resolution than </a:t>
            </a:r>
            <a:r>
              <a:rPr lang="en-US" altLang="en-US" sz="1200" dirty="0" err="1"/>
              <a:t>SyncE</a:t>
            </a:r>
            <a:r>
              <a:rPr lang="en-US" altLang="en-US" sz="1200" dirty="0"/>
              <a:t> (~150ps FWHM) and thus in the current stage of the project we integrated the WR firmware and hardware into the new electronics. </a:t>
            </a:r>
          </a:p>
          <a:p>
            <a:pPr algn="just" eaLnBrk="1" hangingPunct="1"/>
            <a:endParaRPr lang="en-US" altLang="en-US" sz="269" dirty="0"/>
          </a:p>
          <a:p>
            <a:pPr algn="just" eaLnBrk="1" hangingPunct="1"/>
            <a:endParaRPr lang="en-US" altLang="en-US" sz="269" dirty="0"/>
          </a:p>
        </p:txBody>
      </p:sp>
      <p:sp>
        <p:nvSpPr>
          <p:cNvPr id="2054" name="Rectangle 5"/>
          <p:cNvSpPr>
            <a:spLocks noChangeArrowheads="1"/>
          </p:cNvSpPr>
          <p:nvPr/>
        </p:nvSpPr>
        <p:spPr bwMode="auto">
          <a:xfrm>
            <a:off x="7924800" y="744379"/>
            <a:ext cx="137159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7700">
                <a:solidFill>
                  <a:schemeClr val="tx1"/>
                </a:solidFill>
                <a:latin typeface="Arial" panose="020B0604020202020204" pitchFamily="34" charset="0"/>
                <a:cs typeface="Arial" panose="020B0604020202020204" pitchFamily="34" charset="0"/>
              </a:defRPr>
            </a:lvl1pPr>
            <a:lvl2pPr marL="742950" indent="-285750">
              <a:defRPr sz="7700">
                <a:solidFill>
                  <a:schemeClr val="tx1"/>
                </a:solidFill>
                <a:latin typeface="Arial" panose="020B0604020202020204" pitchFamily="34" charset="0"/>
                <a:cs typeface="Arial" panose="020B0604020202020204" pitchFamily="34" charset="0"/>
              </a:defRPr>
            </a:lvl2pPr>
            <a:lvl3pPr marL="1143000" indent="-228600">
              <a:defRPr sz="7700">
                <a:solidFill>
                  <a:schemeClr val="tx1"/>
                </a:solidFill>
                <a:latin typeface="Arial" panose="020B0604020202020204" pitchFamily="34" charset="0"/>
                <a:cs typeface="Arial" panose="020B0604020202020204" pitchFamily="34" charset="0"/>
              </a:defRPr>
            </a:lvl3pPr>
            <a:lvl4pPr marL="1600200" indent="-228600">
              <a:defRPr sz="7700">
                <a:solidFill>
                  <a:schemeClr val="tx1"/>
                </a:solidFill>
                <a:latin typeface="Arial" panose="020B0604020202020204" pitchFamily="34" charset="0"/>
                <a:cs typeface="Arial" panose="020B0604020202020204" pitchFamily="34" charset="0"/>
              </a:defRPr>
            </a:lvl4pPr>
            <a:lvl5pPr marL="2057400" indent="-228600">
              <a:defRPr sz="77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9pPr>
          </a:lstStyle>
          <a:p>
            <a:pPr eaLnBrk="1" hangingPunct="1"/>
            <a:r>
              <a:rPr lang="en-US" altLang="en-US" sz="1000" dirty="0" smtClean="0"/>
              <a:t>www.xia.com</a:t>
            </a:r>
            <a:endParaRPr lang="en-US" altLang="en-US" sz="1000" dirty="0"/>
          </a:p>
        </p:txBody>
      </p:sp>
      <p:pic>
        <p:nvPicPr>
          <p:cNvPr id="2073" name="Picture 10"/>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24800" y="260054"/>
            <a:ext cx="1011818" cy="501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AutoShape 2" descr="Image result for CEA France"/>
          <p:cNvSpPr>
            <a:spLocks noChangeAspect="1" noChangeArrowheads="1"/>
          </p:cNvSpPr>
          <p:nvPr/>
        </p:nvSpPr>
        <p:spPr bwMode="auto">
          <a:xfrm>
            <a:off x="2746073" y="789307"/>
            <a:ext cx="175876" cy="14326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1182" tIns="5591" rIns="11182" bIns="5591" numCol="1" anchor="t" anchorCtr="0" compatLnSpc="1">
            <a:prstTxWarp prst="textNoShape">
              <a:avLst/>
            </a:prstTxWarp>
          </a:bodyPr>
          <a:lstStyle/>
          <a:p>
            <a:endParaRPr lang="en-US" sz="942" dirty="0"/>
          </a:p>
        </p:txBody>
      </p:sp>
      <p:sp>
        <p:nvSpPr>
          <p:cNvPr id="87" name="Text Box 15"/>
          <p:cNvSpPr txBox="1">
            <a:spLocks noChangeArrowheads="1"/>
          </p:cNvSpPr>
          <p:nvPr/>
        </p:nvSpPr>
        <p:spPr bwMode="auto">
          <a:xfrm>
            <a:off x="421531" y="5670997"/>
            <a:ext cx="2879726"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3919538">
              <a:defRPr sz="7700">
                <a:solidFill>
                  <a:schemeClr val="tx1"/>
                </a:solidFill>
                <a:latin typeface="Arial" panose="020B0604020202020204" pitchFamily="34" charset="0"/>
                <a:cs typeface="Arial" panose="020B0604020202020204" pitchFamily="34" charset="0"/>
              </a:defRPr>
            </a:lvl1pPr>
            <a:lvl2pPr marL="742950" indent="-285750" defTabSz="3919538">
              <a:defRPr sz="7700">
                <a:solidFill>
                  <a:schemeClr val="tx1"/>
                </a:solidFill>
                <a:latin typeface="Arial" panose="020B0604020202020204" pitchFamily="34" charset="0"/>
                <a:cs typeface="Arial" panose="020B0604020202020204" pitchFamily="34" charset="0"/>
              </a:defRPr>
            </a:lvl2pPr>
            <a:lvl3pPr marL="1143000" indent="-228600" defTabSz="3919538">
              <a:defRPr sz="7700">
                <a:solidFill>
                  <a:schemeClr val="tx1"/>
                </a:solidFill>
                <a:latin typeface="Arial" panose="020B0604020202020204" pitchFamily="34" charset="0"/>
                <a:cs typeface="Arial" panose="020B0604020202020204" pitchFamily="34" charset="0"/>
              </a:defRPr>
            </a:lvl3pPr>
            <a:lvl4pPr marL="1600200" indent="-228600" defTabSz="3919538">
              <a:defRPr sz="7700">
                <a:solidFill>
                  <a:schemeClr val="tx1"/>
                </a:solidFill>
                <a:latin typeface="Arial" panose="020B0604020202020204" pitchFamily="34" charset="0"/>
                <a:cs typeface="Arial" panose="020B0604020202020204" pitchFamily="34" charset="0"/>
              </a:defRPr>
            </a:lvl4pPr>
            <a:lvl5pPr marL="2057400" indent="-228600" defTabSz="3919538">
              <a:defRPr sz="7700">
                <a:solidFill>
                  <a:schemeClr val="tx1"/>
                </a:solidFill>
                <a:latin typeface="Arial" panose="020B0604020202020204" pitchFamily="34" charset="0"/>
                <a:cs typeface="Arial" panose="020B0604020202020204" pitchFamily="34" charset="0"/>
              </a:defRPr>
            </a:lvl5pPr>
            <a:lvl6pPr marL="2514600" indent="-228600" defTabSz="3919538"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6pPr>
            <a:lvl7pPr marL="2971800" indent="-228600" defTabSz="3919538"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7pPr>
            <a:lvl8pPr marL="3429000" indent="-228600" defTabSz="3919538"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8pPr>
            <a:lvl9pPr marL="3886200" indent="-228600" defTabSz="3919538"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9pPr>
          </a:lstStyle>
          <a:p>
            <a:pPr algn="just" eaLnBrk="1" hangingPunct="1"/>
            <a:r>
              <a:rPr lang="en-US" altLang="en-US" sz="1200" b="1" dirty="0">
                <a:latin typeface="Times New Roman" panose="02020603050405020304" pitchFamily="18" charset="0"/>
              </a:rPr>
              <a:t>Figure 1. Summary of FWHM time resolution for various signal sources and PTP/</a:t>
            </a:r>
            <a:r>
              <a:rPr lang="en-US" altLang="en-US" sz="1200" b="1" dirty="0" err="1">
                <a:latin typeface="Times New Roman" panose="02020603050405020304" pitchFamily="18" charset="0"/>
              </a:rPr>
              <a:t>SyncE</a:t>
            </a:r>
            <a:r>
              <a:rPr lang="en-US" altLang="en-US" sz="1200" b="1" dirty="0">
                <a:latin typeface="Times New Roman" panose="02020603050405020304" pitchFamily="18" charset="0"/>
              </a:rPr>
              <a:t> network configurations with Pixie-Net electronics (pictured </a:t>
            </a:r>
            <a:r>
              <a:rPr lang="en-US" altLang="en-US" sz="1200" b="1" dirty="0" smtClean="0">
                <a:latin typeface="Times New Roman" panose="02020603050405020304" pitchFamily="18" charset="0"/>
              </a:rPr>
              <a:t>above)</a:t>
            </a:r>
            <a:endParaRPr lang="en-US" altLang="en-US" sz="1200" b="1" dirty="0">
              <a:latin typeface="Times New Roman" panose="02020603050405020304" pitchFamily="18" charset="0"/>
            </a:endParaRPr>
          </a:p>
        </p:txBody>
      </p:sp>
      <p:pic>
        <p:nvPicPr>
          <p:cNvPr id="12" name="Picture 11"/>
          <p:cNvPicPr>
            <a:picLocks noChangeAspect="1"/>
          </p:cNvPicPr>
          <p:nvPr/>
        </p:nvPicPr>
        <p:blipFill>
          <a:blip r:embed="rId4"/>
          <a:stretch>
            <a:fillRect/>
          </a:stretch>
        </p:blipFill>
        <p:spPr>
          <a:xfrm>
            <a:off x="3544292" y="4253061"/>
            <a:ext cx="2919090" cy="2210611"/>
          </a:xfrm>
          <a:prstGeom prst="rect">
            <a:avLst/>
          </a:prstGeom>
        </p:spPr>
      </p:pic>
      <p:sp>
        <p:nvSpPr>
          <p:cNvPr id="53" name="ZoneTexte 2063"/>
          <p:cNvSpPr txBox="1"/>
          <p:nvPr/>
        </p:nvSpPr>
        <p:spPr>
          <a:xfrm>
            <a:off x="6694176" y="4417685"/>
            <a:ext cx="1828800" cy="1692771"/>
          </a:xfrm>
          <a:prstGeom prst="rect">
            <a:avLst/>
          </a:prstGeom>
          <a:noFill/>
        </p:spPr>
        <p:txBody>
          <a:bodyPr wrap="square" rtlCol="0">
            <a:spAutoFit/>
          </a:bodyPr>
          <a:lstStyle/>
          <a:p>
            <a:pPr eaLnBrk="1" hangingPunct="1">
              <a:defRPr/>
            </a:pPr>
            <a:r>
              <a:rPr lang="en-US" sz="800" dirty="0"/>
              <a:t>[A] Dell </a:t>
            </a:r>
            <a:r>
              <a:rPr lang="en-US" sz="800" dirty="0" err="1"/>
              <a:t>PowerConnect</a:t>
            </a:r>
            <a:r>
              <a:rPr lang="en-US" sz="800" dirty="0"/>
              <a:t> 2216</a:t>
            </a:r>
            <a:br>
              <a:rPr lang="en-US" sz="800" dirty="0"/>
            </a:br>
            <a:r>
              <a:rPr lang="en-US" sz="800" dirty="0"/>
              <a:t>      non-PTP</a:t>
            </a:r>
          </a:p>
          <a:p>
            <a:pPr eaLnBrk="1" hangingPunct="1">
              <a:defRPr/>
            </a:pPr>
            <a:r>
              <a:rPr lang="en-US" sz="800" dirty="0"/>
              <a:t>[B]  back to back, PTP</a:t>
            </a:r>
          </a:p>
          <a:p>
            <a:pPr eaLnBrk="1" hangingPunct="1">
              <a:defRPr/>
            </a:pPr>
            <a:r>
              <a:rPr lang="en-US" sz="800" dirty="0"/>
              <a:t>[C]  </a:t>
            </a:r>
            <a:r>
              <a:rPr lang="en-US" sz="800" dirty="0" err="1"/>
              <a:t>Netgear</a:t>
            </a:r>
            <a:r>
              <a:rPr lang="en-US" sz="800" dirty="0"/>
              <a:t> </a:t>
            </a:r>
            <a:r>
              <a:rPr lang="en-US" sz="800" dirty="0" err="1"/>
              <a:t>ProSAFE</a:t>
            </a:r>
            <a:r>
              <a:rPr lang="en-US" sz="800" dirty="0"/>
              <a:t> GS108</a:t>
            </a:r>
            <a:br>
              <a:rPr lang="en-US" sz="800" dirty="0"/>
            </a:br>
            <a:r>
              <a:rPr lang="en-US" sz="800" dirty="0"/>
              <a:t>       non-PTP</a:t>
            </a:r>
          </a:p>
          <a:p>
            <a:pPr eaLnBrk="1" hangingPunct="1">
              <a:defRPr/>
            </a:pPr>
            <a:r>
              <a:rPr lang="en-US" sz="800" dirty="0"/>
              <a:t>[D]  </a:t>
            </a:r>
            <a:r>
              <a:rPr lang="en-US" sz="800" dirty="0" err="1"/>
              <a:t>Toplink</a:t>
            </a:r>
            <a:r>
              <a:rPr lang="en-US" sz="800" dirty="0"/>
              <a:t> TK 1005G, non-PTP</a:t>
            </a:r>
          </a:p>
          <a:p>
            <a:pPr eaLnBrk="1" hangingPunct="1">
              <a:defRPr/>
            </a:pPr>
            <a:r>
              <a:rPr lang="en-US" sz="800" dirty="0"/>
              <a:t>[E]   Linksys EZXS55W, </a:t>
            </a:r>
            <a:br>
              <a:rPr lang="en-US" sz="800" dirty="0"/>
            </a:br>
            <a:r>
              <a:rPr lang="en-US" sz="800" dirty="0"/>
              <a:t>       non-PTP</a:t>
            </a:r>
          </a:p>
          <a:p>
            <a:pPr eaLnBrk="1" hangingPunct="1">
              <a:defRPr/>
            </a:pPr>
            <a:r>
              <a:rPr lang="en-US" sz="800" dirty="0"/>
              <a:t>[F]  </a:t>
            </a:r>
            <a:r>
              <a:rPr lang="en-US" sz="800" dirty="0" err="1"/>
              <a:t>Moxa</a:t>
            </a:r>
            <a:r>
              <a:rPr lang="en-US" sz="800" dirty="0"/>
              <a:t> EDS-405A-PTP,</a:t>
            </a:r>
            <a:br>
              <a:rPr lang="en-US" sz="800" dirty="0"/>
            </a:br>
            <a:r>
              <a:rPr lang="en-US" sz="800" dirty="0"/>
              <a:t>      non-PTP (disabled)</a:t>
            </a:r>
          </a:p>
          <a:p>
            <a:pPr eaLnBrk="1" hangingPunct="1">
              <a:defRPr/>
            </a:pPr>
            <a:r>
              <a:rPr lang="en-US" sz="800" dirty="0"/>
              <a:t>[G]  </a:t>
            </a:r>
            <a:r>
              <a:rPr lang="en-US" sz="800" dirty="0" err="1"/>
              <a:t>Moxa</a:t>
            </a:r>
            <a:r>
              <a:rPr lang="en-US" sz="800" dirty="0"/>
              <a:t> EDS-405A-PTP, PTP</a:t>
            </a:r>
          </a:p>
          <a:p>
            <a:pPr eaLnBrk="1" hangingPunct="1">
              <a:defRPr/>
            </a:pPr>
            <a:r>
              <a:rPr lang="en-US" sz="800" dirty="0"/>
              <a:t>[H]  Oregano syn1588, PTP</a:t>
            </a:r>
          </a:p>
          <a:p>
            <a:pPr eaLnBrk="1" hangingPunct="1">
              <a:defRPr/>
            </a:pPr>
            <a:r>
              <a:rPr lang="en-US" sz="800" dirty="0"/>
              <a:t>[I]   </a:t>
            </a:r>
            <a:r>
              <a:rPr lang="en-US" sz="800" dirty="0" err="1"/>
              <a:t>Artel</a:t>
            </a:r>
            <a:r>
              <a:rPr lang="en-US" sz="800" dirty="0"/>
              <a:t> </a:t>
            </a:r>
            <a:r>
              <a:rPr lang="en-US" sz="800" dirty="0" err="1"/>
              <a:t>Quarra</a:t>
            </a:r>
            <a:r>
              <a:rPr lang="en-US" sz="800" dirty="0"/>
              <a:t> 2800, PTP</a:t>
            </a:r>
          </a:p>
        </p:txBody>
      </p:sp>
      <p:pic>
        <p:nvPicPr>
          <p:cNvPr id="14" name="Pictur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1531" y="4253467"/>
            <a:ext cx="2180307" cy="1366325"/>
          </a:xfrm>
          <a:prstGeom prst="rect">
            <a:avLst/>
          </a:prstGeom>
        </p:spPr>
      </p:pic>
    </p:spTree>
    <p:extLst>
      <p:ext uri="{BB962C8B-B14F-4D97-AF65-F5344CB8AC3E}">
        <p14:creationId xmlns:p14="http://schemas.microsoft.com/office/powerpoint/2010/main" val="39999332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2051" name="Rectangle 3"/>
          <p:cNvSpPr>
            <a:spLocks noGrp="1" noChangeArrowheads="1"/>
          </p:cNvSpPr>
          <p:nvPr>
            <p:ph type="subTitle" idx="1"/>
          </p:nvPr>
        </p:nvSpPr>
        <p:spPr>
          <a:xfrm>
            <a:off x="130152" y="222274"/>
            <a:ext cx="7642248" cy="683558"/>
          </a:xfrm>
        </p:spPr>
        <p:txBody>
          <a:bodyPr rtlCol="0">
            <a:noAutofit/>
          </a:bodyPr>
          <a:lstStyle/>
          <a:p>
            <a:pPr algn="l"/>
            <a:r>
              <a:rPr lang="en-US" sz="1800" b="1" dirty="0">
                <a:hlinkClick r:id="" action="ppaction://hlinkshowjump?jump=firstslide"/>
              </a:rPr>
              <a:t>White Rabbit Time Synchronization for </a:t>
            </a:r>
            <a:r>
              <a:rPr lang="en-US" sz="1800" b="1" dirty="0" smtClean="0">
                <a:hlinkClick r:id="" action="ppaction://hlinkshowjump?jump=firstslide"/>
              </a:rPr>
              <a:t>Radiation </a:t>
            </a:r>
            <a:r>
              <a:rPr lang="en-US" sz="1800" b="1" dirty="0">
                <a:hlinkClick r:id="" action="ppaction://hlinkshowjump?jump=firstslide"/>
              </a:rPr>
              <a:t>Detector </a:t>
            </a:r>
            <a:r>
              <a:rPr lang="en-US" sz="1800" b="1" dirty="0" smtClean="0">
                <a:hlinkClick r:id="" action="ppaction://hlinkshowjump?jump=firstslide"/>
              </a:rPr>
              <a:t>Readout Electronics</a:t>
            </a:r>
            <a:endParaRPr lang="en-US" sz="1800" b="1" dirty="0" smtClean="0"/>
          </a:p>
          <a:p>
            <a:pPr algn="l"/>
            <a:r>
              <a:rPr lang="en-US" altLang="en-US" sz="1000" dirty="0" smtClean="0"/>
              <a:t>W</a:t>
            </a:r>
            <a:r>
              <a:rPr lang="en-US" altLang="en-US" sz="1000" dirty="0"/>
              <a:t>. Hennig, S. </a:t>
            </a:r>
            <a:r>
              <a:rPr lang="en-US" altLang="en-US" sz="1000" dirty="0" smtClean="0"/>
              <a:t>Hoover   •   XIA </a:t>
            </a:r>
            <a:r>
              <a:rPr lang="en-US" altLang="en-US" sz="1000" dirty="0"/>
              <a:t>LLC, 31057 </a:t>
            </a:r>
            <a:r>
              <a:rPr lang="en-US" altLang="en-US" sz="1000" dirty="0" err="1"/>
              <a:t>Genstar</a:t>
            </a:r>
            <a:r>
              <a:rPr lang="en-US" altLang="en-US" sz="1000" dirty="0"/>
              <a:t> Rd, Hayward, CA 94544, </a:t>
            </a:r>
            <a:r>
              <a:rPr lang="en-US" altLang="en-US" sz="1000" dirty="0" smtClean="0"/>
              <a:t>USA</a:t>
            </a:r>
            <a:r>
              <a:rPr lang="en-US" altLang="en-US" sz="1000" dirty="0"/>
              <a:t> • </a:t>
            </a:r>
            <a:r>
              <a:rPr lang="en-US" altLang="en-US" sz="1000" dirty="0" smtClean="0"/>
              <a:t> </a:t>
            </a:r>
            <a:r>
              <a:rPr lang="en-US" altLang="en-US" sz="1000" dirty="0"/>
              <a:t>whennig@xia.com</a:t>
            </a:r>
          </a:p>
        </p:txBody>
      </p:sp>
      <p:sp>
        <p:nvSpPr>
          <p:cNvPr id="2054" name="Rectangle 5"/>
          <p:cNvSpPr>
            <a:spLocks noChangeArrowheads="1"/>
          </p:cNvSpPr>
          <p:nvPr/>
        </p:nvSpPr>
        <p:spPr bwMode="auto">
          <a:xfrm>
            <a:off x="7924800" y="744379"/>
            <a:ext cx="137159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7700">
                <a:solidFill>
                  <a:schemeClr val="tx1"/>
                </a:solidFill>
                <a:latin typeface="Arial" panose="020B0604020202020204" pitchFamily="34" charset="0"/>
                <a:cs typeface="Arial" panose="020B0604020202020204" pitchFamily="34" charset="0"/>
              </a:defRPr>
            </a:lvl1pPr>
            <a:lvl2pPr marL="742950" indent="-285750">
              <a:defRPr sz="7700">
                <a:solidFill>
                  <a:schemeClr val="tx1"/>
                </a:solidFill>
                <a:latin typeface="Arial" panose="020B0604020202020204" pitchFamily="34" charset="0"/>
                <a:cs typeface="Arial" panose="020B0604020202020204" pitchFamily="34" charset="0"/>
              </a:defRPr>
            </a:lvl2pPr>
            <a:lvl3pPr marL="1143000" indent="-228600">
              <a:defRPr sz="7700">
                <a:solidFill>
                  <a:schemeClr val="tx1"/>
                </a:solidFill>
                <a:latin typeface="Arial" panose="020B0604020202020204" pitchFamily="34" charset="0"/>
                <a:cs typeface="Arial" panose="020B0604020202020204" pitchFamily="34" charset="0"/>
              </a:defRPr>
            </a:lvl3pPr>
            <a:lvl4pPr marL="1600200" indent="-228600">
              <a:defRPr sz="7700">
                <a:solidFill>
                  <a:schemeClr val="tx1"/>
                </a:solidFill>
                <a:latin typeface="Arial" panose="020B0604020202020204" pitchFamily="34" charset="0"/>
                <a:cs typeface="Arial" panose="020B0604020202020204" pitchFamily="34" charset="0"/>
              </a:defRPr>
            </a:lvl4pPr>
            <a:lvl5pPr marL="2057400" indent="-228600">
              <a:defRPr sz="77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9pPr>
          </a:lstStyle>
          <a:p>
            <a:pPr eaLnBrk="1" hangingPunct="1"/>
            <a:r>
              <a:rPr lang="en-US" altLang="en-US" sz="1000" dirty="0" smtClean="0"/>
              <a:t>www.xia.com</a:t>
            </a:r>
            <a:endParaRPr lang="en-US" altLang="en-US" sz="1000" dirty="0"/>
          </a:p>
        </p:txBody>
      </p:sp>
      <p:pic>
        <p:nvPicPr>
          <p:cNvPr id="2073" name="Picture 10"/>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24800" y="260054"/>
            <a:ext cx="1011818" cy="501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AutoShape 2" descr="Image result for CEA France"/>
          <p:cNvSpPr>
            <a:spLocks noChangeAspect="1" noChangeArrowheads="1"/>
          </p:cNvSpPr>
          <p:nvPr/>
        </p:nvSpPr>
        <p:spPr bwMode="auto">
          <a:xfrm>
            <a:off x="2746073" y="789307"/>
            <a:ext cx="175876" cy="14326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1182" tIns="5591" rIns="11182" bIns="5591" numCol="1" anchor="t" anchorCtr="0" compatLnSpc="1">
            <a:prstTxWarp prst="textNoShape">
              <a:avLst/>
            </a:prstTxWarp>
          </a:bodyPr>
          <a:lstStyle/>
          <a:p>
            <a:endParaRPr lang="en-US" sz="1000" dirty="0"/>
          </a:p>
        </p:txBody>
      </p:sp>
      <p:sp>
        <p:nvSpPr>
          <p:cNvPr id="11" name="Rectangle 10"/>
          <p:cNvSpPr/>
          <p:nvPr/>
        </p:nvSpPr>
        <p:spPr>
          <a:xfrm>
            <a:off x="353702" y="4801334"/>
            <a:ext cx="8303657" cy="167566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13" name="AutoShape 7"/>
          <p:cNvSpPr>
            <a:spLocks noChangeArrowheads="1"/>
          </p:cNvSpPr>
          <p:nvPr/>
        </p:nvSpPr>
        <p:spPr bwMode="auto">
          <a:xfrm>
            <a:off x="171863" y="1066800"/>
            <a:ext cx="8667337" cy="5638800"/>
          </a:xfrm>
          <a:prstGeom prst="roundRect">
            <a:avLst>
              <a:gd name="adj" fmla="val 3024"/>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918" tIns="3459" rIns="6918" bIns="3459"/>
          <a:lstStyle>
            <a:lvl1pPr defTabSz="771525">
              <a:tabLst>
                <a:tab pos="288925" algn="l"/>
              </a:tabLst>
              <a:defRPr>
                <a:solidFill>
                  <a:schemeClr val="tx1"/>
                </a:solidFill>
                <a:latin typeface="Arial" panose="020B0604020202020204" pitchFamily="34" charset="0"/>
                <a:cs typeface="Arial" panose="020B0604020202020204" pitchFamily="34" charset="0"/>
              </a:defRPr>
            </a:lvl1pPr>
            <a:lvl2pPr marL="385763" defTabSz="771525">
              <a:tabLst>
                <a:tab pos="288925" algn="l"/>
              </a:tabLst>
              <a:defRPr>
                <a:solidFill>
                  <a:schemeClr val="tx1"/>
                </a:solidFill>
                <a:latin typeface="Arial" panose="020B0604020202020204" pitchFamily="34" charset="0"/>
                <a:cs typeface="Arial" panose="020B0604020202020204" pitchFamily="34" charset="0"/>
              </a:defRPr>
            </a:lvl2pPr>
            <a:lvl3pPr marL="771525" defTabSz="771525">
              <a:tabLst>
                <a:tab pos="288925" algn="l"/>
              </a:tabLst>
              <a:defRPr>
                <a:solidFill>
                  <a:schemeClr val="tx1"/>
                </a:solidFill>
                <a:latin typeface="Arial" panose="020B0604020202020204" pitchFamily="34" charset="0"/>
                <a:cs typeface="Arial" panose="020B0604020202020204" pitchFamily="34" charset="0"/>
              </a:defRPr>
            </a:lvl3pPr>
            <a:lvl4pPr marL="1157288" defTabSz="771525">
              <a:tabLst>
                <a:tab pos="288925" algn="l"/>
              </a:tabLst>
              <a:defRPr>
                <a:solidFill>
                  <a:schemeClr val="tx1"/>
                </a:solidFill>
                <a:latin typeface="Arial" panose="020B0604020202020204" pitchFamily="34" charset="0"/>
                <a:cs typeface="Arial" panose="020B0604020202020204" pitchFamily="34" charset="0"/>
              </a:defRPr>
            </a:lvl4pPr>
            <a:lvl5pPr marL="1543050" defTabSz="771525">
              <a:tabLst>
                <a:tab pos="288925" algn="l"/>
              </a:tabLst>
              <a:defRPr>
                <a:solidFill>
                  <a:schemeClr val="tx1"/>
                </a:solidFill>
                <a:latin typeface="Arial" panose="020B0604020202020204" pitchFamily="34" charset="0"/>
                <a:cs typeface="Arial" panose="020B0604020202020204" pitchFamily="34" charset="0"/>
              </a:defRPr>
            </a:lvl5pPr>
            <a:lvl6pPr marL="2000250" defTabSz="771525" fontAlgn="base">
              <a:spcBef>
                <a:spcPct val="0"/>
              </a:spcBef>
              <a:spcAft>
                <a:spcPct val="0"/>
              </a:spcAft>
              <a:tabLst>
                <a:tab pos="288925" algn="l"/>
              </a:tabLst>
              <a:defRPr>
                <a:solidFill>
                  <a:schemeClr val="tx1"/>
                </a:solidFill>
                <a:latin typeface="Arial" panose="020B0604020202020204" pitchFamily="34" charset="0"/>
                <a:cs typeface="Arial" panose="020B0604020202020204" pitchFamily="34" charset="0"/>
              </a:defRPr>
            </a:lvl6pPr>
            <a:lvl7pPr marL="2457450" defTabSz="771525" fontAlgn="base">
              <a:spcBef>
                <a:spcPct val="0"/>
              </a:spcBef>
              <a:spcAft>
                <a:spcPct val="0"/>
              </a:spcAft>
              <a:tabLst>
                <a:tab pos="288925" algn="l"/>
              </a:tabLst>
              <a:defRPr>
                <a:solidFill>
                  <a:schemeClr val="tx1"/>
                </a:solidFill>
                <a:latin typeface="Arial" panose="020B0604020202020204" pitchFamily="34" charset="0"/>
                <a:cs typeface="Arial" panose="020B0604020202020204" pitchFamily="34" charset="0"/>
              </a:defRPr>
            </a:lvl7pPr>
            <a:lvl8pPr marL="2914650" defTabSz="771525" fontAlgn="base">
              <a:spcBef>
                <a:spcPct val="0"/>
              </a:spcBef>
              <a:spcAft>
                <a:spcPct val="0"/>
              </a:spcAft>
              <a:tabLst>
                <a:tab pos="288925" algn="l"/>
              </a:tabLst>
              <a:defRPr>
                <a:solidFill>
                  <a:schemeClr val="tx1"/>
                </a:solidFill>
                <a:latin typeface="Arial" panose="020B0604020202020204" pitchFamily="34" charset="0"/>
                <a:cs typeface="Arial" panose="020B0604020202020204" pitchFamily="34" charset="0"/>
              </a:defRPr>
            </a:lvl8pPr>
            <a:lvl9pPr marL="3371850" defTabSz="771525" fontAlgn="base">
              <a:spcBef>
                <a:spcPct val="0"/>
              </a:spcBef>
              <a:spcAft>
                <a:spcPct val="0"/>
              </a:spcAft>
              <a:tabLst>
                <a:tab pos="288925" algn="l"/>
              </a:tabLst>
              <a:defRPr>
                <a:solidFill>
                  <a:schemeClr val="tx1"/>
                </a:solidFill>
                <a:latin typeface="Arial" panose="020B0604020202020204" pitchFamily="34" charset="0"/>
                <a:cs typeface="Arial" panose="020B0604020202020204" pitchFamily="34" charset="0"/>
              </a:defRPr>
            </a:lvl9pPr>
          </a:lstStyle>
          <a:p>
            <a:pPr eaLnBrk="1" hangingPunct="1">
              <a:defRPr/>
            </a:pPr>
            <a:r>
              <a:rPr lang="en-US" altLang="en-US" sz="1400" b="1" dirty="0">
                <a:hlinkClick r:id="rId4" action="ppaction://hlinksldjump"/>
              </a:rPr>
              <a:t>Pixie-Net XL Hardware design</a:t>
            </a:r>
            <a:endParaRPr lang="en-US" altLang="en-US" sz="1400" b="1" dirty="0"/>
          </a:p>
          <a:p>
            <a:pPr algn="just" eaLnBrk="1" hangingPunct="1">
              <a:defRPr/>
            </a:pPr>
            <a:endParaRPr lang="en-US" sz="500" dirty="0"/>
          </a:p>
          <a:p>
            <a:pPr algn="just" eaLnBrk="1" hangingPunct="1">
              <a:defRPr/>
            </a:pPr>
            <a:r>
              <a:rPr lang="en-US" sz="1000" dirty="0"/>
              <a:t>The electronics hardware design centers on two Kintex 7 FPGAs. Each FPGA is connected with high speed LVDS lines, gigabit transceiver lines, and slower CMOS control lines to a high density connector for ADC daughter cards that implement multiple channels detector signal digitization. Moving the ADC circuitry to a daughter card allows customization of the inputs for different applications. Each FPGA is further connected to a dedicated 4Gb SDRAM memory for buffering of output data, an SFP card cage for 1G Ethernet for the WR connection (capable of 10G with upgrades</a:t>
            </a:r>
            <a:r>
              <a:rPr lang="en-US" sz="1000" dirty="0" smtClean="0"/>
              <a:t>), </a:t>
            </a:r>
            <a:r>
              <a:rPr lang="en-US" sz="1000" dirty="0"/>
              <a:t>and a variety of general purpose I/O connections and other peripherals. Both FPGAs are further connected to a daughterboard implementing the DAC controlled oscillators from WR reference designs [2], which also clock the ADCs (with buffers). </a:t>
            </a:r>
          </a:p>
          <a:p>
            <a:pPr algn="just" eaLnBrk="1" hangingPunct="1">
              <a:defRPr/>
            </a:pPr>
            <a:endParaRPr lang="en-US" sz="1000" dirty="0"/>
          </a:p>
          <a:p>
            <a:pPr algn="just" eaLnBrk="1" hangingPunct="1">
              <a:defRPr/>
            </a:pPr>
            <a:endParaRPr lang="en-US" sz="1000" dirty="0"/>
          </a:p>
          <a:p>
            <a:pPr algn="just" eaLnBrk="1" hangingPunct="1">
              <a:defRPr/>
            </a:pPr>
            <a:endParaRPr lang="en-US" sz="1000" dirty="0"/>
          </a:p>
          <a:p>
            <a:pPr algn="just" eaLnBrk="1" hangingPunct="1">
              <a:defRPr/>
            </a:pPr>
            <a:endParaRPr lang="en-US" sz="1000" dirty="0"/>
          </a:p>
          <a:p>
            <a:pPr algn="just" eaLnBrk="1" hangingPunct="1">
              <a:defRPr/>
            </a:pPr>
            <a:endParaRPr lang="en-US" sz="1000" dirty="0"/>
          </a:p>
          <a:p>
            <a:pPr algn="just" eaLnBrk="1" hangingPunct="1">
              <a:defRPr/>
            </a:pPr>
            <a:endParaRPr lang="en-US" sz="1000" dirty="0"/>
          </a:p>
          <a:p>
            <a:pPr algn="just" eaLnBrk="1" hangingPunct="1">
              <a:defRPr/>
            </a:pPr>
            <a:endParaRPr lang="en-US" sz="1000" dirty="0"/>
          </a:p>
          <a:p>
            <a:pPr algn="just" eaLnBrk="1" hangingPunct="1">
              <a:defRPr/>
            </a:pPr>
            <a:endParaRPr lang="en-US" sz="1000" dirty="0"/>
          </a:p>
          <a:p>
            <a:pPr algn="just" eaLnBrk="1" hangingPunct="1">
              <a:defRPr/>
            </a:pPr>
            <a:endParaRPr lang="en-US" sz="1000" dirty="0"/>
          </a:p>
          <a:p>
            <a:pPr algn="just" eaLnBrk="1" hangingPunct="1">
              <a:defRPr/>
            </a:pPr>
            <a:endParaRPr lang="en-US" sz="1000" dirty="0"/>
          </a:p>
          <a:p>
            <a:pPr algn="just" eaLnBrk="1" hangingPunct="1">
              <a:defRPr/>
            </a:pPr>
            <a:endParaRPr lang="en-US" sz="1000" dirty="0"/>
          </a:p>
          <a:p>
            <a:pPr algn="just" eaLnBrk="1" hangingPunct="1">
              <a:defRPr/>
            </a:pPr>
            <a:endParaRPr lang="en-US" sz="1000" dirty="0"/>
          </a:p>
          <a:p>
            <a:pPr algn="just" eaLnBrk="1" hangingPunct="1">
              <a:defRPr/>
            </a:pPr>
            <a:endParaRPr lang="en-US" sz="1000" dirty="0"/>
          </a:p>
          <a:p>
            <a:pPr algn="just" eaLnBrk="1" hangingPunct="1">
              <a:defRPr/>
            </a:pPr>
            <a:endParaRPr lang="en-US" sz="1000" dirty="0"/>
          </a:p>
          <a:p>
            <a:pPr algn="just" eaLnBrk="1" hangingPunct="1">
              <a:defRPr/>
            </a:pPr>
            <a:endParaRPr lang="en-US" sz="1000" dirty="0"/>
          </a:p>
          <a:p>
            <a:pPr algn="just" eaLnBrk="1" hangingPunct="1">
              <a:defRPr/>
            </a:pPr>
            <a:endParaRPr lang="en-US" sz="1000" dirty="0"/>
          </a:p>
          <a:p>
            <a:pPr algn="just" eaLnBrk="1" hangingPunct="1">
              <a:defRPr/>
            </a:pPr>
            <a:endParaRPr lang="en-US" sz="1000" dirty="0"/>
          </a:p>
          <a:p>
            <a:pPr algn="just" eaLnBrk="1" hangingPunct="1">
              <a:defRPr/>
            </a:pPr>
            <a:endParaRPr lang="en-US" sz="1000" dirty="0"/>
          </a:p>
          <a:p>
            <a:pPr algn="just" eaLnBrk="1" hangingPunct="1">
              <a:defRPr/>
            </a:pPr>
            <a:endParaRPr lang="en-US" sz="1000" dirty="0"/>
          </a:p>
          <a:p>
            <a:pPr algn="just" eaLnBrk="1" hangingPunct="1">
              <a:defRPr/>
            </a:pPr>
            <a:endParaRPr lang="en-US" sz="1000" dirty="0"/>
          </a:p>
          <a:p>
            <a:pPr algn="just" eaLnBrk="1" hangingPunct="1">
              <a:defRPr/>
            </a:pPr>
            <a:endParaRPr lang="en-US" sz="1000" dirty="0"/>
          </a:p>
          <a:p>
            <a:pPr algn="just" eaLnBrk="1" hangingPunct="1">
              <a:defRPr/>
            </a:pPr>
            <a:endParaRPr lang="en-US" sz="1000" dirty="0"/>
          </a:p>
          <a:p>
            <a:pPr marL="1230195" algn="just" eaLnBrk="1" hangingPunct="1">
              <a:defRPr/>
            </a:pPr>
            <a:endParaRPr lang="en-US" sz="1000" dirty="0"/>
          </a:p>
          <a:p>
            <a:pPr marL="1230195" algn="just" eaLnBrk="1" hangingPunct="1">
              <a:defRPr/>
            </a:pPr>
            <a:endParaRPr lang="en-US" sz="1000" dirty="0"/>
          </a:p>
          <a:p>
            <a:pPr eaLnBrk="1" hangingPunct="1">
              <a:defRPr/>
            </a:pPr>
            <a:endParaRPr lang="en-US" sz="1000" dirty="0"/>
          </a:p>
          <a:p>
            <a:pPr algn="just" eaLnBrk="1" hangingPunct="1">
              <a:defRPr/>
            </a:pPr>
            <a:endParaRPr lang="en-US" sz="1000" dirty="0"/>
          </a:p>
          <a:p>
            <a:pPr algn="just" eaLnBrk="1" hangingPunct="1">
              <a:defRPr/>
            </a:pPr>
            <a:endParaRPr lang="en-US" sz="1000" dirty="0"/>
          </a:p>
          <a:p>
            <a:pPr algn="just" eaLnBrk="1" hangingPunct="1">
              <a:defRPr/>
            </a:pPr>
            <a:endParaRPr lang="en-US" altLang="en-US" sz="1000" b="1" dirty="0"/>
          </a:p>
        </p:txBody>
      </p:sp>
      <p:sp>
        <p:nvSpPr>
          <p:cNvPr id="15" name="TextBox 14"/>
          <p:cNvSpPr txBox="1"/>
          <p:nvPr/>
        </p:nvSpPr>
        <p:spPr>
          <a:xfrm>
            <a:off x="3732630" y="2590800"/>
            <a:ext cx="4877970" cy="1938992"/>
          </a:xfrm>
          <a:prstGeom prst="rect">
            <a:avLst/>
          </a:prstGeom>
          <a:noFill/>
        </p:spPr>
        <p:txBody>
          <a:bodyPr wrap="square" rtlCol="0">
            <a:spAutoFit/>
          </a:bodyPr>
          <a:lstStyle/>
          <a:p>
            <a:pPr marL="34949" indent="-34949">
              <a:spcBef>
                <a:spcPts val="49"/>
              </a:spcBef>
              <a:buFont typeface="Arial" panose="020B0604020202020204" pitchFamily="34" charset="0"/>
              <a:buChar char="•"/>
            </a:pPr>
            <a:r>
              <a:rPr lang="en-US" sz="1000" b="1" dirty="0" smtClean="0"/>
              <a:t>ADC </a:t>
            </a:r>
            <a:r>
              <a:rPr lang="en-US" sz="1000" b="1" dirty="0"/>
              <a:t>DB: </a:t>
            </a:r>
            <a:r>
              <a:rPr lang="en-US" sz="1000" dirty="0"/>
              <a:t>ADC </a:t>
            </a:r>
            <a:r>
              <a:rPr lang="en-US" sz="1000" dirty="0" err="1"/>
              <a:t>daughtercards</a:t>
            </a:r>
            <a:r>
              <a:rPr lang="en-US" sz="1000" dirty="0"/>
              <a:t> for detector readout (flexibility in ADC channels, rate, precision, or non-ADC functions)</a:t>
            </a:r>
          </a:p>
          <a:p>
            <a:pPr marL="34949" indent="-34949">
              <a:spcBef>
                <a:spcPts val="49"/>
              </a:spcBef>
              <a:buFont typeface="Arial" panose="020B0604020202020204" pitchFamily="34" charset="0"/>
              <a:buChar char="•"/>
            </a:pPr>
            <a:r>
              <a:rPr lang="en-US" sz="1000" b="1" dirty="0"/>
              <a:t>MZ:</a:t>
            </a:r>
            <a:r>
              <a:rPr lang="en-US" sz="1000" dirty="0"/>
              <a:t> Zynq controller board (MicroZed [3]) reused from </a:t>
            </a:r>
            <a:r>
              <a:rPr lang="en-US" sz="1000" dirty="0" smtClean="0"/>
              <a:t>Pixie-Net (optionally </a:t>
            </a:r>
            <a:r>
              <a:rPr lang="en-US" sz="1000" dirty="0" err="1" smtClean="0"/>
              <a:t>PicoZed</a:t>
            </a:r>
            <a:r>
              <a:rPr lang="en-US" sz="1000" dirty="0" smtClean="0"/>
              <a:t>, PZ)</a:t>
            </a:r>
            <a:endParaRPr lang="en-US" sz="1000" dirty="0"/>
          </a:p>
          <a:p>
            <a:pPr marL="34949" indent="-34949">
              <a:spcBef>
                <a:spcPts val="49"/>
              </a:spcBef>
              <a:buFont typeface="Arial" panose="020B0604020202020204" pitchFamily="34" charset="0"/>
              <a:buChar char="•"/>
            </a:pPr>
            <a:r>
              <a:rPr lang="en-US" sz="1000" dirty="0"/>
              <a:t>High speed data flow from ADC to FPGA to WR Ethernet output</a:t>
            </a:r>
          </a:p>
          <a:p>
            <a:pPr marL="34949" indent="-34949">
              <a:spcBef>
                <a:spcPts val="49"/>
              </a:spcBef>
              <a:buFont typeface="Arial" panose="020B0604020202020204" pitchFamily="34" charset="0"/>
              <a:buChar char="•"/>
            </a:pPr>
            <a:r>
              <a:rPr lang="en-US" sz="1000" dirty="0"/>
              <a:t>WR, PTP, </a:t>
            </a:r>
            <a:r>
              <a:rPr lang="en-US" sz="1000" dirty="0" err="1"/>
              <a:t>SyncE</a:t>
            </a:r>
            <a:r>
              <a:rPr lang="en-US" sz="1000" dirty="0"/>
              <a:t> can be used as source for ADC and FPGA clocking</a:t>
            </a:r>
          </a:p>
          <a:p>
            <a:pPr marL="34949" indent="-34949">
              <a:spcBef>
                <a:spcPts val="49"/>
              </a:spcBef>
              <a:buFont typeface="Arial" panose="020B0604020202020204" pitchFamily="34" charset="0"/>
              <a:buChar char="•"/>
            </a:pPr>
            <a:endParaRPr lang="en-US" sz="1000" dirty="0"/>
          </a:p>
          <a:p>
            <a:pPr marL="34949" indent="-34949">
              <a:spcBef>
                <a:spcPts val="49"/>
              </a:spcBef>
              <a:buFont typeface="Arial" panose="020B0604020202020204" pitchFamily="34" charset="0"/>
              <a:buChar char="•"/>
            </a:pPr>
            <a:r>
              <a:rPr lang="en-US" sz="1000" dirty="0"/>
              <a:t>Targets: </a:t>
            </a:r>
            <a:br>
              <a:rPr lang="en-US" sz="1000" dirty="0"/>
            </a:br>
            <a:r>
              <a:rPr lang="en-US" sz="1000" dirty="0"/>
              <a:t>    &lt;100ps timing resolution </a:t>
            </a:r>
            <a:br>
              <a:rPr lang="en-US" sz="1000" dirty="0"/>
            </a:br>
            <a:r>
              <a:rPr lang="en-US" sz="1000" dirty="0"/>
              <a:t>   10G Ethernet</a:t>
            </a:r>
            <a:br>
              <a:rPr lang="en-US" sz="1000" dirty="0"/>
            </a:br>
            <a:r>
              <a:rPr lang="en-US" sz="1000" dirty="0"/>
              <a:t>    processing ~1M pulses/s</a:t>
            </a:r>
          </a:p>
          <a:p>
            <a:endParaRPr lang="en-US" sz="1000" dirty="0"/>
          </a:p>
        </p:txBody>
      </p:sp>
      <p:pic>
        <p:nvPicPr>
          <p:cNvPr id="17" name="Pictur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45593" y="4856932"/>
            <a:ext cx="1629878" cy="1337191"/>
          </a:xfrm>
          <a:prstGeom prst="rect">
            <a:avLst/>
          </a:prstGeom>
        </p:spPr>
      </p:pic>
      <p:pic>
        <p:nvPicPr>
          <p:cNvPr id="18" name="Picture 1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198479" y="5279544"/>
            <a:ext cx="614101" cy="497977"/>
          </a:xfrm>
          <a:prstGeom prst="rect">
            <a:avLst/>
          </a:prstGeom>
        </p:spPr>
      </p:pic>
      <p:pic>
        <p:nvPicPr>
          <p:cNvPr id="19" name="Picture 1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156948" y="4827641"/>
            <a:ext cx="619525" cy="427465"/>
          </a:xfrm>
          <a:prstGeom prst="rect">
            <a:avLst/>
          </a:prstGeom>
        </p:spPr>
      </p:pic>
      <p:sp>
        <p:nvSpPr>
          <p:cNvPr id="20" name="TextBox 19"/>
          <p:cNvSpPr txBox="1"/>
          <p:nvPr/>
        </p:nvSpPr>
        <p:spPr>
          <a:xfrm>
            <a:off x="2335370" y="5912917"/>
            <a:ext cx="1725779" cy="400110"/>
          </a:xfrm>
          <a:prstGeom prst="rect">
            <a:avLst/>
          </a:prstGeom>
          <a:noFill/>
        </p:spPr>
        <p:txBody>
          <a:bodyPr wrap="square" rtlCol="0">
            <a:spAutoFit/>
          </a:bodyPr>
          <a:lstStyle/>
          <a:p>
            <a:r>
              <a:rPr lang="en-US" sz="1000" dirty="0"/>
              <a:t>Fully </a:t>
            </a:r>
            <a:endParaRPr lang="en-US" sz="1000" dirty="0" smtClean="0"/>
          </a:p>
          <a:p>
            <a:r>
              <a:rPr lang="en-US" sz="1000" dirty="0" smtClean="0"/>
              <a:t>assembled </a:t>
            </a:r>
            <a:r>
              <a:rPr lang="en-US" sz="1000" dirty="0"/>
              <a:t>box</a:t>
            </a:r>
          </a:p>
        </p:txBody>
      </p:sp>
      <p:sp>
        <p:nvSpPr>
          <p:cNvPr id="21" name="TextBox 20"/>
          <p:cNvSpPr txBox="1"/>
          <p:nvPr/>
        </p:nvSpPr>
        <p:spPr>
          <a:xfrm>
            <a:off x="4812580" y="4827641"/>
            <a:ext cx="1989133" cy="400110"/>
          </a:xfrm>
          <a:prstGeom prst="rect">
            <a:avLst/>
          </a:prstGeom>
          <a:noFill/>
        </p:spPr>
        <p:txBody>
          <a:bodyPr wrap="square" rtlCol="0">
            <a:spAutoFit/>
          </a:bodyPr>
          <a:lstStyle/>
          <a:p>
            <a:r>
              <a:rPr lang="en-US" sz="1000" dirty="0"/>
              <a:t>4-channel, </a:t>
            </a:r>
            <a:r>
              <a:rPr lang="en-US" sz="1000" dirty="0" smtClean="0"/>
              <a:t>75-125 </a:t>
            </a:r>
            <a:r>
              <a:rPr lang="en-US" sz="1000" dirty="0"/>
              <a:t>MHz,</a:t>
            </a:r>
          </a:p>
          <a:p>
            <a:r>
              <a:rPr lang="en-US" sz="1000" dirty="0"/>
              <a:t>14bit ADC </a:t>
            </a:r>
            <a:r>
              <a:rPr lang="en-US" sz="1000" dirty="0" err="1"/>
              <a:t>daughtercard</a:t>
            </a:r>
            <a:r>
              <a:rPr lang="en-US" sz="1000" dirty="0"/>
              <a:t> </a:t>
            </a:r>
          </a:p>
        </p:txBody>
      </p:sp>
      <p:sp>
        <p:nvSpPr>
          <p:cNvPr id="22" name="TextBox 21"/>
          <p:cNvSpPr txBox="1"/>
          <p:nvPr/>
        </p:nvSpPr>
        <p:spPr>
          <a:xfrm>
            <a:off x="4862788" y="5220038"/>
            <a:ext cx="2440177" cy="553998"/>
          </a:xfrm>
          <a:prstGeom prst="rect">
            <a:avLst/>
          </a:prstGeom>
          <a:noFill/>
        </p:spPr>
        <p:txBody>
          <a:bodyPr wrap="square" rtlCol="0">
            <a:spAutoFit/>
          </a:bodyPr>
          <a:lstStyle/>
          <a:p>
            <a:r>
              <a:rPr lang="en-US" sz="1000" dirty="0"/>
              <a:t>8-channel, </a:t>
            </a:r>
            <a:r>
              <a:rPr lang="en-US" sz="1000" dirty="0" smtClean="0"/>
              <a:t>250 </a:t>
            </a:r>
            <a:r>
              <a:rPr lang="en-US" sz="1000" dirty="0"/>
              <a:t>MHz,</a:t>
            </a:r>
          </a:p>
          <a:p>
            <a:r>
              <a:rPr lang="en-US" sz="1000" dirty="0"/>
              <a:t>12bit ADC </a:t>
            </a:r>
            <a:r>
              <a:rPr lang="en-US" sz="1000" dirty="0" err="1"/>
              <a:t>daughtercard</a:t>
            </a:r>
            <a:endParaRPr lang="en-US" sz="1000" dirty="0"/>
          </a:p>
          <a:p>
            <a:r>
              <a:rPr lang="en-US" sz="1000" dirty="0"/>
              <a:t>Differential inputs via HDMI cable </a:t>
            </a:r>
          </a:p>
        </p:txBody>
      </p:sp>
      <p:pic>
        <p:nvPicPr>
          <p:cNvPr id="23" name="Picture 2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52718" y="4779014"/>
            <a:ext cx="1647782" cy="1379092"/>
          </a:xfrm>
          <a:prstGeom prst="rect">
            <a:avLst/>
          </a:prstGeom>
        </p:spPr>
      </p:pic>
      <p:sp>
        <p:nvSpPr>
          <p:cNvPr id="24" name="Text Box 15"/>
          <p:cNvSpPr txBox="1">
            <a:spLocks noChangeArrowheads="1"/>
          </p:cNvSpPr>
          <p:nvPr/>
        </p:nvSpPr>
        <p:spPr bwMode="auto">
          <a:xfrm>
            <a:off x="321379" y="6459379"/>
            <a:ext cx="5201139"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3919538">
              <a:defRPr sz="7700">
                <a:solidFill>
                  <a:schemeClr val="tx1"/>
                </a:solidFill>
                <a:latin typeface="Arial" panose="020B0604020202020204" pitchFamily="34" charset="0"/>
                <a:cs typeface="Arial" panose="020B0604020202020204" pitchFamily="34" charset="0"/>
              </a:defRPr>
            </a:lvl1pPr>
            <a:lvl2pPr marL="742950" indent="-285750" defTabSz="3919538">
              <a:defRPr sz="7700">
                <a:solidFill>
                  <a:schemeClr val="tx1"/>
                </a:solidFill>
                <a:latin typeface="Arial" panose="020B0604020202020204" pitchFamily="34" charset="0"/>
                <a:cs typeface="Arial" panose="020B0604020202020204" pitchFamily="34" charset="0"/>
              </a:defRPr>
            </a:lvl2pPr>
            <a:lvl3pPr marL="1143000" indent="-228600" defTabSz="3919538">
              <a:defRPr sz="7700">
                <a:solidFill>
                  <a:schemeClr val="tx1"/>
                </a:solidFill>
                <a:latin typeface="Arial" panose="020B0604020202020204" pitchFamily="34" charset="0"/>
                <a:cs typeface="Arial" panose="020B0604020202020204" pitchFamily="34" charset="0"/>
              </a:defRPr>
            </a:lvl3pPr>
            <a:lvl4pPr marL="1600200" indent="-228600" defTabSz="3919538">
              <a:defRPr sz="7700">
                <a:solidFill>
                  <a:schemeClr val="tx1"/>
                </a:solidFill>
                <a:latin typeface="Arial" panose="020B0604020202020204" pitchFamily="34" charset="0"/>
                <a:cs typeface="Arial" panose="020B0604020202020204" pitchFamily="34" charset="0"/>
              </a:defRPr>
            </a:lvl4pPr>
            <a:lvl5pPr marL="2057400" indent="-228600" defTabSz="3919538">
              <a:defRPr sz="7700">
                <a:solidFill>
                  <a:schemeClr val="tx1"/>
                </a:solidFill>
                <a:latin typeface="Arial" panose="020B0604020202020204" pitchFamily="34" charset="0"/>
                <a:cs typeface="Arial" panose="020B0604020202020204" pitchFamily="34" charset="0"/>
              </a:defRPr>
            </a:lvl5pPr>
            <a:lvl6pPr marL="2514600" indent="-228600" defTabSz="3919538"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6pPr>
            <a:lvl7pPr marL="2971800" indent="-228600" defTabSz="3919538"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7pPr>
            <a:lvl8pPr marL="3429000" indent="-228600" defTabSz="3919538"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8pPr>
            <a:lvl9pPr marL="3886200" indent="-228600" defTabSz="3919538"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9pPr>
          </a:lstStyle>
          <a:p>
            <a:pPr algn="just" eaLnBrk="1" hangingPunct="1"/>
            <a:r>
              <a:rPr lang="en-US" altLang="en-US" sz="1000" b="1" dirty="0" smtClean="0">
                <a:latin typeface="Times New Roman" panose="02020603050405020304" pitchFamily="18" charset="0"/>
              </a:rPr>
              <a:t>Figure 2. Pixie-Net XL block diagram and pictures</a:t>
            </a:r>
            <a:endParaRPr lang="en-US" altLang="en-US" sz="1000" b="1" dirty="0">
              <a:latin typeface="Times New Roman" panose="02020603050405020304" pitchFamily="18" charset="0"/>
            </a:endParaRPr>
          </a:p>
        </p:txBody>
      </p:sp>
      <p:sp>
        <p:nvSpPr>
          <p:cNvPr id="25" name="Content Placeholder 42"/>
          <p:cNvSpPr txBox="1">
            <a:spLocks/>
          </p:cNvSpPr>
          <p:nvPr/>
        </p:nvSpPr>
        <p:spPr bwMode="auto">
          <a:xfrm>
            <a:off x="7374470" y="4617173"/>
            <a:ext cx="3448293" cy="168100"/>
          </a:xfrm>
          <a:prstGeom prst="rect">
            <a:avLst/>
          </a:prstGeom>
          <a:noFill/>
          <a:ln w="9525">
            <a:noFill/>
            <a:miter lim="800000"/>
            <a:headEnd/>
            <a:tailEnd/>
          </a:ln>
          <a:effectLst/>
        </p:spPr>
        <p:txBody>
          <a:bodyPr vert="horz" wrap="square" lIns="11182" tIns="5591" rIns="11182" bIns="5591" numCol="1" anchor="t" anchorCtr="0" compatLnSpc="1">
            <a:prstTxWarp prst="textNoShape">
              <a:avLst/>
            </a:prstTxWarp>
          </a:bodyPr>
          <a:lstStyle>
            <a:defPPr>
              <a:defRPr lang="en-US"/>
            </a:defPPr>
            <a:lvl1pPr algn="ctr" rtl="0" fontAlgn="auto">
              <a:spcBef>
                <a:spcPts val="0"/>
              </a:spcBef>
              <a:spcAft>
                <a:spcPts val="0"/>
              </a:spcAft>
              <a:defRPr sz="1200" kern="1200">
                <a:solidFill>
                  <a:srgbClr val="000000"/>
                </a:solidFill>
                <a:latin typeface="+mn-lt"/>
                <a:ea typeface="+mn-ea"/>
                <a:cs typeface="+mn-cs"/>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l">
              <a:lnSpc>
                <a:spcPct val="90000"/>
              </a:lnSpc>
              <a:buFont typeface="Arial" charset="0"/>
              <a:buNone/>
              <a:defRPr/>
            </a:pPr>
            <a:r>
              <a:rPr lang="en-US" sz="1000" b="1" dirty="0">
                <a:latin typeface="+mj-lt"/>
              </a:rPr>
              <a:t>Prototypes built so far</a:t>
            </a:r>
          </a:p>
          <a:p>
            <a:pPr algn="l"/>
            <a:endParaRPr lang="en-US" sz="1000" b="1" dirty="0"/>
          </a:p>
        </p:txBody>
      </p:sp>
      <p:sp>
        <p:nvSpPr>
          <p:cNvPr id="26" name="TextBox 25"/>
          <p:cNvSpPr txBox="1"/>
          <p:nvPr/>
        </p:nvSpPr>
        <p:spPr>
          <a:xfrm>
            <a:off x="352718" y="6083605"/>
            <a:ext cx="2483834" cy="400110"/>
          </a:xfrm>
          <a:prstGeom prst="rect">
            <a:avLst/>
          </a:prstGeom>
          <a:noFill/>
        </p:spPr>
        <p:txBody>
          <a:bodyPr wrap="square" rtlCol="0">
            <a:spAutoFit/>
          </a:bodyPr>
          <a:lstStyle/>
          <a:p>
            <a:r>
              <a:rPr lang="en-US" sz="1000" dirty="0" err="1" smtClean="0"/>
              <a:t>Pxdesk</a:t>
            </a:r>
            <a:r>
              <a:rPr lang="en-US" sz="1000" dirty="0" smtClean="0"/>
              <a:t> main </a:t>
            </a:r>
            <a:r>
              <a:rPr lang="en-US" sz="1000" dirty="0"/>
              <a:t>board with ADC </a:t>
            </a:r>
            <a:r>
              <a:rPr lang="en-US" sz="1000" dirty="0" err="1"/>
              <a:t>daughtercards</a:t>
            </a:r>
            <a:r>
              <a:rPr lang="en-US" sz="1000" dirty="0"/>
              <a:t> and </a:t>
            </a:r>
            <a:r>
              <a:rPr lang="en-US" sz="1000" dirty="0" err="1"/>
              <a:t>Zynq</a:t>
            </a:r>
            <a:r>
              <a:rPr lang="en-US" sz="1000" dirty="0"/>
              <a:t> </a:t>
            </a:r>
            <a:r>
              <a:rPr lang="en-US" sz="1000" dirty="0" smtClean="0"/>
              <a:t>controller</a:t>
            </a:r>
            <a:endParaRPr lang="en-US" sz="1000" dirty="0"/>
          </a:p>
        </p:txBody>
      </p:sp>
      <p:sp>
        <p:nvSpPr>
          <p:cNvPr id="27" name="TextBox 26"/>
          <p:cNvSpPr txBox="1"/>
          <p:nvPr/>
        </p:nvSpPr>
        <p:spPr>
          <a:xfrm>
            <a:off x="4925892" y="5759029"/>
            <a:ext cx="2883589" cy="553998"/>
          </a:xfrm>
          <a:prstGeom prst="rect">
            <a:avLst/>
          </a:prstGeom>
          <a:noFill/>
        </p:spPr>
        <p:txBody>
          <a:bodyPr wrap="square" rtlCol="0">
            <a:spAutoFit/>
          </a:bodyPr>
          <a:lstStyle/>
          <a:p>
            <a:r>
              <a:rPr lang="en-US" sz="1000" dirty="0" smtClean="0"/>
              <a:t>4-channel, </a:t>
            </a:r>
          </a:p>
          <a:p>
            <a:r>
              <a:rPr lang="en-US" sz="1000" dirty="0" smtClean="0"/>
              <a:t>16bit, 250 MHz or 14bit, 500 MHz  </a:t>
            </a:r>
            <a:br>
              <a:rPr lang="en-US" sz="1000" dirty="0" smtClean="0"/>
            </a:br>
            <a:r>
              <a:rPr lang="en-US" sz="1000" dirty="0" smtClean="0"/>
              <a:t>ADC </a:t>
            </a:r>
            <a:r>
              <a:rPr lang="en-US" sz="1000" dirty="0" err="1" smtClean="0"/>
              <a:t>daughtercard</a:t>
            </a:r>
            <a:r>
              <a:rPr lang="en-US" sz="1000" dirty="0" smtClean="0"/>
              <a:t> </a:t>
            </a:r>
            <a:endParaRPr lang="en-US" sz="1000" dirty="0"/>
          </a:p>
        </p:txBody>
      </p:sp>
      <p:pic>
        <p:nvPicPr>
          <p:cNvPr id="28" name="Picture 27"/>
          <p:cNvPicPr>
            <a:picLocks noChangeAspect="1"/>
          </p:cNvPicPr>
          <p:nvPr/>
        </p:nvPicPr>
        <p:blipFill>
          <a:blip r:embed="rId9"/>
          <a:stretch>
            <a:fillRect/>
          </a:stretch>
        </p:blipFill>
        <p:spPr>
          <a:xfrm>
            <a:off x="4114800" y="5841271"/>
            <a:ext cx="697780" cy="497471"/>
          </a:xfrm>
          <a:prstGeom prst="rect">
            <a:avLst/>
          </a:prstGeom>
        </p:spPr>
      </p:pic>
      <p:pic>
        <p:nvPicPr>
          <p:cNvPr id="2" name="Picture 1"/>
          <p:cNvPicPr>
            <a:picLocks noChangeAspect="1"/>
          </p:cNvPicPr>
          <p:nvPr/>
        </p:nvPicPr>
        <p:blipFill>
          <a:blip r:embed="rId10"/>
          <a:stretch>
            <a:fillRect/>
          </a:stretch>
        </p:blipFill>
        <p:spPr>
          <a:xfrm>
            <a:off x="363439" y="2390673"/>
            <a:ext cx="3294161" cy="2333727"/>
          </a:xfrm>
          <a:prstGeom prst="rect">
            <a:avLst/>
          </a:prstGeom>
        </p:spPr>
      </p:pic>
      <p:pic>
        <p:nvPicPr>
          <p:cNvPr id="29" name="Picture 28"/>
          <p:cNvPicPr>
            <a:picLocks noChangeAspect="1"/>
          </p:cNvPicPr>
          <p:nvPr/>
        </p:nvPicPr>
        <p:blipFill>
          <a:blip r:embed="rId11"/>
          <a:stretch>
            <a:fillRect/>
          </a:stretch>
        </p:blipFill>
        <p:spPr>
          <a:xfrm>
            <a:off x="7247913" y="4885146"/>
            <a:ext cx="1249343" cy="1023999"/>
          </a:xfrm>
          <a:prstGeom prst="rect">
            <a:avLst/>
          </a:prstGeom>
        </p:spPr>
      </p:pic>
      <p:sp>
        <p:nvSpPr>
          <p:cNvPr id="30" name="TextBox 29"/>
          <p:cNvSpPr txBox="1"/>
          <p:nvPr/>
        </p:nvSpPr>
        <p:spPr>
          <a:xfrm>
            <a:off x="7106033" y="5923002"/>
            <a:ext cx="1391224" cy="400110"/>
          </a:xfrm>
          <a:prstGeom prst="rect">
            <a:avLst/>
          </a:prstGeom>
          <a:noFill/>
        </p:spPr>
        <p:txBody>
          <a:bodyPr wrap="square" rtlCol="0">
            <a:spAutoFit/>
          </a:bodyPr>
          <a:lstStyle/>
          <a:p>
            <a:r>
              <a:rPr lang="en-US" sz="1000" dirty="0" smtClean="0"/>
              <a:t>White Rabbit Clock Daughterboard</a:t>
            </a:r>
            <a:endParaRPr lang="en-US" sz="1000" dirty="0"/>
          </a:p>
        </p:txBody>
      </p:sp>
    </p:spTree>
    <p:extLst>
      <p:ext uri="{BB962C8B-B14F-4D97-AF65-F5344CB8AC3E}">
        <p14:creationId xmlns:p14="http://schemas.microsoft.com/office/powerpoint/2010/main" val="22728933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2051" name="Rectangle 3"/>
          <p:cNvSpPr>
            <a:spLocks noGrp="1" noChangeArrowheads="1"/>
          </p:cNvSpPr>
          <p:nvPr>
            <p:ph type="subTitle" idx="1"/>
          </p:nvPr>
        </p:nvSpPr>
        <p:spPr>
          <a:xfrm>
            <a:off x="130152" y="222274"/>
            <a:ext cx="7642248" cy="683558"/>
          </a:xfrm>
        </p:spPr>
        <p:txBody>
          <a:bodyPr rtlCol="0">
            <a:noAutofit/>
          </a:bodyPr>
          <a:lstStyle/>
          <a:p>
            <a:pPr algn="l"/>
            <a:r>
              <a:rPr lang="en-US" sz="1800" b="1" dirty="0">
                <a:hlinkClick r:id="" action="ppaction://hlinkshowjump?jump=firstslide"/>
              </a:rPr>
              <a:t>White Rabbit Time Synchronization for </a:t>
            </a:r>
            <a:r>
              <a:rPr lang="en-US" sz="1800" b="1" dirty="0" smtClean="0">
                <a:hlinkClick r:id="" action="ppaction://hlinkshowjump?jump=firstslide"/>
              </a:rPr>
              <a:t>Radiation </a:t>
            </a:r>
            <a:r>
              <a:rPr lang="en-US" sz="1800" b="1" dirty="0">
                <a:hlinkClick r:id="" action="ppaction://hlinkshowjump?jump=firstslide"/>
              </a:rPr>
              <a:t>Detector </a:t>
            </a:r>
            <a:r>
              <a:rPr lang="en-US" sz="1800" b="1" dirty="0" smtClean="0">
                <a:hlinkClick r:id="" action="ppaction://hlinkshowjump?jump=firstslide"/>
              </a:rPr>
              <a:t>Readout Electronics</a:t>
            </a:r>
            <a:endParaRPr lang="en-US" sz="1800" b="1" dirty="0" smtClean="0"/>
          </a:p>
          <a:p>
            <a:pPr algn="l"/>
            <a:r>
              <a:rPr lang="en-US" altLang="en-US" sz="1400" dirty="0" smtClean="0"/>
              <a:t>W</a:t>
            </a:r>
            <a:r>
              <a:rPr lang="en-US" altLang="en-US" sz="1400" dirty="0"/>
              <a:t>. Hennig, S. </a:t>
            </a:r>
            <a:r>
              <a:rPr lang="en-US" altLang="en-US" sz="1400" dirty="0" smtClean="0"/>
              <a:t>Hoover   •   XIA </a:t>
            </a:r>
            <a:r>
              <a:rPr lang="en-US" altLang="en-US" sz="1400" dirty="0"/>
              <a:t>LLC, 31057 </a:t>
            </a:r>
            <a:r>
              <a:rPr lang="en-US" altLang="en-US" sz="1400" dirty="0" err="1"/>
              <a:t>Genstar</a:t>
            </a:r>
            <a:r>
              <a:rPr lang="en-US" altLang="en-US" sz="1400" dirty="0"/>
              <a:t> Rd, Hayward, CA 94544, </a:t>
            </a:r>
            <a:r>
              <a:rPr lang="en-US" altLang="en-US" sz="1400" dirty="0" smtClean="0"/>
              <a:t>USA</a:t>
            </a:r>
            <a:r>
              <a:rPr lang="en-US" altLang="en-US" sz="1400" dirty="0"/>
              <a:t> • </a:t>
            </a:r>
            <a:r>
              <a:rPr lang="en-US" altLang="en-US" sz="1400" dirty="0" smtClean="0"/>
              <a:t> </a:t>
            </a:r>
            <a:r>
              <a:rPr lang="en-US" altLang="en-US" sz="1400" dirty="0"/>
              <a:t>whennig@xia.com</a:t>
            </a:r>
          </a:p>
        </p:txBody>
      </p:sp>
      <p:sp>
        <p:nvSpPr>
          <p:cNvPr id="2054" name="Rectangle 5"/>
          <p:cNvSpPr>
            <a:spLocks noChangeArrowheads="1"/>
          </p:cNvSpPr>
          <p:nvPr/>
        </p:nvSpPr>
        <p:spPr bwMode="auto">
          <a:xfrm>
            <a:off x="7924800" y="744379"/>
            <a:ext cx="137159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7700">
                <a:solidFill>
                  <a:schemeClr val="tx1"/>
                </a:solidFill>
                <a:latin typeface="Arial" panose="020B0604020202020204" pitchFamily="34" charset="0"/>
                <a:cs typeface="Arial" panose="020B0604020202020204" pitchFamily="34" charset="0"/>
              </a:defRPr>
            </a:lvl1pPr>
            <a:lvl2pPr marL="742950" indent="-285750">
              <a:defRPr sz="7700">
                <a:solidFill>
                  <a:schemeClr val="tx1"/>
                </a:solidFill>
                <a:latin typeface="Arial" panose="020B0604020202020204" pitchFamily="34" charset="0"/>
                <a:cs typeface="Arial" panose="020B0604020202020204" pitchFamily="34" charset="0"/>
              </a:defRPr>
            </a:lvl2pPr>
            <a:lvl3pPr marL="1143000" indent="-228600">
              <a:defRPr sz="7700">
                <a:solidFill>
                  <a:schemeClr val="tx1"/>
                </a:solidFill>
                <a:latin typeface="Arial" panose="020B0604020202020204" pitchFamily="34" charset="0"/>
                <a:cs typeface="Arial" panose="020B0604020202020204" pitchFamily="34" charset="0"/>
              </a:defRPr>
            </a:lvl3pPr>
            <a:lvl4pPr marL="1600200" indent="-228600">
              <a:defRPr sz="7700">
                <a:solidFill>
                  <a:schemeClr val="tx1"/>
                </a:solidFill>
                <a:latin typeface="Arial" panose="020B0604020202020204" pitchFamily="34" charset="0"/>
                <a:cs typeface="Arial" panose="020B0604020202020204" pitchFamily="34" charset="0"/>
              </a:defRPr>
            </a:lvl4pPr>
            <a:lvl5pPr marL="2057400" indent="-228600">
              <a:defRPr sz="77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9pPr>
          </a:lstStyle>
          <a:p>
            <a:pPr eaLnBrk="1" hangingPunct="1"/>
            <a:r>
              <a:rPr lang="en-US" altLang="en-US" sz="1000" dirty="0" smtClean="0"/>
              <a:t>www.xia.com</a:t>
            </a:r>
            <a:endParaRPr lang="en-US" altLang="en-US" sz="1000" dirty="0"/>
          </a:p>
        </p:txBody>
      </p:sp>
      <p:pic>
        <p:nvPicPr>
          <p:cNvPr id="2073" name="Picture 10"/>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24800" y="260054"/>
            <a:ext cx="1011818" cy="501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AutoShape 2" descr="Image result for CEA France"/>
          <p:cNvSpPr>
            <a:spLocks noChangeAspect="1" noChangeArrowheads="1"/>
          </p:cNvSpPr>
          <p:nvPr/>
        </p:nvSpPr>
        <p:spPr bwMode="auto">
          <a:xfrm>
            <a:off x="2746073" y="789307"/>
            <a:ext cx="175876" cy="14326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1182" tIns="5591" rIns="11182" bIns="5591" numCol="1" anchor="t" anchorCtr="0" compatLnSpc="1">
            <a:prstTxWarp prst="textNoShape">
              <a:avLst/>
            </a:prstTxWarp>
          </a:bodyPr>
          <a:lstStyle/>
          <a:p>
            <a:endParaRPr lang="en-US" sz="942" dirty="0"/>
          </a:p>
        </p:txBody>
      </p:sp>
      <p:pic>
        <p:nvPicPr>
          <p:cNvPr id="11" name="Picture 10"/>
          <p:cNvPicPr>
            <a:picLocks noChangeAspect="1"/>
          </p:cNvPicPr>
          <p:nvPr/>
        </p:nvPicPr>
        <p:blipFill>
          <a:blip r:embed="rId4"/>
          <a:stretch>
            <a:fillRect/>
          </a:stretch>
        </p:blipFill>
        <p:spPr>
          <a:xfrm>
            <a:off x="3118360" y="1068284"/>
            <a:ext cx="3379165" cy="2475019"/>
          </a:xfrm>
          <a:prstGeom prst="rect">
            <a:avLst/>
          </a:prstGeom>
        </p:spPr>
      </p:pic>
      <p:sp>
        <p:nvSpPr>
          <p:cNvPr id="13" name="TextBox 12"/>
          <p:cNvSpPr txBox="1"/>
          <p:nvPr/>
        </p:nvSpPr>
        <p:spPr>
          <a:xfrm>
            <a:off x="153543" y="1480198"/>
            <a:ext cx="3016728" cy="1200328"/>
          </a:xfrm>
          <a:prstGeom prst="rect">
            <a:avLst/>
          </a:prstGeom>
          <a:noFill/>
        </p:spPr>
        <p:txBody>
          <a:bodyPr wrap="square" rtlCol="0">
            <a:spAutoFit/>
          </a:bodyPr>
          <a:lstStyle/>
          <a:p>
            <a:pPr marL="34949" indent="-34949">
              <a:spcBef>
                <a:spcPts val="49"/>
              </a:spcBef>
              <a:buFont typeface="Arial" panose="020B0604020202020204" pitchFamily="34" charset="0"/>
              <a:buChar char="•"/>
            </a:pPr>
            <a:r>
              <a:rPr lang="en-US" sz="1200" dirty="0"/>
              <a:t>The WR “</a:t>
            </a:r>
            <a:r>
              <a:rPr lang="en-US" sz="1200" dirty="0" err="1"/>
              <a:t>SoftPLL</a:t>
            </a:r>
            <a:r>
              <a:rPr lang="en-US" sz="1200" dirty="0"/>
              <a:t>” core reports performance values, e.g. the clock offset of WR slave to WR master. </a:t>
            </a:r>
          </a:p>
          <a:p>
            <a:pPr marL="34949" indent="-34949">
              <a:spcBef>
                <a:spcPts val="49"/>
              </a:spcBef>
              <a:buFont typeface="Arial" panose="020B0604020202020204" pitchFamily="34" charset="0"/>
              <a:buChar char="•"/>
            </a:pPr>
            <a:r>
              <a:rPr lang="en-US" sz="1200" dirty="0"/>
              <a:t>Measured for a variety of commercial WR modules and the Pixie-Net XL</a:t>
            </a:r>
          </a:p>
          <a:p>
            <a:pPr marL="34949" indent="-34949">
              <a:spcBef>
                <a:spcPts val="49"/>
              </a:spcBef>
              <a:buFont typeface="Arial" panose="020B0604020202020204" pitchFamily="34" charset="0"/>
              <a:buChar char="•"/>
            </a:pPr>
            <a:r>
              <a:rPr lang="en-US" sz="1200" dirty="0" err="1"/>
              <a:t>Histogramm</a:t>
            </a:r>
            <a:r>
              <a:rPr lang="en-US" sz="1200" dirty="0"/>
              <a:t> offsets, apply Gauss fit</a:t>
            </a:r>
          </a:p>
        </p:txBody>
      </p:sp>
      <p:sp>
        <p:nvSpPr>
          <p:cNvPr id="15" name="TextBox 14"/>
          <p:cNvSpPr txBox="1"/>
          <p:nvPr/>
        </p:nvSpPr>
        <p:spPr>
          <a:xfrm>
            <a:off x="6554819" y="1325090"/>
            <a:ext cx="2215044" cy="1754327"/>
          </a:xfrm>
          <a:prstGeom prst="rect">
            <a:avLst/>
          </a:prstGeom>
          <a:noFill/>
        </p:spPr>
        <p:txBody>
          <a:bodyPr wrap="square" rtlCol="0">
            <a:spAutoFit/>
          </a:bodyPr>
          <a:lstStyle/>
          <a:p>
            <a:pPr marL="41938" indent="-41938">
              <a:spcBef>
                <a:spcPts val="49"/>
              </a:spcBef>
              <a:buFont typeface="Wingdings" panose="05000000000000000000" pitchFamily="2" charset="2"/>
              <a:buChar char="Ø"/>
            </a:pPr>
            <a:r>
              <a:rPr lang="en-US" sz="1200" dirty="0" smtClean="0"/>
              <a:t> Timing </a:t>
            </a:r>
            <a:r>
              <a:rPr lang="en-US" sz="1200" dirty="0"/>
              <a:t>resolutions </a:t>
            </a:r>
            <a:r>
              <a:rPr lang="en-US" sz="1200" dirty="0" smtClean="0"/>
              <a:t/>
            </a:r>
            <a:br>
              <a:rPr lang="en-US" sz="1200" dirty="0" smtClean="0"/>
            </a:br>
            <a:r>
              <a:rPr lang="en-US" sz="1200" dirty="0" smtClean="0"/>
              <a:t> 4.3-15.3 </a:t>
            </a:r>
            <a:r>
              <a:rPr lang="en-US" sz="1200" dirty="0" err="1"/>
              <a:t>ps</a:t>
            </a:r>
            <a:r>
              <a:rPr lang="en-US" sz="1200" dirty="0"/>
              <a:t> FWHM </a:t>
            </a:r>
          </a:p>
          <a:p>
            <a:pPr marL="41938" indent="-41938">
              <a:spcBef>
                <a:spcPts val="49"/>
              </a:spcBef>
              <a:buFont typeface="Wingdings" panose="05000000000000000000" pitchFamily="2" charset="2"/>
              <a:buChar char="Ø"/>
            </a:pPr>
            <a:r>
              <a:rPr lang="en-US" sz="1200" dirty="0"/>
              <a:t> No significant difference </a:t>
            </a:r>
            <a:r>
              <a:rPr lang="en-US" sz="1200" dirty="0" smtClean="0"/>
              <a:t> </a:t>
            </a:r>
            <a:br>
              <a:rPr lang="en-US" sz="1200" dirty="0" smtClean="0"/>
            </a:br>
            <a:r>
              <a:rPr lang="en-US" sz="1200" dirty="0" smtClean="0"/>
              <a:t> between </a:t>
            </a:r>
            <a:r>
              <a:rPr lang="en-US" sz="1200" dirty="0"/>
              <a:t>commercial WR </a:t>
            </a:r>
            <a:r>
              <a:rPr lang="en-US" sz="1200" dirty="0" smtClean="0"/>
              <a:t/>
            </a:r>
            <a:br>
              <a:rPr lang="en-US" sz="1200" dirty="0" smtClean="0"/>
            </a:br>
            <a:r>
              <a:rPr lang="en-US" sz="1200" dirty="0" smtClean="0"/>
              <a:t> modules </a:t>
            </a:r>
            <a:r>
              <a:rPr lang="en-US" sz="1200" dirty="0"/>
              <a:t>and Pixie-Net XL</a:t>
            </a:r>
          </a:p>
          <a:p>
            <a:pPr marL="20969" indent="-20969">
              <a:spcBef>
                <a:spcPts val="49"/>
              </a:spcBef>
              <a:buFont typeface="Symbol" panose="05050102010706020507" pitchFamily="18" charset="2"/>
              <a:buChar char="Þ"/>
            </a:pPr>
            <a:endParaRPr lang="en-US" sz="1200" dirty="0"/>
          </a:p>
          <a:p>
            <a:pPr>
              <a:spcBef>
                <a:spcPts val="49"/>
              </a:spcBef>
            </a:pPr>
            <a:r>
              <a:rPr lang="en-US" sz="1200" dirty="0"/>
              <a:t>But is a SW report a good measure for actual performance ??</a:t>
            </a:r>
          </a:p>
        </p:txBody>
      </p:sp>
      <p:sp>
        <p:nvSpPr>
          <p:cNvPr id="16" name="Content Placeholder 42"/>
          <p:cNvSpPr txBox="1">
            <a:spLocks/>
          </p:cNvSpPr>
          <p:nvPr/>
        </p:nvSpPr>
        <p:spPr bwMode="auto">
          <a:xfrm>
            <a:off x="247414" y="3964436"/>
            <a:ext cx="2391435" cy="362733"/>
          </a:xfrm>
          <a:prstGeom prst="rect">
            <a:avLst/>
          </a:prstGeom>
          <a:noFill/>
          <a:ln w="9525">
            <a:noFill/>
            <a:miter lim="800000"/>
            <a:headEnd/>
            <a:tailEnd/>
          </a:ln>
          <a:effectLst/>
        </p:spPr>
        <p:txBody>
          <a:bodyPr vert="horz" wrap="square" lIns="11182" tIns="5591" rIns="11182" bIns="5591" numCol="1" anchor="t" anchorCtr="0" compatLnSpc="1">
            <a:prstTxWarp prst="textNoShape">
              <a:avLst/>
            </a:prstTxWarp>
          </a:bodyPr>
          <a:lstStyle>
            <a:defPPr>
              <a:defRPr lang="en-US"/>
            </a:defPPr>
            <a:lvl1pPr algn="ctr" rtl="0" fontAlgn="auto">
              <a:spcBef>
                <a:spcPts val="0"/>
              </a:spcBef>
              <a:spcAft>
                <a:spcPts val="0"/>
              </a:spcAft>
              <a:defRPr sz="1200" kern="1200">
                <a:solidFill>
                  <a:srgbClr val="000000"/>
                </a:solidFill>
                <a:latin typeface="+mn-lt"/>
                <a:ea typeface="+mn-ea"/>
                <a:cs typeface="+mn-cs"/>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l">
              <a:lnSpc>
                <a:spcPct val="90000"/>
              </a:lnSpc>
              <a:buFont typeface="Arial" charset="0"/>
              <a:buNone/>
              <a:defRPr/>
            </a:pPr>
            <a:r>
              <a:rPr lang="en-US" sz="1400" b="1" dirty="0">
                <a:latin typeface="Arial" panose="020B0604020202020204" pitchFamily="34" charset="0"/>
                <a:cs typeface="Arial" panose="020B0604020202020204" pitchFamily="34" charset="0"/>
                <a:hlinkClick r:id="rId5" action="ppaction://hlinksldjump"/>
              </a:rPr>
              <a:t>Clock jitter tests</a:t>
            </a:r>
            <a:endParaRPr lang="en-US" sz="1400" b="1" dirty="0">
              <a:latin typeface="Arial" panose="020B0604020202020204" pitchFamily="34" charset="0"/>
              <a:cs typeface="Arial" panose="020B0604020202020204" pitchFamily="34" charset="0"/>
            </a:endParaRPr>
          </a:p>
          <a:p>
            <a:pPr algn="l"/>
            <a:endParaRPr lang="en-US" sz="1400" dirty="0">
              <a:latin typeface="Arial" panose="020B0604020202020204" pitchFamily="34" charset="0"/>
              <a:cs typeface="Arial" panose="020B0604020202020204" pitchFamily="34" charset="0"/>
            </a:endParaRPr>
          </a:p>
        </p:txBody>
      </p:sp>
      <p:sp>
        <p:nvSpPr>
          <p:cNvPr id="17" name="TextBox 16"/>
          <p:cNvSpPr txBox="1"/>
          <p:nvPr/>
        </p:nvSpPr>
        <p:spPr>
          <a:xfrm>
            <a:off x="163068" y="4335123"/>
            <a:ext cx="2372164" cy="1384994"/>
          </a:xfrm>
          <a:prstGeom prst="rect">
            <a:avLst/>
          </a:prstGeom>
          <a:noFill/>
        </p:spPr>
        <p:txBody>
          <a:bodyPr wrap="square" rtlCol="0">
            <a:spAutoFit/>
          </a:bodyPr>
          <a:lstStyle/>
          <a:p>
            <a:pPr marL="34949" indent="-34949">
              <a:spcBef>
                <a:spcPts val="49"/>
              </a:spcBef>
              <a:buFont typeface="Arial" panose="020B0604020202020204" pitchFamily="34" charset="0"/>
              <a:buChar char="•"/>
            </a:pPr>
            <a:r>
              <a:rPr lang="en-US" sz="1200" dirty="0"/>
              <a:t>Probing actual clock or PPS signals on Pixie-Net XL vs PPS reference pulse from WR master (commercial WR switch)</a:t>
            </a:r>
          </a:p>
          <a:p>
            <a:pPr marL="34949" indent="-34949">
              <a:spcBef>
                <a:spcPts val="49"/>
              </a:spcBef>
              <a:buFont typeface="Arial" panose="020B0604020202020204" pitchFamily="34" charset="0"/>
              <a:buChar char="•"/>
            </a:pPr>
            <a:r>
              <a:rPr lang="en-US" sz="1200" dirty="0"/>
              <a:t>Oscilloscope reports </a:t>
            </a:r>
            <a:r>
              <a:rPr lang="en-US" sz="1200" dirty="0" err="1"/>
              <a:t>std.dev</a:t>
            </a:r>
            <a:r>
              <a:rPr lang="en-US" sz="1200" dirty="0"/>
              <a:t>. of delay from edge to edge </a:t>
            </a:r>
            <a:br>
              <a:rPr lang="en-US" sz="1200" dirty="0"/>
            </a:br>
            <a:r>
              <a:rPr lang="en-US" sz="1200" dirty="0"/>
              <a:t>(= “jitter”)</a:t>
            </a:r>
          </a:p>
        </p:txBody>
      </p:sp>
      <p:pic>
        <p:nvPicPr>
          <p:cNvPr id="18" name="Picture 17" descr="G:\PNXLcalib_06132019.jpg"/>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223081" y="3926336"/>
            <a:ext cx="3015316" cy="2398264"/>
          </a:xfrm>
          <a:prstGeom prst="rect">
            <a:avLst/>
          </a:prstGeom>
          <a:noFill/>
          <a:ln>
            <a:noFill/>
          </a:ln>
        </p:spPr>
      </p:pic>
      <p:sp>
        <p:nvSpPr>
          <p:cNvPr id="19" name="TextBox 18"/>
          <p:cNvSpPr txBox="1"/>
          <p:nvPr/>
        </p:nvSpPr>
        <p:spPr>
          <a:xfrm>
            <a:off x="6754747" y="4155327"/>
            <a:ext cx="1815188" cy="1754327"/>
          </a:xfrm>
          <a:prstGeom prst="rect">
            <a:avLst/>
          </a:prstGeom>
          <a:solidFill>
            <a:schemeClr val="bg1"/>
          </a:solidFill>
        </p:spPr>
        <p:txBody>
          <a:bodyPr wrap="square" rtlCol="0">
            <a:spAutoFit/>
          </a:bodyPr>
          <a:lstStyle/>
          <a:p>
            <a:pPr>
              <a:spcBef>
                <a:spcPts val="0"/>
              </a:spcBef>
            </a:pPr>
            <a:r>
              <a:rPr lang="en-US" sz="1200" dirty="0">
                <a:solidFill>
                  <a:srgbClr val="000000"/>
                </a:solidFill>
              </a:rPr>
              <a:t>Blue: WR Master PPS (commercial WR switch)</a:t>
            </a:r>
          </a:p>
          <a:p>
            <a:pPr>
              <a:spcBef>
                <a:spcPts val="0"/>
              </a:spcBef>
            </a:pPr>
            <a:endParaRPr lang="en-US" sz="1200" dirty="0">
              <a:solidFill>
                <a:srgbClr val="000000"/>
              </a:solidFill>
            </a:endParaRPr>
          </a:p>
          <a:p>
            <a:pPr>
              <a:spcBef>
                <a:spcPts val="0"/>
              </a:spcBef>
            </a:pPr>
            <a:r>
              <a:rPr lang="en-US" sz="1200" dirty="0">
                <a:solidFill>
                  <a:srgbClr val="000000"/>
                </a:solidFill>
              </a:rPr>
              <a:t>Red: WR Slave PPS (commercial WR-LEN</a:t>
            </a:r>
          </a:p>
          <a:p>
            <a:pPr>
              <a:spcBef>
                <a:spcPts val="0"/>
              </a:spcBef>
            </a:pPr>
            <a:endParaRPr lang="en-US" sz="1200" dirty="0">
              <a:solidFill>
                <a:srgbClr val="000000"/>
              </a:solidFill>
            </a:endParaRPr>
          </a:p>
          <a:p>
            <a:pPr>
              <a:spcBef>
                <a:spcPts val="0"/>
              </a:spcBef>
            </a:pPr>
            <a:r>
              <a:rPr lang="en-US" sz="1200" dirty="0">
                <a:solidFill>
                  <a:srgbClr val="000000"/>
                </a:solidFill>
              </a:rPr>
              <a:t>Yellow: WR Slave PPS (Pixie-Net XL)</a:t>
            </a:r>
          </a:p>
        </p:txBody>
      </p:sp>
      <p:sp>
        <p:nvSpPr>
          <p:cNvPr id="20" name="Content Placeholder 42"/>
          <p:cNvSpPr txBox="1">
            <a:spLocks/>
          </p:cNvSpPr>
          <p:nvPr/>
        </p:nvSpPr>
        <p:spPr bwMode="auto">
          <a:xfrm>
            <a:off x="304800" y="1221961"/>
            <a:ext cx="2974677" cy="210297"/>
          </a:xfrm>
          <a:prstGeom prst="rect">
            <a:avLst/>
          </a:prstGeom>
          <a:noFill/>
          <a:ln w="9525">
            <a:noFill/>
            <a:miter lim="800000"/>
            <a:headEnd/>
            <a:tailEnd/>
          </a:ln>
          <a:effectLst/>
        </p:spPr>
        <p:txBody>
          <a:bodyPr vert="horz" wrap="square" lIns="11182" tIns="5591" rIns="11182" bIns="5591" numCol="1" anchor="t" anchorCtr="0" compatLnSpc="1">
            <a:prstTxWarp prst="textNoShape">
              <a:avLst/>
            </a:prstTxWarp>
          </a:bodyPr>
          <a:lstStyle>
            <a:defPPr>
              <a:defRPr lang="en-US"/>
            </a:defPPr>
            <a:lvl1pPr algn="ctr" rtl="0" fontAlgn="auto">
              <a:spcBef>
                <a:spcPts val="0"/>
              </a:spcBef>
              <a:spcAft>
                <a:spcPts val="0"/>
              </a:spcAft>
              <a:defRPr sz="1200" kern="1200">
                <a:solidFill>
                  <a:srgbClr val="000000"/>
                </a:solidFill>
                <a:latin typeface="+mn-lt"/>
                <a:ea typeface="+mn-ea"/>
                <a:cs typeface="+mn-cs"/>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l">
              <a:lnSpc>
                <a:spcPct val="90000"/>
              </a:lnSpc>
              <a:buFont typeface="Arial" charset="0"/>
              <a:buNone/>
              <a:defRPr/>
            </a:pPr>
            <a:r>
              <a:rPr lang="en-US" sz="1400" b="1" dirty="0">
                <a:latin typeface="Arial" panose="020B0604020202020204" pitchFamily="34" charset="0"/>
                <a:cs typeface="Arial" panose="020B0604020202020204" pitchFamily="34" charset="0"/>
                <a:hlinkClick r:id="rId5" action="ppaction://hlinksldjump"/>
              </a:rPr>
              <a:t>SW/FW reports</a:t>
            </a:r>
            <a:endParaRPr lang="en-US" sz="1400" b="1" dirty="0">
              <a:latin typeface="Arial" panose="020B0604020202020204" pitchFamily="34" charset="0"/>
              <a:cs typeface="Arial" panose="020B0604020202020204" pitchFamily="34" charset="0"/>
            </a:endParaRPr>
          </a:p>
          <a:p>
            <a:pPr algn="l"/>
            <a:endParaRPr lang="en-US" sz="1400" b="1" dirty="0">
              <a:latin typeface="Arial" panose="020B0604020202020204" pitchFamily="34" charset="0"/>
              <a:cs typeface="Arial" panose="020B0604020202020204" pitchFamily="34" charset="0"/>
            </a:endParaRPr>
          </a:p>
        </p:txBody>
      </p:sp>
      <p:sp>
        <p:nvSpPr>
          <p:cNvPr id="21" name="AutoShape 7"/>
          <p:cNvSpPr>
            <a:spLocks noChangeArrowheads="1"/>
          </p:cNvSpPr>
          <p:nvPr/>
        </p:nvSpPr>
        <p:spPr bwMode="auto">
          <a:xfrm>
            <a:off x="153543" y="990600"/>
            <a:ext cx="8838057" cy="5715000"/>
          </a:xfrm>
          <a:prstGeom prst="roundRect">
            <a:avLst>
              <a:gd name="adj" fmla="val 2993"/>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918" tIns="3459" rIns="6918" bIns="3459"/>
          <a:lstStyle>
            <a:lvl1pPr defTabSz="771525">
              <a:tabLst>
                <a:tab pos="288925" algn="l"/>
              </a:tabLst>
              <a:defRPr sz="7700">
                <a:solidFill>
                  <a:schemeClr val="tx1"/>
                </a:solidFill>
                <a:latin typeface="Arial" panose="020B0604020202020204" pitchFamily="34" charset="0"/>
                <a:cs typeface="Arial" panose="020B0604020202020204" pitchFamily="34" charset="0"/>
              </a:defRPr>
            </a:lvl1pPr>
            <a:lvl2pPr marL="742950" indent="-285750" defTabSz="771525">
              <a:tabLst>
                <a:tab pos="288925" algn="l"/>
              </a:tabLst>
              <a:defRPr sz="7700">
                <a:solidFill>
                  <a:schemeClr val="tx1"/>
                </a:solidFill>
                <a:latin typeface="Arial" panose="020B0604020202020204" pitchFamily="34" charset="0"/>
                <a:cs typeface="Arial" panose="020B0604020202020204" pitchFamily="34" charset="0"/>
              </a:defRPr>
            </a:lvl2pPr>
            <a:lvl3pPr marL="1143000" indent="-228600" defTabSz="771525">
              <a:tabLst>
                <a:tab pos="288925" algn="l"/>
              </a:tabLst>
              <a:defRPr sz="7700">
                <a:solidFill>
                  <a:schemeClr val="tx1"/>
                </a:solidFill>
                <a:latin typeface="Arial" panose="020B0604020202020204" pitchFamily="34" charset="0"/>
                <a:cs typeface="Arial" panose="020B0604020202020204" pitchFamily="34" charset="0"/>
              </a:defRPr>
            </a:lvl3pPr>
            <a:lvl4pPr marL="1600200" indent="-228600" defTabSz="771525">
              <a:tabLst>
                <a:tab pos="288925" algn="l"/>
              </a:tabLst>
              <a:defRPr sz="7700">
                <a:solidFill>
                  <a:schemeClr val="tx1"/>
                </a:solidFill>
                <a:latin typeface="Arial" panose="020B0604020202020204" pitchFamily="34" charset="0"/>
                <a:cs typeface="Arial" panose="020B0604020202020204" pitchFamily="34" charset="0"/>
              </a:defRPr>
            </a:lvl4pPr>
            <a:lvl5pPr marL="2057400" indent="-228600" defTabSz="771525">
              <a:tabLst>
                <a:tab pos="288925" algn="l"/>
              </a:tabLst>
              <a:defRPr sz="7700">
                <a:solidFill>
                  <a:schemeClr val="tx1"/>
                </a:solidFill>
                <a:latin typeface="Arial" panose="020B0604020202020204" pitchFamily="34" charset="0"/>
                <a:cs typeface="Arial" panose="020B0604020202020204" pitchFamily="34" charset="0"/>
              </a:defRPr>
            </a:lvl5pPr>
            <a:lvl6pPr marL="25146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6pPr>
            <a:lvl7pPr marL="29718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7pPr>
            <a:lvl8pPr marL="34290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8pPr>
            <a:lvl9pPr marL="38862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9pPr>
          </a:lstStyle>
          <a:p>
            <a:pPr algn="just" eaLnBrk="1" hangingPunct="1"/>
            <a:endParaRPr lang="en-US" altLang="en-US" sz="269" dirty="0"/>
          </a:p>
          <a:p>
            <a:pPr algn="just" eaLnBrk="1" hangingPunct="1"/>
            <a:endParaRPr lang="en-US" altLang="en-US" sz="269" dirty="0"/>
          </a:p>
        </p:txBody>
      </p:sp>
    </p:spTree>
    <p:extLst>
      <p:ext uri="{BB962C8B-B14F-4D97-AF65-F5344CB8AC3E}">
        <p14:creationId xmlns:p14="http://schemas.microsoft.com/office/powerpoint/2010/main" val="24028872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2051" name="Rectangle 3"/>
          <p:cNvSpPr>
            <a:spLocks noGrp="1" noChangeArrowheads="1"/>
          </p:cNvSpPr>
          <p:nvPr>
            <p:ph type="subTitle" idx="1"/>
          </p:nvPr>
        </p:nvSpPr>
        <p:spPr>
          <a:xfrm>
            <a:off x="130152" y="222274"/>
            <a:ext cx="7642248" cy="683558"/>
          </a:xfrm>
        </p:spPr>
        <p:txBody>
          <a:bodyPr rtlCol="0">
            <a:noAutofit/>
          </a:bodyPr>
          <a:lstStyle/>
          <a:p>
            <a:pPr algn="l"/>
            <a:r>
              <a:rPr lang="en-US" sz="1800" b="1" dirty="0">
                <a:hlinkClick r:id="" action="ppaction://hlinkshowjump?jump=firstslide"/>
              </a:rPr>
              <a:t>White Rabbit Time Synchronization for </a:t>
            </a:r>
            <a:r>
              <a:rPr lang="en-US" sz="1800" b="1" dirty="0" smtClean="0">
                <a:hlinkClick r:id="" action="ppaction://hlinkshowjump?jump=firstslide"/>
              </a:rPr>
              <a:t>Radiation </a:t>
            </a:r>
            <a:r>
              <a:rPr lang="en-US" sz="1800" b="1" dirty="0">
                <a:hlinkClick r:id="" action="ppaction://hlinkshowjump?jump=firstslide"/>
              </a:rPr>
              <a:t>Detector </a:t>
            </a:r>
            <a:r>
              <a:rPr lang="en-US" sz="1800" b="1" dirty="0" smtClean="0">
                <a:hlinkClick r:id="" action="ppaction://hlinkshowjump?jump=firstslide"/>
              </a:rPr>
              <a:t>Readout Electronics</a:t>
            </a:r>
            <a:endParaRPr lang="en-US" sz="1800" b="1" dirty="0" smtClean="0"/>
          </a:p>
          <a:p>
            <a:pPr algn="l"/>
            <a:r>
              <a:rPr lang="en-US" altLang="en-US" sz="1400" dirty="0" smtClean="0"/>
              <a:t>W</a:t>
            </a:r>
            <a:r>
              <a:rPr lang="en-US" altLang="en-US" sz="1400" dirty="0"/>
              <a:t>. Hennig, S. </a:t>
            </a:r>
            <a:r>
              <a:rPr lang="en-US" altLang="en-US" sz="1400" dirty="0" smtClean="0"/>
              <a:t>Hoover   •   XIA </a:t>
            </a:r>
            <a:r>
              <a:rPr lang="en-US" altLang="en-US" sz="1400" dirty="0"/>
              <a:t>LLC, 31057 </a:t>
            </a:r>
            <a:r>
              <a:rPr lang="en-US" altLang="en-US" sz="1400" dirty="0" err="1"/>
              <a:t>Genstar</a:t>
            </a:r>
            <a:r>
              <a:rPr lang="en-US" altLang="en-US" sz="1400" dirty="0"/>
              <a:t> Rd, Hayward, CA 94544, </a:t>
            </a:r>
            <a:r>
              <a:rPr lang="en-US" altLang="en-US" sz="1400" dirty="0" smtClean="0"/>
              <a:t>USA</a:t>
            </a:r>
            <a:r>
              <a:rPr lang="en-US" altLang="en-US" sz="1400" dirty="0"/>
              <a:t> • </a:t>
            </a:r>
            <a:r>
              <a:rPr lang="en-US" altLang="en-US" sz="1400" dirty="0" smtClean="0"/>
              <a:t> </a:t>
            </a:r>
            <a:r>
              <a:rPr lang="en-US" altLang="en-US" sz="1400" dirty="0"/>
              <a:t>whennig@xia.com</a:t>
            </a:r>
          </a:p>
        </p:txBody>
      </p:sp>
      <p:sp>
        <p:nvSpPr>
          <p:cNvPr id="2054" name="Rectangle 5"/>
          <p:cNvSpPr>
            <a:spLocks noChangeArrowheads="1"/>
          </p:cNvSpPr>
          <p:nvPr/>
        </p:nvSpPr>
        <p:spPr bwMode="auto">
          <a:xfrm>
            <a:off x="7924800" y="744379"/>
            <a:ext cx="137159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7700">
                <a:solidFill>
                  <a:schemeClr val="tx1"/>
                </a:solidFill>
                <a:latin typeface="Arial" panose="020B0604020202020204" pitchFamily="34" charset="0"/>
                <a:cs typeface="Arial" panose="020B0604020202020204" pitchFamily="34" charset="0"/>
              </a:defRPr>
            </a:lvl1pPr>
            <a:lvl2pPr marL="742950" indent="-285750">
              <a:defRPr sz="7700">
                <a:solidFill>
                  <a:schemeClr val="tx1"/>
                </a:solidFill>
                <a:latin typeface="Arial" panose="020B0604020202020204" pitchFamily="34" charset="0"/>
                <a:cs typeface="Arial" panose="020B0604020202020204" pitchFamily="34" charset="0"/>
              </a:defRPr>
            </a:lvl2pPr>
            <a:lvl3pPr marL="1143000" indent="-228600">
              <a:defRPr sz="7700">
                <a:solidFill>
                  <a:schemeClr val="tx1"/>
                </a:solidFill>
                <a:latin typeface="Arial" panose="020B0604020202020204" pitchFamily="34" charset="0"/>
                <a:cs typeface="Arial" panose="020B0604020202020204" pitchFamily="34" charset="0"/>
              </a:defRPr>
            </a:lvl3pPr>
            <a:lvl4pPr marL="1600200" indent="-228600">
              <a:defRPr sz="7700">
                <a:solidFill>
                  <a:schemeClr val="tx1"/>
                </a:solidFill>
                <a:latin typeface="Arial" panose="020B0604020202020204" pitchFamily="34" charset="0"/>
                <a:cs typeface="Arial" panose="020B0604020202020204" pitchFamily="34" charset="0"/>
              </a:defRPr>
            </a:lvl4pPr>
            <a:lvl5pPr marL="2057400" indent="-228600">
              <a:defRPr sz="77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9pPr>
          </a:lstStyle>
          <a:p>
            <a:pPr eaLnBrk="1" hangingPunct="1"/>
            <a:r>
              <a:rPr lang="en-US" altLang="en-US" sz="1000" dirty="0" smtClean="0"/>
              <a:t>www.xia.com</a:t>
            </a:r>
            <a:endParaRPr lang="en-US" altLang="en-US" sz="1000" dirty="0"/>
          </a:p>
        </p:txBody>
      </p:sp>
      <p:pic>
        <p:nvPicPr>
          <p:cNvPr id="2073" name="Picture 10"/>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24800" y="260054"/>
            <a:ext cx="1011818" cy="501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AutoShape 2" descr="Image result for CEA France"/>
          <p:cNvSpPr>
            <a:spLocks noChangeAspect="1" noChangeArrowheads="1"/>
          </p:cNvSpPr>
          <p:nvPr/>
        </p:nvSpPr>
        <p:spPr bwMode="auto">
          <a:xfrm>
            <a:off x="2746073" y="789307"/>
            <a:ext cx="175876" cy="14326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1182" tIns="5591" rIns="11182" bIns="5591" numCol="1" anchor="t" anchorCtr="0" compatLnSpc="1">
            <a:prstTxWarp prst="textNoShape">
              <a:avLst/>
            </a:prstTxWarp>
          </a:bodyPr>
          <a:lstStyle/>
          <a:p>
            <a:endParaRPr lang="en-US" sz="942" dirty="0"/>
          </a:p>
        </p:txBody>
      </p:sp>
      <p:sp>
        <p:nvSpPr>
          <p:cNvPr id="11" name="Content Placeholder 42"/>
          <p:cNvSpPr txBox="1">
            <a:spLocks/>
          </p:cNvSpPr>
          <p:nvPr/>
        </p:nvSpPr>
        <p:spPr bwMode="auto">
          <a:xfrm>
            <a:off x="304800" y="1371600"/>
            <a:ext cx="2057400" cy="304800"/>
          </a:xfrm>
          <a:prstGeom prst="rect">
            <a:avLst/>
          </a:prstGeom>
          <a:noFill/>
          <a:ln w="9525">
            <a:noFill/>
            <a:miter lim="800000"/>
            <a:headEnd/>
            <a:tailEnd/>
          </a:ln>
          <a:effectLst/>
        </p:spPr>
        <p:txBody>
          <a:bodyPr vert="horz" wrap="square" lIns="11182" tIns="5591" rIns="11182" bIns="5591" numCol="1" anchor="t" anchorCtr="0" compatLnSpc="1">
            <a:prstTxWarp prst="textNoShape">
              <a:avLst/>
            </a:prstTxWarp>
          </a:bodyPr>
          <a:lstStyle>
            <a:defPPr>
              <a:defRPr lang="en-US"/>
            </a:defPPr>
            <a:lvl1pPr algn="ctr" rtl="0" fontAlgn="auto">
              <a:spcBef>
                <a:spcPts val="0"/>
              </a:spcBef>
              <a:spcAft>
                <a:spcPts val="0"/>
              </a:spcAft>
              <a:defRPr sz="1200" kern="1200">
                <a:solidFill>
                  <a:srgbClr val="000000"/>
                </a:solidFill>
                <a:latin typeface="+mn-lt"/>
                <a:ea typeface="+mn-ea"/>
                <a:cs typeface="+mn-cs"/>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l">
              <a:lnSpc>
                <a:spcPct val="90000"/>
              </a:lnSpc>
              <a:buFont typeface="Arial" charset="0"/>
              <a:buNone/>
              <a:defRPr/>
            </a:pPr>
            <a:r>
              <a:rPr lang="en-US" sz="1400" b="1" dirty="0">
                <a:latin typeface="Arial" panose="020B0604020202020204" pitchFamily="34" charset="0"/>
                <a:cs typeface="Arial" panose="020B0604020202020204" pitchFamily="34" charset="0"/>
                <a:hlinkClick r:id="rId4" action="ppaction://hlinksldjump"/>
              </a:rPr>
              <a:t>Time of Flight (</a:t>
            </a:r>
            <a:r>
              <a:rPr lang="en-US" sz="1400" b="1" dirty="0" err="1">
                <a:latin typeface="Arial" panose="020B0604020202020204" pitchFamily="34" charset="0"/>
                <a:cs typeface="Arial" panose="020B0604020202020204" pitchFamily="34" charset="0"/>
                <a:hlinkClick r:id="rId4" action="ppaction://hlinksldjump"/>
              </a:rPr>
              <a:t>Pulser</a:t>
            </a:r>
            <a:r>
              <a:rPr lang="en-US" sz="1400" b="1" dirty="0">
                <a:latin typeface="Arial" panose="020B0604020202020204" pitchFamily="34" charset="0"/>
                <a:cs typeface="Arial" panose="020B0604020202020204" pitchFamily="34" charset="0"/>
                <a:hlinkClick r:id="rId4" action="ppaction://hlinksldjump"/>
              </a:rPr>
              <a:t>)</a:t>
            </a:r>
            <a:endParaRPr lang="en-US" sz="1400" b="1" dirty="0">
              <a:latin typeface="Arial" panose="020B0604020202020204" pitchFamily="34" charset="0"/>
              <a:cs typeface="Arial" panose="020B0604020202020204" pitchFamily="34" charset="0"/>
            </a:endParaRPr>
          </a:p>
          <a:p>
            <a:pPr algn="l"/>
            <a:endParaRPr lang="en-US" sz="1400" dirty="0">
              <a:latin typeface="Arial" panose="020B0604020202020204" pitchFamily="34" charset="0"/>
              <a:cs typeface="Arial" panose="020B0604020202020204" pitchFamily="34" charset="0"/>
            </a:endParaRPr>
          </a:p>
        </p:txBody>
      </p:sp>
      <p:pic>
        <p:nvPicPr>
          <p:cNvPr id="13" name="Picture 12"/>
          <p:cNvPicPr>
            <a:picLocks noChangeAspect="1"/>
          </p:cNvPicPr>
          <p:nvPr/>
        </p:nvPicPr>
        <p:blipFill>
          <a:blip r:embed="rId5"/>
          <a:stretch>
            <a:fillRect/>
          </a:stretch>
        </p:blipFill>
        <p:spPr>
          <a:xfrm>
            <a:off x="3539644" y="1298206"/>
            <a:ext cx="5322208" cy="1857753"/>
          </a:xfrm>
          <a:prstGeom prst="rect">
            <a:avLst/>
          </a:prstGeom>
        </p:spPr>
      </p:pic>
      <p:sp>
        <p:nvSpPr>
          <p:cNvPr id="15" name="TextBox 14"/>
          <p:cNvSpPr txBox="1"/>
          <p:nvPr/>
        </p:nvSpPr>
        <p:spPr>
          <a:xfrm>
            <a:off x="133465" y="1689652"/>
            <a:ext cx="2788483" cy="2862322"/>
          </a:xfrm>
          <a:prstGeom prst="rect">
            <a:avLst/>
          </a:prstGeom>
          <a:noFill/>
        </p:spPr>
        <p:txBody>
          <a:bodyPr wrap="square" rtlCol="0">
            <a:spAutoFit/>
          </a:bodyPr>
          <a:lstStyle/>
          <a:p>
            <a:pPr marL="34949" indent="-34949">
              <a:spcBef>
                <a:spcPts val="49"/>
              </a:spcBef>
              <a:spcAft>
                <a:spcPts val="49"/>
              </a:spcAft>
              <a:buFont typeface="Arial" panose="020B0604020202020204" pitchFamily="34" charset="0"/>
              <a:buChar char="•"/>
            </a:pPr>
            <a:r>
              <a:rPr lang="en-US" sz="1200" dirty="0"/>
              <a:t>Two detector signals (or split </a:t>
            </a:r>
            <a:r>
              <a:rPr lang="en-US" sz="1200" dirty="0" err="1"/>
              <a:t>pulser</a:t>
            </a:r>
            <a:r>
              <a:rPr lang="en-US" sz="1200" dirty="0"/>
              <a:t>) connected to two Pixie-Net XL synchronized via WR</a:t>
            </a:r>
          </a:p>
          <a:p>
            <a:pPr marL="34949" indent="-34949">
              <a:spcBef>
                <a:spcPts val="49"/>
              </a:spcBef>
              <a:spcAft>
                <a:spcPts val="49"/>
              </a:spcAft>
              <a:buFont typeface="Arial" panose="020B0604020202020204" pitchFamily="34" charset="0"/>
              <a:buChar char="•"/>
            </a:pPr>
            <a:r>
              <a:rPr lang="en-US" sz="1200" dirty="0"/>
              <a:t>Capture waveforms and timestamps, compute sub-sample time of arrival by interpolation on rising edge [6]</a:t>
            </a:r>
          </a:p>
          <a:p>
            <a:pPr marL="34949" indent="-34949">
              <a:spcBef>
                <a:spcPts val="49"/>
              </a:spcBef>
              <a:spcAft>
                <a:spcPts val="49"/>
              </a:spcAft>
              <a:buFont typeface="Arial" panose="020B0604020202020204" pitchFamily="34" charset="0"/>
              <a:buChar char="•"/>
            </a:pPr>
            <a:r>
              <a:rPr lang="en-US" sz="1200" dirty="0"/>
              <a:t>Histogram the difference of time of arrival </a:t>
            </a:r>
            <a:r>
              <a:rPr lang="el-GR" sz="1200" dirty="0"/>
              <a:t>Δ</a:t>
            </a:r>
            <a:r>
              <a:rPr lang="en-US" sz="1200" dirty="0"/>
              <a:t>T in both modules, apply Gauss fit </a:t>
            </a:r>
          </a:p>
          <a:p>
            <a:pPr marL="34949" indent="-34949">
              <a:spcBef>
                <a:spcPts val="49"/>
              </a:spcBef>
              <a:spcAft>
                <a:spcPts val="49"/>
              </a:spcAft>
              <a:buFont typeface="Arial" panose="020B0604020202020204" pitchFamily="34" charset="0"/>
              <a:buChar char="•"/>
            </a:pPr>
            <a:r>
              <a:rPr lang="en-US" sz="1200" dirty="0"/>
              <a:t>This is the measure of performance closest to “real world” applications</a:t>
            </a:r>
          </a:p>
          <a:p>
            <a:pPr marL="34949" indent="-34949">
              <a:spcBef>
                <a:spcPts val="49"/>
              </a:spcBef>
              <a:spcAft>
                <a:spcPts val="49"/>
              </a:spcAft>
              <a:buFont typeface="Arial" panose="020B0604020202020204" pitchFamily="34" charset="0"/>
              <a:buChar char="•"/>
            </a:pPr>
            <a:r>
              <a:rPr lang="en-US" sz="1200" dirty="0"/>
              <a:t>Below 100ps resolution, performance depends strongly on pulse shape, interpolation method, </a:t>
            </a:r>
            <a:r>
              <a:rPr lang="en-US" sz="1200" dirty="0" err="1"/>
              <a:t>etc</a:t>
            </a:r>
            <a:r>
              <a:rPr lang="en-US" sz="1200" dirty="0"/>
              <a:t> </a:t>
            </a:r>
          </a:p>
          <a:p>
            <a:pPr>
              <a:spcBef>
                <a:spcPts val="49"/>
              </a:spcBef>
            </a:pPr>
            <a:endParaRPr lang="en-US" sz="1200" dirty="0"/>
          </a:p>
        </p:txBody>
      </p:sp>
      <p:pic>
        <p:nvPicPr>
          <p:cNvPr id="16" name="Picture 15"/>
          <p:cNvPicPr>
            <a:picLocks noChangeAspect="1"/>
          </p:cNvPicPr>
          <p:nvPr/>
        </p:nvPicPr>
        <p:blipFill>
          <a:blip r:embed="rId6"/>
          <a:stretch>
            <a:fillRect/>
          </a:stretch>
        </p:blipFill>
        <p:spPr>
          <a:xfrm>
            <a:off x="3539644" y="3276600"/>
            <a:ext cx="5403600" cy="3352800"/>
          </a:xfrm>
          <a:prstGeom prst="rect">
            <a:avLst/>
          </a:prstGeom>
        </p:spPr>
      </p:pic>
      <p:sp>
        <p:nvSpPr>
          <p:cNvPr id="17" name="AutoShape 7"/>
          <p:cNvSpPr>
            <a:spLocks noChangeArrowheads="1"/>
          </p:cNvSpPr>
          <p:nvPr/>
        </p:nvSpPr>
        <p:spPr bwMode="auto">
          <a:xfrm>
            <a:off x="153543" y="990600"/>
            <a:ext cx="8838057" cy="5715000"/>
          </a:xfrm>
          <a:prstGeom prst="roundRect">
            <a:avLst>
              <a:gd name="adj" fmla="val 2993"/>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918" tIns="3459" rIns="6918" bIns="3459"/>
          <a:lstStyle>
            <a:lvl1pPr defTabSz="771525">
              <a:tabLst>
                <a:tab pos="288925" algn="l"/>
              </a:tabLst>
              <a:defRPr sz="7700">
                <a:solidFill>
                  <a:schemeClr val="tx1"/>
                </a:solidFill>
                <a:latin typeface="Arial" panose="020B0604020202020204" pitchFamily="34" charset="0"/>
                <a:cs typeface="Arial" panose="020B0604020202020204" pitchFamily="34" charset="0"/>
              </a:defRPr>
            </a:lvl1pPr>
            <a:lvl2pPr marL="742950" indent="-285750" defTabSz="771525">
              <a:tabLst>
                <a:tab pos="288925" algn="l"/>
              </a:tabLst>
              <a:defRPr sz="7700">
                <a:solidFill>
                  <a:schemeClr val="tx1"/>
                </a:solidFill>
                <a:latin typeface="Arial" panose="020B0604020202020204" pitchFamily="34" charset="0"/>
                <a:cs typeface="Arial" panose="020B0604020202020204" pitchFamily="34" charset="0"/>
              </a:defRPr>
            </a:lvl2pPr>
            <a:lvl3pPr marL="1143000" indent="-228600" defTabSz="771525">
              <a:tabLst>
                <a:tab pos="288925" algn="l"/>
              </a:tabLst>
              <a:defRPr sz="7700">
                <a:solidFill>
                  <a:schemeClr val="tx1"/>
                </a:solidFill>
                <a:latin typeface="Arial" panose="020B0604020202020204" pitchFamily="34" charset="0"/>
                <a:cs typeface="Arial" panose="020B0604020202020204" pitchFamily="34" charset="0"/>
              </a:defRPr>
            </a:lvl3pPr>
            <a:lvl4pPr marL="1600200" indent="-228600" defTabSz="771525">
              <a:tabLst>
                <a:tab pos="288925" algn="l"/>
              </a:tabLst>
              <a:defRPr sz="7700">
                <a:solidFill>
                  <a:schemeClr val="tx1"/>
                </a:solidFill>
                <a:latin typeface="Arial" panose="020B0604020202020204" pitchFamily="34" charset="0"/>
                <a:cs typeface="Arial" panose="020B0604020202020204" pitchFamily="34" charset="0"/>
              </a:defRPr>
            </a:lvl4pPr>
            <a:lvl5pPr marL="2057400" indent="-228600" defTabSz="771525">
              <a:tabLst>
                <a:tab pos="288925" algn="l"/>
              </a:tabLst>
              <a:defRPr sz="7700">
                <a:solidFill>
                  <a:schemeClr val="tx1"/>
                </a:solidFill>
                <a:latin typeface="Arial" panose="020B0604020202020204" pitchFamily="34" charset="0"/>
                <a:cs typeface="Arial" panose="020B0604020202020204" pitchFamily="34" charset="0"/>
              </a:defRPr>
            </a:lvl5pPr>
            <a:lvl6pPr marL="25146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6pPr>
            <a:lvl7pPr marL="29718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7pPr>
            <a:lvl8pPr marL="34290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8pPr>
            <a:lvl9pPr marL="38862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9pPr>
          </a:lstStyle>
          <a:p>
            <a:pPr algn="just" eaLnBrk="1" hangingPunct="1"/>
            <a:endParaRPr lang="en-US" altLang="en-US" sz="269" dirty="0"/>
          </a:p>
          <a:p>
            <a:pPr algn="just" eaLnBrk="1" hangingPunct="1"/>
            <a:endParaRPr lang="en-US" altLang="en-US" sz="269" dirty="0"/>
          </a:p>
        </p:txBody>
      </p:sp>
    </p:spTree>
    <p:extLst>
      <p:ext uri="{BB962C8B-B14F-4D97-AF65-F5344CB8AC3E}">
        <p14:creationId xmlns:p14="http://schemas.microsoft.com/office/powerpoint/2010/main" val="36771183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2051" name="Rectangle 3"/>
          <p:cNvSpPr>
            <a:spLocks noGrp="1" noChangeArrowheads="1"/>
          </p:cNvSpPr>
          <p:nvPr>
            <p:ph type="subTitle" idx="1"/>
          </p:nvPr>
        </p:nvSpPr>
        <p:spPr>
          <a:xfrm>
            <a:off x="130152" y="222274"/>
            <a:ext cx="7642248" cy="683558"/>
          </a:xfrm>
        </p:spPr>
        <p:txBody>
          <a:bodyPr rtlCol="0">
            <a:noAutofit/>
          </a:bodyPr>
          <a:lstStyle/>
          <a:p>
            <a:pPr algn="l"/>
            <a:r>
              <a:rPr lang="en-US" sz="1800" b="1" dirty="0">
                <a:hlinkClick r:id="" action="ppaction://hlinkshowjump?jump=firstslide"/>
              </a:rPr>
              <a:t>White Rabbit Time Synchronization for </a:t>
            </a:r>
            <a:r>
              <a:rPr lang="en-US" sz="1800" b="1" dirty="0" smtClean="0">
                <a:hlinkClick r:id="" action="ppaction://hlinkshowjump?jump=firstslide"/>
              </a:rPr>
              <a:t>Radiation </a:t>
            </a:r>
            <a:r>
              <a:rPr lang="en-US" sz="1800" b="1" dirty="0">
                <a:hlinkClick r:id="" action="ppaction://hlinkshowjump?jump=firstslide"/>
              </a:rPr>
              <a:t>Detector </a:t>
            </a:r>
            <a:r>
              <a:rPr lang="en-US" sz="1800" b="1" dirty="0" smtClean="0">
                <a:hlinkClick r:id="" action="ppaction://hlinkshowjump?jump=firstslide"/>
              </a:rPr>
              <a:t>Readout Electronics</a:t>
            </a:r>
            <a:endParaRPr lang="en-US" sz="1800" b="1" dirty="0" smtClean="0"/>
          </a:p>
          <a:p>
            <a:pPr algn="l"/>
            <a:r>
              <a:rPr lang="en-US" altLang="en-US" sz="1400" dirty="0" smtClean="0"/>
              <a:t>W</a:t>
            </a:r>
            <a:r>
              <a:rPr lang="en-US" altLang="en-US" sz="1400" dirty="0"/>
              <a:t>. Hennig, S. </a:t>
            </a:r>
            <a:r>
              <a:rPr lang="en-US" altLang="en-US" sz="1400" dirty="0" smtClean="0"/>
              <a:t>Hoover   •   XIA </a:t>
            </a:r>
            <a:r>
              <a:rPr lang="en-US" altLang="en-US" sz="1400" dirty="0"/>
              <a:t>LLC, 31057 </a:t>
            </a:r>
            <a:r>
              <a:rPr lang="en-US" altLang="en-US" sz="1400" dirty="0" err="1"/>
              <a:t>Genstar</a:t>
            </a:r>
            <a:r>
              <a:rPr lang="en-US" altLang="en-US" sz="1400" dirty="0"/>
              <a:t> Rd, Hayward, CA 94544, </a:t>
            </a:r>
            <a:r>
              <a:rPr lang="en-US" altLang="en-US" sz="1400" dirty="0" smtClean="0"/>
              <a:t>USA</a:t>
            </a:r>
            <a:r>
              <a:rPr lang="en-US" altLang="en-US" sz="1400" dirty="0"/>
              <a:t> • </a:t>
            </a:r>
            <a:r>
              <a:rPr lang="en-US" altLang="en-US" sz="1400" dirty="0" smtClean="0"/>
              <a:t> </a:t>
            </a:r>
            <a:r>
              <a:rPr lang="en-US" altLang="en-US" sz="1400" dirty="0"/>
              <a:t>whennig@xia.com</a:t>
            </a:r>
          </a:p>
        </p:txBody>
      </p:sp>
      <p:sp>
        <p:nvSpPr>
          <p:cNvPr id="2054" name="Rectangle 5"/>
          <p:cNvSpPr>
            <a:spLocks noChangeArrowheads="1"/>
          </p:cNvSpPr>
          <p:nvPr/>
        </p:nvSpPr>
        <p:spPr bwMode="auto">
          <a:xfrm>
            <a:off x="7924800" y="744379"/>
            <a:ext cx="137159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7700">
                <a:solidFill>
                  <a:schemeClr val="tx1"/>
                </a:solidFill>
                <a:latin typeface="Arial" panose="020B0604020202020204" pitchFamily="34" charset="0"/>
                <a:cs typeface="Arial" panose="020B0604020202020204" pitchFamily="34" charset="0"/>
              </a:defRPr>
            </a:lvl1pPr>
            <a:lvl2pPr marL="742950" indent="-285750">
              <a:defRPr sz="7700">
                <a:solidFill>
                  <a:schemeClr val="tx1"/>
                </a:solidFill>
                <a:latin typeface="Arial" panose="020B0604020202020204" pitchFamily="34" charset="0"/>
                <a:cs typeface="Arial" panose="020B0604020202020204" pitchFamily="34" charset="0"/>
              </a:defRPr>
            </a:lvl2pPr>
            <a:lvl3pPr marL="1143000" indent="-228600">
              <a:defRPr sz="7700">
                <a:solidFill>
                  <a:schemeClr val="tx1"/>
                </a:solidFill>
                <a:latin typeface="Arial" panose="020B0604020202020204" pitchFamily="34" charset="0"/>
                <a:cs typeface="Arial" panose="020B0604020202020204" pitchFamily="34" charset="0"/>
              </a:defRPr>
            </a:lvl3pPr>
            <a:lvl4pPr marL="1600200" indent="-228600">
              <a:defRPr sz="7700">
                <a:solidFill>
                  <a:schemeClr val="tx1"/>
                </a:solidFill>
                <a:latin typeface="Arial" panose="020B0604020202020204" pitchFamily="34" charset="0"/>
                <a:cs typeface="Arial" panose="020B0604020202020204" pitchFamily="34" charset="0"/>
              </a:defRPr>
            </a:lvl4pPr>
            <a:lvl5pPr marL="2057400" indent="-228600">
              <a:defRPr sz="77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9pPr>
          </a:lstStyle>
          <a:p>
            <a:pPr eaLnBrk="1" hangingPunct="1"/>
            <a:r>
              <a:rPr lang="en-US" altLang="en-US" sz="1000" dirty="0" smtClean="0"/>
              <a:t>www.xia.com</a:t>
            </a:r>
            <a:endParaRPr lang="en-US" altLang="en-US" sz="1000" dirty="0"/>
          </a:p>
        </p:txBody>
      </p:sp>
      <p:pic>
        <p:nvPicPr>
          <p:cNvPr id="2073" name="Picture 10"/>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24800" y="260054"/>
            <a:ext cx="1011818" cy="501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AutoShape 2" descr="Image result for CEA France"/>
          <p:cNvSpPr>
            <a:spLocks noChangeAspect="1" noChangeArrowheads="1"/>
          </p:cNvSpPr>
          <p:nvPr/>
        </p:nvSpPr>
        <p:spPr bwMode="auto">
          <a:xfrm>
            <a:off x="2746073" y="789307"/>
            <a:ext cx="175876" cy="14326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1182" tIns="5591" rIns="11182" bIns="5591" numCol="1" anchor="t" anchorCtr="0" compatLnSpc="1">
            <a:prstTxWarp prst="textNoShape">
              <a:avLst/>
            </a:prstTxWarp>
          </a:bodyPr>
          <a:lstStyle/>
          <a:p>
            <a:endParaRPr lang="en-US" sz="942" dirty="0"/>
          </a:p>
        </p:txBody>
      </p:sp>
      <p:grpSp>
        <p:nvGrpSpPr>
          <p:cNvPr id="2" name="Group 1"/>
          <p:cNvGrpSpPr/>
          <p:nvPr/>
        </p:nvGrpSpPr>
        <p:grpSpPr>
          <a:xfrm>
            <a:off x="304800" y="1219199"/>
            <a:ext cx="8305800" cy="4450871"/>
            <a:chOff x="3131939" y="4668234"/>
            <a:chExt cx="3121983" cy="1448361"/>
          </a:xfrm>
        </p:grpSpPr>
        <p:sp>
          <p:nvSpPr>
            <p:cNvPr id="6" name="Content Placeholder 42">
              <a:hlinkClick r:id="rId4" action="ppaction://hlinksldjump"/>
            </p:cNvPr>
            <p:cNvSpPr txBox="1">
              <a:spLocks/>
            </p:cNvSpPr>
            <p:nvPr/>
          </p:nvSpPr>
          <p:spPr bwMode="auto">
            <a:xfrm>
              <a:off x="3132005" y="4668234"/>
              <a:ext cx="1632386" cy="87536"/>
            </a:xfrm>
            <a:prstGeom prst="rect">
              <a:avLst/>
            </a:prstGeom>
            <a:noFill/>
            <a:ln w="9525">
              <a:noFill/>
              <a:miter lim="800000"/>
              <a:headEnd/>
              <a:tailEnd/>
            </a:ln>
            <a:effectLst/>
          </p:spPr>
          <p:txBody>
            <a:bodyPr vert="horz" wrap="square" lIns="11182" tIns="5591" rIns="11182" bIns="5591" numCol="1" anchor="t" anchorCtr="0" compatLnSpc="1">
              <a:prstTxWarp prst="textNoShape">
                <a:avLst/>
              </a:prstTxWarp>
            </a:bodyPr>
            <a:lstStyle>
              <a:defPPr>
                <a:defRPr lang="en-US"/>
              </a:defPPr>
              <a:lvl1pPr algn="ctr" rtl="0" fontAlgn="auto">
                <a:spcBef>
                  <a:spcPts val="0"/>
                </a:spcBef>
                <a:spcAft>
                  <a:spcPts val="0"/>
                </a:spcAft>
                <a:defRPr sz="1200" kern="1200">
                  <a:solidFill>
                    <a:srgbClr val="000000"/>
                  </a:solidFill>
                  <a:latin typeface="+mn-lt"/>
                  <a:ea typeface="+mn-ea"/>
                  <a:cs typeface="+mn-cs"/>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l">
                <a:lnSpc>
                  <a:spcPct val="90000"/>
                </a:lnSpc>
                <a:buFont typeface="Arial" charset="0"/>
                <a:buNone/>
                <a:defRPr/>
              </a:pPr>
              <a:r>
                <a:rPr lang="en-US" sz="1400" b="1" dirty="0">
                  <a:latin typeface="Arial" panose="020B0604020202020204" pitchFamily="34" charset="0"/>
                  <a:cs typeface="Arial" panose="020B0604020202020204" pitchFamily="34" charset="0"/>
                  <a:hlinkClick r:id="rId4" action="ppaction://hlinksldjump"/>
                </a:rPr>
                <a:t>Cosmic coincidences</a:t>
              </a:r>
              <a:endParaRPr lang="en-US" sz="1400" b="1" dirty="0">
                <a:latin typeface="Arial" panose="020B0604020202020204" pitchFamily="34" charset="0"/>
                <a:cs typeface="Arial" panose="020B0604020202020204" pitchFamily="34" charset="0"/>
              </a:endParaRPr>
            </a:p>
            <a:p>
              <a:pPr algn="l"/>
              <a:endParaRPr lang="en-US" sz="1400" dirty="0">
                <a:latin typeface="Arial" panose="020B0604020202020204" pitchFamily="34" charset="0"/>
                <a:cs typeface="Arial" panose="020B0604020202020204" pitchFamily="34" charset="0"/>
              </a:endParaRPr>
            </a:p>
          </p:txBody>
        </p:sp>
        <p:sp>
          <p:nvSpPr>
            <p:cNvPr id="7" name="TextBox 6"/>
            <p:cNvSpPr txBox="1"/>
            <p:nvPr/>
          </p:nvSpPr>
          <p:spPr>
            <a:xfrm>
              <a:off x="3148070" y="4783966"/>
              <a:ext cx="1092864" cy="630969"/>
            </a:xfrm>
            <a:prstGeom prst="rect">
              <a:avLst/>
            </a:prstGeom>
            <a:noFill/>
          </p:spPr>
          <p:txBody>
            <a:bodyPr wrap="square" rtlCol="0">
              <a:spAutoFit/>
            </a:bodyPr>
            <a:lstStyle/>
            <a:p>
              <a:pPr marL="34949" indent="-34949">
                <a:spcBef>
                  <a:spcPts val="49"/>
                </a:spcBef>
                <a:buFont typeface="Arial" panose="020B0604020202020204" pitchFamily="34" charset="0"/>
                <a:buChar char="•"/>
              </a:pPr>
              <a:r>
                <a:rPr lang="en-US" sz="1200" dirty="0"/>
                <a:t>Use cosmic showers as source for coincident radiation separated by large distance. </a:t>
              </a:r>
            </a:p>
            <a:p>
              <a:pPr marL="34949" indent="-34949">
                <a:spcBef>
                  <a:spcPts val="49"/>
                </a:spcBef>
                <a:buFont typeface="Arial" panose="020B0604020202020204" pitchFamily="34" charset="0"/>
                <a:buChar char="•"/>
              </a:pPr>
              <a:r>
                <a:rPr lang="en-US" sz="1200" dirty="0"/>
                <a:t>Using large (slow) detectors for efficiency.</a:t>
              </a:r>
            </a:p>
            <a:p>
              <a:pPr marL="34949" indent="-34949">
                <a:spcBef>
                  <a:spcPts val="49"/>
                </a:spcBef>
                <a:buFont typeface="Arial" panose="020B0604020202020204" pitchFamily="34" charset="0"/>
                <a:buChar char="•"/>
              </a:pPr>
              <a:r>
                <a:rPr lang="en-US" sz="1200" dirty="0"/>
                <a:t>Goal is to demonstrate synchronization over </a:t>
              </a:r>
              <a:r>
                <a:rPr lang="en-US" sz="1200" u="sng" dirty="0"/>
                <a:t>long time and large distance </a:t>
              </a:r>
              <a:r>
                <a:rPr lang="en-US" sz="1200" dirty="0"/>
                <a:t/>
              </a:r>
              <a:br>
                <a:rPr lang="en-US" sz="1200" dirty="0"/>
              </a:br>
              <a:r>
                <a:rPr lang="en-US" sz="1200" dirty="0"/>
                <a:t>(not high precision)</a:t>
              </a:r>
            </a:p>
            <a:p>
              <a:pPr marL="34949" indent="-34949">
                <a:spcBef>
                  <a:spcPts val="49"/>
                </a:spcBef>
                <a:buFont typeface="Arial" panose="020B0604020202020204" pitchFamily="34" charset="0"/>
                <a:buChar char="•"/>
              </a:pPr>
              <a:r>
                <a:rPr lang="en-US" sz="1200" dirty="0"/>
                <a:t>Only use WR time stamps, not waveform interpolation</a:t>
              </a:r>
            </a:p>
          </p:txBody>
        </p:sp>
        <p:sp>
          <p:nvSpPr>
            <p:cNvPr id="8" name="TextBox 7"/>
            <p:cNvSpPr txBox="1"/>
            <p:nvPr/>
          </p:nvSpPr>
          <p:spPr>
            <a:xfrm>
              <a:off x="3131939" y="5725995"/>
              <a:ext cx="3121983" cy="390600"/>
            </a:xfrm>
            <a:prstGeom prst="rect">
              <a:avLst/>
            </a:prstGeom>
            <a:noFill/>
          </p:spPr>
          <p:txBody>
            <a:bodyPr wrap="square" rtlCol="0">
              <a:spAutoFit/>
            </a:bodyPr>
            <a:lstStyle/>
            <a:p>
              <a:pPr marL="41938" indent="-41938">
                <a:spcBef>
                  <a:spcPts val="49"/>
                </a:spcBef>
                <a:buFont typeface="Wingdings" panose="05000000000000000000" pitchFamily="2" charset="2"/>
                <a:buChar char="Ø"/>
              </a:pPr>
              <a:r>
                <a:rPr lang="en-US" sz="1200" dirty="0"/>
                <a:t> Background rate ~500 counts/s each detector, recording ~8.5 </a:t>
              </a:r>
              <a:r>
                <a:rPr lang="en-US" sz="1200" dirty="0">
                  <a:solidFill>
                    <a:srgbClr val="0000FF"/>
                  </a:solidFill>
                </a:rPr>
                <a:t>million </a:t>
              </a:r>
              <a:r>
                <a:rPr lang="en-US" sz="1200" dirty="0"/>
                <a:t>records (&gt;1 MeV) per day. </a:t>
              </a:r>
            </a:p>
            <a:p>
              <a:pPr marL="41938" indent="-41938">
                <a:spcBef>
                  <a:spcPts val="49"/>
                </a:spcBef>
                <a:buFont typeface="Wingdings" panose="05000000000000000000" pitchFamily="2" charset="2"/>
                <a:buChar char="Ø"/>
              </a:pPr>
              <a:r>
                <a:rPr lang="en-US" sz="1200" dirty="0"/>
                <a:t> Coincidence rate decreases with distance. </a:t>
              </a:r>
              <a:r>
                <a:rPr lang="en-US" sz="1200" dirty="0">
                  <a:solidFill>
                    <a:srgbClr val="0000FF"/>
                  </a:solidFill>
                </a:rPr>
                <a:t>Hundreds </a:t>
              </a:r>
              <a:r>
                <a:rPr lang="en-US" sz="1200" dirty="0"/>
                <a:t>of coincidence events per day at ~11m distance. </a:t>
              </a:r>
            </a:p>
            <a:p>
              <a:pPr marL="41938" indent="-41938">
                <a:spcBef>
                  <a:spcPts val="49"/>
                </a:spcBef>
                <a:buFont typeface="Wingdings" panose="05000000000000000000" pitchFamily="2" charset="2"/>
                <a:buChar char="Ø"/>
              </a:pPr>
              <a:r>
                <a:rPr lang="en-US" sz="1200" dirty="0"/>
                <a:t> Timing resolution ~70 ns FWHM </a:t>
              </a:r>
            </a:p>
            <a:p>
              <a:pPr>
                <a:spcBef>
                  <a:spcPts val="49"/>
                </a:spcBef>
              </a:pPr>
              <a:endParaRPr lang="en-US" sz="1200" dirty="0"/>
            </a:p>
            <a:p>
              <a:pPr>
                <a:spcBef>
                  <a:spcPts val="49"/>
                </a:spcBef>
              </a:pPr>
              <a:r>
                <a:rPr lang="en-US" sz="1200" dirty="0"/>
                <a:t>If modules could share trigger information besides clock synchronization, we would not have to record the 99.984% waste data </a:t>
              </a:r>
              <a:r>
                <a:rPr lang="en-US" sz="1200" dirty="0">
                  <a:solidFill>
                    <a:srgbClr val="0000FF"/>
                  </a:solidFill>
                </a:rPr>
                <a:t>=&gt; use Software Triggering  </a:t>
              </a:r>
            </a:p>
          </p:txBody>
        </p:sp>
        <p:pic>
          <p:nvPicPr>
            <p:cNvPr id="10" name="Picture 9"/>
            <p:cNvPicPr>
              <a:picLocks noChangeAspect="1"/>
            </p:cNvPicPr>
            <p:nvPr/>
          </p:nvPicPr>
          <p:blipFill>
            <a:blip r:embed="rId5"/>
            <a:stretch>
              <a:fillRect/>
            </a:stretch>
          </p:blipFill>
          <p:spPr>
            <a:xfrm>
              <a:off x="4320685" y="4771415"/>
              <a:ext cx="1675459" cy="891505"/>
            </a:xfrm>
            <a:prstGeom prst="rect">
              <a:avLst/>
            </a:prstGeom>
          </p:spPr>
        </p:pic>
        <p:pic>
          <p:nvPicPr>
            <p:cNvPr id="11" name="Picture 10"/>
            <p:cNvPicPr/>
            <p:nvPr/>
          </p:nvPicPr>
          <p:blipFill>
            <a:blip r:embed="rId6"/>
            <a:stretch>
              <a:fillRect/>
            </a:stretch>
          </p:blipFill>
          <p:spPr>
            <a:xfrm>
              <a:off x="4542600" y="5164160"/>
              <a:ext cx="443582" cy="301092"/>
            </a:xfrm>
            <a:prstGeom prst="rect">
              <a:avLst/>
            </a:prstGeom>
          </p:spPr>
        </p:pic>
      </p:grpSp>
      <p:sp>
        <p:nvSpPr>
          <p:cNvPr id="12" name="AutoShape 7"/>
          <p:cNvSpPr>
            <a:spLocks noChangeArrowheads="1"/>
          </p:cNvSpPr>
          <p:nvPr/>
        </p:nvSpPr>
        <p:spPr bwMode="auto">
          <a:xfrm>
            <a:off x="153543" y="990600"/>
            <a:ext cx="8838057" cy="5715000"/>
          </a:xfrm>
          <a:prstGeom prst="roundRect">
            <a:avLst>
              <a:gd name="adj" fmla="val 2993"/>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918" tIns="3459" rIns="6918" bIns="3459"/>
          <a:lstStyle>
            <a:lvl1pPr defTabSz="771525">
              <a:tabLst>
                <a:tab pos="288925" algn="l"/>
              </a:tabLst>
              <a:defRPr sz="7700">
                <a:solidFill>
                  <a:schemeClr val="tx1"/>
                </a:solidFill>
                <a:latin typeface="Arial" panose="020B0604020202020204" pitchFamily="34" charset="0"/>
                <a:cs typeface="Arial" panose="020B0604020202020204" pitchFamily="34" charset="0"/>
              </a:defRPr>
            </a:lvl1pPr>
            <a:lvl2pPr marL="742950" indent="-285750" defTabSz="771525">
              <a:tabLst>
                <a:tab pos="288925" algn="l"/>
              </a:tabLst>
              <a:defRPr sz="7700">
                <a:solidFill>
                  <a:schemeClr val="tx1"/>
                </a:solidFill>
                <a:latin typeface="Arial" panose="020B0604020202020204" pitchFamily="34" charset="0"/>
                <a:cs typeface="Arial" panose="020B0604020202020204" pitchFamily="34" charset="0"/>
              </a:defRPr>
            </a:lvl2pPr>
            <a:lvl3pPr marL="1143000" indent="-228600" defTabSz="771525">
              <a:tabLst>
                <a:tab pos="288925" algn="l"/>
              </a:tabLst>
              <a:defRPr sz="7700">
                <a:solidFill>
                  <a:schemeClr val="tx1"/>
                </a:solidFill>
                <a:latin typeface="Arial" panose="020B0604020202020204" pitchFamily="34" charset="0"/>
                <a:cs typeface="Arial" panose="020B0604020202020204" pitchFamily="34" charset="0"/>
              </a:defRPr>
            </a:lvl3pPr>
            <a:lvl4pPr marL="1600200" indent="-228600" defTabSz="771525">
              <a:tabLst>
                <a:tab pos="288925" algn="l"/>
              </a:tabLst>
              <a:defRPr sz="7700">
                <a:solidFill>
                  <a:schemeClr val="tx1"/>
                </a:solidFill>
                <a:latin typeface="Arial" panose="020B0604020202020204" pitchFamily="34" charset="0"/>
                <a:cs typeface="Arial" panose="020B0604020202020204" pitchFamily="34" charset="0"/>
              </a:defRPr>
            </a:lvl4pPr>
            <a:lvl5pPr marL="2057400" indent="-228600" defTabSz="771525">
              <a:tabLst>
                <a:tab pos="288925" algn="l"/>
              </a:tabLst>
              <a:defRPr sz="7700">
                <a:solidFill>
                  <a:schemeClr val="tx1"/>
                </a:solidFill>
                <a:latin typeface="Arial" panose="020B0604020202020204" pitchFamily="34" charset="0"/>
                <a:cs typeface="Arial" panose="020B0604020202020204" pitchFamily="34" charset="0"/>
              </a:defRPr>
            </a:lvl5pPr>
            <a:lvl6pPr marL="25146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6pPr>
            <a:lvl7pPr marL="29718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7pPr>
            <a:lvl8pPr marL="34290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8pPr>
            <a:lvl9pPr marL="38862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9pPr>
          </a:lstStyle>
          <a:p>
            <a:pPr algn="just" eaLnBrk="1" hangingPunct="1"/>
            <a:endParaRPr lang="en-US" altLang="en-US" sz="269" dirty="0"/>
          </a:p>
          <a:p>
            <a:pPr algn="just" eaLnBrk="1" hangingPunct="1"/>
            <a:endParaRPr lang="en-US" altLang="en-US" sz="269" dirty="0"/>
          </a:p>
        </p:txBody>
      </p:sp>
    </p:spTree>
    <p:extLst>
      <p:ext uri="{BB962C8B-B14F-4D97-AF65-F5344CB8AC3E}">
        <p14:creationId xmlns:p14="http://schemas.microsoft.com/office/powerpoint/2010/main" val="31605210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398564" y="1455550"/>
            <a:ext cx="5382376" cy="3238952"/>
          </a:xfrm>
          <a:prstGeom prst="rect">
            <a:avLst/>
          </a:prstGeom>
        </p:spPr>
      </p:pic>
      <p:sp>
        <p:nvSpPr>
          <p:cNvPr id="2051" name="Rectangle 3"/>
          <p:cNvSpPr>
            <a:spLocks noGrp="1" noChangeArrowheads="1"/>
          </p:cNvSpPr>
          <p:nvPr>
            <p:ph type="subTitle" idx="1"/>
          </p:nvPr>
        </p:nvSpPr>
        <p:spPr>
          <a:xfrm>
            <a:off x="130152" y="222274"/>
            <a:ext cx="7642248" cy="683558"/>
          </a:xfrm>
        </p:spPr>
        <p:txBody>
          <a:bodyPr rtlCol="0">
            <a:noAutofit/>
          </a:bodyPr>
          <a:lstStyle/>
          <a:p>
            <a:pPr algn="l"/>
            <a:r>
              <a:rPr lang="en-US" sz="1800" b="1" dirty="0">
                <a:hlinkClick r:id="" action="ppaction://hlinkshowjump?jump=firstslide"/>
              </a:rPr>
              <a:t>White Rabbit Time Synchronization for </a:t>
            </a:r>
            <a:r>
              <a:rPr lang="en-US" sz="1800" b="1" dirty="0" smtClean="0">
                <a:hlinkClick r:id="" action="ppaction://hlinkshowjump?jump=firstslide"/>
              </a:rPr>
              <a:t>Radiation </a:t>
            </a:r>
            <a:r>
              <a:rPr lang="en-US" sz="1800" b="1" dirty="0">
                <a:hlinkClick r:id="" action="ppaction://hlinkshowjump?jump=firstslide"/>
              </a:rPr>
              <a:t>Detector </a:t>
            </a:r>
            <a:r>
              <a:rPr lang="en-US" sz="1800" b="1" dirty="0" smtClean="0">
                <a:hlinkClick r:id="" action="ppaction://hlinkshowjump?jump=firstslide"/>
              </a:rPr>
              <a:t>Readout Electronics</a:t>
            </a:r>
            <a:endParaRPr lang="en-US" sz="1800" b="1" dirty="0" smtClean="0"/>
          </a:p>
          <a:p>
            <a:pPr algn="l"/>
            <a:r>
              <a:rPr lang="en-US" altLang="en-US" sz="1400" dirty="0" smtClean="0"/>
              <a:t>W</a:t>
            </a:r>
            <a:r>
              <a:rPr lang="en-US" altLang="en-US" sz="1400" dirty="0"/>
              <a:t>. Hennig, S. </a:t>
            </a:r>
            <a:r>
              <a:rPr lang="en-US" altLang="en-US" sz="1400" dirty="0" smtClean="0"/>
              <a:t>Hoover   •   XIA </a:t>
            </a:r>
            <a:r>
              <a:rPr lang="en-US" altLang="en-US" sz="1400" dirty="0"/>
              <a:t>LLC, 31057 </a:t>
            </a:r>
            <a:r>
              <a:rPr lang="en-US" altLang="en-US" sz="1400" dirty="0" err="1"/>
              <a:t>Genstar</a:t>
            </a:r>
            <a:r>
              <a:rPr lang="en-US" altLang="en-US" sz="1400" dirty="0"/>
              <a:t> Rd, Hayward, CA 94544, </a:t>
            </a:r>
            <a:r>
              <a:rPr lang="en-US" altLang="en-US" sz="1400" dirty="0" smtClean="0"/>
              <a:t>USA</a:t>
            </a:r>
            <a:r>
              <a:rPr lang="en-US" altLang="en-US" sz="1400" dirty="0"/>
              <a:t> • </a:t>
            </a:r>
            <a:r>
              <a:rPr lang="en-US" altLang="en-US" sz="1400" dirty="0" smtClean="0"/>
              <a:t> </a:t>
            </a:r>
            <a:r>
              <a:rPr lang="en-US" altLang="en-US" sz="1400" dirty="0"/>
              <a:t>whennig@xia.com</a:t>
            </a:r>
          </a:p>
        </p:txBody>
      </p:sp>
      <p:sp>
        <p:nvSpPr>
          <p:cNvPr id="2054" name="Rectangle 5"/>
          <p:cNvSpPr>
            <a:spLocks noChangeArrowheads="1"/>
          </p:cNvSpPr>
          <p:nvPr/>
        </p:nvSpPr>
        <p:spPr bwMode="auto">
          <a:xfrm>
            <a:off x="7924800" y="744379"/>
            <a:ext cx="137159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7700">
                <a:solidFill>
                  <a:schemeClr val="tx1"/>
                </a:solidFill>
                <a:latin typeface="Arial" panose="020B0604020202020204" pitchFamily="34" charset="0"/>
                <a:cs typeface="Arial" panose="020B0604020202020204" pitchFamily="34" charset="0"/>
              </a:defRPr>
            </a:lvl1pPr>
            <a:lvl2pPr marL="742950" indent="-285750">
              <a:defRPr sz="7700">
                <a:solidFill>
                  <a:schemeClr val="tx1"/>
                </a:solidFill>
                <a:latin typeface="Arial" panose="020B0604020202020204" pitchFamily="34" charset="0"/>
                <a:cs typeface="Arial" panose="020B0604020202020204" pitchFamily="34" charset="0"/>
              </a:defRPr>
            </a:lvl2pPr>
            <a:lvl3pPr marL="1143000" indent="-228600">
              <a:defRPr sz="7700">
                <a:solidFill>
                  <a:schemeClr val="tx1"/>
                </a:solidFill>
                <a:latin typeface="Arial" panose="020B0604020202020204" pitchFamily="34" charset="0"/>
                <a:cs typeface="Arial" panose="020B0604020202020204" pitchFamily="34" charset="0"/>
              </a:defRPr>
            </a:lvl3pPr>
            <a:lvl4pPr marL="1600200" indent="-228600">
              <a:defRPr sz="7700">
                <a:solidFill>
                  <a:schemeClr val="tx1"/>
                </a:solidFill>
                <a:latin typeface="Arial" panose="020B0604020202020204" pitchFamily="34" charset="0"/>
                <a:cs typeface="Arial" panose="020B0604020202020204" pitchFamily="34" charset="0"/>
              </a:defRPr>
            </a:lvl4pPr>
            <a:lvl5pPr marL="2057400" indent="-228600">
              <a:defRPr sz="77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9pPr>
          </a:lstStyle>
          <a:p>
            <a:pPr eaLnBrk="1" hangingPunct="1"/>
            <a:r>
              <a:rPr lang="en-US" altLang="en-US" sz="1000" dirty="0" smtClean="0"/>
              <a:t>www.xia.com</a:t>
            </a:r>
            <a:endParaRPr lang="en-US" altLang="en-US" sz="1000" dirty="0"/>
          </a:p>
        </p:txBody>
      </p:sp>
      <p:pic>
        <p:nvPicPr>
          <p:cNvPr id="2073" name="Picture 10"/>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24800" y="260054"/>
            <a:ext cx="1011818" cy="501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AutoShape 2" descr="Image result for CEA France"/>
          <p:cNvSpPr>
            <a:spLocks noChangeAspect="1" noChangeArrowheads="1"/>
          </p:cNvSpPr>
          <p:nvPr/>
        </p:nvSpPr>
        <p:spPr bwMode="auto">
          <a:xfrm>
            <a:off x="2746073" y="789307"/>
            <a:ext cx="175876" cy="14326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1182" tIns="5591" rIns="11182" bIns="5591" numCol="1" anchor="t" anchorCtr="0" compatLnSpc="1">
            <a:prstTxWarp prst="textNoShape">
              <a:avLst/>
            </a:prstTxWarp>
          </a:bodyPr>
          <a:lstStyle/>
          <a:p>
            <a:endParaRPr lang="en-US" sz="942" dirty="0"/>
          </a:p>
        </p:txBody>
      </p:sp>
      <p:sp>
        <p:nvSpPr>
          <p:cNvPr id="6" name="ZoneTexte 2063"/>
          <p:cNvSpPr txBox="1"/>
          <p:nvPr/>
        </p:nvSpPr>
        <p:spPr>
          <a:xfrm>
            <a:off x="329632" y="1676400"/>
            <a:ext cx="7578603" cy="4154984"/>
          </a:xfrm>
          <a:prstGeom prst="rect">
            <a:avLst/>
          </a:prstGeom>
          <a:noFill/>
        </p:spPr>
        <p:txBody>
          <a:bodyPr wrap="square" rtlCol="0">
            <a:spAutoFit/>
          </a:bodyPr>
          <a:lstStyle/>
          <a:p>
            <a:pPr eaLnBrk="1" hangingPunct="1">
              <a:defRPr/>
            </a:pPr>
            <a:r>
              <a:rPr lang="en-US" sz="1200" dirty="0"/>
              <a:t>The firmware of each </a:t>
            </a:r>
            <a:r>
              <a:rPr lang="en-US" sz="1200" dirty="0" err="1"/>
              <a:t>Kintex</a:t>
            </a:r>
            <a:r>
              <a:rPr lang="en-US" sz="1200" dirty="0"/>
              <a:t> FPGA is 	</a:t>
            </a:r>
            <a:br>
              <a:rPr lang="en-US" sz="1200" dirty="0"/>
            </a:br>
            <a:r>
              <a:rPr lang="en-US" sz="1200" dirty="0"/>
              <a:t>divided into 4 major sections</a:t>
            </a:r>
            <a:r>
              <a:rPr lang="en-US" sz="1200" dirty="0" smtClean="0"/>
              <a:t>:</a:t>
            </a:r>
            <a:br>
              <a:rPr lang="en-US" sz="1200" dirty="0" smtClean="0"/>
            </a:br>
            <a:r>
              <a:rPr lang="en-US" sz="1200" dirty="0" smtClean="0"/>
              <a:t> </a:t>
            </a:r>
            <a:endParaRPr lang="en-US" sz="1200" dirty="0"/>
          </a:p>
          <a:p>
            <a:pPr marL="55918" indent="-55918" eaLnBrk="1" hangingPunct="1">
              <a:buAutoNum type="arabicParenR"/>
              <a:defRPr/>
            </a:pPr>
            <a:r>
              <a:rPr lang="en-US" sz="1200" dirty="0"/>
              <a:t> Detector pulse processing derived </a:t>
            </a:r>
            <a:br>
              <a:rPr lang="en-US" sz="1200" dirty="0"/>
            </a:br>
            <a:r>
              <a:rPr lang="en-US" sz="1200" dirty="0"/>
              <a:t> from previous Pixie pulse </a:t>
            </a:r>
            <a:br>
              <a:rPr lang="en-US" sz="1200" dirty="0"/>
            </a:br>
            <a:r>
              <a:rPr lang="en-US" sz="1200" dirty="0"/>
              <a:t> processors [4] and option to latch </a:t>
            </a:r>
            <a:br>
              <a:rPr lang="en-US" sz="1200" dirty="0"/>
            </a:br>
            <a:r>
              <a:rPr lang="en-US" sz="1200" dirty="0"/>
              <a:t>White Rabbit time stamps </a:t>
            </a:r>
            <a:r>
              <a:rPr lang="en-US" sz="1200" dirty="0" smtClean="0"/>
              <a:t/>
            </a:r>
            <a:br>
              <a:rPr lang="en-US" sz="1200" dirty="0" smtClean="0"/>
            </a:br>
            <a:endParaRPr lang="en-US" sz="1200" dirty="0"/>
          </a:p>
          <a:p>
            <a:pPr marL="55918" indent="-55918" eaLnBrk="1" hangingPunct="1">
              <a:buAutoNum type="arabicParenR"/>
              <a:defRPr/>
            </a:pPr>
            <a:r>
              <a:rPr lang="en-US" sz="1200" dirty="0"/>
              <a:t> Controller I/O with </a:t>
            </a:r>
            <a:r>
              <a:rPr lang="en-US" sz="1200" dirty="0" err="1"/>
              <a:t>Zynq</a:t>
            </a:r>
            <a:r>
              <a:rPr lang="en-US" sz="1200" dirty="0"/>
              <a:t> board</a:t>
            </a:r>
            <a:br>
              <a:rPr lang="en-US" sz="1200" dirty="0"/>
            </a:br>
            <a:r>
              <a:rPr lang="en-US" sz="1200" dirty="0"/>
              <a:t> to write processing parameters </a:t>
            </a:r>
            <a:br>
              <a:rPr lang="en-US" sz="1200" dirty="0"/>
            </a:br>
            <a:r>
              <a:rPr lang="en-US" sz="1200" dirty="0"/>
              <a:t> and read out data in slow debug</a:t>
            </a:r>
            <a:br>
              <a:rPr lang="en-US" sz="1200" dirty="0"/>
            </a:br>
            <a:r>
              <a:rPr lang="en-US" sz="1200" dirty="0"/>
              <a:t> mode, using [5</a:t>
            </a:r>
            <a:r>
              <a:rPr lang="en-US" sz="1200" dirty="0" smtClean="0"/>
              <a:t>].</a:t>
            </a:r>
            <a:br>
              <a:rPr lang="en-US" sz="1200" dirty="0" smtClean="0"/>
            </a:br>
            <a:endParaRPr lang="en-US" sz="1200" dirty="0"/>
          </a:p>
          <a:p>
            <a:pPr marL="55918" indent="-55918" eaLnBrk="1" hangingPunct="1">
              <a:buFontTx/>
              <a:buAutoNum type="arabicParenR"/>
              <a:defRPr/>
            </a:pPr>
            <a:r>
              <a:rPr lang="en-US" sz="1200" dirty="0"/>
              <a:t> Output data is buffered in a 256 MB </a:t>
            </a:r>
            <a:br>
              <a:rPr lang="en-US" sz="1200" dirty="0"/>
            </a:br>
            <a:r>
              <a:rPr lang="en-US" sz="1200" dirty="0"/>
              <a:t>SDRAM, assembled as UDP </a:t>
            </a:r>
            <a:br>
              <a:rPr lang="en-US" sz="1200" dirty="0"/>
            </a:br>
            <a:r>
              <a:rPr lang="en-US" sz="1200" dirty="0"/>
              <a:t>packages, and fed into the White </a:t>
            </a:r>
            <a:br>
              <a:rPr lang="en-US" sz="1200" dirty="0"/>
            </a:br>
            <a:r>
              <a:rPr lang="en-US" sz="1200" dirty="0"/>
              <a:t>Rabbit “fabric interface</a:t>
            </a:r>
            <a:r>
              <a:rPr lang="en-US" sz="1200" dirty="0" smtClean="0"/>
              <a:t>”</a:t>
            </a:r>
            <a:br>
              <a:rPr lang="en-US" sz="1200" dirty="0" smtClean="0"/>
            </a:br>
            <a:endParaRPr lang="en-US" sz="1200" dirty="0"/>
          </a:p>
          <a:p>
            <a:pPr marL="55918" indent="-55918" eaLnBrk="1" hangingPunct="1">
              <a:buAutoNum type="arabicParenR"/>
              <a:defRPr/>
            </a:pPr>
            <a:r>
              <a:rPr lang="en-US" sz="1200" dirty="0"/>
              <a:t> White Rabbit core [2] with </a:t>
            </a:r>
            <a:r>
              <a:rPr lang="en-US" sz="1200" dirty="0" smtClean="0"/>
              <a:t>customized</a:t>
            </a:r>
            <a:br>
              <a:rPr lang="en-US" sz="1200" dirty="0" smtClean="0"/>
            </a:br>
            <a:r>
              <a:rPr lang="en-US" sz="1200" dirty="0" smtClean="0"/>
              <a:t> </a:t>
            </a:r>
            <a:r>
              <a:rPr lang="en-US" sz="1200" dirty="0"/>
              <a:t>Verilog wrapper and </a:t>
            </a:r>
            <a:br>
              <a:rPr lang="en-US" sz="1200" dirty="0"/>
            </a:br>
            <a:r>
              <a:rPr lang="en-US" sz="1200" dirty="0"/>
              <a:t>GTX pinout matching Pixie-Net XL pinout. </a:t>
            </a:r>
          </a:p>
          <a:p>
            <a:pPr eaLnBrk="1" hangingPunct="1">
              <a:defRPr/>
            </a:pPr>
            <a:endParaRPr lang="en-US" sz="1200" dirty="0"/>
          </a:p>
        </p:txBody>
      </p:sp>
      <p:sp>
        <p:nvSpPr>
          <p:cNvPr id="7" name="AutoShape 7"/>
          <p:cNvSpPr>
            <a:spLocks noChangeArrowheads="1"/>
          </p:cNvSpPr>
          <p:nvPr/>
        </p:nvSpPr>
        <p:spPr bwMode="auto">
          <a:xfrm>
            <a:off x="153542" y="990600"/>
            <a:ext cx="8838057" cy="5715000"/>
          </a:xfrm>
          <a:prstGeom prst="roundRect">
            <a:avLst>
              <a:gd name="adj" fmla="val 2842"/>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918" tIns="3459" rIns="6918" bIns="3459"/>
          <a:lstStyle>
            <a:lvl1pPr defTabSz="771525">
              <a:tabLst>
                <a:tab pos="288925" algn="l"/>
              </a:tabLst>
              <a:defRPr>
                <a:solidFill>
                  <a:schemeClr val="tx1"/>
                </a:solidFill>
                <a:latin typeface="Arial" panose="020B0604020202020204" pitchFamily="34" charset="0"/>
                <a:cs typeface="Arial" panose="020B0604020202020204" pitchFamily="34" charset="0"/>
              </a:defRPr>
            </a:lvl1pPr>
            <a:lvl2pPr marL="385763" defTabSz="771525">
              <a:tabLst>
                <a:tab pos="288925" algn="l"/>
              </a:tabLst>
              <a:defRPr>
                <a:solidFill>
                  <a:schemeClr val="tx1"/>
                </a:solidFill>
                <a:latin typeface="Arial" panose="020B0604020202020204" pitchFamily="34" charset="0"/>
                <a:cs typeface="Arial" panose="020B0604020202020204" pitchFamily="34" charset="0"/>
              </a:defRPr>
            </a:lvl2pPr>
            <a:lvl3pPr marL="771525" defTabSz="771525">
              <a:tabLst>
                <a:tab pos="288925" algn="l"/>
              </a:tabLst>
              <a:defRPr>
                <a:solidFill>
                  <a:schemeClr val="tx1"/>
                </a:solidFill>
                <a:latin typeface="Arial" panose="020B0604020202020204" pitchFamily="34" charset="0"/>
                <a:cs typeface="Arial" panose="020B0604020202020204" pitchFamily="34" charset="0"/>
              </a:defRPr>
            </a:lvl3pPr>
            <a:lvl4pPr marL="1157288" defTabSz="771525">
              <a:tabLst>
                <a:tab pos="288925" algn="l"/>
              </a:tabLst>
              <a:defRPr>
                <a:solidFill>
                  <a:schemeClr val="tx1"/>
                </a:solidFill>
                <a:latin typeface="Arial" panose="020B0604020202020204" pitchFamily="34" charset="0"/>
                <a:cs typeface="Arial" panose="020B0604020202020204" pitchFamily="34" charset="0"/>
              </a:defRPr>
            </a:lvl4pPr>
            <a:lvl5pPr marL="1543050" defTabSz="771525">
              <a:tabLst>
                <a:tab pos="288925" algn="l"/>
              </a:tabLst>
              <a:defRPr>
                <a:solidFill>
                  <a:schemeClr val="tx1"/>
                </a:solidFill>
                <a:latin typeface="Arial" panose="020B0604020202020204" pitchFamily="34" charset="0"/>
                <a:cs typeface="Arial" panose="020B0604020202020204" pitchFamily="34" charset="0"/>
              </a:defRPr>
            </a:lvl5pPr>
            <a:lvl6pPr marL="2000250" defTabSz="771525" fontAlgn="base">
              <a:spcBef>
                <a:spcPct val="0"/>
              </a:spcBef>
              <a:spcAft>
                <a:spcPct val="0"/>
              </a:spcAft>
              <a:tabLst>
                <a:tab pos="288925" algn="l"/>
              </a:tabLst>
              <a:defRPr>
                <a:solidFill>
                  <a:schemeClr val="tx1"/>
                </a:solidFill>
                <a:latin typeface="Arial" panose="020B0604020202020204" pitchFamily="34" charset="0"/>
                <a:cs typeface="Arial" panose="020B0604020202020204" pitchFamily="34" charset="0"/>
              </a:defRPr>
            </a:lvl6pPr>
            <a:lvl7pPr marL="2457450" defTabSz="771525" fontAlgn="base">
              <a:spcBef>
                <a:spcPct val="0"/>
              </a:spcBef>
              <a:spcAft>
                <a:spcPct val="0"/>
              </a:spcAft>
              <a:tabLst>
                <a:tab pos="288925" algn="l"/>
              </a:tabLst>
              <a:defRPr>
                <a:solidFill>
                  <a:schemeClr val="tx1"/>
                </a:solidFill>
                <a:latin typeface="Arial" panose="020B0604020202020204" pitchFamily="34" charset="0"/>
                <a:cs typeface="Arial" panose="020B0604020202020204" pitchFamily="34" charset="0"/>
              </a:defRPr>
            </a:lvl7pPr>
            <a:lvl8pPr marL="2914650" defTabSz="771525" fontAlgn="base">
              <a:spcBef>
                <a:spcPct val="0"/>
              </a:spcBef>
              <a:spcAft>
                <a:spcPct val="0"/>
              </a:spcAft>
              <a:tabLst>
                <a:tab pos="288925" algn="l"/>
              </a:tabLst>
              <a:defRPr>
                <a:solidFill>
                  <a:schemeClr val="tx1"/>
                </a:solidFill>
                <a:latin typeface="Arial" panose="020B0604020202020204" pitchFamily="34" charset="0"/>
                <a:cs typeface="Arial" panose="020B0604020202020204" pitchFamily="34" charset="0"/>
              </a:defRPr>
            </a:lvl8pPr>
            <a:lvl9pPr marL="3371850" defTabSz="771525" fontAlgn="base">
              <a:spcBef>
                <a:spcPct val="0"/>
              </a:spcBef>
              <a:spcAft>
                <a:spcPct val="0"/>
              </a:spcAft>
              <a:tabLst>
                <a:tab pos="288925" algn="l"/>
              </a:tabLst>
              <a:defRPr>
                <a:solidFill>
                  <a:schemeClr val="tx1"/>
                </a:solidFill>
                <a:latin typeface="Arial" panose="020B0604020202020204" pitchFamily="34" charset="0"/>
                <a:cs typeface="Arial" panose="020B0604020202020204" pitchFamily="34" charset="0"/>
              </a:defRPr>
            </a:lvl9pPr>
          </a:lstStyle>
          <a:p>
            <a:pPr eaLnBrk="1" hangingPunct="1">
              <a:defRPr/>
            </a:pPr>
            <a:endParaRPr lang="en-US" altLang="en-US" sz="1400" b="1" dirty="0" smtClean="0"/>
          </a:p>
          <a:p>
            <a:pPr eaLnBrk="1" hangingPunct="1">
              <a:defRPr/>
            </a:pPr>
            <a:r>
              <a:rPr lang="en-US" altLang="en-US" sz="1400" b="1" dirty="0"/>
              <a:t> </a:t>
            </a:r>
            <a:r>
              <a:rPr lang="en-US" altLang="en-US" sz="1400" b="1" dirty="0" smtClean="0"/>
              <a:t>  Pixie-Net </a:t>
            </a:r>
            <a:r>
              <a:rPr lang="en-US" altLang="en-US" sz="1400" b="1" dirty="0"/>
              <a:t>XL Firmware </a:t>
            </a:r>
            <a:r>
              <a:rPr lang="en-US" altLang="en-US" sz="1400" b="1" dirty="0" smtClean="0"/>
              <a:t>design</a:t>
            </a:r>
            <a:endParaRPr lang="en-US" sz="1400" dirty="0"/>
          </a:p>
          <a:p>
            <a:pPr algn="just" eaLnBrk="1" hangingPunct="1">
              <a:defRPr/>
            </a:pPr>
            <a:endParaRPr lang="en-US" sz="1400" dirty="0"/>
          </a:p>
          <a:p>
            <a:pPr algn="just" eaLnBrk="1" hangingPunct="1">
              <a:defRPr/>
            </a:pPr>
            <a:endParaRPr lang="en-US" altLang="en-US" sz="1400" b="1" dirty="0"/>
          </a:p>
        </p:txBody>
      </p:sp>
      <p:sp>
        <p:nvSpPr>
          <p:cNvPr id="10" name="TextBox 9"/>
          <p:cNvSpPr txBox="1"/>
          <p:nvPr/>
        </p:nvSpPr>
        <p:spPr>
          <a:xfrm>
            <a:off x="5389352" y="4209391"/>
            <a:ext cx="3257254" cy="461665"/>
          </a:xfrm>
          <a:prstGeom prst="rect">
            <a:avLst/>
          </a:prstGeom>
          <a:noFill/>
        </p:spPr>
        <p:txBody>
          <a:bodyPr wrap="square" rtlCol="0">
            <a:spAutoFit/>
          </a:bodyPr>
          <a:lstStyle/>
          <a:p>
            <a:pPr>
              <a:spcBef>
                <a:spcPts val="0"/>
              </a:spcBef>
            </a:pPr>
            <a:r>
              <a:rPr lang="en-US" sz="800" b="1" dirty="0">
                <a:solidFill>
                  <a:srgbClr val="6699FF"/>
                </a:solidFill>
              </a:rPr>
              <a:t>XIA pulse processing adapted to Kintex board</a:t>
            </a:r>
          </a:p>
          <a:p>
            <a:pPr>
              <a:spcBef>
                <a:spcPts val="0"/>
              </a:spcBef>
            </a:pPr>
            <a:r>
              <a:rPr lang="en-US" sz="800" b="1" dirty="0">
                <a:solidFill>
                  <a:srgbClr val="E2B700"/>
                </a:solidFill>
              </a:rPr>
              <a:t>WR open source unchanged</a:t>
            </a:r>
          </a:p>
          <a:p>
            <a:pPr>
              <a:spcBef>
                <a:spcPts val="0"/>
              </a:spcBef>
            </a:pPr>
            <a:r>
              <a:rPr lang="en-US" sz="800" b="1" dirty="0">
                <a:solidFill>
                  <a:srgbClr val="92D050"/>
                </a:solidFill>
              </a:rPr>
              <a:t>WR open source adapted</a:t>
            </a:r>
          </a:p>
        </p:txBody>
      </p:sp>
      <p:sp>
        <p:nvSpPr>
          <p:cNvPr id="11" name="Text Box 15"/>
          <p:cNvSpPr txBox="1">
            <a:spLocks noChangeArrowheads="1"/>
          </p:cNvSpPr>
          <p:nvPr/>
        </p:nvSpPr>
        <p:spPr bwMode="auto">
          <a:xfrm>
            <a:off x="5297638" y="4870561"/>
            <a:ext cx="3510098" cy="246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3919538">
              <a:defRPr sz="7700">
                <a:solidFill>
                  <a:schemeClr val="tx1"/>
                </a:solidFill>
                <a:latin typeface="Arial" panose="020B0604020202020204" pitchFamily="34" charset="0"/>
                <a:cs typeface="Arial" panose="020B0604020202020204" pitchFamily="34" charset="0"/>
              </a:defRPr>
            </a:lvl1pPr>
            <a:lvl2pPr marL="742950" indent="-285750" defTabSz="3919538">
              <a:defRPr sz="7700">
                <a:solidFill>
                  <a:schemeClr val="tx1"/>
                </a:solidFill>
                <a:latin typeface="Arial" panose="020B0604020202020204" pitchFamily="34" charset="0"/>
                <a:cs typeface="Arial" panose="020B0604020202020204" pitchFamily="34" charset="0"/>
              </a:defRPr>
            </a:lvl2pPr>
            <a:lvl3pPr marL="1143000" indent="-228600" defTabSz="3919538">
              <a:defRPr sz="7700">
                <a:solidFill>
                  <a:schemeClr val="tx1"/>
                </a:solidFill>
                <a:latin typeface="Arial" panose="020B0604020202020204" pitchFamily="34" charset="0"/>
                <a:cs typeface="Arial" panose="020B0604020202020204" pitchFamily="34" charset="0"/>
              </a:defRPr>
            </a:lvl3pPr>
            <a:lvl4pPr marL="1600200" indent="-228600" defTabSz="3919538">
              <a:defRPr sz="7700">
                <a:solidFill>
                  <a:schemeClr val="tx1"/>
                </a:solidFill>
                <a:latin typeface="Arial" panose="020B0604020202020204" pitchFamily="34" charset="0"/>
                <a:cs typeface="Arial" panose="020B0604020202020204" pitchFamily="34" charset="0"/>
              </a:defRPr>
            </a:lvl4pPr>
            <a:lvl5pPr marL="2057400" indent="-228600" defTabSz="3919538">
              <a:defRPr sz="7700">
                <a:solidFill>
                  <a:schemeClr val="tx1"/>
                </a:solidFill>
                <a:latin typeface="Arial" panose="020B0604020202020204" pitchFamily="34" charset="0"/>
                <a:cs typeface="Arial" panose="020B0604020202020204" pitchFamily="34" charset="0"/>
              </a:defRPr>
            </a:lvl5pPr>
            <a:lvl6pPr marL="2514600" indent="-228600" defTabSz="3919538"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6pPr>
            <a:lvl7pPr marL="2971800" indent="-228600" defTabSz="3919538"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7pPr>
            <a:lvl8pPr marL="3429000" indent="-228600" defTabSz="3919538"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8pPr>
            <a:lvl9pPr marL="3886200" indent="-228600" defTabSz="3919538"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9pPr>
          </a:lstStyle>
          <a:p>
            <a:pPr algn="just" eaLnBrk="1" hangingPunct="1"/>
            <a:r>
              <a:rPr lang="en-US" altLang="en-US" sz="1000" b="1" dirty="0">
                <a:latin typeface="Times New Roman" panose="02020603050405020304" pitchFamily="18" charset="0"/>
              </a:rPr>
              <a:t>Figure 3. Pixie-Net XL firmware block diagram</a:t>
            </a:r>
          </a:p>
        </p:txBody>
      </p:sp>
    </p:spTree>
    <p:extLst>
      <p:ext uri="{BB962C8B-B14F-4D97-AF65-F5344CB8AC3E}">
        <p14:creationId xmlns:p14="http://schemas.microsoft.com/office/powerpoint/2010/main" val="41707508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2051" name="Rectangle 3"/>
          <p:cNvSpPr>
            <a:spLocks noGrp="1" noChangeArrowheads="1"/>
          </p:cNvSpPr>
          <p:nvPr>
            <p:ph type="subTitle" idx="1"/>
          </p:nvPr>
        </p:nvSpPr>
        <p:spPr>
          <a:xfrm>
            <a:off x="130152" y="222274"/>
            <a:ext cx="7642248" cy="683558"/>
          </a:xfrm>
        </p:spPr>
        <p:txBody>
          <a:bodyPr rtlCol="0">
            <a:noAutofit/>
          </a:bodyPr>
          <a:lstStyle/>
          <a:p>
            <a:pPr algn="l"/>
            <a:r>
              <a:rPr lang="en-US" sz="1800" b="1" dirty="0">
                <a:hlinkClick r:id="" action="ppaction://hlinkshowjump?jump=firstslide"/>
              </a:rPr>
              <a:t>White Rabbit Time Synchronization for </a:t>
            </a:r>
            <a:r>
              <a:rPr lang="en-US" sz="1800" b="1" dirty="0" smtClean="0">
                <a:hlinkClick r:id="" action="ppaction://hlinkshowjump?jump=firstslide"/>
              </a:rPr>
              <a:t>Radiation </a:t>
            </a:r>
            <a:r>
              <a:rPr lang="en-US" sz="1800" b="1" dirty="0">
                <a:hlinkClick r:id="" action="ppaction://hlinkshowjump?jump=firstslide"/>
              </a:rPr>
              <a:t>Detector </a:t>
            </a:r>
            <a:r>
              <a:rPr lang="en-US" sz="1800" b="1" dirty="0" smtClean="0">
                <a:hlinkClick r:id="" action="ppaction://hlinkshowjump?jump=firstslide"/>
              </a:rPr>
              <a:t>Readout Electronics</a:t>
            </a:r>
            <a:endParaRPr lang="en-US" sz="1800" b="1" dirty="0" smtClean="0"/>
          </a:p>
          <a:p>
            <a:pPr algn="l"/>
            <a:r>
              <a:rPr lang="en-US" altLang="en-US" sz="1400" dirty="0" smtClean="0"/>
              <a:t>W</a:t>
            </a:r>
            <a:r>
              <a:rPr lang="en-US" altLang="en-US" sz="1400" dirty="0"/>
              <a:t>. Hennig, S. </a:t>
            </a:r>
            <a:r>
              <a:rPr lang="en-US" altLang="en-US" sz="1400" dirty="0" smtClean="0"/>
              <a:t>Hoover   •   XIA </a:t>
            </a:r>
            <a:r>
              <a:rPr lang="en-US" altLang="en-US" sz="1400" dirty="0"/>
              <a:t>LLC, 31057 </a:t>
            </a:r>
            <a:r>
              <a:rPr lang="en-US" altLang="en-US" sz="1400" dirty="0" err="1"/>
              <a:t>Genstar</a:t>
            </a:r>
            <a:r>
              <a:rPr lang="en-US" altLang="en-US" sz="1400" dirty="0"/>
              <a:t> Rd, Hayward, CA 94544, </a:t>
            </a:r>
            <a:r>
              <a:rPr lang="en-US" altLang="en-US" sz="1400" dirty="0" smtClean="0"/>
              <a:t>USA</a:t>
            </a:r>
            <a:r>
              <a:rPr lang="en-US" altLang="en-US" sz="1400" dirty="0"/>
              <a:t> • </a:t>
            </a:r>
            <a:r>
              <a:rPr lang="en-US" altLang="en-US" sz="1400" dirty="0" smtClean="0"/>
              <a:t> </a:t>
            </a:r>
            <a:r>
              <a:rPr lang="en-US" altLang="en-US" sz="1400" dirty="0"/>
              <a:t>whennig@xia.com</a:t>
            </a:r>
          </a:p>
        </p:txBody>
      </p:sp>
      <p:sp>
        <p:nvSpPr>
          <p:cNvPr id="2054" name="Rectangle 5"/>
          <p:cNvSpPr>
            <a:spLocks noChangeArrowheads="1"/>
          </p:cNvSpPr>
          <p:nvPr/>
        </p:nvSpPr>
        <p:spPr bwMode="auto">
          <a:xfrm>
            <a:off x="7924800" y="744379"/>
            <a:ext cx="137159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7700">
                <a:solidFill>
                  <a:schemeClr val="tx1"/>
                </a:solidFill>
                <a:latin typeface="Arial" panose="020B0604020202020204" pitchFamily="34" charset="0"/>
                <a:cs typeface="Arial" panose="020B0604020202020204" pitchFamily="34" charset="0"/>
              </a:defRPr>
            </a:lvl1pPr>
            <a:lvl2pPr marL="742950" indent="-285750">
              <a:defRPr sz="7700">
                <a:solidFill>
                  <a:schemeClr val="tx1"/>
                </a:solidFill>
                <a:latin typeface="Arial" panose="020B0604020202020204" pitchFamily="34" charset="0"/>
                <a:cs typeface="Arial" panose="020B0604020202020204" pitchFamily="34" charset="0"/>
              </a:defRPr>
            </a:lvl2pPr>
            <a:lvl3pPr marL="1143000" indent="-228600">
              <a:defRPr sz="7700">
                <a:solidFill>
                  <a:schemeClr val="tx1"/>
                </a:solidFill>
                <a:latin typeface="Arial" panose="020B0604020202020204" pitchFamily="34" charset="0"/>
                <a:cs typeface="Arial" panose="020B0604020202020204" pitchFamily="34" charset="0"/>
              </a:defRPr>
            </a:lvl3pPr>
            <a:lvl4pPr marL="1600200" indent="-228600">
              <a:defRPr sz="7700">
                <a:solidFill>
                  <a:schemeClr val="tx1"/>
                </a:solidFill>
                <a:latin typeface="Arial" panose="020B0604020202020204" pitchFamily="34" charset="0"/>
                <a:cs typeface="Arial" panose="020B0604020202020204" pitchFamily="34" charset="0"/>
              </a:defRPr>
            </a:lvl4pPr>
            <a:lvl5pPr marL="2057400" indent="-228600">
              <a:defRPr sz="77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9pPr>
          </a:lstStyle>
          <a:p>
            <a:pPr eaLnBrk="1" hangingPunct="1"/>
            <a:r>
              <a:rPr lang="en-US" altLang="en-US" sz="1000" dirty="0" smtClean="0"/>
              <a:t>www.xia.com</a:t>
            </a:r>
            <a:endParaRPr lang="en-US" altLang="en-US" sz="1000" dirty="0"/>
          </a:p>
        </p:txBody>
      </p:sp>
      <p:pic>
        <p:nvPicPr>
          <p:cNvPr id="2073" name="Picture 10"/>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24800" y="260054"/>
            <a:ext cx="1011818" cy="501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AutoShape 2" descr="Image result for CEA France"/>
          <p:cNvSpPr>
            <a:spLocks noChangeAspect="1" noChangeArrowheads="1"/>
          </p:cNvSpPr>
          <p:nvPr/>
        </p:nvSpPr>
        <p:spPr bwMode="auto">
          <a:xfrm>
            <a:off x="2746073" y="789307"/>
            <a:ext cx="175876" cy="14326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1182" tIns="5591" rIns="11182" bIns="5591" numCol="1" anchor="t" anchorCtr="0" compatLnSpc="1">
            <a:prstTxWarp prst="textNoShape">
              <a:avLst/>
            </a:prstTxWarp>
          </a:bodyPr>
          <a:lstStyle/>
          <a:p>
            <a:endParaRPr lang="en-US" sz="942" dirty="0"/>
          </a:p>
        </p:txBody>
      </p:sp>
      <p:sp>
        <p:nvSpPr>
          <p:cNvPr id="6" name="AutoShape 7"/>
          <p:cNvSpPr>
            <a:spLocks noChangeArrowheads="1"/>
          </p:cNvSpPr>
          <p:nvPr/>
        </p:nvSpPr>
        <p:spPr bwMode="auto">
          <a:xfrm>
            <a:off x="153543" y="990600"/>
            <a:ext cx="8838057" cy="5715000"/>
          </a:xfrm>
          <a:prstGeom prst="roundRect">
            <a:avLst>
              <a:gd name="adj" fmla="val 2993"/>
            </a:avLst>
          </a:prstGeom>
          <a:noFill/>
          <a:ln w="1270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918" tIns="3459" rIns="6918" bIns="3459"/>
          <a:lstStyle>
            <a:lvl1pPr defTabSz="771525">
              <a:tabLst>
                <a:tab pos="288925" algn="l"/>
              </a:tabLst>
              <a:defRPr sz="7700">
                <a:solidFill>
                  <a:schemeClr val="tx1"/>
                </a:solidFill>
                <a:latin typeface="Arial" panose="020B0604020202020204" pitchFamily="34" charset="0"/>
                <a:cs typeface="Arial" panose="020B0604020202020204" pitchFamily="34" charset="0"/>
              </a:defRPr>
            </a:lvl1pPr>
            <a:lvl2pPr marL="742950" indent="-285750" defTabSz="771525">
              <a:tabLst>
                <a:tab pos="288925" algn="l"/>
              </a:tabLst>
              <a:defRPr sz="7700">
                <a:solidFill>
                  <a:schemeClr val="tx1"/>
                </a:solidFill>
                <a:latin typeface="Arial" panose="020B0604020202020204" pitchFamily="34" charset="0"/>
                <a:cs typeface="Arial" panose="020B0604020202020204" pitchFamily="34" charset="0"/>
              </a:defRPr>
            </a:lvl2pPr>
            <a:lvl3pPr marL="1143000" indent="-228600" defTabSz="771525">
              <a:tabLst>
                <a:tab pos="288925" algn="l"/>
              </a:tabLst>
              <a:defRPr sz="7700">
                <a:solidFill>
                  <a:schemeClr val="tx1"/>
                </a:solidFill>
                <a:latin typeface="Arial" panose="020B0604020202020204" pitchFamily="34" charset="0"/>
                <a:cs typeface="Arial" panose="020B0604020202020204" pitchFamily="34" charset="0"/>
              </a:defRPr>
            </a:lvl3pPr>
            <a:lvl4pPr marL="1600200" indent="-228600" defTabSz="771525">
              <a:tabLst>
                <a:tab pos="288925" algn="l"/>
              </a:tabLst>
              <a:defRPr sz="7700">
                <a:solidFill>
                  <a:schemeClr val="tx1"/>
                </a:solidFill>
                <a:latin typeface="Arial" panose="020B0604020202020204" pitchFamily="34" charset="0"/>
                <a:cs typeface="Arial" panose="020B0604020202020204" pitchFamily="34" charset="0"/>
              </a:defRPr>
            </a:lvl4pPr>
            <a:lvl5pPr marL="2057400" indent="-228600" defTabSz="771525">
              <a:tabLst>
                <a:tab pos="288925" algn="l"/>
              </a:tabLst>
              <a:defRPr sz="7700">
                <a:solidFill>
                  <a:schemeClr val="tx1"/>
                </a:solidFill>
                <a:latin typeface="Arial" panose="020B0604020202020204" pitchFamily="34" charset="0"/>
                <a:cs typeface="Arial" panose="020B0604020202020204" pitchFamily="34" charset="0"/>
              </a:defRPr>
            </a:lvl5pPr>
            <a:lvl6pPr marL="25146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6pPr>
            <a:lvl7pPr marL="29718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7pPr>
            <a:lvl8pPr marL="34290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8pPr>
            <a:lvl9pPr marL="3886200" indent="-228600" defTabSz="771525" eaLnBrk="0" fontAlgn="base" hangingPunct="0">
              <a:spcBef>
                <a:spcPct val="0"/>
              </a:spcBef>
              <a:spcAft>
                <a:spcPct val="0"/>
              </a:spcAft>
              <a:tabLst>
                <a:tab pos="288925" algn="l"/>
              </a:tabLst>
              <a:defRPr sz="7700">
                <a:solidFill>
                  <a:schemeClr val="tx1"/>
                </a:solidFill>
                <a:latin typeface="Arial" panose="020B0604020202020204" pitchFamily="34" charset="0"/>
                <a:cs typeface="Arial" panose="020B0604020202020204" pitchFamily="34" charset="0"/>
              </a:defRPr>
            </a:lvl9pPr>
          </a:lstStyle>
          <a:p>
            <a:pPr algn="just" eaLnBrk="1" hangingPunct="1"/>
            <a:endParaRPr lang="en-US" altLang="en-US" sz="269" dirty="0"/>
          </a:p>
          <a:p>
            <a:pPr algn="just" eaLnBrk="1" hangingPunct="1"/>
            <a:endParaRPr lang="en-US" altLang="en-US" sz="269" dirty="0"/>
          </a:p>
        </p:txBody>
      </p:sp>
      <p:sp>
        <p:nvSpPr>
          <p:cNvPr id="10" name="TextBox 9"/>
          <p:cNvSpPr txBox="1"/>
          <p:nvPr/>
        </p:nvSpPr>
        <p:spPr>
          <a:xfrm>
            <a:off x="304800" y="1517026"/>
            <a:ext cx="4262094" cy="2123658"/>
          </a:xfrm>
          <a:prstGeom prst="rect">
            <a:avLst/>
          </a:prstGeom>
          <a:noFill/>
        </p:spPr>
        <p:txBody>
          <a:bodyPr wrap="square" rtlCol="0">
            <a:spAutoFit/>
          </a:bodyPr>
          <a:lstStyle/>
          <a:p>
            <a:pPr algn="just"/>
            <a:r>
              <a:rPr lang="en-US" sz="1200" dirty="0"/>
              <a:t>To further reduce cabling complexity, we are developing “software triggering”, where decisions to record data are made through the exchange of data packets over the network by software instead of hardwired connections. Each Pixie-Net XL in a multi-module system </a:t>
            </a:r>
            <a:r>
              <a:rPr lang="en-US" sz="1200" dirty="0" smtClean="0"/>
              <a:t>sends </a:t>
            </a:r>
            <a:r>
              <a:rPr lang="en-US" sz="1200" dirty="0"/>
              <a:t>out minimal data packages (metadata) which are used by a central Decision Maker (DM) to make accept/reject decisions, which are then communicated back to all Pixie-Net XL modules. The Pixie‑Net XL then independently move their full data to long term storage or discard.</a:t>
            </a:r>
          </a:p>
          <a:p>
            <a:endParaRPr lang="en-US" sz="1200" dirty="0"/>
          </a:p>
        </p:txBody>
      </p:sp>
      <p:sp>
        <p:nvSpPr>
          <p:cNvPr id="11" name="Text Box 15"/>
          <p:cNvSpPr txBox="1">
            <a:spLocks noChangeArrowheads="1"/>
          </p:cNvSpPr>
          <p:nvPr/>
        </p:nvSpPr>
        <p:spPr bwMode="auto">
          <a:xfrm>
            <a:off x="5334000" y="3805480"/>
            <a:ext cx="3602618" cy="1785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3919538">
              <a:defRPr sz="7700">
                <a:solidFill>
                  <a:schemeClr val="tx1"/>
                </a:solidFill>
                <a:latin typeface="Arial" panose="020B0604020202020204" pitchFamily="34" charset="0"/>
                <a:cs typeface="Arial" panose="020B0604020202020204" pitchFamily="34" charset="0"/>
              </a:defRPr>
            </a:lvl1pPr>
            <a:lvl2pPr marL="742950" indent="-285750" defTabSz="3919538">
              <a:defRPr sz="7700">
                <a:solidFill>
                  <a:schemeClr val="tx1"/>
                </a:solidFill>
                <a:latin typeface="Arial" panose="020B0604020202020204" pitchFamily="34" charset="0"/>
                <a:cs typeface="Arial" panose="020B0604020202020204" pitchFamily="34" charset="0"/>
              </a:defRPr>
            </a:lvl2pPr>
            <a:lvl3pPr marL="1143000" indent="-228600" defTabSz="3919538">
              <a:defRPr sz="7700">
                <a:solidFill>
                  <a:schemeClr val="tx1"/>
                </a:solidFill>
                <a:latin typeface="Arial" panose="020B0604020202020204" pitchFamily="34" charset="0"/>
                <a:cs typeface="Arial" panose="020B0604020202020204" pitchFamily="34" charset="0"/>
              </a:defRPr>
            </a:lvl3pPr>
            <a:lvl4pPr marL="1600200" indent="-228600" defTabSz="3919538">
              <a:defRPr sz="7700">
                <a:solidFill>
                  <a:schemeClr val="tx1"/>
                </a:solidFill>
                <a:latin typeface="Arial" panose="020B0604020202020204" pitchFamily="34" charset="0"/>
                <a:cs typeface="Arial" panose="020B0604020202020204" pitchFamily="34" charset="0"/>
              </a:defRPr>
            </a:lvl4pPr>
            <a:lvl5pPr marL="2057400" indent="-228600" defTabSz="3919538">
              <a:defRPr sz="7700">
                <a:solidFill>
                  <a:schemeClr val="tx1"/>
                </a:solidFill>
                <a:latin typeface="Arial" panose="020B0604020202020204" pitchFamily="34" charset="0"/>
                <a:cs typeface="Arial" panose="020B0604020202020204" pitchFamily="34" charset="0"/>
              </a:defRPr>
            </a:lvl5pPr>
            <a:lvl6pPr marL="2514600" indent="-228600" defTabSz="3919538"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6pPr>
            <a:lvl7pPr marL="2971800" indent="-228600" defTabSz="3919538"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7pPr>
            <a:lvl8pPr marL="3429000" indent="-228600" defTabSz="3919538"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8pPr>
            <a:lvl9pPr marL="3886200" indent="-228600" defTabSz="3919538" eaLnBrk="0" fontAlgn="base" hangingPunct="0">
              <a:spcBef>
                <a:spcPct val="0"/>
              </a:spcBef>
              <a:spcAft>
                <a:spcPct val="0"/>
              </a:spcAft>
              <a:defRPr sz="7700">
                <a:solidFill>
                  <a:schemeClr val="tx1"/>
                </a:solidFill>
                <a:latin typeface="Arial" panose="020B0604020202020204" pitchFamily="34" charset="0"/>
                <a:cs typeface="Arial" panose="020B0604020202020204" pitchFamily="34" charset="0"/>
              </a:defRPr>
            </a:lvl9pPr>
          </a:lstStyle>
          <a:p>
            <a:pPr algn="just" eaLnBrk="1" hangingPunct="1"/>
            <a:r>
              <a:rPr lang="en-US" altLang="en-US" sz="1000" b="1" dirty="0">
                <a:latin typeface="Times New Roman" panose="02020603050405020304" pitchFamily="18" charset="0"/>
              </a:rPr>
              <a:t>Figure </a:t>
            </a:r>
            <a:r>
              <a:rPr lang="en-US" altLang="en-US" sz="1000" b="1" dirty="0" smtClean="0">
                <a:latin typeface="Times New Roman" panose="02020603050405020304" pitchFamily="18" charset="0"/>
              </a:rPr>
              <a:t>4a. </a:t>
            </a:r>
            <a:r>
              <a:rPr lang="en-US" altLang="en-US" sz="1000" b="1" dirty="0">
                <a:latin typeface="Times New Roman" panose="02020603050405020304" pitchFamily="18" charset="0"/>
              </a:rPr>
              <a:t>Concept of software triggering, for example to apply coincidence decision during the data acquisition without the need of hardwire logic.  </a:t>
            </a:r>
            <a:endParaRPr lang="en-US" altLang="en-US" sz="1000" b="1" dirty="0" smtClean="0">
              <a:latin typeface="Times New Roman" panose="02020603050405020304" pitchFamily="18" charset="0"/>
            </a:endParaRPr>
          </a:p>
          <a:p>
            <a:pPr algn="just" eaLnBrk="1" hangingPunct="1"/>
            <a:endParaRPr lang="en-US" altLang="en-US" sz="1000" b="1" dirty="0">
              <a:latin typeface="Times New Roman" panose="02020603050405020304" pitchFamily="18" charset="0"/>
              <a:cs typeface="Times New Roman" panose="02020603050405020304" pitchFamily="18" charset="0"/>
            </a:endParaRPr>
          </a:p>
          <a:p>
            <a:pPr algn="just" eaLnBrk="1" hangingPunct="1"/>
            <a:r>
              <a:rPr lang="en-US" sz="1000" b="1" dirty="0" smtClean="0">
                <a:latin typeface="Times New Roman" panose="02020603050405020304" pitchFamily="18" charset="0"/>
                <a:cs typeface="Times New Roman" panose="02020603050405020304" pitchFamily="18" charset="0"/>
              </a:rPr>
              <a:t>* = </a:t>
            </a:r>
            <a:r>
              <a:rPr lang="en-US" sz="1000" b="1" u="sng" dirty="0">
                <a:latin typeface="Times New Roman" panose="02020603050405020304" pitchFamily="18" charset="0"/>
                <a:cs typeface="Times New Roman" panose="02020603050405020304" pitchFamily="18" charset="0"/>
              </a:rPr>
              <a:t>coded</a:t>
            </a:r>
            <a:r>
              <a:rPr lang="en-US" sz="1000" b="1" dirty="0">
                <a:latin typeface="Times New Roman" panose="02020603050405020304" pitchFamily="18" charset="0"/>
                <a:cs typeface="Times New Roman" panose="02020603050405020304" pitchFamily="18" charset="0"/>
              </a:rPr>
              <a:t> decision making, based on WR time stamp, hit pattern, history, </a:t>
            </a:r>
            <a:r>
              <a:rPr lang="en-US" sz="1000" b="1" dirty="0" smtClean="0">
                <a:latin typeface="Times New Roman" panose="02020603050405020304" pitchFamily="18" charset="0"/>
                <a:cs typeface="Times New Roman" panose="02020603050405020304" pitchFamily="18" charset="0"/>
              </a:rPr>
              <a:t>…</a:t>
            </a:r>
          </a:p>
          <a:p>
            <a:pPr algn="just" eaLnBrk="1" hangingPunct="1"/>
            <a:endParaRPr lang="en-US" sz="1000" b="1" dirty="0" smtClean="0">
              <a:latin typeface="Times New Roman" panose="02020603050405020304" pitchFamily="18" charset="0"/>
              <a:cs typeface="Times New Roman" panose="02020603050405020304" pitchFamily="18" charset="0"/>
            </a:endParaRPr>
          </a:p>
          <a:p>
            <a:pPr algn="just" eaLnBrk="1" hangingPunct="1"/>
            <a:endParaRPr lang="en-US" sz="1000" b="1" dirty="0">
              <a:latin typeface="Times New Roman" panose="02020603050405020304" pitchFamily="18" charset="0"/>
              <a:cs typeface="Times New Roman" panose="02020603050405020304" pitchFamily="18" charset="0"/>
            </a:endParaRPr>
          </a:p>
          <a:p>
            <a:pPr algn="just" eaLnBrk="1" hangingPunct="1"/>
            <a:endParaRPr lang="en-US" sz="1000" b="1" dirty="0" smtClean="0">
              <a:latin typeface="Times New Roman" panose="02020603050405020304" pitchFamily="18" charset="0"/>
              <a:cs typeface="Times New Roman" panose="02020603050405020304" pitchFamily="18" charset="0"/>
            </a:endParaRPr>
          </a:p>
          <a:p>
            <a:pPr algn="just" eaLnBrk="1" hangingPunct="1"/>
            <a:r>
              <a:rPr lang="en-US" sz="1000" b="1" dirty="0" smtClean="0">
                <a:latin typeface="Times New Roman" panose="02020603050405020304" pitchFamily="18" charset="0"/>
                <a:cs typeface="Times New Roman" panose="02020603050405020304" pitchFamily="18" charset="0"/>
              </a:rPr>
              <a:t>Figure 4b. Data flow in FPGA</a:t>
            </a:r>
            <a:endParaRPr lang="en-US" sz="1000" b="1" dirty="0">
              <a:latin typeface="Times New Roman" panose="02020603050405020304" pitchFamily="18" charset="0"/>
              <a:cs typeface="Times New Roman" panose="02020603050405020304" pitchFamily="18" charset="0"/>
            </a:endParaRPr>
          </a:p>
          <a:p>
            <a:pPr algn="just" eaLnBrk="1" hangingPunct="1"/>
            <a:endParaRPr lang="en-US" altLang="en-US" sz="1000" b="1" dirty="0">
              <a:latin typeface="Times New Roman" panose="02020603050405020304" pitchFamily="18" charset="0"/>
            </a:endParaRPr>
          </a:p>
        </p:txBody>
      </p:sp>
      <p:sp>
        <p:nvSpPr>
          <p:cNvPr id="12" name="Content Placeholder 42"/>
          <p:cNvSpPr txBox="1">
            <a:spLocks/>
          </p:cNvSpPr>
          <p:nvPr/>
        </p:nvSpPr>
        <p:spPr bwMode="auto">
          <a:xfrm>
            <a:off x="304800" y="1221961"/>
            <a:ext cx="2974677" cy="210297"/>
          </a:xfrm>
          <a:prstGeom prst="rect">
            <a:avLst/>
          </a:prstGeom>
          <a:noFill/>
          <a:ln w="9525">
            <a:noFill/>
            <a:miter lim="800000"/>
            <a:headEnd/>
            <a:tailEnd/>
          </a:ln>
          <a:effectLst/>
        </p:spPr>
        <p:txBody>
          <a:bodyPr vert="horz" wrap="square" lIns="11182" tIns="5591" rIns="11182" bIns="5591" numCol="1" anchor="t" anchorCtr="0" compatLnSpc="1">
            <a:prstTxWarp prst="textNoShape">
              <a:avLst/>
            </a:prstTxWarp>
          </a:bodyPr>
          <a:lstStyle>
            <a:defPPr>
              <a:defRPr lang="en-US"/>
            </a:defPPr>
            <a:lvl1pPr algn="ctr" rtl="0" fontAlgn="auto">
              <a:spcBef>
                <a:spcPts val="0"/>
              </a:spcBef>
              <a:spcAft>
                <a:spcPts val="0"/>
              </a:spcAft>
              <a:defRPr sz="1200" kern="1200">
                <a:solidFill>
                  <a:srgbClr val="000000"/>
                </a:solidFill>
                <a:latin typeface="+mn-lt"/>
                <a:ea typeface="+mn-ea"/>
                <a:cs typeface="+mn-cs"/>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l"/>
            <a:r>
              <a:rPr lang="en-US" sz="1400" b="1" dirty="0" smtClean="0">
                <a:latin typeface="Arial" panose="020B0604020202020204" pitchFamily="34" charset="0"/>
                <a:cs typeface="Arial" panose="020B0604020202020204" pitchFamily="34" charset="0"/>
              </a:rPr>
              <a:t>Software Triggering</a:t>
            </a:r>
            <a:endParaRPr lang="en-US" sz="1400" b="1" dirty="0">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4"/>
          <a:stretch>
            <a:fillRect/>
          </a:stretch>
        </p:blipFill>
        <p:spPr>
          <a:xfrm>
            <a:off x="4566894" y="1152053"/>
            <a:ext cx="4269813" cy="2581747"/>
          </a:xfrm>
          <a:prstGeom prst="rect">
            <a:avLst/>
          </a:prstGeom>
        </p:spPr>
      </p:pic>
      <p:pic>
        <p:nvPicPr>
          <p:cNvPr id="14" name="Picture 13"/>
          <p:cNvPicPr>
            <a:picLocks noChangeAspect="1"/>
          </p:cNvPicPr>
          <p:nvPr/>
        </p:nvPicPr>
        <p:blipFill>
          <a:blip r:embed="rId5"/>
          <a:stretch>
            <a:fillRect/>
          </a:stretch>
        </p:blipFill>
        <p:spPr>
          <a:xfrm>
            <a:off x="304800" y="3429000"/>
            <a:ext cx="4981201" cy="3124200"/>
          </a:xfrm>
          <a:prstGeom prst="rect">
            <a:avLst/>
          </a:prstGeom>
        </p:spPr>
      </p:pic>
    </p:spTree>
    <p:extLst>
      <p:ext uri="{BB962C8B-B14F-4D97-AF65-F5344CB8AC3E}">
        <p14:creationId xmlns:p14="http://schemas.microsoft.com/office/powerpoint/2010/main" val="510140108"/>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2888</TotalTime>
  <Words>3513</Words>
  <Application>Microsoft Office PowerPoint</Application>
  <PresentationFormat>On-screen Show (4:3)</PresentationFormat>
  <Paragraphs>423</Paragraphs>
  <Slides>12</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Arial</vt:lpstr>
      <vt:lpstr>Calibri</vt:lpstr>
      <vt:lpstr>Calibri Light</vt:lpstr>
      <vt:lpstr>Symbol</vt:lpstr>
      <vt:lpstr>Times New Roman</vt:lpstr>
      <vt:lpstr>Wingdings</vt:lpstr>
      <vt:lpstr>Default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XIA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Wolfgang Hennig</dc:creator>
  <cp:lastModifiedBy>Wolfgang Hennig</cp:lastModifiedBy>
  <cp:revision>287</cp:revision>
  <cp:lastPrinted>2020-10-09T16:49:06Z</cp:lastPrinted>
  <dcterms:created xsi:type="dcterms:W3CDTF">2015-06-12T20:54:11Z</dcterms:created>
  <dcterms:modified xsi:type="dcterms:W3CDTF">2020-10-09T16:52:51Z</dcterms:modified>
</cp:coreProperties>
</file>