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11" r:id="rId1"/>
  </p:sldMasterIdLst>
  <p:notesMasterIdLst>
    <p:notesMasterId r:id="rId30"/>
  </p:notesMasterIdLst>
  <p:handoutMasterIdLst>
    <p:handoutMasterId r:id="rId31"/>
  </p:handoutMasterIdLst>
  <p:sldIdLst>
    <p:sldId id="256" r:id="rId2"/>
    <p:sldId id="753" r:id="rId3"/>
    <p:sldId id="771" r:id="rId4"/>
    <p:sldId id="766" r:id="rId5"/>
    <p:sldId id="757" r:id="rId6"/>
    <p:sldId id="776" r:id="rId7"/>
    <p:sldId id="770" r:id="rId8"/>
    <p:sldId id="772" r:id="rId9"/>
    <p:sldId id="764" r:id="rId10"/>
    <p:sldId id="769" r:id="rId11"/>
    <p:sldId id="777" r:id="rId12"/>
    <p:sldId id="773" r:id="rId13"/>
    <p:sldId id="774" r:id="rId14"/>
    <p:sldId id="767" r:id="rId15"/>
    <p:sldId id="765" r:id="rId16"/>
    <p:sldId id="763" r:id="rId17"/>
    <p:sldId id="768" r:id="rId18"/>
    <p:sldId id="751" r:id="rId19"/>
    <p:sldId id="778" r:id="rId20"/>
    <p:sldId id="574" r:id="rId21"/>
    <p:sldId id="754" r:id="rId22"/>
    <p:sldId id="758" r:id="rId23"/>
    <p:sldId id="759" r:id="rId24"/>
    <p:sldId id="752" r:id="rId25"/>
    <p:sldId id="760" r:id="rId26"/>
    <p:sldId id="761" r:id="rId27"/>
    <p:sldId id="762" r:id="rId28"/>
    <p:sldId id="756" r:id="rId29"/>
  </p:sldIdLst>
  <p:sldSz cx="14630400" cy="8229600"/>
  <p:notesSz cx="9283700" cy="6985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28" charset="-128"/>
        <a:cs typeface="+mn-cs"/>
      </a:defRPr>
    </a:lvl1pPr>
    <a:lvl2pPr marL="54864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28" charset="-128"/>
        <a:cs typeface="+mn-cs"/>
      </a:defRPr>
    </a:lvl2pPr>
    <a:lvl3pPr marL="109728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28" charset="-128"/>
        <a:cs typeface="+mn-cs"/>
      </a:defRPr>
    </a:lvl3pPr>
    <a:lvl4pPr marL="164592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28" charset="-128"/>
        <a:cs typeface="+mn-cs"/>
      </a:defRPr>
    </a:lvl4pPr>
    <a:lvl5pPr marL="219456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28" charset="-128"/>
        <a:cs typeface="+mn-cs"/>
      </a:defRPr>
    </a:lvl5pPr>
    <a:lvl6pPr marL="2743200" algn="l" defTabSz="1097280" rtl="0" eaLnBrk="1" latinLnBrk="0" hangingPunct="1">
      <a:defRPr kern="1200">
        <a:solidFill>
          <a:schemeClr val="tx1"/>
        </a:solidFill>
        <a:latin typeface="Arial" charset="0"/>
        <a:ea typeface="ＭＳ Ｐゴシック" pitchFamily="28" charset="-128"/>
        <a:cs typeface="+mn-cs"/>
      </a:defRPr>
    </a:lvl6pPr>
    <a:lvl7pPr marL="3291840" algn="l" defTabSz="1097280" rtl="0" eaLnBrk="1" latinLnBrk="0" hangingPunct="1">
      <a:defRPr kern="1200">
        <a:solidFill>
          <a:schemeClr val="tx1"/>
        </a:solidFill>
        <a:latin typeface="Arial" charset="0"/>
        <a:ea typeface="ＭＳ Ｐゴシック" pitchFamily="28" charset="-128"/>
        <a:cs typeface="+mn-cs"/>
      </a:defRPr>
    </a:lvl7pPr>
    <a:lvl8pPr marL="3840480" algn="l" defTabSz="1097280" rtl="0" eaLnBrk="1" latinLnBrk="0" hangingPunct="1">
      <a:defRPr kern="1200">
        <a:solidFill>
          <a:schemeClr val="tx1"/>
        </a:solidFill>
        <a:latin typeface="Arial" charset="0"/>
        <a:ea typeface="ＭＳ Ｐゴシック" pitchFamily="28" charset="-128"/>
        <a:cs typeface="+mn-cs"/>
      </a:defRPr>
    </a:lvl8pPr>
    <a:lvl9pPr marL="4389120" algn="l" defTabSz="1097280" rtl="0" eaLnBrk="1" latinLnBrk="0" hangingPunct="1">
      <a:defRPr kern="1200">
        <a:solidFill>
          <a:schemeClr val="tx1"/>
        </a:solidFill>
        <a:latin typeface="Arial" charset="0"/>
        <a:ea typeface="ＭＳ Ｐゴシック" pitchFamily="28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592" userDrawn="1">
          <p15:clr>
            <a:srgbClr val="A4A3A4"/>
          </p15:clr>
        </p15:guide>
        <p15:guide id="2" pos="46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200" userDrawn="1">
          <p15:clr>
            <a:srgbClr val="A4A3A4"/>
          </p15:clr>
        </p15:guide>
        <p15:guide id="2" pos="2924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00FF"/>
    <a:srgbClr val="FF9900"/>
    <a:srgbClr val="CCFFCC"/>
    <a:srgbClr val="99CCFF"/>
    <a:srgbClr val="FF7C80"/>
    <a:srgbClr val="CCCC00"/>
    <a:srgbClr val="FF99FF"/>
    <a:srgbClr val="66CCFF"/>
    <a:srgbClr val="FFCC99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073" autoAdjust="0"/>
    <p:restoredTop sz="95131"/>
  </p:normalViewPr>
  <p:slideViewPr>
    <p:cSldViewPr>
      <p:cViewPr varScale="1">
        <p:scale>
          <a:sx n="88" d="100"/>
          <a:sy n="88" d="100"/>
        </p:scale>
        <p:origin x="1296" y="192"/>
      </p:cViewPr>
      <p:guideLst>
        <p:guide orient="horz" pos="2592"/>
        <p:guide pos="460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>
      <p:cViewPr varScale="1">
        <p:scale>
          <a:sx n="112" d="100"/>
          <a:sy n="112" d="100"/>
        </p:scale>
        <p:origin x="-546" y="-90"/>
      </p:cViewPr>
      <p:guideLst>
        <p:guide orient="horz" pos="2200"/>
        <p:guide pos="292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4023257" cy="348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8" tIns="46039" rIns="92078" bIns="46039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258846" y="1"/>
            <a:ext cx="4023257" cy="348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8" tIns="46039" rIns="92078" bIns="4603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634792"/>
            <a:ext cx="4023257" cy="348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8" tIns="46039" rIns="92078" bIns="46039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258846" y="6634792"/>
            <a:ext cx="4023257" cy="348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8" tIns="46039" rIns="92078" bIns="4603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fld id="{3F7960DC-FF2D-43D2-996B-1B67120D59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57071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4023257" cy="348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8" tIns="46039" rIns="92078" bIns="46039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258846" y="1"/>
            <a:ext cx="4023257" cy="348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8" tIns="46039" rIns="92078" bIns="4603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55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314575" y="525463"/>
            <a:ext cx="4654550" cy="26193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34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8691" y="3318196"/>
            <a:ext cx="7426320" cy="3142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8" tIns="46039" rIns="92078" bIns="4603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034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634792"/>
            <a:ext cx="4023257" cy="348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8" tIns="46039" rIns="92078" bIns="46039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4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258846" y="6634792"/>
            <a:ext cx="4023257" cy="348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8" tIns="46039" rIns="92078" bIns="4603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fld id="{4A02B48E-CF87-4126-B39F-F022833F89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44159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44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548640" algn="l" rtl="0" eaLnBrk="0" fontAlgn="base" hangingPunct="0">
      <a:spcBef>
        <a:spcPct val="30000"/>
      </a:spcBef>
      <a:spcAft>
        <a:spcPct val="0"/>
      </a:spcAft>
      <a:defRPr sz="144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1097280" algn="l" rtl="0" eaLnBrk="0" fontAlgn="base" hangingPunct="0">
      <a:spcBef>
        <a:spcPct val="30000"/>
      </a:spcBef>
      <a:spcAft>
        <a:spcPct val="0"/>
      </a:spcAft>
      <a:defRPr sz="144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645920" algn="l" rtl="0" eaLnBrk="0" fontAlgn="base" hangingPunct="0">
      <a:spcBef>
        <a:spcPct val="30000"/>
      </a:spcBef>
      <a:spcAft>
        <a:spcPct val="0"/>
      </a:spcAft>
      <a:defRPr sz="144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2194560" algn="l" rtl="0" eaLnBrk="0" fontAlgn="base" hangingPunct="0">
      <a:spcBef>
        <a:spcPct val="30000"/>
      </a:spcBef>
      <a:spcAft>
        <a:spcPct val="0"/>
      </a:spcAft>
      <a:defRPr sz="144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743200" algn="l" defTabSz="548640" rtl="0" eaLnBrk="1" latinLnBrk="0" hangingPunct="1">
      <a:defRPr sz="1440" kern="1200">
        <a:solidFill>
          <a:schemeClr val="tx1"/>
        </a:solidFill>
        <a:latin typeface="+mn-lt"/>
        <a:ea typeface="+mn-ea"/>
        <a:cs typeface="+mn-cs"/>
      </a:defRPr>
    </a:lvl6pPr>
    <a:lvl7pPr marL="3291840" algn="l" defTabSz="548640" rtl="0" eaLnBrk="1" latinLnBrk="0" hangingPunct="1">
      <a:defRPr sz="1440" kern="1200">
        <a:solidFill>
          <a:schemeClr val="tx1"/>
        </a:solidFill>
        <a:latin typeface="+mn-lt"/>
        <a:ea typeface="+mn-ea"/>
        <a:cs typeface="+mn-cs"/>
      </a:defRPr>
    </a:lvl7pPr>
    <a:lvl8pPr marL="3840480" algn="l" defTabSz="548640" rtl="0" eaLnBrk="1" latinLnBrk="0" hangingPunct="1">
      <a:defRPr sz="1440" kern="1200">
        <a:solidFill>
          <a:schemeClr val="tx1"/>
        </a:solidFill>
        <a:latin typeface="+mn-lt"/>
        <a:ea typeface="+mn-ea"/>
        <a:cs typeface="+mn-cs"/>
      </a:defRPr>
    </a:lvl8pPr>
    <a:lvl9pPr marL="4389120" algn="l" defTabSz="548640" rtl="0" eaLnBrk="1" latinLnBrk="0" hangingPunct="1">
      <a:defRPr sz="144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853440" y="182880"/>
            <a:ext cx="12679680" cy="109728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731522" y="8046720"/>
            <a:ext cx="1041908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1024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97282" y="274320"/>
            <a:ext cx="12197080" cy="1828800"/>
          </a:xfrm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60320" y="4480560"/>
            <a:ext cx="7193280" cy="1645920"/>
          </a:xfrm>
        </p:spPr>
        <p:txBody>
          <a:bodyPr/>
          <a:lstStyle>
            <a:lvl1pPr marL="0" indent="0">
              <a:buFont typeface="Wingdings" charset="2"/>
              <a:buNone/>
              <a:defRPr sz="2880">
                <a:solidFill>
                  <a:srgbClr val="FFFF99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31520" y="7492366"/>
            <a:ext cx="6461760" cy="548640"/>
          </a:xfrm>
        </p:spPr>
        <p:txBody>
          <a:bodyPr/>
          <a:lstStyle>
            <a:lvl1pPr>
              <a:defRPr sz="2160">
                <a:solidFill>
                  <a:srgbClr val="FFFF99"/>
                </a:solidFill>
              </a:defRPr>
            </a:lvl1pPr>
          </a:lstStyle>
          <a:p>
            <a:pPr>
              <a:defRPr/>
            </a:pPr>
            <a:r>
              <a:rPr lang="en-US"/>
              <a:t>Oct. 2020, Fermilab jywu168@fnal.gov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7680960" y="7498080"/>
            <a:ext cx="4632960" cy="548640"/>
          </a:xfrm>
        </p:spPr>
        <p:txBody>
          <a:bodyPr/>
          <a:lstStyle>
            <a:lvl1pPr>
              <a:defRPr sz="2160">
                <a:solidFill>
                  <a:srgbClr val="FFFF99"/>
                </a:solidFill>
              </a:defRPr>
            </a:lvl1pPr>
          </a:lstStyle>
          <a:p>
            <a:pPr>
              <a:defRPr/>
            </a:pPr>
            <a:r>
              <a:rPr lang="en-US"/>
              <a:t>Timing Crosschecking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12679680" y="7492366"/>
            <a:ext cx="1219200" cy="548640"/>
          </a:xfrm>
        </p:spPr>
        <p:txBody>
          <a:bodyPr/>
          <a:lstStyle>
            <a:lvl1pPr>
              <a:defRPr sz="2160">
                <a:solidFill>
                  <a:srgbClr val="FFFF99"/>
                </a:solidFill>
              </a:defRPr>
            </a:lvl1pPr>
          </a:lstStyle>
          <a:p>
            <a:pPr>
              <a:defRPr/>
            </a:pPr>
            <a:fld id="{2F08B592-D950-4B59-867F-B53CC44E89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Oct. 2020, Fermilab jywu168@fnal.gov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Timing Crosschecking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033CFE-7A07-4171-80D7-122C68CBD5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607040" y="333378"/>
            <a:ext cx="3291840" cy="734758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1520" y="333378"/>
            <a:ext cx="9631680" cy="734758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Oct. 2020, Fermilab jywu168@fnal.gov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Timing Crosschecking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445A6D-F7F5-4B28-A5F5-945BE25E01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AndTx" preserve="1">
  <p:cSld name="Title, Ch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1520" y="333378"/>
            <a:ext cx="13167360" cy="85534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hart Placeholder 2"/>
          <p:cNvSpPr>
            <a:spLocks noGrp="1"/>
          </p:cNvSpPr>
          <p:nvPr>
            <p:ph type="chart" sz="half" idx="1"/>
          </p:nvPr>
        </p:nvSpPr>
        <p:spPr>
          <a:xfrm>
            <a:off x="731520" y="1280160"/>
            <a:ext cx="6461760" cy="6400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37120" y="1280160"/>
            <a:ext cx="6461760" cy="6400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Oct. 2020, Fermilab jywu168@fnal.gov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583680" y="7772400"/>
            <a:ext cx="4267200" cy="27432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Timing Crosschecking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216640" y="7772400"/>
            <a:ext cx="2682240" cy="26860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892F02-156C-4C02-9AB3-AC3EA9A340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Oct. 2020, Fermilab jywu168@fnal.gov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Timing Crosschecking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1C00BB-DE7F-457D-BC49-D05A2D8608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5701" y="5288282"/>
            <a:ext cx="12435840" cy="1634490"/>
          </a:xfrm>
        </p:spPr>
        <p:txBody>
          <a:bodyPr/>
          <a:lstStyle>
            <a:lvl1pPr algn="l">
              <a:defRPr sz="48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5701" y="3488056"/>
            <a:ext cx="12435840" cy="1800224"/>
          </a:xfrm>
        </p:spPr>
        <p:txBody>
          <a:bodyPr anchor="b"/>
          <a:lstStyle>
            <a:lvl1pPr marL="0" indent="0">
              <a:buNone/>
              <a:defRPr sz="2400"/>
            </a:lvl1pPr>
            <a:lvl2pPr marL="548640" indent="0">
              <a:buNone/>
              <a:defRPr sz="2160"/>
            </a:lvl2pPr>
            <a:lvl3pPr marL="1097280" indent="0">
              <a:buNone/>
              <a:defRPr sz="1920"/>
            </a:lvl3pPr>
            <a:lvl4pPr marL="1645920" indent="0">
              <a:buNone/>
              <a:defRPr sz="1680"/>
            </a:lvl4pPr>
            <a:lvl5pPr marL="2194560" indent="0">
              <a:buNone/>
              <a:defRPr sz="1680"/>
            </a:lvl5pPr>
            <a:lvl6pPr marL="2743200" indent="0">
              <a:buNone/>
              <a:defRPr sz="1680"/>
            </a:lvl6pPr>
            <a:lvl7pPr marL="3291840" indent="0">
              <a:buNone/>
              <a:defRPr sz="1680"/>
            </a:lvl7pPr>
            <a:lvl8pPr marL="3840480" indent="0">
              <a:buNone/>
              <a:defRPr sz="1680"/>
            </a:lvl8pPr>
            <a:lvl9pPr marL="4389120" indent="0">
              <a:buNone/>
              <a:defRPr sz="168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Oct. 2020, Fermilab jywu168@fnal.gov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Timing Crosschecking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86C65D-61E7-47FD-9A72-E0B6D1F32F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1520" y="1280160"/>
            <a:ext cx="6461760" cy="6400800"/>
          </a:xfrm>
        </p:spPr>
        <p:txBody>
          <a:bodyPr/>
          <a:lstStyle>
            <a:lvl1pPr>
              <a:defRPr sz="3360"/>
            </a:lvl1pPr>
            <a:lvl2pPr>
              <a:defRPr sz="2880"/>
            </a:lvl2pPr>
            <a:lvl3pPr>
              <a:defRPr sz="2400"/>
            </a:lvl3pPr>
            <a:lvl4pPr>
              <a:defRPr sz="2160"/>
            </a:lvl4pPr>
            <a:lvl5pPr>
              <a:defRPr sz="2160"/>
            </a:lvl5pPr>
            <a:lvl6pPr>
              <a:defRPr sz="2160"/>
            </a:lvl6pPr>
            <a:lvl7pPr>
              <a:defRPr sz="2160"/>
            </a:lvl7pPr>
            <a:lvl8pPr>
              <a:defRPr sz="2160"/>
            </a:lvl8pPr>
            <a:lvl9pPr>
              <a:defRPr sz="216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37120" y="1280160"/>
            <a:ext cx="6461760" cy="6400800"/>
          </a:xfrm>
        </p:spPr>
        <p:txBody>
          <a:bodyPr/>
          <a:lstStyle>
            <a:lvl1pPr>
              <a:defRPr sz="3360"/>
            </a:lvl1pPr>
            <a:lvl2pPr>
              <a:defRPr sz="2880"/>
            </a:lvl2pPr>
            <a:lvl3pPr>
              <a:defRPr sz="2400"/>
            </a:lvl3pPr>
            <a:lvl4pPr>
              <a:defRPr sz="2160"/>
            </a:lvl4pPr>
            <a:lvl5pPr>
              <a:defRPr sz="2160"/>
            </a:lvl5pPr>
            <a:lvl6pPr>
              <a:defRPr sz="2160"/>
            </a:lvl6pPr>
            <a:lvl7pPr>
              <a:defRPr sz="2160"/>
            </a:lvl7pPr>
            <a:lvl8pPr>
              <a:defRPr sz="2160"/>
            </a:lvl8pPr>
            <a:lvl9pPr>
              <a:defRPr sz="216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Oct. 2020, Fermilab jywu168@fnal.gov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Timing Crosschecking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0B72E1-F273-4B81-B16E-C263F608B9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1520" y="329566"/>
            <a:ext cx="13167360" cy="1371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1521" y="1842136"/>
            <a:ext cx="6464300" cy="76771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1521" y="2609850"/>
            <a:ext cx="6464300" cy="4741546"/>
          </a:xfrm>
        </p:spPr>
        <p:txBody>
          <a:bodyPr/>
          <a:lstStyle>
            <a:lvl1pPr>
              <a:defRPr sz="2880"/>
            </a:lvl1pPr>
            <a:lvl2pPr>
              <a:defRPr sz="2400"/>
            </a:lvl2pPr>
            <a:lvl3pPr>
              <a:defRPr sz="2160"/>
            </a:lvl3pPr>
            <a:lvl4pPr>
              <a:defRPr sz="1920"/>
            </a:lvl4pPr>
            <a:lvl5pPr>
              <a:defRPr sz="1920"/>
            </a:lvl5pPr>
            <a:lvl6pPr>
              <a:defRPr sz="1920"/>
            </a:lvl6pPr>
            <a:lvl7pPr>
              <a:defRPr sz="1920"/>
            </a:lvl7pPr>
            <a:lvl8pPr>
              <a:defRPr sz="1920"/>
            </a:lvl8pPr>
            <a:lvl9pPr>
              <a:defRPr sz="192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32042" y="1842136"/>
            <a:ext cx="6466840" cy="76771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32042" y="2609850"/>
            <a:ext cx="6466840" cy="4741546"/>
          </a:xfrm>
        </p:spPr>
        <p:txBody>
          <a:bodyPr/>
          <a:lstStyle>
            <a:lvl1pPr>
              <a:defRPr sz="2880"/>
            </a:lvl1pPr>
            <a:lvl2pPr>
              <a:defRPr sz="2400"/>
            </a:lvl2pPr>
            <a:lvl3pPr>
              <a:defRPr sz="2160"/>
            </a:lvl3pPr>
            <a:lvl4pPr>
              <a:defRPr sz="1920"/>
            </a:lvl4pPr>
            <a:lvl5pPr>
              <a:defRPr sz="1920"/>
            </a:lvl5pPr>
            <a:lvl6pPr>
              <a:defRPr sz="1920"/>
            </a:lvl6pPr>
            <a:lvl7pPr>
              <a:defRPr sz="1920"/>
            </a:lvl7pPr>
            <a:lvl8pPr>
              <a:defRPr sz="1920"/>
            </a:lvl8pPr>
            <a:lvl9pPr>
              <a:defRPr sz="192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Oct. 2020, Fermilab jywu168@fnal.gov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Timing Crosschecking</a:t>
            </a: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69B7C3-0C4E-4E7A-97C8-D618FBC1DF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Oct. 2020, Fermilab jywu168@fnal.gov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Timing Crosschecking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65F039-6D60-4D32-BABB-899E8261C1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Oct. 2020, Fermilab jywu168@fnal.gov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Timing Crosschecking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04A064-A0DD-4A76-AFAD-01B88FDADD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1521" y="327660"/>
            <a:ext cx="4813301" cy="1394460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20080" y="327662"/>
            <a:ext cx="8178800" cy="7023736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1521" y="1722122"/>
            <a:ext cx="4813301" cy="5629276"/>
          </a:xfrm>
        </p:spPr>
        <p:txBody>
          <a:bodyPr/>
          <a:lstStyle>
            <a:lvl1pPr marL="0" indent="0">
              <a:buNone/>
              <a:defRPr sz="1680"/>
            </a:lvl1pPr>
            <a:lvl2pPr marL="548640" indent="0">
              <a:buNone/>
              <a:defRPr sz="1440"/>
            </a:lvl2pPr>
            <a:lvl3pPr marL="1097280" indent="0">
              <a:buNone/>
              <a:defRPr sz="1200"/>
            </a:lvl3pPr>
            <a:lvl4pPr marL="1645920" indent="0">
              <a:buNone/>
              <a:defRPr sz="1080"/>
            </a:lvl4pPr>
            <a:lvl5pPr marL="2194560" indent="0">
              <a:buNone/>
              <a:defRPr sz="1080"/>
            </a:lvl5pPr>
            <a:lvl6pPr marL="2743200" indent="0">
              <a:buNone/>
              <a:defRPr sz="1080"/>
            </a:lvl6pPr>
            <a:lvl7pPr marL="3291840" indent="0">
              <a:buNone/>
              <a:defRPr sz="1080"/>
            </a:lvl7pPr>
            <a:lvl8pPr marL="3840480" indent="0">
              <a:buNone/>
              <a:defRPr sz="1080"/>
            </a:lvl8pPr>
            <a:lvl9pPr marL="4389120" indent="0">
              <a:buNone/>
              <a:defRPr sz="108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Oct. 2020, Fermilab jywu168@fnal.gov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Timing Crosschecking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69E13D-DA1B-4E10-87BB-3BAB0409B5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67660" y="5760720"/>
            <a:ext cx="8778240" cy="680086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67660" y="735330"/>
            <a:ext cx="8778240" cy="4937760"/>
          </a:xfrm>
        </p:spPr>
        <p:txBody>
          <a:bodyPr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67660" y="6440806"/>
            <a:ext cx="8778240" cy="965834"/>
          </a:xfrm>
        </p:spPr>
        <p:txBody>
          <a:bodyPr/>
          <a:lstStyle>
            <a:lvl1pPr marL="0" indent="0">
              <a:buNone/>
              <a:defRPr sz="1680"/>
            </a:lvl1pPr>
            <a:lvl2pPr marL="548640" indent="0">
              <a:buNone/>
              <a:defRPr sz="1440"/>
            </a:lvl2pPr>
            <a:lvl3pPr marL="1097280" indent="0">
              <a:buNone/>
              <a:defRPr sz="1200"/>
            </a:lvl3pPr>
            <a:lvl4pPr marL="1645920" indent="0">
              <a:buNone/>
              <a:defRPr sz="1080"/>
            </a:lvl4pPr>
            <a:lvl5pPr marL="2194560" indent="0">
              <a:buNone/>
              <a:defRPr sz="1080"/>
            </a:lvl5pPr>
            <a:lvl6pPr marL="2743200" indent="0">
              <a:buNone/>
              <a:defRPr sz="1080"/>
            </a:lvl6pPr>
            <a:lvl7pPr marL="3291840" indent="0">
              <a:buNone/>
              <a:defRPr sz="1080"/>
            </a:lvl7pPr>
            <a:lvl8pPr marL="3840480" indent="0">
              <a:buNone/>
              <a:defRPr sz="1080"/>
            </a:lvl8pPr>
            <a:lvl9pPr marL="4389120" indent="0">
              <a:buNone/>
              <a:defRPr sz="108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Oct. 2020, Fermilab jywu168@fnal.gov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Timing Crosschecking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516837-CA20-4B0E-B58F-D93DFB6751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31520" y="333378"/>
            <a:ext cx="13167360" cy="855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1520" y="1280160"/>
            <a:ext cx="13167360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13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31520" y="7772400"/>
            <a:ext cx="5608320" cy="268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40">
                <a:latin typeface="+mj-lt"/>
                <a:ea typeface="+mn-ea"/>
              </a:defRPr>
            </a:lvl1pPr>
          </a:lstStyle>
          <a:p>
            <a:pPr>
              <a:defRPr/>
            </a:pPr>
            <a:r>
              <a:rPr lang="en-US"/>
              <a:t>Oct. 2020, Fermilab jywu168@fnal.gov</a:t>
            </a:r>
            <a:endParaRPr lang="en-US" dirty="0"/>
          </a:p>
        </p:txBody>
      </p:sp>
      <p:sp>
        <p:nvSpPr>
          <p:cNvPr id="1013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461760" y="7680960"/>
            <a:ext cx="6217920" cy="365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40">
                <a:latin typeface="+mj-lt"/>
                <a:ea typeface="+mn-ea"/>
              </a:defRPr>
            </a:lvl1pPr>
          </a:lstStyle>
          <a:p>
            <a:pPr>
              <a:defRPr/>
            </a:pPr>
            <a:r>
              <a:rPr lang="en-US"/>
              <a:t>Timing Crosschecking</a:t>
            </a:r>
            <a:endParaRPr lang="en-US" dirty="0"/>
          </a:p>
        </p:txBody>
      </p:sp>
      <p:sp>
        <p:nvSpPr>
          <p:cNvPr id="1013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2801600" y="7772400"/>
            <a:ext cx="1097280" cy="274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40">
                <a:latin typeface="Garamond" charset="0"/>
                <a:ea typeface="ＭＳ Ｐゴシック" charset="-128"/>
              </a:defRPr>
            </a:lvl1pPr>
          </a:lstStyle>
          <a:p>
            <a:pPr>
              <a:defRPr/>
            </a:pPr>
            <a:fld id="{77EDF827-9EFC-4DD4-AC20-AC7CB2BC24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1383" name="Freeform 7"/>
          <p:cNvSpPr>
            <a:spLocks noChangeArrowheads="1"/>
          </p:cNvSpPr>
          <p:nvPr/>
        </p:nvSpPr>
        <p:spPr bwMode="auto">
          <a:xfrm>
            <a:off x="609600" y="274320"/>
            <a:ext cx="13167360" cy="73152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101384" name="Line 8"/>
          <p:cNvSpPr>
            <a:spLocks noChangeShapeType="1"/>
          </p:cNvSpPr>
          <p:nvPr/>
        </p:nvSpPr>
        <p:spPr bwMode="auto">
          <a:xfrm>
            <a:off x="731520" y="7772400"/>
            <a:ext cx="1316736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ea typeface="+mn-e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0" r:id="rId1"/>
    <p:sldLayoutId id="2147483880" r:id="rId2"/>
    <p:sldLayoutId id="2147483881" r:id="rId3"/>
    <p:sldLayoutId id="2147483882" r:id="rId4"/>
    <p:sldLayoutId id="2147483883" r:id="rId5"/>
    <p:sldLayoutId id="2147483884" r:id="rId6"/>
    <p:sldLayoutId id="2147483885" r:id="rId7"/>
    <p:sldLayoutId id="2147483886" r:id="rId8"/>
    <p:sldLayoutId id="2147483887" r:id="rId9"/>
    <p:sldLayoutId id="2147483888" r:id="rId10"/>
    <p:sldLayoutId id="2147483889" r:id="rId11"/>
    <p:sldLayoutId id="2147483891" r:id="rId12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32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20">
          <a:solidFill>
            <a:schemeClr val="tx2"/>
          </a:solidFill>
          <a:latin typeface="Garamond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20">
          <a:solidFill>
            <a:schemeClr val="tx2"/>
          </a:solidFill>
          <a:latin typeface="Garamond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20">
          <a:solidFill>
            <a:schemeClr val="tx2"/>
          </a:solidFill>
          <a:latin typeface="Garamond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20">
          <a:solidFill>
            <a:schemeClr val="tx2"/>
          </a:solidFill>
          <a:latin typeface="Garamond" charset="0"/>
          <a:ea typeface="ＭＳ Ｐゴシック" charset="-128"/>
          <a:cs typeface="ＭＳ Ｐゴシック" charset="-128"/>
        </a:defRPr>
      </a:lvl5pPr>
      <a:lvl6pPr marL="548640" algn="l" rtl="0" fontAlgn="base">
        <a:spcBef>
          <a:spcPct val="0"/>
        </a:spcBef>
        <a:spcAft>
          <a:spcPct val="0"/>
        </a:spcAft>
        <a:defRPr sz="4320">
          <a:solidFill>
            <a:schemeClr val="tx2"/>
          </a:solidFill>
          <a:latin typeface="Garamond" charset="0"/>
        </a:defRPr>
      </a:lvl6pPr>
      <a:lvl7pPr marL="1097280" algn="l" rtl="0" fontAlgn="base">
        <a:spcBef>
          <a:spcPct val="0"/>
        </a:spcBef>
        <a:spcAft>
          <a:spcPct val="0"/>
        </a:spcAft>
        <a:defRPr sz="4320">
          <a:solidFill>
            <a:schemeClr val="tx2"/>
          </a:solidFill>
          <a:latin typeface="Garamond" charset="0"/>
        </a:defRPr>
      </a:lvl7pPr>
      <a:lvl8pPr marL="1645920" algn="l" rtl="0" fontAlgn="base">
        <a:spcBef>
          <a:spcPct val="0"/>
        </a:spcBef>
        <a:spcAft>
          <a:spcPct val="0"/>
        </a:spcAft>
        <a:defRPr sz="4320">
          <a:solidFill>
            <a:schemeClr val="tx2"/>
          </a:solidFill>
          <a:latin typeface="Garamond" charset="0"/>
        </a:defRPr>
      </a:lvl8pPr>
      <a:lvl9pPr marL="2194560" algn="l" rtl="0" fontAlgn="base">
        <a:spcBef>
          <a:spcPct val="0"/>
        </a:spcBef>
        <a:spcAft>
          <a:spcPct val="0"/>
        </a:spcAft>
        <a:defRPr sz="4320">
          <a:solidFill>
            <a:schemeClr val="tx2"/>
          </a:solidFill>
          <a:latin typeface="Garamond" charset="0"/>
        </a:defRPr>
      </a:lvl9pPr>
    </p:titleStyle>
    <p:bodyStyle>
      <a:lvl1pPr marL="411480" indent="-41148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8" charset="2"/>
        <a:buChar char="n"/>
        <a:defRPr sz="36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803910" indent="-390526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8" charset="2"/>
        <a:buChar char="q"/>
        <a:defRPr sz="3120">
          <a:solidFill>
            <a:schemeClr val="tx1"/>
          </a:solidFill>
          <a:latin typeface="+mn-lt"/>
          <a:ea typeface="ＭＳ Ｐゴシック" charset="-128"/>
        </a:defRPr>
      </a:lvl2pPr>
      <a:lvl3pPr marL="1226820" indent="-421006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8" charset="2"/>
        <a:buChar char="n"/>
        <a:defRPr sz="2640">
          <a:solidFill>
            <a:schemeClr val="tx1"/>
          </a:solidFill>
          <a:latin typeface="+mn-lt"/>
          <a:ea typeface="ＭＳ Ｐゴシック" charset="-128"/>
        </a:defRPr>
      </a:lvl3pPr>
      <a:lvl4pPr marL="1607820" indent="-379096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8" charset="2"/>
        <a:buChar char="q"/>
        <a:defRPr sz="2400">
          <a:solidFill>
            <a:schemeClr val="tx1"/>
          </a:solidFill>
          <a:latin typeface="+mn-lt"/>
          <a:ea typeface="ＭＳ Ｐゴシック" charset="-128"/>
        </a:defRPr>
      </a:lvl4pPr>
      <a:lvl5pPr marL="2017396" indent="-40767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8" charset="2"/>
        <a:buChar char="§"/>
        <a:defRPr sz="2400">
          <a:solidFill>
            <a:schemeClr val="tx1"/>
          </a:solidFill>
          <a:latin typeface="+mn-lt"/>
          <a:ea typeface="ＭＳ Ｐゴシック" charset="-128"/>
        </a:defRPr>
      </a:lvl5pPr>
      <a:lvl6pPr marL="2566036" indent="-40767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2"/>
        <a:buChar char="§"/>
        <a:defRPr sz="2400">
          <a:solidFill>
            <a:schemeClr val="tx1"/>
          </a:solidFill>
          <a:latin typeface="+mn-lt"/>
          <a:ea typeface="ＭＳ Ｐゴシック" charset="-128"/>
        </a:defRPr>
      </a:lvl6pPr>
      <a:lvl7pPr marL="3114676" indent="-40767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2"/>
        <a:buChar char="§"/>
        <a:defRPr sz="2400">
          <a:solidFill>
            <a:schemeClr val="tx1"/>
          </a:solidFill>
          <a:latin typeface="+mn-lt"/>
          <a:ea typeface="ＭＳ Ｐゴシック" charset="-128"/>
        </a:defRPr>
      </a:lvl7pPr>
      <a:lvl8pPr marL="3663316" indent="-40767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2"/>
        <a:buChar char="§"/>
        <a:defRPr sz="2400">
          <a:solidFill>
            <a:schemeClr val="tx1"/>
          </a:solidFill>
          <a:latin typeface="+mn-lt"/>
          <a:ea typeface="ＭＳ Ｐゴシック" charset="-128"/>
        </a:defRPr>
      </a:lvl8pPr>
      <a:lvl9pPr marL="4211956" indent="-40767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2"/>
        <a:buChar char="§"/>
        <a:defRPr sz="24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54864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54864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54864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54864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54864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54864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54864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54864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54864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tiff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7" Type="http://schemas.openxmlformats.org/officeDocument/2006/relationships/image" Target="../media/image10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emf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274320"/>
            <a:ext cx="10988040" cy="1325880"/>
          </a:xfrm>
        </p:spPr>
        <p:txBody>
          <a:bodyPr/>
          <a:lstStyle/>
          <a:p>
            <a:pPr eaLnBrk="1" hangingPunct="1"/>
            <a:r>
              <a:rPr lang="en-US" sz="3840" dirty="0">
                <a:ea typeface="ＭＳ Ｐゴシック" pitchFamily="28" charset="-128"/>
              </a:rPr>
              <a:t>A New Scheme of Redundant Timing Crosschecking for Frontend Systems</a:t>
            </a:r>
            <a:endParaRPr lang="en-US" sz="3840" b="1" i="1" dirty="0">
              <a:solidFill>
                <a:srgbClr val="FF0000"/>
              </a:solidFill>
              <a:ea typeface="ＭＳ Ｐゴシック" pitchFamily="28" charset="-128"/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17520" y="4297680"/>
            <a:ext cx="8961120" cy="2926080"/>
          </a:xfrm>
          <a:noFill/>
        </p:spPr>
        <p:txBody>
          <a:bodyPr/>
          <a:lstStyle/>
          <a:p>
            <a:pPr eaLnBrk="1" hangingPunct="1"/>
            <a:r>
              <a:rPr lang="en-US" dirty="0" err="1">
                <a:ea typeface="ＭＳ Ｐゴシック" pitchFamily="28" charset="-128"/>
              </a:rPr>
              <a:t>Jingjing</a:t>
            </a:r>
            <a:r>
              <a:rPr lang="en-US" dirty="0">
                <a:ea typeface="ＭＳ Ｐゴシック" pitchFamily="28" charset="-128"/>
              </a:rPr>
              <a:t> Xu, </a:t>
            </a:r>
            <a:r>
              <a:rPr lang="en-US" dirty="0" err="1">
                <a:ea typeface="ＭＳ Ｐゴシック" pitchFamily="28" charset="-128"/>
              </a:rPr>
              <a:t>Jinyuan</a:t>
            </a:r>
            <a:r>
              <a:rPr lang="en-US" dirty="0">
                <a:ea typeface="ＭＳ Ｐゴシック" pitchFamily="28" charset="-128"/>
              </a:rPr>
              <a:t> Wu, Ted Liu, Jamieson T Olsen and Quan Sun</a:t>
            </a:r>
          </a:p>
          <a:p>
            <a:pPr eaLnBrk="1" hangingPunct="1">
              <a:buFont typeface="Wingdings" pitchFamily="28" charset="2"/>
              <a:buNone/>
            </a:pPr>
            <a:r>
              <a:rPr lang="en-US" dirty="0" err="1">
                <a:ea typeface="ＭＳ Ｐゴシック" pitchFamily="28" charset="-128"/>
              </a:rPr>
              <a:t>Fermilab</a:t>
            </a:r>
            <a:endParaRPr lang="en-US" dirty="0">
              <a:ea typeface="ＭＳ Ｐゴシック" pitchFamily="28" charset="-128"/>
            </a:endParaRPr>
          </a:p>
          <a:p>
            <a:pPr eaLnBrk="1" hangingPunct="1"/>
            <a:r>
              <a:rPr lang="en-US" dirty="0">
                <a:ea typeface="ＭＳ Ｐゴシック" pitchFamily="28" charset="-128"/>
              </a:rPr>
              <a:t>Oct. 2020</a:t>
            </a: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Oct. 2020, Fermilab jywu168@fnal.gov</a:t>
            </a:r>
          </a:p>
        </p:txBody>
      </p:sp>
      <p:sp>
        <p:nvSpPr>
          <p:cNvPr id="18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461760" y="7680960"/>
            <a:ext cx="6217920" cy="365760"/>
          </a:xfrm>
        </p:spPr>
        <p:txBody>
          <a:bodyPr/>
          <a:lstStyle/>
          <a:p>
            <a:pPr>
              <a:defRPr/>
            </a:pPr>
            <a:r>
              <a:rPr lang="en-US"/>
              <a:t>Timing Crosschecking</a:t>
            </a:r>
          </a:p>
        </p:txBody>
      </p:sp>
      <p:sp>
        <p:nvSpPr>
          <p:cNvPr id="4096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BD6E64-FA0F-4E85-80AA-A8B46ADE2C44}" type="slidenum">
              <a:rPr lang="en-US" smtClean="0">
                <a:latin typeface="Garamond" pitchFamily="28" charset="0"/>
                <a:ea typeface="ＭＳ Ｐゴシック" pitchFamily="28" charset="-128"/>
              </a:rPr>
              <a:pPr/>
              <a:t>10</a:t>
            </a:fld>
            <a:endParaRPr lang="en-US">
              <a:latin typeface="Garamond" pitchFamily="28" charset="0"/>
              <a:ea typeface="ＭＳ Ｐゴシック" pitchFamily="28" charset="-128"/>
            </a:endParaRPr>
          </a:p>
        </p:txBody>
      </p:sp>
      <p:sp>
        <p:nvSpPr>
          <p:cNvPr id="40965" name="Rectangle 2"/>
          <p:cNvSpPr>
            <a:spLocks noGrp="1" noChangeArrowheads="1"/>
          </p:cNvSpPr>
          <p:nvPr>
            <p:ph type="title"/>
          </p:nvPr>
        </p:nvSpPr>
        <p:spPr>
          <a:xfrm>
            <a:off x="731519" y="304800"/>
            <a:ext cx="9631681" cy="762000"/>
          </a:xfrm>
        </p:spPr>
        <p:txBody>
          <a:bodyPr/>
          <a:lstStyle/>
          <a:p>
            <a:pPr eaLnBrk="1" hangingPunct="1"/>
            <a:r>
              <a:rPr lang="en-US" sz="3360" dirty="0">
                <a:ea typeface="ＭＳ Ｐゴシック" pitchFamily="28" charset="-128"/>
              </a:rPr>
              <a:t>Cable Driven by Front End Modules</a:t>
            </a:r>
          </a:p>
        </p:txBody>
      </p:sp>
      <p:sp>
        <p:nvSpPr>
          <p:cNvPr id="367619" name="Rectangle 3"/>
          <p:cNvSpPr>
            <a:spLocks noChangeArrowheads="1"/>
          </p:cNvSpPr>
          <p:nvPr/>
        </p:nvSpPr>
        <p:spPr bwMode="auto">
          <a:xfrm>
            <a:off x="914399" y="5791199"/>
            <a:ext cx="7391401" cy="1676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The FE modules drive the cable alternately.</a:t>
            </a:r>
          </a:p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The arrival times are measured by the TDC in the monitoring module.</a:t>
            </a:r>
          </a:p>
        </p:txBody>
      </p:sp>
      <p:sp>
        <p:nvSpPr>
          <p:cNvPr id="7" name="Rectangle 26">
            <a:extLst>
              <a:ext uri="{FF2B5EF4-FFF2-40B4-BE49-F238E27FC236}">
                <a16:creationId xmlns:a16="http://schemas.microsoft.com/office/drawing/2014/main" id="{4701D909-0F4D-4A14-B6DB-C015833A47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95400" y="3505200"/>
            <a:ext cx="914400" cy="1828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 anchor="b" anchorCtr="1"/>
          <a:lstStyle/>
          <a:p>
            <a:pPr algn="ctr"/>
            <a:r>
              <a:rPr lang="en-US" altLang="en-US" dirty="0">
                <a:latin typeface="Times New Roman" panose="02020603050405020304" pitchFamily="18" charset="0"/>
              </a:rPr>
              <a:t>FE1</a:t>
            </a:r>
          </a:p>
        </p:txBody>
      </p:sp>
      <p:sp>
        <p:nvSpPr>
          <p:cNvPr id="131" name="Rectangle 26">
            <a:extLst>
              <a:ext uri="{FF2B5EF4-FFF2-40B4-BE49-F238E27FC236}">
                <a16:creationId xmlns:a16="http://schemas.microsoft.com/office/drawing/2014/main" id="{4C776E1D-3D89-4BB5-A7E7-295C58841D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05600" y="1981200"/>
            <a:ext cx="914400" cy="1828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endParaRPr lang="en-US" altLang="en-US" dirty="0">
              <a:latin typeface="Times New Roman" panose="02020603050405020304" pitchFamily="18" charset="0"/>
            </a:endParaRPr>
          </a:p>
          <a:p>
            <a:r>
              <a:rPr lang="en-US" altLang="en-US" dirty="0">
                <a:latin typeface="Times New Roman" panose="02020603050405020304" pitchFamily="18" charset="0"/>
              </a:rPr>
              <a:t>TDC</a:t>
            </a:r>
          </a:p>
          <a:p>
            <a:endParaRPr lang="en-US" altLang="en-US" dirty="0">
              <a:latin typeface="Times New Roman" panose="02020603050405020304" pitchFamily="18" charset="0"/>
            </a:endParaRPr>
          </a:p>
          <a:p>
            <a:endParaRPr lang="en-US" altLang="en-US" dirty="0">
              <a:latin typeface="Times New Roman" panose="02020603050405020304" pitchFamily="18" charset="0"/>
            </a:endParaRPr>
          </a:p>
          <a:p>
            <a:r>
              <a:rPr lang="en-US" altLang="en-US" dirty="0">
                <a:latin typeface="Times New Roman" panose="02020603050405020304" pitchFamily="18" charset="0"/>
              </a:rPr>
              <a:t>TDC</a:t>
            </a:r>
          </a:p>
        </p:txBody>
      </p:sp>
      <p:sp>
        <p:nvSpPr>
          <p:cNvPr id="133" name="Line 98">
            <a:extLst>
              <a:ext uri="{FF2B5EF4-FFF2-40B4-BE49-F238E27FC236}">
                <a16:creationId xmlns:a16="http://schemas.microsoft.com/office/drawing/2014/main" id="{BF9F1E7B-D38B-48AA-8CDA-3D569D346A0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905000" y="3276600"/>
            <a:ext cx="0" cy="457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7" name="Arc 136">
            <a:extLst>
              <a:ext uri="{FF2B5EF4-FFF2-40B4-BE49-F238E27FC236}">
                <a16:creationId xmlns:a16="http://schemas.microsoft.com/office/drawing/2014/main" id="{AC50B424-17A6-4473-A18F-71F3F197F7D1}"/>
              </a:ext>
            </a:extLst>
          </p:cNvPr>
          <p:cNvSpPr/>
          <p:nvPr/>
        </p:nvSpPr>
        <p:spPr>
          <a:xfrm rot="16200000" flipH="1">
            <a:off x="762000" y="2362200"/>
            <a:ext cx="914400" cy="914400"/>
          </a:xfrm>
          <a:prstGeom prst="arc">
            <a:avLst>
              <a:gd name="adj1" fmla="val 10800000"/>
              <a:gd name="adj2" fmla="val 0"/>
            </a:avLst>
          </a:prstGeom>
          <a:ln w="25400">
            <a:solidFill>
              <a:srgbClr val="00B05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Line 98">
            <a:extLst>
              <a:ext uri="{FF2B5EF4-FFF2-40B4-BE49-F238E27FC236}">
                <a16:creationId xmlns:a16="http://schemas.microsoft.com/office/drawing/2014/main" id="{8648222F-EEEF-40B9-BE71-8183D12903E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219200" y="2362200"/>
            <a:ext cx="5486400" cy="0"/>
          </a:xfrm>
          <a:prstGeom prst="line">
            <a:avLst/>
          </a:prstGeom>
          <a:noFill/>
          <a:ln w="25400">
            <a:solidFill>
              <a:srgbClr val="00B050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9" name="Text Box 171">
            <a:extLst>
              <a:ext uri="{FF2B5EF4-FFF2-40B4-BE49-F238E27FC236}">
                <a16:creationId xmlns:a16="http://schemas.microsoft.com/office/drawing/2014/main" id="{DC49F1F0-1A81-419B-8CA1-7046C21FB2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75512" y="2057400"/>
            <a:ext cx="153888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b="1" dirty="0">
                <a:latin typeface="Times New Roman" panose="02020603050405020304" pitchFamily="18" charset="0"/>
              </a:rPr>
              <a:t>B</a:t>
            </a:r>
            <a:endParaRPr lang="en-US" altLang="en-US" b="1" baseline="-25000" dirty="0">
              <a:latin typeface="Times New Roman" panose="02020603050405020304" pitchFamily="18" charset="0"/>
            </a:endParaRPr>
          </a:p>
        </p:txBody>
      </p:sp>
      <p:sp>
        <p:nvSpPr>
          <p:cNvPr id="150" name="Text Box 171">
            <a:extLst>
              <a:ext uri="{FF2B5EF4-FFF2-40B4-BE49-F238E27FC236}">
                <a16:creationId xmlns:a16="http://schemas.microsoft.com/office/drawing/2014/main" id="{7E82256D-A231-47DC-A641-8E41666DAE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77000" y="2971800"/>
            <a:ext cx="16671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b="1" dirty="0">
                <a:latin typeface="Times New Roman" panose="02020603050405020304" pitchFamily="18" charset="0"/>
              </a:rPr>
              <a:t>A</a:t>
            </a:r>
            <a:endParaRPr lang="en-US" altLang="en-US" b="1" baseline="-25000" dirty="0">
              <a:latin typeface="Times New Roman" panose="02020603050405020304" pitchFamily="18" charset="0"/>
            </a:endParaRPr>
          </a:p>
        </p:txBody>
      </p:sp>
      <p:sp>
        <p:nvSpPr>
          <p:cNvPr id="24" name="Line 98">
            <a:extLst>
              <a:ext uri="{FF2B5EF4-FFF2-40B4-BE49-F238E27FC236}">
                <a16:creationId xmlns:a16="http://schemas.microsoft.com/office/drawing/2014/main" id="{FDB5E0C4-1D93-4482-BAD0-B09D284F0B2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676400" y="3810000"/>
            <a:ext cx="0" cy="457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" name="Line 98">
            <a:extLst>
              <a:ext uri="{FF2B5EF4-FFF2-40B4-BE49-F238E27FC236}">
                <a16:creationId xmlns:a16="http://schemas.microsoft.com/office/drawing/2014/main" id="{0507E5CC-F00B-42BE-9263-B774F761947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676400" y="3733800"/>
            <a:ext cx="22860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" name="Line 98">
            <a:extLst>
              <a:ext uri="{FF2B5EF4-FFF2-40B4-BE49-F238E27FC236}">
                <a16:creationId xmlns:a16="http://schemas.microsoft.com/office/drawing/2014/main" id="{85F2AE4E-74AB-4795-B0FA-A310A001670C}"/>
              </a:ext>
            </a:extLst>
          </p:cNvPr>
          <p:cNvSpPr>
            <a:spLocks noChangeShapeType="1"/>
          </p:cNvSpPr>
          <p:nvPr/>
        </p:nvSpPr>
        <p:spPr bwMode="auto">
          <a:xfrm>
            <a:off x="1676400" y="4114800"/>
            <a:ext cx="22860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" name="Line 98">
            <a:extLst>
              <a:ext uri="{FF2B5EF4-FFF2-40B4-BE49-F238E27FC236}">
                <a16:creationId xmlns:a16="http://schemas.microsoft.com/office/drawing/2014/main" id="{788CF998-3BE4-4A50-872B-2B14A22FC7B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905000" y="4343400"/>
            <a:ext cx="0" cy="457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" name="Line 98">
            <a:extLst>
              <a:ext uri="{FF2B5EF4-FFF2-40B4-BE49-F238E27FC236}">
                <a16:creationId xmlns:a16="http://schemas.microsoft.com/office/drawing/2014/main" id="{B2D65463-E5D5-4C6E-8420-3DC5A39970D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447800" y="4038600"/>
            <a:ext cx="228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" name="Rectangle 26">
            <a:extLst>
              <a:ext uri="{FF2B5EF4-FFF2-40B4-BE49-F238E27FC236}">
                <a16:creationId xmlns:a16="http://schemas.microsoft.com/office/drawing/2014/main" id="{C611F258-C1E7-4B00-8BC4-633E37D06A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38400" y="3505200"/>
            <a:ext cx="914400" cy="1828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 anchor="b" anchorCtr="1"/>
          <a:lstStyle/>
          <a:p>
            <a:pPr algn="ctr"/>
            <a:r>
              <a:rPr lang="en-US" altLang="en-US" dirty="0">
                <a:latin typeface="Times New Roman" panose="02020603050405020304" pitchFamily="18" charset="0"/>
              </a:rPr>
              <a:t>FE2</a:t>
            </a:r>
          </a:p>
        </p:txBody>
      </p:sp>
      <p:sp>
        <p:nvSpPr>
          <p:cNvPr id="31" name="Line 98">
            <a:extLst>
              <a:ext uri="{FF2B5EF4-FFF2-40B4-BE49-F238E27FC236}">
                <a16:creationId xmlns:a16="http://schemas.microsoft.com/office/drawing/2014/main" id="{3B0A0233-E9BF-4B56-B492-355ACDBF8EE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048000" y="3276600"/>
            <a:ext cx="0" cy="457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" name="Line 98">
            <a:extLst>
              <a:ext uri="{FF2B5EF4-FFF2-40B4-BE49-F238E27FC236}">
                <a16:creationId xmlns:a16="http://schemas.microsoft.com/office/drawing/2014/main" id="{D95C3F89-8805-4B9F-8A33-6DF1A05F7A6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819400" y="3810000"/>
            <a:ext cx="0" cy="457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" name="Line 98">
            <a:extLst>
              <a:ext uri="{FF2B5EF4-FFF2-40B4-BE49-F238E27FC236}">
                <a16:creationId xmlns:a16="http://schemas.microsoft.com/office/drawing/2014/main" id="{7AF52C2F-B685-4172-AF3E-DB0E0967245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819400" y="3733800"/>
            <a:ext cx="22860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" name="Line 98">
            <a:extLst>
              <a:ext uri="{FF2B5EF4-FFF2-40B4-BE49-F238E27FC236}">
                <a16:creationId xmlns:a16="http://schemas.microsoft.com/office/drawing/2014/main" id="{C6233E8A-F489-46FA-80D3-D7DC96933406}"/>
              </a:ext>
            </a:extLst>
          </p:cNvPr>
          <p:cNvSpPr>
            <a:spLocks noChangeShapeType="1"/>
          </p:cNvSpPr>
          <p:nvPr/>
        </p:nvSpPr>
        <p:spPr bwMode="auto">
          <a:xfrm>
            <a:off x="2819400" y="4114800"/>
            <a:ext cx="22860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" name="Line 98">
            <a:extLst>
              <a:ext uri="{FF2B5EF4-FFF2-40B4-BE49-F238E27FC236}">
                <a16:creationId xmlns:a16="http://schemas.microsoft.com/office/drawing/2014/main" id="{10B0AC7A-E1A9-4807-B776-B42CFD2342D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048000" y="4343400"/>
            <a:ext cx="0" cy="457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" name="Line 98">
            <a:extLst>
              <a:ext uri="{FF2B5EF4-FFF2-40B4-BE49-F238E27FC236}">
                <a16:creationId xmlns:a16="http://schemas.microsoft.com/office/drawing/2014/main" id="{9071EFD5-F719-46A0-BCCC-A8449A8FE54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590800" y="4038600"/>
            <a:ext cx="228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" name="Rectangle 26">
            <a:extLst>
              <a:ext uri="{FF2B5EF4-FFF2-40B4-BE49-F238E27FC236}">
                <a16:creationId xmlns:a16="http://schemas.microsoft.com/office/drawing/2014/main" id="{7149C3C0-478D-4C98-B4B3-046D540896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1400" y="3505200"/>
            <a:ext cx="914400" cy="1828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 anchor="b" anchorCtr="1"/>
          <a:lstStyle/>
          <a:p>
            <a:pPr algn="ctr"/>
            <a:r>
              <a:rPr lang="en-US" altLang="en-US" dirty="0">
                <a:latin typeface="Times New Roman" panose="02020603050405020304" pitchFamily="18" charset="0"/>
              </a:rPr>
              <a:t>FE3</a:t>
            </a:r>
          </a:p>
        </p:txBody>
      </p:sp>
      <p:sp>
        <p:nvSpPr>
          <p:cNvPr id="38" name="Line 98">
            <a:extLst>
              <a:ext uri="{FF2B5EF4-FFF2-40B4-BE49-F238E27FC236}">
                <a16:creationId xmlns:a16="http://schemas.microsoft.com/office/drawing/2014/main" id="{F8D5C66A-AA86-47B0-83C2-05A8DBCC397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191000" y="3276600"/>
            <a:ext cx="0" cy="457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" name="Line 98">
            <a:extLst>
              <a:ext uri="{FF2B5EF4-FFF2-40B4-BE49-F238E27FC236}">
                <a16:creationId xmlns:a16="http://schemas.microsoft.com/office/drawing/2014/main" id="{ECA700A7-148A-4655-A440-EEEBBA0DE40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962400" y="3810000"/>
            <a:ext cx="0" cy="457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" name="Line 98">
            <a:extLst>
              <a:ext uri="{FF2B5EF4-FFF2-40B4-BE49-F238E27FC236}">
                <a16:creationId xmlns:a16="http://schemas.microsoft.com/office/drawing/2014/main" id="{90E0EC1F-FB87-4982-A52B-09843013158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962400" y="3733800"/>
            <a:ext cx="22860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" name="Line 98">
            <a:extLst>
              <a:ext uri="{FF2B5EF4-FFF2-40B4-BE49-F238E27FC236}">
                <a16:creationId xmlns:a16="http://schemas.microsoft.com/office/drawing/2014/main" id="{96E13E44-4203-4C0C-8942-577F851ADB1A}"/>
              </a:ext>
            </a:extLst>
          </p:cNvPr>
          <p:cNvSpPr>
            <a:spLocks noChangeShapeType="1"/>
          </p:cNvSpPr>
          <p:nvPr/>
        </p:nvSpPr>
        <p:spPr bwMode="auto">
          <a:xfrm>
            <a:off x="3962400" y="4114800"/>
            <a:ext cx="22860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" name="Line 98">
            <a:extLst>
              <a:ext uri="{FF2B5EF4-FFF2-40B4-BE49-F238E27FC236}">
                <a16:creationId xmlns:a16="http://schemas.microsoft.com/office/drawing/2014/main" id="{4A10FC23-F86F-4B54-9482-40661973DFF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191000" y="4343400"/>
            <a:ext cx="0" cy="457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" name="Line 98">
            <a:extLst>
              <a:ext uri="{FF2B5EF4-FFF2-40B4-BE49-F238E27FC236}">
                <a16:creationId xmlns:a16="http://schemas.microsoft.com/office/drawing/2014/main" id="{E274BC8F-5001-40AA-BF40-51E7F9A4CE5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733800" y="4038600"/>
            <a:ext cx="228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" name="Rectangle 26">
            <a:extLst>
              <a:ext uri="{FF2B5EF4-FFF2-40B4-BE49-F238E27FC236}">
                <a16:creationId xmlns:a16="http://schemas.microsoft.com/office/drawing/2014/main" id="{AF621D81-E81D-4142-9B94-230B79921D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24400" y="3505200"/>
            <a:ext cx="914400" cy="1828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 anchor="b" anchorCtr="1"/>
          <a:lstStyle/>
          <a:p>
            <a:pPr algn="ctr"/>
            <a:r>
              <a:rPr lang="en-US" altLang="en-US" dirty="0">
                <a:latin typeface="Times New Roman" panose="02020603050405020304" pitchFamily="18" charset="0"/>
              </a:rPr>
              <a:t>FE4</a:t>
            </a:r>
          </a:p>
        </p:txBody>
      </p:sp>
      <p:sp>
        <p:nvSpPr>
          <p:cNvPr id="45" name="Line 98">
            <a:extLst>
              <a:ext uri="{FF2B5EF4-FFF2-40B4-BE49-F238E27FC236}">
                <a16:creationId xmlns:a16="http://schemas.microsoft.com/office/drawing/2014/main" id="{761FE9CF-F88E-4E18-8393-578C406358F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334000" y="3276600"/>
            <a:ext cx="0" cy="457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" name="Line 98">
            <a:extLst>
              <a:ext uri="{FF2B5EF4-FFF2-40B4-BE49-F238E27FC236}">
                <a16:creationId xmlns:a16="http://schemas.microsoft.com/office/drawing/2014/main" id="{B6134DE5-B9FF-4969-AA0D-7DE2FC2A44D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105400" y="3810000"/>
            <a:ext cx="0" cy="457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" name="Line 98">
            <a:extLst>
              <a:ext uri="{FF2B5EF4-FFF2-40B4-BE49-F238E27FC236}">
                <a16:creationId xmlns:a16="http://schemas.microsoft.com/office/drawing/2014/main" id="{5AEF1D83-0234-4F58-8BD6-A7F060F28F8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105400" y="3733800"/>
            <a:ext cx="22860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0" name="Line 98">
            <a:extLst>
              <a:ext uri="{FF2B5EF4-FFF2-40B4-BE49-F238E27FC236}">
                <a16:creationId xmlns:a16="http://schemas.microsoft.com/office/drawing/2014/main" id="{5304B614-85F3-4C2B-84FF-10E63E8B8F13}"/>
              </a:ext>
            </a:extLst>
          </p:cNvPr>
          <p:cNvSpPr>
            <a:spLocks noChangeShapeType="1"/>
          </p:cNvSpPr>
          <p:nvPr/>
        </p:nvSpPr>
        <p:spPr bwMode="auto">
          <a:xfrm>
            <a:off x="5105400" y="4114800"/>
            <a:ext cx="22860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" name="Line 98">
            <a:extLst>
              <a:ext uri="{FF2B5EF4-FFF2-40B4-BE49-F238E27FC236}">
                <a16:creationId xmlns:a16="http://schemas.microsoft.com/office/drawing/2014/main" id="{0CD144FB-951C-43E6-B22F-9364FC5B17D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334000" y="4343400"/>
            <a:ext cx="0" cy="457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2" name="Line 98">
            <a:extLst>
              <a:ext uri="{FF2B5EF4-FFF2-40B4-BE49-F238E27FC236}">
                <a16:creationId xmlns:a16="http://schemas.microsoft.com/office/drawing/2014/main" id="{37D92079-CFF1-45CB-AF8B-C3213FFCB85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876800" y="4038600"/>
            <a:ext cx="228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" name="Line 98">
            <a:extLst>
              <a:ext uri="{FF2B5EF4-FFF2-40B4-BE49-F238E27FC236}">
                <a16:creationId xmlns:a16="http://schemas.microsoft.com/office/drawing/2014/main" id="{3E02DC4E-8D9A-4B4A-A412-54306F8E0A3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219200" y="3276600"/>
            <a:ext cx="5486400" cy="0"/>
          </a:xfrm>
          <a:prstGeom prst="line">
            <a:avLst/>
          </a:prstGeom>
          <a:noFill/>
          <a:ln w="25400">
            <a:solidFill>
              <a:srgbClr val="00B050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21B6F31-9E77-46CB-B8BC-2FA22D33C91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335" t="15000" r="8331" b="1666"/>
          <a:stretch/>
        </p:blipFill>
        <p:spPr>
          <a:xfrm>
            <a:off x="8373932" y="1676400"/>
            <a:ext cx="5486400" cy="4114800"/>
          </a:xfrm>
          <a:prstGeom prst="rect">
            <a:avLst/>
          </a:prstGeom>
        </p:spPr>
      </p:pic>
      <p:sp>
        <p:nvSpPr>
          <p:cNvPr id="54" name="Line 98">
            <a:extLst>
              <a:ext uri="{FF2B5EF4-FFF2-40B4-BE49-F238E27FC236}">
                <a16:creationId xmlns:a16="http://schemas.microsoft.com/office/drawing/2014/main" id="{3246FCCB-D5E1-46F7-9B5C-B0132CDE5FA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276600" y="3124200"/>
            <a:ext cx="457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" name="Line 98">
            <a:extLst>
              <a:ext uri="{FF2B5EF4-FFF2-40B4-BE49-F238E27FC236}">
                <a16:creationId xmlns:a16="http://schemas.microsoft.com/office/drawing/2014/main" id="{635DC35B-0BF7-4C4C-80CF-8786513216A0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2362200" y="3124200"/>
            <a:ext cx="457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" name="Text Box 171">
            <a:extLst>
              <a:ext uri="{FF2B5EF4-FFF2-40B4-BE49-F238E27FC236}">
                <a16:creationId xmlns:a16="http://schemas.microsoft.com/office/drawing/2014/main" id="{CD9FAD32-2AB9-2D49-AB29-0CBE5D80FA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05889" y="2634734"/>
            <a:ext cx="1304844" cy="369332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US" altLang="en-US" b="1" baseline="-25000" dirty="0" err="1">
                <a:solidFill>
                  <a:srgbClr val="FF0000"/>
                </a:solidFill>
                <a:latin typeface="Times New Roman" panose="02020603050405020304" pitchFamily="18" charset="0"/>
              </a:rPr>
              <a:t>Kintex</a:t>
            </a:r>
            <a:r>
              <a:rPr lang="en-US" altLang="en-US" b="1" baseline="-25000" dirty="0">
                <a:solidFill>
                  <a:srgbClr val="FF0000"/>
                </a:solidFill>
                <a:latin typeface="Times New Roman" panose="02020603050405020304" pitchFamily="18" charset="0"/>
              </a:rPr>
              <a:t> Ultra Scale+</a:t>
            </a:r>
          </a:p>
          <a:p>
            <a:r>
              <a:rPr lang="en-US" altLang="en-US" b="1" baseline="-25000" dirty="0">
                <a:solidFill>
                  <a:srgbClr val="FF0000"/>
                </a:solidFill>
                <a:latin typeface="Times New Roman" panose="02020603050405020304" pitchFamily="18" charset="0"/>
              </a:rPr>
              <a:t>Evaluation Module</a:t>
            </a:r>
          </a:p>
        </p:txBody>
      </p:sp>
      <p:sp>
        <p:nvSpPr>
          <p:cNvPr id="48" name="Text Box 171">
            <a:extLst>
              <a:ext uri="{FF2B5EF4-FFF2-40B4-BE49-F238E27FC236}">
                <a16:creationId xmlns:a16="http://schemas.microsoft.com/office/drawing/2014/main" id="{7B8283CA-474A-C042-937F-42083D1B08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487356" y="3962400"/>
            <a:ext cx="799899" cy="369332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US" altLang="en-US" b="1" baseline="-25000" dirty="0">
                <a:solidFill>
                  <a:srgbClr val="FF0000"/>
                </a:solidFill>
                <a:latin typeface="Times New Roman" panose="02020603050405020304" pitchFamily="18" charset="0"/>
              </a:rPr>
              <a:t>Dummy</a:t>
            </a:r>
          </a:p>
          <a:p>
            <a:r>
              <a:rPr lang="en-US" altLang="en-US" b="1" baseline="-25000" dirty="0">
                <a:solidFill>
                  <a:srgbClr val="FF0000"/>
                </a:solidFill>
                <a:latin typeface="Times New Roman" panose="02020603050405020304" pitchFamily="18" charset="0"/>
              </a:rPr>
              <a:t>FE Modules</a:t>
            </a:r>
          </a:p>
        </p:txBody>
      </p:sp>
    </p:spTree>
    <p:extLst>
      <p:ext uri="{BB962C8B-B14F-4D97-AF65-F5344CB8AC3E}">
        <p14:creationId xmlns:p14="http://schemas.microsoft.com/office/powerpoint/2010/main" val="548172128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67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7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7619" grpId="0" build="p" bldLvl="2" autoUpdateAnimBg="0" advAuto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Oct. 2020, Fermilab jywu168@fnal.gov</a:t>
            </a:r>
          </a:p>
        </p:txBody>
      </p:sp>
      <p:sp>
        <p:nvSpPr>
          <p:cNvPr id="18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461760" y="7680960"/>
            <a:ext cx="6217920" cy="365760"/>
          </a:xfrm>
        </p:spPr>
        <p:txBody>
          <a:bodyPr/>
          <a:lstStyle/>
          <a:p>
            <a:pPr>
              <a:defRPr/>
            </a:pPr>
            <a:r>
              <a:rPr lang="en-US"/>
              <a:t>Timing Crosschecking</a:t>
            </a:r>
          </a:p>
        </p:txBody>
      </p:sp>
      <p:sp>
        <p:nvSpPr>
          <p:cNvPr id="4096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BD6E64-FA0F-4E85-80AA-A8B46ADE2C44}" type="slidenum">
              <a:rPr lang="en-US" smtClean="0">
                <a:latin typeface="Garamond" pitchFamily="28" charset="0"/>
                <a:ea typeface="ＭＳ Ｐゴシック" pitchFamily="28" charset="-128"/>
              </a:rPr>
              <a:pPr/>
              <a:t>11</a:t>
            </a:fld>
            <a:endParaRPr lang="en-US">
              <a:latin typeface="Garamond" pitchFamily="28" charset="0"/>
              <a:ea typeface="ＭＳ Ｐゴシック" pitchFamily="28" charset="-128"/>
            </a:endParaRPr>
          </a:p>
        </p:txBody>
      </p:sp>
      <p:sp>
        <p:nvSpPr>
          <p:cNvPr id="40965" name="Rectangle 2"/>
          <p:cNvSpPr>
            <a:spLocks noGrp="1" noChangeArrowheads="1"/>
          </p:cNvSpPr>
          <p:nvPr>
            <p:ph type="title"/>
          </p:nvPr>
        </p:nvSpPr>
        <p:spPr>
          <a:xfrm>
            <a:off x="731520" y="304800"/>
            <a:ext cx="7879080" cy="822960"/>
          </a:xfrm>
        </p:spPr>
        <p:txBody>
          <a:bodyPr/>
          <a:lstStyle/>
          <a:p>
            <a:pPr eaLnBrk="1" hangingPunct="1"/>
            <a:r>
              <a:rPr lang="en-US" sz="3360" dirty="0">
                <a:ea typeface="ＭＳ Ｐゴシック" pitchFamily="28" charset="-128"/>
              </a:rPr>
              <a:t>Common Timing Bursts</a:t>
            </a:r>
          </a:p>
        </p:txBody>
      </p:sp>
      <p:sp>
        <p:nvSpPr>
          <p:cNvPr id="367619" name="Rectangle 3"/>
          <p:cNvSpPr>
            <a:spLocks noChangeArrowheads="1"/>
          </p:cNvSpPr>
          <p:nvPr/>
        </p:nvSpPr>
        <p:spPr bwMode="auto">
          <a:xfrm>
            <a:off x="609600" y="6400800"/>
            <a:ext cx="7315200" cy="128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Each module sends out a burst with three pulses.</a:t>
            </a:r>
          </a:p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All edges of the bursts are used to improve measurement precision.</a:t>
            </a:r>
          </a:p>
        </p:txBody>
      </p:sp>
      <p:pic>
        <p:nvPicPr>
          <p:cNvPr id="8" name="Picture 7" descr="A close up of a map&#10;&#10;Description automatically generated">
            <a:extLst>
              <a:ext uri="{FF2B5EF4-FFF2-40B4-BE49-F238E27FC236}">
                <a16:creationId xmlns:a16="http://schemas.microsoft.com/office/drawing/2014/main" id="{FBFDD672-5604-6946-8722-20526ED54F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3104" y="304800"/>
            <a:ext cx="4425696" cy="3661343"/>
          </a:xfrm>
          <a:prstGeom prst="rect">
            <a:avLst/>
          </a:prstGeom>
        </p:spPr>
      </p:pic>
      <p:pic>
        <p:nvPicPr>
          <p:cNvPr id="9" name="Picture 8" descr="A close up of a map&#10;&#10;Description automatically generated">
            <a:extLst>
              <a:ext uri="{FF2B5EF4-FFF2-40B4-BE49-F238E27FC236}">
                <a16:creationId xmlns:a16="http://schemas.microsoft.com/office/drawing/2014/main" id="{E4ACB133-1358-E84D-9E9E-A90289059B2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7488" y="3966143"/>
            <a:ext cx="4782312" cy="365576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5008BBB-2BA9-0847-BAAE-8CB640C6088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8335" t="15001" r="8331" b="4443"/>
          <a:stretch/>
        </p:blipFill>
        <p:spPr>
          <a:xfrm>
            <a:off x="609600" y="1066800"/>
            <a:ext cx="7315200" cy="5303520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E91906A3-35A7-C44F-B5E3-A0898C3AA8A1}"/>
              </a:ext>
            </a:extLst>
          </p:cNvPr>
          <p:cNvGrpSpPr/>
          <p:nvPr/>
        </p:nvGrpSpPr>
        <p:grpSpPr>
          <a:xfrm>
            <a:off x="3029712" y="5562601"/>
            <a:ext cx="551688" cy="635003"/>
            <a:chOff x="3029712" y="5562601"/>
            <a:chExt cx="551688" cy="635003"/>
          </a:xfrm>
        </p:grpSpPr>
        <p:sp>
          <p:nvSpPr>
            <p:cNvPr id="12" name="Line 98">
              <a:extLst>
                <a:ext uri="{FF2B5EF4-FFF2-40B4-BE49-F238E27FC236}">
                  <a16:creationId xmlns:a16="http://schemas.microsoft.com/office/drawing/2014/main" id="{2B5785DA-2C79-4A41-9E7D-EF552057D76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029712" y="5562601"/>
              <a:ext cx="246888" cy="635003"/>
            </a:xfrm>
            <a:prstGeom prst="line">
              <a:avLst/>
            </a:prstGeom>
            <a:noFill/>
            <a:ln w="57150">
              <a:solidFill>
                <a:srgbClr val="7030A0"/>
              </a:solidFill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Line 98">
              <a:extLst>
                <a:ext uri="{FF2B5EF4-FFF2-40B4-BE49-F238E27FC236}">
                  <a16:creationId xmlns:a16="http://schemas.microsoft.com/office/drawing/2014/main" id="{76B88BEE-A08C-0245-807A-4522C8D06CD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29000" y="5562601"/>
              <a:ext cx="152400" cy="635003"/>
            </a:xfrm>
            <a:prstGeom prst="line">
              <a:avLst/>
            </a:prstGeom>
            <a:noFill/>
            <a:ln w="57150">
              <a:solidFill>
                <a:srgbClr val="7030A0"/>
              </a:solidFill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AA6337AC-F21D-6F44-B3ED-D4361BB44261}"/>
              </a:ext>
            </a:extLst>
          </p:cNvPr>
          <p:cNvGrpSpPr/>
          <p:nvPr/>
        </p:nvGrpSpPr>
        <p:grpSpPr>
          <a:xfrm>
            <a:off x="4209288" y="5397496"/>
            <a:ext cx="591312" cy="800108"/>
            <a:chOff x="4209288" y="5397496"/>
            <a:chExt cx="591312" cy="800108"/>
          </a:xfrm>
        </p:grpSpPr>
        <p:sp>
          <p:nvSpPr>
            <p:cNvPr id="14" name="Line 98">
              <a:extLst>
                <a:ext uri="{FF2B5EF4-FFF2-40B4-BE49-F238E27FC236}">
                  <a16:creationId xmlns:a16="http://schemas.microsoft.com/office/drawing/2014/main" id="{48046A06-DB87-FB4C-9F3B-2149ED34DBB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209288" y="5397496"/>
              <a:ext cx="152400" cy="800108"/>
            </a:xfrm>
            <a:prstGeom prst="line">
              <a:avLst/>
            </a:prstGeom>
            <a:noFill/>
            <a:ln w="57150">
              <a:solidFill>
                <a:srgbClr val="7030A0"/>
              </a:solidFill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Line 98">
              <a:extLst>
                <a:ext uri="{FF2B5EF4-FFF2-40B4-BE49-F238E27FC236}">
                  <a16:creationId xmlns:a16="http://schemas.microsoft.com/office/drawing/2014/main" id="{04B7BE8F-63A7-F14C-A2FD-69F1B217812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14088" y="5461000"/>
              <a:ext cx="286512" cy="736604"/>
            </a:xfrm>
            <a:prstGeom prst="line">
              <a:avLst/>
            </a:prstGeom>
            <a:noFill/>
            <a:ln w="57150">
              <a:solidFill>
                <a:srgbClr val="7030A0"/>
              </a:solidFill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ADAA4DD1-06B2-6D41-A661-B8E0F64C0F81}"/>
              </a:ext>
            </a:extLst>
          </p:cNvPr>
          <p:cNvGrpSpPr/>
          <p:nvPr/>
        </p:nvGrpSpPr>
        <p:grpSpPr>
          <a:xfrm>
            <a:off x="5276088" y="5410200"/>
            <a:ext cx="591312" cy="800108"/>
            <a:chOff x="4209288" y="5397496"/>
            <a:chExt cx="591312" cy="800108"/>
          </a:xfrm>
        </p:grpSpPr>
        <p:sp>
          <p:nvSpPr>
            <p:cNvPr id="18" name="Line 98">
              <a:extLst>
                <a:ext uri="{FF2B5EF4-FFF2-40B4-BE49-F238E27FC236}">
                  <a16:creationId xmlns:a16="http://schemas.microsoft.com/office/drawing/2014/main" id="{42B2E7B4-EE1A-984D-B5D9-2080CDB6025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209288" y="5397496"/>
              <a:ext cx="152400" cy="800108"/>
            </a:xfrm>
            <a:prstGeom prst="line">
              <a:avLst/>
            </a:prstGeom>
            <a:noFill/>
            <a:ln w="57150">
              <a:solidFill>
                <a:srgbClr val="7030A0"/>
              </a:solidFill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Line 98">
              <a:extLst>
                <a:ext uri="{FF2B5EF4-FFF2-40B4-BE49-F238E27FC236}">
                  <a16:creationId xmlns:a16="http://schemas.microsoft.com/office/drawing/2014/main" id="{74D05ACD-7F23-9945-B0FA-906C67FF7AC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14088" y="5461000"/>
              <a:ext cx="286512" cy="736604"/>
            </a:xfrm>
            <a:prstGeom prst="line">
              <a:avLst/>
            </a:prstGeom>
            <a:noFill/>
            <a:ln w="57150">
              <a:solidFill>
                <a:srgbClr val="7030A0"/>
              </a:solidFill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E75E0DA6-83E7-DA44-8A6B-353EFBDBCE25}"/>
              </a:ext>
            </a:extLst>
          </p:cNvPr>
          <p:cNvGrpSpPr/>
          <p:nvPr/>
        </p:nvGrpSpPr>
        <p:grpSpPr>
          <a:xfrm>
            <a:off x="6248400" y="5372092"/>
            <a:ext cx="591312" cy="800108"/>
            <a:chOff x="4209288" y="5397496"/>
            <a:chExt cx="591312" cy="800108"/>
          </a:xfrm>
        </p:grpSpPr>
        <p:sp>
          <p:nvSpPr>
            <p:cNvPr id="21" name="Line 98">
              <a:extLst>
                <a:ext uri="{FF2B5EF4-FFF2-40B4-BE49-F238E27FC236}">
                  <a16:creationId xmlns:a16="http://schemas.microsoft.com/office/drawing/2014/main" id="{710B4AD0-055B-D743-B2AD-BD57261DD4B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209288" y="5397496"/>
              <a:ext cx="152400" cy="800108"/>
            </a:xfrm>
            <a:prstGeom prst="line">
              <a:avLst/>
            </a:prstGeom>
            <a:noFill/>
            <a:ln w="57150">
              <a:solidFill>
                <a:srgbClr val="7030A0"/>
              </a:solidFill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Line 98">
              <a:extLst>
                <a:ext uri="{FF2B5EF4-FFF2-40B4-BE49-F238E27FC236}">
                  <a16:creationId xmlns:a16="http://schemas.microsoft.com/office/drawing/2014/main" id="{EBA25DE5-F838-8B4C-839D-58DC00EA0F3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14088" y="5461000"/>
              <a:ext cx="286512" cy="736604"/>
            </a:xfrm>
            <a:prstGeom prst="line">
              <a:avLst/>
            </a:prstGeom>
            <a:noFill/>
            <a:ln w="57150">
              <a:solidFill>
                <a:srgbClr val="7030A0"/>
              </a:solidFill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3219FF3B-B19D-5943-B35C-82F4E1C6B75A}"/>
              </a:ext>
            </a:extLst>
          </p:cNvPr>
          <p:cNvGrpSpPr/>
          <p:nvPr/>
        </p:nvGrpSpPr>
        <p:grpSpPr>
          <a:xfrm>
            <a:off x="5437632" y="3200400"/>
            <a:ext cx="429768" cy="411480"/>
            <a:chOff x="5437632" y="3200400"/>
            <a:chExt cx="429768" cy="411480"/>
          </a:xfrm>
        </p:grpSpPr>
        <p:sp>
          <p:nvSpPr>
            <p:cNvPr id="24" name="Line 98">
              <a:extLst>
                <a:ext uri="{FF2B5EF4-FFF2-40B4-BE49-F238E27FC236}">
                  <a16:creationId xmlns:a16="http://schemas.microsoft.com/office/drawing/2014/main" id="{EF00CA8C-C5E8-134B-A70B-1B3D25DE541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5437632" y="3200400"/>
              <a:ext cx="286512" cy="411480"/>
            </a:xfrm>
            <a:prstGeom prst="line">
              <a:avLst/>
            </a:prstGeom>
            <a:noFill/>
            <a:ln w="57150">
              <a:solidFill>
                <a:srgbClr val="7030A0"/>
              </a:solidFill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Line 98">
              <a:extLst>
                <a:ext uri="{FF2B5EF4-FFF2-40B4-BE49-F238E27FC236}">
                  <a16:creationId xmlns:a16="http://schemas.microsoft.com/office/drawing/2014/main" id="{89EAC8E3-DA18-4B44-B0EB-AEE1415C749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814060" y="3200400"/>
              <a:ext cx="53340" cy="411480"/>
            </a:xfrm>
            <a:prstGeom prst="line">
              <a:avLst/>
            </a:prstGeom>
            <a:noFill/>
            <a:ln w="57150">
              <a:solidFill>
                <a:srgbClr val="7030A0"/>
              </a:solidFill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AD434034-009C-2147-A79D-38A81835920D}"/>
              </a:ext>
            </a:extLst>
          </p:cNvPr>
          <p:cNvGrpSpPr/>
          <p:nvPr/>
        </p:nvGrpSpPr>
        <p:grpSpPr>
          <a:xfrm>
            <a:off x="4724400" y="3169920"/>
            <a:ext cx="429768" cy="411480"/>
            <a:chOff x="5437632" y="3200400"/>
            <a:chExt cx="429768" cy="411480"/>
          </a:xfrm>
        </p:grpSpPr>
        <p:sp>
          <p:nvSpPr>
            <p:cNvPr id="30" name="Line 98">
              <a:extLst>
                <a:ext uri="{FF2B5EF4-FFF2-40B4-BE49-F238E27FC236}">
                  <a16:creationId xmlns:a16="http://schemas.microsoft.com/office/drawing/2014/main" id="{ED745FC6-78DE-B44F-837A-0CC4CC94E8B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5437632" y="3200400"/>
              <a:ext cx="286512" cy="411480"/>
            </a:xfrm>
            <a:prstGeom prst="line">
              <a:avLst/>
            </a:prstGeom>
            <a:noFill/>
            <a:ln w="57150">
              <a:solidFill>
                <a:srgbClr val="7030A0"/>
              </a:solidFill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Line 98">
              <a:extLst>
                <a:ext uri="{FF2B5EF4-FFF2-40B4-BE49-F238E27FC236}">
                  <a16:creationId xmlns:a16="http://schemas.microsoft.com/office/drawing/2014/main" id="{F72168FA-F0C5-E64D-8E73-7B5622415BC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814060" y="3200400"/>
              <a:ext cx="53340" cy="411480"/>
            </a:xfrm>
            <a:prstGeom prst="line">
              <a:avLst/>
            </a:prstGeom>
            <a:noFill/>
            <a:ln w="57150">
              <a:solidFill>
                <a:srgbClr val="7030A0"/>
              </a:solidFill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2A123DD5-A843-3F43-BFFC-D692EB16A240}"/>
              </a:ext>
            </a:extLst>
          </p:cNvPr>
          <p:cNvGrpSpPr/>
          <p:nvPr/>
        </p:nvGrpSpPr>
        <p:grpSpPr>
          <a:xfrm>
            <a:off x="3962400" y="3169920"/>
            <a:ext cx="429768" cy="411480"/>
            <a:chOff x="5437632" y="3200400"/>
            <a:chExt cx="429768" cy="411480"/>
          </a:xfrm>
        </p:grpSpPr>
        <p:sp>
          <p:nvSpPr>
            <p:cNvPr id="33" name="Line 98">
              <a:extLst>
                <a:ext uri="{FF2B5EF4-FFF2-40B4-BE49-F238E27FC236}">
                  <a16:creationId xmlns:a16="http://schemas.microsoft.com/office/drawing/2014/main" id="{EE618153-4797-2B41-8B53-F39539C04AC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5437632" y="3200400"/>
              <a:ext cx="286512" cy="411480"/>
            </a:xfrm>
            <a:prstGeom prst="line">
              <a:avLst/>
            </a:prstGeom>
            <a:noFill/>
            <a:ln w="57150">
              <a:solidFill>
                <a:srgbClr val="7030A0"/>
              </a:solidFill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Line 98">
              <a:extLst>
                <a:ext uri="{FF2B5EF4-FFF2-40B4-BE49-F238E27FC236}">
                  <a16:creationId xmlns:a16="http://schemas.microsoft.com/office/drawing/2014/main" id="{DA441AE3-C40C-EC46-9886-B33910252AB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814060" y="3200400"/>
              <a:ext cx="53340" cy="411480"/>
            </a:xfrm>
            <a:prstGeom prst="line">
              <a:avLst/>
            </a:prstGeom>
            <a:noFill/>
            <a:ln w="57150">
              <a:solidFill>
                <a:srgbClr val="7030A0"/>
              </a:solidFill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CB95AF8D-E4AF-714B-922A-B0ADAA72F859}"/>
              </a:ext>
            </a:extLst>
          </p:cNvPr>
          <p:cNvGrpSpPr/>
          <p:nvPr/>
        </p:nvGrpSpPr>
        <p:grpSpPr>
          <a:xfrm>
            <a:off x="3200400" y="3124200"/>
            <a:ext cx="429768" cy="411480"/>
            <a:chOff x="5437632" y="3200400"/>
            <a:chExt cx="429768" cy="411480"/>
          </a:xfrm>
        </p:grpSpPr>
        <p:sp>
          <p:nvSpPr>
            <p:cNvPr id="36" name="Line 98">
              <a:extLst>
                <a:ext uri="{FF2B5EF4-FFF2-40B4-BE49-F238E27FC236}">
                  <a16:creationId xmlns:a16="http://schemas.microsoft.com/office/drawing/2014/main" id="{713B73A0-DFE0-D242-907F-F34535E7895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5437632" y="3200400"/>
              <a:ext cx="286512" cy="411480"/>
            </a:xfrm>
            <a:prstGeom prst="line">
              <a:avLst/>
            </a:prstGeom>
            <a:noFill/>
            <a:ln w="57150">
              <a:solidFill>
                <a:srgbClr val="7030A0"/>
              </a:solidFill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Line 98">
              <a:extLst>
                <a:ext uri="{FF2B5EF4-FFF2-40B4-BE49-F238E27FC236}">
                  <a16:creationId xmlns:a16="http://schemas.microsoft.com/office/drawing/2014/main" id="{7B787114-3705-884B-A66A-868D864DF9B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814060" y="3200400"/>
              <a:ext cx="53340" cy="411480"/>
            </a:xfrm>
            <a:prstGeom prst="line">
              <a:avLst/>
            </a:prstGeom>
            <a:noFill/>
            <a:ln w="57150">
              <a:solidFill>
                <a:srgbClr val="7030A0"/>
              </a:solidFill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269526030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67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7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35" presetClass="emph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8"/>
                                            </p:cond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35" presetClass="emph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4"/>
                                            </p:cond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000"/>
                            </p:stCondLst>
                            <p:childTnLst>
                              <p:par>
                                <p:cTn id="2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7000"/>
                            </p:stCondLst>
                            <p:childTnLst>
                              <p:par>
                                <p:cTn id="30" presetID="35" presetClass="emph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0"/>
                                            </p:cond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0"/>
                            </p:stCondLst>
                            <p:childTnLst>
                              <p:par>
                                <p:cTn id="3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0"/>
                            </p:stCondLst>
                            <p:childTnLst>
                              <p:par>
                                <p:cTn id="36" presetID="35" presetClass="emph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6"/>
                                            </p:cond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3000"/>
                            </p:stCondLst>
                            <p:childTnLst>
                              <p:par>
                                <p:cTn id="3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3000"/>
                            </p:stCondLst>
                            <p:childTnLst>
                              <p:par>
                                <p:cTn id="42" presetID="35" presetClass="emph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2"/>
                                            </p:cond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6000"/>
                            </p:stCondLst>
                            <p:childTnLst>
                              <p:par>
                                <p:cTn id="4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6000"/>
                            </p:stCondLst>
                            <p:childTnLst>
                              <p:par>
                                <p:cTn id="48" presetID="35" presetClass="emph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8"/>
                                            </p:cond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9000"/>
                            </p:stCondLst>
                            <p:childTnLst>
                              <p:par>
                                <p:cTn id="5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9000"/>
                            </p:stCondLst>
                            <p:childTnLst>
                              <p:par>
                                <p:cTn id="54" presetID="35" presetClass="emph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4"/>
                                            </p:cond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2000"/>
                            </p:stCondLst>
                            <p:childTnLst>
                              <p:par>
                                <p:cTn id="5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2000"/>
                            </p:stCondLst>
                            <p:childTnLst>
                              <p:par>
                                <p:cTn id="60" presetID="35" presetClass="emph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7619" grpId="0" build="p" bldLvl="2" autoUpdateAnimBg="0" advAuto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Oct. 2020, Fermilab jywu168@fnal.gov</a:t>
            </a:r>
          </a:p>
        </p:txBody>
      </p:sp>
      <p:sp>
        <p:nvSpPr>
          <p:cNvPr id="18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461760" y="7680960"/>
            <a:ext cx="6217920" cy="365760"/>
          </a:xfrm>
        </p:spPr>
        <p:txBody>
          <a:bodyPr/>
          <a:lstStyle/>
          <a:p>
            <a:pPr>
              <a:defRPr/>
            </a:pPr>
            <a:r>
              <a:rPr lang="en-US"/>
              <a:t>Timing Crosschecking</a:t>
            </a:r>
          </a:p>
        </p:txBody>
      </p:sp>
      <p:sp>
        <p:nvSpPr>
          <p:cNvPr id="4096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BD6E64-FA0F-4E85-80AA-A8B46ADE2C44}" type="slidenum">
              <a:rPr lang="en-US" smtClean="0">
                <a:latin typeface="Garamond" pitchFamily="28" charset="0"/>
                <a:ea typeface="ＭＳ Ｐゴシック" pitchFamily="28" charset="-128"/>
              </a:rPr>
              <a:pPr/>
              <a:t>12</a:t>
            </a:fld>
            <a:endParaRPr lang="en-US">
              <a:latin typeface="Garamond" pitchFamily="28" charset="0"/>
              <a:ea typeface="ＭＳ Ｐゴシック" pitchFamily="28" charset="-128"/>
            </a:endParaRPr>
          </a:p>
        </p:txBody>
      </p:sp>
      <p:sp>
        <p:nvSpPr>
          <p:cNvPr id="40965" name="Rectangle 2"/>
          <p:cNvSpPr>
            <a:spLocks noGrp="1" noChangeArrowheads="1"/>
          </p:cNvSpPr>
          <p:nvPr>
            <p:ph type="title"/>
          </p:nvPr>
        </p:nvSpPr>
        <p:spPr>
          <a:xfrm>
            <a:off x="731520" y="304800"/>
            <a:ext cx="9326880" cy="822960"/>
          </a:xfrm>
        </p:spPr>
        <p:txBody>
          <a:bodyPr/>
          <a:lstStyle/>
          <a:p>
            <a:pPr eaLnBrk="1" hangingPunct="1"/>
            <a:r>
              <a:rPr lang="en-US" sz="3360" dirty="0">
                <a:ea typeface="ＭＳ Ｐゴシック" pitchFamily="28" charset="-128"/>
              </a:rPr>
              <a:t>Time Differences Between Modules</a:t>
            </a:r>
          </a:p>
        </p:txBody>
      </p:sp>
      <p:sp>
        <p:nvSpPr>
          <p:cNvPr id="367619" name="Rectangle 3"/>
          <p:cNvSpPr>
            <a:spLocks noChangeArrowheads="1"/>
          </p:cNvSpPr>
          <p:nvPr/>
        </p:nvSpPr>
        <p:spPr bwMode="auto">
          <a:xfrm>
            <a:off x="6934200" y="5410200"/>
            <a:ext cx="6824939" cy="2240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The histogram shows the difference of the common burst times between two modules five segments apart.</a:t>
            </a:r>
          </a:p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Timing precision can be further improved by averaging multiple measurements.</a:t>
            </a:r>
          </a:p>
        </p:txBody>
      </p:sp>
      <p:pic>
        <p:nvPicPr>
          <p:cNvPr id="10" name="Content Placeholder 8">
            <a:extLst>
              <a:ext uri="{FF2B5EF4-FFF2-40B4-BE49-F238E27FC236}">
                <a16:creationId xmlns:a16="http://schemas.microsoft.com/office/drawing/2014/main" id="{677FEBA6-3162-8A43-A417-B162A5C2EF3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010" b="6300"/>
          <a:stretch/>
        </p:blipFill>
        <p:spPr bwMode="auto">
          <a:xfrm rot="5400000">
            <a:off x="8070297" y="-453900"/>
            <a:ext cx="4681240" cy="674724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B7F0696-BFFE-9F4A-B75B-568E5137740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335" t="15000" r="8331" b="1666"/>
          <a:stretch/>
        </p:blipFill>
        <p:spPr>
          <a:xfrm>
            <a:off x="871261" y="3048000"/>
            <a:ext cx="5486400" cy="4114800"/>
          </a:xfrm>
          <a:prstGeom prst="rect">
            <a:avLst/>
          </a:prstGeom>
        </p:spPr>
      </p:pic>
      <p:sp>
        <p:nvSpPr>
          <p:cNvPr id="12" name="Text Box 171">
            <a:extLst>
              <a:ext uri="{FF2B5EF4-FFF2-40B4-BE49-F238E27FC236}">
                <a16:creationId xmlns:a16="http://schemas.microsoft.com/office/drawing/2014/main" id="{A098911A-D15F-3D43-A65C-F25911F59F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42474" y="2209800"/>
            <a:ext cx="1134926" cy="49244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sz="32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&lt;10 </a:t>
            </a:r>
            <a:r>
              <a:rPr lang="en-US" altLang="en-US" sz="3200" b="1" dirty="0" err="1">
                <a:solidFill>
                  <a:srgbClr val="0000FF"/>
                </a:solidFill>
                <a:latin typeface="Times New Roman" panose="02020603050405020304" pitchFamily="18" charset="0"/>
              </a:rPr>
              <a:t>ps</a:t>
            </a:r>
            <a:endParaRPr lang="en-US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C9F6074-2AEF-6546-B030-07DD6F5ED21D}"/>
              </a:ext>
            </a:extLst>
          </p:cNvPr>
          <p:cNvGrpSpPr/>
          <p:nvPr/>
        </p:nvGrpSpPr>
        <p:grpSpPr>
          <a:xfrm>
            <a:off x="2667000" y="6289059"/>
            <a:ext cx="551688" cy="635003"/>
            <a:chOff x="3029712" y="5562601"/>
            <a:chExt cx="551688" cy="635003"/>
          </a:xfrm>
        </p:grpSpPr>
        <p:sp>
          <p:nvSpPr>
            <p:cNvPr id="14" name="Line 98">
              <a:extLst>
                <a:ext uri="{FF2B5EF4-FFF2-40B4-BE49-F238E27FC236}">
                  <a16:creationId xmlns:a16="http://schemas.microsoft.com/office/drawing/2014/main" id="{E136D900-C121-344F-99A5-E16C7DC5131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029712" y="5562601"/>
              <a:ext cx="246888" cy="635003"/>
            </a:xfrm>
            <a:prstGeom prst="line">
              <a:avLst/>
            </a:prstGeom>
            <a:noFill/>
            <a:ln w="57150">
              <a:solidFill>
                <a:srgbClr val="7030A0"/>
              </a:solidFill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Line 98">
              <a:extLst>
                <a:ext uri="{FF2B5EF4-FFF2-40B4-BE49-F238E27FC236}">
                  <a16:creationId xmlns:a16="http://schemas.microsoft.com/office/drawing/2014/main" id="{317BB291-5BC5-9741-BEFA-83E6DCABF9D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29000" y="5562601"/>
              <a:ext cx="152400" cy="635003"/>
            </a:xfrm>
            <a:prstGeom prst="line">
              <a:avLst/>
            </a:prstGeom>
            <a:noFill/>
            <a:ln w="57150">
              <a:solidFill>
                <a:srgbClr val="7030A0"/>
              </a:solidFill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A1214C6-F34C-844D-AFE8-1F94970F0DC2}"/>
              </a:ext>
            </a:extLst>
          </p:cNvPr>
          <p:cNvGrpSpPr/>
          <p:nvPr/>
        </p:nvGrpSpPr>
        <p:grpSpPr>
          <a:xfrm>
            <a:off x="3886200" y="4615180"/>
            <a:ext cx="429768" cy="411480"/>
            <a:chOff x="5437632" y="3200400"/>
            <a:chExt cx="429768" cy="411480"/>
          </a:xfrm>
        </p:grpSpPr>
        <p:sp>
          <p:nvSpPr>
            <p:cNvPr id="17" name="Line 98">
              <a:extLst>
                <a:ext uri="{FF2B5EF4-FFF2-40B4-BE49-F238E27FC236}">
                  <a16:creationId xmlns:a16="http://schemas.microsoft.com/office/drawing/2014/main" id="{F94D983B-C812-9E4C-A607-8C9E331CF62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5437632" y="3200400"/>
              <a:ext cx="286512" cy="411480"/>
            </a:xfrm>
            <a:prstGeom prst="line">
              <a:avLst/>
            </a:prstGeom>
            <a:noFill/>
            <a:ln w="57150">
              <a:solidFill>
                <a:srgbClr val="7030A0"/>
              </a:solidFill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Line 98">
              <a:extLst>
                <a:ext uri="{FF2B5EF4-FFF2-40B4-BE49-F238E27FC236}">
                  <a16:creationId xmlns:a16="http://schemas.microsoft.com/office/drawing/2014/main" id="{6CCDF928-FD39-D947-B7CE-ABE945E7198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814060" y="3200400"/>
              <a:ext cx="53340" cy="411480"/>
            </a:xfrm>
            <a:prstGeom prst="line">
              <a:avLst/>
            </a:prstGeom>
            <a:noFill/>
            <a:ln w="57150">
              <a:solidFill>
                <a:srgbClr val="7030A0"/>
              </a:solidFill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243886879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67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7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7619" grpId="0" build="p" bldLvl="2" autoUpdateAnimBg="0" advAuto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Oct. 2020, Fermilab jywu168@fnal.gov</a:t>
            </a:r>
          </a:p>
        </p:txBody>
      </p:sp>
      <p:sp>
        <p:nvSpPr>
          <p:cNvPr id="18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461760" y="7680960"/>
            <a:ext cx="6217920" cy="365760"/>
          </a:xfrm>
        </p:spPr>
        <p:txBody>
          <a:bodyPr/>
          <a:lstStyle/>
          <a:p>
            <a:pPr>
              <a:defRPr/>
            </a:pPr>
            <a:r>
              <a:rPr lang="en-US"/>
              <a:t>Timing Crosschecking</a:t>
            </a:r>
          </a:p>
        </p:txBody>
      </p:sp>
      <p:sp>
        <p:nvSpPr>
          <p:cNvPr id="4096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BD6E64-FA0F-4E85-80AA-A8B46ADE2C44}" type="slidenum">
              <a:rPr lang="en-US" smtClean="0">
                <a:latin typeface="Garamond" pitchFamily="28" charset="0"/>
                <a:ea typeface="ＭＳ Ｐゴシック" pitchFamily="28" charset="-128"/>
              </a:rPr>
              <a:pPr/>
              <a:t>13</a:t>
            </a:fld>
            <a:endParaRPr lang="en-US">
              <a:latin typeface="Garamond" pitchFamily="28" charset="0"/>
              <a:ea typeface="ＭＳ Ｐゴシック" pitchFamily="28" charset="-128"/>
            </a:endParaRPr>
          </a:p>
        </p:txBody>
      </p:sp>
      <p:sp>
        <p:nvSpPr>
          <p:cNvPr id="40965" name="Rectangle 2"/>
          <p:cNvSpPr>
            <a:spLocks noGrp="1" noChangeArrowheads="1"/>
          </p:cNvSpPr>
          <p:nvPr>
            <p:ph type="title"/>
          </p:nvPr>
        </p:nvSpPr>
        <p:spPr>
          <a:xfrm>
            <a:off x="731520" y="304800"/>
            <a:ext cx="6431281" cy="822960"/>
          </a:xfrm>
        </p:spPr>
        <p:txBody>
          <a:bodyPr/>
          <a:lstStyle/>
          <a:p>
            <a:pPr eaLnBrk="1" hangingPunct="1"/>
            <a:r>
              <a:rPr lang="en-US" sz="3360" dirty="0">
                <a:ea typeface="ＭＳ Ｐゴシック" pitchFamily="28" charset="-128"/>
              </a:rPr>
              <a:t>Clock Drift Monitoring</a:t>
            </a:r>
          </a:p>
        </p:txBody>
      </p:sp>
      <p:sp>
        <p:nvSpPr>
          <p:cNvPr id="367619" name="Rectangle 3"/>
          <p:cNvSpPr>
            <a:spLocks noChangeArrowheads="1"/>
          </p:cNvSpPr>
          <p:nvPr/>
        </p:nvSpPr>
        <p:spPr bwMode="auto">
          <a:xfrm>
            <a:off x="7162801" y="5410200"/>
            <a:ext cx="673608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Artificial clock drift at an FE module is emulated by adding connector unions.</a:t>
            </a:r>
          </a:p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The connector union delay is 130-140 </a:t>
            </a:r>
            <a:r>
              <a:rPr lang="en-US" sz="2400" dirty="0" err="1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ps</a:t>
            </a: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 each.</a:t>
            </a:r>
          </a:p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The clock drift can be monitored with good precision.</a:t>
            </a:r>
          </a:p>
          <a:p>
            <a:pPr>
              <a:spcBef>
                <a:spcPct val="20000"/>
              </a:spcBef>
              <a:buClr>
                <a:schemeClr val="accent1"/>
              </a:buClr>
              <a:buSzPct val="65000"/>
            </a:pPr>
            <a:endParaRPr lang="en-US" sz="2400" dirty="0">
              <a:solidFill>
                <a:schemeClr val="accent2"/>
              </a:solidFill>
              <a:latin typeface="Times New Roman" pitchFamily="28" charset="0"/>
              <a:sym typeface="Wingdings" pitchFamily="28" charset="2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FDE6E0A-B35F-C945-B6F8-113969D2CE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1610" y="2295644"/>
            <a:ext cx="5488139" cy="5184648"/>
          </a:xfrm>
          <a:prstGeom prst="rect">
            <a:avLst/>
          </a:prstGeom>
        </p:spPr>
      </p:pic>
      <p:pic>
        <p:nvPicPr>
          <p:cNvPr id="8" name="Content Placeholder 4">
            <a:extLst>
              <a:ext uri="{FF2B5EF4-FFF2-40B4-BE49-F238E27FC236}">
                <a16:creationId xmlns:a16="http://schemas.microsoft.com/office/drawing/2014/main" id="{E140E135-57C8-DD44-95BA-E606C2B426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7905750" y="-666750"/>
            <a:ext cx="4953000" cy="7200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2571480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67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7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67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67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7619" grpId="0" build="p" bldLvl="2" autoUpdateAnimBg="0" advAuto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DC9D3A-8D55-4F4A-8710-6948392D90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FFEAA2-6B64-43CF-BE08-21A6AF1BAF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This scheme provides a redundant checking/monitoring of the system clock on the front-end modules</a:t>
            </a:r>
          </a:p>
          <a:p>
            <a:r>
              <a:rPr lang="en-US" dirty="0"/>
              <a:t>Each FE module only needs to send out pulses synchronized to its system clock.</a:t>
            </a:r>
          </a:p>
          <a:p>
            <a:r>
              <a:rPr lang="en-US" dirty="0"/>
              <a:t>Clocks at the front-end module can be monitored with precision good to 10 ps.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C2435D-7ABE-4DE7-96D0-4661569633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Oct. 2020, Fermilab jywu168@fnal.gov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7F9FE3-22D2-4891-A88B-6E655CAD50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Timing Crosschecking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D94ACD-378B-4CAE-A8A5-A2811866D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1C00BB-DE7F-457D-BC49-D05A2D860850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1497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052105-6424-4676-A2C3-2731D6CF6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7615" y="3687128"/>
            <a:ext cx="13167360" cy="2256472"/>
          </a:xfrm>
        </p:spPr>
        <p:txBody>
          <a:bodyPr/>
          <a:lstStyle/>
          <a:p>
            <a:r>
              <a:rPr lang="en-US" sz="6600" b="1" dirty="0"/>
              <a:t>The Analog Schemes </a:t>
            </a:r>
            <a:br>
              <a:rPr lang="en-US" sz="6600" b="1" dirty="0"/>
            </a:br>
            <a:r>
              <a:rPr lang="en-US" sz="6600" b="1" dirty="0"/>
              <a:t>(Previous Works)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624BF6-CFC7-4470-B203-EB55FD70CF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Oct. 2020, Fermilab jywu168@fnal.gov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0E0704-DD60-458D-853D-79824F38EC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Timing Crosschecking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02F3A6-6877-49FF-B69F-8976C8942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1C00BB-DE7F-457D-BC49-D05A2D860850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9282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Oct. 2020, Fermilab jywu168@fnal.gov</a:t>
            </a:r>
          </a:p>
        </p:txBody>
      </p:sp>
      <p:sp>
        <p:nvSpPr>
          <p:cNvPr id="18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461760" y="7680960"/>
            <a:ext cx="6217920" cy="365760"/>
          </a:xfrm>
        </p:spPr>
        <p:txBody>
          <a:bodyPr/>
          <a:lstStyle/>
          <a:p>
            <a:pPr>
              <a:defRPr/>
            </a:pPr>
            <a:r>
              <a:rPr lang="en-US"/>
              <a:t>Timing Crosschecking</a:t>
            </a:r>
          </a:p>
        </p:txBody>
      </p:sp>
      <p:sp>
        <p:nvSpPr>
          <p:cNvPr id="4096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BD6E64-FA0F-4E85-80AA-A8B46ADE2C44}" type="slidenum">
              <a:rPr lang="en-US" smtClean="0">
                <a:latin typeface="Garamond" pitchFamily="28" charset="0"/>
                <a:ea typeface="ＭＳ Ｐゴシック" pitchFamily="28" charset="-128"/>
              </a:rPr>
              <a:pPr/>
              <a:t>16</a:t>
            </a:fld>
            <a:endParaRPr lang="en-US">
              <a:latin typeface="Garamond" pitchFamily="28" charset="0"/>
              <a:ea typeface="ＭＳ Ｐゴシック" pitchFamily="28" charset="-128"/>
            </a:endParaRPr>
          </a:p>
        </p:txBody>
      </p:sp>
      <p:sp>
        <p:nvSpPr>
          <p:cNvPr id="40965" name="Rectangle 2"/>
          <p:cNvSpPr>
            <a:spLocks noGrp="1" noChangeArrowheads="1"/>
          </p:cNvSpPr>
          <p:nvPr>
            <p:ph type="title"/>
          </p:nvPr>
        </p:nvSpPr>
        <p:spPr>
          <a:xfrm>
            <a:off x="731519" y="304799"/>
            <a:ext cx="8107681" cy="990599"/>
          </a:xfrm>
        </p:spPr>
        <p:txBody>
          <a:bodyPr/>
          <a:lstStyle/>
          <a:p>
            <a:pPr eaLnBrk="1" hangingPunct="1"/>
            <a:r>
              <a:rPr lang="en-US" sz="3360" dirty="0">
                <a:ea typeface="ＭＳ Ｐゴシック" pitchFamily="28" charset="-128"/>
              </a:rPr>
              <a:t>Analog Approach of Clock/Timing Distribution: Trapezoid Clocking</a:t>
            </a:r>
          </a:p>
        </p:txBody>
      </p:sp>
      <p:sp>
        <p:nvSpPr>
          <p:cNvPr id="367619" name="Rectangle 3"/>
          <p:cNvSpPr>
            <a:spLocks noChangeArrowheads="1"/>
          </p:cNvSpPr>
          <p:nvPr/>
        </p:nvSpPr>
        <p:spPr bwMode="auto">
          <a:xfrm>
            <a:off x="838201" y="5105413"/>
            <a:ext cx="7467600" cy="2362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Trapezoid waveforms are sent from both ends of the cable. (Or send from one end and let it to reflect from the open end)</a:t>
            </a:r>
          </a:p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Summed voltage crosses zero simultaneously at all taps.</a:t>
            </a:r>
          </a:p>
        </p:txBody>
      </p:sp>
      <p:sp>
        <p:nvSpPr>
          <p:cNvPr id="7" name="Rectangle 26">
            <a:extLst>
              <a:ext uri="{FF2B5EF4-FFF2-40B4-BE49-F238E27FC236}">
                <a16:creationId xmlns:a16="http://schemas.microsoft.com/office/drawing/2014/main" id="{4701D909-0F4D-4A14-B6DB-C015833A47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95600" y="3505200"/>
            <a:ext cx="457200" cy="914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dirty="0">
              <a:solidFill>
                <a:schemeClr val="accent2"/>
              </a:solidFill>
              <a:latin typeface="Times New Roman" panose="02020603050405020304" pitchFamily="18" charset="0"/>
            </a:endParaRPr>
          </a:p>
          <a:p>
            <a:pPr algn="ctr"/>
            <a:endParaRPr lang="en-US" altLang="en-US" dirty="0">
              <a:latin typeface="Times New Roman" panose="02020603050405020304" pitchFamily="18" charset="0"/>
            </a:endParaRPr>
          </a:p>
          <a:p>
            <a:pPr algn="ctr"/>
            <a:r>
              <a:rPr lang="en-US" altLang="en-US" dirty="0">
                <a:latin typeface="Times New Roman" panose="02020603050405020304" pitchFamily="18" charset="0"/>
              </a:rPr>
              <a:t>FE1</a:t>
            </a:r>
          </a:p>
        </p:txBody>
      </p:sp>
      <p:sp>
        <p:nvSpPr>
          <p:cNvPr id="30" name="Rectangle 26">
            <a:extLst>
              <a:ext uri="{FF2B5EF4-FFF2-40B4-BE49-F238E27FC236}">
                <a16:creationId xmlns:a16="http://schemas.microsoft.com/office/drawing/2014/main" id="{05341A2E-6780-4B38-8E3C-16AC162C1F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14800" y="3505200"/>
            <a:ext cx="457200" cy="914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dirty="0">
              <a:solidFill>
                <a:schemeClr val="accent2"/>
              </a:solidFill>
              <a:latin typeface="Times New Roman" panose="02020603050405020304" pitchFamily="18" charset="0"/>
            </a:endParaRPr>
          </a:p>
          <a:p>
            <a:pPr algn="ctr"/>
            <a:endParaRPr lang="en-US" altLang="en-US" dirty="0">
              <a:latin typeface="Times New Roman" panose="02020603050405020304" pitchFamily="18" charset="0"/>
            </a:endParaRPr>
          </a:p>
          <a:p>
            <a:pPr algn="ctr"/>
            <a:r>
              <a:rPr lang="en-US" altLang="en-US" dirty="0">
                <a:latin typeface="Times New Roman" panose="02020603050405020304" pitchFamily="18" charset="0"/>
              </a:rPr>
              <a:t>FE2</a:t>
            </a:r>
          </a:p>
        </p:txBody>
      </p:sp>
      <p:sp>
        <p:nvSpPr>
          <p:cNvPr id="47" name="Rectangle 26">
            <a:extLst>
              <a:ext uri="{FF2B5EF4-FFF2-40B4-BE49-F238E27FC236}">
                <a16:creationId xmlns:a16="http://schemas.microsoft.com/office/drawing/2014/main" id="{1A07785F-3947-49BD-9EA1-40B4B70B4D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6400" y="3505200"/>
            <a:ext cx="457200" cy="914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dirty="0">
              <a:solidFill>
                <a:schemeClr val="accent2"/>
              </a:solidFill>
              <a:latin typeface="Times New Roman" panose="02020603050405020304" pitchFamily="18" charset="0"/>
            </a:endParaRPr>
          </a:p>
          <a:p>
            <a:pPr algn="ctr"/>
            <a:endParaRPr lang="en-US" altLang="en-US" dirty="0">
              <a:latin typeface="Times New Roman" panose="02020603050405020304" pitchFamily="18" charset="0"/>
            </a:endParaRPr>
          </a:p>
          <a:p>
            <a:pPr algn="ctr"/>
            <a:r>
              <a:rPr lang="en-US" altLang="en-US" dirty="0">
                <a:latin typeface="Times New Roman" panose="02020603050405020304" pitchFamily="18" charset="0"/>
              </a:rPr>
              <a:t>FE3</a:t>
            </a:r>
          </a:p>
        </p:txBody>
      </p:sp>
      <p:sp>
        <p:nvSpPr>
          <p:cNvPr id="48" name="Rectangle 26">
            <a:extLst>
              <a:ext uri="{FF2B5EF4-FFF2-40B4-BE49-F238E27FC236}">
                <a16:creationId xmlns:a16="http://schemas.microsoft.com/office/drawing/2014/main" id="{115807ED-96E3-430C-9CD3-B187757541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34200" y="3505200"/>
            <a:ext cx="457200" cy="914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dirty="0">
              <a:solidFill>
                <a:schemeClr val="accent2"/>
              </a:solidFill>
              <a:latin typeface="Times New Roman" panose="02020603050405020304" pitchFamily="18" charset="0"/>
            </a:endParaRPr>
          </a:p>
          <a:p>
            <a:pPr algn="ctr"/>
            <a:endParaRPr lang="en-US" altLang="en-US" dirty="0">
              <a:latin typeface="Times New Roman" panose="02020603050405020304" pitchFamily="18" charset="0"/>
            </a:endParaRPr>
          </a:p>
          <a:p>
            <a:pPr algn="ctr"/>
            <a:r>
              <a:rPr lang="en-US" altLang="en-US" dirty="0">
                <a:latin typeface="Times New Roman" panose="02020603050405020304" pitchFamily="18" charset="0"/>
              </a:rPr>
              <a:t>FE4</a:t>
            </a:r>
          </a:p>
        </p:txBody>
      </p:sp>
      <p:sp>
        <p:nvSpPr>
          <p:cNvPr id="131" name="Rectangle 26">
            <a:extLst>
              <a:ext uri="{FF2B5EF4-FFF2-40B4-BE49-F238E27FC236}">
                <a16:creationId xmlns:a16="http://schemas.microsoft.com/office/drawing/2014/main" id="{4C776E1D-3D89-4BB5-A7E7-295C58841D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1981200"/>
            <a:ext cx="914400" cy="1828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dirty="0">
              <a:latin typeface="Times New Roman" panose="02020603050405020304" pitchFamily="18" charset="0"/>
            </a:endParaRPr>
          </a:p>
          <a:p>
            <a:pPr algn="ctr"/>
            <a:r>
              <a:rPr lang="en-US" altLang="en-US" dirty="0">
                <a:latin typeface="Times New Roman" panose="02020603050405020304" pitchFamily="18" charset="0"/>
              </a:rPr>
              <a:t>Trapezoid</a:t>
            </a:r>
          </a:p>
          <a:p>
            <a:pPr algn="ctr"/>
            <a:r>
              <a:rPr lang="en-US" altLang="en-US" dirty="0">
                <a:latin typeface="Times New Roman" panose="02020603050405020304" pitchFamily="18" charset="0"/>
              </a:rPr>
              <a:t>Wave</a:t>
            </a:r>
          </a:p>
          <a:p>
            <a:pPr algn="ctr"/>
            <a:r>
              <a:rPr lang="en-US" altLang="en-US" dirty="0">
                <a:latin typeface="Times New Roman" panose="02020603050405020304" pitchFamily="18" charset="0"/>
              </a:rPr>
              <a:t>GEN</a:t>
            </a:r>
          </a:p>
        </p:txBody>
      </p:sp>
      <p:sp>
        <p:nvSpPr>
          <p:cNvPr id="132" name="Line 98">
            <a:extLst>
              <a:ext uri="{FF2B5EF4-FFF2-40B4-BE49-F238E27FC236}">
                <a16:creationId xmlns:a16="http://schemas.microsoft.com/office/drawing/2014/main" id="{2C82A857-DD46-44F9-BDDE-1A026FE0C5C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676400" y="3276600"/>
            <a:ext cx="5943600" cy="0"/>
          </a:xfrm>
          <a:prstGeom prst="line">
            <a:avLst/>
          </a:prstGeom>
          <a:noFill/>
          <a:ln w="25400">
            <a:solidFill>
              <a:srgbClr val="00B05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" name="Line 98">
            <a:extLst>
              <a:ext uri="{FF2B5EF4-FFF2-40B4-BE49-F238E27FC236}">
                <a16:creationId xmlns:a16="http://schemas.microsoft.com/office/drawing/2014/main" id="{BF9F1E7B-D38B-48AA-8CDA-3D569D346A0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124200" y="3276600"/>
            <a:ext cx="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4" name="Line 98">
            <a:extLst>
              <a:ext uri="{FF2B5EF4-FFF2-40B4-BE49-F238E27FC236}">
                <a16:creationId xmlns:a16="http://schemas.microsoft.com/office/drawing/2014/main" id="{24B762D5-6AD0-4FA4-B0D1-11BF1D743E9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343400" y="3276600"/>
            <a:ext cx="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5" name="Line 98">
            <a:extLst>
              <a:ext uri="{FF2B5EF4-FFF2-40B4-BE49-F238E27FC236}">
                <a16:creationId xmlns:a16="http://schemas.microsoft.com/office/drawing/2014/main" id="{748FC971-3AC3-4045-9D93-A06638B8EE0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715000" y="3276600"/>
            <a:ext cx="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6" name="Line 98">
            <a:extLst>
              <a:ext uri="{FF2B5EF4-FFF2-40B4-BE49-F238E27FC236}">
                <a16:creationId xmlns:a16="http://schemas.microsoft.com/office/drawing/2014/main" id="{CD4080CF-7480-47B9-9482-F7093AF781E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162800" y="3276600"/>
            <a:ext cx="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7" name="Arc 136">
            <a:extLst>
              <a:ext uri="{FF2B5EF4-FFF2-40B4-BE49-F238E27FC236}">
                <a16:creationId xmlns:a16="http://schemas.microsoft.com/office/drawing/2014/main" id="{AC50B424-17A6-4473-A18F-71F3F197F7D1}"/>
              </a:ext>
            </a:extLst>
          </p:cNvPr>
          <p:cNvSpPr/>
          <p:nvPr/>
        </p:nvSpPr>
        <p:spPr>
          <a:xfrm rot="5400000">
            <a:off x="7162800" y="2362200"/>
            <a:ext cx="914400" cy="914400"/>
          </a:xfrm>
          <a:prstGeom prst="arc">
            <a:avLst>
              <a:gd name="adj1" fmla="val 10800000"/>
              <a:gd name="adj2" fmla="val 0"/>
            </a:avLst>
          </a:prstGeom>
          <a:ln w="25400">
            <a:solidFill>
              <a:srgbClr val="00B05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Line 98">
            <a:extLst>
              <a:ext uri="{FF2B5EF4-FFF2-40B4-BE49-F238E27FC236}">
                <a16:creationId xmlns:a16="http://schemas.microsoft.com/office/drawing/2014/main" id="{8648222F-EEEF-40B9-BE71-8183D12903E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676400" y="2362200"/>
            <a:ext cx="5943600" cy="0"/>
          </a:xfrm>
          <a:prstGeom prst="line">
            <a:avLst/>
          </a:prstGeom>
          <a:noFill/>
          <a:ln w="25400">
            <a:solidFill>
              <a:srgbClr val="00B05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9" name="Text Box 171">
            <a:extLst>
              <a:ext uri="{FF2B5EF4-FFF2-40B4-BE49-F238E27FC236}">
                <a16:creationId xmlns:a16="http://schemas.microsoft.com/office/drawing/2014/main" id="{DC49F1F0-1A81-419B-8CA1-7046C21FB2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52600" y="2057400"/>
            <a:ext cx="153888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b="1" dirty="0">
                <a:latin typeface="Times New Roman" panose="02020603050405020304" pitchFamily="18" charset="0"/>
              </a:rPr>
              <a:t>B</a:t>
            </a:r>
            <a:endParaRPr lang="en-US" altLang="en-US" b="1" baseline="-25000" dirty="0">
              <a:latin typeface="Times New Roman" panose="02020603050405020304" pitchFamily="18" charset="0"/>
            </a:endParaRPr>
          </a:p>
        </p:txBody>
      </p:sp>
      <p:sp>
        <p:nvSpPr>
          <p:cNvPr id="150" name="Text Box 171">
            <a:extLst>
              <a:ext uri="{FF2B5EF4-FFF2-40B4-BE49-F238E27FC236}">
                <a16:creationId xmlns:a16="http://schemas.microsoft.com/office/drawing/2014/main" id="{7E82256D-A231-47DC-A641-8E41666DAE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38288" y="2971800"/>
            <a:ext cx="16671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b="1" dirty="0">
                <a:latin typeface="Times New Roman" panose="02020603050405020304" pitchFamily="18" charset="0"/>
              </a:rPr>
              <a:t>A</a:t>
            </a:r>
            <a:endParaRPr lang="en-US" altLang="en-US" b="1" baseline="-25000" dirty="0">
              <a:latin typeface="Times New Roman" panose="02020603050405020304" pitchFamily="18" charset="0"/>
            </a:endParaRPr>
          </a:p>
        </p:txBody>
      </p:sp>
      <p:sp>
        <p:nvSpPr>
          <p:cNvPr id="156" name="Line 98">
            <a:extLst>
              <a:ext uri="{FF2B5EF4-FFF2-40B4-BE49-F238E27FC236}">
                <a16:creationId xmlns:a16="http://schemas.microsoft.com/office/drawing/2014/main" id="{15A749E6-110B-4369-9805-50DCC0C9878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057400" y="3048000"/>
            <a:ext cx="457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7" name="Line 98">
            <a:extLst>
              <a:ext uri="{FF2B5EF4-FFF2-40B4-BE49-F238E27FC236}">
                <a16:creationId xmlns:a16="http://schemas.microsoft.com/office/drawing/2014/main" id="{D654EF89-8A4C-414A-9A29-7C0F751FBD7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057400" y="2209800"/>
            <a:ext cx="457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8B88355-A84B-46E7-8AF4-BA800271A01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" r="17509"/>
          <a:stretch/>
        </p:blipFill>
        <p:spPr>
          <a:xfrm>
            <a:off x="8305800" y="1905000"/>
            <a:ext cx="6034198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0462097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67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7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7619" grpId="0" build="p" bldLvl="2" autoUpdateAnimBg="0" advAuto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Oct. 2020, Fermilab jywu168@fnal.gov</a:t>
            </a:r>
          </a:p>
        </p:txBody>
      </p:sp>
      <p:sp>
        <p:nvSpPr>
          <p:cNvPr id="18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461760" y="7680960"/>
            <a:ext cx="6217920" cy="365760"/>
          </a:xfrm>
        </p:spPr>
        <p:txBody>
          <a:bodyPr/>
          <a:lstStyle/>
          <a:p>
            <a:pPr>
              <a:defRPr/>
            </a:pPr>
            <a:r>
              <a:rPr lang="en-US"/>
              <a:t>Timing Crosschecking</a:t>
            </a:r>
          </a:p>
        </p:txBody>
      </p:sp>
      <p:sp>
        <p:nvSpPr>
          <p:cNvPr id="4096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BD6E64-FA0F-4E85-80AA-A8B46ADE2C44}" type="slidenum">
              <a:rPr lang="en-US" smtClean="0">
                <a:latin typeface="Garamond" pitchFamily="28" charset="0"/>
                <a:ea typeface="ＭＳ Ｐゴシック" pitchFamily="28" charset="-128"/>
              </a:rPr>
              <a:pPr/>
              <a:t>17</a:t>
            </a:fld>
            <a:endParaRPr lang="en-US">
              <a:latin typeface="Garamond" pitchFamily="28" charset="0"/>
              <a:ea typeface="ＭＳ Ｐゴシック" pitchFamily="28" charset="-128"/>
            </a:endParaRPr>
          </a:p>
        </p:txBody>
      </p:sp>
      <p:sp>
        <p:nvSpPr>
          <p:cNvPr id="40965" name="Rectangle 2"/>
          <p:cNvSpPr>
            <a:spLocks noGrp="1" noChangeArrowheads="1"/>
          </p:cNvSpPr>
          <p:nvPr>
            <p:ph type="title"/>
          </p:nvPr>
        </p:nvSpPr>
        <p:spPr>
          <a:xfrm>
            <a:off x="731519" y="304799"/>
            <a:ext cx="8107681" cy="990599"/>
          </a:xfrm>
        </p:spPr>
        <p:txBody>
          <a:bodyPr/>
          <a:lstStyle/>
          <a:p>
            <a:pPr eaLnBrk="1" hangingPunct="1"/>
            <a:r>
              <a:rPr lang="en-US" sz="3360" dirty="0">
                <a:ea typeface="ＭＳ Ｐゴシック" pitchFamily="28" charset="-128"/>
              </a:rPr>
              <a:t>Analog Approach of Clock/Timing Distribution: Sine Wave Clocking</a:t>
            </a:r>
          </a:p>
        </p:txBody>
      </p:sp>
      <p:sp>
        <p:nvSpPr>
          <p:cNvPr id="367619" name="Rectangle 3"/>
          <p:cNvSpPr>
            <a:spLocks noChangeArrowheads="1"/>
          </p:cNvSpPr>
          <p:nvPr/>
        </p:nvSpPr>
        <p:spPr bwMode="auto">
          <a:xfrm>
            <a:off x="838201" y="5333999"/>
            <a:ext cx="7467600" cy="2133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Sine waveforms are sent from both ends of the cable. (Or send from one end and let it to reflect from the open end)</a:t>
            </a:r>
          </a:p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Summed voltage crosses zero simultaneously at all taps.</a:t>
            </a:r>
          </a:p>
        </p:txBody>
      </p:sp>
      <p:sp>
        <p:nvSpPr>
          <p:cNvPr id="7" name="Rectangle 26">
            <a:extLst>
              <a:ext uri="{FF2B5EF4-FFF2-40B4-BE49-F238E27FC236}">
                <a16:creationId xmlns:a16="http://schemas.microsoft.com/office/drawing/2014/main" id="{4701D909-0F4D-4A14-B6DB-C015833A47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43200" y="3810000"/>
            <a:ext cx="457200" cy="914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dirty="0">
              <a:solidFill>
                <a:schemeClr val="accent2"/>
              </a:solidFill>
              <a:latin typeface="Times New Roman" panose="02020603050405020304" pitchFamily="18" charset="0"/>
            </a:endParaRPr>
          </a:p>
          <a:p>
            <a:pPr algn="ctr"/>
            <a:endParaRPr lang="en-US" altLang="en-US" dirty="0">
              <a:latin typeface="Times New Roman" panose="02020603050405020304" pitchFamily="18" charset="0"/>
            </a:endParaRPr>
          </a:p>
          <a:p>
            <a:pPr algn="ctr"/>
            <a:r>
              <a:rPr lang="en-US" altLang="en-US" dirty="0">
                <a:latin typeface="Times New Roman" panose="02020603050405020304" pitchFamily="18" charset="0"/>
              </a:rPr>
              <a:t>FE1</a:t>
            </a:r>
          </a:p>
        </p:txBody>
      </p:sp>
      <p:sp>
        <p:nvSpPr>
          <p:cNvPr id="30" name="Rectangle 26">
            <a:extLst>
              <a:ext uri="{FF2B5EF4-FFF2-40B4-BE49-F238E27FC236}">
                <a16:creationId xmlns:a16="http://schemas.microsoft.com/office/drawing/2014/main" id="{05341A2E-6780-4B38-8E3C-16AC162C1F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62400" y="3810000"/>
            <a:ext cx="457200" cy="914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dirty="0">
              <a:solidFill>
                <a:schemeClr val="accent2"/>
              </a:solidFill>
              <a:latin typeface="Times New Roman" panose="02020603050405020304" pitchFamily="18" charset="0"/>
            </a:endParaRPr>
          </a:p>
          <a:p>
            <a:pPr algn="ctr"/>
            <a:endParaRPr lang="en-US" altLang="en-US" dirty="0">
              <a:latin typeface="Times New Roman" panose="02020603050405020304" pitchFamily="18" charset="0"/>
            </a:endParaRPr>
          </a:p>
          <a:p>
            <a:pPr algn="ctr"/>
            <a:r>
              <a:rPr lang="en-US" altLang="en-US" dirty="0">
                <a:latin typeface="Times New Roman" panose="02020603050405020304" pitchFamily="18" charset="0"/>
              </a:rPr>
              <a:t>FE2</a:t>
            </a:r>
          </a:p>
        </p:txBody>
      </p:sp>
      <p:sp>
        <p:nvSpPr>
          <p:cNvPr id="47" name="Rectangle 26">
            <a:extLst>
              <a:ext uri="{FF2B5EF4-FFF2-40B4-BE49-F238E27FC236}">
                <a16:creationId xmlns:a16="http://schemas.microsoft.com/office/drawing/2014/main" id="{1A07785F-3947-49BD-9EA1-40B4B70B4D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0" y="3810000"/>
            <a:ext cx="457200" cy="914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dirty="0">
              <a:solidFill>
                <a:schemeClr val="accent2"/>
              </a:solidFill>
              <a:latin typeface="Times New Roman" panose="02020603050405020304" pitchFamily="18" charset="0"/>
            </a:endParaRPr>
          </a:p>
          <a:p>
            <a:pPr algn="ctr"/>
            <a:endParaRPr lang="en-US" altLang="en-US" dirty="0">
              <a:latin typeface="Times New Roman" panose="02020603050405020304" pitchFamily="18" charset="0"/>
            </a:endParaRPr>
          </a:p>
          <a:p>
            <a:pPr algn="ctr"/>
            <a:r>
              <a:rPr lang="en-US" altLang="en-US" dirty="0">
                <a:latin typeface="Times New Roman" panose="02020603050405020304" pitchFamily="18" charset="0"/>
              </a:rPr>
              <a:t>FE3</a:t>
            </a:r>
          </a:p>
        </p:txBody>
      </p:sp>
      <p:sp>
        <p:nvSpPr>
          <p:cNvPr id="48" name="Rectangle 26">
            <a:extLst>
              <a:ext uri="{FF2B5EF4-FFF2-40B4-BE49-F238E27FC236}">
                <a16:creationId xmlns:a16="http://schemas.microsoft.com/office/drawing/2014/main" id="{115807ED-96E3-430C-9CD3-B187757541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81800" y="3810000"/>
            <a:ext cx="457200" cy="914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dirty="0">
              <a:solidFill>
                <a:schemeClr val="accent2"/>
              </a:solidFill>
              <a:latin typeface="Times New Roman" panose="02020603050405020304" pitchFamily="18" charset="0"/>
            </a:endParaRPr>
          </a:p>
          <a:p>
            <a:pPr algn="ctr"/>
            <a:endParaRPr lang="en-US" altLang="en-US" dirty="0">
              <a:latin typeface="Times New Roman" panose="02020603050405020304" pitchFamily="18" charset="0"/>
            </a:endParaRPr>
          </a:p>
          <a:p>
            <a:pPr algn="ctr"/>
            <a:r>
              <a:rPr lang="en-US" altLang="en-US" dirty="0">
                <a:latin typeface="Times New Roman" panose="02020603050405020304" pitchFamily="18" charset="0"/>
              </a:rPr>
              <a:t>FE4</a:t>
            </a:r>
          </a:p>
        </p:txBody>
      </p:sp>
      <p:sp>
        <p:nvSpPr>
          <p:cNvPr id="131" name="Rectangle 26">
            <a:extLst>
              <a:ext uri="{FF2B5EF4-FFF2-40B4-BE49-F238E27FC236}">
                <a16:creationId xmlns:a16="http://schemas.microsoft.com/office/drawing/2014/main" id="{4C776E1D-3D89-4BB5-A7E7-295C58841D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2286000"/>
            <a:ext cx="914400" cy="1828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dirty="0">
              <a:latin typeface="Times New Roman" panose="02020603050405020304" pitchFamily="18" charset="0"/>
            </a:endParaRPr>
          </a:p>
          <a:p>
            <a:pPr algn="ctr"/>
            <a:r>
              <a:rPr lang="en-US" altLang="en-US" dirty="0">
                <a:latin typeface="Times New Roman" panose="02020603050405020304" pitchFamily="18" charset="0"/>
              </a:rPr>
              <a:t>Sine</a:t>
            </a:r>
          </a:p>
          <a:p>
            <a:pPr algn="ctr"/>
            <a:r>
              <a:rPr lang="en-US" altLang="en-US" dirty="0">
                <a:latin typeface="Times New Roman" panose="02020603050405020304" pitchFamily="18" charset="0"/>
              </a:rPr>
              <a:t>Wave</a:t>
            </a:r>
          </a:p>
          <a:p>
            <a:pPr algn="ctr"/>
            <a:r>
              <a:rPr lang="en-US" altLang="en-US" dirty="0">
                <a:latin typeface="Times New Roman" panose="02020603050405020304" pitchFamily="18" charset="0"/>
              </a:rPr>
              <a:t>GEN</a:t>
            </a:r>
          </a:p>
        </p:txBody>
      </p:sp>
      <p:sp>
        <p:nvSpPr>
          <p:cNvPr id="132" name="Line 98">
            <a:extLst>
              <a:ext uri="{FF2B5EF4-FFF2-40B4-BE49-F238E27FC236}">
                <a16:creationId xmlns:a16="http://schemas.microsoft.com/office/drawing/2014/main" id="{2C82A857-DD46-44F9-BDDE-1A026FE0C5C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524000" y="3581400"/>
            <a:ext cx="5943600" cy="0"/>
          </a:xfrm>
          <a:prstGeom prst="line">
            <a:avLst/>
          </a:prstGeom>
          <a:noFill/>
          <a:ln w="25400">
            <a:solidFill>
              <a:srgbClr val="00B05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" name="Line 98">
            <a:extLst>
              <a:ext uri="{FF2B5EF4-FFF2-40B4-BE49-F238E27FC236}">
                <a16:creationId xmlns:a16="http://schemas.microsoft.com/office/drawing/2014/main" id="{BF9F1E7B-D38B-48AA-8CDA-3D569D346A0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971800" y="3581400"/>
            <a:ext cx="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4" name="Line 98">
            <a:extLst>
              <a:ext uri="{FF2B5EF4-FFF2-40B4-BE49-F238E27FC236}">
                <a16:creationId xmlns:a16="http://schemas.microsoft.com/office/drawing/2014/main" id="{24B762D5-6AD0-4FA4-B0D1-11BF1D743E9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191000" y="3581400"/>
            <a:ext cx="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5" name="Line 98">
            <a:extLst>
              <a:ext uri="{FF2B5EF4-FFF2-40B4-BE49-F238E27FC236}">
                <a16:creationId xmlns:a16="http://schemas.microsoft.com/office/drawing/2014/main" id="{748FC971-3AC3-4045-9D93-A06638B8EE0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562600" y="3581400"/>
            <a:ext cx="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6" name="Line 98">
            <a:extLst>
              <a:ext uri="{FF2B5EF4-FFF2-40B4-BE49-F238E27FC236}">
                <a16:creationId xmlns:a16="http://schemas.microsoft.com/office/drawing/2014/main" id="{CD4080CF-7480-47B9-9482-F7093AF781E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010400" y="3581400"/>
            <a:ext cx="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7" name="Arc 136">
            <a:extLst>
              <a:ext uri="{FF2B5EF4-FFF2-40B4-BE49-F238E27FC236}">
                <a16:creationId xmlns:a16="http://schemas.microsoft.com/office/drawing/2014/main" id="{AC50B424-17A6-4473-A18F-71F3F197F7D1}"/>
              </a:ext>
            </a:extLst>
          </p:cNvPr>
          <p:cNvSpPr/>
          <p:nvPr/>
        </p:nvSpPr>
        <p:spPr>
          <a:xfrm rot="5400000">
            <a:off x="7010400" y="2667000"/>
            <a:ext cx="914400" cy="914400"/>
          </a:xfrm>
          <a:prstGeom prst="arc">
            <a:avLst>
              <a:gd name="adj1" fmla="val 10800000"/>
              <a:gd name="adj2" fmla="val 0"/>
            </a:avLst>
          </a:prstGeom>
          <a:ln w="25400">
            <a:solidFill>
              <a:srgbClr val="00B05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Line 98">
            <a:extLst>
              <a:ext uri="{FF2B5EF4-FFF2-40B4-BE49-F238E27FC236}">
                <a16:creationId xmlns:a16="http://schemas.microsoft.com/office/drawing/2014/main" id="{8648222F-EEEF-40B9-BE71-8183D12903E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524000" y="2667000"/>
            <a:ext cx="5943600" cy="0"/>
          </a:xfrm>
          <a:prstGeom prst="line">
            <a:avLst/>
          </a:prstGeom>
          <a:noFill/>
          <a:ln w="25400">
            <a:solidFill>
              <a:srgbClr val="00B05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9" name="Text Box 171">
            <a:extLst>
              <a:ext uri="{FF2B5EF4-FFF2-40B4-BE49-F238E27FC236}">
                <a16:creationId xmlns:a16="http://schemas.microsoft.com/office/drawing/2014/main" id="{DC49F1F0-1A81-419B-8CA1-7046C21FB2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0200" y="2362200"/>
            <a:ext cx="153888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b="1" dirty="0">
                <a:latin typeface="Times New Roman" panose="02020603050405020304" pitchFamily="18" charset="0"/>
              </a:rPr>
              <a:t>B</a:t>
            </a:r>
            <a:endParaRPr lang="en-US" altLang="en-US" b="1" baseline="-25000" dirty="0">
              <a:latin typeface="Times New Roman" panose="02020603050405020304" pitchFamily="18" charset="0"/>
            </a:endParaRPr>
          </a:p>
        </p:txBody>
      </p:sp>
      <p:sp>
        <p:nvSpPr>
          <p:cNvPr id="150" name="Text Box 171">
            <a:extLst>
              <a:ext uri="{FF2B5EF4-FFF2-40B4-BE49-F238E27FC236}">
                <a16:creationId xmlns:a16="http://schemas.microsoft.com/office/drawing/2014/main" id="{7E82256D-A231-47DC-A641-8E41666DAE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85888" y="3276600"/>
            <a:ext cx="16671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b="1" dirty="0">
                <a:latin typeface="Times New Roman" panose="02020603050405020304" pitchFamily="18" charset="0"/>
              </a:rPr>
              <a:t>A</a:t>
            </a:r>
            <a:endParaRPr lang="en-US" altLang="en-US" b="1" baseline="-25000" dirty="0">
              <a:latin typeface="Times New Roman" panose="02020603050405020304" pitchFamily="18" charset="0"/>
            </a:endParaRPr>
          </a:p>
        </p:txBody>
      </p:sp>
      <p:sp>
        <p:nvSpPr>
          <p:cNvPr id="156" name="Line 98">
            <a:extLst>
              <a:ext uri="{FF2B5EF4-FFF2-40B4-BE49-F238E27FC236}">
                <a16:creationId xmlns:a16="http://schemas.microsoft.com/office/drawing/2014/main" id="{15A749E6-110B-4369-9805-50DCC0C9878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905000" y="3352800"/>
            <a:ext cx="457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7" name="Line 98">
            <a:extLst>
              <a:ext uri="{FF2B5EF4-FFF2-40B4-BE49-F238E27FC236}">
                <a16:creationId xmlns:a16="http://schemas.microsoft.com/office/drawing/2014/main" id="{D654EF89-8A4C-414A-9A29-7C0F751FBD7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905000" y="2514600"/>
            <a:ext cx="457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3D72409-E366-4FF9-86DC-03BE5647D6C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" r="17509"/>
          <a:stretch/>
        </p:blipFill>
        <p:spPr>
          <a:xfrm>
            <a:off x="8305800" y="914400"/>
            <a:ext cx="6034198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8304741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67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7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7619" grpId="0" build="p" bldLvl="2" autoUpdateAnimBg="0" advAuto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Oct. 2020, Fermilab jywu168@fnal.gov</a:t>
            </a:r>
          </a:p>
        </p:txBody>
      </p:sp>
      <p:sp>
        <p:nvSpPr>
          <p:cNvPr id="18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461760" y="7680960"/>
            <a:ext cx="6217920" cy="365760"/>
          </a:xfrm>
        </p:spPr>
        <p:txBody>
          <a:bodyPr/>
          <a:lstStyle/>
          <a:p>
            <a:pPr>
              <a:defRPr/>
            </a:pPr>
            <a:r>
              <a:rPr lang="en-US"/>
              <a:t>Timing Crosschecking</a:t>
            </a:r>
          </a:p>
        </p:txBody>
      </p:sp>
      <p:sp>
        <p:nvSpPr>
          <p:cNvPr id="4096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BD6E64-FA0F-4E85-80AA-A8B46ADE2C44}" type="slidenum">
              <a:rPr lang="en-US" smtClean="0">
                <a:latin typeface="Garamond" pitchFamily="28" charset="0"/>
                <a:ea typeface="ＭＳ Ｐゴシック" pitchFamily="28" charset="-128"/>
              </a:rPr>
              <a:pPr/>
              <a:t>18</a:t>
            </a:fld>
            <a:endParaRPr lang="en-US">
              <a:latin typeface="Garamond" pitchFamily="28" charset="0"/>
              <a:ea typeface="ＭＳ Ｐゴシック" pitchFamily="28" charset="-128"/>
            </a:endParaRPr>
          </a:p>
        </p:txBody>
      </p:sp>
      <p:sp>
        <p:nvSpPr>
          <p:cNvPr id="40965" name="Rectangle 2"/>
          <p:cNvSpPr>
            <a:spLocks noGrp="1" noChangeArrowheads="1"/>
          </p:cNvSpPr>
          <p:nvPr>
            <p:ph type="title"/>
          </p:nvPr>
        </p:nvSpPr>
        <p:spPr>
          <a:xfrm>
            <a:off x="731520" y="304800"/>
            <a:ext cx="9326880" cy="822960"/>
          </a:xfrm>
        </p:spPr>
        <p:txBody>
          <a:bodyPr/>
          <a:lstStyle/>
          <a:p>
            <a:pPr eaLnBrk="1" hangingPunct="1"/>
            <a:r>
              <a:rPr lang="en-US" sz="3360" dirty="0">
                <a:ea typeface="ＭＳ Ｐゴシック" pitchFamily="28" charset="-128"/>
              </a:rPr>
              <a:t>A Possible Simple Clock Distribution Scheme</a:t>
            </a:r>
          </a:p>
        </p:txBody>
      </p:sp>
      <p:sp>
        <p:nvSpPr>
          <p:cNvPr id="367619" name="Rectangle 3"/>
          <p:cNvSpPr>
            <a:spLocks noChangeArrowheads="1"/>
          </p:cNvSpPr>
          <p:nvPr/>
        </p:nvSpPr>
        <p:spPr bwMode="auto">
          <a:xfrm>
            <a:off x="731520" y="5606014"/>
            <a:ext cx="13167361" cy="2074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When a sine signal is distributed in opposite directions in a cable, all high impedance taps on the cable pick up signals with same zero-crossing time.</a:t>
            </a:r>
          </a:p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The signals can be used for redundant checking or as system clock to drive PLL directly.</a:t>
            </a:r>
          </a:p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rgbClr val="0000FF"/>
                </a:solidFill>
                <a:latin typeface="Times New Roman" pitchFamily="28" charset="0"/>
                <a:sym typeface="Wingdings" pitchFamily="28" charset="2"/>
              </a:rPr>
              <a:t>No delay-matched cables are needed</a:t>
            </a: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.</a:t>
            </a:r>
          </a:p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This is suitable for small systems such as TOF PET cameras.</a:t>
            </a:r>
          </a:p>
        </p:txBody>
      </p:sp>
      <p:sp>
        <p:nvSpPr>
          <p:cNvPr id="133" name="Line 98">
            <a:extLst>
              <a:ext uri="{FF2B5EF4-FFF2-40B4-BE49-F238E27FC236}">
                <a16:creationId xmlns:a16="http://schemas.microsoft.com/office/drawing/2014/main" id="{6AB3374D-D524-4B41-B183-5CA78C2B8BE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638800" y="2667011"/>
            <a:ext cx="228600" cy="76189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" name="Block Arc 3">
            <a:extLst>
              <a:ext uri="{FF2B5EF4-FFF2-40B4-BE49-F238E27FC236}">
                <a16:creationId xmlns:a16="http://schemas.microsoft.com/office/drawing/2014/main" id="{520CA3A5-2DB6-284C-9A8E-13A5B34AF485}"/>
              </a:ext>
            </a:extLst>
          </p:cNvPr>
          <p:cNvSpPr/>
          <p:nvPr/>
        </p:nvSpPr>
        <p:spPr>
          <a:xfrm>
            <a:off x="2057400" y="1447800"/>
            <a:ext cx="3657600" cy="3657600"/>
          </a:xfrm>
          <a:prstGeom prst="blockArc">
            <a:avLst>
              <a:gd name="adj1" fmla="val 18903469"/>
              <a:gd name="adj2" fmla="val 0"/>
              <a:gd name="adj3" fmla="val 17708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4" name="Block Arc 133">
            <a:extLst>
              <a:ext uri="{FF2B5EF4-FFF2-40B4-BE49-F238E27FC236}">
                <a16:creationId xmlns:a16="http://schemas.microsoft.com/office/drawing/2014/main" id="{66C445DC-9C72-1343-A338-263EC44E57D1}"/>
              </a:ext>
            </a:extLst>
          </p:cNvPr>
          <p:cNvSpPr/>
          <p:nvPr/>
        </p:nvSpPr>
        <p:spPr>
          <a:xfrm flipV="1">
            <a:off x="2057400" y="1447800"/>
            <a:ext cx="3657600" cy="3657600"/>
          </a:xfrm>
          <a:prstGeom prst="blockArc">
            <a:avLst>
              <a:gd name="adj1" fmla="val 18903452"/>
              <a:gd name="adj2" fmla="val 0"/>
              <a:gd name="adj3" fmla="val 17708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5" name="Line 98">
            <a:extLst>
              <a:ext uri="{FF2B5EF4-FFF2-40B4-BE49-F238E27FC236}">
                <a16:creationId xmlns:a16="http://schemas.microsoft.com/office/drawing/2014/main" id="{9367D093-B824-5847-96D1-BD8D867D667F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5638800" y="3810000"/>
            <a:ext cx="228600" cy="76189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6" name="Line 98">
            <a:extLst>
              <a:ext uri="{FF2B5EF4-FFF2-40B4-BE49-F238E27FC236}">
                <a16:creationId xmlns:a16="http://schemas.microsoft.com/office/drawing/2014/main" id="{B5D35A68-D369-7D4D-AC6A-0763EA4C6C53}"/>
              </a:ext>
            </a:extLst>
          </p:cNvPr>
          <p:cNvSpPr>
            <a:spLocks noChangeShapeType="1"/>
          </p:cNvSpPr>
          <p:nvPr/>
        </p:nvSpPr>
        <p:spPr bwMode="auto">
          <a:xfrm>
            <a:off x="1905000" y="2667000"/>
            <a:ext cx="228600" cy="76189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7" name="Block Arc 136">
            <a:extLst>
              <a:ext uri="{FF2B5EF4-FFF2-40B4-BE49-F238E27FC236}">
                <a16:creationId xmlns:a16="http://schemas.microsoft.com/office/drawing/2014/main" id="{724AB929-2480-B741-B294-EB470DA214AE}"/>
              </a:ext>
            </a:extLst>
          </p:cNvPr>
          <p:cNvSpPr/>
          <p:nvPr/>
        </p:nvSpPr>
        <p:spPr>
          <a:xfrm flipH="1">
            <a:off x="2057400" y="1447800"/>
            <a:ext cx="3657600" cy="3657600"/>
          </a:xfrm>
          <a:prstGeom prst="blockArc">
            <a:avLst>
              <a:gd name="adj1" fmla="val 18920341"/>
              <a:gd name="adj2" fmla="val 0"/>
              <a:gd name="adj3" fmla="val 17708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8" name="Block Arc 137">
            <a:extLst>
              <a:ext uri="{FF2B5EF4-FFF2-40B4-BE49-F238E27FC236}">
                <a16:creationId xmlns:a16="http://schemas.microsoft.com/office/drawing/2014/main" id="{009A1374-17AF-0B40-88EE-92D178699D48}"/>
              </a:ext>
            </a:extLst>
          </p:cNvPr>
          <p:cNvSpPr/>
          <p:nvPr/>
        </p:nvSpPr>
        <p:spPr>
          <a:xfrm flipH="1" flipV="1">
            <a:off x="2057400" y="1447800"/>
            <a:ext cx="3657600" cy="3657600"/>
          </a:xfrm>
          <a:prstGeom prst="blockArc">
            <a:avLst>
              <a:gd name="adj1" fmla="val 18920341"/>
              <a:gd name="adj2" fmla="val 0"/>
              <a:gd name="adj3" fmla="val 17708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9" name="Line 98">
            <a:extLst>
              <a:ext uri="{FF2B5EF4-FFF2-40B4-BE49-F238E27FC236}">
                <a16:creationId xmlns:a16="http://schemas.microsoft.com/office/drawing/2014/main" id="{266A4F29-2533-E245-918C-961B1B2FD75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905000" y="3809989"/>
            <a:ext cx="228600" cy="76189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0" name="Line 98">
            <a:extLst>
              <a:ext uri="{FF2B5EF4-FFF2-40B4-BE49-F238E27FC236}">
                <a16:creationId xmlns:a16="http://schemas.microsoft.com/office/drawing/2014/main" id="{11FF266B-C6FD-C249-BCA0-F1D37D36E2A9}"/>
              </a:ext>
            </a:extLst>
          </p:cNvPr>
          <p:cNvSpPr>
            <a:spLocks noChangeShapeType="1"/>
          </p:cNvSpPr>
          <p:nvPr/>
        </p:nvSpPr>
        <p:spPr bwMode="auto">
          <a:xfrm rot="16200000" flipH="1">
            <a:off x="3200405" y="1371606"/>
            <a:ext cx="228600" cy="76189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1" name="Block Arc 140">
            <a:extLst>
              <a:ext uri="{FF2B5EF4-FFF2-40B4-BE49-F238E27FC236}">
                <a16:creationId xmlns:a16="http://schemas.microsoft.com/office/drawing/2014/main" id="{67124F66-695F-EE43-A681-FC5590D917FE}"/>
              </a:ext>
            </a:extLst>
          </p:cNvPr>
          <p:cNvSpPr/>
          <p:nvPr/>
        </p:nvSpPr>
        <p:spPr>
          <a:xfrm rot="16200000">
            <a:off x="2057399" y="1447801"/>
            <a:ext cx="3657600" cy="3657600"/>
          </a:xfrm>
          <a:prstGeom prst="blockArc">
            <a:avLst>
              <a:gd name="adj1" fmla="val 18890788"/>
              <a:gd name="adj2" fmla="val 0"/>
              <a:gd name="adj3" fmla="val 17708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2" name="Block Arc 141">
            <a:extLst>
              <a:ext uri="{FF2B5EF4-FFF2-40B4-BE49-F238E27FC236}">
                <a16:creationId xmlns:a16="http://schemas.microsoft.com/office/drawing/2014/main" id="{CCC0E510-EB42-DB45-B9D2-D1956AA7E18D}"/>
              </a:ext>
            </a:extLst>
          </p:cNvPr>
          <p:cNvSpPr/>
          <p:nvPr/>
        </p:nvSpPr>
        <p:spPr>
          <a:xfrm rot="16200000" flipV="1">
            <a:off x="2057400" y="1447801"/>
            <a:ext cx="3657600" cy="3657600"/>
          </a:xfrm>
          <a:prstGeom prst="blockArc">
            <a:avLst>
              <a:gd name="adj1" fmla="val 18899239"/>
              <a:gd name="adj2" fmla="val 0"/>
              <a:gd name="adj3" fmla="val 17708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3" name="Line 98">
            <a:extLst>
              <a:ext uri="{FF2B5EF4-FFF2-40B4-BE49-F238E27FC236}">
                <a16:creationId xmlns:a16="http://schemas.microsoft.com/office/drawing/2014/main" id="{43951902-8CD6-244B-BD23-6D8758D96228}"/>
              </a:ext>
            </a:extLst>
          </p:cNvPr>
          <p:cNvSpPr>
            <a:spLocks noChangeShapeType="1"/>
          </p:cNvSpPr>
          <p:nvPr/>
        </p:nvSpPr>
        <p:spPr bwMode="auto">
          <a:xfrm rot="16200000" flipH="1" flipV="1">
            <a:off x="4343405" y="1371606"/>
            <a:ext cx="228600" cy="76189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4" name="Line 98">
            <a:extLst>
              <a:ext uri="{FF2B5EF4-FFF2-40B4-BE49-F238E27FC236}">
                <a16:creationId xmlns:a16="http://schemas.microsoft.com/office/drawing/2014/main" id="{62E2C75D-2012-B34B-B6CB-DEE2577DD094}"/>
              </a:ext>
            </a:extLst>
          </p:cNvPr>
          <p:cNvSpPr>
            <a:spLocks noChangeShapeType="1"/>
          </p:cNvSpPr>
          <p:nvPr/>
        </p:nvSpPr>
        <p:spPr bwMode="auto">
          <a:xfrm rot="5400000" flipH="1" flipV="1">
            <a:off x="3200395" y="5105405"/>
            <a:ext cx="228600" cy="76189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5" name="Block Arc 144">
            <a:extLst>
              <a:ext uri="{FF2B5EF4-FFF2-40B4-BE49-F238E27FC236}">
                <a16:creationId xmlns:a16="http://schemas.microsoft.com/office/drawing/2014/main" id="{0F15883B-166E-CB40-8FBB-5D04B788D840}"/>
              </a:ext>
            </a:extLst>
          </p:cNvPr>
          <p:cNvSpPr/>
          <p:nvPr/>
        </p:nvSpPr>
        <p:spPr>
          <a:xfrm rot="5400000" flipV="1">
            <a:off x="2057400" y="1447800"/>
            <a:ext cx="3657600" cy="3657600"/>
          </a:xfrm>
          <a:prstGeom prst="blockArc">
            <a:avLst>
              <a:gd name="adj1" fmla="val 18890788"/>
              <a:gd name="adj2" fmla="val 0"/>
              <a:gd name="adj3" fmla="val 17708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6" name="Block Arc 145">
            <a:extLst>
              <a:ext uri="{FF2B5EF4-FFF2-40B4-BE49-F238E27FC236}">
                <a16:creationId xmlns:a16="http://schemas.microsoft.com/office/drawing/2014/main" id="{72FF0055-CEAE-E04C-98D3-EEBEF31C81C9}"/>
              </a:ext>
            </a:extLst>
          </p:cNvPr>
          <p:cNvSpPr/>
          <p:nvPr/>
        </p:nvSpPr>
        <p:spPr>
          <a:xfrm rot="5400000">
            <a:off x="2057401" y="1447800"/>
            <a:ext cx="3657600" cy="3657600"/>
          </a:xfrm>
          <a:prstGeom prst="blockArc">
            <a:avLst>
              <a:gd name="adj1" fmla="val 18920341"/>
              <a:gd name="adj2" fmla="val 0"/>
              <a:gd name="adj3" fmla="val 17708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7" name="Line 98">
            <a:extLst>
              <a:ext uri="{FF2B5EF4-FFF2-40B4-BE49-F238E27FC236}">
                <a16:creationId xmlns:a16="http://schemas.microsoft.com/office/drawing/2014/main" id="{83729BB7-C2FE-8042-9320-3FF68FC70BDA}"/>
              </a:ext>
            </a:extLst>
          </p:cNvPr>
          <p:cNvSpPr>
            <a:spLocks noChangeShapeType="1"/>
          </p:cNvSpPr>
          <p:nvPr/>
        </p:nvSpPr>
        <p:spPr bwMode="auto">
          <a:xfrm rot="5400000" flipH="1">
            <a:off x="4343395" y="5105405"/>
            <a:ext cx="228600" cy="76189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Arc 5">
            <a:extLst>
              <a:ext uri="{FF2B5EF4-FFF2-40B4-BE49-F238E27FC236}">
                <a16:creationId xmlns:a16="http://schemas.microsoft.com/office/drawing/2014/main" id="{BCCEA632-F3A6-EA46-9BD9-73B4668B59F6}"/>
              </a:ext>
            </a:extLst>
          </p:cNvPr>
          <p:cNvSpPr/>
          <p:nvPr/>
        </p:nvSpPr>
        <p:spPr>
          <a:xfrm>
            <a:off x="1828800" y="1219200"/>
            <a:ext cx="4114800" cy="4114800"/>
          </a:xfrm>
          <a:prstGeom prst="arc">
            <a:avLst>
              <a:gd name="adj1" fmla="val 11178619"/>
              <a:gd name="adj2" fmla="val 10428945"/>
            </a:avLst>
          </a:prstGeom>
          <a:ln w="50800"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Line 98">
            <a:extLst>
              <a:ext uri="{FF2B5EF4-FFF2-40B4-BE49-F238E27FC236}">
                <a16:creationId xmlns:a16="http://schemas.microsoft.com/office/drawing/2014/main" id="{B5C64B88-2790-8948-9E01-ED221A7B5351}"/>
              </a:ext>
            </a:extLst>
          </p:cNvPr>
          <p:cNvSpPr>
            <a:spLocks noChangeShapeType="1"/>
          </p:cNvSpPr>
          <p:nvPr/>
        </p:nvSpPr>
        <p:spPr bwMode="auto">
          <a:xfrm>
            <a:off x="1371600" y="3048000"/>
            <a:ext cx="4572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9" name="Line 98">
            <a:extLst>
              <a:ext uri="{FF2B5EF4-FFF2-40B4-BE49-F238E27FC236}">
                <a16:creationId xmlns:a16="http://schemas.microsoft.com/office/drawing/2014/main" id="{18CCEC24-D741-B24B-8D44-F158145CF1EA}"/>
              </a:ext>
            </a:extLst>
          </p:cNvPr>
          <p:cNvSpPr>
            <a:spLocks noChangeShapeType="1"/>
          </p:cNvSpPr>
          <p:nvPr/>
        </p:nvSpPr>
        <p:spPr bwMode="auto">
          <a:xfrm>
            <a:off x="1371600" y="3505200"/>
            <a:ext cx="4572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0" name="Rectangle 26">
            <a:extLst>
              <a:ext uri="{FF2B5EF4-FFF2-40B4-BE49-F238E27FC236}">
                <a16:creationId xmlns:a16="http://schemas.microsoft.com/office/drawing/2014/main" id="{B1C01454-30A5-F546-A51D-22D62EB382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4400" y="2819400"/>
            <a:ext cx="457200" cy="914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dirty="0">
              <a:latin typeface="Times New Roman" panose="02020603050405020304" pitchFamily="18" charset="0"/>
            </a:endParaRPr>
          </a:p>
          <a:p>
            <a:pPr algn="ctr"/>
            <a:r>
              <a:rPr lang="en-US" altLang="en-US" dirty="0">
                <a:latin typeface="Times New Roman" panose="02020603050405020304" pitchFamily="18" charset="0"/>
              </a:rPr>
              <a:t>Sine</a:t>
            </a:r>
          </a:p>
          <a:p>
            <a:pPr algn="ctr"/>
            <a:r>
              <a:rPr lang="en-US" altLang="en-US" dirty="0">
                <a:latin typeface="Times New Roman" panose="02020603050405020304" pitchFamily="18" charset="0"/>
              </a:rPr>
              <a:t>CLK</a:t>
            </a:r>
          </a:p>
        </p:txBody>
      </p:sp>
      <p:pic>
        <p:nvPicPr>
          <p:cNvPr id="5" name="Picture 4" descr="Chart, line chart&#10;&#10;Description automatically generated">
            <a:extLst>
              <a:ext uri="{FF2B5EF4-FFF2-40B4-BE49-F238E27FC236}">
                <a16:creationId xmlns:a16="http://schemas.microsoft.com/office/drawing/2014/main" id="{BBFA8F12-2801-1845-871E-2567661038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0" y="805415"/>
            <a:ext cx="6096000" cy="4572000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A0D453CC-658C-AF48-A2E2-9AF53E27C6C7}"/>
              </a:ext>
            </a:extLst>
          </p:cNvPr>
          <p:cNvGrpSpPr/>
          <p:nvPr/>
        </p:nvGrpSpPr>
        <p:grpSpPr>
          <a:xfrm>
            <a:off x="838200" y="3962400"/>
            <a:ext cx="1143000" cy="457200"/>
            <a:chOff x="838200" y="3886200"/>
            <a:chExt cx="1143000" cy="457200"/>
          </a:xfrm>
        </p:grpSpPr>
        <p:sp>
          <p:nvSpPr>
            <p:cNvPr id="2" name="Arc 1">
              <a:extLst>
                <a:ext uri="{FF2B5EF4-FFF2-40B4-BE49-F238E27FC236}">
                  <a16:creationId xmlns:a16="http://schemas.microsoft.com/office/drawing/2014/main" id="{A0FCF641-2D2A-3340-AD88-15117FBDD720}"/>
                </a:ext>
              </a:extLst>
            </p:cNvPr>
            <p:cNvSpPr/>
            <p:nvPr/>
          </p:nvSpPr>
          <p:spPr>
            <a:xfrm>
              <a:off x="990600" y="3886200"/>
              <a:ext cx="228600" cy="457200"/>
            </a:xfrm>
            <a:prstGeom prst="arc">
              <a:avLst>
                <a:gd name="adj1" fmla="val 10800000"/>
                <a:gd name="adj2" fmla="val 0"/>
              </a:avLst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Arc 28">
              <a:extLst>
                <a:ext uri="{FF2B5EF4-FFF2-40B4-BE49-F238E27FC236}">
                  <a16:creationId xmlns:a16="http://schemas.microsoft.com/office/drawing/2014/main" id="{663F584D-01DC-B941-B001-99FAF13EF8A2}"/>
                </a:ext>
              </a:extLst>
            </p:cNvPr>
            <p:cNvSpPr/>
            <p:nvPr/>
          </p:nvSpPr>
          <p:spPr>
            <a:xfrm flipV="1">
              <a:off x="1219200" y="3886200"/>
              <a:ext cx="228600" cy="457200"/>
            </a:xfrm>
            <a:prstGeom prst="arc">
              <a:avLst>
                <a:gd name="adj1" fmla="val 10800000"/>
                <a:gd name="adj2" fmla="val 0"/>
              </a:avLst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Arc 29">
              <a:extLst>
                <a:ext uri="{FF2B5EF4-FFF2-40B4-BE49-F238E27FC236}">
                  <a16:creationId xmlns:a16="http://schemas.microsoft.com/office/drawing/2014/main" id="{435F9C74-E12D-124A-85E3-7E0D229A3592}"/>
                </a:ext>
              </a:extLst>
            </p:cNvPr>
            <p:cNvSpPr/>
            <p:nvPr/>
          </p:nvSpPr>
          <p:spPr>
            <a:xfrm>
              <a:off x="1447800" y="3886200"/>
              <a:ext cx="228600" cy="457200"/>
            </a:xfrm>
            <a:prstGeom prst="arc">
              <a:avLst>
                <a:gd name="adj1" fmla="val 10800000"/>
                <a:gd name="adj2" fmla="val 0"/>
              </a:avLst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Arc 30">
              <a:extLst>
                <a:ext uri="{FF2B5EF4-FFF2-40B4-BE49-F238E27FC236}">
                  <a16:creationId xmlns:a16="http://schemas.microsoft.com/office/drawing/2014/main" id="{8F3DA62A-230D-E845-8B8D-4794CEC8F899}"/>
                </a:ext>
              </a:extLst>
            </p:cNvPr>
            <p:cNvSpPr/>
            <p:nvPr/>
          </p:nvSpPr>
          <p:spPr>
            <a:xfrm flipV="1">
              <a:off x="1676400" y="3886200"/>
              <a:ext cx="228600" cy="457200"/>
            </a:xfrm>
            <a:prstGeom prst="arc">
              <a:avLst>
                <a:gd name="adj1" fmla="val 10800000"/>
                <a:gd name="adj2" fmla="val 0"/>
              </a:avLst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Line 98">
              <a:extLst>
                <a:ext uri="{FF2B5EF4-FFF2-40B4-BE49-F238E27FC236}">
                  <a16:creationId xmlns:a16="http://schemas.microsoft.com/office/drawing/2014/main" id="{94FC6915-14F9-E24F-87A2-64B789AB8C4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38200" y="4114800"/>
              <a:ext cx="11430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FC85BA96-7743-5D43-BC18-A69EC84901DE}"/>
              </a:ext>
            </a:extLst>
          </p:cNvPr>
          <p:cNvGrpSpPr/>
          <p:nvPr/>
        </p:nvGrpSpPr>
        <p:grpSpPr>
          <a:xfrm>
            <a:off x="838200" y="2133600"/>
            <a:ext cx="1143000" cy="457200"/>
            <a:chOff x="838200" y="3886200"/>
            <a:chExt cx="1143000" cy="457200"/>
          </a:xfrm>
        </p:grpSpPr>
        <p:sp>
          <p:nvSpPr>
            <p:cNvPr id="71" name="Arc 70">
              <a:extLst>
                <a:ext uri="{FF2B5EF4-FFF2-40B4-BE49-F238E27FC236}">
                  <a16:creationId xmlns:a16="http://schemas.microsoft.com/office/drawing/2014/main" id="{8C594775-CD58-3A49-9157-8957FFC21BE5}"/>
                </a:ext>
              </a:extLst>
            </p:cNvPr>
            <p:cNvSpPr/>
            <p:nvPr/>
          </p:nvSpPr>
          <p:spPr>
            <a:xfrm>
              <a:off x="990600" y="3886200"/>
              <a:ext cx="228600" cy="457200"/>
            </a:xfrm>
            <a:prstGeom prst="arc">
              <a:avLst>
                <a:gd name="adj1" fmla="val 10800000"/>
                <a:gd name="adj2" fmla="val 0"/>
              </a:avLst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Arc 71">
              <a:extLst>
                <a:ext uri="{FF2B5EF4-FFF2-40B4-BE49-F238E27FC236}">
                  <a16:creationId xmlns:a16="http://schemas.microsoft.com/office/drawing/2014/main" id="{E359E8CC-7951-0B45-8E6B-D5E59DD9F5B7}"/>
                </a:ext>
              </a:extLst>
            </p:cNvPr>
            <p:cNvSpPr/>
            <p:nvPr/>
          </p:nvSpPr>
          <p:spPr>
            <a:xfrm flipV="1">
              <a:off x="1219200" y="3886200"/>
              <a:ext cx="228600" cy="457200"/>
            </a:xfrm>
            <a:prstGeom prst="arc">
              <a:avLst>
                <a:gd name="adj1" fmla="val 10800000"/>
                <a:gd name="adj2" fmla="val 0"/>
              </a:avLst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Arc 72">
              <a:extLst>
                <a:ext uri="{FF2B5EF4-FFF2-40B4-BE49-F238E27FC236}">
                  <a16:creationId xmlns:a16="http://schemas.microsoft.com/office/drawing/2014/main" id="{E129FAE4-4883-F244-8B5F-8413EAE92812}"/>
                </a:ext>
              </a:extLst>
            </p:cNvPr>
            <p:cNvSpPr/>
            <p:nvPr/>
          </p:nvSpPr>
          <p:spPr>
            <a:xfrm>
              <a:off x="1447800" y="3886200"/>
              <a:ext cx="228600" cy="457200"/>
            </a:xfrm>
            <a:prstGeom prst="arc">
              <a:avLst>
                <a:gd name="adj1" fmla="val 10800000"/>
                <a:gd name="adj2" fmla="val 0"/>
              </a:avLst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Arc 73">
              <a:extLst>
                <a:ext uri="{FF2B5EF4-FFF2-40B4-BE49-F238E27FC236}">
                  <a16:creationId xmlns:a16="http://schemas.microsoft.com/office/drawing/2014/main" id="{2DEC9724-B031-5448-A4D7-B42D7C43707F}"/>
                </a:ext>
              </a:extLst>
            </p:cNvPr>
            <p:cNvSpPr/>
            <p:nvPr/>
          </p:nvSpPr>
          <p:spPr>
            <a:xfrm flipV="1">
              <a:off x="1676400" y="3886200"/>
              <a:ext cx="228600" cy="457200"/>
            </a:xfrm>
            <a:prstGeom prst="arc">
              <a:avLst>
                <a:gd name="adj1" fmla="val 10800000"/>
                <a:gd name="adj2" fmla="val 0"/>
              </a:avLst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Line 98">
              <a:extLst>
                <a:ext uri="{FF2B5EF4-FFF2-40B4-BE49-F238E27FC236}">
                  <a16:creationId xmlns:a16="http://schemas.microsoft.com/office/drawing/2014/main" id="{8A96171C-D6E8-E548-927F-E076BC2A3C4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38200" y="4114800"/>
              <a:ext cx="11430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71239162-27C2-8C47-B255-66BA47FBB47B}"/>
              </a:ext>
            </a:extLst>
          </p:cNvPr>
          <p:cNvGrpSpPr/>
          <p:nvPr/>
        </p:nvGrpSpPr>
        <p:grpSpPr>
          <a:xfrm>
            <a:off x="5791200" y="3962400"/>
            <a:ext cx="1143000" cy="457200"/>
            <a:chOff x="838200" y="3886200"/>
            <a:chExt cx="1143000" cy="457200"/>
          </a:xfrm>
        </p:grpSpPr>
        <p:sp>
          <p:nvSpPr>
            <p:cNvPr id="77" name="Arc 76">
              <a:extLst>
                <a:ext uri="{FF2B5EF4-FFF2-40B4-BE49-F238E27FC236}">
                  <a16:creationId xmlns:a16="http://schemas.microsoft.com/office/drawing/2014/main" id="{D97715B4-2ED3-394B-BDCB-A5CB1C641223}"/>
                </a:ext>
              </a:extLst>
            </p:cNvPr>
            <p:cNvSpPr/>
            <p:nvPr/>
          </p:nvSpPr>
          <p:spPr>
            <a:xfrm>
              <a:off x="990600" y="3886200"/>
              <a:ext cx="228600" cy="457200"/>
            </a:xfrm>
            <a:prstGeom prst="arc">
              <a:avLst>
                <a:gd name="adj1" fmla="val 10800000"/>
                <a:gd name="adj2" fmla="val 0"/>
              </a:avLst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Arc 77">
              <a:extLst>
                <a:ext uri="{FF2B5EF4-FFF2-40B4-BE49-F238E27FC236}">
                  <a16:creationId xmlns:a16="http://schemas.microsoft.com/office/drawing/2014/main" id="{770F2994-5AD3-7442-B536-352F8E282CC3}"/>
                </a:ext>
              </a:extLst>
            </p:cNvPr>
            <p:cNvSpPr/>
            <p:nvPr/>
          </p:nvSpPr>
          <p:spPr>
            <a:xfrm flipV="1">
              <a:off x="1219200" y="3886200"/>
              <a:ext cx="228600" cy="457200"/>
            </a:xfrm>
            <a:prstGeom prst="arc">
              <a:avLst>
                <a:gd name="adj1" fmla="val 10800000"/>
                <a:gd name="adj2" fmla="val 0"/>
              </a:avLst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Arc 78">
              <a:extLst>
                <a:ext uri="{FF2B5EF4-FFF2-40B4-BE49-F238E27FC236}">
                  <a16:creationId xmlns:a16="http://schemas.microsoft.com/office/drawing/2014/main" id="{A8FDAD7A-2D57-894B-B93E-14DA35B4EF2B}"/>
                </a:ext>
              </a:extLst>
            </p:cNvPr>
            <p:cNvSpPr/>
            <p:nvPr/>
          </p:nvSpPr>
          <p:spPr>
            <a:xfrm>
              <a:off x="1447800" y="3886200"/>
              <a:ext cx="228600" cy="457200"/>
            </a:xfrm>
            <a:prstGeom prst="arc">
              <a:avLst>
                <a:gd name="adj1" fmla="val 10800000"/>
                <a:gd name="adj2" fmla="val 0"/>
              </a:avLst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Arc 79">
              <a:extLst>
                <a:ext uri="{FF2B5EF4-FFF2-40B4-BE49-F238E27FC236}">
                  <a16:creationId xmlns:a16="http://schemas.microsoft.com/office/drawing/2014/main" id="{8899D6DA-5FCC-3F40-874B-6FF9150D37DC}"/>
                </a:ext>
              </a:extLst>
            </p:cNvPr>
            <p:cNvSpPr/>
            <p:nvPr/>
          </p:nvSpPr>
          <p:spPr>
            <a:xfrm flipV="1">
              <a:off x="1676400" y="3886200"/>
              <a:ext cx="228600" cy="457200"/>
            </a:xfrm>
            <a:prstGeom prst="arc">
              <a:avLst>
                <a:gd name="adj1" fmla="val 10800000"/>
                <a:gd name="adj2" fmla="val 0"/>
              </a:avLst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Line 98">
              <a:extLst>
                <a:ext uri="{FF2B5EF4-FFF2-40B4-BE49-F238E27FC236}">
                  <a16:creationId xmlns:a16="http://schemas.microsoft.com/office/drawing/2014/main" id="{1FB969B7-5C99-0D46-92ED-A2DB0B1565A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38200" y="4114800"/>
              <a:ext cx="11430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ED4F1E35-699C-2F49-ABB7-98DA20AE2C35}"/>
              </a:ext>
            </a:extLst>
          </p:cNvPr>
          <p:cNvGrpSpPr/>
          <p:nvPr/>
        </p:nvGrpSpPr>
        <p:grpSpPr>
          <a:xfrm>
            <a:off x="5791200" y="2133600"/>
            <a:ext cx="1143000" cy="457200"/>
            <a:chOff x="838200" y="3886200"/>
            <a:chExt cx="1143000" cy="457200"/>
          </a:xfrm>
        </p:grpSpPr>
        <p:sp>
          <p:nvSpPr>
            <p:cNvPr id="83" name="Arc 82">
              <a:extLst>
                <a:ext uri="{FF2B5EF4-FFF2-40B4-BE49-F238E27FC236}">
                  <a16:creationId xmlns:a16="http://schemas.microsoft.com/office/drawing/2014/main" id="{B58EBF35-CE89-4342-8F06-4E586432724E}"/>
                </a:ext>
              </a:extLst>
            </p:cNvPr>
            <p:cNvSpPr/>
            <p:nvPr/>
          </p:nvSpPr>
          <p:spPr>
            <a:xfrm>
              <a:off x="990600" y="3886200"/>
              <a:ext cx="228600" cy="457200"/>
            </a:xfrm>
            <a:prstGeom prst="arc">
              <a:avLst>
                <a:gd name="adj1" fmla="val 10800000"/>
                <a:gd name="adj2" fmla="val 0"/>
              </a:avLst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Arc 83">
              <a:extLst>
                <a:ext uri="{FF2B5EF4-FFF2-40B4-BE49-F238E27FC236}">
                  <a16:creationId xmlns:a16="http://schemas.microsoft.com/office/drawing/2014/main" id="{41EFD54A-B1C8-2C4A-8337-CD6EAF611CB4}"/>
                </a:ext>
              </a:extLst>
            </p:cNvPr>
            <p:cNvSpPr/>
            <p:nvPr/>
          </p:nvSpPr>
          <p:spPr>
            <a:xfrm flipV="1">
              <a:off x="1219200" y="3886200"/>
              <a:ext cx="228600" cy="457200"/>
            </a:xfrm>
            <a:prstGeom prst="arc">
              <a:avLst>
                <a:gd name="adj1" fmla="val 10800000"/>
                <a:gd name="adj2" fmla="val 0"/>
              </a:avLst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Arc 84">
              <a:extLst>
                <a:ext uri="{FF2B5EF4-FFF2-40B4-BE49-F238E27FC236}">
                  <a16:creationId xmlns:a16="http://schemas.microsoft.com/office/drawing/2014/main" id="{826D4358-C28E-7E44-945B-F7C5975AC306}"/>
                </a:ext>
              </a:extLst>
            </p:cNvPr>
            <p:cNvSpPr/>
            <p:nvPr/>
          </p:nvSpPr>
          <p:spPr>
            <a:xfrm>
              <a:off x="1447800" y="3886200"/>
              <a:ext cx="228600" cy="457200"/>
            </a:xfrm>
            <a:prstGeom prst="arc">
              <a:avLst>
                <a:gd name="adj1" fmla="val 10800000"/>
                <a:gd name="adj2" fmla="val 0"/>
              </a:avLst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Arc 85">
              <a:extLst>
                <a:ext uri="{FF2B5EF4-FFF2-40B4-BE49-F238E27FC236}">
                  <a16:creationId xmlns:a16="http://schemas.microsoft.com/office/drawing/2014/main" id="{D7328FCF-1F0F-D74B-AD05-850AB50D55C3}"/>
                </a:ext>
              </a:extLst>
            </p:cNvPr>
            <p:cNvSpPr/>
            <p:nvPr/>
          </p:nvSpPr>
          <p:spPr>
            <a:xfrm flipV="1">
              <a:off x="1676400" y="3886200"/>
              <a:ext cx="228600" cy="457200"/>
            </a:xfrm>
            <a:prstGeom prst="arc">
              <a:avLst>
                <a:gd name="adj1" fmla="val 10800000"/>
                <a:gd name="adj2" fmla="val 0"/>
              </a:avLst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Line 98">
              <a:extLst>
                <a:ext uri="{FF2B5EF4-FFF2-40B4-BE49-F238E27FC236}">
                  <a16:creationId xmlns:a16="http://schemas.microsoft.com/office/drawing/2014/main" id="{F0F96F91-60A3-8344-A3DD-61274C1DC70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38200" y="4114800"/>
              <a:ext cx="11430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5D4538B2-4B1F-5D4F-9CAE-532FD9550999}"/>
              </a:ext>
            </a:extLst>
          </p:cNvPr>
          <p:cNvGrpSpPr/>
          <p:nvPr/>
        </p:nvGrpSpPr>
        <p:grpSpPr>
          <a:xfrm>
            <a:off x="2057400" y="5181600"/>
            <a:ext cx="1143000" cy="457200"/>
            <a:chOff x="838200" y="3886200"/>
            <a:chExt cx="1143000" cy="457200"/>
          </a:xfrm>
        </p:grpSpPr>
        <p:sp>
          <p:nvSpPr>
            <p:cNvPr id="89" name="Arc 88">
              <a:extLst>
                <a:ext uri="{FF2B5EF4-FFF2-40B4-BE49-F238E27FC236}">
                  <a16:creationId xmlns:a16="http://schemas.microsoft.com/office/drawing/2014/main" id="{3051131F-CCB1-F14F-947D-C4E3535D4DEB}"/>
                </a:ext>
              </a:extLst>
            </p:cNvPr>
            <p:cNvSpPr/>
            <p:nvPr/>
          </p:nvSpPr>
          <p:spPr>
            <a:xfrm>
              <a:off x="990600" y="3886200"/>
              <a:ext cx="228600" cy="457200"/>
            </a:xfrm>
            <a:prstGeom prst="arc">
              <a:avLst>
                <a:gd name="adj1" fmla="val 10800000"/>
                <a:gd name="adj2" fmla="val 0"/>
              </a:avLst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Arc 89">
              <a:extLst>
                <a:ext uri="{FF2B5EF4-FFF2-40B4-BE49-F238E27FC236}">
                  <a16:creationId xmlns:a16="http://schemas.microsoft.com/office/drawing/2014/main" id="{A2F59DA2-243A-6142-A231-5E39498B8DE6}"/>
                </a:ext>
              </a:extLst>
            </p:cNvPr>
            <p:cNvSpPr/>
            <p:nvPr/>
          </p:nvSpPr>
          <p:spPr>
            <a:xfrm flipV="1">
              <a:off x="1219200" y="3886200"/>
              <a:ext cx="228600" cy="457200"/>
            </a:xfrm>
            <a:prstGeom prst="arc">
              <a:avLst>
                <a:gd name="adj1" fmla="val 10800000"/>
                <a:gd name="adj2" fmla="val 0"/>
              </a:avLst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Arc 90">
              <a:extLst>
                <a:ext uri="{FF2B5EF4-FFF2-40B4-BE49-F238E27FC236}">
                  <a16:creationId xmlns:a16="http://schemas.microsoft.com/office/drawing/2014/main" id="{FEEA7C38-5AED-E84B-80CD-532613F90D60}"/>
                </a:ext>
              </a:extLst>
            </p:cNvPr>
            <p:cNvSpPr/>
            <p:nvPr/>
          </p:nvSpPr>
          <p:spPr>
            <a:xfrm>
              <a:off x="1447800" y="3886200"/>
              <a:ext cx="228600" cy="457200"/>
            </a:xfrm>
            <a:prstGeom prst="arc">
              <a:avLst>
                <a:gd name="adj1" fmla="val 10800000"/>
                <a:gd name="adj2" fmla="val 0"/>
              </a:avLst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Arc 91">
              <a:extLst>
                <a:ext uri="{FF2B5EF4-FFF2-40B4-BE49-F238E27FC236}">
                  <a16:creationId xmlns:a16="http://schemas.microsoft.com/office/drawing/2014/main" id="{97506802-301F-7847-A5CF-AF95E1137EF7}"/>
                </a:ext>
              </a:extLst>
            </p:cNvPr>
            <p:cNvSpPr/>
            <p:nvPr/>
          </p:nvSpPr>
          <p:spPr>
            <a:xfrm flipV="1">
              <a:off x="1676400" y="3886200"/>
              <a:ext cx="228600" cy="457200"/>
            </a:xfrm>
            <a:prstGeom prst="arc">
              <a:avLst>
                <a:gd name="adj1" fmla="val 10800000"/>
                <a:gd name="adj2" fmla="val 0"/>
              </a:avLst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Line 98">
              <a:extLst>
                <a:ext uri="{FF2B5EF4-FFF2-40B4-BE49-F238E27FC236}">
                  <a16:creationId xmlns:a16="http://schemas.microsoft.com/office/drawing/2014/main" id="{772674B9-C75F-F147-A9E4-6827EE0AC90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38200" y="4114800"/>
              <a:ext cx="11430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1E424A14-5C05-C24F-9F6F-536634539A90}"/>
              </a:ext>
            </a:extLst>
          </p:cNvPr>
          <p:cNvGrpSpPr/>
          <p:nvPr/>
        </p:nvGrpSpPr>
        <p:grpSpPr>
          <a:xfrm>
            <a:off x="2057400" y="838200"/>
            <a:ext cx="1143000" cy="457200"/>
            <a:chOff x="838200" y="3886200"/>
            <a:chExt cx="1143000" cy="457200"/>
          </a:xfrm>
        </p:grpSpPr>
        <p:sp>
          <p:nvSpPr>
            <p:cNvPr id="95" name="Arc 94">
              <a:extLst>
                <a:ext uri="{FF2B5EF4-FFF2-40B4-BE49-F238E27FC236}">
                  <a16:creationId xmlns:a16="http://schemas.microsoft.com/office/drawing/2014/main" id="{0615457B-0B0F-B441-87D6-E4B7003E15C7}"/>
                </a:ext>
              </a:extLst>
            </p:cNvPr>
            <p:cNvSpPr/>
            <p:nvPr/>
          </p:nvSpPr>
          <p:spPr>
            <a:xfrm>
              <a:off x="990600" y="3886200"/>
              <a:ext cx="228600" cy="457200"/>
            </a:xfrm>
            <a:prstGeom prst="arc">
              <a:avLst>
                <a:gd name="adj1" fmla="val 10800000"/>
                <a:gd name="adj2" fmla="val 0"/>
              </a:avLst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Arc 95">
              <a:extLst>
                <a:ext uri="{FF2B5EF4-FFF2-40B4-BE49-F238E27FC236}">
                  <a16:creationId xmlns:a16="http://schemas.microsoft.com/office/drawing/2014/main" id="{21E145A4-EE2D-814A-80FE-E979C973B099}"/>
                </a:ext>
              </a:extLst>
            </p:cNvPr>
            <p:cNvSpPr/>
            <p:nvPr/>
          </p:nvSpPr>
          <p:spPr>
            <a:xfrm flipV="1">
              <a:off x="1219200" y="3886200"/>
              <a:ext cx="228600" cy="457200"/>
            </a:xfrm>
            <a:prstGeom prst="arc">
              <a:avLst>
                <a:gd name="adj1" fmla="val 10800000"/>
                <a:gd name="adj2" fmla="val 0"/>
              </a:avLst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Arc 96">
              <a:extLst>
                <a:ext uri="{FF2B5EF4-FFF2-40B4-BE49-F238E27FC236}">
                  <a16:creationId xmlns:a16="http://schemas.microsoft.com/office/drawing/2014/main" id="{CE44D2D0-BDC6-844B-8C5D-27D433CFFE13}"/>
                </a:ext>
              </a:extLst>
            </p:cNvPr>
            <p:cNvSpPr/>
            <p:nvPr/>
          </p:nvSpPr>
          <p:spPr>
            <a:xfrm>
              <a:off x="1447800" y="3886200"/>
              <a:ext cx="228600" cy="457200"/>
            </a:xfrm>
            <a:prstGeom prst="arc">
              <a:avLst>
                <a:gd name="adj1" fmla="val 10800000"/>
                <a:gd name="adj2" fmla="val 0"/>
              </a:avLst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Arc 97">
              <a:extLst>
                <a:ext uri="{FF2B5EF4-FFF2-40B4-BE49-F238E27FC236}">
                  <a16:creationId xmlns:a16="http://schemas.microsoft.com/office/drawing/2014/main" id="{4F85054D-409F-3E48-935A-9E874FE958BC}"/>
                </a:ext>
              </a:extLst>
            </p:cNvPr>
            <p:cNvSpPr/>
            <p:nvPr/>
          </p:nvSpPr>
          <p:spPr>
            <a:xfrm flipV="1">
              <a:off x="1676400" y="3886200"/>
              <a:ext cx="228600" cy="457200"/>
            </a:xfrm>
            <a:prstGeom prst="arc">
              <a:avLst>
                <a:gd name="adj1" fmla="val 10800000"/>
                <a:gd name="adj2" fmla="val 0"/>
              </a:avLst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Line 98">
              <a:extLst>
                <a:ext uri="{FF2B5EF4-FFF2-40B4-BE49-F238E27FC236}">
                  <a16:creationId xmlns:a16="http://schemas.microsoft.com/office/drawing/2014/main" id="{A67F713F-FE65-464B-A3C4-1DA45EDEEFE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38200" y="4114800"/>
              <a:ext cx="11430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5CB635D7-964C-204A-8A01-B0E948EEB84B}"/>
              </a:ext>
            </a:extLst>
          </p:cNvPr>
          <p:cNvGrpSpPr/>
          <p:nvPr/>
        </p:nvGrpSpPr>
        <p:grpSpPr>
          <a:xfrm>
            <a:off x="4572000" y="5181600"/>
            <a:ext cx="1143000" cy="457200"/>
            <a:chOff x="838200" y="3886200"/>
            <a:chExt cx="1143000" cy="457200"/>
          </a:xfrm>
        </p:grpSpPr>
        <p:sp>
          <p:nvSpPr>
            <p:cNvPr id="101" name="Arc 100">
              <a:extLst>
                <a:ext uri="{FF2B5EF4-FFF2-40B4-BE49-F238E27FC236}">
                  <a16:creationId xmlns:a16="http://schemas.microsoft.com/office/drawing/2014/main" id="{D172386B-2507-3749-B0AF-D77EFABC0039}"/>
                </a:ext>
              </a:extLst>
            </p:cNvPr>
            <p:cNvSpPr/>
            <p:nvPr/>
          </p:nvSpPr>
          <p:spPr>
            <a:xfrm>
              <a:off x="990600" y="3886200"/>
              <a:ext cx="228600" cy="457200"/>
            </a:xfrm>
            <a:prstGeom prst="arc">
              <a:avLst>
                <a:gd name="adj1" fmla="val 10800000"/>
                <a:gd name="adj2" fmla="val 0"/>
              </a:avLst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Arc 101">
              <a:extLst>
                <a:ext uri="{FF2B5EF4-FFF2-40B4-BE49-F238E27FC236}">
                  <a16:creationId xmlns:a16="http://schemas.microsoft.com/office/drawing/2014/main" id="{8CB699F4-D9B6-8C41-BA23-86373844CBC3}"/>
                </a:ext>
              </a:extLst>
            </p:cNvPr>
            <p:cNvSpPr/>
            <p:nvPr/>
          </p:nvSpPr>
          <p:spPr>
            <a:xfrm flipV="1">
              <a:off x="1219200" y="3886200"/>
              <a:ext cx="228600" cy="457200"/>
            </a:xfrm>
            <a:prstGeom prst="arc">
              <a:avLst>
                <a:gd name="adj1" fmla="val 10800000"/>
                <a:gd name="adj2" fmla="val 0"/>
              </a:avLst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Arc 102">
              <a:extLst>
                <a:ext uri="{FF2B5EF4-FFF2-40B4-BE49-F238E27FC236}">
                  <a16:creationId xmlns:a16="http://schemas.microsoft.com/office/drawing/2014/main" id="{421D95F8-D9C9-C64D-B0CC-A1402B4DCFAA}"/>
                </a:ext>
              </a:extLst>
            </p:cNvPr>
            <p:cNvSpPr/>
            <p:nvPr/>
          </p:nvSpPr>
          <p:spPr>
            <a:xfrm>
              <a:off x="1447800" y="3886200"/>
              <a:ext cx="228600" cy="457200"/>
            </a:xfrm>
            <a:prstGeom prst="arc">
              <a:avLst>
                <a:gd name="adj1" fmla="val 10800000"/>
                <a:gd name="adj2" fmla="val 0"/>
              </a:avLst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Arc 103">
              <a:extLst>
                <a:ext uri="{FF2B5EF4-FFF2-40B4-BE49-F238E27FC236}">
                  <a16:creationId xmlns:a16="http://schemas.microsoft.com/office/drawing/2014/main" id="{D280EEE6-992C-9F48-BC59-7DE91E586309}"/>
                </a:ext>
              </a:extLst>
            </p:cNvPr>
            <p:cNvSpPr/>
            <p:nvPr/>
          </p:nvSpPr>
          <p:spPr>
            <a:xfrm flipV="1">
              <a:off x="1676400" y="3886200"/>
              <a:ext cx="228600" cy="457200"/>
            </a:xfrm>
            <a:prstGeom prst="arc">
              <a:avLst>
                <a:gd name="adj1" fmla="val 10800000"/>
                <a:gd name="adj2" fmla="val 0"/>
              </a:avLst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Line 98">
              <a:extLst>
                <a:ext uri="{FF2B5EF4-FFF2-40B4-BE49-F238E27FC236}">
                  <a16:creationId xmlns:a16="http://schemas.microsoft.com/office/drawing/2014/main" id="{538CE5E4-D1A2-0945-8233-E3C7EB9407E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38200" y="4114800"/>
              <a:ext cx="11430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58D1D1A8-6A8C-884C-93A9-BA6935FFB388}"/>
              </a:ext>
            </a:extLst>
          </p:cNvPr>
          <p:cNvGrpSpPr/>
          <p:nvPr/>
        </p:nvGrpSpPr>
        <p:grpSpPr>
          <a:xfrm>
            <a:off x="4572000" y="838200"/>
            <a:ext cx="1143000" cy="457200"/>
            <a:chOff x="838200" y="3886200"/>
            <a:chExt cx="1143000" cy="457200"/>
          </a:xfrm>
        </p:grpSpPr>
        <p:sp>
          <p:nvSpPr>
            <p:cNvPr id="107" name="Arc 106">
              <a:extLst>
                <a:ext uri="{FF2B5EF4-FFF2-40B4-BE49-F238E27FC236}">
                  <a16:creationId xmlns:a16="http://schemas.microsoft.com/office/drawing/2014/main" id="{3645029F-76C5-F646-990F-B75EEDBC52BC}"/>
                </a:ext>
              </a:extLst>
            </p:cNvPr>
            <p:cNvSpPr/>
            <p:nvPr/>
          </p:nvSpPr>
          <p:spPr>
            <a:xfrm>
              <a:off x="990600" y="3886200"/>
              <a:ext cx="228600" cy="457200"/>
            </a:xfrm>
            <a:prstGeom prst="arc">
              <a:avLst>
                <a:gd name="adj1" fmla="val 10800000"/>
                <a:gd name="adj2" fmla="val 0"/>
              </a:avLst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Arc 107">
              <a:extLst>
                <a:ext uri="{FF2B5EF4-FFF2-40B4-BE49-F238E27FC236}">
                  <a16:creationId xmlns:a16="http://schemas.microsoft.com/office/drawing/2014/main" id="{1B85E249-71A6-3747-93CB-AA6BE23C4D31}"/>
                </a:ext>
              </a:extLst>
            </p:cNvPr>
            <p:cNvSpPr/>
            <p:nvPr/>
          </p:nvSpPr>
          <p:spPr>
            <a:xfrm flipV="1">
              <a:off x="1219200" y="3886200"/>
              <a:ext cx="228600" cy="457200"/>
            </a:xfrm>
            <a:prstGeom prst="arc">
              <a:avLst>
                <a:gd name="adj1" fmla="val 10800000"/>
                <a:gd name="adj2" fmla="val 0"/>
              </a:avLst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Arc 108">
              <a:extLst>
                <a:ext uri="{FF2B5EF4-FFF2-40B4-BE49-F238E27FC236}">
                  <a16:creationId xmlns:a16="http://schemas.microsoft.com/office/drawing/2014/main" id="{4AC6CD59-5AD7-9F4D-9A91-061AAF1A44DC}"/>
                </a:ext>
              </a:extLst>
            </p:cNvPr>
            <p:cNvSpPr/>
            <p:nvPr/>
          </p:nvSpPr>
          <p:spPr>
            <a:xfrm>
              <a:off x="1447800" y="3886200"/>
              <a:ext cx="228600" cy="457200"/>
            </a:xfrm>
            <a:prstGeom prst="arc">
              <a:avLst>
                <a:gd name="adj1" fmla="val 10800000"/>
                <a:gd name="adj2" fmla="val 0"/>
              </a:avLst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Arc 109">
              <a:extLst>
                <a:ext uri="{FF2B5EF4-FFF2-40B4-BE49-F238E27FC236}">
                  <a16:creationId xmlns:a16="http://schemas.microsoft.com/office/drawing/2014/main" id="{75F32B01-6525-7642-8C51-2C9F5EE3E550}"/>
                </a:ext>
              </a:extLst>
            </p:cNvPr>
            <p:cNvSpPr/>
            <p:nvPr/>
          </p:nvSpPr>
          <p:spPr>
            <a:xfrm flipV="1">
              <a:off x="1676400" y="3886200"/>
              <a:ext cx="228600" cy="457200"/>
            </a:xfrm>
            <a:prstGeom prst="arc">
              <a:avLst>
                <a:gd name="adj1" fmla="val 10800000"/>
                <a:gd name="adj2" fmla="val 0"/>
              </a:avLst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Line 98">
              <a:extLst>
                <a:ext uri="{FF2B5EF4-FFF2-40B4-BE49-F238E27FC236}">
                  <a16:creationId xmlns:a16="http://schemas.microsoft.com/office/drawing/2014/main" id="{9A5EB649-451A-B844-9E6E-B3526E0889E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38200" y="4114800"/>
              <a:ext cx="11430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546921182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67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7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67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67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67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67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2" presetClass="entr" presetSubtype="8" repeatCount="8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repeatCount="8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repeatCount="8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2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repeatCount="8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repeatCount="8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2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repeatCount="8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2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repeatCount="8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2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repeatCount="8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2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7619" grpId="0" build="p" bldLvl="2" autoUpdateAnimBg="0" advAuto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DC9D3A-8D55-4F4A-8710-6948392D90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FFEAA2-6B64-43CF-BE08-21A6AF1BAF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mean timing approach allows users to distribute to check common timing references at the FE modules connected to a cable without delay-matched cables.</a:t>
            </a:r>
          </a:p>
          <a:p>
            <a:r>
              <a:rPr lang="en-US" dirty="0"/>
              <a:t>Digitals schemes:</a:t>
            </a:r>
          </a:p>
          <a:p>
            <a:pPr lvl="1"/>
            <a:r>
              <a:rPr lang="en-US" dirty="0"/>
              <a:t>TDC at FE modules (and pulsing from cable ends). (Reported 2019)</a:t>
            </a:r>
          </a:p>
          <a:p>
            <a:pPr lvl="1"/>
            <a:r>
              <a:rPr lang="en-US" dirty="0"/>
              <a:t>TDC at cable ends (and pulsing from FE modules). (This work)</a:t>
            </a:r>
          </a:p>
          <a:p>
            <a:r>
              <a:rPr lang="en-US" dirty="0"/>
              <a:t>Analog schemes:</a:t>
            </a:r>
          </a:p>
          <a:p>
            <a:pPr lvl="1"/>
            <a:r>
              <a:rPr lang="en-US" dirty="0"/>
              <a:t>Trapezoid clocking 1: (using trapezoid signal)</a:t>
            </a:r>
          </a:p>
          <a:p>
            <a:pPr lvl="1"/>
            <a:r>
              <a:rPr lang="en-US" dirty="0"/>
              <a:t>Trapezoid clocking 2: (using sine signal)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C2435D-7ABE-4DE7-96D0-4661569633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Oct. 2020, Fermilab jywu168@fnal.gov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7F9FE3-22D2-4891-A88B-6E655CAD50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Timing Crosschecking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D94ACD-378B-4CAE-A8A5-A2811866D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1C00BB-DE7F-457D-BC49-D05A2D860850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0664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DC9D3A-8D55-4F4A-8710-6948392D90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FFEAA2-6B64-43CF-BE08-21A6AF1BAF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Establishing Common Timing Reference Across Entire System</a:t>
            </a:r>
          </a:p>
          <a:p>
            <a:r>
              <a:rPr lang="en-US" dirty="0">
                <a:solidFill>
                  <a:srgbClr val="0000FF"/>
                </a:solidFill>
              </a:rPr>
              <a:t>No Delay-Match Cables Required</a:t>
            </a:r>
          </a:p>
          <a:p>
            <a:r>
              <a:rPr lang="en-US" dirty="0"/>
              <a:t>Cross Checking</a:t>
            </a:r>
          </a:p>
          <a:p>
            <a:r>
              <a:rPr lang="en-US" dirty="0"/>
              <a:t>Redundant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C2435D-7ABE-4DE7-96D0-4661569633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Oct. 2020, Fermilab jywu168@fnal.gov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7F9FE3-22D2-4891-A88B-6E655CAD50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Timing Crosschecking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D94ACD-378B-4CAE-A8A5-A2811866D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1C00BB-DE7F-457D-BC49-D05A2D860850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89480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651760" y="274320"/>
            <a:ext cx="2377440" cy="1005840"/>
          </a:xfrm>
          <a:solidFill>
            <a:srgbClr val="0033CC"/>
          </a:solidFill>
        </p:spPr>
        <p:txBody>
          <a:bodyPr/>
          <a:lstStyle/>
          <a:p>
            <a:pPr eaLnBrk="1" hangingPunct="1"/>
            <a:r>
              <a:rPr lang="en-US">
                <a:solidFill>
                  <a:srgbClr val="FFFF99"/>
                </a:solidFill>
                <a:latin typeface="Times New Roman" pitchFamily="28" charset="0"/>
                <a:ea typeface="ＭＳ Ｐゴシック" pitchFamily="28" charset="-128"/>
              </a:rPr>
              <a:t>The End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749040" y="4480560"/>
            <a:ext cx="1554480" cy="731520"/>
          </a:xfrm>
          <a:solidFill>
            <a:srgbClr val="0033CC"/>
          </a:solidFill>
        </p:spPr>
        <p:txBody>
          <a:bodyPr/>
          <a:lstStyle/>
          <a:p>
            <a:pPr eaLnBrk="1" hangingPunct="1">
              <a:buFont typeface="Wingdings" pitchFamily="28" charset="2"/>
              <a:buNone/>
            </a:pPr>
            <a:r>
              <a:rPr lang="en-US">
                <a:ea typeface="ＭＳ Ｐゴシック" pitchFamily="28" charset="-128"/>
              </a:rPr>
              <a:t>Thanks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Oct. 2020, Fermilab jywu168@fnal.gov</a:t>
            </a:r>
          </a:p>
        </p:txBody>
      </p:sp>
      <p:sp>
        <p:nvSpPr>
          <p:cNvPr id="18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461760" y="7680960"/>
            <a:ext cx="6217920" cy="365760"/>
          </a:xfrm>
        </p:spPr>
        <p:txBody>
          <a:bodyPr/>
          <a:lstStyle/>
          <a:p>
            <a:pPr>
              <a:defRPr/>
            </a:pPr>
            <a:r>
              <a:rPr lang="en-US"/>
              <a:t>Timing Crosschecking</a:t>
            </a:r>
          </a:p>
        </p:txBody>
      </p:sp>
      <p:sp>
        <p:nvSpPr>
          <p:cNvPr id="4096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BD6E64-FA0F-4E85-80AA-A8B46ADE2C44}" type="slidenum">
              <a:rPr lang="en-US" smtClean="0">
                <a:latin typeface="Garamond" pitchFamily="28" charset="0"/>
                <a:ea typeface="ＭＳ Ｐゴシック" pitchFamily="28" charset="-128"/>
              </a:rPr>
              <a:pPr/>
              <a:t>21</a:t>
            </a:fld>
            <a:endParaRPr lang="en-US">
              <a:latin typeface="Garamond" pitchFamily="28" charset="0"/>
              <a:ea typeface="ＭＳ Ｐゴシック" pitchFamily="28" charset="-128"/>
            </a:endParaRPr>
          </a:p>
        </p:txBody>
      </p:sp>
      <p:sp>
        <p:nvSpPr>
          <p:cNvPr id="40965" name="Rectangle 2"/>
          <p:cNvSpPr>
            <a:spLocks noGrp="1" noChangeArrowheads="1"/>
          </p:cNvSpPr>
          <p:nvPr>
            <p:ph type="title"/>
          </p:nvPr>
        </p:nvSpPr>
        <p:spPr>
          <a:xfrm>
            <a:off x="731520" y="304800"/>
            <a:ext cx="9326880" cy="822960"/>
          </a:xfrm>
        </p:spPr>
        <p:txBody>
          <a:bodyPr/>
          <a:lstStyle/>
          <a:p>
            <a:pPr eaLnBrk="1" hangingPunct="1"/>
            <a:r>
              <a:rPr lang="en-US" sz="3360" dirty="0">
                <a:ea typeface="ＭＳ Ｐゴシック" pitchFamily="28" charset="-128"/>
              </a:rPr>
              <a:t>Redundant Cross Checking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3D4C06C6-28BF-E144-B06D-B47729068D8C}"/>
              </a:ext>
            </a:extLst>
          </p:cNvPr>
          <p:cNvGrpSpPr/>
          <p:nvPr/>
        </p:nvGrpSpPr>
        <p:grpSpPr>
          <a:xfrm>
            <a:off x="838200" y="1600200"/>
            <a:ext cx="7467600" cy="5943600"/>
            <a:chOff x="838200" y="1600200"/>
            <a:chExt cx="7467600" cy="5943600"/>
          </a:xfrm>
        </p:grpSpPr>
        <p:sp>
          <p:nvSpPr>
            <p:cNvPr id="7" name="Rectangle 26">
              <a:extLst>
                <a:ext uri="{FF2B5EF4-FFF2-40B4-BE49-F238E27FC236}">
                  <a16:creationId xmlns:a16="http://schemas.microsoft.com/office/drawing/2014/main" id="{4701D909-0F4D-4A14-B6DB-C015833A47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9000" y="3200400"/>
              <a:ext cx="457200" cy="914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 algn="ctr"/>
              <a:r>
                <a:rPr lang="en-US" altLang="en-US" dirty="0">
                  <a:solidFill>
                    <a:schemeClr val="accent2"/>
                  </a:solidFill>
                  <a:latin typeface="Times New Roman" panose="02020603050405020304" pitchFamily="18" charset="0"/>
                </a:rPr>
                <a:t>TDC</a:t>
              </a:r>
            </a:p>
            <a:p>
              <a:pPr algn="ctr"/>
              <a:endParaRPr lang="en-US" altLang="en-US" dirty="0">
                <a:latin typeface="Times New Roman" panose="02020603050405020304" pitchFamily="18" charset="0"/>
              </a:endParaRPr>
            </a:p>
            <a:p>
              <a:pPr algn="ctr"/>
              <a:r>
                <a:rPr lang="en-US" altLang="en-US" dirty="0">
                  <a:latin typeface="Times New Roman" panose="02020603050405020304" pitchFamily="18" charset="0"/>
                </a:rPr>
                <a:t>FE1</a:t>
              </a:r>
            </a:p>
          </p:txBody>
        </p:sp>
        <p:sp>
          <p:nvSpPr>
            <p:cNvPr id="8" name="Line 98">
              <a:extLst>
                <a:ext uri="{FF2B5EF4-FFF2-40B4-BE49-F238E27FC236}">
                  <a16:creationId xmlns:a16="http://schemas.microsoft.com/office/drawing/2014/main" id="{C01E24C6-A4DC-413F-8B0A-07EB2A68758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752600" y="4800600"/>
              <a:ext cx="1600200" cy="0"/>
            </a:xfrm>
            <a:prstGeom prst="line">
              <a:avLst/>
            </a:prstGeom>
            <a:noFill/>
            <a:ln w="25400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Rectangle 26">
              <a:extLst>
                <a:ext uri="{FF2B5EF4-FFF2-40B4-BE49-F238E27FC236}">
                  <a16:creationId xmlns:a16="http://schemas.microsoft.com/office/drawing/2014/main" id="{E262ACBB-4698-4B1B-88BA-BD88ADC407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8200" y="4572000"/>
              <a:ext cx="914400" cy="27432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 algn="ctr"/>
              <a:endParaRPr lang="en-US" altLang="en-US" dirty="0">
                <a:latin typeface="Times New Roman" panose="02020603050405020304" pitchFamily="18" charset="0"/>
              </a:endParaRPr>
            </a:p>
            <a:p>
              <a:pPr algn="ctr"/>
              <a:r>
                <a:rPr lang="en-US" altLang="en-US" dirty="0">
                  <a:latin typeface="Times New Roman" panose="02020603050405020304" pitchFamily="18" charset="0"/>
                </a:rPr>
                <a:t>CLK</a:t>
              </a:r>
            </a:p>
            <a:p>
              <a:pPr algn="ctr"/>
              <a:r>
                <a:rPr lang="en-US" altLang="en-US" dirty="0">
                  <a:latin typeface="Times New Roman" panose="02020603050405020304" pitchFamily="18" charset="0"/>
                </a:rPr>
                <a:t>FAN</a:t>
              </a:r>
            </a:p>
            <a:p>
              <a:pPr algn="ctr"/>
              <a:r>
                <a:rPr lang="en-US" altLang="en-US" dirty="0">
                  <a:latin typeface="Times New Roman" panose="02020603050405020304" pitchFamily="18" charset="0"/>
                </a:rPr>
                <a:t>OUT</a:t>
              </a:r>
            </a:p>
          </p:txBody>
        </p:sp>
        <p:sp>
          <p:nvSpPr>
            <p:cNvPr id="2" name="Oval 1">
              <a:extLst>
                <a:ext uri="{FF2B5EF4-FFF2-40B4-BE49-F238E27FC236}">
                  <a16:creationId xmlns:a16="http://schemas.microsoft.com/office/drawing/2014/main" id="{C4D8FA72-29B6-46FD-8669-A19FA7ED8EA4}"/>
                </a:ext>
              </a:extLst>
            </p:cNvPr>
            <p:cNvSpPr/>
            <p:nvPr/>
          </p:nvSpPr>
          <p:spPr>
            <a:xfrm>
              <a:off x="2667000" y="4648200"/>
              <a:ext cx="228600" cy="152400"/>
            </a:xfrm>
            <a:prstGeom prst="ellipse">
              <a:avLst/>
            </a:prstGeom>
            <a:noFill/>
            <a:ln w="25400">
              <a:solidFill>
                <a:srgbClr val="FF99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Line 98">
              <a:extLst>
                <a:ext uri="{FF2B5EF4-FFF2-40B4-BE49-F238E27FC236}">
                  <a16:creationId xmlns:a16="http://schemas.microsoft.com/office/drawing/2014/main" id="{2613C3FD-F6D3-4F51-B5B8-3869BE9054D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1752600" y="5029200"/>
              <a:ext cx="1828800" cy="0"/>
            </a:xfrm>
            <a:prstGeom prst="line">
              <a:avLst/>
            </a:prstGeom>
            <a:noFill/>
            <a:ln w="25400">
              <a:solidFill>
                <a:srgbClr val="00B0F0"/>
              </a:solidFill>
              <a:round/>
              <a:headEnd/>
              <a:tailEnd type="triangle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AD59F9F3-A1E1-42E4-BE9B-1CE321473B55}"/>
                </a:ext>
              </a:extLst>
            </p:cNvPr>
            <p:cNvSpPr/>
            <p:nvPr/>
          </p:nvSpPr>
          <p:spPr>
            <a:xfrm>
              <a:off x="2438400" y="4876800"/>
              <a:ext cx="228600" cy="152400"/>
            </a:xfrm>
            <a:prstGeom prst="ellipse">
              <a:avLst/>
            </a:prstGeom>
            <a:noFill/>
            <a:ln w="25400">
              <a:solidFill>
                <a:srgbClr val="00B0F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Arc 2">
              <a:extLst>
                <a:ext uri="{FF2B5EF4-FFF2-40B4-BE49-F238E27FC236}">
                  <a16:creationId xmlns:a16="http://schemas.microsoft.com/office/drawing/2014/main" id="{4C158EFF-DD63-410D-94F0-65908CF7B76F}"/>
                </a:ext>
              </a:extLst>
            </p:cNvPr>
            <p:cNvSpPr/>
            <p:nvPr/>
          </p:nvSpPr>
          <p:spPr>
            <a:xfrm rot="5400000">
              <a:off x="3124200" y="4343400"/>
              <a:ext cx="457200" cy="457200"/>
            </a:xfrm>
            <a:prstGeom prst="arc">
              <a:avLst/>
            </a:prstGeom>
            <a:ln w="25400">
              <a:solidFill>
                <a:srgbClr val="FF99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Arc 14">
              <a:extLst>
                <a:ext uri="{FF2B5EF4-FFF2-40B4-BE49-F238E27FC236}">
                  <a16:creationId xmlns:a16="http://schemas.microsoft.com/office/drawing/2014/main" id="{6C9AEE9D-C18B-4C97-94E5-C5CB6132553F}"/>
                </a:ext>
              </a:extLst>
            </p:cNvPr>
            <p:cNvSpPr/>
            <p:nvPr/>
          </p:nvSpPr>
          <p:spPr>
            <a:xfrm rot="5400000">
              <a:off x="3352800" y="4572000"/>
              <a:ext cx="457200" cy="457200"/>
            </a:xfrm>
            <a:prstGeom prst="arc">
              <a:avLst/>
            </a:prstGeom>
            <a:ln w="25400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ine 98">
              <a:extLst>
                <a:ext uri="{FF2B5EF4-FFF2-40B4-BE49-F238E27FC236}">
                  <a16:creationId xmlns:a16="http://schemas.microsoft.com/office/drawing/2014/main" id="{3E490460-31E6-46A5-9D2E-246B1E14265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752600" y="5486400"/>
              <a:ext cx="2514600" cy="0"/>
            </a:xfrm>
            <a:prstGeom prst="line">
              <a:avLst/>
            </a:prstGeom>
            <a:noFill/>
            <a:ln w="25400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533717FE-5A6A-420E-8D48-A248AB839B81}"/>
                </a:ext>
              </a:extLst>
            </p:cNvPr>
            <p:cNvSpPr/>
            <p:nvPr/>
          </p:nvSpPr>
          <p:spPr>
            <a:xfrm>
              <a:off x="2667000" y="5334000"/>
              <a:ext cx="228600" cy="152400"/>
            </a:xfrm>
            <a:prstGeom prst="ellipse">
              <a:avLst/>
            </a:prstGeom>
            <a:noFill/>
            <a:ln w="25400">
              <a:solidFill>
                <a:srgbClr val="FF99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Line 98">
              <a:extLst>
                <a:ext uri="{FF2B5EF4-FFF2-40B4-BE49-F238E27FC236}">
                  <a16:creationId xmlns:a16="http://schemas.microsoft.com/office/drawing/2014/main" id="{999D5DE2-E0FA-41DF-9C02-AD3CB477B2E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1752600" y="5715000"/>
              <a:ext cx="2743200" cy="0"/>
            </a:xfrm>
            <a:prstGeom prst="line">
              <a:avLst/>
            </a:prstGeom>
            <a:noFill/>
            <a:ln w="25400">
              <a:solidFill>
                <a:srgbClr val="00B0F0"/>
              </a:solidFill>
              <a:round/>
              <a:headEnd/>
              <a:tailEnd type="triangle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920E8147-3682-4D24-A39D-A52AF99D55BF}"/>
                </a:ext>
              </a:extLst>
            </p:cNvPr>
            <p:cNvSpPr/>
            <p:nvPr/>
          </p:nvSpPr>
          <p:spPr>
            <a:xfrm>
              <a:off x="2438400" y="5562600"/>
              <a:ext cx="228600" cy="152400"/>
            </a:xfrm>
            <a:prstGeom prst="ellipse">
              <a:avLst/>
            </a:prstGeom>
            <a:noFill/>
            <a:ln w="25400">
              <a:solidFill>
                <a:srgbClr val="00B0F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Arc 25">
              <a:extLst>
                <a:ext uri="{FF2B5EF4-FFF2-40B4-BE49-F238E27FC236}">
                  <a16:creationId xmlns:a16="http://schemas.microsoft.com/office/drawing/2014/main" id="{3163A8A5-422B-4424-B31F-0D74F4691B70}"/>
                </a:ext>
              </a:extLst>
            </p:cNvPr>
            <p:cNvSpPr/>
            <p:nvPr/>
          </p:nvSpPr>
          <p:spPr>
            <a:xfrm rot="5400000">
              <a:off x="4038600" y="5029200"/>
              <a:ext cx="457200" cy="457200"/>
            </a:xfrm>
            <a:prstGeom prst="arc">
              <a:avLst/>
            </a:prstGeom>
            <a:ln w="25400">
              <a:solidFill>
                <a:srgbClr val="FF99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Arc 27">
              <a:extLst>
                <a:ext uri="{FF2B5EF4-FFF2-40B4-BE49-F238E27FC236}">
                  <a16:creationId xmlns:a16="http://schemas.microsoft.com/office/drawing/2014/main" id="{C9163539-719B-4CBD-B727-81F1BA2275BE}"/>
                </a:ext>
              </a:extLst>
            </p:cNvPr>
            <p:cNvSpPr/>
            <p:nvPr/>
          </p:nvSpPr>
          <p:spPr>
            <a:xfrm rot="5400000">
              <a:off x="4267200" y="5257800"/>
              <a:ext cx="457200" cy="457200"/>
            </a:xfrm>
            <a:prstGeom prst="arc">
              <a:avLst/>
            </a:prstGeom>
            <a:ln w="25400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6">
              <a:extLst>
                <a:ext uri="{FF2B5EF4-FFF2-40B4-BE49-F238E27FC236}">
                  <a16:creationId xmlns:a16="http://schemas.microsoft.com/office/drawing/2014/main" id="{05341A2E-6780-4B38-8E3C-16AC162C1F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43400" y="3200400"/>
              <a:ext cx="457200" cy="914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 algn="ctr"/>
              <a:r>
                <a:rPr lang="en-US" altLang="en-US" dirty="0">
                  <a:solidFill>
                    <a:schemeClr val="accent2"/>
                  </a:solidFill>
                  <a:latin typeface="Times New Roman" panose="02020603050405020304" pitchFamily="18" charset="0"/>
                </a:rPr>
                <a:t>TDC</a:t>
              </a:r>
            </a:p>
            <a:p>
              <a:pPr algn="ctr"/>
              <a:endParaRPr lang="en-US" altLang="en-US" dirty="0">
                <a:latin typeface="Times New Roman" panose="02020603050405020304" pitchFamily="18" charset="0"/>
              </a:endParaRPr>
            </a:p>
            <a:p>
              <a:pPr algn="ctr"/>
              <a:r>
                <a:rPr lang="en-US" altLang="en-US" dirty="0" err="1">
                  <a:latin typeface="Times New Roman" panose="02020603050405020304" pitchFamily="18" charset="0"/>
                </a:rPr>
                <a:t>FEi</a:t>
              </a:r>
              <a:endParaRPr lang="en-US" altLang="en-US" dirty="0">
                <a:latin typeface="Times New Roman" panose="02020603050405020304" pitchFamily="18" charset="0"/>
              </a:endParaRPr>
            </a:p>
          </p:txBody>
        </p:sp>
        <p:sp>
          <p:nvSpPr>
            <p:cNvPr id="31" name="Line 98">
              <a:extLst>
                <a:ext uri="{FF2B5EF4-FFF2-40B4-BE49-F238E27FC236}">
                  <a16:creationId xmlns:a16="http://schemas.microsoft.com/office/drawing/2014/main" id="{71B3288A-2D1B-403B-A256-1A691219B00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752600" y="6172200"/>
              <a:ext cx="3886200" cy="0"/>
            </a:xfrm>
            <a:prstGeom prst="line">
              <a:avLst/>
            </a:prstGeom>
            <a:noFill/>
            <a:ln w="25400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BF5AD91A-FC5C-4435-8D21-E90C669A259B}"/>
                </a:ext>
              </a:extLst>
            </p:cNvPr>
            <p:cNvSpPr/>
            <p:nvPr/>
          </p:nvSpPr>
          <p:spPr>
            <a:xfrm>
              <a:off x="2667000" y="6019800"/>
              <a:ext cx="228600" cy="152400"/>
            </a:xfrm>
            <a:prstGeom prst="ellipse">
              <a:avLst/>
            </a:prstGeom>
            <a:noFill/>
            <a:ln w="25400">
              <a:solidFill>
                <a:srgbClr val="FF99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Line 98">
              <a:extLst>
                <a:ext uri="{FF2B5EF4-FFF2-40B4-BE49-F238E27FC236}">
                  <a16:creationId xmlns:a16="http://schemas.microsoft.com/office/drawing/2014/main" id="{F958902B-29B4-457E-844D-B21351F00EF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1752600" y="6400800"/>
              <a:ext cx="4114800" cy="0"/>
            </a:xfrm>
            <a:prstGeom prst="line">
              <a:avLst/>
            </a:prstGeom>
            <a:noFill/>
            <a:ln w="25400">
              <a:solidFill>
                <a:srgbClr val="00B0F0"/>
              </a:solidFill>
              <a:round/>
              <a:headEnd/>
              <a:tailEnd type="triangle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8031FBC6-7CE3-49B3-BF7B-4D3E19DDC8E3}"/>
                </a:ext>
              </a:extLst>
            </p:cNvPr>
            <p:cNvSpPr/>
            <p:nvPr/>
          </p:nvSpPr>
          <p:spPr>
            <a:xfrm>
              <a:off x="2438400" y="6248400"/>
              <a:ext cx="228600" cy="152400"/>
            </a:xfrm>
            <a:prstGeom prst="ellipse">
              <a:avLst/>
            </a:prstGeom>
            <a:noFill/>
            <a:ln w="25400">
              <a:solidFill>
                <a:srgbClr val="00B0F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Arc 34">
              <a:extLst>
                <a:ext uri="{FF2B5EF4-FFF2-40B4-BE49-F238E27FC236}">
                  <a16:creationId xmlns:a16="http://schemas.microsoft.com/office/drawing/2014/main" id="{850E3723-3E81-4F93-B292-E51FA0EA8C8A}"/>
                </a:ext>
              </a:extLst>
            </p:cNvPr>
            <p:cNvSpPr/>
            <p:nvPr/>
          </p:nvSpPr>
          <p:spPr>
            <a:xfrm rot="5400000">
              <a:off x="5410200" y="5715000"/>
              <a:ext cx="457200" cy="457200"/>
            </a:xfrm>
            <a:prstGeom prst="arc">
              <a:avLst/>
            </a:prstGeom>
            <a:ln w="25400">
              <a:solidFill>
                <a:srgbClr val="FF99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Arc 35">
              <a:extLst>
                <a:ext uri="{FF2B5EF4-FFF2-40B4-BE49-F238E27FC236}">
                  <a16:creationId xmlns:a16="http://schemas.microsoft.com/office/drawing/2014/main" id="{CD244B91-7955-400B-8C30-03E26162CD37}"/>
                </a:ext>
              </a:extLst>
            </p:cNvPr>
            <p:cNvSpPr/>
            <p:nvPr/>
          </p:nvSpPr>
          <p:spPr>
            <a:xfrm rot="5400000">
              <a:off x="5638800" y="5943600"/>
              <a:ext cx="457200" cy="457200"/>
            </a:xfrm>
            <a:prstGeom prst="arc">
              <a:avLst/>
            </a:prstGeom>
            <a:ln w="25400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Line 98">
              <a:extLst>
                <a:ext uri="{FF2B5EF4-FFF2-40B4-BE49-F238E27FC236}">
                  <a16:creationId xmlns:a16="http://schemas.microsoft.com/office/drawing/2014/main" id="{B2473C88-6EA7-4C06-817F-D1912B6C7FE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752600" y="6858000"/>
              <a:ext cx="5257800" cy="0"/>
            </a:xfrm>
            <a:prstGeom prst="line">
              <a:avLst/>
            </a:prstGeom>
            <a:noFill/>
            <a:ln w="25400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A4C727F3-4B9C-4B62-83B2-DD0CDF1D8E49}"/>
                </a:ext>
              </a:extLst>
            </p:cNvPr>
            <p:cNvSpPr/>
            <p:nvPr/>
          </p:nvSpPr>
          <p:spPr>
            <a:xfrm>
              <a:off x="2667000" y="6705600"/>
              <a:ext cx="228600" cy="152400"/>
            </a:xfrm>
            <a:prstGeom prst="ellipse">
              <a:avLst/>
            </a:prstGeom>
            <a:noFill/>
            <a:ln w="25400">
              <a:solidFill>
                <a:srgbClr val="FF99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Line 98">
              <a:extLst>
                <a:ext uri="{FF2B5EF4-FFF2-40B4-BE49-F238E27FC236}">
                  <a16:creationId xmlns:a16="http://schemas.microsoft.com/office/drawing/2014/main" id="{C80B999E-8CAA-4686-B4F5-03EF30E16A9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1752600" y="7086600"/>
              <a:ext cx="5486400" cy="0"/>
            </a:xfrm>
            <a:prstGeom prst="line">
              <a:avLst/>
            </a:prstGeom>
            <a:noFill/>
            <a:ln w="25400">
              <a:solidFill>
                <a:srgbClr val="00B0F0"/>
              </a:solidFill>
              <a:round/>
              <a:headEnd/>
              <a:tailEnd type="triangle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D5D77EE4-7D81-4C3F-8F1B-BEA44707EA8D}"/>
                </a:ext>
              </a:extLst>
            </p:cNvPr>
            <p:cNvSpPr/>
            <p:nvPr/>
          </p:nvSpPr>
          <p:spPr>
            <a:xfrm>
              <a:off x="2438400" y="6934200"/>
              <a:ext cx="228600" cy="152400"/>
            </a:xfrm>
            <a:prstGeom prst="ellipse">
              <a:avLst/>
            </a:prstGeom>
            <a:noFill/>
            <a:ln w="25400">
              <a:solidFill>
                <a:srgbClr val="00B0F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Arc 40">
              <a:extLst>
                <a:ext uri="{FF2B5EF4-FFF2-40B4-BE49-F238E27FC236}">
                  <a16:creationId xmlns:a16="http://schemas.microsoft.com/office/drawing/2014/main" id="{30E993A7-136A-487C-AD91-768DBB13222D}"/>
                </a:ext>
              </a:extLst>
            </p:cNvPr>
            <p:cNvSpPr/>
            <p:nvPr/>
          </p:nvSpPr>
          <p:spPr>
            <a:xfrm rot="5400000">
              <a:off x="6781800" y="6400800"/>
              <a:ext cx="457200" cy="457200"/>
            </a:xfrm>
            <a:prstGeom prst="arc">
              <a:avLst/>
            </a:prstGeom>
            <a:ln w="25400">
              <a:solidFill>
                <a:srgbClr val="FF99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Arc 41">
              <a:extLst>
                <a:ext uri="{FF2B5EF4-FFF2-40B4-BE49-F238E27FC236}">
                  <a16:creationId xmlns:a16="http://schemas.microsoft.com/office/drawing/2014/main" id="{1E1C7244-D2A4-4B09-B901-F3F926C75ED4}"/>
                </a:ext>
              </a:extLst>
            </p:cNvPr>
            <p:cNvSpPr/>
            <p:nvPr/>
          </p:nvSpPr>
          <p:spPr>
            <a:xfrm rot="5400000">
              <a:off x="7010400" y="6629400"/>
              <a:ext cx="457200" cy="457200"/>
            </a:xfrm>
            <a:prstGeom prst="arc">
              <a:avLst/>
            </a:prstGeom>
            <a:ln w="25400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26">
              <a:extLst>
                <a:ext uri="{FF2B5EF4-FFF2-40B4-BE49-F238E27FC236}">
                  <a16:creationId xmlns:a16="http://schemas.microsoft.com/office/drawing/2014/main" id="{1A07785F-3947-49BD-9EA1-40B4B70B4D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15000" y="3200400"/>
              <a:ext cx="457200" cy="914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 algn="ctr"/>
              <a:r>
                <a:rPr lang="en-US" altLang="en-US" dirty="0">
                  <a:solidFill>
                    <a:schemeClr val="accent2"/>
                  </a:solidFill>
                  <a:latin typeface="Times New Roman" panose="02020603050405020304" pitchFamily="18" charset="0"/>
                </a:rPr>
                <a:t>TDC</a:t>
              </a:r>
            </a:p>
            <a:p>
              <a:pPr algn="ctr"/>
              <a:endParaRPr lang="en-US" altLang="en-US" dirty="0">
                <a:latin typeface="Times New Roman" panose="02020603050405020304" pitchFamily="18" charset="0"/>
              </a:endParaRPr>
            </a:p>
            <a:p>
              <a:pPr algn="ctr"/>
              <a:r>
                <a:rPr lang="en-US" altLang="en-US" dirty="0" err="1">
                  <a:latin typeface="Times New Roman" panose="02020603050405020304" pitchFamily="18" charset="0"/>
                </a:rPr>
                <a:t>FEj</a:t>
              </a:r>
              <a:endParaRPr lang="en-US" altLang="en-US" dirty="0">
                <a:latin typeface="Times New Roman" panose="02020603050405020304" pitchFamily="18" charset="0"/>
              </a:endParaRPr>
            </a:p>
          </p:txBody>
        </p:sp>
        <p:sp>
          <p:nvSpPr>
            <p:cNvPr id="48" name="Rectangle 26">
              <a:extLst>
                <a:ext uri="{FF2B5EF4-FFF2-40B4-BE49-F238E27FC236}">
                  <a16:creationId xmlns:a16="http://schemas.microsoft.com/office/drawing/2014/main" id="{115807ED-96E3-430C-9CD3-B187757541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62800" y="3200400"/>
              <a:ext cx="457200" cy="914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 algn="ctr"/>
              <a:r>
                <a:rPr lang="en-US" altLang="en-US" dirty="0">
                  <a:solidFill>
                    <a:schemeClr val="accent2"/>
                  </a:solidFill>
                  <a:latin typeface="Times New Roman" panose="02020603050405020304" pitchFamily="18" charset="0"/>
                </a:rPr>
                <a:t>TDC</a:t>
              </a:r>
            </a:p>
            <a:p>
              <a:pPr algn="ctr"/>
              <a:endParaRPr lang="en-US" altLang="en-US" dirty="0">
                <a:latin typeface="Times New Roman" panose="02020603050405020304" pitchFamily="18" charset="0"/>
              </a:endParaRPr>
            </a:p>
            <a:p>
              <a:pPr algn="ctr"/>
              <a:r>
                <a:rPr lang="en-US" altLang="en-US" dirty="0">
                  <a:latin typeface="Times New Roman" panose="02020603050405020304" pitchFamily="18" charset="0"/>
                </a:rPr>
                <a:t>FEN</a:t>
              </a:r>
            </a:p>
          </p:txBody>
        </p:sp>
        <p:sp>
          <p:nvSpPr>
            <p:cNvPr id="49" name="Line 98">
              <a:extLst>
                <a:ext uri="{FF2B5EF4-FFF2-40B4-BE49-F238E27FC236}">
                  <a16:creationId xmlns:a16="http://schemas.microsoft.com/office/drawing/2014/main" id="{164A9DC1-9121-4314-B079-A6CC2025F7C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286000" y="7315200"/>
              <a:ext cx="76200" cy="2286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0" name="Line 98">
              <a:extLst>
                <a:ext uri="{FF2B5EF4-FFF2-40B4-BE49-F238E27FC236}">
                  <a16:creationId xmlns:a16="http://schemas.microsoft.com/office/drawing/2014/main" id="{A70AED9F-F28D-4F38-87C0-F0B3478AB06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2590800" y="7315200"/>
              <a:ext cx="76200" cy="2286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" name="Line 98">
              <a:extLst>
                <a:ext uri="{FF2B5EF4-FFF2-40B4-BE49-F238E27FC236}">
                  <a16:creationId xmlns:a16="http://schemas.microsoft.com/office/drawing/2014/main" id="{51914027-C565-4684-AA7B-96CFF8ABD08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362200" y="7315200"/>
              <a:ext cx="2286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" name="Line 98">
              <a:extLst>
                <a:ext uri="{FF2B5EF4-FFF2-40B4-BE49-F238E27FC236}">
                  <a16:creationId xmlns:a16="http://schemas.microsoft.com/office/drawing/2014/main" id="{647C3105-D7B5-476C-8DF4-B58B9B8551F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057400" y="7543800"/>
              <a:ext cx="2286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3" name="Line 98">
              <a:extLst>
                <a:ext uri="{FF2B5EF4-FFF2-40B4-BE49-F238E27FC236}">
                  <a16:creationId xmlns:a16="http://schemas.microsoft.com/office/drawing/2014/main" id="{18A0F7A2-2114-43AE-8262-0C13B6FF24C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895600" y="7315200"/>
              <a:ext cx="76200" cy="2286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" name="Line 98">
              <a:extLst>
                <a:ext uri="{FF2B5EF4-FFF2-40B4-BE49-F238E27FC236}">
                  <a16:creationId xmlns:a16="http://schemas.microsoft.com/office/drawing/2014/main" id="{733555F9-A623-4EB1-ACE4-AAE33F9CBC2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3200400" y="7315200"/>
              <a:ext cx="76200" cy="2286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" name="Line 98">
              <a:extLst>
                <a:ext uri="{FF2B5EF4-FFF2-40B4-BE49-F238E27FC236}">
                  <a16:creationId xmlns:a16="http://schemas.microsoft.com/office/drawing/2014/main" id="{583941EC-3C66-48B0-86BA-61FE2ED1428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971800" y="7315200"/>
              <a:ext cx="2286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6" name="Line 98">
              <a:extLst>
                <a:ext uri="{FF2B5EF4-FFF2-40B4-BE49-F238E27FC236}">
                  <a16:creationId xmlns:a16="http://schemas.microsoft.com/office/drawing/2014/main" id="{FFB55B45-EFDA-4F4A-9BCE-95603174CF7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667000" y="7543800"/>
              <a:ext cx="2286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7" name="Line 98">
              <a:extLst>
                <a:ext uri="{FF2B5EF4-FFF2-40B4-BE49-F238E27FC236}">
                  <a16:creationId xmlns:a16="http://schemas.microsoft.com/office/drawing/2014/main" id="{751AC083-D124-451C-948F-F01E8B3B38B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505200" y="7315200"/>
              <a:ext cx="76200" cy="2286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8" name="Line 98">
              <a:extLst>
                <a:ext uri="{FF2B5EF4-FFF2-40B4-BE49-F238E27FC236}">
                  <a16:creationId xmlns:a16="http://schemas.microsoft.com/office/drawing/2014/main" id="{9CDA3B1F-648A-4F82-93C5-A944FB4A117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3810000" y="7315200"/>
              <a:ext cx="76200" cy="2286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9" name="Line 98">
              <a:extLst>
                <a:ext uri="{FF2B5EF4-FFF2-40B4-BE49-F238E27FC236}">
                  <a16:creationId xmlns:a16="http://schemas.microsoft.com/office/drawing/2014/main" id="{4CC35F4F-B648-45B4-B1F5-39CCF3025E8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581400" y="7315200"/>
              <a:ext cx="2286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0" name="Line 98">
              <a:extLst>
                <a:ext uri="{FF2B5EF4-FFF2-40B4-BE49-F238E27FC236}">
                  <a16:creationId xmlns:a16="http://schemas.microsoft.com/office/drawing/2014/main" id="{54646C40-C949-4F68-94C6-04DFC360FC4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276600" y="7543800"/>
              <a:ext cx="2286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" name="Line 98">
              <a:extLst>
                <a:ext uri="{FF2B5EF4-FFF2-40B4-BE49-F238E27FC236}">
                  <a16:creationId xmlns:a16="http://schemas.microsoft.com/office/drawing/2014/main" id="{094E6EA0-E408-4892-B86A-21AB57767A7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114800" y="7315200"/>
              <a:ext cx="76200" cy="2286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2" name="Line 98">
              <a:extLst>
                <a:ext uri="{FF2B5EF4-FFF2-40B4-BE49-F238E27FC236}">
                  <a16:creationId xmlns:a16="http://schemas.microsoft.com/office/drawing/2014/main" id="{E6D267A9-DB57-4FA9-A4FE-3142C208315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4419600" y="7315200"/>
              <a:ext cx="76200" cy="2286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3" name="Line 98">
              <a:extLst>
                <a:ext uri="{FF2B5EF4-FFF2-40B4-BE49-F238E27FC236}">
                  <a16:creationId xmlns:a16="http://schemas.microsoft.com/office/drawing/2014/main" id="{16EB81BE-6E17-4E85-A507-CFEAD5010FD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191000" y="7315200"/>
              <a:ext cx="2286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4" name="Line 98">
              <a:extLst>
                <a:ext uri="{FF2B5EF4-FFF2-40B4-BE49-F238E27FC236}">
                  <a16:creationId xmlns:a16="http://schemas.microsoft.com/office/drawing/2014/main" id="{AA95F558-C0E6-4604-A598-8DAF3652910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886200" y="7543800"/>
              <a:ext cx="2286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1" name="Rectangle 26">
              <a:extLst>
                <a:ext uri="{FF2B5EF4-FFF2-40B4-BE49-F238E27FC236}">
                  <a16:creationId xmlns:a16="http://schemas.microsoft.com/office/drawing/2014/main" id="{4C776E1D-3D89-4BB5-A7E7-295C58841D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0600" y="1600200"/>
              <a:ext cx="914400" cy="18288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 algn="ctr"/>
              <a:r>
                <a:rPr lang="en-US" altLang="en-US" dirty="0">
                  <a:latin typeface="Times New Roman" panose="02020603050405020304" pitchFamily="18" charset="0"/>
                </a:rPr>
                <a:t>PULSE</a:t>
              </a:r>
            </a:p>
            <a:p>
              <a:pPr algn="ctr"/>
              <a:r>
                <a:rPr lang="en-US" altLang="en-US" dirty="0">
                  <a:latin typeface="Times New Roman" panose="02020603050405020304" pitchFamily="18" charset="0"/>
                </a:rPr>
                <a:t>GEN</a:t>
              </a:r>
            </a:p>
          </p:txBody>
        </p:sp>
        <p:sp>
          <p:nvSpPr>
            <p:cNvPr id="132" name="Line 98">
              <a:extLst>
                <a:ext uri="{FF2B5EF4-FFF2-40B4-BE49-F238E27FC236}">
                  <a16:creationId xmlns:a16="http://schemas.microsoft.com/office/drawing/2014/main" id="{2C82A857-DD46-44F9-BDDE-1A026FE0C5C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905000" y="2971800"/>
              <a:ext cx="5943600" cy="0"/>
            </a:xfrm>
            <a:prstGeom prst="line">
              <a:avLst/>
            </a:prstGeom>
            <a:noFill/>
            <a:ln w="25400">
              <a:solidFill>
                <a:srgbClr val="00B05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" name="Line 98">
              <a:extLst>
                <a:ext uri="{FF2B5EF4-FFF2-40B4-BE49-F238E27FC236}">
                  <a16:creationId xmlns:a16="http://schemas.microsoft.com/office/drawing/2014/main" id="{BF9F1E7B-D38B-48AA-8CDA-3D569D346A0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657600" y="2971800"/>
              <a:ext cx="0" cy="2286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4" name="Line 98">
              <a:extLst>
                <a:ext uri="{FF2B5EF4-FFF2-40B4-BE49-F238E27FC236}">
                  <a16:creationId xmlns:a16="http://schemas.microsoft.com/office/drawing/2014/main" id="{24B762D5-6AD0-4FA4-B0D1-11BF1D743E9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572000" y="2971800"/>
              <a:ext cx="0" cy="2286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5" name="Line 98">
              <a:extLst>
                <a:ext uri="{FF2B5EF4-FFF2-40B4-BE49-F238E27FC236}">
                  <a16:creationId xmlns:a16="http://schemas.microsoft.com/office/drawing/2014/main" id="{748FC971-3AC3-4045-9D93-A06638B8EE0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943600" y="2971800"/>
              <a:ext cx="0" cy="2286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6" name="Line 98">
              <a:extLst>
                <a:ext uri="{FF2B5EF4-FFF2-40B4-BE49-F238E27FC236}">
                  <a16:creationId xmlns:a16="http://schemas.microsoft.com/office/drawing/2014/main" id="{CD4080CF-7480-47B9-9482-F7093AF781E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391400" y="2971800"/>
              <a:ext cx="0" cy="2286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7" name="Arc 136">
              <a:extLst>
                <a:ext uri="{FF2B5EF4-FFF2-40B4-BE49-F238E27FC236}">
                  <a16:creationId xmlns:a16="http://schemas.microsoft.com/office/drawing/2014/main" id="{AC50B424-17A6-4473-A18F-71F3F197F7D1}"/>
                </a:ext>
              </a:extLst>
            </p:cNvPr>
            <p:cNvSpPr/>
            <p:nvPr/>
          </p:nvSpPr>
          <p:spPr>
            <a:xfrm rot="5400000">
              <a:off x="7391400" y="2057400"/>
              <a:ext cx="914400" cy="914400"/>
            </a:xfrm>
            <a:prstGeom prst="arc">
              <a:avLst>
                <a:gd name="adj1" fmla="val 10800000"/>
                <a:gd name="adj2" fmla="val 0"/>
              </a:avLst>
            </a:prstGeom>
            <a:ln w="25400">
              <a:solidFill>
                <a:srgbClr val="00B05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Line 98">
              <a:extLst>
                <a:ext uri="{FF2B5EF4-FFF2-40B4-BE49-F238E27FC236}">
                  <a16:creationId xmlns:a16="http://schemas.microsoft.com/office/drawing/2014/main" id="{8648222F-EEEF-40B9-BE71-8183D12903E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905000" y="2057400"/>
              <a:ext cx="5943600" cy="0"/>
            </a:xfrm>
            <a:prstGeom prst="line">
              <a:avLst/>
            </a:prstGeom>
            <a:noFill/>
            <a:ln w="25400">
              <a:solidFill>
                <a:srgbClr val="00B05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9" name="Line 98">
              <a:extLst>
                <a:ext uri="{FF2B5EF4-FFF2-40B4-BE49-F238E27FC236}">
                  <a16:creationId xmlns:a16="http://schemas.microsoft.com/office/drawing/2014/main" id="{669E4ABD-33DE-487C-ADD7-FD46D2C48AF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971800" y="1752600"/>
              <a:ext cx="76200" cy="2286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0" name="Line 98">
              <a:extLst>
                <a:ext uri="{FF2B5EF4-FFF2-40B4-BE49-F238E27FC236}">
                  <a16:creationId xmlns:a16="http://schemas.microsoft.com/office/drawing/2014/main" id="{2595BFDA-540F-4AE5-BB1C-C65AAD4D5D0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3276600" y="1752600"/>
              <a:ext cx="76200" cy="2286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1" name="Line 98">
              <a:extLst>
                <a:ext uri="{FF2B5EF4-FFF2-40B4-BE49-F238E27FC236}">
                  <a16:creationId xmlns:a16="http://schemas.microsoft.com/office/drawing/2014/main" id="{DD9F665D-67FF-421D-AE62-C75053DA889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048000" y="1752600"/>
              <a:ext cx="2286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2" name="Line 98">
              <a:extLst>
                <a:ext uri="{FF2B5EF4-FFF2-40B4-BE49-F238E27FC236}">
                  <a16:creationId xmlns:a16="http://schemas.microsoft.com/office/drawing/2014/main" id="{4E0AD839-0780-4896-88D1-3490D31DFE3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743200" y="1981200"/>
              <a:ext cx="2286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3" name="Line 98">
              <a:extLst>
                <a:ext uri="{FF2B5EF4-FFF2-40B4-BE49-F238E27FC236}">
                  <a16:creationId xmlns:a16="http://schemas.microsoft.com/office/drawing/2014/main" id="{642E2B46-2FEB-4F81-9D69-B638058B47D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352800" y="1981200"/>
              <a:ext cx="2286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4" name="Line 98">
              <a:extLst>
                <a:ext uri="{FF2B5EF4-FFF2-40B4-BE49-F238E27FC236}">
                  <a16:creationId xmlns:a16="http://schemas.microsoft.com/office/drawing/2014/main" id="{ECD88137-AED1-4641-B4C2-4128E4ED899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438400" y="2667000"/>
              <a:ext cx="76200" cy="2286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5" name="Line 98">
              <a:extLst>
                <a:ext uri="{FF2B5EF4-FFF2-40B4-BE49-F238E27FC236}">
                  <a16:creationId xmlns:a16="http://schemas.microsoft.com/office/drawing/2014/main" id="{54D6CE19-2CA2-4136-8249-509700CDB7A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2743200" y="2667000"/>
              <a:ext cx="76200" cy="2286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6" name="Line 98">
              <a:extLst>
                <a:ext uri="{FF2B5EF4-FFF2-40B4-BE49-F238E27FC236}">
                  <a16:creationId xmlns:a16="http://schemas.microsoft.com/office/drawing/2014/main" id="{589BCD53-CC17-4F2F-9D24-1CF92435EDD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514600" y="2667000"/>
              <a:ext cx="2286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7" name="Line 98">
              <a:extLst>
                <a:ext uri="{FF2B5EF4-FFF2-40B4-BE49-F238E27FC236}">
                  <a16:creationId xmlns:a16="http://schemas.microsoft.com/office/drawing/2014/main" id="{D3A7FDD2-613D-4C77-B22B-BA70A4276AB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209800" y="2895600"/>
              <a:ext cx="2286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8" name="Line 98">
              <a:extLst>
                <a:ext uri="{FF2B5EF4-FFF2-40B4-BE49-F238E27FC236}">
                  <a16:creationId xmlns:a16="http://schemas.microsoft.com/office/drawing/2014/main" id="{A21AE97B-1649-4B59-A6C0-59D76413F33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819400" y="2895600"/>
              <a:ext cx="2286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9" name="Text Box 171">
              <a:extLst>
                <a:ext uri="{FF2B5EF4-FFF2-40B4-BE49-F238E27FC236}">
                  <a16:creationId xmlns:a16="http://schemas.microsoft.com/office/drawing/2014/main" id="{DC49F1F0-1A81-419B-8CA1-7046C21FB2F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81200" y="1704201"/>
              <a:ext cx="166712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altLang="en-US" b="1" dirty="0">
                  <a:latin typeface="Times New Roman" panose="02020603050405020304" pitchFamily="18" charset="0"/>
                </a:rPr>
                <a:t>A</a:t>
              </a:r>
              <a:endParaRPr lang="en-US" altLang="en-US" b="1" baseline="-25000" dirty="0">
                <a:latin typeface="Times New Roman" panose="02020603050405020304" pitchFamily="18" charset="0"/>
              </a:endParaRPr>
            </a:p>
          </p:txBody>
        </p:sp>
        <p:sp>
          <p:nvSpPr>
            <p:cNvPr id="150" name="Text Box 171">
              <a:extLst>
                <a:ext uri="{FF2B5EF4-FFF2-40B4-BE49-F238E27FC236}">
                  <a16:creationId xmlns:a16="http://schemas.microsoft.com/office/drawing/2014/main" id="{7E82256D-A231-47DC-A641-8E41666DAE0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66888" y="2618601"/>
              <a:ext cx="153888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altLang="en-US" b="1" dirty="0">
                  <a:latin typeface="Times New Roman" panose="02020603050405020304" pitchFamily="18" charset="0"/>
                </a:rPr>
                <a:t>B</a:t>
              </a:r>
              <a:endParaRPr lang="en-US" altLang="en-US" b="1" baseline="-25000" dirty="0">
                <a:latin typeface="Times New Roman" panose="02020603050405020304" pitchFamily="18" charset="0"/>
              </a:endParaRPr>
            </a:p>
          </p:txBody>
        </p:sp>
        <p:sp>
          <p:nvSpPr>
            <p:cNvPr id="156" name="Line 98">
              <a:extLst>
                <a:ext uri="{FF2B5EF4-FFF2-40B4-BE49-F238E27FC236}">
                  <a16:creationId xmlns:a16="http://schemas.microsoft.com/office/drawing/2014/main" id="{15A749E6-110B-4369-9805-50DCC0C9878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438400" y="2514600"/>
              <a:ext cx="4572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7" name="Line 98">
              <a:extLst>
                <a:ext uri="{FF2B5EF4-FFF2-40B4-BE49-F238E27FC236}">
                  <a16:creationId xmlns:a16="http://schemas.microsoft.com/office/drawing/2014/main" id="{D654EF89-8A4C-414A-9A29-7C0F751FBD7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971800" y="1676400"/>
              <a:ext cx="4572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7" name="Line 98">
              <a:extLst>
                <a:ext uri="{FF2B5EF4-FFF2-40B4-BE49-F238E27FC236}">
                  <a16:creationId xmlns:a16="http://schemas.microsoft.com/office/drawing/2014/main" id="{14FF1BF7-A721-DE49-ABB6-D10E834A773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581400" y="4114800"/>
              <a:ext cx="0" cy="457200"/>
            </a:xfrm>
            <a:prstGeom prst="line">
              <a:avLst/>
            </a:prstGeom>
            <a:noFill/>
            <a:ln w="25400">
              <a:solidFill>
                <a:srgbClr val="FF9900"/>
              </a:solidFill>
              <a:round/>
              <a:headEnd/>
              <a:tailEnd type="triangle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8" name="Line 98">
              <a:extLst>
                <a:ext uri="{FF2B5EF4-FFF2-40B4-BE49-F238E27FC236}">
                  <a16:creationId xmlns:a16="http://schemas.microsoft.com/office/drawing/2014/main" id="{7F8E238D-CE81-E04C-9330-B874E8D02AC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810000" y="4114800"/>
              <a:ext cx="0" cy="685800"/>
            </a:xfrm>
            <a:prstGeom prst="line">
              <a:avLst/>
            </a:prstGeom>
            <a:noFill/>
            <a:ln w="25400">
              <a:solidFill>
                <a:srgbClr val="00B0F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9" name="Line 98">
              <a:extLst>
                <a:ext uri="{FF2B5EF4-FFF2-40B4-BE49-F238E27FC236}">
                  <a16:creationId xmlns:a16="http://schemas.microsoft.com/office/drawing/2014/main" id="{BE8C723F-564D-8746-AA24-183F2B60D9E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495800" y="4114800"/>
              <a:ext cx="0" cy="1143000"/>
            </a:xfrm>
            <a:prstGeom prst="line">
              <a:avLst/>
            </a:prstGeom>
            <a:noFill/>
            <a:ln w="25400">
              <a:solidFill>
                <a:srgbClr val="FF9900"/>
              </a:solidFill>
              <a:round/>
              <a:headEnd/>
              <a:tailEnd type="triangle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0" name="Line 98">
              <a:extLst>
                <a:ext uri="{FF2B5EF4-FFF2-40B4-BE49-F238E27FC236}">
                  <a16:creationId xmlns:a16="http://schemas.microsoft.com/office/drawing/2014/main" id="{398D7413-89BF-7146-8C97-7A9B193F1EB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724400" y="4114800"/>
              <a:ext cx="0" cy="1371600"/>
            </a:xfrm>
            <a:prstGeom prst="line">
              <a:avLst/>
            </a:prstGeom>
            <a:noFill/>
            <a:ln w="25400">
              <a:solidFill>
                <a:srgbClr val="00B0F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1" name="Line 98">
              <a:extLst>
                <a:ext uri="{FF2B5EF4-FFF2-40B4-BE49-F238E27FC236}">
                  <a16:creationId xmlns:a16="http://schemas.microsoft.com/office/drawing/2014/main" id="{76BD9DE2-D834-B141-A20C-133B994F90E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867400" y="4114800"/>
              <a:ext cx="0" cy="1828800"/>
            </a:xfrm>
            <a:prstGeom prst="line">
              <a:avLst/>
            </a:prstGeom>
            <a:noFill/>
            <a:ln w="25400">
              <a:solidFill>
                <a:srgbClr val="FF9900"/>
              </a:solidFill>
              <a:round/>
              <a:headEnd/>
              <a:tailEnd type="triangle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" name="Line 98">
              <a:extLst>
                <a:ext uri="{FF2B5EF4-FFF2-40B4-BE49-F238E27FC236}">
                  <a16:creationId xmlns:a16="http://schemas.microsoft.com/office/drawing/2014/main" id="{18EBC839-13ED-2F4A-BAE6-6CCC375B9D5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096000" y="4114800"/>
              <a:ext cx="0" cy="2057400"/>
            </a:xfrm>
            <a:prstGeom prst="line">
              <a:avLst/>
            </a:prstGeom>
            <a:noFill/>
            <a:ln w="25400">
              <a:solidFill>
                <a:srgbClr val="00B0F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3" name="Line 98">
              <a:extLst>
                <a:ext uri="{FF2B5EF4-FFF2-40B4-BE49-F238E27FC236}">
                  <a16:creationId xmlns:a16="http://schemas.microsoft.com/office/drawing/2014/main" id="{BEC7A6FE-58CE-F14E-B459-8685183B5B9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239000" y="4114800"/>
              <a:ext cx="0" cy="2514600"/>
            </a:xfrm>
            <a:prstGeom prst="line">
              <a:avLst/>
            </a:prstGeom>
            <a:noFill/>
            <a:ln w="25400">
              <a:solidFill>
                <a:srgbClr val="FF9900"/>
              </a:solidFill>
              <a:round/>
              <a:headEnd/>
              <a:tailEnd type="triangle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" name="Line 98">
              <a:extLst>
                <a:ext uri="{FF2B5EF4-FFF2-40B4-BE49-F238E27FC236}">
                  <a16:creationId xmlns:a16="http://schemas.microsoft.com/office/drawing/2014/main" id="{DD72C3C2-DCEE-7A42-8A7E-BBD6286194B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467600" y="4114800"/>
              <a:ext cx="0" cy="2743200"/>
            </a:xfrm>
            <a:prstGeom prst="line">
              <a:avLst/>
            </a:prstGeom>
            <a:noFill/>
            <a:ln w="25400">
              <a:solidFill>
                <a:srgbClr val="00B0F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858282510"/>
      </p:ext>
    </p:extLst>
  </p:cSld>
  <p:clrMapOvr>
    <a:masterClrMapping/>
  </p:clrMapOvr>
  <p:transition spd="med">
    <p:pull dir="ru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Rectangle 26">
            <a:extLst>
              <a:ext uri="{FF2B5EF4-FFF2-40B4-BE49-F238E27FC236}">
                <a16:creationId xmlns:a16="http://schemas.microsoft.com/office/drawing/2014/main" id="{82662CF4-6AD9-4470-B0B2-F6E81CCF95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2200" y="3429000"/>
            <a:ext cx="5486400" cy="1371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 anchor="b" anchorCtr="0"/>
          <a:lstStyle/>
          <a:p>
            <a:pPr algn="ctr"/>
            <a:endParaRPr lang="en-US" altLang="en-US" dirty="0">
              <a:latin typeface="Times New Roman" panose="02020603050405020304" pitchFamily="18" charset="0"/>
            </a:endParaRPr>
          </a:p>
          <a:p>
            <a:pPr algn="ctr"/>
            <a:r>
              <a:rPr lang="en-US" altLang="en-US" dirty="0">
                <a:latin typeface="Times New Roman" panose="02020603050405020304" pitchFamily="18" charset="0"/>
              </a:rPr>
              <a:t>Oscilloscope</a:t>
            </a:r>
          </a:p>
        </p:txBody>
      </p:sp>
      <p:sp>
        <p:nvSpPr>
          <p:cNvPr id="184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Oct. 2020, Fermilab jywu168@fnal.gov</a:t>
            </a:r>
          </a:p>
        </p:txBody>
      </p:sp>
      <p:sp>
        <p:nvSpPr>
          <p:cNvPr id="18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461760" y="7680960"/>
            <a:ext cx="6217920" cy="365760"/>
          </a:xfrm>
        </p:spPr>
        <p:txBody>
          <a:bodyPr/>
          <a:lstStyle/>
          <a:p>
            <a:pPr>
              <a:defRPr/>
            </a:pPr>
            <a:r>
              <a:rPr lang="en-US"/>
              <a:t>Timing Crosschecking</a:t>
            </a:r>
          </a:p>
        </p:txBody>
      </p:sp>
      <p:sp>
        <p:nvSpPr>
          <p:cNvPr id="4096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BD6E64-FA0F-4E85-80AA-A8B46ADE2C44}" type="slidenum">
              <a:rPr lang="en-US" smtClean="0">
                <a:latin typeface="Garamond" pitchFamily="28" charset="0"/>
                <a:ea typeface="ＭＳ Ｐゴシック" pitchFamily="28" charset="-128"/>
              </a:rPr>
              <a:pPr/>
              <a:t>22</a:t>
            </a:fld>
            <a:endParaRPr lang="en-US">
              <a:latin typeface="Garamond" pitchFamily="28" charset="0"/>
              <a:ea typeface="ＭＳ Ｐゴシック" pitchFamily="28" charset="-128"/>
            </a:endParaRPr>
          </a:p>
        </p:txBody>
      </p:sp>
      <p:sp>
        <p:nvSpPr>
          <p:cNvPr id="40965" name="Rectangle 2"/>
          <p:cNvSpPr>
            <a:spLocks noGrp="1" noChangeArrowheads="1"/>
          </p:cNvSpPr>
          <p:nvPr>
            <p:ph type="title"/>
          </p:nvPr>
        </p:nvSpPr>
        <p:spPr>
          <a:xfrm>
            <a:off x="731520" y="304800"/>
            <a:ext cx="7574280" cy="822960"/>
          </a:xfrm>
        </p:spPr>
        <p:txBody>
          <a:bodyPr/>
          <a:lstStyle/>
          <a:p>
            <a:pPr eaLnBrk="1" hangingPunct="1"/>
            <a:r>
              <a:rPr lang="en-US" sz="3360" dirty="0">
                <a:ea typeface="ＭＳ Ｐゴシック" pitchFamily="28" charset="-128"/>
              </a:rPr>
              <a:t>Validation Tests</a:t>
            </a:r>
          </a:p>
        </p:txBody>
      </p:sp>
      <p:sp>
        <p:nvSpPr>
          <p:cNvPr id="367619" name="Rectangle 3"/>
          <p:cNvSpPr>
            <a:spLocks noChangeArrowheads="1"/>
          </p:cNvSpPr>
          <p:nvPr/>
        </p:nvSpPr>
        <p:spPr bwMode="auto">
          <a:xfrm>
            <a:off x="838200" y="5455919"/>
            <a:ext cx="13060681" cy="201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The </a:t>
            </a:r>
            <a:r>
              <a:rPr lang="en-US" sz="2800" dirty="0">
                <a:solidFill>
                  <a:srgbClr val="7030A0"/>
                </a:solidFill>
                <a:latin typeface="Times New Roman" pitchFamily="28" charset="0"/>
                <a:sym typeface="Wingdings" pitchFamily="28" charset="2"/>
              </a:rPr>
              <a:t>common bursts</a:t>
            </a: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 are captured by a digital oscilloscope.</a:t>
            </a:r>
          </a:p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The 4 input channels in high impedance are daisy chained using BNC TEE connectors.</a:t>
            </a:r>
          </a:p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The output results are stored in ASCII files.</a:t>
            </a:r>
          </a:p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The samples at 10 Gs/s are used to emulate TDC channels with 100 </a:t>
            </a:r>
            <a:r>
              <a:rPr lang="en-US" sz="2400" dirty="0" err="1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ps</a:t>
            </a: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 bin width.</a:t>
            </a:r>
          </a:p>
        </p:txBody>
      </p:sp>
      <p:sp>
        <p:nvSpPr>
          <p:cNvPr id="7" name="Rectangle 26">
            <a:extLst>
              <a:ext uri="{FF2B5EF4-FFF2-40B4-BE49-F238E27FC236}">
                <a16:creationId xmlns:a16="http://schemas.microsoft.com/office/drawing/2014/main" id="{4701D909-0F4D-4A14-B6DB-C015833A47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95600" y="3505200"/>
            <a:ext cx="457200" cy="914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dirty="0">
              <a:solidFill>
                <a:schemeClr val="accent2"/>
              </a:solidFill>
              <a:latin typeface="Times New Roman" panose="02020603050405020304" pitchFamily="18" charset="0"/>
            </a:endParaRPr>
          </a:p>
          <a:p>
            <a:pPr algn="ctr"/>
            <a:endParaRPr lang="en-US" altLang="en-US" dirty="0">
              <a:latin typeface="Times New Roman" panose="02020603050405020304" pitchFamily="18" charset="0"/>
            </a:endParaRPr>
          </a:p>
          <a:p>
            <a:pPr algn="ctr"/>
            <a:r>
              <a:rPr lang="en-US" altLang="en-US" dirty="0">
                <a:latin typeface="Times New Roman" panose="02020603050405020304" pitchFamily="18" charset="0"/>
              </a:rPr>
              <a:t>CH1</a:t>
            </a:r>
          </a:p>
        </p:txBody>
      </p:sp>
      <p:sp>
        <p:nvSpPr>
          <p:cNvPr id="30" name="Rectangle 26">
            <a:extLst>
              <a:ext uri="{FF2B5EF4-FFF2-40B4-BE49-F238E27FC236}">
                <a16:creationId xmlns:a16="http://schemas.microsoft.com/office/drawing/2014/main" id="{05341A2E-6780-4B38-8E3C-16AC162C1F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14800" y="3505200"/>
            <a:ext cx="457200" cy="914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dirty="0">
              <a:solidFill>
                <a:schemeClr val="accent2"/>
              </a:solidFill>
              <a:latin typeface="Times New Roman" panose="02020603050405020304" pitchFamily="18" charset="0"/>
            </a:endParaRPr>
          </a:p>
          <a:p>
            <a:pPr algn="ctr"/>
            <a:endParaRPr lang="en-US" altLang="en-US" dirty="0">
              <a:latin typeface="Times New Roman" panose="02020603050405020304" pitchFamily="18" charset="0"/>
            </a:endParaRPr>
          </a:p>
          <a:p>
            <a:pPr algn="ctr"/>
            <a:r>
              <a:rPr lang="en-US" altLang="en-US" dirty="0">
                <a:latin typeface="Times New Roman" panose="02020603050405020304" pitchFamily="18" charset="0"/>
              </a:rPr>
              <a:t>CH2</a:t>
            </a:r>
          </a:p>
        </p:txBody>
      </p:sp>
      <p:sp>
        <p:nvSpPr>
          <p:cNvPr id="47" name="Rectangle 26">
            <a:extLst>
              <a:ext uri="{FF2B5EF4-FFF2-40B4-BE49-F238E27FC236}">
                <a16:creationId xmlns:a16="http://schemas.microsoft.com/office/drawing/2014/main" id="{1A07785F-3947-49BD-9EA1-40B4B70B4D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6400" y="3505200"/>
            <a:ext cx="457200" cy="914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dirty="0">
              <a:solidFill>
                <a:schemeClr val="accent2"/>
              </a:solidFill>
              <a:latin typeface="Times New Roman" panose="02020603050405020304" pitchFamily="18" charset="0"/>
            </a:endParaRPr>
          </a:p>
          <a:p>
            <a:pPr algn="ctr"/>
            <a:endParaRPr lang="en-US" altLang="en-US" dirty="0">
              <a:latin typeface="Times New Roman" panose="02020603050405020304" pitchFamily="18" charset="0"/>
            </a:endParaRPr>
          </a:p>
          <a:p>
            <a:pPr algn="ctr"/>
            <a:r>
              <a:rPr lang="en-US" altLang="en-US" dirty="0">
                <a:latin typeface="Times New Roman" panose="02020603050405020304" pitchFamily="18" charset="0"/>
              </a:rPr>
              <a:t>CH3</a:t>
            </a:r>
          </a:p>
        </p:txBody>
      </p:sp>
      <p:sp>
        <p:nvSpPr>
          <p:cNvPr id="48" name="Rectangle 26">
            <a:extLst>
              <a:ext uri="{FF2B5EF4-FFF2-40B4-BE49-F238E27FC236}">
                <a16:creationId xmlns:a16="http://schemas.microsoft.com/office/drawing/2014/main" id="{115807ED-96E3-430C-9CD3-B187757541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34200" y="3505200"/>
            <a:ext cx="457200" cy="914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dirty="0">
              <a:solidFill>
                <a:schemeClr val="accent2"/>
              </a:solidFill>
              <a:latin typeface="Times New Roman" panose="02020603050405020304" pitchFamily="18" charset="0"/>
            </a:endParaRPr>
          </a:p>
          <a:p>
            <a:pPr algn="ctr"/>
            <a:endParaRPr lang="en-US" altLang="en-US" dirty="0">
              <a:latin typeface="Times New Roman" panose="02020603050405020304" pitchFamily="18" charset="0"/>
            </a:endParaRPr>
          </a:p>
          <a:p>
            <a:pPr algn="ctr"/>
            <a:r>
              <a:rPr lang="en-US" altLang="en-US" dirty="0">
                <a:latin typeface="Times New Roman" panose="02020603050405020304" pitchFamily="18" charset="0"/>
              </a:rPr>
              <a:t>CH4</a:t>
            </a:r>
          </a:p>
        </p:txBody>
      </p:sp>
      <p:sp>
        <p:nvSpPr>
          <p:cNvPr id="131" name="Rectangle 26">
            <a:extLst>
              <a:ext uri="{FF2B5EF4-FFF2-40B4-BE49-F238E27FC236}">
                <a16:creationId xmlns:a16="http://schemas.microsoft.com/office/drawing/2014/main" id="{4C776E1D-3D89-4BB5-A7E7-295C58841D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1981200"/>
            <a:ext cx="914400" cy="1828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r>
              <a:rPr lang="en-US" altLang="en-US" dirty="0">
                <a:latin typeface="Times New Roman" panose="02020603050405020304" pitchFamily="18" charset="0"/>
              </a:rPr>
              <a:t>PULSE</a:t>
            </a:r>
          </a:p>
          <a:p>
            <a:pPr algn="ctr"/>
            <a:r>
              <a:rPr lang="en-US" altLang="en-US" dirty="0">
                <a:latin typeface="Times New Roman" panose="02020603050405020304" pitchFamily="18" charset="0"/>
              </a:rPr>
              <a:t>GEN</a:t>
            </a:r>
          </a:p>
        </p:txBody>
      </p:sp>
      <p:sp>
        <p:nvSpPr>
          <p:cNvPr id="132" name="Line 98">
            <a:extLst>
              <a:ext uri="{FF2B5EF4-FFF2-40B4-BE49-F238E27FC236}">
                <a16:creationId xmlns:a16="http://schemas.microsoft.com/office/drawing/2014/main" id="{2C82A857-DD46-44F9-BDDE-1A026FE0C5C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676400" y="3276600"/>
            <a:ext cx="5943600" cy="0"/>
          </a:xfrm>
          <a:prstGeom prst="line">
            <a:avLst/>
          </a:prstGeom>
          <a:noFill/>
          <a:ln w="25400">
            <a:solidFill>
              <a:srgbClr val="00B05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" name="Line 98">
            <a:extLst>
              <a:ext uri="{FF2B5EF4-FFF2-40B4-BE49-F238E27FC236}">
                <a16:creationId xmlns:a16="http://schemas.microsoft.com/office/drawing/2014/main" id="{BF9F1E7B-D38B-48AA-8CDA-3D569D346A0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124200" y="3276600"/>
            <a:ext cx="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4" name="Line 98">
            <a:extLst>
              <a:ext uri="{FF2B5EF4-FFF2-40B4-BE49-F238E27FC236}">
                <a16:creationId xmlns:a16="http://schemas.microsoft.com/office/drawing/2014/main" id="{24B762D5-6AD0-4FA4-B0D1-11BF1D743E9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343400" y="3276600"/>
            <a:ext cx="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5" name="Line 98">
            <a:extLst>
              <a:ext uri="{FF2B5EF4-FFF2-40B4-BE49-F238E27FC236}">
                <a16:creationId xmlns:a16="http://schemas.microsoft.com/office/drawing/2014/main" id="{748FC971-3AC3-4045-9D93-A06638B8EE0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715000" y="3276600"/>
            <a:ext cx="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6" name="Line 98">
            <a:extLst>
              <a:ext uri="{FF2B5EF4-FFF2-40B4-BE49-F238E27FC236}">
                <a16:creationId xmlns:a16="http://schemas.microsoft.com/office/drawing/2014/main" id="{CD4080CF-7480-47B9-9482-F7093AF781E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162800" y="3276600"/>
            <a:ext cx="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7" name="Arc 136">
            <a:extLst>
              <a:ext uri="{FF2B5EF4-FFF2-40B4-BE49-F238E27FC236}">
                <a16:creationId xmlns:a16="http://schemas.microsoft.com/office/drawing/2014/main" id="{AC50B424-17A6-4473-A18F-71F3F197F7D1}"/>
              </a:ext>
            </a:extLst>
          </p:cNvPr>
          <p:cNvSpPr/>
          <p:nvPr/>
        </p:nvSpPr>
        <p:spPr>
          <a:xfrm rot="5400000">
            <a:off x="7162800" y="2362200"/>
            <a:ext cx="914400" cy="914400"/>
          </a:xfrm>
          <a:prstGeom prst="arc">
            <a:avLst>
              <a:gd name="adj1" fmla="val 10800000"/>
              <a:gd name="adj2" fmla="val 0"/>
            </a:avLst>
          </a:prstGeom>
          <a:ln w="25400">
            <a:solidFill>
              <a:srgbClr val="00B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Line 98">
            <a:extLst>
              <a:ext uri="{FF2B5EF4-FFF2-40B4-BE49-F238E27FC236}">
                <a16:creationId xmlns:a16="http://schemas.microsoft.com/office/drawing/2014/main" id="{8648222F-EEEF-40B9-BE71-8183D12903E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676400" y="2362200"/>
            <a:ext cx="5943600" cy="0"/>
          </a:xfrm>
          <a:prstGeom prst="line">
            <a:avLst/>
          </a:prstGeom>
          <a:noFill/>
          <a:ln w="25400">
            <a:solidFill>
              <a:srgbClr val="00B05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" name="Line 98">
            <a:extLst>
              <a:ext uri="{FF2B5EF4-FFF2-40B4-BE49-F238E27FC236}">
                <a16:creationId xmlns:a16="http://schemas.microsoft.com/office/drawing/2014/main" id="{669E4ABD-33DE-487C-ADD7-FD46D2C48AF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743200" y="2057400"/>
            <a:ext cx="7620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0" name="Line 98">
            <a:extLst>
              <a:ext uri="{FF2B5EF4-FFF2-40B4-BE49-F238E27FC236}">
                <a16:creationId xmlns:a16="http://schemas.microsoft.com/office/drawing/2014/main" id="{2595BFDA-540F-4AE5-BB1C-C65AAD4D5D06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3048000" y="2057400"/>
            <a:ext cx="7620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1" name="Line 98">
            <a:extLst>
              <a:ext uri="{FF2B5EF4-FFF2-40B4-BE49-F238E27FC236}">
                <a16:creationId xmlns:a16="http://schemas.microsoft.com/office/drawing/2014/main" id="{DD9F665D-67FF-421D-AE62-C75053DA889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819400" y="2057400"/>
            <a:ext cx="22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2" name="Line 98">
            <a:extLst>
              <a:ext uri="{FF2B5EF4-FFF2-40B4-BE49-F238E27FC236}">
                <a16:creationId xmlns:a16="http://schemas.microsoft.com/office/drawing/2014/main" id="{4E0AD839-0780-4896-88D1-3490D31DFE3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514600" y="2286000"/>
            <a:ext cx="22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" name="Line 98">
            <a:extLst>
              <a:ext uri="{FF2B5EF4-FFF2-40B4-BE49-F238E27FC236}">
                <a16:creationId xmlns:a16="http://schemas.microsoft.com/office/drawing/2014/main" id="{642E2B46-2FEB-4F81-9D69-B638058B47D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124200" y="2286000"/>
            <a:ext cx="22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4" name="Line 98">
            <a:extLst>
              <a:ext uri="{FF2B5EF4-FFF2-40B4-BE49-F238E27FC236}">
                <a16:creationId xmlns:a16="http://schemas.microsoft.com/office/drawing/2014/main" id="{ECD88137-AED1-4641-B4C2-4128E4ED899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209800" y="2971800"/>
            <a:ext cx="7620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5" name="Line 98">
            <a:extLst>
              <a:ext uri="{FF2B5EF4-FFF2-40B4-BE49-F238E27FC236}">
                <a16:creationId xmlns:a16="http://schemas.microsoft.com/office/drawing/2014/main" id="{54D6CE19-2CA2-4136-8249-509700CDB7A3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2514600" y="2971800"/>
            <a:ext cx="7620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6" name="Line 98">
            <a:extLst>
              <a:ext uri="{FF2B5EF4-FFF2-40B4-BE49-F238E27FC236}">
                <a16:creationId xmlns:a16="http://schemas.microsoft.com/office/drawing/2014/main" id="{589BCD53-CC17-4F2F-9D24-1CF92435EDD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286000" y="2971800"/>
            <a:ext cx="22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7" name="Line 98">
            <a:extLst>
              <a:ext uri="{FF2B5EF4-FFF2-40B4-BE49-F238E27FC236}">
                <a16:creationId xmlns:a16="http://schemas.microsoft.com/office/drawing/2014/main" id="{D3A7FDD2-613D-4C77-B22B-BA70A4276AB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981200" y="3200400"/>
            <a:ext cx="22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8" name="Line 98">
            <a:extLst>
              <a:ext uri="{FF2B5EF4-FFF2-40B4-BE49-F238E27FC236}">
                <a16:creationId xmlns:a16="http://schemas.microsoft.com/office/drawing/2014/main" id="{A21AE97B-1649-4B59-A6C0-59D76413F33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590800" y="3200400"/>
            <a:ext cx="22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9" name="Text Box 171">
            <a:extLst>
              <a:ext uri="{FF2B5EF4-FFF2-40B4-BE49-F238E27FC236}">
                <a16:creationId xmlns:a16="http://schemas.microsoft.com/office/drawing/2014/main" id="{DC49F1F0-1A81-419B-8CA1-7046C21FB2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52600" y="2057400"/>
            <a:ext cx="16671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b="1" dirty="0">
                <a:latin typeface="Times New Roman" panose="02020603050405020304" pitchFamily="18" charset="0"/>
              </a:rPr>
              <a:t>A</a:t>
            </a:r>
            <a:endParaRPr lang="en-US" altLang="en-US" b="1" baseline="-25000" dirty="0">
              <a:latin typeface="Times New Roman" panose="02020603050405020304" pitchFamily="18" charset="0"/>
            </a:endParaRPr>
          </a:p>
        </p:txBody>
      </p:sp>
      <p:sp>
        <p:nvSpPr>
          <p:cNvPr id="150" name="Text Box 171">
            <a:extLst>
              <a:ext uri="{FF2B5EF4-FFF2-40B4-BE49-F238E27FC236}">
                <a16:creationId xmlns:a16="http://schemas.microsoft.com/office/drawing/2014/main" id="{7E82256D-A231-47DC-A641-8E41666DAE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38288" y="2971800"/>
            <a:ext cx="153888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b="1" dirty="0">
                <a:latin typeface="Times New Roman" panose="02020603050405020304" pitchFamily="18" charset="0"/>
              </a:rPr>
              <a:t>B</a:t>
            </a:r>
            <a:endParaRPr lang="en-US" altLang="en-US" b="1" baseline="-25000" dirty="0">
              <a:latin typeface="Times New Roman" panose="02020603050405020304" pitchFamily="18" charset="0"/>
            </a:endParaRPr>
          </a:p>
        </p:txBody>
      </p:sp>
      <p:sp>
        <p:nvSpPr>
          <p:cNvPr id="151" name="Text Box 171">
            <a:extLst>
              <a:ext uri="{FF2B5EF4-FFF2-40B4-BE49-F238E27FC236}">
                <a16:creationId xmlns:a16="http://schemas.microsoft.com/office/drawing/2014/main" id="{2F29C875-C375-482D-9BEE-698B007DC9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38600" y="2923400"/>
            <a:ext cx="351058" cy="27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b="1" dirty="0" err="1">
                <a:latin typeface="Times New Roman" panose="02020603050405020304" pitchFamily="18" charset="0"/>
              </a:rPr>
              <a:t>TB</a:t>
            </a:r>
            <a:r>
              <a:rPr lang="en-US" altLang="en-US" b="1" baseline="-25000" dirty="0" err="1">
                <a:latin typeface="Times New Roman" panose="02020603050405020304" pitchFamily="18" charset="0"/>
              </a:rPr>
              <a:t>i</a:t>
            </a:r>
            <a:endParaRPr lang="en-US" altLang="en-US" b="1" baseline="-25000" dirty="0">
              <a:latin typeface="Times New Roman" panose="02020603050405020304" pitchFamily="18" charset="0"/>
            </a:endParaRPr>
          </a:p>
        </p:txBody>
      </p:sp>
      <p:sp>
        <p:nvSpPr>
          <p:cNvPr id="152" name="Text Box 171">
            <a:extLst>
              <a:ext uri="{FF2B5EF4-FFF2-40B4-BE49-F238E27FC236}">
                <a16:creationId xmlns:a16="http://schemas.microsoft.com/office/drawing/2014/main" id="{DE9D9810-FADE-4ABE-A35E-95C458F7BB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71679" y="2941320"/>
            <a:ext cx="359074" cy="27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b="1" dirty="0" err="1">
                <a:latin typeface="Times New Roman" panose="02020603050405020304" pitchFamily="18" charset="0"/>
              </a:rPr>
              <a:t>TB</a:t>
            </a:r>
            <a:r>
              <a:rPr lang="en-US" altLang="en-US" b="1" baseline="-25000" dirty="0" err="1">
                <a:latin typeface="Times New Roman" panose="02020603050405020304" pitchFamily="18" charset="0"/>
              </a:rPr>
              <a:t>j</a:t>
            </a:r>
            <a:endParaRPr lang="en-US" altLang="en-US" b="1" baseline="-25000" dirty="0">
              <a:latin typeface="Times New Roman" panose="02020603050405020304" pitchFamily="18" charset="0"/>
            </a:endParaRPr>
          </a:p>
        </p:txBody>
      </p:sp>
      <p:sp>
        <p:nvSpPr>
          <p:cNvPr id="153" name="Text Box 171">
            <a:extLst>
              <a:ext uri="{FF2B5EF4-FFF2-40B4-BE49-F238E27FC236}">
                <a16:creationId xmlns:a16="http://schemas.microsoft.com/office/drawing/2014/main" id="{6AFA19FC-B53C-40D5-B1C4-A045914EF9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38600" y="2649080"/>
            <a:ext cx="346762" cy="27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b="1" dirty="0" err="1">
                <a:latin typeface="Times New Roman" panose="02020603050405020304" pitchFamily="18" charset="0"/>
              </a:rPr>
              <a:t>TA</a:t>
            </a:r>
            <a:r>
              <a:rPr lang="en-US" altLang="en-US" b="1" baseline="-25000" dirty="0" err="1">
                <a:latin typeface="Times New Roman" panose="02020603050405020304" pitchFamily="18" charset="0"/>
              </a:rPr>
              <a:t>i</a:t>
            </a:r>
            <a:endParaRPr lang="en-US" altLang="en-US" b="1" baseline="-25000" dirty="0">
              <a:latin typeface="Times New Roman" panose="02020603050405020304" pitchFamily="18" charset="0"/>
            </a:endParaRPr>
          </a:p>
        </p:txBody>
      </p:sp>
      <p:sp>
        <p:nvSpPr>
          <p:cNvPr id="154" name="Text Box 171">
            <a:extLst>
              <a:ext uri="{FF2B5EF4-FFF2-40B4-BE49-F238E27FC236}">
                <a16:creationId xmlns:a16="http://schemas.microsoft.com/office/drawing/2014/main" id="{A9FFEE6F-B28C-42E4-8261-F7AFF071F2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2600" y="2667000"/>
            <a:ext cx="354778" cy="27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b="1" dirty="0" err="1">
                <a:latin typeface="Times New Roman" panose="02020603050405020304" pitchFamily="18" charset="0"/>
              </a:rPr>
              <a:t>TA</a:t>
            </a:r>
            <a:r>
              <a:rPr lang="en-US" altLang="en-US" b="1" baseline="-25000" dirty="0" err="1">
                <a:latin typeface="Times New Roman" panose="02020603050405020304" pitchFamily="18" charset="0"/>
              </a:rPr>
              <a:t>j</a:t>
            </a:r>
            <a:endParaRPr lang="en-US" altLang="en-US" b="1" baseline="-25000" dirty="0">
              <a:latin typeface="Times New Roman" panose="02020603050405020304" pitchFamily="18" charset="0"/>
            </a:endParaRPr>
          </a:p>
        </p:txBody>
      </p:sp>
      <p:sp>
        <p:nvSpPr>
          <p:cNvPr id="155" name="Text Box 171">
            <a:extLst>
              <a:ext uri="{FF2B5EF4-FFF2-40B4-BE49-F238E27FC236}">
                <a16:creationId xmlns:a16="http://schemas.microsoft.com/office/drawing/2014/main" id="{6BC2096E-8F42-460A-A183-34F1BAD0E7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24400" y="2923400"/>
            <a:ext cx="385362" cy="27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b="1" dirty="0" err="1">
                <a:latin typeface="Symbol" pitchFamily="2" charset="2"/>
              </a:rPr>
              <a:t>D</a:t>
            </a:r>
            <a:r>
              <a:rPr lang="en-US" altLang="en-US" b="1" dirty="0" err="1">
                <a:latin typeface="Times New Roman" panose="02020603050405020304" pitchFamily="18" charset="0"/>
              </a:rPr>
              <a:t>T</a:t>
            </a:r>
            <a:r>
              <a:rPr lang="en-US" altLang="en-US" b="1" baseline="-25000" dirty="0" err="1">
                <a:latin typeface="Times New Roman" panose="02020603050405020304" pitchFamily="18" charset="0"/>
              </a:rPr>
              <a:t>ij</a:t>
            </a:r>
            <a:endParaRPr lang="en-US" altLang="en-US" b="1" baseline="-25000" dirty="0">
              <a:latin typeface="Times New Roman" panose="02020603050405020304" pitchFamily="18" charset="0"/>
            </a:endParaRPr>
          </a:p>
        </p:txBody>
      </p:sp>
      <p:sp>
        <p:nvSpPr>
          <p:cNvPr id="156" name="Line 98">
            <a:extLst>
              <a:ext uri="{FF2B5EF4-FFF2-40B4-BE49-F238E27FC236}">
                <a16:creationId xmlns:a16="http://schemas.microsoft.com/office/drawing/2014/main" id="{15A749E6-110B-4369-9805-50DCC0C9878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209800" y="2819400"/>
            <a:ext cx="457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7" name="Line 98">
            <a:extLst>
              <a:ext uri="{FF2B5EF4-FFF2-40B4-BE49-F238E27FC236}">
                <a16:creationId xmlns:a16="http://schemas.microsoft.com/office/drawing/2014/main" id="{D654EF89-8A4C-414A-9A29-7C0F751FBD7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743200" y="1981200"/>
            <a:ext cx="457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BFABB35-FD4A-4C19-8FB3-93D766836F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60578" y="883920"/>
            <a:ext cx="5486400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5170037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67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7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67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67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67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67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7619" grpId="0" build="p" bldLvl="2" autoUpdateAnimBg="0" advAuto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Oct. 2020, Fermilab jywu168@fnal.gov</a:t>
            </a:r>
          </a:p>
        </p:txBody>
      </p:sp>
      <p:sp>
        <p:nvSpPr>
          <p:cNvPr id="18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461760" y="7680960"/>
            <a:ext cx="6217920" cy="365760"/>
          </a:xfrm>
        </p:spPr>
        <p:txBody>
          <a:bodyPr/>
          <a:lstStyle/>
          <a:p>
            <a:pPr>
              <a:defRPr/>
            </a:pPr>
            <a:r>
              <a:rPr lang="en-US"/>
              <a:t>Timing Crosschecking</a:t>
            </a:r>
          </a:p>
        </p:txBody>
      </p:sp>
      <p:sp>
        <p:nvSpPr>
          <p:cNvPr id="4096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BD6E64-FA0F-4E85-80AA-A8B46ADE2C44}" type="slidenum">
              <a:rPr lang="en-US" smtClean="0">
                <a:latin typeface="Garamond" pitchFamily="28" charset="0"/>
                <a:ea typeface="ＭＳ Ｐゴシック" pitchFamily="28" charset="-128"/>
              </a:rPr>
              <a:pPr/>
              <a:t>23</a:t>
            </a:fld>
            <a:endParaRPr lang="en-US">
              <a:latin typeface="Garamond" pitchFamily="28" charset="0"/>
              <a:ea typeface="ＭＳ Ｐゴシック" pitchFamily="28" charset="-128"/>
            </a:endParaRPr>
          </a:p>
        </p:txBody>
      </p:sp>
      <p:sp>
        <p:nvSpPr>
          <p:cNvPr id="40965" name="Rectangle 2"/>
          <p:cNvSpPr>
            <a:spLocks noGrp="1" noChangeArrowheads="1"/>
          </p:cNvSpPr>
          <p:nvPr>
            <p:ph type="title"/>
          </p:nvPr>
        </p:nvSpPr>
        <p:spPr>
          <a:xfrm>
            <a:off x="731520" y="304800"/>
            <a:ext cx="7574280" cy="822960"/>
          </a:xfrm>
        </p:spPr>
        <p:txBody>
          <a:bodyPr/>
          <a:lstStyle/>
          <a:p>
            <a:pPr eaLnBrk="1" hangingPunct="1"/>
            <a:r>
              <a:rPr lang="en-US" sz="3360" dirty="0">
                <a:ea typeface="ＭＳ Ｐゴシック" pitchFamily="28" charset="-128"/>
              </a:rPr>
              <a:t>Arrival Times</a:t>
            </a:r>
          </a:p>
        </p:txBody>
      </p:sp>
      <p:sp>
        <p:nvSpPr>
          <p:cNvPr id="367619" name="Rectangle 3"/>
          <p:cNvSpPr>
            <a:spLocks noChangeArrowheads="1"/>
          </p:cNvSpPr>
          <p:nvPr/>
        </p:nvSpPr>
        <p:spPr bwMode="auto">
          <a:xfrm>
            <a:off x="838200" y="5943600"/>
            <a:ext cx="13060681" cy="15239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Both rising and falling edges of the pulses are used.</a:t>
            </a:r>
          </a:p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Times calculated with 100 </a:t>
            </a:r>
            <a:r>
              <a:rPr lang="en-US" sz="2400" dirty="0" err="1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ps</a:t>
            </a: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 granularity to emulate TDC (without analog information).</a:t>
            </a:r>
          </a:p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With both edges, base line shift can be partially cancelled.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BFABB35-FD4A-4C19-8FB3-93D766836F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433" y="1137808"/>
            <a:ext cx="5486400" cy="41148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023C72B-739B-4789-BFB0-27533EF8A6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96173" y="1066800"/>
            <a:ext cx="6629400" cy="449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1997802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67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7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67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67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7619" grpId="0" build="p" bldLvl="2" autoUpdateAnimBg="0" advAuto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Oct. 2020, Fermilab jywu168@fnal.gov</a:t>
            </a:r>
          </a:p>
        </p:txBody>
      </p:sp>
      <p:sp>
        <p:nvSpPr>
          <p:cNvPr id="18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Timing Crosschecking</a:t>
            </a:r>
          </a:p>
        </p:txBody>
      </p:sp>
      <p:sp>
        <p:nvSpPr>
          <p:cNvPr id="4096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BD6E64-FA0F-4E85-80AA-A8B46ADE2C44}" type="slidenum">
              <a:rPr lang="en-US" smtClean="0">
                <a:latin typeface="Garamond" pitchFamily="28" charset="0"/>
                <a:ea typeface="ＭＳ Ｐゴシック" pitchFamily="28" charset="-128"/>
              </a:rPr>
              <a:pPr/>
              <a:t>24</a:t>
            </a:fld>
            <a:endParaRPr lang="en-US">
              <a:latin typeface="Garamond" pitchFamily="28" charset="0"/>
              <a:ea typeface="ＭＳ Ｐゴシック" pitchFamily="28" charset="-128"/>
            </a:endParaRPr>
          </a:p>
        </p:txBody>
      </p:sp>
      <p:sp>
        <p:nvSpPr>
          <p:cNvPr id="40965" name="Rectangle 2"/>
          <p:cNvSpPr>
            <a:spLocks noGrp="1" noChangeArrowheads="1"/>
          </p:cNvSpPr>
          <p:nvPr>
            <p:ph type="title"/>
          </p:nvPr>
        </p:nvSpPr>
        <p:spPr>
          <a:xfrm>
            <a:off x="731520" y="304800"/>
            <a:ext cx="9326880" cy="822960"/>
          </a:xfrm>
        </p:spPr>
        <p:txBody>
          <a:bodyPr/>
          <a:lstStyle/>
          <a:p>
            <a:pPr eaLnBrk="1" hangingPunct="1"/>
            <a:r>
              <a:rPr lang="en-US" sz="3360" dirty="0">
                <a:ea typeface="ＭＳ Ｐゴシック" pitchFamily="28" charset="-128"/>
              </a:rPr>
              <a:t>The Mean Times</a:t>
            </a:r>
          </a:p>
        </p:txBody>
      </p:sp>
      <p:sp>
        <p:nvSpPr>
          <p:cNvPr id="367619" name="Rectangle 3"/>
          <p:cNvSpPr>
            <a:spLocks noChangeArrowheads="1"/>
          </p:cNvSpPr>
          <p:nvPr/>
        </p:nvSpPr>
        <p:spPr bwMode="auto">
          <a:xfrm>
            <a:off x="838200" y="6629400"/>
            <a:ext cx="1277112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Mean times using arrival times of 4 edges are calculated.</a:t>
            </a:r>
          </a:p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The arrival times are different in different channels but the mean times are identical.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0854C9B-75F4-4F16-A24D-5EE2B85611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990600"/>
            <a:ext cx="8090115" cy="54864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85B42BC-D171-4206-9381-CA5C9D7412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01000" y="1571227"/>
            <a:ext cx="6629400" cy="449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7062168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67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7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7619" grpId="0" build="p" bldLvl="2" autoUpdateAnimBg="0" advAuto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Oct. 2020, Fermilab jywu168@fnal.gov</a:t>
            </a:r>
          </a:p>
        </p:txBody>
      </p:sp>
      <p:sp>
        <p:nvSpPr>
          <p:cNvPr id="18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Timing Crosschecking</a:t>
            </a:r>
          </a:p>
        </p:txBody>
      </p:sp>
      <p:sp>
        <p:nvSpPr>
          <p:cNvPr id="4096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BD6E64-FA0F-4E85-80AA-A8B46ADE2C44}" type="slidenum">
              <a:rPr lang="en-US" smtClean="0">
                <a:latin typeface="Garamond" pitchFamily="28" charset="0"/>
                <a:ea typeface="ＭＳ Ｐゴシック" pitchFamily="28" charset="-128"/>
              </a:rPr>
              <a:pPr/>
              <a:t>25</a:t>
            </a:fld>
            <a:endParaRPr lang="en-US">
              <a:latin typeface="Garamond" pitchFamily="28" charset="0"/>
              <a:ea typeface="ＭＳ Ｐゴシック" pitchFamily="28" charset="-128"/>
            </a:endParaRPr>
          </a:p>
        </p:txBody>
      </p:sp>
      <p:sp>
        <p:nvSpPr>
          <p:cNvPr id="40965" name="Rectangle 2"/>
          <p:cNvSpPr>
            <a:spLocks noGrp="1" noChangeArrowheads="1"/>
          </p:cNvSpPr>
          <p:nvPr>
            <p:ph type="title"/>
          </p:nvPr>
        </p:nvSpPr>
        <p:spPr>
          <a:xfrm>
            <a:off x="731520" y="304800"/>
            <a:ext cx="9326880" cy="822960"/>
          </a:xfrm>
        </p:spPr>
        <p:txBody>
          <a:bodyPr/>
          <a:lstStyle/>
          <a:p>
            <a:pPr eaLnBrk="1" hangingPunct="1"/>
            <a:r>
              <a:rPr lang="en-US" sz="3360" dirty="0">
                <a:ea typeface="ＭＳ Ｐゴシック" pitchFamily="28" charset="-128"/>
              </a:rPr>
              <a:t>The Differences of Mean Times in Different channels</a:t>
            </a:r>
          </a:p>
        </p:txBody>
      </p:sp>
      <p:sp>
        <p:nvSpPr>
          <p:cNvPr id="367619" name="Rectangle 3"/>
          <p:cNvSpPr>
            <a:spLocks noChangeArrowheads="1"/>
          </p:cNvSpPr>
          <p:nvPr/>
        </p:nvSpPr>
        <p:spPr bwMode="auto">
          <a:xfrm>
            <a:off x="838200" y="6934200"/>
            <a:ext cx="1277112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The measurement precisions for single common burst of different channels are around 30 ps.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0854C9B-75F4-4F16-A24D-5EE2B85611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2438400"/>
            <a:ext cx="5486400" cy="372066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85B42BC-D171-4206-9381-CA5C9D7412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9285" y="1082040"/>
            <a:ext cx="8090115" cy="5486400"/>
          </a:xfrm>
          <a:prstGeom prst="rect">
            <a:avLst/>
          </a:prstGeom>
        </p:spPr>
      </p:pic>
      <p:sp>
        <p:nvSpPr>
          <p:cNvPr id="9" name="Text Box 171">
            <a:extLst>
              <a:ext uri="{FF2B5EF4-FFF2-40B4-BE49-F238E27FC236}">
                <a16:creationId xmlns:a16="http://schemas.microsoft.com/office/drawing/2014/main" id="{317B204C-ED0F-41D9-A41E-2A995737DA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25200" y="4309708"/>
            <a:ext cx="1258358" cy="36933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sz="2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30 </a:t>
            </a:r>
            <a:r>
              <a:rPr lang="en-US" altLang="en-US" sz="2400" b="1" dirty="0" err="1">
                <a:solidFill>
                  <a:srgbClr val="FF0000"/>
                </a:solidFill>
                <a:latin typeface="Times New Roman" panose="02020603050405020304" pitchFamily="18" charset="0"/>
              </a:rPr>
              <a:t>ps</a:t>
            </a:r>
            <a:r>
              <a:rPr lang="en-US" altLang="en-US" sz="2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 typ.</a:t>
            </a:r>
          </a:p>
        </p:txBody>
      </p:sp>
    </p:spTree>
    <p:extLst>
      <p:ext uri="{BB962C8B-B14F-4D97-AF65-F5344CB8AC3E}">
        <p14:creationId xmlns:p14="http://schemas.microsoft.com/office/powerpoint/2010/main" val="1201183726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7619" grpId="0" build="p" bldLvl="2" autoUpdateAnimBg="0" advAuto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BC679E9-DEDB-4C5A-A29C-86765B4390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7663" y="838200"/>
            <a:ext cx="8764291" cy="5943600"/>
          </a:xfrm>
          <a:prstGeom prst="rect">
            <a:avLst/>
          </a:prstGeom>
        </p:spPr>
      </p:pic>
      <p:sp>
        <p:nvSpPr>
          <p:cNvPr id="184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Oct. 2020, Fermilab jywu168@fnal.gov</a:t>
            </a:r>
          </a:p>
        </p:txBody>
      </p:sp>
      <p:sp>
        <p:nvSpPr>
          <p:cNvPr id="18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Timing Crosschecking</a:t>
            </a:r>
          </a:p>
        </p:txBody>
      </p:sp>
      <p:sp>
        <p:nvSpPr>
          <p:cNvPr id="4096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BD6E64-FA0F-4E85-80AA-A8B46ADE2C44}" type="slidenum">
              <a:rPr lang="en-US" smtClean="0">
                <a:latin typeface="Garamond" pitchFamily="28" charset="0"/>
                <a:ea typeface="ＭＳ Ｐゴシック" pitchFamily="28" charset="-128"/>
              </a:rPr>
              <a:pPr/>
              <a:t>26</a:t>
            </a:fld>
            <a:endParaRPr lang="en-US">
              <a:latin typeface="Garamond" pitchFamily="28" charset="0"/>
              <a:ea typeface="ＭＳ Ｐゴシック" pitchFamily="28" charset="-128"/>
            </a:endParaRPr>
          </a:p>
        </p:txBody>
      </p:sp>
      <p:sp>
        <p:nvSpPr>
          <p:cNvPr id="40965" name="Rectangle 2"/>
          <p:cNvSpPr>
            <a:spLocks noGrp="1" noChangeArrowheads="1"/>
          </p:cNvSpPr>
          <p:nvPr>
            <p:ph type="title"/>
          </p:nvPr>
        </p:nvSpPr>
        <p:spPr>
          <a:xfrm>
            <a:off x="731520" y="304800"/>
            <a:ext cx="9326880" cy="822960"/>
          </a:xfrm>
        </p:spPr>
        <p:txBody>
          <a:bodyPr/>
          <a:lstStyle/>
          <a:p>
            <a:pPr eaLnBrk="1" hangingPunct="1"/>
            <a:r>
              <a:rPr lang="en-US" sz="3360" dirty="0">
                <a:ea typeface="ＭＳ Ｐゴシック" pitchFamily="28" charset="-128"/>
              </a:rPr>
              <a:t>The Average of Multiple Measurements</a:t>
            </a:r>
          </a:p>
        </p:txBody>
      </p:sp>
      <p:sp>
        <p:nvSpPr>
          <p:cNvPr id="367619" name="Rectangle 3"/>
          <p:cNvSpPr>
            <a:spLocks noChangeArrowheads="1"/>
          </p:cNvSpPr>
          <p:nvPr/>
        </p:nvSpPr>
        <p:spPr bwMode="auto">
          <a:xfrm>
            <a:off x="838200" y="6629400"/>
            <a:ext cx="1277112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The </a:t>
            </a:r>
            <a:r>
              <a:rPr lang="en-US" sz="2400" dirty="0">
                <a:solidFill>
                  <a:srgbClr val="FF0000"/>
                </a:solidFill>
                <a:latin typeface="Times New Roman" pitchFamily="28" charset="0"/>
                <a:sym typeface="Wingdings" pitchFamily="28" charset="2"/>
              </a:rPr>
              <a:t>single</a:t>
            </a: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 and sliding averages of </a:t>
            </a:r>
            <a:r>
              <a:rPr lang="en-US" sz="2400" dirty="0">
                <a:solidFill>
                  <a:srgbClr val="00B050"/>
                </a:solidFill>
                <a:latin typeface="Times New Roman" pitchFamily="28" charset="0"/>
                <a:sym typeface="Wingdings" pitchFamily="28" charset="2"/>
              </a:rPr>
              <a:t>4</a:t>
            </a: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 and</a:t>
            </a:r>
            <a:r>
              <a:rPr lang="en-US" sz="2400" dirty="0">
                <a:solidFill>
                  <a:srgbClr val="0070C0"/>
                </a:solidFill>
                <a:latin typeface="Times New Roman" pitchFamily="28" charset="0"/>
                <a:sym typeface="Wingdings" pitchFamily="28" charset="2"/>
              </a:rPr>
              <a:t>16</a:t>
            </a: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 mean times are plotted above.</a:t>
            </a:r>
          </a:p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With repeating measurements, the monitoring precisions better than 10 </a:t>
            </a:r>
            <a:r>
              <a:rPr lang="en-US" sz="2400" dirty="0" err="1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ps</a:t>
            </a: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 can be achieved.</a:t>
            </a:r>
          </a:p>
        </p:txBody>
      </p:sp>
      <p:sp>
        <p:nvSpPr>
          <p:cNvPr id="9" name="Text Box 171">
            <a:extLst>
              <a:ext uri="{FF2B5EF4-FFF2-40B4-BE49-F238E27FC236}">
                <a16:creationId xmlns:a16="http://schemas.microsoft.com/office/drawing/2014/main" id="{317B204C-ED0F-41D9-A41E-2A995737DA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94297" y="2209800"/>
            <a:ext cx="1134926" cy="49244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sz="32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&lt;10 </a:t>
            </a:r>
            <a:r>
              <a:rPr lang="en-US" altLang="en-US" sz="3200" b="1" dirty="0" err="1">
                <a:solidFill>
                  <a:srgbClr val="0000FF"/>
                </a:solidFill>
                <a:latin typeface="Times New Roman" panose="02020603050405020304" pitchFamily="18" charset="0"/>
              </a:rPr>
              <a:t>ps</a:t>
            </a:r>
            <a:endParaRPr lang="en-US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5059369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67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7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7619" grpId="0" build="p" bldLvl="2" autoUpdateAnimBg="0" advAuto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Oct. 2020, Fermilab jywu168@fnal.gov</a:t>
            </a:r>
          </a:p>
        </p:txBody>
      </p:sp>
      <p:sp>
        <p:nvSpPr>
          <p:cNvPr id="18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461760" y="7680960"/>
            <a:ext cx="6217920" cy="365760"/>
          </a:xfrm>
        </p:spPr>
        <p:txBody>
          <a:bodyPr/>
          <a:lstStyle/>
          <a:p>
            <a:pPr>
              <a:defRPr/>
            </a:pPr>
            <a:r>
              <a:rPr lang="en-US"/>
              <a:t>Timing Crosschecking</a:t>
            </a:r>
          </a:p>
        </p:txBody>
      </p:sp>
      <p:sp>
        <p:nvSpPr>
          <p:cNvPr id="4096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BD6E64-FA0F-4E85-80AA-A8B46ADE2C44}" type="slidenum">
              <a:rPr lang="en-US" smtClean="0">
                <a:latin typeface="Garamond" pitchFamily="28" charset="0"/>
                <a:ea typeface="ＭＳ Ｐゴシック" pitchFamily="28" charset="-128"/>
              </a:rPr>
              <a:pPr/>
              <a:t>27</a:t>
            </a:fld>
            <a:endParaRPr lang="en-US">
              <a:latin typeface="Garamond" pitchFamily="28" charset="0"/>
              <a:ea typeface="ＭＳ Ｐゴシック" pitchFamily="28" charset="-128"/>
            </a:endParaRPr>
          </a:p>
        </p:txBody>
      </p:sp>
      <p:sp>
        <p:nvSpPr>
          <p:cNvPr id="40965" name="Rectangle 2"/>
          <p:cNvSpPr>
            <a:spLocks noGrp="1" noChangeArrowheads="1"/>
          </p:cNvSpPr>
          <p:nvPr>
            <p:ph type="title"/>
          </p:nvPr>
        </p:nvSpPr>
        <p:spPr>
          <a:xfrm>
            <a:off x="731520" y="304800"/>
            <a:ext cx="7574280" cy="822960"/>
          </a:xfrm>
        </p:spPr>
        <p:txBody>
          <a:bodyPr/>
          <a:lstStyle/>
          <a:p>
            <a:pPr eaLnBrk="1" hangingPunct="1"/>
            <a:r>
              <a:rPr lang="en-US" sz="3360" dirty="0">
                <a:ea typeface="ＭＳ Ｐゴシック" pitchFamily="28" charset="-128"/>
              </a:rPr>
              <a:t>Cable Delay Effects</a:t>
            </a:r>
          </a:p>
        </p:txBody>
      </p:sp>
      <p:sp>
        <p:nvSpPr>
          <p:cNvPr id="367619" name="Rectangle 3"/>
          <p:cNvSpPr>
            <a:spLocks noChangeArrowheads="1"/>
          </p:cNvSpPr>
          <p:nvPr/>
        </p:nvSpPr>
        <p:spPr bwMode="auto">
          <a:xfrm>
            <a:off x="838200" y="6096000"/>
            <a:ext cx="13060681" cy="1371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Artificial delays are added in the signal generator pulses to emulate cable delay variations.</a:t>
            </a:r>
          </a:p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Arrival times are changed accordingly.</a:t>
            </a:r>
          </a:p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Mean times are also changed, but all channels have same amount of change.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FC57049-1A79-493C-BB69-D9DDD015FD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3440" y="1254866"/>
            <a:ext cx="5486400" cy="4114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D5CF635-958B-4701-B999-8AE60B1F6B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20840" y="1127760"/>
            <a:ext cx="6629400" cy="449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059037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67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7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67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67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7619" grpId="0" build="p" bldLvl="2" autoUpdateAnimBg="0" advAuto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Oct. 2020, Fermilab jywu168@fnal.gov</a:t>
            </a:r>
          </a:p>
        </p:txBody>
      </p:sp>
      <p:sp>
        <p:nvSpPr>
          <p:cNvPr id="18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Timing Crosschecking</a:t>
            </a:r>
          </a:p>
        </p:txBody>
      </p:sp>
      <p:sp>
        <p:nvSpPr>
          <p:cNvPr id="4096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BD6E64-FA0F-4E85-80AA-A8B46ADE2C44}" type="slidenum">
              <a:rPr lang="en-US" smtClean="0">
                <a:latin typeface="Garamond" pitchFamily="28" charset="0"/>
                <a:ea typeface="ＭＳ Ｐゴシック" pitchFamily="28" charset="-128"/>
              </a:rPr>
              <a:pPr/>
              <a:t>28</a:t>
            </a:fld>
            <a:endParaRPr lang="en-US">
              <a:latin typeface="Garamond" pitchFamily="28" charset="0"/>
              <a:ea typeface="ＭＳ Ｐゴシック" pitchFamily="28" charset="-128"/>
            </a:endParaRPr>
          </a:p>
        </p:txBody>
      </p:sp>
      <p:sp>
        <p:nvSpPr>
          <p:cNvPr id="40965" name="Rectangle 2"/>
          <p:cNvSpPr>
            <a:spLocks noGrp="1" noChangeArrowheads="1"/>
          </p:cNvSpPr>
          <p:nvPr>
            <p:ph type="title"/>
          </p:nvPr>
        </p:nvSpPr>
        <p:spPr>
          <a:xfrm>
            <a:off x="731520" y="304800"/>
            <a:ext cx="9326880" cy="822960"/>
          </a:xfrm>
        </p:spPr>
        <p:txBody>
          <a:bodyPr/>
          <a:lstStyle/>
          <a:p>
            <a:pPr eaLnBrk="1" hangingPunct="1"/>
            <a:r>
              <a:rPr lang="en-US" sz="3360" dirty="0">
                <a:ea typeface="ＭＳ Ｐゴシック" pitchFamily="28" charset="-128"/>
              </a:rPr>
              <a:t>Differences of Mean Times in Different Channels</a:t>
            </a:r>
          </a:p>
        </p:txBody>
      </p:sp>
      <p:sp>
        <p:nvSpPr>
          <p:cNvPr id="367619" name="Rectangle 3"/>
          <p:cNvSpPr>
            <a:spLocks noChangeArrowheads="1"/>
          </p:cNvSpPr>
          <p:nvPr/>
        </p:nvSpPr>
        <p:spPr bwMode="auto">
          <a:xfrm>
            <a:off x="838200" y="6629400"/>
            <a:ext cx="12420600" cy="1051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The mean times are still identical in different channels within good precisions.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EBAD032-DCA7-4CFC-A666-C757763245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50593" y="1280160"/>
            <a:ext cx="6629400" cy="44958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B3DEF3C-033F-4382-8AA6-E56F8AEC14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371600"/>
            <a:ext cx="6629400" cy="4495800"/>
          </a:xfrm>
          <a:prstGeom prst="rect">
            <a:avLst/>
          </a:prstGeom>
        </p:spPr>
      </p:pic>
      <p:sp>
        <p:nvSpPr>
          <p:cNvPr id="11" name="Text Box 171">
            <a:extLst>
              <a:ext uri="{FF2B5EF4-FFF2-40B4-BE49-F238E27FC236}">
                <a16:creationId xmlns:a16="http://schemas.microsoft.com/office/drawing/2014/main" id="{7B571B18-AD54-4A6E-8A7D-647CBB7FAD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23474" y="2560414"/>
            <a:ext cx="900888" cy="49244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sz="32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12 </a:t>
            </a:r>
            <a:r>
              <a:rPr lang="en-US" altLang="en-US" sz="3200" b="1" dirty="0" err="1">
                <a:solidFill>
                  <a:srgbClr val="0000FF"/>
                </a:solidFill>
                <a:latin typeface="Times New Roman" panose="02020603050405020304" pitchFamily="18" charset="0"/>
              </a:rPr>
              <a:t>ps</a:t>
            </a:r>
            <a:endParaRPr lang="en-US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5621323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7619" grpId="0" build="p" bldLvl="2" autoUpdateAnimBg="0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Oct. 2020, Fermilab jywu168@fnal.gov</a:t>
            </a:r>
          </a:p>
        </p:txBody>
      </p:sp>
      <p:sp>
        <p:nvSpPr>
          <p:cNvPr id="18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461760" y="7680960"/>
            <a:ext cx="6217920" cy="365760"/>
          </a:xfrm>
        </p:spPr>
        <p:txBody>
          <a:bodyPr/>
          <a:lstStyle/>
          <a:p>
            <a:pPr>
              <a:defRPr/>
            </a:pPr>
            <a:r>
              <a:rPr lang="en-US"/>
              <a:t>Timing Crosschecking</a:t>
            </a:r>
          </a:p>
        </p:txBody>
      </p:sp>
      <p:sp>
        <p:nvSpPr>
          <p:cNvPr id="4096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BD6E64-FA0F-4E85-80AA-A8B46ADE2C44}" type="slidenum">
              <a:rPr lang="en-US" smtClean="0">
                <a:latin typeface="Garamond" pitchFamily="28" charset="0"/>
                <a:ea typeface="ＭＳ Ｐゴシック" pitchFamily="28" charset="-128"/>
              </a:rPr>
              <a:pPr/>
              <a:t>3</a:t>
            </a:fld>
            <a:endParaRPr lang="en-US">
              <a:latin typeface="Garamond" pitchFamily="28" charset="0"/>
              <a:ea typeface="ＭＳ Ｐゴシック" pitchFamily="28" charset="-128"/>
            </a:endParaRPr>
          </a:p>
        </p:txBody>
      </p:sp>
      <p:sp>
        <p:nvSpPr>
          <p:cNvPr id="40965" name="Rectangle 2"/>
          <p:cNvSpPr>
            <a:spLocks noGrp="1" noChangeArrowheads="1"/>
          </p:cNvSpPr>
          <p:nvPr>
            <p:ph type="title"/>
          </p:nvPr>
        </p:nvSpPr>
        <p:spPr>
          <a:xfrm>
            <a:off x="731520" y="304800"/>
            <a:ext cx="9326880" cy="822960"/>
          </a:xfrm>
        </p:spPr>
        <p:txBody>
          <a:bodyPr/>
          <a:lstStyle/>
          <a:p>
            <a:pPr eaLnBrk="1" hangingPunct="1"/>
            <a:r>
              <a:rPr lang="en-US" sz="3360" dirty="0">
                <a:ea typeface="ＭＳ Ｐゴシック" pitchFamily="28" charset="-128"/>
              </a:rPr>
              <a:t>Timing Distribution to Front-end Digitizers</a:t>
            </a:r>
          </a:p>
        </p:txBody>
      </p:sp>
      <p:sp>
        <p:nvSpPr>
          <p:cNvPr id="367619" name="Rectangle 3"/>
          <p:cNvSpPr>
            <a:spLocks noChangeArrowheads="1"/>
          </p:cNvSpPr>
          <p:nvPr/>
        </p:nvSpPr>
        <p:spPr bwMode="auto">
          <a:xfrm>
            <a:off x="7924799" y="4038599"/>
            <a:ext cx="5974081" cy="3428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Assume fibers are used to distribute clock to the front-end digitizers, with return path to compensate temperature variation.</a:t>
            </a:r>
          </a:p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Clock skews between front-end modules may not be fully compensated due to temperature difference of silicon devices.</a:t>
            </a:r>
          </a:p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It would be good to have some redundant cross checking between modules.</a:t>
            </a:r>
          </a:p>
        </p:txBody>
      </p:sp>
      <p:sp>
        <p:nvSpPr>
          <p:cNvPr id="7" name="Rectangle 26">
            <a:extLst>
              <a:ext uri="{FF2B5EF4-FFF2-40B4-BE49-F238E27FC236}">
                <a16:creationId xmlns:a16="http://schemas.microsoft.com/office/drawing/2014/main" id="{4701D909-0F4D-4A14-B6DB-C015833A47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29000" y="2743200"/>
            <a:ext cx="457200" cy="914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dirty="0">
              <a:latin typeface="Times New Roman" panose="02020603050405020304" pitchFamily="18" charset="0"/>
            </a:endParaRPr>
          </a:p>
          <a:p>
            <a:pPr algn="ctr"/>
            <a:r>
              <a:rPr lang="en-US" altLang="en-US" dirty="0">
                <a:latin typeface="Times New Roman" panose="02020603050405020304" pitchFamily="18" charset="0"/>
              </a:rPr>
              <a:t>FE1</a:t>
            </a:r>
          </a:p>
        </p:txBody>
      </p:sp>
      <p:sp>
        <p:nvSpPr>
          <p:cNvPr id="8" name="Line 98">
            <a:extLst>
              <a:ext uri="{FF2B5EF4-FFF2-40B4-BE49-F238E27FC236}">
                <a16:creationId xmlns:a16="http://schemas.microsoft.com/office/drawing/2014/main" id="{C01E24C6-A4DC-413F-8B0A-07EB2A68758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752600" y="4800600"/>
            <a:ext cx="1600200" cy="0"/>
          </a:xfrm>
          <a:prstGeom prst="line">
            <a:avLst/>
          </a:prstGeom>
          <a:noFill/>
          <a:ln w="25400">
            <a:solidFill>
              <a:srgbClr val="FF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Rectangle 26">
            <a:extLst>
              <a:ext uri="{FF2B5EF4-FFF2-40B4-BE49-F238E27FC236}">
                <a16:creationId xmlns:a16="http://schemas.microsoft.com/office/drawing/2014/main" id="{E262ACBB-4698-4B1B-88BA-BD88ADC407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200" y="4572000"/>
            <a:ext cx="914400" cy="2743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dirty="0">
              <a:latin typeface="Times New Roman" panose="02020603050405020304" pitchFamily="18" charset="0"/>
            </a:endParaRPr>
          </a:p>
          <a:p>
            <a:pPr algn="ctr"/>
            <a:r>
              <a:rPr lang="en-US" altLang="en-US" dirty="0">
                <a:latin typeface="Times New Roman" panose="02020603050405020304" pitchFamily="18" charset="0"/>
              </a:rPr>
              <a:t>CLK</a:t>
            </a:r>
          </a:p>
          <a:p>
            <a:pPr algn="ctr"/>
            <a:r>
              <a:rPr lang="en-US" altLang="en-US" dirty="0">
                <a:latin typeface="Times New Roman" panose="02020603050405020304" pitchFamily="18" charset="0"/>
              </a:rPr>
              <a:t>FAN</a:t>
            </a:r>
          </a:p>
          <a:p>
            <a:pPr algn="ctr"/>
            <a:r>
              <a:rPr lang="en-US" altLang="en-US" dirty="0">
                <a:latin typeface="Times New Roman" panose="02020603050405020304" pitchFamily="18" charset="0"/>
              </a:rPr>
              <a:t>OUT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C4D8FA72-29B6-46FD-8669-A19FA7ED8EA4}"/>
              </a:ext>
            </a:extLst>
          </p:cNvPr>
          <p:cNvSpPr/>
          <p:nvPr/>
        </p:nvSpPr>
        <p:spPr>
          <a:xfrm>
            <a:off x="2667000" y="4648200"/>
            <a:ext cx="228600" cy="152400"/>
          </a:xfrm>
          <a:prstGeom prst="ellipse">
            <a:avLst/>
          </a:prstGeom>
          <a:noFill/>
          <a:ln w="25400">
            <a:solidFill>
              <a:srgbClr val="FF99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Line 98">
            <a:extLst>
              <a:ext uri="{FF2B5EF4-FFF2-40B4-BE49-F238E27FC236}">
                <a16:creationId xmlns:a16="http://schemas.microsoft.com/office/drawing/2014/main" id="{2613C3FD-F6D3-4F51-B5B8-3869BE9054D8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1752600" y="5029200"/>
            <a:ext cx="1828800" cy="0"/>
          </a:xfrm>
          <a:prstGeom prst="line">
            <a:avLst/>
          </a:prstGeom>
          <a:noFill/>
          <a:ln w="25400">
            <a:solidFill>
              <a:srgbClr val="00B0F0"/>
            </a:solidFill>
            <a:round/>
            <a:headEnd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AD59F9F3-A1E1-42E4-BE9B-1CE321473B55}"/>
              </a:ext>
            </a:extLst>
          </p:cNvPr>
          <p:cNvSpPr/>
          <p:nvPr/>
        </p:nvSpPr>
        <p:spPr>
          <a:xfrm>
            <a:off x="2438400" y="4876800"/>
            <a:ext cx="228600" cy="152400"/>
          </a:xfrm>
          <a:prstGeom prst="ellipse">
            <a:avLst/>
          </a:prstGeom>
          <a:noFill/>
          <a:ln w="254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Arc 2">
            <a:extLst>
              <a:ext uri="{FF2B5EF4-FFF2-40B4-BE49-F238E27FC236}">
                <a16:creationId xmlns:a16="http://schemas.microsoft.com/office/drawing/2014/main" id="{4C158EFF-DD63-410D-94F0-65908CF7B76F}"/>
              </a:ext>
            </a:extLst>
          </p:cNvPr>
          <p:cNvSpPr/>
          <p:nvPr/>
        </p:nvSpPr>
        <p:spPr>
          <a:xfrm rot="5400000">
            <a:off x="3124200" y="4343400"/>
            <a:ext cx="457200" cy="457200"/>
          </a:xfrm>
          <a:prstGeom prst="arc">
            <a:avLst/>
          </a:prstGeom>
          <a:ln w="25400">
            <a:solidFill>
              <a:srgbClr val="FF9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Line 98">
            <a:extLst>
              <a:ext uri="{FF2B5EF4-FFF2-40B4-BE49-F238E27FC236}">
                <a16:creationId xmlns:a16="http://schemas.microsoft.com/office/drawing/2014/main" id="{31682BC6-30B1-45BC-8BFF-3B2D565AEA8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581400" y="3657600"/>
            <a:ext cx="0" cy="914400"/>
          </a:xfrm>
          <a:prstGeom prst="line">
            <a:avLst/>
          </a:prstGeom>
          <a:noFill/>
          <a:ln w="25400">
            <a:solidFill>
              <a:srgbClr val="FF9900"/>
            </a:solidFill>
            <a:round/>
            <a:headEnd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" name="Arc 14">
            <a:extLst>
              <a:ext uri="{FF2B5EF4-FFF2-40B4-BE49-F238E27FC236}">
                <a16:creationId xmlns:a16="http://schemas.microsoft.com/office/drawing/2014/main" id="{6C9AEE9D-C18B-4C97-94E5-C5CB6132553F}"/>
              </a:ext>
            </a:extLst>
          </p:cNvPr>
          <p:cNvSpPr/>
          <p:nvPr/>
        </p:nvSpPr>
        <p:spPr>
          <a:xfrm rot="5400000">
            <a:off x="3352800" y="4572000"/>
            <a:ext cx="457200" cy="457200"/>
          </a:xfrm>
          <a:prstGeom prst="arc">
            <a:avLst/>
          </a:prstGeom>
          <a:ln w="25400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Line 98">
            <a:extLst>
              <a:ext uri="{FF2B5EF4-FFF2-40B4-BE49-F238E27FC236}">
                <a16:creationId xmlns:a16="http://schemas.microsoft.com/office/drawing/2014/main" id="{3DA1374D-6F09-4980-AF3B-C459760FB4B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810000" y="3657600"/>
            <a:ext cx="0" cy="1143000"/>
          </a:xfrm>
          <a:prstGeom prst="line">
            <a:avLst/>
          </a:prstGeom>
          <a:noFill/>
          <a:ln w="25400">
            <a:solidFill>
              <a:srgbClr val="00B0F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" name="Line 98">
            <a:extLst>
              <a:ext uri="{FF2B5EF4-FFF2-40B4-BE49-F238E27FC236}">
                <a16:creationId xmlns:a16="http://schemas.microsoft.com/office/drawing/2014/main" id="{3E490460-31E6-46A5-9D2E-246B1E14265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752600" y="5486400"/>
            <a:ext cx="2514600" cy="0"/>
          </a:xfrm>
          <a:prstGeom prst="line">
            <a:avLst/>
          </a:prstGeom>
          <a:noFill/>
          <a:ln w="25400">
            <a:solidFill>
              <a:srgbClr val="FF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533717FE-5A6A-420E-8D48-A248AB839B81}"/>
              </a:ext>
            </a:extLst>
          </p:cNvPr>
          <p:cNvSpPr/>
          <p:nvPr/>
        </p:nvSpPr>
        <p:spPr>
          <a:xfrm>
            <a:off x="2667000" y="5334000"/>
            <a:ext cx="228600" cy="152400"/>
          </a:xfrm>
          <a:prstGeom prst="ellipse">
            <a:avLst/>
          </a:prstGeom>
          <a:noFill/>
          <a:ln w="25400">
            <a:solidFill>
              <a:srgbClr val="FF99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Line 98">
            <a:extLst>
              <a:ext uri="{FF2B5EF4-FFF2-40B4-BE49-F238E27FC236}">
                <a16:creationId xmlns:a16="http://schemas.microsoft.com/office/drawing/2014/main" id="{999D5DE2-E0FA-41DF-9C02-AD3CB477B2ED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1752600" y="5715000"/>
            <a:ext cx="2743200" cy="0"/>
          </a:xfrm>
          <a:prstGeom prst="line">
            <a:avLst/>
          </a:prstGeom>
          <a:noFill/>
          <a:ln w="25400">
            <a:solidFill>
              <a:srgbClr val="00B0F0"/>
            </a:solidFill>
            <a:round/>
            <a:headEnd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920E8147-3682-4D24-A39D-A52AF99D55BF}"/>
              </a:ext>
            </a:extLst>
          </p:cNvPr>
          <p:cNvSpPr/>
          <p:nvPr/>
        </p:nvSpPr>
        <p:spPr>
          <a:xfrm>
            <a:off x="2438400" y="5562600"/>
            <a:ext cx="228600" cy="152400"/>
          </a:xfrm>
          <a:prstGeom prst="ellipse">
            <a:avLst/>
          </a:prstGeom>
          <a:noFill/>
          <a:ln w="254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Arc 25">
            <a:extLst>
              <a:ext uri="{FF2B5EF4-FFF2-40B4-BE49-F238E27FC236}">
                <a16:creationId xmlns:a16="http://schemas.microsoft.com/office/drawing/2014/main" id="{3163A8A5-422B-4424-B31F-0D74F4691B70}"/>
              </a:ext>
            </a:extLst>
          </p:cNvPr>
          <p:cNvSpPr/>
          <p:nvPr/>
        </p:nvSpPr>
        <p:spPr>
          <a:xfrm rot="5400000">
            <a:off x="4038600" y="5029200"/>
            <a:ext cx="457200" cy="457200"/>
          </a:xfrm>
          <a:prstGeom prst="arc">
            <a:avLst/>
          </a:prstGeom>
          <a:ln w="25400">
            <a:solidFill>
              <a:srgbClr val="FF9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Line 98">
            <a:extLst>
              <a:ext uri="{FF2B5EF4-FFF2-40B4-BE49-F238E27FC236}">
                <a16:creationId xmlns:a16="http://schemas.microsoft.com/office/drawing/2014/main" id="{F25DAAD9-E0E3-4016-B59B-74C80F48A45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495800" y="3657600"/>
            <a:ext cx="0" cy="1600200"/>
          </a:xfrm>
          <a:prstGeom prst="line">
            <a:avLst/>
          </a:prstGeom>
          <a:noFill/>
          <a:ln w="25400">
            <a:solidFill>
              <a:srgbClr val="FF9900"/>
            </a:solidFill>
            <a:round/>
            <a:headEnd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" name="Arc 27">
            <a:extLst>
              <a:ext uri="{FF2B5EF4-FFF2-40B4-BE49-F238E27FC236}">
                <a16:creationId xmlns:a16="http://schemas.microsoft.com/office/drawing/2014/main" id="{C9163539-719B-4CBD-B727-81F1BA2275BE}"/>
              </a:ext>
            </a:extLst>
          </p:cNvPr>
          <p:cNvSpPr/>
          <p:nvPr/>
        </p:nvSpPr>
        <p:spPr>
          <a:xfrm rot="5400000">
            <a:off x="4267200" y="5257800"/>
            <a:ext cx="457200" cy="457200"/>
          </a:xfrm>
          <a:prstGeom prst="arc">
            <a:avLst/>
          </a:prstGeom>
          <a:ln w="25400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Line 98">
            <a:extLst>
              <a:ext uri="{FF2B5EF4-FFF2-40B4-BE49-F238E27FC236}">
                <a16:creationId xmlns:a16="http://schemas.microsoft.com/office/drawing/2014/main" id="{DFA54553-3F64-4CF9-B337-F449DD08133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724400" y="3657600"/>
            <a:ext cx="0" cy="1828800"/>
          </a:xfrm>
          <a:prstGeom prst="line">
            <a:avLst/>
          </a:prstGeom>
          <a:noFill/>
          <a:ln w="25400">
            <a:solidFill>
              <a:srgbClr val="00B0F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" name="Rectangle 26">
            <a:extLst>
              <a:ext uri="{FF2B5EF4-FFF2-40B4-BE49-F238E27FC236}">
                <a16:creationId xmlns:a16="http://schemas.microsoft.com/office/drawing/2014/main" id="{05341A2E-6780-4B38-8E3C-16AC162C1F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43400" y="2743200"/>
            <a:ext cx="457200" cy="914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dirty="0">
              <a:latin typeface="Times New Roman" panose="02020603050405020304" pitchFamily="18" charset="0"/>
            </a:endParaRPr>
          </a:p>
          <a:p>
            <a:pPr algn="ctr"/>
            <a:r>
              <a:rPr lang="en-US" altLang="en-US" dirty="0">
                <a:latin typeface="Times New Roman" panose="02020603050405020304" pitchFamily="18" charset="0"/>
              </a:rPr>
              <a:t>FE2</a:t>
            </a:r>
          </a:p>
        </p:txBody>
      </p:sp>
      <p:sp>
        <p:nvSpPr>
          <p:cNvPr id="31" name="Line 98">
            <a:extLst>
              <a:ext uri="{FF2B5EF4-FFF2-40B4-BE49-F238E27FC236}">
                <a16:creationId xmlns:a16="http://schemas.microsoft.com/office/drawing/2014/main" id="{71B3288A-2D1B-403B-A256-1A691219B00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752600" y="6172200"/>
            <a:ext cx="3429000" cy="0"/>
          </a:xfrm>
          <a:prstGeom prst="line">
            <a:avLst/>
          </a:prstGeom>
          <a:noFill/>
          <a:ln w="25400">
            <a:solidFill>
              <a:srgbClr val="FF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BF5AD91A-FC5C-4435-8D21-E90C669A259B}"/>
              </a:ext>
            </a:extLst>
          </p:cNvPr>
          <p:cNvSpPr/>
          <p:nvPr/>
        </p:nvSpPr>
        <p:spPr>
          <a:xfrm>
            <a:off x="2667000" y="6019800"/>
            <a:ext cx="228600" cy="152400"/>
          </a:xfrm>
          <a:prstGeom prst="ellipse">
            <a:avLst/>
          </a:prstGeom>
          <a:noFill/>
          <a:ln w="25400">
            <a:solidFill>
              <a:srgbClr val="FF99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Line 98">
            <a:extLst>
              <a:ext uri="{FF2B5EF4-FFF2-40B4-BE49-F238E27FC236}">
                <a16:creationId xmlns:a16="http://schemas.microsoft.com/office/drawing/2014/main" id="{F958902B-29B4-457E-844D-B21351F00EF5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1752600" y="6400800"/>
            <a:ext cx="3657600" cy="0"/>
          </a:xfrm>
          <a:prstGeom prst="line">
            <a:avLst/>
          </a:prstGeom>
          <a:noFill/>
          <a:ln w="25400">
            <a:solidFill>
              <a:srgbClr val="00B0F0"/>
            </a:solidFill>
            <a:round/>
            <a:headEnd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8031FBC6-7CE3-49B3-BF7B-4D3E19DDC8E3}"/>
              </a:ext>
            </a:extLst>
          </p:cNvPr>
          <p:cNvSpPr/>
          <p:nvPr/>
        </p:nvSpPr>
        <p:spPr>
          <a:xfrm>
            <a:off x="2438400" y="6248400"/>
            <a:ext cx="228600" cy="152400"/>
          </a:xfrm>
          <a:prstGeom prst="ellipse">
            <a:avLst/>
          </a:prstGeom>
          <a:noFill/>
          <a:ln w="254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Arc 34">
            <a:extLst>
              <a:ext uri="{FF2B5EF4-FFF2-40B4-BE49-F238E27FC236}">
                <a16:creationId xmlns:a16="http://schemas.microsoft.com/office/drawing/2014/main" id="{850E3723-3E81-4F93-B292-E51FA0EA8C8A}"/>
              </a:ext>
            </a:extLst>
          </p:cNvPr>
          <p:cNvSpPr/>
          <p:nvPr/>
        </p:nvSpPr>
        <p:spPr>
          <a:xfrm rot="5400000">
            <a:off x="4953000" y="5715000"/>
            <a:ext cx="457200" cy="457200"/>
          </a:xfrm>
          <a:prstGeom prst="arc">
            <a:avLst/>
          </a:prstGeom>
          <a:ln w="25400">
            <a:solidFill>
              <a:srgbClr val="FF9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Arc 35">
            <a:extLst>
              <a:ext uri="{FF2B5EF4-FFF2-40B4-BE49-F238E27FC236}">
                <a16:creationId xmlns:a16="http://schemas.microsoft.com/office/drawing/2014/main" id="{CD244B91-7955-400B-8C30-03E26162CD37}"/>
              </a:ext>
            </a:extLst>
          </p:cNvPr>
          <p:cNvSpPr/>
          <p:nvPr/>
        </p:nvSpPr>
        <p:spPr>
          <a:xfrm rot="5400000">
            <a:off x="5181600" y="5943600"/>
            <a:ext cx="457200" cy="457200"/>
          </a:xfrm>
          <a:prstGeom prst="arc">
            <a:avLst/>
          </a:prstGeom>
          <a:ln w="25400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Line 98">
            <a:extLst>
              <a:ext uri="{FF2B5EF4-FFF2-40B4-BE49-F238E27FC236}">
                <a16:creationId xmlns:a16="http://schemas.microsoft.com/office/drawing/2014/main" id="{B2473C88-6EA7-4C06-817F-D1912B6C7FE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752600" y="6858000"/>
            <a:ext cx="5257800" cy="0"/>
          </a:xfrm>
          <a:prstGeom prst="line">
            <a:avLst/>
          </a:prstGeom>
          <a:noFill/>
          <a:ln w="25400">
            <a:solidFill>
              <a:srgbClr val="FF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A4C727F3-4B9C-4B62-83B2-DD0CDF1D8E49}"/>
              </a:ext>
            </a:extLst>
          </p:cNvPr>
          <p:cNvSpPr/>
          <p:nvPr/>
        </p:nvSpPr>
        <p:spPr>
          <a:xfrm>
            <a:off x="2667000" y="6705600"/>
            <a:ext cx="228600" cy="152400"/>
          </a:xfrm>
          <a:prstGeom prst="ellipse">
            <a:avLst/>
          </a:prstGeom>
          <a:noFill/>
          <a:ln w="25400">
            <a:solidFill>
              <a:srgbClr val="FF99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Line 98">
            <a:extLst>
              <a:ext uri="{FF2B5EF4-FFF2-40B4-BE49-F238E27FC236}">
                <a16:creationId xmlns:a16="http://schemas.microsoft.com/office/drawing/2014/main" id="{C80B999E-8CAA-4686-B4F5-03EF30E16A93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1752600" y="7086600"/>
            <a:ext cx="5486400" cy="0"/>
          </a:xfrm>
          <a:prstGeom prst="line">
            <a:avLst/>
          </a:prstGeom>
          <a:noFill/>
          <a:ln w="25400">
            <a:solidFill>
              <a:srgbClr val="00B0F0"/>
            </a:solidFill>
            <a:round/>
            <a:headEnd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D5D77EE4-7D81-4C3F-8F1B-BEA44707EA8D}"/>
              </a:ext>
            </a:extLst>
          </p:cNvPr>
          <p:cNvSpPr/>
          <p:nvPr/>
        </p:nvSpPr>
        <p:spPr>
          <a:xfrm>
            <a:off x="2438400" y="6934200"/>
            <a:ext cx="228600" cy="152400"/>
          </a:xfrm>
          <a:prstGeom prst="ellipse">
            <a:avLst/>
          </a:prstGeom>
          <a:noFill/>
          <a:ln w="254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Arc 40">
            <a:extLst>
              <a:ext uri="{FF2B5EF4-FFF2-40B4-BE49-F238E27FC236}">
                <a16:creationId xmlns:a16="http://schemas.microsoft.com/office/drawing/2014/main" id="{30E993A7-136A-487C-AD91-768DBB13222D}"/>
              </a:ext>
            </a:extLst>
          </p:cNvPr>
          <p:cNvSpPr/>
          <p:nvPr/>
        </p:nvSpPr>
        <p:spPr>
          <a:xfrm rot="5400000">
            <a:off x="6781800" y="6400800"/>
            <a:ext cx="457200" cy="457200"/>
          </a:xfrm>
          <a:prstGeom prst="arc">
            <a:avLst/>
          </a:prstGeom>
          <a:ln w="25400">
            <a:solidFill>
              <a:srgbClr val="FF9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Arc 41">
            <a:extLst>
              <a:ext uri="{FF2B5EF4-FFF2-40B4-BE49-F238E27FC236}">
                <a16:creationId xmlns:a16="http://schemas.microsoft.com/office/drawing/2014/main" id="{1E1C7244-D2A4-4B09-B901-F3F926C75ED4}"/>
              </a:ext>
            </a:extLst>
          </p:cNvPr>
          <p:cNvSpPr/>
          <p:nvPr/>
        </p:nvSpPr>
        <p:spPr>
          <a:xfrm rot="5400000">
            <a:off x="7010400" y="6629400"/>
            <a:ext cx="457200" cy="457200"/>
          </a:xfrm>
          <a:prstGeom prst="arc">
            <a:avLst/>
          </a:prstGeom>
          <a:ln w="25400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Line 98">
            <a:extLst>
              <a:ext uri="{FF2B5EF4-FFF2-40B4-BE49-F238E27FC236}">
                <a16:creationId xmlns:a16="http://schemas.microsoft.com/office/drawing/2014/main" id="{F8B69379-30EB-4C4E-9813-FF2028F698A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410200" y="3657600"/>
            <a:ext cx="0" cy="2286000"/>
          </a:xfrm>
          <a:prstGeom prst="line">
            <a:avLst/>
          </a:prstGeom>
          <a:noFill/>
          <a:ln w="25400">
            <a:solidFill>
              <a:srgbClr val="FF9900"/>
            </a:solidFill>
            <a:round/>
            <a:headEnd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" name="Line 98">
            <a:extLst>
              <a:ext uri="{FF2B5EF4-FFF2-40B4-BE49-F238E27FC236}">
                <a16:creationId xmlns:a16="http://schemas.microsoft.com/office/drawing/2014/main" id="{972CE213-2463-4292-8249-517B09FA17F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638800" y="3657600"/>
            <a:ext cx="0" cy="2514600"/>
          </a:xfrm>
          <a:prstGeom prst="line">
            <a:avLst/>
          </a:prstGeom>
          <a:noFill/>
          <a:ln w="25400">
            <a:solidFill>
              <a:srgbClr val="00B0F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" name="Line 98">
            <a:extLst>
              <a:ext uri="{FF2B5EF4-FFF2-40B4-BE49-F238E27FC236}">
                <a16:creationId xmlns:a16="http://schemas.microsoft.com/office/drawing/2014/main" id="{3D46E555-AB04-40EF-8C58-006C027334B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239000" y="3657600"/>
            <a:ext cx="0" cy="2971800"/>
          </a:xfrm>
          <a:prstGeom prst="line">
            <a:avLst/>
          </a:prstGeom>
          <a:noFill/>
          <a:ln w="25400">
            <a:solidFill>
              <a:srgbClr val="FF9900"/>
            </a:solidFill>
            <a:round/>
            <a:headEnd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" name="Line 98">
            <a:extLst>
              <a:ext uri="{FF2B5EF4-FFF2-40B4-BE49-F238E27FC236}">
                <a16:creationId xmlns:a16="http://schemas.microsoft.com/office/drawing/2014/main" id="{3A26D424-8295-4D85-B48B-90B9F11B814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467600" y="3657600"/>
            <a:ext cx="0" cy="3200400"/>
          </a:xfrm>
          <a:prstGeom prst="line">
            <a:avLst/>
          </a:prstGeom>
          <a:noFill/>
          <a:ln w="25400">
            <a:solidFill>
              <a:srgbClr val="00B0F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" name="Rectangle 26">
            <a:extLst>
              <a:ext uri="{FF2B5EF4-FFF2-40B4-BE49-F238E27FC236}">
                <a16:creationId xmlns:a16="http://schemas.microsoft.com/office/drawing/2014/main" id="{1A07785F-3947-49BD-9EA1-40B4B70B4D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0" y="2743200"/>
            <a:ext cx="457200" cy="914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dirty="0">
              <a:latin typeface="Times New Roman" panose="02020603050405020304" pitchFamily="18" charset="0"/>
            </a:endParaRPr>
          </a:p>
          <a:p>
            <a:pPr algn="ctr"/>
            <a:r>
              <a:rPr lang="en-US" altLang="en-US" dirty="0">
                <a:latin typeface="Times New Roman" panose="02020603050405020304" pitchFamily="18" charset="0"/>
              </a:rPr>
              <a:t>FE3</a:t>
            </a:r>
          </a:p>
        </p:txBody>
      </p:sp>
      <p:sp>
        <p:nvSpPr>
          <p:cNvPr id="48" name="Rectangle 26">
            <a:extLst>
              <a:ext uri="{FF2B5EF4-FFF2-40B4-BE49-F238E27FC236}">
                <a16:creationId xmlns:a16="http://schemas.microsoft.com/office/drawing/2014/main" id="{115807ED-96E3-430C-9CD3-B187757541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62800" y="2743200"/>
            <a:ext cx="457200" cy="914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dirty="0">
              <a:latin typeface="Times New Roman" panose="02020603050405020304" pitchFamily="18" charset="0"/>
            </a:endParaRPr>
          </a:p>
          <a:p>
            <a:pPr algn="ctr"/>
            <a:r>
              <a:rPr lang="en-US" altLang="en-US" dirty="0">
                <a:latin typeface="Times New Roman" panose="02020603050405020304" pitchFamily="18" charset="0"/>
              </a:rPr>
              <a:t>FEN</a:t>
            </a:r>
          </a:p>
        </p:txBody>
      </p:sp>
      <p:sp>
        <p:nvSpPr>
          <p:cNvPr id="49" name="Line 98">
            <a:extLst>
              <a:ext uri="{FF2B5EF4-FFF2-40B4-BE49-F238E27FC236}">
                <a16:creationId xmlns:a16="http://schemas.microsoft.com/office/drawing/2014/main" id="{164A9DC1-9121-4314-B079-A6CC2025F7C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286000" y="7315200"/>
            <a:ext cx="7620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0" name="Line 98">
            <a:extLst>
              <a:ext uri="{FF2B5EF4-FFF2-40B4-BE49-F238E27FC236}">
                <a16:creationId xmlns:a16="http://schemas.microsoft.com/office/drawing/2014/main" id="{A70AED9F-F28D-4F38-87C0-F0B3478AB063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2590800" y="7315200"/>
            <a:ext cx="7620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" name="Line 98">
            <a:extLst>
              <a:ext uri="{FF2B5EF4-FFF2-40B4-BE49-F238E27FC236}">
                <a16:creationId xmlns:a16="http://schemas.microsoft.com/office/drawing/2014/main" id="{51914027-C565-4684-AA7B-96CFF8ABD08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362200" y="7315200"/>
            <a:ext cx="22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2" name="Line 98">
            <a:extLst>
              <a:ext uri="{FF2B5EF4-FFF2-40B4-BE49-F238E27FC236}">
                <a16:creationId xmlns:a16="http://schemas.microsoft.com/office/drawing/2014/main" id="{647C3105-D7B5-476C-8DF4-B58B9B8551F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057400" y="7543800"/>
            <a:ext cx="22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" name="Line 98">
            <a:extLst>
              <a:ext uri="{FF2B5EF4-FFF2-40B4-BE49-F238E27FC236}">
                <a16:creationId xmlns:a16="http://schemas.microsoft.com/office/drawing/2014/main" id="{18A0F7A2-2114-43AE-8262-0C13B6FF24C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895600" y="7315200"/>
            <a:ext cx="7620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" name="Line 98">
            <a:extLst>
              <a:ext uri="{FF2B5EF4-FFF2-40B4-BE49-F238E27FC236}">
                <a16:creationId xmlns:a16="http://schemas.microsoft.com/office/drawing/2014/main" id="{733555F9-A623-4EB1-ACE4-AAE33F9CBC2C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3200400" y="7315200"/>
            <a:ext cx="7620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" name="Line 98">
            <a:extLst>
              <a:ext uri="{FF2B5EF4-FFF2-40B4-BE49-F238E27FC236}">
                <a16:creationId xmlns:a16="http://schemas.microsoft.com/office/drawing/2014/main" id="{583941EC-3C66-48B0-86BA-61FE2ED1428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971800" y="7315200"/>
            <a:ext cx="22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6" name="Line 98">
            <a:extLst>
              <a:ext uri="{FF2B5EF4-FFF2-40B4-BE49-F238E27FC236}">
                <a16:creationId xmlns:a16="http://schemas.microsoft.com/office/drawing/2014/main" id="{FFB55B45-EFDA-4F4A-9BCE-95603174CF7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667000" y="7543800"/>
            <a:ext cx="22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7" name="Line 98">
            <a:extLst>
              <a:ext uri="{FF2B5EF4-FFF2-40B4-BE49-F238E27FC236}">
                <a16:creationId xmlns:a16="http://schemas.microsoft.com/office/drawing/2014/main" id="{751AC083-D124-451C-948F-F01E8B3B38B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505200" y="7315200"/>
            <a:ext cx="7620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8" name="Line 98">
            <a:extLst>
              <a:ext uri="{FF2B5EF4-FFF2-40B4-BE49-F238E27FC236}">
                <a16:creationId xmlns:a16="http://schemas.microsoft.com/office/drawing/2014/main" id="{9CDA3B1F-648A-4F82-93C5-A944FB4A1177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3810000" y="7315200"/>
            <a:ext cx="7620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9" name="Line 98">
            <a:extLst>
              <a:ext uri="{FF2B5EF4-FFF2-40B4-BE49-F238E27FC236}">
                <a16:creationId xmlns:a16="http://schemas.microsoft.com/office/drawing/2014/main" id="{4CC35F4F-B648-45B4-B1F5-39CCF3025E8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581400" y="7315200"/>
            <a:ext cx="22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0" name="Line 98">
            <a:extLst>
              <a:ext uri="{FF2B5EF4-FFF2-40B4-BE49-F238E27FC236}">
                <a16:creationId xmlns:a16="http://schemas.microsoft.com/office/drawing/2014/main" id="{54646C40-C949-4F68-94C6-04DFC360FC4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276600" y="7543800"/>
            <a:ext cx="22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" name="Line 98">
            <a:extLst>
              <a:ext uri="{FF2B5EF4-FFF2-40B4-BE49-F238E27FC236}">
                <a16:creationId xmlns:a16="http://schemas.microsoft.com/office/drawing/2014/main" id="{094E6EA0-E408-4892-B86A-21AB57767A7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114800" y="7315200"/>
            <a:ext cx="7620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" name="Line 98">
            <a:extLst>
              <a:ext uri="{FF2B5EF4-FFF2-40B4-BE49-F238E27FC236}">
                <a16:creationId xmlns:a16="http://schemas.microsoft.com/office/drawing/2014/main" id="{E6D267A9-DB57-4FA9-A4FE-3142C2083155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419600" y="7315200"/>
            <a:ext cx="7620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" name="Line 98">
            <a:extLst>
              <a:ext uri="{FF2B5EF4-FFF2-40B4-BE49-F238E27FC236}">
                <a16:creationId xmlns:a16="http://schemas.microsoft.com/office/drawing/2014/main" id="{16EB81BE-6E17-4E85-A507-CFEAD5010FD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191000" y="7315200"/>
            <a:ext cx="22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" name="Line 98">
            <a:extLst>
              <a:ext uri="{FF2B5EF4-FFF2-40B4-BE49-F238E27FC236}">
                <a16:creationId xmlns:a16="http://schemas.microsoft.com/office/drawing/2014/main" id="{AA95F558-C0E6-4604-A598-8DAF3652910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886200" y="7543800"/>
            <a:ext cx="22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5" name="Line 98">
            <a:extLst>
              <a:ext uri="{FF2B5EF4-FFF2-40B4-BE49-F238E27FC236}">
                <a16:creationId xmlns:a16="http://schemas.microsoft.com/office/drawing/2014/main" id="{6E9707C6-8892-4B39-8A06-FB5BDB94AF7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458200" y="1752600"/>
            <a:ext cx="7620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6" name="Line 98">
            <a:extLst>
              <a:ext uri="{FF2B5EF4-FFF2-40B4-BE49-F238E27FC236}">
                <a16:creationId xmlns:a16="http://schemas.microsoft.com/office/drawing/2014/main" id="{AB7F816E-FCED-4FBC-AAD0-4A308652F63A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8763000" y="1752600"/>
            <a:ext cx="7620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7" name="Line 98">
            <a:extLst>
              <a:ext uri="{FF2B5EF4-FFF2-40B4-BE49-F238E27FC236}">
                <a16:creationId xmlns:a16="http://schemas.microsoft.com/office/drawing/2014/main" id="{942BA0C0-806E-4C05-A16D-2E39F398B22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534400" y="1752600"/>
            <a:ext cx="22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8" name="Line 98">
            <a:extLst>
              <a:ext uri="{FF2B5EF4-FFF2-40B4-BE49-F238E27FC236}">
                <a16:creationId xmlns:a16="http://schemas.microsoft.com/office/drawing/2014/main" id="{B183488E-1E0F-4345-95AB-08F395766B4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229600" y="1981200"/>
            <a:ext cx="22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" name="Line 98">
            <a:extLst>
              <a:ext uri="{FF2B5EF4-FFF2-40B4-BE49-F238E27FC236}">
                <a16:creationId xmlns:a16="http://schemas.microsoft.com/office/drawing/2014/main" id="{16218C46-A76A-4772-B211-D9AA19ECAD1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9067800" y="1752600"/>
            <a:ext cx="7620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" name="Line 98">
            <a:extLst>
              <a:ext uri="{FF2B5EF4-FFF2-40B4-BE49-F238E27FC236}">
                <a16:creationId xmlns:a16="http://schemas.microsoft.com/office/drawing/2014/main" id="{99FDAD9C-BB43-4FC6-99E2-701CEA8A4467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9372600" y="1752600"/>
            <a:ext cx="7620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" name="Line 98">
            <a:extLst>
              <a:ext uri="{FF2B5EF4-FFF2-40B4-BE49-F238E27FC236}">
                <a16:creationId xmlns:a16="http://schemas.microsoft.com/office/drawing/2014/main" id="{489418AE-949A-43B8-884E-CBFD7BC2CE2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9144000" y="1752600"/>
            <a:ext cx="22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" name="Line 98">
            <a:extLst>
              <a:ext uri="{FF2B5EF4-FFF2-40B4-BE49-F238E27FC236}">
                <a16:creationId xmlns:a16="http://schemas.microsoft.com/office/drawing/2014/main" id="{5A7E9C3D-23B3-4C49-A64F-6B825C90B80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839200" y="1981200"/>
            <a:ext cx="22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3" name="Line 98">
            <a:extLst>
              <a:ext uri="{FF2B5EF4-FFF2-40B4-BE49-F238E27FC236}">
                <a16:creationId xmlns:a16="http://schemas.microsoft.com/office/drawing/2014/main" id="{F2BE0462-8718-40C8-8F37-C1A6E4570A4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9677400" y="1752600"/>
            <a:ext cx="7620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4" name="Line 98">
            <a:extLst>
              <a:ext uri="{FF2B5EF4-FFF2-40B4-BE49-F238E27FC236}">
                <a16:creationId xmlns:a16="http://schemas.microsoft.com/office/drawing/2014/main" id="{FA222332-E6A7-49E5-A133-B4027098FEF3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9982200" y="1752600"/>
            <a:ext cx="7620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5" name="Line 98">
            <a:extLst>
              <a:ext uri="{FF2B5EF4-FFF2-40B4-BE49-F238E27FC236}">
                <a16:creationId xmlns:a16="http://schemas.microsoft.com/office/drawing/2014/main" id="{CA367354-F3C0-4984-B0DB-1D057ED4255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9753600" y="1752600"/>
            <a:ext cx="22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6" name="Line 98">
            <a:extLst>
              <a:ext uri="{FF2B5EF4-FFF2-40B4-BE49-F238E27FC236}">
                <a16:creationId xmlns:a16="http://schemas.microsoft.com/office/drawing/2014/main" id="{422466BD-2679-4A5B-82DF-D500CC657FF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9448800" y="1981200"/>
            <a:ext cx="22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7" name="Line 98">
            <a:extLst>
              <a:ext uri="{FF2B5EF4-FFF2-40B4-BE49-F238E27FC236}">
                <a16:creationId xmlns:a16="http://schemas.microsoft.com/office/drawing/2014/main" id="{B407B636-C53D-4188-9778-063D853084E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0287000" y="1752600"/>
            <a:ext cx="7620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8" name="Line 98">
            <a:extLst>
              <a:ext uri="{FF2B5EF4-FFF2-40B4-BE49-F238E27FC236}">
                <a16:creationId xmlns:a16="http://schemas.microsoft.com/office/drawing/2014/main" id="{96CCA703-FEE3-4691-A6F3-41FD15D0DE82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10591800" y="1752600"/>
            <a:ext cx="7620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9" name="Line 98">
            <a:extLst>
              <a:ext uri="{FF2B5EF4-FFF2-40B4-BE49-F238E27FC236}">
                <a16:creationId xmlns:a16="http://schemas.microsoft.com/office/drawing/2014/main" id="{B0FB5CA8-05D8-4FC2-BCDA-F8C6A6043C8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0363200" y="1752600"/>
            <a:ext cx="22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0" name="Line 98">
            <a:extLst>
              <a:ext uri="{FF2B5EF4-FFF2-40B4-BE49-F238E27FC236}">
                <a16:creationId xmlns:a16="http://schemas.microsoft.com/office/drawing/2014/main" id="{1731DC9E-5225-4BF3-A4A4-38936847D2D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0058400" y="1981200"/>
            <a:ext cx="22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" name="Line 98">
            <a:extLst>
              <a:ext uri="{FF2B5EF4-FFF2-40B4-BE49-F238E27FC236}">
                <a16:creationId xmlns:a16="http://schemas.microsoft.com/office/drawing/2014/main" id="{7B4C45CB-7430-4D8F-BE86-F84C4E7E87F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610600" y="2209800"/>
            <a:ext cx="7620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" name="Line 98">
            <a:extLst>
              <a:ext uri="{FF2B5EF4-FFF2-40B4-BE49-F238E27FC236}">
                <a16:creationId xmlns:a16="http://schemas.microsoft.com/office/drawing/2014/main" id="{43AC73E8-9EC1-420D-BF93-AFA715CAAE9A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8915400" y="2209800"/>
            <a:ext cx="7620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" name="Line 98">
            <a:extLst>
              <a:ext uri="{FF2B5EF4-FFF2-40B4-BE49-F238E27FC236}">
                <a16:creationId xmlns:a16="http://schemas.microsoft.com/office/drawing/2014/main" id="{BA53FC7D-6948-4881-9733-088B25B63E0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686800" y="2209800"/>
            <a:ext cx="22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4" name="Line 98">
            <a:extLst>
              <a:ext uri="{FF2B5EF4-FFF2-40B4-BE49-F238E27FC236}">
                <a16:creationId xmlns:a16="http://schemas.microsoft.com/office/drawing/2014/main" id="{F7827DA6-A556-4D2D-BE34-7AF97807428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382000" y="2438400"/>
            <a:ext cx="22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5" name="Line 98">
            <a:extLst>
              <a:ext uri="{FF2B5EF4-FFF2-40B4-BE49-F238E27FC236}">
                <a16:creationId xmlns:a16="http://schemas.microsoft.com/office/drawing/2014/main" id="{9A71F0BB-3C6D-4982-B0FA-DA9A74685E8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9220200" y="2209800"/>
            <a:ext cx="7620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6" name="Line 98">
            <a:extLst>
              <a:ext uri="{FF2B5EF4-FFF2-40B4-BE49-F238E27FC236}">
                <a16:creationId xmlns:a16="http://schemas.microsoft.com/office/drawing/2014/main" id="{986EAA54-9CA2-4A91-8E4E-AB50B6E665A6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9525000" y="2209800"/>
            <a:ext cx="7620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" name="Line 98">
            <a:extLst>
              <a:ext uri="{FF2B5EF4-FFF2-40B4-BE49-F238E27FC236}">
                <a16:creationId xmlns:a16="http://schemas.microsoft.com/office/drawing/2014/main" id="{E463F11E-07A6-48E8-B7E6-EBE754848E0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9296400" y="2209800"/>
            <a:ext cx="22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8" name="Line 98">
            <a:extLst>
              <a:ext uri="{FF2B5EF4-FFF2-40B4-BE49-F238E27FC236}">
                <a16:creationId xmlns:a16="http://schemas.microsoft.com/office/drawing/2014/main" id="{59DE343C-E9A1-4C71-853C-439E29F0AA3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991600" y="2438400"/>
            <a:ext cx="22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9" name="Line 98">
            <a:extLst>
              <a:ext uri="{FF2B5EF4-FFF2-40B4-BE49-F238E27FC236}">
                <a16:creationId xmlns:a16="http://schemas.microsoft.com/office/drawing/2014/main" id="{90F05552-7211-4E8D-B355-3A25A8B76A8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9829800" y="2209800"/>
            <a:ext cx="7620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0" name="Line 98">
            <a:extLst>
              <a:ext uri="{FF2B5EF4-FFF2-40B4-BE49-F238E27FC236}">
                <a16:creationId xmlns:a16="http://schemas.microsoft.com/office/drawing/2014/main" id="{4783C72C-BFF9-41C9-8FC0-DC216DC8DBD2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10134600" y="2209800"/>
            <a:ext cx="7620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1" name="Line 98">
            <a:extLst>
              <a:ext uri="{FF2B5EF4-FFF2-40B4-BE49-F238E27FC236}">
                <a16:creationId xmlns:a16="http://schemas.microsoft.com/office/drawing/2014/main" id="{EED275CC-84EB-4D0A-80F4-6F4AF7ECCF0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9906000" y="2209800"/>
            <a:ext cx="22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" name="Line 98">
            <a:extLst>
              <a:ext uri="{FF2B5EF4-FFF2-40B4-BE49-F238E27FC236}">
                <a16:creationId xmlns:a16="http://schemas.microsoft.com/office/drawing/2014/main" id="{DB36CAE8-8759-4DF1-8B31-FBC633B75D6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9601200" y="2438400"/>
            <a:ext cx="22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3" name="Line 98">
            <a:extLst>
              <a:ext uri="{FF2B5EF4-FFF2-40B4-BE49-F238E27FC236}">
                <a16:creationId xmlns:a16="http://schemas.microsoft.com/office/drawing/2014/main" id="{353483AE-0B5B-41C1-9867-CE737E634BB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0439400" y="2209800"/>
            <a:ext cx="7620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4" name="Line 98">
            <a:extLst>
              <a:ext uri="{FF2B5EF4-FFF2-40B4-BE49-F238E27FC236}">
                <a16:creationId xmlns:a16="http://schemas.microsoft.com/office/drawing/2014/main" id="{43BCC758-FF29-4141-AE16-20D802402C05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10744200" y="2209800"/>
            <a:ext cx="7620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5" name="Line 98">
            <a:extLst>
              <a:ext uri="{FF2B5EF4-FFF2-40B4-BE49-F238E27FC236}">
                <a16:creationId xmlns:a16="http://schemas.microsoft.com/office/drawing/2014/main" id="{1B3DD0F1-19C7-4344-8BB4-4F931002FCE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0515600" y="2209800"/>
            <a:ext cx="22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6" name="Line 98">
            <a:extLst>
              <a:ext uri="{FF2B5EF4-FFF2-40B4-BE49-F238E27FC236}">
                <a16:creationId xmlns:a16="http://schemas.microsoft.com/office/drawing/2014/main" id="{07767F6D-C039-4500-B1A0-EBB15ED0B7B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0210800" y="2438400"/>
            <a:ext cx="22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7" name="Line 98">
            <a:extLst>
              <a:ext uri="{FF2B5EF4-FFF2-40B4-BE49-F238E27FC236}">
                <a16:creationId xmlns:a16="http://schemas.microsoft.com/office/drawing/2014/main" id="{AC1A33A3-B905-44F4-9D4E-3A0A529EA34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458200" y="2667000"/>
            <a:ext cx="7620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8" name="Line 98">
            <a:extLst>
              <a:ext uri="{FF2B5EF4-FFF2-40B4-BE49-F238E27FC236}">
                <a16:creationId xmlns:a16="http://schemas.microsoft.com/office/drawing/2014/main" id="{D812C823-4243-4437-B0BD-C72CC7290F6D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8763000" y="2667000"/>
            <a:ext cx="7620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9" name="Line 98">
            <a:extLst>
              <a:ext uri="{FF2B5EF4-FFF2-40B4-BE49-F238E27FC236}">
                <a16:creationId xmlns:a16="http://schemas.microsoft.com/office/drawing/2014/main" id="{A9622249-D3EA-4E3E-835F-F3D9F72ADA1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534400" y="2667000"/>
            <a:ext cx="22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0" name="Line 98">
            <a:extLst>
              <a:ext uri="{FF2B5EF4-FFF2-40B4-BE49-F238E27FC236}">
                <a16:creationId xmlns:a16="http://schemas.microsoft.com/office/drawing/2014/main" id="{E21E1231-7006-4313-8271-85E16C9C605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229600" y="2895600"/>
            <a:ext cx="22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" name="Line 98">
            <a:extLst>
              <a:ext uri="{FF2B5EF4-FFF2-40B4-BE49-F238E27FC236}">
                <a16:creationId xmlns:a16="http://schemas.microsoft.com/office/drawing/2014/main" id="{F0F69CDD-08F9-4EA5-AB34-C6B7EF9365B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9067800" y="2667000"/>
            <a:ext cx="7620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" name="Line 98">
            <a:extLst>
              <a:ext uri="{FF2B5EF4-FFF2-40B4-BE49-F238E27FC236}">
                <a16:creationId xmlns:a16="http://schemas.microsoft.com/office/drawing/2014/main" id="{00CE2E70-B104-4027-91D2-03149748000C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9372600" y="2667000"/>
            <a:ext cx="7620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" name="Line 98">
            <a:extLst>
              <a:ext uri="{FF2B5EF4-FFF2-40B4-BE49-F238E27FC236}">
                <a16:creationId xmlns:a16="http://schemas.microsoft.com/office/drawing/2014/main" id="{4CE2E66C-4F56-43CD-8C1B-77DF9F4F079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9144000" y="2667000"/>
            <a:ext cx="22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" name="Line 98">
            <a:extLst>
              <a:ext uri="{FF2B5EF4-FFF2-40B4-BE49-F238E27FC236}">
                <a16:creationId xmlns:a16="http://schemas.microsoft.com/office/drawing/2014/main" id="{6C02AFA7-8D59-43C2-9A3F-C2722CCE6A2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839200" y="2895600"/>
            <a:ext cx="22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" name="Line 98">
            <a:extLst>
              <a:ext uri="{FF2B5EF4-FFF2-40B4-BE49-F238E27FC236}">
                <a16:creationId xmlns:a16="http://schemas.microsoft.com/office/drawing/2014/main" id="{475086FC-06E5-4CD8-9588-01B9B114C77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9677400" y="2667000"/>
            <a:ext cx="7620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" name="Line 98">
            <a:extLst>
              <a:ext uri="{FF2B5EF4-FFF2-40B4-BE49-F238E27FC236}">
                <a16:creationId xmlns:a16="http://schemas.microsoft.com/office/drawing/2014/main" id="{39714967-1A57-47EC-834A-41CDD97B9E52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9982200" y="2667000"/>
            <a:ext cx="7620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" name="Line 98">
            <a:extLst>
              <a:ext uri="{FF2B5EF4-FFF2-40B4-BE49-F238E27FC236}">
                <a16:creationId xmlns:a16="http://schemas.microsoft.com/office/drawing/2014/main" id="{B1CC2F56-0C5E-499B-B54F-BF00B9BE46B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9753600" y="2667000"/>
            <a:ext cx="22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8" name="Line 98">
            <a:extLst>
              <a:ext uri="{FF2B5EF4-FFF2-40B4-BE49-F238E27FC236}">
                <a16:creationId xmlns:a16="http://schemas.microsoft.com/office/drawing/2014/main" id="{FB65B7F9-29C9-4D8F-A022-FCE24E083B5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9448800" y="2895600"/>
            <a:ext cx="22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" name="Line 98">
            <a:extLst>
              <a:ext uri="{FF2B5EF4-FFF2-40B4-BE49-F238E27FC236}">
                <a16:creationId xmlns:a16="http://schemas.microsoft.com/office/drawing/2014/main" id="{63690B3D-EFAA-4962-936B-93343179CF7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0287000" y="2667000"/>
            <a:ext cx="7620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0" name="Line 98">
            <a:extLst>
              <a:ext uri="{FF2B5EF4-FFF2-40B4-BE49-F238E27FC236}">
                <a16:creationId xmlns:a16="http://schemas.microsoft.com/office/drawing/2014/main" id="{39A2BEE4-A28B-4854-9155-82D50EC98ACA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10591800" y="2667000"/>
            <a:ext cx="7620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" name="Line 98">
            <a:extLst>
              <a:ext uri="{FF2B5EF4-FFF2-40B4-BE49-F238E27FC236}">
                <a16:creationId xmlns:a16="http://schemas.microsoft.com/office/drawing/2014/main" id="{87BF73EF-16D7-47A8-8AC6-61E01B16555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0363200" y="2667000"/>
            <a:ext cx="22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" name="Line 98">
            <a:extLst>
              <a:ext uri="{FF2B5EF4-FFF2-40B4-BE49-F238E27FC236}">
                <a16:creationId xmlns:a16="http://schemas.microsoft.com/office/drawing/2014/main" id="{A2EED1F1-30B8-4496-AB97-115BCCE9390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0058400" y="2895600"/>
            <a:ext cx="22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3" name="Line 98">
            <a:extLst>
              <a:ext uri="{FF2B5EF4-FFF2-40B4-BE49-F238E27FC236}">
                <a16:creationId xmlns:a16="http://schemas.microsoft.com/office/drawing/2014/main" id="{89CBF5DD-68EB-4188-867B-A391039FA5E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458200" y="3124200"/>
            <a:ext cx="7620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4" name="Line 98">
            <a:extLst>
              <a:ext uri="{FF2B5EF4-FFF2-40B4-BE49-F238E27FC236}">
                <a16:creationId xmlns:a16="http://schemas.microsoft.com/office/drawing/2014/main" id="{C9B51FC7-AF50-4183-9EDD-1B2E7FD653BE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8763000" y="3124200"/>
            <a:ext cx="7620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5" name="Line 98">
            <a:extLst>
              <a:ext uri="{FF2B5EF4-FFF2-40B4-BE49-F238E27FC236}">
                <a16:creationId xmlns:a16="http://schemas.microsoft.com/office/drawing/2014/main" id="{60217B2D-1D8D-4648-817A-41577AC5B5F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534400" y="3124200"/>
            <a:ext cx="22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6" name="Line 98">
            <a:extLst>
              <a:ext uri="{FF2B5EF4-FFF2-40B4-BE49-F238E27FC236}">
                <a16:creationId xmlns:a16="http://schemas.microsoft.com/office/drawing/2014/main" id="{C99307F2-1557-402F-89A4-EA6A9600449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229600" y="3352800"/>
            <a:ext cx="22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7" name="Line 98">
            <a:extLst>
              <a:ext uri="{FF2B5EF4-FFF2-40B4-BE49-F238E27FC236}">
                <a16:creationId xmlns:a16="http://schemas.microsoft.com/office/drawing/2014/main" id="{9453899E-E536-4BB2-9A2C-E188BCEAF66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9067800" y="3124200"/>
            <a:ext cx="7620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8" name="Line 98">
            <a:extLst>
              <a:ext uri="{FF2B5EF4-FFF2-40B4-BE49-F238E27FC236}">
                <a16:creationId xmlns:a16="http://schemas.microsoft.com/office/drawing/2014/main" id="{A55BA7A3-23E2-448A-A95D-376CE11B119D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9372600" y="3124200"/>
            <a:ext cx="7620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9" name="Line 98">
            <a:extLst>
              <a:ext uri="{FF2B5EF4-FFF2-40B4-BE49-F238E27FC236}">
                <a16:creationId xmlns:a16="http://schemas.microsoft.com/office/drawing/2014/main" id="{F91985E2-B0B3-427C-A3A4-9325ACE3698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9144000" y="3124200"/>
            <a:ext cx="22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0" name="Line 98">
            <a:extLst>
              <a:ext uri="{FF2B5EF4-FFF2-40B4-BE49-F238E27FC236}">
                <a16:creationId xmlns:a16="http://schemas.microsoft.com/office/drawing/2014/main" id="{D32D355E-A116-4413-A5DB-3B217FC9835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839200" y="3352800"/>
            <a:ext cx="22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1" name="Line 98">
            <a:extLst>
              <a:ext uri="{FF2B5EF4-FFF2-40B4-BE49-F238E27FC236}">
                <a16:creationId xmlns:a16="http://schemas.microsoft.com/office/drawing/2014/main" id="{0692A3A4-F5B5-43A3-B8DD-1A984D3BA49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9677400" y="3124200"/>
            <a:ext cx="7620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2" name="Line 98">
            <a:extLst>
              <a:ext uri="{FF2B5EF4-FFF2-40B4-BE49-F238E27FC236}">
                <a16:creationId xmlns:a16="http://schemas.microsoft.com/office/drawing/2014/main" id="{D6FB49A1-C8AD-40E5-9983-8B5EA6BB3A1A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9982200" y="3124200"/>
            <a:ext cx="7620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3" name="Line 98">
            <a:extLst>
              <a:ext uri="{FF2B5EF4-FFF2-40B4-BE49-F238E27FC236}">
                <a16:creationId xmlns:a16="http://schemas.microsoft.com/office/drawing/2014/main" id="{22FDDAEC-E5F2-46B4-8D78-D088C9FD7C3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9753600" y="3124200"/>
            <a:ext cx="22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4" name="Line 98">
            <a:extLst>
              <a:ext uri="{FF2B5EF4-FFF2-40B4-BE49-F238E27FC236}">
                <a16:creationId xmlns:a16="http://schemas.microsoft.com/office/drawing/2014/main" id="{842F3184-154E-4DFE-943A-DEC7B2CA5D7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9448800" y="3352800"/>
            <a:ext cx="22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5" name="Line 98">
            <a:extLst>
              <a:ext uri="{FF2B5EF4-FFF2-40B4-BE49-F238E27FC236}">
                <a16:creationId xmlns:a16="http://schemas.microsoft.com/office/drawing/2014/main" id="{A1C2451A-B687-4AB2-83FE-BA546A01F38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0287000" y="3124200"/>
            <a:ext cx="7620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6" name="Line 98">
            <a:extLst>
              <a:ext uri="{FF2B5EF4-FFF2-40B4-BE49-F238E27FC236}">
                <a16:creationId xmlns:a16="http://schemas.microsoft.com/office/drawing/2014/main" id="{D7E9C27D-9302-4FC3-A879-8B1DB135485C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10591800" y="3124200"/>
            <a:ext cx="7620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7" name="Line 98">
            <a:extLst>
              <a:ext uri="{FF2B5EF4-FFF2-40B4-BE49-F238E27FC236}">
                <a16:creationId xmlns:a16="http://schemas.microsoft.com/office/drawing/2014/main" id="{B877A1EE-8901-4745-BB34-8CD7123B4A4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0363200" y="3124200"/>
            <a:ext cx="22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8" name="Line 98">
            <a:extLst>
              <a:ext uri="{FF2B5EF4-FFF2-40B4-BE49-F238E27FC236}">
                <a16:creationId xmlns:a16="http://schemas.microsoft.com/office/drawing/2014/main" id="{05E55D37-AB07-4D0E-8BDA-4E10B52E2E6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0058400" y="3352800"/>
            <a:ext cx="22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9" name="Line 98">
            <a:extLst>
              <a:ext uri="{FF2B5EF4-FFF2-40B4-BE49-F238E27FC236}">
                <a16:creationId xmlns:a16="http://schemas.microsoft.com/office/drawing/2014/main" id="{14D12CCE-093D-43BD-98D1-AAE5E02A2CA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458200" y="1524000"/>
            <a:ext cx="0" cy="2286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0" name="Line 98">
            <a:extLst>
              <a:ext uri="{FF2B5EF4-FFF2-40B4-BE49-F238E27FC236}">
                <a16:creationId xmlns:a16="http://schemas.microsoft.com/office/drawing/2014/main" id="{D4C4DF73-9494-4728-9288-6C23E07ACE6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610600" y="1524000"/>
            <a:ext cx="0" cy="2286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2927708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67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7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67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67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7619" grpId="0" build="p" bldLvl="2" autoUpdateAnimBg="0" advAuto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052105-6424-4676-A2C3-2731D6CF6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7615" y="3687128"/>
            <a:ext cx="13167360" cy="1951672"/>
          </a:xfrm>
        </p:spPr>
        <p:txBody>
          <a:bodyPr/>
          <a:lstStyle/>
          <a:p>
            <a:r>
              <a:rPr lang="en-US" sz="6600" b="1" dirty="0"/>
              <a:t>The Scheme Reported 2019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624BF6-CFC7-4470-B203-EB55FD70CF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Oct. 2020, Fermilab jywu168@fnal.gov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0E0704-DD60-458D-853D-79824F38EC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Timing Crosschecking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02F3A6-6877-49FF-B69F-8976C8942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1C00BB-DE7F-457D-BC49-D05A2D860850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6911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Oct. 2020, Fermilab jywu168@fnal.gov</a:t>
            </a:r>
          </a:p>
        </p:txBody>
      </p:sp>
      <p:sp>
        <p:nvSpPr>
          <p:cNvPr id="18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461760" y="7680960"/>
            <a:ext cx="6217920" cy="365760"/>
          </a:xfrm>
        </p:spPr>
        <p:txBody>
          <a:bodyPr/>
          <a:lstStyle/>
          <a:p>
            <a:pPr>
              <a:defRPr/>
            </a:pPr>
            <a:r>
              <a:rPr lang="en-US"/>
              <a:t>Timing Crosschecking</a:t>
            </a:r>
          </a:p>
        </p:txBody>
      </p:sp>
      <p:sp>
        <p:nvSpPr>
          <p:cNvPr id="4096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BD6E64-FA0F-4E85-80AA-A8B46ADE2C44}" type="slidenum">
              <a:rPr lang="en-US" smtClean="0">
                <a:latin typeface="Garamond" pitchFamily="28" charset="0"/>
                <a:ea typeface="ＭＳ Ｐゴシック" pitchFamily="28" charset="-128"/>
              </a:rPr>
              <a:pPr/>
              <a:t>5</a:t>
            </a:fld>
            <a:endParaRPr lang="en-US">
              <a:latin typeface="Garamond" pitchFamily="28" charset="0"/>
              <a:ea typeface="ＭＳ Ｐゴシック" pitchFamily="28" charset="-128"/>
            </a:endParaRPr>
          </a:p>
        </p:txBody>
      </p:sp>
      <p:sp>
        <p:nvSpPr>
          <p:cNvPr id="40965" name="Rectangle 2"/>
          <p:cNvSpPr>
            <a:spLocks noGrp="1" noChangeArrowheads="1"/>
          </p:cNvSpPr>
          <p:nvPr>
            <p:ph type="title"/>
          </p:nvPr>
        </p:nvSpPr>
        <p:spPr>
          <a:xfrm>
            <a:off x="731520" y="304800"/>
            <a:ext cx="7574280" cy="822960"/>
          </a:xfrm>
        </p:spPr>
        <p:txBody>
          <a:bodyPr/>
          <a:lstStyle/>
          <a:p>
            <a:pPr eaLnBrk="1" hangingPunct="1"/>
            <a:r>
              <a:rPr lang="en-US" sz="3360" dirty="0">
                <a:ea typeface="ＭＳ Ｐゴシック" pitchFamily="28" charset="-128"/>
              </a:rPr>
              <a:t>Sending Pulses from Cable Ends</a:t>
            </a:r>
          </a:p>
        </p:txBody>
      </p:sp>
      <p:sp>
        <p:nvSpPr>
          <p:cNvPr id="367619" name="Rectangle 3"/>
          <p:cNvSpPr>
            <a:spLocks noChangeArrowheads="1"/>
          </p:cNvSpPr>
          <p:nvPr/>
        </p:nvSpPr>
        <p:spPr bwMode="auto">
          <a:xfrm>
            <a:off x="8229601" y="5410200"/>
            <a:ext cx="5679892" cy="2209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Temperature variations of the cable delays are </a:t>
            </a:r>
            <a:r>
              <a:rPr lang="en-US" sz="3200" dirty="0">
                <a:solidFill>
                  <a:srgbClr val="C00000"/>
                </a:solidFill>
                <a:latin typeface="Times New Roman" pitchFamily="28" charset="0"/>
                <a:sym typeface="Wingdings" pitchFamily="28" charset="2"/>
              </a:rPr>
              <a:t>canceled</a:t>
            </a: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 mathematically</a:t>
            </a:r>
          </a:p>
          <a:p>
            <a:pPr marL="960120" lvl="1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The values of the mean times may change with cable delays.</a:t>
            </a:r>
          </a:p>
          <a:p>
            <a:pPr marL="960120" lvl="1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But mean times remain identical.</a:t>
            </a:r>
          </a:p>
        </p:txBody>
      </p:sp>
      <p:sp>
        <p:nvSpPr>
          <p:cNvPr id="7" name="Rectangle 26">
            <a:extLst>
              <a:ext uri="{FF2B5EF4-FFF2-40B4-BE49-F238E27FC236}">
                <a16:creationId xmlns:a16="http://schemas.microsoft.com/office/drawing/2014/main" id="{4701D909-0F4D-4A14-B6DB-C015833A47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29000" y="2743200"/>
            <a:ext cx="457200" cy="914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r>
              <a:rPr lang="en-US" altLang="en-US" dirty="0">
                <a:solidFill>
                  <a:schemeClr val="accent2"/>
                </a:solidFill>
                <a:latin typeface="Times New Roman" panose="02020603050405020304" pitchFamily="18" charset="0"/>
              </a:rPr>
              <a:t>TDC</a:t>
            </a:r>
          </a:p>
          <a:p>
            <a:pPr algn="ctr"/>
            <a:endParaRPr lang="en-US" altLang="en-US" dirty="0">
              <a:latin typeface="Times New Roman" panose="02020603050405020304" pitchFamily="18" charset="0"/>
            </a:endParaRPr>
          </a:p>
          <a:p>
            <a:pPr algn="ctr"/>
            <a:r>
              <a:rPr lang="en-US" altLang="en-US" dirty="0">
                <a:latin typeface="Times New Roman" panose="02020603050405020304" pitchFamily="18" charset="0"/>
              </a:rPr>
              <a:t>FE1</a:t>
            </a:r>
          </a:p>
        </p:txBody>
      </p:sp>
      <p:sp>
        <p:nvSpPr>
          <p:cNvPr id="8" name="Line 98">
            <a:extLst>
              <a:ext uri="{FF2B5EF4-FFF2-40B4-BE49-F238E27FC236}">
                <a16:creationId xmlns:a16="http://schemas.microsoft.com/office/drawing/2014/main" id="{C01E24C6-A4DC-413F-8B0A-07EB2A68758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752600" y="4800600"/>
            <a:ext cx="1600200" cy="0"/>
          </a:xfrm>
          <a:prstGeom prst="line">
            <a:avLst/>
          </a:prstGeom>
          <a:noFill/>
          <a:ln w="25400">
            <a:solidFill>
              <a:srgbClr val="FF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Rectangle 26">
            <a:extLst>
              <a:ext uri="{FF2B5EF4-FFF2-40B4-BE49-F238E27FC236}">
                <a16:creationId xmlns:a16="http://schemas.microsoft.com/office/drawing/2014/main" id="{E262ACBB-4698-4B1B-88BA-BD88ADC407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200" y="4572000"/>
            <a:ext cx="914400" cy="2743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dirty="0">
              <a:latin typeface="Times New Roman" panose="02020603050405020304" pitchFamily="18" charset="0"/>
            </a:endParaRPr>
          </a:p>
          <a:p>
            <a:pPr algn="ctr"/>
            <a:r>
              <a:rPr lang="en-US" altLang="en-US" dirty="0">
                <a:latin typeface="Times New Roman" panose="02020603050405020304" pitchFamily="18" charset="0"/>
              </a:rPr>
              <a:t>CLK</a:t>
            </a:r>
          </a:p>
          <a:p>
            <a:pPr algn="ctr"/>
            <a:r>
              <a:rPr lang="en-US" altLang="en-US" dirty="0">
                <a:latin typeface="Times New Roman" panose="02020603050405020304" pitchFamily="18" charset="0"/>
              </a:rPr>
              <a:t>FAN</a:t>
            </a:r>
          </a:p>
          <a:p>
            <a:pPr algn="ctr"/>
            <a:r>
              <a:rPr lang="en-US" altLang="en-US" dirty="0">
                <a:latin typeface="Times New Roman" panose="02020603050405020304" pitchFamily="18" charset="0"/>
              </a:rPr>
              <a:t>OUT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C4D8FA72-29B6-46FD-8669-A19FA7ED8EA4}"/>
              </a:ext>
            </a:extLst>
          </p:cNvPr>
          <p:cNvSpPr/>
          <p:nvPr/>
        </p:nvSpPr>
        <p:spPr>
          <a:xfrm>
            <a:off x="2667000" y="4648200"/>
            <a:ext cx="228600" cy="152400"/>
          </a:xfrm>
          <a:prstGeom prst="ellipse">
            <a:avLst/>
          </a:prstGeom>
          <a:noFill/>
          <a:ln w="25400">
            <a:solidFill>
              <a:srgbClr val="FF99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Line 98">
            <a:extLst>
              <a:ext uri="{FF2B5EF4-FFF2-40B4-BE49-F238E27FC236}">
                <a16:creationId xmlns:a16="http://schemas.microsoft.com/office/drawing/2014/main" id="{2613C3FD-F6D3-4F51-B5B8-3869BE9054D8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1752600" y="5029200"/>
            <a:ext cx="1828800" cy="0"/>
          </a:xfrm>
          <a:prstGeom prst="line">
            <a:avLst/>
          </a:prstGeom>
          <a:noFill/>
          <a:ln w="25400">
            <a:solidFill>
              <a:srgbClr val="00B0F0"/>
            </a:solidFill>
            <a:round/>
            <a:headEnd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AD59F9F3-A1E1-42E4-BE9B-1CE321473B55}"/>
              </a:ext>
            </a:extLst>
          </p:cNvPr>
          <p:cNvSpPr/>
          <p:nvPr/>
        </p:nvSpPr>
        <p:spPr>
          <a:xfrm>
            <a:off x="2438400" y="4876800"/>
            <a:ext cx="228600" cy="152400"/>
          </a:xfrm>
          <a:prstGeom prst="ellipse">
            <a:avLst/>
          </a:prstGeom>
          <a:noFill/>
          <a:ln w="254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Arc 2">
            <a:extLst>
              <a:ext uri="{FF2B5EF4-FFF2-40B4-BE49-F238E27FC236}">
                <a16:creationId xmlns:a16="http://schemas.microsoft.com/office/drawing/2014/main" id="{4C158EFF-DD63-410D-94F0-65908CF7B76F}"/>
              </a:ext>
            </a:extLst>
          </p:cNvPr>
          <p:cNvSpPr/>
          <p:nvPr/>
        </p:nvSpPr>
        <p:spPr>
          <a:xfrm rot="5400000">
            <a:off x="3124200" y="4343400"/>
            <a:ext cx="457200" cy="457200"/>
          </a:xfrm>
          <a:prstGeom prst="arc">
            <a:avLst/>
          </a:prstGeom>
          <a:ln w="25400">
            <a:solidFill>
              <a:srgbClr val="FF9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Line 98">
            <a:extLst>
              <a:ext uri="{FF2B5EF4-FFF2-40B4-BE49-F238E27FC236}">
                <a16:creationId xmlns:a16="http://schemas.microsoft.com/office/drawing/2014/main" id="{31682BC6-30B1-45BC-8BFF-3B2D565AEA8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581400" y="3657600"/>
            <a:ext cx="0" cy="914400"/>
          </a:xfrm>
          <a:prstGeom prst="line">
            <a:avLst/>
          </a:prstGeom>
          <a:noFill/>
          <a:ln w="25400">
            <a:solidFill>
              <a:srgbClr val="FF9900"/>
            </a:solidFill>
            <a:round/>
            <a:headEnd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" name="Arc 14">
            <a:extLst>
              <a:ext uri="{FF2B5EF4-FFF2-40B4-BE49-F238E27FC236}">
                <a16:creationId xmlns:a16="http://schemas.microsoft.com/office/drawing/2014/main" id="{6C9AEE9D-C18B-4C97-94E5-C5CB6132553F}"/>
              </a:ext>
            </a:extLst>
          </p:cNvPr>
          <p:cNvSpPr/>
          <p:nvPr/>
        </p:nvSpPr>
        <p:spPr>
          <a:xfrm rot="5400000">
            <a:off x="3352800" y="4572000"/>
            <a:ext cx="457200" cy="457200"/>
          </a:xfrm>
          <a:prstGeom prst="arc">
            <a:avLst/>
          </a:prstGeom>
          <a:ln w="25400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Line 98">
            <a:extLst>
              <a:ext uri="{FF2B5EF4-FFF2-40B4-BE49-F238E27FC236}">
                <a16:creationId xmlns:a16="http://schemas.microsoft.com/office/drawing/2014/main" id="{3DA1374D-6F09-4980-AF3B-C459760FB4B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810000" y="3657600"/>
            <a:ext cx="0" cy="1143000"/>
          </a:xfrm>
          <a:prstGeom prst="line">
            <a:avLst/>
          </a:prstGeom>
          <a:noFill/>
          <a:ln w="25400">
            <a:solidFill>
              <a:srgbClr val="00B0F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" name="Line 98">
            <a:extLst>
              <a:ext uri="{FF2B5EF4-FFF2-40B4-BE49-F238E27FC236}">
                <a16:creationId xmlns:a16="http://schemas.microsoft.com/office/drawing/2014/main" id="{3E490460-31E6-46A5-9D2E-246B1E14265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752600" y="5486400"/>
            <a:ext cx="2514600" cy="0"/>
          </a:xfrm>
          <a:prstGeom prst="line">
            <a:avLst/>
          </a:prstGeom>
          <a:noFill/>
          <a:ln w="25400">
            <a:solidFill>
              <a:srgbClr val="FF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533717FE-5A6A-420E-8D48-A248AB839B81}"/>
              </a:ext>
            </a:extLst>
          </p:cNvPr>
          <p:cNvSpPr/>
          <p:nvPr/>
        </p:nvSpPr>
        <p:spPr>
          <a:xfrm>
            <a:off x="2667000" y="5334000"/>
            <a:ext cx="228600" cy="152400"/>
          </a:xfrm>
          <a:prstGeom prst="ellipse">
            <a:avLst/>
          </a:prstGeom>
          <a:noFill/>
          <a:ln w="25400">
            <a:solidFill>
              <a:srgbClr val="FF99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Line 98">
            <a:extLst>
              <a:ext uri="{FF2B5EF4-FFF2-40B4-BE49-F238E27FC236}">
                <a16:creationId xmlns:a16="http://schemas.microsoft.com/office/drawing/2014/main" id="{999D5DE2-E0FA-41DF-9C02-AD3CB477B2ED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1752600" y="5715000"/>
            <a:ext cx="2743200" cy="0"/>
          </a:xfrm>
          <a:prstGeom prst="line">
            <a:avLst/>
          </a:prstGeom>
          <a:noFill/>
          <a:ln w="25400">
            <a:solidFill>
              <a:srgbClr val="00B0F0"/>
            </a:solidFill>
            <a:round/>
            <a:headEnd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920E8147-3682-4D24-A39D-A52AF99D55BF}"/>
              </a:ext>
            </a:extLst>
          </p:cNvPr>
          <p:cNvSpPr/>
          <p:nvPr/>
        </p:nvSpPr>
        <p:spPr>
          <a:xfrm>
            <a:off x="2438400" y="5562600"/>
            <a:ext cx="228600" cy="152400"/>
          </a:xfrm>
          <a:prstGeom prst="ellipse">
            <a:avLst/>
          </a:prstGeom>
          <a:noFill/>
          <a:ln w="254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Arc 25">
            <a:extLst>
              <a:ext uri="{FF2B5EF4-FFF2-40B4-BE49-F238E27FC236}">
                <a16:creationId xmlns:a16="http://schemas.microsoft.com/office/drawing/2014/main" id="{3163A8A5-422B-4424-B31F-0D74F4691B70}"/>
              </a:ext>
            </a:extLst>
          </p:cNvPr>
          <p:cNvSpPr/>
          <p:nvPr/>
        </p:nvSpPr>
        <p:spPr>
          <a:xfrm rot="5400000">
            <a:off x="4038600" y="5029200"/>
            <a:ext cx="457200" cy="457200"/>
          </a:xfrm>
          <a:prstGeom prst="arc">
            <a:avLst/>
          </a:prstGeom>
          <a:ln w="25400">
            <a:solidFill>
              <a:srgbClr val="FF9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Line 98">
            <a:extLst>
              <a:ext uri="{FF2B5EF4-FFF2-40B4-BE49-F238E27FC236}">
                <a16:creationId xmlns:a16="http://schemas.microsoft.com/office/drawing/2014/main" id="{F25DAAD9-E0E3-4016-B59B-74C80F48A45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495800" y="3657600"/>
            <a:ext cx="0" cy="1600200"/>
          </a:xfrm>
          <a:prstGeom prst="line">
            <a:avLst/>
          </a:prstGeom>
          <a:noFill/>
          <a:ln w="25400">
            <a:solidFill>
              <a:srgbClr val="FF9900"/>
            </a:solidFill>
            <a:round/>
            <a:headEnd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" name="Arc 27">
            <a:extLst>
              <a:ext uri="{FF2B5EF4-FFF2-40B4-BE49-F238E27FC236}">
                <a16:creationId xmlns:a16="http://schemas.microsoft.com/office/drawing/2014/main" id="{C9163539-719B-4CBD-B727-81F1BA2275BE}"/>
              </a:ext>
            </a:extLst>
          </p:cNvPr>
          <p:cNvSpPr/>
          <p:nvPr/>
        </p:nvSpPr>
        <p:spPr>
          <a:xfrm rot="5400000">
            <a:off x="4267200" y="5257800"/>
            <a:ext cx="457200" cy="457200"/>
          </a:xfrm>
          <a:prstGeom prst="arc">
            <a:avLst/>
          </a:prstGeom>
          <a:ln w="25400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Line 98">
            <a:extLst>
              <a:ext uri="{FF2B5EF4-FFF2-40B4-BE49-F238E27FC236}">
                <a16:creationId xmlns:a16="http://schemas.microsoft.com/office/drawing/2014/main" id="{DFA54553-3F64-4CF9-B337-F449DD08133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724400" y="3657600"/>
            <a:ext cx="0" cy="1828800"/>
          </a:xfrm>
          <a:prstGeom prst="line">
            <a:avLst/>
          </a:prstGeom>
          <a:noFill/>
          <a:ln w="25400">
            <a:solidFill>
              <a:srgbClr val="00B0F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" name="Rectangle 26">
            <a:extLst>
              <a:ext uri="{FF2B5EF4-FFF2-40B4-BE49-F238E27FC236}">
                <a16:creationId xmlns:a16="http://schemas.microsoft.com/office/drawing/2014/main" id="{05341A2E-6780-4B38-8E3C-16AC162C1F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43400" y="2743200"/>
            <a:ext cx="457200" cy="914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r>
              <a:rPr lang="en-US" altLang="en-US" dirty="0">
                <a:solidFill>
                  <a:schemeClr val="accent2"/>
                </a:solidFill>
                <a:latin typeface="Times New Roman" panose="02020603050405020304" pitchFamily="18" charset="0"/>
              </a:rPr>
              <a:t>TDC</a:t>
            </a:r>
          </a:p>
          <a:p>
            <a:pPr algn="ctr"/>
            <a:endParaRPr lang="en-US" altLang="en-US" dirty="0">
              <a:latin typeface="Times New Roman" panose="02020603050405020304" pitchFamily="18" charset="0"/>
            </a:endParaRPr>
          </a:p>
          <a:p>
            <a:pPr algn="ctr"/>
            <a:r>
              <a:rPr lang="en-US" altLang="en-US" dirty="0" err="1">
                <a:latin typeface="Times New Roman" panose="02020603050405020304" pitchFamily="18" charset="0"/>
              </a:rPr>
              <a:t>FEi</a:t>
            </a:r>
            <a:endParaRPr lang="en-US" altLang="en-US" dirty="0">
              <a:latin typeface="Times New Roman" panose="02020603050405020304" pitchFamily="18" charset="0"/>
            </a:endParaRPr>
          </a:p>
        </p:txBody>
      </p:sp>
      <p:sp>
        <p:nvSpPr>
          <p:cNvPr id="31" name="Line 98">
            <a:extLst>
              <a:ext uri="{FF2B5EF4-FFF2-40B4-BE49-F238E27FC236}">
                <a16:creationId xmlns:a16="http://schemas.microsoft.com/office/drawing/2014/main" id="{71B3288A-2D1B-403B-A256-1A691219B00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752600" y="6172200"/>
            <a:ext cx="3886200" cy="0"/>
          </a:xfrm>
          <a:prstGeom prst="line">
            <a:avLst/>
          </a:prstGeom>
          <a:noFill/>
          <a:ln w="25400">
            <a:solidFill>
              <a:srgbClr val="FF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BF5AD91A-FC5C-4435-8D21-E90C669A259B}"/>
              </a:ext>
            </a:extLst>
          </p:cNvPr>
          <p:cNvSpPr/>
          <p:nvPr/>
        </p:nvSpPr>
        <p:spPr>
          <a:xfrm>
            <a:off x="2667000" y="6019800"/>
            <a:ext cx="228600" cy="152400"/>
          </a:xfrm>
          <a:prstGeom prst="ellipse">
            <a:avLst/>
          </a:prstGeom>
          <a:noFill/>
          <a:ln w="25400">
            <a:solidFill>
              <a:srgbClr val="FF99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Line 98">
            <a:extLst>
              <a:ext uri="{FF2B5EF4-FFF2-40B4-BE49-F238E27FC236}">
                <a16:creationId xmlns:a16="http://schemas.microsoft.com/office/drawing/2014/main" id="{F958902B-29B4-457E-844D-B21351F00EF5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1752600" y="6400800"/>
            <a:ext cx="4114800" cy="0"/>
          </a:xfrm>
          <a:prstGeom prst="line">
            <a:avLst/>
          </a:prstGeom>
          <a:noFill/>
          <a:ln w="25400">
            <a:solidFill>
              <a:srgbClr val="00B0F0"/>
            </a:solidFill>
            <a:round/>
            <a:headEnd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8031FBC6-7CE3-49B3-BF7B-4D3E19DDC8E3}"/>
              </a:ext>
            </a:extLst>
          </p:cNvPr>
          <p:cNvSpPr/>
          <p:nvPr/>
        </p:nvSpPr>
        <p:spPr>
          <a:xfrm>
            <a:off x="2438400" y="6248400"/>
            <a:ext cx="228600" cy="152400"/>
          </a:xfrm>
          <a:prstGeom prst="ellipse">
            <a:avLst/>
          </a:prstGeom>
          <a:noFill/>
          <a:ln w="254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Arc 34">
            <a:extLst>
              <a:ext uri="{FF2B5EF4-FFF2-40B4-BE49-F238E27FC236}">
                <a16:creationId xmlns:a16="http://schemas.microsoft.com/office/drawing/2014/main" id="{850E3723-3E81-4F93-B292-E51FA0EA8C8A}"/>
              </a:ext>
            </a:extLst>
          </p:cNvPr>
          <p:cNvSpPr/>
          <p:nvPr/>
        </p:nvSpPr>
        <p:spPr>
          <a:xfrm rot="5400000">
            <a:off x="5410200" y="5715000"/>
            <a:ext cx="457200" cy="457200"/>
          </a:xfrm>
          <a:prstGeom prst="arc">
            <a:avLst/>
          </a:prstGeom>
          <a:ln w="25400">
            <a:solidFill>
              <a:srgbClr val="FF9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Arc 35">
            <a:extLst>
              <a:ext uri="{FF2B5EF4-FFF2-40B4-BE49-F238E27FC236}">
                <a16:creationId xmlns:a16="http://schemas.microsoft.com/office/drawing/2014/main" id="{CD244B91-7955-400B-8C30-03E26162CD37}"/>
              </a:ext>
            </a:extLst>
          </p:cNvPr>
          <p:cNvSpPr/>
          <p:nvPr/>
        </p:nvSpPr>
        <p:spPr>
          <a:xfrm rot="5400000">
            <a:off x="5638800" y="5943600"/>
            <a:ext cx="457200" cy="457200"/>
          </a:xfrm>
          <a:prstGeom prst="arc">
            <a:avLst/>
          </a:prstGeom>
          <a:ln w="25400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Line 98">
            <a:extLst>
              <a:ext uri="{FF2B5EF4-FFF2-40B4-BE49-F238E27FC236}">
                <a16:creationId xmlns:a16="http://schemas.microsoft.com/office/drawing/2014/main" id="{B2473C88-6EA7-4C06-817F-D1912B6C7FE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752600" y="6858000"/>
            <a:ext cx="5257800" cy="0"/>
          </a:xfrm>
          <a:prstGeom prst="line">
            <a:avLst/>
          </a:prstGeom>
          <a:noFill/>
          <a:ln w="25400">
            <a:solidFill>
              <a:srgbClr val="FF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A4C727F3-4B9C-4B62-83B2-DD0CDF1D8E49}"/>
              </a:ext>
            </a:extLst>
          </p:cNvPr>
          <p:cNvSpPr/>
          <p:nvPr/>
        </p:nvSpPr>
        <p:spPr>
          <a:xfrm>
            <a:off x="2667000" y="6705600"/>
            <a:ext cx="228600" cy="152400"/>
          </a:xfrm>
          <a:prstGeom prst="ellipse">
            <a:avLst/>
          </a:prstGeom>
          <a:noFill/>
          <a:ln w="25400">
            <a:solidFill>
              <a:srgbClr val="FF99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Line 98">
            <a:extLst>
              <a:ext uri="{FF2B5EF4-FFF2-40B4-BE49-F238E27FC236}">
                <a16:creationId xmlns:a16="http://schemas.microsoft.com/office/drawing/2014/main" id="{C80B999E-8CAA-4686-B4F5-03EF30E16A93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1752600" y="7086600"/>
            <a:ext cx="5486400" cy="0"/>
          </a:xfrm>
          <a:prstGeom prst="line">
            <a:avLst/>
          </a:prstGeom>
          <a:noFill/>
          <a:ln w="25400">
            <a:solidFill>
              <a:srgbClr val="00B0F0"/>
            </a:solidFill>
            <a:round/>
            <a:headEnd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D5D77EE4-7D81-4C3F-8F1B-BEA44707EA8D}"/>
              </a:ext>
            </a:extLst>
          </p:cNvPr>
          <p:cNvSpPr/>
          <p:nvPr/>
        </p:nvSpPr>
        <p:spPr>
          <a:xfrm>
            <a:off x="2438400" y="6934200"/>
            <a:ext cx="228600" cy="152400"/>
          </a:xfrm>
          <a:prstGeom prst="ellipse">
            <a:avLst/>
          </a:prstGeom>
          <a:noFill/>
          <a:ln w="254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Arc 40">
            <a:extLst>
              <a:ext uri="{FF2B5EF4-FFF2-40B4-BE49-F238E27FC236}">
                <a16:creationId xmlns:a16="http://schemas.microsoft.com/office/drawing/2014/main" id="{30E993A7-136A-487C-AD91-768DBB13222D}"/>
              </a:ext>
            </a:extLst>
          </p:cNvPr>
          <p:cNvSpPr/>
          <p:nvPr/>
        </p:nvSpPr>
        <p:spPr>
          <a:xfrm rot="5400000">
            <a:off x="6781800" y="6400800"/>
            <a:ext cx="457200" cy="457200"/>
          </a:xfrm>
          <a:prstGeom prst="arc">
            <a:avLst/>
          </a:prstGeom>
          <a:ln w="25400">
            <a:solidFill>
              <a:srgbClr val="FF9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Arc 41">
            <a:extLst>
              <a:ext uri="{FF2B5EF4-FFF2-40B4-BE49-F238E27FC236}">
                <a16:creationId xmlns:a16="http://schemas.microsoft.com/office/drawing/2014/main" id="{1E1C7244-D2A4-4B09-B901-F3F926C75ED4}"/>
              </a:ext>
            </a:extLst>
          </p:cNvPr>
          <p:cNvSpPr/>
          <p:nvPr/>
        </p:nvSpPr>
        <p:spPr>
          <a:xfrm rot="5400000">
            <a:off x="7010400" y="6629400"/>
            <a:ext cx="457200" cy="457200"/>
          </a:xfrm>
          <a:prstGeom prst="arc">
            <a:avLst/>
          </a:prstGeom>
          <a:ln w="25400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Line 98">
            <a:extLst>
              <a:ext uri="{FF2B5EF4-FFF2-40B4-BE49-F238E27FC236}">
                <a16:creationId xmlns:a16="http://schemas.microsoft.com/office/drawing/2014/main" id="{F8B69379-30EB-4C4E-9813-FF2028F698A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867400" y="3657600"/>
            <a:ext cx="0" cy="2286000"/>
          </a:xfrm>
          <a:prstGeom prst="line">
            <a:avLst/>
          </a:prstGeom>
          <a:noFill/>
          <a:ln w="25400">
            <a:solidFill>
              <a:srgbClr val="FF9900"/>
            </a:solidFill>
            <a:round/>
            <a:headEnd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" name="Line 98">
            <a:extLst>
              <a:ext uri="{FF2B5EF4-FFF2-40B4-BE49-F238E27FC236}">
                <a16:creationId xmlns:a16="http://schemas.microsoft.com/office/drawing/2014/main" id="{972CE213-2463-4292-8249-517B09FA17F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096000" y="3657600"/>
            <a:ext cx="0" cy="2514600"/>
          </a:xfrm>
          <a:prstGeom prst="line">
            <a:avLst/>
          </a:prstGeom>
          <a:noFill/>
          <a:ln w="25400">
            <a:solidFill>
              <a:srgbClr val="00B0F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" name="Line 98">
            <a:extLst>
              <a:ext uri="{FF2B5EF4-FFF2-40B4-BE49-F238E27FC236}">
                <a16:creationId xmlns:a16="http://schemas.microsoft.com/office/drawing/2014/main" id="{3D46E555-AB04-40EF-8C58-006C027334B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239000" y="3657600"/>
            <a:ext cx="0" cy="2971800"/>
          </a:xfrm>
          <a:prstGeom prst="line">
            <a:avLst/>
          </a:prstGeom>
          <a:noFill/>
          <a:ln w="25400">
            <a:solidFill>
              <a:srgbClr val="FF9900"/>
            </a:solidFill>
            <a:round/>
            <a:headEnd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" name="Line 98">
            <a:extLst>
              <a:ext uri="{FF2B5EF4-FFF2-40B4-BE49-F238E27FC236}">
                <a16:creationId xmlns:a16="http://schemas.microsoft.com/office/drawing/2014/main" id="{3A26D424-8295-4D85-B48B-90B9F11B814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467600" y="3657600"/>
            <a:ext cx="0" cy="3200400"/>
          </a:xfrm>
          <a:prstGeom prst="line">
            <a:avLst/>
          </a:prstGeom>
          <a:noFill/>
          <a:ln w="25400">
            <a:solidFill>
              <a:srgbClr val="00B0F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" name="Rectangle 26">
            <a:extLst>
              <a:ext uri="{FF2B5EF4-FFF2-40B4-BE49-F238E27FC236}">
                <a16:creationId xmlns:a16="http://schemas.microsoft.com/office/drawing/2014/main" id="{1A07785F-3947-49BD-9EA1-40B4B70B4D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15000" y="2743200"/>
            <a:ext cx="457200" cy="914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r>
              <a:rPr lang="en-US" altLang="en-US" dirty="0">
                <a:solidFill>
                  <a:schemeClr val="accent2"/>
                </a:solidFill>
                <a:latin typeface="Times New Roman" panose="02020603050405020304" pitchFamily="18" charset="0"/>
              </a:rPr>
              <a:t>TDC</a:t>
            </a:r>
          </a:p>
          <a:p>
            <a:pPr algn="ctr"/>
            <a:endParaRPr lang="en-US" altLang="en-US" dirty="0">
              <a:latin typeface="Times New Roman" panose="02020603050405020304" pitchFamily="18" charset="0"/>
            </a:endParaRPr>
          </a:p>
          <a:p>
            <a:pPr algn="ctr"/>
            <a:r>
              <a:rPr lang="en-US" altLang="en-US" dirty="0" err="1">
                <a:latin typeface="Times New Roman" panose="02020603050405020304" pitchFamily="18" charset="0"/>
              </a:rPr>
              <a:t>FEj</a:t>
            </a:r>
            <a:endParaRPr lang="en-US" altLang="en-US" dirty="0">
              <a:latin typeface="Times New Roman" panose="02020603050405020304" pitchFamily="18" charset="0"/>
            </a:endParaRPr>
          </a:p>
        </p:txBody>
      </p:sp>
      <p:sp>
        <p:nvSpPr>
          <p:cNvPr id="48" name="Rectangle 26">
            <a:extLst>
              <a:ext uri="{FF2B5EF4-FFF2-40B4-BE49-F238E27FC236}">
                <a16:creationId xmlns:a16="http://schemas.microsoft.com/office/drawing/2014/main" id="{115807ED-96E3-430C-9CD3-B187757541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62800" y="2743200"/>
            <a:ext cx="457200" cy="914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r>
              <a:rPr lang="en-US" altLang="en-US" dirty="0">
                <a:solidFill>
                  <a:schemeClr val="accent2"/>
                </a:solidFill>
                <a:latin typeface="Times New Roman" panose="02020603050405020304" pitchFamily="18" charset="0"/>
              </a:rPr>
              <a:t>TDC</a:t>
            </a:r>
          </a:p>
          <a:p>
            <a:pPr algn="ctr"/>
            <a:endParaRPr lang="en-US" altLang="en-US" dirty="0">
              <a:latin typeface="Times New Roman" panose="02020603050405020304" pitchFamily="18" charset="0"/>
            </a:endParaRPr>
          </a:p>
          <a:p>
            <a:pPr algn="ctr"/>
            <a:r>
              <a:rPr lang="en-US" altLang="en-US" dirty="0">
                <a:latin typeface="Times New Roman" panose="02020603050405020304" pitchFamily="18" charset="0"/>
              </a:rPr>
              <a:t>FEN</a:t>
            </a:r>
          </a:p>
        </p:txBody>
      </p:sp>
      <p:sp>
        <p:nvSpPr>
          <p:cNvPr id="49" name="Line 98">
            <a:extLst>
              <a:ext uri="{FF2B5EF4-FFF2-40B4-BE49-F238E27FC236}">
                <a16:creationId xmlns:a16="http://schemas.microsoft.com/office/drawing/2014/main" id="{164A9DC1-9121-4314-B079-A6CC2025F7C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286000" y="7315200"/>
            <a:ext cx="7620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0" name="Line 98">
            <a:extLst>
              <a:ext uri="{FF2B5EF4-FFF2-40B4-BE49-F238E27FC236}">
                <a16:creationId xmlns:a16="http://schemas.microsoft.com/office/drawing/2014/main" id="{A70AED9F-F28D-4F38-87C0-F0B3478AB063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2590800" y="7315200"/>
            <a:ext cx="7620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" name="Line 98">
            <a:extLst>
              <a:ext uri="{FF2B5EF4-FFF2-40B4-BE49-F238E27FC236}">
                <a16:creationId xmlns:a16="http://schemas.microsoft.com/office/drawing/2014/main" id="{51914027-C565-4684-AA7B-96CFF8ABD08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362200" y="7315200"/>
            <a:ext cx="22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2" name="Line 98">
            <a:extLst>
              <a:ext uri="{FF2B5EF4-FFF2-40B4-BE49-F238E27FC236}">
                <a16:creationId xmlns:a16="http://schemas.microsoft.com/office/drawing/2014/main" id="{647C3105-D7B5-476C-8DF4-B58B9B8551F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057400" y="7543800"/>
            <a:ext cx="22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" name="Line 98">
            <a:extLst>
              <a:ext uri="{FF2B5EF4-FFF2-40B4-BE49-F238E27FC236}">
                <a16:creationId xmlns:a16="http://schemas.microsoft.com/office/drawing/2014/main" id="{18A0F7A2-2114-43AE-8262-0C13B6FF24C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895600" y="7315200"/>
            <a:ext cx="7620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" name="Line 98">
            <a:extLst>
              <a:ext uri="{FF2B5EF4-FFF2-40B4-BE49-F238E27FC236}">
                <a16:creationId xmlns:a16="http://schemas.microsoft.com/office/drawing/2014/main" id="{733555F9-A623-4EB1-ACE4-AAE33F9CBC2C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3200400" y="7315200"/>
            <a:ext cx="7620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" name="Line 98">
            <a:extLst>
              <a:ext uri="{FF2B5EF4-FFF2-40B4-BE49-F238E27FC236}">
                <a16:creationId xmlns:a16="http://schemas.microsoft.com/office/drawing/2014/main" id="{583941EC-3C66-48B0-86BA-61FE2ED1428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971800" y="7315200"/>
            <a:ext cx="22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6" name="Line 98">
            <a:extLst>
              <a:ext uri="{FF2B5EF4-FFF2-40B4-BE49-F238E27FC236}">
                <a16:creationId xmlns:a16="http://schemas.microsoft.com/office/drawing/2014/main" id="{FFB55B45-EFDA-4F4A-9BCE-95603174CF7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667000" y="7543800"/>
            <a:ext cx="22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7" name="Line 98">
            <a:extLst>
              <a:ext uri="{FF2B5EF4-FFF2-40B4-BE49-F238E27FC236}">
                <a16:creationId xmlns:a16="http://schemas.microsoft.com/office/drawing/2014/main" id="{751AC083-D124-451C-948F-F01E8B3B38B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505200" y="7315200"/>
            <a:ext cx="7620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8" name="Line 98">
            <a:extLst>
              <a:ext uri="{FF2B5EF4-FFF2-40B4-BE49-F238E27FC236}">
                <a16:creationId xmlns:a16="http://schemas.microsoft.com/office/drawing/2014/main" id="{9CDA3B1F-648A-4F82-93C5-A944FB4A1177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3810000" y="7315200"/>
            <a:ext cx="7620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9" name="Line 98">
            <a:extLst>
              <a:ext uri="{FF2B5EF4-FFF2-40B4-BE49-F238E27FC236}">
                <a16:creationId xmlns:a16="http://schemas.microsoft.com/office/drawing/2014/main" id="{4CC35F4F-B648-45B4-B1F5-39CCF3025E8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581400" y="7315200"/>
            <a:ext cx="22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0" name="Line 98">
            <a:extLst>
              <a:ext uri="{FF2B5EF4-FFF2-40B4-BE49-F238E27FC236}">
                <a16:creationId xmlns:a16="http://schemas.microsoft.com/office/drawing/2014/main" id="{54646C40-C949-4F68-94C6-04DFC360FC4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276600" y="7543800"/>
            <a:ext cx="22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" name="Line 98">
            <a:extLst>
              <a:ext uri="{FF2B5EF4-FFF2-40B4-BE49-F238E27FC236}">
                <a16:creationId xmlns:a16="http://schemas.microsoft.com/office/drawing/2014/main" id="{094E6EA0-E408-4892-B86A-21AB57767A7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114800" y="7315200"/>
            <a:ext cx="7620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" name="Line 98">
            <a:extLst>
              <a:ext uri="{FF2B5EF4-FFF2-40B4-BE49-F238E27FC236}">
                <a16:creationId xmlns:a16="http://schemas.microsoft.com/office/drawing/2014/main" id="{E6D267A9-DB57-4FA9-A4FE-3142C2083155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419600" y="7315200"/>
            <a:ext cx="7620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" name="Line 98">
            <a:extLst>
              <a:ext uri="{FF2B5EF4-FFF2-40B4-BE49-F238E27FC236}">
                <a16:creationId xmlns:a16="http://schemas.microsoft.com/office/drawing/2014/main" id="{16EB81BE-6E17-4E85-A507-CFEAD5010FD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191000" y="7315200"/>
            <a:ext cx="22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" name="Line 98">
            <a:extLst>
              <a:ext uri="{FF2B5EF4-FFF2-40B4-BE49-F238E27FC236}">
                <a16:creationId xmlns:a16="http://schemas.microsoft.com/office/drawing/2014/main" id="{AA95F558-C0E6-4604-A598-8DAF3652910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886200" y="7543800"/>
            <a:ext cx="22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1" name="Rectangle 26">
            <a:extLst>
              <a:ext uri="{FF2B5EF4-FFF2-40B4-BE49-F238E27FC236}">
                <a16:creationId xmlns:a16="http://schemas.microsoft.com/office/drawing/2014/main" id="{4C776E1D-3D89-4BB5-A7E7-295C58841D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0600" y="1219200"/>
            <a:ext cx="914400" cy="1828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r>
              <a:rPr lang="en-US" altLang="en-US" dirty="0">
                <a:latin typeface="Times New Roman" panose="02020603050405020304" pitchFamily="18" charset="0"/>
              </a:rPr>
              <a:t>PULSE</a:t>
            </a:r>
          </a:p>
          <a:p>
            <a:pPr algn="ctr"/>
            <a:r>
              <a:rPr lang="en-US" altLang="en-US" dirty="0">
                <a:latin typeface="Times New Roman" panose="02020603050405020304" pitchFamily="18" charset="0"/>
              </a:rPr>
              <a:t>GEN</a:t>
            </a:r>
          </a:p>
        </p:txBody>
      </p:sp>
      <p:sp>
        <p:nvSpPr>
          <p:cNvPr id="132" name="Line 98">
            <a:extLst>
              <a:ext uri="{FF2B5EF4-FFF2-40B4-BE49-F238E27FC236}">
                <a16:creationId xmlns:a16="http://schemas.microsoft.com/office/drawing/2014/main" id="{2C82A857-DD46-44F9-BDDE-1A026FE0C5C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905000" y="2514600"/>
            <a:ext cx="5943600" cy="0"/>
          </a:xfrm>
          <a:prstGeom prst="line">
            <a:avLst/>
          </a:prstGeom>
          <a:noFill/>
          <a:ln w="25400">
            <a:solidFill>
              <a:srgbClr val="00B05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" name="Line 98">
            <a:extLst>
              <a:ext uri="{FF2B5EF4-FFF2-40B4-BE49-F238E27FC236}">
                <a16:creationId xmlns:a16="http://schemas.microsoft.com/office/drawing/2014/main" id="{BF9F1E7B-D38B-48AA-8CDA-3D569D346A0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657600" y="2514600"/>
            <a:ext cx="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4" name="Line 98">
            <a:extLst>
              <a:ext uri="{FF2B5EF4-FFF2-40B4-BE49-F238E27FC236}">
                <a16:creationId xmlns:a16="http://schemas.microsoft.com/office/drawing/2014/main" id="{24B762D5-6AD0-4FA4-B0D1-11BF1D743E9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572000" y="2514600"/>
            <a:ext cx="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5" name="Line 98">
            <a:extLst>
              <a:ext uri="{FF2B5EF4-FFF2-40B4-BE49-F238E27FC236}">
                <a16:creationId xmlns:a16="http://schemas.microsoft.com/office/drawing/2014/main" id="{748FC971-3AC3-4045-9D93-A06638B8EE0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943600" y="2514600"/>
            <a:ext cx="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6" name="Line 98">
            <a:extLst>
              <a:ext uri="{FF2B5EF4-FFF2-40B4-BE49-F238E27FC236}">
                <a16:creationId xmlns:a16="http://schemas.microsoft.com/office/drawing/2014/main" id="{CD4080CF-7480-47B9-9482-F7093AF781E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391400" y="2514600"/>
            <a:ext cx="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7" name="Arc 136">
            <a:extLst>
              <a:ext uri="{FF2B5EF4-FFF2-40B4-BE49-F238E27FC236}">
                <a16:creationId xmlns:a16="http://schemas.microsoft.com/office/drawing/2014/main" id="{AC50B424-17A6-4473-A18F-71F3F197F7D1}"/>
              </a:ext>
            </a:extLst>
          </p:cNvPr>
          <p:cNvSpPr/>
          <p:nvPr/>
        </p:nvSpPr>
        <p:spPr>
          <a:xfrm rot="5400000">
            <a:off x="7391400" y="1600200"/>
            <a:ext cx="914400" cy="914400"/>
          </a:xfrm>
          <a:prstGeom prst="arc">
            <a:avLst>
              <a:gd name="adj1" fmla="val 10800000"/>
              <a:gd name="adj2" fmla="val 0"/>
            </a:avLst>
          </a:prstGeom>
          <a:ln w="25400">
            <a:solidFill>
              <a:srgbClr val="00B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Line 98">
            <a:extLst>
              <a:ext uri="{FF2B5EF4-FFF2-40B4-BE49-F238E27FC236}">
                <a16:creationId xmlns:a16="http://schemas.microsoft.com/office/drawing/2014/main" id="{8648222F-EEEF-40B9-BE71-8183D12903E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905000" y="1600200"/>
            <a:ext cx="5943600" cy="0"/>
          </a:xfrm>
          <a:prstGeom prst="line">
            <a:avLst/>
          </a:prstGeom>
          <a:noFill/>
          <a:ln w="25400">
            <a:solidFill>
              <a:srgbClr val="00B05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B787B89-E275-F042-A0DF-57ED4D67A77D}"/>
              </a:ext>
            </a:extLst>
          </p:cNvPr>
          <p:cNvGrpSpPr/>
          <p:nvPr/>
        </p:nvGrpSpPr>
        <p:grpSpPr>
          <a:xfrm>
            <a:off x="2286000" y="1295400"/>
            <a:ext cx="838200" cy="228600"/>
            <a:chOff x="2743200" y="1295400"/>
            <a:chExt cx="838200" cy="228600"/>
          </a:xfrm>
        </p:grpSpPr>
        <p:sp>
          <p:nvSpPr>
            <p:cNvPr id="139" name="Line 98">
              <a:extLst>
                <a:ext uri="{FF2B5EF4-FFF2-40B4-BE49-F238E27FC236}">
                  <a16:creationId xmlns:a16="http://schemas.microsoft.com/office/drawing/2014/main" id="{669E4ABD-33DE-487C-ADD7-FD46D2C48AF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971800" y="1295400"/>
              <a:ext cx="76200" cy="2286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0" name="Line 98">
              <a:extLst>
                <a:ext uri="{FF2B5EF4-FFF2-40B4-BE49-F238E27FC236}">
                  <a16:creationId xmlns:a16="http://schemas.microsoft.com/office/drawing/2014/main" id="{2595BFDA-540F-4AE5-BB1C-C65AAD4D5D0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3276600" y="1295400"/>
              <a:ext cx="76200" cy="2286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1" name="Line 98">
              <a:extLst>
                <a:ext uri="{FF2B5EF4-FFF2-40B4-BE49-F238E27FC236}">
                  <a16:creationId xmlns:a16="http://schemas.microsoft.com/office/drawing/2014/main" id="{DD9F665D-67FF-421D-AE62-C75053DA889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048000" y="1295400"/>
              <a:ext cx="2286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2" name="Line 98">
              <a:extLst>
                <a:ext uri="{FF2B5EF4-FFF2-40B4-BE49-F238E27FC236}">
                  <a16:creationId xmlns:a16="http://schemas.microsoft.com/office/drawing/2014/main" id="{4E0AD839-0780-4896-88D1-3490D31DFE3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743200" y="1524000"/>
              <a:ext cx="2286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3" name="Line 98">
              <a:extLst>
                <a:ext uri="{FF2B5EF4-FFF2-40B4-BE49-F238E27FC236}">
                  <a16:creationId xmlns:a16="http://schemas.microsoft.com/office/drawing/2014/main" id="{642E2B46-2FEB-4F81-9D69-B638058B47D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352800" y="1524000"/>
              <a:ext cx="2286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B4CBCA29-CFEA-0E49-9BCD-7ECE5661CCED}"/>
              </a:ext>
            </a:extLst>
          </p:cNvPr>
          <p:cNvGrpSpPr/>
          <p:nvPr/>
        </p:nvGrpSpPr>
        <p:grpSpPr>
          <a:xfrm>
            <a:off x="2209800" y="2209800"/>
            <a:ext cx="838200" cy="228600"/>
            <a:chOff x="2209800" y="2209800"/>
            <a:chExt cx="838200" cy="228600"/>
          </a:xfrm>
        </p:grpSpPr>
        <p:sp>
          <p:nvSpPr>
            <p:cNvPr id="144" name="Line 98">
              <a:extLst>
                <a:ext uri="{FF2B5EF4-FFF2-40B4-BE49-F238E27FC236}">
                  <a16:creationId xmlns:a16="http://schemas.microsoft.com/office/drawing/2014/main" id="{ECD88137-AED1-4641-B4C2-4128E4ED899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438400" y="2209800"/>
              <a:ext cx="76200" cy="2286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5" name="Line 98">
              <a:extLst>
                <a:ext uri="{FF2B5EF4-FFF2-40B4-BE49-F238E27FC236}">
                  <a16:creationId xmlns:a16="http://schemas.microsoft.com/office/drawing/2014/main" id="{54D6CE19-2CA2-4136-8249-509700CDB7A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2743200" y="2209800"/>
              <a:ext cx="76200" cy="2286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6" name="Line 98">
              <a:extLst>
                <a:ext uri="{FF2B5EF4-FFF2-40B4-BE49-F238E27FC236}">
                  <a16:creationId xmlns:a16="http://schemas.microsoft.com/office/drawing/2014/main" id="{589BCD53-CC17-4F2F-9D24-1CF92435EDD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514600" y="2209800"/>
              <a:ext cx="2286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7" name="Line 98">
              <a:extLst>
                <a:ext uri="{FF2B5EF4-FFF2-40B4-BE49-F238E27FC236}">
                  <a16:creationId xmlns:a16="http://schemas.microsoft.com/office/drawing/2014/main" id="{D3A7FDD2-613D-4C77-B22B-BA70A4276AB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209800" y="2438400"/>
              <a:ext cx="2286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8" name="Line 98">
              <a:extLst>
                <a:ext uri="{FF2B5EF4-FFF2-40B4-BE49-F238E27FC236}">
                  <a16:creationId xmlns:a16="http://schemas.microsoft.com/office/drawing/2014/main" id="{A21AE97B-1649-4B59-A6C0-59D76413F33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819400" y="2438400"/>
              <a:ext cx="2286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49" name="Text Box 171">
            <a:extLst>
              <a:ext uri="{FF2B5EF4-FFF2-40B4-BE49-F238E27FC236}">
                <a16:creationId xmlns:a16="http://schemas.microsoft.com/office/drawing/2014/main" id="{DC49F1F0-1A81-419B-8CA1-7046C21FB2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1200" y="1295400"/>
            <a:ext cx="16671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b="1" dirty="0">
                <a:latin typeface="Times New Roman" panose="02020603050405020304" pitchFamily="18" charset="0"/>
              </a:rPr>
              <a:t>A</a:t>
            </a:r>
            <a:endParaRPr lang="en-US" altLang="en-US" b="1" baseline="-25000" dirty="0">
              <a:latin typeface="Times New Roman" panose="02020603050405020304" pitchFamily="18" charset="0"/>
            </a:endParaRPr>
          </a:p>
        </p:txBody>
      </p:sp>
      <p:sp>
        <p:nvSpPr>
          <p:cNvPr id="150" name="Text Box 171">
            <a:extLst>
              <a:ext uri="{FF2B5EF4-FFF2-40B4-BE49-F238E27FC236}">
                <a16:creationId xmlns:a16="http://schemas.microsoft.com/office/drawing/2014/main" id="{7E82256D-A231-47DC-A641-8E41666DAE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66888" y="2209800"/>
            <a:ext cx="153888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b="1" dirty="0">
                <a:latin typeface="Times New Roman" panose="02020603050405020304" pitchFamily="18" charset="0"/>
              </a:rPr>
              <a:t>B</a:t>
            </a:r>
            <a:endParaRPr lang="en-US" altLang="en-US" b="1" baseline="-25000" dirty="0">
              <a:latin typeface="Times New Roman" panose="02020603050405020304" pitchFamily="18" charset="0"/>
            </a:endParaRPr>
          </a:p>
        </p:txBody>
      </p:sp>
      <p:sp>
        <p:nvSpPr>
          <p:cNvPr id="151" name="Text Box 171">
            <a:extLst>
              <a:ext uri="{FF2B5EF4-FFF2-40B4-BE49-F238E27FC236}">
                <a16:creationId xmlns:a16="http://schemas.microsoft.com/office/drawing/2014/main" id="{2F29C875-C375-482D-9BEE-698B007DC9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7200" y="2161400"/>
            <a:ext cx="351058" cy="27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b="1" dirty="0" err="1">
                <a:latin typeface="Times New Roman" panose="02020603050405020304" pitchFamily="18" charset="0"/>
              </a:rPr>
              <a:t>TB</a:t>
            </a:r>
            <a:r>
              <a:rPr lang="en-US" altLang="en-US" b="1" baseline="-25000" dirty="0" err="1">
                <a:latin typeface="Times New Roman" panose="02020603050405020304" pitchFamily="18" charset="0"/>
              </a:rPr>
              <a:t>i</a:t>
            </a:r>
            <a:endParaRPr lang="en-US" altLang="en-US" b="1" baseline="-25000" dirty="0">
              <a:latin typeface="Times New Roman" panose="02020603050405020304" pitchFamily="18" charset="0"/>
            </a:endParaRPr>
          </a:p>
        </p:txBody>
      </p:sp>
      <p:sp>
        <p:nvSpPr>
          <p:cNvPr id="152" name="Text Box 171">
            <a:extLst>
              <a:ext uri="{FF2B5EF4-FFF2-40B4-BE49-F238E27FC236}">
                <a16:creationId xmlns:a16="http://schemas.microsoft.com/office/drawing/2014/main" id="{DE9D9810-FADE-4ABE-A35E-95C458F7BB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00279" y="2179320"/>
            <a:ext cx="359074" cy="27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b="1" dirty="0" err="1">
                <a:latin typeface="Times New Roman" panose="02020603050405020304" pitchFamily="18" charset="0"/>
              </a:rPr>
              <a:t>TB</a:t>
            </a:r>
            <a:r>
              <a:rPr lang="en-US" altLang="en-US" b="1" baseline="-25000" dirty="0" err="1">
                <a:latin typeface="Times New Roman" panose="02020603050405020304" pitchFamily="18" charset="0"/>
              </a:rPr>
              <a:t>j</a:t>
            </a:r>
            <a:endParaRPr lang="en-US" altLang="en-US" b="1" baseline="-25000" dirty="0">
              <a:latin typeface="Times New Roman" panose="02020603050405020304" pitchFamily="18" charset="0"/>
            </a:endParaRPr>
          </a:p>
        </p:txBody>
      </p:sp>
      <p:sp>
        <p:nvSpPr>
          <p:cNvPr id="153" name="Text Box 171">
            <a:extLst>
              <a:ext uri="{FF2B5EF4-FFF2-40B4-BE49-F238E27FC236}">
                <a16:creationId xmlns:a16="http://schemas.microsoft.com/office/drawing/2014/main" id="{6AFA19FC-B53C-40D5-B1C4-A045914EF9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7200" y="1887080"/>
            <a:ext cx="346762" cy="27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b="1" dirty="0" err="1">
                <a:latin typeface="Times New Roman" panose="02020603050405020304" pitchFamily="18" charset="0"/>
              </a:rPr>
              <a:t>TA</a:t>
            </a:r>
            <a:r>
              <a:rPr lang="en-US" altLang="en-US" b="1" baseline="-25000" dirty="0" err="1">
                <a:latin typeface="Times New Roman" panose="02020603050405020304" pitchFamily="18" charset="0"/>
              </a:rPr>
              <a:t>i</a:t>
            </a:r>
            <a:endParaRPr lang="en-US" altLang="en-US" b="1" baseline="-25000" dirty="0">
              <a:latin typeface="Times New Roman" panose="02020603050405020304" pitchFamily="18" charset="0"/>
            </a:endParaRPr>
          </a:p>
        </p:txBody>
      </p:sp>
      <p:sp>
        <p:nvSpPr>
          <p:cNvPr id="154" name="Text Box 171">
            <a:extLst>
              <a:ext uri="{FF2B5EF4-FFF2-40B4-BE49-F238E27FC236}">
                <a16:creationId xmlns:a16="http://schemas.microsoft.com/office/drawing/2014/main" id="{A9FFEE6F-B28C-42E4-8261-F7AFF071F2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1905000"/>
            <a:ext cx="354778" cy="27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b="1" dirty="0" err="1">
                <a:latin typeface="Times New Roman" panose="02020603050405020304" pitchFamily="18" charset="0"/>
              </a:rPr>
              <a:t>TA</a:t>
            </a:r>
            <a:r>
              <a:rPr lang="en-US" altLang="en-US" b="1" baseline="-25000" dirty="0" err="1">
                <a:latin typeface="Times New Roman" panose="02020603050405020304" pitchFamily="18" charset="0"/>
              </a:rPr>
              <a:t>j</a:t>
            </a:r>
            <a:endParaRPr lang="en-US" altLang="en-US" b="1" baseline="-25000" dirty="0">
              <a:latin typeface="Times New Roman" panose="02020603050405020304" pitchFamily="18" charset="0"/>
            </a:endParaRPr>
          </a:p>
        </p:txBody>
      </p:sp>
      <p:sp>
        <p:nvSpPr>
          <p:cNvPr id="155" name="Text Box 171">
            <a:extLst>
              <a:ext uri="{FF2B5EF4-FFF2-40B4-BE49-F238E27FC236}">
                <a16:creationId xmlns:a16="http://schemas.microsoft.com/office/drawing/2014/main" id="{6BC2096E-8F42-460A-A183-34F1BAD0E7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53000" y="2161400"/>
            <a:ext cx="385362" cy="27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b="1" dirty="0" err="1">
                <a:latin typeface="Symbol" pitchFamily="2" charset="2"/>
              </a:rPr>
              <a:t>D</a:t>
            </a:r>
            <a:r>
              <a:rPr lang="en-US" altLang="en-US" b="1" dirty="0" err="1">
                <a:latin typeface="Times New Roman" panose="02020603050405020304" pitchFamily="18" charset="0"/>
              </a:rPr>
              <a:t>T</a:t>
            </a:r>
            <a:r>
              <a:rPr lang="en-US" altLang="en-US" b="1" baseline="-25000" dirty="0" err="1">
                <a:latin typeface="Times New Roman" panose="02020603050405020304" pitchFamily="18" charset="0"/>
              </a:rPr>
              <a:t>ij</a:t>
            </a:r>
            <a:endParaRPr lang="en-US" altLang="en-US" b="1" baseline="-25000" dirty="0">
              <a:latin typeface="Times New Roman" panose="02020603050405020304" pitchFamily="18" charset="0"/>
            </a:endParaRPr>
          </a:p>
        </p:txBody>
      </p:sp>
      <p:sp>
        <p:nvSpPr>
          <p:cNvPr id="156" name="Line 98">
            <a:extLst>
              <a:ext uri="{FF2B5EF4-FFF2-40B4-BE49-F238E27FC236}">
                <a16:creationId xmlns:a16="http://schemas.microsoft.com/office/drawing/2014/main" id="{15A749E6-110B-4369-9805-50DCC0C9878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438400" y="2057400"/>
            <a:ext cx="457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7" name="Line 98">
            <a:extLst>
              <a:ext uri="{FF2B5EF4-FFF2-40B4-BE49-F238E27FC236}">
                <a16:creationId xmlns:a16="http://schemas.microsoft.com/office/drawing/2014/main" id="{D654EF89-8A4C-414A-9A29-7C0F751FBD7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514600" y="1219200"/>
            <a:ext cx="457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8" name="Text Box 171">
            <a:extLst>
              <a:ext uri="{FF2B5EF4-FFF2-40B4-BE49-F238E27FC236}">
                <a16:creationId xmlns:a16="http://schemas.microsoft.com/office/drawing/2014/main" id="{E0819092-0C7D-46A6-8798-907619EEAE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8149" y="3144440"/>
            <a:ext cx="2856551" cy="123110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US" altLang="en-US" sz="1600" b="1" dirty="0" err="1">
                <a:latin typeface="Times New Roman" panose="02020603050405020304" pitchFamily="18" charset="0"/>
              </a:rPr>
              <a:t>TA</a:t>
            </a:r>
            <a:r>
              <a:rPr lang="en-US" altLang="en-US" sz="1600" b="1" baseline="-25000" dirty="0" err="1">
                <a:latin typeface="Times New Roman" panose="02020603050405020304" pitchFamily="18" charset="0"/>
              </a:rPr>
              <a:t>j</a:t>
            </a:r>
            <a:r>
              <a:rPr lang="en-US" altLang="en-US" sz="1600" b="1" baseline="-25000" dirty="0">
                <a:latin typeface="Times New Roman" panose="02020603050405020304" pitchFamily="18" charset="0"/>
              </a:rPr>
              <a:t> </a:t>
            </a:r>
            <a:r>
              <a:rPr lang="en-US" altLang="en-US" sz="1600" b="1" dirty="0">
                <a:latin typeface="Times New Roman" panose="02020603050405020304" pitchFamily="18" charset="0"/>
              </a:rPr>
              <a:t>=</a:t>
            </a:r>
            <a:r>
              <a:rPr lang="en-US" altLang="en-US" sz="1600" b="1" dirty="0" err="1">
                <a:latin typeface="Times New Roman" panose="02020603050405020304" pitchFamily="18" charset="0"/>
              </a:rPr>
              <a:t>TA</a:t>
            </a:r>
            <a:r>
              <a:rPr lang="en-US" altLang="en-US" sz="1600" b="1" baseline="-25000" dirty="0" err="1">
                <a:latin typeface="Times New Roman" panose="02020603050405020304" pitchFamily="18" charset="0"/>
              </a:rPr>
              <a:t>i</a:t>
            </a:r>
            <a:r>
              <a:rPr lang="en-US" altLang="en-US" sz="1600" b="1" baseline="-25000" dirty="0">
                <a:latin typeface="Times New Roman" panose="02020603050405020304" pitchFamily="18" charset="0"/>
              </a:rPr>
              <a:t> </a:t>
            </a:r>
            <a:r>
              <a:rPr lang="en-US" altLang="en-US" sz="1600" b="1" dirty="0">
                <a:latin typeface="Times New Roman" panose="02020603050405020304" pitchFamily="18" charset="0"/>
              </a:rPr>
              <a:t>+</a:t>
            </a:r>
            <a:r>
              <a:rPr lang="en-US" altLang="en-US" sz="1600" b="1" dirty="0" err="1">
                <a:solidFill>
                  <a:srgbClr val="7030A0"/>
                </a:solidFill>
                <a:latin typeface="Symbol" pitchFamily="2" charset="2"/>
              </a:rPr>
              <a:t>D</a:t>
            </a:r>
            <a:r>
              <a:rPr lang="en-US" altLang="en-US" sz="1600" b="1" dirty="0" err="1">
                <a:solidFill>
                  <a:srgbClr val="7030A0"/>
                </a:solidFill>
                <a:latin typeface="Times New Roman" panose="02020603050405020304" pitchFamily="18" charset="0"/>
              </a:rPr>
              <a:t>T</a:t>
            </a:r>
            <a:r>
              <a:rPr lang="en-US" altLang="en-US" sz="1600" b="1" baseline="-25000" dirty="0" err="1">
                <a:solidFill>
                  <a:srgbClr val="7030A0"/>
                </a:solidFill>
                <a:latin typeface="Times New Roman" panose="02020603050405020304" pitchFamily="18" charset="0"/>
              </a:rPr>
              <a:t>ij</a:t>
            </a:r>
            <a:endParaRPr lang="en-US" altLang="en-US" sz="1600" b="1" dirty="0">
              <a:latin typeface="Times New Roman" panose="02020603050405020304" pitchFamily="18" charset="0"/>
            </a:endParaRPr>
          </a:p>
          <a:p>
            <a:r>
              <a:rPr lang="en-US" altLang="en-US" sz="1600" b="1" dirty="0" err="1">
                <a:latin typeface="Times New Roman" panose="02020603050405020304" pitchFamily="18" charset="0"/>
              </a:rPr>
              <a:t>TB</a:t>
            </a:r>
            <a:r>
              <a:rPr lang="en-US" altLang="en-US" sz="1600" b="1" baseline="-25000" dirty="0" err="1">
                <a:latin typeface="Times New Roman" panose="02020603050405020304" pitchFamily="18" charset="0"/>
              </a:rPr>
              <a:t>i</a:t>
            </a:r>
            <a:r>
              <a:rPr lang="en-US" altLang="en-US" sz="1600" b="1" baseline="-25000" dirty="0">
                <a:latin typeface="Times New Roman" panose="02020603050405020304" pitchFamily="18" charset="0"/>
              </a:rPr>
              <a:t> </a:t>
            </a:r>
            <a:r>
              <a:rPr lang="en-US" altLang="en-US" sz="1600" b="1" dirty="0">
                <a:latin typeface="Times New Roman" panose="02020603050405020304" pitchFamily="18" charset="0"/>
              </a:rPr>
              <a:t>=</a:t>
            </a:r>
            <a:r>
              <a:rPr lang="en-US" altLang="en-US" sz="1600" b="1" dirty="0" err="1">
                <a:latin typeface="Times New Roman" panose="02020603050405020304" pitchFamily="18" charset="0"/>
              </a:rPr>
              <a:t>TB</a:t>
            </a:r>
            <a:r>
              <a:rPr lang="en-US" altLang="en-US" sz="1600" b="1" baseline="-25000" dirty="0" err="1">
                <a:latin typeface="Times New Roman" panose="02020603050405020304" pitchFamily="18" charset="0"/>
              </a:rPr>
              <a:t>j</a:t>
            </a:r>
            <a:r>
              <a:rPr lang="en-US" altLang="en-US" sz="1600" b="1" baseline="-25000" dirty="0">
                <a:latin typeface="Times New Roman" panose="02020603050405020304" pitchFamily="18" charset="0"/>
              </a:rPr>
              <a:t> </a:t>
            </a:r>
            <a:r>
              <a:rPr lang="en-US" altLang="en-US" sz="1600" b="1" dirty="0">
                <a:latin typeface="Times New Roman" panose="02020603050405020304" pitchFamily="18" charset="0"/>
              </a:rPr>
              <a:t>+</a:t>
            </a:r>
            <a:r>
              <a:rPr lang="en-US" altLang="en-US" sz="1600" b="1" dirty="0" err="1">
                <a:solidFill>
                  <a:srgbClr val="7030A0"/>
                </a:solidFill>
                <a:latin typeface="Symbol" pitchFamily="2" charset="2"/>
              </a:rPr>
              <a:t>D</a:t>
            </a:r>
            <a:r>
              <a:rPr lang="en-US" altLang="en-US" sz="1600" b="1" dirty="0" err="1">
                <a:solidFill>
                  <a:srgbClr val="7030A0"/>
                </a:solidFill>
                <a:latin typeface="Times New Roman" panose="02020603050405020304" pitchFamily="18" charset="0"/>
              </a:rPr>
              <a:t>T</a:t>
            </a:r>
            <a:r>
              <a:rPr lang="en-US" altLang="en-US" sz="1600" b="1" baseline="-25000" dirty="0" err="1">
                <a:solidFill>
                  <a:srgbClr val="7030A0"/>
                </a:solidFill>
                <a:latin typeface="Times New Roman" panose="02020603050405020304" pitchFamily="18" charset="0"/>
              </a:rPr>
              <a:t>ij</a:t>
            </a:r>
            <a:endParaRPr lang="en-US" altLang="en-US" sz="1600" b="1" baseline="-25000" dirty="0">
              <a:solidFill>
                <a:srgbClr val="7030A0"/>
              </a:solidFill>
              <a:latin typeface="Times New Roman" panose="02020603050405020304" pitchFamily="18" charset="0"/>
            </a:endParaRPr>
          </a:p>
          <a:p>
            <a:endParaRPr lang="en-US" altLang="en-US" sz="1600" b="1" dirty="0">
              <a:latin typeface="Times New Roman" panose="02020603050405020304" pitchFamily="18" charset="0"/>
            </a:endParaRPr>
          </a:p>
          <a:p>
            <a:r>
              <a:rPr lang="en-US" altLang="en-US" sz="1600" b="1" dirty="0">
                <a:latin typeface="Times New Roman" panose="02020603050405020304" pitchFamily="18" charset="0"/>
              </a:rPr>
              <a:t>(</a:t>
            </a:r>
            <a:r>
              <a:rPr lang="en-US" altLang="en-US" sz="1600" b="1" dirty="0" err="1">
                <a:latin typeface="Times New Roman" panose="02020603050405020304" pitchFamily="18" charset="0"/>
              </a:rPr>
              <a:t>TA</a:t>
            </a:r>
            <a:r>
              <a:rPr lang="en-US" altLang="en-US" sz="1600" b="1" baseline="-25000" dirty="0" err="1">
                <a:latin typeface="Times New Roman" panose="02020603050405020304" pitchFamily="18" charset="0"/>
              </a:rPr>
              <a:t>i</a:t>
            </a:r>
            <a:r>
              <a:rPr lang="en-US" altLang="en-US" sz="1600" b="1" baseline="-25000" dirty="0">
                <a:latin typeface="Times New Roman" panose="02020603050405020304" pitchFamily="18" charset="0"/>
              </a:rPr>
              <a:t> </a:t>
            </a:r>
            <a:r>
              <a:rPr lang="en-US" altLang="en-US" sz="1600" b="1" dirty="0">
                <a:latin typeface="Times New Roman" panose="02020603050405020304" pitchFamily="18" charset="0"/>
              </a:rPr>
              <a:t>+ </a:t>
            </a:r>
            <a:r>
              <a:rPr lang="en-US" altLang="en-US" sz="1600" b="1" dirty="0" err="1">
                <a:latin typeface="Times New Roman" panose="02020603050405020304" pitchFamily="18" charset="0"/>
              </a:rPr>
              <a:t>TB</a:t>
            </a:r>
            <a:r>
              <a:rPr lang="en-US" altLang="en-US" sz="1600" b="1" baseline="-25000" dirty="0" err="1">
                <a:latin typeface="Times New Roman" panose="02020603050405020304" pitchFamily="18" charset="0"/>
              </a:rPr>
              <a:t>i</a:t>
            </a:r>
            <a:r>
              <a:rPr lang="en-US" altLang="en-US" sz="1600" b="1" baseline="-25000" dirty="0">
                <a:latin typeface="Times New Roman" panose="02020603050405020304" pitchFamily="18" charset="0"/>
              </a:rPr>
              <a:t> </a:t>
            </a:r>
            <a:r>
              <a:rPr lang="en-US" altLang="en-US" sz="1600" b="1" dirty="0">
                <a:latin typeface="Times New Roman" panose="02020603050405020304" pitchFamily="18" charset="0"/>
              </a:rPr>
              <a:t>)/2=(</a:t>
            </a:r>
            <a:r>
              <a:rPr lang="en-US" altLang="en-US" sz="1600" b="1" dirty="0" err="1">
                <a:latin typeface="Times New Roman" panose="02020603050405020304" pitchFamily="18" charset="0"/>
              </a:rPr>
              <a:t>TA</a:t>
            </a:r>
            <a:r>
              <a:rPr lang="en-US" altLang="en-US" sz="1600" b="1" baseline="-25000" dirty="0" err="1">
                <a:latin typeface="Times New Roman" panose="02020603050405020304" pitchFamily="18" charset="0"/>
              </a:rPr>
              <a:t>i</a:t>
            </a:r>
            <a:r>
              <a:rPr lang="en-US" altLang="en-US" sz="1600" b="1" baseline="-25000" dirty="0">
                <a:latin typeface="Times New Roman" panose="02020603050405020304" pitchFamily="18" charset="0"/>
              </a:rPr>
              <a:t> </a:t>
            </a:r>
            <a:r>
              <a:rPr lang="en-US" altLang="en-US" sz="1600" b="1" dirty="0">
                <a:latin typeface="Times New Roman" panose="02020603050405020304" pitchFamily="18" charset="0"/>
              </a:rPr>
              <a:t>+ </a:t>
            </a:r>
            <a:r>
              <a:rPr lang="en-US" altLang="en-US" sz="1600" b="1" dirty="0" err="1">
                <a:latin typeface="Times New Roman" panose="02020603050405020304" pitchFamily="18" charset="0"/>
              </a:rPr>
              <a:t>TB</a:t>
            </a:r>
            <a:r>
              <a:rPr lang="en-US" altLang="en-US" sz="1600" b="1" baseline="-25000" dirty="0" err="1">
                <a:latin typeface="Times New Roman" panose="02020603050405020304" pitchFamily="18" charset="0"/>
              </a:rPr>
              <a:t>j</a:t>
            </a:r>
            <a:r>
              <a:rPr lang="en-US" altLang="en-US" sz="1600" b="1" dirty="0" err="1">
                <a:latin typeface="Times New Roman" panose="02020603050405020304" pitchFamily="18" charset="0"/>
              </a:rPr>
              <a:t>+</a:t>
            </a:r>
            <a:r>
              <a:rPr lang="en-US" altLang="en-US" sz="1600" b="1" dirty="0" err="1">
                <a:solidFill>
                  <a:srgbClr val="7030A0"/>
                </a:solidFill>
                <a:latin typeface="Symbol" pitchFamily="2" charset="2"/>
              </a:rPr>
              <a:t>D</a:t>
            </a:r>
            <a:r>
              <a:rPr lang="en-US" altLang="en-US" sz="1600" b="1" dirty="0" err="1">
                <a:solidFill>
                  <a:srgbClr val="7030A0"/>
                </a:solidFill>
                <a:latin typeface="Times New Roman" panose="02020603050405020304" pitchFamily="18" charset="0"/>
              </a:rPr>
              <a:t>T</a:t>
            </a:r>
            <a:r>
              <a:rPr lang="en-US" altLang="en-US" sz="1600" b="1" baseline="-25000" dirty="0" err="1">
                <a:solidFill>
                  <a:srgbClr val="7030A0"/>
                </a:solidFill>
                <a:latin typeface="Times New Roman" panose="02020603050405020304" pitchFamily="18" charset="0"/>
              </a:rPr>
              <a:t>ij</a:t>
            </a:r>
            <a:r>
              <a:rPr lang="en-US" altLang="en-US" sz="1600" b="1" dirty="0">
                <a:latin typeface="Times New Roman" panose="02020603050405020304" pitchFamily="18" charset="0"/>
              </a:rPr>
              <a:t>)/2</a:t>
            </a:r>
          </a:p>
          <a:p>
            <a:r>
              <a:rPr lang="en-US" altLang="en-US" sz="1600" b="1" dirty="0">
                <a:latin typeface="Times New Roman" panose="02020603050405020304" pitchFamily="18" charset="0"/>
              </a:rPr>
              <a:t>(</a:t>
            </a:r>
            <a:r>
              <a:rPr lang="en-US" altLang="en-US" sz="1600" b="1" dirty="0" err="1">
                <a:latin typeface="Times New Roman" panose="02020603050405020304" pitchFamily="18" charset="0"/>
              </a:rPr>
              <a:t>TA</a:t>
            </a:r>
            <a:r>
              <a:rPr lang="en-US" altLang="en-US" sz="1600" b="1" baseline="-25000" dirty="0" err="1">
                <a:latin typeface="Times New Roman" panose="02020603050405020304" pitchFamily="18" charset="0"/>
              </a:rPr>
              <a:t>j</a:t>
            </a:r>
            <a:r>
              <a:rPr lang="en-US" altLang="en-US" sz="1600" b="1" baseline="-25000" dirty="0">
                <a:latin typeface="Times New Roman" panose="02020603050405020304" pitchFamily="18" charset="0"/>
              </a:rPr>
              <a:t> </a:t>
            </a:r>
            <a:r>
              <a:rPr lang="en-US" altLang="en-US" sz="1600" b="1" dirty="0">
                <a:latin typeface="Times New Roman" panose="02020603050405020304" pitchFamily="18" charset="0"/>
              </a:rPr>
              <a:t>+ </a:t>
            </a:r>
            <a:r>
              <a:rPr lang="en-US" altLang="en-US" sz="1600" b="1" dirty="0" err="1">
                <a:latin typeface="Times New Roman" panose="02020603050405020304" pitchFamily="18" charset="0"/>
              </a:rPr>
              <a:t>TB</a:t>
            </a:r>
            <a:r>
              <a:rPr lang="en-US" altLang="en-US" sz="1600" b="1" baseline="-25000" dirty="0" err="1">
                <a:latin typeface="Times New Roman" panose="02020603050405020304" pitchFamily="18" charset="0"/>
              </a:rPr>
              <a:t>j</a:t>
            </a:r>
            <a:r>
              <a:rPr lang="en-US" altLang="en-US" sz="1600" b="1" baseline="-25000" dirty="0">
                <a:latin typeface="Times New Roman" panose="02020603050405020304" pitchFamily="18" charset="0"/>
              </a:rPr>
              <a:t> </a:t>
            </a:r>
            <a:r>
              <a:rPr lang="en-US" altLang="en-US" sz="1600" b="1" dirty="0">
                <a:latin typeface="Times New Roman" panose="02020603050405020304" pitchFamily="18" charset="0"/>
              </a:rPr>
              <a:t>)/2=(</a:t>
            </a:r>
            <a:r>
              <a:rPr lang="en-US" altLang="en-US" sz="1600" b="1" dirty="0" err="1">
                <a:latin typeface="Times New Roman" panose="02020603050405020304" pitchFamily="18" charset="0"/>
              </a:rPr>
              <a:t>TA</a:t>
            </a:r>
            <a:r>
              <a:rPr lang="en-US" altLang="en-US" sz="1600" b="1" baseline="-25000" dirty="0" err="1">
                <a:latin typeface="Times New Roman" panose="02020603050405020304" pitchFamily="18" charset="0"/>
              </a:rPr>
              <a:t>i</a:t>
            </a:r>
            <a:r>
              <a:rPr lang="en-US" altLang="en-US" sz="1600" b="1" baseline="-25000" dirty="0">
                <a:latin typeface="Times New Roman" panose="02020603050405020304" pitchFamily="18" charset="0"/>
              </a:rPr>
              <a:t> </a:t>
            </a:r>
            <a:r>
              <a:rPr lang="en-US" altLang="en-US" sz="1600" b="1" dirty="0">
                <a:latin typeface="Times New Roman" panose="02020603050405020304" pitchFamily="18" charset="0"/>
              </a:rPr>
              <a:t>+ </a:t>
            </a:r>
            <a:r>
              <a:rPr lang="en-US" altLang="en-US" sz="1600" b="1" dirty="0" err="1">
                <a:latin typeface="Times New Roman" panose="02020603050405020304" pitchFamily="18" charset="0"/>
              </a:rPr>
              <a:t>TB</a:t>
            </a:r>
            <a:r>
              <a:rPr lang="en-US" altLang="en-US" sz="1600" b="1" baseline="-25000" dirty="0" err="1">
                <a:latin typeface="Times New Roman" panose="02020603050405020304" pitchFamily="18" charset="0"/>
              </a:rPr>
              <a:t>j</a:t>
            </a:r>
            <a:r>
              <a:rPr lang="en-US" altLang="en-US" sz="1600" b="1" dirty="0" err="1">
                <a:latin typeface="Times New Roman" panose="02020603050405020304" pitchFamily="18" charset="0"/>
              </a:rPr>
              <a:t>+</a:t>
            </a:r>
            <a:r>
              <a:rPr lang="en-US" altLang="en-US" sz="1600" b="1" dirty="0" err="1">
                <a:solidFill>
                  <a:srgbClr val="7030A0"/>
                </a:solidFill>
                <a:latin typeface="Symbol" pitchFamily="2" charset="2"/>
              </a:rPr>
              <a:t>D</a:t>
            </a:r>
            <a:r>
              <a:rPr lang="en-US" altLang="en-US" sz="1600" b="1" dirty="0" err="1">
                <a:solidFill>
                  <a:srgbClr val="7030A0"/>
                </a:solidFill>
                <a:latin typeface="Times New Roman" panose="02020603050405020304" pitchFamily="18" charset="0"/>
              </a:rPr>
              <a:t>T</a:t>
            </a:r>
            <a:r>
              <a:rPr lang="en-US" altLang="en-US" sz="1600" b="1" baseline="-25000" dirty="0" err="1">
                <a:solidFill>
                  <a:srgbClr val="7030A0"/>
                </a:solidFill>
                <a:latin typeface="Times New Roman" panose="02020603050405020304" pitchFamily="18" charset="0"/>
              </a:rPr>
              <a:t>ij</a:t>
            </a:r>
            <a:r>
              <a:rPr lang="en-US" altLang="en-US" sz="1600" b="1" dirty="0">
                <a:latin typeface="Times New Roman" panose="02020603050405020304" pitchFamily="18" charset="0"/>
              </a:rPr>
              <a:t>)/2</a:t>
            </a:r>
          </a:p>
        </p:txBody>
      </p:sp>
      <p:pic>
        <p:nvPicPr>
          <p:cNvPr id="90" name="Picture 89">
            <a:extLst>
              <a:ext uri="{FF2B5EF4-FFF2-40B4-BE49-F238E27FC236}">
                <a16:creationId xmlns:a16="http://schemas.microsoft.com/office/drawing/2014/main" id="{36F18345-0BD5-0141-BEDB-4E0B922D34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67374" y="666416"/>
            <a:ext cx="3654034" cy="2478024"/>
          </a:xfrm>
          <a:prstGeom prst="rect">
            <a:avLst/>
          </a:prstGeom>
        </p:spPr>
      </p:pic>
      <p:pic>
        <p:nvPicPr>
          <p:cNvPr id="91" name="Picture 90">
            <a:extLst>
              <a:ext uri="{FF2B5EF4-FFF2-40B4-BE49-F238E27FC236}">
                <a16:creationId xmlns:a16="http://schemas.microsoft.com/office/drawing/2014/main" id="{1326FC49-0511-B84B-BD66-CF51AE2F56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10600" y="3008376"/>
            <a:ext cx="3654036" cy="2478024"/>
          </a:xfrm>
          <a:prstGeom prst="rect">
            <a:avLst/>
          </a:prstGeom>
        </p:spPr>
      </p:pic>
      <p:pic>
        <p:nvPicPr>
          <p:cNvPr id="89" name="Picture 88">
            <a:extLst>
              <a:ext uri="{FF2B5EF4-FFF2-40B4-BE49-F238E27FC236}">
                <a16:creationId xmlns:a16="http://schemas.microsoft.com/office/drawing/2014/main" id="{86A371CC-230F-E04B-BD84-CE2EF3CF0F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75727" y="716280"/>
            <a:ext cx="2743200" cy="2057400"/>
          </a:xfrm>
          <a:prstGeom prst="rect">
            <a:avLst/>
          </a:prstGeom>
        </p:spPr>
      </p:pic>
      <p:grpSp>
        <p:nvGrpSpPr>
          <p:cNvPr id="93" name="Group 92">
            <a:extLst>
              <a:ext uri="{FF2B5EF4-FFF2-40B4-BE49-F238E27FC236}">
                <a16:creationId xmlns:a16="http://schemas.microsoft.com/office/drawing/2014/main" id="{AFA8D78A-7DC1-4940-946F-23CE1C8BD1FD}"/>
              </a:ext>
            </a:extLst>
          </p:cNvPr>
          <p:cNvGrpSpPr/>
          <p:nvPr/>
        </p:nvGrpSpPr>
        <p:grpSpPr>
          <a:xfrm>
            <a:off x="2286000" y="1295400"/>
            <a:ext cx="838200" cy="228600"/>
            <a:chOff x="2743200" y="1295400"/>
            <a:chExt cx="838200" cy="228600"/>
          </a:xfrm>
        </p:grpSpPr>
        <p:sp>
          <p:nvSpPr>
            <p:cNvPr id="94" name="Line 98">
              <a:extLst>
                <a:ext uri="{FF2B5EF4-FFF2-40B4-BE49-F238E27FC236}">
                  <a16:creationId xmlns:a16="http://schemas.microsoft.com/office/drawing/2014/main" id="{5472BEE4-17CC-BD4F-B064-01ED31FEE21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971800" y="1295400"/>
              <a:ext cx="76200" cy="2286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" name="Line 98">
              <a:extLst>
                <a:ext uri="{FF2B5EF4-FFF2-40B4-BE49-F238E27FC236}">
                  <a16:creationId xmlns:a16="http://schemas.microsoft.com/office/drawing/2014/main" id="{C3480342-A90F-BF48-BD35-D3E7A5BC0AA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3276600" y="1295400"/>
              <a:ext cx="76200" cy="2286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6" name="Line 98">
              <a:extLst>
                <a:ext uri="{FF2B5EF4-FFF2-40B4-BE49-F238E27FC236}">
                  <a16:creationId xmlns:a16="http://schemas.microsoft.com/office/drawing/2014/main" id="{EE2776A5-7881-F541-AAEC-9BD060330A9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048000" y="1295400"/>
              <a:ext cx="2286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7" name="Line 98">
              <a:extLst>
                <a:ext uri="{FF2B5EF4-FFF2-40B4-BE49-F238E27FC236}">
                  <a16:creationId xmlns:a16="http://schemas.microsoft.com/office/drawing/2014/main" id="{8611EB2E-8CC5-0D4C-8902-E32989C7B2F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743200" y="1524000"/>
              <a:ext cx="2286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8" name="Line 98">
              <a:extLst>
                <a:ext uri="{FF2B5EF4-FFF2-40B4-BE49-F238E27FC236}">
                  <a16:creationId xmlns:a16="http://schemas.microsoft.com/office/drawing/2014/main" id="{7BBB8C6E-5A62-7C4E-B94A-59D6768FE6D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352800" y="1524000"/>
              <a:ext cx="2286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9" name="Group 98">
            <a:extLst>
              <a:ext uri="{FF2B5EF4-FFF2-40B4-BE49-F238E27FC236}">
                <a16:creationId xmlns:a16="http://schemas.microsoft.com/office/drawing/2014/main" id="{C9643580-227B-914A-9F15-2D8EAF1D2F43}"/>
              </a:ext>
            </a:extLst>
          </p:cNvPr>
          <p:cNvGrpSpPr/>
          <p:nvPr/>
        </p:nvGrpSpPr>
        <p:grpSpPr>
          <a:xfrm>
            <a:off x="2209800" y="2209800"/>
            <a:ext cx="838200" cy="228600"/>
            <a:chOff x="2209800" y="2209800"/>
            <a:chExt cx="838200" cy="228600"/>
          </a:xfrm>
        </p:grpSpPr>
        <p:sp>
          <p:nvSpPr>
            <p:cNvPr id="100" name="Line 98">
              <a:extLst>
                <a:ext uri="{FF2B5EF4-FFF2-40B4-BE49-F238E27FC236}">
                  <a16:creationId xmlns:a16="http://schemas.microsoft.com/office/drawing/2014/main" id="{75BC6ECE-DCAC-054E-92DA-604A99A3B77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438400" y="2209800"/>
              <a:ext cx="76200" cy="2286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1" name="Line 98">
              <a:extLst>
                <a:ext uri="{FF2B5EF4-FFF2-40B4-BE49-F238E27FC236}">
                  <a16:creationId xmlns:a16="http://schemas.microsoft.com/office/drawing/2014/main" id="{3465EBCE-6135-0F4D-B05A-7EC783F61C3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2743200" y="2209800"/>
              <a:ext cx="76200" cy="2286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" name="Line 98">
              <a:extLst>
                <a:ext uri="{FF2B5EF4-FFF2-40B4-BE49-F238E27FC236}">
                  <a16:creationId xmlns:a16="http://schemas.microsoft.com/office/drawing/2014/main" id="{93699E7A-D159-8F4A-97F8-056A5E6F72C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514600" y="2209800"/>
              <a:ext cx="2286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" name="Line 98">
              <a:extLst>
                <a:ext uri="{FF2B5EF4-FFF2-40B4-BE49-F238E27FC236}">
                  <a16:creationId xmlns:a16="http://schemas.microsoft.com/office/drawing/2014/main" id="{329AEF5E-EAD4-B842-91DB-59C64E05733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209800" y="2438400"/>
              <a:ext cx="2286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" name="Line 98">
              <a:extLst>
                <a:ext uri="{FF2B5EF4-FFF2-40B4-BE49-F238E27FC236}">
                  <a16:creationId xmlns:a16="http://schemas.microsoft.com/office/drawing/2014/main" id="{F55E8DBF-47C8-B04F-884D-340E48E1CA8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819400" y="2438400"/>
              <a:ext cx="2286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780B4459-DB4D-1A4C-A25C-A818312B87F5}"/>
              </a:ext>
            </a:extLst>
          </p:cNvPr>
          <p:cNvGrpSpPr/>
          <p:nvPr/>
        </p:nvGrpSpPr>
        <p:grpSpPr>
          <a:xfrm>
            <a:off x="2286000" y="1295400"/>
            <a:ext cx="838200" cy="228600"/>
            <a:chOff x="2743200" y="1295400"/>
            <a:chExt cx="838200" cy="228600"/>
          </a:xfrm>
        </p:grpSpPr>
        <p:sp>
          <p:nvSpPr>
            <p:cNvPr id="106" name="Line 98">
              <a:extLst>
                <a:ext uri="{FF2B5EF4-FFF2-40B4-BE49-F238E27FC236}">
                  <a16:creationId xmlns:a16="http://schemas.microsoft.com/office/drawing/2014/main" id="{B423983C-FC15-8B43-8070-68607366BD9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971800" y="1295400"/>
              <a:ext cx="76200" cy="2286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7" name="Line 98">
              <a:extLst>
                <a:ext uri="{FF2B5EF4-FFF2-40B4-BE49-F238E27FC236}">
                  <a16:creationId xmlns:a16="http://schemas.microsoft.com/office/drawing/2014/main" id="{D31096C8-4AA2-9C4B-805E-412392F9AA9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3276600" y="1295400"/>
              <a:ext cx="76200" cy="2286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8" name="Line 98">
              <a:extLst>
                <a:ext uri="{FF2B5EF4-FFF2-40B4-BE49-F238E27FC236}">
                  <a16:creationId xmlns:a16="http://schemas.microsoft.com/office/drawing/2014/main" id="{3CFC0FFD-2730-BB4B-91AC-27CA3C5CCB3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048000" y="1295400"/>
              <a:ext cx="2286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" name="Line 98">
              <a:extLst>
                <a:ext uri="{FF2B5EF4-FFF2-40B4-BE49-F238E27FC236}">
                  <a16:creationId xmlns:a16="http://schemas.microsoft.com/office/drawing/2014/main" id="{7A1CD2CC-F0B0-B549-A349-46CD18F5A40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743200" y="1524000"/>
              <a:ext cx="2286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" name="Line 98">
              <a:extLst>
                <a:ext uri="{FF2B5EF4-FFF2-40B4-BE49-F238E27FC236}">
                  <a16:creationId xmlns:a16="http://schemas.microsoft.com/office/drawing/2014/main" id="{29E19B99-DAF1-FE40-B99A-B32FA6AB547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352800" y="1524000"/>
              <a:ext cx="2286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23361365-C2D8-8542-82F2-A62DD4C385B9}"/>
              </a:ext>
            </a:extLst>
          </p:cNvPr>
          <p:cNvGrpSpPr/>
          <p:nvPr/>
        </p:nvGrpSpPr>
        <p:grpSpPr>
          <a:xfrm>
            <a:off x="2209800" y="2209800"/>
            <a:ext cx="838200" cy="228600"/>
            <a:chOff x="2209800" y="2209800"/>
            <a:chExt cx="838200" cy="228600"/>
          </a:xfrm>
        </p:grpSpPr>
        <p:sp>
          <p:nvSpPr>
            <p:cNvPr id="112" name="Line 98">
              <a:extLst>
                <a:ext uri="{FF2B5EF4-FFF2-40B4-BE49-F238E27FC236}">
                  <a16:creationId xmlns:a16="http://schemas.microsoft.com/office/drawing/2014/main" id="{9CBB921C-CE32-E24D-A0F6-F8E01A74A56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438400" y="2209800"/>
              <a:ext cx="76200" cy="2286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3" name="Line 98">
              <a:extLst>
                <a:ext uri="{FF2B5EF4-FFF2-40B4-BE49-F238E27FC236}">
                  <a16:creationId xmlns:a16="http://schemas.microsoft.com/office/drawing/2014/main" id="{5767E789-B203-7448-BFE7-08DCE343C61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2743200" y="2209800"/>
              <a:ext cx="76200" cy="2286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4" name="Line 98">
              <a:extLst>
                <a:ext uri="{FF2B5EF4-FFF2-40B4-BE49-F238E27FC236}">
                  <a16:creationId xmlns:a16="http://schemas.microsoft.com/office/drawing/2014/main" id="{C3F5B393-2480-CF41-99A2-C3A59C88566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514600" y="2209800"/>
              <a:ext cx="2286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5" name="Line 98">
              <a:extLst>
                <a:ext uri="{FF2B5EF4-FFF2-40B4-BE49-F238E27FC236}">
                  <a16:creationId xmlns:a16="http://schemas.microsoft.com/office/drawing/2014/main" id="{C66A2469-8648-E749-908B-77683A923F6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209800" y="2438400"/>
              <a:ext cx="2286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6" name="Line 98">
              <a:extLst>
                <a:ext uri="{FF2B5EF4-FFF2-40B4-BE49-F238E27FC236}">
                  <a16:creationId xmlns:a16="http://schemas.microsoft.com/office/drawing/2014/main" id="{3ECB850D-628D-1F44-8BFB-3ED6223F98D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819400" y="2438400"/>
              <a:ext cx="2286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BFC446DE-D1EE-4444-9611-3E86F18F25A2}"/>
              </a:ext>
            </a:extLst>
          </p:cNvPr>
          <p:cNvGrpSpPr/>
          <p:nvPr/>
        </p:nvGrpSpPr>
        <p:grpSpPr>
          <a:xfrm>
            <a:off x="2286000" y="1295400"/>
            <a:ext cx="838200" cy="228600"/>
            <a:chOff x="2743200" y="1295400"/>
            <a:chExt cx="838200" cy="228600"/>
          </a:xfrm>
        </p:grpSpPr>
        <p:sp>
          <p:nvSpPr>
            <p:cNvPr id="118" name="Line 98">
              <a:extLst>
                <a:ext uri="{FF2B5EF4-FFF2-40B4-BE49-F238E27FC236}">
                  <a16:creationId xmlns:a16="http://schemas.microsoft.com/office/drawing/2014/main" id="{A3523E03-67E4-714A-BEFE-75A63E7334C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971800" y="1295400"/>
              <a:ext cx="76200" cy="2286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9" name="Line 98">
              <a:extLst>
                <a:ext uri="{FF2B5EF4-FFF2-40B4-BE49-F238E27FC236}">
                  <a16:creationId xmlns:a16="http://schemas.microsoft.com/office/drawing/2014/main" id="{96DE632F-8290-5046-BDF7-FBDE17F43E4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3276600" y="1295400"/>
              <a:ext cx="76200" cy="2286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0" name="Line 98">
              <a:extLst>
                <a:ext uri="{FF2B5EF4-FFF2-40B4-BE49-F238E27FC236}">
                  <a16:creationId xmlns:a16="http://schemas.microsoft.com/office/drawing/2014/main" id="{5412ABB8-E35A-2742-A41A-6C0808765C0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048000" y="1295400"/>
              <a:ext cx="2286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1" name="Line 98">
              <a:extLst>
                <a:ext uri="{FF2B5EF4-FFF2-40B4-BE49-F238E27FC236}">
                  <a16:creationId xmlns:a16="http://schemas.microsoft.com/office/drawing/2014/main" id="{5993E9D5-BC63-F145-A79E-2481FC7AF8D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743200" y="1524000"/>
              <a:ext cx="2286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2" name="Line 98">
              <a:extLst>
                <a:ext uri="{FF2B5EF4-FFF2-40B4-BE49-F238E27FC236}">
                  <a16:creationId xmlns:a16="http://schemas.microsoft.com/office/drawing/2014/main" id="{110D7574-237D-B84E-87BD-06D06AAFDB5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352800" y="1524000"/>
              <a:ext cx="2286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5848B01D-FD41-284D-B7EE-739064FBE87C}"/>
              </a:ext>
            </a:extLst>
          </p:cNvPr>
          <p:cNvGrpSpPr/>
          <p:nvPr/>
        </p:nvGrpSpPr>
        <p:grpSpPr>
          <a:xfrm>
            <a:off x="2209800" y="2209800"/>
            <a:ext cx="838200" cy="228600"/>
            <a:chOff x="2209800" y="2209800"/>
            <a:chExt cx="838200" cy="228600"/>
          </a:xfrm>
        </p:grpSpPr>
        <p:sp>
          <p:nvSpPr>
            <p:cNvPr id="124" name="Line 98">
              <a:extLst>
                <a:ext uri="{FF2B5EF4-FFF2-40B4-BE49-F238E27FC236}">
                  <a16:creationId xmlns:a16="http://schemas.microsoft.com/office/drawing/2014/main" id="{8358284A-9EBD-B649-9BE4-037291A2346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438400" y="2209800"/>
              <a:ext cx="76200" cy="2286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" name="Line 98">
              <a:extLst>
                <a:ext uri="{FF2B5EF4-FFF2-40B4-BE49-F238E27FC236}">
                  <a16:creationId xmlns:a16="http://schemas.microsoft.com/office/drawing/2014/main" id="{3F97C864-7A59-DC41-BC45-132CD8ECB51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2743200" y="2209800"/>
              <a:ext cx="76200" cy="2286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6" name="Line 98">
              <a:extLst>
                <a:ext uri="{FF2B5EF4-FFF2-40B4-BE49-F238E27FC236}">
                  <a16:creationId xmlns:a16="http://schemas.microsoft.com/office/drawing/2014/main" id="{3270E083-03C3-224C-8C3C-77DEE057BD0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514600" y="2209800"/>
              <a:ext cx="2286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7" name="Line 98">
              <a:extLst>
                <a:ext uri="{FF2B5EF4-FFF2-40B4-BE49-F238E27FC236}">
                  <a16:creationId xmlns:a16="http://schemas.microsoft.com/office/drawing/2014/main" id="{4F0C4355-5D5C-8D48-A0E2-05AFCD27DCD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209800" y="2438400"/>
              <a:ext cx="2286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8" name="Line 98">
              <a:extLst>
                <a:ext uri="{FF2B5EF4-FFF2-40B4-BE49-F238E27FC236}">
                  <a16:creationId xmlns:a16="http://schemas.microsoft.com/office/drawing/2014/main" id="{D6D4AE97-C8BC-3F46-80B7-1479F18FAED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819400" y="2438400"/>
              <a:ext cx="2286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50130225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67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7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67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67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0" presetClass="path" presetSubtype="0" repeatCount="0" accel="50000" decel="50000" fill="remove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65 -0.00116 L 0.28146 0.00713 C 0.33626 0.02334 0.3763 0.07851 0.32964 0.09587 C 0.28298 0.11323 0.14214 0.11226 0.00141 0.1113 " pathEditMode="relative" rAng="0" ptsTypes="AAAA"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470" y="56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0" presetClass="path" presetSubtype="0" repeatCount="0" accel="50000" decel="50000" fill="remove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52 0.00154 C 0.14561 0.00964 0.28982 0.01755 0.34158 -0.00116 C 0.39334 -0.01987 0.347 -0.09124 0.31228 -0.11092 C 0.27767 -0.1306 0.20562 -0.125 0.13357 -0.11941 " pathEditMode="relative" ptsTypes="AAAA">
                                      <p:cBhvr>
                                        <p:cTn id="2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500"/>
                            </p:stCondLst>
                            <p:childTnLst>
                              <p:par>
                                <p:cTn id="26" presetID="0" presetClass="path" presetSubtype="0" repeatCount="0" accel="50000" decel="50000" fill="remove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65 -0.00116 L 0.28146 0.00713 C 0.33626 0.02334 0.3763 0.07851 0.32964 0.09587 C 0.28298 0.11323 0.14214 0.11226 0.00141 0.1113 " pathEditMode="relative" rAng="0" ptsTypes="AAAA">
                                      <p:cBhvr>
                                        <p:cTn id="27" dur="2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470" y="56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500"/>
                            </p:stCondLst>
                            <p:childTnLst>
                              <p:par>
                                <p:cTn id="29" presetID="0" presetClass="path" presetSubtype="0" repeatCount="0" accel="50000" decel="50000" fill="remove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52 0.00154 C 0.14561 0.00964 0.28982 0.01755 0.34158 -0.00116 C 0.39334 -0.01987 0.347 -0.09124 0.31228 -0.11092 C 0.27767 -0.1306 0.20562 -0.125 0.13357 -0.11941 " pathEditMode="relative" rAng="0" ptsTypes="AAAA">
                                      <p:cBhvr>
                                        <p:cTn id="30" dur="2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153" y="-58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9500"/>
                            </p:stCondLst>
                            <p:childTnLst>
                              <p:par>
                                <p:cTn id="32" presetID="0" presetClass="path" presetSubtype="0" repeatCount="0" accel="50000" decel="50000" fill="remove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65 -0.00116 L 0.28146 0.00713 C 0.33626 0.02334 0.3763 0.07851 0.32964 0.09587 C 0.28298 0.11323 0.14214 0.11226 0.00141 0.1113 " pathEditMode="relative" rAng="0" ptsTypes="AAAA">
                                      <p:cBhvr>
                                        <p:cTn id="33" dur="2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470" y="56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1500"/>
                            </p:stCondLst>
                            <p:childTnLst>
                              <p:par>
                                <p:cTn id="35" presetID="0" presetClass="path" presetSubtype="0" repeatCount="0" accel="50000" decel="50000" fill="remove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52 0.00154 C 0.14561 0.00964 0.28982 0.01755 0.34158 -0.00116 C 0.39334 -0.01987 0.347 -0.09124 0.31228 -0.11092 C 0.27767 -0.1306 0.20562 -0.125 0.13357 -0.11941 " pathEditMode="relative" rAng="0" ptsTypes="AAAA">
                                      <p:cBhvr>
                                        <p:cTn id="36" dur="2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153" y="-58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3500"/>
                            </p:stCondLst>
                            <p:childTnLst>
                              <p:par>
                                <p:cTn id="38" presetID="0" presetClass="path" presetSubtype="0" repeatCount="0" accel="50000" decel="50000" fill="remove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65 -0.00116 L 0.28146 0.00713 C 0.33626 0.02334 0.3763 0.07851 0.32964 0.09587 C 0.28298 0.11323 0.14214 0.11226 0.00141 0.1113 " pathEditMode="relative" rAng="0" ptsTypes="AAAA">
                                      <p:cBhvr>
                                        <p:cTn id="39" dur="2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470" y="56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500"/>
                            </p:stCondLst>
                            <p:childTnLst>
                              <p:par>
                                <p:cTn id="41" presetID="0" presetClass="path" presetSubtype="0" repeatCount="0" accel="50000" decel="50000" fill="remove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52 0.00154 C 0.14561 0.00964 0.28982 0.01755 0.34158 -0.00116 C 0.39334 -0.01987 0.347 -0.09124 0.31228 -0.11092 C 0.27767 -0.1306 0.20562 -0.125 0.13357 -0.11941 " pathEditMode="relative" rAng="0" ptsTypes="AAAA">
                                      <p:cBhvr>
                                        <p:cTn id="42" dur="2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153" y="-58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7619" grpId="0" build="p" bldLvl="2" autoUpdateAnimBg="0" advAuto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052105-6424-4676-A2C3-2731D6CF6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7615" y="3687128"/>
            <a:ext cx="13167360" cy="1189672"/>
          </a:xfrm>
        </p:spPr>
        <p:txBody>
          <a:bodyPr/>
          <a:lstStyle/>
          <a:p>
            <a:r>
              <a:rPr lang="en-US" sz="6600" b="1" dirty="0"/>
              <a:t>The New Scheme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624BF6-CFC7-4470-B203-EB55FD70CF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Oct. 2020, Fermilab jywu168@fnal.gov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0E0704-DD60-458D-853D-79824F38EC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Timing Crosschecking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02F3A6-6877-49FF-B69F-8976C8942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1C00BB-DE7F-457D-BC49-D05A2D860850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6919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Oct. 2020, Fermilab jywu168@fnal.gov</a:t>
            </a:r>
          </a:p>
        </p:txBody>
      </p:sp>
      <p:sp>
        <p:nvSpPr>
          <p:cNvPr id="18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461760" y="7680960"/>
            <a:ext cx="6217920" cy="365760"/>
          </a:xfrm>
        </p:spPr>
        <p:txBody>
          <a:bodyPr/>
          <a:lstStyle/>
          <a:p>
            <a:pPr>
              <a:defRPr/>
            </a:pPr>
            <a:r>
              <a:rPr lang="en-US"/>
              <a:t>Timing Crosschecking</a:t>
            </a:r>
          </a:p>
        </p:txBody>
      </p:sp>
      <p:sp>
        <p:nvSpPr>
          <p:cNvPr id="4096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BD6E64-FA0F-4E85-80AA-A8B46ADE2C44}" type="slidenum">
              <a:rPr lang="en-US" smtClean="0">
                <a:latin typeface="Garamond" pitchFamily="28" charset="0"/>
                <a:ea typeface="ＭＳ Ｐゴシック" pitchFamily="28" charset="-128"/>
              </a:rPr>
              <a:pPr/>
              <a:t>7</a:t>
            </a:fld>
            <a:endParaRPr lang="en-US">
              <a:latin typeface="Garamond" pitchFamily="28" charset="0"/>
              <a:ea typeface="ＭＳ Ｐゴシック" pitchFamily="28" charset="-128"/>
            </a:endParaRPr>
          </a:p>
        </p:txBody>
      </p:sp>
      <p:sp>
        <p:nvSpPr>
          <p:cNvPr id="40965" name="Rectangle 2"/>
          <p:cNvSpPr>
            <a:spLocks noGrp="1" noChangeArrowheads="1"/>
          </p:cNvSpPr>
          <p:nvPr>
            <p:ph type="title"/>
          </p:nvPr>
        </p:nvSpPr>
        <p:spPr>
          <a:xfrm>
            <a:off x="731520" y="304800"/>
            <a:ext cx="9326880" cy="822960"/>
          </a:xfrm>
        </p:spPr>
        <p:txBody>
          <a:bodyPr/>
          <a:lstStyle/>
          <a:p>
            <a:pPr eaLnBrk="1" hangingPunct="1"/>
            <a:r>
              <a:rPr lang="en-US" sz="3360" dirty="0">
                <a:ea typeface="ＭＳ Ｐゴシック" pitchFamily="28" charset="-128"/>
              </a:rPr>
              <a:t>Pulsing at the FE Modules</a:t>
            </a:r>
          </a:p>
        </p:txBody>
      </p:sp>
      <p:sp>
        <p:nvSpPr>
          <p:cNvPr id="8" name="Line 98">
            <a:extLst>
              <a:ext uri="{FF2B5EF4-FFF2-40B4-BE49-F238E27FC236}">
                <a16:creationId xmlns:a16="http://schemas.microsoft.com/office/drawing/2014/main" id="{C01E24C6-A4DC-413F-8B0A-07EB2A68758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752600" y="4800600"/>
            <a:ext cx="1600200" cy="0"/>
          </a:xfrm>
          <a:prstGeom prst="line">
            <a:avLst/>
          </a:prstGeom>
          <a:noFill/>
          <a:ln w="25400">
            <a:solidFill>
              <a:srgbClr val="FF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Rectangle 26">
            <a:extLst>
              <a:ext uri="{FF2B5EF4-FFF2-40B4-BE49-F238E27FC236}">
                <a16:creationId xmlns:a16="http://schemas.microsoft.com/office/drawing/2014/main" id="{E262ACBB-4698-4B1B-88BA-BD88ADC407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200" y="4572000"/>
            <a:ext cx="914400" cy="2743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endParaRPr lang="en-US" altLang="en-US" dirty="0">
              <a:latin typeface="Times New Roman" panose="02020603050405020304" pitchFamily="18" charset="0"/>
            </a:endParaRPr>
          </a:p>
          <a:p>
            <a:pPr algn="ctr"/>
            <a:r>
              <a:rPr lang="en-US" altLang="en-US" dirty="0">
                <a:latin typeface="Times New Roman" panose="02020603050405020304" pitchFamily="18" charset="0"/>
              </a:rPr>
              <a:t>CLK</a:t>
            </a:r>
          </a:p>
          <a:p>
            <a:pPr algn="ctr"/>
            <a:r>
              <a:rPr lang="en-US" altLang="en-US" dirty="0">
                <a:latin typeface="Times New Roman" panose="02020603050405020304" pitchFamily="18" charset="0"/>
              </a:rPr>
              <a:t>FAN</a:t>
            </a:r>
          </a:p>
          <a:p>
            <a:pPr algn="ctr"/>
            <a:r>
              <a:rPr lang="en-US" altLang="en-US" dirty="0">
                <a:latin typeface="Times New Roman" panose="02020603050405020304" pitchFamily="18" charset="0"/>
              </a:rPr>
              <a:t>OUT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C4D8FA72-29B6-46FD-8669-A19FA7ED8EA4}"/>
              </a:ext>
            </a:extLst>
          </p:cNvPr>
          <p:cNvSpPr/>
          <p:nvPr/>
        </p:nvSpPr>
        <p:spPr>
          <a:xfrm>
            <a:off x="2667000" y="4648200"/>
            <a:ext cx="228600" cy="152400"/>
          </a:xfrm>
          <a:prstGeom prst="ellipse">
            <a:avLst/>
          </a:prstGeom>
          <a:noFill/>
          <a:ln w="25400">
            <a:solidFill>
              <a:srgbClr val="FF99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Line 98">
            <a:extLst>
              <a:ext uri="{FF2B5EF4-FFF2-40B4-BE49-F238E27FC236}">
                <a16:creationId xmlns:a16="http://schemas.microsoft.com/office/drawing/2014/main" id="{2613C3FD-F6D3-4F51-B5B8-3869BE9054D8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1752600" y="5029200"/>
            <a:ext cx="1828800" cy="0"/>
          </a:xfrm>
          <a:prstGeom prst="line">
            <a:avLst/>
          </a:prstGeom>
          <a:noFill/>
          <a:ln w="25400">
            <a:solidFill>
              <a:srgbClr val="00B0F0"/>
            </a:solidFill>
            <a:round/>
            <a:headEnd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AD59F9F3-A1E1-42E4-BE9B-1CE321473B55}"/>
              </a:ext>
            </a:extLst>
          </p:cNvPr>
          <p:cNvSpPr/>
          <p:nvPr/>
        </p:nvSpPr>
        <p:spPr>
          <a:xfrm>
            <a:off x="2438400" y="4876800"/>
            <a:ext cx="228600" cy="152400"/>
          </a:xfrm>
          <a:prstGeom prst="ellipse">
            <a:avLst/>
          </a:prstGeom>
          <a:noFill/>
          <a:ln w="254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Arc 2">
            <a:extLst>
              <a:ext uri="{FF2B5EF4-FFF2-40B4-BE49-F238E27FC236}">
                <a16:creationId xmlns:a16="http://schemas.microsoft.com/office/drawing/2014/main" id="{4C158EFF-DD63-410D-94F0-65908CF7B76F}"/>
              </a:ext>
            </a:extLst>
          </p:cNvPr>
          <p:cNvSpPr/>
          <p:nvPr/>
        </p:nvSpPr>
        <p:spPr>
          <a:xfrm rot="5400000">
            <a:off x="3124200" y="4343400"/>
            <a:ext cx="457200" cy="457200"/>
          </a:xfrm>
          <a:prstGeom prst="arc">
            <a:avLst/>
          </a:prstGeom>
          <a:ln w="25400">
            <a:solidFill>
              <a:srgbClr val="FF9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Line 98">
            <a:extLst>
              <a:ext uri="{FF2B5EF4-FFF2-40B4-BE49-F238E27FC236}">
                <a16:creationId xmlns:a16="http://schemas.microsoft.com/office/drawing/2014/main" id="{31682BC6-30B1-45BC-8BFF-3B2D565AEA8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581400" y="4114800"/>
            <a:ext cx="0" cy="457200"/>
          </a:xfrm>
          <a:prstGeom prst="line">
            <a:avLst/>
          </a:prstGeom>
          <a:noFill/>
          <a:ln w="25400">
            <a:solidFill>
              <a:srgbClr val="FF9900"/>
            </a:solidFill>
            <a:round/>
            <a:headEnd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" name="Arc 14">
            <a:extLst>
              <a:ext uri="{FF2B5EF4-FFF2-40B4-BE49-F238E27FC236}">
                <a16:creationId xmlns:a16="http://schemas.microsoft.com/office/drawing/2014/main" id="{6C9AEE9D-C18B-4C97-94E5-C5CB6132553F}"/>
              </a:ext>
            </a:extLst>
          </p:cNvPr>
          <p:cNvSpPr/>
          <p:nvPr/>
        </p:nvSpPr>
        <p:spPr>
          <a:xfrm rot="5400000">
            <a:off x="3352800" y="4572000"/>
            <a:ext cx="457200" cy="457200"/>
          </a:xfrm>
          <a:prstGeom prst="arc">
            <a:avLst/>
          </a:prstGeom>
          <a:ln w="25400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Line 98">
            <a:extLst>
              <a:ext uri="{FF2B5EF4-FFF2-40B4-BE49-F238E27FC236}">
                <a16:creationId xmlns:a16="http://schemas.microsoft.com/office/drawing/2014/main" id="{3DA1374D-6F09-4980-AF3B-C459760FB4B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810000" y="4114800"/>
            <a:ext cx="0" cy="685800"/>
          </a:xfrm>
          <a:prstGeom prst="line">
            <a:avLst/>
          </a:prstGeom>
          <a:noFill/>
          <a:ln w="25400">
            <a:solidFill>
              <a:srgbClr val="00B0F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" name="Line 98">
            <a:extLst>
              <a:ext uri="{FF2B5EF4-FFF2-40B4-BE49-F238E27FC236}">
                <a16:creationId xmlns:a16="http://schemas.microsoft.com/office/drawing/2014/main" id="{3E490460-31E6-46A5-9D2E-246B1E14265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752600" y="5486400"/>
            <a:ext cx="2514600" cy="0"/>
          </a:xfrm>
          <a:prstGeom prst="line">
            <a:avLst/>
          </a:prstGeom>
          <a:noFill/>
          <a:ln w="25400">
            <a:solidFill>
              <a:srgbClr val="FF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533717FE-5A6A-420E-8D48-A248AB839B81}"/>
              </a:ext>
            </a:extLst>
          </p:cNvPr>
          <p:cNvSpPr/>
          <p:nvPr/>
        </p:nvSpPr>
        <p:spPr>
          <a:xfrm>
            <a:off x="2667000" y="5334000"/>
            <a:ext cx="228600" cy="152400"/>
          </a:xfrm>
          <a:prstGeom prst="ellipse">
            <a:avLst/>
          </a:prstGeom>
          <a:noFill/>
          <a:ln w="25400">
            <a:solidFill>
              <a:srgbClr val="FF99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Line 98">
            <a:extLst>
              <a:ext uri="{FF2B5EF4-FFF2-40B4-BE49-F238E27FC236}">
                <a16:creationId xmlns:a16="http://schemas.microsoft.com/office/drawing/2014/main" id="{999D5DE2-E0FA-41DF-9C02-AD3CB477B2ED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1752600" y="5715000"/>
            <a:ext cx="2743200" cy="0"/>
          </a:xfrm>
          <a:prstGeom prst="line">
            <a:avLst/>
          </a:prstGeom>
          <a:noFill/>
          <a:ln w="25400">
            <a:solidFill>
              <a:srgbClr val="00B0F0"/>
            </a:solidFill>
            <a:round/>
            <a:headEnd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920E8147-3682-4D24-A39D-A52AF99D55BF}"/>
              </a:ext>
            </a:extLst>
          </p:cNvPr>
          <p:cNvSpPr/>
          <p:nvPr/>
        </p:nvSpPr>
        <p:spPr>
          <a:xfrm>
            <a:off x="2438400" y="5562600"/>
            <a:ext cx="228600" cy="152400"/>
          </a:xfrm>
          <a:prstGeom prst="ellipse">
            <a:avLst/>
          </a:prstGeom>
          <a:noFill/>
          <a:ln w="254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Arc 25">
            <a:extLst>
              <a:ext uri="{FF2B5EF4-FFF2-40B4-BE49-F238E27FC236}">
                <a16:creationId xmlns:a16="http://schemas.microsoft.com/office/drawing/2014/main" id="{3163A8A5-422B-4424-B31F-0D74F4691B70}"/>
              </a:ext>
            </a:extLst>
          </p:cNvPr>
          <p:cNvSpPr/>
          <p:nvPr/>
        </p:nvSpPr>
        <p:spPr>
          <a:xfrm rot="5400000">
            <a:off x="4038600" y="5029200"/>
            <a:ext cx="457200" cy="457200"/>
          </a:xfrm>
          <a:prstGeom prst="arc">
            <a:avLst/>
          </a:prstGeom>
          <a:ln w="25400">
            <a:solidFill>
              <a:srgbClr val="FF9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Line 98">
            <a:extLst>
              <a:ext uri="{FF2B5EF4-FFF2-40B4-BE49-F238E27FC236}">
                <a16:creationId xmlns:a16="http://schemas.microsoft.com/office/drawing/2014/main" id="{F25DAAD9-E0E3-4016-B59B-74C80F48A45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495800" y="4114800"/>
            <a:ext cx="0" cy="1143000"/>
          </a:xfrm>
          <a:prstGeom prst="line">
            <a:avLst/>
          </a:prstGeom>
          <a:noFill/>
          <a:ln w="25400">
            <a:solidFill>
              <a:srgbClr val="FF9900"/>
            </a:solidFill>
            <a:round/>
            <a:headEnd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" name="Arc 27">
            <a:extLst>
              <a:ext uri="{FF2B5EF4-FFF2-40B4-BE49-F238E27FC236}">
                <a16:creationId xmlns:a16="http://schemas.microsoft.com/office/drawing/2014/main" id="{C9163539-719B-4CBD-B727-81F1BA2275BE}"/>
              </a:ext>
            </a:extLst>
          </p:cNvPr>
          <p:cNvSpPr/>
          <p:nvPr/>
        </p:nvSpPr>
        <p:spPr>
          <a:xfrm rot="5400000">
            <a:off x="4267200" y="5257800"/>
            <a:ext cx="457200" cy="457200"/>
          </a:xfrm>
          <a:prstGeom prst="arc">
            <a:avLst/>
          </a:prstGeom>
          <a:ln w="25400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Line 98">
            <a:extLst>
              <a:ext uri="{FF2B5EF4-FFF2-40B4-BE49-F238E27FC236}">
                <a16:creationId xmlns:a16="http://schemas.microsoft.com/office/drawing/2014/main" id="{DFA54553-3F64-4CF9-B337-F449DD08133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724400" y="4114800"/>
            <a:ext cx="0" cy="1371600"/>
          </a:xfrm>
          <a:prstGeom prst="line">
            <a:avLst/>
          </a:prstGeom>
          <a:noFill/>
          <a:ln w="25400">
            <a:solidFill>
              <a:srgbClr val="00B0F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" name="Line 98">
            <a:extLst>
              <a:ext uri="{FF2B5EF4-FFF2-40B4-BE49-F238E27FC236}">
                <a16:creationId xmlns:a16="http://schemas.microsoft.com/office/drawing/2014/main" id="{71B3288A-2D1B-403B-A256-1A691219B00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752600" y="6172200"/>
            <a:ext cx="3886200" cy="0"/>
          </a:xfrm>
          <a:prstGeom prst="line">
            <a:avLst/>
          </a:prstGeom>
          <a:noFill/>
          <a:ln w="25400">
            <a:solidFill>
              <a:srgbClr val="FF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BF5AD91A-FC5C-4435-8D21-E90C669A259B}"/>
              </a:ext>
            </a:extLst>
          </p:cNvPr>
          <p:cNvSpPr/>
          <p:nvPr/>
        </p:nvSpPr>
        <p:spPr>
          <a:xfrm>
            <a:off x="2667000" y="6019800"/>
            <a:ext cx="228600" cy="152400"/>
          </a:xfrm>
          <a:prstGeom prst="ellipse">
            <a:avLst/>
          </a:prstGeom>
          <a:noFill/>
          <a:ln w="25400">
            <a:solidFill>
              <a:srgbClr val="FF99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Line 98">
            <a:extLst>
              <a:ext uri="{FF2B5EF4-FFF2-40B4-BE49-F238E27FC236}">
                <a16:creationId xmlns:a16="http://schemas.microsoft.com/office/drawing/2014/main" id="{F958902B-29B4-457E-844D-B21351F00EF5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1752600" y="6400800"/>
            <a:ext cx="4114800" cy="0"/>
          </a:xfrm>
          <a:prstGeom prst="line">
            <a:avLst/>
          </a:prstGeom>
          <a:noFill/>
          <a:ln w="25400">
            <a:solidFill>
              <a:srgbClr val="00B0F0"/>
            </a:solidFill>
            <a:round/>
            <a:headEnd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8031FBC6-7CE3-49B3-BF7B-4D3E19DDC8E3}"/>
              </a:ext>
            </a:extLst>
          </p:cNvPr>
          <p:cNvSpPr/>
          <p:nvPr/>
        </p:nvSpPr>
        <p:spPr>
          <a:xfrm>
            <a:off x="2438400" y="6248400"/>
            <a:ext cx="228600" cy="152400"/>
          </a:xfrm>
          <a:prstGeom prst="ellipse">
            <a:avLst/>
          </a:prstGeom>
          <a:noFill/>
          <a:ln w="254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Arc 34">
            <a:extLst>
              <a:ext uri="{FF2B5EF4-FFF2-40B4-BE49-F238E27FC236}">
                <a16:creationId xmlns:a16="http://schemas.microsoft.com/office/drawing/2014/main" id="{850E3723-3E81-4F93-B292-E51FA0EA8C8A}"/>
              </a:ext>
            </a:extLst>
          </p:cNvPr>
          <p:cNvSpPr/>
          <p:nvPr/>
        </p:nvSpPr>
        <p:spPr>
          <a:xfrm rot="5400000">
            <a:off x="5410200" y="5715000"/>
            <a:ext cx="457200" cy="457200"/>
          </a:xfrm>
          <a:prstGeom prst="arc">
            <a:avLst/>
          </a:prstGeom>
          <a:ln w="25400">
            <a:solidFill>
              <a:srgbClr val="FF9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Arc 35">
            <a:extLst>
              <a:ext uri="{FF2B5EF4-FFF2-40B4-BE49-F238E27FC236}">
                <a16:creationId xmlns:a16="http://schemas.microsoft.com/office/drawing/2014/main" id="{CD244B91-7955-400B-8C30-03E26162CD37}"/>
              </a:ext>
            </a:extLst>
          </p:cNvPr>
          <p:cNvSpPr/>
          <p:nvPr/>
        </p:nvSpPr>
        <p:spPr>
          <a:xfrm rot="5400000">
            <a:off x="5638800" y="5943600"/>
            <a:ext cx="457200" cy="457200"/>
          </a:xfrm>
          <a:prstGeom prst="arc">
            <a:avLst/>
          </a:prstGeom>
          <a:ln w="25400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Line 98">
            <a:extLst>
              <a:ext uri="{FF2B5EF4-FFF2-40B4-BE49-F238E27FC236}">
                <a16:creationId xmlns:a16="http://schemas.microsoft.com/office/drawing/2014/main" id="{B2473C88-6EA7-4C06-817F-D1912B6C7FE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752600" y="6858000"/>
            <a:ext cx="5257800" cy="0"/>
          </a:xfrm>
          <a:prstGeom prst="line">
            <a:avLst/>
          </a:prstGeom>
          <a:noFill/>
          <a:ln w="25400">
            <a:solidFill>
              <a:srgbClr val="FF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A4C727F3-4B9C-4B62-83B2-DD0CDF1D8E49}"/>
              </a:ext>
            </a:extLst>
          </p:cNvPr>
          <p:cNvSpPr/>
          <p:nvPr/>
        </p:nvSpPr>
        <p:spPr>
          <a:xfrm>
            <a:off x="2667000" y="6705600"/>
            <a:ext cx="228600" cy="152400"/>
          </a:xfrm>
          <a:prstGeom prst="ellipse">
            <a:avLst/>
          </a:prstGeom>
          <a:noFill/>
          <a:ln w="25400">
            <a:solidFill>
              <a:srgbClr val="FF99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Line 98">
            <a:extLst>
              <a:ext uri="{FF2B5EF4-FFF2-40B4-BE49-F238E27FC236}">
                <a16:creationId xmlns:a16="http://schemas.microsoft.com/office/drawing/2014/main" id="{C80B999E-8CAA-4686-B4F5-03EF30E16A93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1752600" y="7086600"/>
            <a:ext cx="5486400" cy="0"/>
          </a:xfrm>
          <a:prstGeom prst="line">
            <a:avLst/>
          </a:prstGeom>
          <a:noFill/>
          <a:ln w="25400">
            <a:solidFill>
              <a:srgbClr val="00B0F0"/>
            </a:solidFill>
            <a:round/>
            <a:headEnd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D5D77EE4-7D81-4C3F-8F1B-BEA44707EA8D}"/>
              </a:ext>
            </a:extLst>
          </p:cNvPr>
          <p:cNvSpPr/>
          <p:nvPr/>
        </p:nvSpPr>
        <p:spPr>
          <a:xfrm>
            <a:off x="2438400" y="6934200"/>
            <a:ext cx="228600" cy="152400"/>
          </a:xfrm>
          <a:prstGeom prst="ellipse">
            <a:avLst/>
          </a:prstGeom>
          <a:noFill/>
          <a:ln w="254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Arc 40">
            <a:extLst>
              <a:ext uri="{FF2B5EF4-FFF2-40B4-BE49-F238E27FC236}">
                <a16:creationId xmlns:a16="http://schemas.microsoft.com/office/drawing/2014/main" id="{30E993A7-136A-487C-AD91-768DBB13222D}"/>
              </a:ext>
            </a:extLst>
          </p:cNvPr>
          <p:cNvSpPr/>
          <p:nvPr/>
        </p:nvSpPr>
        <p:spPr>
          <a:xfrm rot="5400000">
            <a:off x="6781800" y="6400800"/>
            <a:ext cx="457200" cy="457200"/>
          </a:xfrm>
          <a:prstGeom prst="arc">
            <a:avLst/>
          </a:prstGeom>
          <a:ln w="25400">
            <a:solidFill>
              <a:srgbClr val="FF9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Arc 41">
            <a:extLst>
              <a:ext uri="{FF2B5EF4-FFF2-40B4-BE49-F238E27FC236}">
                <a16:creationId xmlns:a16="http://schemas.microsoft.com/office/drawing/2014/main" id="{1E1C7244-D2A4-4B09-B901-F3F926C75ED4}"/>
              </a:ext>
            </a:extLst>
          </p:cNvPr>
          <p:cNvSpPr/>
          <p:nvPr/>
        </p:nvSpPr>
        <p:spPr>
          <a:xfrm rot="5400000">
            <a:off x="7010400" y="6629400"/>
            <a:ext cx="457200" cy="457200"/>
          </a:xfrm>
          <a:prstGeom prst="arc">
            <a:avLst/>
          </a:prstGeom>
          <a:ln w="25400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Line 98">
            <a:extLst>
              <a:ext uri="{FF2B5EF4-FFF2-40B4-BE49-F238E27FC236}">
                <a16:creationId xmlns:a16="http://schemas.microsoft.com/office/drawing/2014/main" id="{F8B69379-30EB-4C4E-9813-FF2028F698A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867400" y="4114800"/>
            <a:ext cx="0" cy="1828800"/>
          </a:xfrm>
          <a:prstGeom prst="line">
            <a:avLst/>
          </a:prstGeom>
          <a:noFill/>
          <a:ln w="25400">
            <a:solidFill>
              <a:srgbClr val="FF9900"/>
            </a:solidFill>
            <a:round/>
            <a:headEnd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" name="Line 98">
            <a:extLst>
              <a:ext uri="{FF2B5EF4-FFF2-40B4-BE49-F238E27FC236}">
                <a16:creationId xmlns:a16="http://schemas.microsoft.com/office/drawing/2014/main" id="{972CE213-2463-4292-8249-517B09FA17F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096000" y="4114800"/>
            <a:ext cx="0" cy="2057400"/>
          </a:xfrm>
          <a:prstGeom prst="line">
            <a:avLst/>
          </a:prstGeom>
          <a:noFill/>
          <a:ln w="25400">
            <a:solidFill>
              <a:srgbClr val="00B0F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" name="Line 98">
            <a:extLst>
              <a:ext uri="{FF2B5EF4-FFF2-40B4-BE49-F238E27FC236}">
                <a16:creationId xmlns:a16="http://schemas.microsoft.com/office/drawing/2014/main" id="{3D46E555-AB04-40EF-8C58-006C027334B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239000" y="4114800"/>
            <a:ext cx="0" cy="2514600"/>
          </a:xfrm>
          <a:prstGeom prst="line">
            <a:avLst/>
          </a:prstGeom>
          <a:noFill/>
          <a:ln w="25400">
            <a:solidFill>
              <a:srgbClr val="FF9900"/>
            </a:solidFill>
            <a:round/>
            <a:headEnd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" name="Line 98">
            <a:extLst>
              <a:ext uri="{FF2B5EF4-FFF2-40B4-BE49-F238E27FC236}">
                <a16:creationId xmlns:a16="http://schemas.microsoft.com/office/drawing/2014/main" id="{3A26D424-8295-4D85-B48B-90B9F11B814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467600" y="4114800"/>
            <a:ext cx="0" cy="2743200"/>
          </a:xfrm>
          <a:prstGeom prst="line">
            <a:avLst/>
          </a:prstGeom>
          <a:noFill/>
          <a:ln w="25400">
            <a:solidFill>
              <a:srgbClr val="00B0F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" name="Line 98">
            <a:extLst>
              <a:ext uri="{FF2B5EF4-FFF2-40B4-BE49-F238E27FC236}">
                <a16:creationId xmlns:a16="http://schemas.microsoft.com/office/drawing/2014/main" id="{164A9DC1-9121-4314-B079-A6CC2025F7C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286000" y="7315200"/>
            <a:ext cx="7620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0" name="Line 98">
            <a:extLst>
              <a:ext uri="{FF2B5EF4-FFF2-40B4-BE49-F238E27FC236}">
                <a16:creationId xmlns:a16="http://schemas.microsoft.com/office/drawing/2014/main" id="{A70AED9F-F28D-4F38-87C0-F0B3478AB063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2590800" y="7315200"/>
            <a:ext cx="7620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" name="Line 98">
            <a:extLst>
              <a:ext uri="{FF2B5EF4-FFF2-40B4-BE49-F238E27FC236}">
                <a16:creationId xmlns:a16="http://schemas.microsoft.com/office/drawing/2014/main" id="{51914027-C565-4684-AA7B-96CFF8ABD08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362200" y="7315200"/>
            <a:ext cx="22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2" name="Line 98">
            <a:extLst>
              <a:ext uri="{FF2B5EF4-FFF2-40B4-BE49-F238E27FC236}">
                <a16:creationId xmlns:a16="http://schemas.microsoft.com/office/drawing/2014/main" id="{647C3105-D7B5-476C-8DF4-B58B9B8551F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057400" y="7543800"/>
            <a:ext cx="22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" name="Line 98">
            <a:extLst>
              <a:ext uri="{FF2B5EF4-FFF2-40B4-BE49-F238E27FC236}">
                <a16:creationId xmlns:a16="http://schemas.microsoft.com/office/drawing/2014/main" id="{18A0F7A2-2114-43AE-8262-0C13B6FF24C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895600" y="7315200"/>
            <a:ext cx="7620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" name="Line 98">
            <a:extLst>
              <a:ext uri="{FF2B5EF4-FFF2-40B4-BE49-F238E27FC236}">
                <a16:creationId xmlns:a16="http://schemas.microsoft.com/office/drawing/2014/main" id="{733555F9-A623-4EB1-ACE4-AAE33F9CBC2C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3200400" y="7315200"/>
            <a:ext cx="7620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" name="Line 98">
            <a:extLst>
              <a:ext uri="{FF2B5EF4-FFF2-40B4-BE49-F238E27FC236}">
                <a16:creationId xmlns:a16="http://schemas.microsoft.com/office/drawing/2014/main" id="{583941EC-3C66-48B0-86BA-61FE2ED1428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971800" y="7315200"/>
            <a:ext cx="22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6" name="Line 98">
            <a:extLst>
              <a:ext uri="{FF2B5EF4-FFF2-40B4-BE49-F238E27FC236}">
                <a16:creationId xmlns:a16="http://schemas.microsoft.com/office/drawing/2014/main" id="{FFB55B45-EFDA-4F4A-9BCE-95603174CF7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667000" y="7543800"/>
            <a:ext cx="22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7" name="Line 98">
            <a:extLst>
              <a:ext uri="{FF2B5EF4-FFF2-40B4-BE49-F238E27FC236}">
                <a16:creationId xmlns:a16="http://schemas.microsoft.com/office/drawing/2014/main" id="{751AC083-D124-451C-948F-F01E8B3B38B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505200" y="7315200"/>
            <a:ext cx="7620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8" name="Line 98">
            <a:extLst>
              <a:ext uri="{FF2B5EF4-FFF2-40B4-BE49-F238E27FC236}">
                <a16:creationId xmlns:a16="http://schemas.microsoft.com/office/drawing/2014/main" id="{9CDA3B1F-648A-4F82-93C5-A944FB4A1177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3810000" y="7315200"/>
            <a:ext cx="7620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9" name="Line 98">
            <a:extLst>
              <a:ext uri="{FF2B5EF4-FFF2-40B4-BE49-F238E27FC236}">
                <a16:creationId xmlns:a16="http://schemas.microsoft.com/office/drawing/2014/main" id="{4CC35F4F-B648-45B4-B1F5-39CCF3025E8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581400" y="7315200"/>
            <a:ext cx="22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0" name="Line 98">
            <a:extLst>
              <a:ext uri="{FF2B5EF4-FFF2-40B4-BE49-F238E27FC236}">
                <a16:creationId xmlns:a16="http://schemas.microsoft.com/office/drawing/2014/main" id="{54646C40-C949-4F68-94C6-04DFC360FC4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276600" y="7543800"/>
            <a:ext cx="22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" name="Line 98">
            <a:extLst>
              <a:ext uri="{FF2B5EF4-FFF2-40B4-BE49-F238E27FC236}">
                <a16:creationId xmlns:a16="http://schemas.microsoft.com/office/drawing/2014/main" id="{094E6EA0-E408-4892-B86A-21AB57767A7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114800" y="7315200"/>
            <a:ext cx="7620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" name="Line 98">
            <a:extLst>
              <a:ext uri="{FF2B5EF4-FFF2-40B4-BE49-F238E27FC236}">
                <a16:creationId xmlns:a16="http://schemas.microsoft.com/office/drawing/2014/main" id="{E6D267A9-DB57-4FA9-A4FE-3142C2083155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419600" y="7315200"/>
            <a:ext cx="7620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" name="Line 98">
            <a:extLst>
              <a:ext uri="{FF2B5EF4-FFF2-40B4-BE49-F238E27FC236}">
                <a16:creationId xmlns:a16="http://schemas.microsoft.com/office/drawing/2014/main" id="{16EB81BE-6E17-4E85-A507-CFEAD5010FD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191000" y="7315200"/>
            <a:ext cx="22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" name="Line 98">
            <a:extLst>
              <a:ext uri="{FF2B5EF4-FFF2-40B4-BE49-F238E27FC236}">
                <a16:creationId xmlns:a16="http://schemas.microsoft.com/office/drawing/2014/main" id="{AA95F558-C0E6-4604-A598-8DAF3652910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886200" y="7543800"/>
            <a:ext cx="22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" name="Rectangle 26">
            <a:extLst>
              <a:ext uri="{FF2B5EF4-FFF2-40B4-BE49-F238E27FC236}">
                <a16:creationId xmlns:a16="http://schemas.microsoft.com/office/drawing/2014/main" id="{3AD2D6ED-9639-5249-8725-FACB14E8D0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4200" y="2743200"/>
            <a:ext cx="914400" cy="1371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 anchor="b" anchorCtr="1"/>
          <a:lstStyle/>
          <a:p>
            <a:pPr algn="ctr"/>
            <a:r>
              <a:rPr lang="en-US" altLang="en-US" dirty="0">
                <a:latin typeface="Times New Roman" panose="02020603050405020304" pitchFamily="18" charset="0"/>
              </a:rPr>
              <a:t>FE1</a:t>
            </a:r>
          </a:p>
        </p:txBody>
      </p:sp>
      <p:sp>
        <p:nvSpPr>
          <p:cNvPr id="82" name="Rectangle 26">
            <a:extLst>
              <a:ext uri="{FF2B5EF4-FFF2-40B4-BE49-F238E27FC236}">
                <a16:creationId xmlns:a16="http://schemas.microsoft.com/office/drawing/2014/main" id="{69CFC1B8-A2F7-834B-994B-81C1346F84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34400" y="1219200"/>
            <a:ext cx="914400" cy="2743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endParaRPr lang="en-US" altLang="en-US" dirty="0">
              <a:latin typeface="Times New Roman" panose="02020603050405020304" pitchFamily="18" charset="0"/>
            </a:endParaRPr>
          </a:p>
          <a:p>
            <a:r>
              <a:rPr lang="en-US" altLang="en-US" dirty="0">
                <a:latin typeface="Times New Roman" panose="02020603050405020304" pitchFamily="18" charset="0"/>
              </a:rPr>
              <a:t>TDC A</a:t>
            </a:r>
          </a:p>
          <a:p>
            <a:endParaRPr lang="en-US" altLang="en-US" dirty="0">
              <a:latin typeface="Times New Roman" panose="02020603050405020304" pitchFamily="18" charset="0"/>
            </a:endParaRPr>
          </a:p>
          <a:p>
            <a:endParaRPr lang="en-US" altLang="en-US" dirty="0">
              <a:latin typeface="Times New Roman" panose="02020603050405020304" pitchFamily="18" charset="0"/>
            </a:endParaRPr>
          </a:p>
          <a:p>
            <a:r>
              <a:rPr lang="en-US" altLang="en-US" dirty="0">
                <a:latin typeface="Times New Roman" panose="02020603050405020304" pitchFamily="18" charset="0"/>
              </a:rPr>
              <a:t>TDC B</a:t>
            </a:r>
          </a:p>
          <a:p>
            <a:endParaRPr lang="en-US" altLang="en-US" dirty="0">
              <a:latin typeface="Times New Roman" panose="02020603050405020304" pitchFamily="18" charset="0"/>
            </a:endParaRPr>
          </a:p>
          <a:p>
            <a:pPr algn="ctr"/>
            <a:r>
              <a:rPr lang="en-US" altLang="en-US" dirty="0">
                <a:latin typeface="Times New Roman" panose="02020603050405020304" pitchFamily="18" charset="0"/>
              </a:rPr>
              <a:t>Timing</a:t>
            </a:r>
          </a:p>
          <a:p>
            <a:pPr algn="ctr"/>
            <a:r>
              <a:rPr lang="en-US" altLang="en-US" dirty="0">
                <a:latin typeface="Times New Roman" panose="02020603050405020304" pitchFamily="18" charset="0"/>
              </a:rPr>
              <a:t>Cross-</a:t>
            </a:r>
          </a:p>
          <a:p>
            <a:pPr algn="ctr"/>
            <a:r>
              <a:rPr lang="en-US" altLang="en-US" dirty="0">
                <a:latin typeface="Times New Roman" panose="02020603050405020304" pitchFamily="18" charset="0"/>
              </a:rPr>
              <a:t>checking</a:t>
            </a:r>
          </a:p>
          <a:p>
            <a:pPr algn="ctr"/>
            <a:r>
              <a:rPr lang="en-US" altLang="en-US" dirty="0">
                <a:latin typeface="Times New Roman" panose="02020603050405020304" pitchFamily="18" charset="0"/>
              </a:rPr>
              <a:t>Module</a:t>
            </a:r>
          </a:p>
        </p:txBody>
      </p:sp>
      <p:sp>
        <p:nvSpPr>
          <p:cNvPr id="83" name="Line 98">
            <a:extLst>
              <a:ext uri="{FF2B5EF4-FFF2-40B4-BE49-F238E27FC236}">
                <a16:creationId xmlns:a16="http://schemas.microsoft.com/office/drawing/2014/main" id="{E8D8341D-FF02-AA46-81B2-DAB1E034BC0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733800" y="2514600"/>
            <a:ext cx="0" cy="457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4" name="Arc 83">
            <a:extLst>
              <a:ext uri="{FF2B5EF4-FFF2-40B4-BE49-F238E27FC236}">
                <a16:creationId xmlns:a16="http://schemas.microsoft.com/office/drawing/2014/main" id="{BD343A90-F00C-0A45-9842-35205603FFD7}"/>
              </a:ext>
            </a:extLst>
          </p:cNvPr>
          <p:cNvSpPr/>
          <p:nvPr/>
        </p:nvSpPr>
        <p:spPr>
          <a:xfrm rot="16200000" flipH="1">
            <a:off x="2590800" y="1600201"/>
            <a:ext cx="914400" cy="914400"/>
          </a:xfrm>
          <a:prstGeom prst="arc">
            <a:avLst>
              <a:gd name="adj1" fmla="val 10800000"/>
              <a:gd name="adj2" fmla="val 0"/>
            </a:avLst>
          </a:prstGeom>
          <a:ln w="25400">
            <a:solidFill>
              <a:srgbClr val="00B05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Line 98">
            <a:extLst>
              <a:ext uri="{FF2B5EF4-FFF2-40B4-BE49-F238E27FC236}">
                <a16:creationId xmlns:a16="http://schemas.microsoft.com/office/drawing/2014/main" id="{FA4479FB-2732-BA40-BBCC-AF165B2FF97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048000" y="1600200"/>
            <a:ext cx="5486400" cy="0"/>
          </a:xfrm>
          <a:prstGeom prst="line">
            <a:avLst/>
          </a:prstGeom>
          <a:noFill/>
          <a:ln w="25400">
            <a:solidFill>
              <a:srgbClr val="00B050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8" name="Line 98">
            <a:extLst>
              <a:ext uri="{FF2B5EF4-FFF2-40B4-BE49-F238E27FC236}">
                <a16:creationId xmlns:a16="http://schemas.microsoft.com/office/drawing/2014/main" id="{E3F93409-A1BA-B94C-BE64-78886C96D5F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505200" y="3048000"/>
            <a:ext cx="0" cy="457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9" name="Line 98">
            <a:extLst>
              <a:ext uri="{FF2B5EF4-FFF2-40B4-BE49-F238E27FC236}">
                <a16:creationId xmlns:a16="http://schemas.microsoft.com/office/drawing/2014/main" id="{E5513F4B-7FC7-C547-81AB-1FEBE493BFD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505200" y="2971800"/>
            <a:ext cx="22860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0" name="Line 98">
            <a:extLst>
              <a:ext uri="{FF2B5EF4-FFF2-40B4-BE49-F238E27FC236}">
                <a16:creationId xmlns:a16="http://schemas.microsoft.com/office/drawing/2014/main" id="{24DD602A-E676-034E-B35B-D95DF698D7C9}"/>
              </a:ext>
            </a:extLst>
          </p:cNvPr>
          <p:cNvSpPr>
            <a:spLocks noChangeShapeType="1"/>
          </p:cNvSpPr>
          <p:nvPr/>
        </p:nvSpPr>
        <p:spPr bwMode="auto">
          <a:xfrm>
            <a:off x="3505200" y="3352800"/>
            <a:ext cx="22860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1" name="Line 98">
            <a:extLst>
              <a:ext uri="{FF2B5EF4-FFF2-40B4-BE49-F238E27FC236}">
                <a16:creationId xmlns:a16="http://schemas.microsoft.com/office/drawing/2014/main" id="{9F54EC95-6D4B-4443-8EF9-5A2A7BCB439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733800" y="3581400"/>
            <a:ext cx="0" cy="457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" name="Line 98">
            <a:extLst>
              <a:ext uri="{FF2B5EF4-FFF2-40B4-BE49-F238E27FC236}">
                <a16:creationId xmlns:a16="http://schemas.microsoft.com/office/drawing/2014/main" id="{68BC743C-5FE3-D541-B030-94C8298A80E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276600" y="3276600"/>
            <a:ext cx="228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3" name="Rectangle 26">
            <a:extLst>
              <a:ext uri="{FF2B5EF4-FFF2-40B4-BE49-F238E27FC236}">
                <a16:creationId xmlns:a16="http://schemas.microsoft.com/office/drawing/2014/main" id="{62737E15-355D-5941-8CB8-AF7190CB98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67200" y="2743200"/>
            <a:ext cx="914400" cy="1371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 anchor="b" anchorCtr="1"/>
          <a:lstStyle/>
          <a:p>
            <a:pPr algn="ctr"/>
            <a:r>
              <a:rPr lang="en-US" altLang="en-US" dirty="0">
                <a:latin typeface="Times New Roman" panose="02020603050405020304" pitchFamily="18" charset="0"/>
              </a:rPr>
              <a:t>FE2</a:t>
            </a:r>
          </a:p>
        </p:txBody>
      </p:sp>
      <p:sp>
        <p:nvSpPr>
          <p:cNvPr id="94" name="Line 98">
            <a:extLst>
              <a:ext uri="{FF2B5EF4-FFF2-40B4-BE49-F238E27FC236}">
                <a16:creationId xmlns:a16="http://schemas.microsoft.com/office/drawing/2014/main" id="{CFF2B979-57D0-C545-86CC-64FF76E6A27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876800" y="2514600"/>
            <a:ext cx="0" cy="457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5" name="Line 98">
            <a:extLst>
              <a:ext uri="{FF2B5EF4-FFF2-40B4-BE49-F238E27FC236}">
                <a16:creationId xmlns:a16="http://schemas.microsoft.com/office/drawing/2014/main" id="{D054E40F-6215-6E49-9A8D-15588E56536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648200" y="3048000"/>
            <a:ext cx="0" cy="457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6" name="Line 98">
            <a:extLst>
              <a:ext uri="{FF2B5EF4-FFF2-40B4-BE49-F238E27FC236}">
                <a16:creationId xmlns:a16="http://schemas.microsoft.com/office/drawing/2014/main" id="{222D83D0-114E-3840-83AB-145279528F0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648200" y="2971800"/>
            <a:ext cx="22860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7" name="Line 98">
            <a:extLst>
              <a:ext uri="{FF2B5EF4-FFF2-40B4-BE49-F238E27FC236}">
                <a16:creationId xmlns:a16="http://schemas.microsoft.com/office/drawing/2014/main" id="{CC976360-1DAE-2F40-98C7-513806144129}"/>
              </a:ext>
            </a:extLst>
          </p:cNvPr>
          <p:cNvSpPr>
            <a:spLocks noChangeShapeType="1"/>
          </p:cNvSpPr>
          <p:nvPr/>
        </p:nvSpPr>
        <p:spPr bwMode="auto">
          <a:xfrm>
            <a:off x="4648200" y="3352800"/>
            <a:ext cx="22860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8" name="Line 98">
            <a:extLst>
              <a:ext uri="{FF2B5EF4-FFF2-40B4-BE49-F238E27FC236}">
                <a16:creationId xmlns:a16="http://schemas.microsoft.com/office/drawing/2014/main" id="{5D87EB2A-8384-EF43-A695-29A9593A225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876800" y="3581400"/>
            <a:ext cx="0" cy="457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9" name="Line 98">
            <a:extLst>
              <a:ext uri="{FF2B5EF4-FFF2-40B4-BE49-F238E27FC236}">
                <a16:creationId xmlns:a16="http://schemas.microsoft.com/office/drawing/2014/main" id="{388EE35C-D5D4-1644-A0E2-86994018228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419600" y="3276600"/>
            <a:ext cx="228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0" name="Rectangle 26">
            <a:extLst>
              <a:ext uri="{FF2B5EF4-FFF2-40B4-BE49-F238E27FC236}">
                <a16:creationId xmlns:a16="http://schemas.microsoft.com/office/drawing/2014/main" id="{9792BD93-EB91-9742-9718-95D9967889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10200" y="2743200"/>
            <a:ext cx="914400" cy="1371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 anchor="b" anchorCtr="1"/>
          <a:lstStyle/>
          <a:p>
            <a:pPr algn="ctr"/>
            <a:r>
              <a:rPr lang="en-US" altLang="en-US" dirty="0">
                <a:latin typeface="Times New Roman" panose="02020603050405020304" pitchFamily="18" charset="0"/>
              </a:rPr>
              <a:t>FE3</a:t>
            </a:r>
          </a:p>
        </p:txBody>
      </p:sp>
      <p:sp>
        <p:nvSpPr>
          <p:cNvPr id="101" name="Line 98">
            <a:extLst>
              <a:ext uri="{FF2B5EF4-FFF2-40B4-BE49-F238E27FC236}">
                <a16:creationId xmlns:a16="http://schemas.microsoft.com/office/drawing/2014/main" id="{0E30ED1C-A781-4D43-8F8D-EA4FB68769B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019800" y="2514600"/>
            <a:ext cx="0" cy="457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" name="Line 98">
            <a:extLst>
              <a:ext uri="{FF2B5EF4-FFF2-40B4-BE49-F238E27FC236}">
                <a16:creationId xmlns:a16="http://schemas.microsoft.com/office/drawing/2014/main" id="{F3A7BE4A-7161-0942-B5D3-F1040E3B947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791200" y="3048000"/>
            <a:ext cx="0" cy="457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" name="Line 98">
            <a:extLst>
              <a:ext uri="{FF2B5EF4-FFF2-40B4-BE49-F238E27FC236}">
                <a16:creationId xmlns:a16="http://schemas.microsoft.com/office/drawing/2014/main" id="{47F15BFE-A28B-E74C-B236-C8F5793F2B9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791200" y="2971800"/>
            <a:ext cx="22860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" name="Line 98">
            <a:extLst>
              <a:ext uri="{FF2B5EF4-FFF2-40B4-BE49-F238E27FC236}">
                <a16:creationId xmlns:a16="http://schemas.microsoft.com/office/drawing/2014/main" id="{FA58670D-E9D6-024C-9875-6ECCE2FA10AD}"/>
              </a:ext>
            </a:extLst>
          </p:cNvPr>
          <p:cNvSpPr>
            <a:spLocks noChangeShapeType="1"/>
          </p:cNvSpPr>
          <p:nvPr/>
        </p:nvSpPr>
        <p:spPr bwMode="auto">
          <a:xfrm>
            <a:off x="5791200" y="3352800"/>
            <a:ext cx="22860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" name="Line 98">
            <a:extLst>
              <a:ext uri="{FF2B5EF4-FFF2-40B4-BE49-F238E27FC236}">
                <a16:creationId xmlns:a16="http://schemas.microsoft.com/office/drawing/2014/main" id="{6F2A1E10-3EC2-8C4A-826E-2D947985951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019800" y="3581400"/>
            <a:ext cx="0" cy="457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" name="Line 98">
            <a:extLst>
              <a:ext uri="{FF2B5EF4-FFF2-40B4-BE49-F238E27FC236}">
                <a16:creationId xmlns:a16="http://schemas.microsoft.com/office/drawing/2014/main" id="{BB1A2FCF-1955-0F47-A7AE-31B7BA190FA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562600" y="3276600"/>
            <a:ext cx="228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" name="Rectangle 26">
            <a:extLst>
              <a:ext uri="{FF2B5EF4-FFF2-40B4-BE49-F238E27FC236}">
                <a16:creationId xmlns:a16="http://schemas.microsoft.com/office/drawing/2014/main" id="{1389914F-BD46-7448-9653-31EE4EA06A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81800" y="2743200"/>
            <a:ext cx="914400" cy="1371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 anchor="b" anchorCtr="1"/>
          <a:lstStyle/>
          <a:p>
            <a:pPr algn="ctr"/>
            <a:r>
              <a:rPr lang="en-US" altLang="en-US" dirty="0">
                <a:latin typeface="Times New Roman" panose="02020603050405020304" pitchFamily="18" charset="0"/>
              </a:rPr>
              <a:t>FE4</a:t>
            </a:r>
          </a:p>
        </p:txBody>
      </p:sp>
      <p:sp>
        <p:nvSpPr>
          <p:cNvPr id="108" name="Line 98">
            <a:extLst>
              <a:ext uri="{FF2B5EF4-FFF2-40B4-BE49-F238E27FC236}">
                <a16:creationId xmlns:a16="http://schemas.microsoft.com/office/drawing/2014/main" id="{D784CFC0-0714-5340-9DDE-07C46537939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391400" y="2514600"/>
            <a:ext cx="0" cy="457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" name="Line 98">
            <a:extLst>
              <a:ext uri="{FF2B5EF4-FFF2-40B4-BE49-F238E27FC236}">
                <a16:creationId xmlns:a16="http://schemas.microsoft.com/office/drawing/2014/main" id="{DAEEA41A-BEB5-044C-8F9A-9B50171A1B5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162800" y="3048000"/>
            <a:ext cx="0" cy="457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0" name="Line 98">
            <a:extLst>
              <a:ext uri="{FF2B5EF4-FFF2-40B4-BE49-F238E27FC236}">
                <a16:creationId xmlns:a16="http://schemas.microsoft.com/office/drawing/2014/main" id="{0C1F2FF5-8B64-7747-A1FE-0CE2CD6618B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162800" y="2971800"/>
            <a:ext cx="22860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" name="Line 98">
            <a:extLst>
              <a:ext uri="{FF2B5EF4-FFF2-40B4-BE49-F238E27FC236}">
                <a16:creationId xmlns:a16="http://schemas.microsoft.com/office/drawing/2014/main" id="{692F3CFE-F52A-414A-A3CC-ECFEE7ADDBF9}"/>
              </a:ext>
            </a:extLst>
          </p:cNvPr>
          <p:cNvSpPr>
            <a:spLocks noChangeShapeType="1"/>
          </p:cNvSpPr>
          <p:nvPr/>
        </p:nvSpPr>
        <p:spPr bwMode="auto">
          <a:xfrm>
            <a:off x="7162800" y="3352800"/>
            <a:ext cx="22860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" name="Line 98">
            <a:extLst>
              <a:ext uri="{FF2B5EF4-FFF2-40B4-BE49-F238E27FC236}">
                <a16:creationId xmlns:a16="http://schemas.microsoft.com/office/drawing/2014/main" id="{74A8477F-BE38-384C-82B9-C95B06914C7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391400" y="3581400"/>
            <a:ext cx="0" cy="457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3" name="Line 98">
            <a:extLst>
              <a:ext uri="{FF2B5EF4-FFF2-40B4-BE49-F238E27FC236}">
                <a16:creationId xmlns:a16="http://schemas.microsoft.com/office/drawing/2014/main" id="{BAF20C75-3170-CD4D-A188-9ED39D67FA8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934200" y="3276600"/>
            <a:ext cx="228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4" name="Line 98">
            <a:extLst>
              <a:ext uri="{FF2B5EF4-FFF2-40B4-BE49-F238E27FC236}">
                <a16:creationId xmlns:a16="http://schemas.microsoft.com/office/drawing/2014/main" id="{AD463D97-0958-6149-93C4-7961A500230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048000" y="2514600"/>
            <a:ext cx="5486400" cy="0"/>
          </a:xfrm>
          <a:prstGeom prst="line">
            <a:avLst/>
          </a:prstGeom>
          <a:noFill/>
          <a:ln w="25400">
            <a:solidFill>
              <a:srgbClr val="00B050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5" name="Line 98">
            <a:extLst>
              <a:ext uri="{FF2B5EF4-FFF2-40B4-BE49-F238E27FC236}">
                <a16:creationId xmlns:a16="http://schemas.microsoft.com/office/drawing/2014/main" id="{8811835F-6CC3-D944-B876-AAAFC21480B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442421" y="2057400"/>
            <a:ext cx="457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6" name="Line 98">
            <a:extLst>
              <a:ext uri="{FF2B5EF4-FFF2-40B4-BE49-F238E27FC236}">
                <a16:creationId xmlns:a16="http://schemas.microsoft.com/office/drawing/2014/main" id="{BF9E93C6-CEAB-6945-9488-47238DE36608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6680421" y="2057400"/>
            <a:ext cx="457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AB1AD00A-139D-B048-A91C-1706D33E8D69}"/>
              </a:ext>
            </a:extLst>
          </p:cNvPr>
          <p:cNvGrpSpPr/>
          <p:nvPr/>
        </p:nvGrpSpPr>
        <p:grpSpPr>
          <a:xfrm>
            <a:off x="2971800" y="2209800"/>
            <a:ext cx="838200" cy="228600"/>
            <a:chOff x="1828800" y="2438400"/>
            <a:chExt cx="838200" cy="228600"/>
          </a:xfrm>
        </p:grpSpPr>
        <p:sp>
          <p:nvSpPr>
            <p:cNvPr id="117" name="Line 98">
              <a:extLst>
                <a:ext uri="{FF2B5EF4-FFF2-40B4-BE49-F238E27FC236}">
                  <a16:creationId xmlns:a16="http://schemas.microsoft.com/office/drawing/2014/main" id="{DB3F1C0C-99A9-444D-A427-05E80EC4106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057400" y="2438400"/>
              <a:ext cx="76200" cy="2286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8" name="Line 98">
              <a:extLst>
                <a:ext uri="{FF2B5EF4-FFF2-40B4-BE49-F238E27FC236}">
                  <a16:creationId xmlns:a16="http://schemas.microsoft.com/office/drawing/2014/main" id="{B7B9DC5E-7CAC-8248-8F4B-8F165FF034A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2362200" y="2438400"/>
              <a:ext cx="76200" cy="2286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9" name="Line 98">
              <a:extLst>
                <a:ext uri="{FF2B5EF4-FFF2-40B4-BE49-F238E27FC236}">
                  <a16:creationId xmlns:a16="http://schemas.microsoft.com/office/drawing/2014/main" id="{53F9B21D-C71B-B844-8D86-871C535DE44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133600" y="2438400"/>
              <a:ext cx="2286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0" name="Line 98">
              <a:extLst>
                <a:ext uri="{FF2B5EF4-FFF2-40B4-BE49-F238E27FC236}">
                  <a16:creationId xmlns:a16="http://schemas.microsoft.com/office/drawing/2014/main" id="{91886583-FD63-344F-81DC-E7E985D1A91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828800" y="2667000"/>
              <a:ext cx="2286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1" name="Line 98">
              <a:extLst>
                <a:ext uri="{FF2B5EF4-FFF2-40B4-BE49-F238E27FC236}">
                  <a16:creationId xmlns:a16="http://schemas.microsoft.com/office/drawing/2014/main" id="{75A6904C-89C0-FD43-BCC6-FF250F34DB3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438400" y="2667000"/>
              <a:ext cx="2286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CF4A1891-C7C4-214E-9CA0-D9ED06A47166}"/>
              </a:ext>
            </a:extLst>
          </p:cNvPr>
          <p:cNvGrpSpPr/>
          <p:nvPr/>
        </p:nvGrpSpPr>
        <p:grpSpPr>
          <a:xfrm>
            <a:off x="3048000" y="2209800"/>
            <a:ext cx="838200" cy="228600"/>
            <a:chOff x="1828800" y="2438400"/>
            <a:chExt cx="838200" cy="228600"/>
          </a:xfrm>
        </p:grpSpPr>
        <p:sp>
          <p:nvSpPr>
            <p:cNvPr id="123" name="Line 98">
              <a:extLst>
                <a:ext uri="{FF2B5EF4-FFF2-40B4-BE49-F238E27FC236}">
                  <a16:creationId xmlns:a16="http://schemas.microsoft.com/office/drawing/2014/main" id="{4A4AB971-E5DA-264A-955F-A2753D04997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057400" y="2438400"/>
              <a:ext cx="76200" cy="2286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4" name="Line 98">
              <a:extLst>
                <a:ext uri="{FF2B5EF4-FFF2-40B4-BE49-F238E27FC236}">
                  <a16:creationId xmlns:a16="http://schemas.microsoft.com/office/drawing/2014/main" id="{90142B3D-415B-BB43-9742-7C389DF25CC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2362200" y="2438400"/>
              <a:ext cx="76200" cy="2286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" name="Line 98">
              <a:extLst>
                <a:ext uri="{FF2B5EF4-FFF2-40B4-BE49-F238E27FC236}">
                  <a16:creationId xmlns:a16="http://schemas.microsoft.com/office/drawing/2014/main" id="{F690A0E2-F34D-F04C-A555-BD21CC8E965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133600" y="2438400"/>
              <a:ext cx="2286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6" name="Line 98">
              <a:extLst>
                <a:ext uri="{FF2B5EF4-FFF2-40B4-BE49-F238E27FC236}">
                  <a16:creationId xmlns:a16="http://schemas.microsoft.com/office/drawing/2014/main" id="{E6A2F165-D900-5845-B296-6EB00A2715C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828800" y="2667000"/>
              <a:ext cx="2286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7" name="Line 98">
              <a:extLst>
                <a:ext uri="{FF2B5EF4-FFF2-40B4-BE49-F238E27FC236}">
                  <a16:creationId xmlns:a16="http://schemas.microsoft.com/office/drawing/2014/main" id="{FA4F041F-DD98-1649-A558-111A4EB0BF1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438400" y="2667000"/>
              <a:ext cx="2286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6816ADF5-C1C5-C14D-B296-6D04816511A6}"/>
              </a:ext>
            </a:extLst>
          </p:cNvPr>
          <p:cNvGrpSpPr/>
          <p:nvPr/>
        </p:nvGrpSpPr>
        <p:grpSpPr>
          <a:xfrm>
            <a:off x="4343400" y="2209800"/>
            <a:ext cx="838200" cy="228600"/>
            <a:chOff x="1828800" y="2438400"/>
            <a:chExt cx="838200" cy="228600"/>
          </a:xfrm>
        </p:grpSpPr>
        <p:sp>
          <p:nvSpPr>
            <p:cNvPr id="129" name="Line 98">
              <a:extLst>
                <a:ext uri="{FF2B5EF4-FFF2-40B4-BE49-F238E27FC236}">
                  <a16:creationId xmlns:a16="http://schemas.microsoft.com/office/drawing/2014/main" id="{96728F97-7AC8-C94E-AB4E-BE96C58AA2D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057400" y="2438400"/>
              <a:ext cx="76200" cy="2286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0" name="Line 98">
              <a:extLst>
                <a:ext uri="{FF2B5EF4-FFF2-40B4-BE49-F238E27FC236}">
                  <a16:creationId xmlns:a16="http://schemas.microsoft.com/office/drawing/2014/main" id="{BBB674DC-24E4-474A-A274-4B1AC87720F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2362200" y="2438400"/>
              <a:ext cx="76200" cy="2286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1" name="Line 98">
              <a:extLst>
                <a:ext uri="{FF2B5EF4-FFF2-40B4-BE49-F238E27FC236}">
                  <a16:creationId xmlns:a16="http://schemas.microsoft.com/office/drawing/2014/main" id="{B540CB95-9263-A94A-B094-C36304FD78E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133600" y="2438400"/>
              <a:ext cx="2286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2" name="Line 98">
              <a:extLst>
                <a:ext uri="{FF2B5EF4-FFF2-40B4-BE49-F238E27FC236}">
                  <a16:creationId xmlns:a16="http://schemas.microsoft.com/office/drawing/2014/main" id="{EDEFD2D5-D3F4-254C-8831-4B3531CEC14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828800" y="2667000"/>
              <a:ext cx="2286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" name="Line 98">
              <a:extLst>
                <a:ext uri="{FF2B5EF4-FFF2-40B4-BE49-F238E27FC236}">
                  <a16:creationId xmlns:a16="http://schemas.microsoft.com/office/drawing/2014/main" id="{AEDAA2F5-D577-1A4F-82A3-CFE1EA5E59A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438400" y="2667000"/>
              <a:ext cx="2286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34" name="Group 133">
            <a:extLst>
              <a:ext uri="{FF2B5EF4-FFF2-40B4-BE49-F238E27FC236}">
                <a16:creationId xmlns:a16="http://schemas.microsoft.com/office/drawing/2014/main" id="{1D54BD21-8C9A-114E-BE7D-2064C1B5E208}"/>
              </a:ext>
            </a:extLst>
          </p:cNvPr>
          <p:cNvGrpSpPr/>
          <p:nvPr/>
        </p:nvGrpSpPr>
        <p:grpSpPr>
          <a:xfrm>
            <a:off x="4419600" y="2209800"/>
            <a:ext cx="838200" cy="228600"/>
            <a:chOff x="1828800" y="2438400"/>
            <a:chExt cx="838200" cy="228600"/>
          </a:xfrm>
        </p:grpSpPr>
        <p:sp>
          <p:nvSpPr>
            <p:cNvPr id="135" name="Line 98">
              <a:extLst>
                <a:ext uri="{FF2B5EF4-FFF2-40B4-BE49-F238E27FC236}">
                  <a16:creationId xmlns:a16="http://schemas.microsoft.com/office/drawing/2014/main" id="{A31237C6-BA18-054C-8EC2-C952D1E653C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057400" y="2438400"/>
              <a:ext cx="76200" cy="2286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6" name="Line 98">
              <a:extLst>
                <a:ext uri="{FF2B5EF4-FFF2-40B4-BE49-F238E27FC236}">
                  <a16:creationId xmlns:a16="http://schemas.microsoft.com/office/drawing/2014/main" id="{AF14CAAF-A4F8-1841-9CF7-A5E3A16C6B6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2362200" y="2438400"/>
              <a:ext cx="76200" cy="2286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7" name="Line 98">
              <a:extLst>
                <a:ext uri="{FF2B5EF4-FFF2-40B4-BE49-F238E27FC236}">
                  <a16:creationId xmlns:a16="http://schemas.microsoft.com/office/drawing/2014/main" id="{7596DFA6-169B-0044-97A6-308563E6394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133600" y="2438400"/>
              <a:ext cx="2286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8" name="Line 98">
              <a:extLst>
                <a:ext uri="{FF2B5EF4-FFF2-40B4-BE49-F238E27FC236}">
                  <a16:creationId xmlns:a16="http://schemas.microsoft.com/office/drawing/2014/main" id="{69DD07FA-3FD0-4345-AADA-67594F69C73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828800" y="2667000"/>
              <a:ext cx="2286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9" name="Line 98">
              <a:extLst>
                <a:ext uri="{FF2B5EF4-FFF2-40B4-BE49-F238E27FC236}">
                  <a16:creationId xmlns:a16="http://schemas.microsoft.com/office/drawing/2014/main" id="{8C150F6A-4DA5-E941-8EF3-EF1568CCF91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438400" y="2667000"/>
              <a:ext cx="2286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40" name="Group 139">
            <a:extLst>
              <a:ext uri="{FF2B5EF4-FFF2-40B4-BE49-F238E27FC236}">
                <a16:creationId xmlns:a16="http://schemas.microsoft.com/office/drawing/2014/main" id="{6A75801E-2A2B-CB4F-944C-5225F946FA08}"/>
              </a:ext>
            </a:extLst>
          </p:cNvPr>
          <p:cNvGrpSpPr/>
          <p:nvPr/>
        </p:nvGrpSpPr>
        <p:grpSpPr>
          <a:xfrm>
            <a:off x="5486400" y="2209800"/>
            <a:ext cx="838200" cy="228600"/>
            <a:chOff x="1828800" y="2438400"/>
            <a:chExt cx="838200" cy="228600"/>
          </a:xfrm>
        </p:grpSpPr>
        <p:sp>
          <p:nvSpPr>
            <p:cNvPr id="141" name="Line 98">
              <a:extLst>
                <a:ext uri="{FF2B5EF4-FFF2-40B4-BE49-F238E27FC236}">
                  <a16:creationId xmlns:a16="http://schemas.microsoft.com/office/drawing/2014/main" id="{4A5AEDAF-184A-864E-8534-157A1AC930A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057400" y="2438400"/>
              <a:ext cx="76200" cy="2286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2" name="Line 98">
              <a:extLst>
                <a:ext uri="{FF2B5EF4-FFF2-40B4-BE49-F238E27FC236}">
                  <a16:creationId xmlns:a16="http://schemas.microsoft.com/office/drawing/2014/main" id="{64330966-E08B-9E4D-AD3E-7A806E2A12B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2362200" y="2438400"/>
              <a:ext cx="76200" cy="2286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3" name="Line 98">
              <a:extLst>
                <a:ext uri="{FF2B5EF4-FFF2-40B4-BE49-F238E27FC236}">
                  <a16:creationId xmlns:a16="http://schemas.microsoft.com/office/drawing/2014/main" id="{A50CDC3F-CDFA-644C-BDA3-C3A5676B03F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133600" y="2438400"/>
              <a:ext cx="2286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4" name="Line 98">
              <a:extLst>
                <a:ext uri="{FF2B5EF4-FFF2-40B4-BE49-F238E27FC236}">
                  <a16:creationId xmlns:a16="http://schemas.microsoft.com/office/drawing/2014/main" id="{CFEE7E11-E2A2-F347-B74B-DCFEDBB7E5E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828800" y="2667000"/>
              <a:ext cx="2286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5" name="Line 98">
              <a:extLst>
                <a:ext uri="{FF2B5EF4-FFF2-40B4-BE49-F238E27FC236}">
                  <a16:creationId xmlns:a16="http://schemas.microsoft.com/office/drawing/2014/main" id="{03273EBA-C4DA-3C49-83CE-91C23A2E140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438400" y="2667000"/>
              <a:ext cx="2286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46" name="Group 145">
            <a:extLst>
              <a:ext uri="{FF2B5EF4-FFF2-40B4-BE49-F238E27FC236}">
                <a16:creationId xmlns:a16="http://schemas.microsoft.com/office/drawing/2014/main" id="{052F5A69-9A26-FE42-9EF3-CCE519D6D121}"/>
              </a:ext>
            </a:extLst>
          </p:cNvPr>
          <p:cNvGrpSpPr/>
          <p:nvPr/>
        </p:nvGrpSpPr>
        <p:grpSpPr>
          <a:xfrm>
            <a:off x="5562600" y="2209800"/>
            <a:ext cx="838200" cy="228600"/>
            <a:chOff x="1828800" y="2438400"/>
            <a:chExt cx="838200" cy="228600"/>
          </a:xfrm>
        </p:grpSpPr>
        <p:sp>
          <p:nvSpPr>
            <p:cNvPr id="147" name="Line 98">
              <a:extLst>
                <a:ext uri="{FF2B5EF4-FFF2-40B4-BE49-F238E27FC236}">
                  <a16:creationId xmlns:a16="http://schemas.microsoft.com/office/drawing/2014/main" id="{B5C5F921-E820-FD45-9074-57A5DB7D95B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057400" y="2438400"/>
              <a:ext cx="76200" cy="2286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8" name="Line 98">
              <a:extLst>
                <a:ext uri="{FF2B5EF4-FFF2-40B4-BE49-F238E27FC236}">
                  <a16:creationId xmlns:a16="http://schemas.microsoft.com/office/drawing/2014/main" id="{96DFA364-3704-584B-92FB-B0F772D40F3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2362200" y="2438400"/>
              <a:ext cx="76200" cy="2286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9" name="Line 98">
              <a:extLst>
                <a:ext uri="{FF2B5EF4-FFF2-40B4-BE49-F238E27FC236}">
                  <a16:creationId xmlns:a16="http://schemas.microsoft.com/office/drawing/2014/main" id="{97DD5F28-F6C6-1749-AC8F-D0CF5377A8F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133600" y="2438400"/>
              <a:ext cx="2286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0" name="Line 98">
              <a:extLst>
                <a:ext uri="{FF2B5EF4-FFF2-40B4-BE49-F238E27FC236}">
                  <a16:creationId xmlns:a16="http://schemas.microsoft.com/office/drawing/2014/main" id="{01FAE8CB-06F9-6C4A-AC04-4DFBF618ABB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828800" y="2667000"/>
              <a:ext cx="2286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1" name="Line 98">
              <a:extLst>
                <a:ext uri="{FF2B5EF4-FFF2-40B4-BE49-F238E27FC236}">
                  <a16:creationId xmlns:a16="http://schemas.microsoft.com/office/drawing/2014/main" id="{1B72C843-A156-114D-8657-879E4DC567C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438400" y="2667000"/>
              <a:ext cx="2286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52" name="Group 151">
            <a:extLst>
              <a:ext uri="{FF2B5EF4-FFF2-40B4-BE49-F238E27FC236}">
                <a16:creationId xmlns:a16="http://schemas.microsoft.com/office/drawing/2014/main" id="{08AF3E41-1F5D-AE47-8719-AEDA07670DCE}"/>
              </a:ext>
            </a:extLst>
          </p:cNvPr>
          <p:cNvGrpSpPr/>
          <p:nvPr/>
        </p:nvGrpSpPr>
        <p:grpSpPr>
          <a:xfrm>
            <a:off x="6934200" y="2209800"/>
            <a:ext cx="838200" cy="228600"/>
            <a:chOff x="1828800" y="2438400"/>
            <a:chExt cx="838200" cy="228600"/>
          </a:xfrm>
        </p:grpSpPr>
        <p:sp>
          <p:nvSpPr>
            <p:cNvPr id="153" name="Line 98">
              <a:extLst>
                <a:ext uri="{FF2B5EF4-FFF2-40B4-BE49-F238E27FC236}">
                  <a16:creationId xmlns:a16="http://schemas.microsoft.com/office/drawing/2014/main" id="{867E40CD-A6D5-0B41-8F5E-AAF2E931DBE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057400" y="2438400"/>
              <a:ext cx="76200" cy="2286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4" name="Line 98">
              <a:extLst>
                <a:ext uri="{FF2B5EF4-FFF2-40B4-BE49-F238E27FC236}">
                  <a16:creationId xmlns:a16="http://schemas.microsoft.com/office/drawing/2014/main" id="{71B4FF09-7EF4-C74F-B238-C442C6EBE6A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2362200" y="2438400"/>
              <a:ext cx="76200" cy="2286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5" name="Line 98">
              <a:extLst>
                <a:ext uri="{FF2B5EF4-FFF2-40B4-BE49-F238E27FC236}">
                  <a16:creationId xmlns:a16="http://schemas.microsoft.com/office/drawing/2014/main" id="{3A4AD5F5-DEAE-144B-A02F-DB604739B7E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133600" y="2438400"/>
              <a:ext cx="2286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6" name="Line 98">
              <a:extLst>
                <a:ext uri="{FF2B5EF4-FFF2-40B4-BE49-F238E27FC236}">
                  <a16:creationId xmlns:a16="http://schemas.microsoft.com/office/drawing/2014/main" id="{BC114570-4810-BB44-9F25-95A6EC4E9FD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828800" y="2667000"/>
              <a:ext cx="2286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7" name="Line 98">
              <a:extLst>
                <a:ext uri="{FF2B5EF4-FFF2-40B4-BE49-F238E27FC236}">
                  <a16:creationId xmlns:a16="http://schemas.microsoft.com/office/drawing/2014/main" id="{08910A58-CF1C-9443-B613-D00915B6DFE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438400" y="2667000"/>
              <a:ext cx="2286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58" name="Group 157">
            <a:extLst>
              <a:ext uri="{FF2B5EF4-FFF2-40B4-BE49-F238E27FC236}">
                <a16:creationId xmlns:a16="http://schemas.microsoft.com/office/drawing/2014/main" id="{0D451353-58CD-A543-89E3-3B63187FD4B6}"/>
              </a:ext>
            </a:extLst>
          </p:cNvPr>
          <p:cNvGrpSpPr/>
          <p:nvPr/>
        </p:nvGrpSpPr>
        <p:grpSpPr>
          <a:xfrm>
            <a:off x="7010400" y="2209800"/>
            <a:ext cx="838200" cy="228600"/>
            <a:chOff x="1828800" y="2438400"/>
            <a:chExt cx="838200" cy="228600"/>
          </a:xfrm>
        </p:grpSpPr>
        <p:sp>
          <p:nvSpPr>
            <p:cNvPr id="159" name="Line 98">
              <a:extLst>
                <a:ext uri="{FF2B5EF4-FFF2-40B4-BE49-F238E27FC236}">
                  <a16:creationId xmlns:a16="http://schemas.microsoft.com/office/drawing/2014/main" id="{B154B712-B289-1B4A-962C-7783E0FC835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057400" y="2438400"/>
              <a:ext cx="76200" cy="2286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" name="Line 98">
              <a:extLst>
                <a:ext uri="{FF2B5EF4-FFF2-40B4-BE49-F238E27FC236}">
                  <a16:creationId xmlns:a16="http://schemas.microsoft.com/office/drawing/2014/main" id="{55CD4546-EFEC-2044-B80A-1A7389E0FA1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2362200" y="2438400"/>
              <a:ext cx="76200" cy="2286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1" name="Line 98">
              <a:extLst>
                <a:ext uri="{FF2B5EF4-FFF2-40B4-BE49-F238E27FC236}">
                  <a16:creationId xmlns:a16="http://schemas.microsoft.com/office/drawing/2014/main" id="{8094F08E-2085-4848-84D0-52CB72CCF00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133600" y="2438400"/>
              <a:ext cx="2286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2" name="Line 98">
              <a:extLst>
                <a:ext uri="{FF2B5EF4-FFF2-40B4-BE49-F238E27FC236}">
                  <a16:creationId xmlns:a16="http://schemas.microsoft.com/office/drawing/2014/main" id="{D2C20268-F9E6-5048-8D83-711ADE85649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828800" y="2667000"/>
              <a:ext cx="2286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3" name="Line 98">
              <a:extLst>
                <a:ext uri="{FF2B5EF4-FFF2-40B4-BE49-F238E27FC236}">
                  <a16:creationId xmlns:a16="http://schemas.microsoft.com/office/drawing/2014/main" id="{47152BA6-5483-3F43-A89F-DBF6A46FF5B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438400" y="2667000"/>
              <a:ext cx="2286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64" name="Rectangle 3">
            <a:extLst>
              <a:ext uri="{FF2B5EF4-FFF2-40B4-BE49-F238E27FC236}">
                <a16:creationId xmlns:a16="http://schemas.microsoft.com/office/drawing/2014/main" id="{8F407910-E2BE-5F4F-9725-E040FB12E1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53599" y="914414"/>
            <a:ext cx="4236308" cy="6629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Signals are sent from FE modules alternately synchronized with the system clock at each FE module.</a:t>
            </a:r>
          </a:p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Using averages of the arrival times at TDC A and B, one can find the initial times of the pulses at different FE modules.</a:t>
            </a:r>
          </a:p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Temperature variations of the cable delays are </a:t>
            </a:r>
            <a:r>
              <a:rPr lang="en-US" sz="3200" dirty="0">
                <a:solidFill>
                  <a:srgbClr val="C00000"/>
                </a:solidFill>
                <a:latin typeface="Times New Roman" pitchFamily="28" charset="0"/>
                <a:sym typeface="Wingdings" pitchFamily="28" charset="2"/>
              </a:rPr>
              <a:t>canceled</a:t>
            </a: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 mathematically.</a:t>
            </a:r>
          </a:p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rgbClr val="7030A0"/>
                </a:solidFill>
                <a:latin typeface="Times New Roman" pitchFamily="28" charset="0"/>
                <a:sym typeface="Wingdings" pitchFamily="28" charset="2"/>
              </a:rPr>
              <a:t>In this scheme, only two TDC channels are required at the Timing Cross-checking Module, not in FE modules</a:t>
            </a: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60889911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345 0.00443 C -0.0281 0.00598 -0.04264 0.00752 -0.0459 -0.00965 C -0.04904 -0.02682 -0.09744 -0.08179 -0.03244 -0.09838 C 0.03255 -0.11478 0.18837 -0.1115 0.34418 -0.10822 " pathEditMode="relative" ptsTypes="AAAA">
                                      <p:cBhvr>
                                        <p:cTn id="30" dur="2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9"/>
                                            </p:cond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987 -0.00251 L 0.33583 -0.0054 " pathEditMode="relative" ptsTypes="AA">
                                      <p:cBhvr>
                                        <p:cTn id="32" dur="2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1"/>
                                            </p:cond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085 -0.00232 C -0.0548 0.00251 -0.09874 0.00733 -0.12229 -0.00425 C -0.14583 -0.01582 -0.15256 -0.05594 -0.15213 -0.07176 C -0.15169 -0.08758 -0.18641 -0.09317 -0.11957 -0.09877 C -0.05273 -0.10456 0.09809 -0.10513 0.24892 -0.10552 " pathEditMode="relative" ptsTypes="AAAAA">
                                      <p:cBhvr>
                                        <p:cTn id="39" dur="3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8"/>
                                            </p:cond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944 -0.00405 L 0.24479 -0.00714 " pathEditMode="relative" ptsTypes="AA">
                                      <p:cBhvr>
                                        <p:cTn id="41" dur="1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0"/>
                                            </p:cond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500"/>
                            </p:stCondLst>
                            <p:childTnLst>
                              <p:par>
                                <p:cTn id="4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183 0.00058 C -0.08909 0.00656 -0.16624 0.01234 -0.20204 0.00058 C -0.23796 -0.01119 -0.2397 -0.05266 -0.22711 -0.06983 C -0.21441 -0.08719 -0.19282 -0.0978 -0.12598 -0.10282 C -0.05914 -0.10764 0.0574 -0.1032 0.17404 -0.09877 " pathEditMode="relative" ptsTypes="AAAAA">
                                      <p:cBhvr>
                                        <p:cTn id="48" dur="3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7"/>
                                            </p:cond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129 -0.00116 L 0.17101 0.00173 " pathEditMode="relative" ptsTypes="AA">
                                      <p:cBhvr>
                                        <p:cTn id="50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9"/>
                                            </p:cond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1000"/>
                            </p:stCondLst>
                            <p:childTnLst>
                              <p:par>
                                <p:cTn id="5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139 0.00154 C -0.11783 0.0081 -0.22428 0.01466 -0.27549 0.00347 C -0.3266 -0.00753 -0.33962 -0.04765 -0.31836 -0.0652 C -0.29709 -0.08256 -0.21397 -0.09607 -0.14778 -0.10089 C -0.08159 -0.10571 -0.00141 -0.09993 0.07889 -0.09414 " pathEditMode="relative" ptsTypes="AAAAA">
                                      <p:cBhvr>
                                        <p:cTn id="57" dur="4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172 0.0027 L 0.07856 0.00463 " pathEditMode="relative" ptsTypes="AA">
                                      <p:cBhvr>
                                        <p:cTn id="59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" grpId="0" build="p" bldLvl="2" autoUpdateAnimBg="0" advAuto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Oct. 2020, Fermilab jywu168@fnal.gov</a:t>
            </a:r>
          </a:p>
        </p:txBody>
      </p:sp>
      <p:sp>
        <p:nvSpPr>
          <p:cNvPr id="18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461760" y="7680960"/>
            <a:ext cx="6217920" cy="365760"/>
          </a:xfrm>
        </p:spPr>
        <p:txBody>
          <a:bodyPr/>
          <a:lstStyle/>
          <a:p>
            <a:pPr>
              <a:defRPr/>
            </a:pPr>
            <a:r>
              <a:rPr lang="en-US"/>
              <a:t>Timing Crosschecking</a:t>
            </a:r>
          </a:p>
        </p:txBody>
      </p:sp>
      <p:sp>
        <p:nvSpPr>
          <p:cNvPr id="4096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BD6E64-FA0F-4E85-80AA-A8B46ADE2C44}" type="slidenum">
              <a:rPr lang="en-US" smtClean="0">
                <a:latin typeface="Garamond" pitchFamily="28" charset="0"/>
                <a:ea typeface="ＭＳ Ｐゴシック" pitchFamily="28" charset="-128"/>
              </a:rPr>
              <a:pPr/>
              <a:t>8</a:t>
            </a:fld>
            <a:endParaRPr lang="en-US">
              <a:latin typeface="Garamond" pitchFamily="28" charset="0"/>
              <a:ea typeface="ＭＳ Ｐゴシック" pitchFamily="28" charset="-128"/>
            </a:endParaRPr>
          </a:p>
        </p:txBody>
      </p:sp>
      <p:sp>
        <p:nvSpPr>
          <p:cNvPr id="40965" name="Rectangle 2"/>
          <p:cNvSpPr>
            <a:spLocks noGrp="1" noChangeArrowheads="1"/>
          </p:cNvSpPr>
          <p:nvPr>
            <p:ph type="title"/>
          </p:nvPr>
        </p:nvSpPr>
        <p:spPr>
          <a:xfrm>
            <a:off x="731520" y="304800"/>
            <a:ext cx="9326880" cy="822960"/>
          </a:xfrm>
        </p:spPr>
        <p:txBody>
          <a:bodyPr/>
          <a:lstStyle/>
          <a:p>
            <a:pPr eaLnBrk="1" hangingPunct="1"/>
            <a:r>
              <a:rPr lang="en-US" sz="3360" dirty="0">
                <a:ea typeface="ＭＳ Ｐゴシック" pitchFamily="28" charset="-128"/>
              </a:rPr>
              <a:t>Time Differences of FE Output Signals</a:t>
            </a:r>
          </a:p>
        </p:txBody>
      </p:sp>
      <p:sp>
        <p:nvSpPr>
          <p:cNvPr id="367619" name="Rectangle 3"/>
          <p:cNvSpPr>
            <a:spLocks noChangeArrowheads="1"/>
          </p:cNvSpPr>
          <p:nvPr/>
        </p:nvSpPr>
        <p:spPr bwMode="auto">
          <a:xfrm>
            <a:off x="1143001" y="6014987"/>
            <a:ext cx="12755880" cy="14526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Temperature variations of the cable delays are </a:t>
            </a:r>
            <a:r>
              <a:rPr lang="en-US" sz="3200" dirty="0">
                <a:solidFill>
                  <a:srgbClr val="C00000"/>
                </a:solidFill>
                <a:latin typeface="Times New Roman" pitchFamily="28" charset="0"/>
                <a:sym typeface="Wingdings" pitchFamily="28" charset="2"/>
              </a:rPr>
              <a:t>canceled</a:t>
            </a: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 mathematically.</a:t>
            </a:r>
          </a:p>
          <a:p>
            <a:pPr marL="411480" indent="-41148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The only requirement is that the signal travels both directions with the same speed in the cable.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EEBB674-0316-134C-9C23-E1061CDD2EC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0"/>
          <a:stretch/>
        </p:blipFill>
        <p:spPr bwMode="auto">
          <a:xfrm>
            <a:off x="566971" y="1341128"/>
            <a:ext cx="7886700" cy="372407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971F98D-CA38-554C-9A90-61CF0711D1A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3076" r="23077"/>
          <a:stretch/>
        </p:blipFill>
        <p:spPr>
          <a:xfrm>
            <a:off x="7519343" y="4857860"/>
            <a:ext cx="6400800" cy="609600"/>
          </a:xfrm>
          <a:prstGeom prst="rect">
            <a:avLst/>
          </a:prstGeom>
          <a:ln w="19050">
            <a:solidFill>
              <a:srgbClr val="FF0000"/>
            </a:solidFill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8A20E9E-86AF-A94B-BBF3-566EA56BBC6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8462" r="30769"/>
          <a:stretch/>
        </p:blipFill>
        <p:spPr>
          <a:xfrm>
            <a:off x="8843987" y="1519706"/>
            <a:ext cx="3657600" cy="3048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D51C0E8-A939-EA4E-A03E-309C06E82FF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6153" r="33079"/>
          <a:stretch/>
        </p:blipFill>
        <p:spPr>
          <a:xfrm>
            <a:off x="9022080" y="1929287"/>
            <a:ext cx="3657600" cy="3556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2FA22F4-5D85-7D4F-8638-F21495C497C7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6924" r="26924"/>
          <a:stretch/>
        </p:blipFill>
        <p:spPr>
          <a:xfrm>
            <a:off x="8550256" y="2505778"/>
            <a:ext cx="5486400" cy="6604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1A1AFCB-24DB-1845-9652-C4A1C36AB5F4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26924" r="26924"/>
          <a:stretch/>
        </p:blipFill>
        <p:spPr>
          <a:xfrm>
            <a:off x="8606273" y="3411259"/>
            <a:ext cx="5486400" cy="66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4310273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67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7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7619" grpId="0" build="p" bldLvl="2" autoUpdateAnimBg="0" advAuto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052105-6424-4676-A2C3-2731D6CF6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7615" y="3687128"/>
            <a:ext cx="13167360" cy="1189672"/>
          </a:xfrm>
        </p:spPr>
        <p:txBody>
          <a:bodyPr/>
          <a:lstStyle/>
          <a:p>
            <a:r>
              <a:rPr lang="en-US" sz="6600" b="1" dirty="0"/>
              <a:t>Validation Tests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624BF6-CFC7-4470-B203-EB55FD70CF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Oct. 2020, Fermilab jywu168@fnal.gov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0E0704-DD60-458D-853D-79824F38EC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Timing Crosschecking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02F3A6-6877-49FF-B69F-8976C8942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1C00BB-DE7F-457D-BC49-D05A2D860850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763004"/>
      </p:ext>
    </p:extLst>
  </p:cSld>
  <p:clrMapOvr>
    <a:masterClrMapping/>
  </p:clrMapOvr>
</p:sld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Edge</Template>
  <TotalTime>12633</TotalTime>
  <Words>1412</Words>
  <Application>Microsoft Macintosh PowerPoint</Application>
  <PresentationFormat>Custom</PresentationFormat>
  <Paragraphs>330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4" baseType="lpstr">
      <vt:lpstr>Arial</vt:lpstr>
      <vt:lpstr>Garamond</vt:lpstr>
      <vt:lpstr>Symbol</vt:lpstr>
      <vt:lpstr>Times New Roman</vt:lpstr>
      <vt:lpstr>Wingdings</vt:lpstr>
      <vt:lpstr>Edge</vt:lpstr>
      <vt:lpstr>A New Scheme of Redundant Timing Crosschecking for Frontend Systems</vt:lpstr>
      <vt:lpstr>Introduction</vt:lpstr>
      <vt:lpstr>Timing Distribution to Front-end Digitizers</vt:lpstr>
      <vt:lpstr>The Scheme Reported 2019</vt:lpstr>
      <vt:lpstr>Sending Pulses from Cable Ends</vt:lpstr>
      <vt:lpstr>The New Scheme</vt:lpstr>
      <vt:lpstr>Pulsing at the FE Modules</vt:lpstr>
      <vt:lpstr>Time Differences of FE Output Signals</vt:lpstr>
      <vt:lpstr>Validation Tests</vt:lpstr>
      <vt:lpstr>Cable Driven by Front End Modules</vt:lpstr>
      <vt:lpstr>Common Timing Bursts</vt:lpstr>
      <vt:lpstr>Time Differences Between Modules</vt:lpstr>
      <vt:lpstr>Clock Drift Monitoring</vt:lpstr>
      <vt:lpstr>Comments</vt:lpstr>
      <vt:lpstr>The Analog Schemes  (Previous Works)</vt:lpstr>
      <vt:lpstr>Analog Approach of Clock/Timing Distribution: Trapezoid Clocking</vt:lpstr>
      <vt:lpstr>Analog Approach of Clock/Timing Distribution: Sine Wave Clocking</vt:lpstr>
      <vt:lpstr>A Possible Simple Clock Distribution Scheme</vt:lpstr>
      <vt:lpstr>Summary</vt:lpstr>
      <vt:lpstr>The End</vt:lpstr>
      <vt:lpstr>Redundant Cross Checking</vt:lpstr>
      <vt:lpstr>Validation Tests</vt:lpstr>
      <vt:lpstr>Arrival Times</vt:lpstr>
      <vt:lpstr>The Mean Times</vt:lpstr>
      <vt:lpstr>The Differences of Mean Times in Different channels</vt:lpstr>
      <vt:lpstr>The Average of Multiple Measurements</vt:lpstr>
      <vt:lpstr>Cable Delay Effects</vt:lpstr>
      <vt:lpstr>Differences of Mean Times in Different Channels</vt:lpstr>
    </vt:vector>
  </TitlesOfParts>
  <Company>Fermi Lab - Particle Physics Division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jywu168</dc:creator>
  <cp:lastModifiedBy>Jin-Yuan Wu</cp:lastModifiedBy>
  <cp:revision>910</cp:revision>
  <cp:lastPrinted>2016-06-03T00:02:52Z</cp:lastPrinted>
  <dcterms:created xsi:type="dcterms:W3CDTF">2010-03-17T01:23:46Z</dcterms:created>
  <dcterms:modified xsi:type="dcterms:W3CDTF">2020-10-16T17:48:11Z</dcterms:modified>
</cp:coreProperties>
</file>