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63" r:id="rId4"/>
    <p:sldId id="264" r:id="rId5"/>
    <p:sldId id="265" r:id="rId6"/>
    <p:sldId id="266" r:id="rId7"/>
    <p:sldId id="267" r:id="rId8"/>
    <p:sldId id="269" r:id="rId9"/>
    <p:sldId id="270" r:id="rId10"/>
    <p:sldId id="271" r:id="rId11"/>
    <p:sldId id="261" r:id="rId12"/>
    <p:sldId id="268" r:id="rId13"/>
    <p:sldId id="272" r:id="rId14"/>
    <p:sldId id="276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86"/>
  </p:normalViewPr>
  <p:slideViewPr>
    <p:cSldViewPr snapToGrid="0" snapToObjects="1" showGuides="1">
      <p:cViewPr varScale="1">
        <p:scale>
          <a:sx n="102" d="100"/>
          <a:sy n="102" d="100"/>
        </p:scale>
        <p:origin x="123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87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666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99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493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621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604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7/13/18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043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7/13/18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333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7/13/18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75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63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564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D7548-024B-5C45-9B54-63406BDBCAA7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76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450"/>
            <a:ext cx="8229600" cy="1143000"/>
          </a:xfrm>
        </p:spPr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raspberrypi.org</a:t>
            </a:r>
            <a:endParaRPr lang="en-US" dirty="0"/>
          </a:p>
        </p:txBody>
      </p:sp>
      <p:pic>
        <p:nvPicPr>
          <p:cNvPr id="3" name="Picture 2" descr="Screen Shot 2016-07-23 at 8.55.59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783" y="773176"/>
            <a:ext cx="8647295" cy="608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893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F73F6-B014-F346-A5DE-F395D2E21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7487"/>
            <a:ext cx="8229600" cy="58729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ADC programming via SPI </a:t>
            </a:r>
            <a:br>
              <a:rPr lang="en-US" dirty="0"/>
            </a:b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2F158B-954F-7444-8A4A-B3E7BFCB66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298" y="602357"/>
            <a:ext cx="5138711" cy="29712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50D99DD-A3AB-2B48-B55D-487114056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528" y="3672136"/>
            <a:ext cx="7704944" cy="3054325"/>
          </a:xfrm>
          <a:prstGeom prst="rect">
            <a:avLst/>
          </a:prstGeom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9CA15F19-DCED-6645-8593-428F818E423A}"/>
              </a:ext>
            </a:extLst>
          </p:cNvPr>
          <p:cNvSpPr/>
          <p:nvPr/>
        </p:nvSpPr>
        <p:spPr>
          <a:xfrm>
            <a:off x="253887" y="2825645"/>
            <a:ext cx="2054597" cy="2915587"/>
          </a:xfrm>
          <a:custGeom>
            <a:avLst/>
            <a:gdLst>
              <a:gd name="connsiteX0" fmla="*/ 1903294 w 1903294"/>
              <a:gd name="connsiteY0" fmla="*/ 0 h 3312826"/>
              <a:gd name="connsiteX1" fmla="*/ 74494 w 1903294"/>
              <a:gd name="connsiteY1" fmla="*/ 1011836 h 3312826"/>
              <a:gd name="connsiteX2" fmla="*/ 389288 w 1903294"/>
              <a:gd name="connsiteY2" fmla="*/ 2900597 h 3312826"/>
              <a:gd name="connsiteX3" fmla="*/ 711576 w 1903294"/>
              <a:gd name="connsiteY3" fmla="*/ 3312826 h 3312826"/>
              <a:gd name="connsiteX0" fmla="*/ 1991072 w 1991072"/>
              <a:gd name="connsiteY0" fmla="*/ 0 h 3312826"/>
              <a:gd name="connsiteX1" fmla="*/ 162272 w 1991072"/>
              <a:gd name="connsiteY1" fmla="*/ 1011836 h 3312826"/>
              <a:gd name="connsiteX2" fmla="*/ 162272 w 1991072"/>
              <a:gd name="connsiteY2" fmla="*/ 2548328 h 3312826"/>
              <a:gd name="connsiteX3" fmla="*/ 799354 w 1991072"/>
              <a:gd name="connsiteY3" fmla="*/ 3312826 h 3312826"/>
              <a:gd name="connsiteX0" fmla="*/ 1979890 w 1979890"/>
              <a:gd name="connsiteY0" fmla="*/ 0 h 3192905"/>
              <a:gd name="connsiteX1" fmla="*/ 151090 w 1979890"/>
              <a:gd name="connsiteY1" fmla="*/ 1011836 h 3192905"/>
              <a:gd name="connsiteX2" fmla="*/ 151090 w 1979890"/>
              <a:gd name="connsiteY2" fmla="*/ 2548328 h 3192905"/>
              <a:gd name="connsiteX3" fmla="*/ 540835 w 1979890"/>
              <a:gd name="connsiteY3" fmla="*/ 3192905 h 3192905"/>
              <a:gd name="connsiteX0" fmla="*/ 2039139 w 2039139"/>
              <a:gd name="connsiteY0" fmla="*/ 0 h 3192905"/>
              <a:gd name="connsiteX1" fmla="*/ 210339 w 2039139"/>
              <a:gd name="connsiteY1" fmla="*/ 1011836 h 3192905"/>
              <a:gd name="connsiteX2" fmla="*/ 82923 w 2039139"/>
              <a:gd name="connsiteY2" fmla="*/ 2480872 h 3192905"/>
              <a:gd name="connsiteX3" fmla="*/ 600084 w 2039139"/>
              <a:gd name="connsiteY3" fmla="*/ 3192905 h 3192905"/>
              <a:gd name="connsiteX0" fmla="*/ 2039139 w 2039139"/>
              <a:gd name="connsiteY0" fmla="*/ 0 h 3192905"/>
              <a:gd name="connsiteX1" fmla="*/ 210339 w 2039139"/>
              <a:gd name="connsiteY1" fmla="*/ 1011836 h 3192905"/>
              <a:gd name="connsiteX2" fmla="*/ 82923 w 2039139"/>
              <a:gd name="connsiteY2" fmla="*/ 2480872 h 3192905"/>
              <a:gd name="connsiteX3" fmla="*/ 600084 w 2039139"/>
              <a:gd name="connsiteY3" fmla="*/ 3192905 h 3192905"/>
              <a:gd name="connsiteX0" fmla="*/ 2036366 w 2036366"/>
              <a:gd name="connsiteY0" fmla="*/ 0 h 2915587"/>
              <a:gd name="connsiteX1" fmla="*/ 207566 w 2036366"/>
              <a:gd name="connsiteY1" fmla="*/ 1011836 h 2915587"/>
              <a:gd name="connsiteX2" fmla="*/ 80150 w 2036366"/>
              <a:gd name="connsiteY2" fmla="*/ 2480872 h 2915587"/>
              <a:gd name="connsiteX3" fmla="*/ 552341 w 2036366"/>
              <a:gd name="connsiteY3" fmla="*/ 2915587 h 2915587"/>
              <a:gd name="connsiteX0" fmla="*/ 2036366 w 2036366"/>
              <a:gd name="connsiteY0" fmla="*/ 0 h 2915587"/>
              <a:gd name="connsiteX1" fmla="*/ 207566 w 2036366"/>
              <a:gd name="connsiteY1" fmla="*/ 1011836 h 2915587"/>
              <a:gd name="connsiteX2" fmla="*/ 80150 w 2036366"/>
              <a:gd name="connsiteY2" fmla="*/ 2480872 h 2915587"/>
              <a:gd name="connsiteX3" fmla="*/ 552341 w 2036366"/>
              <a:gd name="connsiteY3" fmla="*/ 2915587 h 2915587"/>
              <a:gd name="connsiteX0" fmla="*/ 1894991 w 1894991"/>
              <a:gd name="connsiteY0" fmla="*/ 0 h 2915587"/>
              <a:gd name="connsiteX1" fmla="*/ 66191 w 1894991"/>
              <a:gd name="connsiteY1" fmla="*/ 1011836 h 2915587"/>
              <a:gd name="connsiteX2" fmla="*/ 410966 w 1894991"/>
              <a:gd name="connsiteY2" fmla="*/ 2915587 h 2915587"/>
              <a:gd name="connsiteX0" fmla="*/ 1971858 w 1971858"/>
              <a:gd name="connsiteY0" fmla="*/ 0 h 2915587"/>
              <a:gd name="connsiteX1" fmla="*/ 143058 w 1971858"/>
              <a:gd name="connsiteY1" fmla="*/ 1011836 h 2915587"/>
              <a:gd name="connsiteX2" fmla="*/ 487833 w 1971858"/>
              <a:gd name="connsiteY2" fmla="*/ 2915587 h 2915587"/>
              <a:gd name="connsiteX0" fmla="*/ 2054597 w 2054597"/>
              <a:gd name="connsiteY0" fmla="*/ 0 h 2915587"/>
              <a:gd name="connsiteX1" fmla="*/ 225797 w 2054597"/>
              <a:gd name="connsiteY1" fmla="*/ 1011836 h 2915587"/>
              <a:gd name="connsiteX2" fmla="*/ 570572 w 2054597"/>
              <a:gd name="connsiteY2" fmla="*/ 2915587 h 2915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54597" h="2915587">
                <a:moveTo>
                  <a:pt x="2054597" y="0"/>
                </a:moveTo>
                <a:cubicBezTo>
                  <a:pt x="1266364" y="264201"/>
                  <a:pt x="660511" y="263577"/>
                  <a:pt x="225797" y="1011836"/>
                </a:cubicBezTo>
                <a:cubicBezTo>
                  <a:pt x="-208917" y="1760095"/>
                  <a:pt x="26554" y="2788794"/>
                  <a:pt x="570572" y="2915587"/>
                </a:cubicBezTo>
              </a:path>
            </a:pathLst>
          </a:custGeom>
          <a:noFill/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4F1A81FD-ECE1-2B45-B1DD-448FAB8B42D7}"/>
              </a:ext>
            </a:extLst>
          </p:cNvPr>
          <p:cNvSpPr/>
          <p:nvPr/>
        </p:nvSpPr>
        <p:spPr>
          <a:xfrm>
            <a:off x="5996066" y="5681272"/>
            <a:ext cx="434714" cy="18737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49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45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http://</a:t>
            </a:r>
            <a:r>
              <a:rPr lang="en-US" sz="3600" dirty="0" err="1"/>
              <a:t>wiringpi.com</a:t>
            </a:r>
            <a:endParaRPr lang="en-US" sz="3600" dirty="0"/>
          </a:p>
        </p:txBody>
      </p:sp>
      <p:pic>
        <p:nvPicPr>
          <p:cNvPr id="3" name="Picture 2" descr="Screen Shot 2016-07-23 at 9.06.58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9555" y="630616"/>
            <a:ext cx="6931611" cy="622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524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9897B-C3EA-A241-972B-D49E4E0D0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2387"/>
            <a:ext cx="8229600" cy="382249"/>
          </a:xfrm>
        </p:spPr>
        <p:txBody>
          <a:bodyPr>
            <a:noAutofit/>
          </a:bodyPr>
          <a:lstStyle/>
          <a:p>
            <a:r>
              <a:rPr lang="en-US" sz="2400" dirty="0">
                <a:latin typeface="Century Gothic" panose="020B0502020202020204" pitchFamily="34" charset="0"/>
              </a:rPr>
              <a:t>Minimal HV control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4251A-323B-B841-BC7B-F1F5FD8D37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682052"/>
            <a:ext cx="4474565" cy="596608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000" dirty="0">
                <a:solidFill>
                  <a:srgbClr val="643820"/>
                </a:solidFill>
                <a:latin typeface="Menlo-Regular" panose="020B0609030804020204" pitchFamily="49" charset="0"/>
              </a:rPr>
              <a:t>#include </a:t>
            </a:r>
            <a:r>
              <a:rPr lang="en-US" sz="1000" dirty="0">
                <a:solidFill>
                  <a:srgbClr val="C41A16"/>
                </a:solidFill>
                <a:latin typeface="Menlo-Regular" panose="020B0609030804020204" pitchFamily="49" charset="0"/>
              </a:rPr>
              <a:t>&lt;</a:t>
            </a:r>
            <a:r>
              <a:rPr lang="en-US" sz="1000" dirty="0" err="1">
                <a:solidFill>
                  <a:srgbClr val="C41A16"/>
                </a:solidFill>
                <a:latin typeface="Menlo-Regular" panose="020B0609030804020204" pitchFamily="49" charset="0"/>
              </a:rPr>
              <a:t>stdio.h</a:t>
            </a:r>
            <a:r>
              <a:rPr lang="en-US" sz="1000" dirty="0">
                <a:solidFill>
                  <a:srgbClr val="C41A16"/>
                </a:solidFill>
                <a:latin typeface="Menlo-Regular" panose="020B06090308040202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643820"/>
                </a:solidFill>
                <a:latin typeface="Menlo-Regular" panose="020B0609030804020204" pitchFamily="49" charset="0"/>
              </a:rPr>
              <a:t>#include </a:t>
            </a:r>
            <a:r>
              <a:rPr lang="en-US" sz="1000" dirty="0">
                <a:solidFill>
                  <a:srgbClr val="C41A16"/>
                </a:solidFill>
                <a:latin typeface="Menlo-Regular" panose="020B0609030804020204" pitchFamily="49" charset="0"/>
              </a:rPr>
              <a:t>&lt;</a:t>
            </a:r>
            <a:r>
              <a:rPr lang="en-US" sz="1000" dirty="0" err="1">
                <a:solidFill>
                  <a:srgbClr val="C41A16"/>
                </a:solidFill>
                <a:latin typeface="Menlo-Regular" panose="020B0609030804020204" pitchFamily="49" charset="0"/>
              </a:rPr>
              <a:t>stdlib.h</a:t>
            </a:r>
            <a:r>
              <a:rPr lang="en-US" sz="1000" dirty="0">
                <a:solidFill>
                  <a:srgbClr val="C41A16"/>
                </a:solidFill>
                <a:latin typeface="Menlo-Regular" panose="020B06090308040202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643820"/>
                </a:solidFill>
                <a:latin typeface="Menlo-Regular" panose="020B0609030804020204" pitchFamily="49" charset="0"/>
              </a:rPr>
              <a:t>#include </a:t>
            </a:r>
            <a:r>
              <a:rPr lang="en-US" sz="1000" dirty="0">
                <a:solidFill>
                  <a:srgbClr val="C41A16"/>
                </a:solidFill>
                <a:latin typeface="Menlo-Regular" panose="020B0609030804020204" pitchFamily="49" charset="0"/>
              </a:rPr>
              <a:t>&lt;</a:t>
            </a:r>
            <a:r>
              <a:rPr lang="en-US" sz="1000" dirty="0" err="1">
                <a:solidFill>
                  <a:srgbClr val="C41A16"/>
                </a:solidFill>
                <a:latin typeface="Menlo-Regular" panose="020B0609030804020204" pitchFamily="49" charset="0"/>
              </a:rPr>
              <a:t>wiringPi.h</a:t>
            </a:r>
            <a:r>
              <a:rPr lang="en-US" sz="1000" dirty="0">
                <a:solidFill>
                  <a:srgbClr val="C41A16"/>
                </a:solidFill>
                <a:latin typeface="Menlo-Regular" panose="020B06090308040202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643820"/>
                </a:solidFill>
                <a:latin typeface="Menlo-Regular" panose="020B0609030804020204" pitchFamily="49" charset="0"/>
              </a:rPr>
              <a:t>#include </a:t>
            </a:r>
            <a:r>
              <a:rPr lang="en-US" sz="1000" dirty="0">
                <a:solidFill>
                  <a:srgbClr val="C41A16"/>
                </a:solidFill>
                <a:latin typeface="Menlo-Regular" panose="020B0609030804020204" pitchFamily="49" charset="0"/>
              </a:rPr>
              <a:t>&lt;</a:t>
            </a:r>
            <a:r>
              <a:rPr lang="en-US" sz="1000" dirty="0" err="1">
                <a:solidFill>
                  <a:srgbClr val="C41A16"/>
                </a:solidFill>
                <a:latin typeface="Menlo-Regular" panose="020B0609030804020204" pitchFamily="49" charset="0"/>
              </a:rPr>
              <a:t>wiringPiSPI.h</a:t>
            </a:r>
            <a:r>
              <a:rPr lang="en-US" sz="1000" dirty="0">
                <a:solidFill>
                  <a:srgbClr val="C41A16"/>
                </a:solidFill>
                <a:latin typeface="Menlo-Regular" panose="020B0609030804020204" pitchFamily="49" charset="0"/>
              </a:rPr>
              <a:t>&gt;</a:t>
            </a:r>
          </a:p>
          <a:p>
            <a:pPr marL="0" indent="0">
              <a:buNone/>
            </a:pPr>
            <a:endParaRPr lang="en-US" sz="1000" dirty="0">
              <a:solidFill>
                <a:srgbClr val="C41A16"/>
              </a:solidFill>
              <a:latin typeface="Menlo-Regular" panose="020B0609030804020204" pitchFamily="49" charset="0"/>
            </a:endParaRPr>
          </a:p>
          <a:p>
            <a:pPr marL="0" indent="0">
              <a:buNone/>
            </a:pPr>
            <a:r>
              <a:rPr lang="en-US" sz="1000" dirty="0" err="1">
                <a:solidFill>
                  <a:srgbClr val="AA0D91"/>
                </a:solidFill>
                <a:latin typeface="Menlo-Regular" panose="020B0609030804020204" pitchFamily="49" charset="0"/>
              </a:rPr>
              <a:t>int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main(</a:t>
            </a:r>
            <a:r>
              <a:rPr lang="en-US" sz="1000" dirty="0" err="1">
                <a:solidFill>
                  <a:srgbClr val="AA0D91"/>
                </a:solidFill>
                <a:latin typeface="Menlo-Regular" panose="020B0609030804020204" pitchFamily="49" charset="0"/>
              </a:rPr>
              <a:t>int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argc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, </a:t>
            </a:r>
            <a:r>
              <a:rPr lang="en-US" sz="1000" dirty="0">
                <a:solidFill>
                  <a:srgbClr val="AA0D91"/>
                </a:solidFill>
                <a:latin typeface="Menlo-Regular" panose="020B0609030804020204" pitchFamily="49" charset="0"/>
              </a:rPr>
              <a:t>char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*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argv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[])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{   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AA0D91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AA0D91"/>
                </a:solidFill>
                <a:latin typeface="Menlo-Regular" panose="020B0609030804020204" pitchFamily="49" charset="0"/>
              </a:rPr>
              <a:t>int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spi_fd0, spi_fd1;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>
                <a:solidFill>
                  <a:srgbClr val="AA0D91"/>
                </a:solidFill>
                <a:latin typeface="Menlo-Regular" panose="020B0609030804020204" pitchFamily="49" charset="0"/>
              </a:rPr>
              <a:t>unsigned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</a:t>
            </a:r>
            <a:r>
              <a:rPr lang="en-US" sz="1000" dirty="0">
                <a:solidFill>
                  <a:srgbClr val="AA0D91"/>
                </a:solidFill>
                <a:latin typeface="Menlo-Regular" panose="020B0609030804020204" pitchFamily="49" charset="0"/>
              </a:rPr>
              <a:t>char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spi_buf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[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3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];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>
                <a:solidFill>
                  <a:srgbClr val="AA0D91"/>
                </a:solidFill>
                <a:latin typeface="Menlo-Regular" panose="020B0609030804020204" pitchFamily="49" charset="0"/>
              </a:rPr>
              <a:t>double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hv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7400"/>
                </a:solidFill>
                <a:latin typeface="Menlo-Regular" panose="020B0609030804020204" pitchFamily="49" charset="0"/>
              </a:rPr>
              <a:t>   // setup IO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wiringPiSetup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pinMode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(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8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, OUTPUT); </a:t>
            </a:r>
            <a:r>
              <a:rPr lang="en-US" sz="1000" dirty="0">
                <a:solidFill>
                  <a:srgbClr val="007400"/>
                </a:solidFill>
                <a:latin typeface="Menlo-Regular" panose="020B0609030804020204" pitchFamily="49" charset="0"/>
              </a:rPr>
              <a:t>// pin #3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spi_fd0 =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wiringPiSPISetup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(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,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10000000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);</a:t>
            </a:r>
            <a:r>
              <a:rPr lang="en-US" sz="1000" dirty="0">
                <a:solidFill>
                  <a:srgbClr val="007400"/>
                </a:solidFill>
                <a:latin typeface="Menlo-Regular" panose="020B0609030804020204" pitchFamily="49" charset="0"/>
              </a:rPr>
              <a:t>// DAC 10 MHz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spi_fd1 =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wiringPiSPISetup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(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1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,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10000000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);</a:t>
            </a:r>
            <a:r>
              <a:rPr lang="en-US" sz="1000" dirty="0">
                <a:solidFill>
                  <a:srgbClr val="007400"/>
                </a:solidFill>
                <a:latin typeface="Menlo-Regular" panose="020B0609030804020204" pitchFamily="49" charset="0"/>
              </a:rPr>
              <a:t>// ADC 10 MHz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   </a:t>
            </a:r>
          </a:p>
          <a:p>
            <a:pPr marL="0" indent="0">
              <a:buNone/>
            </a:pPr>
            <a:endParaRPr lang="en-US" sz="1000" dirty="0">
              <a:solidFill>
                <a:srgbClr val="000000"/>
              </a:solidFill>
              <a:latin typeface="Menlo-Regular" panose="020B0609030804020204" pitchFamily="49" charset="0"/>
            </a:endParaRP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>
                <a:solidFill>
                  <a:srgbClr val="007400"/>
                </a:solidFill>
                <a:latin typeface="Menlo-Regular" panose="020B0609030804020204" pitchFamily="49" charset="0"/>
              </a:rPr>
              <a:t>// turn on HV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digitalWrite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(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9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, HIGH);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hv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=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1000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;      </a:t>
            </a:r>
          </a:p>
          <a:p>
            <a:pPr marL="0" indent="0">
              <a:buNone/>
            </a:pPr>
            <a:endParaRPr lang="en-US" sz="1000" dirty="0">
              <a:solidFill>
                <a:srgbClr val="007400"/>
              </a:solidFill>
              <a:latin typeface="Menlo-Regular" panose="020B0609030804020204" pitchFamily="49" charset="0"/>
            </a:endParaRPr>
          </a:p>
          <a:p>
            <a:pPr marL="0" indent="0">
              <a:buNone/>
            </a:pPr>
            <a:r>
              <a:rPr lang="en-US" sz="1000" dirty="0">
                <a:solidFill>
                  <a:srgbClr val="007400"/>
                </a:solidFill>
                <a:latin typeface="Menlo-Regular" panose="020B0609030804020204" pitchFamily="49" charset="0"/>
              </a:rPr>
              <a:t>   // calculate 16-bit value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d = (</a:t>
            </a:r>
            <a:r>
              <a:rPr lang="en-US" sz="1000" dirty="0">
                <a:solidFill>
                  <a:srgbClr val="AA0D91"/>
                </a:solidFill>
                <a:latin typeface="Menlo-Regular" panose="020B0609030804020204" pitchFamily="49" charset="0"/>
              </a:rPr>
              <a:t>unsigned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</a:t>
            </a:r>
            <a:r>
              <a:rPr lang="en-US" sz="1000" dirty="0" err="1">
                <a:solidFill>
                  <a:srgbClr val="AA0D91"/>
                </a:solidFill>
                <a:latin typeface="Menlo-Regular" panose="020B0609030804020204" pitchFamily="49" charset="0"/>
              </a:rPr>
              <a:t>int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) (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hv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/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2000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*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65535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);</a:t>
            </a:r>
          </a:p>
          <a:p>
            <a:pPr marL="0" indent="0">
              <a:buNone/>
            </a:pPr>
            <a:endParaRPr lang="en-US" sz="1000" dirty="0">
              <a:solidFill>
                <a:srgbClr val="000000"/>
              </a:solidFill>
              <a:latin typeface="Menlo-Regular" panose="020B0609030804020204" pitchFamily="49" charset="0"/>
            </a:endParaRP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>
                <a:solidFill>
                  <a:srgbClr val="007400"/>
                </a:solidFill>
                <a:latin typeface="Menlo-Regular" panose="020B0609030804020204" pitchFamily="49" charset="0"/>
              </a:rPr>
              <a:t>// program DAC range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spi_buf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[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] =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0x08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spi_buf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[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1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] =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0x00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spi_buf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[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2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] =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0x00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>
                <a:solidFill>
                  <a:srgbClr val="007400"/>
                </a:solidFill>
                <a:latin typeface="Menlo-Regular" panose="020B0609030804020204" pitchFamily="49" charset="0"/>
              </a:rPr>
              <a:t>// Range = 0...+10V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wiringPiSPIDataRW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(spi_fd0,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spi_buf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,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3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endParaRPr lang="en-US" sz="1000" dirty="0">
              <a:solidFill>
                <a:srgbClr val="007400"/>
              </a:solidFill>
              <a:latin typeface="Menlo-Regular" panose="020B0609030804020204" pitchFamily="49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E4F5392-CA67-7048-835B-A44B0B3DE413}"/>
              </a:ext>
            </a:extLst>
          </p:cNvPr>
          <p:cNvSpPr txBox="1">
            <a:spLocks/>
          </p:cNvSpPr>
          <p:nvPr/>
        </p:nvSpPr>
        <p:spPr>
          <a:xfrm>
            <a:off x="4931764" y="682052"/>
            <a:ext cx="4212236" cy="59660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>
                <a:solidFill>
                  <a:srgbClr val="007400"/>
                </a:solidFill>
                <a:latin typeface="Menlo-Regular" panose="020B0609030804020204" pitchFamily="49" charset="0"/>
              </a:rPr>
              <a:t>   // program DAC power register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spi_buf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[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] =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0x10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; </a:t>
            </a:r>
            <a:r>
              <a:rPr lang="en-US" sz="1000" dirty="0">
                <a:solidFill>
                  <a:srgbClr val="007400"/>
                </a:solidFill>
                <a:latin typeface="Menlo-Regular" panose="020B0609030804020204" pitchFamily="49" charset="0"/>
              </a:rPr>
              <a:t>// REG=2, A=0 PUA = PUB = 1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spi_buf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[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1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] =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0x00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;   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spi_buf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[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2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] =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0x05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; </a:t>
            </a:r>
            <a:r>
              <a:rPr lang="en-US" sz="1000" dirty="0">
                <a:solidFill>
                  <a:srgbClr val="007400"/>
                </a:solidFill>
                <a:latin typeface="Menlo-Regular" panose="020B0609030804020204" pitchFamily="49" charset="0"/>
              </a:rPr>
              <a:t>// PUA = PUB = 1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wiringPiSPIDataRW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(spi_fd0,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spi_buf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,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3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>
                <a:solidFill>
                  <a:srgbClr val="007400"/>
                </a:solidFill>
                <a:latin typeface="Menlo-Regular" panose="020B0609030804020204" pitchFamily="49" charset="0"/>
              </a:rPr>
              <a:t>// set DAC output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spi_buf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[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] =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0x00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spi_buf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[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1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] = d &gt;&gt;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8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;   </a:t>
            </a:r>
            <a:r>
              <a:rPr lang="en-US" sz="1000" dirty="0">
                <a:solidFill>
                  <a:srgbClr val="007400"/>
                </a:solidFill>
                <a:latin typeface="Menlo-Regular" panose="020B0609030804020204" pitchFamily="49" charset="0"/>
              </a:rPr>
              <a:t>// MSB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spi_buf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[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2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] = d &amp;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0xFF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; </a:t>
            </a:r>
            <a:r>
              <a:rPr lang="en-US" sz="1000" dirty="0">
                <a:solidFill>
                  <a:srgbClr val="007400"/>
                </a:solidFill>
                <a:latin typeface="Menlo-Regular" panose="020B0609030804020204" pitchFamily="49" charset="0"/>
              </a:rPr>
              <a:t>// LSB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wiringPiSPIDataRW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(spi_fd0,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spi_buf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,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3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</a:p>
          <a:p>
            <a:pPr marL="0" indent="0">
              <a:buFont typeface="Arial"/>
              <a:buNone/>
            </a:pPr>
            <a:r>
              <a:rPr lang="en-US" sz="1000" dirty="0">
                <a:solidFill>
                  <a:srgbClr val="007400"/>
                </a:solidFill>
                <a:latin typeface="Menlo-Regular" panose="020B0609030804020204" pitchFamily="49" charset="0"/>
              </a:rPr>
              <a:t>   /*---------------------------*/</a:t>
            </a:r>
          </a:p>
          <a:p>
            <a:pPr marL="0" indent="0">
              <a:buFont typeface="Arial"/>
              <a:buNone/>
            </a:pPr>
            <a:endParaRPr lang="en-US" sz="1000" dirty="0">
              <a:solidFill>
                <a:srgbClr val="000000"/>
              </a:solidFill>
              <a:latin typeface="Menlo-Regular" panose="020B0609030804020204" pitchFamily="49" charset="0"/>
            </a:endParaRPr>
          </a:p>
          <a:p>
            <a:pPr marL="0" indent="0">
              <a:buFont typeface="Arial"/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>
                <a:solidFill>
                  <a:srgbClr val="007400"/>
                </a:solidFill>
                <a:latin typeface="Menlo-Regular" panose="020B0609030804020204" pitchFamily="49" charset="0"/>
              </a:rPr>
              <a:t>// Read monitor output through ADC</a:t>
            </a:r>
          </a:p>
          <a:p>
            <a:pPr marL="0" indent="0">
              <a:buFont typeface="Arial"/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spi_buf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[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] =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0xC0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;</a:t>
            </a:r>
          </a:p>
          <a:p>
            <a:pPr marL="0" indent="0">
              <a:buFont typeface="Arial"/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spi_buf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[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1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] =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0x00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;</a:t>
            </a:r>
          </a:p>
          <a:p>
            <a:pPr marL="0" indent="0">
              <a:buFont typeface="Arial"/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spi_buf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[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2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] =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0x00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;</a:t>
            </a:r>
          </a:p>
          <a:p>
            <a:pPr marL="0" indent="0">
              <a:buFont typeface="Arial"/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spi_buf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[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3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] =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0x00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; </a:t>
            </a:r>
            <a:r>
              <a:rPr lang="en-US" sz="1000" dirty="0">
                <a:solidFill>
                  <a:srgbClr val="007400"/>
                </a:solidFill>
                <a:latin typeface="Menlo-Regular" panose="020B0609030804020204" pitchFamily="49" charset="0"/>
              </a:rPr>
              <a:t>// Manual Ch 0 Conversion</a:t>
            </a:r>
          </a:p>
          <a:p>
            <a:pPr marL="0" indent="0">
              <a:buFont typeface="Arial"/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wiringPiSPIDataRW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(spi_fd1,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spi_buf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,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4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);</a:t>
            </a:r>
          </a:p>
          <a:p>
            <a:pPr marL="0" indent="0">
              <a:buFont typeface="Arial"/>
              <a:buNone/>
            </a:pPr>
            <a:endParaRPr lang="en-US" sz="1000" dirty="0">
              <a:solidFill>
                <a:srgbClr val="000000"/>
              </a:solidFill>
              <a:latin typeface="Menlo-Regular" panose="020B0609030804020204" pitchFamily="49" charset="0"/>
            </a:endParaRPr>
          </a:p>
          <a:p>
            <a:pPr marL="0" indent="0">
              <a:buFont typeface="Arial"/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>
                <a:solidFill>
                  <a:srgbClr val="007400"/>
                </a:solidFill>
                <a:latin typeface="Menlo-Regular" panose="020B0609030804020204" pitchFamily="49" charset="0"/>
              </a:rPr>
              <a:t>// convert to Volts</a:t>
            </a:r>
          </a:p>
          <a:p>
            <a:pPr marL="0" indent="0">
              <a:buFont typeface="Arial"/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hv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= ((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spi_buf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[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2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] &lt;&lt;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8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) |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spi_buf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[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3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])/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65535.0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*      </a:t>
            </a:r>
          </a:p>
          <a:p>
            <a:pPr marL="0" indent="0">
              <a:buFont typeface="Arial"/>
              <a:buNone/>
            </a:pP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         20.48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-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10.24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;</a:t>
            </a:r>
          </a:p>
          <a:p>
            <a:pPr marL="0" indent="0">
              <a:buFont typeface="Arial"/>
              <a:buNone/>
            </a:pPr>
            <a:endParaRPr lang="en-US" sz="1000" dirty="0">
              <a:solidFill>
                <a:srgbClr val="000000"/>
              </a:solidFill>
              <a:latin typeface="Menlo-Regular" panose="020B0609030804020204" pitchFamily="49" charset="0"/>
            </a:endParaRPr>
          </a:p>
          <a:p>
            <a:pPr marL="0" indent="0">
              <a:buFont typeface="Arial"/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>
                <a:solidFill>
                  <a:srgbClr val="007400"/>
                </a:solidFill>
                <a:latin typeface="Menlo-Regular" panose="020B0609030804020204" pitchFamily="49" charset="0"/>
              </a:rPr>
              <a:t>// round to one digit</a:t>
            </a:r>
          </a:p>
          <a:p>
            <a:pPr marL="0" indent="0">
              <a:buFont typeface="Arial"/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hv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= (</a:t>
            </a:r>
            <a:r>
              <a:rPr lang="en-US" sz="1000" dirty="0" err="1">
                <a:solidFill>
                  <a:srgbClr val="AA0D91"/>
                </a:solidFill>
                <a:latin typeface="Menlo-Regular" panose="020B0609030804020204" pitchFamily="49" charset="0"/>
              </a:rPr>
              <a:t>int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)(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hv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*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1000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+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0.5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)/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1000.0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;</a:t>
            </a:r>
          </a:p>
          <a:p>
            <a:pPr marL="0" indent="0">
              <a:buFont typeface="Arial"/>
              <a:buNone/>
            </a:pPr>
            <a:endParaRPr lang="en-US" sz="1000" dirty="0">
              <a:solidFill>
                <a:srgbClr val="000000"/>
              </a:solidFill>
              <a:latin typeface="Menlo-Regular" panose="020B0609030804020204" pitchFamily="49" charset="0"/>
            </a:endParaRPr>
          </a:p>
          <a:p>
            <a:pPr marL="0" indent="0">
              <a:buFont typeface="Arial"/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>
                <a:solidFill>
                  <a:srgbClr val="007400"/>
                </a:solidFill>
                <a:latin typeface="Menlo-Regular" panose="020B0609030804020204" pitchFamily="49" charset="0"/>
              </a:rPr>
              <a:t>// convert to HV</a:t>
            </a:r>
          </a:p>
          <a:p>
            <a:pPr marL="0" indent="0">
              <a:buFont typeface="Arial"/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hv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=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hv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* </a:t>
            </a:r>
            <a:r>
              <a:rPr lang="en-US" sz="1000" dirty="0">
                <a:solidFill>
                  <a:srgbClr val="1C00CF"/>
                </a:solidFill>
                <a:latin typeface="Menlo-Regular" panose="020B0609030804020204" pitchFamily="49" charset="0"/>
              </a:rPr>
              <a:t>400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;</a:t>
            </a:r>
          </a:p>
          <a:p>
            <a:pPr marL="0" indent="0">
              <a:buFont typeface="Arial"/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  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printf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(</a:t>
            </a:r>
            <a:r>
              <a:rPr lang="en-US" sz="1000" dirty="0">
                <a:solidFill>
                  <a:srgbClr val="C41A16"/>
                </a:solidFill>
                <a:latin typeface="Menlo-Regular" panose="020B0609030804020204" pitchFamily="49" charset="0"/>
              </a:rPr>
              <a:t>"%1.1lf\n"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, </a:t>
            </a:r>
            <a:r>
              <a:rPr lang="en-US" sz="1000" dirty="0" err="1">
                <a:solidFill>
                  <a:srgbClr val="000000"/>
                </a:solidFill>
                <a:latin typeface="Menlo-Regular" panose="020B0609030804020204" pitchFamily="49" charset="0"/>
              </a:rPr>
              <a:t>hv</a:t>
            </a: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);</a:t>
            </a:r>
          </a:p>
          <a:p>
            <a:pPr marL="0" indent="0">
              <a:buFont typeface="Arial"/>
              <a:buNone/>
            </a:pPr>
            <a:r>
              <a:rPr lang="en-US" sz="1000" dirty="0">
                <a:solidFill>
                  <a:srgbClr val="000000"/>
                </a:solidFill>
                <a:latin typeface="Menlo-Regular" panose="020B0609030804020204" pitchFamily="49" charset="0"/>
              </a:rPr>
              <a:t>}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38129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801A7-6ED9-7344-BBB5-8D2EC2DFC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 command line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9D656-C729-5E46-A60F-0C5DD9F0A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801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6D6D6D"/>
                </a:solidFill>
                <a:latin typeface="Consolas-Bold"/>
              </a:rPr>
              <a:t>…</a:t>
            </a:r>
          </a:p>
          <a:p>
            <a:pPr marL="0" indent="0">
              <a:buNone/>
            </a:pPr>
            <a:endParaRPr lang="en-US" b="1" dirty="0">
              <a:solidFill>
                <a:srgbClr val="6D6D6D"/>
              </a:solidFill>
              <a:latin typeface="Consolas-Bold"/>
            </a:endParaRPr>
          </a:p>
          <a:p>
            <a:pPr marL="0" indent="0">
              <a:buNone/>
            </a:pPr>
            <a:r>
              <a:rPr lang="en-US" b="1" dirty="0" err="1">
                <a:solidFill>
                  <a:srgbClr val="6D6D6D"/>
                </a:solidFill>
                <a:latin typeface="Consolas-Bold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main(</a:t>
            </a:r>
            <a:r>
              <a:rPr lang="en-US" b="1" dirty="0" err="1">
                <a:solidFill>
                  <a:srgbClr val="6D6D6D"/>
                </a:solidFill>
                <a:latin typeface="Consolas-Bold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argc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b="1" dirty="0">
                <a:solidFill>
                  <a:srgbClr val="6D6D6D"/>
                </a:solidFill>
                <a:latin typeface="Consolas-Bold"/>
              </a:rPr>
              <a:t>char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*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argv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[])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 </a:t>
            </a:r>
            <a:r>
              <a:rPr lang="en-US" b="1" dirty="0">
                <a:solidFill>
                  <a:srgbClr val="0A5287"/>
                </a:solidFill>
                <a:latin typeface="Consolas-Bold"/>
              </a:rPr>
              <a:t>if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argc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&lt; 2) 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    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readvoltage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    </a:t>
            </a:r>
            <a:r>
              <a:rPr lang="en-US" b="1" dirty="0">
                <a:solidFill>
                  <a:srgbClr val="0A5287"/>
                </a:solidFill>
                <a:latin typeface="Consolas-Bold"/>
              </a:rPr>
              <a:t>return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0;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}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 </a:t>
            </a:r>
            <a:r>
              <a:rPr lang="en-US" b="1" dirty="0">
                <a:solidFill>
                  <a:srgbClr val="0A5287"/>
                </a:solidFill>
                <a:latin typeface="Consolas-Bold"/>
              </a:rPr>
              <a:t>if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argc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== 2 &amp;&amp; </a:t>
            </a:r>
            <a:r>
              <a:rPr lang="en-US" b="1" dirty="0" err="1">
                <a:solidFill>
                  <a:srgbClr val="FB0081"/>
                </a:solidFill>
                <a:latin typeface="Consolas-Bold"/>
              </a:rPr>
              <a:t>isdigit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argv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[1][0])) 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    </a:t>
            </a:r>
            <a:r>
              <a:rPr lang="en-US" b="1" dirty="0">
                <a:solidFill>
                  <a:srgbClr val="6D6D6D"/>
                </a:solidFill>
                <a:latin typeface="Consolas-Bold"/>
              </a:rPr>
              <a:t>double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hv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b="1" dirty="0" err="1">
                <a:solidFill>
                  <a:srgbClr val="FB0081"/>
                </a:solidFill>
                <a:latin typeface="Consolas-Bold"/>
              </a:rPr>
              <a:t>atof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argv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[1]);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    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sethv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hv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    </a:t>
            </a:r>
            <a:r>
              <a:rPr lang="en-US" b="1" dirty="0">
                <a:solidFill>
                  <a:srgbClr val="0A5287"/>
                </a:solidFill>
                <a:latin typeface="Consolas-Bold"/>
              </a:rPr>
              <a:t>return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0;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 } </a:t>
            </a:r>
            <a:r>
              <a:rPr lang="en-US" b="1" dirty="0">
                <a:solidFill>
                  <a:srgbClr val="0A5287"/>
                </a:solidFill>
                <a:latin typeface="Consolas-Bold"/>
              </a:rPr>
              <a:t>else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    </a:t>
            </a:r>
            <a:r>
              <a:rPr lang="en-US" b="1" dirty="0" err="1">
                <a:solidFill>
                  <a:srgbClr val="FB0081"/>
                </a:solidFill>
                <a:latin typeface="Consolas-Bold"/>
              </a:rPr>
              <a:t>printf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"usage: 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hvcl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[voltage]\n\n"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     </a:t>
            </a:r>
            <a:r>
              <a:rPr lang="en-US" b="1" dirty="0">
                <a:solidFill>
                  <a:srgbClr val="0A5287"/>
                </a:solidFill>
                <a:latin typeface="Consolas-Bold"/>
              </a:rPr>
              <a:t>return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1;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 }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 </a:t>
            </a:r>
            <a:r>
              <a:rPr lang="en-US" b="1" dirty="0">
                <a:solidFill>
                  <a:srgbClr val="0A5287"/>
                </a:solidFill>
                <a:latin typeface="Consolas-Bold"/>
              </a:rPr>
              <a:t>return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0;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307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2445-CD57-4240-897D-F76BE3BA7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Raspberry Pi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7581D-643B-3541-994D-B9E1A86C7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Group 1 (front table): pi01, pi02</a:t>
            </a:r>
          </a:p>
          <a:p>
            <a:r>
              <a:rPr lang="en-US" dirty="0"/>
              <a:t>Group 2 (middle table): pi03, pi04</a:t>
            </a:r>
          </a:p>
          <a:p>
            <a:r>
              <a:rPr lang="en-US" dirty="0"/>
              <a:t>Group 3 (back table): pi05, pi05</a:t>
            </a:r>
          </a:p>
          <a:p>
            <a:r>
              <a:rPr lang="en-US" dirty="0"/>
              <a:t>Log in with Cygwin </a:t>
            </a:r>
            <a:r>
              <a:rPr lang="en-US" dirty="0" err="1"/>
              <a:t>schell</a:t>
            </a:r>
            <a:r>
              <a:rPr lang="en-US" dirty="0"/>
              <a:t>, usual password</a:t>
            </a:r>
          </a:p>
        </p:txBody>
      </p:sp>
    </p:spTree>
    <p:extLst>
      <p:ext uri="{BB962C8B-B14F-4D97-AF65-F5344CB8AC3E}">
        <p14:creationId xmlns:p14="http://schemas.microsoft.com/office/powerpoint/2010/main" val="30286243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F2D64-0B3C-894F-AE3A-D32927EBB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 HV 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E4042-FAF1-4040-83D1-DE104FD030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latin typeface="Courier" pitchFamily="2" charset="0"/>
              </a:rPr>
              <a:t>~ $ </a:t>
            </a:r>
            <a:r>
              <a:rPr lang="en-US" b="1" dirty="0" err="1">
                <a:latin typeface="Courier" pitchFamily="2" charset="0"/>
              </a:rPr>
              <a:t>wget</a:t>
            </a:r>
            <a:r>
              <a:rPr lang="en-US" b="1" dirty="0">
                <a:latin typeface="Courier" pitchFamily="2" charset="0"/>
              </a:rPr>
              <a:t> </a:t>
            </a:r>
            <a:r>
              <a:rPr lang="en-US" b="1" dirty="0" err="1">
                <a:latin typeface="Courier" pitchFamily="2" charset="0"/>
              </a:rPr>
              <a:t>elog.psi.ch</a:t>
            </a:r>
            <a:r>
              <a:rPr lang="en-US" b="1" dirty="0">
                <a:latin typeface="Courier" pitchFamily="2" charset="0"/>
              </a:rPr>
              <a:t>/</a:t>
            </a:r>
            <a:r>
              <a:rPr lang="en-US" b="1" dirty="0" err="1">
                <a:latin typeface="Courier" pitchFamily="2" charset="0"/>
              </a:rPr>
              <a:t>rts</a:t>
            </a:r>
            <a:r>
              <a:rPr lang="en-US" b="1" dirty="0">
                <a:latin typeface="Courier" pitchFamily="2" charset="0"/>
              </a:rPr>
              <a:t>/</a:t>
            </a:r>
            <a:r>
              <a:rPr lang="en-US" b="1" dirty="0" err="1">
                <a:latin typeface="Courier" pitchFamily="2" charset="0"/>
              </a:rPr>
              <a:t>hv.tar</a:t>
            </a:r>
            <a:endParaRPr lang="en-US" b="1" dirty="0">
              <a:latin typeface="Courier" pitchFamily="2" charset="0"/>
            </a:endParaRPr>
          </a:p>
          <a:p>
            <a:pPr marL="0" indent="0">
              <a:buNone/>
            </a:pPr>
            <a:r>
              <a:rPr lang="en-US" dirty="0">
                <a:latin typeface="Courier" pitchFamily="2" charset="0"/>
              </a:rPr>
              <a:t>~ $ </a:t>
            </a:r>
            <a:r>
              <a:rPr lang="en-US" b="1" dirty="0">
                <a:latin typeface="Courier" pitchFamily="2" charset="0"/>
              </a:rPr>
              <a:t>tar -</a:t>
            </a:r>
            <a:r>
              <a:rPr lang="en-US" b="1" dirty="0" err="1">
                <a:latin typeface="Courier" pitchFamily="2" charset="0"/>
              </a:rPr>
              <a:t>xvf</a:t>
            </a:r>
            <a:r>
              <a:rPr lang="en-US" b="1" dirty="0">
                <a:latin typeface="Courier" pitchFamily="2" charset="0"/>
              </a:rPr>
              <a:t> </a:t>
            </a:r>
            <a:r>
              <a:rPr lang="en-US" b="1" dirty="0" err="1">
                <a:latin typeface="Courier" pitchFamily="2" charset="0"/>
              </a:rPr>
              <a:t>hv.tar</a:t>
            </a:r>
            <a:endParaRPr lang="en-US" b="1" dirty="0">
              <a:latin typeface="Courier" pitchFamily="2" charset="0"/>
            </a:endParaRPr>
          </a:p>
          <a:p>
            <a:pPr marL="0" indent="0">
              <a:buNone/>
            </a:pPr>
            <a:r>
              <a:rPr lang="en-US" dirty="0">
                <a:latin typeface="Courier" pitchFamily="2" charset="0"/>
              </a:rPr>
              <a:t>~ $ </a:t>
            </a:r>
            <a:r>
              <a:rPr lang="en-US" b="1" dirty="0">
                <a:latin typeface="Courier" pitchFamily="2" charset="0"/>
              </a:rPr>
              <a:t>cd </a:t>
            </a:r>
            <a:r>
              <a:rPr lang="en-US" b="1" dirty="0" err="1">
                <a:latin typeface="Courier" pitchFamily="2" charset="0"/>
              </a:rPr>
              <a:t>hv</a:t>
            </a:r>
            <a:endParaRPr lang="en-US" b="1" dirty="0">
              <a:latin typeface="Courier" pitchFamily="2" charset="0"/>
            </a:endParaRPr>
          </a:p>
          <a:p>
            <a:pPr marL="0" indent="0">
              <a:buNone/>
            </a:pPr>
            <a:r>
              <a:rPr lang="en-US" dirty="0">
                <a:latin typeface="Courier" pitchFamily="2" charset="0"/>
              </a:rPr>
              <a:t>~/</a:t>
            </a:r>
            <a:r>
              <a:rPr lang="en-US" dirty="0" err="1">
                <a:latin typeface="Courier" pitchFamily="2" charset="0"/>
              </a:rPr>
              <a:t>hv</a:t>
            </a:r>
            <a:r>
              <a:rPr lang="en-US" dirty="0">
                <a:latin typeface="Courier" pitchFamily="2" charset="0"/>
              </a:rPr>
              <a:t> $ </a:t>
            </a:r>
            <a:r>
              <a:rPr lang="en-US" b="1" dirty="0">
                <a:latin typeface="Courier" pitchFamily="2" charset="0"/>
              </a:rPr>
              <a:t>make</a:t>
            </a:r>
          </a:p>
          <a:p>
            <a:pPr marL="0" indent="0">
              <a:buNone/>
            </a:pPr>
            <a:r>
              <a:rPr lang="en-US" dirty="0" err="1">
                <a:latin typeface="Courier" pitchFamily="2" charset="0"/>
              </a:rPr>
              <a:t>gcc</a:t>
            </a:r>
            <a:r>
              <a:rPr lang="en-US" dirty="0">
                <a:latin typeface="Courier" pitchFamily="2" charset="0"/>
              </a:rPr>
              <a:t> server-</a:t>
            </a:r>
            <a:r>
              <a:rPr lang="en-US" dirty="0" err="1">
                <a:latin typeface="Courier" pitchFamily="2" charset="0"/>
              </a:rPr>
              <a:t>hv.c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mongoose.c</a:t>
            </a:r>
            <a:r>
              <a:rPr lang="en-US" dirty="0">
                <a:latin typeface="Courier" pitchFamily="2" charset="0"/>
              </a:rPr>
              <a:t> -o server-</a:t>
            </a:r>
            <a:r>
              <a:rPr lang="en-US" dirty="0" err="1">
                <a:latin typeface="Courier" pitchFamily="2" charset="0"/>
              </a:rPr>
              <a:t>hv</a:t>
            </a:r>
            <a:r>
              <a:rPr lang="en-US" dirty="0">
                <a:latin typeface="Courier" pitchFamily="2" charset="0"/>
              </a:rPr>
              <a:t> -g -</a:t>
            </a:r>
            <a:r>
              <a:rPr lang="en-US" dirty="0" err="1">
                <a:latin typeface="Courier" pitchFamily="2" charset="0"/>
              </a:rPr>
              <a:t>lwiringPi</a:t>
            </a:r>
            <a:endParaRPr lang="en-US" dirty="0">
              <a:latin typeface="Courier" pitchFamily="2" charset="0"/>
            </a:endParaRPr>
          </a:p>
          <a:p>
            <a:pPr marL="0" indent="0">
              <a:buNone/>
            </a:pPr>
            <a:r>
              <a:rPr lang="en-US" dirty="0" err="1">
                <a:latin typeface="Courier" pitchFamily="2" charset="0"/>
              </a:rPr>
              <a:t>gcc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hvcl.c</a:t>
            </a:r>
            <a:r>
              <a:rPr lang="en-US" dirty="0">
                <a:latin typeface="Courier" pitchFamily="2" charset="0"/>
              </a:rPr>
              <a:t> -o </a:t>
            </a:r>
            <a:r>
              <a:rPr lang="en-US" dirty="0" err="1">
                <a:latin typeface="Courier" pitchFamily="2" charset="0"/>
              </a:rPr>
              <a:t>hvcl</a:t>
            </a:r>
            <a:r>
              <a:rPr lang="en-US" dirty="0">
                <a:latin typeface="Courier" pitchFamily="2" charset="0"/>
              </a:rPr>
              <a:t> -g -</a:t>
            </a:r>
            <a:r>
              <a:rPr lang="en-US" dirty="0" err="1">
                <a:latin typeface="Courier" pitchFamily="2" charset="0"/>
              </a:rPr>
              <a:t>lwiringPi</a:t>
            </a:r>
            <a:endParaRPr lang="en-US" dirty="0">
              <a:latin typeface="Courier" pitchFamily="2" charset="0"/>
            </a:endParaRPr>
          </a:p>
          <a:p>
            <a:pPr marL="0" indent="0">
              <a:buNone/>
            </a:pPr>
            <a:r>
              <a:rPr lang="en-US" dirty="0">
                <a:latin typeface="Courier" pitchFamily="2" charset="0"/>
              </a:rPr>
              <a:t>~/</a:t>
            </a:r>
            <a:r>
              <a:rPr lang="en-US" dirty="0" err="1">
                <a:latin typeface="Courier" pitchFamily="2" charset="0"/>
              </a:rPr>
              <a:t>hv</a:t>
            </a:r>
            <a:r>
              <a:rPr lang="en-US" dirty="0">
                <a:latin typeface="Courier" pitchFamily="2" charset="0"/>
              </a:rPr>
              <a:t> $ </a:t>
            </a:r>
            <a:r>
              <a:rPr lang="en-US" b="1" dirty="0">
                <a:latin typeface="Courier" pitchFamily="2" charset="0"/>
              </a:rPr>
              <a:t>./server-</a:t>
            </a:r>
            <a:r>
              <a:rPr lang="en-US" b="1" dirty="0" err="1">
                <a:latin typeface="Courier" pitchFamily="2" charset="0"/>
              </a:rPr>
              <a:t>hv</a:t>
            </a:r>
            <a:endParaRPr lang="en-US" b="1" dirty="0">
              <a:latin typeface="Courier" pitchFamily="2" charset="0"/>
            </a:endParaRPr>
          </a:p>
          <a:p>
            <a:pPr marL="0" indent="0">
              <a:buNone/>
            </a:pPr>
            <a:r>
              <a:rPr lang="en-US" dirty="0">
                <a:latin typeface="Courier" pitchFamily="2" charset="0"/>
              </a:rPr>
              <a:t>Starting server on port 8080</a:t>
            </a:r>
          </a:p>
        </p:txBody>
      </p:sp>
    </p:spTree>
    <p:extLst>
      <p:ext uri="{BB962C8B-B14F-4D97-AF65-F5344CB8AC3E}">
        <p14:creationId xmlns:p14="http://schemas.microsoft.com/office/powerpoint/2010/main" val="719318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CE4C7-6020-6248-83D2-00FB8EE87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HV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57CBF27-EEBD-264D-9E0B-39F5AD3577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782" y="1600200"/>
            <a:ext cx="7920435" cy="4525963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D3C4132-9962-B847-8232-73408EA1FDE8}"/>
              </a:ext>
            </a:extLst>
          </p:cNvPr>
          <p:cNvSpPr txBox="1"/>
          <p:nvPr/>
        </p:nvSpPr>
        <p:spPr>
          <a:xfrm>
            <a:off x="2542783" y="6250488"/>
            <a:ext cx="3585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Max voltage: 1600 V !!!</a:t>
            </a:r>
          </a:p>
        </p:txBody>
      </p:sp>
    </p:spTree>
    <p:extLst>
      <p:ext uri="{BB962C8B-B14F-4D97-AF65-F5344CB8AC3E}">
        <p14:creationId xmlns:p14="http://schemas.microsoft.com/office/powerpoint/2010/main" val="205938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7A7BC-97A9-5A45-BE4D-C017C3F3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3162822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Connect HV Supply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8DAC3C-96DF-0E4E-8FD2-B322C5F97D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41849" y="138775"/>
            <a:ext cx="4838896" cy="655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841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45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http://</a:t>
            </a:r>
            <a:r>
              <a:rPr lang="en-US" sz="3600" dirty="0" err="1"/>
              <a:t>elinux.org</a:t>
            </a:r>
            <a:r>
              <a:rPr lang="en-US" sz="3600" dirty="0"/>
              <a:t>/</a:t>
            </a:r>
            <a:r>
              <a:rPr lang="en-US" sz="3600" dirty="0" err="1"/>
              <a:t>RPi_Expansion_Boards</a:t>
            </a:r>
            <a:endParaRPr lang="en-US"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4EE5A5-77EB-374D-9622-2BB6432868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367" y="688273"/>
            <a:ext cx="3590144" cy="16938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A6CFA24-BB5B-FD4A-8EEA-D7188E31F70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818" y="762028"/>
            <a:ext cx="3260360" cy="25807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794757A-D8EC-0B46-AD8F-538DBEC3EE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1462" y="4327038"/>
            <a:ext cx="6535711" cy="21785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EEF2F42-25D8-EC48-B3B2-4994B31189A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0951" y="2052402"/>
            <a:ext cx="3522690" cy="2181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674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18E0C-960E-6945-890E-121F68F31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PSI-made ADC/DAC IO board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8FE09E0-3D36-0641-96A5-96BBDEDA37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6453" y="1303611"/>
            <a:ext cx="6303363" cy="5365738"/>
          </a:xfrm>
        </p:spPr>
      </p:pic>
    </p:spTree>
    <p:extLst>
      <p:ext uri="{BB962C8B-B14F-4D97-AF65-F5344CB8AC3E}">
        <p14:creationId xmlns:p14="http://schemas.microsoft.com/office/powerpoint/2010/main" val="1521422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42FFA86-ED56-CC4D-BC71-130356C900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4190"/>
            <a:ext cx="9144000" cy="562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727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BA7F3C7-4166-1444-A3F6-9D49FDA45D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3553"/>
            <a:ext cx="9144000" cy="5510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022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1477AAF-8B1E-2446-80CA-0605348A74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9985" y="2151089"/>
            <a:ext cx="6749084" cy="45424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038622-95F3-5A4B-80FD-E495B982E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ISED BPS series DC-DC Converter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ACDDCEB-3344-3347-84E7-7F27326A0F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324" y="1747174"/>
            <a:ext cx="3058306" cy="1278518"/>
          </a:xfrm>
        </p:spPr>
      </p:pic>
    </p:spTree>
    <p:extLst>
      <p:ext uri="{BB962C8B-B14F-4D97-AF65-F5344CB8AC3E}">
        <p14:creationId xmlns:p14="http://schemas.microsoft.com/office/powerpoint/2010/main" val="2939803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C28D6-4FDC-5249-875B-035BD035A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 Supply 0…-2000V / 1.5 mA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2E7FA7-30DC-6440-84B1-0A58FE5013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57707" y="1768839"/>
            <a:ext cx="3035300" cy="4114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29440D5-8122-3147-9212-DA6192FF11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49770" y="1592171"/>
            <a:ext cx="4289686" cy="5147623"/>
          </a:xfrm>
        </p:spPr>
      </p:pic>
    </p:spTree>
    <p:extLst>
      <p:ext uri="{BB962C8B-B14F-4D97-AF65-F5344CB8AC3E}">
        <p14:creationId xmlns:p14="http://schemas.microsoft.com/office/powerpoint/2010/main" val="551622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F73F6-B014-F346-A5DE-F395D2E21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7487"/>
            <a:ext cx="8229600" cy="58729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DAC programming via SPI </a:t>
            </a:r>
            <a:br>
              <a:rPr lang="en-US" dirty="0"/>
            </a:br>
            <a:r>
              <a:rPr lang="en-US" sz="2000" dirty="0"/>
              <a:t>(https://</a:t>
            </a:r>
            <a:r>
              <a:rPr lang="en-US" sz="2000" dirty="0" err="1"/>
              <a:t>en.wikipedia.org</a:t>
            </a:r>
            <a:r>
              <a:rPr lang="en-US" sz="2000" dirty="0"/>
              <a:t>/wiki/</a:t>
            </a:r>
            <a:r>
              <a:rPr lang="en-US" sz="2000" dirty="0" err="1"/>
              <a:t>Serial_Peripheral_Interface</a:t>
            </a:r>
            <a:r>
              <a:rPr lang="en-US" sz="2000" dirty="0"/>
              <a:t>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EAAF222-5B2E-3B4F-9C49-54C172CD40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68119" y="874142"/>
            <a:ext cx="6130977" cy="270031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DB93BA-76D9-9F48-B9E8-082B27CE02C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754" y="3750883"/>
            <a:ext cx="8394492" cy="20651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E3D44C6-8F9F-4C4C-B5A0-7447B94078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41114"/>
            <a:ext cx="2652636" cy="25333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932BC9C-D0AB-D942-8C5D-3DE6928995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58399"/>
            <a:ext cx="9144000" cy="99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814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F73F6-B014-F346-A5DE-F395D2E21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7487"/>
            <a:ext cx="8229600" cy="58729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ADC programming via SPI </a:t>
            </a:r>
            <a:br>
              <a:rPr lang="en-US" dirty="0"/>
            </a:b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047026-D738-A44E-8EA9-E63645C21C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987" y="1860685"/>
            <a:ext cx="2328610" cy="34070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1E3807-74A8-9E41-8969-92F3E532A2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9614" y="1096561"/>
            <a:ext cx="4635569" cy="5229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397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655</Words>
  <Application>Microsoft Macintosh PowerPoint</Application>
  <PresentationFormat>On-screen Show (4:3)</PresentationFormat>
  <Paragraphs>111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Century Gothic</vt:lpstr>
      <vt:lpstr>Consolas</vt:lpstr>
      <vt:lpstr>Consolas-Bold</vt:lpstr>
      <vt:lpstr>Courier</vt:lpstr>
      <vt:lpstr>Menlo-Regular</vt:lpstr>
      <vt:lpstr>Office Theme</vt:lpstr>
      <vt:lpstr>http://raspberrypi.org</vt:lpstr>
      <vt:lpstr>http://elinux.org/RPi_Expansion_Boards</vt:lpstr>
      <vt:lpstr>PSI-made ADC/DAC IO board</vt:lpstr>
      <vt:lpstr>PowerPoint Presentation</vt:lpstr>
      <vt:lpstr>PowerPoint Presentation</vt:lpstr>
      <vt:lpstr>ISED BPS series DC-DC Converter</vt:lpstr>
      <vt:lpstr>HV Supply 0…-2000V / 1.5 mA</vt:lpstr>
      <vt:lpstr>DAC programming via SPI  (https://en.wikipedia.org/wiki/Serial_Peripheral_Interface)</vt:lpstr>
      <vt:lpstr>ADC programming via SPI  </vt:lpstr>
      <vt:lpstr>ADC programming via SPI  </vt:lpstr>
      <vt:lpstr>http://wiringpi.com</vt:lpstr>
      <vt:lpstr>Minimal HV control program</vt:lpstr>
      <vt:lpstr>HV command line program</vt:lpstr>
      <vt:lpstr>Raspberry Pi groups</vt:lpstr>
      <vt:lpstr>Install HV software</vt:lpstr>
      <vt:lpstr>Control HV</vt:lpstr>
      <vt:lpstr>Connect HV Supply</vt:lpstr>
    </vt:vector>
  </TitlesOfParts>
  <Company>PSI</Company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http://raspberrypi.org</dc:title>
  <dc:creator>Stefan Ritt</dc:creator>
  <cp:lastModifiedBy>Microsoft Office User</cp:lastModifiedBy>
  <cp:revision>18</cp:revision>
  <dcterms:created xsi:type="dcterms:W3CDTF">2016-07-23T06:54:22Z</dcterms:created>
  <dcterms:modified xsi:type="dcterms:W3CDTF">2018-07-13T06:30:20Z</dcterms:modified>
</cp:coreProperties>
</file>