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69" r:id="rId3"/>
    <p:sldId id="274" r:id="rId4"/>
    <p:sldId id="273" r:id="rId5"/>
    <p:sldId id="272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94660"/>
  </p:normalViewPr>
  <p:slideViewPr>
    <p:cSldViewPr snapToGrid="0">
      <p:cViewPr varScale="1">
        <p:scale>
          <a:sx n="89" d="100"/>
          <a:sy n="89" d="100"/>
        </p:scale>
        <p:origin x="-206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87E236-4D14-424B-806C-323AD27EDD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3BF000F-62C5-47AC-928A-7E454C42BA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D8400E-8AC0-484F-AFB8-737542F55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E8D947B-D765-41CC-90DE-1F21DD616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72D19CB-8063-424E-BE26-95E888126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14852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F6C604-F2B7-4DAF-8731-3B44B26B5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900CE0B-2D85-4179-9703-FA406A87C8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0154FEF-4F4F-4A65-BBFD-F9C43AAD4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EB13CF8-BE29-42B9-9CDA-079625B51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72ADD1D-30F7-44BE-9C41-5545D695A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36686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00901A8-B54C-4603-9A1B-EBB54027F1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EFC1AA9-067C-47CA-AFA1-3482CB615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F0C435-EF27-4BDD-919C-2446C6DAD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B129D6-6977-4E10-B291-C314BA7F7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183F00-4AE3-4527-ABD1-F73018C7A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0840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87BAEB-1A0D-4BE4-AC7A-3ADAEF049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904A551-E967-4A50-B875-48A04A4A6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0096AD-132B-4240-816B-BC81B44F3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14C15AB-88E2-4B5D-98E6-011B7B5E7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3337374-535E-4317-A421-F7B096EC3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96795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1A2041-5FB5-4EFC-A31C-672C683BF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20B7F6E-9CD0-4327-B0A2-8DC74945BE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209DB98-4CB8-415C-BE27-F9A3C0E6A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3F66781-A0D2-4E5C-B976-E762FF3D2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FC2A984-2ABF-4942-B364-62A97DD6E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13083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CC910A-70CD-445C-BDB6-5CD5ED564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6E06BCD-FBCC-45E0-882C-495A2D95D4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9D29AB7-1FA8-4573-AFC2-5836796DE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3886053-0952-4A8C-8C46-0EE611B15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245A234-E706-4C28-83D2-E58CBE540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38DE1B-C523-43E3-A6A1-CA9B36C47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15734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F3E159-A35C-4A58-A023-C5C3E0A85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F270DC7-9376-4020-9D34-4C03B0286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F0277FA-5089-42A1-8096-767476958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D3D15D1-F246-4880-90D2-B704A2CFE4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84916B28-095D-4A14-9A88-858736E7CC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A6C85EF-6267-46B4-9D86-5952DE2EA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B7EF5D1-B012-4F28-862E-FBDA26D83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38221AC9-4AE2-4249-B0F4-E76EFE56E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94078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F34913-C8CF-464B-BB5C-9BDAFE9C6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2DA1CEA-D564-443B-856E-A134A0498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046F973-A454-4D96-A177-2D8B35490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D246168-596F-48E0-87AF-1FBCBBCF7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912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9B49C52-1ED0-4345-99B1-4F4433F47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68BCFB21-628E-4154-9C35-763B24810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F4302CD-80D1-438B-94B1-FBDE67309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137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853C74-5E47-436E-92DC-CA011755C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C2F9738-3EFA-4286-BD6F-D7EEA9C59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BAD91BF-C12F-4094-87AD-FC29144A68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F00CD86-9CB8-419E-8D90-70B88B85D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FF2CB68-95B8-4AA4-9814-8814CBB9A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AB1E204-8493-49CB-9255-6AD4AF3B7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1657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2CE568-DB00-4674-B529-16E7DBE46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100D171-1331-4E0B-9AE4-A0835F033E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16E09C6-1F3C-41DE-94C7-267D7A311E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83BF419-4B0B-4761-8F80-3E4FEC300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D2E0374-4DC4-46D8-82AD-3DF65492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64D9CFF-9A7A-401B-B712-548EF3D9E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0103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DBAD547-F98E-480A-9E60-A36DF3EEC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94008C3-95A5-4881-B2A8-E8D59C9BE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D2B7D41-2430-4999-A055-FBD3B550B9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4FCDA-D2FC-4952-94FC-118A1FDFF0CB}" type="datetimeFigureOut">
              <a:rPr lang="en-ZA" smtClean="0"/>
              <a:t>16/07/2018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ECC792D-8334-4A05-AFA9-A8A45F4CF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16772F-B1AF-4669-A3AA-6E3BFD6350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C7617-4C95-4F25-BAD1-6DD4FA34FE2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8856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74F68586-3941-4F57-AD64-C5B47E4B92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5758"/>
            <a:ext cx="12192000" cy="4381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A261B71-4212-49B5-9C65-EE3F82C675FF}"/>
              </a:ext>
            </a:extLst>
          </p:cNvPr>
          <p:cNvSpPr txBox="1"/>
          <p:nvPr/>
        </p:nvSpPr>
        <p:spPr>
          <a:xfrm>
            <a:off x="239684" y="225950"/>
            <a:ext cx="116793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4000" b="1" dirty="0" smtClean="0"/>
              <a:t>Seeing the invisible – The </a:t>
            </a:r>
            <a:r>
              <a:rPr lang="en-ZA" sz="4000" b="1" dirty="0" err="1" smtClean="0"/>
              <a:t>Timepix</a:t>
            </a:r>
            <a:r>
              <a:rPr lang="en-ZA" sz="4000" b="1" dirty="0" smtClean="0"/>
              <a:t> way</a:t>
            </a:r>
          </a:p>
          <a:p>
            <a:pPr algn="ctr"/>
            <a:r>
              <a:rPr lang="en-ZA" sz="4000" b="1" dirty="0" smtClean="0"/>
              <a:t>By</a:t>
            </a:r>
          </a:p>
          <a:p>
            <a:pPr algn="ctr"/>
            <a:r>
              <a:rPr lang="en-ZA" sz="4000" b="1" dirty="0" smtClean="0"/>
              <a:t>Group 4</a:t>
            </a:r>
            <a:r>
              <a:rPr lang="en-ZA" dirty="0" smtClean="0"/>
              <a:t> </a:t>
            </a:r>
            <a:endParaRPr lang="en-Z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125A282-62D9-4614-B380-309979F79163}"/>
              </a:ext>
            </a:extLst>
          </p:cNvPr>
          <p:cNvSpPr txBox="1"/>
          <p:nvPr/>
        </p:nvSpPr>
        <p:spPr>
          <a:xfrm>
            <a:off x="752035" y="6451312"/>
            <a:ext cx="10416423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50" dirty="0" smtClean="0">
                <a:solidFill>
                  <a:srgbClr val="002060"/>
                </a:solidFill>
              </a:rPr>
              <a:t>Starring: </a:t>
            </a:r>
            <a:r>
              <a:rPr lang="en-ZA" sz="1450" dirty="0" err="1" smtClean="0">
                <a:solidFill>
                  <a:srgbClr val="002060"/>
                </a:solidFill>
              </a:rPr>
              <a:t>Mabena</a:t>
            </a:r>
            <a:r>
              <a:rPr lang="en-ZA" sz="1450" dirty="0" smtClean="0">
                <a:solidFill>
                  <a:srgbClr val="002060"/>
                </a:solidFill>
              </a:rPr>
              <a:t> Chemist; </a:t>
            </a:r>
            <a:r>
              <a:rPr lang="en-ZA" sz="1450" dirty="0">
                <a:solidFill>
                  <a:srgbClr val="002060"/>
                </a:solidFill>
              </a:rPr>
              <a:t>Karl A. Van Niekerk; Elisha Indarjit ; Obakeng Maphane; Lehumo Mashishi; Fortune Mhlanga; Humphry Tlou.</a:t>
            </a:r>
            <a:r>
              <a:rPr lang="en-ZA" sz="1400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604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/>
              <a:t>The star of the show…</a:t>
            </a:r>
            <a:endParaRPr lang="en-GB" dirty="0"/>
          </a:p>
        </p:txBody>
      </p:sp>
      <p:pic>
        <p:nvPicPr>
          <p:cNvPr id="22" name="Picture 3" descr="flipchi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919" y="1811710"/>
            <a:ext cx="5852668" cy="390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778" y="2048302"/>
            <a:ext cx="2311634" cy="2651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 descr="http://www.jablotron.com/Files/O_Jablotronu/CHI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553" y="4727708"/>
            <a:ext cx="1755695" cy="175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ovéPole 7"/>
          <p:cNvSpPr txBox="1"/>
          <p:nvPr/>
        </p:nvSpPr>
        <p:spPr>
          <a:xfrm>
            <a:off x="8416203" y="5481629"/>
            <a:ext cx="32845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14 x 14 mm</a:t>
            </a:r>
            <a:r>
              <a:rPr lang="en-GB" dirty="0" smtClean="0"/>
              <a:t> detector dimensions</a:t>
            </a:r>
            <a:br>
              <a:rPr lang="en-GB" dirty="0" smtClean="0"/>
            </a:br>
            <a:r>
              <a:rPr lang="cs-CZ" dirty="0" smtClean="0"/>
              <a:t>256 </a:t>
            </a:r>
            <a:r>
              <a:rPr lang="cs-CZ" dirty="0"/>
              <a:t>x 256 = </a:t>
            </a:r>
            <a:r>
              <a:rPr lang="cs-CZ" dirty="0" smtClean="0"/>
              <a:t>65 536 </a:t>
            </a:r>
            <a:r>
              <a:rPr lang="en-GB" dirty="0" smtClean="0"/>
              <a:t>pixels</a:t>
            </a:r>
            <a:endParaRPr lang="cs-CZ" dirty="0" smtClean="0"/>
          </a:p>
          <a:p>
            <a:r>
              <a:rPr lang="cs-CZ" dirty="0" smtClean="0"/>
              <a:t>55 x 55 </a:t>
            </a:r>
            <a:r>
              <a:rPr lang="cs-CZ" dirty="0" smtClean="0">
                <a:latin typeface="Symbol" pitchFamily="18" charset="2"/>
              </a:rPr>
              <a:t>m</a:t>
            </a:r>
            <a:r>
              <a:rPr lang="cs-CZ" dirty="0" smtClean="0"/>
              <a:t>m </a:t>
            </a:r>
            <a:r>
              <a:rPr lang="en-GB" dirty="0" smtClean="0"/>
              <a:t>single pixel pitch</a:t>
            </a:r>
            <a:endParaRPr lang="cs-CZ" dirty="0" smtClean="0"/>
          </a:p>
          <a:p>
            <a:r>
              <a:rPr lang="cs-CZ" dirty="0" smtClean="0"/>
              <a:t>300 </a:t>
            </a:r>
            <a:r>
              <a:rPr lang="cs-CZ" dirty="0" smtClean="0">
                <a:latin typeface="Symbol" pitchFamily="18" charset="2"/>
              </a:rPr>
              <a:t>m</a:t>
            </a:r>
            <a:r>
              <a:rPr lang="cs-CZ" dirty="0" smtClean="0"/>
              <a:t>m </a:t>
            </a:r>
            <a:r>
              <a:rPr lang="en-GB" dirty="0" smtClean="0"/>
              <a:t>sensor thickness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438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5" descr="Obrázek sady Edukit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81" y="1741498"/>
            <a:ext cx="5002782" cy="4205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Obráze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091" y="2820977"/>
            <a:ext cx="2711124" cy="2808384"/>
          </a:xfrm>
          <a:prstGeom prst="rect">
            <a:avLst/>
          </a:prstGeom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533" y="1706350"/>
            <a:ext cx="2668554" cy="1483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ázek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67" b="14252"/>
          <a:stretch/>
        </p:blipFill>
        <p:spPr>
          <a:xfrm>
            <a:off x="5719173" y="5372987"/>
            <a:ext cx="5555478" cy="1454675"/>
          </a:xfrm>
          <a:prstGeom prst="rect">
            <a:avLst/>
          </a:prstGeom>
        </p:spPr>
      </p:pic>
      <p:pic>
        <p:nvPicPr>
          <p:cNvPr id="19" name="Picture 2" descr="http://www.jablotron.com/Files/O_Jablotronu/MX10_CZ_Lavice-1.jpg">
            <a:extLst>
              <a:ext uri="{FF2B5EF4-FFF2-40B4-BE49-F238E27FC236}">
                <a16:creationId xmlns:a16="http://schemas.microsoft.com/office/drawing/2014/main" xmlns="" id="{DB1D73BF-754E-4E08-BDBB-BC85D48F0C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09"/>
          <a:stretch/>
        </p:blipFill>
        <p:spPr bwMode="auto">
          <a:xfrm>
            <a:off x="5758367" y="3240652"/>
            <a:ext cx="2053003" cy="207507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Obrázek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415" y="1508890"/>
            <a:ext cx="2233672" cy="1659719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38200" y="6601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sz="5400" dirty="0" smtClean="0"/>
              <a:t>The  kit …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11796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B7A3CD7-43B4-4255-A4E9-6E676191C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71" y="2102275"/>
            <a:ext cx="6936156" cy="38199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99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0588" y="3473207"/>
            <a:ext cx="2631196" cy="14748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7452" y="5131744"/>
            <a:ext cx="2585414" cy="148371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838200" y="2369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/>
              <a:t>Particle these tracks…</a:t>
            </a:r>
            <a:endParaRPr lang="en-GB" dirty="0"/>
          </a:p>
        </p:txBody>
      </p:sp>
      <p:pic>
        <p:nvPicPr>
          <p:cNvPr id="9" name="Picture 8"/>
          <p:cNvPicPr/>
          <p:nvPr/>
        </p:nvPicPr>
        <p:blipFill rotWithShape="1">
          <a:blip r:embed="rId5"/>
          <a:srcRect l="15665" t="19089" r="40581" b="31612"/>
          <a:stretch/>
        </p:blipFill>
        <p:spPr bwMode="auto">
          <a:xfrm>
            <a:off x="8947452" y="1845892"/>
            <a:ext cx="2585414" cy="15303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0790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5389"/>
          <a:stretch/>
        </p:blipFill>
        <p:spPr>
          <a:xfrm>
            <a:off x="2593604" y="1074633"/>
            <a:ext cx="7038975" cy="23949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979" y="3683237"/>
            <a:ext cx="3634633" cy="302719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38200" y="-12199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/>
              <a:t> Peaks and numbers…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5" t="23849" r="17694" b="20683"/>
          <a:stretch/>
        </p:blipFill>
        <p:spPr bwMode="auto">
          <a:xfrm>
            <a:off x="6412383" y="3584959"/>
            <a:ext cx="3558088" cy="324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1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333;p28"/>
          <p:cNvSpPr txBox="1">
            <a:spLocks/>
          </p:cNvSpPr>
          <p:nvPr/>
        </p:nvSpPr>
        <p:spPr>
          <a:xfrm>
            <a:off x="2018976" y="1981200"/>
            <a:ext cx="2484600" cy="1994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Medical Imaging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Characterization of Ions, Radiation Therapy, Particle Tracking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(Medipix)</a:t>
            </a:r>
            <a:endParaRPr lang="en-ZA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Google Shape;334;p28"/>
          <p:cNvSpPr txBox="1">
            <a:spLocks/>
          </p:cNvSpPr>
          <p:nvPr/>
        </p:nvSpPr>
        <p:spPr>
          <a:xfrm>
            <a:off x="4630826" y="1981200"/>
            <a:ext cx="2484600" cy="199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Exposure Limits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Hazardous Materials, High Radiation Environments, Shielding and Protection</a:t>
            </a:r>
            <a:endParaRPr lang="en-ZA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Google Shape;335;p28"/>
          <p:cNvSpPr txBox="1">
            <a:spLocks/>
          </p:cNvSpPr>
          <p:nvPr/>
        </p:nvSpPr>
        <p:spPr>
          <a:xfrm>
            <a:off x="7242675" y="1981200"/>
            <a:ext cx="2484600" cy="199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Monitoring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Contamination, Water Quality, Food Quality, Soil Quality, Background Radiation, Fallout, Spills, Leakage 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ZA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Google Shape;337;p28"/>
          <p:cNvSpPr txBox="1">
            <a:spLocks/>
          </p:cNvSpPr>
          <p:nvPr/>
        </p:nvSpPr>
        <p:spPr>
          <a:xfrm>
            <a:off x="2018976" y="3492400"/>
            <a:ext cx="2484600" cy="19940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Nuclear Safety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Accidents, Exposure, Fallout, Shielding, Mineside Dust, Ore &amp; Nuclear Materials Processing, Fuel Production, Nuclear Waste Disposal</a:t>
            </a:r>
            <a:endParaRPr lang="en-ZA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Google Shape;338;p28"/>
          <p:cNvSpPr txBox="1">
            <a:spLocks/>
          </p:cNvSpPr>
          <p:nvPr/>
        </p:nvSpPr>
        <p:spPr>
          <a:xfrm>
            <a:off x="4630826" y="3492400"/>
            <a:ext cx="2484600" cy="199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Materials Testing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Composites &amp; Materials Properties, Performance and Processing (Ceramics, Metals, Polymers)</a:t>
            </a:r>
            <a:endParaRPr lang="en-ZA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Google Shape;339;p28"/>
          <p:cNvSpPr txBox="1">
            <a:spLocks/>
          </p:cNvSpPr>
          <p:nvPr/>
        </p:nvSpPr>
        <p:spPr>
          <a:xfrm>
            <a:off x="7242675" y="3492400"/>
            <a:ext cx="2484600" cy="199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b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Education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ZA" sz="12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Classroom Demostrations (Secondary and Tertiary Level), Nuclear Industry Training, Nuclear Safety and Security, Research &amp; Development </a:t>
            </a:r>
          </a:p>
          <a:p>
            <a:pPr marL="0" indent="0">
              <a:spcBef>
                <a:spcPts val="600"/>
              </a:spcBef>
              <a:buFont typeface="Arial" panose="020B0604020202020204" pitchFamily="34" charset="0"/>
              <a:buNone/>
            </a:pPr>
            <a:endParaRPr lang="en-ZA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576" y="76200"/>
            <a:ext cx="2819400" cy="183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Image result for images timepi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790" y="5150893"/>
            <a:ext cx="29718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Image result for images timepi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176" y="200024"/>
            <a:ext cx="280035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Google Shape;332;p28"/>
          <p:cNvSpPr txBox="1">
            <a:spLocks/>
          </p:cNvSpPr>
          <p:nvPr/>
        </p:nvSpPr>
        <p:spPr>
          <a:xfrm>
            <a:off x="5037039" y="349643"/>
            <a:ext cx="6915300" cy="995200"/>
          </a:xfrm>
          <a:prstGeom prst="rect">
            <a:avLst/>
          </a:prstGeom>
          <a:effectLst>
            <a:outerShdw blurRad="42863" dist="19050" dir="5400000" algn="bl" rotWithShape="0">
              <a:schemeClr val="bg1">
                <a:alpha val="20000"/>
              </a:schemeClr>
            </a:outerShdw>
          </a:effectLst>
        </p:spPr>
        <p:txBody>
          <a:bodyPr spcFirstLastPara="1" vert="horz" wrap="square" lIns="91425" tIns="91425" rIns="91425" bIns="91425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bel" panose="020B0604020202020204" charset="0"/>
              </a:rPr>
              <a:t>TimePix </a:t>
            </a:r>
            <a:br>
              <a:rPr lang="en-US" sz="2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bel" panose="020B0604020202020204" charset="0"/>
              </a:rPr>
            </a:br>
            <a:r>
              <a:rPr lang="en-US" sz="2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Abel" panose="020B0604020202020204" charset="0"/>
              </a:rPr>
              <a:t>Applications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bel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34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92EABE-E1B8-424F-B92C-7A0C5A7C8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Recommendations and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1A5CC74-0861-4146-8BAE-941D87DA5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7133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</TotalTime>
  <Words>174</Words>
  <Application>Microsoft Office PowerPoint</Application>
  <PresentationFormat>Custom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Recommendations and 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TimePix</dc:title>
  <dc:creator>573317</dc:creator>
  <cp:lastModifiedBy>CMabena</cp:lastModifiedBy>
  <cp:revision>42</cp:revision>
  <dcterms:created xsi:type="dcterms:W3CDTF">2018-07-16T12:26:13Z</dcterms:created>
  <dcterms:modified xsi:type="dcterms:W3CDTF">2018-07-17T07:03:14Z</dcterms:modified>
</cp:coreProperties>
</file>