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7"/>
  </p:notesMasterIdLst>
  <p:handoutMasterIdLst>
    <p:handoutMasterId r:id="rId28"/>
  </p:handoutMasterIdLst>
  <p:sldIdLst>
    <p:sldId id="417" r:id="rId2"/>
    <p:sldId id="615" r:id="rId3"/>
    <p:sldId id="647" r:id="rId4"/>
    <p:sldId id="597" r:id="rId5"/>
    <p:sldId id="664" r:id="rId6"/>
    <p:sldId id="621" r:id="rId7"/>
    <p:sldId id="660" r:id="rId8"/>
    <p:sldId id="661" r:id="rId9"/>
    <p:sldId id="623" r:id="rId10"/>
    <p:sldId id="633" r:id="rId11"/>
    <p:sldId id="672" r:id="rId12"/>
    <p:sldId id="673" r:id="rId13"/>
    <p:sldId id="674" r:id="rId14"/>
    <p:sldId id="675" r:id="rId15"/>
    <p:sldId id="665" r:id="rId16"/>
    <p:sldId id="671" r:id="rId17"/>
    <p:sldId id="676" r:id="rId18"/>
    <p:sldId id="666" r:id="rId19"/>
    <p:sldId id="637" r:id="rId20"/>
    <p:sldId id="638" r:id="rId21"/>
    <p:sldId id="642" r:id="rId22"/>
    <p:sldId id="644" r:id="rId23"/>
    <p:sldId id="645" r:id="rId24"/>
    <p:sldId id="677" r:id="rId25"/>
    <p:sldId id="678" r:id="rId26"/>
  </p:sldIdLst>
  <p:sldSz cx="9144000" cy="6858000" type="screen4x3"/>
  <p:notesSz cx="7315200" cy="9601200"/>
  <p:custDataLst>
    <p:tags r:id="rId29"/>
  </p:custDataLst>
  <p:defaultTextStyle>
    <a:defPPr>
      <a:defRPr lang="cs-CZ"/>
    </a:defPPr>
    <a:lvl1pPr algn="l" rtl="0" fontAlgn="base">
      <a:spcBef>
        <a:spcPct val="0"/>
      </a:spcBef>
      <a:spcAft>
        <a:spcPct val="0"/>
      </a:spcAft>
      <a:defRPr sz="1400" kern="1200">
        <a:solidFill>
          <a:schemeClr val="tx1"/>
        </a:solidFill>
        <a:latin typeface="Arial" charset="0"/>
        <a:ea typeface="+mn-ea"/>
        <a:cs typeface="+mn-cs"/>
      </a:defRPr>
    </a:lvl1pPr>
    <a:lvl2pPr marL="455613" indent="1588" algn="l" rtl="0" fontAlgn="base">
      <a:spcBef>
        <a:spcPct val="0"/>
      </a:spcBef>
      <a:spcAft>
        <a:spcPct val="0"/>
      </a:spcAft>
      <a:defRPr sz="1400" kern="1200">
        <a:solidFill>
          <a:schemeClr val="tx1"/>
        </a:solidFill>
        <a:latin typeface="Arial" charset="0"/>
        <a:ea typeface="+mn-ea"/>
        <a:cs typeface="+mn-cs"/>
      </a:defRPr>
    </a:lvl2pPr>
    <a:lvl3pPr marL="912813" indent="1588" algn="l" rtl="0" fontAlgn="base">
      <a:spcBef>
        <a:spcPct val="0"/>
      </a:spcBef>
      <a:spcAft>
        <a:spcPct val="0"/>
      </a:spcAft>
      <a:defRPr sz="1400" kern="1200">
        <a:solidFill>
          <a:schemeClr val="tx1"/>
        </a:solidFill>
        <a:latin typeface="Arial" charset="0"/>
        <a:ea typeface="+mn-ea"/>
        <a:cs typeface="+mn-cs"/>
      </a:defRPr>
    </a:lvl3pPr>
    <a:lvl4pPr marL="1370013" indent="1588" algn="l" rtl="0" fontAlgn="base">
      <a:spcBef>
        <a:spcPct val="0"/>
      </a:spcBef>
      <a:spcAft>
        <a:spcPct val="0"/>
      </a:spcAft>
      <a:defRPr sz="1400" kern="1200">
        <a:solidFill>
          <a:schemeClr val="tx1"/>
        </a:solidFill>
        <a:latin typeface="Arial" charset="0"/>
        <a:ea typeface="+mn-ea"/>
        <a:cs typeface="+mn-cs"/>
      </a:defRPr>
    </a:lvl4pPr>
    <a:lvl5pPr marL="1827213" indent="1588" algn="l" rtl="0" fontAlgn="base">
      <a:spcBef>
        <a:spcPct val="0"/>
      </a:spcBef>
      <a:spcAft>
        <a:spcPct val="0"/>
      </a:spcAft>
      <a:defRPr sz="1400" kern="1200">
        <a:solidFill>
          <a:schemeClr val="tx1"/>
        </a:solidFill>
        <a:latin typeface="Arial" charset="0"/>
        <a:ea typeface="+mn-ea"/>
        <a:cs typeface="+mn-cs"/>
      </a:defRPr>
    </a:lvl5pPr>
    <a:lvl6pPr marL="2286000" algn="l" defTabSz="914400" rtl="0" eaLnBrk="1" latinLnBrk="0" hangingPunct="1">
      <a:defRPr sz="1400" kern="1200">
        <a:solidFill>
          <a:schemeClr val="tx1"/>
        </a:solidFill>
        <a:latin typeface="Arial" charset="0"/>
        <a:ea typeface="+mn-ea"/>
        <a:cs typeface="+mn-cs"/>
      </a:defRPr>
    </a:lvl6pPr>
    <a:lvl7pPr marL="2743200" algn="l" defTabSz="914400" rtl="0" eaLnBrk="1" latinLnBrk="0" hangingPunct="1">
      <a:defRPr sz="1400" kern="1200">
        <a:solidFill>
          <a:schemeClr val="tx1"/>
        </a:solidFill>
        <a:latin typeface="Arial" charset="0"/>
        <a:ea typeface="+mn-ea"/>
        <a:cs typeface="+mn-cs"/>
      </a:defRPr>
    </a:lvl7pPr>
    <a:lvl8pPr marL="3200400" algn="l" defTabSz="914400" rtl="0" eaLnBrk="1" latinLnBrk="0" hangingPunct="1">
      <a:defRPr sz="1400" kern="1200">
        <a:solidFill>
          <a:schemeClr val="tx1"/>
        </a:solidFill>
        <a:latin typeface="Arial" charset="0"/>
        <a:ea typeface="+mn-ea"/>
        <a:cs typeface="+mn-cs"/>
      </a:defRPr>
    </a:lvl8pPr>
    <a:lvl9pPr marL="3657600" algn="l" defTabSz="914400" rtl="0" eaLnBrk="1" latinLnBrk="0" hangingPunct="1">
      <a:defRPr sz="1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34BF3"/>
    <a:srgbClr val="FF1313"/>
    <a:srgbClr val="FF66CC"/>
    <a:srgbClr val="B0C4FC"/>
    <a:srgbClr val="B8CAFC"/>
    <a:srgbClr val="96B0FA"/>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21" autoAdjust="0"/>
    <p:restoredTop sz="99206" autoAdjust="0"/>
  </p:normalViewPr>
  <p:slideViewPr>
    <p:cSldViewPr snapToGrid="0" snapToObjects="1">
      <p:cViewPr varScale="1">
        <p:scale>
          <a:sx n="108" d="100"/>
          <a:sy n="108" d="100"/>
        </p:scale>
        <p:origin x="1160" y="200"/>
      </p:cViewPr>
      <p:guideLst>
        <p:guide orient="horz" pos="2160"/>
        <p:guide pos="2880"/>
      </p:guideLst>
    </p:cSldViewPr>
  </p:slideViewPr>
  <p:outlineViewPr>
    <p:cViewPr>
      <p:scale>
        <a:sx n="25" d="100"/>
        <a:sy n="25"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77" d="100"/>
          <a:sy n="77" d="100"/>
        </p:scale>
        <p:origin x="-3270" y="-84"/>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61.wmf"/><Relationship Id="rId3" Type="http://schemas.openxmlformats.org/officeDocument/2006/relationships/image" Target="../media/image56.wmf"/><Relationship Id="rId7" Type="http://schemas.openxmlformats.org/officeDocument/2006/relationships/image" Target="../media/image60.wmf"/><Relationship Id="rId2" Type="http://schemas.openxmlformats.org/officeDocument/2006/relationships/image" Target="../media/image55.wmf"/><Relationship Id="rId1" Type="http://schemas.openxmlformats.org/officeDocument/2006/relationships/image" Target="../media/image54.wmf"/><Relationship Id="rId6" Type="http://schemas.openxmlformats.org/officeDocument/2006/relationships/image" Target="../media/image59.wmf"/><Relationship Id="rId5" Type="http://schemas.openxmlformats.org/officeDocument/2006/relationships/image" Target="../media/image58.wmf"/><Relationship Id="rId10" Type="http://schemas.openxmlformats.org/officeDocument/2006/relationships/image" Target="../media/image63.wmf"/><Relationship Id="rId4" Type="http://schemas.openxmlformats.org/officeDocument/2006/relationships/image" Target="../media/image57.wmf"/><Relationship Id="rId9" Type="http://schemas.openxmlformats.org/officeDocument/2006/relationships/image" Target="../media/image6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25" tIns="48313" rIns="96625" bIns="48313" numCol="1" anchor="t" anchorCtr="0" compatLnSpc="1">
            <a:prstTxWarp prst="textNoShape">
              <a:avLst/>
            </a:prstTxWarp>
          </a:bodyPr>
          <a:lstStyle>
            <a:lvl1pPr defTabSz="966362">
              <a:defRPr sz="1200">
                <a:latin typeface="Times New Roman" pitchFamily="18" charset="0"/>
              </a:defRPr>
            </a:lvl1pPr>
          </a:lstStyle>
          <a:p>
            <a:pPr>
              <a:defRPr/>
            </a:pPr>
            <a:endParaRPr lang="cs-CZ"/>
          </a:p>
        </p:txBody>
      </p:sp>
      <p:sp>
        <p:nvSpPr>
          <p:cNvPr id="62467"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25" tIns="48313" rIns="96625" bIns="48313" numCol="1" anchor="t" anchorCtr="0" compatLnSpc="1">
            <a:prstTxWarp prst="textNoShape">
              <a:avLst/>
            </a:prstTxWarp>
          </a:bodyPr>
          <a:lstStyle>
            <a:lvl1pPr algn="r" defTabSz="966362">
              <a:defRPr sz="1200">
                <a:latin typeface="Times New Roman" pitchFamily="18" charset="0"/>
              </a:defRPr>
            </a:lvl1pPr>
          </a:lstStyle>
          <a:p>
            <a:pPr>
              <a:defRPr/>
            </a:pPr>
            <a:endParaRPr lang="cs-CZ"/>
          </a:p>
        </p:txBody>
      </p:sp>
      <p:sp>
        <p:nvSpPr>
          <p:cNvPr id="62468"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6625" tIns="48313" rIns="96625" bIns="48313" numCol="1" anchor="b" anchorCtr="0" compatLnSpc="1">
            <a:prstTxWarp prst="textNoShape">
              <a:avLst/>
            </a:prstTxWarp>
          </a:bodyPr>
          <a:lstStyle>
            <a:lvl1pPr defTabSz="966362">
              <a:defRPr sz="1200">
                <a:latin typeface="Times New Roman" pitchFamily="18" charset="0"/>
              </a:defRPr>
            </a:lvl1pPr>
          </a:lstStyle>
          <a:p>
            <a:pPr>
              <a:defRPr/>
            </a:pPr>
            <a:endParaRPr lang="cs-CZ"/>
          </a:p>
        </p:txBody>
      </p:sp>
      <p:sp>
        <p:nvSpPr>
          <p:cNvPr id="62469"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25" tIns="48313" rIns="96625" bIns="48313" numCol="1" anchor="b" anchorCtr="0" compatLnSpc="1">
            <a:prstTxWarp prst="textNoShape">
              <a:avLst/>
            </a:prstTxWarp>
          </a:bodyPr>
          <a:lstStyle>
            <a:lvl1pPr algn="r" defTabSz="966362">
              <a:defRPr sz="1200">
                <a:latin typeface="Times New Roman" pitchFamily="18" charset="0"/>
              </a:defRPr>
            </a:lvl1pPr>
          </a:lstStyle>
          <a:p>
            <a:pPr>
              <a:defRPr/>
            </a:pPr>
            <a:fld id="{A6FBC090-546B-489A-ABC5-4F7E577AD77B}" type="slidenum">
              <a:rPr lang="cs-CZ"/>
              <a:pPr>
                <a:defRPr/>
              </a:pPr>
              <a:t>‹#›</a:t>
            </a:fld>
            <a:endParaRPr lang="cs-CZ"/>
          </a:p>
        </p:txBody>
      </p:sp>
    </p:spTree>
    <p:extLst>
      <p:ext uri="{BB962C8B-B14F-4D97-AF65-F5344CB8AC3E}">
        <p14:creationId xmlns:p14="http://schemas.microsoft.com/office/powerpoint/2010/main" val="20789901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25" tIns="48313" rIns="96625" bIns="48313" numCol="1" anchor="t" anchorCtr="0" compatLnSpc="1">
            <a:prstTxWarp prst="textNoShape">
              <a:avLst/>
            </a:prstTxWarp>
          </a:bodyPr>
          <a:lstStyle>
            <a:lvl1pPr defTabSz="966362">
              <a:defRPr sz="1200">
                <a:latin typeface="Tahoma" pitchFamily="34" charset="0"/>
              </a:defRPr>
            </a:lvl1pPr>
          </a:lstStyle>
          <a:p>
            <a:pPr>
              <a:defRPr/>
            </a:pPr>
            <a:endParaRPr lang="cs-CZ"/>
          </a:p>
        </p:txBody>
      </p:sp>
      <p:sp>
        <p:nvSpPr>
          <p:cNvPr id="10243" name="Rectangle 3"/>
          <p:cNvSpPr>
            <a:spLocks noGrp="1" noChangeArrowheads="1"/>
          </p:cNvSpPr>
          <p:nvPr>
            <p:ph type="dt" idx="1"/>
          </p:nvPr>
        </p:nvSpPr>
        <p:spPr bwMode="auto">
          <a:xfrm>
            <a:off x="4144963" y="0"/>
            <a:ext cx="3170237" cy="479425"/>
          </a:xfrm>
          <a:prstGeom prst="rect">
            <a:avLst/>
          </a:prstGeom>
          <a:noFill/>
          <a:ln w="9525">
            <a:noFill/>
            <a:miter lim="800000"/>
            <a:headEnd/>
            <a:tailEnd/>
          </a:ln>
          <a:effectLst/>
        </p:spPr>
        <p:txBody>
          <a:bodyPr vert="horz" wrap="square" lIns="96625" tIns="48313" rIns="96625" bIns="48313" numCol="1" anchor="t" anchorCtr="0" compatLnSpc="1">
            <a:prstTxWarp prst="textNoShape">
              <a:avLst/>
            </a:prstTxWarp>
          </a:bodyPr>
          <a:lstStyle>
            <a:lvl1pPr algn="r" defTabSz="966362">
              <a:defRPr sz="1200">
                <a:latin typeface="Tahoma" pitchFamily="34" charset="0"/>
              </a:defRPr>
            </a:lvl1pPr>
          </a:lstStyle>
          <a:p>
            <a:pPr>
              <a:defRPr/>
            </a:pPr>
            <a:endParaRPr lang="cs-CZ"/>
          </a:p>
        </p:txBody>
      </p:sp>
      <p:sp>
        <p:nvSpPr>
          <p:cNvPr id="34820" name="Rectangle 4"/>
          <p:cNvSpPr>
            <a:spLocks noGrp="1" noRot="1" noChangeAspect="1" noChangeArrowheads="1" noTextEdit="1"/>
          </p:cNvSpPr>
          <p:nvPr>
            <p:ph type="sldImg" idx="2"/>
          </p:nvPr>
        </p:nvSpPr>
        <p:spPr bwMode="auto">
          <a:xfrm>
            <a:off x="1257300" y="720725"/>
            <a:ext cx="4802188" cy="360045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974725" y="4559300"/>
            <a:ext cx="5365750" cy="4321175"/>
          </a:xfrm>
          <a:prstGeom prst="rect">
            <a:avLst/>
          </a:prstGeom>
          <a:noFill/>
          <a:ln w="9525">
            <a:noFill/>
            <a:miter lim="800000"/>
            <a:headEnd/>
            <a:tailEnd/>
          </a:ln>
          <a:effectLst/>
        </p:spPr>
        <p:txBody>
          <a:bodyPr vert="horz" wrap="square" lIns="96625" tIns="48313" rIns="96625" bIns="48313" numCol="1" anchor="t" anchorCtr="0" compatLnSpc="1">
            <a:prstTxWarp prst="textNoShape">
              <a:avLst/>
            </a:prstTxWarp>
          </a:bodyPr>
          <a:lstStyle/>
          <a:p>
            <a:pPr lvl="0"/>
            <a:r>
              <a:rPr lang="cs-CZ" noProof="0"/>
              <a:t>Klepnutím lze upravit styly předlohy textu.</a:t>
            </a:r>
          </a:p>
          <a:p>
            <a:pPr lvl="1"/>
            <a:r>
              <a:rPr lang="cs-CZ" noProof="0"/>
              <a:t>Druhá úroveň</a:t>
            </a:r>
          </a:p>
          <a:p>
            <a:pPr lvl="2"/>
            <a:r>
              <a:rPr lang="cs-CZ" noProof="0"/>
              <a:t>Třetí úroveň</a:t>
            </a:r>
          </a:p>
          <a:p>
            <a:pPr lvl="3"/>
            <a:r>
              <a:rPr lang="cs-CZ" noProof="0"/>
              <a:t>Čtvrtá úroveň</a:t>
            </a:r>
          </a:p>
          <a:p>
            <a:pPr lvl="4"/>
            <a:r>
              <a:rPr lang="cs-CZ" noProof="0"/>
              <a:t>Pátá úroveň</a:t>
            </a:r>
          </a:p>
        </p:txBody>
      </p:sp>
      <p:sp>
        <p:nvSpPr>
          <p:cNvPr id="10246" name="Rectangle 6"/>
          <p:cNvSpPr>
            <a:spLocks noGrp="1" noChangeArrowheads="1"/>
          </p:cNvSpPr>
          <p:nvPr>
            <p:ph type="ftr" sz="quarter" idx="4"/>
          </p:nvPr>
        </p:nvSpPr>
        <p:spPr bwMode="auto">
          <a:xfrm>
            <a:off x="0" y="9121775"/>
            <a:ext cx="3170238" cy="479425"/>
          </a:xfrm>
          <a:prstGeom prst="rect">
            <a:avLst/>
          </a:prstGeom>
          <a:noFill/>
          <a:ln w="9525">
            <a:noFill/>
            <a:miter lim="800000"/>
            <a:headEnd/>
            <a:tailEnd/>
          </a:ln>
          <a:effectLst/>
        </p:spPr>
        <p:txBody>
          <a:bodyPr vert="horz" wrap="square" lIns="96625" tIns="48313" rIns="96625" bIns="48313" numCol="1" anchor="b" anchorCtr="0" compatLnSpc="1">
            <a:prstTxWarp prst="textNoShape">
              <a:avLst/>
            </a:prstTxWarp>
          </a:bodyPr>
          <a:lstStyle>
            <a:lvl1pPr defTabSz="966362">
              <a:defRPr sz="1200">
                <a:latin typeface="Tahoma" pitchFamily="34" charset="0"/>
              </a:defRPr>
            </a:lvl1pPr>
          </a:lstStyle>
          <a:p>
            <a:pPr>
              <a:defRPr/>
            </a:pPr>
            <a:endParaRPr lang="cs-CZ"/>
          </a:p>
        </p:txBody>
      </p:sp>
      <p:sp>
        <p:nvSpPr>
          <p:cNvPr id="10247" name="Rectangle 7"/>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a:effectLst/>
        </p:spPr>
        <p:txBody>
          <a:bodyPr vert="horz" wrap="square" lIns="96625" tIns="48313" rIns="96625" bIns="48313" numCol="1" anchor="b" anchorCtr="0" compatLnSpc="1">
            <a:prstTxWarp prst="textNoShape">
              <a:avLst/>
            </a:prstTxWarp>
          </a:bodyPr>
          <a:lstStyle>
            <a:lvl1pPr algn="r" defTabSz="966362">
              <a:defRPr sz="1200">
                <a:latin typeface="Tahoma" pitchFamily="34" charset="0"/>
              </a:defRPr>
            </a:lvl1pPr>
          </a:lstStyle>
          <a:p>
            <a:pPr>
              <a:defRPr/>
            </a:pPr>
            <a:fld id="{ECD9168C-FDE7-450B-97A9-4FFFE2A55766}" type="slidenum">
              <a:rPr lang="cs-CZ"/>
              <a:pPr>
                <a:defRPr/>
              </a:pPr>
              <a:t>‹#›</a:t>
            </a:fld>
            <a:endParaRPr lang="cs-CZ"/>
          </a:p>
        </p:txBody>
      </p:sp>
    </p:spTree>
    <p:extLst>
      <p:ext uri="{BB962C8B-B14F-4D97-AF65-F5344CB8AC3E}">
        <p14:creationId xmlns:p14="http://schemas.microsoft.com/office/powerpoint/2010/main" val="4172774970"/>
      </p:ext>
    </p:extLst>
  </p:cSld>
  <p:clrMap bg1="lt1" tx1="dk1" bg2="lt2" tx2="dk2" accent1="accent1" accent2="accent2" accent3="accent3" accent4="accent4" accent5="accent5" accent6="accent6" hlink="hlink" folHlink="folHlink"/>
  <p:notesStyle>
    <a:lvl1pPr algn="l" defTabSz="912813"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5613" algn="l" defTabSz="912813"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2813" algn="l" defTabSz="912813"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0013" algn="l" defTabSz="912813"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7213" algn="l" defTabSz="912813"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pPr defTabSz="963613"/>
            <a:fld id="{099F8AFC-A571-4890-A3D2-24B0EFA26FD5}" type="slidenum">
              <a:rPr lang="cs-CZ" smtClean="0"/>
              <a:pPr defTabSz="963613"/>
              <a:t>1</a:t>
            </a:fld>
            <a:endParaRPr lang="cs-CZ"/>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3966950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Slide Number Placeholder 7"/>
          <p:cNvSpPr>
            <a:spLocks noGrp="1" noChangeArrowheads="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fld id="{A3890737-59F3-2E4D-9FCE-6E4DC668C130}" type="slidenum">
              <a:rPr lang="cs-CZ" sz="1200"/>
              <a:pPr eaLnBrk="1" hangingPunct="1">
                <a:defRPr/>
              </a:pPr>
              <a:t>14</a:t>
            </a:fld>
            <a:endParaRPr lang="cs-CZ" sz="1200"/>
          </a:p>
        </p:txBody>
      </p:sp>
      <p:sp>
        <p:nvSpPr>
          <p:cNvPr id="10240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DAC751C6-A26D-7644-A504-FB1586EF33CB}" type="slidenum">
              <a:rPr lang="cs-CZ" sz="1200"/>
              <a:pPr algn="r" eaLnBrk="1" hangingPunct="1"/>
              <a:t>14</a:t>
            </a:fld>
            <a:endParaRPr lang="cs-CZ" sz="1200"/>
          </a:p>
        </p:txBody>
      </p:sp>
      <p:sp>
        <p:nvSpPr>
          <p:cNvPr id="104451" name="Rectangle 2"/>
          <p:cNvSpPr>
            <a:spLocks noGrp="1" noRot="1" noChangeAspect="1" noChangeArrowheads="1" noTextEdit="1"/>
          </p:cNvSpPr>
          <p:nvPr>
            <p:ph type="sldImg"/>
          </p:nvPr>
        </p:nvSpPr>
        <p:spPr/>
      </p:sp>
      <p:sp>
        <p:nvSpPr>
          <p:cNvPr id="104452" name="Rectangle 3"/>
          <p:cNvSpPr>
            <a:spLocks noGrp="1" noChangeArrowheads="1"/>
          </p:cNvSpPr>
          <p:nvPr>
            <p:ph type="body" idx="1"/>
          </p:nvPr>
        </p:nvSpPr>
        <p:spPr/>
        <p:txBody>
          <a:bodyPr/>
          <a:lstStyle/>
          <a:p>
            <a:pPr eaLnBrk="1" hangingPunct="1">
              <a:defRPr/>
            </a:pPr>
            <a:endParaRPr lang="en-US"/>
          </a:p>
        </p:txBody>
      </p:sp>
    </p:spTree>
    <p:extLst>
      <p:ext uri="{BB962C8B-B14F-4D97-AF65-F5344CB8AC3E}">
        <p14:creationId xmlns:p14="http://schemas.microsoft.com/office/powerpoint/2010/main" val="28925352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fld id="{BFE64F94-9227-4485-A536-0E05163464FA}" type="slidenum">
              <a:rPr lang="en-US" altLang="cs-CZ" smtClean="0">
                <a:latin typeface="Arial" panose="020B0604020202020204" pitchFamily="34" charset="0"/>
              </a:rPr>
              <a:pPr/>
              <a:t>15</a:t>
            </a:fld>
            <a:endParaRPr lang="en-US" altLang="cs-CZ">
              <a:latin typeface="Arial" panose="020B0604020202020204" pitchFamily="34" charset="0"/>
            </a:endParaRPr>
          </a:p>
        </p:txBody>
      </p:sp>
      <p:sp>
        <p:nvSpPr>
          <p:cNvPr id="29699" name="Rectangle 2"/>
          <p:cNvSpPr>
            <a:spLocks noGrp="1" noRot="1" noChangeAspect="1" noChangeArrowheads="1" noTextEdit="1"/>
          </p:cNvSpPr>
          <p:nvPr>
            <p:ph type="sldImg"/>
          </p:nvPr>
        </p:nvSpPr>
        <p:spPr>
          <a:xfrm>
            <a:off x="920750" y="744538"/>
            <a:ext cx="4960938" cy="3721100"/>
          </a:xfrm>
          <a:ln/>
        </p:spPr>
      </p:sp>
      <p:sp>
        <p:nvSpPr>
          <p:cNvPr id="29700" name="Rectangle 3"/>
          <p:cNvSpPr>
            <a:spLocks noGrp="1" noChangeArrowheads="1"/>
          </p:cNvSpPr>
          <p:nvPr>
            <p:ph type="body" idx="1"/>
          </p:nvPr>
        </p:nvSpPr>
        <p:spPr>
          <a:xfrm>
            <a:off x="906463" y="4714875"/>
            <a:ext cx="4984750" cy="4467225"/>
          </a:xfrm>
          <a:noFill/>
        </p:spPr>
        <p:txBody>
          <a:bodyPr/>
          <a:lstStyle/>
          <a:p>
            <a:pPr eaLnBrk="1" hangingPunct="1"/>
            <a:endParaRPr lang="cs-CZ" altLang="cs-CZ"/>
          </a:p>
        </p:txBody>
      </p:sp>
    </p:spTree>
    <p:extLst>
      <p:ext uri="{BB962C8B-B14F-4D97-AF65-F5344CB8AC3E}">
        <p14:creationId xmlns:p14="http://schemas.microsoft.com/office/powerpoint/2010/main" val="32813762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fld id="{BFE64F94-9227-4485-A536-0E05163464FA}" type="slidenum">
              <a:rPr lang="en-US" altLang="cs-CZ" smtClean="0">
                <a:latin typeface="Arial" panose="020B0604020202020204" pitchFamily="34" charset="0"/>
              </a:rPr>
              <a:pPr/>
              <a:t>17</a:t>
            </a:fld>
            <a:endParaRPr lang="en-US" altLang="cs-CZ">
              <a:latin typeface="Arial" panose="020B0604020202020204" pitchFamily="34" charset="0"/>
            </a:endParaRPr>
          </a:p>
        </p:txBody>
      </p:sp>
      <p:sp>
        <p:nvSpPr>
          <p:cNvPr id="29699" name="Rectangle 2"/>
          <p:cNvSpPr>
            <a:spLocks noGrp="1" noRot="1" noChangeAspect="1" noChangeArrowheads="1" noTextEdit="1"/>
          </p:cNvSpPr>
          <p:nvPr>
            <p:ph type="sldImg"/>
          </p:nvPr>
        </p:nvSpPr>
        <p:spPr>
          <a:xfrm>
            <a:off x="920750" y="744538"/>
            <a:ext cx="4960938" cy="3721100"/>
          </a:xfrm>
          <a:ln/>
        </p:spPr>
      </p:sp>
      <p:sp>
        <p:nvSpPr>
          <p:cNvPr id="29700" name="Rectangle 3"/>
          <p:cNvSpPr>
            <a:spLocks noGrp="1" noChangeArrowheads="1"/>
          </p:cNvSpPr>
          <p:nvPr>
            <p:ph type="body" idx="1"/>
          </p:nvPr>
        </p:nvSpPr>
        <p:spPr>
          <a:xfrm>
            <a:off x="906463" y="4714875"/>
            <a:ext cx="4984750" cy="4467225"/>
          </a:xfrm>
          <a:noFill/>
        </p:spPr>
        <p:txBody>
          <a:bodyPr/>
          <a:lstStyle/>
          <a:p>
            <a:pPr eaLnBrk="1" hangingPunct="1"/>
            <a:endParaRPr lang="cs-CZ" altLang="cs-CZ"/>
          </a:p>
        </p:txBody>
      </p:sp>
    </p:spTree>
    <p:extLst>
      <p:ext uri="{BB962C8B-B14F-4D97-AF65-F5344CB8AC3E}">
        <p14:creationId xmlns:p14="http://schemas.microsoft.com/office/powerpoint/2010/main" val="29406379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A94937-1391-E14C-B3C4-FF84149A7F4E}" type="slidenum">
              <a:rPr lang="cs-CZ"/>
              <a:pPr/>
              <a:t>18</a:t>
            </a:fld>
            <a:endParaRPr lang="cs-CZ"/>
          </a:p>
        </p:txBody>
      </p:sp>
      <p:sp>
        <p:nvSpPr>
          <p:cNvPr id="7475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475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636994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Zástupný symbol pro obrázek snímku 1"/>
          <p:cNvSpPr>
            <a:spLocks noGrp="1" noRot="1" noChangeAspect="1" noTextEdit="1"/>
          </p:cNvSpPr>
          <p:nvPr>
            <p:ph type="sldImg"/>
          </p:nvPr>
        </p:nvSpPr>
        <p:spPr>
          <a:xfrm>
            <a:off x="917575" y="744538"/>
            <a:ext cx="4962525" cy="3722687"/>
          </a:xfrm>
          <a:ln/>
        </p:spPr>
      </p:sp>
      <p:sp>
        <p:nvSpPr>
          <p:cNvPr id="11267" name="Zástupný symbol pro poznámky 2"/>
          <p:cNvSpPr>
            <a:spLocks noGrp="1"/>
          </p:cNvSpPr>
          <p:nvPr>
            <p:ph type="body" idx="1"/>
          </p:nvPr>
        </p:nvSpPr>
        <p:spPr>
          <a:noFill/>
        </p:spPr>
        <p:txBody>
          <a:bodyPr/>
          <a:lstStyle/>
          <a:p>
            <a:r>
              <a:rPr lang="en-US"/>
              <a:t>This slide should demonstrate how small and fine objects cane be visualized in great detail using high resolution X-ray radiography</a:t>
            </a:r>
          </a:p>
        </p:txBody>
      </p:sp>
      <p:sp>
        <p:nvSpPr>
          <p:cNvPr id="11268" name="Zástupný symbol pro číslo snímku 3"/>
          <p:cNvSpPr>
            <a:spLocks noGrp="1"/>
          </p:cNvSpPr>
          <p:nvPr>
            <p:ph type="sldNum" sz="quarter" idx="5"/>
          </p:nvPr>
        </p:nvSpPr>
        <p:spPr>
          <a:noFill/>
        </p:spPr>
        <p:txBody>
          <a:bodyPr/>
          <a:lstStyle>
            <a:lvl1pPr defTabSz="944563" eaLnBrk="0" hangingPunct="0">
              <a:defRPr sz="2400">
                <a:solidFill>
                  <a:schemeClr val="tx1"/>
                </a:solidFill>
                <a:latin typeface="Tahoma" pitchFamily="34" charset="0"/>
              </a:defRPr>
            </a:lvl1pPr>
            <a:lvl2pPr marL="742950" indent="-285750" defTabSz="944563" eaLnBrk="0" hangingPunct="0">
              <a:defRPr sz="2400">
                <a:solidFill>
                  <a:schemeClr val="tx1"/>
                </a:solidFill>
                <a:latin typeface="Tahoma" pitchFamily="34" charset="0"/>
              </a:defRPr>
            </a:lvl2pPr>
            <a:lvl3pPr marL="1143000" indent="-228600" defTabSz="944563" eaLnBrk="0" hangingPunct="0">
              <a:defRPr sz="2400">
                <a:solidFill>
                  <a:schemeClr val="tx1"/>
                </a:solidFill>
                <a:latin typeface="Tahoma" pitchFamily="34" charset="0"/>
              </a:defRPr>
            </a:lvl3pPr>
            <a:lvl4pPr marL="1600200" indent="-228600" defTabSz="944563" eaLnBrk="0" hangingPunct="0">
              <a:defRPr sz="2400">
                <a:solidFill>
                  <a:schemeClr val="tx1"/>
                </a:solidFill>
                <a:latin typeface="Tahoma" pitchFamily="34" charset="0"/>
              </a:defRPr>
            </a:lvl4pPr>
            <a:lvl5pPr marL="2057400" indent="-228600" defTabSz="944563" eaLnBrk="0" hangingPunct="0">
              <a:defRPr sz="2400">
                <a:solidFill>
                  <a:schemeClr val="tx1"/>
                </a:solidFill>
                <a:latin typeface="Tahoma" pitchFamily="34" charset="0"/>
              </a:defRPr>
            </a:lvl5pPr>
            <a:lvl6pPr marL="2514600" indent="-228600" defTabSz="944563" eaLnBrk="0" fontAlgn="base" hangingPunct="0">
              <a:spcBef>
                <a:spcPct val="0"/>
              </a:spcBef>
              <a:spcAft>
                <a:spcPct val="0"/>
              </a:spcAft>
              <a:defRPr sz="2400">
                <a:solidFill>
                  <a:schemeClr val="tx1"/>
                </a:solidFill>
                <a:latin typeface="Tahoma" pitchFamily="34" charset="0"/>
              </a:defRPr>
            </a:lvl6pPr>
            <a:lvl7pPr marL="2971800" indent="-228600" defTabSz="944563" eaLnBrk="0" fontAlgn="base" hangingPunct="0">
              <a:spcBef>
                <a:spcPct val="0"/>
              </a:spcBef>
              <a:spcAft>
                <a:spcPct val="0"/>
              </a:spcAft>
              <a:defRPr sz="2400">
                <a:solidFill>
                  <a:schemeClr val="tx1"/>
                </a:solidFill>
                <a:latin typeface="Tahoma" pitchFamily="34" charset="0"/>
              </a:defRPr>
            </a:lvl7pPr>
            <a:lvl8pPr marL="3429000" indent="-228600" defTabSz="944563" eaLnBrk="0" fontAlgn="base" hangingPunct="0">
              <a:spcBef>
                <a:spcPct val="0"/>
              </a:spcBef>
              <a:spcAft>
                <a:spcPct val="0"/>
              </a:spcAft>
              <a:defRPr sz="2400">
                <a:solidFill>
                  <a:schemeClr val="tx1"/>
                </a:solidFill>
                <a:latin typeface="Tahoma" pitchFamily="34" charset="0"/>
              </a:defRPr>
            </a:lvl8pPr>
            <a:lvl9pPr marL="3886200" indent="-228600" defTabSz="944563" eaLnBrk="0" fontAlgn="base" hangingPunct="0">
              <a:spcBef>
                <a:spcPct val="0"/>
              </a:spcBef>
              <a:spcAft>
                <a:spcPct val="0"/>
              </a:spcAft>
              <a:defRPr sz="2400">
                <a:solidFill>
                  <a:schemeClr val="tx1"/>
                </a:solidFill>
                <a:latin typeface="Tahoma" pitchFamily="34" charset="0"/>
              </a:defRPr>
            </a:lvl9pPr>
          </a:lstStyle>
          <a:p>
            <a:pPr eaLnBrk="1" hangingPunct="1"/>
            <a:fld id="{A260F470-8528-4947-BBA1-36A1163D61E5}" type="slidenum">
              <a:rPr lang="en-US" altLang="en-US" sz="1200" smtClean="0"/>
              <a:pPr eaLnBrk="1" hangingPunct="1"/>
              <a:t>21</a:t>
            </a:fld>
            <a:endParaRPr lang="en-US" altLang="en-US" sz="1200"/>
          </a:p>
        </p:txBody>
      </p:sp>
    </p:spTree>
    <p:extLst>
      <p:ext uri="{BB962C8B-B14F-4D97-AF65-F5344CB8AC3E}">
        <p14:creationId xmlns:p14="http://schemas.microsoft.com/office/powerpoint/2010/main" val="35299907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Zástupný symbol pro obrázek snímku 1"/>
          <p:cNvSpPr>
            <a:spLocks noGrp="1" noRot="1" noChangeAspect="1" noTextEdit="1"/>
          </p:cNvSpPr>
          <p:nvPr>
            <p:ph type="sldImg"/>
          </p:nvPr>
        </p:nvSpPr>
        <p:spPr>
          <a:xfrm>
            <a:off x="917575" y="744538"/>
            <a:ext cx="4962525" cy="3722687"/>
          </a:xfrm>
          <a:ln/>
        </p:spPr>
      </p:sp>
      <p:sp>
        <p:nvSpPr>
          <p:cNvPr id="52227" name="Zástupný symbol pro poznámky 2"/>
          <p:cNvSpPr>
            <a:spLocks noGrp="1"/>
          </p:cNvSpPr>
          <p:nvPr>
            <p:ph type="body" idx="1"/>
          </p:nvPr>
        </p:nvSpPr>
        <p:spPr>
          <a:noFill/>
        </p:spPr>
        <p:txBody>
          <a:bodyPr/>
          <a:lstStyle/>
          <a:p>
            <a:r>
              <a:rPr lang="en-US" altLang="cs-CZ"/>
              <a:t>Acquisition parameters of both samples: Acquisition parameters: Tube voltage 60 kV, tube current 90 µA, acquisition time 10 seconds per projection</a:t>
            </a:r>
          </a:p>
          <a:p>
            <a:r>
              <a:rPr lang="en-US" altLang="cs-CZ"/>
              <a:t>Used detector: Timepix Quad</a:t>
            </a:r>
          </a:p>
        </p:txBody>
      </p:sp>
      <p:sp>
        <p:nvSpPr>
          <p:cNvPr id="52228" name="Zástupný symbol pro číslo snímku 3"/>
          <p:cNvSpPr>
            <a:spLocks noGrp="1"/>
          </p:cNvSpPr>
          <p:nvPr>
            <p:ph type="sldNum" sz="quarter" idx="5"/>
          </p:nvPr>
        </p:nvSpPr>
        <p:spPr>
          <a:noFill/>
        </p:spPr>
        <p:txBody>
          <a:bodyPr/>
          <a:lstStyle>
            <a:lvl1pPr defTabSz="944563">
              <a:spcBef>
                <a:spcPct val="30000"/>
              </a:spcBef>
              <a:defRPr sz="1200">
                <a:solidFill>
                  <a:schemeClr val="tx1"/>
                </a:solidFill>
                <a:latin typeface="Arial" panose="020B0604020202020204" pitchFamily="34" charset="0"/>
              </a:defRPr>
            </a:lvl1pPr>
            <a:lvl2pPr marL="742950" indent="-285750" defTabSz="944563">
              <a:spcBef>
                <a:spcPct val="30000"/>
              </a:spcBef>
              <a:defRPr sz="1200">
                <a:solidFill>
                  <a:schemeClr val="tx1"/>
                </a:solidFill>
                <a:latin typeface="Arial" panose="020B0604020202020204" pitchFamily="34" charset="0"/>
              </a:defRPr>
            </a:lvl2pPr>
            <a:lvl3pPr marL="1143000" indent="-228600" defTabSz="944563">
              <a:spcBef>
                <a:spcPct val="30000"/>
              </a:spcBef>
              <a:defRPr sz="1200">
                <a:solidFill>
                  <a:schemeClr val="tx1"/>
                </a:solidFill>
                <a:latin typeface="Arial" panose="020B0604020202020204" pitchFamily="34" charset="0"/>
              </a:defRPr>
            </a:lvl3pPr>
            <a:lvl4pPr marL="1600200" indent="-228600" defTabSz="944563">
              <a:spcBef>
                <a:spcPct val="30000"/>
              </a:spcBef>
              <a:defRPr sz="1200">
                <a:solidFill>
                  <a:schemeClr val="tx1"/>
                </a:solidFill>
                <a:latin typeface="Arial" panose="020B0604020202020204" pitchFamily="34" charset="0"/>
              </a:defRPr>
            </a:lvl4pPr>
            <a:lvl5pPr marL="2057400" indent="-228600" defTabSz="944563">
              <a:spcBef>
                <a:spcPct val="30000"/>
              </a:spcBef>
              <a:defRPr sz="1200">
                <a:solidFill>
                  <a:schemeClr val="tx1"/>
                </a:solidFill>
                <a:latin typeface="Arial" panose="020B0604020202020204" pitchFamily="34" charset="0"/>
              </a:defRPr>
            </a:lvl5pPr>
            <a:lvl6pPr marL="2514600" indent="-228600" defTabSz="944563"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44563"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44563"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4456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53A2FFF-CEB9-403D-A9F4-56512E514B08}" type="slidenum">
              <a:rPr lang="en-US" altLang="en-US" smtClean="0">
                <a:latin typeface="Tahoma" panose="020B0604030504040204" pitchFamily="34" charset="0"/>
              </a:rPr>
              <a:pPr>
                <a:spcBef>
                  <a:spcPct val="0"/>
                </a:spcBef>
              </a:pPr>
              <a:t>22</a:t>
            </a:fld>
            <a:endParaRPr lang="en-US" altLang="en-US">
              <a:latin typeface="Tahoma" panose="020B0604030504040204" pitchFamily="34" charset="0"/>
            </a:endParaRPr>
          </a:p>
        </p:txBody>
      </p:sp>
    </p:spTree>
    <p:extLst>
      <p:ext uri="{BB962C8B-B14F-4D97-AF65-F5344CB8AC3E}">
        <p14:creationId xmlns:p14="http://schemas.microsoft.com/office/powerpoint/2010/main" val="2816964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fld id="{508CEA5D-43DB-468F-A9DA-732C94AD31F2}" type="slidenum">
              <a:rPr lang="en-US" altLang="cs-CZ" smtClean="0">
                <a:latin typeface="Arial" panose="020B0604020202020204" pitchFamily="34" charset="0"/>
              </a:rPr>
              <a:pPr/>
              <a:t>2</a:t>
            </a:fld>
            <a:endParaRPr lang="en-US" altLang="cs-CZ">
              <a:latin typeface="Arial" panose="020B0604020202020204" pitchFamily="34" charset="0"/>
            </a:endParaRPr>
          </a:p>
        </p:txBody>
      </p:sp>
      <p:sp>
        <p:nvSpPr>
          <p:cNvPr id="9219" name="Rectangle 2"/>
          <p:cNvSpPr>
            <a:spLocks noGrp="1" noRot="1" noChangeAspect="1" noChangeArrowheads="1" noTextEdit="1"/>
          </p:cNvSpPr>
          <p:nvPr>
            <p:ph type="sldImg"/>
          </p:nvPr>
        </p:nvSpPr>
        <p:spPr>
          <a:xfrm>
            <a:off x="920750" y="744538"/>
            <a:ext cx="4960938" cy="3721100"/>
          </a:xfrm>
          <a:ln/>
        </p:spPr>
      </p:sp>
      <p:sp>
        <p:nvSpPr>
          <p:cNvPr id="9220" name="Rectangle 3"/>
          <p:cNvSpPr>
            <a:spLocks noGrp="1" noChangeArrowheads="1"/>
          </p:cNvSpPr>
          <p:nvPr>
            <p:ph type="body" idx="1"/>
          </p:nvPr>
        </p:nvSpPr>
        <p:spPr>
          <a:xfrm>
            <a:off x="906463" y="4714875"/>
            <a:ext cx="4984750" cy="4467225"/>
          </a:xfrm>
          <a:noFill/>
        </p:spPr>
        <p:txBody>
          <a:bodyPr/>
          <a:lstStyle/>
          <a:p>
            <a:pPr eaLnBrk="1" hangingPunct="1"/>
            <a:endParaRPr lang="cs-CZ" altLang="cs-CZ"/>
          </a:p>
        </p:txBody>
      </p:sp>
    </p:spTree>
    <p:extLst>
      <p:ext uri="{BB962C8B-B14F-4D97-AF65-F5344CB8AC3E}">
        <p14:creationId xmlns:p14="http://schemas.microsoft.com/office/powerpoint/2010/main" val="6017043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B099EA-65FE-4FAC-B298-43E4214954EC}" type="slidenum">
              <a:rPr lang="cs-CZ"/>
              <a:pPr/>
              <a:t>3</a:t>
            </a:fld>
            <a:endParaRPr lang="cs-CZ"/>
          </a:p>
        </p:txBody>
      </p:sp>
      <p:sp>
        <p:nvSpPr>
          <p:cNvPr id="409602" name="Rectangle 2"/>
          <p:cNvSpPr>
            <a:spLocks noGrp="1" noRot="1" noChangeAspect="1" noChangeArrowheads="1" noTextEdit="1"/>
          </p:cNvSpPr>
          <p:nvPr>
            <p:ph type="sldImg"/>
          </p:nvPr>
        </p:nvSpPr>
        <p:spPr>
          <a:ln/>
        </p:spPr>
      </p:sp>
      <p:sp>
        <p:nvSpPr>
          <p:cNvPr id="409603" name="Rectangle 3"/>
          <p:cNvSpPr>
            <a:spLocks noGrp="1" noChangeArrowheads="1"/>
          </p:cNvSpPr>
          <p:nvPr>
            <p:ph type="body" idx="1"/>
          </p:nvPr>
        </p:nvSpPr>
        <p:spPr/>
        <p:txBody>
          <a:bodyPr/>
          <a:lstStyle/>
          <a:p>
            <a:endParaRPr lang="cs-CZ"/>
          </a:p>
        </p:txBody>
      </p:sp>
    </p:spTree>
    <p:extLst>
      <p:ext uri="{BB962C8B-B14F-4D97-AF65-F5344CB8AC3E}">
        <p14:creationId xmlns:p14="http://schemas.microsoft.com/office/powerpoint/2010/main" val="614881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xfrm>
            <a:off x="1258888" y="720725"/>
            <a:ext cx="4797425" cy="3598863"/>
          </a:xfrm>
          <a:ln/>
        </p:spPr>
      </p:sp>
      <p:sp>
        <p:nvSpPr>
          <p:cNvPr id="40963"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836473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fld id="{A395113A-1BF2-4C79-A483-AD48F19A5B28}" type="slidenum">
              <a:rPr lang="en-US" altLang="cs-CZ" smtClean="0">
                <a:latin typeface="Arial" panose="020B0604020202020204" pitchFamily="34" charset="0"/>
              </a:rPr>
              <a:pPr/>
              <a:t>6</a:t>
            </a:fld>
            <a:endParaRPr lang="en-US" altLang="cs-CZ">
              <a:latin typeface="Arial" panose="020B0604020202020204" pitchFamily="34" charset="0"/>
            </a:endParaRPr>
          </a:p>
        </p:txBody>
      </p:sp>
      <p:sp>
        <p:nvSpPr>
          <p:cNvPr id="21507" name="Rectangle 2"/>
          <p:cNvSpPr>
            <a:spLocks noGrp="1" noRot="1" noChangeAspect="1" noChangeArrowheads="1" noTextEdit="1"/>
          </p:cNvSpPr>
          <p:nvPr>
            <p:ph type="sldImg"/>
          </p:nvPr>
        </p:nvSpPr>
        <p:spPr>
          <a:xfrm>
            <a:off x="920750" y="744538"/>
            <a:ext cx="4960938" cy="3721100"/>
          </a:xfrm>
          <a:ln/>
        </p:spPr>
      </p:sp>
      <p:sp>
        <p:nvSpPr>
          <p:cNvPr id="21508" name="Rectangle 3"/>
          <p:cNvSpPr>
            <a:spLocks noGrp="1" noChangeArrowheads="1"/>
          </p:cNvSpPr>
          <p:nvPr>
            <p:ph type="body" idx="1"/>
          </p:nvPr>
        </p:nvSpPr>
        <p:spPr>
          <a:xfrm>
            <a:off x="906463" y="4714875"/>
            <a:ext cx="4984750" cy="4467225"/>
          </a:xfrm>
          <a:noFill/>
        </p:spPr>
        <p:txBody>
          <a:bodyPr/>
          <a:lstStyle/>
          <a:p>
            <a:pPr eaLnBrk="1" hangingPunct="1"/>
            <a:endParaRPr lang="cs-CZ" altLang="cs-CZ"/>
          </a:p>
        </p:txBody>
      </p:sp>
    </p:spTree>
    <p:extLst>
      <p:ext uri="{BB962C8B-B14F-4D97-AF65-F5344CB8AC3E}">
        <p14:creationId xmlns:p14="http://schemas.microsoft.com/office/powerpoint/2010/main" val="21737304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Образ слайда 1"/>
          <p:cNvSpPr>
            <a:spLocks noGrp="1" noRot="1" noChangeAspect="1" noTextEdit="1"/>
          </p:cNvSpPr>
          <p:nvPr>
            <p:ph type="sldImg"/>
          </p:nvPr>
        </p:nvSpPr>
        <p:spPr bwMode="auto">
          <a:xfrm>
            <a:off x="990600" y="731838"/>
            <a:ext cx="4873625" cy="36560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7892"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Lucida Sans Unicode" panose="020B0602030504020204" pitchFamily="34" charset="0"/>
              </a:defRPr>
            </a:lvl1pPr>
            <a:lvl2pPr marL="742950" indent="-285750">
              <a:defRPr>
                <a:solidFill>
                  <a:schemeClr val="tx1"/>
                </a:solidFill>
                <a:latin typeface="Lucida Sans Unicode" panose="020B0602030504020204" pitchFamily="34" charset="0"/>
              </a:defRPr>
            </a:lvl2pPr>
            <a:lvl3pPr marL="1143000" indent="-228600">
              <a:defRPr>
                <a:solidFill>
                  <a:schemeClr val="tx1"/>
                </a:solidFill>
                <a:latin typeface="Lucida Sans Unicode" panose="020B0602030504020204" pitchFamily="34" charset="0"/>
              </a:defRPr>
            </a:lvl3pPr>
            <a:lvl4pPr marL="1600200" indent="-228600">
              <a:defRPr>
                <a:solidFill>
                  <a:schemeClr val="tx1"/>
                </a:solidFill>
                <a:latin typeface="Lucida Sans Unicode" panose="020B0602030504020204" pitchFamily="34" charset="0"/>
              </a:defRPr>
            </a:lvl4pPr>
            <a:lvl5pPr marL="2057400" indent="-228600">
              <a:defRPr>
                <a:solidFill>
                  <a:schemeClr val="tx1"/>
                </a:solidFill>
                <a:latin typeface="Lucida Sans Unicode" panose="020B0602030504020204" pitchFamily="34" charset="0"/>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defRPr>
            </a:lvl9pPr>
          </a:lstStyle>
          <a:p>
            <a:pPr fontAlgn="base">
              <a:spcBef>
                <a:spcPct val="0"/>
              </a:spcBef>
              <a:spcAft>
                <a:spcPct val="0"/>
              </a:spcAft>
            </a:pPr>
            <a:fld id="{8903034C-4197-494D-AC99-81CECD38EE99}" type="slidenum">
              <a:rPr lang="ru-RU" altLang="en-US" smtClean="0">
                <a:solidFill>
                  <a:prstClr val="black"/>
                </a:solidFill>
                <a:latin typeface="Calibri" panose="020F0502020204030204" pitchFamily="34" charset="0"/>
              </a:rPr>
              <a:pPr fontAlgn="base">
                <a:spcBef>
                  <a:spcPct val="0"/>
                </a:spcBef>
                <a:spcAft>
                  <a:spcPct val="0"/>
                </a:spcAft>
              </a:pPr>
              <a:t>7</a:t>
            </a:fld>
            <a:endParaRPr lang="ru-RU" altLang="en-US">
              <a:solidFill>
                <a:prstClr val="black"/>
              </a:solidFill>
              <a:latin typeface="Calibri" panose="020F0502020204030204" pitchFamily="34" charset="0"/>
            </a:endParaRPr>
          </a:p>
        </p:txBody>
      </p:sp>
    </p:spTree>
    <p:extLst>
      <p:ext uri="{BB962C8B-B14F-4D97-AF65-F5344CB8AC3E}">
        <p14:creationId xmlns:p14="http://schemas.microsoft.com/office/powerpoint/2010/main" val="31824619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941EE2D6-4BEF-4E96-B205-F2961893170D}" type="slidenum">
              <a:rPr lang="fr-FR">
                <a:solidFill>
                  <a:prstClr val="black"/>
                </a:solidFill>
              </a:rPr>
              <a:pPr/>
              <a:t>8</a:t>
            </a:fld>
            <a:endParaRPr lang="fr-FR">
              <a:solidFill>
                <a:prstClr val="black"/>
              </a:solidFill>
            </a:endParaRPr>
          </a:p>
        </p:txBody>
      </p:sp>
      <p:sp>
        <p:nvSpPr>
          <p:cNvPr id="49153" name="Rectangle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9154" name="Rectangle 2"/>
          <p:cNvSpPr txBox="1">
            <a:spLocks noGrp="1" noChangeArrowheads="1"/>
          </p:cNvSpPr>
          <p:nvPr>
            <p:ph type="body" idx="1"/>
          </p:nvPr>
        </p:nvSpPr>
        <p:spPr bwMode="auto">
          <a:xfrm>
            <a:off x="914401" y="4343400"/>
            <a:ext cx="5029200" cy="4114800"/>
          </a:xfrm>
          <a:prstGeom prst="rect">
            <a:avLst/>
          </a:prstGeom>
          <a:noFill/>
          <a:ln>
            <a:round/>
            <a:headEnd/>
            <a:tailEnd/>
          </a:ln>
        </p:spPr>
        <p:txBody>
          <a:bodyPr wrap="none" anchor="ctr"/>
          <a:lstStyle/>
          <a:p>
            <a:endParaRPr lang="fr-FR"/>
          </a:p>
        </p:txBody>
      </p:sp>
    </p:spTree>
    <p:extLst>
      <p:ext uri="{BB962C8B-B14F-4D97-AF65-F5344CB8AC3E}">
        <p14:creationId xmlns:p14="http://schemas.microsoft.com/office/powerpoint/2010/main" val="35634995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fld id="{0131DC0F-00BF-4B3D-8642-5CF6170DDF51}" type="slidenum">
              <a:rPr lang="en-US" altLang="cs-CZ" smtClean="0">
                <a:latin typeface="Arial" panose="020B0604020202020204" pitchFamily="34" charset="0"/>
              </a:rPr>
              <a:pPr/>
              <a:t>9</a:t>
            </a:fld>
            <a:endParaRPr lang="en-US" altLang="cs-CZ">
              <a:latin typeface="Arial" panose="020B0604020202020204" pitchFamily="34" charset="0"/>
            </a:endParaRPr>
          </a:p>
        </p:txBody>
      </p:sp>
      <p:sp>
        <p:nvSpPr>
          <p:cNvPr id="25603" name="Rectangle 2"/>
          <p:cNvSpPr>
            <a:spLocks noGrp="1" noRot="1" noChangeAspect="1" noChangeArrowheads="1" noTextEdit="1"/>
          </p:cNvSpPr>
          <p:nvPr>
            <p:ph type="sldImg"/>
          </p:nvPr>
        </p:nvSpPr>
        <p:spPr>
          <a:xfrm>
            <a:off x="920750" y="744538"/>
            <a:ext cx="4960938" cy="3721100"/>
          </a:xfrm>
          <a:ln/>
        </p:spPr>
      </p:sp>
      <p:sp>
        <p:nvSpPr>
          <p:cNvPr id="25604" name="Rectangle 3"/>
          <p:cNvSpPr>
            <a:spLocks noGrp="1" noChangeArrowheads="1"/>
          </p:cNvSpPr>
          <p:nvPr>
            <p:ph type="body" idx="1"/>
          </p:nvPr>
        </p:nvSpPr>
        <p:spPr>
          <a:xfrm>
            <a:off x="906463" y="4714875"/>
            <a:ext cx="4984750" cy="4467225"/>
          </a:xfrm>
          <a:noFill/>
        </p:spPr>
        <p:txBody>
          <a:bodyPr/>
          <a:lstStyle/>
          <a:p>
            <a:pPr eaLnBrk="1" hangingPunct="1"/>
            <a:endParaRPr lang="cs-CZ" altLang="cs-CZ"/>
          </a:p>
        </p:txBody>
      </p:sp>
    </p:spTree>
    <p:extLst>
      <p:ext uri="{BB962C8B-B14F-4D97-AF65-F5344CB8AC3E}">
        <p14:creationId xmlns:p14="http://schemas.microsoft.com/office/powerpoint/2010/main" val="27573783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fld id="{0131DC0F-00BF-4B3D-8642-5CF6170DDF51}" type="slidenum">
              <a:rPr lang="en-US" altLang="cs-CZ" smtClean="0">
                <a:latin typeface="Arial" panose="020B0604020202020204" pitchFamily="34" charset="0"/>
              </a:rPr>
              <a:pPr/>
              <a:t>10</a:t>
            </a:fld>
            <a:endParaRPr lang="en-US" altLang="cs-CZ">
              <a:latin typeface="Arial" panose="020B0604020202020204" pitchFamily="34" charset="0"/>
            </a:endParaRPr>
          </a:p>
        </p:txBody>
      </p:sp>
      <p:sp>
        <p:nvSpPr>
          <p:cNvPr id="25603" name="Rectangle 2"/>
          <p:cNvSpPr>
            <a:spLocks noGrp="1" noRot="1" noChangeAspect="1" noChangeArrowheads="1" noTextEdit="1"/>
          </p:cNvSpPr>
          <p:nvPr>
            <p:ph type="sldImg"/>
          </p:nvPr>
        </p:nvSpPr>
        <p:spPr>
          <a:xfrm>
            <a:off x="920750" y="744538"/>
            <a:ext cx="4960938" cy="3721100"/>
          </a:xfrm>
          <a:ln/>
        </p:spPr>
      </p:sp>
      <p:sp>
        <p:nvSpPr>
          <p:cNvPr id="25604" name="Rectangle 3"/>
          <p:cNvSpPr>
            <a:spLocks noGrp="1" noChangeArrowheads="1"/>
          </p:cNvSpPr>
          <p:nvPr>
            <p:ph type="body" idx="1"/>
          </p:nvPr>
        </p:nvSpPr>
        <p:spPr>
          <a:xfrm>
            <a:off x="906463" y="4714875"/>
            <a:ext cx="4984750" cy="4467225"/>
          </a:xfrm>
          <a:noFill/>
        </p:spPr>
        <p:txBody>
          <a:bodyPr/>
          <a:lstStyle/>
          <a:p>
            <a:pPr eaLnBrk="1" hangingPunct="1"/>
            <a:endParaRPr lang="cs-CZ" altLang="cs-CZ"/>
          </a:p>
        </p:txBody>
      </p:sp>
    </p:spTree>
    <p:extLst>
      <p:ext uri="{BB962C8B-B14F-4D97-AF65-F5344CB8AC3E}">
        <p14:creationId xmlns:p14="http://schemas.microsoft.com/office/powerpoint/2010/main" val="24727664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6858000"/>
          </a:xfrm>
          <a:prstGeom prst="rect">
            <a:avLst/>
          </a:prstGeom>
          <a:gradFill rotWithShape="0">
            <a:gsLst>
              <a:gs pos="0">
                <a:srgbClr val="D3DEFD"/>
              </a:gs>
              <a:gs pos="100000">
                <a:schemeClr val="bg1"/>
              </a:gs>
            </a:gsLst>
            <a:path path="shape">
              <a:fillToRect l="50000" t="50000" r="50000" b="50000"/>
            </a:path>
          </a:gradFill>
          <a:ln w="9525">
            <a:noFill/>
            <a:miter lim="800000"/>
            <a:headEnd/>
            <a:tailEnd/>
          </a:ln>
          <a:effectLst/>
        </p:spPr>
        <p:txBody>
          <a:bodyPr wrap="none" anchor="ctr"/>
          <a:lstStyle/>
          <a:p>
            <a:pPr>
              <a:defRPr/>
            </a:pPr>
            <a:endParaRPr lang="cs-CZ"/>
          </a:p>
        </p:txBody>
      </p:sp>
      <p:grpSp>
        <p:nvGrpSpPr>
          <p:cNvPr id="5" name="Group 3"/>
          <p:cNvGrpSpPr>
            <a:grpSpLocks/>
          </p:cNvGrpSpPr>
          <p:nvPr/>
        </p:nvGrpSpPr>
        <p:grpSpPr bwMode="auto">
          <a:xfrm>
            <a:off x="0" y="0"/>
            <a:ext cx="9144000" cy="6858000"/>
            <a:chOff x="0" y="0"/>
            <a:chExt cx="5760" cy="4320"/>
          </a:xfrm>
        </p:grpSpPr>
        <p:grpSp>
          <p:nvGrpSpPr>
            <p:cNvPr id="6" name="Group 4"/>
            <p:cNvGrpSpPr>
              <a:grpSpLocks/>
            </p:cNvGrpSpPr>
            <p:nvPr/>
          </p:nvGrpSpPr>
          <p:grpSpPr bwMode="auto">
            <a:xfrm>
              <a:off x="0" y="0"/>
              <a:ext cx="5760" cy="4320"/>
              <a:chOff x="0" y="0"/>
              <a:chExt cx="5760" cy="4320"/>
            </a:xfrm>
          </p:grpSpPr>
          <p:sp>
            <p:nvSpPr>
              <p:cNvPr id="16" name="Rectangle 5"/>
              <p:cNvSpPr>
                <a:spLocks noChangeArrowheads="1"/>
              </p:cNvSpPr>
              <p:nvPr/>
            </p:nvSpPr>
            <p:spPr bwMode="ltGray">
              <a:xfrm>
                <a:off x="2112" y="0"/>
                <a:ext cx="3648" cy="96"/>
              </a:xfrm>
              <a:prstGeom prst="rect">
                <a:avLst/>
              </a:prstGeom>
              <a:solidFill>
                <a:schemeClr val="folHlink"/>
              </a:solidFill>
              <a:ln w="9525">
                <a:noFill/>
                <a:miter lim="800000"/>
                <a:headEnd/>
                <a:tailEnd/>
              </a:ln>
              <a:effectLst/>
            </p:spPr>
            <p:txBody>
              <a:bodyPr wrap="none" anchor="ctr"/>
              <a:lstStyle/>
              <a:p>
                <a:pPr>
                  <a:defRPr/>
                </a:pPr>
                <a:endParaRPr lang="cs-CZ"/>
              </a:p>
            </p:txBody>
          </p:sp>
          <p:grpSp>
            <p:nvGrpSpPr>
              <p:cNvPr id="17" name="Group 6"/>
              <p:cNvGrpSpPr>
                <a:grpSpLocks/>
              </p:cNvGrpSpPr>
              <p:nvPr userDrawn="1"/>
            </p:nvGrpSpPr>
            <p:grpSpPr bwMode="auto">
              <a:xfrm>
                <a:off x="0" y="0"/>
                <a:ext cx="5760" cy="4320"/>
                <a:chOff x="0" y="0"/>
                <a:chExt cx="5760" cy="4320"/>
              </a:xfrm>
            </p:grpSpPr>
            <p:sp>
              <p:nvSpPr>
                <p:cNvPr id="19" name="Line 7"/>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20" name="Line 8"/>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21" name="Line 9"/>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22" name="Line 10"/>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23" name="Line 11"/>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24" name="Line 12"/>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25" name="Line 13"/>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26" name="Line 14"/>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27" name="Line 15"/>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28" name="Line 16"/>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29" name="Line 17"/>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30" name="Line 18"/>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31" name="Line 19"/>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32" name="Line 20"/>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33" name="Line 21"/>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34" name="Line 22"/>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35" name="Line 23"/>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36" name="Line 24"/>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37" name="Line 25"/>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38" name="Line 26"/>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39" name="Line 27"/>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40" name="Line 28"/>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41" name="Line 29"/>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42" name="Line 30"/>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43" name="Line 31"/>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44" name="Line 32"/>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45" name="Line 33"/>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46" name="Line 34"/>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47" name="Line 35"/>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48" name="Line 36"/>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49" name="Line 37"/>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50" name="Line 38"/>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51" name="Line 39"/>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52" name="Line 40"/>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53" name="Line 41"/>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54" name="Line 42"/>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55" name="Line 43"/>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56" name="Line 44"/>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57" name="Line 45"/>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58" name="Line 46"/>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59" name="Line 47"/>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60" name="Line 48"/>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61" name="Line 49"/>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62" name="Line 50"/>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63" name="Line 51"/>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64" name="Line 52"/>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65" name="Line 53"/>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66" name="Line 54"/>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67" name="Line 55"/>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68" name="Line 56"/>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sp>
              <p:nvSpPr>
                <p:cNvPr id="69" name="Line 57"/>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cs-CZ"/>
                </a:p>
              </p:txBody>
            </p:sp>
          </p:grpSp>
          <p:sp>
            <p:nvSpPr>
              <p:cNvPr id="18" name="Line 58"/>
              <p:cNvSpPr>
                <a:spLocks noChangeShapeType="1"/>
              </p:cNvSpPr>
              <p:nvPr/>
            </p:nvSpPr>
            <p:spPr bwMode="ltGray">
              <a:xfrm>
                <a:off x="5568" y="0"/>
                <a:ext cx="0" cy="1488"/>
              </a:xfrm>
              <a:prstGeom prst="line">
                <a:avLst/>
              </a:prstGeom>
              <a:noFill/>
              <a:ln w="9525">
                <a:solidFill>
                  <a:schemeClr val="hlink"/>
                </a:solidFill>
                <a:round/>
                <a:headEnd/>
                <a:tailEnd/>
              </a:ln>
              <a:effectLst/>
            </p:spPr>
            <p:txBody>
              <a:bodyPr wrap="none" anchor="ctr"/>
              <a:lstStyle/>
              <a:p>
                <a:pPr>
                  <a:defRPr/>
                </a:pPr>
                <a:endParaRPr lang="cs-CZ"/>
              </a:p>
            </p:txBody>
          </p:sp>
        </p:grpSp>
        <p:grpSp>
          <p:nvGrpSpPr>
            <p:cNvPr id="7" name="Group 59"/>
            <p:cNvGrpSpPr>
              <a:grpSpLocks/>
            </p:cNvGrpSpPr>
            <p:nvPr userDrawn="1"/>
          </p:nvGrpSpPr>
          <p:grpSpPr bwMode="auto">
            <a:xfrm>
              <a:off x="3" y="559"/>
              <a:ext cx="4192" cy="1796"/>
              <a:chOff x="3" y="559"/>
              <a:chExt cx="4192" cy="1796"/>
            </a:xfrm>
          </p:grpSpPr>
          <p:sp>
            <p:nvSpPr>
              <p:cNvPr id="12" name="Line 60"/>
              <p:cNvSpPr>
                <a:spLocks noChangeShapeType="1"/>
              </p:cNvSpPr>
              <p:nvPr/>
            </p:nvSpPr>
            <p:spPr bwMode="ltGray">
              <a:xfrm>
                <a:off x="506" y="559"/>
                <a:ext cx="0" cy="1796"/>
              </a:xfrm>
              <a:prstGeom prst="line">
                <a:avLst/>
              </a:prstGeom>
              <a:noFill/>
              <a:ln w="9525">
                <a:solidFill>
                  <a:schemeClr val="hlink"/>
                </a:solidFill>
                <a:round/>
                <a:headEnd/>
                <a:tailEnd/>
              </a:ln>
              <a:effectLst/>
            </p:spPr>
            <p:txBody>
              <a:bodyPr wrap="none" anchor="ctr"/>
              <a:lstStyle/>
              <a:p>
                <a:pPr>
                  <a:defRPr/>
                </a:pPr>
                <a:endParaRPr lang="cs-CZ"/>
              </a:p>
            </p:txBody>
          </p:sp>
          <p:sp>
            <p:nvSpPr>
              <p:cNvPr id="13" name="Line 61"/>
              <p:cNvSpPr>
                <a:spLocks noChangeShapeType="1"/>
              </p:cNvSpPr>
              <p:nvPr/>
            </p:nvSpPr>
            <p:spPr bwMode="ltGray">
              <a:xfrm flipH="1" flipV="1">
                <a:off x="3" y="1924"/>
                <a:ext cx="3211" cy="1"/>
              </a:xfrm>
              <a:prstGeom prst="line">
                <a:avLst/>
              </a:prstGeom>
              <a:noFill/>
              <a:ln w="9525">
                <a:solidFill>
                  <a:schemeClr val="hlink"/>
                </a:solidFill>
                <a:round/>
                <a:headEnd/>
                <a:tailEnd/>
              </a:ln>
              <a:effectLst/>
            </p:spPr>
            <p:txBody>
              <a:bodyPr wrap="none" anchor="ctr"/>
              <a:lstStyle/>
              <a:p>
                <a:pPr>
                  <a:defRPr/>
                </a:pPr>
                <a:endParaRPr lang="cs-CZ"/>
              </a:p>
            </p:txBody>
          </p:sp>
          <p:sp>
            <p:nvSpPr>
              <p:cNvPr id="14" name="Line 62"/>
              <p:cNvSpPr>
                <a:spLocks noChangeShapeType="1"/>
              </p:cNvSpPr>
              <p:nvPr/>
            </p:nvSpPr>
            <p:spPr bwMode="ltGray">
              <a:xfrm flipH="1" flipV="1">
                <a:off x="384" y="938"/>
                <a:ext cx="3811" cy="1"/>
              </a:xfrm>
              <a:prstGeom prst="line">
                <a:avLst/>
              </a:prstGeom>
              <a:noFill/>
              <a:ln w="9525">
                <a:solidFill>
                  <a:schemeClr val="hlink"/>
                </a:solidFill>
                <a:round/>
                <a:headEnd/>
                <a:tailEnd/>
              </a:ln>
              <a:effectLst/>
            </p:spPr>
            <p:txBody>
              <a:bodyPr wrap="none" anchor="ctr"/>
              <a:lstStyle/>
              <a:p>
                <a:pPr>
                  <a:defRPr/>
                </a:pPr>
                <a:endParaRPr lang="cs-CZ"/>
              </a:p>
            </p:txBody>
          </p:sp>
          <p:sp>
            <p:nvSpPr>
              <p:cNvPr id="15" name="Arc 63"/>
              <p:cNvSpPr>
                <a:spLocks/>
              </p:cNvSpPr>
              <p:nvPr/>
            </p:nvSpPr>
            <p:spPr bwMode="ltGray">
              <a:xfrm rot="16200000" flipH="1">
                <a:off x="426" y="860"/>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a:p>
            </p:txBody>
          </p:sp>
        </p:grpSp>
        <p:grpSp>
          <p:nvGrpSpPr>
            <p:cNvPr id="8" name="Group 64"/>
            <p:cNvGrpSpPr>
              <a:grpSpLocks/>
            </p:cNvGrpSpPr>
            <p:nvPr userDrawn="1"/>
          </p:nvGrpSpPr>
          <p:grpSpPr bwMode="auto">
            <a:xfrm>
              <a:off x="1480" y="1952"/>
              <a:ext cx="3808" cy="1812"/>
              <a:chOff x="1480" y="1952"/>
              <a:chExt cx="3808" cy="1812"/>
            </a:xfrm>
          </p:grpSpPr>
          <p:sp>
            <p:nvSpPr>
              <p:cNvPr id="9" name="Line 65"/>
              <p:cNvSpPr>
                <a:spLocks noChangeShapeType="1"/>
              </p:cNvSpPr>
              <p:nvPr/>
            </p:nvSpPr>
            <p:spPr bwMode="ltGray">
              <a:xfrm flipV="1">
                <a:off x="1480" y="3442"/>
                <a:ext cx="3808" cy="0"/>
              </a:xfrm>
              <a:prstGeom prst="line">
                <a:avLst/>
              </a:prstGeom>
              <a:noFill/>
              <a:ln w="9525">
                <a:solidFill>
                  <a:schemeClr val="hlink"/>
                </a:solidFill>
                <a:round/>
                <a:headEnd/>
                <a:tailEnd/>
              </a:ln>
              <a:effectLst/>
            </p:spPr>
            <p:txBody>
              <a:bodyPr wrap="none" anchor="ctr"/>
              <a:lstStyle/>
              <a:p>
                <a:pPr>
                  <a:defRPr/>
                </a:pPr>
                <a:endParaRPr lang="cs-CZ"/>
              </a:p>
            </p:txBody>
          </p:sp>
          <p:sp>
            <p:nvSpPr>
              <p:cNvPr id="10" name="Line 66"/>
              <p:cNvSpPr>
                <a:spLocks noChangeShapeType="1"/>
              </p:cNvSpPr>
              <p:nvPr/>
            </p:nvSpPr>
            <p:spPr bwMode="ltGray">
              <a:xfrm flipH="1">
                <a:off x="5172" y="1952"/>
                <a:ext cx="0" cy="1812"/>
              </a:xfrm>
              <a:prstGeom prst="line">
                <a:avLst/>
              </a:prstGeom>
              <a:noFill/>
              <a:ln w="9525">
                <a:solidFill>
                  <a:schemeClr val="hlink"/>
                </a:solidFill>
                <a:round/>
                <a:headEnd/>
                <a:tailEnd/>
              </a:ln>
              <a:effectLst/>
            </p:spPr>
            <p:txBody>
              <a:bodyPr wrap="none" anchor="ctr"/>
              <a:lstStyle/>
              <a:p>
                <a:pPr>
                  <a:defRPr/>
                </a:pPr>
                <a:endParaRPr lang="cs-CZ"/>
              </a:p>
            </p:txBody>
          </p:sp>
          <p:sp>
            <p:nvSpPr>
              <p:cNvPr id="11" name="Arc 67"/>
              <p:cNvSpPr>
                <a:spLocks/>
              </p:cNvSpPr>
              <p:nvPr/>
            </p:nvSpPr>
            <p:spPr bwMode="ltGray">
              <a:xfrm rot="5400000">
                <a:off x="5097" y="3347"/>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a:p>
            </p:txBody>
          </p:sp>
        </p:grpSp>
      </p:grpSp>
      <p:sp>
        <p:nvSpPr>
          <p:cNvPr id="4164" name="Rectangle 68"/>
          <p:cNvSpPr>
            <a:spLocks noGrp="1" noChangeArrowheads="1"/>
          </p:cNvSpPr>
          <p:nvPr>
            <p:ph type="ctrTitle"/>
          </p:nvPr>
        </p:nvSpPr>
        <p:spPr>
          <a:xfrm>
            <a:off x="990600" y="1752600"/>
            <a:ext cx="7772400" cy="1143000"/>
          </a:xfrm>
        </p:spPr>
        <p:txBody>
          <a:bodyPr/>
          <a:lstStyle>
            <a:lvl1pPr>
              <a:defRPr/>
            </a:lvl1pPr>
          </a:lstStyle>
          <a:p>
            <a:r>
              <a:rPr lang="en-US"/>
              <a:t>Klepnutím lze upravit styl předlohy nadpisů.</a:t>
            </a:r>
          </a:p>
        </p:txBody>
      </p:sp>
      <p:sp>
        <p:nvSpPr>
          <p:cNvPr id="4165" name="Rectangle 69"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lvl1pPr>
          </a:lstStyle>
          <a:p>
            <a:r>
              <a:rPr lang="en-US"/>
              <a:t>Klepnutím lze upravit styl předlohy podnadpisů.</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Klepnutím lze upravit styl předlohy nadpisů.</a:t>
            </a:r>
          </a:p>
        </p:txBody>
      </p:sp>
      <p:sp>
        <p:nvSpPr>
          <p:cNvPr id="3" name="Zástupný symbol pro svislý text 2"/>
          <p:cNvSpPr>
            <a:spLocks noGrp="1"/>
          </p:cNvSpPr>
          <p:nvPr>
            <p:ph type="body" orient="vert" idx="1"/>
          </p:nvPr>
        </p:nvSpPr>
        <p:spPr/>
        <p:txBody>
          <a:bodyPr vert="eaVert"/>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Rectangle 72"/>
          <p:cNvSpPr>
            <a:spLocks noGrp="1" noChangeArrowheads="1"/>
          </p:cNvSpPr>
          <p:nvPr>
            <p:ph type="dt" sz="quarter" idx="10"/>
          </p:nvPr>
        </p:nvSpPr>
        <p:spPr/>
        <p:txBody>
          <a:bodyPr/>
          <a:lstStyle>
            <a:lvl1pPr>
              <a:defRPr smtClean="0"/>
            </a:lvl1pPr>
          </a:lstStyle>
          <a:p>
            <a:pPr>
              <a:defRPr/>
            </a:pPr>
            <a:r>
              <a:rPr lang="cs-CZ"/>
              <a:t>Řež u Prahy</a:t>
            </a:r>
            <a:r>
              <a:rPr lang="en-US"/>
              <a:t>, </a:t>
            </a:r>
            <a:r>
              <a:rPr lang="cs-CZ"/>
              <a:t>3</a:t>
            </a:r>
            <a:r>
              <a:rPr lang="en-US"/>
              <a:t>1</a:t>
            </a:r>
            <a:r>
              <a:rPr lang="cs-CZ"/>
              <a:t>.</a:t>
            </a:r>
            <a:r>
              <a:rPr lang="en-US"/>
              <a:t> </a:t>
            </a:r>
            <a:r>
              <a:rPr lang="cs-CZ"/>
              <a:t>října </a:t>
            </a:r>
            <a:r>
              <a:rPr lang="en-US"/>
              <a:t>200</a:t>
            </a:r>
            <a:r>
              <a:rPr lang="cs-CZ"/>
              <a:t>8</a:t>
            </a:r>
            <a:endParaRPr lang="en-US"/>
          </a:p>
        </p:txBody>
      </p:sp>
      <p:sp>
        <p:nvSpPr>
          <p:cNvPr id="5" name="Rectangle 73"/>
          <p:cNvSpPr>
            <a:spLocks noGrp="1" noChangeArrowheads="1"/>
          </p:cNvSpPr>
          <p:nvPr>
            <p:ph type="ftr" sz="quarter" idx="11"/>
          </p:nvPr>
        </p:nvSpPr>
        <p:spPr/>
        <p:txBody>
          <a:bodyPr/>
          <a:lstStyle>
            <a:lvl1pPr>
              <a:defRPr smtClean="0"/>
            </a:lvl1pPr>
          </a:lstStyle>
          <a:p>
            <a:pPr>
              <a:defRPr/>
            </a:pPr>
            <a:r>
              <a:rPr lang="en-US"/>
              <a:t>Karel Smolek                   </a:t>
            </a:r>
            <a:fld id="{33724647-D51D-4171-B3CC-8F140A75651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781800" y="201613"/>
            <a:ext cx="2057400" cy="5818187"/>
          </a:xfrm>
        </p:spPr>
        <p:txBody>
          <a:bodyPr vert="eaVert"/>
          <a:lstStyle/>
          <a:p>
            <a:r>
              <a:rPr lang="cs-CZ"/>
              <a:t>Klepnutím lze upravit styl předlohy nadpisů.</a:t>
            </a:r>
          </a:p>
        </p:txBody>
      </p:sp>
      <p:sp>
        <p:nvSpPr>
          <p:cNvPr id="3" name="Zástupný symbol pro svislý text 2"/>
          <p:cNvSpPr>
            <a:spLocks noGrp="1"/>
          </p:cNvSpPr>
          <p:nvPr>
            <p:ph type="body" orient="vert" idx="1"/>
          </p:nvPr>
        </p:nvSpPr>
        <p:spPr>
          <a:xfrm>
            <a:off x="609600" y="201613"/>
            <a:ext cx="6019800" cy="5818187"/>
          </a:xfrm>
        </p:spPr>
        <p:txBody>
          <a:bodyPr vert="eaVert"/>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Rectangle 72"/>
          <p:cNvSpPr>
            <a:spLocks noGrp="1" noChangeArrowheads="1"/>
          </p:cNvSpPr>
          <p:nvPr>
            <p:ph type="dt" sz="quarter" idx="10"/>
          </p:nvPr>
        </p:nvSpPr>
        <p:spPr/>
        <p:txBody>
          <a:bodyPr/>
          <a:lstStyle>
            <a:lvl1pPr>
              <a:defRPr smtClean="0"/>
            </a:lvl1pPr>
          </a:lstStyle>
          <a:p>
            <a:pPr>
              <a:defRPr/>
            </a:pPr>
            <a:r>
              <a:rPr lang="cs-CZ"/>
              <a:t>Řež u Prahy</a:t>
            </a:r>
            <a:r>
              <a:rPr lang="en-US"/>
              <a:t>, </a:t>
            </a:r>
            <a:r>
              <a:rPr lang="cs-CZ"/>
              <a:t>3</a:t>
            </a:r>
            <a:r>
              <a:rPr lang="en-US"/>
              <a:t>1</a:t>
            </a:r>
            <a:r>
              <a:rPr lang="cs-CZ"/>
              <a:t>.</a:t>
            </a:r>
            <a:r>
              <a:rPr lang="en-US"/>
              <a:t> </a:t>
            </a:r>
            <a:r>
              <a:rPr lang="cs-CZ"/>
              <a:t>října </a:t>
            </a:r>
            <a:r>
              <a:rPr lang="en-US"/>
              <a:t>200</a:t>
            </a:r>
            <a:r>
              <a:rPr lang="cs-CZ"/>
              <a:t>8</a:t>
            </a:r>
            <a:endParaRPr lang="en-US"/>
          </a:p>
        </p:txBody>
      </p:sp>
      <p:sp>
        <p:nvSpPr>
          <p:cNvPr id="5" name="Rectangle 73"/>
          <p:cNvSpPr>
            <a:spLocks noGrp="1" noChangeArrowheads="1"/>
          </p:cNvSpPr>
          <p:nvPr>
            <p:ph type="ftr" sz="quarter" idx="11"/>
          </p:nvPr>
        </p:nvSpPr>
        <p:spPr/>
        <p:txBody>
          <a:bodyPr/>
          <a:lstStyle>
            <a:lvl1pPr>
              <a:defRPr smtClean="0"/>
            </a:lvl1pPr>
          </a:lstStyle>
          <a:p>
            <a:pPr>
              <a:defRPr/>
            </a:pPr>
            <a:r>
              <a:rPr lang="en-US"/>
              <a:t>Karel Smolek                   </a:t>
            </a:r>
            <a:fld id="{23C89A9E-6BC3-41EC-9C11-70441B76F1E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Nadpis, text a 2 obsahy">
    <p:spTree>
      <p:nvGrpSpPr>
        <p:cNvPr id="1" name=""/>
        <p:cNvGrpSpPr/>
        <p:nvPr/>
      </p:nvGrpSpPr>
      <p:grpSpPr>
        <a:xfrm>
          <a:off x="0" y="0"/>
          <a:ext cx="0" cy="0"/>
          <a:chOff x="0" y="0"/>
          <a:chExt cx="0" cy="0"/>
        </a:xfrm>
      </p:grpSpPr>
      <p:sp>
        <p:nvSpPr>
          <p:cNvPr id="2" name="Nadpis 1"/>
          <p:cNvSpPr>
            <a:spLocks noGrp="1"/>
          </p:cNvSpPr>
          <p:nvPr>
            <p:ph type="title"/>
          </p:nvPr>
        </p:nvSpPr>
        <p:spPr>
          <a:xfrm>
            <a:off x="685800" y="609600"/>
            <a:ext cx="7772400" cy="1143000"/>
          </a:xfrm>
        </p:spPr>
        <p:txBody>
          <a:bodyPr/>
          <a:lstStyle/>
          <a:p>
            <a:r>
              <a:rPr lang="cs-CZ"/>
              <a:t>Klepnutím lze upravit styl předlohy nadpisů.</a:t>
            </a:r>
          </a:p>
        </p:txBody>
      </p:sp>
      <p:sp>
        <p:nvSpPr>
          <p:cNvPr id="3" name="Zástupný symbol pro text 2"/>
          <p:cNvSpPr>
            <a:spLocks noGrp="1"/>
          </p:cNvSpPr>
          <p:nvPr>
            <p:ph type="body" sz="half" idx="1"/>
          </p:nvPr>
        </p:nvSpPr>
        <p:spPr>
          <a:xfrm>
            <a:off x="685800" y="1981200"/>
            <a:ext cx="3810000" cy="4114800"/>
          </a:xfrm>
        </p:spPr>
        <p:txBody>
          <a:body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quarter" idx="2"/>
          </p:nvPr>
        </p:nvSpPr>
        <p:spPr>
          <a:xfrm>
            <a:off x="4648200" y="1981200"/>
            <a:ext cx="3810000" cy="1981200"/>
          </a:xfrm>
        </p:spPr>
        <p:txBody>
          <a:body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obsah 4"/>
          <p:cNvSpPr>
            <a:spLocks noGrp="1"/>
          </p:cNvSpPr>
          <p:nvPr>
            <p:ph sz="quarter" idx="3"/>
          </p:nvPr>
        </p:nvSpPr>
        <p:spPr>
          <a:xfrm>
            <a:off x="4648200" y="4114800"/>
            <a:ext cx="3810000" cy="1981200"/>
          </a:xfrm>
        </p:spPr>
        <p:txBody>
          <a:body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datum 5"/>
          <p:cNvSpPr>
            <a:spLocks noGrp="1"/>
          </p:cNvSpPr>
          <p:nvPr>
            <p:ph type="dt" sz="half" idx="10"/>
          </p:nvPr>
        </p:nvSpPr>
        <p:spPr>
          <a:xfrm>
            <a:off x="685800" y="6248400"/>
            <a:ext cx="1905000" cy="457200"/>
          </a:xfrm>
        </p:spPr>
        <p:txBody>
          <a:bodyPr/>
          <a:lstStyle>
            <a:lvl1pPr>
              <a:defRPr/>
            </a:lvl1pPr>
          </a:lstStyle>
          <a:p>
            <a:endParaRPr lang="en-US"/>
          </a:p>
        </p:txBody>
      </p:sp>
      <p:sp>
        <p:nvSpPr>
          <p:cNvPr id="7" name="Zástupný symbol pro zápatí 6"/>
          <p:cNvSpPr>
            <a:spLocks noGrp="1"/>
          </p:cNvSpPr>
          <p:nvPr>
            <p:ph type="ftr" sz="quarter" idx="11"/>
          </p:nvPr>
        </p:nvSpPr>
        <p:spPr>
          <a:xfrm>
            <a:off x="3124200" y="6248400"/>
            <a:ext cx="2895600" cy="457200"/>
          </a:xfrm>
        </p:spPr>
        <p:txBody>
          <a:bodyPr/>
          <a:lstStyle>
            <a:lvl1pPr>
              <a:defRPr/>
            </a:lvl1pPr>
          </a:lstStyle>
          <a:p>
            <a:endParaRPr lang="en-US"/>
          </a:p>
        </p:txBody>
      </p:sp>
      <p:sp>
        <p:nvSpPr>
          <p:cNvPr id="8" name="Zástupný symbol pro číslo snímku 7"/>
          <p:cNvSpPr>
            <a:spLocks noGrp="1"/>
          </p:cNvSpPr>
          <p:nvPr>
            <p:ph type="sldNum" sz="quarter" idx="12"/>
          </p:nvPr>
        </p:nvSpPr>
        <p:spPr>
          <a:xfrm>
            <a:off x="6553200" y="6248400"/>
            <a:ext cx="1905000" cy="457200"/>
          </a:xfrm>
          <a:prstGeom prst="rect">
            <a:avLst/>
          </a:prstGeom>
        </p:spPr>
        <p:txBody>
          <a:bodyPr/>
          <a:lstStyle>
            <a:lvl1pPr>
              <a:defRPr/>
            </a:lvl1pPr>
          </a:lstStyle>
          <a:p>
            <a:fld id="{44890969-E742-4FD9-A345-FDBF8E679710}" type="slidenum">
              <a:rPr lang="en-US"/>
              <a:pPr/>
              <a:t>‹#›</a:t>
            </a:fld>
            <a:endParaRPr lang="en-US"/>
          </a:p>
        </p:txBody>
      </p:sp>
    </p:spTree>
    <p:extLst>
      <p:ext uri="{BB962C8B-B14F-4D97-AF65-F5344CB8AC3E}">
        <p14:creationId xmlns:p14="http://schemas.microsoft.com/office/powerpoint/2010/main" val="42029030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Click to edit Master title style</a:t>
            </a:r>
            <a:endParaRPr lang="en-US"/>
          </a:p>
        </p:txBody>
      </p:sp>
      <p:sp>
        <p:nvSpPr>
          <p:cNvPr id="3" name="Slide Number Placeholder 1"/>
          <p:cNvSpPr>
            <a:spLocks noGrp="1"/>
          </p:cNvSpPr>
          <p:nvPr>
            <p:ph type="sldNum" sz="quarter" idx="10"/>
          </p:nvPr>
        </p:nvSpPr>
        <p:spPr>
          <a:xfrm>
            <a:off x="8524875" y="6356350"/>
            <a:ext cx="457200" cy="365125"/>
          </a:xfrm>
          <a:prstGeom prst="rect">
            <a:avLst/>
          </a:prstGeom>
        </p:spPr>
        <p:txBody>
          <a:bodyPr/>
          <a:lstStyle>
            <a:lvl1pPr>
              <a:defRPr/>
            </a:lvl1pPr>
          </a:lstStyle>
          <a:p>
            <a:pPr>
              <a:defRPr/>
            </a:pPr>
            <a:fld id="{285C9746-7C2C-4645-8A10-571D41D8D219}" type="slidenum">
              <a:rPr lang="en-US"/>
              <a:pPr>
                <a:defRPr/>
              </a:pPr>
              <a:t>‹#›</a:t>
            </a:fld>
            <a:endParaRPr lang="en-US" dirty="0"/>
          </a:p>
        </p:txBody>
      </p:sp>
      <p:sp>
        <p:nvSpPr>
          <p:cNvPr id="4" name="Date Placeholder 2"/>
          <p:cNvSpPr>
            <a:spLocks noGrp="1"/>
          </p:cNvSpPr>
          <p:nvPr>
            <p:ph type="dt" sz="half" idx="11"/>
          </p:nvPr>
        </p:nvSpPr>
        <p:spPr/>
        <p:txBody>
          <a:bodyPr/>
          <a:lstStyle>
            <a:lvl1pPr>
              <a:defRPr/>
            </a:lvl1pPr>
          </a:lstStyle>
          <a:p>
            <a:pPr>
              <a:defRPr/>
            </a:pPr>
            <a:r>
              <a:rPr lang="cs-CZ"/>
              <a:t>28.6.2018</a:t>
            </a:r>
            <a:endParaRPr lang="en-US" dirty="0"/>
          </a:p>
        </p:txBody>
      </p:sp>
      <p:sp>
        <p:nvSpPr>
          <p:cNvPr id="5" name="Footer Placeholder 3"/>
          <p:cNvSpPr>
            <a:spLocks noGrp="1"/>
          </p:cNvSpPr>
          <p:nvPr>
            <p:ph type="ftr" sz="quarter" idx="12"/>
          </p:nvPr>
        </p:nvSpPr>
        <p:spPr/>
        <p:txBody>
          <a:bodyPr/>
          <a:lstStyle>
            <a:lvl1pPr>
              <a:defRPr/>
            </a:lvl1pPr>
          </a:lstStyle>
          <a:p>
            <a:pPr>
              <a:defRPr/>
            </a:pPr>
            <a:r>
              <a:rPr lang="en-US"/>
              <a:t>SP for IWORID2018, Sundsvall, Sweden</a:t>
            </a:r>
            <a:endParaRPr lang="en-US" dirty="0"/>
          </a:p>
        </p:txBody>
      </p:sp>
    </p:spTree>
    <p:extLst>
      <p:ext uri="{BB962C8B-B14F-4D97-AF65-F5344CB8AC3E}">
        <p14:creationId xmlns:p14="http://schemas.microsoft.com/office/powerpoint/2010/main" val="2486831875"/>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a:xfrm>
            <a:off x="381000" y="235169"/>
            <a:ext cx="8229600" cy="410783"/>
          </a:xfrm>
        </p:spPr>
        <p:txBody>
          <a:bodyPr/>
          <a:lstStyle>
            <a:lvl1pPr>
              <a:defRPr sz="2800"/>
            </a:lvl1pPr>
          </a:lstStyle>
          <a:p>
            <a:r>
              <a:rPr lang="cs-CZ" dirty="0"/>
              <a:t>Klepnutím lze upravit styl předlohy nadpisů.</a:t>
            </a:r>
          </a:p>
        </p:txBody>
      </p:sp>
      <p:sp>
        <p:nvSpPr>
          <p:cNvPr id="3" name="Zástupný symbol pro obsah 2"/>
          <p:cNvSpPr>
            <a:spLocks noGrp="1"/>
          </p:cNvSpPr>
          <p:nvPr>
            <p:ph idx="1"/>
          </p:nvPr>
        </p:nvSpPr>
        <p:spPr/>
        <p:txBody>
          <a:bodyPr/>
          <a:lstStyle/>
          <a:p>
            <a:pPr lvl="0"/>
            <a:r>
              <a:rPr lang="cs-CZ" dirty="0"/>
              <a:t>Klepnutím lze upravit styly předlohy textu.</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4" name="Rectangle 72"/>
          <p:cNvSpPr>
            <a:spLocks noGrp="1" noChangeArrowheads="1"/>
          </p:cNvSpPr>
          <p:nvPr>
            <p:ph type="dt" sz="quarter" idx="10"/>
          </p:nvPr>
        </p:nvSpPr>
        <p:spPr/>
        <p:txBody>
          <a:bodyPr/>
          <a:lstStyle>
            <a:lvl1pPr>
              <a:defRPr smtClean="0"/>
            </a:lvl1pPr>
          </a:lstStyle>
          <a:p>
            <a:pPr>
              <a:defRPr/>
            </a:pPr>
            <a:r>
              <a:rPr lang="cs-CZ"/>
              <a:t>Řež u Prahy</a:t>
            </a:r>
            <a:r>
              <a:rPr lang="en-US"/>
              <a:t>, </a:t>
            </a:r>
            <a:r>
              <a:rPr lang="cs-CZ"/>
              <a:t>3</a:t>
            </a:r>
            <a:r>
              <a:rPr lang="en-US"/>
              <a:t>1</a:t>
            </a:r>
            <a:r>
              <a:rPr lang="cs-CZ"/>
              <a:t>.</a:t>
            </a:r>
            <a:r>
              <a:rPr lang="en-US"/>
              <a:t> </a:t>
            </a:r>
            <a:r>
              <a:rPr lang="cs-CZ"/>
              <a:t>října </a:t>
            </a:r>
            <a:r>
              <a:rPr lang="en-US"/>
              <a:t>200</a:t>
            </a:r>
            <a:r>
              <a:rPr lang="cs-CZ"/>
              <a:t>8</a:t>
            </a:r>
            <a:endParaRPr lang="en-US"/>
          </a:p>
        </p:txBody>
      </p:sp>
      <p:sp>
        <p:nvSpPr>
          <p:cNvPr id="5" name="Rectangle 73"/>
          <p:cNvSpPr>
            <a:spLocks noGrp="1" noChangeArrowheads="1"/>
          </p:cNvSpPr>
          <p:nvPr>
            <p:ph type="ftr" sz="quarter" idx="11"/>
          </p:nvPr>
        </p:nvSpPr>
        <p:spPr/>
        <p:txBody>
          <a:bodyPr/>
          <a:lstStyle>
            <a:lvl1pPr>
              <a:defRPr smtClean="0"/>
            </a:lvl1pPr>
          </a:lstStyle>
          <a:p>
            <a:pPr>
              <a:defRPr/>
            </a:pPr>
            <a:r>
              <a:rPr lang="en-US"/>
              <a:t>Karel Smolek                   </a:t>
            </a:r>
            <a:fld id="{F33294FD-6FFE-462B-860E-F3A4DCB955D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a:t>Klepnutím lze upravit styl předlohy nadpisů.</a:t>
            </a:r>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a:t>Klepnutím lze upravit styly předlohy textu.</a:t>
            </a:r>
          </a:p>
        </p:txBody>
      </p:sp>
      <p:sp>
        <p:nvSpPr>
          <p:cNvPr id="4" name="Rectangle 72"/>
          <p:cNvSpPr>
            <a:spLocks noGrp="1" noChangeArrowheads="1"/>
          </p:cNvSpPr>
          <p:nvPr>
            <p:ph type="dt" sz="quarter" idx="10"/>
          </p:nvPr>
        </p:nvSpPr>
        <p:spPr/>
        <p:txBody>
          <a:bodyPr/>
          <a:lstStyle>
            <a:lvl1pPr>
              <a:defRPr smtClean="0"/>
            </a:lvl1pPr>
          </a:lstStyle>
          <a:p>
            <a:pPr>
              <a:defRPr/>
            </a:pPr>
            <a:r>
              <a:rPr lang="cs-CZ"/>
              <a:t>Řež u Prahy</a:t>
            </a:r>
            <a:r>
              <a:rPr lang="en-US"/>
              <a:t>, </a:t>
            </a:r>
            <a:r>
              <a:rPr lang="cs-CZ"/>
              <a:t>3</a:t>
            </a:r>
            <a:r>
              <a:rPr lang="en-US"/>
              <a:t>1</a:t>
            </a:r>
            <a:r>
              <a:rPr lang="cs-CZ"/>
              <a:t>.</a:t>
            </a:r>
            <a:r>
              <a:rPr lang="en-US"/>
              <a:t> </a:t>
            </a:r>
            <a:r>
              <a:rPr lang="cs-CZ"/>
              <a:t>října </a:t>
            </a:r>
            <a:r>
              <a:rPr lang="en-US"/>
              <a:t>200</a:t>
            </a:r>
            <a:r>
              <a:rPr lang="cs-CZ"/>
              <a:t>8</a:t>
            </a:r>
            <a:endParaRPr lang="en-US"/>
          </a:p>
        </p:txBody>
      </p:sp>
      <p:sp>
        <p:nvSpPr>
          <p:cNvPr id="5" name="Rectangle 73"/>
          <p:cNvSpPr>
            <a:spLocks noGrp="1" noChangeArrowheads="1"/>
          </p:cNvSpPr>
          <p:nvPr>
            <p:ph type="ftr" sz="quarter" idx="11"/>
          </p:nvPr>
        </p:nvSpPr>
        <p:spPr/>
        <p:txBody>
          <a:bodyPr/>
          <a:lstStyle>
            <a:lvl1pPr>
              <a:defRPr smtClean="0"/>
            </a:lvl1pPr>
          </a:lstStyle>
          <a:p>
            <a:pPr>
              <a:defRPr/>
            </a:pPr>
            <a:r>
              <a:rPr lang="en-US"/>
              <a:t>Karel Smolek                   </a:t>
            </a:r>
            <a:fld id="{E003D5A7-EAEB-4D6E-9832-3839E026762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Klepnutím lze upravit styl předlohy nadpisů.</a:t>
            </a:r>
          </a:p>
        </p:txBody>
      </p:sp>
      <p:sp>
        <p:nvSpPr>
          <p:cNvPr id="3" name="Zástupný symbol pro obsah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Rectangle 72"/>
          <p:cNvSpPr>
            <a:spLocks noGrp="1" noChangeArrowheads="1"/>
          </p:cNvSpPr>
          <p:nvPr>
            <p:ph type="dt" sz="quarter" idx="10"/>
          </p:nvPr>
        </p:nvSpPr>
        <p:spPr/>
        <p:txBody>
          <a:bodyPr/>
          <a:lstStyle>
            <a:lvl1pPr>
              <a:defRPr smtClean="0"/>
            </a:lvl1pPr>
          </a:lstStyle>
          <a:p>
            <a:pPr>
              <a:defRPr/>
            </a:pPr>
            <a:r>
              <a:rPr lang="cs-CZ"/>
              <a:t>Řež u Prahy</a:t>
            </a:r>
            <a:r>
              <a:rPr lang="en-US"/>
              <a:t>, </a:t>
            </a:r>
            <a:r>
              <a:rPr lang="cs-CZ"/>
              <a:t>3</a:t>
            </a:r>
            <a:r>
              <a:rPr lang="en-US"/>
              <a:t>1</a:t>
            </a:r>
            <a:r>
              <a:rPr lang="cs-CZ"/>
              <a:t>.</a:t>
            </a:r>
            <a:r>
              <a:rPr lang="en-US"/>
              <a:t> </a:t>
            </a:r>
            <a:r>
              <a:rPr lang="cs-CZ"/>
              <a:t>října </a:t>
            </a:r>
            <a:r>
              <a:rPr lang="en-US"/>
              <a:t>200</a:t>
            </a:r>
            <a:r>
              <a:rPr lang="cs-CZ"/>
              <a:t>8</a:t>
            </a:r>
            <a:endParaRPr lang="en-US"/>
          </a:p>
        </p:txBody>
      </p:sp>
      <p:sp>
        <p:nvSpPr>
          <p:cNvPr id="6" name="Rectangle 73"/>
          <p:cNvSpPr>
            <a:spLocks noGrp="1" noChangeArrowheads="1"/>
          </p:cNvSpPr>
          <p:nvPr>
            <p:ph type="ftr" sz="quarter" idx="11"/>
          </p:nvPr>
        </p:nvSpPr>
        <p:spPr/>
        <p:txBody>
          <a:bodyPr/>
          <a:lstStyle>
            <a:lvl1pPr>
              <a:defRPr smtClean="0"/>
            </a:lvl1pPr>
          </a:lstStyle>
          <a:p>
            <a:pPr>
              <a:defRPr/>
            </a:pPr>
            <a:r>
              <a:rPr lang="en-US"/>
              <a:t>Karel Smolek                   </a:t>
            </a:r>
            <a:fld id="{432524BA-4D12-43D3-9C37-6F46579B63D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p:spPr>
        <p:txBody>
          <a:bodyPr/>
          <a:lstStyle>
            <a:lvl1pPr>
              <a:defRPr/>
            </a:lvl1pPr>
          </a:lstStyle>
          <a:p>
            <a:r>
              <a:rPr lang="cs-CZ"/>
              <a:t>Klepnutím lze upravit styl předlohy nadpisů.</a:t>
            </a:r>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Klepnutím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Klepnutím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Rectangle 72"/>
          <p:cNvSpPr>
            <a:spLocks noGrp="1" noChangeArrowheads="1"/>
          </p:cNvSpPr>
          <p:nvPr>
            <p:ph type="dt" sz="quarter" idx="10"/>
          </p:nvPr>
        </p:nvSpPr>
        <p:spPr/>
        <p:txBody>
          <a:bodyPr/>
          <a:lstStyle>
            <a:lvl1pPr>
              <a:defRPr smtClean="0"/>
            </a:lvl1pPr>
          </a:lstStyle>
          <a:p>
            <a:pPr>
              <a:defRPr/>
            </a:pPr>
            <a:r>
              <a:rPr lang="cs-CZ"/>
              <a:t>Řež u Prahy</a:t>
            </a:r>
            <a:r>
              <a:rPr lang="en-US"/>
              <a:t>, </a:t>
            </a:r>
            <a:r>
              <a:rPr lang="cs-CZ"/>
              <a:t>3</a:t>
            </a:r>
            <a:r>
              <a:rPr lang="en-US"/>
              <a:t>1</a:t>
            </a:r>
            <a:r>
              <a:rPr lang="cs-CZ"/>
              <a:t>.</a:t>
            </a:r>
            <a:r>
              <a:rPr lang="en-US"/>
              <a:t> </a:t>
            </a:r>
            <a:r>
              <a:rPr lang="cs-CZ"/>
              <a:t>října </a:t>
            </a:r>
            <a:r>
              <a:rPr lang="en-US"/>
              <a:t>200</a:t>
            </a:r>
            <a:r>
              <a:rPr lang="cs-CZ"/>
              <a:t>8</a:t>
            </a:r>
            <a:endParaRPr lang="en-US"/>
          </a:p>
        </p:txBody>
      </p:sp>
      <p:sp>
        <p:nvSpPr>
          <p:cNvPr id="8" name="Rectangle 73"/>
          <p:cNvSpPr>
            <a:spLocks noGrp="1" noChangeArrowheads="1"/>
          </p:cNvSpPr>
          <p:nvPr>
            <p:ph type="ftr" sz="quarter" idx="11"/>
          </p:nvPr>
        </p:nvSpPr>
        <p:spPr/>
        <p:txBody>
          <a:bodyPr/>
          <a:lstStyle>
            <a:lvl1pPr>
              <a:defRPr smtClean="0"/>
            </a:lvl1pPr>
          </a:lstStyle>
          <a:p>
            <a:pPr>
              <a:defRPr/>
            </a:pPr>
            <a:r>
              <a:rPr lang="en-US"/>
              <a:t>Karel Smolek                   </a:t>
            </a:r>
            <a:fld id="{CBAF71D7-7796-4321-9BCB-8EE506F6A8E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Klepnutím lze upravit styl předlohy nadpisů.</a:t>
            </a:r>
          </a:p>
        </p:txBody>
      </p:sp>
      <p:sp>
        <p:nvSpPr>
          <p:cNvPr id="3" name="Rectangle 72"/>
          <p:cNvSpPr>
            <a:spLocks noGrp="1" noChangeArrowheads="1"/>
          </p:cNvSpPr>
          <p:nvPr>
            <p:ph type="dt" sz="quarter" idx="10"/>
          </p:nvPr>
        </p:nvSpPr>
        <p:spPr/>
        <p:txBody>
          <a:bodyPr/>
          <a:lstStyle>
            <a:lvl1pPr>
              <a:defRPr smtClean="0"/>
            </a:lvl1pPr>
          </a:lstStyle>
          <a:p>
            <a:pPr>
              <a:defRPr/>
            </a:pPr>
            <a:r>
              <a:rPr lang="cs-CZ"/>
              <a:t>Řež u Prahy</a:t>
            </a:r>
            <a:r>
              <a:rPr lang="en-US"/>
              <a:t>, </a:t>
            </a:r>
            <a:r>
              <a:rPr lang="cs-CZ"/>
              <a:t>3</a:t>
            </a:r>
            <a:r>
              <a:rPr lang="en-US"/>
              <a:t>1</a:t>
            </a:r>
            <a:r>
              <a:rPr lang="cs-CZ"/>
              <a:t>.</a:t>
            </a:r>
            <a:r>
              <a:rPr lang="en-US"/>
              <a:t> </a:t>
            </a:r>
            <a:r>
              <a:rPr lang="cs-CZ"/>
              <a:t>října </a:t>
            </a:r>
            <a:r>
              <a:rPr lang="en-US"/>
              <a:t>200</a:t>
            </a:r>
            <a:r>
              <a:rPr lang="cs-CZ"/>
              <a:t>8</a:t>
            </a:r>
            <a:endParaRPr lang="en-US"/>
          </a:p>
        </p:txBody>
      </p:sp>
      <p:sp>
        <p:nvSpPr>
          <p:cNvPr id="4" name="Rectangle 73"/>
          <p:cNvSpPr>
            <a:spLocks noGrp="1" noChangeArrowheads="1"/>
          </p:cNvSpPr>
          <p:nvPr>
            <p:ph type="ftr" sz="quarter" idx="11"/>
          </p:nvPr>
        </p:nvSpPr>
        <p:spPr/>
        <p:txBody>
          <a:bodyPr/>
          <a:lstStyle>
            <a:lvl1pPr>
              <a:defRPr smtClean="0"/>
            </a:lvl1pPr>
          </a:lstStyle>
          <a:p>
            <a:pPr>
              <a:defRPr/>
            </a:pPr>
            <a:r>
              <a:rPr lang="en-US"/>
              <a:t>Karel Smolek                   </a:t>
            </a:r>
            <a:fld id="{84812762-4DA2-4C6E-A09A-4B5AAE021C1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2" name="Rectangle 72"/>
          <p:cNvSpPr>
            <a:spLocks noGrp="1" noChangeArrowheads="1"/>
          </p:cNvSpPr>
          <p:nvPr>
            <p:ph type="dt" sz="quarter" idx="10"/>
          </p:nvPr>
        </p:nvSpPr>
        <p:spPr/>
        <p:txBody>
          <a:bodyPr/>
          <a:lstStyle>
            <a:lvl1pPr>
              <a:defRPr smtClean="0"/>
            </a:lvl1pPr>
          </a:lstStyle>
          <a:p>
            <a:pPr>
              <a:defRPr/>
            </a:pPr>
            <a:r>
              <a:rPr lang="cs-CZ"/>
              <a:t>Řež u Prahy</a:t>
            </a:r>
            <a:r>
              <a:rPr lang="en-US"/>
              <a:t>, </a:t>
            </a:r>
            <a:r>
              <a:rPr lang="cs-CZ"/>
              <a:t>3</a:t>
            </a:r>
            <a:r>
              <a:rPr lang="en-US"/>
              <a:t>1</a:t>
            </a:r>
            <a:r>
              <a:rPr lang="cs-CZ"/>
              <a:t>.</a:t>
            </a:r>
            <a:r>
              <a:rPr lang="en-US"/>
              <a:t> </a:t>
            </a:r>
            <a:r>
              <a:rPr lang="cs-CZ"/>
              <a:t>října </a:t>
            </a:r>
            <a:r>
              <a:rPr lang="en-US"/>
              <a:t>200</a:t>
            </a:r>
            <a:r>
              <a:rPr lang="cs-CZ"/>
              <a:t>8</a:t>
            </a:r>
            <a:endParaRPr lang="en-US"/>
          </a:p>
        </p:txBody>
      </p:sp>
      <p:sp>
        <p:nvSpPr>
          <p:cNvPr id="3" name="Rectangle 73"/>
          <p:cNvSpPr>
            <a:spLocks noGrp="1" noChangeArrowheads="1"/>
          </p:cNvSpPr>
          <p:nvPr>
            <p:ph type="ftr" sz="quarter" idx="11"/>
          </p:nvPr>
        </p:nvSpPr>
        <p:spPr/>
        <p:txBody>
          <a:bodyPr/>
          <a:lstStyle>
            <a:lvl1pPr>
              <a:defRPr smtClean="0"/>
            </a:lvl1pPr>
          </a:lstStyle>
          <a:p>
            <a:pPr>
              <a:defRPr/>
            </a:pPr>
            <a:r>
              <a:rPr lang="en-US"/>
              <a:t>Karel Smolek                   </a:t>
            </a:r>
            <a:fld id="{24E0514F-CC4C-401E-A5A4-9F92AA518E9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lstStyle>
            <a:lvl1pPr algn="l">
              <a:defRPr sz="2000" b="1"/>
            </a:lvl1pPr>
          </a:lstStyle>
          <a:p>
            <a:r>
              <a:rPr lang="cs-CZ"/>
              <a:t>Klepnutím lze upravit styl předlohy nadpisů.</a:t>
            </a:r>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Klepnutím lze upravit styly předlohy textu.</a:t>
            </a:r>
          </a:p>
        </p:txBody>
      </p:sp>
      <p:sp>
        <p:nvSpPr>
          <p:cNvPr id="5" name="Rectangle 72"/>
          <p:cNvSpPr>
            <a:spLocks noGrp="1" noChangeArrowheads="1"/>
          </p:cNvSpPr>
          <p:nvPr>
            <p:ph type="dt" sz="quarter" idx="10"/>
          </p:nvPr>
        </p:nvSpPr>
        <p:spPr/>
        <p:txBody>
          <a:bodyPr/>
          <a:lstStyle>
            <a:lvl1pPr>
              <a:defRPr smtClean="0"/>
            </a:lvl1pPr>
          </a:lstStyle>
          <a:p>
            <a:pPr>
              <a:defRPr/>
            </a:pPr>
            <a:r>
              <a:rPr lang="cs-CZ"/>
              <a:t>Řež u Prahy</a:t>
            </a:r>
            <a:r>
              <a:rPr lang="en-US"/>
              <a:t>, </a:t>
            </a:r>
            <a:r>
              <a:rPr lang="cs-CZ"/>
              <a:t>3</a:t>
            </a:r>
            <a:r>
              <a:rPr lang="en-US"/>
              <a:t>1</a:t>
            </a:r>
            <a:r>
              <a:rPr lang="cs-CZ"/>
              <a:t>.</a:t>
            </a:r>
            <a:r>
              <a:rPr lang="en-US"/>
              <a:t> </a:t>
            </a:r>
            <a:r>
              <a:rPr lang="cs-CZ"/>
              <a:t>října </a:t>
            </a:r>
            <a:r>
              <a:rPr lang="en-US"/>
              <a:t>200</a:t>
            </a:r>
            <a:r>
              <a:rPr lang="cs-CZ"/>
              <a:t>8</a:t>
            </a:r>
            <a:endParaRPr lang="en-US"/>
          </a:p>
        </p:txBody>
      </p:sp>
      <p:sp>
        <p:nvSpPr>
          <p:cNvPr id="6" name="Rectangle 73"/>
          <p:cNvSpPr>
            <a:spLocks noGrp="1" noChangeArrowheads="1"/>
          </p:cNvSpPr>
          <p:nvPr>
            <p:ph type="ftr" sz="quarter" idx="11"/>
          </p:nvPr>
        </p:nvSpPr>
        <p:spPr/>
        <p:txBody>
          <a:bodyPr/>
          <a:lstStyle>
            <a:lvl1pPr>
              <a:defRPr smtClean="0"/>
            </a:lvl1pPr>
          </a:lstStyle>
          <a:p>
            <a:pPr>
              <a:defRPr/>
            </a:pPr>
            <a:r>
              <a:rPr lang="en-US"/>
              <a:t>Karel Smolek                   </a:t>
            </a:r>
            <a:fld id="{D319A73E-44A8-4C17-88E2-51B75F89AC2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lstStyle>
            <a:lvl1pPr algn="l">
              <a:defRPr sz="2000" b="1"/>
            </a:lvl1pPr>
          </a:lstStyle>
          <a:p>
            <a:r>
              <a:rPr lang="cs-CZ"/>
              <a:t>Klepnutím lze upravit styl předlohy nadpisů.</a:t>
            </a:r>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Klepnutím lze upravit styly předlohy textu.</a:t>
            </a:r>
          </a:p>
        </p:txBody>
      </p:sp>
      <p:sp>
        <p:nvSpPr>
          <p:cNvPr id="5" name="Rectangle 72"/>
          <p:cNvSpPr>
            <a:spLocks noGrp="1" noChangeArrowheads="1"/>
          </p:cNvSpPr>
          <p:nvPr>
            <p:ph type="dt" sz="quarter" idx="10"/>
          </p:nvPr>
        </p:nvSpPr>
        <p:spPr/>
        <p:txBody>
          <a:bodyPr/>
          <a:lstStyle>
            <a:lvl1pPr>
              <a:defRPr smtClean="0"/>
            </a:lvl1pPr>
          </a:lstStyle>
          <a:p>
            <a:pPr>
              <a:defRPr/>
            </a:pPr>
            <a:r>
              <a:rPr lang="cs-CZ"/>
              <a:t>Řež u Prahy</a:t>
            </a:r>
            <a:r>
              <a:rPr lang="en-US"/>
              <a:t>, </a:t>
            </a:r>
            <a:r>
              <a:rPr lang="cs-CZ"/>
              <a:t>3</a:t>
            </a:r>
            <a:r>
              <a:rPr lang="en-US"/>
              <a:t>1</a:t>
            </a:r>
            <a:r>
              <a:rPr lang="cs-CZ"/>
              <a:t>.</a:t>
            </a:r>
            <a:r>
              <a:rPr lang="en-US"/>
              <a:t> </a:t>
            </a:r>
            <a:r>
              <a:rPr lang="cs-CZ"/>
              <a:t>října </a:t>
            </a:r>
            <a:r>
              <a:rPr lang="en-US"/>
              <a:t>200</a:t>
            </a:r>
            <a:r>
              <a:rPr lang="cs-CZ"/>
              <a:t>8</a:t>
            </a:r>
            <a:endParaRPr lang="en-US"/>
          </a:p>
        </p:txBody>
      </p:sp>
      <p:sp>
        <p:nvSpPr>
          <p:cNvPr id="6" name="Rectangle 73"/>
          <p:cNvSpPr>
            <a:spLocks noGrp="1" noChangeArrowheads="1"/>
          </p:cNvSpPr>
          <p:nvPr>
            <p:ph type="ftr" sz="quarter" idx="11"/>
          </p:nvPr>
        </p:nvSpPr>
        <p:spPr/>
        <p:txBody>
          <a:bodyPr/>
          <a:lstStyle>
            <a:lvl1pPr>
              <a:defRPr smtClean="0"/>
            </a:lvl1pPr>
          </a:lstStyle>
          <a:p>
            <a:pPr>
              <a:defRPr/>
            </a:pPr>
            <a:r>
              <a:rPr lang="en-US"/>
              <a:t>Karel Smolek                   </a:t>
            </a:r>
            <a:fld id="{2B758BC4-8024-4FE8-B7BF-4078DB78C51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923925"/>
            <a:ext cx="9144000" cy="152400"/>
          </a:xfrm>
          <a:prstGeom prst="rect">
            <a:avLst/>
          </a:prstGeom>
          <a:gradFill rotWithShape="0">
            <a:gsLst>
              <a:gs pos="0">
                <a:srgbClr val="E8EEFE"/>
              </a:gs>
              <a:gs pos="100000">
                <a:schemeClr val="bg1"/>
              </a:gs>
            </a:gsLst>
            <a:lin ang="5400000" scaled="1"/>
          </a:gradFill>
          <a:ln w="9525">
            <a:noFill/>
            <a:miter lim="800000"/>
            <a:headEnd/>
            <a:tailEnd/>
          </a:ln>
          <a:effectLst/>
        </p:spPr>
        <p:txBody>
          <a:bodyPr wrap="none" anchor="ctr"/>
          <a:lstStyle/>
          <a:p>
            <a:pPr>
              <a:defRPr/>
            </a:pPr>
            <a:endParaRPr lang="cs-CZ"/>
          </a:p>
        </p:txBody>
      </p:sp>
      <p:sp>
        <p:nvSpPr>
          <p:cNvPr id="3075" name="Rectangle 3"/>
          <p:cNvSpPr>
            <a:spLocks noChangeArrowheads="1"/>
          </p:cNvSpPr>
          <p:nvPr/>
        </p:nvSpPr>
        <p:spPr bwMode="auto">
          <a:xfrm>
            <a:off x="8861425" y="914400"/>
            <a:ext cx="284163" cy="1219200"/>
          </a:xfrm>
          <a:prstGeom prst="rect">
            <a:avLst/>
          </a:prstGeom>
          <a:gradFill rotWithShape="0">
            <a:gsLst>
              <a:gs pos="0">
                <a:srgbClr val="E8EEFE"/>
              </a:gs>
              <a:gs pos="100000">
                <a:srgbClr val="FFFFFF"/>
              </a:gs>
            </a:gsLst>
            <a:lin ang="5400000" scaled="1"/>
          </a:gradFill>
          <a:ln w="9525">
            <a:noFill/>
            <a:miter lim="800000"/>
            <a:headEnd/>
            <a:tailEnd/>
          </a:ln>
          <a:effectLst/>
        </p:spPr>
        <p:txBody>
          <a:bodyPr wrap="none" anchor="ctr"/>
          <a:lstStyle/>
          <a:p>
            <a:pPr>
              <a:defRPr/>
            </a:pPr>
            <a:endParaRPr lang="cs-CZ"/>
          </a:p>
        </p:txBody>
      </p:sp>
      <p:sp>
        <p:nvSpPr>
          <p:cNvPr id="3076" name="Rectangle 4"/>
          <p:cNvSpPr>
            <a:spLocks noChangeArrowheads="1"/>
          </p:cNvSpPr>
          <p:nvPr/>
        </p:nvSpPr>
        <p:spPr bwMode="auto">
          <a:xfrm>
            <a:off x="1588" y="982663"/>
            <a:ext cx="301625" cy="3810000"/>
          </a:xfrm>
          <a:prstGeom prst="rect">
            <a:avLst/>
          </a:prstGeom>
          <a:gradFill rotWithShape="0">
            <a:gsLst>
              <a:gs pos="0">
                <a:srgbClr val="E8EEFE"/>
              </a:gs>
              <a:gs pos="100000">
                <a:srgbClr val="FFFFFF"/>
              </a:gs>
            </a:gsLst>
            <a:lin ang="5400000" scaled="1"/>
          </a:gradFill>
          <a:ln w="9525">
            <a:noFill/>
            <a:miter lim="800000"/>
            <a:headEnd/>
            <a:tailEnd/>
          </a:ln>
          <a:effectLst/>
        </p:spPr>
        <p:txBody>
          <a:bodyPr rot="10800000" vert="eaVert" wrap="none" anchor="ctr"/>
          <a:lstStyle/>
          <a:p>
            <a:pPr algn="r">
              <a:defRPr/>
            </a:pPr>
            <a:endParaRPr lang="en-US" sz="1000" dirty="0">
              <a:latin typeface="Tahoma" pitchFamily="34" charset="0"/>
            </a:endParaRPr>
          </a:p>
        </p:txBody>
      </p:sp>
      <p:sp>
        <p:nvSpPr>
          <p:cNvPr id="3077" name="Rectangle 5"/>
          <p:cNvSpPr>
            <a:spLocks noChangeArrowheads="1"/>
          </p:cNvSpPr>
          <p:nvPr/>
        </p:nvSpPr>
        <p:spPr bwMode="auto">
          <a:xfrm>
            <a:off x="0" y="0"/>
            <a:ext cx="9144000" cy="923925"/>
          </a:xfrm>
          <a:prstGeom prst="rect">
            <a:avLst/>
          </a:prstGeom>
          <a:gradFill rotWithShape="0">
            <a:gsLst>
              <a:gs pos="0">
                <a:schemeClr val="bg1"/>
              </a:gs>
              <a:gs pos="100000">
                <a:srgbClr val="E8EEFE"/>
              </a:gs>
            </a:gsLst>
            <a:lin ang="5400000" scaled="1"/>
          </a:gradFill>
          <a:ln w="9525">
            <a:noFill/>
            <a:miter lim="800000"/>
            <a:headEnd/>
            <a:tailEnd/>
          </a:ln>
          <a:effectLst/>
        </p:spPr>
        <p:txBody>
          <a:bodyPr wrap="none" anchor="ctr"/>
          <a:lstStyle/>
          <a:p>
            <a:pPr>
              <a:defRPr/>
            </a:pPr>
            <a:endParaRPr lang="cs-CZ"/>
          </a:p>
        </p:txBody>
      </p:sp>
      <p:sp>
        <p:nvSpPr>
          <p:cNvPr id="3132" name="Rectangle 60"/>
          <p:cNvSpPr>
            <a:spLocks noChangeArrowheads="1"/>
          </p:cNvSpPr>
          <p:nvPr/>
        </p:nvSpPr>
        <p:spPr bwMode="ltGray">
          <a:xfrm>
            <a:off x="3352800" y="0"/>
            <a:ext cx="5791200" cy="152400"/>
          </a:xfrm>
          <a:prstGeom prst="rect">
            <a:avLst/>
          </a:prstGeom>
          <a:solidFill>
            <a:schemeClr val="bg2"/>
          </a:solidFill>
          <a:ln w="9525">
            <a:noFill/>
            <a:miter lim="800000"/>
            <a:headEnd/>
            <a:tailEnd/>
          </a:ln>
          <a:effectLst/>
        </p:spPr>
        <p:txBody>
          <a:bodyPr wrap="none" anchor="ctr"/>
          <a:lstStyle/>
          <a:p>
            <a:pPr>
              <a:defRPr/>
            </a:pPr>
            <a:endParaRPr lang="cs-CZ"/>
          </a:p>
        </p:txBody>
      </p:sp>
      <p:sp>
        <p:nvSpPr>
          <p:cNvPr id="3133" name="Line 61"/>
          <p:cNvSpPr>
            <a:spLocks noChangeShapeType="1"/>
          </p:cNvSpPr>
          <p:nvPr/>
        </p:nvSpPr>
        <p:spPr bwMode="ltGray">
          <a:xfrm>
            <a:off x="8840788" y="0"/>
            <a:ext cx="0" cy="2362200"/>
          </a:xfrm>
          <a:prstGeom prst="line">
            <a:avLst/>
          </a:prstGeom>
          <a:noFill/>
          <a:ln w="9525">
            <a:solidFill>
              <a:schemeClr val="hlink"/>
            </a:solidFill>
            <a:round/>
            <a:headEnd/>
            <a:tailEnd/>
          </a:ln>
          <a:effectLst/>
        </p:spPr>
        <p:txBody>
          <a:bodyPr wrap="none" anchor="ctr"/>
          <a:lstStyle/>
          <a:p>
            <a:pPr>
              <a:defRPr/>
            </a:pPr>
            <a:endParaRPr lang="cs-CZ"/>
          </a:p>
        </p:txBody>
      </p:sp>
      <p:sp>
        <p:nvSpPr>
          <p:cNvPr id="3135" name="Line 63"/>
          <p:cNvSpPr>
            <a:spLocks noChangeShapeType="1"/>
          </p:cNvSpPr>
          <p:nvPr/>
        </p:nvSpPr>
        <p:spPr bwMode="ltGray">
          <a:xfrm flipH="1">
            <a:off x="109538" y="914400"/>
            <a:ext cx="2330450" cy="0"/>
          </a:xfrm>
          <a:prstGeom prst="line">
            <a:avLst/>
          </a:prstGeom>
          <a:noFill/>
          <a:ln w="9525">
            <a:solidFill>
              <a:schemeClr val="hlink"/>
            </a:solidFill>
            <a:round/>
            <a:headEnd/>
            <a:tailEnd/>
          </a:ln>
          <a:effectLst/>
        </p:spPr>
        <p:txBody>
          <a:bodyPr wrap="none" anchor="ctr"/>
          <a:lstStyle/>
          <a:p>
            <a:pPr>
              <a:defRPr/>
            </a:pPr>
            <a:endParaRPr lang="cs-CZ"/>
          </a:p>
        </p:txBody>
      </p:sp>
      <p:sp>
        <p:nvSpPr>
          <p:cNvPr id="3136" name="Line 64"/>
          <p:cNvSpPr>
            <a:spLocks noChangeShapeType="1"/>
          </p:cNvSpPr>
          <p:nvPr/>
        </p:nvSpPr>
        <p:spPr bwMode="ltGray">
          <a:xfrm>
            <a:off x="303213" y="819150"/>
            <a:ext cx="0" cy="3570288"/>
          </a:xfrm>
          <a:prstGeom prst="line">
            <a:avLst/>
          </a:prstGeom>
          <a:noFill/>
          <a:ln w="9525">
            <a:solidFill>
              <a:schemeClr val="hlink"/>
            </a:solidFill>
            <a:round/>
            <a:headEnd/>
            <a:tailEnd/>
          </a:ln>
          <a:effectLst/>
        </p:spPr>
        <p:txBody>
          <a:bodyPr wrap="none" anchor="ctr"/>
          <a:lstStyle/>
          <a:p>
            <a:pPr>
              <a:defRPr/>
            </a:pPr>
            <a:endParaRPr lang="cs-CZ"/>
          </a:p>
        </p:txBody>
      </p:sp>
      <p:sp>
        <p:nvSpPr>
          <p:cNvPr id="3137" name="Arc 65"/>
          <p:cNvSpPr>
            <a:spLocks/>
          </p:cNvSpPr>
          <p:nvPr/>
        </p:nvSpPr>
        <p:spPr bwMode="ltGray">
          <a:xfrm flipH="1">
            <a:off x="207963" y="815975"/>
            <a:ext cx="192087" cy="193675"/>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pPr>
              <a:defRPr/>
            </a:pPr>
            <a:endParaRPr lang="cs-CZ"/>
          </a:p>
        </p:txBody>
      </p:sp>
      <p:sp>
        <p:nvSpPr>
          <p:cNvPr id="1035" name="Rectangle 66"/>
          <p:cNvSpPr>
            <a:spLocks noGrp="1" noChangeArrowheads="1"/>
          </p:cNvSpPr>
          <p:nvPr>
            <p:ph type="title"/>
          </p:nvPr>
        </p:nvSpPr>
        <p:spPr bwMode="auto">
          <a:xfrm>
            <a:off x="609600" y="201613"/>
            <a:ext cx="8229600" cy="6937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Klepnutím lze upravit styl předlohy nadpisů.</a:t>
            </a:r>
          </a:p>
        </p:txBody>
      </p:sp>
      <p:sp>
        <p:nvSpPr>
          <p:cNvPr id="1036" name="Rectangle 67"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Klepnutím lze upravit styly předlohy textu.</a:t>
            </a:r>
          </a:p>
          <a:p>
            <a:pPr lvl="1"/>
            <a:r>
              <a:rPr lang="en-US"/>
              <a:t>Druhá úroveň</a:t>
            </a:r>
          </a:p>
          <a:p>
            <a:pPr lvl="2"/>
            <a:r>
              <a:rPr lang="en-US"/>
              <a:t>Třetí úroveň</a:t>
            </a:r>
          </a:p>
          <a:p>
            <a:pPr lvl="3"/>
            <a:r>
              <a:rPr lang="en-US"/>
              <a:t>Čtvrtá úroveň</a:t>
            </a:r>
          </a:p>
          <a:p>
            <a:pPr lvl="4"/>
            <a:r>
              <a:rPr lang="en-US"/>
              <a:t>Pátá úroveň</a:t>
            </a:r>
          </a:p>
        </p:txBody>
      </p:sp>
      <p:sp>
        <p:nvSpPr>
          <p:cNvPr id="3144" name="Rectangle 72"/>
          <p:cNvSpPr>
            <a:spLocks noGrp="1" noChangeArrowheads="1"/>
          </p:cNvSpPr>
          <p:nvPr>
            <p:ph type="dt" sz="quarter" idx="2"/>
          </p:nvPr>
        </p:nvSpPr>
        <p:spPr bwMode="auto">
          <a:xfrm>
            <a:off x="58738" y="6400800"/>
            <a:ext cx="2319337"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000" smtClean="0">
                <a:latin typeface="Tahoma" pitchFamily="34" charset="0"/>
              </a:defRPr>
            </a:lvl1pPr>
          </a:lstStyle>
          <a:p>
            <a:pPr>
              <a:defRPr/>
            </a:pPr>
            <a:endParaRPr lang="en-US"/>
          </a:p>
        </p:txBody>
      </p:sp>
      <p:sp>
        <p:nvSpPr>
          <p:cNvPr id="3145" name="Rectangle 73"/>
          <p:cNvSpPr>
            <a:spLocks noGrp="1" noChangeArrowheads="1"/>
          </p:cNvSpPr>
          <p:nvPr>
            <p:ph type="ftr" sz="quarter" idx="3"/>
          </p:nvPr>
        </p:nvSpPr>
        <p:spPr bwMode="auto">
          <a:xfrm>
            <a:off x="7011988" y="6400800"/>
            <a:ext cx="2068512"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000" smtClean="0">
                <a:latin typeface="Tahoma" pitchFamily="34" charset="0"/>
              </a:defRPr>
            </a:lvl1pPr>
          </a:lstStyle>
          <a:p>
            <a:pPr>
              <a:defRPr/>
            </a:pPr>
            <a:r>
              <a:rPr lang="en-US"/>
              <a:t>                                   </a:t>
            </a:r>
            <a:fld id="{CE90AAD0-FB8C-4172-9DCE-0B0920EEF47A}" type="slidenum">
              <a:rPr lang="en-US"/>
              <a:pPr>
                <a:defRPr/>
              </a:pPr>
              <a:t>‹#›</a:t>
            </a:fld>
            <a:endParaRPr lang="en-US"/>
          </a:p>
        </p:txBody>
      </p:sp>
      <p:sp>
        <p:nvSpPr>
          <p:cNvPr id="3146" name="Rectangle 74"/>
          <p:cNvSpPr>
            <a:spLocks noChangeArrowheads="1"/>
          </p:cNvSpPr>
          <p:nvPr/>
        </p:nvSpPr>
        <p:spPr bwMode="auto">
          <a:xfrm>
            <a:off x="3438525" y="6400800"/>
            <a:ext cx="2401888" cy="457200"/>
          </a:xfrm>
          <a:prstGeom prst="rect">
            <a:avLst/>
          </a:prstGeom>
          <a:noFill/>
          <a:ln w="9525">
            <a:noFill/>
            <a:miter lim="800000"/>
            <a:headEnd/>
            <a:tailEnd/>
          </a:ln>
          <a:effectLst/>
        </p:spPr>
        <p:txBody>
          <a:bodyPr anchor="b"/>
          <a:lstStyle/>
          <a:p>
            <a:pPr algn="ctr">
              <a:defRPr/>
            </a:pPr>
            <a:endParaRPr lang="en-US" sz="1000">
              <a:latin typeface="Tahoma" pitchFamily="34" charset="0"/>
            </a:endParaRPr>
          </a:p>
        </p:txBody>
      </p:sp>
    </p:spTree>
  </p:cSld>
  <p:clrMap bg1="lt1" tx1="dk1" bg2="lt2" tx2="dk2" accent1="accent1" accent2="accent2" accent3="accent3" accent4="accent4" accent5="accent5" accent6="accent6" hlink="hlink" folHlink="folHlink"/>
  <p:sldLayoutIdLst>
    <p:sldLayoutId id="2147484212" r:id="rId1"/>
    <p:sldLayoutId id="2147484213" r:id="rId2"/>
    <p:sldLayoutId id="2147484214" r:id="rId3"/>
    <p:sldLayoutId id="2147484215" r:id="rId4"/>
    <p:sldLayoutId id="2147484216" r:id="rId5"/>
    <p:sldLayoutId id="2147484217" r:id="rId6"/>
    <p:sldLayoutId id="2147484218" r:id="rId7"/>
    <p:sldLayoutId id="2147484219" r:id="rId8"/>
    <p:sldLayoutId id="2147484220" r:id="rId9"/>
    <p:sldLayoutId id="2147484221" r:id="rId10"/>
    <p:sldLayoutId id="2147484222" r:id="rId11"/>
    <p:sldLayoutId id="2147484223" r:id="rId12"/>
    <p:sldLayoutId id="2147484224" r:id="rId13"/>
  </p:sldLayoutIdLst>
  <p:hf sldNum="0" hdr="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ahoma" pitchFamily="34" charset="0"/>
        </a:defRPr>
      </a:lvl2pPr>
      <a:lvl3pPr algn="l" rtl="0" eaLnBrk="0" fontAlgn="base" hangingPunct="0">
        <a:spcBef>
          <a:spcPct val="0"/>
        </a:spcBef>
        <a:spcAft>
          <a:spcPct val="0"/>
        </a:spcAft>
        <a:defRPr sz="3200">
          <a:solidFill>
            <a:schemeClr val="tx2"/>
          </a:solidFill>
          <a:latin typeface="Tahoma" pitchFamily="34" charset="0"/>
        </a:defRPr>
      </a:lvl3pPr>
      <a:lvl4pPr algn="l" rtl="0" eaLnBrk="0" fontAlgn="base" hangingPunct="0">
        <a:spcBef>
          <a:spcPct val="0"/>
        </a:spcBef>
        <a:spcAft>
          <a:spcPct val="0"/>
        </a:spcAft>
        <a:defRPr sz="3200">
          <a:solidFill>
            <a:schemeClr val="tx2"/>
          </a:solidFill>
          <a:latin typeface="Tahoma" pitchFamily="34" charset="0"/>
        </a:defRPr>
      </a:lvl4pPr>
      <a:lvl5pPr algn="l" rtl="0" eaLnBrk="0" fontAlgn="base" hangingPunct="0">
        <a:spcBef>
          <a:spcPct val="0"/>
        </a:spcBef>
        <a:spcAft>
          <a:spcPct val="0"/>
        </a:spcAft>
        <a:defRPr sz="3200">
          <a:solidFill>
            <a:schemeClr val="tx2"/>
          </a:solidFill>
          <a:latin typeface="Tahoma" pitchFamily="34" charset="0"/>
        </a:defRPr>
      </a:lvl5pPr>
      <a:lvl6pPr marL="457200" algn="l" rtl="0" fontAlgn="base">
        <a:spcBef>
          <a:spcPct val="0"/>
        </a:spcBef>
        <a:spcAft>
          <a:spcPct val="0"/>
        </a:spcAft>
        <a:defRPr sz="3200">
          <a:solidFill>
            <a:schemeClr val="tx2"/>
          </a:solidFill>
          <a:latin typeface="Tahoma" pitchFamily="34" charset="0"/>
        </a:defRPr>
      </a:lvl6pPr>
      <a:lvl7pPr marL="914400" algn="l" rtl="0" fontAlgn="base">
        <a:spcBef>
          <a:spcPct val="0"/>
        </a:spcBef>
        <a:spcAft>
          <a:spcPct val="0"/>
        </a:spcAft>
        <a:defRPr sz="3200">
          <a:solidFill>
            <a:schemeClr val="tx2"/>
          </a:solidFill>
          <a:latin typeface="Tahoma" pitchFamily="34" charset="0"/>
        </a:defRPr>
      </a:lvl7pPr>
      <a:lvl8pPr marL="1371600" algn="l" rtl="0" fontAlgn="base">
        <a:spcBef>
          <a:spcPct val="0"/>
        </a:spcBef>
        <a:spcAft>
          <a:spcPct val="0"/>
        </a:spcAft>
        <a:defRPr sz="3200">
          <a:solidFill>
            <a:schemeClr val="tx2"/>
          </a:solidFill>
          <a:latin typeface="Tahoma" pitchFamily="34" charset="0"/>
        </a:defRPr>
      </a:lvl8pPr>
      <a:lvl9pPr marL="1828800" algn="l" rtl="0" fontAlgn="base">
        <a:spcBef>
          <a:spcPct val="0"/>
        </a:spcBef>
        <a:spcAft>
          <a:spcPct val="0"/>
        </a:spcAft>
        <a:defRPr sz="3200">
          <a:solidFill>
            <a:schemeClr val="tx2"/>
          </a:solidFill>
          <a:latin typeface="Tahoma" pitchFamily="34" charset="0"/>
        </a:defRPr>
      </a:lvl9pPr>
    </p:titleStyle>
    <p:bodyStyle>
      <a:lvl1pPr marL="341313" indent="-341313" algn="l" rtl="0" eaLnBrk="0" fontAlgn="base" hangingPunct="0">
        <a:spcBef>
          <a:spcPct val="20000"/>
        </a:spcBef>
        <a:spcAft>
          <a:spcPct val="0"/>
        </a:spcAft>
        <a:buClr>
          <a:schemeClr val="hlink"/>
        </a:buClr>
        <a:buSzPct val="110000"/>
        <a:buFont typeface="Wingdings" pitchFamily="2" charset="2"/>
        <a:buBlip>
          <a:blip r:embed="rId15"/>
        </a:buBlip>
        <a:defRPr sz="3200">
          <a:solidFill>
            <a:schemeClr val="tx1"/>
          </a:solidFill>
          <a:latin typeface="+mn-lt"/>
          <a:ea typeface="+mn-ea"/>
          <a:cs typeface="+mn-cs"/>
        </a:defRPr>
      </a:lvl1pPr>
      <a:lvl2pPr marL="741363" indent="-284163" algn="l" rtl="0" eaLnBrk="0" fontAlgn="base" hangingPunct="0">
        <a:spcBef>
          <a:spcPct val="20000"/>
        </a:spcBef>
        <a:spcAft>
          <a:spcPct val="0"/>
        </a:spcAft>
        <a:buClr>
          <a:schemeClr val="tx1"/>
        </a:buClr>
        <a:buSzPct val="60000"/>
        <a:buFont typeface="Wingdings" pitchFamily="2" charset="2"/>
        <a:buChar char="n"/>
        <a:defRPr sz="2800">
          <a:solidFill>
            <a:schemeClr val="tx1"/>
          </a:solidFill>
          <a:latin typeface="+mn-lt"/>
        </a:defRPr>
      </a:lvl2pPr>
      <a:lvl3pPr marL="1141413" indent="-227013" algn="l" rtl="0" eaLnBrk="0" fontAlgn="base" hangingPunct="0">
        <a:spcBef>
          <a:spcPct val="20000"/>
        </a:spcBef>
        <a:spcAft>
          <a:spcPct val="0"/>
        </a:spcAft>
        <a:buClr>
          <a:schemeClr val="hlink"/>
        </a:buClr>
        <a:buSzPct val="95000"/>
        <a:buFont typeface="Wingdings" pitchFamily="2" charset="2"/>
        <a:buChar char="w"/>
        <a:defRPr sz="2400">
          <a:solidFill>
            <a:schemeClr val="tx1"/>
          </a:solidFill>
          <a:latin typeface="+mn-lt"/>
        </a:defRPr>
      </a:lvl3pPr>
      <a:lvl4pPr marL="1598613" indent="-227013" algn="l" rtl="0" eaLnBrk="0" fontAlgn="base" hangingPunct="0">
        <a:spcBef>
          <a:spcPct val="20000"/>
        </a:spcBef>
        <a:spcAft>
          <a:spcPct val="0"/>
        </a:spcAft>
        <a:buClr>
          <a:schemeClr val="tx1"/>
        </a:buClr>
        <a:buSzPct val="65000"/>
        <a:buFont typeface="Wingdings" pitchFamily="2" charset="2"/>
        <a:buChar char="n"/>
        <a:defRPr sz="2000">
          <a:solidFill>
            <a:schemeClr val="tx1"/>
          </a:solidFill>
          <a:latin typeface="+mn-lt"/>
        </a:defRPr>
      </a:lvl4pPr>
      <a:lvl5pPr marL="2055813" indent="-227013" algn="l" rtl="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8.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png"/><Relationship Id="rId1" Type="http://schemas.openxmlformats.org/officeDocument/2006/relationships/slideLayout" Target="../slideLayouts/slideLayout13.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3.xml.rels><?xml version="1.0" encoding="UTF-8" standalone="yes"?>
<Relationships xmlns="http://schemas.openxmlformats.org/package/2006/relationships"><Relationship Id="rId8" Type="http://schemas.openxmlformats.org/officeDocument/2006/relationships/image" Target="../media/image53.jpeg"/><Relationship Id="rId3" Type="http://schemas.openxmlformats.org/officeDocument/2006/relationships/image" Target="../media/image48.png"/><Relationship Id="rId7" Type="http://schemas.openxmlformats.org/officeDocument/2006/relationships/image" Target="../media/image52.jpe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4.xml.rels><?xml version="1.0" encoding="UTF-8" standalone="yes"?>
<Relationships xmlns="http://schemas.openxmlformats.org/package/2006/relationships"><Relationship Id="rId8" Type="http://schemas.openxmlformats.org/officeDocument/2006/relationships/image" Target="../media/image55.wmf"/><Relationship Id="rId13" Type="http://schemas.openxmlformats.org/officeDocument/2006/relationships/oleObject" Target="../embeddings/oleObject6.bin"/><Relationship Id="rId18" Type="http://schemas.openxmlformats.org/officeDocument/2006/relationships/oleObject" Target="../embeddings/oleObject9.bin"/><Relationship Id="rId3" Type="http://schemas.openxmlformats.org/officeDocument/2006/relationships/notesSlide" Target="../notesSlides/notesSlide10.xml"/><Relationship Id="rId21" Type="http://schemas.openxmlformats.org/officeDocument/2006/relationships/image" Target="../media/image61.wmf"/><Relationship Id="rId7" Type="http://schemas.openxmlformats.org/officeDocument/2006/relationships/oleObject" Target="../embeddings/oleObject3.bin"/><Relationship Id="rId12" Type="http://schemas.openxmlformats.org/officeDocument/2006/relationships/image" Target="../media/image57.wmf"/><Relationship Id="rId17" Type="http://schemas.openxmlformats.org/officeDocument/2006/relationships/image" Target="../media/image59.wmf"/><Relationship Id="rId25" Type="http://schemas.openxmlformats.org/officeDocument/2006/relationships/image" Target="../media/image63.wmf"/><Relationship Id="rId2" Type="http://schemas.openxmlformats.org/officeDocument/2006/relationships/slideLayout" Target="../slideLayouts/slideLayout2.xml"/><Relationship Id="rId16" Type="http://schemas.openxmlformats.org/officeDocument/2006/relationships/oleObject" Target="../embeddings/oleObject8.bin"/><Relationship Id="rId20" Type="http://schemas.openxmlformats.org/officeDocument/2006/relationships/oleObject" Target="../embeddings/oleObject10.bin"/><Relationship Id="rId1" Type="http://schemas.openxmlformats.org/officeDocument/2006/relationships/vmlDrawing" Target="../drawings/vmlDrawing2.vml"/><Relationship Id="rId6" Type="http://schemas.openxmlformats.org/officeDocument/2006/relationships/image" Target="../media/image54.wmf"/><Relationship Id="rId11" Type="http://schemas.openxmlformats.org/officeDocument/2006/relationships/oleObject" Target="../embeddings/oleObject5.bin"/><Relationship Id="rId24" Type="http://schemas.openxmlformats.org/officeDocument/2006/relationships/oleObject" Target="../embeddings/oleObject12.bin"/><Relationship Id="rId5" Type="http://schemas.openxmlformats.org/officeDocument/2006/relationships/oleObject" Target="../embeddings/oleObject2.bin"/><Relationship Id="rId15" Type="http://schemas.openxmlformats.org/officeDocument/2006/relationships/oleObject" Target="../embeddings/oleObject7.bin"/><Relationship Id="rId23" Type="http://schemas.openxmlformats.org/officeDocument/2006/relationships/image" Target="../media/image62.wmf"/><Relationship Id="rId10" Type="http://schemas.openxmlformats.org/officeDocument/2006/relationships/image" Target="../media/image56.wmf"/><Relationship Id="rId19" Type="http://schemas.openxmlformats.org/officeDocument/2006/relationships/image" Target="../media/image60.wmf"/><Relationship Id="rId4" Type="http://schemas.openxmlformats.org/officeDocument/2006/relationships/image" Target="../media/image64.png"/><Relationship Id="rId9" Type="http://schemas.openxmlformats.org/officeDocument/2006/relationships/oleObject" Target="../embeddings/oleObject4.bin"/><Relationship Id="rId14" Type="http://schemas.openxmlformats.org/officeDocument/2006/relationships/image" Target="../media/image58.wmf"/><Relationship Id="rId22" Type="http://schemas.openxmlformats.org/officeDocument/2006/relationships/oleObject" Target="../embeddings/oleObject11.bin"/></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68.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66.emf"/><Relationship Id="rId4" Type="http://schemas.openxmlformats.org/officeDocument/2006/relationships/image" Target="../media/image65.jpeg"/></Relationships>
</file>

<file path=ppt/slides/_rels/slide16.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1.png"/><Relationship Id="rId7" Type="http://schemas.openxmlformats.org/officeDocument/2006/relationships/image" Target="../media/image7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72.jpeg"/><Relationship Id="rId5" Type="http://schemas.openxmlformats.org/officeDocument/2006/relationships/image" Target="../media/image71.jpeg"/><Relationship Id="rId4" Type="http://schemas.openxmlformats.org/officeDocument/2006/relationships/image" Target="../media/image70.jpeg"/></Relationships>
</file>

<file path=ppt/slides/_rels/slide18.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notesSlide" Target="../notesSlides/notesSlide13.xml"/><Relationship Id="rId7" Type="http://schemas.openxmlformats.org/officeDocument/2006/relationships/image" Target="../media/image77.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75.wmf"/><Relationship Id="rId5" Type="http://schemas.openxmlformats.org/officeDocument/2006/relationships/oleObject" Target="../embeddings/oleObject13.bin"/><Relationship Id="rId4" Type="http://schemas.openxmlformats.org/officeDocument/2006/relationships/image" Target="../media/image76.jpeg"/><Relationship Id="rId9" Type="http://schemas.openxmlformats.org/officeDocument/2006/relationships/image" Target="../media/image79.jpeg"/></Relationships>
</file>

<file path=ppt/slides/_rels/slide19.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jpeg"/><Relationship Id="rId1" Type="http://schemas.openxmlformats.org/officeDocument/2006/relationships/slideLayout" Target="../slideLayouts/slideLayout2.xml"/><Relationship Id="rId4" Type="http://schemas.openxmlformats.org/officeDocument/2006/relationships/image" Target="../media/image82.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83.png"/><Relationship Id="rId7" Type="http://schemas.openxmlformats.org/officeDocument/2006/relationships/image" Target="../media/image85.png"/><Relationship Id="rId2" Type="http://schemas.openxmlformats.org/officeDocument/2006/relationships/slideLayout" Target="../slideLayouts/slideLayout2.xml"/><Relationship Id="rId1" Type="http://schemas.openxmlformats.org/officeDocument/2006/relationships/video" Target="file:////D:/Knihovny/Dokumenty/UTEF/Clanky,%20dokumenty,%20skoleni/2016/UTEF%20board/animace%20ledvina1.avi" TargetMode="External"/><Relationship Id="rId6" Type="http://schemas.openxmlformats.org/officeDocument/2006/relationships/image" Target="../media/image73.png"/><Relationship Id="rId5" Type="http://schemas.openxmlformats.org/officeDocument/2006/relationships/image" Target="../media/image84.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88.jpeg"/></Relationships>
</file>

<file path=ppt/slides/_rels/slide22.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89.png"/><Relationship Id="rId7" Type="http://schemas.openxmlformats.org/officeDocument/2006/relationships/image" Target="../media/image92.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notesSlide" Target="../notesSlides/notesSlide4.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slideLayout" Target="../slideLayouts/slideLayout12.xml"/><Relationship Id="rId7" Type="http://schemas.openxmlformats.org/officeDocument/2006/relationships/image" Target="../media/image14.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jpeg"/><Relationship Id="rId9" Type="http://schemas.openxmlformats.org/officeDocument/2006/relationships/image" Target="../media/image16.emf"/></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0.e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emf"/><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wmf"/><Relationship Id="rId7" Type="http://schemas.openxmlformats.org/officeDocument/2006/relationships/image" Target="../media/image29.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8.wmf"/><Relationship Id="rId5" Type="http://schemas.openxmlformats.org/officeDocument/2006/relationships/image" Target="../media/image27.jpe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image" Target="../media/image33.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800099" y="30206"/>
            <a:ext cx="7593403" cy="849688"/>
          </a:xfrm>
          <a:noFill/>
        </p:spPr>
        <p:txBody>
          <a:bodyPr anchor="ctr"/>
          <a:lstStyle/>
          <a:p>
            <a:pPr algn="ctr" defTabSz="912813" eaLnBrk="1" hangingPunct="1"/>
            <a:br>
              <a:rPr lang="cs-CZ" dirty="0"/>
            </a:br>
            <a:r>
              <a:rPr lang="cs-CZ" dirty="0" err="1"/>
              <a:t>Application</a:t>
            </a:r>
            <a:r>
              <a:rPr lang="cs-CZ" dirty="0"/>
              <a:t> </a:t>
            </a:r>
            <a:r>
              <a:rPr lang="cs-CZ" dirty="0" err="1"/>
              <a:t>of</a:t>
            </a:r>
            <a:r>
              <a:rPr lang="cs-CZ" dirty="0"/>
              <a:t> pixel </a:t>
            </a:r>
            <a:r>
              <a:rPr lang="cs-CZ" dirty="0" err="1"/>
              <a:t>detectors</a:t>
            </a:r>
            <a:br>
              <a:rPr lang="cs-CZ" dirty="0"/>
            </a:br>
            <a:endParaRPr lang="en-US" sz="2800" dirty="0"/>
          </a:p>
        </p:txBody>
      </p:sp>
      <p:sp>
        <p:nvSpPr>
          <p:cNvPr id="6" name="Rectangle 7" descr="Rectangle: Click to edit Master text styles&#10;Second level&#10;Third level&#10;Fourth level&#10;Fifth level"/>
          <p:cNvSpPr txBox="1">
            <a:spLocks noChangeArrowheads="1"/>
          </p:cNvSpPr>
          <p:nvPr/>
        </p:nvSpPr>
        <p:spPr bwMode="auto">
          <a:xfrm>
            <a:off x="24800" y="778092"/>
            <a:ext cx="9144000" cy="104604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0" fontAlgn="base" hangingPunct="0">
              <a:spcBef>
                <a:spcPct val="20000"/>
              </a:spcBef>
              <a:spcAft>
                <a:spcPct val="0"/>
              </a:spcAft>
              <a:buClr>
                <a:schemeClr val="hlink"/>
              </a:buClr>
              <a:buSzPct val="110000"/>
              <a:buFont typeface="Wingdings" pitchFamily="2" charset="2"/>
              <a:buNone/>
              <a:defRPr sz="3200">
                <a:solidFill>
                  <a:schemeClr val="tx1"/>
                </a:solidFill>
                <a:latin typeface="+mn-lt"/>
                <a:ea typeface="+mn-ea"/>
                <a:cs typeface="+mn-cs"/>
              </a:defRPr>
            </a:lvl1pPr>
            <a:lvl2pPr marL="741363" indent="-284163" algn="l" rtl="0" eaLnBrk="0" fontAlgn="base" hangingPunct="0">
              <a:spcBef>
                <a:spcPct val="20000"/>
              </a:spcBef>
              <a:spcAft>
                <a:spcPct val="0"/>
              </a:spcAft>
              <a:buClr>
                <a:schemeClr val="tx1"/>
              </a:buClr>
              <a:buSzPct val="60000"/>
              <a:buFont typeface="Wingdings" pitchFamily="2" charset="2"/>
              <a:buChar char="n"/>
              <a:defRPr sz="2800">
                <a:solidFill>
                  <a:schemeClr val="tx1"/>
                </a:solidFill>
                <a:latin typeface="+mn-lt"/>
              </a:defRPr>
            </a:lvl2pPr>
            <a:lvl3pPr marL="1141413" indent="-227013" algn="l" rtl="0" eaLnBrk="0" fontAlgn="base" hangingPunct="0">
              <a:spcBef>
                <a:spcPct val="20000"/>
              </a:spcBef>
              <a:spcAft>
                <a:spcPct val="0"/>
              </a:spcAft>
              <a:buClr>
                <a:schemeClr val="hlink"/>
              </a:buClr>
              <a:buSzPct val="95000"/>
              <a:buFont typeface="Wingdings" pitchFamily="2" charset="2"/>
              <a:buChar char="w"/>
              <a:defRPr sz="2400">
                <a:solidFill>
                  <a:schemeClr val="tx1"/>
                </a:solidFill>
                <a:latin typeface="+mn-lt"/>
              </a:defRPr>
            </a:lvl3pPr>
            <a:lvl4pPr marL="1598613" indent="-227013" algn="l" rtl="0" eaLnBrk="0" fontAlgn="base" hangingPunct="0">
              <a:spcBef>
                <a:spcPct val="20000"/>
              </a:spcBef>
              <a:spcAft>
                <a:spcPct val="0"/>
              </a:spcAft>
              <a:buClr>
                <a:schemeClr val="tx1"/>
              </a:buClr>
              <a:buSzPct val="65000"/>
              <a:buFont typeface="Wingdings" pitchFamily="2" charset="2"/>
              <a:buChar char="n"/>
              <a:defRPr sz="2000">
                <a:solidFill>
                  <a:schemeClr val="tx1"/>
                </a:solidFill>
                <a:latin typeface="+mn-lt"/>
              </a:defRPr>
            </a:lvl4pPr>
            <a:lvl5pPr marL="2055813" indent="-227013" algn="l" rtl="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9pPr>
          </a:lstStyle>
          <a:p>
            <a:pPr algn="ctr" defTabSz="912813" eaLnBrk="1" hangingPunct="1">
              <a:lnSpc>
                <a:spcPct val="80000"/>
              </a:lnSpc>
            </a:pPr>
            <a:r>
              <a:rPr lang="cs-CZ" sz="2400" dirty="0">
                <a:solidFill>
                  <a:srgbClr val="0B45FF"/>
                </a:solidFill>
              </a:rPr>
              <a:t>Ivan Štekl</a:t>
            </a:r>
          </a:p>
          <a:p>
            <a:pPr algn="ctr" defTabSz="912813" eaLnBrk="1" hangingPunct="1">
              <a:lnSpc>
                <a:spcPct val="80000"/>
              </a:lnSpc>
            </a:pPr>
            <a:r>
              <a:rPr lang="cs-CZ" sz="2400" dirty="0">
                <a:solidFill>
                  <a:srgbClr val="0B45FF"/>
                </a:solidFill>
              </a:rPr>
              <a:t>Institute </a:t>
            </a:r>
            <a:r>
              <a:rPr lang="cs-CZ" sz="2400" dirty="0" err="1">
                <a:solidFill>
                  <a:srgbClr val="0B45FF"/>
                </a:solidFill>
              </a:rPr>
              <a:t>of</a:t>
            </a:r>
            <a:r>
              <a:rPr lang="cs-CZ" sz="2400" dirty="0">
                <a:solidFill>
                  <a:srgbClr val="0B45FF"/>
                </a:solidFill>
              </a:rPr>
              <a:t> </a:t>
            </a:r>
            <a:r>
              <a:rPr lang="cs-CZ" sz="2400" dirty="0" err="1">
                <a:solidFill>
                  <a:srgbClr val="0B45FF"/>
                </a:solidFill>
              </a:rPr>
              <a:t>Experimental</a:t>
            </a:r>
            <a:r>
              <a:rPr lang="cs-CZ" sz="2400" dirty="0">
                <a:solidFill>
                  <a:srgbClr val="0B45FF"/>
                </a:solidFill>
              </a:rPr>
              <a:t> and </a:t>
            </a:r>
            <a:r>
              <a:rPr lang="cs-CZ" sz="2400" dirty="0" err="1">
                <a:solidFill>
                  <a:srgbClr val="0B45FF"/>
                </a:solidFill>
              </a:rPr>
              <a:t>Applied</a:t>
            </a:r>
            <a:r>
              <a:rPr lang="cs-CZ" sz="2400" dirty="0">
                <a:solidFill>
                  <a:srgbClr val="0B45FF"/>
                </a:solidFill>
              </a:rPr>
              <a:t> </a:t>
            </a:r>
            <a:r>
              <a:rPr lang="cs-CZ" sz="2400" dirty="0" err="1">
                <a:solidFill>
                  <a:srgbClr val="0B45FF"/>
                </a:solidFill>
              </a:rPr>
              <a:t>Physics</a:t>
            </a:r>
            <a:r>
              <a:rPr lang="cs-CZ" sz="2400" dirty="0">
                <a:solidFill>
                  <a:srgbClr val="0B45FF"/>
                </a:solidFill>
              </a:rPr>
              <a:t>, Czech </a:t>
            </a:r>
            <a:r>
              <a:rPr lang="cs-CZ" sz="2400" dirty="0" err="1">
                <a:solidFill>
                  <a:srgbClr val="0B45FF"/>
                </a:solidFill>
              </a:rPr>
              <a:t>Technical</a:t>
            </a:r>
            <a:r>
              <a:rPr lang="cs-CZ" sz="2400" dirty="0">
                <a:solidFill>
                  <a:srgbClr val="0B45FF"/>
                </a:solidFill>
              </a:rPr>
              <a:t> University in Prague </a:t>
            </a:r>
            <a:endParaRPr lang="en-US" sz="2400" dirty="0">
              <a:solidFill>
                <a:srgbClr val="0B45FF"/>
              </a:solidFill>
            </a:endParaRPr>
          </a:p>
        </p:txBody>
      </p:sp>
      <p:sp>
        <p:nvSpPr>
          <p:cNvPr id="4" name="Titel 1"/>
          <p:cNvSpPr txBox="1">
            <a:spLocks/>
          </p:cNvSpPr>
          <p:nvPr/>
        </p:nvSpPr>
        <p:spPr bwMode="auto">
          <a:xfrm>
            <a:off x="1" y="2118030"/>
            <a:ext cx="9143999" cy="54752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ahoma" pitchFamily="34" charset="0"/>
              </a:defRPr>
            </a:lvl2pPr>
            <a:lvl3pPr algn="l" rtl="0" eaLnBrk="0" fontAlgn="base" hangingPunct="0">
              <a:spcBef>
                <a:spcPct val="0"/>
              </a:spcBef>
              <a:spcAft>
                <a:spcPct val="0"/>
              </a:spcAft>
              <a:defRPr sz="3200">
                <a:solidFill>
                  <a:schemeClr val="tx2"/>
                </a:solidFill>
                <a:latin typeface="Tahoma" pitchFamily="34" charset="0"/>
              </a:defRPr>
            </a:lvl3pPr>
            <a:lvl4pPr algn="l" rtl="0" eaLnBrk="0" fontAlgn="base" hangingPunct="0">
              <a:spcBef>
                <a:spcPct val="0"/>
              </a:spcBef>
              <a:spcAft>
                <a:spcPct val="0"/>
              </a:spcAft>
              <a:defRPr sz="3200">
                <a:solidFill>
                  <a:schemeClr val="tx2"/>
                </a:solidFill>
                <a:latin typeface="Tahoma" pitchFamily="34" charset="0"/>
              </a:defRPr>
            </a:lvl4pPr>
            <a:lvl5pPr algn="l" rtl="0" eaLnBrk="0" fontAlgn="base" hangingPunct="0">
              <a:spcBef>
                <a:spcPct val="0"/>
              </a:spcBef>
              <a:spcAft>
                <a:spcPct val="0"/>
              </a:spcAft>
              <a:defRPr sz="3200">
                <a:solidFill>
                  <a:schemeClr val="tx2"/>
                </a:solidFill>
                <a:latin typeface="Tahoma" pitchFamily="34" charset="0"/>
              </a:defRPr>
            </a:lvl5pPr>
            <a:lvl6pPr marL="457200" algn="l" rtl="0" fontAlgn="base">
              <a:spcBef>
                <a:spcPct val="0"/>
              </a:spcBef>
              <a:spcAft>
                <a:spcPct val="0"/>
              </a:spcAft>
              <a:defRPr sz="3200">
                <a:solidFill>
                  <a:schemeClr val="tx2"/>
                </a:solidFill>
                <a:latin typeface="Tahoma" pitchFamily="34" charset="0"/>
              </a:defRPr>
            </a:lvl6pPr>
            <a:lvl7pPr marL="914400" algn="l" rtl="0" fontAlgn="base">
              <a:spcBef>
                <a:spcPct val="0"/>
              </a:spcBef>
              <a:spcAft>
                <a:spcPct val="0"/>
              </a:spcAft>
              <a:defRPr sz="3200">
                <a:solidFill>
                  <a:schemeClr val="tx2"/>
                </a:solidFill>
                <a:latin typeface="Tahoma" pitchFamily="34" charset="0"/>
              </a:defRPr>
            </a:lvl7pPr>
            <a:lvl8pPr marL="1371600" algn="l" rtl="0" fontAlgn="base">
              <a:spcBef>
                <a:spcPct val="0"/>
              </a:spcBef>
              <a:spcAft>
                <a:spcPct val="0"/>
              </a:spcAft>
              <a:defRPr sz="3200">
                <a:solidFill>
                  <a:schemeClr val="tx2"/>
                </a:solidFill>
                <a:latin typeface="Tahoma" pitchFamily="34" charset="0"/>
              </a:defRPr>
            </a:lvl8pPr>
            <a:lvl9pPr marL="1828800" algn="l" rtl="0" fontAlgn="base">
              <a:spcBef>
                <a:spcPct val="0"/>
              </a:spcBef>
              <a:spcAft>
                <a:spcPct val="0"/>
              </a:spcAft>
              <a:defRPr sz="3200">
                <a:solidFill>
                  <a:schemeClr val="tx2"/>
                </a:solidFill>
                <a:latin typeface="Tahoma" pitchFamily="34" charset="0"/>
              </a:defRPr>
            </a:lvl9pPr>
          </a:lstStyle>
          <a:p>
            <a:r>
              <a:rPr lang="cs-CZ" altLang="cs-CZ" sz="2400" u="sng" kern="0" dirty="0" err="1"/>
              <a:t>Main</a:t>
            </a:r>
            <a:r>
              <a:rPr lang="cs-CZ" altLang="cs-CZ" sz="2400" u="sng" kern="0" dirty="0"/>
              <a:t> s</a:t>
            </a:r>
            <a:r>
              <a:rPr lang="en-US" altLang="cs-CZ" sz="2400" u="sng" kern="0" dirty="0" err="1"/>
              <a:t>cientific</a:t>
            </a:r>
            <a:r>
              <a:rPr lang="en-US" altLang="cs-CZ" sz="2400" u="sng" kern="0" dirty="0"/>
              <a:t> programs</a:t>
            </a:r>
            <a:r>
              <a:rPr lang="cs-CZ" altLang="cs-CZ" sz="2400" u="sng" kern="0" dirty="0"/>
              <a:t> in IEAP CTU:</a:t>
            </a:r>
            <a:endParaRPr lang="en-US" sz="2400" u="sng" kern="0" dirty="0"/>
          </a:p>
        </p:txBody>
      </p:sp>
      <p:sp>
        <p:nvSpPr>
          <p:cNvPr id="5" name="Rectangle 2"/>
          <p:cNvSpPr/>
          <p:nvPr/>
        </p:nvSpPr>
        <p:spPr>
          <a:xfrm>
            <a:off x="0" y="2736000"/>
            <a:ext cx="8266670" cy="3693319"/>
          </a:xfrm>
          <a:prstGeom prst="rect">
            <a:avLst/>
          </a:prstGeom>
        </p:spPr>
        <p:txBody>
          <a:bodyPr wrap="square">
            <a:spAutoFit/>
          </a:bodyPr>
          <a:lstStyle/>
          <a:p>
            <a:pPr>
              <a:spcBef>
                <a:spcPct val="50000"/>
              </a:spcBef>
            </a:pPr>
            <a:r>
              <a:rPr lang="en-US" altLang="cs-CZ" sz="1800" dirty="0"/>
              <a:t>- r</a:t>
            </a:r>
            <a:r>
              <a:rPr lang="cs-CZ" altLang="cs-CZ" sz="1800" dirty="0" err="1"/>
              <a:t>esearch</a:t>
            </a:r>
            <a:r>
              <a:rPr lang="cs-CZ" altLang="cs-CZ" sz="1800" dirty="0"/>
              <a:t> </a:t>
            </a:r>
            <a:r>
              <a:rPr lang="cs-CZ" altLang="cs-CZ" sz="1800" dirty="0" err="1"/>
              <a:t>infrastructure</a:t>
            </a:r>
            <a:endParaRPr lang="cs-CZ" altLang="cs-CZ" sz="1800" dirty="0"/>
          </a:p>
          <a:p>
            <a:pPr>
              <a:spcBef>
                <a:spcPct val="50000"/>
              </a:spcBef>
            </a:pPr>
            <a:r>
              <a:rPr lang="en-US" altLang="cs-CZ" sz="1800" dirty="0"/>
              <a:t>- accelerator particle physics</a:t>
            </a:r>
            <a:endParaRPr lang="cs-CZ" altLang="cs-CZ" sz="1800" dirty="0"/>
          </a:p>
          <a:p>
            <a:pPr>
              <a:spcBef>
                <a:spcPct val="50000"/>
              </a:spcBef>
            </a:pPr>
            <a:r>
              <a:rPr lang="en-US" altLang="cs-CZ" sz="1800" dirty="0"/>
              <a:t>- neutrino physics</a:t>
            </a:r>
            <a:endParaRPr lang="cs-CZ" altLang="cs-CZ" sz="1800" dirty="0"/>
          </a:p>
          <a:p>
            <a:pPr>
              <a:spcBef>
                <a:spcPct val="50000"/>
              </a:spcBef>
            </a:pPr>
            <a:r>
              <a:rPr lang="en-US" altLang="cs-CZ" sz="1800" dirty="0"/>
              <a:t>- </a:t>
            </a:r>
            <a:r>
              <a:rPr lang="en-US" altLang="cs-CZ" sz="1800" dirty="0" err="1"/>
              <a:t>astroparticle</a:t>
            </a:r>
            <a:r>
              <a:rPr lang="en-US" altLang="cs-CZ" sz="1800" dirty="0"/>
              <a:t> physics</a:t>
            </a:r>
            <a:endParaRPr lang="cs-CZ" altLang="cs-CZ" sz="1800" dirty="0"/>
          </a:p>
          <a:p>
            <a:pPr>
              <a:spcBef>
                <a:spcPct val="50000"/>
              </a:spcBef>
            </a:pPr>
            <a:r>
              <a:rPr lang="en-US" altLang="cs-CZ" sz="1800" dirty="0"/>
              <a:t>- applied nuclear spectroscopy</a:t>
            </a:r>
            <a:endParaRPr lang="cs-CZ" altLang="cs-CZ" sz="1800" dirty="0"/>
          </a:p>
          <a:p>
            <a:pPr>
              <a:spcBef>
                <a:spcPct val="50000"/>
              </a:spcBef>
            </a:pPr>
            <a:r>
              <a:rPr lang="en-US" altLang="cs-CZ" sz="1800" dirty="0"/>
              <a:t>- </a:t>
            </a:r>
            <a:r>
              <a:rPr lang="cs-CZ" altLang="cs-CZ" sz="1800" dirty="0"/>
              <a:t>R</a:t>
            </a:r>
            <a:r>
              <a:rPr lang="en-US" altLang="cs-CZ" sz="1800" dirty="0"/>
              <a:t>&amp;D of detectors techniques</a:t>
            </a:r>
          </a:p>
          <a:p>
            <a:pPr>
              <a:spcBef>
                <a:spcPct val="50000"/>
              </a:spcBef>
            </a:pPr>
            <a:endParaRPr lang="en-US" altLang="cs-CZ" sz="1800" dirty="0"/>
          </a:p>
          <a:p>
            <a:pPr>
              <a:spcBef>
                <a:spcPct val="50000"/>
              </a:spcBef>
            </a:pPr>
            <a:endParaRPr lang="en-US" altLang="cs-CZ" sz="1800" dirty="0"/>
          </a:p>
          <a:p>
            <a:pPr>
              <a:spcBef>
                <a:spcPct val="50000"/>
              </a:spcBef>
            </a:pPr>
            <a:r>
              <a:rPr lang="en-US" altLang="cs-CZ" sz="1800" dirty="0"/>
              <a:t>- applications of semiconductor pixel detectors </a:t>
            </a:r>
          </a:p>
        </p:txBody>
      </p:sp>
      <p:pic>
        <p:nvPicPr>
          <p:cNvPr id="8" name="Obrázek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613014" y="1781171"/>
            <a:ext cx="3537934" cy="2277291"/>
          </a:xfrm>
          <a:prstGeom prst="rect">
            <a:avLst/>
          </a:prstGeom>
        </p:spPr>
      </p:pic>
      <p:pic>
        <p:nvPicPr>
          <p:cNvPr id="9" name="Obrázek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70033" y="4093684"/>
            <a:ext cx="2080915" cy="276431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2944" y="20468"/>
            <a:ext cx="9131055" cy="575716"/>
          </a:xfrm>
        </p:spPr>
        <p:txBody>
          <a:bodyPr/>
          <a:lstStyle/>
          <a:p>
            <a:r>
              <a:rPr lang="en-US" dirty="0">
                <a:latin typeface="+mn-lt"/>
                <a:cs typeface="Times New Roman" panose="02020603050405020304" pitchFamily="18" charset="0"/>
              </a:rPr>
              <a:t>Detector of reactor antineutrinos (S</a:t>
            </a:r>
            <a:r>
              <a:rPr lang="en-US" baseline="30000" dirty="0">
                <a:latin typeface="+mn-lt"/>
                <a:cs typeface="Times New Roman" panose="02020603050405020304" pitchFamily="18" charset="0"/>
              </a:rPr>
              <a:t>3</a:t>
            </a:r>
            <a:r>
              <a:rPr lang="en-US" dirty="0">
                <a:latin typeface="+mn-lt"/>
                <a:cs typeface="Times New Roman" panose="02020603050405020304" pitchFamily="18" charset="0"/>
              </a:rPr>
              <a:t>)</a:t>
            </a:r>
          </a:p>
        </p:txBody>
      </p:sp>
      <p:sp>
        <p:nvSpPr>
          <p:cNvPr id="8" name="TextovéPole 1"/>
          <p:cNvSpPr txBox="1"/>
          <p:nvPr/>
        </p:nvSpPr>
        <p:spPr>
          <a:xfrm>
            <a:off x="3717179" y="6777022"/>
            <a:ext cx="2664296" cy="369332"/>
          </a:xfrm>
          <a:prstGeom prst="rect">
            <a:avLst/>
          </a:prstGeom>
          <a:noFill/>
        </p:spPr>
        <p:txBody>
          <a:bodyPr wrap="square" rtlCol="0">
            <a:spAutoFit/>
          </a:bodyPr>
          <a:lstStyle/>
          <a:p>
            <a:pPr algn="ctr"/>
            <a:r>
              <a:rPr lang="cs-CZ" b="1" dirty="0" err="1">
                <a:solidFill>
                  <a:schemeClr val="bg1"/>
                </a:solidFill>
              </a:rPr>
              <a:t>Pb-shield</a:t>
            </a:r>
            <a:r>
              <a:rPr lang="cs-CZ" b="1" dirty="0">
                <a:solidFill>
                  <a:schemeClr val="bg1"/>
                </a:solidFill>
              </a:rPr>
              <a:t> transport</a:t>
            </a:r>
          </a:p>
        </p:txBody>
      </p:sp>
      <mc:AlternateContent xmlns:mc="http://schemas.openxmlformats.org/markup-compatibility/2006" xmlns:a14="http://schemas.microsoft.com/office/drawing/2010/main">
        <mc:Choice Requires="a14">
          <p:sp>
            <p:nvSpPr>
              <p:cNvPr id="9" name="TextovéPole 9"/>
              <p:cNvSpPr txBox="1"/>
              <p:nvPr/>
            </p:nvSpPr>
            <p:spPr>
              <a:xfrm>
                <a:off x="12945" y="3751209"/>
                <a:ext cx="1938948" cy="369332"/>
              </a:xfrm>
              <a:prstGeom prst="rect">
                <a:avLst/>
              </a:prstGeom>
              <a:noFill/>
            </p:spPr>
            <p:txBody>
              <a:bodyPr wrap="square" rtlCol="0">
                <a:spAutoFit/>
              </a:bodyPr>
              <a:lstStyle/>
              <a:p>
                <a:r>
                  <a:rPr lang="en-US" b="1" dirty="0"/>
                  <a:t> </a:t>
                </a:r>
                <a14:m>
                  <m:oMath xmlns:m="http://schemas.openxmlformats.org/officeDocument/2006/math">
                    <m:acc>
                      <m:accPr>
                        <m:chr m:val="̃"/>
                        <m:ctrlPr>
                          <a:rPr lang="en-US" sz="1800" b="1" i="1" smtClean="0">
                            <a:latin typeface="Cambria Math" panose="02040503050406030204" pitchFamily="18" charset="0"/>
                          </a:rPr>
                        </m:ctrlPr>
                      </m:accPr>
                      <m:e>
                        <m:sSub>
                          <m:sSubPr>
                            <m:ctrlPr>
                              <a:rPr lang="en-US" sz="1800" b="1" i="1" smtClean="0">
                                <a:latin typeface="Cambria Math" panose="02040503050406030204" pitchFamily="18" charset="0"/>
                              </a:rPr>
                            </m:ctrlPr>
                          </m:sSubPr>
                          <m:e>
                            <m:r>
                              <a:rPr lang="en-US" sz="1800" b="1" i="1">
                                <a:latin typeface="Cambria Math"/>
                                <a:ea typeface="Cambria Math"/>
                              </a:rPr>
                              <m:t>𝝂</m:t>
                            </m:r>
                          </m:e>
                          <m:sub>
                            <m:r>
                              <a:rPr lang="cs-CZ" sz="1800" b="1" i="1">
                                <a:latin typeface="Cambria Math"/>
                              </a:rPr>
                              <m:t>𝒆</m:t>
                            </m:r>
                            <m:r>
                              <a:rPr lang="cs-CZ" sz="1800" b="1" i="1">
                                <a:latin typeface="Cambria Math"/>
                              </a:rPr>
                              <m:t> </m:t>
                            </m:r>
                          </m:sub>
                        </m:sSub>
                      </m:e>
                    </m:acc>
                  </m:oMath>
                </a14:m>
                <a:r>
                  <a:rPr lang="en-US" sz="1800" b="1" dirty="0"/>
                  <a:t>+ </a:t>
                </a:r>
                <a:r>
                  <a:rPr lang="cs-CZ" sz="1800" b="1" dirty="0"/>
                  <a:t>p</a:t>
                </a:r>
                <a14:m>
                  <m:oMath xmlns:m="http://schemas.openxmlformats.org/officeDocument/2006/math">
                    <m:r>
                      <a:rPr lang="cs-CZ" sz="1800" b="1" i="1">
                        <a:latin typeface="Cambria Math"/>
                      </a:rPr>
                      <m:t> </m:t>
                    </m:r>
                    <m:r>
                      <a:rPr lang="cs-CZ" sz="1800" b="1" i="1">
                        <a:latin typeface="Cambria Math"/>
                        <a:ea typeface="Cambria Math"/>
                      </a:rPr>
                      <m:t>→</m:t>
                    </m:r>
                    <m:sSup>
                      <m:sSupPr>
                        <m:ctrlPr>
                          <a:rPr lang="cs-CZ" sz="1800" b="1" i="1">
                            <a:latin typeface="Cambria Math" panose="02040503050406030204" pitchFamily="18" charset="0"/>
                            <a:ea typeface="Cambria Math"/>
                          </a:rPr>
                        </m:ctrlPr>
                      </m:sSupPr>
                      <m:e>
                        <m:r>
                          <a:rPr lang="cs-CZ" sz="1800" b="1" i="1">
                            <a:latin typeface="Cambria Math"/>
                            <a:ea typeface="Cambria Math"/>
                          </a:rPr>
                          <m:t>𝒆</m:t>
                        </m:r>
                      </m:e>
                      <m:sup>
                        <m:r>
                          <a:rPr lang="cs-CZ" sz="1800" b="1" i="1">
                            <a:latin typeface="Cambria Math"/>
                            <a:ea typeface="Cambria Math"/>
                          </a:rPr>
                          <m:t>+</m:t>
                        </m:r>
                      </m:sup>
                    </m:sSup>
                    <m:r>
                      <a:rPr lang="en-US" sz="1800" b="1" i="1">
                        <a:latin typeface="Cambria Math"/>
                        <a:ea typeface="Cambria Math"/>
                      </a:rPr>
                      <m:t>+</m:t>
                    </m:r>
                    <m:r>
                      <a:rPr lang="cs-CZ" sz="1800" b="1" i="1">
                        <a:latin typeface="Cambria Math"/>
                        <a:ea typeface="Cambria Math"/>
                      </a:rPr>
                      <m:t>𝒏</m:t>
                    </m:r>
                  </m:oMath>
                </a14:m>
                <a:r>
                  <a:rPr lang="cs-CZ" b="1" dirty="0"/>
                  <a:t> </a:t>
                </a:r>
              </a:p>
            </p:txBody>
          </p:sp>
        </mc:Choice>
        <mc:Fallback xmlns="">
          <p:sp>
            <p:nvSpPr>
              <p:cNvPr id="9" name="TextovéPole 9"/>
              <p:cNvSpPr txBox="1">
                <a:spLocks noRot="1" noChangeAspect="1" noMove="1" noResize="1" noEditPoints="1" noAdjustHandles="1" noChangeArrowheads="1" noChangeShapeType="1" noTextEdit="1"/>
              </p:cNvSpPr>
              <p:nvPr/>
            </p:nvSpPr>
            <p:spPr>
              <a:xfrm>
                <a:off x="12945" y="3751209"/>
                <a:ext cx="1938948" cy="369332"/>
              </a:xfrm>
              <a:prstGeom prst="rect">
                <a:avLst/>
              </a:prstGeom>
              <a:blipFill rotWithShape="0">
                <a:blip r:embed="rId3"/>
                <a:stretch>
                  <a:fillRect t="-8197" b="-24590"/>
                </a:stretch>
              </a:blipFill>
            </p:spPr>
            <p:txBody>
              <a:bodyPr/>
              <a:lstStyle/>
              <a:p>
                <a:r>
                  <a:rPr lang="en-GB">
                    <a:noFill/>
                  </a:rPr>
                  <a:t> </a:t>
                </a:r>
              </a:p>
            </p:txBody>
          </p:sp>
        </mc:Fallback>
      </mc:AlternateContent>
      <p:sp>
        <p:nvSpPr>
          <p:cNvPr id="10" name="TextovéPole 11"/>
          <p:cNvSpPr txBox="1"/>
          <p:nvPr/>
        </p:nvSpPr>
        <p:spPr>
          <a:xfrm>
            <a:off x="364989" y="6740023"/>
            <a:ext cx="3024336" cy="369332"/>
          </a:xfrm>
          <a:prstGeom prst="rect">
            <a:avLst/>
          </a:prstGeom>
          <a:noFill/>
        </p:spPr>
        <p:txBody>
          <a:bodyPr wrap="square" rtlCol="0">
            <a:spAutoFit/>
          </a:bodyPr>
          <a:lstStyle/>
          <a:p>
            <a:pPr algn="ctr"/>
            <a:r>
              <a:rPr lang="cs-CZ" b="1" dirty="0" err="1">
                <a:solidFill>
                  <a:schemeClr val="bg1"/>
                </a:solidFill>
              </a:rPr>
              <a:t>Correction</a:t>
            </a:r>
            <a:r>
              <a:rPr lang="cs-CZ" b="1" dirty="0">
                <a:solidFill>
                  <a:schemeClr val="bg1"/>
                </a:solidFill>
              </a:rPr>
              <a:t> </a:t>
            </a:r>
            <a:r>
              <a:rPr lang="cs-CZ" b="1" dirty="0" err="1">
                <a:solidFill>
                  <a:schemeClr val="bg1"/>
                </a:solidFill>
              </a:rPr>
              <a:t>of</a:t>
            </a:r>
            <a:r>
              <a:rPr lang="cs-CZ" b="1" dirty="0">
                <a:solidFill>
                  <a:schemeClr val="bg1"/>
                </a:solidFill>
              </a:rPr>
              <a:t> </a:t>
            </a:r>
            <a:r>
              <a:rPr lang="cs-CZ" b="1" dirty="0" err="1">
                <a:solidFill>
                  <a:schemeClr val="bg1"/>
                </a:solidFill>
              </a:rPr>
              <a:t>the</a:t>
            </a:r>
            <a:r>
              <a:rPr lang="cs-CZ" b="1" dirty="0">
                <a:solidFill>
                  <a:schemeClr val="bg1"/>
                </a:solidFill>
              </a:rPr>
              <a:t> </a:t>
            </a:r>
            <a:r>
              <a:rPr lang="cs-CZ" b="1" dirty="0" err="1">
                <a:solidFill>
                  <a:schemeClr val="bg1"/>
                </a:solidFill>
              </a:rPr>
              <a:t>floor</a:t>
            </a:r>
            <a:r>
              <a:rPr lang="cs-CZ" b="1" dirty="0">
                <a:solidFill>
                  <a:schemeClr val="bg1"/>
                </a:solidFill>
              </a:rPr>
              <a:t> </a:t>
            </a:r>
            <a:r>
              <a:rPr lang="cs-CZ" b="1" dirty="0" err="1">
                <a:solidFill>
                  <a:schemeClr val="bg1"/>
                </a:solidFill>
              </a:rPr>
              <a:t>slope</a:t>
            </a:r>
            <a:r>
              <a:rPr lang="cs-CZ" b="1" dirty="0">
                <a:solidFill>
                  <a:schemeClr val="bg1"/>
                </a:solidFill>
              </a:rPr>
              <a:t> </a:t>
            </a:r>
          </a:p>
        </p:txBody>
      </p:sp>
      <mc:AlternateContent xmlns:mc="http://schemas.openxmlformats.org/markup-compatibility/2006" xmlns:a14="http://schemas.microsoft.com/office/drawing/2010/main">
        <mc:Choice Requires="a14">
          <p:sp>
            <p:nvSpPr>
              <p:cNvPr id="11" name="Obdélník 10"/>
              <p:cNvSpPr/>
              <p:nvPr/>
            </p:nvSpPr>
            <p:spPr>
              <a:xfrm>
                <a:off x="0" y="596184"/>
                <a:ext cx="9143999" cy="3139321"/>
              </a:xfrm>
              <a:prstGeom prst="rect">
                <a:avLst/>
              </a:prstGeom>
            </p:spPr>
            <p:txBody>
              <a:bodyPr wrap="square">
                <a:spAutoFit/>
              </a:bodyPr>
              <a:lstStyle/>
              <a:p>
                <a:pPr algn="just"/>
                <a:r>
                  <a:rPr lang="en-US" sz="1800" dirty="0">
                    <a:solidFill>
                      <a:srgbClr val="000000"/>
                    </a:solidFill>
                  </a:rPr>
                  <a:t>Nuclear power reactor is the most intense artificial source of antineutrinos on Earth (</a:t>
                </a:r>
                <a:r>
                  <a:rPr lang="en-US" sz="1800" dirty="0">
                    <a:solidFill>
                      <a:srgbClr val="000000"/>
                    </a:solidFill>
                    <a:cs typeface="Arial" panose="020B0604020202020204" pitchFamily="34" charset="0"/>
                  </a:rPr>
                  <a:t>the neutron-rich fission fragments are produced, further undergoing β-decays producing about 6 </a:t>
                </a:r>
                <a14:m>
                  <m:oMath xmlns:m="http://schemas.openxmlformats.org/officeDocument/2006/math">
                    <m:acc>
                      <m:accPr>
                        <m:chr m:val="̅"/>
                        <m:ctrlPr>
                          <a:rPr lang="en-US" sz="1800" i="1">
                            <a:solidFill>
                              <a:srgbClr val="000000"/>
                            </a:solidFill>
                            <a:latin typeface="Cambria Math" panose="02040503050406030204" pitchFamily="18" charset="0"/>
                            <a:cs typeface="Times New Roman" panose="02020603050405020304" pitchFamily="18" charset="0"/>
                          </a:rPr>
                        </m:ctrlPr>
                      </m:accPr>
                      <m:e>
                        <m:sSub>
                          <m:sSubPr>
                            <m:ctrlPr>
                              <a:rPr lang="en-US" sz="1800" i="1">
                                <a:solidFill>
                                  <a:srgbClr val="000000"/>
                                </a:solidFill>
                                <a:latin typeface="Cambria Math" panose="02040503050406030204" pitchFamily="18" charset="0"/>
                                <a:cs typeface="Times New Roman" panose="02020603050405020304" pitchFamily="18" charset="0"/>
                              </a:rPr>
                            </m:ctrlPr>
                          </m:sSubPr>
                          <m:e>
                            <m:r>
                              <a:rPr lang="en-US" sz="1800" i="1">
                                <a:solidFill>
                                  <a:srgbClr val="000000"/>
                                </a:solidFill>
                                <a:latin typeface="Cambria Math"/>
                                <a:ea typeface="Cambria Math"/>
                                <a:cs typeface="Times New Roman" panose="02020603050405020304" pitchFamily="18" charset="0"/>
                              </a:rPr>
                              <m:t>𝜈</m:t>
                            </m:r>
                          </m:e>
                          <m:sub>
                            <m:r>
                              <a:rPr lang="en-US" sz="1800" i="1">
                                <a:solidFill>
                                  <a:srgbClr val="000000"/>
                                </a:solidFill>
                                <a:latin typeface="Cambria Math"/>
                                <a:cs typeface="Times New Roman" panose="02020603050405020304" pitchFamily="18" charset="0"/>
                              </a:rPr>
                              <m:t>𝑒</m:t>
                            </m:r>
                          </m:sub>
                        </m:sSub>
                      </m:e>
                    </m:acc>
                  </m:oMath>
                </a14:m>
                <a:r>
                  <a:rPr lang="en-US" sz="1800" dirty="0">
                    <a:solidFill>
                      <a:srgbClr val="000000"/>
                    </a:solidFill>
                    <a:cs typeface="Arial" panose="020B0604020202020204" pitchFamily="34" charset="0"/>
                  </a:rPr>
                  <a:t> per one fission). A typical 3 </a:t>
                </a:r>
                <a:r>
                  <a:rPr lang="en-US" sz="1800" dirty="0" err="1">
                    <a:solidFill>
                      <a:srgbClr val="000000"/>
                    </a:solidFill>
                    <a:cs typeface="Arial" panose="020B0604020202020204" pitchFamily="34" charset="0"/>
                  </a:rPr>
                  <a:t>GW</a:t>
                </a:r>
                <a:r>
                  <a:rPr lang="en-US" sz="1800" baseline="-25000" dirty="0" err="1">
                    <a:solidFill>
                      <a:srgbClr val="000000"/>
                    </a:solidFill>
                    <a:cs typeface="Arial" panose="020B0604020202020204" pitchFamily="34" charset="0"/>
                  </a:rPr>
                  <a:t>th</a:t>
                </a:r>
                <a:r>
                  <a:rPr lang="en-US" sz="1800" dirty="0">
                    <a:solidFill>
                      <a:srgbClr val="000000"/>
                    </a:solidFill>
                    <a:cs typeface="Arial" panose="020B0604020202020204" pitchFamily="34" charset="0"/>
                  </a:rPr>
                  <a:t> industrial power reactor emits about 10</a:t>
                </a:r>
                <a:r>
                  <a:rPr lang="en-US" sz="1800" baseline="30000" dirty="0">
                    <a:solidFill>
                      <a:srgbClr val="000000"/>
                    </a:solidFill>
                    <a:cs typeface="Arial" panose="020B0604020202020204" pitchFamily="34" charset="0"/>
                  </a:rPr>
                  <a:t>21</a:t>
                </a:r>
                <a:r>
                  <a:rPr lang="cs-CZ" sz="1800" baseline="30000" dirty="0">
                    <a:solidFill>
                      <a:srgbClr val="000000"/>
                    </a:solidFill>
                    <a:cs typeface="Arial" panose="020B0604020202020204" pitchFamily="34" charset="0"/>
                  </a:rPr>
                  <a:t> </a:t>
                </a:r>
                <a14:m>
                  <m:oMath xmlns:m="http://schemas.openxmlformats.org/officeDocument/2006/math">
                    <m:acc>
                      <m:accPr>
                        <m:chr m:val="̅"/>
                        <m:ctrlPr>
                          <a:rPr lang="en-US" sz="1800" i="1">
                            <a:solidFill>
                              <a:srgbClr val="000000"/>
                            </a:solidFill>
                            <a:latin typeface="Cambria Math" panose="02040503050406030204" pitchFamily="18" charset="0"/>
                            <a:cs typeface="Times New Roman" panose="02020603050405020304" pitchFamily="18" charset="0"/>
                          </a:rPr>
                        </m:ctrlPr>
                      </m:accPr>
                      <m:e>
                        <m:sSub>
                          <m:sSubPr>
                            <m:ctrlPr>
                              <a:rPr lang="en-US" sz="1800" i="1">
                                <a:solidFill>
                                  <a:srgbClr val="000000"/>
                                </a:solidFill>
                                <a:latin typeface="Cambria Math" panose="02040503050406030204" pitchFamily="18" charset="0"/>
                                <a:cs typeface="Times New Roman" panose="02020603050405020304" pitchFamily="18" charset="0"/>
                              </a:rPr>
                            </m:ctrlPr>
                          </m:sSubPr>
                          <m:e>
                            <m:r>
                              <a:rPr lang="en-US" sz="1800" i="1">
                                <a:solidFill>
                                  <a:srgbClr val="000000"/>
                                </a:solidFill>
                                <a:latin typeface="Cambria Math"/>
                                <a:ea typeface="Cambria Math"/>
                                <a:cs typeface="Times New Roman" panose="02020603050405020304" pitchFamily="18" charset="0"/>
                              </a:rPr>
                              <m:t>𝜈</m:t>
                            </m:r>
                          </m:e>
                          <m:sub>
                            <m:r>
                              <a:rPr lang="en-US" sz="1800" i="1">
                                <a:solidFill>
                                  <a:srgbClr val="000000"/>
                                </a:solidFill>
                                <a:latin typeface="Cambria Math"/>
                                <a:cs typeface="Times New Roman" panose="02020603050405020304" pitchFamily="18" charset="0"/>
                              </a:rPr>
                              <m:t>𝑒</m:t>
                            </m:r>
                          </m:sub>
                        </m:sSub>
                      </m:e>
                    </m:acc>
                    <m:r>
                      <a:rPr lang="en-US" sz="1800" b="0" i="1" smtClean="0">
                        <a:solidFill>
                          <a:srgbClr val="000000"/>
                        </a:solidFill>
                        <a:latin typeface="Cambria Math"/>
                        <a:cs typeface="Times New Roman" panose="02020603050405020304" pitchFamily="18" charset="0"/>
                      </a:rPr>
                      <m:t>/</m:t>
                    </m:r>
                    <m:r>
                      <a:rPr lang="en-US" sz="1800" b="0" i="1" smtClean="0">
                        <a:solidFill>
                          <a:srgbClr val="000000"/>
                        </a:solidFill>
                        <a:latin typeface="Cambria Math"/>
                        <a:cs typeface="Times New Roman" panose="02020603050405020304" pitchFamily="18" charset="0"/>
                      </a:rPr>
                      <m:t>𝑠</m:t>
                    </m:r>
                  </m:oMath>
                </a14:m>
                <a:r>
                  <a:rPr lang="en-US" sz="1800" dirty="0">
                    <a:solidFill>
                      <a:srgbClr val="000000"/>
                    </a:solidFill>
                    <a:cs typeface="Arial" panose="020B0604020202020204" pitchFamily="34" charset="0"/>
                  </a:rPr>
                  <a:t>/4</a:t>
                </a:r>
                <a:r>
                  <a:rPr lang="el-GR" sz="1800" dirty="0">
                    <a:solidFill>
                      <a:srgbClr val="000000"/>
                    </a:solidFill>
                    <a:latin typeface="Times New Roman"/>
                    <a:cs typeface="Times New Roman"/>
                  </a:rPr>
                  <a:t>π</a:t>
                </a:r>
                <a:r>
                  <a:rPr lang="en-US" sz="1800" dirty="0">
                    <a:solidFill>
                      <a:srgbClr val="000000"/>
                    </a:solidFill>
                    <a:cs typeface="Arial" panose="020B0604020202020204" pitchFamily="34" charset="0"/>
                  </a:rPr>
                  <a:t>. </a:t>
                </a:r>
              </a:p>
              <a:p>
                <a:pPr algn="just"/>
                <a:r>
                  <a:rPr lang="en-US" sz="1800" u="sng" dirty="0">
                    <a:solidFill>
                      <a:srgbClr val="000000"/>
                    </a:solidFill>
                    <a:cs typeface="Arial" panose="020B0604020202020204" pitchFamily="34" charset="0"/>
                  </a:rPr>
                  <a:t>The purpose of such detector:</a:t>
                </a:r>
              </a:p>
              <a:p>
                <a:pPr marL="285750" indent="-285750" algn="just">
                  <a:buFontTx/>
                  <a:buChar char="-"/>
                </a:pPr>
                <a:r>
                  <a:rPr lang="en-US" sz="1800" dirty="0">
                    <a:solidFill>
                      <a:srgbClr val="000000"/>
                    </a:solidFill>
                    <a:cs typeface="Arial" panose="020B0604020202020204" pitchFamily="34" charset="0"/>
                  </a:rPr>
                  <a:t>Online monitoring of the reactor power (proportional to number of fissions)</a:t>
                </a:r>
              </a:p>
              <a:p>
                <a:pPr marL="285750" indent="-285750" algn="just">
                  <a:buFontTx/>
                  <a:buChar char="-"/>
                </a:pPr>
                <a:r>
                  <a:rPr lang="en-US" sz="1800" dirty="0" err="1">
                    <a:solidFill>
                      <a:srgbClr val="000000"/>
                    </a:solidFill>
                    <a:cs typeface="Arial" panose="020B0604020202020204" pitchFamily="34" charset="0"/>
                  </a:rPr>
                  <a:t>Isotopical</a:t>
                </a:r>
                <a:r>
                  <a:rPr lang="en-US" sz="1800" dirty="0">
                    <a:solidFill>
                      <a:srgbClr val="000000"/>
                    </a:solidFill>
                    <a:cs typeface="Arial" panose="020B0604020202020204" pitchFamily="34" charset="0"/>
                  </a:rPr>
                  <a:t> composition of the reactor fuel (each </a:t>
                </a:r>
                <a:r>
                  <a:rPr lang="en-US" sz="1800" dirty="0" err="1">
                    <a:solidFill>
                      <a:srgbClr val="000000"/>
                    </a:solidFill>
                    <a:cs typeface="Arial" panose="020B0604020202020204" pitchFamily="34" charset="0"/>
                  </a:rPr>
                  <a:t>isotop</a:t>
                </a:r>
                <a:r>
                  <a:rPr lang="en-US" sz="1800" dirty="0">
                    <a:solidFill>
                      <a:srgbClr val="000000"/>
                    </a:solidFill>
                    <a:cs typeface="Arial" panose="020B0604020202020204" pitchFamily="34" charset="0"/>
                  </a:rPr>
                  <a:t> in the reactor has different antineutrino spectrum)</a:t>
                </a:r>
              </a:p>
              <a:p>
                <a:pPr marL="285750" indent="-285750" algn="just">
                  <a:buFontTx/>
                  <a:buChar char="-"/>
                </a:pPr>
                <a:r>
                  <a:rPr lang="en-US" sz="1800" dirty="0">
                    <a:solidFill>
                      <a:srgbClr val="000000"/>
                    </a:solidFill>
                    <a:cs typeface="Arial" panose="020B0604020202020204" pitchFamily="34" charset="0"/>
                  </a:rPr>
                  <a:t>Investigation of short range neutrino oscillations (sterile neutrino hypothesis)</a:t>
                </a:r>
              </a:p>
              <a:p>
                <a:pPr marL="285750" indent="-285750" algn="just">
                  <a:buFontTx/>
                  <a:buChar char="-"/>
                </a:pPr>
                <a:endParaRPr lang="en-US" sz="1800" dirty="0">
                  <a:solidFill>
                    <a:srgbClr val="000000"/>
                  </a:solidFill>
                  <a:cs typeface="Arial" panose="020B0604020202020204" pitchFamily="34" charset="0"/>
                </a:endParaRPr>
              </a:p>
              <a:p>
                <a:pPr algn="just"/>
                <a:r>
                  <a:rPr lang="en-US" sz="1800" u="sng" dirty="0">
                    <a:solidFill>
                      <a:srgbClr val="000000"/>
                    </a:solidFill>
                    <a:cs typeface="Arial" panose="020B0604020202020204" pitchFamily="34" charset="0"/>
                  </a:rPr>
                  <a:t>Inverse beta decay</a:t>
                </a:r>
              </a:p>
            </p:txBody>
          </p:sp>
        </mc:Choice>
        <mc:Fallback xmlns="">
          <p:sp>
            <p:nvSpPr>
              <p:cNvPr id="11" name="Obdélník 10"/>
              <p:cNvSpPr>
                <a:spLocks noRot="1" noChangeAspect="1" noMove="1" noResize="1" noEditPoints="1" noAdjustHandles="1" noChangeArrowheads="1" noChangeShapeType="1" noTextEdit="1"/>
              </p:cNvSpPr>
              <p:nvPr/>
            </p:nvSpPr>
            <p:spPr>
              <a:xfrm>
                <a:off x="0" y="596184"/>
                <a:ext cx="9143999" cy="3139321"/>
              </a:xfrm>
              <a:prstGeom prst="rect">
                <a:avLst/>
              </a:prstGeom>
              <a:blipFill rotWithShape="0">
                <a:blip r:embed="rId4"/>
                <a:stretch>
                  <a:fillRect l="-533" t="-1165" r="-533" b="-2136"/>
                </a:stretch>
              </a:blipFill>
            </p:spPr>
            <p:txBody>
              <a:bodyPr/>
              <a:lstStyle/>
              <a:p>
                <a:r>
                  <a:rPr lang="en-GB">
                    <a:noFill/>
                  </a:rPr>
                  <a:t> </a:t>
                </a:r>
              </a:p>
            </p:txBody>
          </p:sp>
        </mc:Fallback>
      </mc:AlternateContent>
      <p:pic>
        <p:nvPicPr>
          <p:cNvPr id="2" name="Obrázek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23549" y="4881258"/>
            <a:ext cx="2627752" cy="1955427"/>
          </a:xfrm>
          <a:prstGeom prst="rect">
            <a:avLst/>
          </a:prstGeom>
        </p:spPr>
      </p:pic>
      <mc:AlternateContent xmlns:mc="http://schemas.openxmlformats.org/markup-compatibility/2006" xmlns:a14="http://schemas.microsoft.com/office/drawing/2010/main">
        <mc:Choice Requires="a14">
          <p:sp>
            <p:nvSpPr>
              <p:cNvPr id="18" name="TextovéPole 17"/>
              <p:cNvSpPr txBox="1"/>
              <p:nvPr/>
            </p:nvSpPr>
            <p:spPr>
              <a:xfrm>
                <a:off x="2131140" y="3360629"/>
                <a:ext cx="3622683" cy="677108"/>
              </a:xfrm>
              <a:prstGeom prst="rect">
                <a:avLst/>
              </a:prstGeom>
              <a:noFill/>
            </p:spPr>
            <p:txBody>
              <a:bodyPr wrap="square" rtlCol="0">
                <a:spAutoFit/>
              </a:bodyPr>
              <a:lstStyle/>
              <a:p>
                <a:pPr lvl="0">
                  <a:spcBef>
                    <a:spcPts val="1200"/>
                  </a:spcBef>
                </a:pPr>
                <a:r>
                  <a:rPr lang="en-US" sz="1800" dirty="0">
                    <a:solidFill>
                      <a:srgbClr val="000000"/>
                    </a:solidFill>
                    <a:ea typeface="Cambria Math"/>
                    <a:cs typeface="Times New Roman" panose="02020603050405020304" pitchFamily="18" charset="0"/>
                  </a:rPr>
                  <a:t>fo</a:t>
                </a:r>
                <a:r>
                  <a:rPr lang="en-US" sz="1800" dirty="0">
                    <a:solidFill>
                      <a:prstClr val="black"/>
                    </a:solidFill>
                    <a:ea typeface="Cambria Math"/>
                    <a:cs typeface="Times New Roman" panose="02020603050405020304" pitchFamily="18" charset="0"/>
                  </a:rPr>
                  <a:t>llowed by </a:t>
                </a:r>
                <a:r>
                  <a:rPr lang="cs-CZ" sz="1800" dirty="0">
                    <a:solidFill>
                      <a:prstClr val="black"/>
                    </a:solidFill>
                    <a:ea typeface="Cambria Math"/>
                    <a:cs typeface="Times New Roman" panose="02020603050405020304" pitchFamily="18" charset="0"/>
                  </a:rPr>
                  <a:t>positron </a:t>
                </a:r>
                <a:r>
                  <a:rPr lang="en-US" sz="1800" dirty="0">
                    <a:solidFill>
                      <a:prstClr val="black"/>
                    </a:solidFill>
                    <a:ea typeface="Cambria Math"/>
                    <a:cs typeface="Times New Roman" panose="02020603050405020304" pitchFamily="18" charset="0"/>
                  </a:rPr>
                  <a:t>annihilation</a:t>
                </a:r>
              </a:p>
              <a:p>
                <a:pPr lvl="0">
                  <a:spcBef>
                    <a:spcPct val="20000"/>
                  </a:spcBef>
                </a:pPr>
                <a14:m>
                  <m:oMathPara xmlns:m="http://schemas.openxmlformats.org/officeDocument/2006/math">
                    <m:oMathParaPr>
                      <m:jc m:val="left"/>
                    </m:oMathParaPr>
                    <m:oMath xmlns:m="http://schemas.openxmlformats.org/officeDocument/2006/math">
                      <m:sSup>
                        <m:sSupPr>
                          <m:ctrlPr>
                            <a:rPr lang="ru-RU" sz="2000" i="1">
                              <a:solidFill>
                                <a:prstClr val="black"/>
                              </a:solidFill>
                              <a:latin typeface="Cambria Math" panose="02040503050406030204" pitchFamily="18" charset="0"/>
                            </a:rPr>
                          </m:ctrlPr>
                        </m:sSupPr>
                        <m:e>
                          <m:r>
                            <a:rPr lang="cs-CZ" sz="2000" i="1">
                              <a:solidFill>
                                <a:prstClr val="black"/>
                              </a:solidFill>
                              <a:latin typeface="Cambria Math"/>
                            </a:rPr>
                            <m:t>𝑒</m:t>
                          </m:r>
                        </m:e>
                        <m:sup>
                          <m:r>
                            <a:rPr lang="cs-CZ" sz="2000" i="1">
                              <a:solidFill>
                                <a:prstClr val="black"/>
                              </a:solidFill>
                              <a:latin typeface="Cambria Math"/>
                            </a:rPr>
                            <m:t>+</m:t>
                          </m:r>
                        </m:sup>
                      </m:sSup>
                      <m:r>
                        <a:rPr lang="cs-CZ" sz="2000" i="1">
                          <a:solidFill>
                            <a:prstClr val="black"/>
                          </a:solidFill>
                          <a:latin typeface="Cambria Math"/>
                        </a:rPr>
                        <m:t>+</m:t>
                      </m:r>
                      <m:sSup>
                        <m:sSupPr>
                          <m:ctrlPr>
                            <a:rPr lang="cs-CZ" sz="2000" i="1">
                              <a:solidFill>
                                <a:prstClr val="black"/>
                              </a:solidFill>
                              <a:latin typeface="Cambria Math" panose="02040503050406030204" pitchFamily="18" charset="0"/>
                            </a:rPr>
                          </m:ctrlPr>
                        </m:sSupPr>
                        <m:e>
                          <m:r>
                            <a:rPr lang="cs-CZ" sz="2000" i="1">
                              <a:solidFill>
                                <a:prstClr val="black"/>
                              </a:solidFill>
                              <a:latin typeface="Cambria Math"/>
                            </a:rPr>
                            <m:t>𝑒</m:t>
                          </m:r>
                        </m:e>
                        <m:sup>
                          <m:r>
                            <a:rPr lang="cs-CZ" sz="2000" i="1">
                              <a:solidFill>
                                <a:prstClr val="black"/>
                              </a:solidFill>
                              <a:latin typeface="Cambria Math"/>
                            </a:rPr>
                            <m:t>−</m:t>
                          </m:r>
                        </m:sup>
                      </m:sSup>
                      <m:r>
                        <a:rPr lang="cs-CZ" sz="2000" i="1">
                          <a:solidFill>
                            <a:prstClr val="black"/>
                          </a:solidFill>
                          <a:latin typeface="Cambria Math"/>
                        </a:rPr>
                        <m:t> </m:t>
                      </m:r>
                      <m:r>
                        <a:rPr lang="cs-CZ" sz="2000" i="1">
                          <a:solidFill>
                            <a:prstClr val="black"/>
                          </a:solidFill>
                          <a:latin typeface="Cambria Math"/>
                          <a:ea typeface="Cambria Math"/>
                        </a:rPr>
                        <m:t>→2 </m:t>
                      </m:r>
                      <m:r>
                        <a:rPr lang="cs-CZ" sz="2000" i="1">
                          <a:solidFill>
                            <a:prstClr val="black"/>
                          </a:solidFill>
                          <a:latin typeface="Cambria Math"/>
                          <a:ea typeface="Cambria Math"/>
                        </a:rPr>
                        <m:t>𝛾</m:t>
                      </m:r>
                    </m:oMath>
                  </m:oMathPara>
                </a14:m>
                <a:endParaRPr lang="cs-CZ" sz="2000" dirty="0"/>
              </a:p>
            </p:txBody>
          </p:sp>
        </mc:Choice>
        <mc:Fallback xmlns="">
          <p:sp>
            <p:nvSpPr>
              <p:cNvPr id="18" name="TextovéPole 17"/>
              <p:cNvSpPr txBox="1">
                <a:spLocks noRot="1" noChangeAspect="1" noMove="1" noResize="1" noEditPoints="1" noAdjustHandles="1" noChangeArrowheads="1" noChangeShapeType="1" noTextEdit="1"/>
              </p:cNvSpPr>
              <p:nvPr/>
            </p:nvSpPr>
            <p:spPr>
              <a:xfrm>
                <a:off x="2131140" y="3360629"/>
                <a:ext cx="3622683" cy="677108"/>
              </a:xfrm>
              <a:prstGeom prst="rect">
                <a:avLst/>
              </a:prstGeom>
              <a:blipFill rotWithShape="0">
                <a:blip r:embed="rId6"/>
                <a:stretch>
                  <a:fillRect l="-1515" t="-4505" b="-4505"/>
                </a:stretch>
              </a:blipFill>
            </p:spPr>
            <p:txBody>
              <a:bodyPr/>
              <a:lstStyle/>
              <a:p>
                <a:r>
                  <a:rPr lang="en-GB">
                    <a:noFill/>
                  </a:rPr>
                  <a:t> </a:t>
                </a:r>
              </a:p>
            </p:txBody>
          </p:sp>
        </mc:Fallback>
      </mc:AlternateContent>
      <p:sp>
        <p:nvSpPr>
          <p:cNvPr id="20" name="Zástupný symbol pro obsah 4"/>
          <p:cNvSpPr txBox="1">
            <a:spLocks/>
          </p:cNvSpPr>
          <p:nvPr/>
        </p:nvSpPr>
        <p:spPr>
          <a:xfrm>
            <a:off x="5210355" y="3255328"/>
            <a:ext cx="4416507" cy="865213"/>
          </a:xfrm>
          <a:prstGeom prst="rect">
            <a:avLst/>
          </a:prstGeom>
        </p:spPr>
        <p:txBody>
          <a:bodyPr vert="horz" lIns="329184" tIns="164592" rIns="329184" bIns="164592" rtlCol="0">
            <a:noAutofit/>
          </a:bodyPr>
          <a:lstStyle>
            <a:lvl1pPr marL="0" indent="0" algn="ctr" defTabSz="3291840" rtl="0" eaLnBrk="1" latinLnBrk="0" hangingPunct="1">
              <a:spcBef>
                <a:spcPct val="20000"/>
              </a:spcBef>
              <a:buFont typeface="Arial" pitchFamily="34" charset="0"/>
              <a:buNone/>
              <a:defRPr sz="11500" kern="1200">
                <a:solidFill>
                  <a:schemeClr val="tx1">
                    <a:tint val="75000"/>
                  </a:schemeClr>
                </a:solidFill>
                <a:latin typeface="+mn-lt"/>
                <a:ea typeface="+mn-ea"/>
                <a:cs typeface="+mn-cs"/>
              </a:defRPr>
            </a:lvl1pPr>
            <a:lvl2pPr marL="1645920" indent="0" algn="ctr" defTabSz="3291840" rtl="0" eaLnBrk="1" latinLnBrk="0" hangingPunct="1">
              <a:spcBef>
                <a:spcPct val="20000"/>
              </a:spcBef>
              <a:buFont typeface="Arial" pitchFamily="34" charset="0"/>
              <a:buNone/>
              <a:defRPr sz="10100" kern="1200">
                <a:solidFill>
                  <a:schemeClr val="tx1">
                    <a:tint val="75000"/>
                  </a:schemeClr>
                </a:solidFill>
                <a:latin typeface="+mn-lt"/>
                <a:ea typeface="+mn-ea"/>
                <a:cs typeface="+mn-cs"/>
              </a:defRPr>
            </a:lvl2pPr>
            <a:lvl3pPr marL="3291840" indent="0" algn="ctr" defTabSz="3291840" rtl="0" eaLnBrk="1" latinLnBrk="0" hangingPunct="1">
              <a:spcBef>
                <a:spcPct val="20000"/>
              </a:spcBef>
              <a:buFont typeface="Arial" pitchFamily="34" charset="0"/>
              <a:buNone/>
              <a:defRPr sz="8600" kern="1200">
                <a:solidFill>
                  <a:schemeClr val="tx1">
                    <a:tint val="75000"/>
                  </a:schemeClr>
                </a:solidFill>
                <a:latin typeface="+mn-lt"/>
                <a:ea typeface="+mn-ea"/>
                <a:cs typeface="+mn-cs"/>
              </a:defRPr>
            </a:lvl3pPr>
            <a:lvl4pPr marL="4937760" indent="0" algn="ctr" defTabSz="3291840" rtl="0" eaLnBrk="1" latinLnBrk="0" hangingPunct="1">
              <a:spcBef>
                <a:spcPct val="20000"/>
              </a:spcBef>
              <a:buFont typeface="Arial" pitchFamily="34" charset="0"/>
              <a:buNone/>
              <a:defRPr sz="7200" kern="1200">
                <a:solidFill>
                  <a:schemeClr val="tx1">
                    <a:tint val="75000"/>
                  </a:schemeClr>
                </a:solidFill>
                <a:latin typeface="+mn-lt"/>
                <a:ea typeface="+mn-ea"/>
                <a:cs typeface="+mn-cs"/>
              </a:defRPr>
            </a:lvl4pPr>
            <a:lvl5pPr marL="6583680" indent="0" algn="ctr" defTabSz="3291840" rtl="0" eaLnBrk="1" latinLnBrk="0" hangingPunct="1">
              <a:spcBef>
                <a:spcPct val="20000"/>
              </a:spcBef>
              <a:buFont typeface="Arial" pitchFamily="34" charset="0"/>
              <a:buNone/>
              <a:defRPr sz="7200" kern="1200">
                <a:solidFill>
                  <a:schemeClr val="tx1">
                    <a:tint val="75000"/>
                  </a:schemeClr>
                </a:solidFill>
                <a:latin typeface="+mn-lt"/>
                <a:ea typeface="+mn-ea"/>
                <a:cs typeface="+mn-cs"/>
              </a:defRPr>
            </a:lvl5pPr>
            <a:lvl6pPr marL="8229600" indent="0" algn="ctr" defTabSz="3291840" rtl="0" eaLnBrk="1" latinLnBrk="0" hangingPunct="1">
              <a:spcBef>
                <a:spcPct val="20000"/>
              </a:spcBef>
              <a:buFont typeface="Arial" pitchFamily="34" charset="0"/>
              <a:buNone/>
              <a:defRPr sz="7200" kern="1200">
                <a:solidFill>
                  <a:schemeClr val="tx1">
                    <a:tint val="75000"/>
                  </a:schemeClr>
                </a:solidFill>
                <a:latin typeface="+mn-lt"/>
                <a:ea typeface="+mn-ea"/>
                <a:cs typeface="+mn-cs"/>
              </a:defRPr>
            </a:lvl6pPr>
            <a:lvl7pPr marL="9875520" indent="0" algn="ctr" defTabSz="3291840" rtl="0" eaLnBrk="1" latinLnBrk="0" hangingPunct="1">
              <a:spcBef>
                <a:spcPct val="20000"/>
              </a:spcBef>
              <a:buFont typeface="Arial" pitchFamily="34" charset="0"/>
              <a:buNone/>
              <a:defRPr sz="7200" kern="1200">
                <a:solidFill>
                  <a:schemeClr val="tx1">
                    <a:tint val="75000"/>
                  </a:schemeClr>
                </a:solidFill>
                <a:latin typeface="+mn-lt"/>
                <a:ea typeface="+mn-ea"/>
                <a:cs typeface="+mn-cs"/>
              </a:defRPr>
            </a:lvl7pPr>
            <a:lvl8pPr marL="11521440" indent="0" algn="ctr" defTabSz="3291840" rtl="0" eaLnBrk="1" latinLnBrk="0" hangingPunct="1">
              <a:spcBef>
                <a:spcPct val="20000"/>
              </a:spcBef>
              <a:buFont typeface="Arial" pitchFamily="34" charset="0"/>
              <a:buNone/>
              <a:defRPr sz="7200" kern="1200">
                <a:solidFill>
                  <a:schemeClr val="tx1">
                    <a:tint val="75000"/>
                  </a:schemeClr>
                </a:solidFill>
                <a:latin typeface="+mn-lt"/>
                <a:ea typeface="+mn-ea"/>
                <a:cs typeface="+mn-cs"/>
              </a:defRPr>
            </a:lvl8pPr>
            <a:lvl9pPr marL="13167360" indent="0" algn="ctr" defTabSz="3291840" rtl="0" eaLnBrk="1" latinLnBrk="0" hangingPunct="1">
              <a:spcBef>
                <a:spcPct val="20000"/>
              </a:spcBef>
              <a:buFont typeface="Arial" pitchFamily="34" charset="0"/>
              <a:buNone/>
              <a:defRPr sz="7200" kern="1200">
                <a:solidFill>
                  <a:schemeClr val="tx1">
                    <a:tint val="75000"/>
                  </a:schemeClr>
                </a:solidFill>
                <a:latin typeface="+mn-lt"/>
                <a:ea typeface="+mn-ea"/>
                <a:cs typeface="+mn-cs"/>
              </a:defRPr>
            </a:lvl9pPr>
          </a:lstStyle>
          <a:p>
            <a:pPr algn="l">
              <a:spcBef>
                <a:spcPts val="600"/>
              </a:spcBef>
            </a:pPr>
            <a:r>
              <a:rPr lang="en-US" sz="1800" dirty="0">
                <a:solidFill>
                  <a:srgbClr val="000000"/>
                </a:solidFill>
                <a:cs typeface="Times New Roman" panose="02020603050405020304" pitchFamily="18" charset="0"/>
              </a:rPr>
              <a:t>and by neutron capture:</a:t>
            </a:r>
            <a:endParaRPr lang="en-US" sz="1800" dirty="0">
              <a:solidFill>
                <a:srgbClr val="000000"/>
              </a:solidFill>
            </a:endParaRPr>
          </a:p>
          <a:p>
            <a:pPr algn="l">
              <a:spcBef>
                <a:spcPts val="1200"/>
              </a:spcBef>
            </a:pPr>
            <a:r>
              <a:rPr lang="en-US" sz="1800" baseline="30000" dirty="0">
                <a:solidFill>
                  <a:srgbClr val="000000"/>
                </a:solidFill>
              </a:rPr>
              <a:t>157</a:t>
            </a:r>
            <a:r>
              <a:rPr lang="en-US" sz="1800" dirty="0">
                <a:solidFill>
                  <a:srgbClr val="000000"/>
                </a:solidFill>
              </a:rPr>
              <a:t>Gd(n,</a:t>
            </a:r>
            <a:r>
              <a:rPr lang="en-US" sz="1800" dirty="0">
                <a:solidFill>
                  <a:srgbClr val="000000"/>
                </a:solidFill>
                <a:sym typeface="Symbol"/>
              </a:rPr>
              <a:t>) E</a:t>
            </a:r>
            <a:r>
              <a:rPr lang="en-US" sz="1800" baseline="-25000" dirty="0">
                <a:solidFill>
                  <a:srgbClr val="000000"/>
                </a:solidFill>
                <a:sym typeface="Symbol"/>
              </a:rPr>
              <a:t></a:t>
            </a:r>
            <a:r>
              <a:rPr lang="en-US" sz="1800" dirty="0">
                <a:solidFill>
                  <a:srgbClr val="000000"/>
                </a:solidFill>
                <a:sym typeface="Symbol"/>
              </a:rPr>
              <a:t>=8 MeV =255 000 b</a:t>
            </a:r>
          </a:p>
          <a:p>
            <a:pPr algn="l">
              <a:spcBef>
                <a:spcPts val="1200"/>
              </a:spcBef>
              <a:spcAft>
                <a:spcPts val="600"/>
              </a:spcAft>
            </a:pPr>
            <a:endParaRPr lang="en-US" sz="2800" dirty="0">
              <a:solidFill>
                <a:schemeClr val="tx1"/>
              </a:solidFill>
              <a:sym typeface="Symbol"/>
            </a:endParaRPr>
          </a:p>
          <a:p>
            <a:pPr algn="l">
              <a:spcBef>
                <a:spcPts val="1200"/>
              </a:spcBef>
              <a:spcAft>
                <a:spcPts val="600"/>
              </a:spcAft>
            </a:pPr>
            <a:endParaRPr lang="en-US" sz="2800" b="1" dirty="0">
              <a:solidFill>
                <a:schemeClr val="tx1"/>
              </a:solidFill>
              <a:cs typeface="Times New Roman" panose="02020603050405020304" pitchFamily="18" charset="0"/>
            </a:endParaRPr>
          </a:p>
        </p:txBody>
      </p:sp>
      <p:pic>
        <p:nvPicPr>
          <p:cNvPr id="25" name="Obrázek 24"/>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7194429" y="4865713"/>
            <a:ext cx="1949569" cy="1992287"/>
          </a:xfrm>
          <a:prstGeom prst="rect">
            <a:avLst/>
          </a:prstGeom>
        </p:spPr>
      </p:pic>
      <p:sp>
        <p:nvSpPr>
          <p:cNvPr id="27" name="TextBox 3"/>
          <p:cNvSpPr txBox="1"/>
          <p:nvPr/>
        </p:nvSpPr>
        <p:spPr>
          <a:xfrm>
            <a:off x="-1995" y="4535798"/>
            <a:ext cx="4482415" cy="1938992"/>
          </a:xfrm>
          <a:prstGeom prst="rect">
            <a:avLst/>
          </a:prstGeom>
          <a:noFill/>
        </p:spPr>
        <p:txBody>
          <a:bodyPr wrap="square" rtlCol="0">
            <a:spAutoFit/>
          </a:bodyPr>
          <a:lstStyle/>
          <a:p>
            <a:r>
              <a:rPr lang="en-US" sz="2400" dirty="0">
                <a:solidFill>
                  <a:srgbClr val="000000"/>
                </a:solidFill>
              </a:rPr>
              <a:t>You need to be familiar with </a:t>
            </a:r>
            <a:r>
              <a:rPr lang="en-US" sz="2400" dirty="0">
                <a:solidFill>
                  <a:srgbClr val="FF0000"/>
                </a:solidFill>
              </a:rPr>
              <a:t>different detection techniques</a:t>
            </a:r>
            <a:r>
              <a:rPr lang="en-US" sz="2400" dirty="0">
                <a:solidFill>
                  <a:srgbClr val="000000"/>
                </a:solidFill>
              </a:rPr>
              <a:t>, you need to know </a:t>
            </a:r>
            <a:r>
              <a:rPr lang="en-US" sz="2400" dirty="0">
                <a:solidFill>
                  <a:srgbClr val="FF0000"/>
                </a:solidFill>
              </a:rPr>
              <a:t>physics</a:t>
            </a:r>
            <a:r>
              <a:rPr lang="en-US" sz="2400" dirty="0">
                <a:solidFill>
                  <a:srgbClr val="000000"/>
                </a:solidFill>
              </a:rPr>
              <a:t> (you know how it works, but physics tells you why it works (or not).</a:t>
            </a:r>
            <a:endParaRPr lang="cs-CZ" sz="2400" dirty="0">
              <a:solidFill>
                <a:srgbClr val="FF0000"/>
              </a:solidFill>
            </a:endParaRPr>
          </a:p>
        </p:txBody>
      </p:sp>
    </p:spTree>
    <p:extLst>
      <p:ext uri="{BB962C8B-B14F-4D97-AF65-F5344CB8AC3E}">
        <p14:creationId xmlns:p14="http://schemas.microsoft.com/office/powerpoint/2010/main" val="40522421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bwMode="auto">
          <a:xfrm>
            <a:off x="1024786" y="-132556"/>
            <a:ext cx="45719" cy="4571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 xmlns:ma14="http://schemas.microsoft.com/office/mac/drawingml/2011/main" val="1"/>
            </a:ext>
          </a:extLst>
        </p:spPr>
        <p:txBody>
          <a:bodyPr anchor="b"/>
          <a:lst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charset="0"/>
                <a:ea typeface="ＭＳ Ｐゴシック" charset="0"/>
                <a:cs typeface="Arial" charset="0"/>
              </a:defRPr>
            </a:lvl2pPr>
            <a:lvl3pPr algn="l" rtl="0" eaLnBrk="0" fontAlgn="base" hangingPunct="0">
              <a:spcBef>
                <a:spcPct val="0"/>
              </a:spcBef>
              <a:spcAft>
                <a:spcPct val="0"/>
              </a:spcAft>
              <a:defRPr sz="4400">
                <a:solidFill>
                  <a:schemeClr val="tx2"/>
                </a:solidFill>
                <a:latin typeface="Tahoma" charset="0"/>
                <a:ea typeface="ＭＳ Ｐゴシック" charset="0"/>
                <a:cs typeface="Arial" charset="0"/>
              </a:defRPr>
            </a:lvl3pPr>
            <a:lvl4pPr algn="l" rtl="0" eaLnBrk="0" fontAlgn="base" hangingPunct="0">
              <a:spcBef>
                <a:spcPct val="0"/>
              </a:spcBef>
              <a:spcAft>
                <a:spcPct val="0"/>
              </a:spcAft>
              <a:defRPr sz="4400">
                <a:solidFill>
                  <a:schemeClr val="tx2"/>
                </a:solidFill>
                <a:latin typeface="Tahoma" charset="0"/>
                <a:ea typeface="ＭＳ Ｐゴシック" charset="0"/>
                <a:cs typeface="Arial" charset="0"/>
              </a:defRPr>
            </a:lvl4pPr>
            <a:lvl5pPr algn="l" rtl="0" eaLnBrk="0" fontAlgn="base" hangingPunct="0">
              <a:spcBef>
                <a:spcPct val="0"/>
              </a:spcBef>
              <a:spcAft>
                <a:spcPct val="0"/>
              </a:spcAft>
              <a:defRPr sz="4400">
                <a:solidFill>
                  <a:schemeClr val="tx2"/>
                </a:solidFill>
                <a:latin typeface="Tahoma" charset="0"/>
                <a:ea typeface="ＭＳ Ｐゴシック" charset="0"/>
                <a:cs typeface="Arial" charset="0"/>
              </a:defRPr>
            </a:lvl5pPr>
            <a:lvl6pPr marL="457200" algn="l" rtl="0" fontAlgn="base">
              <a:spcBef>
                <a:spcPct val="0"/>
              </a:spcBef>
              <a:spcAft>
                <a:spcPct val="0"/>
              </a:spcAft>
              <a:defRPr sz="4400">
                <a:solidFill>
                  <a:schemeClr val="tx2"/>
                </a:solidFill>
                <a:latin typeface="Tahoma" charset="0"/>
                <a:ea typeface="ＭＳ Ｐゴシック" charset="0"/>
                <a:cs typeface="Arial" charset="0"/>
              </a:defRPr>
            </a:lvl6pPr>
            <a:lvl7pPr marL="914400" algn="l" rtl="0" fontAlgn="base">
              <a:spcBef>
                <a:spcPct val="0"/>
              </a:spcBef>
              <a:spcAft>
                <a:spcPct val="0"/>
              </a:spcAft>
              <a:defRPr sz="4400">
                <a:solidFill>
                  <a:schemeClr val="tx2"/>
                </a:solidFill>
                <a:latin typeface="Tahoma" charset="0"/>
                <a:ea typeface="ＭＳ Ｐゴシック" charset="0"/>
                <a:cs typeface="Arial" charset="0"/>
              </a:defRPr>
            </a:lvl7pPr>
            <a:lvl8pPr marL="1371600" algn="l" rtl="0" fontAlgn="base">
              <a:spcBef>
                <a:spcPct val="0"/>
              </a:spcBef>
              <a:spcAft>
                <a:spcPct val="0"/>
              </a:spcAft>
              <a:defRPr sz="4400">
                <a:solidFill>
                  <a:schemeClr val="tx2"/>
                </a:solidFill>
                <a:latin typeface="Tahoma" charset="0"/>
                <a:ea typeface="ＭＳ Ｐゴシック" charset="0"/>
                <a:cs typeface="Arial" charset="0"/>
              </a:defRPr>
            </a:lvl8pPr>
            <a:lvl9pPr marL="1828800" algn="l" rtl="0" fontAlgn="base">
              <a:spcBef>
                <a:spcPct val="0"/>
              </a:spcBef>
              <a:spcAft>
                <a:spcPct val="0"/>
              </a:spcAft>
              <a:defRPr sz="4400">
                <a:solidFill>
                  <a:schemeClr val="tx2"/>
                </a:solidFill>
                <a:latin typeface="Tahoma" charset="0"/>
                <a:ea typeface="ＭＳ Ｐゴシック" charset="0"/>
                <a:cs typeface="Arial" charset="0"/>
              </a:defRPr>
            </a:lvl9pPr>
          </a:lstStyle>
          <a:p>
            <a:pPr algn="ctr">
              <a:defRPr/>
            </a:pPr>
            <a:endParaRPr lang="cs-CZ" sz="4800" b="1" dirty="0">
              <a:solidFill>
                <a:srgbClr val="800000"/>
              </a:solidFill>
              <a:latin typeface="Times New Roman"/>
            </a:endParaRPr>
          </a:p>
        </p:txBody>
      </p:sp>
      <p:sp>
        <p:nvSpPr>
          <p:cNvPr id="8" name="Text Box 5"/>
          <p:cNvSpPr txBox="1">
            <a:spLocks noChangeArrowheads="1"/>
          </p:cNvSpPr>
          <p:nvPr/>
        </p:nvSpPr>
        <p:spPr bwMode="auto">
          <a:xfrm>
            <a:off x="0" y="683134"/>
            <a:ext cx="9144000" cy="500136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squar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algn="ctr" eaLnBrk="0" fontAlgn="base" hangingPunct="0">
              <a:spcBef>
                <a:spcPct val="0"/>
              </a:spcBef>
              <a:spcAft>
                <a:spcPct val="0"/>
              </a:spcAft>
              <a:defRPr>
                <a:solidFill>
                  <a:schemeClr val="tx1"/>
                </a:solidFill>
                <a:latin typeface="Arial" charset="0"/>
                <a:ea typeface="ＭＳ Ｐゴシック" charset="0"/>
              </a:defRPr>
            </a:lvl6pPr>
            <a:lvl7pPr marL="2971800" indent="-228600" algn="ctr" eaLnBrk="0" fontAlgn="base" hangingPunct="0">
              <a:spcBef>
                <a:spcPct val="0"/>
              </a:spcBef>
              <a:spcAft>
                <a:spcPct val="0"/>
              </a:spcAft>
              <a:defRPr>
                <a:solidFill>
                  <a:schemeClr val="tx1"/>
                </a:solidFill>
                <a:latin typeface="Arial" charset="0"/>
                <a:ea typeface="ＭＳ Ｐゴシック" charset="0"/>
              </a:defRPr>
            </a:lvl7pPr>
            <a:lvl8pPr marL="3429000" indent="-228600" algn="ctr" eaLnBrk="0" fontAlgn="base" hangingPunct="0">
              <a:spcBef>
                <a:spcPct val="0"/>
              </a:spcBef>
              <a:spcAft>
                <a:spcPct val="0"/>
              </a:spcAft>
              <a:defRPr>
                <a:solidFill>
                  <a:schemeClr val="tx1"/>
                </a:solidFill>
                <a:latin typeface="Arial" charset="0"/>
                <a:ea typeface="ＭＳ Ｐゴシック" charset="0"/>
              </a:defRPr>
            </a:lvl8pPr>
            <a:lvl9pPr marL="3886200" indent="-228600" algn="ctr" eaLnBrk="0" fontAlgn="base" hangingPunct="0">
              <a:spcBef>
                <a:spcPct val="0"/>
              </a:spcBef>
              <a:spcAft>
                <a:spcPct val="0"/>
              </a:spcAft>
              <a:defRPr>
                <a:solidFill>
                  <a:schemeClr val="tx1"/>
                </a:solidFill>
                <a:latin typeface="Arial" charset="0"/>
                <a:ea typeface="ＭＳ Ｐゴシック" charset="0"/>
              </a:defRPr>
            </a:lvl9pPr>
          </a:lstStyle>
          <a:p>
            <a:pPr algn="just">
              <a:spcAft>
                <a:spcPts val="600"/>
              </a:spcAft>
              <a:defRPr/>
            </a:pPr>
            <a:r>
              <a:rPr lang="en-US" sz="1600" dirty="0">
                <a:solidFill>
                  <a:srgbClr val="0000FF"/>
                </a:solidFill>
              </a:rPr>
              <a:t>The presented results have been achieved within research activities cultivated at IEAP CTU in Prague. They result from extensive partnerships in frame of the Medipix2@3 collaboration with significant contributions of the following colleagues:</a:t>
            </a:r>
          </a:p>
          <a:p>
            <a:pPr algn="just">
              <a:spcAft>
                <a:spcPts val="600"/>
              </a:spcAft>
              <a:defRPr/>
            </a:pPr>
            <a:r>
              <a:rPr lang="en-US" sz="1500" b="1" dirty="0"/>
              <a:t>R. Ballabriga</a:t>
            </a:r>
            <a:r>
              <a:rPr lang="en-US" sz="1500" b="1" baseline="30000" dirty="0"/>
              <a:t>2</a:t>
            </a:r>
            <a:r>
              <a:rPr lang="en-US" sz="1500" b="1" dirty="0"/>
              <a:t>, B. Bergmann</a:t>
            </a:r>
            <a:r>
              <a:rPr lang="en-US" sz="1500" b="1" baseline="30000" dirty="0"/>
              <a:t>1</a:t>
            </a:r>
            <a:r>
              <a:rPr lang="en-US" sz="1500" b="1" dirty="0"/>
              <a:t>, P. Burian</a:t>
            </a:r>
            <a:r>
              <a:rPr lang="en-US" sz="1500" b="1" baseline="30000" dirty="0"/>
              <a:t>1,12</a:t>
            </a:r>
            <a:r>
              <a:rPr lang="en-US" sz="1500" b="1" dirty="0"/>
              <a:t>, I. Caicedo</a:t>
            </a:r>
            <a:r>
              <a:rPr lang="en-US" sz="1500" b="1" baseline="30000" dirty="0"/>
              <a:t>1</a:t>
            </a:r>
            <a:r>
              <a:rPr lang="en-US" sz="1500" b="1" dirty="0"/>
              <a:t>, </a:t>
            </a:r>
            <a:r>
              <a:rPr lang="cs-CZ" sz="1500" b="1" dirty="0"/>
              <a:t>M. Campbell</a:t>
            </a:r>
            <a:r>
              <a:rPr lang="cs-CZ" sz="1500" b="1" baseline="30000" dirty="0"/>
              <a:t>2</a:t>
            </a:r>
            <a:r>
              <a:rPr lang="cs-CZ" sz="1500" b="1" dirty="0"/>
              <a:t>, J. Dammer</a:t>
            </a:r>
            <a:r>
              <a:rPr lang="cs-CZ" sz="1500" b="1" baseline="30000" dirty="0"/>
              <a:t>1</a:t>
            </a:r>
            <a:r>
              <a:rPr lang="cs-CZ" sz="1500" b="1" dirty="0"/>
              <a:t>, C. DaVia</a:t>
            </a:r>
            <a:r>
              <a:rPr lang="cs-CZ" sz="1500" b="1" baseline="30000" dirty="0"/>
              <a:t>8</a:t>
            </a:r>
            <a:r>
              <a:rPr lang="cs-CZ" sz="1500" b="1" dirty="0"/>
              <a:t>, </a:t>
            </a:r>
            <a:r>
              <a:rPr lang="en-US" sz="1500" b="1" dirty="0"/>
              <a:t>J. Dudák</a:t>
            </a:r>
            <a:r>
              <a:rPr lang="en-US" sz="1500" b="1" baseline="30000" dirty="0"/>
              <a:t>1</a:t>
            </a:r>
            <a:r>
              <a:rPr lang="en-US" sz="1500" b="1" dirty="0"/>
              <a:t>,</a:t>
            </a:r>
            <a:r>
              <a:rPr lang="cs-CZ" sz="1500" b="1" dirty="0"/>
              <a:t> C. Froejdh</a:t>
            </a:r>
            <a:r>
              <a:rPr lang="cs-CZ" sz="1500" b="1" baseline="30000" dirty="0"/>
              <a:t>9</a:t>
            </a:r>
            <a:r>
              <a:rPr lang="cs-CZ" sz="1500" b="1" dirty="0"/>
              <a:t>,   E. Froejdh</a:t>
            </a:r>
            <a:r>
              <a:rPr lang="cs-CZ" sz="1500" b="1" baseline="30000" dirty="0"/>
              <a:t>2</a:t>
            </a:r>
            <a:r>
              <a:rPr lang="cs-CZ" sz="1500" b="1" dirty="0"/>
              <a:t>, V. Georgiev</a:t>
            </a:r>
            <a:r>
              <a:rPr lang="cs-CZ" sz="1500" b="1" baseline="30000" dirty="0"/>
              <a:t>12</a:t>
            </a:r>
            <a:r>
              <a:rPr lang="cs-CZ" sz="1500" b="1" dirty="0"/>
              <a:t>, </a:t>
            </a:r>
            <a:r>
              <a:rPr lang="en-US" sz="1500" b="1" dirty="0"/>
              <a:t>C</a:t>
            </a:r>
            <a:r>
              <a:rPr lang="cs-CZ" sz="1500" b="1" dirty="0"/>
              <a:t>. </a:t>
            </a:r>
            <a:r>
              <a:rPr lang="en-US" sz="1500" b="1" dirty="0"/>
              <a:t>Granja</a:t>
            </a:r>
            <a:r>
              <a:rPr lang="cs-CZ" sz="1500" b="1" baseline="30000" dirty="0"/>
              <a:t>1</a:t>
            </a:r>
            <a:r>
              <a:rPr lang="en-US" sz="1500" b="1" dirty="0"/>
              <a:t>,</a:t>
            </a:r>
            <a:r>
              <a:rPr lang="cs-CZ" sz="1500" b="1" dirty="0"/>
              <a:t> E. Heijne</a:t>
            </a:r>
            <a:r>
              <a:rPr lang="cs-CZ" sz="1500" b="1" baseline="30000" dirty="0"/>
              <a:t>1,2</a:t>
            </a:r>
            <a:r>
              <a:rPr lang="cs-CZ" sz="1500" b="1" dirty="0"/>
              <a:t>, </a:t>
            </a:r>
            <a:r>
              <a:rPr lang="en-US" sz="1500" b="1" dirty="0"/>
              <a:t>M. Holík</a:t>
            </a:r>
            <a:r>
              <a:rPr lang="en-US" sz="1500" b="1" baseline="30000" dirty="0"/>
              <a:t>1,12</a:t>
            </a:r>
            <a:r>
              <a:rPr lang="en-US" sz="1500" b="1" dirty="0"/>
              <a:t>, R. Hall-Wilton</a:t>
            </a:r>
            <a:r>
              <a:rPr lang="en-US" sz="1500" b="1" baseline="30000" dirty="0"/>
              <a:t>10</a:t>
            </a:r>
            <a:r>
              <a:rPr lang="en-US" sz="1500" b="1" dirty="0"/>
              <a:t>, M. Holík</a:t>
            </a:r>
            <a:r>
              <a:rPr lang="en-US" sz="1500" b="1" baseline="30000" dirty="0"/>
              <a:t>12</a:t>
            </a:r>
            <a:r>
              <a:rPr lang="en-US" sz="1500" b="1" dirty="0"/>
              <a:t>, T. Holý</a:t>
            </a:r>
            <a:r>
              <a:rPr lang="en-US" sz="1500" b="1" baseline="30000" dirty="0"/>
              <a:t>1</a:t>
            </a:r>
            <a:r>
              <a:rPr lang="en-US" sz="1500" b="1" dirty="0"/>
              <a:t>, J. Jakůbek</a:t>
            </a:r>
            <a:r>
              <a:rPr lang="en-US" sz="1500" b="1" baseline="30000" dirty="0"/>
              <a:t>1</a:t>
            </a:r>
            <a:r>
              <a:rPr lang="en-US" sz="1500" b="1" dirty="0"/>
              <a:t>, M. Jakůbek</a:t>
            </a:r>
            <a:r>
              <a:rPr lang="en-US" sz="1500" b="1" baseline="30000" dirty="0"/>
              <a:t>1</a:t>
            </a:r>
            <a:r>
              <a:rPr lang="en-US" sz="1500" b="1" dirty="0"/>
              <a:t>, J. Kirstead</a:t>
            </a:r>
            <a:r>
              <a:rPr lang="en-US" sz="1500" b="1" baseline="30000" dirty="0"/>
              <a:t>7</a:t>
            </a:r>
            <a:r>
              <a:rPr lang="en-US" sz="1500" b="1" dirty="0"/>
              <a:t>, V. Kraus</a:t>
            </a:r>
            <a:r>
              <a:rPr lang="en-US" sz="1500" b="1" baseline="30000" dirty="0"/>
              <a:t>1,12</a:t>
            </a:r>
            <a:r>
              <a:rPr lang="en-US" sz="1500" b="1" dirty="0"/>
              <a:t>, F. Krejčí</a:t>
            </a:r>
            <a:r>
              <a:rPr lang="en-US" sz="1500" b="1" baseline="30000" dirty="0"/>
              <a:t>1</a:t>
            </a:r>
            <a:r>
              <a:rPr lang="en-US" sz="1500" b="1" dirty="0"/>
              <a:t>, E. Lehmann</a:t>
            </a:r>
            <a:r>
              <a:rPr lang="en-US" sz="1500" b="1" baseline="30000" dirty="0"/>
              <a:t>11</a:t>
            </a:r>
            <a:r>
              <a:rPr lang="en-US" sz="1500" b="1" dirty="0"/>
              <a:t>, </a:t>
            </a:r>
            <a:r>
              <a:rPr lang="cs-CZ" sz="1500" b="1" dirty="0"/>
              <a:t>C. Leroy</a:t>
            </a:r>
            <a:r>
              <a:rPr lang="cs-CZ" sz="1500" b="1" baseline="30000" dirty="0"/>
              <a:t>4</a:t>
            </a:r>
            <a:r>
              <a:rPr lang="cs-CZ" sz="1500" b="1" dirty="0"/>
              <a:t>, X. Llopart</a:t>
            </a:r>
            <a:r>
              <a:rPr lang="cs-CZ" sz="1500" b="1" baseline="30000" dirty="0"/>
              <a:t>2</a:t>
            </a:r>
            <a:r>
              <a:rPr lang="cs-CZ" sz="1500" b="1" dirty="0"/>
              <a:t>, J. M. O‘Donnel</a:t>
            </a:r>
            <a:r>
              <a:rPr lang="cs-CZ" sz="1500" b="1" baseline="30000" dirty="0"/>
              <a:t>3</a:t>
            </a:r>
            <a:r>
              <a:rPr lang="cs-CZ" sz="1500" b="1" dirty="0"/>
              <a:t>, R. Nelson</a:t>
            </a:r>
            <a:r>
              <a:rPr lang="cs-CZ" sz="1500" b="1" baseline="30000" dirty="0"/>
              <a:t>3</a:t>
            </a:r>
            <a:r>
              <a:rPr lang="cs-CZ" sz="1500" b="1" dirty="0"/>
              <a:t>,</a:t>
            </a:r>
            <a:r>
              <a:rPr lang="en-US" sz="1500" dirty="0"/>
              <a:t> </a:t>
            </a:r>
            <a:r>
              <a:rPr lang="en-US" sz="1500" b="1" dirty="0"/>
              <a:t>M. </a:t>
            </a:r>
            <a:r>
              <a:rPr lang="en-US" sz="1500" b="1" dirty="0" err="1"/>
              <a:t>Nessi</a:t>
            </a:r>
            <a:r>
              <a:rPr lang="cs-CZ" sz="1500" b="1" baseline="30000" dirty="0"/>
              <a:t>2</a:t>
            </a:r>
            <a:r>
              <a:rPr lang="en-US" sz="1500" b="1" dirty="0"/>
              <a:t>, </a:t>
            </a:r>
            <a:r>
              <a:rPr lang="cs-CZ" sz="1500" b="1" dirty="0"/>
              <a:t>A. Owens</a:t>
            </a:r>
            <a:r>
              <a:rPr lang="cs-CZ" sz="1500" b="1" baseline="30000" dirty="0"/>
              <a:t>5</a:t>
            </a:r>
            <a:r>
              <a:rPr lang="cs-CZ" sz="1500" b="1" dirty="0"/>
              <a:t>, L. Pinsky</a:t>
            </a:r>
            <a:r>
              <a:rPr lang="cs-CZ" sz="1500" b="1" baseline="30000" dirty="0"/>
              <a:t>6</a:t>
            </a:r>
            <a:r>
              <a:rPr lang="cs-CZ" sz="1500" b="1" dirty="0"/>
              <a:t>, S. Petersson</a:t>
            </a:r>
            <a:r>
              <a:rPr lang="cs-CZ" sz="1500" b="1" baseline="30000" dirty="0"/>
              <a:t>9</a:t>
            </a:r>
            <a:r>
              <a:rPr lang="cs-CZ" sz="1500" b="1" dirty="0"/>
              <a:t>, S. Pospíšil</a:t>
            </a:r>
            <a:r>
              <a:rPr lang="cs-CZ" sz="1500" b="1" baseline="30000" dirty="0"/>
              <a:t>1</a:t>
            </a:r>
            <a:r>
              <a:rPr lang="cs-CZ" sz="1500" b="1" dirty="0"/>
              <a:t>, </a:t>
            </a:r>
            <a:r>
              <a:rPr lang="en-US" sz="1500" b="1" dirty="0"/>
              <a:t>M. Platkevič</a:t>
            </a:r>
            <a:r>
              <a:rPr lang="en-US" sz="1500" b="1" baseline="30000" dirty="0"/>
              <a:t>1</a:t>
            </a:r>
            <a:r>
              <a:rPr lang="en-US" sz="1500" b="1" dirty="0"/>
              <a:t>, K. Smith</a:t>
            </a:r>
            <a:r>
              <a:rPr lang="en-US" sz="1500" b="1" baseline="30000" dirty="0"/>
              <a:t>13</a:t>
            </a:r>
            <a:r>
              <a:rPr lang="en-US" sz="1500" b="1" dirty="0"/>
              <a:t>, T. </a:t>
            </a:r>
            <a:r>
              <a:rPr lang="en-US" sz="1500" b="1" dirty="0" err="1"/>
              <a:t>Slavíček</a:t>
            </a:r>
            <a:r>
              <a:rPr lang="cs-CZ" sz="1500" b="1" baseline="30000" dirty="0"/>
              <a:t>1</a:t>
            </a:r>
            <a:r>
              <a:rPr lang="en-US" sz="1500" b="1" dirty="0"/>
              <a:t>, P. Soukup</a:t>
            </a:r>
            <a:r>
              <a:rPr lang="en-US" sz="1500" b="1" baseline="30000" dirty="0"/>
              <a:t>1</a:t>
            </a:r>
            <a:r>
              <a:rPr lang="en-US" sz="1500" b="1" dirty="0"/>
              <a:t>, M. Suk</a:t>
            </a:r>
            <a:r>
              <a:rPr lang="en-US" sz="1500" b="1" baseline="30000" dirty="0"/>
              <a:t>1</a:t>
            </a:r>
            <a:r>
              <a:rPr lang="en-US" sz="1500" b="1" dirty="0"/>
              <a:t>, </a:t>
            </a:r>
            <a:r>
              <a:rPr lang="cs-CZ" sz="1500" b="1" dirty="0"/>
              <a:t>J. Šolc</a:t>
            </a:r>
            <a:r>
              <a:rPr lang="cs-CZ" sz="1500" b="1" baseline="30000" dirty="0"/>
              <a:t>1</a:t>
            </a:r>
            <a:r>
              <a:rPr lang="cs-CZ" sz="1500" b="1" dirty="0"/>
              <a:t>, H. Takai</a:t>
            </a:r>
            <a:r>
              <a:rPr lang="cs-CZ" sz="1500" b="1" baseline="30000" dirty="0"/>
              <a:t>7</a:t>
            </a:r>
            <a:r>
              <a:rPr lang="cs-CZ" sz="1500" b="1" dirty="0"/>
              <a:t>, G. Thungstroem</a:t>
            </a:r>
            <a:r>
              <a:rPr lang="cs-CZ" sz="1500" b="1" baseline="30000" dirty="0"/>
              <a:t>9</a:t>
            </a:r>
            <a:r>
              <a:rPr lang="cs-CZ" sz="1500" b="1" dirty="0"/>
              <a:t>, D. Tureček</a:t>
            </a:r>
            <a:r>
              <a:rPr lang="cs-CZ" sz="1500" b="1" baseline="30000" dirty="0"/>
              <a:t>1</a:t>
            </a:r>
            <a:r>
              <a:rPr lang="cs-CZ" sz="1500" b="1" dirty="0"/>
              <a:t>, J. Uher</a:t>
            </a:r>
            <a:r>
              <a:rPr lang="cs-CZ" sz="1500" b="1" baseline="30000" dirty="0"/>
              <a:t>1</a:t>
            </a:r>
            <a:r>
              <a:rPr lang="cs-CZ" sz="1500" b="1" dirty="0"/>
              <a:t>, D.Vavřík</a:t>
            </a:r>
            <a:r>
              <a:rPr lang="cs-CZ" sz="1500" b="1" baseline="30000" dirty="0"/>
              <a:t>1</a:t>
            </a:r>
            <a:r>
              <a:rPr lang="cs-CZ" sz="1500" b="1" dirty="0"/>
              <a:t>, Z.Vykydal</a:t>
            </a:r>
            <a:r>
              <a:rPr lang="cs-CZ" sz="1500" b="1" baseline="30000" dirty="0"/>
              <a:t>1</a:t>
            </a:r>
            <a:r>
              <a:rPr lang="cs-CZ" sz="1500" b="1" dirty="0"/>
              <a:t>, S. Wender</a:t>
            </a:r>
            <a:r>
              <a:rPr lang="cs-CZ" sz="1500" b="1" baseline="30000" dirty="0"/>
              <a:t>7,</a:t>
            </a:r>
            <a:r>
              <a:rPr lang="cs-CZ" sz="1500" dirty="0"/>
              <a:t> </a:t>
            </a:r>
            <a:r>
              <a:rPr lang="en-US" sz="1500" b="1" dirty="0"/>
              <a:t>J. Žemlička</a:t>
            </a:r>
            <a:r>
              <a:rPr lang="en-US" sz="1500" b="1" baseline="30000" dirty="0"/>
              <a:t>1</a:t>
            </a:r>
            <a:endParaRPr lang="cs-CZ" sz="1200" i="1" dirty="0"/>
          </a:p>
          <a:p>
            <a:pPr algn="l">
              <a:defRPr/>
            </a:pPr>
            <a:r>
              <a:rPr lang="cs-CZ" sz="1200" i="1" baseline="30000" dirty="0"/>
              <a:t>                                  </a:t>
            </a:r>
            <a:r>
              <a:rPr lang="cs-CZ" sz="1200" i="1" dirty="0"/>
              <a:t> </a:t>
            </a:r>
            <a:r>
              <a:rPr lang="cs-CZ" sz="1200" i="1" baseline="30000" dirty="0"/>
              <a:t>   1 </a:t>
            </a:r>
            <a:r>
              <a:rPr lang="fr-FR" sz="1200" i="1" dirty="0"/>
              <a:t>I</a:t>
            </a:r>
            <a:r>
              <a:rPr lang="cs-CZ" sz="1200" i="1" dirty="0" err="1"/>
              <a:t>nstitute</a:t>
            </a:r>
            <a:r>
              <a:rPr lang="cs-CZ" sz="1200" i="1" dirty="0"/>
              <a:t> </a:t>
            </a:r>
            <a:r>
              <a:rPr lang="cs-CZ" sz="1200" i="1" dirty="0" err="1"/>
              <a:t>of</a:t>
            </a:r>
            <a:r>
              <a:rPr lang="cs-CZ" sz="1200" i="1" dirty="0"/>
              <a:t> </a:t>
            </a:r>
            <a:r>
              <a:rPr lang="cs-CZ" sz="1200" i="1" dirty="0" err="1"/>
              <a:t>Experimental</a:t>
            </a:r>
            <a:r>
              <a:rPr lang="cs-CZ" sz="1200" i="1" dirty="0"/>
              <a:t> and </a:t>
            </a:r>
            <a:r>
              <a:rPr lang="cs-CZ" sz="1200" i="1" dirty="0" err="1"/>
              <a:t>Applied</a:t>
            </a:r>
            <a:r>
              <a:rPr lang="cs-CZ" sz="1200" i="1" dirty="0"/>
              <a:t> </a:t>
            </a:r>
            <a:r>
              <a:rPr lang="cs-CZ" sz="1200" i="1" dirty="0" err="1"/>
              <a:t>Physics</a:t>
            </a:r>
            <a:r>
              <a:rPr lang="cs-CZ" sz="1200" i="1" dirty="0"/>
              <a:t>, CTU in Prague, </a:t>
            </a:r>
            <a:r>
              <a:rPr lang="en-US" sz="1200" i="1" dirty="0"/>
              <a:t>Czech Republic    </a:t>
            </a:r>
          </a:p>
          <a:p>
            <a:pPr algn="l">
              <a:defRPr/>
            </a:pPr>
            <a:r>
              <a:rPr lang="en-US" sz="1200" i="1" baseline="30000" dirty="0"/>
              <a:t>                                      </a:t>
            </a:r>
            <a:r>
              <a:rPr lang="cs-CZ" sz="1200" i="1" baseline="30000" dirty="0"/>
              <a:t>2</a:t>
            </a:r>
            <a:r>
              <a:rPr lang="cs-CZ" sz="1200" i="1" dirty="0"/>
              <a:t> CERN</a:t>
            </a:r>
            <a:r>
              <a:rPr lang="en-US" sz="1200" i="1" dirty="0"/>
              <a:t>, Switzerland</a:t>
            </a:r>
          </a:p>
          <a:p>
            <a:pPr algn="l">
              <a:defRPr/>
            </a:pPr>
            <a:r>
              <a:rPr lang="en-US" sz="1200" i="1" dirty="0"/>
              <a:t>                         </a:t>
            </a:r>
            <a:r>
              <a:rPr lang="en-US" sz="1200" i="1" baseline="30000" dirty="0"/>
              <a:t>3</a:t>
            </a:r>
            <a:r>
              <a:rPr lang="en-US" sz="1200" i="1" dirty="0"/>
              <a:t> LANSCE, LANL, USA</a:t>
            </a:r>
          </a:p>
          <a:p>
            <a:pPr algn="l">
              <a:defRPr/>
            </a:pPr>
            <a:r>
              <a:rPr lang="en-US" sz="1200" i="1" dirty="0"/>
              <a:t>                         </a:t>
            </a:r>
            <a:r>
              <a:rPr lang="cs-CZ" sz="1200" i="1" baseline="30000" dirty="0"/>
              <a:t>4 </a:t>
            </a:r>
            <a:r>
              <a:rPr lang="cs-CZ" sz="1200" i="1" dirty="0" err="1"/>
              <a:t>Université</a:t>
            </a:r>
            <a:r>
              <a:rPr lang="cs-CZ" sz="1200" i="1" dirty="0"/>
              <a:t> de </a:t>
            </a:r>
            <a:r>
              <a:rPr lang="cs-CZ" sz="1200" i="1" dirty="0" err="1"/>
              <a:t>Montréal</a:t>
            </a:r>
            <a:r>
              <a:rPr lang="en-US" sz="1200" i="1" dirty="0"/>
              <a:t>, Canada</a:t>
            </a:r>
          </a:p>
          <a:p>
            <a:pPr algn="l">
              <a:defRPr/>
            </a:pPr>
            <a:r>
              <a:rPr lang="en-US" sz="1200" i="1" dirty="0"/>
              <a:t>                         </a:t>
            </a:r>
            <a:r>
              <a:rPr lang="en-US" sz="1200" i="1" baseline="30000" dirty="0"/>
              <a:t>5</a:t>
            </a:r>
            <a:r>
              <a:rPr lang="en-US" sz="1200" i="1" dirty="0"/>
              <a:t> ESA</a:t>
            </a:r>
          </a:p>
          <a:p>
            <a:pPr algn="l">
              <a:defRPr/>
            </a:pPr>
            <a:r>
              <a:rPr lang="en-US" sz="1200" i="1" dirty="0"/>
              <a:t>                         </a:t>
            </a:r>
            <a:r>
              <a:rPr lang="en-US" sz="1200" i="1" baseline="30000" dirty="0"/>
              <a:t>6</a:t>
            </a:r>
            <a:r>
              <a:rPr lang="en-US" sz="1200" i="1" dirty="0"/>
              <a:t> NASA/University Houston, USA</a:t>
            </a:r>
          </a:p>
          <a:p>
            <a:pPr algn="l">
              <a:defRPr/>
            </a:pPr>
            <a:r>
              <a:rPr lang="en-US" sz="1200" i="1" dirty="0"/>
              <a:t>                         </a:t>
            </a:r>
            <a:r>
              <a:rPr lang="en-US" sz="1200" i="1" baseline="30000" dirty="0"/>
              <a:t>7</a:t>
            </a:r>
            <a:r>
              <a:rPr lang="en-US" sz="1200" i="1" dirty="0"/>
              <a:t> BNL, USA</a:t>
            </a:r>
          </a:p>
          <a:p>
            <a:pPr algn="l">
              <a:defRPr/>
            </a:pPr>
            <a:r>
              <a:rPr lang="en-US" sz="1200" i="1" dirty="0"/>
              <a:t>                         </a:t>
            </a:r>
            <a:r>
              <a:rPr lang="en-US" sz="1200" i="1" baseline="30000" dirty="0"/>
              <a:t>8</a:t>
            </a:r>
            <a:r>
              <a:rPr lang="en-US" sz="1200" i="1" dirty="0"/>
              <a:t> Manchester University, UK </a:t>
            </a:r>
          </a:p>
          <a:p>
            <a:pPr algn="l">
              <a:defRPr/>
            </a:pPr>
            <a:r>
              <a:rPr lang="en-US" sz="1200" i="1" dirty="0"/>
              <a:t>                         </a:t>
            </a:r>
            <a:r>
              <a:rPr lang="en-US" sz="1200" i="1" baseline="30000" dirty="0"/>
              <a:t>9</a:t>
            </a:r>
            <a:r>
              <a:rPr lang="en-US" sz="1200" i="1" dirty="0"/>
              <a:t> </a:t>
            </a:r>
            <a:r>
              <a:rPr lang="en-US" sz="1200" i="1" dirty="0" err="1"/>
              <a:t>MidSweden</a:t>
            </a:r>
            <a:r>
              <a:rPr lang="en-US" sz="1200" i="1" dirty="0"/>
              <a:t> University, Sundsvall, Sweden</a:t>
            </a:r>
          </a:p>
          <a:p>
            <a:pPr algn="l">
              <a:defRPr/>
            </a:pPr>
            <a:r>
              <a:rPr lang="en-US" sz="1200" i="1" dirty="0"/>
              <a:t>                        </a:t>
            </a:r>
            <a:r>
              <a:rPr lang="en-US" sz="1200" i="1" baseline="30000" dirty="0"/>
              <a:t>10</a:t>
            </a:r>
            <a:r>
              <a:rPr lang="en-US" sz="1200" i="1" dirty="0"/>
              <a:t> ESS, Sweden</a:t>
            </a:r>
          </a:p>
          <a:p>
            <a:pPr algn="l">
              <a:defRPr/>
            </a:pPr>
            <a:r>
              <a:rPr lang="en-US" sz="1200" i="1" dirty="0"/>
              <a:t>                        </a:t>
            </a:r>
            <a:r>
              <a:rPr lang="en-US" sz="1200" i="1" baseline="30000" dirty="0"/>
              <a:t>11</a:t>
            </a:r>
            <a:r>
              <a:rPr lang="en-US" sz="1200" i="1" dirty="0"/>
              <a:t> PSI, Switzerland</a:t>
            </a:r>
          </a:p>
          <a:p>
            <a:pPr algn="l">
              <a:defRPr/>
            </a:pPr>
            <a:r>
              <a:rPr lang="en-US" sz="1200" i="1" dirty="0"/>
              <a:t>                        </a:t>
            </a:r>
            <a:r>
              <a:rPr lang="en-US" sz="1200" i="1" baseline="30000" dirty="0"/>
              <a:t>12</a:t>
            </a:r>
            <a:r>
              <a:rPr lang="en-US" sz="1200" i="1" dirty="0"/>
              <a:t> WBU </a:t>
            </a:r>
            <a:r>
              <a:rPr lang="en-US" sz="1200" i="1" dirty="0" err="1"/>
              <a:t>Pilsen</a:t>
            </a:r>
            <a:r>
              <a:rPr lang="en-US" sz="1200" i="1" dirty="0"/>
              <a:t>, Czech Republic</a:t>
            </a:r>
          </a:p>
          <a:p>
            <a:pPr algn="l">
              <a:defRPr/>
            </a:pPr>
            <a:r>
              <a:rPr lang="en-US" sz="1200" i="1" dirty="0"/>
              <a:t>                        </a:t>
            </a:r>
            <a:r>
              <a:rPr lang="en-US" sz="1200" i="1" baseline="30000" dirty="0"/>
              <a:t>13</a:t>
            </a:r>
            <a:r>
              <a:rPr lang="en-US" sz="1200" i="1" dirty="0"/>
              <a:t> Glasgow University</a:t>
            </a:r>
          </a:p>
          <a:p>
            <a:pPr algn="l">
              <a:defRPr/>
            </a:pPr>
            <a:r>
              <a:rPr lang="cs-CZ" sz="1600" i="1" baseline="30000" dirty="0"/>
              <a:t>   </a:t>
            </a:r>
            <a:r>
              <a:rPr lang="en-US" sz="1500" dirty="0">
                <a:latin typeface="Tahoma" charset="0"/>
              </a:rPr>
              <a:t>        </a:t>
            </a:r>
            <a:endParaRPr lang="cs-CZ" b="1" dirty="0">
              <a:latin typeface="Tahoma" charset="0"/>
            </a:endParaRPr>
          </a:p>
        </p:txBody>
      </p:sp>
      <p:pic>
        <p:nvPicPr>
          <p:cNvPr id="14341" name="Picture 34" descr="logo"/>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925" y="5616575"/>
            <a:ext cx="765175" cy="765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344" name="Picture 2"/>
          <p:cNvPicPr>
            <a:picLocks noChangeAspect="1" noChangeArrowheads="1"/>
          </p:cNvPicPr>
          <p:nvPr/>
        </p:nvPicPr>
        <p:blipFill>
          <a:blip r:embed="rId3"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8209994" y="5616575"/>
            <a:ext cx="844550" cy="8159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0" name="Title 1"/>
          <p:cNvSpPr>
            <a:spLocks noGrp="1"/>
          </p:cNvSpPr>
          <p:nvPr>
            <p:ph type="title"/>
          </p:nvPr>
        </p:nvSpPr>
        <p:spPr>
          <a:xfrm>
            <a:off x="1077913" y="146912"/>
            <a:ext cx="6940550" cy="536222"/>
          </a:xfrm>
        </p:spPr>
        <p:txBody>
          <a:bodyPr/>
          <a:lstStyle/>
          <a:p>
            <a:pPr algn="ctr"/>
            <a:r>
              <a:rPr lang="en-US" sz="3000" dirty="0">
                <a:solidFill>
                  <a:srgbClr val="FF6600"/>
                </a:solidFill>
              </a:rPr>
              <a:t>Acknowledgement</a:t>
            </a:r>
          </a:p>
        </p:txBody>
      </p:sp>
      <p:sp>
        <p:nvSpPr>
          <p:cNvPr id="3" name="Footer Placeholder 2"/>
          <p:cNvSpPr>
            <a:spLocks noGrp="1"/>
          </p:cNvSpPr>
          <p:nvPr>
            <p:ph type="ftr" sz="quarter" idx="4294967295"/>
          </p:nvPr>
        </p:nvSpPr>
        <p:spPr>
          <a:xfrm>
            <a:off x="1358495" y="6432550"/>
            <a:ext cx="6379020" cy="365125"/>
          </a:xfrm>
          <a:prstGeom prst="rect">
            <a:avLst/>
          </a:prstGeom>
        </p:spPr>
        <p:txBody>
          <a:bodyPr/>
          <a:lstStyle/>
          <a:p>
            <a:pPr>
              <a:defRPr/>
            </a:pPr>
            <a:r>
              <a:rPr lang="en-US" dirty="0"/>
              <a:t>SP for IWORID2018, Sundsvall, Sweden</a:t>
            </a:r>
          </a:p>
        </p:txBody>
      </p:sp>
      <p:sp>
        <p:nvSpPr>
          <p:cNvPr id="4" name="Slide Number Placeholder 3"/>
          <p:cNvSpPr>
            <a:spLocks noGrp="1"/>
          </p:cNvSpPr>
          <p:nvPr>
            <p:ph type="sldNum" sz="quarter" idx="10"/>
          </p:nvPr>
        </p:nvSpPr>
        <p:spPr/>
        <p:txBody>
          <a:bodyPr/>
          <a:lstStyle/>
          <a:p>
            <a:pPr>
              <a:defRPr/>
            </a:pPr>
            <a:fld id="{DCF99F4B-C945-7040-BCC5-6B0D07EB820C}" type="slidenum">
              <a:rPr lang="en-US" smtClean="0">
                <a:solidFill>
                  <a:srgbClr val="40458C">
                    <a:tint val="75000"/>
                  </a:srgbClr>
                </a:solidFill>
              </a:rPr>
              <a:pPr>
                <a:defRPr/>
              </a:pPr>
              <a:t>11</a:t>
            </a:fld>
            <a:endParaRPr lang="en-US" dirty="0">
              <a:solidFill>
                <a:srgbClr val="40458C">
                  <a:tint val="75000"/>
                </a:srgbClr>
              </a:solidFill>
            </a:endParaRPr>
          </a:p>
        </p:txBody>
      </p:sp>
    </p:spTree>
    <p:extLst>
      <p:ext uri="{BB962C8B-B14F-4D97-AF65-F5344CB8AC3E}">
        <p14:creationId xmlns:p14="http://schemas.microsoft.com/office/powerpoint/2010/main" val="37762408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19437"/>
            <a:ext cx="9144000" cy="515401"/>
          </a:xfrm>
        </p:spPr>
        <p:txBody>
          <a:bodyPr anchor="t"/>
          <a:lstStyle/>
          <a:p>
            <a:pPr algn="ctr"/>
            <a:r>
              <a:rPr lang="en-US" sz="2400" b="1" dirty="0" err="1"/>
              <a:t>Timepix</a:t>
            </a:r>
            <a:r>
              <a:rPr lang="en-US" sz="2400" b="1" dirty="0"/>
              <a:t> based devices developed and tested in IEAP CTU</a:t>
            </a:r>
            <a:endParaRPr lang="en-US" sz="2400" dirty="0"/>
          </a:p>
        </p:txBody>
      </p:sp>
      <p:pic>
        <p:nvPicPr>
          <p:cNvPr id="6" name="Picture 5" descr="Untitled'''''''.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57283" y="459151"/>
            <a:ext cx="2986717" cy="2211463"/>
          </a:xfrm>
          <a:prstGeom prst="rect">
            <a:avLst/>
          </a:prstGeom>
        </p:spPr>
      </p:pic>
      <p:pic>
        <p:nvPicPr>
          <p:cNvPr id="8" name="Picture 7" descr="Untitled'''''.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79766" y="459151"/>
            <a:ext cx="2368838" cy="1769132"/>
          </a:xfrm>
          <a:prstGeom prst="rect">
            <a:avLst/>
          </a:prstGeom>
        </p:spPr>
      </p:pic>
      <p:pic>
        <p:nvPicPr>
          <p:cNvPr id="11" name="Picture 10" descr="Untitled'.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534838"/>
            <a:ext cx="1652016" cy="1536192"/>
          </a:xfrm>
          <a:prstGeom prst="rect">
            <a:avLst/>
          </a:prstGeom>
        </p:spPr>
      </p:pic>
      <p:pic>
        <p:nvPicPr>
          <p:cNvPr id="12" name="Picture 11" descr="Untitled.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652016" y="534838"/>
            <a:ext cx="1719072" cy="1463040"/>
          </a:xfrm>
          <a:prstGeom prst="rect">
            <a:avLst/>
          </a:prstGeom>
        </p:spPr>
      </p:pic>
      <p:sp>
        <p:nvSpPr>
          <p:cNvPr id="10" name="Footer Placeholder 9"/>
          <p:cNvSpPr>
            <a:spLocks noGrp="1"/>
          </p:cNvSpPr>
          <p:nvPr>
            <p:ph type="ftr" sz="quarter" idx="12"/>
          </p:nvPr>
        </p:nvSpPr>
        <p:spPr>
          <a:xfrm>
            <a:off x="-1" y="6377869"/>
            <a:ext cx="2432649" cy="457200"/>
          </a:xfrm>
        </p:spPr>
        <p:txBody>
          <a:bodyPr/>
          <a:lstStyle/>
          <a:p>
            <a:pPr>
              <a:defRPr/>
            </a:pPr>
            <a:r>
              <a:rPr lang="en-US" dirty="0"/>
              <a:t>SP for IWORID2018, Sundsvall, Sweden</a:t>
            </a:r>
          </a:p>
        </p:txBody>
      </p:sp>
      <p:sp>
        <p:nvSpPr>
          <p:cNvPr id="13" name="Rectangle 2"/>
          <p:cNvSpPr txBox="1">
            <a:spLocks noChangeArrowheads="1"/>
          </p:cNvSpPr>
          <p:nvPr/>
        </p:nvSpPr>
        <p:spPr bwMode="auto">
          <a:xfrm>
            <a:off x="-60385" y="2755177"/>
            <a:ext cx="9144000" cy="67399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ahoma" pitchFamily="34" charset="0"/>
              </a:defRPr>
            </a:lvl2pPr>
            <a:lvl3pPr algn="l" rtl="0" eaLnBrk="0" fontAlgn="base" hangingPunct="0">
              <a:spcBef>
                <a:spcPct val="0"/>
              </a:spcBef>
              <a:spcAft>
                <a:spcPct val="0"/>
              </a:spcAft>
              <a:defRPr sz="3200">
                <a:solidFill>
                  <a:schemeClr val="tx2"/>
                </a:solidFill>
                <a:latin typeface="Tahoma" pitchFamily="34" charset="0"/>
              </a:defRPr>
            </a:lvl3pPr>
            <a:lvl4pPr algn="l" rtl="0" eaLnBrk="0" fontAlgn="base" hangingPunct="0">
              <a:spcBef>
                <a:spcPct val="0"/>
              </a:spcBef>
              <a:spcAft>
                <a:spcPct val="0"/>
              </a:spcAft>
              <a:defRPr sz="3200">
                <a:solidFill>
                  <a:schemeClr val="tx2"/>
                </a:solidFill>
                <a:latin typeface="Tahoma" pitchFamily="34" charset="0"/>
              </a:defRPr>
            </a:lvl4pPr>
            <a:lvl5pPr algn="l" rtl="0" eaLnBrk="0" fontAlgn="base" hangingPunct="0">
              <a:spcBef>
                <a:spcPct val="0"/>
              </a:spcBef>
              <a:spcAft>
                <a:spcPct val="0"/>
              </a:spcAft>
              <a:defRPr sz="3200">
                <a:solidFill>
                  <a:schemeClr val="tx2"/>
                </a:solidFill>
                <a:latin typeface="Tahoma" pitchFamily="34" charset="0"/>
              </a:defRPr>
            </a:lvl5pPr>
            <a:lvl6pPr marL="457200" algn="l" rtl="0" fontAlgn="base">
              <a:spcBef>
                <a:spcPct val="0"/>
              </a:spcBef>
              <a:spcAft>
                <a:spcPct val="0"/>
              </a:spcAft>
              <a:defRPr sz="3200">
                <a:solidFill>
                  <a:schemeClr val="tx2"/>
                </a:solidFill>
                <a:latin typeface="Tahoma" pitchFamily="34" charset="0"/>
              </a:defRPr>
            </a:lvl6pPr>
            <a:lvl7pPr marL="914400" algn="l" rtl="0" fontAlgn="base">
              <a:spcBef>
                <a:spcPct val="0"/>
              </a:spcBef>
              <a:spcAft>
                <a:spcPct val="0"/>
              </a:spcAft>
              <a:defRPr sz="3200">
                <a:solidFill>
                  <a:schemeClr val="tx2"/>
                </a:solidFill>
                <a:latin typeface="Tahoma" pitchFamily="34" charset="0"/>
              </a:defRPr>
            </a:lvl7pPr>
            <a:lvl8pPr marL="1371600" algn="l" rtl="0" fontAlgn="base">
              <a:spcBef>
                <a:spcPct val="0"/>
              </a:spcBef>
              <a:spcAft>
                <a:spcPct val="0"/>
              </a:spcAft>
              <a:defRPr sz="3200">
                <a:solidFill>
                  <a:schemeClr val="tx2"/>
                </a:solidFill>
                <a:latin typeface="Tahoma" pitchFamily="34" charset="0"/>
              </a:defRPr>
            </a:lvl8pPr>
            <a:lvl9pPr marL="1828800" algn="l" rtl="0" fontAlgn="base">
              <a:spcBef>
                <a:spcPct val="0"/>
              </a:spcBef>
              <a:spcAft>
                <a:spcPct val="0"/>
              </a:spcAft>
              <a:defRPr sz="3200">
                <a:solidFill>
                  <a:schemeClr val="tx2"/>
                </a:solidFill>
                <a:latin typeface="Tahoma" pitchFamily="34" charset="0"/>
              </a:defRPr>
            </a:lvl9pPr>
          </a:lstStyle>
          <a:p>
            <a:pPr eaLnBrk="1" hangingPunct="1">
              <a:defRPr/>
            </a:pPr>
            <a:r>
              <a:rPr lang="en-US" sz="2000" b="1" u="sng" kern="0" dirty="0"/>
              <a:t>Typical response of Medipix2/</a:t>
            </a:r>
            <a:r>
              <a:rPr lang="en-US" sz="2000" b="1" u="sng" kern="0" dirty="0" err="1"/>
              <a:t>Timepix</a:t>
            </a:r>
            <a:r>
              <a:rPr lang="en-US" sz="2000" b="1" u="sng" kern="0" dirty="0"/>
              <a:t>  device to natural background radiation</a:t>
            </a:r>
            <a:endParaRPr lang="cs-CZ" sz="2000" b="1" u="sng" kern="0" dirty="0"/>
          </a:p>
        </p:txBody>
      </p:sp>
      <p:pic>
        <p:nvPicPr>
          <p:cNvPr id="14" name="Picture 4" descr="2_cosmic"/>
          <p:cNvPicPr>
            <a:picLocks noChangeAspect="1" noChangeArrowheads="1"/>
          </p:cNvPicPr>
          <p:nvPr/>
        </p:nvPicPr>
        <p:blipFill>
          <a:blip r:embed="rId6" cstate="screen">
            <a:extLst>
              <a:ext uri="{28A0092B-C50C-407E-A947-70E740481C1C}">
                <a14:useLocalDpi xmlns:a14="http://schemas.microsoft.com/office/drawing/2010/main"/>
              </a:ext>
            </a:extLst>
          </a:blip>
          <a:srcRect t="21469" b="21469"/>
          <a:stretch>
            <a:fillRect/>
          </a:stretch>
        </p:blipFill>
        <p:spPr>
          <a:xfrm>
            <a:off x="0" y="3513735"/>
            <a:ext cx="3011069" cy="3026510"/>
          </a:xfrm>
          <a:prstGeom prst="rect">
            <a:avLst/>
          </a:prstGeo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7"/>
                    </a:srgbClr>
                  </a:outerShdw>
                </a:effectLst>
              </a14:hiddenEffects>
            </a:ext>
          </a:extLst>
        </p:spPr>
      </p:pic>
      <p:pic>
        <p:nvPicPr>
          <p:cNvPr id="15" name="Picture 5" descr="1_cosmic"/>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072273" y="3502325"/>
            <a:ext cx="3085010" cy="3023981"/>
          </a:xfrm>
          <a:prstGeom prst="rect">
            <a:avLst/>
          </a:prstGeom>
          <a:noFill/>
          <a:ln w="9525">
            <a:noFill/>
            <a:miter lim="800000"/>
            <a:headEnd/>
            <a:tailEnd/>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7"/>
                    </a:srgbClr>
                  </a:outerShdw>
                </a:effectLst>
              </a14:hiddenEffects>
            </a:ext>
          </a:extLst>
        </p:spPr>
      </p:pic>
      <p:sp>
        <p:nvSpPr>
          <p:cNvPr id="16" name="Rectangle 3" descr="Rectangle: Click to edit Master text styles&#10;Second level&#10;Third level&#10;Fourth level&#10;Fifth level"/>
          <p:cNvSpPr txBox="1">
            <a:spLocks noChangeArrowheads="1"/>
          </p:cNvSpPr>
          <p:nvPr/>
        </p:nvSpPr>
        <p:spPr bwMode="auto">
          <a:xfrm>
            <a:off x="6158104" y="3502325"/>
            <a:ext cx="2985896" cy="3712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1313" indent="-341313" algn="l" rtl="0" eaLnBrk="0" fontAlgn="base" hangingPunct="0">
              <a:spcBef>
                <a:spcPct val="20000"/>
              </a:spcBef>
              <a:spcAft>
                <a:spcPct val="0"/>
              </a:spcAft>
              <a:buClr>
                <a:schemeClr val="hlink"/>
              </a:buClr>
              <a:buSzPct val="110000"/>
              <a:buFont typeface="Wingdings" pitchFamily="2" charset="2"/>
              <a:buBlip>
                <a:blip r:embed="rId8"/>
              </a:buBlip>
              <a:defRPr sz="3200">
                <a:solidFill>
                  <a:schemeClr val="tx1"/>
                </a:solidFill>
                <a:latin typeface="+mn-lt"/>
                <a:ea typeface="+mn-ea"/>
                <a:cs typeface="+mn-cs"/>
              </a:defRPr>
            </a:lvl1pPr>
            <a:lvl2pPr marL="741363" indent="-284163" algn="l" rtl="0" eaLnBrk="0" fontAlgn="base" hangingPunct="0">
              <a:spcBef>
                <a:spcPct val="20000"/>
              </a:spcBef>
              <a:spcAft>
                <a:spcPct val="0"/>
              </a:spcAft>
              <a:buClr>
                <a:schemeClr val="tx1"/>
              </a:buClr>
              <a:buSzPct val="60000"/>
              <a:buFont typeface="Wingdings" pitchFamily="2" charset="2"/>
              <a:buChar char="n"/>
              <a:defRPr sz="2800">
                <a:solidFill>
                  <a:schemeClr val="tx1"/>
                </a:solidFill>
                <a:latin typeface="+mn-lt"/>
              </a:defRPr>
            </a:lvl2pPr>
            <a:lvl3pPr marL="1141413" indent="-227013" algn="l" rtl="0" eaLnBrk="0" fontAlgn="base" hangingPunct="0">
              <a:spcBef>
                <a:spcPct val="20000"/>
              </a:spcBef>
              <a:spcAft>
                <a:spcPct val="0"/>
              </a:spcAft>
              <a:buClr>
                <a:schemeClr val="hlink"/>
              </a:buClr>
              <a:buSzPct val="95000"/>
              <a:buFont typeface="Wingdings" pitchFamily="2" charset="2"/>
              <a:buChar char="w"/>
              <a:defRPr sz="2400">
                <a:solidFill>
                  <a:schemeClr val="tx1"/>
                </a:solidFill>
                <a:latin typeface="+mn-lt"/>
              </a:defRPr>
            </a:lvl3pPr>
            <a:lvl4pPr marL="1598613" indent="-227013" algn="l" rtl="0" eaLnBrk="0" fontAlgn="base" hangingPunct="0">
              <a:spcBef>
                <a:spcPct val="20000"/>
              </a:spcBef>
              <a:spcAft>
                <a:spcPct val="0"/>
              </a:spcAft>
              <a:buClr>
                <a:schemeClr val="tx1"/>
              </a:buClr>
              <a:buSzPct val="65000"/>
              <a:buFont typeface="Wingdings" pitchFamily="2" charset="2"/>
              <a:buChar char="n"/>
              <a:defRPr sz="2000">
                <a:solidFill>
                  <a:schemeClr val="tx1"/>
                </a:solidFill>
                <a:latin typeface="+mn-lt"/>
              </a:defRPr>
            </a:lvl4pPr>
            <a:lvl5pPr marL="2055813" indent="-227013" algn="l" rtl="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9pPr>
          </a:lstStyle>
          <a:p>
            <a:pPr marL="327600" indent="-327600" algn="just" eaLnBrk="1" hangingPunct="1">
              <a:lnSpc>
                <a:spcPct val="80000"/>
              </a:lnSpc>
              <a:buFont typeface="Wingdings" charset="0"/>
              <a:buNone/>
              <a:defRPr/>
            </a:pPr>
            <a:r>
              <a:rPr lang="en-US" sz="1600" kern="0" dirty="0">
                <a:latin typeface="Tahoma" charset="0"/>
                <a:ea typeface="ＭＳ Ｐゴシック" charset="0"/>
                <a:cs typeface="Arial" charset="0"/>
              </a:rPr>
              <a:t>Clearly recognizable tracks </a:t>
            </a:r>
          </a:p>
          <a:p>
            <a:pPr marL="327600" indent="-327600" algn="just" eaLnBrk="1" hangingPunct="1">
              <a:lnSpc>
                <a:spcPct val="80000"/>
              </a:lnSpc>
              <a:buFont typeface="Wingdings" charset="0"/>
              <a:buNone/>
              <a:defRPr/>
            </a:pPr>
            <a:r>
              <a:rPr lang="en-US" sz="1600" kern="0" dirty="0">
                <a:latin typeface="Tahoma" charset="0"/>
                <a:ea typeface="ＭＳ Ｐゴシック" charset="0"/>
                <a:cs typeface="Arial" charset="0"/>
              </a:rPr>
              <a:t>and traces of </a:t>
            </a:r>
          </a:p>
          <a:p>
            <a:pPr marL="327600" indent="-327600" algn="just" eaLnBrk="1" hangingPunct="1">
              <a:lnSpc>
                <a:spcPct val="80000"/>
              </a:lnSpc>
              <a:buFont typeface="Wingdings" charset="0"/>
              <a:buNone/>
              <a:defRPr/>
            </a:pPr>
            <a:r>
              <a:rPr lang="en-US" sz="1600" kern="0" dirty="0">
                <a:latin typeface="Tahoma" charset="0"/>
                <a:ea typeface="ＭＳ Ｐゴシック" charset="0"/>
                <a:cs typeface="Arial" charset="0"/>
              </a:rPr>
              <a:t>- X-rays</a:t>
            </a:r>
          </a:p>
          <a:p>
            <a:pPr marL="327600" indent="-327600" algn="just" eaLnBrk="1" hangingPunct="1">
              <a:lnSpc>
                <a:spcPct val="80000"/>
              </a:lnSpc>
              <a:buFont typeface="Wingdings" charset="0"/>
              <a:buNone/>
              <a:defRPr/>
            </a:pPr>
            <a:r>
              <a:rPr lang="en-US" sz="1600" kern="0" dirty="0">
                <a:latin typeface="Tahoma" charset="0"/>
                <a:ea typeface="ＭＳ Ｐゴシック" charset="0"/>
                <a:cs typeface="Arial" charset="0"/>
              </a:rPr>
              <a:t>- electrons generated mostly </a:t>
            </a:r>
          </a:p>
          <a:p>
            <a:pPr marL="327600" indent="-327600" algn="just" eaLnBrk="1" hangingPunct="1">
              <a:lnSpc>
                <a:spcPct val="80000"/>
              </a:lnSpc>
              <a:buFont typeface="Wingdings" charset="0"/>
              <a:buNone/>
              <a:defRPr/>
            </a:pPr>
            <a:r>
              <a:rPr lang="en-US" sz="1600" kern="0" dirty="0">
                <a:latin typeface="Tahoma" charset="0"/>
                <a:ea typeface="ＭＳ Ｐゴシック" charset="0"/>
                <a:cs typeface="Arial" charset="0"/>
              </a:rPr>
              <a:t>by gamma rays</a:t>
            </a:r>
          </a:p>
          <a:p>
            <a:pPr marL="327600" indent="-327600" algn="just" eaLnBrk="1" hangingPunct="1">
              <a:lnSpc>
                <a:spcPct val="80000"/>
              </a:lnSpc>
              <a:buFont typeface="Wingdings" charset="0"/>
              <a:buNone/>
              <a:defRPr/>
            </a:pPr>
            <a:r>
              <a:rPr lang="en-US" sz="1600" kern="0" dirty="0">
                <a:latin typeface="Tahoma" charset="0"/>
                <a:ea typeface="ＭＳ Ｐゴシック" charset="0"/>
                <a:cs typeface="Arial" charset="0"/>
              </a:rPr>
              <a:t>- alpha particles</a:t>
            </a:r>
          </a:p>
          <a:p>
            <a:pPr marL="327600" indent="-327600" algn="just" eaLnBrk="1" hangingPunct="1">
              <a:lnSpc>
                <a:spcPct val="80000"/>
              </a:lnSpc>
              <a:buFont typeface="Wingdings" charset="0"/>
              <a:buNone/>
              <a:defRPr/>
            </a:pPr>
            <a:r>
              <a:rPr lang="en-US" sz="1600" kern="0" dirty="0">
                <a:latin typeface="Tahoma" charset="0"/>
                <a:ea typeface="ＭＳ Ｐゴシック" charset="0"/>
                <a:cs typeface="Arial" charset="0"/>
              </a:rPr>
              <a:t>- muon </a:t>
            </a:r>
          </a:p>
          <a:p>
            <a:pPr marL="327600" indent="-327600" algn="just" eaLnBrk="1" hangingPunct="1">
              <a:lnSpc>
                <a:spcPct val="80000"/>
              </a:lnSpc>
              <a:buFont typeface="Wingdings" charset="0"/>
              <a:buNone/>
              <a:defRPr/>
            </a:pPr>
            <a:r>
              <a:rPr lang="en-US" sz="1600" kern="0" dirty="0">
                <a:latin typeface="Tahoma" charset="0"/>
                <a:ea typeface="ＭＳ Ｐゴシック" charset="0"/>
                <a:cs typeface="Arial" charset="0"/>
              </a:rPr>
              <a:t>- electron-positron pair, … . </a:t>
            </a:r>
          </a:p>
          <a:p>
            <a:pPr marL="327600" indent="-327600" algn="just" eaLnBrk="1" hangingPunct="1">
              <a:lnSpc>
                <a:spcPct val="80000"/>
              </a:lnSpc>
              <a:buFont typeface="Wingdings" charset="0"/>
              <a:buNone/>
              <a:defRPr/>
            </a:pPr>
            <a:endParaRPr lang="en-US" sz="1600" kern="0" dirty="0">
              <a:latin typeface="Tahoma" charset="0"/>
              <a:ea typeface="ＭＳ Ｐゴシック" charset="0"/>
              <a:cs typeface="Arial" charset="0"/>
            </a:endParaRPr>
          </a:p>
        </p:txBody>
      </p:sp>
    </p:spTree>
    <p:extLst>
      <p:ext uri="{BB962C8B-B14F-4D97-AF65-F5344CB8AC3E}">
        <p14:creationId xmlns:p14="http://schemas.microsoft.com/office/powerpoint/2010/main" val="316290789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2071"/>
            <a:ext cx="9144000" cy="1002333"/>
          </a:xfrm>
        </p:spPr>
        <p:txBody>
          <a:bodyPr/>
          <a:lstStyle/>
          <a:p>
            <a:pPr algn="ctr">
              <a:defRPr/>
            </a:pPr>
            <a:r>
              <a:rPr lang="en-US" dirty="0">
                <a:effectLst>
                  <a:outerShdw blurRad="38100" dist="38100" dir="2700000" algn="tl">
                    <a:srgbClr val="DDDDDD"/>
                  </a:outerShdw>
                </a:effectLst>
                <a:latin typeface="Tahoma" charset="0"/>
                <a:cs typeface="Arial" charset="0"/>
              </a:rPr>
              <a:t>Typical observed tracks of particles used for hadron therapy beam</a:t>
            </a:r>
          </a:p>
        </p:txBody>
      </p:sp>
      <p:sp>
        <p:nvSpPr>
          <p:cNvPr id="99330" name="Content Placeholder 2" descr="Rectangle: Click to edit Master text styles&#10;Second level&#10;Third level&#10;Fourth level&#10;Fifth level"/>
          <p:cNvSpPr>
            <a:spLocks noGrp="1"/>
          </p:cNvSpPr>
          <p:nvPr>
            <p:ph idx="1"/>
          </p:nvPr>
        </p:nvSpPr>
        <p:spPr>
          <a:xfrm>
            <a:off x="115888" y="997153"/>
            <a:ext cx="1778000" cy="393700"/>
          </a:xfrm>
        </p:spPr>
        <p:txBody>
          <a:bodyPr/>
          <a:lstStyle/>
          <a:p>
            <a:pPr marL="0" indent="0" algn="ctr">
              <a:buFont typeface="Wingdings" charset="0"/>
              <a:buNone/>
              <a:defRPr/>
            </a:pPr>
            <a:r>
              <a:rPr lang="en-US" sz="1800" dirty="0">
                <a:latin typeface="Tahoma" charset="0"/>
              </a:rPr>
              <a:t>Protons 48 MeV</a:t>
            </a:r>
          </a:p>
        </p:txBody>
      </p:sp>
      <p:pic>
        <p:nvPicPr>
          <p:cNvPr id="72710"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53502" y="1392440"/>
            <a:ext cx="2019300" cy="20081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65542" name="Content Placeholder 2"/>
          <p:cNvSpPr txBox="1">
            <a:spLocks/>
          </p:cNvSpPr>
          <p:nvPr/>
        </p:nvSpPr>
        <p:spPr bwMode="auto">
          <a:xfrm>
            <a:off x="2350294" y="997153"/>
            <a:ext cx="1933575" cy="395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a:spcBef>
                <a:spcPct val="20000"/>
              </a:spcBef>
              <a:buClr>
                <a:srgbClr val="6F89F7"/>
              </a:buClr>
              <a:buSzPct val="110000"/>
              <a:buFont typeface="Wingdings" charset="0"/>
              <a:buNone/>
            </a:pPr>
            <a:r>
              <a:rPr lang="en-US" sz="1800" dirty="0">
                <a:solidFill>
                  <a:srgbClr val="40458C"/>
                </a:solidFill>
                <a:latin typeface="Tahoma" charset="0"/>
              </a:rPr>
              <a:t>Protons 221 MeV</a:t>
            </a:r>
          </a:p>
        </p:txBody>
      </p:sp>
      <p:pic>
        <p:nvPicPr>
          <p:cNvPr id="72712"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90816" y="1397202"/>
            <a:ext cx="1995488" cy="19986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65544" name="Content Placeholder 2"/>
          <p:cNvSpPr txBox="1">
            <a:spLocks/>
          </p:cNvSpPr>
          <p:nvPr/>
        </p:nvSpPr>
        <p:spPr bwMode="auto">
          <a:xfrm>
            <a:off x="4330491" y="1023838"/>
            <a:ext cx="2173826" cy="4365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a:spcBef>
                <a:spcPct val="20000"/>
              </a:spcBef>
              <a:buClr>
                <a:srgbClr val="6F89F7"/>
              </a:buClr>
              <a:buSzPct val="110000"/>
              <a:buFont typeface="Wingdings" charset="0"/>
              <a:buNone/>
            </a:pPr>
            <a:r>
              <a:rPr lang="en-US" sz="1800" dirty="0">
                <a:solidFill>
                  <a:srgbClr val="40458C"/>
                </a:solidFill>
                <a:latin typeface="Tahoma" charset="0"/>
              </a:rPr>
              <a:t>Carbons 89 MeV/u</a:t>
            </a:r>
          </a:p>
        </p:txBody>
      </p:sp>
      <p:sp>
        <p:nvSpPr>
          <p:cNvPr id="65545" name="TextBox 8"/>
          <p:cNvSpPr txBox="1">
            <a:spLocks noChangeArrowheads="1"/>
          </p:cNvSpPr>
          <p:nvPr/>
        </p:nvSpPr>
        <p:spPr bwMode="auto">
          <a:xfrm>
            <a:off x="115888" y="3439962"/>
            <a:ext cx="2012950" cy="831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dirty="0">
                <a:solidFill>
                  <a:srgbClr val="40458C"/>
                </a:solidFill>
              </a:rPr>
              <a:t>Only protons and their scattering, no </a:t>
            </a:r>
            <a:r>
              <a:rPr lang="en-US" sz="1600" dirty="0" err="1">
                <a:solidFill>
                  <a:srgbClr val="40458C"/>
                </a:solidFill>
              </a:rPr>
              <a:t>secondaries</a:t>
            </a:r>
            <a:r>
              <a:rPr lang="en-US" sz="1600" dirty="0">
                <a:solidFill>
                  <a:srgbClr val="40458C"/>
                </a:solidFill>
              </a:rPr>
              <a:t>.</a:t>
            </a:r>
          </a:p>
        </p:txBody>
      </p:sp>
      <p:sp>
        <p:nvSpPr>
          <p:cNvPr id="65546" name="TextBox 13"/>
          <p:cNvSpPr txBox="1">
            <a:spLocks noChangeArrowheads="1"/>
          </p:cNvSpPr>
          <p:nvPr/>
        </p:nvSpPr>
        <p:spPr bwMode="auto">
          <a:xfrm>
            <a:off x="2253502" y="3441550"/>
            <a:ext cx="2019300" cy="830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dirty="0">
                <a:solidFill>
                  <a:srgbClr val="40458C"/>
                </a:solidFill>
              </a:rPr>
              <a:t>Many </a:t>
            </a:r>
            <a:r>
              <a:rPr lang="en-US" sz="1600" dirty="0" err="1">
                <a:solidFill>
                  <a:srgbClr val="40458C"/>
                </a:solidFill>
              </a:rPr>
              <a:t>secondaries</a:t>
            </a:r>
            <a:r>
              <a:rPr lang="en-US" sz="1600" dirty="0">
                <a:solidFill>
                  <a:srgbClr val="40458C"/>
                </a:solidFill>
              </a:rPr>
              <a:t>, (delta electrons fragments).</a:t>
            </a:r>
          </a:p>
        </p:txBody>
      </p:sp>
      <p:sp>
        <p:nvSpPr>
          <p:cNvPr id="65547" name="TextBox 14"/>
          <p:cNvSpPr txBox="1">
            <a:spLocks noChangeArrowheads="1"/>
          </p:cNvSpPr>
          <p:nvPr/>
        </p:nvSpPr>
        <p:spPr bwMode="auto">
          <a:xfrm>
            <a:off x="4330491" y="3441550"/>
            <a:ext cx="1995488" cy="1076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dirty="0">
                <a:solidFill>
                  <a:srgbClr val="40458C"/>
                </a:solidFill>
              </a:rPr>
              <a:t>Carbons and protons and their scattering, no </a:t>
            </a:r>
            <a:r>
              <a:rPr lang="en-US" sz="1600" dirty="0" err="1">
                <a:solidFill>
                  <a:srgbClr val="40458C"/>
                </a:solidFill>
              </a:rPr>
              <a:t>secondaries</a:t>
            </a:r>
            <a:r>
              <a:rPr lang="en-US" sz="1600" dirty="0">
                <a:solidFill>
                  <a:srgbClr val="40458C"/>
                </a:solidFill>
              </a:rPr>
              <a:t>.</a:t>
            </a:r>
          </a:p>
        </p:txBody>
      </p:sp>
      <p:pic>
        <p:nvPicPr>
          <p:cNvPr id="72717" name="Picture 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3694" y="1392440"/>
            <a:ext cx="2012950" cy="20081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72718" name="Picture 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504317" y="1406632"/>
            <a:ext cx="2012950" cy="2006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65550" name="Content Placeholder 2"/>
          <p:cNvSpPr txBox="1">
            <a:spLocks/>
          </p:cNvSpPr>
          <p:nvPr/>
        </p:nvSpPr>
        <p:spPr bwMode="auto">
          <a:xfrm>
            <a:off x="6415148" y="999699"/>
            <a:ext cx="2368774" cy="434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algn="l">
              <a:spcBef>
                <a:spcPct val="20000"/>
              </a:spcBef>
              <a:buClr>
                <a:srgbClr val="6F89F7"/>
              </a:buClr>
              <a:buSzPct val="110000"/>
              <a:buFont typeface="Wingdings" charset="0"/>
              <a:buNone/>
            </a:pPr>
            <a:r>
              <a:rPr lang="en-US" sz="1800" dirty="0">
                <a:solidFill>
                  <a:srgbClr val="40458C"/>
                </a:solidFill>
                <a:latin typeface="Tahoma" charset="0"/>
              </a:rPr>
              <a:t>Carbons 430 MeV/u</a:t>
            </a:r>
          </a:p>
        </p:txBody>
      </p:sp>
      <p:sp>
        <p:nvSpPr>
          <p:cNvPr id="65551" name="TextBox 18"/>
          <p:cNvSpPr txBox="1">
            <a:spLocks noChangeArrowheads="1"/>
          </p:cNvSpPr>
          <p:nvPr/>
        </p:nvSpPr>
        <p:spPr bwMode="auto">
          <a:xfrm>
            <a:off x="6475182" y="3431142"/>
            <a:ext cx="1993900" cy="58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dirty="0">
                <a:solidFill>
                  <a:srgbClr val="40458C"/>
                </a:solidFill>
              </a:rPr>
              <a:t>Carbons and many </a:t>
            </a:r>
            <a:r>
              <a:rPr lang="en-US" sz="1600" dirty="0" err="1">
                <a:solidFill>
                  <a:srgbClr val="40458C"/>
                </a:solidFill>
              </a:rPr>
              <a:t>secondaries</a:t>
            </a:r>
            <a:r>
              <a:rPr lang="en-US" sz="1600" dirty="0">
                <a:solidFill>
                  <a:srgbClr val="40458C"/>
                </a:solidFill>
              </a:rPr>
              <a:t>.</a:t>
            </a:r>
          </a:p>
        </p:txBody>
      </p:sp>
      <p:pic>
        <p:nvPicPr>
          <p:cNvPr id="16" name="Picture 2" descr="http://www.utef.cvut.cz/cms_files/original/events/00048/Vklad_UTEF_FINAL.indd_Stranka_2.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075495" y="4070911"/>
            <a:ext cx="2068505" cy="2787089"/>
          </a:xfrm>
          <a:prstGeom prst="rect">
            <a:avLst/>
          </a:prstGeom>
          <a:noFill/>
          <a:extLst>
            <a:ext uri="{909E8E84-426E-40DD-AFC4-6F175D3DCCD1}">
              <a14:hiddenFill xmlns:a14="http://schemas.microsoft.com/office/drawing/2010/main">
                <a:solidFill>
                  <a:srgbClr val="FFFFFF"/>
                </a:solidFill>
              </a14:hiddenFill>
            </a:ext>
          </a:extLst>
        </p:spPr>
      </p:pic>
      <p:sp>
        <p:nvSpPr>
          <p:cNvPr id="17" name="Obdélník 16"/>
          <p:cNvSpPr/>
          <p:nvPr/>
        </p:nvSpPr>
        <p:spPr>
          <a:xfrm>
            <a:off x="-79008" y="4521812"/>
            <a:ext cx="4409499" cy="2308324"/>
          </a:xfrm>
          <a:prstGeom prst="rect">
            <a:avLst/>
          </a:prstGeom>
        </p:spPr>
        <p:txBody>
          <a:bodyPr wrap="square">
            <a:spAutoFit/>
          </a:bodyPr>
          <a:lstStyle/>
          <a:p>
            <a:pPr algn="just"/>
            <a:r>
              <a:rPr lang="en-US" sz="1600" dirty="0">
                <a:latin typeface="+mn-lt"/>
              </a:rPr>
              <a:t>Erik </a:t>
            </a:r>
            <a:r>
              <a:rPr lang="en-US" sz="1600" dirty="0" err="1">
                <a:latin typeface="+mn-lt"/>
              </a:rPr>
              <a:t>Heijne</a:t>
            </a:r>
            <a:r>
              <a:rPr lang="en-US" sz="1600" dirty="0">
                <a:latin typeface="+mn-lt"/>
              </a:rPr>
              <a:t> received the 2017 High Energy and Particle Physics Prize from the European Physical Society for his pioneering contributions to the development of silicon </a:t>
            </a:r>
            <a:r>
              <a:rPr lang="en-US" sz="1600" dirty="0" err="1">
                <a:latin typeface="+mn-lt"/>
              </a:rPr>
              <a:t>microstrip</a:t>
            </a:r>
            <a:r>
              <a:rPr lang="en-US" sz="1600" dirty="0">
                <a:latin typeface="+mn-lt"/>
              </a:rPr>
              <a:t> detectors. At this occasion (and as a </a:t>
            </a:r>
            <a:r>
              <a:rPr lang="en-US" sz="1600" dirty="0"/>
              <a:t>part of the celebrations of the 15th anniversary of IEAP CTU</a:t>
            </a:r>
            <a:r>
              <a:rPr lang="en-US" sz="1600" dirty="0">
                <a:latin typeface="+mn-lt"/>
              </a:rPr>
              <a:t>) he gave a lecture for wide public about the use of silicon within the elementary particles physics.</a:t>
            </a:r>
            <a:endParaRPr lang="cs-CZ" sz="1600" dirty="0">
              <a:latin typeface="+mn-lt"/>
            </a:endParaRPr>
          </a:p>
        </p:txBody>
      </p:sp>
      <p:pic>
        <p:nvPicPr>
          <p:cNvPr id="19" name="Picture 4" descr="http://www.utef.cvut.cz/cms_files/original/events/00048/small_DSC_1757.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287035" y="5316427"/>
            <a:ext cx="2738835" cy="154157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http://www.utef.cvut.cz/cms_files/original/events/00048/small_DSC_1760.JP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923795" y="4517875"/>
            <a:ext cx="2052451" cy="11552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50061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5" name="Rectangle 3"/>
          <p:cNvSpPr>
            <a:spLocks noGrp="1" noChangeArrowheads="1"/>
          </p:cNvSpPr>
          <p:nvPr>
            <p:ph type="title"/>
          </p:nvPr>
        </p:nvSpPr>
        <p:spPr>
          <a:xfrm>
            <a:off x="719954" y="398463"/>
            <a:ext cx="7787277" cy="965335"/>
          </a:xfrm>
        </p:spPr>
        <p:txBody>
          <a:bodyPr/>
          <a:lstStyle/>
          <a:p>
            <a:pPr algn="ctr" eaLnBrk="1" hangingPunct="1">
              <a:defRPr/>
            </a:pPr>
            <a:r>
              <a:rPr lang="en-US" sz="2800" b="1" dirty="0">
                <a:effectLst>
                  <a:outerShdw blurRad="38100" dist="38100" dir="2700000" algn="tl">
                    <a:srgbClr val="DDDDDD"/>
                  </a:outerShdw>
                </a:effectLst>
              </a:rPr>
              <a:t>Single </a:t>
            </a:r>
            <a:r>
              <a:rPr lang="en-US" sz="2800" b="1" baseline="30000" dirty="0">
                <a:effectLst>
                  <a:outerShdw blurRad="38100" dist="38100" dir="2700000" algn="tl">
                    <a:srgbClr val="DDDDDD"/>
                  </a:outerShdw>
                </a:effectLst>
              </a:rPr>
              <a:t>8</a:t>
            </a:r>
            <a:r>
              <a:rPr lang="en-US" sz="2800" b="1" dirty="0">
                <a:effectLst>
                  <a:outerShdw blurRad="38100" dist="38100" dir="2700000" algn="tl">
                    <a:srgbClr val="DDDDDD"/>
                  </a:outerShdw>
                </a:effectLst>
              </a:rPr>
              <a:t>He ion decay sequence </a:t>
            </a:r>
            <a:br>
              <a:rPr lang="en-US" sz="2800" b="1" dirty="0">
                <a:effectLst>
                  <a:outerShdw blurRad="38100" dist="38100" dir="2700000" algn="tl">
                    <a:srgbClr val="DDDDDD"/>
                  </a:outerShdw>
                </a:effectLst>
              </a:rPr>
            </a:br>
            <a:r>
              <a:rPr lang="en-US" sz="2600" b="1" dirty="0">
                <a:effectLst>
                  <a:outerShdw blurRad="38100" dist="38100" dir="2700000" algn="tl">
                    <a:srgbClr val="DDDDDD"/>
                  </a:outerShdw>
                </a:effectLst>
              </a:rPr>
              <a:t>recorded by </a:t>
            </a:r>
            <a:r>
              <a:rPr lang="en-US" sz="2600" b="1" dirty="0" err="1">
                <a:effectLst>
                  <a:outerShdw blurRad="38100" dist="38100" dir="2700000" algn="tl">
                    <a:srgbClr val="DDDDDD"/>
                  </a:outerShdw>
                </a:effectLst>
              </a:rPr>
              <a:t>Timepix</a:t>
            </a:r>
            <a:r>
              <a:rPr lang="en-US" sz="2600" b="1" dirty="0">
                <a:effectLst>
                  <a:outerShdw blurRad="38100" dist="38100" dir="2700000" algn="tl">
                    <a:srgbClr val="DDDDDD"/>
                  </a:outerShdw>
                </a:effectLst>
              </a:rPr>
              <a:t> operating in </a:t>
            </a:r>
            <a:r>
              <a:rPr lang="en-US" sz="2600" b="1" dirty="0" err="1">
                <a:effectLst>
                  <a:outerShdw blurRad="38100" dist="38100" dir="2700000" algn="tl">
                    <a:srgbClr val="DDDDDD"/>
                  </a:outerShdw>
                </a:effectLst>
              </a:rPr>
              <a:t>ToA</a:t>
            </a:r>
            <a:r>
              <a:rPr lang="en-US" sz="2600" b="1" dirty="0">
                <a:effectLst>
                  <a:outerShdw blurRad="38100" dist="38100" dir="2700000" algn="tl">
                    <a:srgbClr val="DDDDDD"/>
                  </a:outerShdw>
                </a:effectLst>
              </a:rPr>
              <a:t> mode</a:t>
            </a:r>
          </a:p>
        </p:txBody>
      </p:sp>
      <p:sp>
        <p:nvSpPr>
          <p:cNvPr id="30" name="Footer Placeholder 2"/>
          <p:cNvSpPr>
            <a:spLocks noGrp="1"/>
          </p:cNvSpPr>
          <p:nvPr>
            <p:ph type="ftr" sz="quarter" idx="4294967295"/>
          </p:nvPr>
        </p:nvSpPr>
        <p:spPr>
          <a:xfrm>
            <a:off x="1098550" y="6568755"/>
            <a:ext cx="7280865" cy="289244"/>
          </a:xfrm>
          <a:prstGeom prst="rect">
            <a:avLst/>
          </a:prstGeom>
        </p:spPr>
        <p:txBody>
          <a:bodyPr/>
          <a:lstStyle/>
          <a:p>
            <a:pPr>
              <a:defRPr/>
            </a:pPr>
            <a:r>
              <a:rPr lang="cs-CZ" sz="1200" dirty="0"/>
              <a:t>SP </a:t>
            </a:r>
            <a:r>
              <a:rPr lang="cs-CZ" sz="1200" dirty="0" err="1"/>
              <a:t>for</a:t>
            </a:r>
            <a:r>
              <a:rPr lang="cs-CZ" sz="1200" dirty="0"/>
              <a:t> IWORID2018, </a:t>
            </a:r>
            <a:r>
              <a:rPr lang="cs-CZ" sz="1200" dirty="0" err="1"/>
              <a:t>Sundsvall</a:t>
            </a:r>
            <a:r>
              <a:rPr lang="cs-CZ" sz="1200" dirty="0"/>
              <a:t>, </a:t>
            </a:r>
            <a:r>
              <a:rPr lang="cs-CZ" sz="1200" dirty="0" err="1"/>
              <a:t>Sweden</a:t>
            </a:r>
            <a:endParaRPr lang="en-US" sz="1200" dirty="0"/>
          </a:p>
        </p:txBody>
      </p:sp>
      <p:pic>
        <p:nvPicPr>
          <p:cNvPr id="101380" name="Picture 24" descr="tpx.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695700" y="2333625"/>
            <a:ext cx="595313" cy="1570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aphicFrame>
        <p:nvGraphicFramePr>
          <p:cNvPr id="1039" name="Object 15"/>
          <p:cNvGraphicFramePr>
            <a:graphicFrameLocks noChangeAspect="1"/>
          </p:cNvGraphicFramePr>
          <p:nvPr/>
        </p:nvGraphicFramePr>
        <p:xfrm>
          <a:off x="4535488" y="2808288"/>
          <a:ext cx="733425" cy="709612"/>
        </p:xfrm>
        <a:graphic>
          <a:graphicData uri="http://schemas.openxmlformats.org/presentationml/2006/ole">
            <mc:AlternateContent xmlns:mc="http://schemas.openxmlformats.org/markup-compatibility/2006">
              <mc:Choice xmlns:v="urn:schemas-microsoft-com:vml" Requires="v">
                <p:oleObj spid="_x0000_s16518" name="CorelDRAW" r:id="rId5" imgW="733967" imgH="709501" progId="CorelDRAW.Graphic.12">
                  <p:embed/>
                </p:oleObj>
              </mc:Choice>
              <mc:Fallback>
                <p:oleObj name="CorelDRAW" r:id="rId5" imgW="733967" imgH="709501" progId="CorelDRAW.Graphic.12">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35488" y="2808288"/>
                        <a:ext cx="733425" cy="7096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101382" name="Date Placeholder 3"/>
          <p:cNvSpPr txBox="1">
            <a:spLocks noGrp="1"/>
          </p:cNvSpPr>
          <p:nvPr/>
        </p:nvSpPr>
        <p:spPr bwMode="auto">
          <a:xfrm flipH="1" flipV="1">
            <a:off x="2844799" y="6857999"/>
            <a:ext cx="45719" cy="457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endParaRPr lang="en-US" sz="900" dirty="0"/>
          </a:p>
        </p:txBody>
      </p:sp>
      <p:sp>
        <p:nvSpPr>
          <p:cNvPr id="101383" name="Footer Placeholder 4"/>
          <p:cNvSpPr txBox="1">
            <a:spLocks noGrp="1"/>
          </p:cNvSpPr>
          <p:nvPr/>
        </p:nvSpPr>
        <p:spPr bwMode="auto">
          <a:xfrm flipH="1" flipV="1">
            <a:off x="6019799" y="6705599"/>
            <a:ext cx="45719" cy="457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900">
              <a:latin typeface="Tahoma" charset="0"/>
            </a:endParaRPr>
          </a:p>
        </p:txBody>
      </p:sp>
      <p:graphicFrame>
        <p:nvGraphicFramePr>
          <p:cNvPr id="1026" name="Object 2"/>
          <p:cNvGraphicFramePr>
            <a:graphicFrameLocks noChangeAspect="1"/>
          </p:cNvGraphicFramePr>
          <p:nvPr/>
        </p:nvGraphicFramePr>
        <p:xfrm>
          <a:off x="3148013" y="3976688"/>
          <a:ext cx="1382712" cy="1851025"/>
        </p:xfrm>
        <a:graphic>
          <a:graphicData uri="http://schemas.openxmlformats.org/presentationml/2006/ole">
            <mc:AlternateContent xmlns:mc="http://schemas.openxmlformats.org/markup-compatibility/2006">
              <mc:Choice xmlns:v="urn:schemas-microsoft-com:vml" Requires="v">
                <p:oleObj spid="_x0000_s16519" name="CorelDRAW" r:id="rId7" imgW="1383792" imgH="1850136" progId="CorelDRAW.Graphic.12">
                  <p:embed/>
                </p:oleObj>
              </mc:Choice>
              <mc:Fallback>
                <p:oleObj name="CorelDRAW" r:id="rId7" imgW="1383792" imgH="1850136" progId="CorelDRAW.Graphic.12">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48013" y="3976688"/>
                        <a:ext cx="1382712" cy="1851025"/>
                      </a:xfrm>
                      <a:prstGeom prst="rect">
                        <a:avLst/>
                      </a:prstGeom>
                      <a:noFill/>
                      <a:ln w="9525">
                        <a:solidFill>
                          <a:srgbClr val="FFFFFF"/>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27" name="Object 3"/>
          <p:cNvGraphicFramePr>
            <a:graphicFrameLocks noChangeAspect="1"/>
          </p:cNvGraphicFramePr>
          <p:nvPr/>
        </p:nvGraphicFramePr>
        <p:xfrm>
          <a:off x="4645025" y="3976688"/>
          <a:ext cx="1397000" cy="1870075"/>
        </p:xfrm>
        <a:graphic>
          <a:graphicData uri="http://schemas.openxmlformats.org/presentationml/2006/ole">
            <mc:AlternateContent xmlns:mc="http://schemas.openxmlformats.org/markup-compatibility/2006">
              <mc:Choice xmlns:v="urn:schemas-microsoft-com:vml" Requires="v">
                <p:oleObj spid="_x0000_s16520" name="CorelDRAW" r:id="rId9" imgW="1395984" imgH="1871472" progId="CorelDRAW.Graphic.12">
                  <p:embed/>
                </p:oleObj>
              </mc:Choice>
              <mc:Fallback>
                <p:oleObj name="CorelDRAW" r:id="rId9" imgW="1395984" imgH="1871472" progId="CorelDRAW.Graphic.12">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45025" y="3976688"/>
                        <a:ext cx="1397000" cy="1870075"/>
                      </a:xfrm>
                      <a:prstGeom prst="rect">
                        <a:avLst/>
                      </a:prstGeom>
                      <a:noFill/>
                      <a:ln w="9525">
                        <a:solidFill>
                          <a:srgbClr val="FFFFFF"/>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28" name="Object 4"/>
          <p:cNvGraphicFramePr>
            <a:graphicFrameLocks noChangeAspect="1"/>
          </p:cNvGraphicFramePr>
          <p:nvPr/>
        </p:nvGraphicFramePr>
        <p:xfrm>
          <a:off x="6142038" y="3976688"/>
          <a:ext cx="1397000" cy="1870075"/>
        </p:xfrm>
        <a:graphic>
          <a:graphicData uri="http://schemas.openxmlformats.org/presentationml/2006/ole">
            <mc:AlternateContent xmlns:mc="http://schemas.openxmlformats.org/markup-compatibility/2006">
              <mc:Choice xmlns:v="urn:schemas-microsoft-com:vml" Requires="v">
                <p:oleObj spid="_x0000_s16521" name="CorelDRAW" r:id="rId11" imgW="1395984" imgH="1871472" progId="CorelDRAW.Graphic.12">
                  <p:embed/>
                </p:oleObj>
              </mc:Choice>
              <mc:Fallback>
                <p:oleObj name="CorelDRAW" r:id="rId11" imgW="1395984" imgH="1871472" progId="CorelDRAW.Graphic.12">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142038" y="3976688"/>
                        <a:ext cx="1397000" cy="1870075"/>
                      </a:xfrm>
                      <a:prstGeom prst="rect">
                        <a:avLst/>
                      </a:prstGeom>
                      <a:noFill/>
                      <a:ln w="9525">
                        <a:solidFill>
                          <a:srgbClr val="FFFFFF"/>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29" name="Object 5"/>
          <p:cNvGraphicFramePr>
            <a:graphicFrameLocks noChangeAspect="1"/>
          </p:cNvGraphicFramePr>
          <p:nvPr/>
        </p:nvGraphicFramePr>
        <p:xfrm>
          <a:off x="7602538" y="3976688"/>
          <a:ext cx="1397000" cy="1870075"/>
        </p:xfrm>
        <a:graphic>
          <a:graphicData uri="http://schemas.openxmlformats.org/presentationml/2006/ole">
            <mc:AlternateContent xmlns:mc="http://schemas.openxmlformats.org/markup-compatibility/2006">
              <mc:Choice xmlns:v="urn:schemas-microsoft-com:vml" Requires="v">
                <p:oleObj spid="_x0000_s16522" name="CorelDRAW" r:id="rId13" imgW="1395984" imgH="1868424" progId="CorelDRAW.Graphic.12">
                  <p:embed/>
                </p:oleObj>
              </mc:Choice>
              <mc:Fallback>
                <p:oleObj name="CorelDRAW" r:id="rId13" imgW="1395984" imgH="1868424" progId="CorelDRAW.Graphic.12">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02538" y="3976688"/>
                        <a:ext cx="1397000" cy="1870075"/>
                      </a:xfrm>
                      <a:prstGeom prst="rect">
                        <a:avLst/>
                      </a:prstGeom>
                      <a:noFill/>
                      <a:ln w="9525">
                        <a:solidFill>
                          <a:srgbClr val="FFFFFF"/>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30" name="Object 6"/>
          <p:cNvGraphicFramePr>
            <a:graphicFrameLocks noChangeAspect="1"/>
          </p:cNvGraphicFramePr>
          <p:nvPr/>
        </p:nvGraphicFramePr>
        <p:xfrm>
          <a:off x="3148013" y="2808288"/>
          <a:ext cx="733425" cy="709612"/>
        </p:xfrm>
        <a:graphic>
          <a:graphicData uri="http://schemas.openxmlformats.org/presentationml/2006/ole">
            <mc:AlternateContent xmlns:mc="http://schemas.openxmlformats.org/markup-compatibility/2006">
              <mc:Choice xmlns:v="urn:schemas-microsoft-com:vml" Requires="v">
                <p:oleObj spid="_x0000_s16523" name="CorelDRAW" r:id="rId15" imgW="733967" imgH="709501" progId="CorelDRAW.Graphic.12">
                  <p:embed/>
                </p:oleObj>
              </mc:Choice>
              <mc:Fallback>
                <p:oleObj name="CorelDRAW" r:id="rId15" imgW="733967" imgH="709501" progId="CorelDRAW.Graphic.12">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48013" y="2808288"/>
                        <a:ext cx="733425" cy="7096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31" name="Object 7"/>
          <p:cNvGraphicFramePr>
            <a:graphicFrameLocks noChangeAspect="1"/>
          </p:cNvGraphicFramePr>
          <p:nvPr/>
        </p:nvGraphicFramePr>
        <p:xfrm>
          <a:off x="4498975" y="2771775"/>
          <a:ext cx="1533525" cy="1131888"/>
        </p:xfrm>
        <a:graphic>
          <a:graphicData uri="http://schemas.openxmlformats.org/presentationml/2006/ole">
            <mc:AlternateContent xmlns:mc="http://schemas.openxmlformats.org/markup-compatibility/2006">
              <mc:Choice xmlns:v="urn:schemas-microsoft-com:vml" Requires="v">
                <p:oleObj spid="_x0000_s16524" name="CorelDRAW" r:id="rId16" imgW="1533144" imgH="1130808" progId="CorelDRAW.Graphic.12">
                  <p:embed/>
                </p:oleObj>
              </mc:Choice>
              <mc:Fallback>
                <p:oleObj name="CorelDRAW" r:id="rId16" imgW="1533144" imgH="1130808" progId="CorelDRAW.Graphic.12">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498975" y="2771775"/>
                        <a:ext cx="1533525" cy="11318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32" name="Object 8"/>
          <p:cNvGraphicFramePr>
            <a:graphicFrameLocks noChangeAspect="1"/>
          </p:cNvGraphicFramePr>
          <p:nvPr/>
        </p:nvGraphicFramePr>
        <p:xfrm>
          <a:off x="6069013" y="2844800"/>
          <a:ext cx="703262" cy="703263"/>
        </p:xfrm>
        <a:graphic>
          <a:graphicData uri="http://schemas.openxmlformats.org/presentationml/2006/ole">
            <mc:AlternateContent xmlns:mc="http://schemas.openxmlformats.org/markup-compatibility/2006">
              <mc:Choice xmlns:v="urn:schemas-microsoft-com:vml" Requires="v">
                <p:oleObj spid="_x0000_s16525" name="CorelDRAW" r:id="rId18" imgW="704088" imgH="704088" progId="CorelDRAW.Graphic.12">
                  <p:embed/>
                </p:oleObj>
              </mc:Choice>
              <mc:Fallback>
                <p:oleObj name="CorelDRAW" r:id="rId18" imgW="704088" imgH="704088" progId="CorelDRAW.Graphic.12">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069013" y="2844800"/>
                        <a:ext cx="703262" cy="7032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33" name="Object 9"/>
          <p:cNvGraphicFramePr>
            <a:graphicFrameLocks noChangeAspect="1"/>
          </p:cNvGraphicFramePr>
          <p:nvPr/>
        </p:nvGraphicFramePr>
        <p:xfrm>
          <a:off x="6069013" y="2260600"/>
          <a:ext cx="1384300" cy="1284288"/>
        </p:xfrm>
        <a:graphic>
          <a:graphicData uri="http://schemas.openxmlformats.org/presentationml/2006/ole">
            <mc:AlternateContent xmlns:mc="http://schemas.openxmlformats.org/markup-compatibility/2006">
              <mc:Choice xmlns:v="urn:schemas-microsoft-com:vml" Requires="v">
                <p:oleObj spid="_x0000_s16526" name="CorelDRAW" r:id="rId20" imgW="1383792" imgH="1283208" progId="CorelDRAW.Graphic.12">
                  <p:embed/>
                </p:oleObj>
              </mc:Choice>
              <mc:Fallback>
                <p:oleObj name="CorelDRAW" r:id="rId20" imgW="1383792" imgH="1283208" progId="CorelDRAW.Graphic.12">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069013" y="2260600"/>
                        <a:ext cx="1384300" cy="12842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34" name="Object 10"/>
          <p:cNvGraphicFramePr>
            <a:graphicFrameLocks noChangeAspect="1"/>
          </p:cNvGraphicFramePr>
          <p:nvPr/>
        </p:nvGraphicFramePr>
        <p:xfrm>
          <a:off x="7858125" y="2844800"/>
          <a:ext cx="733425" cy="742950"/>
        </p:xfrm>
        <a:graphic>
          <a:graphicData uri="http://schemas.openxmlformats.org/presentationml/2006/ole">
            <mc:AlternateContent xmlns:mc="http://schemas.openxmlformats.org/markup-compatibility/2006">
              <mc:Choice xmlns:v="urn:schemas-microsoft-com:vml" Requires="v">
                <p:oleObj spid="_x0000_s16527" name="CorelDRAW" r:id="rId22" imgW="733967" imgH="743141" progId="CorelDRAW.Graphic.12">
                  <p:embed/>
                </p:oleObj>
              </mc:Choice>
              <mc:Fallback>
                <p:oleObj name="CorelDRAW" r:id="rId22" imgW="733967" imgH="743141" progId="CorelDRAW.Graphic.12">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7858125" y="2844800"/>
                        <a:ext cx="733425" cy="7429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35" name="Object 11"/>
          <p:cNvGraphicFramePr>
            <a:graphicFrameLocks noChangeAspect="1"/>
          </p:cNvGraphicFramePr>
          <p:nvPr/>
        </p:nvGraphicFramePr>
        <p:xfrm>
          <a:off x="7566025" y="2443163"/>
          <a:ext cx="1417638" cy="1376362"/>
        </p:xfrm>
        <a:graphic>
          <a:graphicData uri="http://schemas.openxmlformats.org/presentationml/2006/ole">
            <mc:AlternateContent xmlns:mc="http://schemas.openxmlformats.org/markup-compatibility/2006">
              <mc:Choice xmlns:v="urn:schemas-microsoft-com:vml" Requires="v">
                <p:oleObj spid="_x0000_s16528" name="CorelDRAW" r:id="rId24" imgW="1417320" imgH="1377696" progId="CorelDRAW.Graphic.12">
                  <p:embed/>
                </p:oleObj>
              </mc:Choice>
              <mc:Fallback>
                <p:oleObj name="CorelDRAW" r:id="rId24" imgW="1417320" imgH="1377696" progId="CorelDRAW.Graphic.12">
                  <p:embed/>
                  <p:pic>
                    <p:nvPicPr>
                      <p:cNvPr id="0" name=""/>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7566025" y="2443163"/>
                        <a:ext cx="1417638" cy="137636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15" name="Rectangle 14"/>
          <p:cNvSpPr>
            <a:spLocks noChangeArrowheads="1"/>
          </p:cNvSpPr>
          <p:nvPr/>
        </p:nvSpPr>
        <p:spPr bwMode="auto">
          <a:xfrm>
            <a:off x="592138" y="2114550"/>
            <a:ext cx="2482850" cy="3477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l"/>
            <a:r>
              <a:rPr lang="en-US" sz="2000" baseline="30000" dirty="0"/>
              <a:t>8</a:t>
            </a:r>
            <a:r>
              <a:rPr lang="en-US" sz="2000" dirty="0"/>
              <a:t>He ion hits the </a:t>
            </a:r>
            <a:r>
              <a:rPr lang="en-US" sz="2000" dirty="0" err="1"/>
              <a:t>Timepix</a:t>
            </a:r>
            <a:r>
              <a:rPr lang="en-US" sz="2000" dirty="0"/>
              <a:t> sensor where undergoes </a:t>
            </a:r>
          </a:p>
          <a:p>
            <a:pPr algn="l"/>
            <a:r>
              <a:rPr lang="en-US" sz="2000" dirty="0"/>
              <a:t>β-decay</a:t>
            </a:r>
          </a:p>
          <a:p>
            <a:pPr algn="l"/>
            <a:endParaRPr lang="en-US" sz="2000" dirty="0"/>
          </a:p>
          <a:p>
            <a:pPr algn="l"/>
            <a:r>
              <a:rPr lang="en-US" sz="2000" dirty="0"/>
              <a:t>Subsequent decays of the daughter </a:t>
            </a:r>
            <a:r>
              <a:rPr lang="en-US" sz="2000" dirty="0" err="1"/>
              <a:t>nucle</a:t>
            </a:r>
            <a:r>
              <a:rPr lang="cs-CZ" sz="2000" dirty="0"/>
              <a:t>i</a:t>
            </a:r>
            <a:r>
              <a:rPr lang="en-US" sz="2000" dirty="0"/>
              <a:t> by emission of one beta and two alpha particles follow</a:t>
            </a:r>
            <a:endParaRPr lang="cs-CZ" sz="2000" dirty="0"/>
          </a:p>
        </p:txBody>
      </p:sp>
      <p:sp>
        <p:nvSpPr>
          <p:cNvPr id="16" name="TextBox 15"/>
          <p:cNvSpPr txBox="1">
            <a:spLocks noChangeArrowheads="1"/>
          </p:cNvSpPr>
          <p:nvPr/>
        </p:nvSpPr>
        <p:spPr bwMode="auto">
          <a:xfrm>
            <a:off x="3403600" y="1712913"/>
            <a:ext cx="985838" cy="58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600" baseline="30000"/>
              <a:t>8</a:t>
            </a:r>
            <a:r>
              <a:rPr lang="en-US" sz="3600"/>
              <a:t>He</a:t>
            </a:r>
            <a:endParaRPr lang="cs-CZ" sz="3600"/>
          </a:p>
        </p:txBody>
      </p:sp>
      <p:sp>
        <p:nvSpPr>
          <p:cNvPr id="1042" name="TextBox 16"/>
          <p:cNvSpPr txBox="1">
            <a:spLocks noChangeArrowheads="1"/>
          </p:cNvSpPr>
          <p:nvPr/>
        </p:nvSpPr>
        <p:spPr bwMode="auto">
          <a:xfrm>
            <a:off x="5302250" y="1712913"/>
            <a:ext cx="985838" cy="58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600" baseline="30000"/>
              <a:t>8</a:t>
            </a:r>
            <a:r>
              <a:rPr lang="en-US" sz="3600"/>
              <a:t>Li</a:t>
            </a:r>
            <a:endParaRPr lang="cs-CZ" sz="3600"/>
          </a:p>
        </p:txBody>
      </p:sp>
      <p:sp>
        <p:nvSpPr>
          <p:cNvPr id="1043" name="TextBox 17"/>
          <p:cNvSpPr txBox="1">
            <a:spLocks noChangeArrowheads="1"/>
          </p:cNvSpPr>
          <p:nvPr/>
        </p:nvSpPr>
        <p:spPr bwMode="auto">
          <a:xfrm>
            <a:off x="7054850" y="1639888"/>
            <a:ext cx="985838" cy="58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600" baseline="30000"/>
              <a:t>8</a:t>
            </a:r>
            <a:r>
              <a:rPr lang="en-US" sz="3600"/>
              <a:t>Be</a:t>
            </a:r>
            <a:endParaRPr lang="cs-CZ" sz="3600"/>
          </a:p>
        </p:txBody>
      </p:sp>
      <p:sp>
        <p:nvSpPr>
          <p:cNvPr id="1044" name="TextBox 18"/>
          <p:cNvSpPr txBox="1">
            <a:spLocks noChangeArrowheads="1"/>
          </p:cNvSpPr>
          <p:nvPr/>
        </p:nvSpPr>
        <p:spPr bwMode="auto">
          <a:xfrm>
            <a:off x="4572000" y="1530350"/>
            <a:ext cx="693738"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t>β</a:t>
            </a:r>
            <a:r>
              <a:rPr lang="en-US" baseline="30000"/>
              <a:t>-</a:t>
            </a:r>
            <a:endParaRPr lang="cs-CZ" baseline="30000"/>
          </a:p>
        </p:txBody>
      </p:sp>
      <p:sp>
        <p:nvSpPr>
          <p:cNvPr id="1045" name="TextBox 19"/>
          <p:cNvSpPr txBox="1">
            <a:spLocks noChangeArrowheads="1"/>
          </p:cNvSpPr>
          <p:nvPr/>
        </p:nvSpPr>
        <p:spPr bwMode="auto">
          <a:xfrm>
            <a:off x="6251575" y="1530350"/>
            <a:ext cx="693738"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a:t>β</a:t>
            </a:r>
            <a:r>
              <a:rPr lang="en-US" baseline="30000"/>
              <a:t> -</a:t>
            </a:r>
            <a:endParaRPr lang="cs-CZ"/>
          </a:p>
        </p:txBody>
      </p:sp>
      <p:cxnSp>
        <p:nvCxnSpPr>
          <p:cNvPr id="1046" name="Straight Arrow Connector 21"/>
          <p:cNvCxnSpPr>
            <a:cxnSpLocks noChangeShapeType="1"/>
            <a:stCxn id="16" idx="3"/>
            <a:endCxn id="1042" idx="1"/>
          </p:cNvCxnSpPr>
          <p:nvPr/>
        </p:nvCxnSpPr>
        <p:spPr bwMode="auto">
          <a:xfrm>
            <a:off x="4389438" y="2005013"/>
            <a:ext cx="912812" cy="1587"/>
          </a:xfrm>
          <a:prstGeom prst="straightConnector1">
            <a:avLst/>
          </a:prstGeom>
          <a:noFill/>
          <a:ln w="38100">
            <a:solidFill>
              <a:schemeClr val="tx1"/>
            </a:solidFill>
            <a:round/>
            <a:headEnd/>
            <a:tailEnd type="arrow" w="med" len="med"/>
          </a:ln>
          <a:extLst>
            <a:ext uri="{909E8E84-426E-40dd-AFC4-6F175D3DCCD1}">
              <a14:hiddenFill xmlns="" xmlns:a14="http://schemas.microsoft.com/office/drawing/2010/main">
                <a:noFill/>
              </a14:hiddenFill>
            </a:ext>
          </a:extLst>
        </p:spPr>
      </p:cxnSp>
      <p:cxnSp>
        <p:nvCxnSpPr>
          <p:cNvPr id="1047" name="Straight Arrow Connector 25"/>
          <p:cNvCxnSpPr>
            <a:cxnSpLocks noChangeShapeType="1"/>
          </p:cNvCxnSpPr>
          <p:nvPr/>
        </p:nvCxnSpPr>
        <p:spPr bwMode="auto">
          <a:xfrm>
            <a:off x="6178550" y="2005013"/>
            <a:ext cx="912813" cy="1587"/>
          </a:xfrm>
          <a:prstGeom prst="straightConnector1">
            <a:avLst/>
          </a:prstGeom>
          <a:noFill/>
          <a:ln w="38100">
            <a:solidFill>
              <a:schemeClr val="tx1"/>
            </a:solidFill>
            <a:round/>
            <a:headEnd/>
            <a:tailEnd type="arrow" w="med" len="med"/>
          </a:ln>
          <a:extLst>
            <a:ext uri="{909E8E84-426E-40dd-AFC4-6F175D3DCCD1}">
              <a14:hiddenFill xmlns="" xmlns:a14="http://schemas.microsoft.com/office/drawing/2010/main">
                <a:noFill/>
              </a14:hiddenFill>
            </a:ext>
          </a:extLst>
        </p:spPr>
      </p:cxnSp>
      <p:sp>
        <p:nvSpPr>
          <p:cNvPr id="1048" name="TextBox 26"/>
          <p:cNvSpPr txBox="1">
            <a:spLocks noChangeArrowheads="1"/>
          </p:cNvSpPr>
          <p:nvPr/>
        </p:nvSpPr>
        <p:spPr bwMode="auto">
          <a:xfrm>
            <a:off x="8004175" y="1858963"/>
            <a:ext cx="993775" cy="58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l-GR" sz="3600"/>
              <a:t>α</a:t>
            </a:r>
            <a:r>
              <a:rPr lang="en-US" sz="3600"/>
              <a:t>+</a:t>
            </a:r>
            <a:r>
              <a:rPr lang="el-GR" sz="3600"/>
              <a:t>α</a:t>
            </a:r>
            <a:endParaRPr lang="cs-CZ" sz="3600"/>
          </a:p>
        </p:txBody>
      </p:sp>
      <p:sp>
        <p:nvSpPr>
          <p:cNvPr id="33" name="TextBox 32"/>
          <p:cNvSpPr txBox="1">
            <a:spLocks noChangeArrowheads="1"/>
          </p:cNvSpPr>
          <p:nvPr/>
        </p:nvSpPr>
        <p:spPr bwMode="auto">
          <a:xfrm>
            <a:off x="3148013" y="5510213"/>
            <a:ext cx="1387475" cy="338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t>Time = 0</a:t>
            </a:r>
            <a:endParaRPr lang="cs-CZ" sz="1600"/>
          </a:p>
        </p:txBody>
      </p:sp>
      <p:sp>
        <p:nvSpPr>
          <p:cNvPr id="34" name="TextBox 33"/>
          <p:cNvSpPr txBox="1">
            <a:spLocks noChangeArrowheads="1"/>
          </p:cNvSpPr>
          <p:nvPr/>
        </p:nvSpPr>
        <p:spPr bwMode="auto">
          <a:xfrm>
            <a:off x="4645025" y="5510213"/>
            <a:ext cx="1387475" cy="338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t>+ 119 ms</a:t>
            </a:r>
            <a:endParaRPr lang="cs-CZ" sz="1600"/>
          </a:p>
        </p:txBody>
      </p:sp>
      <p:sp>
        <p:nvSpPr>
          <p:cNvPr id="35" name="TextBox 34"/>
          <p:cNvSpPr txBox="1">
            <a:spLocks noChangeArrowheads="1"/>
          </p:cNvSpPr>
          <p:nvPr/>
        </p:nvSpPr>
        <p:spPr bwMode="auto">
          <a:xfrm>
            <a:off x="6178550" y="5510213"/>
            <a:ext cx="1387475" cy="338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t>+ 840 ms</a:t>
            </a:r>
            <a:endParaRPr lang="cs-CZ" sz="1600"/>
          </a:p>
        </p:txBody>
      </p:sp>
    </p:spTree>
    <p:extLst>
      <p:ext uri="{BB962C8B-B14F-4D97-AF65-F5344CB8AC3E}">
        <p14:creationId xmlns:p14="http://schemas.microsoft.com/office/powerpoint/2010/main" val="123052917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xEl>
                                              <p:pRg st="1" end="1"/>
                                            </p:txEl>
                                          </p:spTgt>
                                        </p:tgtEl>
                                        <p:attrNameLst>
                                          <p:attrName>style.visibility</p:attrName>
                                        </p:attrNameLst>
                                      </p:cBhvr>
                                      <p:to>
                                        <p:strVal val="visible"/>
                                      </p:to>
                                    </p:set>
                                    <p:animEffect transition="in" filter="fade">
                                      <p:cBhvr>
                                        <p:cTn id="12" dur="500"/>
                                        <p:tgtEl>
                                          <p:spTgt spid="15">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2" presetClass="entr" presetSubtype="8" fill="hold" nodeType="withEffect">
                                  <p:stCondLst>
                                    <p:cond delay="0"/>
                                  </p:stCondLst>
                                  <p:childTnLst>
                                    <p:set>
                                      <p:cBhvr>
                                        <p:cTn id="17" dur="1" fill="hold">
                                          <p:stCondLst>
                                            <p:cond delay="0"/>
                                          </p:stCondLst>
                                        </p:cTn>
                                        <p:tgtEl>
                                          <p:spTgt spid="1030"/>
                                        </p:tgtEl>
                                        <p:attrNameLst>
                                          <p:attrName>style.visibility</p:attrName>
                                        </p:attrNameLst>
                                      </p:cBhvr>
                                      <p:to>
                                        <p:strVal val="visible"/>
                                      </p:to>
                                    </p:set>
                                    <p:anim calcmode="lin" valueType="num">
                                      <p:cBhvr additive="base">
                                        <p:cTn id="18" dur="1000" fill="hold"/>
                                        <p:tgtEl>
                                          <p:spTgt spid="1030"/>
                                        </p:tgtEl>
                                        <p:attrNameLst>
                                          <p:attrName>ppt_x</p:attrName>
                                        </p:attrNameLst>
                                      </p:cBhvr>
                                      <p:tavLst>
                                        <p:tav tm="0">
                                          <p:val>
                                            <p:strVal val="0-#ppt_w/2"/>
                                          </p:val>
                                        </p:tav>
                                        <p:tav tm="100000">
                                          <p:val>
                                            <p:strVal val="#ppt_x"/>
                                          </p:val>
                                        </p:tav>
                                      </p:tavLst>
                                    </p:anim>
                                    <p:anim calcmode="lin" valueType="num">
                                      <p:cBhvr additive="base">
                                        <p:cTn id="19" dur="1000" fill="hold"/>
                                        <p:tgtEl>
                                          <p:spTgt spid="1030"/>
                                        </p:tgtEl>
                                        <p:attrNameLst>
                                          <p:attrName>ppt_y</p:attrName>
                                        </p:attrNameLst>
                                      </p:cBhvr>
                                      <p:tavLst>
                                        <p:tav tm="0">
                                          <p:val>
                                            <p:strVal val="#ppt_y"/>
                                          </p:val>
                                        </p:tav>
                                        <p:tav tm="100000">
                                          <p:val>
                                            <p:strVal val="#ppt_y"/>
                                          </p:val>
                                        </p:tav>
                                      </p:tavLst>
                                    </p:anim>
                                  </p:childTnLst>
                                </p:cTn>
                              </p:par>
                            </p:childTnLst>
                          </p:cTn>
                        </p:par>
                        <p:par>
                          <p:cTn id="20" fill="hold" nodeType="afterGroup">
                            <p:stCondLst>
                              <p:cond delay="1000"/>
                            </p:stCondLst>
                            <p:childTnLst>
                              <p:par>
                                <p:cTn id="21" presetID="10" presetClass="exit" presetSubtype="0" fill="hold" nodeType="afterEffect">
                                  <p:stCondLst>
                                    <p:cond delay="0"/>
                                  </p:stCondLst>
                                  <p:childTnLst>
                                    <p:animEffect transition="out" filter="fade">
                                      <p:cBhvr>
                                        <p:cTn id="22" dur="500"/>
                                        <p:tgtEl>
                                          <p:spTgt spid="1030"/>
                                        </p:tgtEl>
                                      </p:cBhvr>
                                    </p:animEffect>
                                    <p:set>
                                      <p:cBhvr>
                                        <p:cTn id="23" dur="1" fill="hold">
                                          <p:stCondLst>
                                            <p:cond delay="499"/>
                                          </p:stCondLst>
                                        </p:cTn>
                                        <p:tgtEl>
                                          <p:spTgt spid="1030"/>
                                        </p:tgtEl>
                                        <p:attrNameLst>
                                          <p:attrName>style.visibility</p:attrName>
                                        </p:attrNameLst>
                                      </p:cBhvr>
                                      <p:to>
                                        <p:strVal val="hidden"/>
                                      </p:to>
                                    </p:set>
                                  </p:childTnLst>
                                </p:cTn>
                              </p:par>
                              <p:par>
                                <p:cTn id="24" presetID="10" presetClass="entr" presetSubtype="0" fill="hold" nodeType="withEffect">
                                  <p:stCondLst>
                                    <p:cond delay="0"/>
                                  </p:stCondLst>
                                  <p:childTnLst>
                                    <p:set>
                                      <p:cBhvr>
                                        <p:cTn id="25" dur="1" fill="hold">
                                          <p:stCondLst>
                                            <p:cond delay="0"/>
                                          </p:stCondLst>
                                        </p:cTn>
                                        <p:tgtEl>
                                          <p:spTgt spid="1026"/>
                                        </p:tgtEl>
                                        <p:attrNameLst>
                                          <p:attrName>style.visibility</p:attrName>
                                        </p:attrNameLst>
                                      </p:cBhvr>
                                      <p:to>
                                        <p:strVal val="visible"/>
                                      </p:to>
                                    </p:set>
                                    <p:animEffect transition="in" filter="fade">
                                      <p:cBhvr>
                                        <p:cTn id="26" dur="500"/>
                                        <p:tgtEl>
                                          <p:spTgt spid="1026"/>
                                        </p:tgtEl>
                                      </p:cBhvr>
                                    </p:animEffect>
                                  </p:childTnLst>
                                </p:cTn>
                              </p:par>
                              <p:par>
                                <p:cTn id="27" presetID="10" presetClass="entr" presetSubtype="0" fill="hold" nodeType="withEffect">
                                  <p:stCondLst>
                                    <p:cond delay="0"/>
                                  </p:stCondLst>
                                  <p:childTnLst>
                                    <p:set>
                                      <p:cBhvr>
                                        <p:cTn id="28" dur="1" fill="hold">
                                          <p:stCondLst>
                                            <p:cond delay="0"/>
                                          </p:stCondLst>
                                        </p:cTn>
                                        <p:tgtEl>
                                          <p:spTgt spid="1039"/>
                                        </p:tgtEl>
                                        <p:attrNameLst>
                                          <p:attrName>style.visibility</p:attrName>
                                        </p:attrNameLst>
                                      </p:cBhvr>
                                      <p:to>
                                        <p:strVal val="visible"/>
                                      </p:to>
                                    </p:set>
                                    <p:animEffect transition="in" filter="fade">
                                      <p:cBhvr>
                                        <p:cTn id="29" dur="500"/>
                                        <p:tgtEl>
                                          <p:spTgt spid="103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44"/>
                                        </p:tgtEl>
                                        <p:attrNameLst>
                                          <p:attrName>style.visibility</p:attrName>
                                        </p:attrNameLst>
                                      </p:cBhvr>
                                      <p:to>
                                        <p:strVal val="visible"/>
                                      </p:to>
                                    </p:set>
                                    <p:animEffect transition="in" filter="fade">
                                      <p:cBhvr>
                                        <p:cTn id="35" dur="500"/>
                                        <p:tgtEl>
                                          <p:spTgt spid="1044"/>
                                        </p:tgtEl>
                                      </p:cBhvr>
                                    </p:animEffect>
                                  </p:childTnLst>
                                </p:cTn>
                              </p:par>
                              <p:par>
                                <p:cTn id="36" presetID="10" presetClass="entr" presetSubtype="0" fill="hold" nodeType="withEffect">
                                  <p:stCondLst>
                                    <p:cond delay="0"/>
                                  </p:stCondLst>
                                  <p:childTnLst>
                                    <p:set>
                                      <p:cBhvr>
                                        <p:cTn id="37" dur="1" fill="hold">
                                          <p:stCondLst>
                                            <p:cond delay="0"/>
                                          </p:stCondLst>
                                        </p:cTn>
                                        <p:tgtEl>
                                          <p:spTgt spid="1046"/>
                                        </p:tgtEl>
                                        <p:attrNameLst>
                                          <p:attrName>style.visibility</p:attrName>
                                        </p:attrNameLst>
                                      </p:cBhvr>
                                      <p:to>
                                        <p:strVal val="visible"/>
                                      </p:to>
                                    </p:set>
                                    <p:animEffect transition="in" filter="fade">
                                      <p:cBhvr>
                                        <p:cTn id="38" dur="500"/>
                                        <p:tgtEl>
                                          <p:spTgt spid="1046"/>
                                        </p:tgtEl>
                                      </p:cBhvr>
                                    </p:animEffect>
                                  </p:childTnLst>
                                </p:cTn>
                              </p:par>
                              <p:par>
                                <p:cTn id="39" presetID="10" presetClass="entr" presetSubtype="0" fill="hold" nodeType="withEffect">
                                  <p:stCondLst>
                                    <p:cond delay="0"/>
                                  </p:stCondLst>
                                  <p:childTnLst>
                                    <p:set>
                                      <p:cBhvr>
                                        <p:cTn id="40" dur="1" fill="hold">
                                          <p:stCondLst>
                                            <p:cond delay="0"/>
                                          </p:stCondLst>
                                        </p:cTn>
                                        <p:tgtEl>
                                          <p:spTgt spid="1031"/>
                                        </p:tgtEl>
                                        <p:attrNameLst>
                                          <p:attrName>style.visibility</p:attrName>
                                        </p:attrNameLst>
                                      </p:cBhvr>
                                      <p:to>
                                        <p:strVal val="visible"/>
                                      </p:to>
                                    </p:set>
                                    <p:animEffect transition="in" filter="fade">
                                      <p:cBhvr>
                                        <p:cTn id="41" dur="500"/>
                                        <p:tgtEl>
                                          <p:spTgt spid="1031"/>
                                        </p:tgtEl>
                                      </p:cBhvr>
                                    </p:animEffect>
                                  </p:childTnLst>
                                </p:cTn>
                              </p:par>
                              <p:par>
                                <p:cTn id="42" presetID="10" presetClass="entr" presetSubtype="0" fill="hold" nodeType="withEffect">
                                  <p:stCondLst>
                                    <p:cond delay="0"/>
                                  </p:stCondLst>
                                  <p:childTnLst>
                                    <p:set>
                                      <p:cBhvr>
                                        <p:cTn id="43" dur="1" fill="hold">
                                          <p:stCondLst>
                                            <p:cond delay="0"/>
                                          </p:stCondLst>
                                        </p:cTn>
                                        <p:tgtEl>
                                          <p:spTgt spid="1027"/>
                                        </p:tgtEl>
                                        <p:attrNameLst>
                                          <p:attrName>style.visibility</p:attrName>
                                        </p:attrNameLst>
                                      </p:cBhvr>
                                      <p:to>
                                        <p:strVal val="visible"/>
                                      </p:to>
                                    </p:set>
                                    <p:animEffect transition="in" filter="fade">
                                      <p:cBhvr>
                                        <p:cTn id="44" dur="500"/>
                                        <p:tgtEl>
                                          <p:spTgt spid="10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042"/>
                                        </p:tgtEl>
                                        <p:attrNameLst>
                                          <p:attrName>style.visibility</p:attrName>
                                        </p:attrNameLst>
                                      </p:cBhvr>
                                      <p:to>
                                        <p:strVal val="visible"/>
                                      </p:to>
                                    </p:set>
                                    <p:animEffect transition="in" filter="fade">
                                      <p:cBhvr>
                                        <p:cTn id="47" dur="500"/>
                                        <p:tgtEl>
                                          <p:spTgt spid="1042"/>
                                        </p:tgtEl>
                                      </p:cBhvr>
                                    </p:animEffect>
                                  </p:childTnLst>
                                </p:cTn>
                              </p:par>
                              <p:par>
                                <p:cTn id="48" presetID="10" presetClass="entr" presetSubtype="0" fill="hold" nodeType="withEffect">
                                  <p:stCondLst>
                                    <p:cond delay="0"/>
                                  </p:stCondLst>
                                  <p:childTnLst>
                                    <p:set>
                                      <p:cBhvr>
                                        <p:cTn id="49" dur="1" fill="hold">
                                          <p:stCondLst>
                                            <p:cond delay="0"/>
                                          </p:stCondLst>
                                        </p:cTn>
                                        <p:tgtEl>
                                          <p:spTgt spid="1032"/>
                                        </p:tgtEl>
                                        <p:attrNameLst>
                                          <p:attrName>style.visibility</p:attrName>
                                        </p:attrNameLst>
                                      </p:cBhvr>
                                      <p:to>
                                        <p:strVal val="visible"/>
                                      </p:to>
                                    </p:set>
                                    <p:animEffect transition="in" filter="fade">
                                      <p:cBhvr>
                                        <p:cTn id="50" dur="500"/>
                                        <p:tgtEl>
                                          <p:spTgt spid="103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500"/>
                                        <p:tgtEl>
                                          <p:spTgt spid="34"/>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10" presetClass="entr" presetSubtype="0" fill="hold" nodeType="clickEffect">
                                  <p:stCondLst>
                                    <p:cond delay="0"/>
                                  </p:stCondLst>
                                  <p:childTnLst>
                                    <p:set>
                                      <p:cBhvr>
                                        <p:cTn id="57" dur="1" fill="hold">
                                          <p:stCondLst>
                                            <p:cond delay="0"/>
                                          </p:stCondLst>
                                        </p:cTn>
                                        <p:tgtEl>
                                          <p:spTgt spid="15">
                                            <p:txEl>
                                              <p:pRg st="3" end="3"/>
                                            </p:txEl>
                                          </p:spTgt>
                                        </p:tgtEl>
                                        <p:attrNameLst>
                                          <p:attrName>style.visibility</p:attrName>
                                        </p:attrNameLst>
                                      </p:cBhvr>
                                      <p:to>
                                        <p:strVal val="visible"/>
                                      </p:to>
                                    </p:set>
                                    <p:animEffect transition="in" filter="fade">
                                      <p:cBhvr>
                                        <p:cTn id="58" dur="500"/>
                                        <p:tgtEl>
                                          <p:spTgt spid="15">
                                            <p:txEl>
                                              <p:pRg st="3" end="3"/>
                                            </p:tx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045"/>
                                        </p:tgtEl>
                                        <p:attrNameLst>
                                          <p:attrName>style.visibility</p:attrName>
                                        </p:attrNameLst>
                                      </p:cBhvr>
                                      <p:to>
                                        <p:strVal val="visible"/>
                                      </p:to>
                                    </p:set>
                                    <p:animEffect transition="in" filter="fade">
                                      <p:cBhvr>
                                        <p:cTn id="61" dur="500"/>
                                        <p:tgtEl>
                                          <p:spTgt spid="1045"/>
                                        </p:tgtEl>
                                      </p:cBhvr>
                                    </p:animEffect>
                                  </p:childTnLst>
                                </p:cTn>
                              </p:par>
                              <p:par>
                                <p:cTn id="62" presetID="10" presetClass="entr" presetSubtype="0" fill="hold" nodeType="withEffect">
                                  <p:stCondLst>
                                    <p:cond delay="0"/>
                                  </p:stCondLst>
                                  <p:childTnLst>
                                    <p:set>
                                      <p:cBhvr>
                                        <p:cTn id="63" dur="1" fill="hold">
                                          <p:stCondLst>
                                            <p:cond delay="0"/>
                                          </p:stCondLst>
                                        </p:cTn>
                                        <p:tgtEl>
                                          <p:spTgt spid="1047"/>
                                        </p:tgtEl>
                                        <p:attrNameLst>
                                          <p:attrName>style.visibility</p:attrName>
                                        </p:attrNameLst>
                                      </p:cBhvr>
                                      <p:to>
                                        <p:strVal val="visible"/>
                                      </p:to>
                                    </p:set>
                                    <p:animEffect transition="in" filter="fade">
                                      <p:cBhvr>
                                        <p:cTn id="64" dur="500"/>
                                        <p:tgtEl>
                                          <p:spTgt spid="1047"/>
                                        </p:tgtEl>
                                      </p:cBhvr>
                                    </p:animEffect>
                                  </p:childTnLst>
                                </p:cTn>
                              </p:par>
                              <p:par>
                                <p:cTn id="65" presetID="10" presetClass="entr" presetSubtype="0" fill="hold" nodeType="withEffect">
                                  <p:stCondLst>
                                    <p:cond delay="0"/>
                                  </p:stCondLst>
                                  <p:childTnLst>
                                    <p:set>
                                      <p:cBhvr>
                                        <p:cTn id="66" dur="1" fill="hold">
                                          <p:stCondLst>
                                            <p:cond delay="0"/>
                                          </p:stCondLst>
                                        </p:cTn>
                                        <p:tgtEl>
                                          <p:spTgt spid="1033"/>
                                        </p:tgtEl>
                                        <p:attrNameLst>
                                          <p:attrName>style.visibility</p:attrName>
                                        </p:attrNameLst>
                                      </p:cBhvr>
                                      <p:to>
                                        <p:strVal val="visible"/>
                                      </p:to>
                                    </p:set>
                                    <p:animEffect transition="in" filter="fade">
                                      <p:cBhvr>
                                        <p:cTn id="67" dur="500"/>
                                        <p:tgtEl>
                                          <p:spTgt spid="1033"/>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043"/>
                                        </p:tgtEl>
                                        <p:attrNameLst>
                                          <p:attrName>style.visibility</p:attrName>
                                        </p:attrNameLst>
                                      </p:cBhvr>
                                      <p:to>
                                        <p:strVal val="visible"/>
                                      </p:to>
                                    </p:set>
                                    <p:animEffect transition="in" filter="fade">
                                      <p:cBhvr>
                                        <p:cTn id="70" dur="500"/>
                                        <p:tgtEl>
                                          <p:spTgt spid="1043"/>
                                        </p:tgtEl>
                                      </p:cBhvr>
                                    </p:animEffect>
                                  </p:childTnLst>
                                </p:cTn>
                              </p:par>
                              <p:par>
                                <p:cTn id="71" presetID="10" presetClass="entr" presetSubtype="0" fill="hold" nodeType="withEffect">
                                  <p:stCondLst>
                                    <p:cond delay="0"/>
                                  </p:stCondLst>
                                  <p:childTnLst>
                                    <p:set>
                                      <p:cBhvr>
                                        <p:cTn id="72" dur="1" fill="hold">
                                          <p:stCondLst>
                                            <p:cond delay="0"/>
                                          </p:stCondLst>
                                        </p:cTn>
                                        <p:tgtEl>
                                          <p:spTgt spid="1028"/>
                                        </p:tgtEl>
                                        <p:attrNameLst>
                                          <p:attrName>style.visibility</p:attrName>
                                        </p:attrNameLst>
                                      </p:cBhvr>
                                      <p:to>
                                        <p:strVal val="visible"/>
                                      </p:to>
                                    </p:set>
                                    <p:animEffect transition="in" filter="fade">
                                      <p:cBhvr>
                                        <p:cTn id="73" dur="500"/>
                                        <p:tgtEl>
                                          <p:spTgt spid="1028"/>
                                        </p:tgtEl>
                                      </p:cBhvr>
                                    </p:animEffect>
                                  </p:childTnLst>
                                </p:cTn>
                              </p:par>
                              <p:par>
                                <p:cTn id="74" presetID="10" presetClass="entr" presetSubtype="0" fill="hold" nodeType="withEffect">
                                  <p:stCondLst>
                                    <p:cond delay="0"/>
                                  </p:stCondLst>
                                  <p:childTnLst>
                                    <p:set>
                                      <p:cBhvr>
                                        <p:cTn id="75" dur="1" fill="hold">
                                          <p:stCondLst>
                                            <p:cond delay="0"/>
                                          </p:stCondLst>
                                        </p:cTn>
                                        <p:tgtEl>
                                          <p:spTgt spid="1034"/>
                                        </p:tgtEl>
                                        <p:attrNameLst>
                                          <p:attrName>style.visibility</p:attrName>
                                        </p:attrNameLst>
                                      </p:cBhvr>
                                      <p:to>
                                        <p:strVal val="visible"/>
                                      </p:to>
                                    </p:set>
                                    <p:animEffect transition="in" filter="fade">
                                      <p:cBhvr>
                                        <p:cTn id="76" dur="500"/>
                                        <p:tgtEl>
                                          <p:spTgt spid="1034"/>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fade">
                                      <p:cBhvr>
                                        <p:cTn id="79" dur="500"/>
                                        <p:tgtEl>
                                          <p:spTgt spid="35"/>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10" presetClass="exit" presetSubtype="0" fill="hold" nodeType="clickEffect">
                                  <p:stCondLst>
                                    <p:cond delay="0"/>
                                  </p:stCondLst>
                                  <p:childTnLst>
                                    <p:animEffect transition="out" filter="fade">
                                      <p:cBhvr>
                                        <p:cTn id="83" dur="500"/>
                                        <p:tgtEl>
                                          <p:spTgt spid="1034"/>
                                        </p:tgtEl>
                                      </p:cBhvr>
                                    </p:animEffect>
                                    <p:set>
                                      <p:cBhvr>
                                        <p:cTn id="84" dur="1" fill="hold">
                                          <p:stCondLst>
                                            <p:cond delay="499"/>
                                          </p:stCondLst>
                                        </p:cTn>
                                        <p:tgtEl>
                                          <p:spTgt spid="1034"/>
                                        </p:tgtEl>
                                        <p:attrNameLst>
                                          <p:attrName>style.visibility</p:attrName>
                                        </p:attrNameLst>
                                      </p:cBhvr>
                                      <p:to>
                                        <p:strVal val="hidden"/>
                                      </p:to>
                                    </p:set>
                                  </p:childTnLst>
                                </p:cTn>
                              </p:par>
                              <p:par>
                                <p:cTn id="85" presetID="10" presetClass="entr" presetSubtype="0" fill="hold" grpId="0" nodeType="withEffect">
                                  <p:stCondLst>
                                    <p:cond delay="0"/>
                                  </p:stCondLst>
                                  <p:childTnLst>
                                    <p:set>
                                      <p:cBhvr>
                                        <p:cTn id="86" dur="1" fill="hold">
                                          <p:stCondLst>
                                            <p:cond delay="0"/>
                                          </p:stCondLst>
                                        </p:cTn>
                                        <p:tgtEl>
                                          <p:spTgt spid="1048"/>
                                        </p:tgtEl>
                                        <p:attrNameLst>
                                          <p:attrName>style.visibility</p:attrName>
                                        </p:attrNameLst>
                                      </p:cBhvr>
                                      <p:to>
                                        <p:strVal val="visible"/>
                                      </p:to>
                                    </p:set>
                                    <p:animEffect transition="in" filter="fade">
                                      <p:cBhvr>
                                        <p:cTn id="87" dur="500"/>
                                        <p:tgtEl>
                                          <p:spTgt spid="1048"/>
                                        </p:tgtEl>
                                      </p:cBhvr>
                                    </p:animEffect>
                                  </p:childTnLst>
                                </p:cTn>
                              </p:par>
                              <p:par>
                                <p:cTn id="88" presetID="10" presetClass="entr" presetSubtype="0" fill="hold" nodeType="withEffect">
                                  <p:stCondLst>
                                    <p:cond delay="0"/>
                                  </p:stCondLst>
                                  <p:childTnLst>
                                    <p:set>
                                      <p:cBhvr>
                                        <p:cTn id="89" dur="1" fill="hold">
                                          <p:stCondLst>
                                            <p:cond delay="0"/>
                                          </p:stCondLst>
                                        </p:cTn>
                                        <p:tgtEl>
                                          <p:spTgt spid="1035"/>
                                        </p:tgtEl>
                                        <p:attrNameLst>
                                          <p:attrName>style.visibility</p:attrName>
                                        </p:attrNameLst>
                                      </p:cBhvr>
                                      <p:to>
                                        <p:strVal val="visible"/>
                                      </p:to>
                                    </p:set>
                                    <p:animEffect transition="in" filter="fade">
                                      <p:cBhvr>
                                        <p:cTn id="90" dur="500"/>
                                        <p:tgtEl>
                                          <p:spTgt spid="1035"/>
                                        </p:tgtEl>
                                      </p:cBhvr>
                                    </p:animEffect>
                                  </p:childTnLst>
                                </p:cTn>
                              </p:par>
                              <p:par>
                                <p:cTn id="91" presetID="10" presetClass="entr" presetSubtype="0" fill="hold" nodeType="withEffect">
                                  <p:stCondLst>
                                    <p:cond delay="0"/>
                                  </p:stCondLst>
                                  <p:childTnLst>
                                    <p:set>
                                      <p:cBhvr>
                                        <p:cTn id="92" dur="1" fill="hold">
                                          <p:stCondLst>
                                            <p:cond delay="0"/>
                                          </p:stCondLst>
                                        </p:cTn>
                                        <p:tgtEl>
                                          <p:spTgt spid="1029"/>
                                        </p:tgtEl>
                                        <p:attrNameLst>
                                          <p:attrName>style.visibility</p:attrName>
                                        </p:attrNameLst>
                                      </p:cBhvr>
                                      <p:to>
                                        <p:strVal val="visible"/>
                                      </p:to>
                                    </p:set>
                                    <p:animEffect transition="in" filter="fade">
                                      <p:cBhvr>
                                        <p:cTn id="93" dur="5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042" grpId="0"/>
      <p:bldP spid="1043" grpId="0"/>
      <p:bldP spid="1044" grpId="0"/>
      <p:bldP spid="1045" grpId="0"/>
      <p:bldP spid="1048" grpId="0"/>
      <p:bldP spid="33" grpId="0"/>
      <p:bldP spid="34" grpId="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0"/>
            <a:ext cx="8229600" cy="693737"/>
          </a:xfrm>
        </p:spPr>
        <p:txBody>
          <a:bodyPr/>
          <a:lstStyle/>
          <a:p>
            <a:pPr eaLnBrk="1" hangingPunct="1"/>
            <a:r>
              <a:rPr lang="en-US" altLang="cs-CZ" dirty="0" err="1"/>
              <a:t>Astroparticle</a:t>
            </a:r>
            <a:r>
              <a:rPr lang="en-US" altLang="cs-CZ" dirty="0"/>
              <a:t> physics in space</a:t>
            </a:r>
          </a:p>
        </p:txBody>
      </p:sp>
      <p:sp>
        <p:nvSpPr>
          <p:cNvPr id="28675" name="Text Box 5"/>
          <p:cNvSpPr txBox="1">
            <a:spLocks noChangeArrowheads="1"/>
          </p:cNvSpPr>
          <p:nvPr/>
        </p:nvSpPr>
        <p:spPr bwMode="auto">
          <a:xfrm>
            <a:off x="0" y="674149"/>
            <a:ext cx="5479432"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50000"/>
              </a:spcBef>
              <a:buClrTx/>
              <a:buSzTx/>
              <a:buFontTx/>
              <a:buChar char="•"/>
            </a:pPr>
            <a:r>
              <a:rPr lang="en-US" altLang="cs-CZ" sz="1600" dirty="0"/>
              <a:t>  </a:t>
            </a:r>
            <a:r>
              <a:rPr lang="en-US" altLang="cs-CZ" sz="1600" dirty="0">
                <a:solidFill>
                  <a:srgbClr val="FF0000"/>
                </a:solidFill>
              </a:rPr>
              <a:t>Measurement of cosmic rays in space</a:t>
            </a:r>
            <a:endParaRPr lang="cs-CZ" altLang="cs-CZ" sz="1600" dirty="0">
              <a:solidFill>
                <a:srgbClr val="FF0000"/>
              </a:solidFill>
            </a:endParaRPr>
          </a:p>
          <a:p>
            <a:pPr lvl="1" eaLnBrk="1" hangingPunct="1">
              <a:spcBef>
                <a:spcPct val="50000"/>
              </a:spcBef>
              <a:buClrTx/>
              <a:buSzTx/>
              <a:buFont typeface="Wingdings" panose="05000000000000000000" pitchFamily="2" charset="2"/>
              <a:buChar char="Ø"/>
            </a:pPr>
            <a:r>
              <a:rPr lang="en-US" altLang="cs-CZ" sz="1600" dirty="0"/>
              <a:t>E</a:t>
            </a:r>
            <a:r>
              <a:rPr lang="cs-CZ" altLang="cs-CZ" sz="1600" dirty="0"/>
              <a:t>quipment</a:t>
            </a:r>
            <a:r>
              <a:rPr lang="en-US" altLang="cs-CZ" sz="1600" dirty="0"/>
              <a:t>s</a:t>
            </a:r>
            <a:r>
              <a:rPr lang="cs-CZ" altLang="cs-CZ" sz="1600" dirty="0"/>
              <a:t> based on the Medipix/Timepix semiconductor pixel detectors</a:t>
            </a:r>
          </a:p>
          <a:p>
            <a:pPr lvl="1" eaLnBrk="1" hangingPunct="1">
              <a:spcBef>
                <a:spcPct val="50000"/>
              </a:spcBef>
              <a:buClrTx/>
              <a:buSzTx/>
              <a:buFont typeface="Wingdings" panose="05000000000000000000" pitchFamily="2" charset="2"/>
              <a:buChar char="Ø"/>
            </a:pPr>
            <a:r>
              <a:rPr lang="en-US" altLang="cs-CZ" sz="1600" dirty="0"/>
              <a:t>Dosimeters in </a:t>
            </a:r>
            <a:r>
              <a:rPr lang="cs-CZ" altLang="cs-CZ" sz="1600" dirty="0"/>
              <a:t>Interantional Space Station</a:t>
            </a:r>
            <a:r>
              <a:rPr lang="en-US" altLang="cs-CZ" sz="1600" dirty="0"/>
              <a:t> (NASA)</a:t>
            </a:r>
            <a:endParaRPr lang="cs-CZ" altLang="cs-CZ" sz="1600" dirty="0"/>
          </a:p>
          <a:p>
            <a:pPr lvl="1" eaLnBrk="1" hangingPunct="1">
              <a:spcBef>
                <a:spcPct val="50000"/>
              </a:spcBef>
              <a:buClrTx/>
              <a:buSzTx/>
              <a:buFont typeface="Wingdings" panose="05000000000000000000" pitchFamily="2" charset="2"/>
              <a:buChar char="Ø"/>
            </a:pPr>
            <a:r>
              <a:rPr lang="en-US" altLang="cs-CZ" sz="1600" dirty="0"/>
              <a:t>Equipment for the measurement of cosmic rays in outer space in </a:t>
            </a:r>
            <a:r>
              <a:rPr lang="cs-CZ" altLang="cs-CZ" sz="1600" dirty="0"/>
              <a:t>Proba-V satellite </a:t>
            </a:r>
            <a:r>
              <a:rPr lang="en-US" altLang="cs-CZ" sz="1600" dirty="0"/>
              <a:t>(</a:t>
            </a:r>
            <a:r>
              <a:rPr lang="cs-CZ" altLang="cs-CZ" sz="1600" dirty="0"/>
              <a:t>ESA</a:t>
            </a:r>
            <a:r>
              <a:rPr lang="en-US" altLang="cs-CZ" sz="1600" dirty="0"/>
              <a:t>)</a:t>
            </a:r>
          </a:p>
          <a:p>
            <a:pPr lvl="1" eaLnBrk="1" hangingPunct="1">
              <a:spcBef>
                <a:spcPct val="50000"/>
              </a:spcBef>
              <a:buClrTx/>
              <a:buSzTx/>
              <a:buFont typeface="Wingdings" panose="05000000000000000000" pitchFamily="2" charset="2"/>
              <a:buChar char="Ø"/>
            </a:pPr>
            <a:r>
              <a:rPr lang="en-US" altLang="cs-CZ" sz="1600" dirty="0"/>
              <a:t>In preparation: RISESAT (Japan Space Agency)</a:t>
            </a:r>
            <a:r>
              <a:rPr lang="cs-CZ" altLang="cs-CZ" sz="1600" dirty="0"/>
              <a:t> </a:t>
            </a:r>
            <a:endParaRPr lang="en-US" altLang="cs-CZ" sz="1600" dirty="0"/>
          </a:p>
        </p:txBody>
      </p:sp>
      <p:pic>
        <p:nvPicPr>
          <p:cNvPr id="28677" name="Picture 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898532" y="0"/>
            <a:ext cx="3245468"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8" name="Obrázek 1"/>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7521266" y="2159408"/>
            <a:ext cx="1616075" cy="240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0" name="Picture 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689299" y="2160588"/>
            <a:ext cx="1825308" cy="1964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descr="Výsledek obrázku"/>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093809" y="4564471"/>
            <a:ext cx="3043532" cy="1739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5"/>
          <p:cNvSpPr txBox="1">
            <a:spLocks noChangeArrowheads="1"/>
          </p:cNvSpPr>
          <p:nvPr/>
        </p:nvSpPr>
        <p:spPr bwMode="auto">
          <a:xfrm>
            <a:off x="0" y="2994811"/>
            <a:ext cx="5423869"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50000"/>
              </a:spcBef>
              <a:buClrTx/>
              <a:buSzTx/>
              <a:buFontTx/>
              <a:buChar char="•"/>
            </a:pPr>
            <a:r>
              <a:rPr lang="en-US" altLang="cs-CZ" sz="1600" dirty="0"/>
              <a:t>  </a:t>
            </a:r>
            <a:r>
              <a:rPr lang="cs-CZ" altLang="cs-CZ" sz="1600" dirty="0">
                <a:solidFill>
                  <a:srgbClr val="FF0000"/>
                </a:solidFill>
              </a:rPr>
              <a:t>Pixel detectors in X-ray telescopes</a:t>
            </a:r>
          </a:p>
          <a:p>
            <a:pPr lvl="1" eaLnBrk="1" hangingPunct="1">
              <a:spcBef>
                <a:spcPct val="50000"/>
              </a:spcBef>
              <a:buClrTx/>
              <a:buSzTx/>
              <a:buFont typeface="Wingdings" panose="05000000000000000000" pitchFamily="2" charset="2"/>
              <a:buChar char="Ø"/>
            </a:pPr>
            <a:r>
              <a:rPr lang="cs-CZ" altLang="cs-CZ" sz="1600" dirty="0"/>
              <a:t>VZLUSAT</a:t>
            </a:r>
            <a:r>
              <a:rPr lang="en-US" altLang="cs-CZ" sz="1600" dirty="0"/>
              <a:t>-1</a:t>
            </a:r>
            <a:r>
              <a:rPr lang="cs-CZ" altLang="cs-CZ" sz="1600" dirty="0"/>
              <a:t> nanosatellite with</a:t>
            </a:r>
            <a:r>
              <a:rPr lang="en-US" altLang="cs-CZ" sz="1600" dirty="0"/>
              <a:t> the novel concept of</a:t>
            </a:r>
            <a:r>
              <a:rPr lang="cs-CZ" altLang="cs-CZ" sz="1600" dirty="0"/>
              <a:t> X-ray telescope</a:t>
            </a:r>
            <a:r>
              <a:rPr lang="en-US" altLang="cs-CZ" sz="1600" dirty="0"/>
              <a:t> (wide-field optical system “Lobster Eye”)</a:t>
            </a:r>
            <a:r>
              <a:rPr lang="cs-CZ" altLang="cs-CZ" sz="1600" dirty="0"/>
              <a:t> </a:t>
            </a:r>
            <a:r>
              <a:rPr lang="en-US" altLang="cs-CZ" sz="1600" dirty="0"/>
              <a:t>– launched in June 2017</a:t>
            </a:r>
            <a:endParaRPr lang="cs-CZ" altLang="cs-CZ" sz="1600" dirty="0"/>
          </a:p>
          <a:p>
            <a:pPr lvl="1" eaLnBrk="1" hangingPunct="1">
              <a:spcBef>
                <a:spcPct val="50000"/>
              </a:spcBef>
              <a:buClrTx/>
              <a:buSzTx/>
              <a:buFont typeface="Wingdings" panose="05000000000000000000" pitchFamily="2" charset="2"/>
              <a:buChar char="Ø"/>
            </a:pPr>
            <a:r>
              <a:rPr lang="cs-CZ" altLang="cs-CZ" sz="1600" dirty="0"/>
              <a:t>X-</a:t>
            </a:r>
            <a:r>
              <a:rPr lang="cs-CZ" altLang="cs-CZ" sz="1600" dirty="0" err="1"/>
              <a:t>ray</a:t>
            </a:r>
            <a:r>
              <a:rPr lang="cs-CZ" altLang="cs-CZ" sz="1600" dirty="0"/>
              <a:t> telescope test with ballistic missile </a:t>
            </a:r>
            <a:r>
              <a:rPr lang="en-US" altLang="cs-CZ" sz="1600" dirty="0"/>
              <a:t>(</a:t>
            </a:r>
            <a:r>
              <a:rPr lang="cs-CZ" altLang="cs-CZ" sz="1600" dirty="0"/>
              <a:t>NASA</a:t>
            </a:r>
            <a:r>
              <a:rPr lang="en-US" altLang="cs-CZ" sz="1600" dirty="0"/>
              <a:t>)</a:t>
            </a:r>
          </a:p>
        </p:txBody>
      </p:sp>
    </p:spTree>
    <p:extLst>
      <p:ext uri="{BB962C8B-B14F-4D97-AF65-F5344CB8AC3E}">
        <p14:creationId xmlns:p14="http://schemas.microsoft.com/office/powerpoint/2010/main" val="30017941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077913" y="183444"/>
            <a:ext cx="6940550" cy="1264356"/>
          </a:xfrm>
        </p:spPr>
        <p:txBody>
          <a:bodyPr/>
          <a:lstStyle/>
          <a:p>
            <a:pPr algn="ctr"/>
            <a:r>
              <a:rPr lang="en-US" sz="2200" dirty="0"/>
              <a:t>Measured radiation map by </a:t>
            </a:r>
            <a:r>
              <a:rPr lang="en-US" sz="2200" dirty="0" err="1"/>
              <a:t>Satram</a:t>
            </a:r>
            <a:r>
              <a:rPr lang="en-US" sz="2200" dirty="0"/>
              <a:t> device in orbit </a:t>
            </a:r>
            <a:br>
              <a:rPr lang="en-US" sz="2000" dirty="0"/>
            </a:br>
            <a:r>
              <a:rPr lang="en-US" sz="1800" dirty="0"/>
              <a:t>around the Earth at an altitude of 820 km from the earth's surface obtained within 36 days from January 1, 2014 to February 7, 2014 logarithmic scale in </a:t>
            </a:r>
            <a:r>
              <a:rPr lang="en-US" sz="1800" dirty="0" err="1"/>
              <a:t>μG</a:t>
            </a:r>
            <a:r>
              <a:rPr lang="en-US" sz="1800" dirty="0"/>
              <a:t>/hr. </a:t>
            </a:r>
          </a:p>
        </p:txBody>
      </p:sp>
      <p:pic>
        <p:nvPicPr>
          <p:cNvPr id="6" name="Picture 5"/>
          <p:cNvPicPr/>
          <p:nvPr/>
        </p:nvPicPr>
        <p:blipFill>
          <a:blip r:embed="rId2" cstate="screen">
            <a:extLst>
              <a:ext uri="{28A0092B-C50C-407E-A947-70E740481C1C}">
                <a14:useLocalDpi xmlns:a14="http://schemas.microsoft.com/office/drawing/2010/main"/>
              </a:ext>
            </a:extLst>
          </a:blip>
          <a:stretch>
            <a:fillRect/>
          </a:stretch>
        </p:blipFill>
        <p:spPr>
          <a:xfrm>
            <a:off x="762000" y="1447800"/>
            <a:ext cx="7762875" cy="4588017"/>
          </a:xfrm>
          <a:prstGeom prst="rect">
            <a:avLst/>
          </a:prstGeom>
        </p:spPr>
      </p:pic>
      <p:sp>
        <p:nvSpPr>
          <p:cNvPr id="7" name="Footer Placeholder 6"/>
          <p:cNvSpPr>
            <a:spLocks noGrp="1"/>
          </p:cNvSpPr>
          <p:nvPr>
            <p:ph type="ftr" sz="quarter" idx="12"/>
          </p:nvPr>
        </p:nvSpPr>
        <p:spPr>
          <a:xfrm>
            <a:off x="6418217" y="6566262"/>
            <a:ext cx="2662283" cy="291737"/>
          </a:xfrm>
        </p:spPr>
        <p:txBody>
          <a:bodyPr/>
          <a:lstStyle/>
          <a:p>
            <a:pPr>
              <a:defRPr/>
            </a:pPr>
            <a:r>
              <a:rPr lang="en-US" dirty="0"/>
              <a:t>SP for IWORID2018, Sundsvall, Sweden</a:t>
            </a:r>
          </a:p>
        </p:txBody>
      </p:sp>
    </p:spTree>
    <p:extLst>
      <p:ext uri="{BB962C8B-B14F-4D97-AF65-F5344CB8AC3E}">
        <p14:creationId xmlns:p14="http://schemas.microsoft.com/office/powerpoint/2010/main" val="2365833183"/>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18892"/>
            <a:ext cx="9144000" cy="693737"/>
          </a:xfrm>
        </p:spPr>
        <p:txBody>
          <a:bodyPr/>
          <a:lstStyle/>
          <a:p>
            <a:pPr eaLnBrk="1" hangingPunct="1"/>
            <a:r>
              <a:rPr lang="cs-CZ" altLang="cs-CZ" dirty="0" err="1"/>
              <a:t>Applications</a:t>
            </a:r>
            <a:r>
              <a:rPr lang="cs-CZ" altLang="cs-CZ" dirty="0"/>
              <a:t> </a:t>
            </a:r>
            <a:r>
              <a:rPr lang="cs-CZ" altLang="cs-CZ" dirty="0" err="1"/>
              <a:t>of</a:t>
            </a:r>
            <a:r>
              <a:rPr lang="cs-CZ" altLang="cs-CZ" dirty="0"/>
              <a:t> pixel </a:t>
            </a:r>
            <a:r>
              <a:rPr lang="cs-CZ" altLang="cs-CZ" dirty="0" err="1"/>
              <a:t>detectors</a:t>
            </a:r>
            <a:r>
              <a:rPr lang="cs-CZ" altLang="cs-CZ" dirty="0"/>
              <a:t> in </a:t>
            </a:r>
            <a:r>
              <a:rPr lang="cs-CZ" altLang="cs-CZ" dirty="0" err="1"/>
              <a:t>imaging</a:t>
            </a:r>
            <a:endParaRPr lang="en-US" altLang="cs-CZ" dirty="0"/>
          </a:p>
        </p:txBody>
      </p:sp>
      <p:sp>
        <p:nvSpPr>
          <p:cNvPr id="28675" name="Text Box 5"/>
          <p:cNvSpPr txBox="1">
            <a:spLocks noChangeArrowheads="1"/>
          </p:cNvSpPr>
          <p:nvPr/>
        </p:nvSpPr>
        <p:spPr bwMode="auto">
          <a:xfrm>
            <a:off x="17230" y="868362"/>
            <a:ext cx="8900336"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50000"/>
              </a:spcBef>
              <a:buClrTx/>
              <a:buSzTx/>
              <a:buFontTx/>
              <a:buChar char="•"/>
            </a:pPr>
            <a:r>
              <a:rPr lang="en-US" altLang="cs-CZ" sz="1600" dirty="0"/>
              <a:t>  </a:t>
            </a:r>
            <a:r>
              <a:rPr lang="cs-CZ" altLang="cs-CZ" sz="1800" dirty="0"/>
              <a:t>X-</a:t>
            </a:r>
            <a:r>
              <a:rPr lang="cs-CZ" altLang="cs-CZ" sz="1800" dirty="0" err="1"/>
              <a:t>ray</a:t>
            </a:r>
            <a:r>
              <a:rPr lang="cs-CZ" altLang="cs-CZ" sz="1800" dirty="0"/>
              <a:t> </a:t>
            </a:r>
            <a:r>
              <a:rPr lang="cs-CZ" altLang="cs-CZ" sz="1800" dirty="0" err="1"/>
              <a:t>radiography</a:t>
            </a:r>
            <a:r>
              <a:rPr lang="cs-CZ" altLang="cs-CZ" sz="1800" dirty="0"/>
              <a:t> and </a:t>
            </a:r>
            <a:r>
              <a:rPr lang="cs-CZ" altLang="cs-CZ" sz="1800" dirty="0" err="1"/>
              <a:t>tomography</a:t>
            </a:r>
            <a:endParaRPr lang="cs-CZ" altLang="cs-CZ" sz="1800" dirty="0"/>
          </a:p>
          <a:p>
            <a:pPr lvl="1">
              <a:spcBef>
                <a:spcPct val="50000"/>
              </a:spcBef>
              <a:buClrTx/>
              <a:buSzTx/>
              <a:buFont typeface="Wingdings" panose="05000000000000000000" pitchFamily="2" charset="2"/>
              <a:buChar char="Ø"/>
            </a:pPr>
            <a:r>
              <a:rPr lang="cs-CZ" altLang="cs-CZ" sz="1800" dirty="0" err="1"/>
              <a:t>Imaging</a:t>
            </a:r>
            <a:r>
              <a:rPr lang="cs-CZ" altLang="cs-CZ" sz="1800" dirty="0"/>
              <a:t> </a:t>
            </a:r>
            <a:r>
              <a:rPr lang="cs-CZ" altLang="cs-CZ" sz="1800" dirty="0" err="1"/>
              <a:t>of</a:t>
            </a:r>
            <a:r>
              <a:rPr lang="cs-CZ" altLang="cs-CZ" sz="1800" dirty="0"/>
              <a:t> </a:t>
            </a:r>
            <a:r>
              <a:rPr lang="en-US" altLang="cs-CZ" sz="1800" dirty="0"/>
              <a:t>different </a:t>
            </a:r>
            <a:r>
              <a:rPr lang="cs-CZ" altLang="cs-CZ" sz="1800" dirty="0" err="1"/>
              <a:t>samples</a:t>
            </a:r>
            <a:r>
              <a:rPr lang="en-US" altLang="cs-CZ" sz="1800" dirty="0"/>
              <a:t> (materials, biology, medicine….) </a:t>
            </a:r>
            <a:endParaRPr lang="cs-CZ" altLang="cs-CZ" sz="1800" dirty="0"/>
          </a:p>
          <a:p>
            <a:pPr lvl="1">
              <a:spcBef>
                <a:spcPct val="50000"/>
              </a:spcBef>
              <a:buClrTx/>
              <a:buSzTx/>
              <a:buFont typeface="Wingdings" panose="05000000000000000000" pitchFamily="2" charset="2"/>
              <a:buChar char="Ø"/>
            </a:pPr>
            <a:r>
              <a:rPr lang="cs-CZ" altLang="cs-CZ" sz="1800" dirty="0" err="1"/>
              <a:t>Applications</a:t>
            </a:r>
            <a:r>
              <a:rPr lang="cs-CZ" altLang="cs-CZ" sz="1800" dirty="0"/>
              <a:t> in art</a:t>
            </a:r>
          </a:p>
          <a:p>
            <a:pPr eaLnBrk="1" hangingPunct="1">
              <a:spcBef>
                <a:spcPct val="50000"/>
              </a:spcBef>
              <a:buClrTx/>
              <a:buSzTx/>
              <a:buFontTx/>
              <a:buChar char="•"/>
            </a:pPr>
            <a:r>
              <a:rPr lang="cs-CZ" altLang="cs-CZ" sz="1800" dirty="0"/>
              <a:t> Ne</a:t>
            </a:r>
            <a:r>
              <a:rPr lang="en-US" altLang="cs-CZ" sz="1800" dirty="0"/>
              <a:t>u</a:t>
            </a:r>
            <a:r>
              <a:rPr lang="cs-CZ" altLang="cs-CZ" sz="1800" dirty="0" err="1"/>
              <a:t>tron</a:t>
            </a:r>
            <a:r>
              <a:rPr lang="cs-CZ" altLang="cs-CZ" sz="1800" dirty="0"/>
              <a:t> </a:t>
            </a:r>
            <a:r>
              <a:rPr lang="cs-CZ" altLang="cs-CZ" sz="1800" dirty="0" err="1"/>
              <a:t>radiography</a:t>
            </a:r>
            <a:endParaRPr lang="cs-CZ" altLang="cs-CZ" sz="1800" dirty="0"/>
          </a:p>
          <a:p>
            <a:pPr eaLnBrk="1" hangingPunct="1">
              <a:spcBef>
                <a:spcPct val="50000"/>
              </a:spcBef>
              <a:buClrTx/>
              <a:buSzTx/>
              <a:buFontTx/>
              <a:buChar char="•"/>
            </a:pPr>
            <a:r>
              <a:rPr lang="cs-CZ" altLang="cs-CZ" sz="1800" dirty="0"/>
              <a:t> MRI-SPECT</a:t>
            </a:r>
          </a:p>
        </p:txBody>
      </p:sp>
      <p:pic>
        <p:nvPicPr>
          <p:cNvPr id="14"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082404" y="1828800"/>
            <a:ext cx="1699028" cy="1858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894923" y="3754185"/>
            <a:ext cx="2886509" cy="2934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9" descr="D:\Knihovny\Dokumenty\UTEF\Clanky, dokumenty, skoleni\2015\článek SCiRep\obrázky\setup\hamamatsu setup2 small.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82138" y="3719997"/>
            <a:ext cx="2652359" cy="2880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4"/>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990924" y="2748656"/>
            <a:ext cx="1911350" cy="2357437"/>
          </a:xfrm>
          <a:prstGeom prst="rect">
            <a:avLst/>
          </a:prstGeom>
          <a:noFill/>
          <a:ln w="2540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Zástupný symbol pro obsah 5"/>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552404" y="3367373"/>
            <a:ext cx="2194447" cy="3321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74649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11938" y="-15787"/>
            <a:ext cx="9119529" cy="757061"/>
          </a:xfrm>
        </p:spPr>
        <p:txBody>
          <a:bodyPr anchor="t"/>
          <a:lstStyle/>
          <a:p>
            <a:r>
              <a:rPr lang="en-US" sz="2000" dirty="0" err="1"/>
              <a:t>Medipix</a:t>
            </a:r>
            <a:r>
              <a:rPr lang="en-US" sz="2000" dirty="0"/>
              <a:t> with neutron converter: Visualization of explosive encapsulated in a copper cartridge</a:t>
            </a:r>
            <a:endParaRPr lang="cs-CZ" sz="2000" dirty="0"/>
          </a:p>
        </p:txBody>
      </p:sp>
      <p:pic>
        <p:nvPicPr>
          <p:cNvPr id="73732"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1254360"/>
            <a:ext cx="2515005" cy="1877833"/>
          </a:xfrm>
          <a:prstGeom prst="rect">
            <a:avLst/>
          </a:prstGeom>
          <a:noFill/>
          <a:extLst>
            <a:ext uri="{909E8E84-426E-40dd-AFC4-6F175D3DCCD1}">
              <a14:hiddenFill xmlns="" xmlns:a14="http://schemas.microsoft.com/office/drawing/2010/main">
                <a:solidFill>
                  <a:srgbClr val="FFFFFF"/>
                </a:solidFill>
              </a14:hiddenFill>
            </a:ext>
          </a:extLst>
        </p:spPr>
      </p:pic>
      <p:graphicFrame>
        <p:nvGraphicFramePr>
          <p:cNvPr id="73733" name="Object 5"/>
          <p:cNvGraphicFramePr>
            <a:graphicFrameLocks noChangeAspect="1"/>
          </p:cNvGraphicFramePr>
          <p:nvPr>
            <p:extLst>
              <p:ext uri="{D42A27DB-BD31-4B8C-83A1-F6EECF244321}">
                <p14:modId xmlns:p14="http://schemas.microsoft.com/office/powerpoint/2010/main" val="2857989263"/>
              </p:ext>
            </p:extLst>
          </p:nvPr>
        </p:nvGraphicFramePr>
        <p:xfrm>
          <a:off x="2543969" y="1283698"/>
          <a:ext cx="2447925" cy="2447925"/>
        </p:xfrm>
        <a:graphic>
          <a:graphicData uri="http://schemas.openxmlformats.org/presentationml/2006/ole">
            <mc:AlternateContent xmlns:mc="http://schemas.openxmlformats.org/markup-compatibility/2006">
              <mc:Choice xmlns:v="urn:schemas-microsoft-com:vml" Requires="v">
                <p:oleObj spid="_x0000_s14356" name="Picture" r:id="rId5" imgW="1539240" imgH="1539240" progId="Word.Picture.8">
                  <p:embed/>
                </p:oleObj>
              </mc:Choice>
              <mc:Fallback>
                <p:oleObj name="Picture" r:id="rId5" imgW="1539240" imgH="1539240" progId="Word.Picture.8">
                  <p:embed/>
                  <p:pic>
                    <p:nvPicPr>
                      <p:cNvPr id="0" name=""/>
                      <p:cNvPicPr>
                        <a:picLocks noChangeAspect="1" noChangeArrowheads="1"/>
                      </p:cNvPicPr>
                      <p:nvPr/>
                    </p:nvPicPr>
                    <p:blipFill>
                      <a:blip r:embed="rId6">
                        <a:lum bright="30000" contrast="-30000"/>
                        <a:grayscl/>
                        <a:extLst>
                          <a:ext uri="{28A0092B-C50C-407E-A947-70E740481C1C}">
                            <a14:useLocalDpi xmlns:a14="http://schemas.microsoft.com/office/drawing/2010/main" val="0"/>
                          </a:ext>
                        </a:extLst>
                      </a:blip>
                      <a:srcRect/>
                      <a:stretch>
                        <a:fillRect/>
                      </a:stretch>
                    </p:blipFill>
                    <p:spPr bwMode="auto">
                      <a:xfrm>
                        <a:off x="2543969" y="1283698"/>
                        <a:ext cx="2447925" cy="244792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pic>
        <p:nvPicPr>
          <p:cNvPr id="73734" name="Picture 6"/>
          <p:cNvPicPr>
            <a:picLocks noChangeAspect="1" noChangeArrowheads="1"/>
          </p:cNvPicPr>
          <p:nvPr/>
        </p:nvPicPr>
        <p:blipFill>
          <a:blip r:embed="rId7">
            <a:grayscl/>
            <a:extLst>
              <a:ext uri="{28A0092B-C50C-407E-A947-70E740481C1C}">
                <a14:useLocalDpi xmlns:a14="http://schemas.microsoft.com/office/drawing/2010/main"/>
              </a:ext>
            </a:extLst>
          </a:blip>
          <a:srcRect/>
          <a:stretch>
            <a:fillRect/>
          </a:stretch>
        </p:blipFill>
        <p:spPr bwMode="auto">
          <a:xfrm>
            <a:off x="6171212" y="4337022"/>
            <a:ext cx="2954337" cy="2492375"/>
          </a:xfrm>
          <a:prstGeom prst="rect">
            <a:avLst/>
          </a:prstGeom>
          <a:noFill/>
          <a:extLst>
            <a:ext uri="{909E8E84-426E-40dd-AFC4-6F175D3DCCD1}">
              <a14:hiddenFill xmlns="" xmlns:a14="http://schemas.microsoft.com/office/drawing/2010/main">
                <a:solidFill>
                  <a:srgbClr val="FFFFFF"/>
                </a:solidFill>
              </a14:hiddenFill>
            </a:ext>
          </a:extLst>
        </p:spPr>
      </p:pic>
      <p:sp>
        <p:nvSpPr>
          <p:cNvPr id="73735" name="Text Box 7"/>
          <p:cNvSpPr txBox="1">
            <a:spLocks noChangeArrowheads="1"/>
          </p:cNvSpPr>
          <p:nvPr/>
        </p:nvSpPr>
        <p:spPr bwMode="auto">
          <a:xfrm>
            <a:off x="0" y="746669"/>
            <a:ext cx="1892300" cy="466725"/>
          </a:xfrm>
          <a:prstGeom prst="rect">
            <a:avLst/>
          </a:prstGeom>
          <a:solidFill>
            <a:schemeClr val="bg2"/>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a:t>Photography</a:t>
            </a:r>
          </a:p>
        </p:txBody>
      </p:sp>
      <p:sp>
        <p:nvSpPr>
          <p:cNvPr id="73737" name="Text Box 9"/>
          <p:cNvSpPr txBox="1">
            <a:spLocks noChangeArrowheads="1"/>
          </p:cNvSpPr>
          <p:nvPr/>
        </p:nvSpPr>
        <p:spPr bwMode="auto">
          <a:xfrm>
            <a:off x="6232797" y="755678"/>
            <a:ext cx="2132013" cy="466725"/>
          </a:xfrm>
          <a:prstGeom prst="rect">
            <a:avLst/>
          </a:prstGeom>
          <a:solidFill>
            <a:schemeClr val="bg2"/>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a:t>Neutronogram</a:t>
            </a:r>
          </a:p>
        </p:txBody>
      </p:sp>
      <p:sp>
        <p:nvSpPr>
          <p:cNvPr id="73738" name="Text Box 10"/>
          <p:cNvSpPr txBox="1">
            <a:spLocks noChangeArrowheads="1"/>
          </p:cNvSpPr>
          <p:nvPr/>
        </p:nvSpPr>
        <p:spPr bwMode="auto">
          <a:xfrm>
            <a:off x="0" y="3416388"/>
            <a:ext cx="1627187" cy="831850"/>
          </a:xfrm>
          <a:prstGeom prst="rect">
            <a:avLst/>
          </a:prstGeom>
          <a:solidFill>
            <a:schemeClr val="bg2"/>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a:t>Blank shell</a:t>
            </a:r>
          </a:p>
          <a:p>
            <a:r>
              <a:rPr lang="en-US" sz="2400"/>
              <a:t>(cartridge)</a:t>
            </a:r>
          </a:p>
        </p:txBody>
      </p:sp>
      <p:pic>
        <p:nvPicPr>
          <p:cNvPr id="73739" name="Picture 11"/>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827743" y="1254359"/>
            <a:ext cx="3142085" cy="27861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73742" name="Line 14"/>
          <p:cNvSpPr>
            <a:spLocks noChangeShapeType="1"/>
          </p:cNvSpPr>
          <p:nvPr/>
        </p:nvSpPr>
        <p:spPr bwMode="auto">
          <a:xfrm flipV="1">
            <a:off x="5429442" y="3097041"/>
            <a:ext cx="1203325" cy="45720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73741" name="Text Box 13"/>
          <p:cNvSpPr txBox="1">
            <a:spLocks noChangeArrowheads="1"/>
          </p:cNvSpPr>
          <p:nvPr/>
        </p:nvSpPr>
        <p:spPr bwMode="auto">
          <a:xfrm>
            <a:off x="3518817" y="3775616"/>
            <a:ext cx="2241550" cy="460375"/>
          </a:xfrm>
          <a:prstGeom prst="rect">
            <a:avLst/>
          </a:prstGeom>
          <a:solidFill>
            <a:schemeClr val="bg2"/>
          </a:solidFill>
          <a:ln w="317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a:t>Explosive filling</a:t>
            </a:r>
          </a:p>
        </p:txBody>
      </p:sp>
      <p:sp>
        <p:nvSpPr>
          <p:cNvPr id="73736" name="Text Box 8"/>
          <p:cNvSpPr txBox="1">
            <a:spLocks noChangeArrowheads="1"/>
          </p:cNvSpPr>
          <p:nvPr/>
        </p:nvSpPr>
        <p:spPr bwMode="auto">
          <a:xfrm>
            <a:off x="2543969" y="741274"/>
            <a:ext cx="2336800" cy="466725"/>
          </a:xfrm>
          <a:prstGeom prst="rect">
            <a:avLst/>
          </a:prstGeom>
          <a:solidFill>
            <a:schemeClr val="bg2"/>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dirty="0"/>
              <a:t>Roentgenogram</a:t>
            </a:r>
          </a:p>
        </p:txBody>
      </p:sp>
      <p:grpSp>
        <p:nvGrpSpPr>
          <p:cNvPr id="17" name="Skupina 10"/>
          <p:cNvGrpSpPr>
            <a:grpSpLocks/>
          </p:cNvGrpSpPr>
          <p:nvPr/>
        </p:nvGrpSpPr>
        <p:grpSpPr bwMode="auto">
          <a:xfrm>
            <a:off x="101792" y="4384219"/>
            <a:ext cx="5327650" cy="2397979"/>
            <a:chOff x="4632530" y="2676369"/>
            <a:chExt cx="4902943" cy="1873208"/>
          </a:xfrm>
        </p:grpSpPr>
        <p:pic>
          <p:nvPicPr>
            <p:cNvPr id="18" name="Picture 3" descr="PSI results"/>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4877488" y="2676369"/>
              <a:ext cx="4176581" cy="1673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ovéPole 12"/>
            <p:cNvSpPr txBox="1">
              <a:spLocks noChangeArrowheads="1"/>
            </p:cNvSpPr>
            <p:nvPr/>
          </p:nvSpPr>
          <p:spPr bwMode="auto">
            <a:xfrm>
              <a:off x="4632530" y="4365130"/>
              <a:ext cx="4902943" cy="184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r>
                <a:rPr lang="cs-CZ" altLang="cs-CZ" sz="1200" dirty="0"/>
                <a:t>Neutron</a:t>
              </a:r>
              <a:r>
                <a:rPr lang="en-US" altLang="cs-CZ" sz="1200" dirty="0"/>
                <a:t> </a:t>
              </a:r>
              <a:r>
                <a:rPr lang="cs-CZ" altLang="cs-CZ" sz="1200" dirty="0" err="1"/>
                <a:t>radiogra</a:t>
              </a:r>
              <a:r>
                <a:rPr lang="en-US" altLang="cs-CZ" sz="1200" dirty="0" err="1"/>
                <a:t>phy</a:t>
              </a:r>
              <a:r>
                <a:rPr lang="cs-CZ" altLang="cs-CZ" sz="1200" dirty="0"/>
                <a:t> </a:t>
              </a:r>
              <a:r>
                <a:rPr lang="en-US" altLang="cs-CZ" sz="1200" dirty="0"/>
                <a:t>of a lighter with a steel body</a:t>
              </a:r>
              <a:r>
                <a:rPr lang="cs-CZ" altLang="cs-CZ" sz="1200" dirty="0"/>
                <a:t>; </a:t>
              </a:r>
              <a:r>
                <a:rPr lang="en-US" altLang="cs-CZ" sz="1200" dirty="0"/>
                <a:t>prepared in</a:t>
              </a:r>
              <a:r>
                <a:rPr lang="cs-CZ" altLang="cs-CZ" sz="1200" dirty="0"/>
                <a:t> PSI, </a:t>
              </a:r>
              <a:r>
                <a:rPr lang="en-US" altLang="cs-CZ" sz="1200" dirty="0"/>
                <a:t>Switzerland</a:t>
              </a:r>
              <a:r>
                <a:rPr lang="cs-CZ" altLang="cs-CZ" sz="1200" dirty="0"/>
                <a:t>.</a:t>
              </a:r>
              <a:endParaRPr lang="en-US" altLang="cs-CZ" sz="1200" baseline="30000" dirty="0"/>
            </a:p>
          </p:txBody>
        </p:sp>
      </p:grpSp>
    </p:spTree>
    <p:extLst>
      <p:ext uri="{BB962C8B-B14F-4D97-AF65-F5344CB8AC3E}">
        <p14:creationId xmlns:p14="http://schemas.microsoft.com/office/powerpoint/2010/main" val="22147833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extovéPole 7"/>
          <p:cNvSpPr txBox="1"/>
          <p:nvPr/>
        </p:nvSpPr>
        <p:spPr>
          <a:xfrm>
            <a:off x="473983" y="6047875"/>
            <a:ext cx="5128305" cy="523220"/>
          </a:xfrm>
          <a:prstGeom prst="rect">
            <a:avLst/>
          </a:prstGeom>
          <a:noFill/>
        </p:spPr>
        <p:txBody>
          <a:bodyPr wrap="square">
            <a:spAutoFit/>
          </a:bodyPr>
          <a:lstStyle/>
          <a:p>
            <a:pPr marL="285750" indent="-285750">
              <a:buFont typeface="Arial" pitchFamily="34" charset="0"/>
              <a:buChar char="•"/>
              <a:defRPr/>
            </a:pPr>
            <a:r>
              <a:rPr lang="cs-CZ" sz="1400" dirty="0" err="1"/>
              <a:t>Timepix</a:t>
            </a:r>
            <a:r>
              <a:rPr lang="cs-CZ" sz="1400" dirty="0"/>
              <a:t> </a:t>
            </a:r>
            <a:r>
              <a:rPr lang="cs-CZ" sz="1400" dirty="0" err="1"/>
              <a:t>dete</a:t>
            </a:r>
            <a:r>
              <a:rPr lang="en-US" sz="1400" dirty="0"/>
              <a:t>c</a:t>
            </a:r>
            <a:r>
              <a:rPr lang="cs-CZ" sz="1400" dirty="0"/>
              <a:t>tor - 55 µm pixel, 300 µm </a:t>
            </a:r>
            <a:r>
              <a:rPr lang="en-US" sz="1400" dirty="0"/>
              <a:t>Si sensor</a:t>
            </a:r>
            <a:endParaRPr lang="cs-CZ" sz="1400" dirty="0"/>
          </a:p>
          <a:p>
            <a:pPr marL="285750" indent="-285750">
              <a:buFont typeface="Arial" pitchFamily="34" charset="0"/>
              <a:buChar char="•"/>
              <a:defRPr/>
            </a:pPr>
            <a:r>
              <a:rPr lang="cs-CZ" sz="1400" dirty="0"/>
              <a:t>CCD </a:t>
            </a:r>
            <a:r>
              <a:rPr lang="en-US" sz="1400" dirty="0"/>
              <a:t>c</a:t>
            </a:r>
            <a:r>
              <a:rPr lang="cs-CZ" sz="1400" dirty="0" err="1"/>
              <a:t>amera</a:t>
            </a:r>
            <a:r>
              <a:rPr lang="cs-CZ" sz="1400" dirty="0"/>
              <a:t> – 9 µm pixel, 22 µm </a:t>
            </a:r>
            <a:r>
              <a:rPr lang="cs-CZ" sz="1400" dirty="0" err="1"/>
              <a:t>Gadox</a:t>
            </a:r>
            <a:r>
              <a:rPr lang="cs-CZ" sz="1400" dirty="0"/>
              <a:t> </a:t>
            </a:r>
            <a:r>
              <a:rPr lang="cs-CZ" sz="1400" dirty="0" err="1"/>
              <a:t>scintil</a:t>
            </a:r>
            <a:r>
              <a:rPr lang="en-US" sz="1400" dirty="0"/>
              <a:t>la</a:t>
            </a:r>
            <a:r>
              <a:rPr lang="cs-CZ" sz="1400" dirty="0"/>
              <a:t>tor</a:t>
            </a:r>
          </a:p>
        </p:txBody>
      </p:sp>
      <p:pic>
        <p:nvPicPr>
          <p:cNvPr id="7" name="Picture 2" descr="D:\Knihovny\Dokumenty\UTEF\Clanky, dokumenty, skoleni\2017\SÚRO\jatra00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11188" y="2228626"/>
            <a:ext cx="72009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8" name="Nadpis 1"/>
          <p:cNvSpPr>
            <a:spLocks noGrp="1"/>
          </p:cNvSpPr>
          <p:nvPr>
            <p:ph type="title"/>
          </p:nvPr>
        </p:nvSpPr>
        <p:spPr>
          <a:xfrm>
            <a:off x="328613" y="201613"/>
            <a:ext cx="8229600" cy="693737"/>
          </a:xfrm>
        </p:spPr>
        <p:txBody>
          <a:bodyPr/>
          <a:lstStyle/>
          <a:p>
            <a:r>
              <a:rPr lang="en-US" altLang="cs-CZ" dirty="0"/>
              <a:t>Imaging of biological samples</a:t>
            </a:r>
          </a:p>
        </p:txBody>
      </p:sp>
      <p:sp>
        <p:nvSpPr>
          <p:cNvPr id="41989" name="Zástupný symbol pro obsah 2" descr="Rectangle: Click to edit Master text styles&#10;Second level&#10;Third level&#10;Fourth level&#10;Fifth level"/>
          <p:cNvSpPr>
            <a:spLocks noGrp="1"/>
          </p:cNvSpPr>
          <p:nvPr>
            <p:ph idx="1"/>
          </p:nvPr>
        </p:nvSpPr>
        <p:spPr>
          <a:xfrm>
            <a:off x="541338" y="1082675"/>
            <a:ext cx="7772400" cy="4114800"/>
          </a:xfrm>
        </p:spPr>
        <p:txBody>
          <a:bodyPr/>
          <a:lstStyle/>
          <a:p>
            <a:r>
              <a:rPr lang="en-US" altLang="cs-CZ" sz="1600" dirty="0"/>
              <a:t>High contrast, high resolution</a:t>
            </a:r>
            <a:endParaRPr lang="cs-CZ" altLang="cs-CZ" sz="1600" dirty="0"/>
          </a:p>
          <a:p>
            <a:r>
              <a:rPr lang="en-US" altLang="cs-CZ" sz="1600" dirty="0"/>
              <a:t>Energetically-sensitive detector response</a:t>
            </a:r>
          </a:p>
        </p:txBody>
      </p:sp>
      <p:pic>
        <p:nvPicPr>
          <p:cNvPr id="5" name="Picture 3" descr="D:\Knihovny\Dokumenty\UTEF\Clanky, dokumenty, skoleni\2017\SÚRO\jatra002.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27088" y="2720751"/>
            <a:ext cx="7200900" cy="308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descr="D:\Knihovny\Dokumenty\UTEF\Clanky, dokumenty, skoleni\2017\SÚRO\jatra003.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58888" y="3525613"/>
            <a:ext cx="7200900" cy="225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79300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28600" y="201613"/>
            <a:ext cx="8229600" cy="693737"/>
          </a:xfrm>
        </p:spPr>
        <p:txBody>
          <a:bodyPr/>
          <a:lstStyle/>
          <a:p>
            <a:pPr eaLnBrk="1" hangingPunct="1"/>
            <a:r>
              <a:rPr lang="en-US" altLang="cs-CZ" dirty="0"/>
              <a:t>Research infrastructure of IEAP</a:t>
            </a:r>
          </a:p>
        </p:txBody>
      </p:sp>
      <p:sp>
        <p:nvSpPr>
          <p:cNvPr id="8195" name="Text Box 5"/>
          <p:cNvSpPr txBox="1">
            <a:spLocks noChangeArrowheads="1"/>
          </p:cNvSpPr>
          <p:nvPr/>
        </p:nvSpPr>
        <p:spPr bwMode="auto">
          <a:xfrm>
            <a:off x="328614" y="930081"/>
            <a:ext cx="5591174" cy="5601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50000"/>
              </a:spcBef>
              <a:spcAft>
                <a:spcPts val="1200"/>
              </a:spcAft>
              <a:buClrTx/>
              <a:buSzTx/>
              <a:buFontTx/>
              <a:buChar char="•"/>
            </a:pPr>
            <a:r>
              <a:rPr lang="cs-CZ" altLang="cs-CZ" sz="1800" dirty="0"/>
              <a:t> </a:t>
            </a:r>
            <a:r>
              <a:rPr lang="en-US" altLang="cs-CZ" sz="1800" dirty="0">
                <a:solidFill>
                  <a:srgbClr val="FF0000"/>
                </a:solidFill>
              </a:rPr>
              <a:t>Van de </a:t>
            </a:r>
            <a:r>
              <a:rPr lang="en-US" altLang="cs-CZ" sz="1800" dirty="0" err="1">
                <a:solidFill>
                  <a:srgbClr val="FF0000"/>
                </a:solidFill>
              </a:rPr>
              <a:t>Graaff</a:t>
            </a:r>
            <a:r>
              <a:rPr lang="en-US" altLang="cs-CZ" sz="1800" dirty="0">
                <a:solidFill>
                  <a:srgbClr val="FF0000"/>
                </a:solidFill>
              </a:rPr>
              <a:t> accelerator</a:t>
            </a:r>
            <a:endParaRPr lang="cs-CZ" altLang="cs-CZ" sz="1800" dirty="0"/>
          </a:p>
          <a:p>
            <a:pPr eaLnBrk="1" hangingPunct="1">
              <a:spcBef>
                <a:spcPct val="0"/>
              </a:spcBef>
              <a:spcAft>
                <a:spcPts val="1200"/>
              </a:spcAft>
              <a:buClrTx/>
              <a:buSzTx/>
              <a:buFontTx/>
              <a:buChar char="•"/>
            </a:pPr>
            <a:r>
              <a:rPr lang="cs-CZ" altLang="cs-CZ" sz="1800" dirty="0"/>
              <a:t> </a:t>
            </a:r>
            <a:r>
              <a:rPr lang="en-US" altLang="cs-CZ" sz="1800" dirty="0">
                <a:solidFill>
                  <a:srgbClr val="FF0000"/>
                </a:solidFill>
              </a:rPr>
              <a:t>Underground laboratory LSM </a:t>
            </a:r>
            <a:r>
              <a:rPr lang="en-US" altLang="cs-CZ" sz="1800" dirty="0"/>
              <a:t>in </a:t>
            </a:r>
            <a:r>
              <a:rPr lang="en-US" altLang="cs-CZ" sz="1800" dirty="0" err="1"/>
              <a:t>Modane</a:t>
            </a:r>
            <a:r>
              <a:rPr lang="en-US" altLang="cs-CZ" sz="1800" dirty="0"/>
              <a:t>, France</a:t>
            </a:r>
          </a:p>
          <a:p>
            <a:pPr eaLnBrk="1" hangingPunct="1">
              <a:spcBef>
                <a:spcPct val="0"/>
              </a:spcBef>
              <a:spcAft>
                <a:spcPts val="1200"/>
              </a:spcAft>
              <a:buClrTx/>
              <a:buSzTx/>
              <a:buFontTx/>
              <a:buChar char="•"/>
            </a:pPr>
            <a:r>
              <a:rPr lang="en-US" altLang="cs-CZ" sz="1800" dirty="0"/>
              <a:t> </a:t>
            </a:r>
            <a:r>
              <a:rPr lang="en-US" altLang="cs-CZ" sz="1800" dirty="0">
                <a:solidFill>
                  <a:srgbClr val="FF0000"/>
                </a:solidFill>
              </a:rPr>
              <a:t>Small underground laboratory in Prague </a:t>
            </a:r>
            <a:r>
              <a:rPr lang="en-US" altLang="cs-CZ" sz="1800" dirty="0"/>
              <a:t>in a</a:t>
            </a:r>
            <a:r>
              <a:rPr lang="cs-CZ" altLang="cs-CZ" sz="1800" dirty="0"/>
              <a:t> </a:t>
            </a:r>
            <a:r>
              <a:rPr lang="cs-CZ" altLang="cs-CZ" sz="1800" dirty="0" err="1"/>
              <a:t>nuclear</a:t>
            </a:r>
            <a:r>
              <a:rPr lang="en-US" altLang="cs-CZ" sz="1800" dirty="0"/>
              <a:t> shelter</a:t>
            </a:r>
          </a:p>
          <a:p>
            <a:pPr>
              <a:spcBef>
                <a:spcPct val="0"/>
              </a:spcBef>
              <a:spcAft>
                <a:spcPts val="1200"/>
              </a:spcAft>
              <a:buClrTx/>
              <a:buSzTx/>
              <a:buFontTx/>
              <a:buChar char="•"/>
            </a:pPr>
            <a:r>
              <a:rPr lang="cs-CZ" altLang="cs-CZ" sz="1800" dirty="0"/>
              <a:t> </a:t>
            </a:r>
            <a:r>
              <a:rPr lang="en-US" altLang="cs-CZ" sz="1800" dirty="0">
                <a:solidFill>
                  <a:srgbClr val="FF0000"/>
                </a:solidFill>
              </a:rPr>
              <a:t>2 electron microscopes</a:t>
            </a:r>
            <a:endParaRPr lang="en-US" altLang="cs-CZ" sz="1800" dirty="0"/>
          </a:p>
          <a:p>
            <a:pPr eaLnBrk="1" hangingPunct="1">
              <a:spcBef>
                <a:spcPct val="0"/>
              </a:spcBef>
              <a:spcAft>
                <a:spcPts val="1200"/>
              </a:spcAft>
              <a:buClrTx/>
              <a:buSzTx/>
              <a:buFontTx/>
              <a:buChar char="•"/>
            </a:pPr>
            <a:r>
              <a:rPr lang="cs-CZ" altLang="cs-CZ" sz="1800" dirty="0"/>
              <a:t> </a:t>
            </a:r>
            <a:r>
              <a:rPr lang="en-US" altLang="cs-CZ" sz="1800" dirty="0">
                <a:solidFill>
                  <a:srgbClr val="FF0000"/>
                </a:solidFill>
              </a:rPr>
              <a:t>Laboratory for high-resolution X-ray radiography</a:t>
            </a:r>
            <a:r>
              <a:rPr lang="en-US" altLang="cs-CZ" sz="1800" dirty="0"/>
              <a:t>, 3D X-ray tomography and </a:t>
            </a:r>
            <a:r>
              <a:rPr lang="en-US" altLang="cs-CZ" sz="1800" dirty="0" err="1"/>
              <a:t>neutronography</a:t>
            </a:r>
            <a:r>
              <a:rPr lang="en-US" altLang="cs-CZ" sz="1800" dirty="0"/>
              <a:t> in IEAP, </a:t>
            </a:r>
          </a:p>
          <a:p>
            <a:pPr eaLnBrk="1" hangingPunct="1">
              <a:spcBef>
                <a:spcPct val="0"/>
              </a:spcBef>
              <a:spcAft>
                <a:spcPts val="1200"/>
              </a:spcAft>
              <a:buClrTx/>
              <a:buSzTx/>
              <a:buFontTx/>
              <a:buChar char="•"/>
            </a:pPr>
            <a:r>
              <a:rPr lang="en-US" altLang="cs-CZ" sz="1800" dirty="0">
                <a:solidFill>
                  <a:srgbClr val="FF0000"/>
                </a:solidFill>
              </a:rPr>
              <a:t>Specialized laboratory for experimental imaging</a:t>
            </a:r>
            <a:r>
              <a:rPr lang="en-US" altLang="cs-CZ" sz="1800" dirty="0"/>
              <a:t> – common laboratory of IEAP and 3</a:t>
            </a:r>
            <a:r>
              <a:rPr lang="en-US" altLang="cs-CZ" sz="1800" baseline="30000" dirty="0"/>
              <a:t>rd</a:t>
            </a:r>
            <a:r>
              <a:rPr lang="en-US" altLang="cs-CZ" sz="1800" dirty="0"/>
              <a:t> faculty of medicine of CU</a:t>
            </a:r>
            <a:r>
              <a:rPr lang="cs-CZ" altLang="cs-CZ" sz="1800" dirty="0"/>
              <a:t> </a:t>
            </a:r>
            <a:endParaRPr lang="en-US" altLang="cs-CZ" sz="1800" dirty="0"/>
          </a:p>
          <a:p>
            <a:pPr eaLnBrk="1" hangingPunct="1">
              <a:spcBef>
                <a:spcPct val="0"/>
              </a:spcBef>
              <a:spcAft>
                <a:spcPts val="1200"/>
              </a:spcAft>
              <a:buClrTx/>
              <a:buSzTx/>
              <a:buFontTx/>
              <a:buChar char="•"/>
            </a:pPr>
            <a:r>
              <a:rPr lang="en-US" altLang="cs-CZ" sz="1800" dirty="0"/>
              <a:t> </a:t>
            </a:r>
            <a:r>
              <a:rPr lang="en-US" altLang="cs-CZ" sz="1800" dirty="0">
                <a:solidFill>
                  <a:srgbClr val="FF0000"/>
                </a:solidFill>
              </a:rPr>
              <a:t>Radon laboratory </a:t>
            </a:r>
            <a:r>
              <a:rPr lang="en-US" altLang="cs-CZ" sz="1800" dirty="0"/>
              <a:t>(ultrasensitive measurement, radon-free chambers) – common laboratory of IEAP and the National </a:t>
            </a:r>
            <a:r>
              <a:rPr lang="cs-CZ" altLang="cs-CZ" sz="1800" dirty="0"/>
              <a:t>R</a:t>
            </a:r>
            <a:r>
              <a:rPr lang="en-US" altLang="cs-CZ" sz="1800" dirty="0" err="1"/>
              <a:t>adiation</a:t>
            </a:r>
            <a:r>
              <a:rPr lang="en-US" altLang="cs-CZ" sz="1800" dirty="0"/>
              <a:t> </a:t>
            </a:r>
            <a:r>
              <a:rPr lang="cs-CZ" altLang="cs-CZ" sz="1800" dirty="0"/>
              <a:t>P</a:t>
            </a:r>
            <a:r>
              <a:rPr lang="en-US" altLang="cs-CZ" sz="1800" dirty="0" err="1"/>
              <a:t>rotection</a:t>
            </a:r>
            <a:r>
              <a:rPr lang="en-US" altLang="cs-CZ" sz="1800" dirty="0"/>
              <a:t> </a:t>
            </a:r>
            <a:r>
              <a:rPr lang="cs-CZ" altLang="cs-CZ" sz="1800" dirty="0"/>
              <a:t>I</a:t>
            </a:r>
            <a:r>
              <a:rPr lang="en-US" altLang="cs-CZ" sz="1800" dirty="0" err="1"/>
              <a:t>nstitute</a:t>
            </a:r>
            <a:r>
              <a:rPr lang="en-US" altLang="cs-CZ" sz="1800" dirty="0"/>
              <a:t>;</a:t>
            </a:r>
          </a:p>
          <a:p>
            <a:pPr eaLnBrk="1" hangingPunct="1">
              <a:spcBef>
                <a:spcPct val="0"/>
              </a:spcBef>
              <a:spcAft>
                <a:spcPts val="1200"/>
              </a:spcAft>
              <a:buClrTx/>
              <a:buSzTx/>
              <a:buFontTx/>
              <a:buChar char="•"/>
            </a:pPr>
            <a:r>
              <a:rPr lang="en-US" altLang="cs-CZ" sz="1800" dirty="0"/>
              <a:t> </a:t>
            </a:r>
            <a:r>
              <a:rPr lang="en-US" altLang="cs-CZ" sz="1800" dirty="0">
                <a:solidFill>
                  <a:srgbClr val="FF0000"/>
                </a:solidFill>
              </a:rPr>
              <a:t>Tunable electron source and equipment for scintillators measurements </a:t>
            </a:r>
            <a:r>
              <a:rPr lang="en-US" altLang="cs-CZ" sz="1800" dirty="0"/>
              <a:t>– common laboratory of IEAP and the </a:t>
            </a:r>
            <a:r>
              <a:rPr lang="en-US" altLang="cs-CZ" sz="1800" dirty="0" err="1"/>
              <a:t>Nuvia</a:t>
            </a:r>
            <a:r>
              <a:rPr lang="en-US" altLang="cs-CZ" sz="1800" dirty="0"/>
              <a:t> company.</a:t>
            </a:r>
          </a:p>
        </p:txBody>
      </p:sp>
      <p:pic>
        <p:nvPicPr>
          <p:cNvPr id="8197" name="Obrázek 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870231" y="2183974"/>
            <a:ext cx="2681288" cy="201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Obrázek 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758678" y="4809004"/>
            <a:ext cx="2689225"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Obrázek 4" descr="P8298004.JP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400800" y="3611439"/>
            <a:ext cx="2660650" cy="182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2" descr="VdG scheme"/>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88126" y="871583"/>
            <a:ext cx="2444406" cy="179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Arrow Connector 2"/>
          <p:cNvCxnSpPr/>
          <p:nvPr/>
        </p:nvCxnSpPr>
        <p:spPr bwMode="auto">
          <a:xfrm>
            <a:off x="5502876" y="1186249"/>
            <a:ext cx="1085250" cy="0"/>
          </a:xfrm>
          <a:prstGeom prst="straightConnector1">
            <a:avLst/>
          </a:prstGeom>
          <a:noFill/>
          <a:ln w="12700" cap="flat" cmpd="sng" algn="ctr">
            <a:solidFill>
              <a:srgbClr val="000000"/>
            </a:solidFill>
            <a:prstDash val="solid"/>
            <a:round/>
            <a:headEnd type="none" w="med" len="med"/>
            <a:tailEnd type="triangle"/>
          </a:ln>
          <a:effectLst/>
        </p:spPr>
      </p:cxnSp>
      <p:cxnSp>
        <p:nvCxnSpPr>
          <p:cNvPr id="10" name="Straight Arrow Connector 9"/>
          <p:cNvCxnSpPr/>
          <p:nvPr/>
        </p:nvCxnSpPr>
        <p:spPr bwMode="auto">
          <a:xfrm flipV="1">
            <a:off x="5437930" y="3189655"/>
            <a:ext cx="353430" cy="140479"/>
          </a:xfrm>
          <a:prstGeom prst="straightConnector1">
            <a:avLst/>
          </a:prstGeom>
          <a:noFill/>
          <a:ln w="12700" cap="flat" cmpd="sng" algn="ctr">
            <a:solidFill>
              <a:srgbClr val="000000"/>
            </a:solidFill>
            <a:prstDash val="solid"/>
            <a:round/>
            <a:headEnd type="none" w="med" len="med"/>
            <a:tailEnd type="triangle"/>
          </a:ln>
          <a:effectLst/>
        </p:spPr>
      </p:cxnSp>
      <p:cxnSp>
        <p:nvCxnSpPr>
          <p:cNvPr id="13" name="Straight Arrow Connector 12"/>
          <p:cNvCxnSpPr/>
          <p:nvPr/>
        </p:nvCxnSpPr>
        <p:spPr bwMode="auto">
          <a:xfrm flipV="1">
            <a:off x="5502876" y="4524252"/>
            <a:ext cx="855513" cy="202869"/>
          </a:xfrm>
          <a:prstGeom prst="straightConnector1">
            <a:avLst/>
          </a:prstGeom>
          <a:noFill/>
          <a:ln w="12700" cap="flat" cmpd="sng" algn="ctr">
            <a:solidFill>
              <a:srgbClr val="000000"/>
            </a:solidFill>
            <a:prstDash val="solid"/>
            <a:round/>
            <a:headEnd type="none" w="med" len="med"/>
            <a:tailEnd type="triangle"/>
          </a:ln>
          <a:effectLst/>
        </p:spPr>
      </p:cxnSp>
      <p:cxnSp>
        <p:nvCxnSpPr>
          <p:cNvPr id="17" name="Straight Arrow Connector 16"/>
          <p:cNvCxnSpPr/>
          <p:nvPr/>
        </p:nvCxnSpPr>
        <p:spPr bwMode="auto">
          <a:xfrm>
            <a:off x="5208814" y="5804807"/>
            <a:ext cx="507453" cy="119201"/>
          </a:xfrm>
          <a:prstGeom prst="straightConnector1">
            <a:avLst/>
          </a:prstGeom>
          <a:noFill/>
          <a:ln w="12700" cap="flat" cmpd="sng" algn="ctr">
            <a:solidFill>
              <a:srgbClr val="000000"/>
            </a:solidFill>
            <a:prstDash val="solid"/>
            <a:round/>
            <a:headEnd type="none" w="med" len="med"/>
            <a:tailEnd type="triangle"/>
          </a:ln>
          <a:effectLst/>
        </p:spPr>
      </p:cxnSp>
    </p:spTree>
    <p:extLst>
      <p:ext uri="{BB962C8B-B14F-4D97-AF65-F5344CB8AC3E}">
        <p14:creationId xmlns:p14="http://schemas.microsoft.com/office/powerpoint/2010/main" val="7015559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Nadpis 1"/>
          <p:cNvSpPr>
            <a:spLocks noGrp="1"/>
          </p:cNvSpPr>
          <p:nvPr>
            <p:ph type="title"/>
          </p:nvPr>
        </p:nvSpPr>
        <p:spPr>
          <a:xfrm>
            <a:off x="228600" y="165100"/>
            <a:ext cx="8682038" cy="693738"/>
          </a:xfrm>
        </p:spPr>
        <p:txBody>
          <a:bodyPr/>
          <a:lstStyle/>
          <a:p>
            <a:r>
              <a:rPr lang="cs-CZ" altLang="cs-CZ" sz="2800" dirty="0"/>
              <a:t>RTG </a:t>
            </a:r>
            <a:r>
              <a:rPr lang="en-US" altLang="cs-CZ" sz="2800" dirty="0"/>
              <a:t>imaging of soft tissues fixed by alcohol</a:t>
            </a:r>
          </a:p>
        </p:txBody>
      </p:sp>
      <p:grpSp>
        <p:nvGrpSpPr>
          <p:cNvPr id="43011" name="Skupina 4"/>
          <p:cNvGrpSpPr>
            <a:grpSpLocks/>
          </p:cNvGrpSpPr>
          <p:nvPr/>
        </p:nvGrpSpPr>
        <p:grpSpPr bwMode="auto">
          <a:xfrm>
            <a:off x="449263" y="2944131"/>
            <a:ext cx="2955925" cy="2719388"/>
            <a:chOff x="348112" y="3592734"/>
            <a:chExt cx="2955261" cy="2719166"/>
          </a:xfrm>
        </p:grpSpPr>
        <p:pic>
          <p:nvPicPr>
            <p:cNvPr id="43030" name="Picture 3" descr="D:\Knihovny\Documents\UTEF\Clanky, dokumenty, skoleni\2015\Mnichov 02 13\C7_jatra.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48112" y="3592734"/>
              <a:ext cx="2955261" cy="2719166"/>
            </a:xfrm>
            <a:prstGeom prst="rect">
              <a:avLst/>
            </a:prstGeom>
            <a:noFill/>
            <a:ln w="25400">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43031" name="Obdélník 7"/>
            <p:cNvSpPr>
              <a:spLocks noChangeArrowheads="1"/>
            </p:cNvSpPr>
            <p:nvPr/>
          </p:nvSpPr>
          <p:spPr bwMode="auto">
            <a:xfrm>
              <a:off x="454910" y="6170613"/>
              <a:ext cx="360000" cy="648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endParaRPr lang="cs-CZ" altLang="cs-CZ"/>
            </a:p>
          </p:txBody>
        </p:sp>
        <p:sp>
          <p:nvSpPr>
            <p:cNvPr id="43032" name="TextovéPole 10"/>
            <p:cNvSpPr txBox="1">
              <a:spLocks noChangeArrowheads="1"/>
            </p:cNvSpPr>
            <p:nvPr/>
          </p:nvSpPr>
          <p:spPr bwMode="auto">
            <a:xfrm>
              <a:off x="2238114" y="5927824"/>
              <a:ext cx="73658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anose="05000000000000000000" pitchFamily="2" charset="2"/>
                <a:buBlip>
                  <a:blip r:embed="rId4"/>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en-US" altLang="cs-CZ" sz="1400" dirty="0">
                  <a:solidFill>
                    <a:schemeClr val="bg1"/>
                  </a:solidFill>
                </a:rPr>
                <a:t>liver</a:t>
              </a:r>
            </a:p>
          </p:txBody>
        </p:sp>
      </p:grpSp>
      <p:grpSp>
        <p:nvGrpSpPr>
          <p:cNvPr id="43012" name="Skupina 2"/>
          <p:cNvGrpSpPr>
            <a:grpSpLocks/>
          </p:cNvGrpSpPr>
          <p:nvPr/>
        </p:nvGrpSpPr>
        <p:grpSpPr bwMode="auto">
          <a:xfrm>
            <a:off x="793750" y="1312181"/>
            <a:ext cx="1978025" cy="1593850"/>
            <a:chOff x="-612720" y="1268700"/>
            <a:chExt cx="2222500" cy="1890713"/>
          </a:xfrm>
        </p:grpSpPr>
        <p:pic>
          <p:nvPicPr>
            <p:cNvPr id="43027"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12720" y="1268700"/>
              <a:ext cx="2222500" cy="1890713"/>
            </a:xfrm>
            <a:prstGeom prst="rect">
              <a:avLst/>
            </a:prstGeom>
            <a:noFill/>
            <a:ln w="1905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028" name="TextovéPole 10"/>
            <p:cNvSpPr txBox="1">
              <a:spLocks noChangeArrowheads="1"/>
            </p:cNvSpPr>
            <p:nvPr/>
          </p:nvSpPr>
          <p:spPr bwMode="auto">
            <a:xfrm>
              <a:off x="697552" y="2718372"/>
              <a:ext cx="912227" cy="36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anose="05000000000000000000" pitchFamily="2" charset="2"/>
                <a:buBlip>
                  <a:blip r:embed="rId4"/>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en-US" altLang="cs-CZ" sz="1400" dirty="0">
                  <a:solidFill>
                    <a:schemeClr val="bg1"/>
                  </a:solidFill>
                </a:rPr>
                <a:t>kidney</a:t>
              </a:r>
            </a:p>
          </p:txBody>
        </p:sp>
        <p:sp>
          <p:nvSpPr>
            <p:cNvPr id="43029" name="Obdélník 7"/>
            <p:cNvSpPr>
              <a:spLocks noChangeArrowheads="1"/>
            </p:cNvSpPr>
            <p:nvPr/>
          </p:nvSpPr>
          <p:spPr bwMode="auto">
            <a:xfrm>
              <a:off x="-502441" y="2903233"/>
              <a:ext cx="749791" cy="76861"/>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endParaRPr lang="cs-CZ" altLang="cs-CZ"/>
            </a:p>
          </p:txBody>
        </p:sp>
      </p:grpSp>
      <p:sp>
        <p:nvSpPr>
          <p:cNvPr id="43013" name="TextovéPole 5"/>
          <p:cNvSpPr txBox="1">
            <a:spLocks noChangeArrowheads="1"/>
          </p:cNvSpPr>
          <p:nvPr/>
        </p:nvSpPr>
        <p:spPr bwMode="auto">
          <a:xfrm>
            <a:off x="344487" y="5942919"/>
            <a:ext cx="384651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anose="05000000000000000000" pitchFamily="2" charset="2"/>
              <a:buBlip>
                <a:blip r:embed="rId4"/>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en-US" altLang="cs-CZ" sz="1000" dirty="0"/>
              <a:t>2D projections</a:t>
            </a:r>
            <a:r>
              <a:rPr lang="cs-CZ" altLang="cs-CZ" sz="1000" dirty="0"/>
              <a:t> ex-</a:t>
            </a:r>
            <a:r>
              <a:rPr lang="cs-CZ" altLang="cs-CZ" sz="1000" dirty="0" err="1"/>
              <a:t>vivo</a:t>
            </a:r>
            <a:r>
              <a:rPr lang="cs-CZ" altLang="cs-CZ" sz="1000" dirty="0"/>
              <a:t> </a:t>
            </a:r>
            <a:r>
              <a:rPr lang="cs-CZ" altLang="cs-CZ" sz="1000" dirty="0" err="1"/>
              <a:t>org</a:t>
            </a:r>
            <a:r>
              <a:rPr lang="en-US" altLang="cs-CZ" sz="1000" dirty="0" err="1"/>
              <a:t>ans</a:t>
            </a:r>
            <a:r>
              <a:rPr lang="en-US" altLang="cs-CZ" sz="1000" dirty="0"/>
              <a:t> of a</a:t>
            </a:r>
            <a:r>
              <a:rPr lang="cs-CZ" altLang="cs-CZ" sz="1000" dirty="0"/>
              <a:t> m</a:t>
            </a:r>
            <a:r>
              <a:rPr lang="en-US" altLang="cs-CZ" sz="1000" dirty="0" err="1"/>
              <a:t>ouse</a:t>
            </a:r>
            <a:r>
              <a:rPr lang="cs-CZ" altLang="cs-CZ" sz="1000" dirty="0"/>
              <a:t>. </a:t>
            </a:r>
            <a:endParaRPr lang="en-US" altLang="cs-CZ" sz="1000" dirty="0"/>
          </a:p>
        </p:txBody>
      </p:sp>
      <p:grpSp>
        <p:nvGrpSpPr>
          <p:cNvPr id="43014" name="Skupina 3"/>
          <p:cNvGrpSpPr>
            <a:grpSpLocks/>
          </p:cNvGrpSpPr>
          <p:nvPr/>
        </p:nvGrpSpPr>
        <p:grpSpPr bwMode="auto">
          <a:xfrm>
            <a:off x="2903538" y="1256619"/>
            <a:ext cx="1911350" cy="2357437"/>
            <a:chOff x="1763610" y="1988800"/>
            <a:chExt cx="2278063" cy="2646362"/>
          </a:xfrm>
        </p:grpSpPr>
        <p:pic>
          <p:nvPicPr>
            <p:cNvPr id="43024" name="Picture 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763610" y="1988800"/>
              <a:ext cx="2278063" cy="2646362"/>
            </a:xfrm>
            <a:prstGeom prst="rect">
              <a:avLst/>
            </a:prstGeom>
            <a:noFill/>
            <a:ln w="2540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025" name="Obdélník 7"/>
            <p:cNvSpPr>
              <a:spLocks noChangeArrowheads="1"/>
            </p:cNvSpPr>
            <p:nvPr/>
          </p:nvSpPr>
          <p:spPr bwMode="auto">
            <a:xfrm>
              <a:off x="1847450" y="2296735"/>
              <a:ext cx="564251" cy="72726"/>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endParaRPr lang="cs-CZ" altLang="cs-CZ"/>
            </a:p>
          </p:txBody>
        </p:sp>
        <p:sp>
          <p:nvSpPr>
            <p:cNvPr id="43026" name="TextovéPole 10"/>
            <p:cNvSpPr txBox="1">
              <a:spLocks noChangeArrowheads="1"/>
            </p:cNvSpPr>
            <p:nvPr/>
          </p:nvSpPr>
          <p:spPr bwMode="auto">
            <a:xfrm>
              <a:off x="3298859" y="2012424"/>
              <a:ext cx="736583" cy="345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anose="05000000000000000000" pitchFamily="2" charset="2"/>
                <a:buBlip>
                  <a:blip r:embed="rId4"/>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en-US" altLang="cs-CZ" sz="1400" dirty="0">
                  <a:solidFill>
                    <a:schemeClr val="bg1"/>
                  </a:solidFill>
                </a:rPr>
                <a:t>lung</a:t>
              </a:r>
            </a:p>
          </p:txBody>
        </p:sp>
      </p:grpSp>
      <p:sp>
        <p:nvSpPr>
          <p:cNvPr id="43015" name="TextovéPole 20"/>
          <p:cNvSpPr txBox="1">
            <a:spLocks noChangeArrowheads="1"/>
          </p:cNvSpPr>
          <p:nvPr/>
        </p:nvSpPr>
        <p:spPr bwMode="auto">
          <a:xfrm>
            <a:off x="935038" y="2426606"/>
            <a:ext cx="7572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anose="05000000000000000000" pitchFamily="2" charset="2"/>
              <a:buBlip>
                <a:blip r:embed="rId4"/>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cs-CZ" altLang="en-US" sz="1200">
                <a:solidFill>
                  <a:schemeClr val="bg1"/>
                </a:solidFill>
              </a:rPr>
              <a:t>5 mm</a:t>
            </a:r>
            <a:endParaRPr lang="en-US" altLang="en-US" sz="1200">
              <a:solidFill>
                <a:schemeClr val="bg1"/>
              </a:solidFill>
            </a:endParaRPr>
          </a:p>
        </p:txBody>
      </p:sp>
      <p:sp>
        <p:nvSpPr>
          <p:cNvPr id="43016" name="TextovéPole 20"/>
          <p:cNvSpPr txBox="1">
            <a:spLocks noChangeArrowheads="1"/>
          </p:cNvSpPr>
          <p:nvPr/>
        </p:nvSpPr>
        <p:spPr bwMode="auto">
          <a:xfrm>
            <a:off x="2914650" y="1285194"/>
            <a:ext cx="6746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anose="05000000000000000000" pitchFamily="2" charset="2"/>
              <a:buBlip>
                <a:blip r:embed="rId4"/>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cs-CZ" altLang="en-US" sz="1200">
                <a:solidFill>
                  <a:schemeClr val="bg1"/>
                </a:solidFill>
              </a:rPr>
              <a:t>5 mm</a:t>
            </a:r>
            <a:endParaRPr lang="en-US" altLang="en-US" sz="1200">
              <a:solidFill>
                <a:schemeClr val="bg1"/>
              </a:solidFill>
            </a:endParaRPr>
          </a:p>
        </p:txBody>
      </p:sp>
      <p:sp>
        <p:nvSpPr>
          <p:cNvPr id="43017" name="TextovéPole 20"/>
          <p:cNvSpPr txBox="1">
            <a:spLocks noChangeArrowheads="1"/>
          </p:cNvSpPr>
          <p:nvPr/>
        </p:nvSpPr>
        <p:spPr bwMode="auto">
          <a:xfrm>
            <a:off x="463550" y="5272994"/>
            <a:ext cx="59531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anose="05000000000000000000" pitchFamily="2" charset="2"/>
              <a:buBlip>
                <a:blip r:embed="rId4"/>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cs-CZ" altLang="en-US" sz="1200">
                <a:solidFill>
                  <a:schemeClr val="bg1"/>
                </a:solidFill>
              </a:rPr>
              <a:t>5 mm</a:t>
            </a:r>
            <a:endParaRPr lang="en-US" altLang="en-US" sz="1200">
              <a:solidFill>
                <a:schemeClr val="bg1"/>
              </a:solidFill>
            </a:endParaRPr>
          </a:p>
        </p:txBody>
      </p:sp>
      <p:pic>
        <p:nvPicPr>
          <p:cNvPr id="26" name="animace ledvina1.avi">
            <a:hlinkClick r:id="" action="ppaction://media"/>
          </p:cNvPr>
          <p:cNvPicPr>
            <a:picLocks noRot="1" noChangeAspect="1"/>
          </p:cNvPicPr>
          <p:nvPr>
            <a:videoFile r:link="rId1"/>
          </p:nvPr>
        </p:nvPicPr>
        <p:blipFill>
          <a:blip r:embed="rId7">
            <a:lum bright="20000" contrast="40000"/>
            <a:extLst>
              <a:ext uri="{28A0092B-C50C-407E-A947-70E740481C1C}">
                <a14:useLocalDpi xmlns:a14="http://schemas.microsoft.com/office/drawing/2010/main" val="0"/>
              </a:ext>
            </a:extLst>
          </a:blip>
          <a:srcRect/>
          <a:stretch>
            <a:fillRect/>
          </a:stretch>
        </p:blipFill>
        <p:spPr bwMode="auto">
          <a:xfrm>
            <a:off x="5219700" y="1432831"/>
            <a:ext cx="3552825" cy="3852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9" name="Picture 28" descr="D:\Knihovny\Dokumenty\UTEF\Clanky, dokumenty, skoleni\2016\UTEF board\LT6 100 mozek.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332163" y="3472769"/>
            <a:ext cx="1717675" cy="2078037"/>
          </a:xfrm>
          <a:prstGeom prst="rect">
            <a:avLst/>
          </a:prstGeom>
          <a:noFill/>
          <a:ln w="31750">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43020" name="TextovéPole 10"/>
          <p:cNvSpPr txBox="1">
            <a:spLocks noChangeArrowheads="1"/>
          </p:cNvSpPr>
          <p:nvPr/>
        </p:nvSpPr>
        <p:spPr bwMode="auto">
          <a:xfrm>
            <a:off x="4432300" y="3485469"/>
            <a:ext cx="6175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anose="05000000000000000000" pitchFamily="2" charset="2"/>
              <a:buBlip>
                <a:blip r:embed="rId4"/>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cs-CZ" altLang="cs-CZ" sz="1400">
                <a:solidFill>
                  <a:schemeClr val="bg1"/>
                </a:solidFill>
              </a:rPr>
              <a:t>brain</a:t>
            </a:r>
            <a:endParaRPr lang="en-US" altLang="cs-CZ" sz="1400">
              <a:solidFill>
                <a:schemeClr val="bg1"/>
              </a:solidFill>
            </a:endParaRPr>
          </a:p>
        </p:txBody>
      </p:sp>
      <p:sp>
        <p:nvSpPr>
          <p:cNvPr id="43021" name="TextovéPole 20"/>
          <p:cNvSpPr txBox="1">
            <a:spLocks noChangeArrowheads="1"/>
          </p:cNvSpPr>
          <p:nvPr/>
        </p:nvSpPr>
        <p:spPr bwMode="auto">
          <a:xfrm>
            <a:off x="3332163" y="5133294"/>
            <a:ext cx="6746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anose="05000000000000000000" pitchFamily="2" charset="2"/>
              <a:buBlip>
                <a:blip r:embed="rId4"/>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cs-CZ" altLang="en-US" sz="1200">
                <a:solidFill>
                  <a:schemeClr val="bg1"/>
                </a:solidFill>
              </a:rPr>
              <a:t>5 mm</a:t>
            </a:r>
            <a:endParaRPr lang="en-US" altLang="en-US" sz="1200">
              <a:solidFill>
                <a:schemeClr val="bg1"/>
              </a:solidFill>
            </a:endParaRPr>
          </a:p>
        </p:txBody>
      </p:sp>
      <p:sp>
        <p:nvSpPr>
          <p:cNvPr id="43022" name="Obdélník 7"/>
          <p:cNvSpPr>
            <a:spLocks noChangeArrowheads="1"/>
          </p:cNvSpPr>
          <p:nvPr/>
        </p:nvSpPr>
        <p:spPr bwMode="auto">
          <a:xfrm>
            <a:off x="3392488" y="5379356"/>
            <a:ext cx="541337" cy="65088"/>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endParaRPr lang="cs-CZ" altLang="cs-CZ"/>
          </a:p>
        </p:txBody>
      </p:sp>
      <p:sp>
        <p:nvSpPr>
          <p:cNvPr id="43023" name="TextovéPole 1"/>
          <p:cNvSpPr txBox="1">
            <a:spLocks noChangeArrowheads="1"/>
          </p:cNvSpPr>
          <p:nvPr/>
        </p:nvSpPr>
        <p:spPr bwMode="auto">
          <a:xfrm>
            <a:off x="5219700" y="5511913"/>
            <a:ext cx="38481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anose="05000000000000000000" pitchFamily="2" charset="2"/>
              <a:buBlip>
                <a:blip r:embed="rId4"/>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cs-CZ" altLang="cs-CZ" sz="1000" dirty="0"/>
              <a:t>A </a:t>
            </a:r>
            <a:r>
              <a:rPr lang="en-US" altLang="cs-CZ" sz="1000" dirty="0"/>
              <a:t>set of</a:t>
            </a:r>
            <a:r>
              <a:rPr lang="cs-CZ" altLang="cs-CZ" sz="1000" dirty="0"/>
              <a:t> CT </a:t>
            </a:r>
            <a:r>
              <a:rPr lang="en-US" altLang="cs-CZ" sz="1000" dirty="0"/>
              <a:t>projections of a</a:t>
            </a:r>
            <a:r>
              <a:rPr lang="cs-CZ" altLang="cs-CZ" sz="1000" dirty="0"/>
              <a:t> </a:t>
            </a:r>
            <a:r>
              <a:rPr lang="en-US" altLang="cs-CZ" sz="1000" dirty="0"/>
              <a:t>mouse kidney, resolution</a:t>
            </a:r>
            <a:r>
              <a:rPr lang="cs-CZ" altLang="cs-CZ" sz="1000" dirty="0"/>
              <a:t> 4.5 µm</a:t>
            </a:r>
            <a:r>
              <a:rPr lang="en-US" altLang="cs-CZ" sz="1000" dirty="0"/>
              <a:t>, prepared with the </a:t>
            </a:r>
            <a:r>
              <a:rPr lang="cs-CZ" altLang="cs-CZ" sz="1000" dirty="0" err="1"/>
              <a:t>dete</a:t>
            </a:r>
            <a:r>
              <a:rPr lang="en-US" altLang="cs-CZ" sz="1000" dirty="0"/>
              <a:t>c</a:t>
            </a:r>
            <a:r>
              <a:rPr lang="cs-CZ" altLang="cs-CZ" sz="1000" dirty="0"/>
              <a:t>tor </a:t>
            </a:r>
            <a:r>
              <a:rPr lang="en-US" altLang="cs-CZ" sz="1000" dirty="0"/>
              <a:t>WidePIX</a:t>
            </a:r>
            <a:r>
              <a:rPr lang="en-US" altLang="cs-CZ" sz="1000" baseline="-25000" dirty="0"/>
              <a:t>10x5</a:t>
            </a:r>
            <a:endParaRPr lang="en-US" altLang="cs-CZ" sz="1000" dirty="0"/>
          </a:p>
          <a:p>
            <a:pPr eaLnBrk="1" hangingPunct="1">
              <a:spcBef>
                <a:spcPct val="0"/>
              </a:spcBef>
              <a:buClrTx/>
              <a:buSzTx/>
              <a:buFontTx/>
              <a:buNone/>
            </a:pPr>
            <a:endParaRPr lang="cs-CZ" altLang="cs-CZ" sz="1000" dirty="0"/>
          </a:p>
        </p:txBody>
      </p:sp>
    </p:spTree>
    <p:extLst>
      <p:ext uri="{BB962C8B-B14F-4D97-AF65-F5344CB8AC3E}">
        <p14:creationId xmlns:p14="http://schemas.microsoft.com/office/powerpoint/2010/main" val="40499682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30200" fill="hold"/>
                                        <p:tgtEl>
                                          <p:spTgt spid="2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26"/>
                </p:tgtEl>
              </p:cMediaNode>
            </p:video>
            <p:seq concurrent="1" nextAc="seek">
              <p:cTn id="8" restart="whenNotActive" fill="hold" evtFilter="cancelBubble" nodeType="interactiveSeq">
                <p:stCondLst>
                  <p:cond evt="onClick" delay="0">
                    <p:tgtEl>
                      <p:spTgt spid="26"/>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26"/>
                                        </p:tgtEl>
                                      </p:cBhvr>
                                    </p:cmd>
                                  </p:childTnLst>
                                </p:cTn>
                              </p:par>
                            </p:childTnLst>
                          </p:cTn>
                        </p:par>
                      </p:childTnLst>
                    </p:cTn>
                  </p:par>
                </p:childTnLst>
              </p:cTn>
              <p:nextCondLst>
                <p:cond evt="onClick" delay="0">
                  <p:tgtEl>
                    <p:spTgt spid="26"/>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Nadpis 1"/>
          <p:cNvSpPr>
            <a:spLocks noGrp="1"/>
          </p:cNvSpPr>
          <p:nvPr>
            <p:ph type="title"/>
          </p:nvPr>
        </p:nvSpPr>
        <p:spPr>
          <a:xfrm>
            <a:off x="222250" y="43944"/>
            <a:ext cx="8693150" cy="936625"/>
          </a:xfrm>
        </p:spPr>
        <p:txBody>
          <a:bodyPr/>
          <a:lstStyle/>
          <a:p>
            <a:r>
              <a:rPr lang="cs-CZ" sz="2800" dirty="0"/>
              <a:t>RTG </a:t>
            </a:r>
            <a:r>
              <a:rPr lang="en-US" sz="2800" dirty="0"/>
              <a:t>imaging with </a:t>
            </a:r>
            <a:r>
              <a:rPr lang="cs-CZ" sz="2800" dirty="0"/>
              <a:t>sub-</a:t>
            </a:r>
            <a:r>
              <a:rPr lang="en-US" sz="2800" dirty="0"/>
              <a:t>micron</a:t>
            </a:r>
            <a:r>
              <a:rPr lang="cs-CZ" sz="2800" dirty="0"/>
              <a:t> r</a:t>
            </a:r>
            <a:r>
              <a:rPr lang="en-US" sz="2800" dirty="0" err="1"/>
              <a:t>esolution</a:t>
            </a:r>
            <a:endParaRPr lang="en-US" sz="2800" dirty="0"/>
          </a:p>
        </p:txBody>
      </p:sp>
      <p:sp>
        <p:nvSpPr>
          <p:cNvPr id="4099" name="Zástupný symbol pro obsah 2" descr="Rectangle: Click to edit Master text styles&#10;Second level&#10;Third level&#10;Fourth level&#10;Fifth level"/>
          <p:cNvSpPr>
            <a:spLocks noGrp="1"/>
          </p:cNvSpPr>
          <p:nvPr>
            <p:ph idx="1"/>
          </p:nvPr>
        </p:nvSpPr>
        <p:spPr>
          <a:xfrm>
            <a:off x="611188" y="1059680"/>
            <a:ext cx="7921625" cy="4897150"/>
          </a:xfrm>
        </p:spPr>
        <p:txBody>
          <a:bodyPr/>
          <a:lstStyle/>
          <a:p>
            <a:r>
              <a:rPr lang="cs-CZ" sz="1800" dirty="0" err="1"/>
              <a:t>Foraminifera</a:t>
            </a:r>
            <a:r>
              <a:rPr lang="cs-CZ" sz="1800" dirty="0"/>
              <a:t> – </a:t>
            </a:r>
            <a:r>
              <a:rPr lang="en-US" sz="1800" dirty="0"/>
              <a:t>one-cell sea organism</a:t>
            </a:r>
            <a:endParaRPr lang="cs-CZ" sz="1800" dirty="0"/>
          </a:p>
        </p:txBody>
      </p:sp>
      <p:pic>
        <p:nvPicPr>
          <p:cNvPr id="4100" name="Picture 3" descr="C:\Users\Lenovo\Documents\ÚTEF\Clanky, dokumenty, skoleni\ÚTEF seminář prosinec 2013\obrazky\microtomo setup.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71550" y="1844675"/>
            <a:ext cx="7488238" cy="468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Přímá spojnice se šipkou 2"/>
          <p:cNvCxnSpPr>
            <a:cxnSpLocks noChangeShapeType="1"/>
          </p:cNvCxnSpPr>
          <p:nvPr/>
        </p:nvCxnSpPr>
        <p:spPr bwMode="auto">
          <a:xfrm flipH="1" flipV="1">
            <a:off x="3132138" y="2781300"/>
            <a:ext cx="1655762" cy="215900"/>
          </a:xfrm>
          <a:prstGeom prst="straightConnector1">
            <a:avLst/>
          </a:prstGeom>
          <a:noFill/>
          <a:ln w="25400" algn="ctr">
            <a:solidFill>
              <a:srgbClr val="FF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Přímá spojnice se šipkou 13"/>
          <p:cNvCxnSpPr>
            <a:cxnSpLocks noChangeShapeType="1"/>
          </p:cNvCxnSpPr>
          <p:nvPr/>
        </p:nvCxnSpPr>
        <p:spPr bwMode="auto">
          <a:xfrm flipH="1">
            <a:off x="3132138" y="3573463"/>
            <a:ext cx="1584325" cy="2374900"/>
          </a:xfrm>
          <a:prstGeom prst="straightConnector1">
            <a:avLst/>
          </a:prstGeom>
          <a:noFill/>
          <a:ln w="19050" algn="ctr">
            <a:solidFill>
              <a:srgbClr val="FF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Přímá spojnice se šipkou 7"/>
          <p:cNvCxnSpPr>
            <a:cxnSpLocks noChangeShapeType="1"/>
          </p:cNvCxnSpPr>
          <p:nvPr/>
        </p:nvCxnSpPr>
        <p:spPr bwMode="auto">
          <a:xfrm flipV="1">
            <a:off x="2159000" y="1844675"/>
            <a:ext cx="2197100" cy="1082675"/>
          </a:xfrm>
          <a:prstGeom prst="straightConnector1">
            <a:avLst/>
          </a:prstGeom>
          <a:noFill/>
          <a:ln w="254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Přímá spojnice se šipkou 11"/>
          <p:cNvCxnSpPr>
            <a:cxnSpLocks noChangeShapeType="1"/>
          </p:cNvCxnSpPr>
          <p:nvPr/>
        </p:nvCxnSpPr>
        <p:spPr bwMode="auto">
          <a:xfrm>
            <a:off x="2159000" y="3213100"/>
            <a:ext cx="2197100" cy="3313113"/>
          </a:xfrm>
          <a:prstGeom prst="straightConnector1">
            <a:avLst/>
          </a:prstGeom>
          <a:noFill/>
          <a:ln w="254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06" name="Ovál 20"/>
          <p:cNvSpPr>
            <a:spLocks noChangeArrowheads="1"/>
          </p:cNvSpPr>
          <p:nvPr/>
        </p:nvSpPr>
        <p:spPr bwMode="auto">
          <a:xfrm>
            <a:off x="4500563" y="2997200"/>
            <a:ext cx="574675" cy="576263"/>
          </a:xfrm>
          <a:prstGeom prst="ellipse">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lstStyle/>
          <a:p>
            <a:endParaRPr lang="cs-CZ"/>
          </a:p>
        </p:txBody>
      </p:sp>
      <p:pic>
        <p:nvPicPr>
          <p:cNvPr id="12" name="Picture 2" descr="C:\Users\Lenovo\Documents\ÚTEF\Clanky, dokumenty, skoleni\ÚTEF seminář prosinec 2013\obrazky\vzorek.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91025" y="1893888"/>
            <a:ext cx="4117975" cy="4632325"/>
          </a:xfrm>
          <a:prstGeom prst="rect">
            <a:avLst/>
          </a:prstGeom>
          <a:noFill/>
          <a:ln w="50800">
            <a:solidFill>
              <a:srgbClr val="92D05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03926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02" name="Picture 1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55650" y="1874838"/>
            <a:ext cx="3168650" cy="4675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03" name="Nadpis 1"/>
          <p:cNvSpPr>
            <a:spLocks noGrp="1"/>
          </p:cNvSpPr>
          <p:nvPr>
            <p:ph type="title"/>
          </p:nvPr>
        </p:nvSpPr>
        <p:spPr>
          <a:xfrm>
            <a:off x="246063" y="188913"/>
            <a:ext cx="8229600" cy="693737"/>
          </a:xfrm>
        </p:spPr>
        <p:txBody>
          <a:bodyPr/>
          <a:lstStyle/>
          <a:p>
            <a:r>
              <a:rPr lang="cs-CZ" altLang="cs-CZ" dirty="0" err="1"/>
              <a:t>Radiogra</a:t>
            </a:r>
            <a:r>
              <a:rPr lang="en-US" altLang="cs-CZ" dirty="0" err="1"/>
              <a:t>phy</a:t>
            </a:r>
            <a:r>
              <a:rPr lang="en-US" altLang="cs-CZ" dirty="0"/>
              <a:t> of works of art</a:t>
            </a:r>
          </a:p>
        </p:txBody>
      </p:sp>
      <p:sp>
        <p:nvSpPr>
          <p:cNvPr id="51204" name="Zástupný symbol pro obsah 2" descr="Rectangle: Click to edit Master text styles&#10;Second level&#10;Third level&#10;Fourth level&#10;Fifth level"/>
          <p:cNvSpPr>
            <a:spLocks noGrp="1"/>
          </p:cNvSpPr>
          <p:nvPr>
            <p:ph idx="1"/>
          </p:nvPr>
        </p:nvSpPr>
        <p:spPr>
          <a:xfrm>
            <a:off x="381000" y="973138"/>
            <a:ext cx="8582025" cy="4681537"/>
          </a:xfrm>
        </p:spPr>
        <p:txBody>
          <a:bodyPr/>
          <a:lstStyle/>
          <a:p>
            <a:r>
              <a:rPr lang="en-US" altLang="cs-CZ" sz="1800" b="1" dirty="0"/>
              <a:t>Transformation of Christ on the hill</a:t>
            </a:r>
            <a:endParaRPr lang="cs-CZ" altLang="cs-CZ" sz="1800" b="1" dirty="0"/>
          </a:p>
          <a:p>
            <a:r>
              <a:rPr lang="en-US" altLang="cs-CZ" sz="1800" dirty="0"/>
              <a:t>Size</a:t>
            </a:r>
            <a:r>
              <a:rPr lang="cs-CZ" altLang="cs-CZ" sz="1800" dirty="0"/>
              <a:t> 90 x 60 cm, 18400 x 12000 pixel</a:t>
            </a:r>
            <a:r>
              <a:rPr lang="en-US" altLang="cs-CZ" sz="1800" dirty="0"/>
              <a:t>s</a:t>
            </a:r>
            <a:r>
              <a:rPr lang="cs-CZ" altLang="cs-CZ" sz="1800" dirty="0"/>
              <a:t> (220 </a:t>
            </a:r>
            <a:r>
              <a:rPr lang="cs-CZ" altLang="cs-CZ" sz="1800" dirty="0" err="1"/>
              <a:t>megapixel</a:t>
            </a:r>
            <a:r>
              <a:rPr lang="en-US" altLang="cs-CZ" sz="1800" dirty="0"/>
              <a:t>s</a:t>
            </a:r>
            <a:r>
              <a:rPr lang="cs-CZ" altLang="cs-CZ" sz="1800" dirty="0"/>
              <a:t>)</a:t>
            </a:r>
            <a:endParaRPr lang="en-US" altLang="cs-CZ" sz="1800" dirty="0"/>
          </a:p>
        </p:txBody>
      </p:sp>
      <p:sp>
        <p:nvSpPr>
          <p:cNvPr id="51205" name="TextovéPole 20"/>
          <p:cNvSpPr txBox="1">
            <a:spLocks noChangeArrowheads="1"/>
          </p:cNvSpPr>
          <p:nvPr/>
        </p:nvSpPr>
        <p:spPr bwMode="auto">
          <a:xfrm>
            <a:off x="8101013" y="4508500"/>
            <a:ext cx="6350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anose="05000000000000000000" pitchFamily="2" charset="2"/>
              <a:buBlip>
                <a:blip r:embed="rId4"/>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en-US" altLang="en-US" sz="1200">
                <a:solidFill>
                  <a:schemeClr val="bg1"/>
                </a:solidFill>
              </a:rPr>
              <a:t>5 mm</a:t>
            </a:r>
          </a:p>
        </p:txBody>
      </p:sp>
      <p:pic>
        <p:nvPicPr>
          <p:cNvPr id="7177" name="Zástupný symbol pro obsah 5"/>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33438" y="1878013"/>
            <a:ext cx="3090862" cy="4678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ovéPole 13"/>
          <p:cNvSpPr txBox="1"/>
          <p:nvPr/>
        </p:nvSpPr>
        <p:spPr>
          <a:xfrm>
            <a:off x="4067175" y="1989138"/>
            <a:ext cx="4668838" cy="954107"/>
          </a:xfrm>
          <a:prstGeom prst="rect">
            <a:avLst/>
          </a:prstGeom>
          <a:noFill/>
        </p:spPr>
        <p:txBody>
          <a:bodyPr>
            <a:spAutoFit/>
          </a:bodyPr>
          <a:lstStyle/>
          <a:p>
            <a:pPr marL="342900" indent="-342900">
              <a:buFont typeface="Arial" pitchFamily="34" charset="0"/>
              <a:buChar char="•"/>
              <a:defRPr/>
            </a:pPr>
            <a:r>
              <a:rPr lang="en-US" dirty="0">
                <a:latin typeface="+mn-lt"/>
              </a:rPr>
              <a:t>Date of work</a:t>
            </a:r>
          </a:p>
          <a:p>
            <a:pPr marL="342900" indent="-342900">
              <a:buFont typeface="Arial" pitchFamily="34" charset="0"/>
              <a:buChar char="•"/>
              <a:defRPr/>
            </a:pPr>
            <a:r>
              <a:rPr lang="en-US" dirty="0">
                <a:latin typeface="+mn-lt"/>
              </a:rPr>
              <a:t>Analysis of painting techniques</a:t>
            </a:r>
          </a:p>
          <a:p>
            <a:pPr marL="342900" indent="-342900">
              <a:buFont typeface="Arial" pitchFamily="34" charset="0"/>
              <a:buChar char="•"/>
              <a:defRPr/>
            </a:pPr>
            <a:r>
              <a:rPr lang="en-US" dirty="0">
                <a:latin typeface="+mn-lt"/>
              </a:rPr>
              <a:t>Revealing previous restoration interventions</a:t>
            </a:r>
          </a:p>
          <a:p>
            <a:pPr marL="342900" indent="-342900">
              <a:buFont typeface="Arial" pitchFamily="34" charset="0"/>
              <a:buChar char="•"/>
              <a:defRPr/>
            </a:pPr>
            <a:r>
              <a:rPr lang="en-US" dirty="0">
                <a:latin typeface="+mn-lt"/>
              </a:rPr>
              <a:t>Authorization Confirmation</a:t>
            </a:r>
            <a:endParaRPr lang="cs-CZ" dirty="0"/>
          </a:p>
        </p:txBody>
      </p:sp>
      <p:grpSp>
        <p:nvGrpSpPr>
          <p:cNvPr id="4" name="Skupina 3"/>
          <p:cNvGrpSpPr>
            <a:grpSpLocks/>
          </p:cNvGrpSpPr>
          <p:nvPr/>
        </p:nvGrpSpPr>
        <p:grpSpPr bwMode="auto">
          <a:xfrm>
            <a:off x="1403350" y="2943225"/>
            <a:ext cx="7332663" cy="3600450"/>
            <a:chOff x="1403350" y="2943225"/>
            <a:chExt cx="7332663" cy="3600450"/>
          </a:xfrm>
        </p:grpSpPr>
        <p:grpSp>
          <p:nvGrpSpPr>
            <p:cNvPr id="51231" name="Skupina 7"/>
            <p:cNvGrpSpPr>
              <a:grpSpLocks/>
            </p:cNvGrpSpPr>
            <p:nvPr/>
          </p:nvGrpSpPr>
          <p:grpSpPr bwMode="auto">
            <a:xfrm>
              <a:off x="1403350" y="2943225"/>
              <a:ext cx="3046413" cy="3600450"/>
              <a:chOff x="1403560" y="2941297"/>
              <a:chExt cx="3046318" cy="3600450"/>
            </a:xfrm>
          </p:grpSpPr>
          <p:sp>
            <p:nvSpPr>
              <p:cNvPr id="51233" name="Obdélník 3"/>
              <p:cNvSpPr>
                <a:spLocks noChangeArrowheads="1"/>
              </p:cNvSpPr>
              <p:nvPr/>
            </p:nvSpPr>
            <p:spPr bwMode="auto">
              <a:xfrm>
                <a:off x="1403560" y="4365130"/>
                <a:ext cx="1728240" cy="1584220"/>
              </a:xfrm>
              <a:prstGeom prst="rect">
                <a:avLst/>
              </a:prstGeom>
              <a:noFill/>
              <a:ln w="1905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endParaRPr lang="cs-CZ" altLang="cs-CZ"/>
              </a:p>
            </p:txBody>
          </p:sp>
          <p:cxnSp>
            <p:nvCxnSpPr>
              <p:cNvPr id="51234" name="Přímá spojnice se šipkou 5"/>
              <p:cNvCxnSpPr>
                <a:cxnSpLocks noChangeShapeType="1"/>
              </p:cNvCxnSpPr>
              <p:nvPr/>
            </p:nvCxnSpPr>
            <p:spPr bwMode="auto">
              <a:xfrm flipV="1">
                <a:off x="1403560" y="2941297"/>
                <a:ext cx="3046318" cy="1423833"/>
              </a:xfrm>
              <a:prstGeom prst="straightConnector1">
                <a:avLst/>
              </a:prstGeom>
              <a:noFill/>
              <a:ln w="19050" algn="ctr">
                <a:solidFill>
                  <a:srgbClr val="C0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235" name="Přímá spojnice se šipkou 30"/>
              <p:cNvCxnSpPr>
                <a:cxnSpLocks noChangeShapeType="1"/>
              </p:cNvCxnSpPr>
              <p:nvPr/>
            </p:nvCxnSpPr>
            <p:spPr bwMode="auto">
              <a:xfrm>
                <a:off x="1429648" y="5965187"/>
                <a:ext cx="3020230" cy="576560"/>
              </a:xfrm>
              <a:prstGeom prst="straightConnector1">
                <a:avLst/>
              </a:prstGeom>
              <a:noFill/>
              <a:ln w="19050" algn="ctr">
                <a:solidFill>
                  <a:srgbClr val="C0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pic>
          <p:nvPicPr>
            <p:cNvPr id="51232" name="Picture 6"/>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449763" y="2943225"/>
              <a:ext cx="4286250" cy="3600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7" name="Skupina 6"/>
          <p:cNvGrpSpPr>
            <a:grpSpLocks/>
          </p:cNvGrpSpPr>
          <p:nvPr/>
        </p:nvGrpSpPr>
        <p:grpSpPr bwMode="auto">
          <a:xfrm>
            <a:off x="4449763" y="2952750"/>
            <a:ext cx="4395787" cy="3594100"/>
            <a:chOff x="4449764" y="2949575"/>
            <a:chExt cx="4396130" cy="3594100"/>
          </a:xfrm>
        </p:grpSpPr>
        <p:sp>
          <p:nvSpPr>
            <p:cNvPr id="51227" name="Obdélník 5"/>
            <p:cNvSpPr>
              <a:spLocks noChangeArrowheads="1"/>
            </p:cNvSpPr>
            <p:nvPr/>
          </p:nvSpPr>
          <p:spPr bwMode="auto">
            <a:xfrm>
              <a:off x="4449764" y="2949575"/>
              <a:ext cx="4286250" cy="1939926"/>
            </a:xfrm>
            <a:prstGeom prst="rect">
              <a:avLst/>
            </a:prstGeom>
            <a:solidFill>
              <a:schemeClr val="bg1">
                <a:alpha val="63921"/>
              </a:schemeClr>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endParaRPr lang="cs-CZ" altLang="cs-CZ"/>
            </a:p>
          </p:txBody>
        </p:sp>
        <p:sp>
          <p:nvSpPr>
            <p:cNvPr id="51228" name="Obdélník 39"/>
            <p:cNvSpPr>
              <a:spLocks noChangeArrowheads="1"/>
            </p:cNvSpPr>
            <p:nvPr/>
          </p:nvSpPr>
          <p:spPr bwMode="auto">
            <a:xfrm>
              <a:off x="4449764" y="5750719"/>
              <a:ext cx="4396130" cy="792956"/>
            </a:xfrm>
            <a:prstGeom prst="rect">
              <a:avLst/>
            </a:prstGeom>
            <a:solidFill>
              <a:schemeClr val="bg1">
                <a:alpha val="63921"/>
              </a:schemeClr>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endParaRPr lang="cs-CZ" altLang="cs-CZ"/>
            </a:p>
          </p:txBody>
        </p:sp>
        <p:sp>
          <p:nvSpPr>
            <p:cNvPr id="51229" name="Obdélník 40"/>
            <p:cNvSpPr>
              <a:spLocks noChangeArrowheads="1"/>
            </p:cNvSpPr>
            <p:nvPr/>
          </p:nvSpPr>
          <p:spPr bwMode="auto">
            <a:xfrm>
              <a:off x="6152086" y="4889839"/>
              <a:ext cx="2583927" cy="860400"/>
            </a:xfrm>
            <a:prstGeom prst="rect">
              <a:avLst/>
            </a:prstGeom>
            <a:solidFill>
              <a:schemeClr val="bg1">
                <a:alpha val="63921"/>
              </a:schemeClr>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endParaRPr lang="cs-CZ" altLang="cs-CZ"/>
            </a:p>
          </p:txBody>
        </p:sp>
        <p:sp>
          <p:nvSpPr>
            <p:cNvPr id="51230" name="Obdélník 41"/>
            <p:cNvSpPr>
              <a:spLocks noChangeArrowheads="1"/>
            </p:cNvSpPr>
            <p:nvPr/>
          </p:nvSpPr>
          <p:spPr bwMode="auto">
            <a:xfrm>
              <a:off x="4449764" y="4890009"/>
              <a:ext cx="802298" cy="860085"/>
            </a:xfrm>
            <a:prstGeom prst="rect">
              <a:avLst/>
            </a:prstGeom>
            <a:solidFill>
              <a:schemeClr val="bg1">
                <a:alpha val="63921"/>
              </a:schemeClr>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endParaRPr lang="cs-CZ" altLang="cs-CZ"/>
            </a:p>
          </p:txBody>
        </p:sp>
      </p:grpSp>
      <p:grpSp>
        <p:nvGrpSpPr>
          <p:cNvPr id="5" name="Skupina 4"/>
          <p:cNvGrpSpPr>
            <a:grpSpLocks/>
          </p:cNvGrpSpPr>
          <p:nvPr/>
        </p:nvGrpSpPr>
        <p:grpSpPr bwMode="auto">
          <a:xfrm>
            <a:off x="1144588" y="2949575"/>
            <a:ext cx="4997450" cy="3602038"/>
            <a:chOff x="1153890" y="2948209"/>
            <a:chExt cx="4998196" cy="3601816"/>
          </a:xfrm>
        </p:grpSpPr>
        <p:grpSp>
          <p:nvGrpSpPr>
            <p:cNvPr id="51222" name="Skupina 9"/>
            <p:cNvGrpSpPr>
              <a:grpSpLocks/>
            </p:cNvGrpSpPr>
            <p:nvPr/>
          </p:nvGrpSpPr>
          <p:grpSpPr bwMode="auto">
            <a:xfrm>
              <a:off x="4771028" y="2949575"/>
              <a:ext cx="1381058" cy="3600450"/>
              <a:chOff x="4433888" y="2846387"/>
              <a:chExt cx="1381032" cy="3600450"/>
            </a:xfrm>
          </p:grpSpPr>
          <p:sp>
            <p:nvSpPr>
              <p:cNvPr id="51224" name="Obdélník 3"/>
              <p:cNvSpPr>
                <a:spLocks noChangeArrowheads="1"/>
              </p:cNvSpPr>
              <p:nvPr/>
            </p:nvSpPr>
            <p:spPr bwMode="auto">
              <a:xfrm>
                <a:off x="4932050" y="4787446"/>
                <a:ext cx="882870" cy="860085"/>
              </a:xfrm>
              <a:prstGeom prst="rect">
                <a:avLst/>
              </a:prstGeom>
              <a:noFill/>
              <a:ln w="1905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endParaRPr lang="cs-CZ" altLang="cs-CZ"/>
              </a:p>
            </p:txBody>
          </p:sp>
          <p:cxnSp>
            <p:nvCxnSpPr>
              <p:cNvPr id="51225" name="Přímá spojnice se šipkou 30"/>
              <p:cNvCxnSpPr>
                <a:cxnSpLocks noChangeShapeType="1"/>
              </p:cNvCxnSpPr>
              <p:nvPr/>
            </p:nvCxnSpPr>
            <p:spPr bwMode="auto">
              <a:xfrm flipH="1">
                <a:off x="4433888" y="5647531"/>
                <a:ext cx="1381032" cy="799306"/>
              </a:xfrm>
              <a:prstGeom prst="straightConnector1">
                <a:avLst/>
              </a:prstGeom>
              <a:noFill/>
              <a:ln w="19050" algn="ctr">
                <a:solidFill>
                  <a:srgbClr val="C0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226" name="Přímá spojnice se šipkou 30"/>
              <p:cNvCxnSpPr>
                <a:cxnSpLocks noChangeShapeType="1"/>
              </p:cNvCxnSpPr>
              <p:nvPr/>
            </p:nvCxnSpPr>
            <p:spPr bwMode="auto">
              <a:xfrm flipH="1" flipV="1">
                <a:off x="4433888" y="2846387"/>
                <a:ext cx="1381032" cy="1939926"/>
              </a:xfrm>
              <a:prstGeom prst="straightConnector1">
                <a:avLst/>
              </a:prstGeom>
              <a:noFill/>
              <a:ln w="19050" algn="ctr">
                <a:solidFill>
                  <a:srgbClr val="C0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pic>
          <p:nvPicPr>
            <p:cNvPr id="51223" name="Picture 9"/>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153890" y="2948209"/>
              <a:ext cx="3600000" cy="3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54" name="Skupina 53"/>
          <p:cNvGrpSpPr>
            <a:grpSpLocks/>
          </p:cNvGrpSpPr>
          <p:nvPr/>
        </p:nvGrpSpPr>
        <p:grpSpPr bwMode="auto">
          <a:xfrm>
            <a:off x="1144588" y="2952750"/>
            <a:ext cx="3600450" cy="3603625"/>
            <a:chOff x="3974539" y="3241719"/>
            <a:chExt cx="3599999" cy="3602936"/>
          </a:xfrm>
        </p:grpSpPr>
        <p:sp>
          <p:nvSpPr>
            <p:cNvPr id="51218" name="Obdélník 54"/>
            <p:cNvSpPr>
              <a:spLocks noChangeArrowheads="1"/>
            </p:cNvSpPr>
            <p:nvPr/>
          </p:nvSpPr>
          <p:spPr bwMode="auto">
            <a:xfrm>
              <a:off x="3974539" y="3241719"/>
              <a:ext cx="3599999" cy="1670624"/>
            </a:xfrm>
            <a:prstGeom prst="rect">
              <a:avLst/>
            </a:prstGeom>
            <a:solidFill>
              <a:schemeClr val="bg1">
                <a:alpha val="63921"/>
              </a:schemeClr>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endParaRPr lang="cs-CZ" altLang="cs-CZ"/>
            </a:p>
          </p:txBody>
        </p:sp>
        <p:sp>
          <p:nvSpPr>
            <p:cNvPr id="51219" name="Obdélník 55"/>
            <p:cNvSpPr>
              <a:spLocks noChangeArrowheads="1"/>
            </p:cNvSpPr>
            <p:nvPr/>
          </p:nvSpPr>
          <p:spPr bwMode="auto">
            <a:xfrm>
              <a:off x="3974539" y="5632192"/>
              <a:ext cx="3599997" cy="1212463"/>
            </a:xfrm>
            <a:prstGeom prst="rect">
              <a:avLst/>
            </a:prstGeom>
            <a:solidFill>
              <a:schemeClr val="bg1">
                <a:alpha val="63921"/>
              </a:schemeClr>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endParaRPr lang="cs-CZ" altLang="cs-CZ"/>
            </a:p>
          </p:txBody>
        </p:sp>
        <p:sp>
          <p:nvSpPr>
            <p:cNvPr id="51220" name="Obdélník 56"/>
            <p:cNvSpPr>
              <a:spLocks noChangeArrowheads="1"/>
            </p:cNvSpPr>
            <p:nvPr/>
          </p:nvSpPr>
          <p:spPr bwMode="auto">
            <a:xfrm>
              <a:off x="6006132" y="4912343"/>
              <a:ext cx="1568405" cy="719849"/>
            </a:xfrm>
            <a:prstGeom prst="rect">
              <a:avLst/>
            </a:prstGeom>
            <a:solidFill>
              <a:schemeClr val="bg1">
                <a:alpha val="63921"/>
              </a:schemeClr>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endParaRPr lang="cs-CZ" altLang="cs-CZ"/>
            </a:p>
          </p:txBody>
        </p:sp>
        <p:sp>
          <p:nvSpPr>
            <p:cNvPr id="51221" name="Obdélník 57"/>
            <p:cNvSpPr>
              <a:spLocks noChangeArrowheads="1"/>
            </p:cNvSpPr>
            <p:nvPr/>
          </p:nvSpPr>
          <p:spPr bwMode="auto">
            <a:xfrm>
              <a:off x="3974540" y="4912344"/>
              <a:ext cx="1311446" cy="719847"/>
            </a:xfrm>
            <a:prstGeom prst="rect">
              <a:avLst/>
            </a:prstGeom>
            <a:solidFill>
              <a:schemeClr val="bg1">
                <a:alpha val="63921"/>
              </a:schemeClr>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endParaRPr lang="cs-CZ" altLang="cs-CZ"/>
            </a:p>
          </p:txBody>
        </p:sp>
      </p:grpSp>
      <p:grpSp>
        <p:nvGrpSpPr>
          <p:cNvPr id="11" name="Skupina 10"/>
          <p:cNvGrpSpPr>
            <a:grpSpLocks/>
          </p:cNvGrpSpPr>
          <p:nvPr/>
        </p:nvGrpSpPr>
        <p:grpSpPr bwMode="auto">
          <a:xfrm>
            <a:off x="2455863" y="2949575"/>
            <a:ext cx="5091112" cy="3609975"/>
            <a:chOff x="8331430" y="-232866"/>
            <a:chExt cx="5091845" cy="3608854"/>
          </a:xfrm>
        </p:grpSpPr>
        <p:grpSp>
          <p:nvGrpSpPr>
            <p:cNvPr id="51213" name="Skupina 12"/>
            <p:cNvGrpSpPr>
              <a:grpSpLocks/>
            </p:cNvGrpSpPr>
            <p:nvPr/>
          </p:nvGrpSpPr>
          <p:grpSpPr bwMode="auto">
            <a:xfrm>
              <a:off x="8331430" y="-222652"/>
              <a:ext cx="1491845" cy="3598640"/>
              <a:chOff x="2051650" y="2541457"/>
              <a:chExt cx="1491750" cy="3599395"/>
            </a:xfrm>
          </p:grpSpPr>
          <p:sp>
            <p:nvSpPr>
              <p:cNvPr id="51215" name="Obdélník 3"/>
              <p:cNvSpPr>
                <a:spLocks noChangeArrowheads="1"/>
              </p:cNvSpPr>
              <p:nvPr/>
            </p:nvSpPr>
            <p:spPr bwMode="auto">
              <a:xfrm>
                <a:off x="2051650" y="4212431"/>
                <a:ext cx="720100" cy="720000"/>
              </a:xfrm>
              <a:prstGeom prst="rect">
                <a:avLst/>
              </a:prstGeom>
              <a:noFill/>
              <a:ln w="1905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endParaRPr lang="cs-CZ" altLang="cs-CZ"/>
              </a:p>
            </p:txBody>
          </p:sp>
          <p:cxnSp>
            <p:nvCxnSpPr>
              <p:cNvPr id="51216" name="Přímá spojnice se šipkou 30"/>
              <p:cNvCxnSpPr>
                <a:cxnSpLocks noChangeShapeType="1"/>
              </p:cNvCxnSpPr>
              <p:nvPr/>
            </p:nvCxnSpPr>
            <p:spPr bwMode="auto">
              <a:xfrm flipV="1">
                <a:off x="2051650" y="2541457"/>
                <a:ext cx="1468394" cy="1676601"/>
              </a:xfrm>
              <a:prstGeom prst="straightConnector1">
                <a:avLst/>
              </a:prstGeom>
              <a:noFill/>
              <a:ln w="19050" algn="ctr">
                <a:solidFill>
                  <a:srgbClr val="C0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217" name="Přímá spojnice se šipkou 30"/>
              <p:cNvCxnSpPr>
                <a:cxnSpLocks noChangeShapeType="1"/>
              </p:cNvCxnSpPr>
              <p:nvPr/>
            </p:nvCxnSpPr>
            <p:spPr bwMode="auto">
              <a:xfrm>
                <a:off x="2051650" y="4932431"/>
                <a:ext cx="1491750" cy="1208421"/>
              </a:xfrm>
              <a:prstGeom prst="straightConnector1">
                <a:avLst/>
              </a:prstGeom>
              <a:noFill/>
              <a:ln w="19050" algn="ctr">
                <a:solidFill>
                  <a:srgbClr val="C0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pic>
          <p:nvPicPr>
            <p:cNvPr id="51214" name="Picture 10"/>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9823275" y="-232866"/>
              <a:ext cx="3600000" cy="3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6030616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7177"/>
                                        </p:tgtEl>
                                        <p:attrNameLst>
                                          <p:attrName>style.visibility</p:attrName>
                                        </p:attrNameLst>
                                      </p:cBhvr>
                                      <p:to>
                                        <p:strVal val="visible"/>
                                      </p:to>
                                    </p:set>
                                    <p:animEffect transition="in" filter="fade">
                                      <p:cBhvr>
                                        <p:cTn id="7" dur="500"/>
                                        <p:tgtEl>
                                          <p:spTgt spid="717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par>
                          <p:cTn id="17" fill="hold" nodeType="afterGroup">
                            <p:stCondLst>
                              <p:cond delay="500"/>
                            </p:stCondLst>
                            <p:childTnLst>
                              <p:par>
                                <p:cTn id="18" presetID="10"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nodeType="click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fade">
                                      <p:cBhvr>
                                        <p:cTn id="25" dur="500"/>
                                        <p:tgtEl>
                                          <p:spTgt spid="54"/>
                                        </p:tgtEl>
                                      </p:cBhvr>
                                    </p:animEffect>
                                  </p:childTnLst>
                                </p:cTn>
                              </p:par>
                            </p:childTnLst>
                          </p:cTn>
                        </p:par>
                        <p:par>
                          <p:cTn id="26" fill="hold" nodeType="afterGroup">
                            <p:stCondLst>
                              <p:cond delay="500"/>
                            </p:stCondLst>
                            <p:childTnLst>
                              <p:par>
                                <p:cTn id="27" presetID="10" presetClass="entr" presetSubtype="0"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250" name="Nadpis 1"/>
          <p:cNvSpPr>
            <a:spLocks noGrp="1"/>
          </p:cNvSpPr>
          <p:nvPr>
            <p:ph type="title"/>
          </p:nvPr>
        </p:nvSpPr>
        <p:spPr>
          <a:xfrm>
            <a:off x="303213" y="228600"/>
            <a:ext cx="8229600" cy="693738"/>
          </a:xfrm>
        </p:spPr>
        <p:txBody>
          <a:bodyPr/>
          <a:lstStyle/>
          <a:p>
            <a:r>
              <a:rPr lang="cs-CZ" altLang="cs-CZ" dirty="0" err="1"/>
              <a:t>Radiogra</a:t>
            </a:r>
            <a:r>
              <a:rPr lang="en-US" altLang="cs-CZ" dirty="0" err="1"/>
              <a:t>phy</a:t>
            </a:r>
            <a:r>
              <a:rPr lang="en-US" altLang="cs-CZ" dirty="0"/>
              <a:t> of works of art</a:t>
            </a:r>
          </a:p>
        </p:txBody>
      </p:sp>
      <p:sp>
        <p:nvSpPr>
          <p:cNvPr id="53251" name="Zástupný symbol pro obsah 2" descr="Rectangle: Click to edit Master text styles&#10;Second level&#10;Third level&#10;Fourth level&#10;Fifth level"/>
          <p:cNvSpPr>
            <a:spLocks noGrp="1"/>
          </p:cNvSpPr>
          <p:nvPr>
            <p:ph idx="1"/>
          </p:nvPr>
        </p:nvSpPr>
        <p:spPr/>
        <p:txBody>
          <a:bodyPr/>
          <a:lstStyle/>
          <a:p>
            <a:r>
              <a:rPr lang="cs-CZ" altLang="cs-CZ"/>
              <a:t>Malba Svaté rodiny</a:t>
            </a:r>
            <a:endParaRPr lang="en-US" altLang="cs-CZ"/>
          </a:p>
        </p:txBody>
      </p:sp>
      <p:pic>
        <p:nvPicPr>
          <p:cNvPr id="53252" name="Zástupný symbol pro obsah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38200" y="1447800"/>
            <a:ext cx="7493000" cy="469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04817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Nadpis 1"/>
          <p:cNvSpPr>
            <a:spLocks noGrp="1"/>
          </p:cNvSpPr>
          <p:nvPr>
            <p:ph type="title"/>
          </p:nvPr>
        </p:nvSpPr>
        <p:spPr>
          <a:xfrm>
            <a:off x="0" y="0"/>
            <a:ext cx="9144000" cy="6858000"/>
          </a:xfrm>
        </p:spPr>
        <p:txBody>
          <a:bodyPr anchor="t"/>
          <a:lstStyle/>
          <a:p>
            <a:r>
              <a:rPr lang="en-US" altLang="cs-CZ" u="sng" dirty="0">
                <a:solidFill>
                  <a:schemeClr val="tx1"/>
                </a:solidFill>
              </a:rPr>
              <a:t>Conclusion:</a:t>
            </a:r>
            <a:br>
              <a:rPr lang="en-US" altLang="cs-CZ" dirty="0">
                <a:solidFill>
                  <a:schemeClr val="tx1"/>
                </a:solidFill>
              </a:rPr>
            </a:br>
            <a:br>
              <a:rPr lang="en-US" altLang="cs-CZ" dirty="0">
                <a:solidFill>
                  <a:schemeClr val="tx1"/>
                </a:solidFill>
              </a:rPr>
            </a:br>
            <a:r>
              <a:rPr lang="en-US" altLang="cs-CZ" dirty="0">
                <a:solidFill>
                  <a:schemeClr val="tx1"/>
                </a:solidFill>
              </a:rPr>
              <a:t>- we need your expertise in hardware and software (huge amount of detectors of different types, huge amount of data, importance of data processing)</a:t>
            </a:r>
            <a:br>
              <a:rPr lang="en-US" altLang="cs-CZ" dirty="0">
                <a:solidFill>
                  <a:schemeClr val="tx1"/>
                </a:solidFill>
              </a:rPr>
            </a:br>
            <a:br>
              <a:rPr lang="en-US" altLang="cs-CZ" dirty="0">
                <a:solidFill>
                  <a:schemeClr val="tx1"/>
                </a:solidFill>
              </a:rPr>
            </a:br>
            <a:r>
              <a:rPr lang="en-US" altLang="cs-CZ" dirty="0">
                <a:solidFill>
                  <a:schemeClr val="tx1"/>
                </a:solidFill>
              </a:rPr>
              <a:t>- a lot of questions in fundamental and applied science (nature of neutrino, DM, astrophysics, medicine, biology, art, electronics…)</a:t>
            </a:r>
            <a:br>
              <a:rPr lang="en-US" altLang="cs-CZ" dirty="0">
                <a:solidFill>
                  <a:schemeClr val="tx1"/>
                </a:solidFill>
              </a:rPr>
            </a:br>
            <a:br>
              <a:rPr lang="en-US" altLang="cs-CZ" dirty="0">
                <a:solidFill>
                  <a:schemeClr val="tx1"/>
                </a:solidFill>
              </a:rPr>
            </a:br>
            <a:r>
              <a:rPr lang="en-US" altLang="cs-CZ" dirty="0">
                <a:solidFill>
                  <a:schemeClr val="tx1"/>
                </a:solidFill>
              </a:rPr>
              <a:t>- international cooperation, but develop your infrastructure in South Africa</a:t>
            </a:r>
            <a:br>
              <a:rPr lang="en-US" altLang="cs-CZ" dirty="0">
                <a:solidFill>
                  <a:schemeClr val="tx1"/>
                </a:solidFill>
              </a:rPr>
            </a:br>
            <a:br>
              <a:rPr lang="en-US" altLang="cs-CZ" dirty="0">
                <a:solidFill>
                  <a:schemeClr val="tx1"/>
                </a:solidFill>
              </a:rPr>
            </a:br>
            <a:r>
              <a:rPr lang="en-US" altLang="cs-CZ" dirty="0">
                <a:solidFill>
                  <a:srgbClr val="FF0000"/>
                </a:solidFill>
              </a:rPr>
              <a:t>I wish you success in your activities</a:t>
            </a:r>
            <a:br>
              <a:rPr lang="en-US" altLang="cs-CZ" dirty="0">
                <a:solidFill>
                  <a:schemeClr val="tx1"/>
                </a:solidFill>
              </a:rPr>
            </a:br>
            <a:br>
              <a:rPr lang="en-US" altLang="cs-CZ" dirty="0">
                <a:solidFill>
                  <a:schemeClr val="tx1"/>
                </a:solidFill>
              </a:rPr>
            </a:br>
            <a:endParaRPr lang="en-US" altLang="cs-CZ" dirty="0">
              <a:solidFill>
                <a:schemeClr val="tx1"/>
              </a:solidFill>
            </a:endParaRPr>
          </a:p>
        </p:txBody>
      </p:sp>
    </p:spTree>
    <p:extLst>
      <p:ext uri="{BB962C8B-B14F-4D97-AF65-F5344CB8AC3E}">
        <p14:creationId xmlns:p14="http://schemas.microsoft.com/office/powerpoint/2010/main" val="24590181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Nadpis 1"/>
          <p:cNvSpPr>
            <a:spLocks noGrp="1"/>
          </p:cNvSpPr>
          <p:nvPr>
            <p:ph type="title"/>
          </p:nvPr>
        </p:nvSpPr>
        <p:spPr>
          <a:xfrm>
            <a:off x="1384663" y="2246811"/>
            <a:ext cx="5834743" cy="1328659"/>
          </a:xfrm>
        </p:spPr>
        <p:txBody>
          <a:bodyPr/>
          <a:lstStyle/>
          <a:p>
            <a:r>
              <a:rPr lang="en-US" altLang="cs-CZ" dirty="0">
                <a:solidFill>
                  <a:schemeClr val="tx1"/>
                </a:solidFill>
              </a:rPr>
              <a:t>Thanks a lot for your attention</a:t>
            </a:r>
          </a:p>
        </p:txBody>
      </p:sp>
    </p:spTree>
    <p:extLst>
      <p:ext uri="{BB962C8B-B14F-4D97-AF65-F5344CB8AC3E}">
        <p14:creationId xmlns:p14="http://schemas.microsoft.com/office/powerpoint/2010/main" val="2465506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9" name="Text Box 3"/>
          <p:cNvSpPr txBox="1">
            <a:spLocks noChangeArrowheads="1"/>
          </p:cNvSpPr>
          <p:nvPr/>
        </p:nvSpPr>
        <p:spPr bwMode="auto">
          <a:xfrm>
            <a:off x="0" y="0"/>
            <a:ext cx="9144000" cy="6863417"/>
          </a:xfrm>
          <a:prstGeom prst="rect">
            <a:avLst/>
          </a:prstGeom>
          <a:noFill/>
          <a:ln w="9525">
            <a:noFill/>
            <a:miter lim="800000"/>
            <a:headEnd/>
            <a:tailEnd/>
          </a:ln>
          <a:effectLst/>
        </p:spPr>
        <p:txBody>
          <a:bodyPr wrap="square">
            <a:spAutoFit/>
          </a:bodyPr>
          <a:lstStyle/>
          <a:p>
            <a:pPr marL="457200" indent="-457200" algn="just">
              <a:buNone/>
            </a:pPr>
            <a:r>
              <a:rPr lang="en-US" sz="2000" b="1" u="sng" dirty="0">
                <a:solidFill>
                  <a:srgbClr val="000000"/>
                </a:solidFill>
                <a:cs typeface="Times New Roman" pitchFamily="18" charset="0"/>
              </a:rPr>
              <a:t>Research subjects:</a:t>
            </a:r>
          </a:p>
          <a:p>
            <a:pPr marL="457200" indent="-457200" algn="just">
              <a:buNone/>
            </a:pPr>
            <a:endParaRPr lang="en-US" sz="2000" b="1" dirty="0">
              <a:solidFill>
                <a:srgbClr val="000000"/>
              </a:solidFill>
              <a:cs typeface="Times New Roman" pitchFamily="18" charset="0"/>
            </a:endParaRPr>
          </a:p>
          <a:p>
            <a:pPr marL="457200" indent="-457200" algn="just">
              <a:buFontTx/>
              <a:buAutoNum type="arabicParenBoth"/>
            </a:pPr>
            <a:r>
              <a:rPr lang="en-US" sz="2000" b="1" i="0" u="none" dirty="0">
                <a:solidFill>
                  <a:srgbClr val="000000"/>
                </a:solidFill>
                <a:cs typeface="Times New Roman" pitchFamily="18" charset="0"/>
              </a:rPr>
              <a:t>LHC at CERN </a:t>
            </a:r>
            <a:r>
              <a:rPr lang="en-US" sz="2000" i="0" u="none" dirty="0">
                <a:solidFill>
                  <a:srgbClr val="000000"/>
                </a:solidFill>
                <a:cs typeface="Times New Roman" pitchFamily="18" charset="0"/>
              </a:rPr>
              <a:t>– experiments ATLAS </a:t>
            </a:r>
            <a:r>
              <a:rPr lang="en-US" sz="2000" i="0" u="none" dirty="0">
                <a:solidFill>
                  <a:srgbClr val="FF1313"/>
                </a:solidFill>
                <a:cs typeface="Times New Roman" pitchFamily="18" charset="0"/>
              </a:rPr>
              <a:t>(shielding, ATLAS TPX – radiation field measurement, luminosity monitoring, theory, data processing</a:t>
            </a:r>
            <a:r>
              <a:rPr lang="en-US" sz="2000" i="0" u="none" dirty="0">
                <a:solidFill>
                  <a:srgbClr val="000000"/>
                </a:solidFill>
                <a:cs typeface="Times New Roman" pitchFamily="18" charset="0"/>
              </a:rPr>
              <a:t>), </a:t>
            </a:r>
            <a:r>
              <a:rPr lang="en-US" sz="2000" i="0" u="none" dirty="0" err="1">
                <a:solidFill>
                  <a:srgbClr val="000000"/>
                </a:solidFill>
                <a:cs typeface="Times New Roman" pitchFamily="18" charset="0"/>
              </a:rPr>
              <a:t>MoEDAL</a:t>
            </a:r>
            <a:endParaRPr lang="en-US" sz="2000" b="1" i="0" u="none" dirty="0">
              <a:solidFill>
                <a:srgbClr val="000000"/>
              </a:solidFill>
              <a:cs typeface="Times New Roman" pitchFamily="18" charset="0"/>
            </a:endParaRPr>
          </a:p>
          <a:p>
            <a:pPr marL="457200" indent="-457200" algn="just">
              <a:buFontTx/>
              <a:buAutoNum type="arabicParenBoth"/>
            </a:pPr>
            <a:r>
              <a:rPr lang="en-US" sz="2000" b="1" i="0" u="none" dirty="0">
                <a:solidFill>
                  <a:srgbClr val="000000"/>
                </a:solidFill>
                <a:cs typeface="Times New Roman" pitchFamily="18" charset="0"/>
              </a:rPr>
              <a:t>Neutrino physics </a:t>
            </a:r>
            <a:r>
              <a:rPr lang="en-US" sz="2000" i="0" u="none" dirty="0">
                <a:solidFill>
                  <a:srgbClr val="000000"/>
                </a:solidFill>
                <a:cs typeface="Times New Roman" pitchFamily="18" charset="0"/>
              </a:rPr>
              <a:t>– </a:t>
            </a:r>
            <a:r>
              <a:rPr lang="en-US" sz="2000" i="0" u="none" dirty="0">
                <a:solidFill>
                  <a:srgbClr val="FF1313"/>
                </a:solidFill>
                <a:cs typeface="Times New Roman" pitchFamily="18" charset="0"/>
              </a:rPr>
              <a:t>2</a:t>
            </a:r>
            <a:r>
              <a:rPr lang="en-US" sz="2000" i="0" u="none" dirty="0">
                <a:solidFill>
                  <a:srgbClr val="FF1313"/>
                </a:solidFill>
                <a:latin typeface="Symbol" pitchFamily="18" charset="2"/>
                <a:cs typeface="Times New Roman" pitchFamily="18" charset="0"/>
              </a:rPr>
              <a:t>n</a:t>
            </a:r>
            <a:r>
              <a:rPr lang="en-US" sz="2000" i="0" u="none" dirty="0">
                <a:solidFill>
                  <a:srgbClr val="FF1313"/>
                </a:solidFill>
                <a:cs typeface="Times New Roman" pitchFamily="18" charset="0"/>
              </a:rPr>
              <a:t>EC/EC decay of </a:t>
            </a:r>
            <a:r>
              <a:rPr lang="en-US" sz="2000" i="0" u="none" baseline="30000" dirty="0">
                <a:solidFill>
                  <a:srgbClr val="FF1313"/>
                </a:solidFill>
                <a:cs typeface="Times New Roman" pitchFamily="18" charset="0"/>
              </a:rPr>
              <a:t>106</a:t>
            </a:r>
            <a:r>
              <a:rPr lang="en-US" sz="2000" i="0" u="none" dirty="0">
                <a:solidFill>
                  <a:srgbClr val="FF1313"/>
                </a:solidFill>
                <a:cs typeface="Times New Roman" pitchFamily="18" charset="0"/>
              </a:rPr>
              <a:t>Cd </a:t>
            </a:r>
            <a:r>
              <a:rPr lang="en-US" sz="2000" i="0" u="none" dirty="0">
                <a:solidFill>
                  <a:srgbClr val="000000"/>
                </a:solidFill>
                <a:cs typeface="Times New Roman" pitchFamily="18" charset="0"/>
              </a:rPr>
              <a:t>(experiment TGV), detection of </a:t>
            </a:r>
            <a:r>
              <a:rPr lang="en-US" sz="2000" i="0" u="none" dirty="0">
                <a:solidFill>
                  <a:srgbClr val="FF1313"/>
                </a:solidFill>
                <a:cs typeface="Times New Roman" pitchFamily="18" charset="0"/>
              </a:rPr>
              <a:t>0</a:t>
            </a:r>
            <a:r>
              <a:rPr lang="en-US" sz="2000" i="0" u="none" dirty="0">
                <a:solidFill>
                  <a:srgbClr val="FF1313"/>
                </a:solidFill>
                <a:latin typeface="Symbol" pitchFamily="18" charset="2"/>
                <a:cs typeface="Times New Roman" pitchFamily="18" charset="0"/>
              </a:rPr>
              <a:t>n</a:t>
            </a:r>
            <a:r>
              <a:rPr lang="en-US" sz="2000" i="0" u="none" dirty="0">
                <a:solidFill>
                  <a:srgbClr val="FF1313"/>
                </a:solidFill>
                <a:cs typeface="Times New Roman" pitchFamily="18" charset="0"/>
              </a:rPr>
              <a:t> and 2</a:t>
            </a:r>
            <a:r>
              <a:rPr lang="en-US" sz="2000" i="0" u="none" dirty="0">
                <a:solidFill>
                  <a:srgbClr val="FF1313"/>
                </a:solidFill>
                <a:latin typeface="Symbol" pitchFamily="18" charset="2"/>
                <a:cs typeface="Times New Roman" pitchFamily="18" charset="0"/>
              </a:rPr>
              <a:t>nbb</a:t>
            </a:r>
            <a:r>
              <a:rPr lang="en-US" sz="2000" i="0" u="none" dirty="0">
                <a:solidFill>
                  <a:srgbClr val="FF1313"/>
                </a:solidFill>
                <a:cs typeface="Times New Roman" pitchFamily="18" charset="0"/>
              </a:rPr>
              <a:t> decay of </a:t>
            </a:r>
            <a:r>
              <a:rPr lang="en-US" sz="2000" i="0" u="none" baseline="30000" dirty="0">
                <a:solidFill>
                  <a:srgbClr val="FF1313"/>
                </a:solidFill>
                <a:cs typeface="Times New Roman" pitchFamily="18" charset="0"/>
              </a:rPr>
              <a:t>82</a:t>
            </a:r>
            <a:r>
              <a:rPr lang="en-US" sz="2000" i="0" u="none" dirty="0">
                <a:solidFill>
                  <a:srgbClr val="FF1313"/>
                </a:solidFill>
                <a:cs typeface="Times New Roman" pitchFamily="18" charset="0"/>
              </a:rPr>
              <a:t>Se </a:t>
            </a:r>
            <a:r>
              <a:rPr lang="en-US" sz="2000" i="0" u="none" dirty="0">
                <a:solidFill>
                  <a:srgbClr val="000000"/>
                </a:solidFill>
                <a:cs typeface="Times New Roman" pitchFamily="18" charset="0"/>
              </a:rPr>
              <a:t>(experiment </a:t>
            </a:r>
            <a:r>
              <a:rPr lang="en-US" sz="2000" i="0" u="none" dirty="0" err="1">
                <a:solidFill>
                  <a:srgbClr val="000000"/>
                </a:solidFill>
                <a:cs typeface="Times New Roman" pitchFamily="18" charset="0"/>
              </a:rPr>
              <a:t>SuperNEMO</a:t>
            </a:r>
            <a:r>
              <a:rPr lang="en-US" sz="2000" i="0" u="none" dirty="0">
                <a:solidFill>
                  <a:srgbClr val="000000"/>
                </a:solidFill>
                <a:cs typeface="Times New Roman" pitchFamily="18" charset="0"/>
              </a:rPr>
              <a:t>), experiment LEGEND (USA/Germany – </a:t>
            </a:r>
            <a:r>
              <a:rPr lang="en-US" sz="2000" dirty="0">
                <a:solidFill>
                  <a:srgbClr val="FF1313"/>
                </a:solidFill>
                <a:cs typeface="Times New Roman" pitchFamily="18" charset="0"/>
              </a:rPr>
              <a:t>0</a:t>
            </a:r>
            <a:r>
              <a:rPr lang="en-US" sz="2000" dirty="0">
                <a:solidFill>
                  <a:srgbClr val="FF1313"/>
                </a:solidFill>
                <a:latin typeface="Symbol" pitchFamily="18" charset="2"/>
                <a:cs typeface="Times New Roman" pitchFamily="18" charset="0"/>
              </a:rPr>
              <a:t>nbb</a:t>
            </a:r>
            <a:r>
              <a:rPr lang="en-US" sz="2000" dirty="0">
                <a:solidFill>
                  <a:srgbClr val="FF1313"/>
                </a:solidFill>
                <a:cs typeface="Times New Roman" pitchFamily="18" charset="0"/>
              </a:rPr>
              <a:t> decay of </a:t>
            </a:r>
            <a:r>
              <a:rPr lang="en-US" sz="2000" i="0" u="none" baseline="30000" dirty="0">
                <a:solidFill>
                  <a:srgbClr val="FF1313"/>
                </a:solidFill>
                <a:cs typeface="Times New Roman" pitchFamily="18" charset="0"/>
              </a:rPr>
              <a:t>76</a:t>
            </a:r>
            <a:r>
              <a:rPr lang="en-US" sz="2000" i="0" u="none" dirty="0">
                <a:solidFill>
                  <a:srgbClr val="FF1313"/>
                </a:solidFill>
                <a:cs typeface="Times New Roman" pitchFamily="18" charset="0"/>
              </a:rPr>
              <a:t>Ge</a:t>
            </a:r>
            <a:r>
              <a:rPr lang="en-US" sz="2000" i="0" u="none" dirty="0">
                <a:solidFill>
                  <a:srgbClr val="000000"/>
                </a:solidFill>
                <a:cs typeface="Times New Roman" pitchFamily="18" charset="0"/>
              </a:rPr>
              <a:t>); </a:t>
            </a:r>
            <a:r>
              <a:rPr lang="en-GB" sz="2000" dirty="0">
                <a:solidFill>
                  <a:srgbClr val="000000"/>
                </a:solidFill>
              </a:rPr>
              <a:t>detection of </a:t>
            </a:r>
            <a:r>
              <a:rPr lang="en-GB" sz="2000" dirty="0">
                <a:solidFill>
                  <a:srgbClr val="FF1313"/>
                </a:solidFill>
              </a:rPr>
              <a:t>atmospheric neutrinos</a:t>
            </a:r>
            <a:r>
              <a:rPr lang="en-GB" sz="2000" dirty="0">
                <a:solidFill>
                  <a:srgbClr val="000000"/>
                </a:solidFill>
              </a:rPr>
              <a:t> in experiment Baikal </a:t>
            </a:r>
            <a:r>
              <a:rPr lang="en-GB" sz="2000" dirty="0" err="1">
                <a:solidFill>
                  <a:srgbClr val="000000"/>
                </a:solidFill>
              </a:rPr>
              <a:t>Gigaton</a:t>
            </a:r>
            <a:r>
              <a:rPr lang="en-GB" sz="2000" dirty="0">
                <a:solidFill>
                  <a:srgbClr val="000000"/>
                </a:solidFill>
              </a:rPr>
              <a:t> Volume Detector (Baikal-GVD); detection of </a:t>
            </a:r>
            <a:r>
              <a:rPr lang="en-GB" sz="2000" dirty="0">
                <a:solidFill>
                  <a:srgbClr val="FF1313"/>
                </a:solidFill>
              </a:rPr>
              <a:t>reactor antineutrinos </a:t>
            </a:r>
            <a:r>
              <a:rPr lang="en-GB" sz="2000" dirty="0">
                <a:solidFill>
                  <a:srgbClr val="000000"/>
                </a:solidFill>
              </a:rPr>
              <a:t>in the nuclear power plant in Kalinin</a:t>
            </a:r>
            <a:endParaRPr lang="en-US" sz="2000" i="0" u="none" dirty="0">
              <a:solidFill>
                <a:srgbClr val="000000"/>
              </a:solidFill>
              <a:cs typeface="Times New Roman" pitchFamily="18" charset="0"/>
            </a:endParaRPr>
          </a:p>
          <a:p>
            <a:pPr marL="457200" indent="-457200" algn="just">
              <a:buFontTx/>
              <a:buAutoNum type="arabicParenBoth"/>
            </a:pPr>
            <a:r>
              <a:rPr lang="en-US" sz="2000" b="1" i="0" u="none" dirty="0">
                <a:solidFill>
                  <a:srgbClr val="000000"/>
                </a:solidFill>
                <a:cs typeface="Times New Roman" pitchFamily="18" charset="0"/>
              </a:rPr>
              <a:t>Detection of dark matter</a:t>
            </a:r>
            <a:r>
              <a:rPr lang="en-US" sz="2000" i="0" u="none" dirty="0">
                <a:solidFill>
                  <a:srgbClr val="000000"/>
                </a:solidFill>
                <a:cs typeface="Times New Roman" pitchFamily="18" charset="0"/>
              </a:rPr>
              <a:t> – experiment PIC</a:t>
            </a:r>
            <a:r>
              <a:rPr lang="cs-CZ" sz="2000" i="0" u="none" dirty="0">
                <a:solidFill>
                  <a:srgbClr val="000000"/>
                </a:solidFill>
                <a:cs typeface="Times New Roman" pitchFamily="18" charset="0"/>
              </a:rPr>
              <a:t>O</a:t>
            </a:r>
            <a:r>
              <a:rPr lang="en-US" sz="2000" i="0" u="none" dirty="0">
                <a:solidFill>
                  <a:srgbClr val="000000"/>
                </a:solidFill>
                <a:cs typeface="Times New Roman" pitchFamily="18" charset="0"/>
              </a:rPr>
              <a:t> in SNOLAB (Canada), detection of </a:t>
            </a:r>
            <a:r>
              <a:rPr lang="en-US" sz="2000" i="0" u="none" dirty="0" err="1">
                <a:solidFill>
                  <a:srgbClr val="FF1313"/>
                </a:solidFill>
                <a:cs typeface="Times New Roman" pitchFamily="18" charset="0"/>
              </a:rPr>
              <a:t>neutralino</a:t>
            </a:r>
            <a:endParaRPr lang="en-US" sz="2000" i="0" u="none" dirty="0">
              <a:solidFill>
                <a:srgbClr val="FF1313"/>
              </a:solidFill>
              <a:cs typeface="Times New Roman" pitchFamily="18" charset="0"/>
            </a:endParaRPr>
          </a:p>
          <a:p>
            <a:pPr marL="457200" indent="-457200" algn="just">
              <a:buFontTx/>
              <a:buAutoNum type="arabicParenBoth"/>
            </a:pPr>
            <a:r>
              <a:rPr lang="en-US" sz="2000" b="1" i="0" u="none" dirty="0">
                <a:solidFill>
                  <a:srgbClr val="000000"/>
                </a:solidFill>
                <a:cs typeface="Times New Roman" pitchFamily="18" charset="0"/>
              </a:rPr>
              <a:t>Detection of high-energy cosmic rays</a:t>
            </a:r>
            <a:r>
              <a:rPr lang="en-US" sz="2000" i="0" u="none" dirty="0">
                <a:solidFill>
                  <a:srgbClr val="000000"/>
                </a:solidFill>
                <a:cs typeface="Times New Roman" pitchFamily="18" charset="0"/>
              </a:rPr>
              <a:t> – </a:t>
            </a:r>
            <a:r>
              <a:rPr lang="cs-CZ" sz="2000" i="0" u="none" dirty="0" err="1">
                <a:solidFill>
                  <a:srgbClr val="000000"/>
                </a:solidFill>
                <a:cs typeface="Times New Roman" pitchFamily="18" charset="0"/>
              </a:rPr>
              <a:t>detection</a:t>
            </a:r>
            <a:r>
              <a:rPr lang="cs-CZ" sz="2000" i="0" u="none" dirty="0">
                <a:solidFill>
                  <a:srgbClr val="000000"/>
                </a:solidFill>
                <a:cs typeface="Times New Roman" pitchFamily="18" charset="0"/>
              </a:rPr>
              <a:t> </a:t>
            </a:r>
            <a:r>
              <a:rPr lang="cs-CZ" sz="2000" i="0" u="none" dirty="0" err="1">
                <a:solidFill>
                  <a:srgbClr val="000000"/>
                </a:solidFill>
                <a:cs typeface="Times New Roman" pitchFamily="18" charset="0"/>
              </a:rPr>
              <a:t>of</a:t>
            </a:r>
            <a:r>
              <a:rPr lang="cs-CZ" sz="2000" i="0" u="none" dirty="0">
                <a:solidFill>
                  <a:srgbClr val="000000"/>
                </a:solidFill>
                <a:cs typeface="Times New Roman" pitchFamily="18" charset="0"/>
              </a:rPr>
              <a:t> </a:t>
            </a:r>
            <a:r>
              <a:rPr lang="cs-CZ" sz="2000" i="0" u="none" dirty="0" err="1">
                <a:solidFill>
                  <a:srgbClr val="FF1313"/>
                </a:solidFill>
                <a:cs typeface="Times New Roman" pitchFamily="18" charset="0"/>
              </a:rPr>
              <a:t>radiation</a:t>
            </a:r>
            <a:r>
              <a:rPr lang="cs-CZ" sz="2000" i="0" u="none" dirty="0">
                <a:solidFill>
                  <a:srgbClr val="FF1313"/>
                </a:solidFill>
                <a:cs typeface="Times New Roman" pitchFamily="18" charset="0"/>
              </a:rPr>
              <a:t> </a:t>
            </a:r>
            <a:r>
              <a:rPr lang="cs-CZ" sz="2000" i="0" u="none" dirty="0" err="1">
                <a:solidFill>
                  <a:srgbClr val="FF1313"/>
                </a:solidFill>
                <a:cs typeface="Times New Roman" pitchFamily="18" charset="0"/>
              </a:rPr>
              <a:t>from</a:t>
            </a:r>
            <a:r>
              <a:rPr lang="cs-CZ" sz="2000" i="0" u="none" dirty="0">
                <a:solidFill>
                  <a:srgbClr val="FF1313"/>
                </a:solidFill>
                <a:cs typeface="Times New Roman" pitchFamily="18" charset="0"/>
              </a:rPr>
              <a:t> </a:t>
            </a:r>
            <a:r>
              <a:rPr lang="cs-CZ" sz="2000" i="0" u="none" dirty="0" err="1">
                <a:solidFill>
                  <a:srgbClr val="FF1313"/>
                </a:solidFill>
                <a:cs typeface="Times New Roman" pitchFamily="18" charset="0"/>
              </a:rPr>
              <a:t>universe</a:t>
            </a:r>
            <a:r>
              <a:rPr lang="cs-CZ" sz="2000" i="0" u="none" dirty="0">
                <a:solidFill>
                  <a:srgbClr val="000000"/>
                </a:solidFill>
                <a:cs typeface="Times New Roman" pitchFamily="18" charset="0"/>
              </a:rPr>
              <a:t> (6 </a:t>
            </a:r>
            <a:r>
              <a:rPr lang="cs-CZ" sz="2000" i="0" u="none" dirty="0" err="1">
                <a:solidFill>
                  <a:srgbClr val="000000"/>
                </a:solidFill>
                <a:cs typeface="Times New Roman" pitchFamily="18" charset="0"/>
              </a:rPr>
              <a:t>Timepix</a:t>
            </a:r>
            <a:r>
              <a:rPr lang="cs-CZ" sz="2000" i="0" u="none" dirty="0">
                <a:solidFill>
                  <a:srgbClr val="000000"/>
                </a:solidFill>
                <a:cs typeface="Times New Roman" pitchFamily="18" charset="0"/>
              </a:rPr>
              <a:t> </a:t>
            </a:r>
            <a:r>
              <a:rPr lang="cs-CZ" sz="2000" i="0" u="none" dirty="0" err="1">
                <a:solidFill>
                  <a:srgbClr val="000000"/>
                </a:solidFill>
                <a:cs typeface="Times New Roman" pitchFamily="18" charset="0"/>
              </a:rPr>
              <a:t>detectors</a:t>
            </a:r>
            <a:r>
              <a:rPr lang="cs-CZ" sz="2000" i="0" u="none" dirty="0">
                <a:solidFill>
                  <a:srgbClr val="000000"/>
                </a:solidFill>
                <a:cs typeface="Times New Roman" pitchFamily="18" charset="0"/>
              </a:rPr>
              <a:t> on ISS, NASA; </a:t>
            </a:r>
            <a:r>
              <a:rPr lang="cs-CZ" sz="2000" i="0" u="none" dirty="0" err="1">
                <a:solidFill>
                  <a:srgbClr val="000000"/>
                </a:solidFill>
                <a:cs typeface="Times New Roman" pitchFamily="18" charset="0"/>
              </a:rPr>
              <a:t>Timepix</a:t>
            </a:r>
            <a:r>
              <a:rPr lang="cs-CZ" sz="2000" i="0" u="none" dirty="0">
                <a:solidFill>
                  <a:srgbClr val="000000"/>
                </a:solidFill>
                <a:cs typeface="Times New Roman" pitchFamily="18" charset="0"/>
              </a:rPr>
              <a:t> </a:t>
            </a:r>
            <a:r>
              <a:rPr lang="cs-CZ" sz="2000" i="0" u="none" dirty="0" err="1">
                <a:solidFill>
                  <a:srgbClr val="000000"/>
                </a:solidFill>
                <a:cs typeface="Times New Roman" pitchFamily="18" charset="0"/>
              </a:rPr>
              <a:t>detector</a:t>
            </a:r>
            <a:r>
              <a:rPr lang="cs-CZ" sz="2000" i="0" u="none" dirty="0">
                <a:solidFill>
                  <a:srgbClr val="000000"/>
                </a:solidFill>
                <a:cs typeface="Times New Roman" pitchFamily="18" charset="0"/>
              </a:rPr>
              <a:t> on </a:t>
            </a:r>
            <a:r>
              <a:rPr lang="cs-CZ" sz="2000" i="0" u="none" dirty="0" err="1">
                <a:solidFill>
                  <a:srgbClr val="000000"/>
                </a:solidFill>
                <a:cs typeface="Times New Roman" pitchFamily="18" charset="0"/>
              </a:rPr>
              <a:t>satellite</a:t>
            </a:r>
            <a:r>
              <a:rPr lang="cs-CZ" sz="2000" i="0" u="none" dirty="0">
                <a:solidFill>
                  <a:srgbClr val="000000"/>
                </a:solidFill>
                <a:cs typeface="Times New Roman" pitchFamily="18" charset="0"/>
              </a:rPr>
              <a:t> </a:t>
            </a:r>
            <a:r>
              <a:rPr lang="cs-CZ" sz="2000" i="0" u="none" dirty="0" err="1">
                <a:solidFill>
                  <a:srgbClr val="000000"/>
                </a:solidFill>
                <a:cs typeface="Times New Roman" pitchFamily="18" charset="0"/>
              </a:rPr>
              <a:t>Proba</a:t>
            </a:r>
            <a:r>
              <a:rPr lang="cs-CZ" sz="2000" i="0" u="none" dirty="0">
                <a:solidFill>
                  <a:srgbClr val="000000"/>
                </a:solidFill>
                <a:cs typeface="Times New Roman" pitchFamily="18" charset="0"/>
              </a:rPr>
              <a:t>-V; </a:t>
            </a:r>
            <a:r>
              <a:rPr lang="cs-CZ" sz="2000" i="0" u="none" dirty="0" err="1">
                <a:solidFill>
                  <a:srgbClr val="000000"/>
                </a:solidFill>
                <a:cs typeface="Times New Roman" pitchFamily="18" charset="0"/>
              </a:rPr>
              <a:t>future</a:t>
            </a:r>
            <a:r>
              <a:rPr lang="cs-CZ" sz="2000" i="0" u="none" dirty="0">
                <a:solidFill>
                  <a:srgbClr val="000000"/>
                </a:solidFill>
                <a:cs typeface="Times New Roman" pitchFamily="18" charset="0"/>
              </a:rPr>
              <a:t> </a:t>
            </a:r>
            <a:r>
              <a:rPr lang="cs-CZ" sz="2000" i="0" u="none" dirty="0" err="1">
                <a:solidFill>
                  <a:srgbClr val="000000"/>
                </a:solidFill>
                <a:cs typeface="Times New Roman" pitchFamily="18" charset="0"/>
              </a:rPr>
              <a:t>mission</a:t>
            </a:r>
            <a:r>
              <a:rPr lang="cs-CZ" sz="2000" i="0" u="none" dirty="0">
                <a:solidFill>
                  <a:srgbClr val="000000"/>
                </a:solidFill>
                <a:cs typeface="Times New Roman" pitchFamily="18" charset="0"/>
              </a:rPr>
              <a:t> </a:t>
            </a:r>
            <a:r>
              <a:rPr lang="cs-CZ" sz="2000" i="0" u="none" dirty="0" err="1">
                <a:solidFill>
                  <a:srgbClr val="000000"/>
                </a:solidFill>
                <a:cs typeface="Times New Roman" pitchFamily="18" charset="0"/>
              </a:rPr>
              <a:t>of</a:t>
            </a:r>
            <a:r>
              <a:rPr lang="cs-CZ" sz="2000" i="0" u="none" dirty="0">
                <a:solidFill>
                  <a:srgbClr val="000000"/>
                </a:solidFill>
                <a:cs typeface="Times New Roman" pitchFamily="18" charset="0"/>
              </a:rPr>
              <a:t> RISESAT </a:t>
            </a:r>
            <a:r>
              <a:rPr lang="cs-CZ" sz="2000" i="0" u="none" dirty="0" err="1">
                <a:solidFill>
                  <a:srgbClr val="000000"/>
                </a:solidFill>
                <a:cs typeface="Times New Roman" pitchFamily="18" charset="0"/>
              </a:rPr>
              <a:t>satellite</a:t>
            </a:r>
            <a:r>
              <a:rPr lang="en-US" sz="2000" i="0" u="none" dirty="0">
                <a:solidFill>
                  <a:srgbClr val="000000"/>
                </a:solidFill>
                <a:cs typeface="Times New Roman" pitchFamily="18" charset="0"/>
              </a:rPr>
              <a:t>; small unit </a:t>
            </a:r>
            <a:r>
              <a:rPr lang="en-US" sz="2000" i="0" u="none" dirty="0" err="1">
                <a:solidFill>
                  <a:srgbClr val="000000"/>
                </a:solidFill>
                <a:cs typeface="Times New Roman" pitchFamily="18" charset="0"/>
              </a:rPr>
              <a:t>VZLUSat</a:t>
            </a:r>
            <a:r>
              <a:rPr lang="cs-CZ" sz="2000" i="0" u="none" dirty="0">
                <a:solidFill>
                  <a:srgbClr val="000000"/>
                </a:solidFill>
                <a:cs typeface="Times New Roman" pitchFamily="18" charset="0"/>
              </a:rPr>
              <a:t>), experiment GROND (</a:t>
            </a:r>
            <a:r>
              <a:rPr lang="en-US" sz="2000" i="0" u="none" dirty="0">
                <a:solidFill>
                  <a:srgbClr val="FF1313"/>
                </a:solidFill>
                <a:latin typeface="Symbol" panose="05050102010706020507" pitchFamily="18" charset="2"/>
                <a:cs typeface="Times New Roman" pitchFamily="18" charset="0"/>
              </a:rPr>
              <a:t>g</a:t>
            </a:r>
            <a:r>
              <a:rPr lang="en-US" sz="2000" i="0" u="none" dirty="0">
                <a:solidFill>
                  <a:srgbClr val="FF1313"/>
                </a:solidFill>
                <a:cs typeface="Times New Roman" pitchFamily="18" charset="0"/>
              </a:rPr>
              <a:t> ray burst</a:t>
            </a:r>
            <a:r>
              <a:rPr lang="en-US" sz="2000" i="0" u="none" dirty="0">
                <a:solidFill>
                  <a:srgbClr val="000000"/>
                </a:solidFill>
                <a:cs typeface="Times New Roman" pitchFamily="18" charset="0"/>
              </a:rPr>
              <a:t>, </a:t>
            </a:r>
            <a:r>
              <a:rPr lang="cs-CZ" sz="2000" i="0" u="none" dirty="0" err="1">
                <a:solidFill>
                  <a:srgbClr val="000000"/>
                </a:solidFill>
                <a:cs typeface="Times New Roman" pitchFamily="18" charset="0"/>
              </a:rPr>
              <a:t>cooperation</a:t>
            </a:r>
            <a:r>
              <a:rPr lang="cs-CZ" sz="2000" i="0" u="none" dirty="0">
                <a:solidFill>
                  <a:srgbClr val="000000"/>
                </a:solidFill>
                <a:cs typeface="Times New Roman" pitchFamily="18" charset="0"/>
              </a:rPr>
              <a:t> </a:t>
            </a:r>
            <a:r>
              <a:rPr lang="cs-CZ" sz="2000" i="0" u="none" dirty="0" err="1">
                <a:solidFill>
                  <a:srgbClr val="000000"/>
                </a:solidFill>
                <a:cs typeface="Times New Roman" pitchFamily="18" charset="0"/>
              </a:rPr>
              <a:t>with</a:t>
            </a:r>
            <a:r>
              <a:rPr lang="cs-CZ" sz="2000" i="0" u="none" dirty="0">
                <a:solidFill>
                  <a:srgbClr val="000000"/>
                </a:solidFill>
                <a:cs typeface="Times New Roman" pitchFamily="18" charset="0"/>
              </a:rPr>
              <a:t> MPI </a:t>
            </a:r>
            <a:r>
              <a:rPr lang="cs-CZ" sz="2000" i="0" u="none" dirty="0" err="1">
                <a:solidFill>
                  <a:srgbClr val="000000"/>
                </a:solidFill>
                <a:cs typeface="Times New Roman" pitchFamily="18" charset="0"/>
              </a:rPr>
              <a:t>Germany</a:t>
            </a:r>
            <a:r>
              <a:rPr lang="cs-CZ" sz="2000" i="0" u="none" dirty="0">
                <a:solidFill>
                  <a:srgbClr val="000000"/>
                </a:solidFill>
                <a:cs typeface="Times New Roman" pitchFamily="18" charset="0"/>
              </a:rPr>
              <a:t>, in Chile), </a:t>
            </a:r>
            <a:r>
              <a:rPr lang="en-US" sz="2000" i="0" u="none" dirty="0">
                <a:solidFill>
                  <a:srgbClr val="000000"/>
                </a:solidFill>
                <a:cs typeface="Times New Roman" pitchFamily="18" charset="0"/>
              </a:rPr>
              <a:t>experiment CZELTA</a:t>
            </a:r>
            <a:r>
              <a:rPr lang="cs-CZ" sz="2000" i="0" u="none" dirty="0">
                <a:solidFill>
                  <a:srgbClr val="000000"/>
                </a:solidFill>
                <a:cs typeface="Times New Roman" pitchFamily="18" charset="0"/>
              </a:rPr>
              <a:t> (</a:t>
            </a:r>
            <a:r>
              <a:rPr lang="en-US" sz="2000" i="0" u="none" dirty="0">
                <a:solidFill>
                  <a:srgbClr val="FF1313"/>
                </a:solidFill>
                <a:cs typeface="Times New Roman" pitchFamily="18" charset="0"/>
              </a:rPr>
              <a:t>secondary cosmic rays</a:t>
            </a:r>
            <a:r>
              <a:rPr lang="en-US" sz="2000" i="0" u="none" dirty="0">
                <a:solidFill>
                  <a:srgbClr val="000000"/>
                </a:solidFill>
                <a:cs typeface="Times New Roman" pitchFamily="18" charset="0"/>
              </a:rPr>
              <a:t>, </a:t>
            </a:r>
            <a:r>
              <a:rPr lang="cs-CZ" sz="2000" i="0" u="none" dirty="0" err="1">
                <a:solidFill>
                  <a:srgbClr val="000000"/>
                </a:solidFill>
                <a:cs typeface="Times New Roman" pitchFamily="18" charset="0"/>
              </a:rPr>
              <a:t>outreach</a:t>
            </a:r>
            <a:r>
              <a:rPr lang="cs-CZ" sz="2000" i="0" u="none" dirty="0">
                <a:solidFill>
                  <a:srgbClr val="000000"/>
                </a:solidFill>
                <a:cs typeface="Times New Roman" pitchFamily="18" charset="0"/>
              </a:rPr>
              <a:t>, </a:t>
            </a:r>
            <a:r>
              <a:rPr lang="cs-CZ" sz="2000" i="0" u="none" dirty="0" err="1">
                <a:solidFill>
                  <a:srgbClr val="000000"/>
                </a:solidFill>
                <a:cs typeface="Times New Roman" pitchFamily="18" charset="0"/>
              </a:rPr>
              <a:t>cooperation</a:t>
            </a:r>
            <a:r>
              <a:rPr lang="cs-CZ" sz="2000" i="0" u="none" dirty="0">
                <a:solidFill>
                  <a:srgbClr val="000000"/>
                </a:solidFill>
                <a:cs typeface="Times New Roman" pitchFamily="18" charset="0"/>
              </a:rPr>
              <a:t> </a:t>
            </a:r>
            <a:r>
              <a:rPr lang="cs-CZ" sz="2000" i="0" u="none" dirty="0" err="1">
                <a:solidFill>
                  <a:srgbClr val="000000"/>
                </a:solidFill>
                <a:cs typeface="Times New Roman" pitchFamily="18" charset="0"/>
              </a:rPr>
              <a:t>with</a:t>
            </a:r>
            <a:r>
              <a:rPr lang="cs-CZ" sz="2000" i="0" u="none" dirty="0">
                <a:solidFill>
                  <a:srgbClr val="000000"/>
                </a:solidFill>
                <a:cs typeface="Times New Roman" pitchFamily="18" charset="0"/>
              </a:rPr>
              <a:t> </a:t>
            </a:r>
            <a:r>
              <a:rPr lang="cs-CZ" sz="2000" i="0" u="none" dirty="0" err="1">
                <a:solidFill>
                  <a:srgbClr val="000000"/>
                </a:solidFill>
                <a:cs typeface="Times New Roman" pitchFamily="18" charset="0"/>
              </a:rPr>
              <a:t>secondary</a:t>
            </a:r>
            <a:r>
              <a:rPr lang="cs-CZ" sz="2000" i="0" u="none" dirty="0">
                <a:solidFill>
                  <a:srgbClr val="000000"/>
                </a:solidFill>
                <a:cs typeface="Times New Roman" pitchFamily="18" charset="0"/>
              </a:rPr>
              <a:t> </a:t>
            </a:r>
            <a:r>
              <a:rPr lang="cs-CZ" sz="2000" i="0" u="none" dirty="0" err="1">
                <a:solidFill>
                  <a:srgbClr val="000000"/>
                </a:solidFill>
                <a:cs typeface="Times New Roman" pitchFamily="18" charset="0"/>
              </a:rPr>
              <a:t>schools</a:t>
            </a:r>
            <a:r>
              <a:rPr lang="cs-CZ" sz="2000" i="0" u="none" dirty="0">
                <a:solidFill>
                  <a:srgbClr val="000000"/>
                </a:solidFill>
                <a:cs typeface="Times New Roman" pitchFamily="18" charset="0"/>
              </a:rPr>
              <a:t>)</a:t>
            </a:r>
            <a:endParaRPr lang="en-US" sz="2000" i="0" u="none" dirty="0">
              <a:solidFill>
                <a:srgbClr val="000000"/>
              </a:solidFill>
              <a:cs typeface="Times New Roman" pitchFamily="18" charset="0"/>
            </a:endParaRPr>
          </a:p>
          <a:p>
            <a:pPr marL="457200" indent="-457200" algn="just">
              <a:buFontTx/>
              <a:buAutoNum type="arabicParenBoth"/>
            </a:pPr>
            <a:r>
              <a:rPr lang="en-US" sz="2000" b="1" i="0" u="none" dirty="0">
                <a:solidFill>
                  <a:srgbClr val="000000"/>
                </a:solidFill>
                <a:cs typeface="Times New Roman" pitchFamily="18" charset="0"/>
              </a:rPr>
              <a:t>Structure of atomic nuclei</a:t>
            </a:r>
            <a:r>
              <a:rPr lang="en-US" sz="2000" b="1" i="0" u="none" dirty="0">
                <a:solidFill>
                  <a:schemeClr val="tx1"/>
                </a:solidFill>
                <a:cs typeface="Times New Roman" pitchFamily="18" charset="0"/>
              </a:rPr>
              <a:t> </a:t>
            </a:r>
            <a:r>
              <a:rPr lang="en-US" sz="2000" b="1" i="0" u="none" dirty="0">
                <a:solidFill>
                  <a:srgbClr val="000000"/>
                </a:solidFill>
                <a:cs typeface="Times New Roman" pitchFamily="18" charset="0"/>
              </a:rPr>
              <a:t>and nuclear reactions </a:t>
            </a:r>
            <a:r>
              <a:rPr lang="en-US" sz="2000" i="0" u="none" dirty="0">
                <a:solidFill>
                  <a:srgbClr val="000000"/>
                </a:solidFill>
                <a:cs typeface="Times New Roman" pitchFamily="18" charset="0"/>
              </a:rPr>
              <a:t>– fission, radioactive nuclei decay, super heavy nuclei, astrophysical reactions</a:t>
            </a:r>
          </a:p>
          <a:p>
            <a:pPr marL="457200" indent="-457200" algn="just">
              <a:buFontTx/>
              <a:buAutoNum type="arabicParenBoth"/>
            </a:pPr>
            <a:r>
              <a:rPr lang="en-US" sz="2000" b="1" i="0" u="none" dirty="0">
                <a:solidFill>
                  <a:srgbClr val="000000"/>
                </a:solidFill>
                <a:cs typeface="Times New Roman" pitchFamily="18" charset="0"/>
              </a:rPr>
              <a:t>Applications</a:t>
            </a:r>
            <a:r>
              <a:rPr lang="cs-CZ" sz="2000" b="1" i="0" u="none" dirty="0">
                <a:solidFill>
                  <a:srgbClr val="000000"/>
                </a:solidFill>
                <a:cs typeface="Times New Roman" pitchFamily="18" charset="0"/>
              </a:rPr>
              <a:t> – </a:t>
            </a:r>
            <a:r>
              <a:rPr lang="cs-CZ" sz="2000" i="0" u="none" dirty="0">
                <a:solidFill>
                  <a:srgbClr val="FF1313"/>
                </a:solidFill>
                <a:cs typeface="Times New Roman" pitchFamily="18" charset="0"/>
              </a:rPr>
              <a:t>pixel and </a:t>
            </a:r>
            <a:r>
              <a:rPr lang="cs-CZ" sz="2000" i="0" u="none" dirty="0" err="1">
                <a:solidFill>
                  <a:srgbClr val="FF1313"/>
                </a:solidFill>
                <a:cs typeface="Times New Roman" pitchFamily="18" charset="0"/>
              </a:rPr>
              <a:t>strip</a:t>
            </a:r>
            <a:r>
              <a:rPr lang="cs-CZ" sz="2000" i="0" u="none" dirty="0">
                <a:solidFill>
                  <a:srgbClr val="FF1313"/>
                </a:solidFill>
                <a:cs typeface="Times New Roman" pitchFamily="18" charset="0"/>
              </a:rPr>
              <a:t> </a:t>
            </a:r>
            <a:r>
              <a:rPr lang="cs-CZ" sz="2000" i="0" u="none" dirty="0" err="1">
                <a:solidFill>
                  <a:srgbClr val="FF1313"/>
                </a:solidFill>
                <a:cs typeface="Times New Roman" pitchFamily="18" charset="0"/>
              </a:rPr>
              <a:t>detectors</a:t>
            </a:r>
            <a:r>
              <a:rPr lang="cs-CZ" sz="2000" i="0" u="none" dirty="0">
                <a:solidFill>
                  <a:srgbClr val="FF1313"/>
                </a:solidFill>
                <a:cs typeface="Times New Roman" pitchFamily="18" charset="0"/>
              </a:rPr>
              <a:t>, </a:t>
            </a:r>
            <a:r>
              <a:rPr lang="cs-CZ" sz="2000" i="0" u="none" dirty="0" err="1">
                <a:solidFill>
                  <a:srgbClr val="FF1313"/>
                </a:solidFill>
                <a:cs typeface="Times New Roman" pitchFamily="18" charset="0"/>
              </a:rPr>
              <a:t>imaging</a:t>
            </a:r>
            <a:r>
              <a:rPr lang="cs-CZ" sz="2000" i="0" u="none" dirty="0">
                <a:solidFill>
                  <a:srgbClr val="FF1313"/>
                </a:solidFill>
                <a:cs typeface="Times New Roman" pitchFamily="18" charset="0"/>
              </a:rPr>
              <a:t> (X-</a:t>
            </a:r>
            <a:r>
              <a:rPr lang="cs-CZ" sz="2000" i="0" u="none" dirty="0" err="1">
                <a:solidFill>
                  <a:srgbClr val="FF1313"/>
                </a:solidFill>
                <a:cs typeface="Times New Roman" pitchFamily="18" charset="0"/>
              </a:rPr>
              <a:t>rays</a:t>
            </a:r>
            <a:r>
              <a:rPr lang="cs-CZ" sz="2000" i="0" u="none" dirty="0">
                <a:solidFill>
                  <a:srgbClr val="FF1313"/>
                </a:solidFill>
                <a:cs typeface="Times New Roman" pitchFamily="18" charset="0"/>
              </a:rPr>
              <a:t> and </a:t>
            </a:r>
            <a:r>
              <a:rPr lang="cs-CZ" sz="2000" i="0" u="none" dirty="0" err="1">
                <a:solidFill>
                  <a:srgbClr val="FF1313"/>
                </a:solidFill>
                <a:cs typeface="Times New Roman" pitchFamily="18" charset="0"/>
              </a:rPr>
              <a:t>neutrons</a:t>
            </a:r>
            <a:r>
              <a:rPr lang="cs-CZ" sz="2000" i="0" u="none" dirty="0">
                <a:solidFill>
                  <a:srgbClr val="FF1313"/>
                </a:solidFill>
                <a:cs typeface="Times New Roman" pitchFamily="18" charset="0"/>
              </a:rPr>
              <a:t>), </a:t>
            </a:r>
            <a:r>
              <a:rPr lang="cs-CZ" sz="2000" i="0" u="none" dirty="0" err="1">
                <a:solidFill>
                  <a:srgbClr val="FF1313"/>
                </a:solidFill>
                <a:cs typeface="Times New Roman" pitchFamily="18" charset="0"/>
              </a:rPr>
              <a:t>bi</a:t>
            </a:r>
            <a:r>
              <a:rPr lang="en-US" sz="2000" i="0" u="none" dirty="0">
                <a:solidFill>
                  <a:srgbClr val="FF1313"/>
                </a:solidFill>
                <a:cs typeface="Times New Roman" pitchFamily="18" charset="0"/>
              </a:rPr>
              <a:t>o</a:t>
            </a:r>
            <a:r>
              <a:rPr lang="cs-CZ" sz="2000" i="0" u="none" dirty="0" err="1">
                <a:solidFill>
                  <a:srgbClr val="FF1313"/>
                </a:solidFill>
                <a:cs typeface="Times New Roman" pitchFamily="18" charset="0"/>
              </a:rPr>
              <a:t>medicine</a:t>
            </a:r>
            <a:r>
              <a:rPr lang="cs-CZ" sz="2000" i="0" u="none" dirty="0">
                <a:solidFill>
                  <a:srgbClr val="FF1313"/>
                </a:solidFill>
                <a:cs typeface="Times New Roman" pitchFamily="18" charset="0"/>
              </a:rPr>
              <a:t>, hadron </a:t>
            </a:r>
            <a:r>
              <a:rPr lang="cs-CZ" sz="2000" i="0" u="none" dirty="0" err="1">
                <a:solidFill>
                  <a:srgbClr val="FF1313"/>
                </a:solidFill>
                <a:cs typeface="Times New Roman" pitchFamily="18" charset="0"/>
              </a:rPr>
              <a:t>therapy</a:t>
            </a:r>
            <a:r>
              <a:rPr lang="cs-CZ" sz="2000" i="0" u="none" dirty="0">
                <a:solidFill>
                  <a:srgbClr val="FF1313"/>
                </a:solidFill>
                <a:cs typeface="Times New Roman" pitchFamily="18" charset="0"/>
              </a:rPr>
              <a:t>, study </a:t>
            </a:r>
            <a:r>
              <a:rPr lang="cs-CZ" sz="2000" i="0" u="none" dirty="0" err="1">
                <a:solidFill>
                  <a:srgbClr val="FF1313"/>
                </a:solidFill>
                <a:cs typeface="Times New Roman" pitchFamily="18" charset="0"/>
              </a:rPr>
              <a:t>of</a:t>
            </a:r>
            <a:r>
              <a:rPr lang="cs-CZ" sz="2000" i="0" u="none" dirty="0">
                <a:solidFill>
                  <a:srgbClr val="FF1313"/>
                </a:solidFill>
                <a:cs typeface="Times New Roman" pitchFamily="18" charset="0"/>
              </a:rPr>
              <a:t> </a:t>
            </a:r>
            <a:r>
              <a:rPr lang="cs-CZ" sz="2000" i="0" u="none" dirty="0" err="1">
                <a:solidFill>
                  <a:srgbClr val="FF1313"/>
                </a:solidFill>
                <a:cs typeface="Times New Roman" pitchFamily="18" charset="0"/>
              </a:rPr>
              <a:t>material</a:t>
            </a:r>
            <a:r>
              <a:rPr lang="cs-CZ" sz="2000" i="0" u="none" dirty="0">
                <a:solidFill>
                  <a:srgbClr val="000000"/>
                </a:solidFill>
                <a:cs typeface="Times New Roman" pitchFamily="18" charset="0"/>
              </a:rPr>
              <a:t>…..</a:t>
            </a:r>
            <a:endParaRPr lang="en-US" sz="2000" i="0" u="none" dirty="0">
              <a:solidFill>
                <a:srgbClr val="000000"/>
              </a:solidFill>
              <a:cs typeface="Times New Roman" pitchFamily="18" charset="0"/>
            </a:endParaRPr>
          </a:p>
        </p:txBody>
      </p:sp>
    </p:spTree>
    <p:extLst>
      <p:ext uri="{BB962C8B-B14F-4D97-AF65-F5344CB8AC3E}">
        <p14:creationId xmlns:p14="http://schemas.microsoft.com/office/powerpoint/2010/main" val="2953859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Rectangle 3"/>
          <p:cNvSpPr>
            <a:spLocks noGrp="1" noChangeArrowheads="1"/>
          </p:cNvSpPr>
          <p:nvPr>
            <p:ph type="title"/>
          </p:nvPr>
        </p:nvSpPr>
        <p:spPr>
          <a:xfrm>
            <a:off x="16999" y="-9112"/>
            <a:ext cx="3531889" cy="492191"/>
          </a:xfrm>
        </p:spPr>
        <p:txBody>
          <a:bodyPr/>
          <a:lstStyle/>
          <a:p>
            <a:pPr defTabSz="912813" eaLnBrk="1" hangingPunct="1"/>
            <a:r>
              <a:rPr lang="cs-CZ" sz="2400" dirty="0"/>
              <a:t> </a:t>
            </a:r>
            <a:br>
              <a:rPr lang="cs-CZ" sz="2400" dirty="0"/>
            </a:br>
            <a:r>
              <a:rPr lang="en-US" dirty="0"/>
              <a:t>Experiment </a:t>
            </a:r>
            <a:r>
              <a:rPr lang="en-US" dirty="0" err="1"/>
              <a:t>MoEDAL</a:t>
            </a:r>
            <a:endParaRPr lang="cs-CZ" dirty="0"/>
          </a:p>
        </p:txBody>
      </p:sp>
      <p:sp>
        <p:nvSpPr>
          <p:cNvPr id="6" name="Zástupný symbol pro text 2"/>
          <p:cNvSpPr txBox="1">
            <a:spLocks/>
          </p:cNvSpPr>
          <p:nvPr/>
        </p:nvSpPr>
        <p:spPr bwMode="auto">
          <a:xfrm>
            <a:off x="0" y="436674"/>
            <a:ext cx="9144000" cy="2542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1313" indent="-341313" algn="l" rtl="0" eaLnBrk="0" fontAlgn="base" hangingPunct="0">
              <a:spcBef>
                <a:spcPct val="20000"/>
              </a:spcBef>
              <a:spcAft>
                <a:spcPct val="0"/>
              </a:spcAft>
              <a:buClr>
                <a:schemeClr val="hlink"/>
              </a:buClr>
              <a:buSzPct val="110000"/>
              <a:buFont typeface="Wingdings" pitchFamily="2" charset="2"/>
              <a:buBlip>
                <a:blip r:embed="rId4"/>
              </a:buBlip>
              <a:defRPr sz="3200">
                <a:solidFill>
                  <a:schemeClr val="tx1"/>
                </a:solidFill>
                <a:latin typeface="+mn-lt"/>
                <a:ea typeface="+mn-ea"/>
                <a:cs typeface="+mn-cs"/>
              </a:defRPr>
            </a:lvl1pPr>
            <a:lvl2pPr marL="741363" indent="-284163" algn="l" rtl="0" eaLnBrk="0" fontAlgn="base" hangingPunct="0">
              <a:spcBef>
                <a:spcPct val="20000"/>
              </a:spcBef>
              <a:spcAft>
                <a:spcPct val="0"/>
              </a:spcAft>
              <a:buClr>
                <a:schemeClr val="tx1"/>
              </a:buClr>
              <a:buSzPct val="60000"/>
              <a:buFont typeface="Wingdings" pitchFamily="2" charset="2"/>
              <a:buChar char="n"/>
              <a:defRPr sz="2800">
                <a:solidFill>
                  <a:schemeClr val="tx1"/>
                </a:solidFill>
                <a:latin typeface="+mn-lt"/>
              </a:defRPr>
            </a:lvl2pPr>
            <a:lvl3pPr marL="1141413" indent="-227013" algn="l" rtl="0" eaLnBrk="0" fontAlgn="base" hangingPunct="0">
              <a:spcBef>
                <a:spcPct val="20000"/>
              </a:spcBef>
              <a:spcAft>
                <a:spcPct val="0"/>
              </a:spcAft>
              <a:buClr>
                <a:schemeClr val="hlink"/>
              </a:buClr>
              <a:buSzPct val="95000"/>
              <a:buFont typeface="Wingdings" pitchFamily="2" charset="2"/>
              <a:buChar char="w"/>
              <a:defRPr sz="2400">
                <a:solidFill>
                  <a:schemeClr val="tx1"/>
                </a:solidFill>
                <a:latin typeface="+mn-lt"/>
              </a:defRPr>
            </a:lvl3pPr>
            <a:lvl4pPr marL="1598613" indent="-227013" algn="l" rtl="0" eaLnBrk="0" fontAlgn="base" hangingPunct="0">
              <a:spcBef>
                <a:spcPct val="20000"/>
              </a:spcBef>
              <a:spcAft>
                <a:spcPct val="0"/>
              </a:spcAft>
              <a:buClr>
                <a:schemeClr val="tx1"/>
              </a:buClr>
              <a:buSzPct val="65000"/>
              <a:buFont typeface="Wingdings" pitchFamily="2" charset="2"/>
              <a:buChar char="n"/>
              <a:defRPr sz="2000">
                <a:solidFill>
                  <a:schemeClr val="tx1"/>
                </a:solidFill>
                <a:latin typeface="+mn-lt"/>
              </a:defRPr>
            </a:lvl4pPr>
            <a:lvl5pPr marL="2055813" indent="-227013" algn="l" rtl="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9pPr>
          </a:lstStyle>
          <a:p>
            <a:pPr>
              <a:buSzPct val="45000"/>
              <a:buFont typeface="StarSymbol"/>
              <a:buChar char="●"/>
            </a:pPr>
            <a:r>
              <a:rPr lang="cs-CZ" sz="1600" kern="0" dirty="0" err="1">
                <a:solidFill>
                  <a:srgbClr val="FF0000"/>
                </a:solidFill>
              </a:rPr>
              <a:t>Detection</a:t>
            </a:r>
            <a:r>
              <a:rPr lang="cs-CZ" sz="1600" kern="0" dirty="0">
                <a:solidFill>
                  <a:srgbClr val="FF0000"/>
                </a:solidFill>
              </a:rPr>
              <a:t> of magnetic monopoles</a:t>
            </a:r>
            <a:r>
              <a:rPr lang="cs-CZ" sz="1600" kern="0" dirty="0"/>
              <a:t> and other highly ionizing (pseudo-)stable massive particles</a:t>
            </a:r>
            <a:r>
              <a:rPr lang="en-US" sz="1600" kern="0" dirty="0"/>
              <a:t>.</a:t>
            </a:r>
            <a:endParaRPr lang="cs-CZ" sz="1600" kern="0" dirty="0"/>
          </a:p>
          <a:p>
            <a:pPr>
              <a:buSzPct val="45000"/>
              <a:buFont typeface="StarSymbol"/>
              <a:buChar char="●"/>
            </a:pPr>
            <a:r>
              <a:rPr lang="cs-CZ" sz="1600" kern="0" dirty="0"/>
              <a:t>Consists of:</a:t>
            </a:r>
          </a:p>
          <a:p>
            <a:pPr lvl="1">
              <a:buSzPct val="45000"/>
              <a:buFont typeface="StarSymbol"/>
              <a:buChar char="●"/>
            </a:pPr>
            <a:r>
              <a:rPr lang="cs-CZ" sz="1600" kern="0" dirty="0" err="1"/>
              <a:t>Passive</a:t>
            </a:r>
            <a:r>
              <a:rPr lang="cs-CZ" sz="1600" kern="0" dirty="0"/>
              <a:t> </a:t>
            </a:r>
            <a:r>
              <a:rPr lang="cs-CZ" sz="1600" kern="0" dirty="0" err="1"/>
              <a:t>nuclear</a:t>
            </a:r>
            <a:r>
              <a:rPr lang="cs-CZ" sz="1600" kern="0" dirty="0"/>
              <a:t> track-</a:t>
            </a:r>
            <a:r>
              <a:rPr lang="cs-CZ" sz="1600" kern="0" dirty="0" err="1"/>
              <a:t>etch</a:t>
            </a:r>
            <a:r>
              <a:rPr lang="cs-CZ" sz="1600" kern="0" dirty="0"/>
              <a:t> </a:t>
            </a:r>
            <a:r>
              <a:rPr lang="cs-CZ" sz="1600" kern="0" dirty="0" err="1"/>
              <a:t>detectors</a:t>
            </a:r>
            <a:r>
              <a:rPr lang="cs-CZ" sz="1600" kern="0" dirty="0"/>
              <a:t> (CR 39 </a:t>
            </a:r>
            <a:r>
              <a:rPr lang="cs-CZ" sz="1600" kern="0" dirty="0" err="1"/>
              <a:t>foils</a:t>
            </a:r>
            <a:r>
              <a:rPr lang="cs-CZ" sz="1600" kern="0" dirty="0"/>
              <a:t>)</a:t>
            </a:r>
          </a:p>
          <a:p>
            <a:pPr lvl="1">
              <a:buSzPct val="45000"/>
              <a:buFont typeface="StarSymbol"/>
              <a:buChar char="●"/>
            </a:pPr>
            <a:r>
              <a:rPr lang="cs-CZ" sz="1600" kern="0" dirty="0" err="1"/>
              <a:t>Trapping</a:t>
            </a:r>
            <a:r>
              <a:rPr lang="cs-CZ" sz="1600" kern="0" dirty="0"/>
              <a:t> </a:t>
            </a:r>
            <a:r>
              <a:rPr lang="cs-CZ" sz="1600" kern="0" dirty="0" err="1"/>
              <a:t>detectors</a:t>
            </a:r>
            <a:r>
              <a:rPr lang="cs-CZ" sz="1600" kern="0" dirty="0"/>
              <a:t> (aluminium </a:t>
            </a:r>
            <a:r>
              <a:rPr lang="cs-CZ" sz="1600" kern="0" dirty="0" err="1"/>
              <a:t>volumes</a:t>
            </a:r>
            <a:r>
              <a:rPr lang="cs-CZ" sz="1600" kern="0" dirty="0"/>
              <a:t>)</a:t>
            </a:r>
          </a:p>
          <a:p>
            <a:pPr lvl="1">
              <a:buSzPct val="45000"/>
              <a:buFont typeface="StarSymbol"/>
              <a:buChar char="●"/>
            </a:pPr>
            <a:r>
              <a:rPr lang="cs-CZ" sz="1600" kern="0" dirty="0">
                <a:solidFill>
                  <a:srgbClr val="FF0000"/>
                </a:solidFill>
              </a:rPr>
              <a:t>MoEDAL-TPX array</a:t>
            </a:r>
            <a:endParaRPr lang="en-US" sz="1600" kern="0" dirty="0">
              <a:solidFill>
                <a:srgbClr val="FF0000"/>
              </a:solidFill>
            </a:endParaRPr>
          </a:p>
          <a:p>
            <a:pPr lvl="2">
              <a:buSzPct val="45000"/>
              <a:buFont typeface="StarSymbol"/>
              <a:buChar char="●"/>
            </a:pPr>
            <a:r>
              <a:rPr lang="en-US" sz="1600" kern="0" dirty="0"/>
              <a:t>Radiation monitor, capable of determining background of highly ionizing particles (alphas, protons,…).</a:t>
            </a:r>
          </a:p>
          <a:p>
            <a:pPr lvl="2">
              <a:buSzPct val="45000"/>
              <a:buFont typeface="StarSymbol"/>
              <a:buChar char="●"/>
            </a:pPr>
            <a:r>
              <a:rPr lang="en-US" sz="1600" kern="0" dirty="0"/>
              <a:t>Five TPX detectors, located at distances 1 m – 2 m around the IP</a:t>
            </a:r>
          </a:p>
          <a:p>
            <a:pPr lvl="2">
              <a:buSzPct val="45000"/>
              <a:buFont typeface="StarSymbol"/>
              <a:buChar char="●"/>
            </a:pPr>
            <a:endParaRPr lang="cs-CZ" sz="1400" kern="0" dirty="0"/>
          </a:p>
        </p:txBody>
      </p:sp>
      <p:pic>
        <p:nvPicPr>
          <p:cNvPr id="2" name="Obrázek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4724" y="4256721"/>
            <a:ext cx="3246446" cy="2433858"/>
          </a:xfrm>
          <a:prstGeom prst="rect">
            <a:avLst/>
          </a:prstGeom>
        </p:spPr>
      </p:pic>
      <p:pic>
        <p:nvPicPr>
          <p:cNvPr id="7" name="Obrázek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422459" y="4599928"/>
            <a:ext cx="2788559" cy="2090651"/>
          </a:xfrm>
          <a:prstGeom prst="rect">
            <a:avLst/>
          </a:prstGeom>
        </p:spPr>
      </p:pic>
      <p:sp>
        <p:nvSpPr>
          <p:cNvPr id="4" name="TextBox 3"/>
          <p:cNvSpPr txBox="1"/>
          <p:nvPr/>
        </p:nvSpPr>
        <p:spPr>
          <a:xfrm>
            <a:off x="0" y="3082266"/>
            <a:ext cx="9144000" cy="1200329"/>
          </a:xfrm>
          <a:prstGeom prst="rect">
            <a:avLst/>
          </a:prstGeom>
          <a:noFill/>
        </p:spPr>
        <p:txBody>
          <a:bodyPr wrap="square" rtlCol="0">
            <a:spAutoFit/>
          </a:bodyPr>
          <a:lstStyle/>
          <a:p>
            <a:r>
              <a:rPr lang="en-US" sz="2400" dirty="0">
                <a:solidFill>
                  <a:srgbClr val="000000"/>
                </a:solidFill>
              </a:rPr>
              <a:t>We need new detection technique based on hi-tech electronics (quick electronics, complex information about signals) =&gt; </a:t>
            </a:r>
            <a:r>
              <a:rPr lang="en-US" sz="2400" dirty="0">
                <a:solidFill>
                  <a:srgbClr val="FF0000"/>
                </a:solidFill>
              </a:rPr>
              <a:t>we need you</a:t>
            </a:r>
            <a:endParaRPr lang="cs-CZ" sz="2400" dirty="0">
              <a:solidFill>
                <a:srgbClr val="FF0000"/>
              </a:solidFill>
            </a:endParaRPr>
          </a:p>
        </p:txBody>
      </p:sp>
      <p:graphicFrame>
        <p:nvGraphicFramePr>
          <p:cNvPr id="9" name="Objekt 7"/>
          <p:cNvGraphicFramePr>
            <a:graphicFrameLocks noChangeAspect="1"/>
          </p:cNvGraphicFramePr>
          <p:nvPr>
            <p:extLst>
              <p:ext uri="{D42A27DB-BD31-4B8C-83A1-F6EECF244321}">
                <p14:modId xmlns:p14="http://schemas.microsoft.com/office/powerpoint/2010/main" val="555944435"/>
              </p:ext>
            </p:extLst>
          </p:nvPr>
        </p:nvGraphicFramePr>
        <p:xfrm>
          <a:off x="6211019" y="4497048"/>
          <a:ext cx="2932981" cy="2258175"/>
        </p:xfrm>
        <a:graphic>
          <a:graphicData uri="http://schemas.openxmlformats.org/presentationml/2006/ole">
            <mc:AlternateContent xmlns:mc="http://schemas.openxmlformats.org/markup-compatibility/2006">
              <mc:Choice xmlns:v="urn:schemas-microsoft-com:vml" Requires="v">
                <p:oleObj spid="_x0000_s9298" name="Image" r:id="rId7" imgW="15618960" imgH="12025080" progId="Photoshop.Image.15">
                  <p:embed/>
                </p:oleObj>
              </mc:Choice>
              <mc:Fallback>
                <p:oleObj name="Image" r:id="rId7" imgW="15618960" imgH="12025080" progId="Photoshop.Image.15">
                  <p:embed/>
                  <p:pic>
                    <p:nvPicPr>
                      <p:cNvPr id="0" name=""/>
                      <p:cNvPicPr/>
                      <p:nvPr/>
                    </p:nvPicPr>
                    <p:blipFill>
                      <a:blip r:embed="rId8"/>
                      <a:stretch>
                        <a:fillRect/>
                      </a:stretch>
                    </p:blipFill>
                    <p:spPr>
                      <a:xfrm>
                        <a:off x="6211019" y="4497048"/>
                        <a:ext cx="2932981" cy="2258175"/>
                      </a:xfrm>
                      <a:prstGeom prst="rect">
                        <a:avLst/>
                      </a:prstGeom>
                    </p:spPr>
                  </p:pic>
                </p:oleObj>
              </mc:Fallback>
            </mc:AlternateContent>
          </a:graphicData>
        </a:graphic>
      </p:graphicFrame>
    </p:spTree>
    <p:extLst>
      <p:ext uri="{BB962C8B-B14F-4D97-AF65-F5344CB8AC3E}">
        <p14:creationId xmlns:p14="http://schemas.microsoft.com/office/powerpoint/2010/main" val="383280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58436" name="Text Box 4"/>
          <p:cNvSpPr txBox="1">
            <a:spLocks noChangeArrowheads="1"/>
          </p:cNvSpPr>
          <p:nvPr/>
        </p:nvSpPr>
        <p:spPr bwMode="auto">
          <a:xfrm>
            <a:off x="-26755" y="2921241"/>
            <a:ext cx="9144000" cy="1233576"/>
          </a:xfrm>
          <a:prstGeom prst="rect">
            <a:avLst/>
          </a:prstGeom>
          <a:solidFill>
            <a:srgbClr val="CCFFCC"/>
          </a:solidFill>
          <a:ln w="9525">
            <a:noFill/>
            <a:miter lim="800000"/>
            <a:headEnd/>
            <a:tailEnd/>
          </a:ln>
          <a:effectLst/>
        </p:spPr>
        <p:txBody>
          <a:bodyPr wrap="square" anchor="t" anchorCtr="0">
            <a:noAutofit/>
          </a:bodyPr>
          <a:lstStyle/>
          <a:p>
            <a:pPr marL="514350" indent="-514350"/>
            <a:r>
              <a:rPr lang="cs-CZ" sz="1800" b="1" dirty="0"/>
              <a:t>Maria </a:t>
            </a:r>
            <a:r>
              <a:rPr lang="cs-CZ" sz="1800" b="1" dirty="0" err="1"/>
              <a:t>Goeppert</a:t>
            </a:r>
            <a:r>
              <a:rPr lang="cs-CZ" sz="1800" b="1" dirty="0"/>
              <a:t>-Mayer</a:t>
            </a:r>
            <a:r>
              <a:rPr lang="en-US" sz="1800" b="1" dirty="0"/>
              <a:t>:</a:t>
            </a:r>
            <a:r>
              <a:rPr lang="en-US" sz="1800" u="none" dirty="0"/>
              <a:t> two-neutrinos double beta decay</a:t>
            </a:r>
            <a:r>
              <a:rPr lang="cs-CZ" sz="1800" u="none" dirty="0"/>
              <a:t> (1935)</a:t>
            </a:r>
          </a:p>
          <a:p>
            <a:pPr marL="457200" lvl="0" indent="-457200"/>
            <a:r>
              <a:rPr lang="cs-CZ" sz="1800" u="none" dirty="0">
                <a:solidFill>
                  <a:srgbClr val="000000"/>
                </a:solidFill>
              </a:rPr>
              <a:t>(Z-2,A)</a:t>
            </a:r>
            <a:r>
              <a:rPr lang="en-US" sz="1800" u="none" dirty="0">
                <a:solidFill>
                  <a:srgbClr val="000000"/>
                </a:solidFill>
              </a:rPr>
              <a:t> </a:t>
            </a:r>
            <a:r>
              <a:rPr lang="cs-CZ" sz="1800" u="none" dirty="0">
                <a:solidFill>
                  <a:srgbClr val="000000"/>
                </a:solidFill>
              </a:rPr>
              <a:t>                (Z,A)+2e</a:t>
            </a:r>
            <a:r>
              <a:rPr lang="cs-CZ" sz="1800" u="none" baseline="30000" dirty="0">
                <a:solidFill>
                  <a:srgbClr val="000000"/>
                </a:solidFill>
              </a:rPr>
              <a:t>-</a:t>
            </a:r>
            <a:r>
              <a:rPr lang="cs-CZ" sz="1800" u="none" dirty="0">
                <a:solidFill>
                  <a:srgbClr val="000000"/>
                </a:solidFill>
              </a:rPr>
              <a:t>+2</a:t>
            </a:r>
            <a:r>
              <a:rPr lang="cs-CZ" sz="1800" u="none" dirty="0">
                <a:solidFill>
                  <a:srgbClr val="000000"/>
                </a:solidFill>
                <a:latin typeface="Symbol" pitchFamily="18" charset="2"/>
              </a:rPr>
              <a:t>n</a:t>
            </a:r>
            <a:r>
              <a:rPr lang="cs-CZ" sz="1800" u="none" baseline="-25000" dirty="0">
                <a:solidFill>
                  <a:srgbClr val="000000"/>
                </a:solidFill>
              </a:rPr>
              <a:t>e 	</a:t>
            </a:r>
            <a:r>
              <a:rPr lang="cs-CZ" sz="1800" u="none" dirty="0"/>
              <a:t>(2</a:t>
            </a:r>
            <a:r>
              <a:rPr lang="cs-CZ" sz="1800" u="none" dirty="0">
                <a:latin typeface="Symbol" pitchFamily="18" charset="2"/>
              </a:rPr>
              <a:t>nb</a:t>
            </a:r>
            <a:r>
              <a:rPr lang="cs-CZ" sz="1800" u="none" baseline="30000" dirty="0"/>
              <a:t>-</a:t>
            </a:r>
            <a:r>
              <a:rPr lang="cs-CZ" sz="1800" u="none" dirty="0">
                <a:latin typeface="Symbol" pitchFamily="18" charset="2"/>
              </a:rPr>
              <a:t>b</a:t>
            </a:r>
            <a:r>
              <a:rPr lang="cs-CZ" sz="1800" u="none" baseline="30000" dirty="0"/>
              <a:t>-</a:t>
            </a:r>
            <a:r>
              <a:rPr lang="cs-CZ" sz="1800" u="none" dirty="0"/>
              <a:t>) </a:t>
            </a:r>
          </a:p>
          <a:p>
            <a:pPr marL="514350" indent="-514350"/>
            <a:r>
              <a:rPr lang="en-US" sz="1800" b="1" dirty="0"/>
              <a:t>F</a:t>
            </a:r>
            <a:r>
              <a:rPr lang="cs-CZ" sz="1800" b="1" dirty="0" err="1"/>
              <a:t>urry</a:t>
            </a:r>
            <a:r>
              <a:rPr lang="cs-CZ" sz="1800" b="1" dirty="0"/>
              <a:t>: </a:t>
            </a:r>
            <a:r>
              <a:rPr lang="cs-CZ" sz="1800" u="none" dirty="0"/>
              <a:t> </a:t>
            </a:r>
            <a:r>
              <a:rPr lang="en-US" sz="1800" dirty="0" err="1"/>
              <a:t>neutrinoless</a:t>
            </a:r>
            <a:r>
              <a:rPr lang="en-US" sz="1800" dirty="0"/>
              <a:t> double beta decay</a:t>
            </a:r>
            <a:r>
              <a:rPr lang="cs-CZ" sz="1800" u="none" dirty="0"/>
              <a:t> </a:t>
            </a:r>
            <a:endParaRPr lang="en-US" sz="1800" u="none" dirty="0"/>
          </a:p>
          <a:p>
            <a:pPr marL="514350" indent="-514350"/>
            <a:r>
              <a:rPr lang="cs-CZ" sz="1800" u="none" dirty="0"/>
              <a:t>(Z-2,A)</a:t>
            </a:r>
            <a:r>
              <a:rPr lang="en-US" sz="1800" u="none" dirty="0"/>
              <a:t> </a:t>
            </a:r>
            <a:r>
              <a:rPr lang="cs-CZ" sz="1800" u="none" dirty="0"/>
              <a:t>	               (Z,A)+2e</a:t>
            </a:r>
            <a:r>
              <a:rPr lang="cs-CZ" sz="1800" u="none" baseline="30000" dirty="0"/>
              <a:t>-</a:t>
            </a:r>
            <a:r>
              <a:rPr lang="en-US" sz="1800" dirty="0"/>
              <a:t>    	</a:t>
            </a:r>
            <a:r>
              <a:rPr lang="cs-CZ" sz="1800" u="none" dirty="0"/>
              <a:t>(0</a:t>
            </a:r>
            <a:r>
              <a:rPr lang="cs-CZ" sz="1800" u="none" dirty="0">
                <a:latin typeface="Symbol" pitchFamily="18" charset="2"/>
              </a:rPr>
              <a:t>nb</a:t>
            </a:r>
            <a:r>
              <a:rPr lang="cs-CZ" sz="1800" u="none" baseline="30000" dirty="0"/>
              <a:t>-</a:t>
            </a:r>
            <a:r>
              <a:rPr lang="cs-CZ" sz="1800" u="none" dirty="0">
                <a:latin typeface="Symbol" pitchFamily="18" charset="2"/>
              </a:rPr>
              <a:t>b</a:t>
            </a:r>
            <a:r>
              <a:rPr lang="cs-CZ" sz="1800" u="none" baseline="30000" dirty="0"/>
              <a:t>-</a:t>
            </a:r>
            <a:r>
              <a:rPr lang="cs-CZ" sz="1800" u="none" dirty="0"/>
              <a:t>)</a:t>
            </a:r>
          </a:p>
          <a:p>
            <a:pPr marL="514350" indent="-514350"/>
            <a:endParaRPr lang="en-US" sz="1800" u="none" dirty="0"/>
          </a:p>
        </p:txBody>
      </p:sp>
      <p:sp>
        <p:nvSpPr>
          <p:cNvPr id="6" name="Line 10"/>
          <p:cNvSpPr>
            <a:spLocks noChangeShapeType="1"/>
          </p:cNvSpPr>
          <p:nvPr/>
        </p:nvSpPr>
        <p:spPr bwMode="auto">
          <a:xfrm>
            <a:off x="914400" y="3965275"/>
            <a:ext cx="914400" cy="0"/>
          </a:xfrm>
          <a:prstGeom prst="line">
            <a:avLst/>
          </a:prstGeom>
          <a:noFill/>
          <a:ln w="9525">
            <a:solidFill>
              <a:schemeClr val="tx1"/>
            </a:solidFill>
            <a:round/>
            <a:headEnd/>
            <a:tailEnd type="triangle" w="med" len="med"/>
          </a:ln>
          <a:effectLst/>
        </p:spPr>
        <p:txBody>
          <a:bodyPr/>
          <a:lstStyle/>
          <a:p>
            <a:endParaRPr lang="cs-CZ"/>
          </a:p>
        </p:txBody>
      </p:sp>
      <p:sp>
        <p:nvSpPr>
          <p:cNvPr id="7" name="Line 14"/>
          <p:cNvSpPr>
            <a:spLocks noChangeShapeType="1"/>
          </p:cNvSpPr>
          <p:nvPr/>
        </p:nvSpPr>
        <p:spPr bwMode="auto">
          <a:xfrm>
            <a:off x="914400" y="3388743"/>
            <a:ext cx="914400" cy="0"/>
          </a:xfrm>
          <a:prstGeom prst="line">
            <a:avLst/>
          </a:prstGeom>
          <a:noFill/>
          <a:ln w="9525">
            <a:solidFill>
              <a:schemeClr val="tx1"/>
            </a:solidFill>
            <a:round/>
            <a:headEnd/>
            <a:tailEnd type="triangle" w="med" len="med"/>
          </a:ln>
          <a:effectLst/>
        </p:spPr>
        <p:txBody>
          <a:bodyPr/>
          <a:lstStyle/>
          <a:p>
            <a:endParaRPr lang="cs-CZ"/>
          </a:p>
        </p:txBody>
      </p:sp>
      <p:sp>
        <p:nvSpPr>
          <p:cNvPr id="8" name="Rectangle 2"/>
          <p:cNvSpPr>
            <a:spLocks noGrp="1" noChangeArrowheads="1"/>
          </p:cNvSpPr>
          <p:nvPr>
            <p:ph type="title"/>
          </p:nvPr>
        </p:nvSpPr>
        <p:spPr>
          <a:xfrm>
            <a:off x="7751" y="4607136"/>
            <a:ext cx="4813542" cy="849248"/>
          </a:xfrm>
          <a:solidFill>
            <a:srgbClr val="FFFF00"/>
          </a:solidFill>
        </p:spPr>
        <p:txBody>
          <a:bodyPr/>
          <a:lstStyle/>
          <a:p>
            <a:r>
              <a:rPr lang="en-US" sz="2400" b="1" dirty="0">
                <a:solidFill>
                  <a:schemeClr val="tx1"/>
                </a:solidFill>
              </a:rPr>
              <a:t>The most important question</a:t>
            </a:r>
            <a:r>
              <a:rPr lang="sk-SK" sz="2400" b="1" dirty="0">
                <a:solidFill>
                  <a:schemeClr val="tx1"/>
                </a:solidFill>
              </a:rPr>
              <a:t>: </a:t>
            </a:r>
            <a:r>
              <a:rPr lang="en-US" sz="2400" b="1" dirty="0">
                <a:solidFill>
                  <a:srgbClr val="FF0000"/>
                </a:solidFill>
              </a:rPr>
              <a:t>nature of neutrinos? Mass?</a:t>
            </a:r>
          </a:p>
        </p:txBody>
      </p:sp>
      <p:pic>
        <p:nvPicPr>
          <p:cNvPr id="9" name="Picture 3" descr="Dirac_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21293" y="4611211"/>
            <a:ext cx="1329342" cy="1875463"/>
          </a:xfrm>
          <a:prstGeom prst="rect">
            <a:avLst/>
          </a:prstGeom>
          <a:noFill/>
        </p:spPr>
      </p:pic>
      <p:pic>
        <p:nvPicPr>
          <p:cNvPr id="10" name="Picture 4" descr="majorana_a4"/>
          <p:cNvPicPr>
            <a:picLocks noChangeAspect="1" noChangeArrowheads="1"/>
          </p:cNvPicPr>
          <p:nvPr/>
        </p:nvPicPr>
        <p:blipFill>
          <a:blip r:embed="rId5" cstate="print"/>
          <a:srcRect/>
          <a:stretch>
            <a:fillRect/>
          </a:stretch>
        </p:blipFill>
        <p:spPr bwMode="auto">
          <a:xfrm>
            <a:off x="7453223" y="4622486"/>
            <a:ext cx="1690776" cy="1864189"/>
          </a:xfrm>
          <a:prstGeom prst="rect">
            <a:avLst/>
          </a:prstGeom>
          <a:noFill/>
        </p:spPr>
      </p:pic>
      <p:pic>
        <p:nvPicPr>
          <p:cNvPr id="11" name="Picture 8" descr="txp_fig"/>
          <p:cNvPicPr>
            <a:picLocks noChangeAspect="1" noChangeArrowheads="1"/>
          </p:cNvPicPr>
          <p:nvPr>
            <p:custDataLst>
              <p:tags r:id="rId1"/>
            </p:custDataLst>
          </p:nvPr>
        </p:nvPicPr>
        <p:blipFill>
          <a:blip r:embed="rId6" cstate="screen">
            <a:extLst>
              <a:ext uri="{28A0092B-C50C-407E-A947-70E740481C1C}">
                <a14:useLocalDpi xmlns:a14="http://schemas.microsoft.com/office/drawing/2010/main"/>
              </a:ext>
            </a:extLst>
          </a:blip>
          <a:srcRect/>
          <a:stretch>
            <a:fillRect/>
          </a:stretch>
        </p:blipFill>
        <p:spPr bwMode="auto">
          <a:xfrm>
            <a:off x="4821292" y="6503927"/>
            <a:ext cx="1105056" cy="338423"/>
          </a:xfrm>
          <a:prstGeom prst="rect">
            <a:avLst/>
          </a:prstGeom>
          <a:noFill/>
          <a:ln w="9525">
            <a:noFill/>
            <a:miter lim="800000"/>
            <a:headEnd/>
            <a:tailEnd/>
          </a:ln>
          <a:effectLst/>
        </p:spPr>
      </p:pic>
      <p:pic>
        <p:nvPicPr>
          <p:cNvPr id="12" name="Picture 10" descr="txp_fig"/>
          <p:cNvPicPr>
            <a:picLocks noChangeAspect="1" noChangeArrowheads="1"/>
          </p:cNvPicPr>
          <p:nvPr>
            <p:custDataLst>
              <p:tags r:id="rId2"/>
            </p:custDataLst>
          </p:nvPr>
        </p:nvPicPr>
        <p:blipFill>
          <a:blip r:embed="rId7" cstate="screen">
            <a:extLst>
              <a:ext uri="{28A0092B-C50C-407E-A947-70E740481C1C}">
                <a14:useLocalDpi xmlns:a14="http://schemas.microsoft.com/office/drawing/2010/main"/>
              </a:ext>
            </a:extLst>
          </a:blip>
          <a:srcRect/>
          <a:stretch>
            <a:fillRect/>
          </a:stretch>
        </p:blipFill>
        <p:spPr bwMode="auto">
          <a:xfrm>
            <a:off x="6606752" y="6456961"/>
            <a:ext cx="2519992" cy="376415"/>
          </a:xfrm>
          <a:prstGeom prst="rect">
            <a:avLst/>
          </a:prstGeom>
          <a:noFill/>
          <a:ln w="9525">
            <a:noFill/>
            <a:miter lim="800000"/>
            <a:headEnd/>
            <a:tailEnd/>
          </a:ln>
          <a:effectLst/>
        </p:spPr>
      </p:pic>
      <p:sp>
        <p:nvSpPr>
          <p:cNvPr id="14" name="Text Box 6"/>
          <p:cNvSpPr txBox="1">
            <a:spLocks noChangeArrowheads="1"/>
          </p:cNvSpPr>
          <p:nvPr/>
        </p:nvSpPr>
        <p:spPr bwMode="auto">
          <a:xfrm>
            <a:off x="4686783" y="4165635"/>
            <a:ext cx="1764258" cy="461665"/>
          </a:xfrm>
          <a:prstGeom prst="rect">
            <a:avLst/>
          </a:prstGeom>
          <a:noFill/>
          <a:ln w="9525">
            <a:noFill/>
            <a:miter lim="800000"/>
            <a:headEnd/>
            <a:tailEnd/>
          </a:ln>
          <a:effectLst/>
        </p:spPr>
        <p:txBody>
          <a:bodyPr wrap="square">
            <a:spAutoFit/>
          </a:bodyPr>
          <a:lstStyle/>
          <a:p>
            <a:r>
              <a:rPr lang="en-US" sz="2400" b="1" u="none" dirty="0"/>
              <a:t>Paul Dirac</a:t>
            </a:r>
          </a:p>
        </p:txBody>
      </p:sp>
      <p:sp>
        <p:nvSpPr>
          <p:cNvPr id="15" name="Text Box 7"/>
          <p:cNvSpPr txBox="1">
            <a:spLocks noChangeArrowheads="1"/>
          </p:cNvSpPr>
          <p:nvPr/>
        </p:nvSpPr>
        <p:spPr bwMode="auto">
          <a:xfrm>
            <a:off x="6435304" y="4145471"/>
            <a:ext cx="3033622" cy="461665"/>
          </a:xfrm>
          <a:prstGeom prst="rect">
            <a:avLst/>
          </a:prstGeom>
          <a:noFill/>
          <a:ln w="9525">
            <a:noFill/>
            <a:miter lim="800000"/>
            <a:headEnd/>
            <a:tailEnd/>
          </a:ln>
          <a:effectLst/>
        </p:spPr>
        <p:txBody>
          <a:bodyPr wrap="square">
            <a:spAutoFit/>
          </a:bodyPr>
          <a:lstStyle/>
          <a:p>
            <a:r>
              <a:rPr lang="cs-CZ" sz="2400" b="1" u="none" dirty="0"/>
              <a:t>   </a:t>
            </a:r>
            <a:r>
              <a:rPr lang="en-US" sz="2400" b="1" u="none" dirty="0" err="1"/>
              <a:t>Ettore</a:t>
            </a:r>
            <a:r>
              <a:rPr lang="en-US" sz="2400" b="1" u="none" dirty="0"/>
              <a:t> </a:t>
            </a:r>
            <a:r>
              <a:rPr lang="en-US" sz="2400" b="1" u="none" dirty="0" err="1"/>
              <a:t>Majorana</a:t>
            </a:r>
            <a:endParaRPr lang="en-US" sz="2400" b="1" u="none" dirty="0"/>
          </a:p>
        </p:txBody>
      </p:sp>
      <p:sp>
        <p:nvSpPr>
          <p:cNvPr id="2" name="Obdélník 1"/>
          <p:cNvSpPr/>
          <p:nvPr/>
        </p:nvSpPr>
        <p:spPr>
          <a:xfrm>
            <a:off x="1" y="17664"/>
            <a:ext cx="9143998" cy="1631216"/>
          </a:xfrm>
          <a:prstGeom prst="rect">
            <a:avLst/>
          </a:prstGeom>
        </p:spPr>
        <p:txBody>
          <a:bodyPr wrap="square">
            <a:spAutoFit/>
          </a:bodyPr>
          <a:lstStyle/>
          <a:p>
            <a:pPr marL="457200" lvl="0" indent="-457200" algn="just"/>
            <a:r>
              <a:rPr lang="en-US" sz="2000" dirty="0">
                <a:solidFill>
                  <a:srgbClr val="000000"/>
                </a:solidFill>
                <a:cs typeface="Times New Roman" pitchFamily="18" charset="0"/>
              </a:rPr>
              <a:t>We are here because there is slight preference in our Universe of matter over </a:t>
            </a:r>
          </a:p>
          <a:p>
            <a:pPr marL="457200" lvl="0" indent="-457200" algn="just"/>
            <a:r>
              <a:rPr lang="en-US" sz="2000" dirty="0">
                <a:solidFill>
                  <a:srgbClr val="000000"/>
                </a:solidFill>
                <a:cs typeface="Times New Roman" pitchFamily="18" charset="0"/>
              </a:rPr>
              <a:t>anti-matter: No explanation in Standard Model, we need </a:t>
            </a:r>
            <a:r>
              <a:rPr lang="en-US" sz="2000" dirty="0">
                <a:solidFill>
                  <a:srgbClr val="234BF3"/>
                </a:solidFill>
                <a:cs typeface="Times New Roman" pitchFamily="18" charset="0"/>
              </a:rPr>
              <a:t>NEW PHYSICS</a:t>
            </a:r>
          </a:p>
          <a:p>
            <a:pPr marL="457200" lvl="0" indent="-457200" algn="just"/>
            <a:r>
              <a:rPr lang="en-US" sz="2000" dirty="0">
                <a:solidFill>
                  <a:srgbClr val="000000"/>
                </a:solidFill>
                <a:cs typeface="Times New Roman" pitchFamily="18" charset="0"/>
              </a:rPr>
              <a:t>This “</a:t>
            </a:r>
            <a:r>
              <a:rPr lang="en-US" sz="2000" dirty="0" err="1">
                <a:solidFill>
                  <a:srgbClr val="000000"/>
                </a:solidFill>
                <a:cs typeface="Times New Roman" pitchFamily="18" charset="0"/>
              </a:rPr>
              <a:t>disbalance</a:t>
            </a:r>
            <a:r>
              <a:rPr lang="en-US" sz="2000" dirty="0">
                <a:solidFill>
                  <a:srgbClr val="000000"/>
                </a:solidFill>
                <a:cs typeface="Times New Roman" pitchFamily="18" charset="0"/>
              </a:rPr>
              <a:t>” is likely to be linked to the two processes:</a:t>
            </a:r>
          </a:p>
          <a:p>
            <a:pPr marL="457200" lvl="0" indent="-457200" algn="just">
              <a:buFontTx/>
              <a:buChar char="-"/>
            </a:pPr>
            <a:r>
              <a:rPr lang="en-US" sz="2000" dirty="0">
                <a:solidFill>
                  <a:srgbClr val="000000"/>
                </a:solidFill>
                <a:cs typeface="Times New Roman" pitchFamily="18" charset="0"/>
              </a:rPr>
              <a:t>Proton decay (“disappearance” of nucleons) </a:t>
            </a:r>
          </a:p>
          <a:p>
            <a:pPr marL="457200" lvl="0" indent="-457200" algn="just">
              <a:buFontTx/>
              <a:buChar char="-"/>
            </a:pPr>
            <a:r>
              <a:rPr lang="en-US" sz="2000" dirty="0" err="1">
                <a:solidFill>
                  <a:srgbClr val="000000"/>
                </a:solidFill>
                <a:cs typeface="Times New Roman" pitchFamily="18" charset="0"/>
              </a:rPr>
              <a:t>Neutrinoless</a:t>
            </a:r>
            <a:r>
              <a:rPr lang="en-US" sz="2000" dirty="0">
                <a:solidFill>
                  <a:srgbClr val="000000"/>
                </a:solidFill>
                <a:cs typeface="Times New Roman" pitchFamily="18" charset="0"/>
              </a:rPr>
              <a:t> double beta decay (“creation” of electrons)</a:t>
            </a:r>
          </a:p>
        </p:txBody>
      </p:sp>
      <p:pic>
        <p:nvPicPr>
          <p:cNvPr id="3" name="Obrázek 2"/>
          <p:cNvPicPr>
            <a:picLocks noChangeAspect="1"/>
          </p:cNvPicPr>
          <p:nvPr/>
        </p:nvPicPr>
        <p:blipFill>
          <a:blip r:embed="rId8"/>
          <a:stretch>
            <a:fillRect/>
          </a:stretch>
        </p:blipFill>
        <p:spPr>
          <a:xfrm>
            <a:off x="10390" y="1628572"/>
            <a:ext cx="4304645" cy="950726"/>
          </a:xfrm>
          <a:prstGeom prst="rect">
            <a:avLst/>
          </a:prstGeom>
        </p:spPr>
      </p:pic>
      <p:pic>
        <p:nvPicPr>
          <p:cNvPr id="4" name="Obrázek 3"/>
          <p:cNvPicPr>
            <a:picLocks noChangeAspect="1"/>
          </p:cNvPicPr>
          <p:nvPr/>
        </p:nvPicPr>
        <p:blipFill>
          <a:blip r:embed="rId9"/>
          <a:stretch>
            <a:fillRect/>
          </a:stretch>
        </p:blipFill>
        <p:spPr>
          <a:xfrm>
            <a:off x="5453345" y="1624188"/>
            <a:ext cx="3663900" cy="1310400"/>
          </a:xfrm>
          <a:prstGeom prst="rect">
            <a:avLst/>
          </a:prstGeom>
        </p:spPr>
      </p:pic>
      <p:sp>
        <p:nvSpPr>
          <p:cNvPr id="16" name="TextBox 3"/>
          <p:cNvSpPr txBox="1"/>
          <p:nvPr/>
        </p:nvSpPr>
        <p:spPr>
          <a:xfrm>
            <a:off x="0" y="5821150"/>
            <a:ext cx="4686783" cy="1015663"/>
          </a:xfrm>
          <a:prstGeom prst="rect">
            <a:avLst/>
          </a:prstGeom>
          <a:noFill/>
        </p:spPr>
        <p:txBody>
          <a:bodyPr wrap="square" rtlCol="0">
            <a:spAutoFit/>
          </a:bodyPr>
          <a:lstStyle/>
          <a:p>
            <a:r>
              <a:rPr lang="en-US" sz="2000" dirty="0"/>
              <a:t>Long term study which need young people =&gt; </a:t>
            </a:r>
            <a:r>
              <a:rPr lang="en-US" sz="2000" dirty="0">
                <a:solidFill>
                  <a:srgbClr val="FF0000"/>
                </a:solidFill>
              </a:rPr>
              <a:t>we need you.</a:t>
            </a:r>
          </a:p>
          <a:p>
            <a:r>
              <a:rPr lang="en-US" sz="2000" dirty="0">
                <a:solidFill>
                  <a:srgbClr val="FF0000"/>
                </a:solidFill>
              </a:rPr>
              <a:t>It is task for future Nobel price winners </a:t>
            </a:r>
            <a:endParaRPr lang="cs-CZ" sz="1600" dirty="0">
              <a:solidFill>
                <a:srgbClr val="FF0000"/>
              </a:solidFill>
            </a:endParaRPr>
          </a:p>
        </p:txBody>
      </p:sp>
    </p:spTree>
    <p:extLst>
      <p:ext uri="{BB962C8B-B14F-4D97-AF65-F5344CB8AC3E}">
        <p14:creationId xmlns:p14="http://schemas.microsoft.com/office/powerpoint/2010/main" val="782945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4324" y="29094"/>
            <a:ext cx="9139676" cy="509394"/>
          </a:xfrm>
        </p:spPr>
        <p:txBody>
          <a:bodyPr/>
          <a:lstStyle/>
          <a:p>
            <a:pPr eaLnBrk="1" hangingPunct="1"/>
            <a:r>
              <a:rPr lang="en-US" altLang="cs-CZ" dirty="0"/>
              <a:t>Neutrino physics in underground experiments</a:t>
            </a:r>
          </a:p>
        </p:txBody>
      </p:sp>
      <p:sp>
        <p:nvSpPr>
          <p:cNvPr id="6149" name="Text Box 5"/>
          <p:cNvSpPr txBox="1">
            <a:spLocks noChangeArrowheads="1"/>
          </p:cNvSpPr>
          <p:nvPr/>
        </p:nvSpPr>
        <p:spPr bwMode="auto">
          <a:xfrm>
            <a:off x="10075" y="565347"/>
            <a:ext cx="9125302" cy="1000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spcBef>
                <a:spcPts val="600"/>
              </a:spcBef>
              <a:buFontTx/>
              <a:buChar char="•"/>
              <a:defRPr/>
            </a:pPr>
            <a:r>
              <a:rPr lang="en-US" altLang="cs-CZ" sz="1800" dirty="0">
                <a:latin typeface="Tahoma" panose="020B0604030504040204" pitchFamily="34" charset="0"/>
              </a:rPr>
              <a:t>  </a:t>
            </a:r>
            <a:r>
              <a:rPr lang="en-US" altLang="cs-CZ" sz="1800" dirty="0">
                <a:solidFill>
                  <a:srgbClr val="FF0000"/>
                </a:solidFill>
                <a:latin typeface="Tahoma" panose="020B0604030504040204" pitchFamily="34" charset="0"/>
              </a:rPr>
              <a:t>Experiments</a:t>
            </a:r>
            <a:r>
              <a:rPr lang="en-US" altLang="cs-CZ" sz="1800" dirty="0">
                <a:latin typeface="Tahoma" panose="020B0604030504040204" pitchFamily="34" charset="0"/>
              </a:rPr>
              <a:t> for the measurement of </a:t>
            </a:r>
            <a:r>
              <a:rPr lang="en-US" altLang="cs-CZ" sz="1800" dirty="0">
                <a:solidFill>
                  <a:srgbClr val="FF0000"/>
                </a:solidFill>
                <a:latin typeface="Tahoma" panose="020B0604030504040204" pitchFamily="34" charset="0"/>
              </a:rPr>
              <a:t>double beta decay</a:t>
            </a:r>
            <a:r>
              <a:rPr lang="en-US" altLang="cs-CZ" sz="1800" dirty="0">
                <a:latin typeface="Tahoma" panose="020B0604030504040204" pitchFamily="34" charset="0"/>
              </a:rPr>
              <a:t> in the </a:t>
            </a:r>
            <a:r>
              <a:rPr lang="en-US" altLang="cs-CZ" sz="1800" dirty="0">
                <a:solidFill>
                  <a:srgbClr val="FF0000"/>
                </a:solidFill>
                <a:latin typeface="Tahoma" panose="020B0604030504040204" pitchFamily="34" charset="0"/>
              </a:rPr>
              <a:t>LSM underground laboratory </a:t>
            </a:r>
            <a:r>
              <a:rPr lang="en-US" altLang="cs-CZ" sz="1800" dirty="0">
                <a:latin typeface="Tahoma" panose="020B0604030504040204" pitchFamily="34" charset="0"/>
              </a:rPr>
              <a:t>in </a:t>
            </a:r>
            <a:r>
              <a:rPr lang="en-US" altLang="cs-CZ" sz="1800" dirty="0" err="1">
                <a:latin typeface="Tahoma" panose="020B0604030504040204" pitchFamily="34" charset="0"/>
              </a:rPr>
              <a:t>Modane</a:t>
            </a:r>
            <a:r>
              <a:rPr lang="en-US" altLang="cs-CZ" sz="1800" dirty="0">
                <a:latin typeface="Tahoma" panose="020B0604030504040204" pitchFamily="34" charset="0"/>
              </a:rPr>
              <a:t>, France – shielding 4 800 m </a:t>
            </a:r>
            <a:r>
              <a:rPr lang="en-US" altLang="cs-CZ" sz="1800" dirty="0" err="1">
                <a:latin typeface="Tahoma" panose="020B0604030504040204" pitchFamily="34" charset="0"/>
              </a:rPr>
              <a:t>w.e</a:t>
            </a:r>
            <a:r>
              <a:rPr lang="en-US" altLang="cs-CZ" sz="1800" dirty="0">
                <a:latin typeface="Tahoma" panose="020B0604030504040204" pitchFamily="34" charset="0"/>
              </a:rPr>
              <a:t>.</a:t>
            </a:r>
          </a:p>
          <a:p>
            <a:pPr marL="285750" indent="-285750" eaLnBrk="1" hangingPunct="1">
              <a:spcBef>
                <a:spcPts val="600"/>
              </a:spcBef>
              <a:buSzPct val="120000"/>
              <a:buFont typeface="Arial" panose="020B0604020202020204" pitchFamily="34" charset="0"/>
              <a:buChar char="•"/>
              <a:defRPr/>
            </a:pPr>
            <a:r>
              <a:rPr lang="en-US" altLang="cs-CZ" sz="1800" dirty="0">
                <a:latin typeface="Tahoma" panose="020B0604030504040204" pitchFamily="34" charset="0"/>
              </a:rPr>
              <a:t>low background technologies (Rn suppression </a:t>
            </a:r>
            <a:r>
              <a:rPr lang="en-US" altLang="cs-CZ" sz="1800" dirty="0">
                <a:latin typeface="+mj-lt"/>
              </a:rPr>
              <a:t>~1 </a:t>
            </a:r>
            <a:r>
              <a:rPr lang="en-US" altLang="cs-CZ" sz="1800" dirty="0" err="1">
                <a:latin typeface="+mj-lt"/>
              </a:rPr>
              <a:t>mBq</a:t>
            </a:r>
            <a:r>
              <a:rPr lang="en-US" altLang="cs-CZ" sz="1800" dirty="0">
                <a:latin typeface="+mj-lt"/>
              </a:rPr>
              <a:t>/m</a:t>
            </a:r>
            <a:r>
              <a:rPr lang="en-US" altLang="cs-CZ" sz="1800" baseline="30000" dirty="0">
                <a:latin typeface="+mj-lt"/>
              </a:rPr>
              <a:t>3</a:t>
            </a:r>
            <a:r>
              <a:rPr lang="en-US" altLang="cs-CZ" sz="1800" dirty="0">
                <a:latin typeface="+mj-lt"/>
              </a:rPr>
              <a:t>)</a:t>
            </a:r>
          </a:p>
        </p:txBody>
      </p:sp>
      <p:pic>
        <p:nvPicPr>
          <p:cNvPr id="15" name="Picture 5" descr="2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4862089"/>
            <a:ext cx="2639683" cy="1979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graphicFrame>
            <p:nvGraphicFramePr>
              <p:cNvPr id="16" name="Tabuľka 10"/>
              <p:cNvGraphicFramePr>
                <a:graphicFrameLocks noGrp="1"/>
              </p:cNvGraphicFramePr>
              <p:nvPr>
                <p:extLst>
                  <p:ext uri="{D42A27DB-BD31-4B8C-83A1-F6EECF244321}">
                    <p14:modId xmlns:p14="http://schemas.microsoft.com/office/powerpoint/2010/main" val="1045536665"/>
                  </p:ext>
                </p:extLst>
              </p:nvPr>
            </p:nvGraphicFramePr>
            <p:xfrm>
              <a:off x="6166671" y="2800417"/>
              <a:ext cx="2977329" cy="4057583"/>
            </p:xfrm>
            <a:graphic>
              <a:graphicData uri="http://schemas.openxmlformats.org/drawingml/2006/table">
                <a:tbl>
                  <a:tblPr firstRow="1" bandRow="1">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effectLst>
                      <a:outerShdw blurRad="40000" dist="20000" dir="5400000" rotWithShape="0">
                        <a:srgbClr val="000000">
                          <a:alpha val="38000"/>
                        </a:srgbClr>
                      </a:outerShdw>
                    </a:effectLst>
                  </a:tblPr>
                  <a:tblGrid>
                    <a:gridCol w="2977329">
                      <a:extLst>
                        <a:ext uri="{9D8B030D-6E8A-4147-A177-3AD203B41FA5}">
                          <a16:colId xmlns:a16="http://schemas.microsoft.com/office/drawing/2014/main" val="20000"/>
                        </a:ext>
                      </a:extLst>
                    </a:gridCol>
                  </a:tblGrid>
                  <a:tr h="600967">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pPr algn="ctr"/>
                          <a:r>
                            <a:rPr lang="en-US" sz="3200" dirty="0">
                              <a:latin typeface="Arial" panose="020B0604020202020204" pitchFamily="34" charset="0"/>
                              <a:cs typeface="Arial" panose="020B0604020202020204" pitchFamily="34" charset="0"/>
                            </a:rPr>
                            <a:t>SuperNEMO</a:t>
                          </a:r>
                          <a:endParaRPr lang="sk-SK" sz="32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8064A2"/>
                        </a:solidFill>
                      </a:tcPr>
                    </a:tc>
                    <a:extLst>
                      <a:ext uri="{0D108BD9-81ED-4DB2-BD59-A6C34878D82A}">
                        <a16:rowId xmlns:a16="http://schemas.microsoft.com/office/drawing/2014/main" val="10000"/>
                      </a:ext>
                    </a:extLst>
                  </a:tr>
                  <a:tr h="475534">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lnSpc>
                              <a:spcPct val="150000"/>
                            </a:lnSpc>
                          </a:pPr>
                          <a:r>
                            <a:rPr lang="en-US" sz="1800" baseline="30000" dirty="0">
                              <a:latin typeface="Georgia" panose="02040502050405020303" pitchFamily="18" charset="0"/>
                              <a:ea typeface="Cambria Math" panose="02040503050406030204" pitchFamily="18" charset="0"/>
                            </a:rPr>
                            <a:t>82</a:t>
                          </a:r>
                          <a:r>
                            <a:rPr lang="en-US" sz="1800" dirty="0">
                              <a:latin typeface="Georgia" panose="02040502050405020303" pitchFamily="18" charset="0"/>
                              <a:ea typeface="Cambria Math" panose="02040503050406030204" pitchFamily="18" charset="0"/>
                            </a:rPr>
                            <a:t>Se (</a:t>
                          </a:r>
                          <a:r>
                            <a:rPr lang="en-US" sz="1800" baseline="30000" dirty="0">
                              <a:latin typeface="Georgia" panose="02040502050405020303" pitchFamily="18" charset="0"/>
                              <a:ea typeface="Cambria Math" panose="02040503050406030204" pitchFamily="18" charset="0"/>
                            </a:rPr>
                            <a:t>150</a:t>
                          </a:r>
                          <a:r>
                            <a:rPr lang="en-US" sz="1800" dirty="0">
                              <a:latin typeface="Georgia" panose="02040502050405020303" pitchFamily="18" charset="0"/>
                              <a:ea typeface="Cambria Math" panose="02040503050406030204" pitchFamily="18" charset="0"/>
                            </a:rPr>
                            <a:t>Nd or</a:t>
                          </a:r>
                          <a:r>
                            <a:rPr lang="en-US" sz="1800" baseline="0" dirty="0">
                              <a:latin typeface="Georgia" panose="02040502050405020303" pitchFamily="18" charset="0"/>
                              <a:ea typeface="Cambria Math" panose="02040503050406030204" pitchFamily="18" charset="0"/>
                            </a:rPr>
                            <a:t> </a:t>
                          </a:r>
                          <a:r>
                            <a:rPr lang="en-US" sz="1800" baseline="30000" dirty="0">
                              <a:latin typeface="Georgia" panose="02040502050405020303" pitchFamily="18" charset="0"/>
                              <a:ea typeface="Cambria Math" panose="02040503050406030204" pitchFamily="18" charset="0"/>
                            </a:rPr>
                            <a:t>48</a:t>
                          </a:r>
                          <a:r>
                            <a:rPr lang="en-US" sz="1800" baseline="0" dirty="0">
                              <a:latin typeface="Georgia" panose="02040502050405020303" pitchFamily="18" charset="0"/>
                              <a:ea typeface="Cambria Math" panose="02040503050406030204" pitchFamily="18" charset="0"/>
                            </a:rPr>
                            <a:t>Ca</a:t>
                          </a:r>
                          <a:r>
                            <a:rPr lang="en-US" sz="1800" dirty="0">
                              <a:latin typeface="Georgia" panose="02040502050405020303" pitchFamily="18" charset="0"/>
                              <a:ea typeface="Cambria Math" panose="02040503050406030204" pitchFamily="18" charset="0"/>
                            </a:rPr>
                            <a:t>)</a:t>
                          </a:r>
                          <a:endParaRPr lang="sk-SK" sz="1800" dirty="0">
                            <a:latin typeface="Georgia" panose="02040502050405020303" pitchFamily="18" charset="0"/>
                            <a:ea typeface="Cambria Math" panose="020405030504060302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8064A2">
                            <a:alpha val="40000"/>
                          </a:srgbClr>
                        </a:solidFill>
                      </a:tcPr>
                    </a:tc>
                    <a:extLst>
                      <a:ext uri="{0D108BD9-81ED-4DB2-BD59-A6C34878D82A}">
                        <a16:rowId xmlns:a16="http://schemas.microsoft.com/office/drawing/2014/main" val="10001"/>
                      </a:ext>
                    </a:extLst>
                  </a:tr>
                  <a:tr h="475534">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lnSpc>
                              <a:spcPct val="150000"/>
                            </a:lnSpc>
                          </a:pPr>
                          <a:r>
                            <a:rPr lang="en-US" sz="1800" dirty="0">
                              <a:latin typeface="Georgia" panose="02040502050405020303" pitchFamily="18" charset="0"/>
                              <a:ea typeface="Cambria Math" panose="02040503050406030204" pitchFamily="18" charset="0"/>
                            </a:rPr>
                            <a:t>100 - 200</a:t>
                          </a:r>
                          <a:r>
                            <a:rPr lang="en-US" sz="1800" baseline="0" dirty="0">
                              <a:latin typeface="Georgia" panose="02040502050405020303" pitchFamily="18" charset="0"/>
                              <a:ea typeface="Cambria Math" panose="02040503050406030204" pitchFamily="18" charset="0"/>
                            </a:rPr>
                            <a:t> kg</a:t>
                          </a:r>
                          <a:endParaRPr lang="sk-SK" sz="1800" dirty="0">
                            <a:latin typeface="Georgia" panose="02040502050405020303" pitchFamily="18" charset="0"/>
                            <a:ea typeface="Cambria Math" panose="020405030504060302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75534">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lnSpc>
                              <a:spcPct val="150000"/>
                            </a:lnSpc>
                          </a:pPr>
                          <a:r>
                            <a:rPr lang="en-US" sz="1800" dirty="0">
                              <a:latin typeface="Georgia" panose="02040502050405020303" pitchFamily="18" charset="0"/>
                              <a:ea typeface="Cambria Math" panose="02040503050406030204" pitchFamily="18" charset="0"/>
                            </a:rPr>
                            <a:t>&gt;</a:t>
                          </a:r>
                          <a:r>
                            <a:rPr lang="en-US" sz="1800" baseline="0" dirty="0">
                              <a:latin typeface="Georgia" panose="02040502050405020303" pitchFamily="18" charset="0"/>
                              <a:ea typeface="Cambria Math" panose="02040503050406030204" pitchFamily="18" charset="0"/>
                            </a:rPr>
                            <a:t> 30 %</a:t>
                          </a:r>
                          <a:endParaRPr lang="sk-SK" sz="1800" dirty="0">
                            <a:latin typeface="Georgia" panose="02040502050405020303" pitchFamily="18" charset="0"/>
                            <a:ea typeface="Cambria Math" panose="020405030504060302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8064A2">
                            <a:alpha val="40000"/>
                          </a:srgbClr>
                        </a:solidFill>
                      </a:tcPr>
                    </a:tc>
                    <a:extLst>
                      <a:ext uri="{0D108BD9-81ED-4DB2-BD59-A6C34878D82A}">
                        <a16:rowId xmlns:a16="http://schemas.microsoft.com/office/drawing/2014/main" val="10003"/>
                      </a:ext>
                    </a:extLst>
                  </a:tr>
                  <a:tr h="864608">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lnSpc>
                              <a:spcPct val="100000"/>
                            </a:lnSpc>
                          </a:pPr>
                          <a:r>
                            <a:rPr lang="en-US" sz="1800" baseline="30000" dirty="0">
                              <a:latin typeface="Georgia" panose="02040502050405020303" pitchFamily="18" charset="0"/>
                              <a:ea typeface="Cambria Math" panose="02040503050406030204" pitchFamily="18" charset="0"/>
                              <a:cs typeface="Arial" panose="020B0604020202020204" pitchFamily="34" charset="0"/>
                            </a:rPr>
                            <a:t>208</a:t>
                          </a:r>
                          <a:r>
                            <a:rPr lang="en-US" sz="1800" dirty="0">
                              <a:latin typeface="Georgia" panose="02040502050405020303" pitchFamily="18" charset="0"/>
                              <a:ea typeface="Cambria Math" panose="02040503050406030204" pitchFamily="18" charset="0"/>
                              <a:cs typeface="Arial" panose="020B0604020202020204" pitchFamily="34" charset="0"/>
                            </a:rPr>
                            <a:t>Tl</a:t>
                          </a:r>
                          <a:r>
                            <a:rPr lang="en-US" sz="1800" baseline="0" dirty="0">
                              <a:latin typeface="Georgia" panose="02040502050405020303" pitchFamily="18" charset="0"/>
                              <a:ea typeface="Cambria Math" panose="02040503050406030204" pitchFamily="18" charset="0"/>
                              <a:cs typeface="Arial" panose="020B0604020202020204" pitchFamily="34" charset="0"/>
                            </a:rPr>
                            <a:t> ~ 2 </a:t>
                          </a:r>
                          <a:r>
                            <a:rPr lang="el-GR" sz="1800" baseline="0" dirty="0">
                              <a:latin typeface="Georgia" panose="02040502050405020303" pitchFamily="18" charset="0"/>
                              <a:ea typeface="Cambria Math" panose="02040503050406030204" pitchFamily="18" charset="0"/>
                              <a:cs typeface="Arial" panose="020B0604020202020204" pitchFamily="34" charset="0"/>
                            </a:rPr>
                            <a:t>μ</a:t>
                          </a:r>
                          <a:r>
                            <a:rPr lang="en-US" sz="1800" baseline="0" dirty="0" err="1">
                              <a:latin typeface="Georgia" panose="02040502050405020303" pitchFamily="18" charset="0"/>
                              <a:ea typeface="Cambria Math" panose="02040503050406030204" pitchFamily="18" charset="0"/>
                              <a:cs typeface="Arial" panose="020B0604020202020204" pitchFamily="34" charset="0"/>
                            </a:rPr>
                            <a:t>Bq</a:t>
                          </a:r>
                          <a:r>
                            <a:rPr lang="en-US" sz="1800" baseline="0" dirty="0">
                              <a:latin typeface="Georgia" panose="02040502050405020303" pitchFamily="18" charset="0"/>
                              <a:ea typeface="Cambria Math" panose="02040503050406030204" pitchFamily="18" charset="0"/>
                              <a:cs typeface="Arial" panose="020B0604020202020204" pitchFamily="34" charset="0"/>
                            </a:rPr>
                            <a:t>/kg</a:t>
                          </a:r>
                        </a:p>
                        <a:p>
                          <a:pPr algn="ctr">
                            <a:lnSpc>
                              <a:spcPct val="100000"/>
                            </a:lnSpc>
                          </a:pPr>
                          <a:r>
                            <a:rPr lang="en-US" sz="1800" baseline="30000" dirty="0">
                              <a:latin typeface="Georgia" panose="02040502050405020303" pitchFamily="18" charset="0"/>
                              <a:ea typeface="Cambria Math" panose="02040503050406030204" pitchFamily="18" charset="0"/>
                              <a:cs typeface="Arial" panose="020B0604020202020204" pitchFamily="34" charset="0"/>
                            </a:rPr>
                            <a:t>214</a:t>
                          </a:r>
                          <a:r>
                            <a:rPr lang="en-US" sz="1800" baseline="0" dirty="0">
                              <a:latin typeface="Georgia" panose="02040502050405020303" pitchFamily="18" charset="0"/>
                              <a:ea typeface="Cambria Math" panose="02040503050406030204" pitchFamily="18" charset="0"/>
                              <a:cs typeface="Arial" panose="020B0604020202020204" pitchFamily="34" charset="0"/>
                            </a:rPr>
                            <a:t>Bi &lt; 10 </a:t>
                          </a:r>
                          <a:r>
                            <a:rPr lang="el-GR" sz="1800" baseline="0" dirty="0">
                              <a:latin typeface="Georgia" panose="02040502050405020303" pitchFamily="18" charset="0"/>
                              <a:ea typeface="Cambria Math" panose="02040503050406030204" pitchFamily="18" charset="0"/>
                              <a:cs typeface="Arial" panose="020B0604020202020204" pitchFamily="34" charset="0"/>
                            </a:rPr>
                            <a:t>μ</a:t>
                          </a:r>
                          <a:r>
                            <a:rPr lang="en-US" sz="1800" baseline="0" dirty="0" err="1">
                              <a:latin typeface="Georgia" panose="02040502050405020303" pitchFamily="18" charset="0"/>
                              <a:ea typeface="Cambria Math" panose="02040503050406030204" pitchFamily="18" charset="0"/>
                              <a:cs typeface="Arial" panose="020B0604020202020204" pitchFamily="34" charset="0"/>
                            </a:rPr>
                            <a:t>Bq</a:t>
                          </a:r>
                          <a:r>
                            <a:rPr lang="en-US" sz="1800" baseline="0" dirty="0">
                              <a:latin typeface="Georgia" panose="02040502050405020303" pitchFamily="18" charset="0"/>
                              <a:ea typeface="Cambria Math" panose="02040503050406030204" pitchFamily="18" charset="0"/>
                              <a:cs typeface="Arial" panose="020B0604020202020204" pitchFamily="34" charset="0"/>
                            </a:rPr>
                            <a:t>/kg</a:t>
                          </a:r>
                        </a:p>
                        <a:p>
                          <a:pPr algn="ctr">
                            <a:lnSpc>
                              <a:spcPct val="100000"/>
                            </a:lnSpc>
                          </a:pPr>
                          <a:r>
                            <a:rPr lang="en-US" sz="1800" baseline="0" dirty="0">
                              <a:latin typeface="Georgia" panose="02040502050405020303" pitchFamily="18" charset="0"/>
                              <a:ea typeface="Cambria Math" panose="02040503050406030204" pitchFamily="18" charset="0"/>
                              <a:cs typeface="Arial" panose="020B0604020202020204" pitchFamily="34" charset="0"/>
                            </a:rPr>
                            <a:t>Rn ≤ 0.2 </a:t>
                          </a:r>
                          <a:r>
                            <a:rPr lang="en-US" sz="1800" baseline="0" dirty="0" err="1">
                              <a:latin typeface="Georgia" panose="02040502050405020303" pitchFamily="18" charset="0"/>
                              <a:ea typeface="Cambria Math" panose="02040503050406030204" pitchFamily="18" charset="0"/>
                              <a:cs typeface="Arial" panose="020B0604020202020204" pitchFamily="34" charset="0"/>
                            </a:rPr>
                            <a:t>mBq</a:t>
                          </a:r>
                          <a:r>
                            <a:rPr lang="en-US" sz="1800" baseline="0" dirty="0">
                              <a:latin typeface="Georgia" panose="02040502050405020303" pitchFamily="18" charset="0"/>
                              <a:ea typeface="Cambria Math" panose="02040503050406030204" pitchFamily="18" charset="0"/>
                              <a:cs typeface="Arial" panose="020B0604020202020204" pitchFamily="34" charset="0"/>
                            </a:rPr>
                            <a:t>/kg</a:t>
                          </a:r>
                          <a:endParaRPr lang="sk-SK" sz="1800" dirty="0">
                            <a:latin typeface="Georgia" panose="02040502050405020303" pitchFamily="18" charset="0"/>
                            <a:ea typeface="Cambria Math" panose="02040503050406030204" pitchFamily="18"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75534">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indent="0" algn="ctr" defTabSz="3291840" rtl="0" eaLnBrk="1" fontAlgn="auto" latinLnBrk="0" hangingPunct="1">
                            <a:lnSpc>
                              <a:spcPct val="150000"/>
                            </a:lnSpc>
                            <a:spcBef>
                              <a:spcPts val="0"/>
                            </a:spcBef>
                            <a:spcAft>
                              <a:spcPts val="0"/>
                            </a:spcAft>
                            <a:buClrTx/>
                            <a:buSzTx/>
                            <a:buFontTx/>
                            <a:buNone/>
                            <a:tabLst/>
                            <a:defRPr/>
                          </a:pPr>
                          <a:r>
                            <a:rPr lang="en-US" sz="1800" baseline="0" dirty="0">
                              <a:latin typeface="Georgia" panose="02040502050405020303" pitchFamily="18" charset="0"/>
                              <a:ea typeface="Cambria Math" panose="02040503050406030204" pitchFamily="18" charset="0"/>
                              <a:cs typeface="Arial" panose="020B0604020202020204" pitchFamily="34" charset="0"/>
                            </a:rPr>
                            <a:t>~ 8</a:t>
                          </a:r>
                          <a:r>
                            <a:rPr lang="en-US" sz="1800" dirty="0">
                              <a:latin typeface="Georgia" panose="02040502050405020303" pitchFamily="18" charset="0"/>
                              <a:ea typeface="Cambria Math" panose="02040503050406030204" pitchFamily="18" charset="0"/>
                              <a:cs typeface="Arial" panose="020B0604020202020204" pitchFamily="34" charset="0"/>
                            </a:rPr>
                            <a:t> % @ 1 MeV</a:t>
                          </a:r>
                          <a:endParaRPr lang="sk-SK" sz="1800" dirty="0">
                            <a:latin typeface="Georgia" panose="02040502050405020303" pitchFamily="18" charset="0"/>
                            <a:ea typeface="Cambria Math" panose="02040503050406030204" pitchFamily="18"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8064A2">
                            <a:alpha val="40000"/>
                          </a:srgbClr>
                        </a:solidFill>
                      </a:tcPr>
                    </a:tc>
                    <a:extLst>
                      <a:ext uri="{0D108BD9-81ED-4DB2-BD59-A6C34878D82A}">
                        <a16:rowId xmlns:a16="http://schemas.microsoft.com/office/drawing/2014/main" val="10005"/>
                      </a:ext>
                    </a:extLst>
                  </a:tr>
                  <a:tr h="605225">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lnSpc>
                              <a:spcPct val="100000"/>
                            </a:lnSpc>
                          </a:pPr>
                          <a14:m>
                            <m:oMath xmlns:m="http://schemas.openxmlformats.org/officeDocument/2006/math">
                              <m:sSub>
                                <m:sSubPr>
                                  <m:ctrlPr>
                                    <a:rPr lang="en-US" sz="1800" i="1" smtClean="0">
                                      <a:latin typeface="Cambria Math" panose="02040503050406030204" pitchFamily="18" charset="0"/>
                                      <a:ea typeface="Cambria Math" panose="02040503050406030204" pitchFamily="18" charset="0"/>
                                      <a:cs typeface="Arial" panose="020B0604020202020204" pitchFamily="34" charset="0"/>
                                    </a:rPr>
                                  </m:ctrlPr>
                                </m:sSubPr>
                                <m:e>
                                  <m:r>
                                    <a:rPr lang="en-US" sz="1800" b="0" i="1" smtClean="0">
                                      <a:latin typeface="Cambria Math" panose="02040503050406030204" pitchFamily="18" charset="0"/>
                                      <a:ea typeface="Cambria Math" panose="02040503050406030204" pitchFamily="18" charset="0"/>
                                      <a:cs typeface="Arial" panose="020B0604020202020204" pitchFamily="34" charset="0"/>
                                    </a:rPr>
                                    <m:t>𝑇</m:t>
                                  </m:r>
                                </m:e>
                                <m:sub>
                                  <m:r>
                                    <a:rPr lang="en-US" sz="1800" i="1" smtClean="0">
                                      <a:latin typeface="Cambria Math" panose="02040503050406030204" pitchFamily="18" charset="0"/>
                                      <a:ea typeface="Cambria Math" panose="02040503050406030204" pitchFamily="18" charset="0"/>
                                      <a:cs typeface="Arial" panose="020B0604020202020204" pitchFamily="34" charset="0"/>
                                    </a:rPr>
                                    <m:t>½</m:t>
                                  </m:r>
                                </m:sub>
                              </m:sSub>
                              <m:r>
                                <a:rPr lang="en-US" sz="1800" b="0" i="1" smtClean="0">
                                  <a:latin typeface="Cambria Math" panose="02040503050406030204" pitchFamily="18" charset="0"/>
                                  <a:ea typeface="Cambria Math" panose="02040503050406030204" pitchFamily="18" charset="0"/>
                                  <a:cs typeface="Arial" panose="020B0604020202020204" pitchFamily="34" charset="0"/>
                                </a:rPr>
                                <m:t>(0</m:t>
                              </m:r>
                              <m:r>
                                <a:rPr lang="en-US" sz="1800" b="0" i="1" smtClean="0">
                                  <a:latin typeface="Cambria Math" panose="02040503050406030204" pitchFamily="18" charset="0"/>
                                  <a:ea typeface="Cambria Math" panose="02040503050406030204" pitchFamily="18" charset="0"/>
                                  <a:cs typeface="Arial" panose="020B0604020202020204" pitchFamily="34" charset="0"/>
                                </a:rPr>
                                <m:t>𝜐𝛽𝛽</m:t>
                              </m:r>
                              <m:r>
                                <a:rPr lang="en-US" sz="1800" b="0" i="1" smtClean="0">
                                  <a:latin typeface="Cambria Math" panose="02040503050406030204" pitchFamily="18" charset="0"/>
                                  <a:ea typeface="Cambria Math" panose="02040503050406030204" pitchFamily="18" charset="0"/>
                                  <a:cs typeface="Arial" panose="020B0604020202020204" pitchFamily="34" charset="0"/>
                                </a:rPr>
                                <m:t>)</m:t>
                              </m:r>
                            </m:oMath>
                          </a14:m>
                          <a:r>
                            <a:rPr lang="en-US" sz="1800" dirty="0">
                              <a:latin typeface="Georgia" panose="02040502050405020303" pitchFamily="18" charset="0"/>
                              <a:ea typeface="Cambria Math" panose="02040503050406030204" pitchFamily="18" charset="0"/>
                              <a:cs typeface="Arial" panose="020B0604020202020204" pitchFamily="34" charset="0"/>
                            </a:rPr>
                            <a:t> &gt;</a:t>
                          </a:r>
                          <a:r>
                            <a:rPr lang="en-US" sz="1800" baseline="0" dirty="0">
                              <a:latin typeface="Georgia" panose="02040502050405020303" pitchFamily="18" charset="0"/>
                              <a:ea typeface="Cambria Math" panose="02040503050406030204" pitchFamily="18" charset="0"/>
                              <a:cs typeface="Arial" panose="020B0604020202020204" pitchFamily="34" charset="0"/>
                            </a:rPr>
                            <a:t> 1 ×10</a:t>
                          </a:r>
                          <a:r>
                            <a:rPr lang="en-US" sz="1800" baseline="30000" dirty="0">
                              <a:latin typeface="Georgia" panose="02040502050405020303" pitchFamily="18" charset="0"/>
                              <a:ea typeface="Cambria Math" panose="02040503050406030204" pitchFamily="18" charset="0"/>
                              <a:cs typeface="Arial" panose="020B0604020202020204" pitchFamily="34" charset="0"/>
                            </a:rPr>
                            <a:t>26</a:t>
                          </a:r>
                          <a:r>
                            <a:rPr lang="en-US" sz="1800" baseline="0" dirty="0">
                              <a:latin typeface="Georgia" panose="02040502050405020303" pitchFamily="18" charset="0"/>
                              <a:ea typeface="Cambria Math" panose="02040503050406030204" pitchFamily="18" charset="0"/>
                              <a:cs typeface="Arial" panose="020B0604020202020204" pitchFamily="34" charset="0"/>
                            </a:rPr>
                            <a:t> y</a:t>
                          </a:r>
                        </a:p>
                        <a:p>
                          <a:pPr algn="ctr">
                            <a:lnSpc>
                              <a:spcPct val="100000"/>
                            </a:lnSpc>
                          </a:pPr>
                          <a14:m>
                            <m:oMath xmlns:m="http://schemas.openxmlformats.org/officeDocument/2006/math">
                              <m:d>
                                <m:dPr>
                                  <m:begChr m:val="⟨"/>
                                  <m:endChr m:val="⟩"/>
                                  <m:ctrlPr>
                                    <a:rPr lang="sk-SK" sz="1800" i="1" smtClean="0">
                                      <a:latin typeface="Cambria Math" panose="02040503050406030204" pitchFamily="18" charset="0"/>
                                      <a:ea typeface="Cambria Math" panose="02040503050406030204" pitchFamily="18" charset="0"/>
                                      <a:cs typeface="Arial" panose="020B0604020202020204" pitchFamily="34" charset="0"/>
                                    </a:rPr>
                                  </m:ctrlPr>
                                </m:dPr>
                                <m:e>
                                  <m:sSub>
                                    <m:sSubPr>
                                      <m:ctrlPr>
                                        <a:rPr lang="sk-SK" sz="1800" i="1" smtClean="0">
                                          <a:latin typeface="Cambria Math" panose="02040503050406030204" pitchFamily="18" charset="0"/>
                                          <a:ea typeface="Cambria Math" panose="02040503050406030204" pitchFamily="18" charset="0"/>
                                          <a:cs typeface="Arial" panose="020B0604020202020204" pitchFamily="34" charset="0"/>
                                        </a:rPr>
                                      </m:ctrlPr>
                                    </m:sSubPr>
                                    <m:e>
                                      <m:r>
                                        <a:rPr lang="en-US" sz="1800" b="0" i="1" smtClean="0">
                                          <a:latin typeface="Cambria Math" panose="02040503050406030204" pitchFamily="18" charset="0"/>
                                          <a:ea typeface="Cambria Math" panose="02040503050406030204" pitchFamily="18" charset="0"/>
                                          <a:cs typeface="Arial" panose="020B0604020202020204" pitchFamily="34" charset="0"/>
                                        </a:rPr>
                                        <m:t>𝑚</m:t>
                                      </m:r>
                                    </m:e>
                                    <m:sub>
                                      <m:r>
                                        <a:rPr lang="sk-SK" sz="1800" i="1" smtClean="0">
                                          <a:latin typeface="Cambria Math" panose="02040503050406030204" pitchFamily="18" charset="0"/>
                                          <a:ea typeface="Cambria Math" panose="02040503050406030204" pitchFamily="18" charset="0"/>
                                          <a:cs typeface="Arial" panose="020B0604020202020204" pitchFamily="34" charset="0"/>
                                        </a:rPr>
                                        <m:t>𝜈</m:t>
                                      </m:r>
                                    </m:sub>
                                  </m:sSub>
                                </m:e>
                              </m:d>
                            </m:oMath>
                          </a14:m>
                          <a:r>
                            <a:rPr lang="en-US" sz="1800" dirty="0">
                              <a:latin typeface="Georgia" panose="02040502050405020303" pitchFamily="18" charset="0"/>
                              <a:ea typeface="Cambria Math" panose="02040503050406030204" pitchFamily="18" charset="0"/>
                              <a:cs typeface="Arial" panose="020B0604020202020204" pitchFamily="34" charset="0"/>
                            </a:rPr>
                            <a:t> &lt; (0.04 –</a:t>
                          </a:r>
                          <a:r>
                            <a:rPr lang="en-US" sz="1800" baseline="0" dirty="0">
                              <a:latin typeface="Georgia" panose="02040502050405020303" pitchFamily="18" charset="0"/>
                              <a:ea typeface="Cambria Math" panose="02040503050406030204" pitchFamily="18" charset="0"/>
                              <a:cs typeface="Arial" panose="020B0604020202020204" pitchFamily="34" charset="0"/>
                            </a:rPr>
                            <a:t> 0.11) eV</a:t>
                          </a:r>
                          <a:endParaRPr lang="sk-SK" sz="1800" dirty="0">
                            <a:latin typeface="Georgia" panose="02040502050405020303" pitchFamily="18" charset="0"/>
                            <a:ea typeface="Cambria Math" panose="02040503050406030204" pitchFamily="18"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mc:Choice>
        <mc:Fallback xmlns="">
          <p:graphicFrame>
            <p:nvGraphicFramePr>
              <p:cNvPr id="16" name="Tabuľka 10"/>
              <p:cNvGraphicFramePr>
                <a:graphicFrameLocks noGrp="1"/>
              </p:cNvGraphicFramePr>
              <p:nvPr>
                <p:extLst>
                  <p:ext uri="{D42A27DB-BD31-4B8C-83A1-F6EECF244321}">
                    <p14:modId xmlns:p14="http://schemas.microsoft.com/office/powerpoint/2010/main" val="1045536665"/>
                  </p:ext>
                </p:extLst>
              </p:nvPr>
            </p:nvGraphicFramePr>
            <p:xfrm>
              <a:off x="6166671" y="2800417"/>
              <a:ext cx="2977329" cy="4057583"/>
            </p:xfrm>
            <a:graphic>
              <a:graphicData uri="http://schemas.openxmlformats.org/drawingml/2006/table">
                <a:tbl>
                  <a:tblPr firstRow="1" bandRow="1">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effectLst>
                      <a:outerShdw blurRad="40000" dist="20000" dir="5400000" rotWithShape="0">
                        <a:srgbClr val="000000">
                          <a:alpha val="38000"/>
                        </a:srgbClr>
                      </a:outerShdw>
                    </a:effectLst>
                  </a:tblPr>
                  <a:tblGrid>
                    <a:gridCol w="2977329"/>
                  </a:tblGrid>
                  <a:tr h="600967">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pPr algn="ctr"/>
                          <a:r>
                            <a:rPr lang="en-US" sz="3200" dirty="0" smtClean="0">
                              <a:latin typeface="Arial" panose="020B0604020202020204" pitchFamily="34" charset="0"/>
                              <a:cs typeface="Arial" panose="020B0604020202020204" pitchFamily="34" charset="0"/>
                            </a:rPr>
                            <a:t>SuperNEMO</a:t>
                          </a:r>
                          <a:endParaRPr lang="sk-SK" sz="32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8064A2"/>
                        </a:solidFill>
                      </a:tcPr>
                    </a:tc>
                  </a:tr>
                  <a:tr h="475534">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lnSpc>
                              <a:spcPct val="150000"/>
                            </a:lnSpc>
                          </a:pPr>
                          <a:r>
                            <a:rPr lang="en-US" sz="1800" baseline="30000" dirty="0" smtClean="0">
                              <a:latin typeface="Georgia" panose="02040502050405020303" pitchFamily="18" charset="0"/>
                              <a:ea typeface="Cambria Math" panose="02040503050406030204" pitchFamily="18" charset="0"/>
                            </a:rPr>
                            <a:t>82</a:t>
                          </a:r>
                          <a:r>
                            <a:rPr lang="en-US" sz="1800" dirty="0" smtClean="0">
                              <a:latin typeface="Georgia" panose="02040502050405020303" pitchFamily="18" charset="0"/>
                              <a:ea typeface="Cambria Math" panose="02040503050406030204" pitchFamily="18" charset="0"/>
                            </a:rPr>
                            <a:t>Se (</a:t>
                          </a:r>
                          <a:r>
                            <a:rPr lang="en-US" sz="1800" baseline="30000" dirty="0" smtClean="0">
                              <a:latin typeface="Georgia" panose="02040502050405020303" pitchFamily="18" charset="0"/>
                              <a:ea typeface="Cambria Math" panose="02040503050406030204" pitchFamily="18" charset="0"/>
                            </a:rPr>
                            <a:t>150</a:t>
                          </a:r>
                          <a:r>
                            <a:rPr lang="en-US" sz="1800" dirty="0" smtClean="0">
                              <a:latin typeface="Georgia" panose="02040502050405020303" pitchFamily="18" charset="0"/>
                              <a:ea typeface="Cambria Math" panose="02040503050406030204" pitchFamily="18" charset="0"/>
                            </a:rPr>
                            <a:t>Nd or</a:t>
                          </a:r>
                          <a:r>
                            <a:rPr lang="en-US" sz="1800" baseline="0" dirty="0" smtClean="0">
                              <a:latin typeface="Georgia" panose="02040502050405020303" pitchFamily="18" charset="0"/>
                              <a:ea typeface="Cambria Math" panose="02040503050406030204" pitchFamily="18" charset="0"/>
                            </a:rPr>
                            <a:t> </a:t>
                          </a:r>
                          <a:r>
                            <a:rPr lang="en-US" sz="1800" baseline="30000" dirty="0" smtClean="0">
                              <a:latin typeface="Georgia" panose="02040502050405020303" pitchFamily="18" charset="0"/>
                              <a:ea typeface="Cambria Math" panose="02040503050406030204" pitchFamily="18" charset="0"/>
                            </a:rPr>
                            <a:t>48</a:t>
                          </a:r>
                          <a:r>
                            <a:rPr lang="en-US" sz="1800" baseline="0" dirty="0" smtClean="0">
                              <a:latin typeface="Georgia" panose="02040502050405020303" pitchFamily="18" charset="0"/>
                              <a:ea typeface="Cambria Math" panose="02040503050406030204" pitchFamily="18" charset="0"/>
                            </a:rPr>
                            <a:t>Ca</a:t>
                          </a:r>
                          <a:r>
                            <a:rPr lang="en-US" sz="1800" dirty="0" smtClean="0">
                              <a:latin typeface="Georgia" panose="02040502050405020303" pitchFamily="18" charset="0"/>
                              <a:ea typeface="Cambria Math" panose="02040503050406030204" pitchFamily="18" charset="0"/>
                            </a:rPr>
                            <a:t>)</a:t>
                          </a:r>
                          <a:endParaRPr lang="sk-SK" sz="1800" dirty="0">
                            <a:latin typeface="Georgia" panose="02040502050405020303" pitchFamily="18" charset="0"/>
                            <a:ea typeface="Cambria Math" panose="020405030504060302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8064A2">
                            <a:alpha val="40000"/>
                          </a:srgbClr>
                        </a:solidFill>
                      </a:tcPr>
                    </a:tc>
                  </a:tr>
                  <a:tr h="475534">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lnSpc>
                              <a:spcPct val="150000"/>
                            </a:lnSpc>
                          </a:pPr>
                          <a:r>
                            <a:rPr lang="en-US" sz="1800" dirty="0" smtClean="0">
                              <a:latin typeface="Georgia" panose="02040502050405020303" pitchFamily="18" charset="0"/>
                              <a:ea typeface="Cambria Math" panose="02040503050406030204" pitchFamily="18" charset="0"/>
                            </a:rPr>
                            <a:t>100 - 200</a:t>
                          </a:r>
                          <a:r>
                            <a:rPr lang="en-US" sz="1800" baseline="0" dirty="0" smtClean="0">
                              <a:latin typeface="Georgia" panose="02040502050405020303" pitchFamily="18" charset="0"/>
                              <a:ea typeface="Cambria Math" panose="02040503050406030204" pitchFamily="18" charset="0"/>
                            </a:rPr>
                            <a:t> kg</a:t>
                          </a:r>
                          <a:endParaRPr lang="sk-SK" sz="1800" dirty="0">
                            <a:latin typeface="Georgia" panose="02040502050405020303" pitchFamily="18" charset="0"/>
                            <a:ea typeface="Cambria Math" panose="020405030504060302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tr>
                  <a:tr h="475534">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lnSpc>
                              <a:spcPct val="150000"/>
                            </a:lnSpc>
                          </a:pPr>
                          <a:r>
                            <a:rPr lang="en-US" sz="1800" dirty="0" smtClean="0">
                              <a:latin typeface="Georgia" panose="02040502050405020303" pitchFamily="18" charset="0"/>
                              <a:ea typeface="Cambria Math" panose="02040503050406030204" pitchFamily="18" charset="0"/>
                            </a:rPr>
                            <a:t>&gt;</a:t>
                          </a:r>
                          <a:r>
                            <a:rPr lang="en-US" sz="1800" baseline="0" dirty="0" smtClean="0">
                              <a:latin typeface="Georgia" panose="02040502050405020303" pitchFamily="18" charset="0"/>
                              <a:ea typeface="Cambria Math" panose="02040503050406030204" pitchFamily="18" charset="0"/>
                            </a:rPr>
                            <a:t> 30 %</a:t>
                          </a:r>
                          <a:endParaRPr lang="sk-SK" sz="1800" dirty="0">
                            <a:latin typeface="Georgia" panose="02040502050405020303" pitchFamily="18" charset="0"/>
                            <a:ea typeface="Cambria Math" panose="020405030504060302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8064A2">
                            <a:alpha val="40000"/>
                          </a:srgbClr>
                        </a:solidFill>
                      </a:tcPr>
                    </a:tc>
                  </a:tr>
                  <a:tr h="914400">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lnSpc>
                              <a:spcPct val="100000"/>
                            </a:lnSpc>
                          </a:pPr>
                          <a:r>
                            <a:rPr lang="en-US" sz="1800" baseline="30000" dirty="0" smtClean="0">
                              <a:latin typeface="Georgia" panose="02040502050405020303" pitchFamily="18" charset="0"/>
                              <a:ea typeface="Cambria Math" panose="02040503050406030204" pitchFamily="18" charset="0"/>
                              <a:cs typeface="Arial" panose="020B0604020202020204" pitchFamily="34" charset="0"/>
                            </a:rPr>
                            <a:t>208</a:t>
                          </a:r>
                          <a:r>
                            <a:rPr lang="en-US" sz="1800" dirty="0" smtClean="0">
                              <a:latin typeface="Georgia" panose="02040502050405020303" pitchFamily="18" charset="0"/>
                              <a:ea typeface="Cambria Math" panose="02040503050406030204" pitchFamily="18" charset="0"/>
                              <a:cs typeface="Arial" panose="020B0604020202020204" pitchFamily="34" charset="0"/>
                            </a:rPr>
                            <a:t>Tl</a:t>
                          </a:r>
                          <a:r>
                            <a:rPr lang="en-US" sz="1800" baseline="0" dirty="0" smtClean="0">
                              <a:latin typeface="Georgia" panose="02040502050405020303" pitchFamily="18" charset="0"/>
                              <a:ea typeface="Cambria Math" panose="02040503050406030204" pitchFamily="18" charset="0"/>
                              <a:cs typeface="Arial" panose="020B0604020202020204" pitchFamily="34" charset="0"/>
                            </a:rPr>
                            <a:t> ~ 2 </a:t>
                          </a:r>
                          <a:r>
                            <a:rPr lang="el-GR" sz="1800" baseline="0" dirty="0" smtClean="0">
                              <a:latin typeface="Georgia" panose="02040502050405020303" pitchFamily="18" charset="0"/>
                              <a:ea typeface="Cambria Math" panose="02040503050406030204" pitchFamily="18" charset="0"/>
                              <a:cs typeface="Arial" panose="020B0604020202020204" pitchFamily="34" charset="0"/>
                            </a:rPr>
                            <a:t>μ</a:t>
                          </a:r>
                          <a:r>
                            <a:rPr lang="en-US" sz="1800" baseline="0" dirty="0" err="1" smtClean="0">
                              <a:latin typeface="Georgia" panose="02040502050405020303" pitchFamily="18" charset="0"/>
                              <a:ea typeface="Cambria Math" panose="02040503050406030204" pitchFamily="18" charset="0"/>
                              <a:cs typeface="Arial" panose="020B0604020202020204" pitchFamily="34" charset="0"/>
                            </a:rPr>
                            <a:t>Bq</a:t>
                          </a:r>
                          <a:r>
                            <a:rPr lang="en-US" sz="1800" baseline="0" dirty="0" smtClean="0">
                              <a:latin typeface="Georgia" panose="02040502050405020303" pitchFamily="18" charset="0"/>
                              <a:ea typeface="Cambria Math" panose="02040503050406030204" pitchFamily="18" charset="0"/>
                              <a:cs typeface="Arial" panose="020B0604020202020204" pitchFamily="34" charset="0"/>
                            </a:rPr>
                            <a:t>/kg</a:t>
                          </a:r>
                        </a:p>
                        <a:p>
                          <a:pPr algn="ctr">
                            <a:lnSpc>
                              <a:spcPct val="100000"/>
                            </a:lnSpc>
                          </a:pPr>
                          <a:r>
                            <a:rPr lang="en-US" sz="1800" baseline="30000" dirty="0" smtClean="0">
                              <a:latin typeface="Georgia" panose="02040502050405020303" pitchFamily="18" charset="0"/>
                              <a:ea typeface="Cambria Math" panose="02040503050406030204" pitchFamily="18" charset="0"/>
                              <a:cs typeface="Arial" panose="020B0604020202020204" pitchFamily="34" charset="0"/>
                            </a:rPr>
                            <a:t>214</a:t>
                          </a:r>
                          <a:r>
                            <a:rPr lang="en-US" sz="1800" baseline="0" dirty="0" smtClean="0">
                              <a:latin typeface="Georgia" panose="02040502050405020303" pitchFamily="18" charset="0"/>
                              <a:ea typeface="Cambria Math" panose="02040503050406030204" pitchFamily="18" charset="0"/>
                              <a:cs typeface="Arial" panose="020B0604020202020204" pitchFamily="34" charset="0"/>
                            </a:rPr>
                            <a:t>Bi &lt; 10 </a:t>
                          </a:r>
                          <a:r>
                            <a:rPr lang="el-GR" sz="1800" baseline="0" dirty="0" smtClean="0">
                              <a:latin typeface="Georgia" panose="02040502050405020303" pitchFamily="18" charset="0"/>
                              <a:ea typeface="Cambria Math" panose="02040503050406030204" pitchFamily="18" charset="0"/>
                              <a:cs typeface="Arial" panose="020B0604020202020204" pitchFamily="34" charset="0"/>
                            </a:rPr>
                            <a:t>μ</a:t>
                          </a:r>
                          <a:r>
                            <a:rPr lang="en-US" sz="1800" baseline="0" dirty="0" err="1" smtClean="0">
                              <a:latin typeface="Georgia" panose="02040502050405020303" pitchFamily="18" charset="0"/>
                              <a:ea typeface="Cambria Math" panose="02040503050406030204" pitchFamily="18" charset="0"/>
                              <a:cs typeface="Arial" panose="020B0604020202020204" pitchFamily="34" charset="0"/>
                            </a:rPr>
                            <a:t>Bq</a:t>
                          </a:r>
                          <a:r>
                            <a:rPr lang="en-US" sz="1800" baseline="0" dirty="0" smtClean="0">
                              <a:latin typeface="Georgia" panose="02040502050405020303" pitchFamily="18" charset="0"/>
                              <a:ea typeface="Cambria Math" panose="02040503050406030204" pitchFamily="18" charset="0"/>
                              <a:cs typeface="Arial" panose="020B0604020202020204" pitchFamily="34" charset="0"/>
                            </a:rPr>
                            <a:t>/kg</a:t>
                          </a:r>
                        </a:p>
                        <a:p>
                          <a:pPr algn="ctr">
                            <a:lnSpc>
                              <a:spcPct val="100000"/>
                            </a:lnSpc>
                          </a:pPr>
                          <a:r>
                            <a:rPr lang="en-US" sz="1800" baseline="0" dirty="0" smtClean="0">
                              <a:latin typeface="Georgia" panose="02040502050405020303" pitchFamily="18" charset="0"/>
                              <a:ea typeface="Cambria Math" panose="02040503050406030204" pitchFamily="18" charset="0"/>
                              <a:cs typeface="Arial" panose="020B0604020202020204" pitchFamily="34" charset="0"/>
                            </a:rPr>
                            <a:t>Rn ≤ 0.2 </a:t>
                          </a:r>
                          <a:r>
                            <a:rPr lang="en-US" sz="1800" baseline="0" dirty="0" err="1" smtClean="0">
                              <a:latin typeface="Georgia" panose="02040502050405020303" pitchFamily="18" charset="0"/>
                              <a:ea typeface="Cambria Math" panose="02040503050406030204" pitchFamily="18" charset="0"/>
                              <a:cs typeface="Arial" panose="020B0604020202020204" pitchFamily="34" charset="0"/>
                            </a:rPr>
                            <a:t>mBq</a:t>
                          </a:r>
                          <a:r>
                            <a:rPr lang="en-US" sz="1800" baseline="0" dirty="0" smtClean="0">
                              <a:latin typeface="Georgia" panose="02040502050405020303" pitchFamily="18" charset="0"/>
                              <a:ea typeface="Cambria Math" panose="02040503050406030204" pitchFamily="18" charset="0"/>
                              <a:cs typeface="Arial" panose="020B0604020202020204" pitchFamily="34" charset="0"/>
                            </a:rPr>
                            <a:t>/kg</a:t>
                          </a:r>
                          <a:endParaRPr lang="sk-SK" sz="1800" dirty="0" smtClean="0">
                            <a:latin typeface="Georgia" panose="02040502050405020303" pitchFamily="18" charset="0"/>
                            <a:ea typeface="Cambria Math" panose="02040503050406030204" pitchFamily="18"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tr>
                  <a:tr h="475534">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indent="0" algn="ctr" defTabSz="3291840" rtl="0" eaLnBrk="1" fontAlgn="auto" latinLnBrk="0" hangingPunct="1">
                            <a:lnSpc>
                              <a:spcPct val="150000"/>
                            </a:lnSpc>
                            <a:spcBef>
                              <a:spcPts val="0"/>
                            </a:spcBef>
                            <a:spcAft>
                              <a:spcPts val="0"/>
                            </a:spcAft>
                            <a:buClrTx/>
                            <a:buSzTx/>
                            <a:buFontTx/>
                            <a:buNone/>
                            <a:tabLst/>
                            <a:defRPr/>
                          </a:pPr>
                          <a:r>
                            <a:rPr lang="en-US" sz="1800" baseline="0" dirty="0" smtClean="0">
                              <a:latin typeface="Georgia" panose="02040502050405020303" pitchFamily="18" charset="0"/>
                              <a:ea typeface="Cambria Math" panose="02040503050406030204" pitchFamily="18" charset="0"/>
                              <a:cs typeface="Arial" panose="020B0604020202020204" pitchFamily="34" charset="0"/>
                            </a:rPr>
                            <a:t>~ 8</a:t>
                          </a:r>
                          <a:r>
                            <a:rPr lang="en-US" sz="1800" dirty="0" smtClean="0">
                              <a:latin typeface="Georgia" panose="02040502050405020303" pitchFamily="18" charset="0"/>
                              <a:ea typeface="Cambria Math" panose="02040503050406030204" pitchFamily="18" charset="0"/>
                              <a:cs typeface="Arial" panose="020B0604020202020204" pitchFamily="34" charset="0"/>
                            </a:rPr>
                            <a:t> % @ 1 MeV</a:t>
                          </a:r>
                          <a:endParaRPr lang="sk-SK" sz="1800" dirty="0" smtClean="0">
                            <a:latin typeface="Georgia" panose="02040502050405020303" pitchFamily="18" charset="0"/>
                            <a:ea typeface="Cambria Math" panose="02040503050406030204" pitchFamily="18"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8064A2">
                            <a:alpha val="40000"/>
                          </a:srgbClr>
                        </a:solidFill>
                      </a:tcPr>
                    </a:tc>
                  </a:tr>
                  <a:tr h="640080">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rotWithShape="0">
                          <a:blip r:embed="rId4"/>
                          <a:stretch>
                            <a:fillRect l="-1636" t="-544762" r="-2249" b="-15238"/>
                          </a:stretch>
                        </a:blipFill>
                      </a:tcPr>
                    </a:tc>
                  </a:tr>
                </a:tbl>
              </a:graphicData>
            </a:graphic>
          </p:graphicFrame>
        </mc:Fallback>
      </mc:AlternateContent>
      <p:pic>
        <p:nvPicPr>
          <p:cNvPr id="17" name="Obrázok 26"/>
          <p:cNvPicPr>
            <a:picLocks noChangeAspect="1"/>
          </p:cNvPicPr>
          <p:nvPr/>
        </p:nvPicPr>
        <p:blipFill rotWithShape="1">
          <a:blip r:embed="rId5" cstate="screen">
            <a:extLst>
              <a:ext uri="{28A0092B-C50C-407E-A947-70E740481C1C}">
                <a14:useLocalDpi xmlns:a14="http://schemas.microsoft.com/office/drawing/2010/main"/>
              </a:ext>
            </a:extLst>
          </a:blip>
          <a:srcRect l="2557" t="1808" r="2835" b="1638"/>
          <a:stretch/>
        </p:blipFill>
        <p:spPr>
          <a:xfrm>
            <a:off x="2777703" y="4845973"/>
            <a:ext cx="2053089" cy="2012027"/>
          </a:xfrm>
          <a:prstGeom prst="rect">
            <a:avLst/>
          </a:prstGeom>
          <a:ln>
            <a:noFill/>
          </a:ln>
        </p:spPr>
      </p:pic>
      <p:sp>
        <p:nvSpPr>
          <p:cNvPr id="21" name="Obdĺžnik 21"/>
          <p:cNvSpPr/>
          <p:nvPr/>
        </p:nvSpPr>
        <p:spPr>
          <a:xfrm>
            <a:off x="10075" y="1565621"/>
            <a:ext cx="4432530" cy="954107"/>
          </a:xfrm>
          <a:prstGeom prst="rect">
            <a:avLst/>
          </a:prstGeom>
        </p:spPr>
        <p:txBody>
          <a:bodyPr wrap="square">
            <a:spAutoFit/>
          </a:bodyPr>
          <a:lstStyle/>
          <a:p>
            <a:pPr indent="-108000" algn="l" fontAlgn="auto">
              <a:spcBef>
                <a:spcPts val="0"/>
              </a:spcBef>
              <a:spcAft>
                <a:spcPts val="0"/>
              </a:spcAft>
              <a:buFont typeface="Calibri" panose="020F0502020204030204" pitchFamily="34" charset="0"/>
              <a:buChar char="●"/>
            </a:pPr>
            <a:r>
              <a:rPr lang="en-US" sz="1400" i="0" u="none" dirty="0">
                <a:solidFill>
                  <a:prstClr val="black"/>
                </a:solidFill>
                <a:latin typeface="Arial" panose="020B0604020202020204" pitchFamily="34" charset="0"/>
                <a:cs typeface="Arial" panose="020B0604020202020204" pitchFamily="34" charset="0"/>
              </a:rPr>
              <a:t> Muon flux:	4 x 10</a:t>
            </a:r>
            <a:r>
              <a:rPr lang="en-US" sz="1400" i="0" u="none" baseline="30000" dirty="0">
                <a:solidFill>
                  <a:prstClr val="black"/>
                </a:solidFill>
                <a:latin typeface="Arial" panose="020B0604020202020204" pitchFamily="34" charset="0"/>
                <a:cs typeface="Arial" panose="020B0604020202020204" pitchFamily="34" charset="0"/>
              </a:rPr>
              <a:t>-5</a:t>
            </a:r>
            <a:r>
              <a:rPr lang="en-US" sz="1400" i="0" u="none" dirty="0">
                <a:solidFill>
                  <a:prstClr val="black"/>
                </a:solidFill>
                <a:latin typeface="Arial" panose="020B0604020202020204" pitchFamily="34" charset="0"/>
                <a:cs typeface="Arial" panose="020B0604020202020204" pitchFamily="34" charset="0"/>
              </a:rPr>
              <a:t> </a:t>
            </a:r>
            <a:r>
              <a:rPr lang="el-GR" sz="1400" i="0" u="none" dirty="0">
                <a:solidFill>
                  <a:prstClr val="black"/>
                </a:solidFill>
                <a:latin typeface="Arial" panose="020B0604020202020204" pitchFamily="34" charset="0"/>
                <a:cs typeface="Arial" panose="020B0604020202020204" pitchFamily="34" charset="0"/>
              </a:rPr>
              <a:t>μ</a:t>
            </a:r>
            <a:r>
              <a:rPr lang="en-US" sz="1400" i="0" u="none" dirty="0">
                <a:solidFill>
                  <a:prstClr val="black"/>
                </a:solidFill>
                <a:latin typeface="Arial" panose="020B0604020202020204" pitchFamily="34" charset="0"/>
                <a:cs typeface="Arial" panose="020B0604020202020204" pitchFamily="34" charset="0"/>
              </a:rPr>
              <a:t>.m</a:t>
            </a:r>
            <a:r>
              <a:rPr lang="en-US" sz="1400" i="0" u="none" baseline="30000" dirty="0">
                <a:solidFill>
                  <a:prstClr val="black"/>
                </a:solidFill>
                <a:latin typeface="Arial" panose="020B0604020202020204" pitchFamily="34" charset="0"/>
                <a:cs typeface="Arial" panose="020B0604020202020204" pitchFamily="34" charset="0"/>
              </a:rPr>
              <a:t>-2</a:t>
            </a:r>
            <a:r>
              <a:rPr lang="en-US" sz="1400" i="0" u="none" dirty="0">
                <a:solidFill>
                  <a:prstClr val="black"/>
                </a:solidFill>
                <a:latin typeface="Arial" panose="020B0604020202020204" pitchFamily="34" charset="0"/>
                <a:cs typeface="Arial" panose="020B0604020202020204" pitchFamily="34" charset="0"/>
              </a:rPr>
              <a:t>.s</a:t>
            </a:r>
            <a:r>
              <a:rPr lang="en-US" sz="1400" i="0" u="none" baseline="30000" dirty="0">
                <a:solidFill>
                  <a:prstClr val="black"/>
                </a:solidFill>
                <a:latin typeface="Arial" panose="020B0604020202020204" pitchFamily="34" charset="0"/>
                <a:cs typeface="Arial" panose="020B0604020202020204" pitchFamily="34" charset="0"/>
              </a:rPr>
              <a:t>-1</a:t>
            </a:r>
          </a:p>
          <a:p>
            <a:pPr indent="-108000" algn="l" fontAlgn="auto">
              <a:spcBef>
                <a:spcPts val="0"/>
              </a:spcBef>
              <a:spcAft>
                <a:spcPts val="0"/>
              </a:spcAft>
              <a:buFont typeface="Calibri" panose="020F0502020204030204" pitchFamily="34" charset="0"/>
              <a:buChar char="●"/>
            </a:pPr>
            <a:r>
              <a:rPr lang="en-US" sz="1400" i="0" u="none" dirty="0">
                <a:solidFill>
                  <a:prstClr val="black"/>
                </a:solidFill>
                <a:latin typeface="Arial" panose="020B0604020202020204" pitchFamily="34" charset="0"/>
                <a:cs typeface="Arial" panose="020B0604020202020204" pitchFamily="34" charset="0"/>
              </a:rPr>
              <a:t> Neutron flux:	4 x 10</a:t>
            </a:r>
            <a:r>
              <a:rPr lang="en-US" sz="1400" i="0" u="none" baseline="30000" dirty="0">
                <a:solidFill>
                  <a:prstClr val="black"/>
                </a:solidFill>
                <a:latin typeface="Arial" panose="020B0604020202020204" pitchFamily="34" charset="0"/>
                <a:cs typeface="Arial" panose="020B0604020202020204" pitchFamily="34" charset="0"/>
              </a:rPr>
              <a:t>-2 </a:t>
            </a:r>
            <a:r>
              <a:rPr lang="en-US" sz="1400" i="0" u="none" dirty="0">
                <a:solidFill>
                  <a:prstClr val="black"/>
                </a:solidFill>
                <a:latin typeface="Arial" panose="020B0604020202020204" pitchFamily="34" charset="0"/>
                <a:cs typeface="Arial" panose="020B0604020202020204" pitchFamily="34" charset="0"/>
              </a:rPr>
              <a:t>n.m</a:t>
            </a:r>
            <a:r>
              <a:rPr lang="en-US" sz="1400" i="0" u="none" baseline="30000" dirty="0">
                <a:solidFill>
                  <a:prstClr val="black"/>
                </a:solidFill>
                <a:latin typeface="Arial" panose="020B0604020202020204" pitchFamily="34" charset="0"/>
                <a:cs typeface="Arial" panose="020B0604020202020204" pitchFamily="34" charset="0"/>
              </a:rPr>
              <a:t>-2</a:t>
            </a:r>
            <a:r>
              <a:rPr lang="en-US" sz="1400" i="0" u="none" dirty="0">
                <a:solidFill>
                  <a:prstClr val="black"/>
                </a:solidFill>
                <a:latin typeface="Arial" panose="020B0604020202020204" pitchFamily="34" charset="0"/>
                <a:cs typeface="Arial" panose="020B0604020202020204" pitchFamily="34" charset="0"/>
              </a:rPr>
              <a:t>.s</a:t>
            </a:r>
            <a:r>
              <a:rPr lang="en-US" sz="1400" i="0" u="none" baseline="30000" dirty="0">
                <a:solidFill>
                  <a:prstClr val="black"/>
                </a:solidFill>
                <a:latin typeface="Arial" panose="020B0604020202020204" pitchFamily="34" charset="0"/>
                <a:cs typeface="Arial" panose="020B0604020202020204" pitchFamily="34" charset="0"/>
              </a:rPr>
              <a:t>-1</a:t>
            </a:r>
            <a:r>
              <a:rPr lang="en-US" sz="1400" i="0" u="none" dirty="0">
                <a:solidFill>
                  <a:prstClr val="black"/>
                </a:solidFill>
                <a:latin typeface="Arial" panose="020B0604020202020204" pitchFamily="34" charset="0"/>
                <a:cs typeface="Arial" panose="020B0604020202020204" pitchFamily="34" charset="0"/>
              </a:rPr>
              <a:t>(fast);</a:t>
            </a:r>
          </a:p>
          <a:p>
            <a:pPr algn="l" fontAlgn="auto">
              <a:spcBef>
                <a:spcPts val="0"/>
              </a:spcBef>
              <a:spcAft>
                <a:spcPts val="0"/>
              </a:spcAft>
              <a:buFontTx/>
              <a:buNone/>
            </a:pPr>
            <a:r>
              <a:rPr lang="en-US" sz="1400" i="0" u="none" dirty="0">
                <a:solidFill>
                  <a:prstClr val="black"/>
                </a:solidFill>
                <a:latin typeface="Arial" panose="020B0604020202020204" pitchFamily="34" charset="0"/>
                <a:cs typeface="Arial" panose="020B0604020202020204" pitchFamily="34" charset="0"/>
              </a:rPr>
              <a:t>	                  1.6 x 10</a:t>
            </a:r>
            <a:r>
              <a:rPr lang="en-US" sz="1400" i="0" u="none" baseline="30000" dirty="0">
                <a:solidFill>
                  <a:prstClr val="black"/>
                </a:solidFill>
                <a:latin typeface="Arial" panose="020B0604020202020204" pitchFamily="34" charset="0"/>
                <a:cs typeface="Arial" panose="020B0604020202020204" pitchFamily="34" charset="0"/>
              </a:rPr>
              <a:t>-2 </a:t>
            </a:r>
            <a:r>
              <a:rPr lang="en-US" sz="1400" i="0" u="none" dirty="0">
                <a:solidFill>
                  <a:prstClr val="black"/>
                </a:solidFill>
                <a:latin typeface="Arial" panose="020B0604020202020204" pitchFamily="34" charset="0"/>
                <a:cs typeface="Arial" panose="020B0604020202020204" pitchFamily="34" charset="0"/>
              </a:rPr>
              <a:t>n.m</a:t>
            </a:r>
            <a:r>
              <a:rPr lang="en-US" sz="1400" i="0" u="none" baseline="30000" dirty="0">
                <a:solidFill>
                  <a:prstClr val="black"/>
                </a:solidFill>
                <a:latin typeface="Arial" panose="020B0604020202020204" pitchFamily="34" charset="0"/>
                <a:cs typeface="Arial" panose="020B0604020202020204" pitchFamily="34" charset="0"/>
              </a:rPr>
              <a:t>-2</a:t>
            </a:r>
            <a:r>
              <a:rPr lang="en-US" sz="1400" i="0" u="none" dirty="0">
                <a:solidFill>
                  <a:prstClr val="black"/>
                </a:solidFill>
                <a:latin typeface="Arial" panose="020B0604020202020204" pitchFamily="34" charset="0"/>
                <a:cs typeface="Arial" panose="020B0604020202020204" pitchFamily="34" charset="0"/>
              </a:rPr>
              <a:t>.s</a:t>
            </a:r>
            <a:r>
              <a:rPr lang="en-US" sz="1400" i="0" u="none" baseline="30000" dirty="0">
                <a:solidFill>
                  <a:prstClr val="black"/>
                </a:solidFill>
                <a:latin typeface="Arial" panose="020B0604020202020204" pitchFamily="34" charset="0"/>
                <a:cs typeface="Arial" panose="020B0604020202020204" pitchFamily="34" charset="0"/>
              </a:rPr>
              <a:t>-1 </a:t>
            </a:r>
            <a:r>
              <a:rPr lang="en-US" sz="1400" i="0" u="none" dirty="0">
                <a:solidFill>
                  <a:prstClr val="black"/>
                </a:solidFill>
                <a:latin typeface="Arial" panose="020B0604020202020204" pitchFamily="34" charset="0"/>
                <a:cs typeface="Arial" panose="020B0604020202020204" pitchFamily="34" charset="0"/>
              </a:rPr>
              <a:t>(thermal)</a:t>
            </a:r>
            <a:endParaRPr lang="en-US" sz="1400" i="0" u="none" baseline="30000" dirty="0">
              <a:solidFill>
                <a:prstClr val="black"/>
              </a:solidFill>
              <a:latin typeface="Arial" panose="020B0604020202020204" pitchFamily="34" charset="0"/>
              <a:cs typeface="Arial" panose="020B0604020202020204" pitchFamily="34" charset="0"/>
            </a:endParaRPr>
          </a:p>
          <a:p>
            <a:pPr indent="-108000" algn="l" fontAlgn="auto">
              <a:spcBef>
                <a:spcPts val="0"/>
              </a:spcBef>
              <a:spcAft>
                <a:spcPts val="0"/>
              </a:spcAft>
              <a:buFont typeface="Calibri" panose="020F0502020204030204" pitchFamily="34" charset="0"/>
              <a:buChar char="●"/>
            </a:pPr>
            <a:r>
              <a:rPr lang="en-US" sz="1400" i="0" u="none" dirty="0">
                <a:solidFill>
                  <a:prstClr val="black"/>
                </a:solidFill>
                <a:latin typeface="Arial" panose="020B0604020202020204" pitchFamily="34" charset="0"/>
                <a:cs typeface="Arial" panose="020B0604020202020204" pitchFamily="34" charset="0"/>
              </a:rPr>
              <a:t> Radon:		15 Bq.m</a:t>
            </a:r>
            <a:r>
              <a:rPr lang="en-US" sz="1400" i="0" u="none" baseline="30000" dirty="0">
                <a:solidFill>
                  <a:prstClr val="black"/>
                </a:solidFill>
                <a:latin typeface="Arial" panose="020B0604020202020204" pitchFamily="34" charset="0"/>
                <a:cs typeface="Arial" panose="020B0604020202020204" pitchFamily="34" charset="0"/>
              </a:rPr>
              <a:t>-3</a:t>
            </a:r>
          </a:p>
        </p:txBody>
      </p:sp>
      <p:pic>
        <p:nvPicPr>
          <p:cNvPr id="22" name="Obrázok 1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642402" y="895704"/>
            <a:ext cx="2492972" cy="1869729"/>
          </a:xfrm>
          <a:prstGeom prst="rect">
            <a:avLst/>
          </a:prstGeom>
          <a:ln w="25400">
            <a:solidFill>
              <a:schemeClr val="tx1">
                <a:lumMod val="50000"/>
                <a:lumOff val="50000"/>
              </a:schemeClr>
            </a:solidFill>
          </a:ln>
        </p:spPr>
      </p:pic>
      <p:pic>
        <p:nvPicPr>
          <p:cNvPr id="2" name="Obrázek 1"/>
          <p:cNvPicPr>
            <a:picLocks noChangeAspect="1"/>
          </p:cNvPicPr>
          <p:nvPr/>
        </p:nvPicPr>
        <p:blipFill>
          <a:blip r:embed="rId7"/>
          <a:stretch>
            <a:fillRect/>
          </a:stretch>
        </p:blipFill>
        <p:spPr>
          <a:xfrm>
            <a:off x="-45048" y="2437539"/>
            <a:ext cx="6193309" cy="1521985"/>
          </a:xfrm>
          <a:prstGeom prst="rect">
            <a:avLst/>
          </a:prstGeom>
        </p:spPr>
      </p:pic>
      <p:sp>
        <p:nvSpPr>
          <p:cNvPr id="24" name="TextBox 3"/>
          <p:cNvSpPr txBox="1"/>
          <p:nvPr/>
        </p:nvSpPr>
        <p:spPr>
          <a:xfrm>
            <a:off x="-8626" y="3766652"/>
            <a:ext cx="9144000" cy="1015663"/>
          </a:xfrm>
          <a:prstGeom prst="rect">
            <a:avLst/>
          </a:prstGeom>
          <a:noFill/>
        </p:spPr>
        <p:txBody>
          <a:bodyPr wrap="square" rtlCol="0">
            <a:spAutoFit/>
          </a:bodyPr>
          <a:lstStyle/>
          <a:p>
            <a:r>
              <a:rPr lang="en-US" sz="2000" dirty="0">
                <a:solidFill>
                  <a:srgbClr val="000000"/>
                </a:solidFill>
              </a:rPr>
              <a:t>We are approaching to 1 ton experiments with </a:t>
            </a:r>
          </a:p>
          <a:p>
            <a:r>
              <a:rPr lang="en-US" sz="2000" dirty="0">
                <a:solidFill>
                  <a:srgbClr val="000000"/>
                </a:solidFill>
              </a:rPr>
              <a:t>many detectors; we need new detection technique </a:t>
            </a:r>
          </a:p>
          <a:p>
            <a:r>
              <a:rPr lang="en-US" sz="2000" dirty="0">
                <a:solidFill>
                  <a:srgbClr val="000000"/>
                </a:solidFill>
              </a:rPr>
              <a:t>based on hi-tech electronics =&gt; </a:t>
            </a:r>
            <a:r>
              <a:rPr lang="en-US" sz="2000" dirty="0">
                <a:solidFill>
                  <a:srgbClr val="FF0000"/>
                </a:solidFill>
              </a:rPr>
              <a:t>we need you</a:t>
            </a:r>
            <a:endParaRPr lang="cs-CZ" sz="1600" dirty="0">
              <a:solidFill>
                <a:srgbClr val="FF0000"/>
              </a:solidFill>
            </a:endParaRPr>
          </a:p>
        </p:txBody>
      </p:sp>
    </p:spTree>
    <p:extLst>
      <p:ext uri="{BB962C8B-B14F-4D97-AF65-F5344CB8AC3E}">
        <p14:creationId xmlns:p14="http://schemas.microsoft.com/office/powerpoint/2010/main" val="2240138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4"/>
          <p:cNvSpPr txBox="1">
            <a:spLocks noChangeArrowheads="1"/>
          </p:cNvSpPr>
          <p:nvPr/>
        </p:nvSpPr>
        <p:spPr bwMode="auto">
          <a:xfrm>
            <a:off x="0" y="457200"/>
            <a:ext cx="8077200" cy="133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512763" indent="-514350" defTabSz="912813">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defTabSz="912813">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defTabSz="912813">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defTabSz="912813">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defTabSz="912813">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9128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9128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9128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9128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l" fontAlgn="auto">
              <a:spcBef>
                <a:spcPct val="0"/>
              </a:spcBef>
              <a:spcAft>
                <a:spcPts val="0"/>
              </a:spcAft>
              <a:buClrTx/>
              <a:buSzTx/>
              <a:buFontTx/>
              <a:buNone/>
            </a:pPr>
            <a:r>
              <a:rPr lang="en-US" altLang="ru-RU" sz="1800" b="1" i="0" u="none" dirty="0">
                <a:solidFill>
                  <a:srgbClr val="FF0066"/>
                </a:solidFill>
                <a:latin typeface="Arial" panose="020B0604020202020204" pitchFamily="34" charset="0"/>
                <a:cs typeface="Arial" panose="020B0604020202020204" pitchFamily="34" charset="0"/>
              </a:rPr>
              <a:t>P type coaxial </a:t>
            </a:r>
            <a:r>
              <a:rPr lang="en-US" altLang="ru-RU" sz="1800" b="1" i="0" u="none" dirty="0" err="1">
                <a:solidFill>
                  <a:srgbClr val="FF0066"/>
                </a:solidFill>
                <a:latin typeface="Arial" panose="020B0604020202020204" pitchFamily="34" charset="0"/>
                <a:cs typeface="Arial" panose="020B0604020202020204" pitchFamily="34" charset="0"/>
              </a:rPr>
              <a:t>HPGe</a:t>
            </a:r>
            <a:r>
              <a:rPr lang="en-US" altLang="ru-RU" sz="1800" b="1" i="0" u="none" dirty="0">
                <a:solidFill>
                  <a:srgbClr val="FF0066"/>
                </a:solidFill>
                <a:latin typeface="Arial" panose="020B0604020202020204" pitchFamily="34" charset="0"/>
                <a:cs typeface="Arial" panose="020B0604020202020204" pitchFamily="34" charset="0"/>
              </a:rPr>
              <a:t> detector (U-type ultra low background cryostat </a:t>
            </a:r>
          </a:p>
          <a:p>
            <a:pPr algn="l" fontAlgn="auto">
              <a:spcBef>
                <a:spcPct val="0"/>
              </a:spcBef>
              <a:spcAft>
                <a:spcPts val="0"/>
              </a:spcAft>
              <a:buClrTx/>
              <a:buSzTx/>
              <a:buFontTx/>
              <a:buNone/>
            </a:pPr>
            <a:r>
              <a:rPr lang="en-US" altLang="ru-RU" sz="1800" b="1" i="0" u="none" dirty="0">
                <a:solidFill>
                  <a:srgbClr val="FF0066"/>
                </a:solidFill>
                <a:latin typeface="Arial" panose="020B0604020202020204" pitchFamily="34" charset="0"/>
                <a:cs typeface="Arial" panose="020B0604020202020204" pitchFamily="34" charset="0"/>
              </a:rPr>
              <a:t>located at </a:t>
            </a:r>
            <a:r>
              <a:rPr lang="it-IT" altLang="ru-RU" sz="1800" b="1" i="0" u="none" dirty="0">
                <a:solidFill>
                  <a:srgbClr val="FF0066"/>
                </a:solidFill>
                <a:latin typeface="Arial" panose="020B0604020202020204" pitchFamily="34" charset="0"/>
                <a:cs typeface="Arial" panose="020B0604020202020204" pitchFamily="34" charset="0"/>
              </a:rPr>
              <a:t>LSM</a:t>
            </a:r>
            <a:r>
              <a:rPr lang="en-US" altLang="ru-RU" sz="1500" b="1" i="0" u="none" dirty="0">
                <a:solidFill>
                  <a:srgbClr val="FF0066"/>
                </a:solidFill>
                <a:latin typeface="Arial" panose="020B0604020202020204" pitchFamily="34" charset="0"/>
                <a:cs typeface="Arial" panose="020B0604020202020204" pitchFamily="34" charset="0"/>
              </a:rPr>
              <a:t> (4800 m </a:t>
            </a:r>
            <a:r>
              <a:rPr lang="en-US" altLang="ru-RU" sz="1500" b="1" i="0" u="none" dirty="0" err="1">
                <a:solidFill>
                  <a:srgbClr val="FF0066"/>
                </a:solidFill>
                <a:latin typeface="Arial" panose="020B0604020202020204" pitchFamily="34" charset="0"/>
                <a:cs typeface="Arial" panose="020B0604020202020204" pitchFamily="34" charset="0"/>
              </a:rPr>
              <a:t>w.e</a:t>
            </a:r>
            <a:r>
              <a:rPr lang="en-US" altLang="ru-RU" sz="1500" b="1" i="0" u="none" dirty="0">
                <a:solidFill>
                  <a:srgbClr val="FF0066"/>
                </a:solidFill>
                <a:latin typeface="Arial" panose="020B0604020202020204" pitchFamily="34" charset="0"/>
                <a:cs typeface="Arial" panose="020B0604020202020204" pitchFamily="34" charset="0"/>
              </a:rPr>
              <a:t>.)</a:t>
            </a:r>
            <a:endParaRPr lang="en-US" altLang="ru-RU" sz="1500" b="1" u="none" dirty="0">
              <a:solidFill>
                <a:srgbClr val="002060"/>
              </a:solidFill>
              <a:latin typeface="Arial" panose="020B0604020202020204" pitchFamily="34" charset="0"/>
              <a:cs typeface="Arial" panose="020B0604020202020204" pitchFamily="34" charset="0"/>
            </a:endParaRPr>
          </a:p>
          <a:p>
            <a:pPr algn="l" fontAlgn="auto">
              <a:spcBef>
                <a:spcPct val="0"/>
              </a:spcBef>
              <a:spcAft>
                <a:spcPts val="0"/>
              </a:spcAft>
              <a:buClrTx/>
              <a:buSzTx/>
              <a:buFontTx/>
              <a:buNone/>
            </a:pPr>
            <a:r>
              <a:rPr lang="en-US" altLang="ru-RU" sz="1500" b="1" u="none" dirty="0">
                <a:solidFill>
                  <a:srgbClr val="002060"/>
                </a:solidFill>
                <a:latin typeface="Arial" panose="020B0604020202020204" pitchFamily="34" charset="0"/>
                <a:cs typeface="Arial" panose="020B0604020202020204" pitchFamily="34" charset="0"/>
              </a:rPr>
              <a:t>Sensitive volume</a:t>
            </a:r>
            <a:r>
              <a:rPr lang="en-US" altLang="ru-RU" sz="1500" b="1" u="none" dirty="0">
                <a:solidFill>
                  <a:srgbClr val="C00000"/>
                </a:solidFill>
                <a:latin typeface="Arial" panose="020B0604020202020204" pitchFamily="34" charset="0"/>
                <a:cs typeface="Arial" panose="020B0604020202020204" pitchFamily="34" charset="0"/>
              </a:rPr>
              <a:t>       </a:t>
            </a:r>
            <a:r>
              <a:rPr lang="en-US" altLang="ru-RU" sz="1500" b="1" i="0" u="none" dirty="0">
                <a:solidFill>
                  <a:srgbClr val="C00000"/>
                </a:solidFill>
                <a:latin typeface="Arial" panose="020B0604020202020204" pitchFamily="34" charset="0"/>
                <a:cs typeface="Arial" panose="020B0604020202020204" pitchFamily="34" charset="0"/>
              </a:rPr>
              <a:t>600 cm</a:t>
            </a:r>
            <a:r>
              <a:rPr lang="en-US" altLang="ru-RU" sz="1500" b="1" i="0" u="none" baseline="30000" dirty="0">
                <a:solidFill>
                  <a:srgbClr val="C00000"/>
                </a:solidFill>
                <a:latin typeface="Arial" panose="020B0604020202020204" pitchFamily="34" charset="0"/>
                <a:cs typeface="Arial" panose="020B0604020202020204" pitchFamily="34" charset="0"/>
              </a:rPr>
              <a:t>3           </a:t>
            </a:r>
            <a:r>
              <a:rPr lang="en-US" altLang="ru-RU" sz="1500" b="1" u="none" dirty="0">
                <a:solidFill>
                  <a:srgbClr val="002060"/>
                </a:solidFill>
                <a:latin typeface="Arial" panose="020B0604020202020204" pitchFamily="34" charset="0"/>
                <a:cs typeface="Arial" panose="020B0604020202020204" pitchFamily="34" charset="0"/>
              </a:rPr>
              <a:t>Efficiency</a:t>
            </a:r>
            <a:r>
              <a:rPr lang="en-US" altLang="ru-RU" sz="1500" b="1" i="0" u="none" dirty="0">
                <a:solidFill>
                  <a:srgbClr val="000000"/>
                </a:solidFill>
                <a:latin typeface="Arial" panose="020B0604020202020204" pitchFamily="34" charset="0"/>
                <a:cs typeface="Arial" panose="020B0604020202020204" pitchFamily="34" charset="0"/>
              </a:rPr>
              <a:t>   </a:t>
            </a:r>
            <a:r>
              <a:rPr lang="en-US" altLang="ru-RU" sz="1500" b="1" i="0" u="none" dirty="0">
                <a:solidFill>
                  <a:srgbClr val="C00000"/>
                </a:solidFill>
                <a:latin typeface="Arial" panose="020B0604020202020204" pitchFamily="34" charset="0"/>
                <a:cs typeface="Arial" panose="020B0604020202020204" pitchFamily="34" charset="0"/>
              </a:rPr>
              <a:t>162%      </a:t>
            </a:r>
          </a:p>
          <a:p>
            <a:pPr algn="l" fontAlgn="auto">
              <a:spcBef>
                <a:spcPct val="0"/>
              </a:spcBef>
              <a:spcAft>
                <a:spcPts val="0"/>
              </a:spcAft>
              <a:buClrTx/>
              <a:buSzTx/>
              <a:buFontTx/>
              <a:buNone/>
            </a:pPr>
            <a:r>
              <a:rPr lang="en-US" altLang="ru-RU" sz="1500" b="1" u="none" dirty="0">
                <a:solidFill>
                  <a:srgbClr val="002060"/>
                </a:solidFill>
                <a:latin typeface="Arial" panose="020B0604020202020204" pitchFamily="34" charset="0"/>
                <a:cs typeface="Arial" panose="020B0604020202020204" pitchFamily="34" charset="0"/>
              </a:rPr>
              <a:t>Energy resolution   </a:t>
            </a:r>
            <a:r>
              <a:rPr lang="en-US" altLang="ru-RU" sz="1500" b="1" i="0" u="none" dirty="0">
                <a:solidFill>
                  <a:srgbClr val="C00000"/>
                </a:solidFill>
                <a:latin typeface="Arial" panose="020B0604020202020204" pitchFamily="34" charset="0"/>
                <a:cs typeface="Arial" panose="020B0604020202020204" pitchFamily="34" charset="0"/>
              </a:rPr>
              <a:t> ~1.2 </a:t>
            </a:r>
            <a:r>
              <a:rPr lang="en-US" altLang="ru-RU" sz="1500" b="1" i="0" u="none" dirty="0" err="1">
                <a:solidFill>
                  <a:srgbClr val="C00000"/>
                </a:solidFill>
                <a:latin typeface="Arial" panose="020B0604020202020204" pitchFamily="34" charset="0"/>
                <a:cs typeface="Arial" panose="020B0604020202020204" pitchFamily="34" charset="0"/>
              </a:rPr>
              <a:t>keV</a:t>
            </a:r>
            <a:r>
              <a:rPr lang="en-US" altLang="ru-RU" sz="1500" b="1" i="0" u="none" dirty="0">
                <a:solidFill>
                  <a:srgbClr val="C00000"/>
                </a:solidFill>
                <a:latin typeface="Arial" panose="020B0604020202020204" pitchFamily="34" charset="0"/>
                <a:cs typeface="Arial" panose="020B0604020202020204" pitchFamily="34" charset="0"/>
              </a:rPr>
              <a:t> at 122 </a:t>
            </a:r>
            <a:r>
              <a:rPr lang="en-US" altLang="ru-RU" sz="1500" b="1" i="0" u="none" dirty="0" err="1">
                <a:solidFill>
                  <a:srgbClr val="C00000"/>
                </a:solidFill>
                <a:latin typeface="Arial" panose="020B0604020202020204" pitchFamily="34" charset="0"/>
                <a:cs typeface="Arial" panose="020B0604020202020204" pitchFamily="34" charset="0"/>
              </a:rPr>
              <a:t>keV</a:t>
            </a:r>
            <a:r>
              <a:rPr lang="en-US" altLang="ru-RU" sz="1500" b="1" i="0" u="none" dirty="0">
                <a:solidFill>
                  <a:srgbClr val="C00000"/>
                </a:solidFill>
                <a:latin typeface="Arial" panose="020B0604020202020204" pitchFamily="34" charset="0"/>
                <a:cs typeface="Arial" panose="020B0604020202020204" pitchFamily="34" charset="0"/>
              </a:rPr>
              <a:t> (</a:t>
            </a:r>
            <a:r>
              <a:rPr lang="en-US" altLang="ru-RU" sz="1500" b="1" i="0" u="none" baseline="30000" dirty="0">
                <a:solidFill>
                  <a:srgbClr val="C00000"/>
                </a:solidFill>
                <a:latin typeface="Arial" panose="020B0604020202020204" pitchFamily="34" charset="0"/>
                <a:cs typeface="Arial" panose="020B0604020202020204" pitchFamily="34" charset="0"/>
              </a:rPr>
              <a:t>57</a:t>
            </a:r>
            <a:r>
              <a:rPr lang="en-US" altLang="ru-RU" sz="1500" b="1" i="0" u="none" dirty="0">
                <a:solidFill>
                  <a:srgbClr val="C00000"/>
                </a:solidFill>
                <a:latin typeface="Arial" panose="020B0604020202020204" pitchFamily="34" charset="0"/>
                <a:cs typeface="Arial" panose="020B0604020202020204" pitchFamily="34" charset="0"/>
              </a:rPr>
              <a:t>Co), ~2 </a:t>
            </a:r>
            <a:r>
              <a:rPr lang="en-US" altLang="ru-RU" sz="1500" b="1" i="0" u="none" dirty="0" err="1">
                <a:solidFill>
                  <a:srgbClr val="C00000"/>
                </a:solidFill>
                <a:latin typeface="Arial" panose="020B0604020202020204" pitchFamily="34" charset="0"/>
                <a:cs typeface="Arial" panose="020B0604020202020204" pitchFamily="34" charset="0"/>
              </a:rPr>
              <a:t>keV</a:t>
            </a:r>
            <a:r>
              <a:rPr lang="en-US" altLang="ru-RU" sz="1500" b="1" i="0" u="none" dirty="0">
                <a:solidFill>
                  <a:srgbClr val="C00000"/>
                </a:solidFill>
                <a:latin typeface="Arial" panose="020B0604020202020204" pitchFamily="34" charset="0"/>
                <a:cs typeface="Arial" panose="020B0604020202020204" pitchFamily="34" charset="0"/>
              </a:rPr>
              <a:t> at 1332 </a:t>
            </a:r>
            <a:r>
              <a:rPr lang="en-US" altLang="ru-RU" sz="1500" b="1" i="0" u="none" dirty="0" err="1">
                <a:solidFill>
                  <a:srgbClr val="C00000"/>
                </a:solidFill>
                <a:latin typeface="Arial" panose="020B0604020202020204" pitchFamily="34" charset="0"/>
                <a:cs typeface="Arial" panose="020B0604020202020204" pitchFamily="34" charset="0"/>
              </a:rPr>
              <a:t>keV</a:t>
            </a:r>
            <a:r>
              <a:rPr lang="en-US" altLang="ru-RU" sz="1500" b="1" i="0" u="none" dirty="0">
                <a:solidFill>
                  <a:srgbClr val="C00000"/>
                </a:solidFill>
                <a:latin typeface="Arial" panose="020B0604020202020204" pitchFamily="34" charset="0"/>
                <a:cs typeface="Arial" panose="020B0604020202020204" pitchFamily="34" charset="0"/>
              </a:rPr>
              <a:t> (</a:t>
            </a:r>
            <a:r>
              <a:rPr lang="en-US" altLang="ru-RU" sz="1500" b="1" i="0" u="none" baseline="30000" dirty="0">
                <a:solidFill>
                  <a:srgbClr val="C00000"/>
                </a:solidFill>
                <a:latin typeface="Arial" panose="020B0604020202020204" pitchFamily="34" charset="0"/>
                <a:cs typeface="Arial" panose="020B0604020202020204" pitchFamily="34" charset="0"/>
              </a:rPr>
              <a:t>60</a:t>
            </a:r>
            <a:r>
              <a:rPr lang="en-US" altLang="ru-RU" sz="1500" b="1" i="0" u="none" dirty="0">
                <a:solidFill>
                  <a:srgbClr val="C00000"/>
                </a:solidFill>
                <a:latin typeface="Arial" panose="020B0604020202020204" pitchFamily="34" charset="0"/>
                <a:cs typeface="Arial" panose="020B0604020202020204" pitchFamily="34" charset="0"/>
              </a:rPr>
              <a:t>Co)</a:t>
            </a:r>
          </a:p>
          <a:p>
            <a:pPr algn="l" fontAlgn="auto">
              <a:spcBef>
                <a:spcPct val="0"/>
              </a:spcBef>
              <a:spcAft>
                <a:spcPts val="0"/>
              </a:spcAft>
              <a:buClrTx/>
              <a:buSzTx/>
              <a:buFontTx/>
              <a:buNone/>
            </a:pPr>
            <a:r>
              <a:rPr lang="en-US" altLang="ru-RU" sz="1500" b="1" u="none" dirty="0">
                <a:solidFill>
                  <a:srgbClr val="002060"/>
                </a:solidFill>
                <a:latin typeface="Arial" panose="020B0604020202020204" pitchFamily="34" charset="0"/>
                <a:cs typeface="Arial" panose="020B0604020202020204" pitchFamily="34" charset="0"/>
              </a:rPr>
              <a:t>12 cm of arch. </a:t>
            </a:r>
            <a:r>
              <a:rPr lang="en-US" altLang="ru-RU" sz="1500" b="1" u="none" dirty="0" err="1">
                <a:solidFill>
                  <a:srgbClr val="002060"/>
                </a:solidFill>
                <a:latin typeface="Arial" panose="020B0604020202020204" pitchFamily="34" charset="0"/>
                <a:cs typeface="Arial" panose="020B0604020202020204" pitchFamily="34" charset="0"/>
              </a:rPr>
              <a:t>Pb</a:t>
            </a:r>
            <a:r>
              <a:rPr lang="en-US" altLang="ru-RU" sz="1500" b="1" u="none" dirty="0">
                <a:solidFill>
                  <a:srgbClr val="002060"/>
                </a:solidFill>
                <a:latin typeface="Arial" panose="020B0604020202020204" pitchFamily="34" charset="0"/>
                <a:cs typeface="Arial" panose="020B0604020202020204" pitchFamily="34" charset="0"/>
              </a:rPr>
              <a:t>, 20 cm of low active </a:t>
            </a:r>
            <a:r>
              <a:rPr lang="en-US" altLang="ru-RU" sz="1500" b="1" u="none" dirty="0" err="1">
                <a:solidFill>
                  <a:srgbClr val="002060"/>
                </a:solidFill>
                <a:latin typeface="Arial" panose="020B0604020202020204" pitchFamily="34" charset="0"/>
                <a:cs typeface="Arial" panose="020B0604020202020204" pitchFamily="34" charset="0"/>
              </a:rPr>
              <a:t>Pb</a:t>
            </a:r>
            <a:r>
              <a:rPr lang="en-US" altLang="ru-RU" sz="1500" b="1" u="none" dirty="0">
                <a:solidFill>
                  <a:srgbClr val="002060"/>
                </a:solidFill>
                <a:latin typeface="Arial" panose="020B0604020202020204" pitchFamily="34" charset="0"/>
                <a:cs typeface="Arial" panose="020B0604020202020204" pitchFamily="34" charset="0"/>
              </a:rPr>
              <a:t>, Radon free air</a:t>
            </a:r>
            <a:r>
              <a:rPr lang="en-US" altLang="ru-RU" sz="1500" b="1" i="0" u="none" dirty="0">
                <a:solidFill>
                  <a:srgbClr val="000000"/>
                </a:solidFill>
                <a:latin typeface="Arial" panose="020B0604020202020204" pitchFamily="34" charset="0"/>
                <a:cs typeface="Arial" panose="020B0604020202020204" pitchFamily="34" charset="0"/>
              </a:rPr>
              <a:t> </a:t>
            </a:r>
          </a:p>
        </p:txBody>
      </p:sp>
      <p:sp>
        <p:nvSpPr>
          <p:cNvPr id="36869" name="TextBox 1"/>
          <p:cNvSpPr txBox="1">
            <a:spLocks noChangeArrowheads="1"/>
          </p:cNvSpPr>
          <p:nvPr/>
        </p:nvSpPr>
        <p:spPr bwMode="auto">
          <a:xfrm>
            <a:off x="0" y="0"/>
            <a:ext cx="6705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defTabSz="912813">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defTabSz="912813">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defTabSz="912813">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defTabSz="912813">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9128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9128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9128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9128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fontAlgn="auto">
              <a:spcBef>
                <a:spcPct val="0"/>
              </a:spcBef>
              <a:spcAft>
                <a:spcPts val="0"/>
              </a:spcAft>
              <a:buClrTx/>
              <a:buSzTx/>
              <a:buFontTx/>
              <a:buNone/>
            </a:pPr>
            <a:r>
              <a:rPr lang="en-US" altLang="ru-RU" sz="2400" b="1" i="0" u="none" dirty="0">
                <a:solidFill>
                  <a:srgbClr val="C00000"/>
                </a:solidFill>
                <a:latin typeface="Times New Roman" panose="02020603050405020304" pitchFamily="18" charset="0"/>
                <a:cs typeface="Times New Roman" panose="02020603050405020304" pitchFamily="18" charset="0"/>
              </a:rPr>
              <a:t>   Detector “</a:t>
            </a:r>
            <a:r>
              <a:rPr lang="en-US" altLang="ru-RU" sz="2400" b="1" i="0" u="none" dirty="0" err="1">
                <a:solidFill>
                  <a:srgbClr val="C00000"/>
                </a:solidFill>
                <a:latin typeface="Times New Roman" panose="02020603050405020304" pitchFamily="18" charset="0"/>
                <a:cs typeface="Times New Roman" panose="02020603050405020304" pitchFamily="18" charset="0"/>
              </a:rPr>
              <a:t>Obelix</a:t>
            </a:r>
            <a:r>
              <a:rPr lang="en-US" altLang="ru-RU" sz="2400" b="1" i="0" u="none" dirty="0">
                <a:solidFill>
                  <a:srgbClr val="C00000"/>
                </a:solidFill>
                <a:latin typeface="Times New Roman" panose="02020603050405020304" pitchFamily="18" charset="0"/>
                <a:cs typeface="Times New Roman" panose="02020603050405020304" pitchFamily="18" charset="0"/>
              </a:rPr>
              <a:t>”  (JINR/IEAP CTU/LSM)</a:t>
            </a:r>
            <a:endParaRPr lang="ru-RU" altLang="ru-RU" sz="2400" b="1" i="0" u="none" dirty="0">
              <a:solidFill>
                <a:srgbClr val="C00000"/>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48600" y="0"/>
            <a:ext cx="1295400" cy="1295400"/>
          </a:xfrm>
          <a:prstGeom prst="rect">
            <a:avLst/>
          </a:prstGeom>
        </p:spPr>
      </p:pic>
      <p:pic>
        <p:nvPicPr>
          <p:cNvPr id="13" name="Рисунок 1" descr="Mo100_1890h_spk_lin.pn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4304581" y="3479386"/>
            <a:ext cx="4960069" cy="3378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5"/>
          <p:cNvSpPr txBox="1">
            <a:spLocks noChangeArrowheads="1"/>
          </p:cNvSpPr>
          <p:nvPr/>
        </p:nvSpPr>
        <p:spPr bwMode="auto">
          <a:xfrm>
            <a:off x="5712124" y="4495800"/>
            <a:ext cx="10080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12813">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defTabSz="912813">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defTabSz="912813">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defTabSz="912813">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defTabSz="912813">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9128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9128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9128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9128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l" fontAlgn="auto">
              <a:spcBef>
                <a:spcPct val="0"/>
              </a:spcBef>
              <a:spcAft>
                <a:spcPts val="0"/>
              </a:spcAft>
              <a:buClrTx/>
              <a:buSzTx/>
              <a:buFontTx/>
              <a:buNone/>
            </a:pPr>
            <a:r>
              <a:rPr lang="en-US" altLang="ru-RU" sz="2000" i="0" u="none" baseline="30000" dirty="0">
                <a:solidFill>
                  <a:srgbClr val="000000"/>
                </a:solidFill>
                <a:latin typeface="Arial" panose="020B0604020202020204" pitchFamily="34" charset="0"/>
                <a:cs typeface="Arial" panose="020B0604020202020204" pitchFamily="34" charset="0"/>
              </a:rPr>
              <a:t>100</a:t>
            </a:r>
            <a:r>
              <a:rPr lang="en-US" altLang="ru-RU" sz="2000" i="0" u="none" dirty="0">
                <a:solidFill>
                  <a:srgbClr val="000000"/>
                </a:solidFill>
                <a:latin typeface="Arial" panose="020B0604020202020204" pitchFamily="34" charset="0"/>
                <a:cs typeface="Arial" panose="020B0604020202020204" pitchFamily="34" charset="0"/>
              </a:rPr>
              <a:t>Mo</a:t>
            </a:r>
            <a:endParaRPr lang="ru-RU" altLang="ru-RU" sz="2000" i="0" u="none" dirty="0">
              <a:solidFill>
                <a:srgbClr val="000000"/>
              </a:solidFill>
              <a:latin typeface="Arial" panose="020B0604020202020204" pitchFamily="34" charset="0"/>
              <a:cs typeface="Arial" panose="020B0604020202020204" pitchFamily="34" charset="0"/>
            </a:endParaRPr>
          </a:p>
        </p:txBody>
      </p:sp>
      <p:sp>
        <p:nvSpPr>
          <p:cNvPr id="15" name="TextBox 15"/>
          <p:cNvSpPr txBox="1">
            <a:spLocks noChangeArrowheads="1"/>
          </p:cNvSpPr>
          <p:nvPr/>
        </p:nvSpPr>
        <p:spPr bwMode="auto">
          <a:xfrm>
            <a:off x="7373937" y="4648200"/>
            <a:ext cx="10080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12813">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defTabSz="912813">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defTabSz="912813">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defTabSz="912813">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defTabSz="912813">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9128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9128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9128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9128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l" fontAlgn="auto">
              <a:spcBef>
                <a:spcPct val="0"/>
              </a:spcBef>
              <a:spcAft>
                <a:spcPts val="0"/>
              </a:spcAft>
              <a:buClrTx/>
              <a:buSzTx/>
              <a:buFontTx/>
              <a:buNone/>
            </a:pPr>
            <a:r>
              <a:rPr lang="en-US" altLang="ru-RU" sz="2000" i="0" u="none" baseline="30000" dirty="0">
                <a:solidFill>
                  <a:srgbClr val="000000"/>
                </a:solidFill>
                <a:latin typeface="Arial" panose="020B0604020202020204" pitchFamily="34" charset="0"/>
                <a:cs typeface="Arial" panose="020B0604020202020204" pitchFamily="34" charset="0"/>
              </a:rPr>
              <a:t>100</a:t>
            </a:r>
            <a:r>
              <a:rPr lang="en-US" altLang="ru-RU" sz="2000" i="0" u="none" dirty="0">
                <a:solidFill>
                  <a:srgbClr val="000000"/>
                </a:solidFill>
                <a:latin typeface="Arial" panose="020B0604020202020204" pitchFamily="34" charset="0"/>
                <a:cs typeface="Arial" panose="020B0604020202020204" pitchFamily="34" charset="0"/>
              </a:rPr>
              <a:t>Mo</a:t>
            </a:r>
            <a:endParaRPr lang="ru-RU" altLang="ru-RU" sz="2000" i="0" u="none" dirty="0">
              <a:solidFill>
                <a:srgbClr val="000000"/>
              </a:solidFill>
              <a:latin typeface="Arial" panose="020B0604020202020204" pitchFamily="34" charset="0"/>
              <a:cs typeface="Arial" panose="020B0604020202020204" pitchFamily="34" charset="0"/>
            </a:endParaRPr>
          </a:p>
        </p:txBody>
      </p:sp>
      <p:sp>
        <p:nvSpPr>
          <p:cNvPr id="16" name="Равнобедренный треугольник 3"/>
          <p:cNvSpPr>
            <a:spLocks noChangeArrowheads="1"/>
          </p:cNvSpPr>
          <p:nvPr/>
        </p:nvSpPr>
        <p:spPr bwMode="auto">
          <a:xfrm flipV="1">
            <a:off x="7668888" y="5029200"/>
            <a:ext cx="358775" cy="576263"/>
          </a:xfrm>
          <a:prstGeom prst="triangle">
            <a:avLst>
              <a:gd name="adj" fmla="val 50000"/>
            </a:avLst>
          </a:prstGeom>
          <a:solidFill>
            <a:srgbClr val="FF0000"/>
          </a:solidFill>
          <a:ln w="9525" algn="ctr">
            <a:solidFill>
              <a:srgbClr val="FF0000"/>
            </a:solidFill>
            <a:round/>
            <a:headEnd/>
            <a:tailEnd/>
          </a:ln>
        </p:spPr>
        <p:txBody>
          <a:bodyPr/>
          <a:lstStyle>
            <a:lvl1pPr defTabSz="455613">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defTabSz="455613">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defTabSz="455613">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defTabSz="455613">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defTabSz="455613">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56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56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56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56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fontAlgn="auto">
              <a:lnSpc>
                <a:spcPts val="5413"/>
              </a:lnSpc>
              <a:spcBef>
                <a:spcPct val="0"/>
              </a:spcBef>
              <a:spcAft>
                <a:spcPts val="0"/>
              </a:spcAft>
              <a:buClr>
                <a:srgbClr val="000000"/>
              </a:buClr>
              <a:buSzPct val="45000"/>
              <a:buFont typeface="Symbol" panose="05050102010706020507" pitchFamily="18" charset="2"/>
              <a:buNone/>
            </a:pPr>
            <a:endParaRPr lang="en-US" altLang="ru-RU" sz="2400" b="1" i="0" u="none">
              <a:solidFill>
                <a:srgbClr val="FFFFFF"/>
              </a:solidFill>
              <a:latin typeface="Calibri" panose="020F0502020204030204" pitchFamily="34" charset="0"/>
              <a:cs typeface="Tahoma" panose="020B0604030504040204" pitchFamily="34" charset="0"/>
            </a:endParaRPr>
          </a:p>
        </p:txBody>
      </p:sp>
      <p:sp>
        <p:nvSpPr>
          <p:cNvPr id="17" name="Равнобедренный треугольник 3"/>
          <p:cNvSpPr>
            <a:spLocks noChangeArrowheads="1"/>
          </p:cNvSpPr>
          <p:nvPr/>
        </p:nvSpPr>
        <p:spPr bwMode="auto">
          <a:xfrm flipV="1">
            <a:off x="5973802" y="4953000"/>
            <a:ext cx="358775" cy="576263"/>
          </a:xfrm>
          <a:prstGeom prst="triangle">
            <a:avLst>
              <a:gd name="adj" fmla="val 50000"/>
            </a:avLst>
          </a:prstGeom>
          <a:solidFill>
            <a:srgbClr val="FF0000"/>
          </a:solidFill>
          <a:ln w="9525" algn="ctr">
            <a:solidFill>
              <a:srgbClr val="FF0000"/>
            </a:solidFill>
            <a:round/>
            <a:headEnd/>
            <a:tailEnd/>
          </a:ln>
        </p:spPr>
        <p:txBody>
          <a:bodyPr/>
          <a:lstStyle>
            <a:lvl1pPr defTabSz="455613">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defTabSz="455613">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defTabSz="455613">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defTabSz="455613">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defTabSz="455613">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56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56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56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5613"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fontAlgn="auto">
              <a:lnSpc>
                <a:spcPts val="5413"/>
              </a:lnSpc>
              <a:spcBef>
                <a:spcPct val="0"/>
              </a:spcBef>
              <a:spcAft>
                <a:spcPts val="0"/>
              </a:spcAft>
              <a:buClr>
                <a:srgbClr val="000000"/>
              </a:buClr>
              <a:buSzPct val="45000"/>
              <a:buFont typeface="Symbol" panose="05050102010706020507" pitchFamily="18" charset="2"/>
              <a:buNone/>
            </a:pPr>
            <a:endParaRPr lang="en-US" altLang="ru-RU" sz="2400" b="1" i="0" u="none">
              <a:solidFill>
                <a:srgbClr val="FFFFFF"/>
              </a:solidFill>
              <a:latin typeface="Calibri" panose="020F0502020204030204" pitchFamily="34" charset="0"/>
              <a:cs typeface="Tahoma" panose="020B0604030504040204" pitchFamily="34" charset="0"/>
            </a:endParaRPr>
          </a:p>
        </p:txBody>
      </p:sp>
      <p:graphicFrame>
        <p:nvGraphicFramePr>
          <p:cNvPr id="18" name="Таблица 3"/>
          <p:cNvGraphicFramePr>
            <a:graphicFrameLocks noGrp="1"/>
          </p:cNvGraphicFramePr>
          <p:nvPr>
            <p:extLst>
              <p:ext uri="{D42A27DB-BD31-4B8C-83A1-F6EECF244321}">
                <p14:modId xmlns:p14="http://schemas.microsoft.com/office/powerpoint/2010/main" val="1813580912"/>
              </p:ext>
            </p:extLst>
          </p:nvPr>
        </p:nvGraphicFramePr>
        <p:xfrm>
          <a:off x="5469148" y="1796028"/>
          <a:ext cx="3671324" cy="1596772"/>
        </p:xfrm>
        <a:graphic>
          <a:graphicData uri="http://schemas.openxmlformats.org/drawingml/2006/table">
            <a:tbl>
              <a:tblPr firstRow="1" bandRow="1">
                <a:tableStyleId>{5C22544A-7EE6-4342-B048-85BDC9FD1C3A}</a:tableStyleId>
              </a:tblPr>
              <a:tblGrid>
                <a:gridCol w="1953226">
                  <a:extLst>
                    <a:ext uri="{9D8B030D-6E8A-4147-A177-3AD203B41FA5}">
                      <a16:colId xmlns:a16="http://schemas.microsoft.com/office/drawing/2014/main" val="20000"/>
                    </a:ext>
                  </a:extLst>
                </a:gridCol>
                <a:gridCol w="1718098">
                  <a:extLst>
                    <a:ext uri="{9D8B030D-6E8A-4147-A177-3AD203B41FA5}">
                      <a16:colId xmlns:a16="http://schemas.microsoft.com/office/drawing/2014/main" val="20001"/>
                    </a:ext>
                  </a:extLst>
                </a:gridCol>
              </a:tblGrid>
              <a:tr h="254530">
                <a:tc>
                  <a:txBody>
                    <a:bodyPr/>
                    <a:lstStyle/>
                    <a:p>
                      <a:pPr>
                        <a:lnSpc>
                          <a:spcPct val="115000"/>
                        </a:lnSpc>
                        <a:spcAft>
                          <a:spcPts val="0"/>
                        </a:spcAft>
                      </a:pPr>
                      <a:r>
                        <a:rPr lang="ru-RU" sz="1200" dirty="0" err="1">
                          <a:effectLst/>
                          <a:latin typeface="Calibri"/>
                          <a:ea typeface="Calibri"/>
                          <a:cs typeface="Times New Roman"/>
                        </a:rPr>
                        <a:t>Process</a:t>
                      </a:r>
                      <a:endParaRPr lang="ru-RU" sz="12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200">
                          <a:effectLst/>
                          <a:latin typeface="Calibri"/>
                          <a:ea typeface="Calibri"/>
                          <a:cs typeface="Times New Roman"/>
                        </a:rPr>
                        <a:t>T</a:t>
                      </a:r>
                      <a:r>
                        <a:rPr lang="ru-RU" sz="1200" baseline="-25000">
                          <a:effectLst/>
                          <a:latin typeface="Calibri"/>
                          <a:ea typeface="Calibri"/>
                          <a:cs typeface="Times New Roman"/>
                        </a:rPr>
                        <a:t>1/2 </a:t>
                      </a:r>
                      <a:r>
                        <a:rPr lang="ru-RU" sz="1200">
                          <a:effectLst/>
                          <a:latin typeface="Calibri"/>
                          <a:ea typeface="Calibri"/>
                          <a:cs typeface="Times New Roman"/>
                        </a:rPr>
                        <a:t>[years]</a:t>
                      </a:r>
                    </a:p>
                  </a:txBody>
                  <a:tcPr marL="68580" marR="68580" marT="0" marB="0"/>
                </a:tc>
                <a:extLst>
                  <a:ext uri="{0D108BD9-81ED-4DB2-BD59-A6C34878D82A}">
                    <a16:rowId xmlns:a16="http://schemas.microsoft.com/office/drawing/2014/main" val="10000"/>
                  </a:ext>
                </a:extLst>
              </a:tr>
              <a:tr h="671121">
                <a:tc>
                  <a:txBody>
                    <a:bodyPr/>
                    <a:lstStyle/>
                    <a:p>
                      <a:pPr>
                        <a:lnSpc>
                          <a:spcPct val="115000"/>
                        </a:lnSpc>
                        <a:spcAft>
                          <a:spcPts val="1000"/>
                        </a:spcAft>
                      </a:pPr>
                      <a:r>
                        <a:rPr lang="ru-RU" sz="1200" dirty="0">
                          <a:effectLst/>
                          <a:latin typeface="Calibri"/>
                          <a:ea typeface="Calibri"/>
                          <a:cs typeface="Times New Roman"/>
                        </a:rPr>
                        <a:t>2ν2β</a:t>
                      </a:r>
                      <a:r>
                        <a:rPr lang="ru-RU" sz="1200" baseline="30000" dirty="0">
                          <a:effectLst/>
                          <a:latin typeface="Calibri"/>
                          <a:ea typeface="Calibri"/>
                          <a:cs typeface="Times New Roman"/>
                        </a:rPr>
                        <a:t>-</a:t>
                      </a:r>
                      <a:r>
                        <a:rPr lang="ru-RU" sz="1200" dirty="0">
                          <a:effectLst/>
                          <a:latin typeface="Calibri"/>
                          <a:ea typeface="Calibri"/>
                          <a:cs typeface="Times New Roman"/>
                        </a:rPr>
                        <a:t> </a:t>
                      </a:r>
                      <a:r>
                        <a:rPr lang="ru-RU" sz="1200" dirty="0" err="1">
                          <a:effectLst/>
                          <a:latin typeface="Calibri"/>
                          <a:ea typeface="Calibri"/>
                          <a:cs typeface="Times New Roman"/>
                        </a:rPr>
                        <a:t>decay</a:t>
                      </a:r>
                      <a:r>
                        <a:rPr lang="ru-RU" sz="1200" dirty="0">
                          <a:effectLst/>
                          <a:latin typeface="Calibri"/>
                          <a:ea typeface="Calibri"/>
                          <a:cs typeface="Times New Roman"/>
                        </a:rPr>
                        <a:t> </a:t>
                      </a:r>
                      <a:r>
                        <a:rPr lang="ru-RU" sz="1200" dirty="0" err="1">
                          <a:effectLst/>
                          <a:latin typeface="Calibri"/>
                          <a:ea typeface="Calibri"/>
                          <a:cs typeface="Times New Roman"/>
                        </a:rPr>
                        <a:t>to</a:t>
                      </a:r>
                      <a:endParaRPr lang="ru-RU" sz="1200" dirty="0">
                        <a:effectLst/>
                        <a:latin typeface="Calibri"/>
                        <a:ea typeface="Calibri"/>
                        <a:cs typeface="Times New Roman"/>
                      </a:endParaRPr>
                    </a:p>
                    <a:p>
                      <a:pPr>
                        <a:lnSpc>
                          <a:spcPct val="115000"/>
                        </a:lnSpc>
                        <a:spcAft>
                          <a:spcPts val="1000"/>
                        </a:spcAft>
                      </a:pPr>
                      <a:r>
                        <a:rPr lang="ru-RU" sz="1200" dirty="0">
                          <a:effectLst/>
                          <a:latin typeface="Calibri"/>
                          <a:ea typeface="Calibri"/>
                          <a:cs typeface="Times New Roman"/>
                        </a:rPr>
                        <a:t>0</a:t>
                      </a:r>
                      <a:r>
                        <a:rPr lang="ru-RU" sz="1200" baseline="30000" dirty="0">
                          <a:effectLst/>
                          <a:latin typeface="Calibri"/>
                          <a:ea typeface="Calibri"/>
                          <a:cs typeface="Times New Roman"/>
                        </a:rPr>
                        <a:t>+</a:t>
                      </a:r>
                      <a:r>
                        <a:rPr lang="ru-RU" sz="1200" baseline="-25000" dirty="0">
                          <a:effectLst/>
                          <a:latin typeface="Calibri"/>
                          <a:ea typeface="Calibri"/>
                          <a:cs typeface="Times New Roman"/>
                        </a:rPr>
                        <a:t>1 </a:t>
                      </a:r>
                      <a:r>
                        <a:rPr lang="ru-RU" sz="1200" dirty="0">
                          <a:effectLst/>
                          <a:latin typeface="Calibri"/>
                          <a:ea typeface="Calibri"/>
                          <a:cs typeface="Times New Roman"/>
                        </a:rPr>
                        <a:t>[1130 </a:t>
                      </a:r>
                      <a:r>
                        <a:rPr lang="ru-RU" sz="1200" dirty="0" err="1">
                          <a:effectLst/>
                          <a:latin typeface="Calibri"/>
                          <a:ea typeface="Calibri"/>
                          <a:cs typeface="Times New Roman"/>
                        </a:rPr>
                        <a:t>keV</a:t>
                      </a:r>
                      <a:r>
                        <a:rPr lang="ru-RU" sz="1200" dirty="0">
                          <a:effectLst/>
                          <a:latin typeface="Calibri"/>
                          <a:ea typeface="Calibri"/>
                          <a:cs typeface="Times New Roman"/>
                        </a:rPr>
                        <a:t>]</a:t>
                      </a:r>
                    </a:p>
                  </a:txBody>
                  <a:tcPr marL="68580" marR="68580" marT="0" marB="0"/>
                </a:tc>
                <a:tc>
                  <a:txBody>
                    <a:bodyPr/>
                    <a:lstStyle/>
                    <a:p>
                      <a:endParaRPr lang="en-US" dirty="0"/>
                    </a:p>
                  </a:txBody>
                  <a:tcPr marL="68580" marR="68580" marT="0" marB="0">
                    <a:blipFill rotWithShape="0">
                      <a:blip r:embed="rId5"/>
                      <a:stretch>
                        <a:fillRect l="-114894" t="-43956" r="-2128" b="-113187"/>
                      </a:stretch>
                    </a:blipFill>
                  </a:tcPr>
                </a:tc>
                <a:extLst>
                  <a:ext uri="{0D108BD9-81ED-4DB2-BD59-A6C34878D82A}">
                    <a16:rowId xmlns:a16="http://schemas.microsoft.com/office/drawing/2014/main" val="10001"/>
                  </a:ext>
                </a:extLst>
              </a:tr>
              <a:tr h="671121">
                <a:tc>
                  <a:txBody>
                    <a:bodyPr/>
                    <a:lstStyle/>
                    <a:p>
                      <a:pPr>
                        <a:lnSpc>
                          <a:spcPct val="115000"/>
                        </a:lnSpc>
                        <a:spcAft>
                          <a:spcPts val="1000"/>
                        </a:spcAft>
                      </a:pPr>
                      <a:r>
                        <a:rPr lang="ru-RU" sz="1200" dirty="0">
                          <a:effectLst/>
                          <a:latin typeface="Calibri"/>
                          <a:ea typeface="Calibri"/>
                          <a:cs typeface="Times New Roman"/>
                        </a:rPr>
                        <a:t>2ν2β</a:t>
                      </a:r>
                      <a:r>
                        <a:rPr lang="ru-RU" sz="1200" baseline="30000" dirty="0">
                          <a:effectLst/>
                          <a:latin typeface="Calibri"/>
                          <a:ea typeface="Calibri"/>
                          <a:cs typeface="Times New Roman"/>
                        </a:rPr>
                        <a:t>-</a:t>
                      </a:r>
                      <a:r>
                        <a:rPr lang="ru-RU" sz="1200" dirty="0">
                          <a:effectLst/>
                          <a:latin typeface="Calibri"/>
                          <a:ea typeface="Calibri"/>
                          <a:cs typeface="Times New Roman"/>
                        </a:rPr>
                        <a:t> </a:t>
                      </a:r>
                      <a:r>
                        <a:rPr lang="ru-RU" sz="1200" dirty="0" err="1">
                          <a:effectLst/>
                          <a:latin typeface="Calibri"/>
                          <a:ea typeface="Calibri"/>
                          <a:cs typeface="Times New Roman"/>
                        </a:rPr>
                        <a:t>decay</a:t>
                      </a:r>
                      <a:r>
                        <a:rPr lang="ru-RU" sz="1200" dirty="0">
                          <a:effectLst/>
                          <a:latin typeface="Calibri"/>
                          <a:ea typeface="Calibri"/>
                          <a:cs typeface="Times New Roman"/>
                        </a:rPr>
                        <a:t> </a:t>
                      </a:r>
                      <a:r>
                        <a:rPr lang="ru-RU" sz="1200" dirty="0" err="1">
                          <a:effectLst/>
                          <a:latin typeface="Calibri"/>
                          <a:ea typeface="Calibri"/>
                          <a:cs typeface="Times New Roman"/>
                        </a:rPr>
                        <a:t>to</a:t>
                      </a:r>
                      <a:r>
                        <a:rPr lang="ru-RU" sz="1200" dirty="0">
                          <a:effectLst/>
                          <a:latin typeface="Calibri"/>
                          <a:ea typeface="Calibri"/>
                          <a:cs typeface="Times New Roman"/>
                        </a:rPr>
                        <a:t> </a:t>
                      </a:r>
                    </a:p>
                    <a:p>
                      <a:pPr>
                        <a:lnSpc>
                          <a:spcPct val="115000"/>
                        </a:lnSpc>
                        <a:spcAft>
                          <a:spcPts val="0"/>
                        </a:spcAft>
                      </a:pPr>
                      <a:r>
                        <a:rPr lang="ru-RU" sz="1200" dirty="0">
                          <a:effectLst/>
                          <a:latin typeface="Calibri"/>
                          <a:ea typeface="Calibri"/>
                          <a:cs typeface="Times New Roman"/>
                        </a:rPr>
                        <a:t>2</a:t>
                      </a:r>
                      <a:r>
                        <a:rPr lang="ru-RU" sz="1200" baseline="30000" dirty="0">
                          <a:effectLst/>
                          <a:latin typeface="Calibri"/>
                          <a:ea typeface="Calibri"/>
                          <a:cs typeface="Times New Roman"/>
                        </a:rPr>
                        <a:t>+</a:t>
                      </a:r>
                      <a:r>
                        <a:rPr lang="ru-RU" sz="1200" baseline="-25000" dirty="0">
                          <a:effectLst/>
                          <a:latin typeface="Calibri"/>
                          <a:ea typeface="Calibri"/>
                          <a:cs typeface="Times New Roman"/>
                        </a:rPr>
                        <a:t>1</a:t>
                      </a:r>
                      <a:r>
                        <a:rPr lang="ru-RU" sz="1200" dirty="0">
                          <a:effectLst/>
                          <a:latin typeface="Calibri"/>
                          <a:ea typeface="Calibri"/>
                          <a:cs typeface="Times New Roman"/>
                        </a:rPr>
                        <a:t> [540  </a:t>
                      </a:r>
                      <a:r>
                        <a:rPr lang="ru-RU" sz="1200" dirty="0" err="1">
                          <a:effectLst/>
                          <a:latin typeface="Calibri"/>
                          <a:ea typeface="Calibri"/>
                          <a:cs typeface="Times New Roman"/>
                        </a:rPr>
                        <a:t>keV</a:t>
                      </a:r>
                      <a:r>
                        <a:rPr lang="ru-RU" sz="1200" dirty="0">
                          <a:effectLst/>
                          <a:latin typeface="Calibri"/>
                          <a:ea typeface="Calibri"/>
                          <a:cs typeface="Times New Roman"/>
                        </a:rPr>
                        <a:t>]</a:t>
                      </a:r>
                    </a:p>
                  </a:txBody>
                  <a:tcPr marL="68580" marR="68580" marT="0" marB="0"/>
                </a:tc>
                <a:tc>
                  <a:txBody>
                    <a:bodyPr/>
                    <a:lstStyle/>
                    <a:p>
                      <a:endParaRPr lang="en-US" dirty="0"/>
                    </a:p>
                  </a:txBody>
                  <a:tcPr marL="68580" marR="68580" marT="0" marB="0">
                    <a:blipFill rotWithShape="0">
                      <a:blip r:embed="rId5"/>
                      <a:stretch>
                        <a:fillRect l="-114894" t="-143956" r="-2128" b="-13187"/>
                      </a:stretch>
                    </a:blipFill>
                  </a:tcPr>
                </a:tc>
                <a:extLst>
                  <a:ext uri="{0D108BD9-81ED-4DB2-BD59-A6C34878D82A}">
                    <a16:rowId xmlns:a16="http://schemas.microsoft.com/office/drawing/2014/main" val="10002"/>
                  </a:ext>
                </a:extLst>
              </a:tr>
            </a:tbl>
          </a:graphicData>
        </a:graphic>
      </p:graphicFrame>
      <p:sp>
        <p:nvSpPr>
          <p:cNvPr id="19" name="Obdélník 18"/>
          <p:cNvSpPr/>
          <p:nvPr/>
        </p:nvSpPr>
        <p:spPr>
          <a:xfrm>
            <a:off x="-22495" y="4347735"/>
            <a:ext cx="4572000" cy="634020"/>
          </a:xfrm>
          <a:prstGeom prst="rect">
            <a:avLst/>
          </a:prstGeom>
        </p:spPr>
        <p:txBody>
          <a:bodyPr wrap="square">
            <a:spAutoFit/>
          </a:bodyPr>
          <a:lstStyle/>
          <a:p>
            <a:pPr marL="342900" indent="-342900" algn="l" fontAlgn="auto">
              <a:spcBef>
                <a:spcPct val="20000"/>
              </a:spcBef>
              <a:spcAft>
                <a:spcPts val="0"/>
              </a:spcAft>
              <a:buFontTx/>
              <a:buChar char="•"/>
              <a:defRPr/>
            </a:pPr>
            <a:r>
              <a:rPr lang="en-US" b="1" i="0" u="none" kern="0" dirty="0">
                <a:solidFill>
                  <a:prstClr val="black"/>
                </a:solidFill>
                <a:cs typeface="Times New Roman" pitchFamily="18" charset="0"/>
              </a:rPr>
              <a:t>Mass of </a:t>
            </a:r>
            <a:r>
              <a:rPr lang="en-US" b="1" i="0" u="none" kern="0" baseline="30000" dirty="0">
                <a:solidFill>
                  <a:prstClr val="black"/>
                </a:solidFill>
                <a:cs typeface="Times New Roman" pitchFamily="18" charset="0"/>
              </a:rPr>
              <a:t>100</a:t>
            </a:r>
            <a:r>
              <a:rPr lang="en-US" b="1" i="0" u="none" kern="0" dirty="0">
                <a:solidFill>
                  <a:prstClr val="black"/>
                </a:solidFill>
                <a:cs typeface="Times New Roman" pitchFamily="18" charset="0"/>
              </a:rPr>
              <a:t>Mo – </a:t>
            </a:r>
            <a:r>
              <a:rPr lang="en-US" b="1" i="0" u="none" kern="0" dirty="0">
                <a:solidFill>
                  <a:srgbClr val="C00000"/>
                </a:solidFill>
                <a:cs typeface="Times New Roman" pitchFamily="18" charset="0"/>
              </a:rPr>
              <a:t>2517,15 g</a:t>
            </a:r>
          </a:p>
          <a:p>
            <a:pPr marL="342900" indent="-342900" algn="l" fontAlgn="auto">
              <a:spcBef>
                <a:spcPct val="20000"/>
              </a:spcBef>
              <a:spcAft>
                <a:spcPts val="0"/>
              </a:spcAft>
              <a:buFontTx/>
              <a:buChar char="•"/>
              <a:defRPr/>
            </a:pPr>
            <a:r>
              <a:rPr lang="en-US" b="1" i="0" u="none" kern="0" dirty="0">
                <a:solidFill>
                  <a:prstClr val="black"/>
                </a:solidFill>
                <a:cs typeface="Times New Roman" pitchFamily="18" charset="0"/>
              </a:rPr>
              <a:t>Total measurement time – </a:t>
            </a:r>
            <a:r>
              <a:rPr lang="en-US" b="1" i="0" u="none" kern="0" dirty="0">
                <a:solidFill>
                  <a:srgbClr val="C00000"/>
                </a:solidFill>
                <a:cs typeface="Times New Roman" pitchFamily="18" charset="0"/>
              </a:rPr>
              <a:t>2288 h</a:t>
            </a:r>
            <a:endParaRPr lang="ru-RU" b="1" i="0" u="none" kern="0" dirty="0">
              <a:solidFill>
                <a:srgbClr val="C00000"/>
              </a:solidFill>
              <a:cs typeface="Times New Roman" pitchFamily="18" charset="0"/>
            </a:endParaRPr>
          </a:p>
        </p:txBody>
      </p:sp>
      <p:pic>
        <p:nvPicPr>
          <p:cNvPr id="21" name="Obrázek 65" descr="P1030152.JPG"/>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0" y="1874656"/>
            <a:ext cx="3010619" cy="2446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Box 3"/>
          <p:cNvSpPr txBox="1"/>
          <p:nvPr/>
        </p:nvSpPr>
        <p:spPr>
          <a:xfrm>
            <a:off x="0" y="5493360"/>
            <a:ext cx="4549505" cy="1200329"/>
          </a:xfrm>
          <a:prstGeom prst="rect">
            <a:avLst/>
          </a:prstGeom>
          <a:noFill/>
        </p:spPr>
        <p:txBody>
          <a:bodyPr wrap="square" rtlCol="0">
            <a:spAutoFit/>
          </a:bodyPr>
          <a:lstStyle/>
          <a:p>
            <a:r>
              <a:rPr lang="en-US" sz="2400" dirty="0">
                <a:solidFill>
                  <a:srgbClr val="000000"/>
                </a:solidFill>
              </a:rPr>
              <a:t>The price of such detector is  </a:t>
            </a:r>
          </a:p>
          <a:p>
            <a:r>
              <a:rPr lang="en-US" sz="2400" dirty="0">
                <a:solidFill>
                  <a:srgbClr val="000000"/>
                </a:solidFill>
              </a:rPr>
              <a:t>250 </a:t>
            </a:r>
            <a:r>
              <a:rPr lang="en-US" sz="2400" dirty="0" err="1">
                <a:solidFill>
                  <a:srgbClr val="000000"/>
                </a:solidFill>
              </a:rPr>
              <a:t>kEUROs</a:t>
            </a:r>
            <a:r>
              <a:rPr lang="en-US" sz="2400" dirty="0">
                <a:solidFill>
                  <a:srgbClr val="000000"/>
                </a:solidFill>
              </a:rPr>
              <a:t> =&gt; </a:t>
            </a:r>
            <a:r>
              <a:rPr lang="en-US" sz="2400" dirty="0">
                <a:solidFill>
                  <a:srgbClr val="FF0000"/>
                </a:solidFill>
              </a:rPr>
              <a:t>you need </a:t>
            </a:r>
          </a:p>
          <a:p>
            <a:r>
              <a:rPr lang="en-US" sz="2400" dirty="0">
                <a:solidFill>
                  <a:srgbClr val="FF0000"/>
                </a:solidFill>
              </a:rPr>
              <a:t>international cooperation</a:t>
            </a:r>
            <a:endParaRPr lang="cs-CZ" sz="2400" dirty="0">
              <a:solidFill>
                <a:srgbClr val="FF0000"/>
              </a:solidFill>
            </a:endParaRPr>
          </a:p>
        </p:txBody>
      </p:sp>
    </p:spTree>
    <p:extLst>
      <p:ext uri="{BB962C8B-B14F-4D97-AF65-F5344CB8AC3E}">
        <p14:creationId xmlns:p14="http://schemas.microsoft.com/office/powerpoint/2010/main" val="24422476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8151" y="861489"/>
            <a:ext cx="2771800" cy="1967376"/>
          </a:xfrm>
          <a:prstGeom prst="rect">
            <a:avLst/>
          </a:prstGeom>
          <a:noFill/>
          <a:ln w="9525">
            <a:noFill/>
            <a:round/>
            <a:headEnd/>
            <a:tailEnd/>
          </a:ln>
          <a:effectLst/>
        </p:spPr>
      </p:pic>
      <p:sp>
        <p:nvSpPr>
          <p:cNvPr id="9221" name="Text Box 5"/>
          <p:cNvSpPr txBox="1">
            <a:spLocks noChangeArrowheads="1"/>
          </p:cNvSpPr>
          <p:nvPr/>
        </p:nvSpPr>
        <p:spPr bwMode="auto">
          <a:xfrm rot="3540000">
            <a:off x="6463506" y="743744"/>
            <a:ext cx="1981201" cy="458787"/>
          </a:xfrm>
          <a:prstGeom prst="rect">
            <a:avLst/>
          </a:prstGeom>
          <a:noFill/>
          <a:ln w="9525">
            <a:noFill/>
            <a:round/>
            <a:headEnd/>
            <a:tailEnd/>
          </a:ln>
          <a:effectLst/>
        </p:spPr>
        <p:txBody>
          <a:bodyPr lIns="90000" tIns="46800" rIns="90000" bIns="46800">
            <a:spAutoFit/>
          </a:bodyPr>
          <a:lstStyle/>
          <a:p>
            <a:pPr algn="l" defTabSz="457200" eaLnBrk="0" fontAlgn="auto" hangingPunct="0">
              <a:spcBef>
                <a:spcPts val="0"/>
              </a:spcBef>
              <a:spcAft>
                <a:spcPts val="0"/>
              </a:spcAft>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200" i="0" u="none" dirty="0">
                <a:solidFill>
                  <a:srgbClr val="FFFFFF"/>
                </a:solidFill>
                <a:latin typeface="Arial Black" pitchFamily="34" charset="0"/>
              </a:rPr>
              <a:t>15 milliards</a:t>
            </a:r>
          </a:p>
          <a:p>
            <a:pPr algn="l" defTabSz="457200" eaLnBrk="0" fontAlgn="auto" hangingPunct="0">
              <a:spcBef>
                <a:spcPts val="0"/>
              </a:spcBef>
              <a:spcAft>
                <a:spcPts val="0"/>
              </a:spcAft>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200" i="0" u="none" dirty="0">
                <a:solidFill>
                  <a:srgbClr val="FFFFFF"/>
                </a:solidFill>
                <a:latin typeface="Arial Black" pitchFamily="34" charset="0"/>
              </a:rPr>
              <a:t> d’années</a:t>
            </a:r>
          </a:p>
        </p:txBody>
      </p:sp>
      <p:sp>
        <p:nvSpPr>
          <p:cNvPr id="9224" name="Text Box 8"/>
          <p:cNvSpPr txBox="1">
            <a:spLocks noChangeArrowheads="1"/>
          </p:cNvSpPr>
          <p:nvPr/>
        </p:nvSpPr>
        <p:spPr bwMode="auto">
          <a:xfrm rot="3540000">
            <a:off x="3935636" y="1715616"/>
            <a:ext cx="1001713" cy="276225"/>
          </a:xfrm>
          <a:prstGeom prst="rect">
            <a:avLst/>
          </a:prstGeom>
          <a:noFill/>
          <a:ln w="9525">
            <a:noFill/>
            <a:round/>
            <a:headEnd/>
            <a:tailEnd/>
          </a:ln>
          <a:effectLst/>
        </p:spPr>
        <p:txBody>
          <a:bodyPr wrap="none" lIns="90000" tIns="46800" rIns="90000" bIns="46800">
            <a:spAutoFit/>
          </a:bodyPr>
          <a:lstStyle/>
          <a:p>
            <a:pPr algn="l" defTabSz="457200" eaLnBrk="0" fontAlgn="auto" hangingPunct="0">
              <a:spcBef>
                <a:spcPts val="0"/>
              </a:spcBef>
              <a:spcAft>
                <a:spcPts val="0"/>
              </a:spcAft>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200" i="0" u="none">
                <a:solidFill>
                  <a:srgbClr val="FFFFFF"/>
                </a:solidFill>
                <a:latin typeface="Arial Black" pitchFamily="34" charset="0"/>
              </a:rPr>
              <a:t>3 minutes</a:t>
            </a:r>
          </a:p>
        </p:txBody>
      </p:sp>
      <p:sp>
        <p:nvSpPr>
          <p:cNvPr id="9225" name="Text Box 9"/>
          <p:cNvSpPr txBox="1">
            <a:spLocks noChangeArrowheads="1"/>
          </p:cNvSpPr>
          <p:nvPr/>
        </p:nvSpPr>
        <p:spPr bwMode="auto">
          <a:xfrm rot="3540000">
            <a:off x="3233167" y="1962472"/>
            <a:ext cx="1038225" cy="276225"/>
          </a:xfrm>
          <a:prstGeom prst="rect">
            <a:avLst/>
          </a:prstGeom>
          <a:noFill/>
          <a:ln w="9525">
            <a:noFill/>
            <a:round/>
            <a:headEnd/>
            <a:tailEnd/>
          </a:ln>
          <a:effectLst/>
        </p:spPr>
        <p:txBody>
          <a:bodyPr wrap="none" lIns="90000" tIns="46800" rIns="90000" bIns="46800">
            <a:spAutoFit/>
          </a:bodyPr>
          <a:lstStyle/>
          <a:p>
            <a:pPr algn="l" defTabSz="457200" eaLnBrk="0" fontAlgn="auto" hangingPunct="0">
              <a:spcBef>
                <a:spcPts val="0"/>
              </a:spcBef>
              <a:spcAft>
                <a:spcPts val="0"/>
              </a:spcAft>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200" i="0" u="none">
                <a:solidFill>
                  <a:srgbClr val="FFFFFF"/>
                </a:solidFill>
                <a:latin typeface="Arial Black" pitchFamily="34" charset="0"/>
              </a:rPr>
              <a:t>1 seconde</a:t>
            </a:r>
          </a:p>
        </p:txBody>
      </p:sp>
      <p:sp>
        <p:nvSpPr>
          <p:cNvPr id="2" name="ZoneTexte 1"/>
          <p:cNvSpPr txBox="1"/>
          <p:nvPr/>
        </p:nvSpPr>
        <p:spPr>
          <a:xfrm>
            <a:off x="228837" y="2968344"/>
            <a:ext cx="2775119" cy="584776"/>
          </a:xfrm>
          <a:prstGeom prst="rect">
            <a:avLst/>
          </a:prstGeom>
          <a:noFill/>
        </p:spPr>
        <p:txBody>
          <a:bodyPr wrap="none" rtlCol="0">
            <a:spAutoFit/>
          </a:bodyPr>
          <a:lstStyle/>
          <a:p>
            <a:pPr defTabSz="457200" fontAlgn="auto">
              <a:spcBef>
                <a:spcPts val="0"/>
              </a:spcBef>
              <a:spcAft>
                <a:spcPts val="0"/>
              </a:spcAft>
              <a:buFontTx/>
              <a:buNone/>
            </a:pPr>
            <a:r>
              <a:rPr lang="fr-FR" i="0" u="none" dirty="0">
                <a:solidFill>
                  <a:prstClr val="black"/>
                </a:solidFill>
                <a:latin typeface="Calibri"/>
              </a:rPr>
              <a:t>Neutrino </a:t>
            </a:r>
            <a:r>
              <a:rPr lang="fr-FR" i="0" u="none" dirty="0" err="1">
                <a:solidFill>
                  <a:prstClr val="black"/>
                </a:solidFill>
                <a:latin typeface="Calibri"/>
              </a:rPr>
              <a:t>physics</a:t>
            </a:r>
            <a:endParaRPr lang="fr-FR" i="0" u="none" dirty="0">
              <a:solidFill>
                <a:prstClr val="black"/>
              </a:solidFill>
              <a:latin typeface="Calibri"/>
            </a:endParaRPr>
          </a:p>
          <a:p>
            <a:pPr algn="l" defTabSz="457200" fontAlgn="auto">
              <a:spcBef>
                <a:spcPts val="0"/>
              </a:spcBef>
              <a:spcAft>
                <a:spcPts val="0"/>
              </a:spcAft>
              <a:buFontTx/>
              <a:buNone/>
            </a:pPr>
            <a:r>
              <a:rPr lang="fr-FR" i="0" u="none" dirty="0" err="1">
                <a:solidFill>
                  <a:prstClr val="black"/>
                </a:solidFill>
                <a:latin typeface="Calibri"/>
              </a:rPr>
              <a:t>SuperNEMO</a:t>
            </a:r>
            <a:r>
              <a:rPr lang="fr-FR" i="0" u="none" dirty="0">
                <a:solidFill>
                  <a:prstClr val="black"/>
                </a:solidFill>
                <a:latin typeface="Calibri"/>
              </a:rPr>
              <a:t>, TGV,CUPID, R2D2</a:t>
            </a:r>
          </a:p>
        </p:txBody>
      </p:sp>
      <p:sp>
        <p:nvSpPr>
          <p:cNvPr id="23" name="ZoneTexte 22"/>
          <p:cNvSpPr txBox="1"/>
          <p:nvPr/>
        </p:nvSpPr>
        <p:spPr>
          <a:xfrm>
            <a:off x="3272851" y="2886084"/>
            <a:ext cx="3024336" cy="553998"/>
          </a:xfrm>
          <a:prstGeom prst="rect">
            <a:avLst/>
          </a:prstGeom>
          <a:noFill/>
        </p:spPr>
        <p:txBody>
          <a:bodyPr wrap="square" rtlCol="0">
            <a:spAutoFit/>
          </a:bodyPr>
          <a:lstStyle/>
          <a:p>
            <a:pPr defTabSz="457200" fontAlgn="auto">
              <a:spcBef>
                <a:spcPts val="0"/>
              </a:spcBef>
              <a:spcAft>
                <a:spcPts val="0"/>
              </a:spcAft>
              <a:buFontTx/>
              <a:buNone/>
            </a:pPr>
            <a:r>
              <a:rPr lang="fr-FR" i="0" u="none" dirty="0" err="1">
                <a:solidFill>
                  <a:prstClr val="black"/>
                </a:solidFill>
                <a:latin typeface="Calibri"/>
              </a:rPr>
              <a:t>Search</a:t>
            </a:r>
            <a:r>
              <a:rPr lang="fr-FR" i="0" u="none" dirty="0">
                <a:solidFill>
                  <a:prstClr val="black"/>
                </a:solidFill>
                <a:latin typeface="Calibri"/>
              </a:rPr>
              <a:t> of </a:t>
            </a:r>
            <a:r>
              <a:rPr lang="fr-FR" i="0" u="none" dirty="0" err="1">
                <a:solidFill>
                  <a:prstClr val="black"/>
                </a:solidFill>
                <a:latin typeface="Calibri"/>
              </a:rPr>
              <a:t>dark</a:t>
            </a:r>
            <a:r>
              <a:rPr lang="fr-FR" i="0" u="none" dirty="0">
                <a:solidFill>
                  <a:prstClr val="black"/>
                </a:solidFill>
                <a:latin typeface="Calibri"/>
              </a:rPr>
              <a:t> </a:t>
            </a:r>
            <a:r>
              <a:rPr lang="fr-FR" i="0" u="none" dirty="0" err="1">
                <a:solidFill>
                  <a:prstClr val="black"/>
                </a:solidFill>
                <a:latin typeface="Calibri"/>
              </a:rPr>
              <a:t>matter</a:t>
            </a:r>
            <a:endParaRPr lang="fr-FR" i="0" u="none" dirty="0">
              <a:solidFill>
                <a:prstClr val="black"/>
              </a:solidFill>
              <a:latin typeface="Calibri"/>
            </a:endParaRPr>
          </a:p>
          <a:p>
            <a:pPr defTabSz="457200" fontAlgn="auto">
              <a:spcBef>
                <a:spcPts val="0"/>
              </a:spcBef>
              <a:spcAft>
                <a:spcPts val="0"/>
              </a:spcAft>
              <a:buFontTx/>
              <a:buNone/>
            </a:pPr>
            <a:r>
              <a:rPr lang="fr-FR" sz="1400" i="0" u="none" dirty="0">
                <a:solidFill>
                  <a:prstClr val="black"/>
                </a:solidFill>
                <a:latin typeface="Calibri"/>
              </a:rPr>
              <a:t>EDELWEISS, SEDINE, NEWS-G, MIMAC</a:t>
            </a:r>
          </a:p>
        </p:txBody>
      </p:sp>
      <p:pic>
        <p:nvPicPr>
          <p:cNvPr id="24" name="Image 2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411410" y="868056"/>
            <a:ext cx="2719184" cy="1944216"/>
          </a:xfrm>
          <a:prstGeom prst="rect">
            <a:avLst/>
          </a:prstGeom>
        </p:spPr>
      </p:pic>
      <p:sp>
        <p:nvSpPr>
          <p:cNvPr id="26" name="ZoneTexte 25"/>
          <p:cNvSpPr txBox="1"/>
          <p:nvPr/>
        </p:nvSpPr>
        <p:spPr>
          <a:xfrm>
            <a:off x="6341536" y="2851044"/>
            <a:ext cx="2520280" cy="584776"/>
          </a:xfrm>
          <a:prstGeom prst="rect">
            <a:avLst/>
          </a:prstGeom>
          <a:noFill/>
        </p:spPr>
        <p:txBody>
          <a:bodyPr wrap="square" rtlCol="0">
            <a:spAutoFit/>
          </a:bodyPr>
          <a:lstStyle/>
          <a:p>
            <a:pPr defTabSz="457200" fontAlgn="auto">
              <a:spcBef>
                <a:spcPts val="0"/>
              </a:spcBef>
              <a:spcAft>
                <a:spcPts val="0"/>
              </a:spcAft>
              <a:buFontTx/>
              <a:buNone/>
            </a:pPr>
            <a:r>
              <a:rPr lang="fr-FR" i="0" u="none" dirty="0" err="1">
                <a:solidFill>
                  <a:prstClr val="black"/>
                </a:solidFill>
                <a:latin typeface="Calibri"/>
              </a:rPr>
              <a:t>Nuclear</a:t>
            </a:r>
            <a:r>
              <a:rPr lang="fr-FR" i="0" u="none" dirty="0">
                <a:solidFill>
                  <a:prstClr val="black"/>
                </a:solidFill>
                <a:latin typeface="Calibri"/>
              </a:rPr>
              <a:t> </a:t>
            </a:r>
            <a:r>
              <a:rPr lang="fr-FR" i="0" u="none" dirty="0" err="1">
                <a:solidFill>
                  <a:prstClr val="black"/>
                </a:solidFill>
                <a:latin typeface="Calibri"/>
              </a:rPr>
              <a:t>physics</a:t>
            </a:r>
            <a:endParaRPr lang="fr-FR" i="0" u="none" dirty="0">
              <a:solidFill>
                <a:prstClr val="black"/>
              </a:solidFill>
              <a:latin typeface="Calibri"/>
            </a:endParaRPr>
          </a:p>
          <a:p>
            <a:pPr defTabSz="457200" fontAlgn="auto">
              <a:spcBef>
                <a:spcPts val="0"/>
              </a:spcBef>
              <a:spcAft>
                <a:spcPts val="0"/>
              </a:spcAft>
              <a:buFontTx/>
              <a:buNone/>
            </a:pPr>
            <a:r>
              <a:rPr lang="fr-FR" i="0" u="none" dirty="0">
                <a:solidFill>
                  <a:prstClr val="black"/>
                </a:solidFill>
                <a:latin typeface="Calibri"/>
              </a:rPr>
              <a:t>TGV, OBELIX, SHIN</a:t>
            </a:r>
          </a:p>
        </p:txBody>
      </p:sp>
      <p:pic>
        <p:nvPicPr>
          <p:cNvPr id="27"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a:xfrm>
            <a:off x="6930272" y="3624309"/>
            <a:ext cx="1944216" cy="1512167"/>
          </a:xfrm>
          <a:prstGeom prst="rect">
            <a:avLst/>
          </a:prstGeom>
          <a:noFill/>
          <a:ln/>
        </p:spPr>
      </p:pic>
      <p:sp>
        <p:nvSpPr>
          <p:cNvPr id="28" name="ZoneTexte 27"/>
          <p:cNvSpPr txBox="1"/>
          <p:nvPr/>
        </p:nvSpPr>
        <p:spPr>
          <a:xfrm>
            <a:off x="7308969" y="5183993"/>
            <a:ext cx="1390839" cy="307777"/>
          </a:xfrm>
          <a:prstGeom prst="rect">
            <a:avLst/>
          </a:prstGeom>
          <a:noFill/>
        </p:spPr>
        <p:txBody>
          <a:bodyPr wrap="square" rtlCol="0">
            <a:spAutoFit/>
          </a:bodyPr>
          <a:lstStyle/>
          <a:p>
            <a:pPr algn="l" defTabSz="457200" fontAlgn="auto">
              <a:spcBef>
                <a:spcPts val="0"/>
              </a:spcBef>
              <a:spcAft>
                <a:spcPts val="0"/>
              </a:spcAft>
              <a:buFontTx/>
              <a:buNone/>
            </a:pPr>
            <a:r>
              <a:rPr lang="fr-FR" i="0" u="none" dirty="0">
                <a:solidFill>
                  <a:prstClr val="black"/>
                </a:solidFill>
                <a:latin typeface="Calibri"/>
              </a:rPr>
              <a:t>Applications</a:t>
            </a:r>
          </a:p>
        </p:txBody>
      </p:sp>
      <p:pic>
        <p:nvPicPr>
          <p:cNvPr id="29" name="Picture 2"/>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t="62451"/>
          <a:stretch/>
        </p:blipFill>
        <p:spPr bwMode="auto">
          <a:xfrm>
            <a:off x="2564772" y="3616519"/>
            <a:ext cx="1800200" cy="1503154"/>
          </a:xfrm>
          <a:prstGeom prst="rect">
            <a:avLst/>
          </a:prstGeom>
          <a:noFill/>
          <a:ln w="9525">
            <a:noFill/>
            <a:round/>
            <a:headEnd/>
            <a:tailEnd/>
          </a:ln>
        </p:spPr>
      </p:pic>
      <p:sp>
        <p:nvSpPr>
          <p:cNvPr id="30" name="ZoneTexte 29"/>
          <p:cNvSpPr txBox="1"/>
          <p:nvPr/>
        </p:nvSpPr>
        <p:spPr>
          <a:xfrm>
            <a:off x="2554921" y="5146840"/>
            <a:ext cx="2088232" cy="338554"/>
          </a:xfrm>
          <a:prstGeom prst="rect">
            <a:avLst/>
          </a:prstGeom>
          <a:noFill/>
        </p:spPr>
        <p:txBody>
          <a:bodyPr wrap="square" rtlCol="0">
            <a:spAutoFit/>
          </a:bodyPr>
          <a:lstStyle/>
          <a:p>
            <a:pPr algn="l" defTabSz="457200" fontAlgn="auto">
              <a:spcBef>
                <a:spcPts val="0"/>
              </a:spcBef>
              <a:spcAft>
                <a:spcPts val="0"/>
              </a:spcAft>
              <a:buFontTx/>
              <a:buNone/>
            </a:pPr>
            <a:r>
              <a:rPr lang="fr-FR" i="0" u="none" dirty="0">
                <a:solidFill>
                  <a:prstClr val="black"/>
                </a:solidFill>
                <a:latin typeface="Calibri"/>
              </a:rPr>
              <a:t>Nano-</a:t>
            </a:r>
            <a:r>
              <a:rPr lang="fr-FR" i="0" u="none" dirty="0" err="1">
                <a:solidFill>
                  <a:prstClr val="black"/>
                </a:solidFill>
                <a:latin typeface="Calibri"/>
              </a:rPr>
              <a:t>electronics</a:t>
            </a:r>
            <a:endParaRPr lang="fr-FR" i="0" u="none" dirty="0">
              <a:solidFill>
                <a:prstClr val="black"/>
              </a:solidFill>
              <a:latin typeface="Calibri"/>
            </a:endParaRPr>
          </a:p>
        </p:txBody>
      </p:sp>
      <p:pic>
        <p:nvPicPr>
          <p:cNvPr id="31" name="Picture 15" descr="P1040515"/>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12240" y="3596897"/>
            <a:ext cx="1944216" cy="14581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ZoneTexte 2"/>
          <p:cNvSpPr txBox="1"/>
          <p:nvPr/>
        </p:nvSpPr>
        <p:spPr>
          <a:xfrm>
            <a:off x="147246" y="5144734"/>
            <a:ext cx="2193730" cy="584776"/>
          </a:xfrm>
          <a:prstGeom prst="rect">
            <a:avLst/>
          </a:prstGeom>
          <a:noFill/>
        </p:spPr>
        <p:txBody>
          <a:bodyPr wrap="none" rtlCol="0">
            <a:spAutoFit/>
          </a:bodyPr>
          <a:lstStyle/>
          <a:p>
            <a:pPr algn="l" defTabSz="457200" fontAlgn="auto">
              <a:spcBef>
                <a:spcPts val="0"/>
              </a:spcBef>
              <a:spcAft>
                <a:spcPts val="0"/>
              </a:spcAft>
              <a:buFontTx/>
              <a:buNone/>
            </a:pPr>
            <a:r>
              <a:rPr lang="fr-FR" i="0" u="none" dirty="0" err="1">
                <a:solidFill>
                  <a:prstClr val="black"/>
                </a:solidFill>
                <a:latin typeface="Calibri"/>
              </a:rPr>
              <a:t>Environmental</a:t>
            </a:r>
            <a:r>
              <a:rPr lang="fr-FR" i="0" u="none" dirty="0">
                <a:solidFill>
                  <a:prstClr val="black"/>
                </a:solidFill>
                <a:latin typeface="Calibri"/>
              </a:rPr>
              <a:t>  sciences</a:t>
            </a:r>
          </a:p>
          <a:p>
            <a:pPr algn="l" defTabSz="457200" fontAlgn="auto">
              <a:spcBef>
                <a:spcPts val="0"/>
              </a:spcBef>
              <a:spcAft>
                <a:spcPts val="0"/>
              </a:spcAft>
              <a:buFontTx/>
              <a:buNone/>
            </a:pPr>
            <a:endParaRPr lang="fr-FR" i="0" u="none" dirty="0">
              <a:solidFill>
                <a:prstClr val="black"/>
              </a:solidFill>
              <a:latin typeface="Calibri"/>
            </a:endParaRPr>
          </a:p>
        </p:txBody>
      </p:sp>
      <p:pic>
        <p:nvPicPr>
          <p:cNvPr id="4" name="Image 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716016" y="3614403"/>
            <a:ext cx="1976985" cy="1494293"/>
          </a:xfrm>
          <a:prstGeom prst="rect">
            <a:avLst/>
          </a:prstGeom>
        </p:spPr>
      </p:pic>
      <p:sp>
        <p:nvSpPr>
          <p:cNvPr id="34" name="ZoneTexte 33"/>
          <p:cNvSpPr txBox="1"/>
          <p:nvPr/>
        </p:nvSpPr>
        <p:spPr>
          <a:xfrm>
            <a:off x="5261416" y="5136476"/>
            <a:ext cx="1080120" cy="338554"/>
          </a:xfrm>
          <a:prstGeom prst="rect">
            <a:avLst/>
          </a:prstGeom>
          <a:noFill/>
        </p:spPr>
        <p:txBody>
          <a:bodyPr wrap="square" rtlCol="0">
            <a:spAutoFit/>
          </a:bodyPr>
          <a:lstStyle/>
          <a:p>
            <a:pPr algn="l" defTabSz="457200" fontAlgn="auto">
              <a:spcBef>
                <a:spcPts val="0"/>
              </a:spcBef>
              <a:spcAft>
                <a:spcPts val="0"/>
              </a:spcAft>
              <a:buFontTx/>
              <a:buNone/>
            </a:pPr>
            <a:r>
              <a:rPr lang="fr-FR" i="0" u="none" dirty="0" err="1">
                <a:solidFill>
                  <a:prstClr val="black"/>
                </a:solidFill>
                <a:latin typeface="Calibri"/>
              </a:rPr>
              <a:t>Biology</a:t>
            </a:r>
            <a:endParaRPr lang="fr-FR" i="0" u="none" dirty="0">
              <a:solidFill>
                <a:prstClr val="black"/>
              </a:solidFill>
              <a:latin typeface="Calibri"/>
            </a:endParaRPr>
          </a:p>
        </p:txBody>
      </p:sp>
      <p:pic>
        <p:nvPicPr>
          <p:cNvPr id="35" name="Picture 6"/>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0" y="-33337"/>
            <a:ext cx="971600" cy="669325"/>
          </a:xfrm>
          <a:prstGeom prst="rect">
            <a:avLst/>
          </a:prstGeom>
          <a:noFill/>
          <a:ln w="9525">
            <a:noFill/>
            <a:round/>
            <a:headEnd/>
            <a:tailEnd/>
          </a:ln>
        </p:spPr>
      </p:pic>
      <p:cxnSp>
        <p:nvCxnSpPr>
          <p:cNvPr id="37" name="Connecteur droit 36"/>
          <p:cNvCxnSpPr/>
          <p:nvPr/>
        </p:nvCxnSpPr>
        <p:spPr bwMode="auto">
          <a:xfrm>
            <a:off x="0" y="651877"/>
            <a:ext cx="9144000" cy="0"/>
          </a:xfrm>
          <a:prstGeom prst="line">
            <a:avLst/>
          </a:prstGeom>
          <a:solidFill>
            <a:srgbClr val="00B8FF"/>
          </a:solidFill>
          <a:ln w="57150" cap="flat" cmpd="sng" algn="ctr">
            <a:gradFill flip="none" rotWithShape="1">
              <a:gsLst>
                <a:gs pos="0">
                  <a:srgbClr val="FF3399"/>
                </a:gs>
                <a:gs pos="25000">
                  <a:srgbClr val="FF6633"/>
                </a:gs>
                <a:gs pos="50000">
                  <a:srgbClr val="FFFF00"/>
                </a:gs>
                <a:gs pos="75000">
                  <a:srgbClr val="01A78F"/>
                </a:gs>
                <a:gs pos="100000">
                  <a:srgbClr val="3366FF"/>
                </a:gs>
              </a:gsLst>
              <a:lin ang="5400000" scaled="0"/>
              <a:tileRect r="-100000" b="-100000"/>
            </a:gradFill>
            <a:prstDash val="solid"/>
            <a:round/>
            <a:headEnd type="none" w="med" len="med"/>
            <a:tailEnd type="none" w="med" len="med"/>
          </a:ln>
          <a:effectLst/>
        </p:spPr>
      </p:cxnSp>
      <p:sp>
        <p:nvSpPr>
          <p:cNvPr id="5" name="Rectangle 4"/>
          <p:cNvSpPr/>
          <p:nvPr/>
        </p:nvSpPr>
        <p:spPr>
          <a:xfrm>
            <a:off x="137582" y="5554184"/>
            <a:ext cx="8676456" cy="338554"/>
          </a:xfrm>
          <a:prstGeom prst="rect">
            <a:avLst/>
          </a:prstGeom>
          <a:ln>
            <a:solidFill>
              <a:srgbClr val="4F81BD"/>
            </a:solidFill>
          </a:ln>
        </p:spPr>
        <p:txBody>
          <a:bodyPr wrap="square">
            <a:spAutoFit/>
          </a:bodyPr>
          <a:lstStyle/>
          <a:p>
            <a:pPr algn="l" defTabSz="457200" fontAlgn="auto">
              <a:spcBef>
                <a:spcPts val="0"/>
              </a:spcBef>
              <a:spcAft>
                <a:spcPts val="0"/>
              </a:spcAft>
              <a:buFontTx/>
              <a:buNone/>
            </a:pPr>
            <a:r>
              <a:rPr lang="fr-FR" i="0" u="none" dirty="0" err="1">
                <a:solidFill>
                  <a:prstClr val="black"/>
                </a:solidFill>
                <a:latin typeface="Calibri"/>
              </a:rPr>
              <a:t>climatology</a:t>
            </a:r>
            <a:r>
              <a:rPr lang="fr-FR" i="0" u="none" dirty="0">
                <a:solidFill>
                  <a:prstClr val="black"/>
                </a:solidFill>
                <a:latin typeface="Calibri"/>
              </a:rPr>
              <a:t>, </a:t>
            </a:r>
            <a:r>
              <a:rPr lang="fr-FR" i="0" u="none" dirty="0" err="1">
                <a:solidFill>
                  <a:prstClr val="black"/>
                </a:solidFill>
                <a:latin typeface="Calibri"/>
              </a:rPr>
              <a:t>oceanography</a:t>
            </a:r>
            <a:r>
              <a:rPr lang="fr-FR" i="0" u="none" dirty="0">
                <a:solidFill>
                  <a:prstClr val="black"/>
                </a:solidFill>
                <a:latin typeface="Calibri"/>
              </a:rPr>
              <a:t>, </a:t>
            </a:r>
            <a:r>
              <a:rPr lang="fr-FR" i="0" u="none" dirty="0" err="1">
                <a:solidFill>
                  <a:prstClr val="black"/>
                </a:solidFill>
                <a:latin typeface="Calibri"/>
              </a:rPr>
              <a:t>effects</a:t>
            </a:r>
            <a:r>
              <a:rPr lang="fr-FR" i="0" u="none" dirty="0">
                <a:solidFill>
                  <a:prstClr val="black"/>
                </a:solidFill>
                <a:latin typeface="Calibri"/>
              </a:rPr>
              <a:t> of </a:t>
            </a:r>
            <a:r>
              <a:rPr lang="fr-FR" i="0" u="none" dirty="0" err="1">
                <a:solidFill>
                  <a:prstClr val="black"/>
                </a:solidFill>
                <a:latin typeface="Calibri"/>
              </a:rPr>
              <a:t>human</a:t>
            </a:r>
            <a:r>
              <a:rPr lang="fr-FR" i="0" u="none" dirty="0">
                <a:solidFill>
                  <a:prstClr val="black"/>
                </a:solidFill>
                <a:latin typeface="Calibri"/>
              </a:rPr>
              <a:t> </a:t>
            </a:r>
            <a:r>
              <a:rPr lang="fr-FR" i="0" u="none" dirty="0" err="1">
                <a:solidFill>
                  <a:prstClr val="black"/>
                </a:solidFill>
                <a:latin typeface="Calibri"/>
              </a:rPr>
              <a:t>activity</a:t>
            </a:r>
            <a:r>
              <a:rPr lang="fr-FR" i="0" u="none" dirty="0">
                <a:solidFill>
                  <a:prstClr val="black"/>
                </a:solidFill>
                <a:latin typeface="Calibri"/>
              </a:rPr>
              <a:t> on the </a:t>
            </a:r>
            <a:r>
              <a:rPr lang="fr-FR" i="0" u="none" dirty="0" err="1">
                <a:solidFill>
                  <a:prstClr val="black"/>
                </a:solidFill>
                <a:latin typeface="Calibri"/>
              </a:rPr>
              <a:t>environment</a:t>
            </a:r>
            <a:r>
              <a:rPr lang="fr-FR" i="0" u="none" dirty="0">
                <a:solidFill>
                  <a:prstClr val="black"/>
                </a:solidFill>
                <a:latin typeface="Calibri"/>
              </a:rPr>
              <a:t>, </a:t>
            </a:r>
            <a:r>
              <a:rPr lang="fr-FR" i="0" u="none" dirty="0" err="1">
                <a:solidFill>
                  <a:prstClr val="black"/>
                </a:solidFill>
                <a:latin typeface="Calibri"/>
              </a:rPr>
              <a:t>glaciology</a:t>
            </a:r>
            <a:r>
              <a:rPr lang="fr-FR" i="0" u="none" dirty="0">
                <a:solidFill>
                  <a:prstClr val="black"/>
                </a:solidFill>
                <a:latin typeface="Calibri"/>
              </a:rPr>
              <a:t>, </a:t>
            </a:r>
            <a:r>
              <a:rPr lang="fr-FR" i="0" u="none" dirty="0" err="1">
                <a:solidFill>
                  <a:prstClr val="black"/>
                </a:solidFill>
                <a:latin typeface="Calibri"/>
              </a:rPr>
              <a:t>archaeology</a:t>
            </a:r>
            <a:r>
              <a:rPr lang="fr-FR" i="0" u="none" dirty="0">
                <a:solidFill>
                  <a:prstClr val="black"/>
                </a:solidFill>
                <a:latin typeface="Calibri"/>
              </a:rPr>
              <a:t>,....</a:t>
            </a:r>
          </a:p>
        </p:txBody>
      </p:sp>
      <p:sp>
        <p:nvSpPr>
          <p:cNvPr id="6" name="Rectangle 5"/>
          <p:cNvSpPr/>
          <p:nvPr/>
        </p:nvSpPr>
        <p:spPr>
          <a:xfrm>
            <a:off x="140233" y="778470"/>
            <a:ext cx="2952328" cy="2678948"/>
          </a:xfrm>
          <a:prstGeom prst="rect">
            <a:avLst/>
          </a:prstGeom>
          <a:noFill/>
          <a:ln>
            <a:solidFill>
              <a:srgbClr val="4F81BD"/>
            </a:solidFill>
          </a:ln>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buFontTx/>
              <a:buNone/>
            </a:pPr>
            <a:endParaRPr lang="fr-FR" sz="1800" i="0" u="none">
              <a:solidFill>
                <a:prstClr val="white"/>
              </a:solidFill>
            </a:endParaRPr>
          </a:p>
        </p:txBody>
      </p:sp>
      <p:sp>
        <p:nvSpPr>
          <p:cNvPr id="32" name="Rectangle 31"/>
          <p:cNvSpPr/>
          <p:nvPr/>
        </p:nvSpPr>
        <p:spPr>
          <a:xfrm>
            <a:off x="3340175" y="778470"/>
            <a:ext cx="2861653" cy="2645920"/>
          </a:xfrm>
          <a:prstGeom prst="rect">
            <a:avLst/>
          </a:prstGeom>
          <a:noFill/>
          <a:ln>
            <a:solidFill>
              <a:srgbClr val="4F81BD"/>
            </a:solidFill>
          </a:ln>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buFontTx/>
              <a:buNone/>
            </a:pPr>
            <a:endParaRPr lang="fr-FR" sz="1800" i="0" u="none">
              <a:solidFill>
                <a:prstClr val="white"/>
              </a:solidFill>
            </a:endParaRPr>
          </a:p>
        </p:txBody>
      </p:sp>
      <p:sp>
        <p:nvSpPr>
          <p:cNvPr id="33" name="Rectangle 32"/>
          <p:cNvSpPr/>
          <p:nvPr/>
        </p:nvSpPr>
        <p:spPr>
          <a:xfrm>
            <a:off x="6354208" y="775787"/>
            <a:ext cx="2592288" cy="2643824"/>
          </a:xfrm>
          <a:prstGeom prst="rect">
            <a:avLst/>
          </a:prstGeom>
          <a:noFill/>
          <a:ln>
            <a:solidFill>
              <a:srgbClr val="4F81BD"/>
            </a:solidFill>
          </a:ln>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buFontTx/>
              <a:buNone/>
            </a:pPr>
            <a:endParaRPr lang="fr-FR" sz="1800" i="0" u="none">
              <a:solidFill>
                <a:prstClr val="white"/>
              </a:solidFill>
            </a:endParaRPr>
          </a:p>
        </p:txBody>
      </p:sp>
      <p:sp>
        <p:nvSpPr>
          <p:cNvPr id="38" name="Rectangle 37"/>
          <p:cNvSpPr/>
          <p:nvPr/>
        </p:nvSpPr>
        <p:spPr>
          <a:xfrm>
            <a:off x="140232" y="3535453"/>
            <a:ext cx="2088232" cy="1944216"/>
          </a:xfrm>
          <a:prstGeom prst="rect">
            <a:avLst/>
          </a:prstGeom>
          <a:noFill/>
          <a:ln>
            <a:solidFill>
              <a:srgbClr val="4F81BD"/>
            </a:solidFill>
          </a:ln>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buFontTx/>
              <a:buNone/>
            </a:pPr>
            <a:endParaRPr lang="fr-FR" sz="1800" i="0" u="none">
              <a:solidFill>
                <a:prstClr val="white"/>
              </a:solidFill>
            </a:endParaRPr>
          </a:p>
        </p:txBody>
      </p:sp>
      <p:sp>
        <p:nvSpPr>
          <p:cNvPr id="39" name="Rectangle 38"/>
          <p:cNvSpPr/>
          <p:nvPr/>
        </p:nvSpPr>
        <p:spPr>
          <a:xfrm>
            <a:off x="2411760" y="3533693"/>
            <a:ext cx="2088232" cy="1944216"/>
          </a:xfrm>
          <a:prstGeom prst="rect">
            <a:avLst/>
          </a:prstGeom>
          <a:noFill/>
          <a:ln>
            <a:solidFill>
              <a:srgbClr val="4F81BD"/>
            </a:solidFill>
          </a:ln>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buFontTx/>
              <a:buNone/>
            </a:pPr>
            <a:endParaRPr lang="fr-FR" sz="1800" i="0" u="none">
              <a:solidFill>
                <a:prstClr val="white"/>
              </a:solidFill>
            </a:endParaRPr>
          </a:p>
        </p:txBody>
      </p:sp>
      <p:sp>
        <p:nvSpPr>
          <p:cNvPr id="40" name="Rectangle 39"/>
          <p:cNvSpPr/>
          <p:nvPr/>
        </p:nvSpPr>
        <p:spPr>
          <a:xfrm>
            <a:off x="4644008" y="3542405"/>
            <a:ext cx="2088232" cy="1944216"/>
          </a:xfrm>
          <a:prstGeom prst="rect">
            <a:avLst/>
          </a:prstGeom>
          <a:noFill/>
          <a:ln>
            <a:solidFill>
              <a:srgbClr val="4F81BD"/>
            </a:solidFill>
          </a:ln>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buFontTx/>
              <a:buNone/>
            </a:pPr>
            <a:endParaRPr lang="fr-FR" sz="1800" i="0" u="none">
              <a:solidFill>
                <a:prstClr val="white"/>
              </a:solidFill>
            </a:endParaRPr>
          </a:p>
        </p:txBody>
      </p:sp>
      <p:sp>
        <p:nvSpPr>
          <p:cNvPr id="41" name="Rectangle 40"/>
          <p:cNvSpPr/>
          <p:nvPr/>
        </p:nvSpPr>
        <p:spPr>
          <a:xfrm>
            <a:off x="6858264" y="3533693"/>
            <a:ext cx="2088232" cy="1944216"/>
          </a:xfrm>
          <a:prstGeom prst="rect">
            <a:avLst/>
          </a:prstGeom>
          <a:noFill/>
          <a:ln>
            <a:solidFill>
              <a:srgbClr val="4F81BD"/>
            </a:solidFill>
          </a:ln>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buFontTx/>
              <a:buNone/>
            </a:pPr>
            <a:endParaRPr lang="fr-FR" sz="1800" i="0" u="none">
              <a:solidFill>
                <a:prstClr val="white"/>
              </a:solidFill>
            </a:endParaRPr>
          </a:p>
        </p:txBody>
      </p:sp>
      <p:sp>
        <p:nvSpPr>
          <p:cNvPr id="7" name="ZoneTexte 6"/>
          <p:cNvSpPr txBox="1"/>
          <p:nvPr/>
        </p:nvSpPr>
        <p:spPr>
          <a:xfrm>
            <a:off x="1355295" y="31360"/>
            <a:ext cx="4475905" cy="584776"/>
          </a:xfrm>
          <a:prstGeom prst="rect">
            <a:avLst/>
          </a:prstGeom>
          <a:noFill/>
        </p:spPr>
        <p:txBody>
          <a:bodyPr wrap="none" rtlCol="0">
            <a:spAutoFit/>
          </a:bodyPr>
          <a:lstStyle/>
          <a:p>
            <a:pPr algn="l" defTabSz="457200" fontAlgn="auto">
              <a:spcBef>
                <a:spcPts val="0"/>
              </a:spcBef>
              <a:spcAft>
                <a:spcPts val="0"/>
              </a:spcAft>
              <a:buFontTx/>
              <a:buNone/>
            </a:pPr>
            <a:r>
              <a:rPr lang="fr-FR" sz="3200" i="0" u="none" dirty="0" err="1">
                <a:solidFill>
                  <a:srgbClr val="F79646">
                    <a:lumMod val="60000"/>
                    <a:lumOff val="40000"/>
                  </a:srgbClr>
                </a:solidFill>
                <a:latin typeface="Calibri"/>
              </a:rPr>
              <a:t>Scientific</a:t>
            </a:r>
            <a:r>
              <a:rPr lang="fr-FR" sz="3200" i="0" u="none" dirty="0">
                <a:solidFill>
                  <a:srgbClr val="F79646">
                    <a:lumMod val="60000"/>
                    <a:lumOff val="40000"/>
                  </a:srgbClr>
                </a:solidFill>
                <a:latin typeface="Calibri"/>
              </a:rPr>
              <a:t> </a:t>
            </a:r>
            <a:r>
              <a:rPr lang="fr-FR" sz="3200" i="0" u="none" dirty="0" err="1">
                <a:solidFill>
                  <a:srgbClr val="F79646">
                    <a:lumMod val="60000"/>
                    <a:lumOff val="40000"/>
                  </a:srgbClr>
                </a:solidFill>
                <a:latin typeface="Calibri"/>
              </a:rPr>
              <a:t>activities</a:t>
            </a:r>
            <a:r>
              <a:rPr lang="fr-FR" sz="3200" i="0" u="none" dirty="0">
                <a:solidFill>
                  <a:srgbClr val="F79646">
                    <a:lumMod val="60000"/>
                    <a:lumOff val="40000"/>
                  </a:srgbClr>
                </a:solidFill>
                <a:latin typeface="Calibri"/>
              </a:rPr>
              <a:t> </a:t>
            </a:r>
            <a:r>
              <a:rPr lang="fr-FR" sz="3200" i="0" u="none" dirty="0" err="1">
                <a:solidFill>
                  <a:srgbClr val="F79646">
                    <a:lumMod val="60000"/>
                    <a:lumOff val="40000"/>
                  </a:srgbClr>
                </a:solidFill>
                <a:latin typeface="Calibri"/>
              </a:rPr>
              <a:t>at</a:t>
            </a:r>
            <a:r>
              <a:rPr lang="fr-FR" sz="3200" i="0" u="none" dirty="0">
                <a:solidFill>
                  <a:srgbClr val="F79646">
                    <a:lumMod val="60000"/>
                    <a:lumOff val="40000"/>
                  </a:srgbClr>
                </a:solidFill>
                <a:latin typeface="Calibri"/>
              </a:rPr>
              <a:t> LSM</a:t>
            </a:r>
          </a:p>
        </p:txBody>
      </p:sp>
      <p:pic>
        <p:nvPicPr>
          <p:cNvPr id="9" name="Image 8"/>
          <p:cNvPicPr>
            <a:picLocks noChangeAspect="1"/>
          </p:cNvPicPr>
          <p:nvPr/>
        </p:nvPicPr>
        <p:blipFill>
          <a:blip r:embed="rId10"/>
          <a:stretch>
            <a:fillRect/>
          </a:stretch>
        </p:blipFill>
        <p:spPr>
          <a:xfrm>
            <a:off x="6514923" y="909146"/>
            <a:ext cx="2256253" cy="1889164"/>
          </a:xfrm>
          <a:prstGeom prst="rect">
            <a:avLst/>
          </a:prstGeom>
        </p:spPr>
      </p:pic>
      <p:sp>
        <p:nvSpPr>
          <p:cNvPr id="36" name="Obdĺžnik 13"/>
          <p:cNvSpPr/>
          <p:nvPr/>
        </p:nvSpPr>
        <p:spPr>
          <a:xfrm>
            <a:off x="3880781" y="1403775"/>
            <a:ext cx="1393330" cy="338554"/>
          </a:xfrm>
          <a:prstGeom prst="rect">
            <a:avLst/>
          </a:prstGeom>
        </p:spPr>
        <p:txBody>
          <a:bodyPr wrap="none">
            <a:spAutoFit/>
          </a:bodyPr>
          <a:lstStyle/>
          <a:p>
            <a:pPr fontAlgn="auto">
              <a:spcBef>
                <a:spcPts val="0"/>
              </a:spcBef>
              <a:spcAft>
                <a:spcPts val="0"/>
              </a:spcAft>
              <a:buFontTx/>
              <a:buNone/>
            </a:pPr>
            <a:r>
              <a:rPr lang="en-US" i="0" u="none" dirty="0">
                <a:solidFill>
                  <a:prstClr val="black"/>
                </a:solidFill>
                <a:latin typeface="Arial" panose="020B0604020202020204" pitchFamily="34" charset="0"/>
                <a:cs typeface="Arial" panose="020B0604020202020204" pitchFamily="34" charset="0"/>
              </a:rPr>
              <a:t>isotope mass</a:t>
            </a:r>
          </a:p>
        </p:txBody>
      </p:sp>
      <p:sp>
        <p:nvSpPr>
          <p:cNvPr id="42" name="TextBox 3"/>
          <p:cNvSpPr txBox="1"/>
          <p:nvPr/>
        </p:nvSpPr>
        <p:spPr>
          <a:xfrm>
            <a:off x="0" y="6010944"/>
            <a:ext cx="9144000" cy="830997"/>
          </a:xfrm>
          <a:prstGeom prst="rect">
            <a:avLst/>
          </a:prstGeom>
          <a:noFill/>
        </p:spPr>
        <p:txBody>
          <a:bodyPr wrap="square" rtlCol="0">
            <a:spAutoFit/>
          </a:bodyPr>
          <a:lstStyle/>
          <a:p>
            <a:r>
              <a:rPr lang="en-US" sz="2400" dirty="0">
                <a:solidFill>
                  <a:srgbClr val="000000"/>
                </a:solidFill>
              </a:rPr>
              <a:t>Today`s science is multidisciplinary =&gt; </a:t>
            </a:r>
            <a:r>
              <a:rPr lang="en-US" sz="2400" dirty="0">
                <a:solidFill>
                  <a:srgbClr val="FF0000"/>
                </a:solidFill>
              </a:rPr>
              <a:t>you can find application of your knowledge in different fields</a:t>
            </a:r>
            <a:endParaRPr lang="cs-CZ" sz="2400" dirty="0">
              <a:solidFill>
                <a:srgbClr val="FF0000"/>
              </a:solidFill>
            </a:endParaRPr>
          </a:p>
        </p:txBody>
      </p:sp>
    </p:spTree>
    <p:extLst>
      <p:ext uri="{BB962C8B-B14F-4D97-AF65-F5344CB8AC3E}">
        <p14:creationId xmlns:p14="http://schemas.microsoft.com/office/powerpoint/2010/main" val="426608824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2950" y="20468"/>
            <a:ext cx="8534400" cy="497118"/>
          </a:xfrm>
        </p:spPr>
        <p:txBody>
          <a:bodyPr/>
          <a:lstStyle/>
          <a:p>
            <a:pPr eaLnBrk="1" hangingPunct="1"/>
            <a:r>
              <a:rPr lang="en-US" altLang="cs-CZ" dirty="0"/>
              <a:t>Other neutrino and </a:t>
            </a:r>
            <a:r>
              <a:rPr lang="en-US" altLang="cs-CZ" dirty="0" err="1"/>
              <a:t>astroparticle</a:t>
            </a:r>
            <a:r>
              <a:rPr lang="en-US" altLang="cs-CZ" dirty="0"/>
              <a:t> experiments</a:t>
            </a:r>
          </a:p>
        </p:txBody>
      </p:sp>
      <p:sp>
        <p:nvSpPr>
          <p:cNvPr id="24579" name="Text Box 5"/>
          <p:cNvSpPr txBox="1">
            <a:spLocks noChangeArrowheads="1"/>
          </p:cNvSpPr>
          <p:nvPr/>
        </p:nvSpPr>
        <p:spPr bwMode="auto">
          <a:xfrm>
            <a:off x="115018" y="2069068"/>
            <a:ext cx="5715000" cy="133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50000"/>
              </a:spcBef>
              <a:buClrTx/>
              <a:buSzTx/>
              <a:buFontTx/>
              <a:buChar char="•"/>
            </a:pPr>
            <a:r>
              <a:rPr lang="en-US" altLang="cs-CZ" sz="1800" dirty="0"/>
              <a:t>  </a:t>
            </a:r>
            <a:r>
              <a:rPr lang="en-US" altLang="cs-CZ" sz="1800" dirty="0">
                <a:solidFill>
                  <a:srgbClr val="FF0000"/>
                </a:solidFill>
              </a:rPr>
              <a:t>BAIKAL-GVD experiment </a:t>
            </a:r>
            <a:r>
              <a:rPr lang="en-US" altLang="cs-CZ" sz="1800" dirty="0"/>
              <a:t>(Baikal </a:t>
            </a:r>
            <a:r>
              <a:rPr lang="en-US" altLang="cs-CZ" sz="1800" dirty="0" err="1"/>
              <a:t>Gigaton</a:t>
            </a:r>
            <a:r>
              <a:rPr lang="en-US" altLang="cs-CZ" sz="1800" dirty="0"/>
              <a:t> Volume Detector)</a:t>
            </a:r>
          </a:p>
          <a:p>
            <a:pPr lvl="1" eaLnBrk="1" hangingPunct="1">
              <a:spcBef>
                <a:spcPct val="50000"/>
              </a:spcBef>
              <a:buClrTx/>
              <a:buSzTx/>
              <a:buFont typeface="Wingdings" panose="05000000000000000000" pitchFamily="2" charset="2"/>
              <a:buChar char="Ø"/>
            </a:pPr>
            <a:r>
              <a:rPr lang="en-US" altLang="cs-CZ" sz="1800" dirty="0"/>
              <a:t>1.5 </a:t>
            </a:r>
            <a:r>
              <a:rPr lang="cs-CZ" altLang="cs-CZ" sz="1800" dirty="0"/>
              <a:t>k</a:t>
            </a:r>
            <a:r>
              <a:rPr lang="en-US" altLang="cs-CZ" sz="1800" dirty="0"/>
              <a:t>m</a:t>
            </a:r>
            <a:r>
              <a:rPr lang="en-US" altLang="cs-CZ" sz="1800" baseline="30000" dirty="0"/>
              <a:t>3</a:t>
            </a:r>
            <a:r>
              <a:rPr lang="en-US" altLang="cs-CZ" sz="1800" dirty="0"/>
              <a:t> of water in the Baikal lake as a neutrino detector.</a:t>
            </a:r>
          </a:p>
        </p:txBody>
      </p:sp>
      <p:pic>
        <p:nvPicPr>
          <p:cNvPr id="24580" name="Picture 2" descr="https://home.cern/sites/home.web.cern.ch/files/image/update-for_scientists/2015/08/baikal.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831323" y="1803143"/>
            <a:ext cx="3312678" cy="225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1" name="Text Box 5"/>
          <p:cNvSpPr txBox="1">
            <a:spLocks noChangeArrowheads="1"/>
          </p:cNvSpPr>
          <p:nvPr/>
        </p:nvSpPr>
        <p:spPr bwMode="auto">
          <a:xfrm>
            <a:off x="12950" y="452993"/>
            <a:ext cx="9131050"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50000"/>
              </a:spcBef>
              <a:buClrTx/>
              <a:buSzTx/>
              <a:buFontTx/>
              <a:buChar char="•"/>
            </a:pPr>
            <a:r>
              <a:rPr lang="en-US" altLang="cs-CZ" sz="1800" dirty="0"/>
              <a:t>  S3 - </a:t>
            </a:r>
            <a:r>
              <a:rPr lang="en-US" altLang="cs-CZ" sz="1800" dirty="0">
                <a:solidFill>
                  <a:srgbClr val="FF0000"/>
                </a:solidFill>
              </a:rPr>
              <a:t>detector of reactor (anti)neutrinos </a:t>
            </a:r>
          </a:p>
          <a:p>
            <a:pPr lvl="1" eaLnBrk="1" hangingPunct="1">
              <a:spcBef>
                <a:spcPct val="50000"/>
              </a:spcBef>
              <a:buClrTx/>
              <a:buSzTx/>
              <a:buFont typeface="Wingdings" panose="05000000000000000000" pitchFamily="2" charset="2"/>
              <a:buChar char="Ø"/>
            </a:pPr>
            <a:r>
              <a:rPr lang="en-US" altLang="cs-CZ" sz="1800" dirty="0"/>
              <a:t>Collaboration with JINR </a:t>
            </a:r>
            <a:r>
              <a:rPr lang="en-US" altLang="cs-CZ" sz="1800" dirty="0" err="1"/>
              <a:t>Dubna</a:t>
            </a:r>
            <a:r>
              <a:rPr lang="en-US" altLang="cs-CZ" sz="1800" dirty="0"/>
              <a:t> (South Africa is associated member)</a:t>
            </a:r>
          </a:p>
          <a:p>
            <a:pPr lvl="1" eaLnBrk="1" hangingPunct="1">
              <a:spcBef>
                <a:spcPct val="50000"/>
              </a:spcBef>
              <a:buClrTx/>
              <a:buSzTx/>
              <a:buFont typeface="Wingdings" panose="05000000000000000000" pitchFamily="2" charset="2"/>
              <a:buChar char="Ø"/>
            </a:pPr>
            <a:r>
              <a:rPr lang="en-US" altLang="cs-CZ" sz="1800" dirty="0"/>
              <a:t>Detection of sterile neutrinos in low-distance oscillations.</a:t>
            </a:r>
          </a:p>
          <a:p>
            <a:pPr lvl="1" eaLnBrk="1" hangingPunct="1">
              <a:spcBef>
                <a:spcPct val="50000"/>
              </a:spcBef>
              <a:buClrTx/>
              <a:buSzTx/>
              <a:buFont typeface="Wingdings" panose="05000000000000000000" pitchFamily="2" charset="2"/>
              <a:buChar char="Ø"/>
            </a:pPr>
            <a:r>
              <a:rPr lang="en-US" altLang="cs-CZ" sz="1800" dirty="0"/>
              <a:t>Compact detector made from plastic scintillators.</a:t>
            </a:r>
          </a:p>
        </p:txBody>
      </p:sp>
      <p:sp>
        <p:nvSpPr>
          <p:cNvPr id="24582" name="Text Box 5"/>
          <p:cNvSpPr txBox="1">
            <a:spLocks noChangeArrowheads="1"/>
          </p:cNvSpPr>
          <p:nvPr/>
        </p:nvSpPr>
        <p:spPr bwMode="auto">
          <a:xfrm>
            <a:off x="0" y="3354625"/>
            <a:ext cx="6149975"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chemeClr val="hlink"/>
              </a:buClr>
              <a:buSzPct val="110000"/>
              <a:buFont typeface="Wingdings" panose="05000000000000000000" pitchFamily="2" charset="2"/>
              <a:buBlip>
                <a:blip r:embed="rId3"/>
              </a:buBlip>
              <a:defRPr sz="3200">
                <a:solidFill>
                  <a:schemeClr val="tx1"/>
                </a:solidFill>
                <a:latin typeface="Tahoma" panose="020B0604030504040204" pitchFamily="34" charset="0"/>
              </a:defRPr>
            </a:lvl1pPr>
            <a:lvl2pPr marL="742950" indent="-285750">
              <a:spcBef>
                <a:spcPct val="20000"/>
              </a:spcBef>
              <a:buClr>
                <a:schemeClr val="tx1"/>
              </a:buClr>
              <a:buSzPct val="60000"/>
              <a:buFont typeface="Wingdings" panose="05000000000000000000" pitchFamily="2" charset="2"/>
              <a:buChar char="n"/>
              <a:defRPr sz="2800">
                <a:solidFill>
                  <a:schemeClr val="tx1"/>
                </a:solidFill>
                <a:latin typeface="Tahoma" panose="020B0604030504040204" pitchFamily="34" charset="0"/>
              </a:defRPr>
            </a:lvl2pPr>
            <a:lvl3pPr marL="1143000" indent="-228600">
              <a:spcBef>
                <a:spcPct val="20000"/>
              </a:spcBef>
              <a:buClr>
                <a:schemeClr val="hlink"/>
              </a:buClr>
              <a:buSzPct val="95000"/>
              <a:buFont typeface="Wingdings" panose="05000000000000000000" pitchFamily="2" charset="2"/>
              <a:buChar char="w"/>
              <a:defRPr sz="2400">
                <a:solidFill>
                  <a:schemeClr val="tx1"/>
                </a:solidFill>
                <a:latin typeface="Tahoma" panose="020B0604030504040204" pitchFamily="34" charset="0"/>
              </a:defRPr>
            </a:lvl3pPr>
            <a:lvl4pPr marL="1600200" indent="-228600">
              <a:spcBef>
                <a:spcPct val="20000"/>
              </a:spcBef>
              <a:buClr>
                <a:schemeClr val="tx1"/>
              </a:buClr>
              <a:buSzPct val="65000"/>
              <a:buFont typeface="Wingdings" panose="05000000000000000000" pitchFamily="2" charset="2"/>
              <a:buChar char="n"/>
              <a:defRPr sz="2000">
                <a:solidFill>
                  <a:schemeClr val="tx1"/>
                </a:solidFill>
                <a:latin typeface="Tahoma" panose="020B0604030504040204" pitchFamily="34" charset="0"/>
              </a:defRPr>
            </a:lvl4pPr>
            <a:lvl5pPr marL="2057400" indent="-228600">
              <a:spcBef>
                <a:spcPct val="20000"/>
              </a:spcBef>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Tahoma" panose="020B0604030504040204" pitchFamily="34" charset="0"/>
              </a:defRPr>
            </a:lvl9pPr>
          </a:lstStyle>
          <a:p>
            <a:pPr eaLnBrk="1" hangingPunct="1">
              <a:spcBef>
                <a:spcPct val="50000"/>
              </a:spcBef>
              <a:buClrTx/>
              <a:buSzTx/>
              <a:buFontTx/>
              <a:buChar char="•"/>
            </a:pPr>
            <a:r>
              <a:rPr lang="en-US" altLang="cs-CZ" sz="1800" dirty="0"/>
              <a:t>  </a:t>
            </a:r>
            <a:r>
              <a:rPr lang="en-US" altLang="cs-CZ" sz="1800" dirty="0">
                <a:solidFill>
                  <a:srgbClr val="FF0000"/>
                </a:solidFill>
              </a:rPr>
              <a:t>PICASSO, PICO experiment</a:t>
            </a:r>
            <a:endParaRPr lang="en-US" altLang="cs-CZ" sz="1800" dirty="0"/>
          </a:p>
          <a:p>
            <a:pPr lvl="1" eaLnBrk="1" hangingPunct="1">
              <a:spcBef>
                <a:spcPct val="50000"/>
              </a:spcBef>
              <a:buClrTx/>
              <a:buSzTx/>
              <a:buFont typeface="Wingdings" panose="05000000000000000000" pitchFamily="2" charset="2"/>
              <a:buChar char="Ø"/>
            </a:pPr>
            <a:r>
              <a:rPr lang="en-US" altLang="cs-CZ" sz="1800" dirty="0"/>
              <a:t>SNOLAB underground laboratory.</a:t>
            </a:r>
          </a:p>
          <a:p>
            <a:pPr lvl="1" eaLnBrk="1" hangingPunct="1">
              <a:spcBef>
                <a:spcPct val="50000"/>
              </a:spcBef>
              <a:buClrTx/>
              <a:buSzTx/>
              <a:buFont typeface="Wingdings" panose="05000000000000000000" pitchFamily="2" charset="2"/>
              <a:buChar char="Ø"/>
            </a:pPr>
            <a:r>
              <a:rPr lang="en-US" altLang="cs-CZ" sz="1800" dirty="0"/>
              <a:t>Detection of </a:t>
            </a:r>
            <a:r>
              <a:rPr lang="en-US" altLang="cs-CZ" sz="1800" dirty="0" err="1"/>
              <a:t>neutralinos</a:t>
            </a:r>
            <a:r>
              <a:rPr lang="en-US" altLang="cs-CZ" sz="1800" dirty="0"/>
              <a:t> as dark matter candidates using a bubble detector. </a:t>
            </a:r>
          </a:p>
        </p:txBody>
      </p:sp>
      <p:pic>
        <p:nvPicPr>
          <p:cNvPr id="24584" name="Picture 2" descr="pico dark matter experiment"/>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867400" y="5554345"/>
            <a:ext cx="32766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3"/>
          <p:cNvSpPr txBox="1"/>
          <p:nvPr/>
        </p:nvSpPr>
        <p:spPr>
          <a:xfrm>
            <a:off x="37382" y="4940005"/>
            <a:ext cx="5830018" cy="1938992"/>
          </a:xfrm>
          <a:prstGeom prst="rect">
            <a:avLst/>
          </a:prstGeom>
          <a:noFill/>
        </p:spPr>
        <p:txBody>
          <a:bodyPr wrap="square" rtlCol="0">
            <a:spAutoFit/>
          </a:bodyPr>
          <a:lstStyle/>
          <a:p>
            <a:r>
              <a:rPr lang="en-US" sz="2400" dirty="0">
                <a:solidFill>
                  <a:srgbClr val="000000"/>
                </a:solidFill>
              </a:rPr>
              <a:t>If you like real winter, tell me and you can go to </a:t>
            </a:r>
            <a:r>
              <a:rPr lang="en-US" sz="2400" dirty="0" err="1">
                <a:solidFill>
                  <a:srgbClr val="000000"/>
                </a:solidFill>
              </a:rPr>
              <a:t>Bajkal</a:t>
            </a:r>
            <a:r>
              <a:rPr lang="en-US" sz="2400" dirty="0">
                <a:solidFill>
                  <a:srgbClr val="000000"/>
                </a:solidFill>
              </a:rPr>
              <a:t> lake during Russian winter (2 meters of snow, 1 meter of ice and -30 degrees) =&gt; </a:t>
            </a:r>
            <a:r>
              <a:rPr lang="en-US" sz="2400" dirty="0">
                <a:solidFill>
                  <a:srgbClr val="FF0000"/>
                </a:solidFill>
              </a:rPr>
              <a:t>sometimes science is difficult</a:t>
            </a:r>
            <a:endParaRPr lang="cs-CZ" sz="2400" dirty="0">
              <a:solidFill>
                <a:srgbClr val="FF0000"/>
              </a:solidFill>
            </a:endParaRPr>
          </a:p>
        </p:txBody>
      </p:sp>
    </p:spTree>
    <p:extLst>
      <p:ext uri="{BB962C8B-B14F-4D97-AF65-F5344CB8AC3E}">
        <p14:creationId xmlns:p14="http://schemas.microsoft.com/office/powerpoint/2010/main" val="74938155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AMBLE" val="\documentclass{article}&#10;\pagestyle{empty}&#10;\usepackage{xspace,amssymb,amsfonts,amsmath}&#10;\usepackage{color}&#10;\usepackage{TeX4PPT}&#10;"/>
  <p:tag name="MAGPC" val="200"/>
  <p:tag name="FONTSIZE" val="10"/>
  <p:tag name="DEFAULTFONTSIZE" val="10"/>
  <p:tag name="DEFAULTWIDTH" val="718"/>
  <p:tag name="DEFAULTHEIGHT" val="406"/>
</p:tagLst>
</file>

<file path=ppt/tags/tag2.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nu \ne \nu^c$&#10;\end{document}&#10;"/>
  <p:tag name="EXTERNALNAME" val="txp_fig"/>
  <p:tag name="BLEND" val="False"/>
  <p:tag name="TRANSPARENT" val="False"/>
  <p:tag name="KEEPFILES" val="False"/>
  <p:tag name="DEBUGPAUSE" val="False"/>
  <p:tag name="RESOLUTION" val="1200"/>
  <p:tag name="TIMEOUT" val="(none)"/>
  <p:tag name="BOXWIDTH" val="348"/>
  <p:tag name="BOXHEIGHT" val="200"/>
  <p:tag name="BOXFONT" val="10"/>
  <p:tag name="BOXWRAP" val="False"/>
  <p:tag name="WORKAROUNDTRANSPARENCYBUG" val="False"/>
  <p:tag name="ALLOWFONTSUBSTITUTION" val="False"/>
  <p:tag name="BITMAPFORMAT" val="pngmono"/>
  <p:tag name="ORIGWIDTH" val="62"/>
  <p:tag name="PICTUREFILESIZE" val="2828"/>
</p:tagLst>
</file>

<file path=ppt/tags/tag3.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nu=\nu^c= C {\overline{\nu}}^T$&#10;\end{document}&#10;"/>
  <p:tag name="EXTERNALNAME" val="txp_fig"/>
  <p:tag name="BLEND" val="False"/>
  <p:tag name="TRANSPARENT" val="False"/>
  <p:tag name="KEEPFILES" val="False"/>
  <p:tag name="DEBUGPAUSE" val="False"/>
  <p:tag name="RESOLUTION" val="1200"/>
  <p:tag name="TIMEOUT" val="(none)"/>
  <p:tag name="BOXWIDTH" val="348"/>
  <p:tag name="BOXHEIGHT" val="200"/>
  <p:tag name="BOXFONT" val="10"/>
  <p:tag name="BOXWRAP" val="False"/>
  <p:tag name="WORKAROUNDTRANSPARENCYBUG" val="False"/>
  <p:tag name="ALLOWFONTSUBSTITUTION" val="False"/>
  <p:tag name="BITMAPFORMAT" val="pngmono"/>
  <p:tag name="ORIGWIDTH" val="134"/>
  <p:tag name="PICTUREFILESIZE" val="5086"/>
</p:tagLst>
</file>

<file path=ppt/theme/theme1.xml><?xml version="1.0" encoding="utf-8"?>
<a:theme xmlns:a="http://schemas.openxmlformats.org/drawingml/2006/main" name="utef">
  <a:themeElements>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utef">
      <a:majorFont>
        <a:latin typeface="Tahoma"/>
        <a:ea typeface=""/>
        <a:cs typeface=""/>
      </a:majorFont>
      <a:minorFont>
        <a:latin typeface="Tahoma"/>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2700" cap="flat" cmpd="sng" algn="ctr">
          <a:solidFill>
            <a:srgbClr val="000000"/>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4176713" rtl="0" eaLnBrk="1" fontAlgn="base" latinLnBrk="0" hangingPunct="1">
          <a:lnSpc>
            <a:spcPct val="100000"/>
          </a:lnSpc>
          <a:spcBef>
            <a:spcPct val="0"/>
          </a:spcBef>
          <a:spcAft>
            <a:spcPct val="0"/>
          </a:spcAft>
          <a:buClrTx/>
          <a:buSzTx/>
          <a:buFontTx/>
          <a:buNone/>
          <a:tabLst/>
          <a:defRPr kumimoji="0" sz="1400" b="0" i="0" u="none" strike="noStrike" cap="none" normalizeH="0" baseline="0" smtClean="0">
            <a:ln>
              <a:noFill/>
            </a:ln>
            <a:solidFill>
              <a:schemeClr val="tx1"/>
            </a:solidFill>
            <a:effectLst/>
            <a:latin typeface="Arial" charset="0"/>
          </a:defRPr>
        </a:defPPr>
      </a:lstStyle>
    </a:spDef>
    <a:lnDef>
      <a:spPr bwMode="auto">
        <a:noFill/>
        <a:ln w="12700" cap="flat" cmpd="sng" algn="ctr">
          <a:solidFill>
            <a:srgbClr val="000000"/>
          </a:solidFill>
          <a:prstDash val="solid"/>
          <a:round/>
          <a:headEnd type="none" w="med" len="med"/>
          <a:tailEnd type="none"/>
        </a:ln>
        <a:effectLst/>
      </a:spPr>
      <a:bodyPr/>
      <a:lstStyle/>
    </a:lnDef>
  </a:objectDefaults>
  <a:extraClrSchemeLst>
    <a:extraClrScheme>
      <a:clrScheme name="utef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utef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utef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utef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utef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utef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utef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utef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ady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ady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D:\dokumenty\utef\3drid\Documents\sablony\utef.pot</Template>
  <TotalTime>27954</TotalTime>
  <Words>2186</Words>
  <Application>Microsoft Macintosh PowerPoint</Application>
  <PresentationFormat>On-screen Show (4:3)</PresentationFormat>
  <Paragraphs>265</Paragraphs>
  <Slides>25</Slides>
  <Notes>15</Notes>
  <HiddenSlides>0</HiddenSlides>
  <MMClips>1</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3</vt:i4>
      </vt:variant>
      <vt:variant>
        <vt:lpstr>Slide Titles</vt:lpstr>
      </vt:variant>
      <vt:variant>
        <vt:i4>25</vt:i4>
      </vt:variant>
    </vt:vector>
  </HeadingPairs>
  <TitlesOfParts>
    <vt:vector size="40" baseType="lpstr">
      <vt:lpstr>ＭＳ Ｐゴシック</vt:lpstr>
      <vt:lpstr>Arial</vt:lpstr>
      <vt:lpstr>Arial Black</vt:lpstr>
      <vt:lpstr>Calibri</vt:lpstr>
      <vt:lpstr>Cambria Math</vt:lpstr>
      <vt:lpstr>Georgia</vt:lpstr>
      <vt:lpstr>StarSymbol</vt:lpstr>
      <vt:lpstr>Symbol</vt:lpstr>
      <vt:lpstr>Tahoma</vt:lpstr>
      <vt:lpstr>Times New Roman</vt:lpstr>
      <vt:lpstr>Wingdings</vt:lpstr>
      <vt:lpstr>utef</vt:lpstr>
      <vt:lpstr>Image</vt:lpstr>
      <vt:lpstr>CorelDRAW</vt:lpstr>
      <vt:lpstr>Picture</vt:lpstr>
      <vt:lpstr> Application of pixel detectors </vt:lpstr>
      <vt:lpstr>Research infrastructure of IEAP</vt:lpstr>
      <vt:lpstr>PowerPoint Presentation</vt:lpstr>
      <vt:lpstr>  Experiment MoEDAL</vt:lpstr>
      <vt:lpstr>The most important question: nature of neutrinos? Mass?</vt:lpstr>
      <vt:lpstr>Neutrino physics in underground experiments</vt:lpstr>
      <vt:lpstr>PowerPoint Presentation</vt:lpstr>
      <vt:lpstr>PowerPoint Presentation</vt:lpstr>
      <vt:lpstr>Other neutrino and astroparticle experiments</vt:lpstr>
      <vt:lpstr>Detector of reactor antineutrinos (S3)</vt:lpstr>
      <vt:lpstr>Acknowledgement</vt:lpstr>
      <vt:lpstr>Timepix based devices developed and tested in IEAP CTU</vt:lpstr>
      <vt:lpstr>Typical observed tracks of particles used for hadron therapy beam</vt:lpstr>
      <vt:lpstr>Single 8He ion decay sequence  recorded by Timepix operating in ToA mode</vt:lpstr>
      <vt:lpstr>Astroparticle physics in space</vt:lpstr>
      <vt:lpstr>Measured radiation map by Satram device in orbit  around the Earth at an altitude of 820 km from the earth's surface obtained within 36 days from January 1, 2014 to February 7, 2014 logarithmic scale in μG/hr. </vt:lpstr>
      <vt:lpstr>Applications of pixel detectors in imaging</vt:lpstr>
      <vt:lpstr>Medipix with neutron converter: Visualization of explosive encapsulated in a copper cartridge</vt:lpstr>
      <vt:lpstr>Imaging of biological samples</vt:lpstr>
      <vt:lpstr>RTG imaging of soft tissues fixed by alcohol</vt:lpstr>
      <vt:lpstr>RTG imaging with sub-micron resolution</vt:lpstr>
      <vt:lpstr>Radiography of works of art</vt:lpstr>
      <vt:lpstr>Radiography of works of art</vt:lpstr>
      <vt:lpstr>Conclusion:  - we need your expertise in hardware and software (huge amount of detectors of different types, huge amount of data, importance of data processing)  - a lot of questions in fundamental and applied science (nature of neutrino, DM, astrophysics, medicine, biology, art, electronics…)  - international cooperation, but develop your infrastructure in South Africa  I wish you success in your activities  </vt:lpstr>
      <vt:lpstr>Thanks a lot for your attention</vt:lpstr>
    </vt:vector>
  </TitlesOfParts>
  <Company/>
  <LinksUpToDate>false</LinksUpToDate>
  <SharedDoc>false</SharedDoc>
  <HyperlinksChanged>false</HyperlinksChanged>
  <AppVersion>16.0014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3D-RID PROJECT</dc:title>
  <dc:creator>juhe</dc:creator>
  <cp:lastModifiedBy>Microsoft Office User</cp:lastModifiedBy>
  <cp:revision>1204</cp:revision>
  <dcterms:created xsi:type="dcterms:W3CDTF">2003-04-15T07:22:35Z</dcterms:created>
  <dcterms:modified xsi:type="dcterms:W3CDTF">2018-07-10T10:54:15Z</dcterms:modified>
</cp:coreProperties>
</file>