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41"/>
  </p:notesMasterIdLst>
  <p:handoutMasterIdLst>
    <p:handoutMasterId r:id="rId42"/>
  </p:handoutMasterIdLst>
  <p:sldIdLst>
    <p:sldId id="345" r:id="rId2"/>
    <p:sldId id="983" r:id="rId3"/>
    <p:sldId id="971" r:id="rId4"/>
    <p:sldId id="613" r:id="rId5"/>
    <p:sldId id="987" r:id="rId6"/>
    <p:sldId id="988" r:id="rId7"/>
    <p:sldId id="989" r:id="rId8"/>
    <p:sldId id="974" r:id="rId9"/>
    <p:sldId id="981" r:id="rId10"/>
    <p:sldId id="990" r:id="rId11"/>
    <p:sldId id="991" r:id="rId12"/>
    <p:sldId id="982" r:id="rId13"/>
    <p:sldId id="614" r:id="rId14"/>
    <p:sldId id="980" r:id="rId15"/>
    <p:sldId id="992" r:id="rId16"/>
    <p:sldId id="984" r:id="rId17"/>
    <p:sldId id="985" r:id="rId18"/>
    <p:sldId id="977" r:id="rId19"/>
    <p:sldId id="993" r:id="rId20"/>
    <p:sldId id="759" r:id="rId21"/>
    <p:sldId id="760" r:id="rId22"/>
    <p:sldId id="761" r:id="rId23"/>
    <p:sldId id="762" r:id="rId24"/>
    <p:sldId id="763" r:id="rId25"/>
    <p:sldId id="978" r:id="rId26"/>
    <p:sldId id="764" r:id="rId27"/>
    <p:sldId id="946" r:id="rId28"/>
    <p:sldId id="979" r:id="rId29"/>
    <p:sldId id="961" r:id="rId30"/>
    <p:sldId id="805" r:id="rId31"/>
    <p:sldId id="800" r:id="rId32"/>
    <p:sldId id="831" r:id="rId33"/>
    <p:sldId id="921" r:id="rId34"/>
    <p:sldId id="804" r:id="rId35"/>
    <p:sldId id="947" r:id="rId36"/>
    <p:sldId id="861" r:id="rId37"/>
    <p:sldId id="904" r:id="rId38"/>
    <p:sldId id="668" r:id="rId39"/>
    <p:sldId id="803" r:id="rId40"/>
  </p:sldIdLst>
  <p:sldSz cx="9906000" cy="6858000" type="A4"/>
  <p:notesSz cx="7138988" cy="9372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3200" i="1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6BC979B-A6C0-364E-A35D-5A4A03DC20C5}">
          <p14:sldIdLst>
            <p14:sldId id="345"/>
            <p14:sldId id="983"/>
            <p14:sldId id="971"/>
            <p14:sldId id="613"/>
            <p14:sldId id="987"/>
            <p14:sldId id="988"/>
            <p14:sldId id="989"/>
            <p14:sldId id="974"/>
            <p14:sldId id="981"/>
            <p14:sldId id="990"/>
            <p14:sldId id="991"/>
            <p14:sldId id="982"/>
            <p14:sldId id="614"/>
            <p14:sldId id="980"/>
            <p14:sldId id="992"/>
            <p14:sldId id="984"/>
            <p14:sldId id="985"/>
            <p14:sldId id="977"/>
          </p14:sldIdLst>
        </p14:section>
        <p14:section name="Section sans titre" id="{CEF82697-3BB6-464F-8F3C-B93C4DB656AC}">
          <p14:sldIdLst>
            <p14:sldId id="993"/>
            <p14:sldId id="759"/>
            <p14:sldId id="760"/>
            <p14:sldId id="761"/>
            <p14:sldId id="762"/>
            <p14:sldId id="763"/>
            <p14:sldId id="978"/>
            <p14:sldId id="764"/>
            <p14:sldId id="946"/>
            <p14:sldId id="979"/>
            <p14:sldId id="961"/>
            <p14:sldId id="805"/>
            <p14:sldId id="800"/>
            <p14:sldId id="831"/>
            <p14:sldId id="921"/>
            <p14:sldId id="804"/>
            <p14:sldId id="947"/>
            <p14:sldId id="861"/>
            <p14:sldId id="904"/>
            <p14:sldId id="668"/>
            <p14:sldId id="8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BA17"/>
    <a:srgbClr val="DFC6FF"/>
    <a:srgbClr val="FF0066"/>
    <a:srgbClr val="FFFF00"/>
    <a:srgbClr val="DDDDDD"/>
    <a:srgbClr val="FF9900"/>
    <a:srgbClr val="66FFFF"/>
    <a:srgbClr val="FF0000"/>
    <a:srgbClr val="13B42A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2" autoAdjust="0"/>
    <p:restoredTop sz="99589" autoAdjust="0"/>
  </p:normalViewPr>
  <p:slideViewPr>
    <p:cSldViewPr>
      <p:cViewPr>
        <p:scale>
          <a:sx n="90" d="100"/>
          <a:sy n="90" d="100"/>
        </p:scale>
        <p:origin x="-16" y="360"/>
      </p:cViewPr>
      <p:guideLst>
        <p:guide orient="horz" pos="33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960" y="-96"/>
      </p:cViewPr>
      <p:guideLst>
        <p:guide orient="horz" pos="2952"/>
        <p:guide pos="22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defTabSz="927100">
              <a:defRPr sz="1200" i="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46538" y="0"/>
            <a:ext cx="309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i="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9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defTabSz="927100">
              <a:defRPr sz="1200" i="0">
                <a:latin typeface="Times New Roman" charset="0"/>
              </a:defRPr>
            </a:lvl1pPr>
          </a:lstStyle>
          <a:p>
            <a:r>
              <a:rPr lang="en-GB"/>
              <a:t>P. Le Dû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46538" y="8904288"/>
            <a:ext cx="309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i="0">
                <a:latin typeface="Times New Roman" charset="0"/>
              </a:defRPr>
            </a:lvl1pPr>
          </a:lstStyle>
          <a:p>
            <a:fld id="{CADB77FE-FC4D-0B45-BB66-E757762A76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4561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defTabSz="927100">
              <a:defRPr sz="1200" i="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6538" y="0"/>
            <a:ext cx="309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i="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modifier les styles du texte du masque</a:t>
            </a:r>
          </a:p>
          <a:p>
            <a:pPr lvl="1"/>
            <a:r>
              <a:rPr lang="en-GB"/>
              <a:t>Deuxième niveau</a:t>
            </a:r>
          </a:p>
          <a:p>
            <a:pPr lvl="2"/>
            <a:r>
              <a:rPr lang="en-GB"/>
              <a:t>Troisième niveau</a:t>
            </a:r>
          </a:p>
          <a:p>
            <a:pPr lvl="3"/>
            <a:r>
              <a:rPr lang="en-GB"/>
              <a:t>Quatrième niveau</a:t>
            </a:r>
          </a:p>
          <a:p>
            <a:pPr lvl="4"/>
            <a:r>
              <a:rPr lang="en-GB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9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defTabSz="927100">
              <a:defRPr sz="1200" i="0">
                <a:latin typeface="Times New Roman" charset="0"/>
              </a:defRPr>
            </a:lvl1pPr>
          </a:lstStyle>
          <a:p>
            <a:r>
              <a:rPr lang="en-GB"/>
              <a:t>P. Le Dû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6538" y="8904288"/>
            <a:ext cx="309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i="0">
                <a:latin typeface="Times New Roman" charset="0"/>
              </a:defRPr>
            </a:lvl1pPr>
          </a:lstStyle>
          <a:p>
            <a:fld id="{6B65E662-1761-954E-A68F-B8B856E8404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5918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616A1-0135-9F45-9780-9014D0B462EF}" type="slidenum">
              <a:rPr lang="en-GB"/>
              <a:pPr/>
              <a:t>1</a:t>
            </a:fld>
            <a:endParaRPr lang="en-GB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ym typeface="Wingdings" pitchFamily="2" charset="2"/>
              </a:rPr>
              <a:t>in case of </a:t>
            </a:r>
            <a:r>
              <a:rPr lang="en-US" baseline="30000" dirty="0">
                <a:sym typeface="Wingdings" pitchFamily="2" charset="2"/>
              </a:rPr>
              <a:t>12</a:t>
            </a:r>
            <a:r>
              <a:rPr lang="en-US" dirty="0">
                <a:sym typeface="Wingdings" pitchFamily="2" charset="2"/>
              </a:rPr>
              <a:t>C </a:t>
            </a:r>
            <a:r>
              <a:rPr lang="en-US" dirty="0" smtClean="0">
                <a:sym typeface="Wingdings" pitchFamily="2" charset="2"/>
              </a:rPr>
              <a:t>in-beam </a:t>
            </a:r>
            <a:r>
              <a:rPr lang="en-US" dirty="0" err="1">
                <a:sym typeface="Wingdings" pitchFamily="2" charset="2"/>
              </a:rPr>
              <a:t>randoms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totally </a:t>
            </a:r>
            <a:r>
              <a:rPr lang="en-US" dirty="0">
                <a:sym typeface="Wingdings" pitchFamily="2" charset="2"/>
              </a:rPr>
              <a:t>prevent of using this data slot </a:t>
            </a:r>
            <a:endParaRPr lang="en-US" dirty="0" smtClean="0">
              <a:sym typeface="Wingdings" pitchFamily="2" charset="2"/>
            </a:endParaRPr>
          </a:p>
          <a:p>
            <a:pPr>
              <a:defRPr/>
            </a:pPr>
            <a:r>
              <a:rPr lang="en-US" dirty="0" smtClean="0">
                <a:sym typeface="Wingdings" pitchFamily="2" charset="2"/>
              </a:rPr>
              <a:t>Tagging </a:t>
            </a:r>
            <a:r>
              <a:rPr lang="en-US" dirty="0">
                <a:sym typeface="Wingdings" pitchFamily="2" charset="2"/>
              </a:rPr>
              <a:t>the events with an in-beam detector (TOF-PET)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42BBE-1DF4-214D-9345-D0DFF96841C6}" type="slidenum">
              <a:rPr lang="en-GB"/>
              <a:pPr/>
              <a:t>29</a:t>
            </a:fld>
            <a:endParaRPr lang="en-GB"/>
          </a:p>
        </p:txBody>
      </p:sp>
      <p:sp>
        <p:nvSpPr>
          <p:cNvPr id="685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28D578-3503-EA42-B067-63E42832177B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8919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DF202-EC24-8744-9C30-3D4D057E4A8F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9287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7205E2-FE7F-1942-A773-30215D6EE9AA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71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42BBE-1DF4-214D-9345-D0DFF96841C6}" type="slidenum">
              <a:rPr lang="en-GB"/>
              <a:pPr/>
              <a:t>36</a:t>
            </a:fld>
            <a:endParaRPr lang="en-GB"/>
          </a:p>
        </p:txBody>
      </p:sp>
      <p:sp>
        <p:nvSpPr>
          <p:cNvPr id="685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42BBE-1DF4-214D-9345-D0DFF96841C6}" type="slidenum">
              <a:rPr lang="en-GB"/>
              <a:pPr/>
              <a:t>37</a:t>
            </a:fld>
            <a:endParaRPr lang="en-GB"/>
          </a:p>
        </p:txBody>
      </p:sp>
      <p:sp>
        <p:nvSpPr>
          <p:cNvPr id="685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795FD-9AAD-8149-B7A8-1F3133CD4A0E}" type="slidenum">
              <a:rPr lang="en-GB"/>
              <a:pPr/>
              <a:t>38</a:t>
            </a:fld>
            <a:endParaRPr lang="en-GB"/>
          </a:p>
        </p:txBody>
      </p:sp>
      <p:sp>
        <p:nvSpPr>
          <p:cNvPr id="70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8606B-00DD-3143-8839-7ABAAA827886}" type="slidenum">
              <a:rPr lang="en-GB"/>
              <a:pPr/>
              <a:t>3</a:t>
            </a:fld>
            <a:endParaRPr lang="en-GB"/>
          </a:p>
        </p:txBody>
      </p:sp>
      <p:sp>
        <p:nvSpPr>
          <p:cNvPr id="8222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8606B-00DD-3143-8839-7ABAAA827886}" type="slidenum">
              <a:rPr lang="en-GB"/>
              <a:pPr/>
              <a:t>4</a:t>
            </a:fld>
            <a:endParaRPr lang="en-GB"/>
          </a:p>
        </p:txBody>
      </p:sp>
      <p:sp>
        <p:nvSpPr>
          <p:cNvPr id="8222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6A345B-5E42-E44F-8D78-29D74F26A4D3}" type="slidenum">
              <a:rPr lang="en-GB"/>
              <a:pPr/>
              <a:t>11</a:t>
            </a:fld>
            <a:endParaRPr lang="en-GB"/>
          </a:p>
        </p:txBody>
      </p:sp>
      <p:sp>
        <p:nvSpPr>
          <p:cNvPr id="74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42BBE-1DF4-214D-9345-D0DFF96841C6}" type="slidenum">
              <a:rPr lang="en-GB"/>
              <a:pPr/>
              <a:t>19</a:t>
            </a:fld>
            <a:endParaRPr lang="en-GB"/>
          </a:p>
        </p:txBody>
      </p:sp>
      <p:sp>
        <p:nvSpPr>
          <p:cNvPr id="685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0288" y="703263"/>
            <a:ext cx="5076825" cy="3514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4452938"/>
            <a:ext cx="5233988" cy="4216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E12A77-A333-2C4A-9A1A-928806C2CC2E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D15DA1-44D5-5F41-B5E8-35F5E34E3103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P. Le Dû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4A92A5-693B-1046-AA85-344B8DDDDF02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9185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Le Dû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988376-C6C6-1949-AFCB-5774F186806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0" y="0"/>
            <a:ext cx="9906000" cy="6856413"/>
            <a:chOff x="0" y="0"/>
            <a:chExt cx="5760" cy="4319"/>
          </a:xfrm>
        </p:grpSpPr>
        <p:sp>
          <p:nvSpPr>
            <p:cNvPr id="9421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1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2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3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4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9424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9424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24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942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152400" y="260350"/>
            <a:ext cx="8915400" cy="1828800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fr-FR" noProof="0" smtClean="0"/>
              <a:t>Cliquez et modifiez le titre</a:t>
            </a:r>
          </a:p>
        </p:txBody>
      </p:sp>
      <p:sp>
        <p:nvSpPr>
          <p:cNvPr id="942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16150" y="2492375"/>
            <a:ext cx="69342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 sz="2400">
                <a:solidFill>
                  <a:srgbClr val="FFFF00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94252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9425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9425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BD5999-04DA-904D-9425-C1B6278C3900}" type="slidenum">
              <a:rPr lang="fr-FR"/>
              <a:pPr/>
              <a:t>‹#›</a:t>
            </a:fld>
            <a:endParaRPr lang="fr-FR"/>
          </a:p>
        </p:txBody>
      </p:sp>
      <p:graphicFrame>
        <p:nvGraphicFramePr>
          <p:cNvPr id="94255" name="Object 47"/>
          <p:cNvGraphicFramePr>
            <a:graphicFrameLocks noChangeAspect="1"/>
          </p:cNvGraphicFramePr>
          <p:nvPr userDrawn="1"/>
        </p:nvGraphicFramePr>
        <p:xfrm>
          <a:off x="8610600" y="152400"/>
          <a:ext cx="10731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55" name="Image Bitmap" r:id="rId3" imgW="4610744" imgH="1819529" progId="Paint.Picture">
                  <p:embed/>
                </p:oleObj>
              </mc:Choice>
              <mc:Fallback>
                <p:oleObj name="Image Bitmap" r:id="rId3" imgW="4610744" imgH="1819529" progId="Paint.Picture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152400"/>
                        <a:ext cx="107315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DA7FB-0BDB-2F47-9B64-F1D96456502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46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3188" y="0"/>
            <a:ext cx="2100262" cy="5656263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148388" cy="56562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B6499-F886-4949-B7C8-D2159FCD4BA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41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11096-C63C-5E40-AB3E-83E90B69FB3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9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EC528-DA50-5B4C-B23D-C3C0A093072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15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2400" y="1125538"/>
            <a:ext cx="3775075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875" y="1125538"/>
            <a:ext cx="3776663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D8D3C-CC4F-484E-A29D-EE0C2E6EA4C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24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7C074-FC49-5B4D-A036-A5974CA002A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436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DA75C-F91A-3340-AC08-13E165EB39E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30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DB7F-BC16-224C-9B06-33CF1FA991A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606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106EF-4881-DC40-94E7-7E68513244E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5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4930B-662E-B543-AB87-477A5F2CBEB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04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6" name="Group 2"/>
          <p:cNvGrpSpPr>
            <a:grpSpLocks/>
          </p:cNvGrpSpPr>
          <p:nvPr/>
        </p:nvGrpSpPr>
        <p:grpSpPr bwMode="auto">
          <a:xfrm>
            <a:off x="0" y="188913"/>
            <a:ext cx="9906000" cy="6856412"/>
            <a:chOff x="0" y="0"/>
            <a:chExt cx="5760" cy="4319"/>
          </a:xfrm>
        </p:grpSpPr>
        <p:sp>
          <p:nvSpPr>
            <p:cNvPr id="931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1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2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9322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932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2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932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15925" y="0"/>
            <a:ext cx="81375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932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25538"/>
            <a:ext cx="7704138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32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3638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932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932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3638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E26EE077-031A-DC47-8DCB-BF3513626033}" type="slidenum">
              <a:rPr lang="fr-FR"/>
              <a:pPr/>
              <a:t>‹#›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3.png"/><Relationship Id="rId5" Type="http://schemas.openxmlformats.org/officeDocument/2006/relationships/image" Target="../media/image1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2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phique_Microsoft_Excel1.xls"/><Relationship Id="rId4" Type="http://schemas.openxmlformats.org/officeDocument/2006/relationships/image" Target="../media/image25.emf"/><Relationship Id="rId5" Type="http://schemas.openxmlformats.org/officeDocument/2006/relationships/image" Target="../media/image26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2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32.emf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58.emf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1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4" Type="http://schemas.openxmlformats.org/officeDocument/2006/relationships/image" Target="../media/image68.wmf"/><Relationship Id="rId5" Type="http://schemas.openxmlformats.org/officeDocument/2006/relationships/image" Target="../media/image69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70.emf"/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32.emf"/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1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9412-157F-5A43-912E-F83CAE1A42C3}" type="slidenum">
              <a:rPr lang="fr-FR"/>
              <a:pPr/>
              <a:t>1</a:t>
            </a:fld>
            <a:endParaRPr lang="fr-FR"/>
          </a:p>
        </p:txBody>
      </p:sp>
      <p:pic>
        <p:nvPicPr>
          <p:cNvPr id="237621" name="Picture 53"/>
          <p:cNvPicPr>
            <a:picLocks noGrp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" r="2316"/>
          <a:stretch>
            <a:fillRect/>
          </a:stretch>
        </p:blipFill>
        <p:spPr>
          <a:xfrm flipV="1">
            <a:off x="2720752" y="3356992"/>
            <a:ext cx="4640263" cy="360040"/>
          </a:xfrm>
          <a:noFill/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620" name="Rectangle 52"/>
          <p:cNvSpPr>
            <a:spLocks noChangeArrowheads="1"/>
          </p:cNvSpPr>
          <p:nvPr/>
        </p:nvSpPr>
        <p:spPr bwMode="auto">
          <a:xfrm>
            <a:off x="4592960" y="4005064"/>
            <a:ext cx="15144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b="1" dirty="0">
                <a:solidFill>
                  <a:srgbClr val="CCFFCC"/>
                </a:solidFill>
                <a:latin typeface="Monotype Corsiva" charset="0"/>
              </a:rPr>
              <a:t>P. Le </a:t>
            </a:r>
            <a:r>
              <a:rPr lang="en-US" b="1" dirty="0" err="1">
                <a:solidFill>
                  <a:srgbClr val="CCFFCC"/>
                </a:solidFill>
                <a:latin typeface="Monotype Corsiva" charset="0"/>
              </a:rPr>
              <a:t>Dû</a:t>
            </a:r>
            <a:endParaRPr lang="en-US" sz="1800" b="1" dirty="0">
              <a:solidFill>
                <a:srgbClr val="CCFFCC"/>
              </a:solidFill>
              <a:latin typeface="New York" charset="0"/>
            </a:endParaRPr>
          </a:p>
        </p:txBody>
      </p:sp>
      <p:sp>
        <p:nvSpPr>
          <p:cNvPr id="237631" name="Text Box 63"/>
          <p:cNvSpPr txBox="1">
            <a:spLocks noChangeArrowheads="1"/>
          </p:cNvSpPr>
          <p:nvPr/>
        </p:nvSpPr>
        <p:spPr bwMode="auto">
          <a:xfrm>
            <a:off x="4016896" y="4725144"/>
            <a:ext cx="28349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2000" b="1" dirty="0" err="1" smtClean="0">
                <a:solidFill>
                  <a:srgbClr val="66FFFF"/>
                </a:solidFill>
                <a:latin typeface="Arial" charset="0"/>
              </a:rPr>
              <a:t>patrickledu@me.com</a:t>
            </a:r>
            <a:endParaRPr lang="fr-FR" sz="2000" b="1" dirty="0">
              <a:solidFill>
                <a:srgbClr val="66FFFF"/>
              </a:solidFill>
              <a:latin typeface="Arial" charset="0"/>
            </a:endParaRPr>
          </a:p>
        </p:txBody>
      </p:sp>
      <p:sp>
        <p:nvSpPr>
          <p:cNvPr id="237633" name="Rectangle 65"/>
          <p:cNvSpPr>
            <a:spLocks noChangeArrowheads="1"/>
          </p:cNvSpPr>
          <p:nvPr/>
        </p:nvSpPr>
        <p:spPr bwMode="auto">
          <a:xfrm>
            <a:off x="8404225" y="20304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CA" sz="1800" i="0">
              <a:latin typeface="Arial" charset="0"/>
            </a:endParaRPr>
          </a:p>
        </p:txBody>
      </p:sp>
      <p:sp>
        <p:nvSpPr>
          <p:cNvPr id="237639" name="Rectangle 71"/>
          <p:cNvSpPr>
            <a:spLocks noChangeArrowheads="1"/>
          </p:cNvSpPr>
          <p:nvPr/>
        </p:nvSpPr>
        <p:spPr bwMode="auto">
          <a:xfrm>
            <a:off x="1457325" y="30654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CA" sz="1800" i="0">
              <a:latin typeface="Arial" charset="0"/>
            </a:endParaRPr>
          </a:p>
        </p:txBody>
      </p:sp>
      <p:sp>
        <p:nvSpPr>
          <p:cNvPr id="237643" name="Rectangle 75"/>
          <p:cNvSpPr>
            <a:spLocks noChangeArrowheads="1"/>
          </p:cNvSpPr>
          <p:nvPr/>
        </p:nvSpPr>
        <p:spPr bwMode="auto">
          <a:xfrm>
            <a:off x="3590925" y="5330627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CA" sz="1800" i="0">
              <a:latin typeface="Arial" charset="0"/>
            </a:endParaRPr>
          </a:p>
        </p:txBody>
      </p:sp>
      <p:sp>
        <p:nvSpPr>
          <p:cNvPr id="237660" name="Rectangle 92"/>
          <p:cNvSpPr>
            <a:spLocks noChangeArrowheads="1"/>
          </p:cNvSpPr>
          <p:nvPr/>
        </p:nvSpPr>
        <p:spPr bwMode="auto">
          <a:xfrm>
            <a:off x="3590925" y="5330627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CA" sz="1800" i="0">
              <a:latin typeface="Arial" charset="0"/>
            </a:endParaRPr>
          </a:p>
        </p:txBody>
      </p:sp>
      <p:sp>
        <p:nvSpPr>
          <p:cNvPr id="237675" name="Rectangle 107"/>
          <p:cNvSpPr>
            <a:spLocks noGrp="1" noChangeArrowheads="1"/>
          </p:cNvSpPr>
          <p:nvPr>
            <p:ph type="title"/>
          </p:nvPr>
        </p:nvSpPr>
        <p:spPr>
          <a:xfrm>
            <a:off x="848544" y="764704"/>
            <a:ext cx="8280920" cy="2175520"/>
          </a:xfrm>
        </p:spPr>
        <p:txBody>
          <a:bodyPr/>
          <a:lstStyle/>
          <a:p>
            <a:r>
              <a:rPr lang="fr-FR" sz="4800" b="0" i="1" dirty="0" err="1" smtClean="0">
                <a:effectLst/>
                <a:latin typeface="Comic Sans MS Bold" charset="0"/>
              </a:rPr>
              <a:t>Particle</a:t>
            </a:r>
            <a:r>
              <a:rPr lang="fr-FR" sz="4800" b="0" i="1" dirty="0" smtClean="0">
                <a:effectLst/>
                <a:latin typeface="Comic Sans MS Bold" charset="0"/>
              </a:rPr>
              <a:t> </a:t>
            </a:r>
            <a:r>
              <a:rPr lang="fr-FR" sz="4800" b="0" i="1" dirty="0" err="1" smtClean="0">
                <a:effectLst/>
                <a:latin typeface="Comic Sans MS Bold" charset="0"/>
              </a:rPr>
              <a:t>therapy</a:t>
            </a:r>
            <a:r>
              <a:rPr lang="fr-FR" sz="4800" b="0" i="1" dirty="0" smtClean="0">
                <a:effectLst/>
                <a:latin typeface="Comic Sans MS Bold" charset="0"/>
              </a:rPr>
              <a:t/>
            </a:r>
            <a:br>
              <a:rPr lang="fr-FR" sz="4800" b="0" i="1" dirty="0" smtClean="0">
                <a:effectLst/>
                <a:latin typeface="Comic Sans MS Bold" charset="0"/>
              </a:rPr>
            </a:br>
            <a:r>
              <a:rPr lang="fr-FR" sz="4800" b="0" i="1" dirty="0" err="1" smtClean="0">
                <a:effectLst/>
                <a:latin typeface="Comic Sans MS Bold" charset="0"/>
              </a:rPr>
              <a:t>Critical</a:t>
            </a:r>
            <a:r>
              <a:rPr lang="fr-FR" sz="4800" b="0" i="1" dirty="0" smtClean="0">
                <a:effectLst/>
                <a:latin typeface="Comic Sans MS Bold" charset="0"/>
              </a:rPr>
              <a:t> issues and Challenges</a:t>
            </a:r>
            <a:endParaRPr lang="fr-FR" sz="4800" b="0" i="1" dirty="0">
              <a:effectLst/>
              <a:latin typeface="Comic Sans MS Bold" charset="0"/>
            </a:endParaRPr>
          </a:p>
        </p:txBody>
      </p:sp>
      <p:pic>
        <p:nvPicPr>
          <p:cNvPr id="21" name="Image 5" descr="NPSS2013logoTM-CMY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976" y="5301208"/>
            <a:ext cx="1152128" cy="1084356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pic>
        <p:nvPicPr>
          <p:cNvPr id="22" name="Picture 1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272" y="4725144"/>
            <a:ext cx="2378075" cy="159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464" y="404664"/>
            <a:ext cx="9777536" cy="864096"/>
          </a:xfrm>
        </p:spPr>
        <p:txBody>
          <a:bodyPr/>
          <a:lstStyle/>
          <a:p>
            <a:pPr>
              <a:defRPr/>
            </a:pPr>
            <a:r>
              <a:rPr lang="fr-FR" sz="2800" dirty="0" smtClean="0">
                <a:effectLst/>
              </a:rPr>
              <a:t> </a:t>
            </a:r>
            <a:r>
              <a:rPr lang="fr-FR" sz="2800" dirty="0" err="1" smtClean="0">
                <a:effectLst/>
              </a:rPr>
              <a:t>Summary</a:t>
            </a:r>
            <a:r>
              <a:rPr lang="fr-FR" sz="2800" dirty="0" smtClean="0">
                <a:effectLst/>
              </a:rPr>
              <a:t> :BIOLOGICAL </a:t>
            </a:r>
            <a:r>
              <a:rPr lang="fr-FR" sz="2800" dirty="0">
                <a:effectLst/>
              </a:rPr>
              <a:t>BASICS </a:t>
            </a:r>
            <a:r>
              <a:rPr lang="fr-FR" sz="2800" dirty="0" smtClean="0">
                <a:effectLst/>
              </a:rPr>
              <a:t/>
            </a:r>
            <a:br>
              <a:rPr lang="fr-FR" sz="2800" dirty="0" smtClean="0">
                <a:effectLst/>
              </a:rPr>
            </a:br>
            <a:r>
              <a:rPr lang="fr-FR" sz="2800" dirty="0">
                <a:effectLst/>
              </a:rPr>
              <a:t>Protons vs photons </a:t>
            </a:r>
            <a:r>
              <a:rPr lang="fr-FR" dirty="0" smtClean="0">
                <a:effectLst/>
              </a:rPr>
              <a:t/>
            </a:r>
            <a:br>
              <a:rPr lang="fr-FR" dirty="0" smtClean="0">
                <a:effectLst/>
              </a:rPr>
            </a:br>
            <a:endParaRPr lang="fr-FR" dirty="0"/>
          </a:p>
        </p:txBody>
      </p:sp>
      <p:pic>
        <p:nvPicPr>
          <p:cNvPr id="6" name="Espace réservé du contenu 5" descr="Capture d’écran 2015-03-11 à 15.11.3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4" b="3964"/>
          <a:stretch>
            <a:fillRect/>
          </a:stretch>
        </p:blipFill>
        <p:spPr>
          <a:xfrm>
            <a:off x="128464" y="1772816"/>
            <a:ext cx="5019675" cy="2952750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CEC62-5147-2B46-9127-6ADE42A5B763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5084019" y="1412776"/>
            <a:ext cx="4821981" cy="446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3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4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fr-FR" sz="2400" dirty="0" err="1" smtClean="0">
                <a:effectLst/>
              </a:rPr>
              <a:t>Clinical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advantages</a:t>
            </a:r>
            <a:r>
              <a:rPr lang="fr-FR" sz="2400" dirty="0" smtClean="0">
                <a:effectLst/>
              </a:rPr>
              <a:t> : </a:t>
            </a:r>
          </a:p>
          <a:p>
            <a:pPr>
              <a:defRPr/>
            </a:pPr>
            <a:r>
              <a:rPr lang="fr-FR" sz="2400" dirty="0" smtClean="0">
                <a:effectLst/>
                <a:latin typeface="Wingdings"/>
              </a:rPr>
              <a:t> </a:t>
            </a:r>
            <a:r>
              <a:rPr lang="fr-FR" sz="2400" dirty="0" err="1" smtClean="0">
                <a:effectLst/>
              </a:rPr>
              <a:t>treatment</a:t>
            </a:r>
            <a:r>
              <a:rPr lang="fr-FR" sz="2400" dirty="0" smtClean="0">
                <a:effectLst/>
              </a:rPr>
              <a:t> of </a:t>
            </a:r>
            <a:r>
              <a:rPr lang="fr-FR" sz="2400" dirty="0" err="1" smtClean="0">
                <a:effectLst/>
              </a:rPr>
              <a:t>deep-seated</a:t>
            </a:r>
            <a:r>
              <a:rPr lang="fr-FR" sz="2400" dirty="0" smtClean="0">
                <a:effectLst/>
              </a:rPr>
              <a:t>, </a:t>
            </a:r>
            <a:r>
              <a:rPr lang="fr-FR" sz="2400" dirty="0" err="1" smtClean="0">
                <a:effectLst/>
              </a:rPr>
              <a:t>irregular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shaped</a:t>
            </a:r>
            <a:r>
              <a:rPr lang="fr-FR" sz="2400" dirty="0" smtClean="0">
                <a:effectLst/>
              </a:rPr>
              <a:t> and </a:t>
            </a:r>
            <a:r>
              <a:rPr lang="fr-FR" sz="2400" dirty="0" err="1" smtClean="0">
                <a:effectLst/>
              </a:rPr>
              <a:t>radioresistant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tumors</a:t>
            </a:r>
            <a:r>
              <a:rPr lang="fr-FR" sz="2400" dirty="0" smtClean="0">
                <a:effectLst/>
              </a:rPr>
              <a:t>; </a:t>
            </a:r>
          </a:p>
          <a:p>
            <a:pPr>
              <a:defRPr/>
            </a:pPr>
            <a:r>
              <a:rPr lang="fr-FR" sz="2400" dirty="0" smtClean="0">
                <a:effectLst/>
                <a:latin typeface="Wingdings"/>
              </a:rPr>
              <a:t> </a:t>
            </a:r>
            <a:r>
              <a:rPr lang="fr-FR" sz="2400" dirty="0" err="1" smtClean="0">
                <a:effectLst/>
              </a:rPr>
              <a:t>small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probability</a:t>
            </a:r>
            <a:r>
              <a:rPr lang="fr-FR" sz="2400" dirty="0" smtClean="0">
                <a:effectLst/>
              </a:rPr>
              <a:t> of </a:t>
            </a:r>
            <a:r>
              <a:rPr lang="fr-FR" sz="2400" dirty="0" err="1" smtClean="0">
                <a:effectLst/>
              </a:rPr>
              <a:t>side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effects</a:t>
            </a:r>
            <a:r>
              <a:rPr lang="fr-FR" sz="2400" dirty="0" smtClean="0">
                <a:effectLst/>
              </a:rPr>
              <a:t> in normal tissue (</a:t>
            </a:r>
            <a:r>
              <a:rPr lang="fr-FR" sz="2400" dirty="0" err="1" smtClean="0">
                <a:effectLst/>
              </a:rPr>
              <a:t>critical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structrure</a:t>
            </a:r>
            <a:r>
              <a:rPr lang="fr-FR" sz="2400" dirty="0" smtClean="0">
                <a:effectLst/>
              </a:rPr>
              <a:t>); </a:t>
            </a:r>
          </a:p>
          <a:p>
            <a:pPr>
              <a:defRPr/>
            </a:pPr>
            <a:r>
              <a:rPr lang="fr-FR" sz="2400" dirty="0" smtClean="0">
                <a:effectLst/>
                <a:latin typeface="Wingdings"/>
              </a:rPr>
              <a:t> 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proton </a:t>
            </a:r>
            <a:r>
              <a:rPr lang="fr-FR" sz="2400" dirty="0" err="1" smtClean="0">
                <a:solidFill>
                  <a:srgbClr val="66FFFF"/>
                </a:solidFill>
                <a:effectLst/>
              </a:rPr>
              <a:t>therapy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 </a:t>
            </a:r>
            <a:r>
              <a:rPr lang="fr-FR" sz="2400" dirty="0" err="1" smtClean="0">
                <a:solidFill>
                  <a:srgbClr val="66FFFF"/>
                </a:solidFill>
                <a:effectLst/>
              </a:rPr>
              <a:t>suitable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 for </a:t>
            </a:r>
            <a:r>
              <a:rPr lang="fr-FR" sz="2400" dirty="0" err="1" smtClean="0">
                <a:solidFill>
                  <a:srgbClr val="66FFFF"/>
                </a:solidFill>
                <a:effectLst/>
              </a:rPr>
              <a:t>pediatric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 </a:t>
            </a:r>
            <a:r>
              <a:rPr lang="fr-FR" sz="2400" dirty="0" err="1" smtClean="0">
                <a:solidFill>
                  <a:srgbClr val="66FFFF"/>
                </a:solidFill>
                <a:effectLst/>
              </a:rPr>
              <a:t>diseases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 (</a:t>
            </a:r>
            <a:r>
              <a:rPr lang="fr-FR" sz="2400" dirty="0" err="1" smtClean="0">
                <a:solidFill>
                  <a:srgbClr val="66FFFF"/>
                </a:solidFill>
                <a:effectLst/>
              </a:rPr>
              <a:t>reduced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 </a:t>
            </a:r>
            <a:r>
              <a:rPr lang="fr-FR" sz="2400" dirty="0" err="1" smtClean="0">
                <a:solidFill>
                  <a:srgbClr val="66FFFF"/>
                </a:solidFill>
                <a:effectLst/>
              </a:rPr>
              <a:t>toxicity</a:t>
            </a:r>
            <a:r>
              <a:rPr lang="fr-FR" sz="2400" dirty="0" smtClean="0">
                <a:solidFill>
                  <a:srgbClr val="66FFFF"/>
                </a:solidFill>
                <a:effectLst/>
              </a:rPr>
              <a:t>). </a:t>
            </a:r>
          </a:p>
          <a:p>
            <a:pPr>
              <a:defRPr/>
            </a:pPr>
            <a:endParaRPr lang="fr-FR" sz="2400" dirty="0"/>
          </a:p>
        </p:txBody>
      </p:sp>
      <p:sp>
        <p:nvSpPr>
          <p:cNvPr id="32775" name="ZoneTexte 10"/>
          <p:cNvSpPr txBox="1">
            <a:spLocks noChangeArrowheads="1"/>
          </p:cNvSpPr>
          <p:nvPr/>
        </p:nvSpPr>
        <p:spPr bwMode="auto">
          <a:xfrm>
            <a:off x="344488" y="5157192"/>
            <a:ext cx="4371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 dirty="0"/>
              <a:t>TC image: dose distribution </a:t>
            </a:r>
            <a:r>
              <a:rPr lang="fr-FR" sz="1800" dirty="0" err="1"/>
              <a:t>calculated</a:t>
            </a:r>
            <a:endParaRPr lang="fr-FR" sz="1800" dirty="0"/>
          </a:p>
          <a:p>
            <a:pPr eaLnBrk="1" hangingPunct="1"/>
            <a:r>
              <a:rPr lang="fr-FR" sz="1800" dirty="0"/>
              <a:t> for proton </a:t>
            </a:r>
            <a:r>
              <a:rPr lang="fr-FR" sz="1800" dirty="0" err="1"/>
              <a:t>beams</a:t>
            </a:r>
            <a:r>
              <a:rPr lang="fr-FR" sz="1800" dirty="0"/>
              <a:t> and X-rays.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TOMSK talk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6019-F14C-C64B-9609-3966DA450BBD}" type="slidenum">
              <a:rPr lang="fr-FR"/>
              <a:pPr/>
              <a:t>11</a:t>
            </a:fld>
            <a:endParaRPr lang="fr-FR"/>
          </a:p>
        </p:txBody>
      </p:sp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5925" y="0"/>
            <a:ext cx="8270875" cy="762000"/>
          </a:xfrm>
        </p:spPr>
        <p:txBody>
          <a:bodyPr/>
          <a:lstStyle/>
          <a:p>
            <a:r>
              <a:rPr lang="fr-FR"/>
              <a:t>Comparison IMRT-Protons</a:t>
            </a:r>
          </a:p>
        </p:txBody>
      </p:sp>
      <p:pic>
        <p:nvPicPr>
          <p:cNvPr id="6942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914400"/>
            <a:ext cx="8458200" cy="340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94277" name="Picture 5" descr="UA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3400"/>
            <a:ext cx="2590800" cy="234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94279" name="Group 9"/>
          <p:cNvGrpSpPr>
            <a:grpSpLocks/>
          </p:cNvGrpSpPr>
          <p:nvPr/>
        </p:nvGrpSpPr>
        <p:grpSpPr bwMode="auto">
          <a:xfrm>
            <a:off x="5486400" y="4343400"/>
            <a:ext cx="3124200" cy="2393950"/>
            <a:chOff x="606" y="636"/>
            <a:chExt cx="3968" cy="3152"/>
          </a:xfrm>
        </p:grpSpPr>
        <p:pic>
          <p:nvPicPr>
            <p:cNvPr id="694280" name="Picture 10" descr="figur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" y="636"/>
              <a:ext cx="3968" cy="3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4281" name="Text Box 11"/>
            <p:cNvSpPr txBox="1">
              <a:spLocks noChangeArrowheads="1"/>
            </p:cNvSpPr>
            <p:nvPr/>
          </p:nvSpPr>
          <p:spPr bwMode="auto">
            <a:xfrm>
              <a:off x="2898" y="3466"/>
              <a:ext cx="1452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GB" sz="1000" b="1" i="0">
                  <a:solidFill>
                    <a:schemeClr val="bg1"/>
                  </a:solidFill>
                  <a:latin typeface="Arial" charset="0"/>
                  <a:cs typeface="ＭＳ Ｐゴシック" charset="0"/>
                </a:rPr>
                <a:t>Courtesy of IBA</a:t>
              </a:r>
            </a:p>
          </p:txBody>
        </p:sp>
      </p:grp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March 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4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7206E-DD64-AB4A-9853-361AFE714D53}" type="slidenum">
              <a:rPr lang="fr-FR"/>
              <a:pPr>
                <a:defRPr/>
              </a:pPr>
              <a:t>12</a:t>
            </a:fld>
            <a:endParaRPr lang="fr-FR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Comparing Proton and conventional RT</a:t>
            </a:r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495300" y="1124861"/>
            <a:ext cx="9067800" cy="3751939"/>
            <a:chOff x="413" y="1285"/>
            <a:chExt cx="4916" cy="2689"/>
          </a:xfrm>
        </p:grpSpPr>
        <p:pic>
          <p:nvPicPr>
            <p:cNvPr id="84480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" y="1298"/>
              <a:ext cx="4916" cy="2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44806" name="Text Box 6"/>
            <p:cNvSpPr txBox="1">
              <a:spLocks noChangeArrowheads="1"/>
            </p:cNvSpPr>
            <p:nvPr/>
          </p:nvSpPr>
          <p:spPr bwMode="auto">
            <a:xfrm>
              <a:off x="487" y="1285"/>
              <a:ext cx="726" cy="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0" hangingPunct="0">
                <a:spcBef>
                  <a:spcPct val="50000"/>
                </a:spcBef>
                <a:buSzPct val="68000"/>
                <a:buFont typeface="Wingdings" charset="0"/>
                <a:buNone/>
                <a:defRPr/>
              </a:pPr>
              <a:r>
                <a:rPr lang="fr-BE" sz="2000" i="0" dirty="0" smtClean="0">
                  <a:solidFill>
                    <a:srgbClr val="CCFFCC"/>
                  </a:solidFill>
                  <a:latin typeface="Univers 45 Light" charset="0"/>
                </a:rPr>
                <a:t>Photon</a:t>
              </a:r>
              <a:endParaRPr lang="en-US" sz="2000" i="0" dirty="0" smtClean="0">
                <a:solidFill>
                  <a:srgbClr val="CCFFCC"/>
                </a:solidFill>
                <a:latin typeface="Univers 45 Light" charset="0"/>
              </a:endParaRPr>
            </a:p>
          </p:txBody>
        </p:sp>
        <p:sp>
          <p:nvSpPr>
            <p:cNvPr id="844807" name="Text Box 7"/>
            <p:cNvSpPr txBox="1">
              <a:spLocks noChangeArrowheads="1"/>
            </p:cNvSpPr>
            <p:nvPr/>
          </p:nvSpPr>
          <p:spPr bwMode="auto">
            <a:xfrm>
              <a:off x="2109" y="1298"/>
              <a:ext cx="1089" cy="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0" hangingPunct="0">
                <a:spcBef>
                  <a:spcPct val="50000"/>
                </a:spcBef>
                <a:buSzPct val="68000"/>
                <a:buFont typeface="Wingdings" charset="0"/>
                <a:buNone/>
                <a:defRPr/>
              </a:pPr>
              <a:r>
                <a:rPr lang="fr-BE" sz="2000" i="0" dirty="0" smtClean="0">
                  <a:solidFill>
                    <a:srgbClr val="66FFFF"/>
                  </a:solidFill>
                  <a:latin typeface="Univers 45 Light" charset="0"/>
                </a:rPr>
                <a:t>IMRT Photon</a:t>
              </a:r>
              <a:endParaRPr lang="en-US" sz="2000" i="0" dirty="0" smtClean="0">
                <a:solidFill>
                  <a:srgbClr val="66FFFF"/>
                </a:solidFill>
                <a:latin typeface="Univers 45 Light" charset="0"/>
              </a:endParaRPr>
            </a:p>
          </p:txBody>
        </p:sp>
        <p:sp>
          <p:nvSpPr>
            <p:cNvPr id="844808" name="Text Box 8"/>
            <p:cNvSpPr txBox="1">
              <a:spLocks noChangeArrowheads="1"/>
            </p:cNvSpPr>
            <p:nvPr/>
          </p:nvSpPr>
          <p:spPr bwMode="auto">
            <a:xfrm>
              <a:off x="3741" y="1298"/>
              <a:ext cx="1089" cy="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743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3200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657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4114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0" hangingPunct="0">
                <a:spcBef>
                  <a:spcPct val="50000"/>
                </a:spcBef>
                <a:buSzPct val="68000"/>
                <a:buFont typeface="Wingdings" charset="0"/>
                <a:buNone/>
                <a:defRPr/>
              </a:pPr>
              <a:r>
                <a:rPr lang="fr-BE" sz="2000" i="0" dirty="0" smtClean="0">
                  <a:solidFill>
                    <a:srgbClr val="FFFF00"/>
                  </a:solidFill>
                  <a:latin typeface="Univers 45 Light" charset="0"/>
                </a:rPr>
                <a:t>Proton</a:t>
              </a:r>
              <a:endParaRPr lang="en-US" sz="2000" i="0" dirty="0" smtClean="0">
                <a:solidFill>
                  <a:srgbClr val="FFFF00"/>
                </a:solidFill>
                <a:latin typeface="Univers 45 Light" charset="0"/>
              </a:endParaRPr>
            </a:p>
          </p:txBody>
        </p:sp>
      </p:grpSp>
      <p:sp>
        <p:nvSpPr>
          <p:cNvPr id="844809" name="AutoShape 9"/>
          <p:cNvSpPr>
            <a:spLocks noChangeArrowheads="1"/>
          </p:cNvSpPr>
          <p:nvPr/>
        </p:nvSpPr>
        <p:spPr bwMode="auto">
          <a:xfrm>
            <a:off x="838200" y="5257800"/>
            <a:ext cx="2232025" cy="561975"/>
          </a:xfrm>
          <a:prstGeom prst="bevel">
            <a:avLst>
              <a:gd name="adj" fmla="val 404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US" sz="2000" b="1" i="0"/>
              <a:t>Conventional Radiotherapy</a:t>
            </a:r>
            <a:r>
              <a:rPr lang="en-US" sz="2000" b="1" i="0">
                <a:solidFill>
                  <a:schemeClr val="accent2"/>
                </a:solidFill>
              </a:rPr>
              <a:t>:</a:t>
            </a:r>
            <a:br>
              <a:rPr lang="en-US" sz="2000" b="1" i="0">
                <a:solidFill>
                  <a:schemeClr val="accent2"/>
                </a:solidFill>
              </a:rPr>
            </a:br>
            <a:r>
              <a:rPr lang="en-US" sz="2000" b="1" i="0">
                <a:solidFill>
                  <a:srgbClr val="FFFF00"/>
                </a:solidFill>
              </a:rPr>
              <a:t>Important dose outside </a:t>
            </a:r>
          </a:p>
          <a:p>
            <a:pPr algn="ctr" defTabSz="762000" eaLnBrk="0" hangingPunct="0">
              <a:defRPr/>
            </a:pPr>
            <a:r>
              <a:rPr lang="en-US" sz="2000" b="1" i="0">
                <a:solidFill>
                  <a:srgbClr val="FFFF00"/>
                </a:solidFill>
              </a:rPr>
              <a:t>the tumor</a:t>
            </a:r>
            <a:endParaRPr lang="en-US" sz="2000" b="1" i="0">
              <a:solidFill>
                <a:srgbClr val="DE004A"/>
              </a:solidFill>
            </a:endParaRPr>
          </a:p>
        </p:txBody>
      </p:sp>
      <p:sp>
        <p:nvSpPr>
          <p:cNvPr id="844810" name="AutoShape 10"/>
          <p:cNvSpPr>
            <a:spLocks noChangeArrowheads="1"/>
          </p:cNvSpPr>
          <p:nvPr/>
        </p:nvSpPr>
        <p:spPr bwMode="auto">
          <a:xfrm>
            <a:off x="3913188" y="5562600"/>
            <a:ext cx="2232025" cy="346075"/>
          </a:xfrm>
          <a:prstGeom prst="bevel">
            <a:avLst>
              <a:gd name="adj" fmla="val 404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US" sz="2000" b="1" i="0"/>
              <a:t>IMRT = Intensity </a:t>
            </a:r>
          </a:p>
          <a:p>
            <a:pPr algn="ctr" defTabSz="762000" eaLnBrk="0" hangingPunct="0">
              <a:defRPr/>
            </a:pPr>
            <a:r>
              <a:rPr lang="en-US" sz="2000" b="1" i="0"/>
              <a:t>Modulated</a:t>
            </a:r>
          </a:p>
          <a:p>
            <a:pPr algn="ctr" defTabSz="762000" eaLnBrk="0" hangingPunct="0">
              <a:defRPr/>
            </a:pPr>
            <a:r>
              <a:rPr lang="en-US" sz="2000" b="1" i="0"/>
              <a:t>Radio Therapy</a:t>
            </a:r>
            <a:r>
              <a:rPr lang="en-US" sz="2000" b="1" i="0">
                <a:solidFill>
                  <a:schemeClr val="accent2"/>
                </a:solidFill>
              </a:rPr>
              <a:t>:</a:t>
            </a:r>
            <a:br>
              <a:rPr lang="en-US" sz="2000" b="1" i="0">
                <a:solidFill>
                  <a:schemeClr val="accent2"/>
                </a:solidFill>
              </a:rPr>
            </a:br>
            <a:r>
              <a:rPr lang="en-US" sz="2000" b="1" i="0">
                <a:solidFill>
                  <a:srgbClr val="FFFF00"/>
                </a:solidFill>
              </a:rPr>
              <a:t>still non negligable dose</a:t>
            </a:r>
            <a:br>
              <a:rPr lang="en-US" sz="2000" b="1" i="0">
                <a:solidFill>
                  <a:srgbClr val="FFFF00"/>
                </a:solidFill>
              </a:rPr>
            </a:br>
            <a:r>
              <a:rPr lang="en-US" sz="2000" b="1" i="0">
                <a:solidFill>
                  <a:srgbClr val="FFFF00"/>
                </a:solidFill>
              </a:rPr>
              <a:t>outside the tumor</a:t>
            </a:r>
            <a:endParaRPr lang="en-US" sz="2000" b="1" i="0">
              <a:solidFill>
                <a:srgbClr val="DE004A"/>
              </a:solidFill>
            </a:endParaRPr>
          </a:p>
        </p:txBody>
      </p:sp>
      <p:sp>
        <p:nvSpPr>
          <p:cNvPr id="844811" name="AutoShape 11"/>
          <p:cNvSpPr>
            <a:spLocks noChangeArrowheads="1"/>
          </p:cNvSpPr>
          <p:nvPr/>
        </p:nvSpPr>
        <p:spPr bwMode="auto">
          <a:xfrm>
            <a:off x="7086600" y="5181600"/>
            <a:ext cx="2232025" cy="561975"/>
          </a:xfrm>
          <a:prstGeom prst="bevel">
            <a:avLst>
              <a:gd name="adj" fmla="val 404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>
              <a:defRPr/>
            </a:pPr>
            <a:r>
              <a:rPr lang="en-US" sz="2000" b="1" i="0"/>
              <a:t>Scattering technique</a:t>
            </a:r>
            <a:r>
              <a:rPr lang="en-US" sz="2000" b="1" i="0">
                <a:solidFill>
                  <a:schemeClr val="accent2"/>
                </a:solidFill>
              </a:rPr>
              <a:t> :</a:t>
            </a:r>
          </a:p>
          <a:p>
            <a:pPr algn="ctr" defTabSz="762000" eaLnBrk="0" hangingPunct="0">
              <a:defRPr/>
            </a:pPr>
            <a:r>
              <a:rPr lang="en-US" sz="2000" b="1" i="0">
                <a:solidFill>
                  <a:srgbClr val="FFFF00"/>
                </a:solidFill>
              </a:rPr>
              <a:t>Low dose outside</a:t>
            </a:r>
            <a:endParaRPr lang="en-US" sz="2000" b="1" i="0">
              <a:solidFill>
                <a:srgbClr val="DE004A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306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7674-AC77-2B4A-A0F8-9D1CD24E4916}" type="slidenum">
              <a:rPr lang="fr-FR"/>
              <a:pPr/>
              <a:t>13</a:t>
            </a:fld>
            <a:endParaRPr lang="fr-FR"/>
          </a:p>
        </p:txBody>
      </p:sp>
      <p:pic>
        <p:nvPicPr>
          <p:cNvPr id="854022" name="Picture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5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65088"/>
            <a:ext cx="9677400" cy="979488"/>
          </a:xfrm>
        </p:spPr>
        <p:txBody>
          <a:bodyPr/>
          <a:lstStyle/>
          <a:p>
            <a:r>
              <a:rPr lang="fr-FR" dirty="0" err="1"/>
              <a:t>Estimated</a:t>
            </a:r>
            <a:r>
              <a:rPr lang="fr-FR" dirty="0"/>
              <a:t> </a:t>
            </a:r>
            <a:r>
              <a:rPr lang="fr-FR" dirty="0" err="1"/>
              <a:t>absolute</a:t>
            </a:r>
            <a:r>
              <a:rPr lang="fr-FR" dirty="0"/>
              <a:t> </a:t>
            </a:r>
            <a:r>
              <a:rPr lang="fr-FR" dirty="0" err="1"/>
              <a:t>yearly</a:t>
            </a:r>
            <a:r>
              <a:rPr lang="fr-FR" dirty="0"/>
              <a:t> rate (%) </a:t>
            </a:r>
            <a:br>
              <a:rPr lang="fr-FR" dirty="0"/>
            </a:br>
            <a:r>
              <a:rPr lang="fr-FR" dirty="0"/>
              <a:t>of 2</a:t>
            </a:r>
            <a:r>
              <a:rPr lang="fr-FR" baseline="30000" dirty="0"/>
              <a:t>nd</a:t>
            </a:r>
            <a:r>
              <a:rPr lang="fr-FR" dirty="0"/>
              <a:t> </a:t>
            </a:r>
            <a:r>
              <a:rPr lang="fr-FR" dirty="0" smtClean="0"/>
              <a:t>cancer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radiotherapy</a:t>
            </a:r>
            <a:endParaRPr lang="fr-FR" sz="4800" dirty="0">
              <a:solidFill>
                <a:srgbClr val="CC0000"/>
              </a:solidFill>
            </a:endParaRPr>
          </a:p>
        </p:txBody>
      </p:sp>
      <p:sp>
        <p:nvSpPr>
          <p:cNvPr id="8540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80592" y="1628800"/>
            <a:ext cx="8333928" cy="3528392"/>
          </a:xfrm>
          <a:noFill/>
          <a:ln/>
        </p:spPr>
        <p:txBody>
          <a:bodyPr/>
          <a:lstStyle/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dirty="0">
                <a:latin typeface="Arial Narrow" charset="0"/>
              </a:rPr>
              <a:t>		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latin typeface="Arial Narrow" charset="0"/>
              </a:rPr>
              <a:t>Tumor</a:t>
            </a:r>
            <a:r>
              <a:rPr lang="fr-FR" sz="2400" b="1" i="1" dirty="0">
                <a:latin typeface="Arial Narrow" charset="0"/>
              </a:rPr>
              <a:t> site</a:t>
            </a:r>
            <a:r>
              <a:rPr lang="fr-FR" sz="2400" b="1" dirty="0">
                <a:latin typeface="Arial Narrow" charset="0"/>
              </a:rPr>
              <a:t>				</a:t>
            </a:r>
            <a:r>
              <a:rPr lang="fr-FR" sz="2400" b="1" i="1" dirty="0">
                <a:latin typeface="Arial Narrow" charset="0"/>
              </a:rPr>
              <a:t>X-rays    	IMXT  		Protons	</a:t>
            </a:r>
            <a:endParaRPr lang="fr-FR" sz="2400" b="1" dirty="0">
              <a:latin typeface="Arial Narrow" charset="0"/>
            </a:endParaRP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latin typeface="Arial Narrow" charset="0"/>
              </a:rPr>
              <a:t>Oesoph</a:t>
            </a:r>
            <a:r>
              <a:rPr lang="fr-FR" sz="2400" b="1" i="1" dirty="0">
                <a:latin typeface="Arial Narrow" charset="0"/>
              </a:rPr>
              <a:t>. &amp; </a:t>
            </a:r>
            <a:r>
              <a:rPr lang="fr-FR" sz="2400" b="1" i="1" dirty="0" err="1">
                <a:latin typeface="Arial Narrow" charset="0"/>
              </a:rPr>
              <a:t>stomach</a:t>
            </a:r>
            <a:r>
              <a:rPr lang="fr-FR" sz="2400" b="1" dirty="0">
                <a:latin typeface="Arial Narrow" charset="0"/>
              </a:rPr>
              <a:t>		0.15		0.11		0.00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>
                <a:latin typeface="Arial Narrow" charset="0"/>
              </a:rPr>
              <a:t>Colon				</a:t>
            </a:r>
            <a:r>
              <a:rPr lang="fr-FR" sz="2400" b="1" dirty="0">
                <a:latin typeface="Arial Narrow" charset="0"/>
              </a:rPr>
              <a:t>0.15		0.07		0.00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latin typeface="Arial Narrow" charset="0"/>
              </a:rPr>
              <a:t>Breast</a:t>
            </a:r>
            <a:r>
              <a:rPr lang="fr-FR" sz="2400" b="1" i="1" dirty="0">
                <a:latin typeface="Arial Narrow" charset="0"/>
              </a:rPr>
              <a:t>				</a:t>
            </a:r>
            <a:r>
              <a:rPr lang="fr-FR" sz="2400" b="1" dirty="0">
                <a:latin typeface="Arial Narrow" charset="0"/>
              </a:rPr>
              <a:t>0.00		0.00		0.00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>
                <a:latin typeface="Arial Narrow" charset="0"/>
              </a:rPr>
              <a:t>Lung				</a:t>
            </a:r>
            <a:r>
              <a:rPr lang="fr-FR" sz="2400" b="1" dirty="0">
                <a:latin typeface="Arial Narrow" charset="0"/>
              </a:rPr>
              <a:t>0.07		</a:t>
            </a:r>
            <a:r>
              <a:rPr lang="fr-FR" sz="2800" b="1" dirty="0">
                <a:latin typeface="Arial Narrow" charset="0"/>
              </a:rPr>
              <a:t>0</a:t>
            </a:r>
            <a:r>
              <a:rPr lang="fr-FR" sz="2400" b="1" dirty="0">
                <a:latin typeface="Arial Narrow" charset="0"/>
              </a:rPr>
              <a:t>.07		0.01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latin typeface="Arial Narrow" charset="0"/>
              </a:rPr>
              <a:t>Thyroid</a:t>
            </a:r>
            <a:r>
              <a:rPr lang="fr-FR" sz="2400" b="1" dirty="0">
                <a:latin typeface="Arial Narrow" charset="0"/>
              </a:rPr>
              <a:t>				0.18		0.06		0.00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latin typeface="Arial Narrow" charset="0"/>
              </a:rPr>
              <a:t>Bone</a:t>
            </a:r>
            <a:r>
              <a:rPr lang="fr-FR" sz="2400" b="1" i="1" dirty="0">
                <a:latin typeface="Arial Narrow" charset="0"/>
              </a:rPr>
              <a:t> &amp; soft tissue		</a:t>
            </a:r>
            <a:r>
              <a:rPr lang="fr-FR" sz="2400" b="1" dirty="0">
                <a:latin typeface="Arial Narrow" charset="0"/>
              </a:rPr>
              <a:t>	0.03		0.02		0.01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latin typeface="Arial Narrow" charset="0"/>
              </a:rPr>
              <a:t>Leukemia</a:t>
            </a:r>
            <a:r>
              <a:rPr lang="fr-FR" sz="2400" b="1" dirty="0">
                <a:latin typeface="Arial Narrow" charset="0"/>
              </a:rPr>
              <a:t>				0.07		0.05		0.03</a:t>
            </a:r>
          </a:p>
          <a:p>
            <a:pPr defTabSz="762000">
              <a:lnSpc>
                <a:spcPct val="90000"/>
              </a:lnSpc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>
                <a:latin typeface="Arial Narrow" charset="0"/>
              </a:rPr>
              <a:t>All					</a:t>
            </a:r>
            <a:r>
              <a:rPr lang="fr-FR" sz="2400" b="1" dirty="0">
                <a:latin typeface="Arial Narrow" charset="0"/>
              </a:rPr>
              <a:t>0.75		0.43		0.05</a:t>
            </a:r>
          </a:p>
          <a:p>
            <a:pPr defTabSz="762000">
              <a:lnSpc>
                <a:spcPct val="90000"/>
              </a:lnSpc>
              <a:spcBef>
                <a:spcPct val="0"/>
              </a:spcBef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endParaRPr lang="fr-CH" sz="2400" b="1" i="1" dirty="0">
              <a:solidFill>
                <a:srgbClr val="FF00FF"/>
              </a:solidFill>
              <a:latin typeface="Arial Narrow" charset="0"/>
            </a:endParaRPr>
          </a:p>
          <a:p>
            <a:pPr defTabSz="762000">
              <a:lnSpc>
                <a:spcPct val="90000"/>
              </a:lnSpc>
              <a:spcBef>
                <a:spcPct val="0"/>
              </a:spcBef>
              <a:buFont typeface="Wingdings" charset="0"/>
              <a:buNone/>
              <a:tabLst>
                <a:tab pos="1701800" algn="ctr"/>
                <a:tab pos="2247900" algn="ctr"/>
                <a:tab pos="2870200" algn="ctr"/>
              </a:tabLst>
            </a:pPr>
            <a:r>
              <a:rPr lang="fr-FR" sz="2400" b="1" i="1" dirty="0" err="1">
                <a:solidFill>
                  <a:srgbClr val="FFFF00"/>
                </a:solidFill>
                <a:latin typeface="Arial Narrow" charset="0"/>
              </a:rPr>
              <a:t>Compared</a:t>
            </a:r>
            <a:r>
              <a:rPr lang="fr-FR" sz="2400" b="1" i="1" dirty="0">
                <a:solidFill>
                  <a:srgbClr val="FFFF00"/>
                </a:solidFill>
                <a:latin typeface="Arial Narrow" charset="0"/>
              </a:rPr>
              <a:t> to X-rays</a:t>
            </a:r>
            <a:r>
              <a:rPr lang="fr-FR" sz="2400" b="1" dirty="0">
                <a:solidFill>
                  <a:srgbClr val="FFFF00"/>
                </a:solidFill>
                <a:latin typeface="Arial Narrow" charset="0"/>
              </a:rPr>
              <a:t>		1		0.6		0.07</a:t>
            </a:r>
            <a:r>
              <a:rPr lang="fr-FR" sz="1800" b="1" dirty="0">
                <a:solidFill>
                  <a:srgbClr val="FFFF00"/>
                </a:solidFill>
                <a:latin typeface="Arial Narrow" charset="0"/>
              </a:rPr>
              <a:t>	</a:t>
            </a:r>
            <a:endParaRPr lang="fr-FR" sz="1400" b="1" dirty="0">
              <a:solidFill>
                <a:srgbClr val="CC0000"/>
              </a:solidFill>
              <a:latin typeface="Arial Narrow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21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6A163-9736-4942-B87D-0F57BA114F12}" type="slidenum">
              <a:rPr lang="fr-FR"/>
              <a:pPr>
                <a:defRPr/>
              </a:pPr>
              <a:t>14</a:t>
            </a:fld>
            <a:endParaRPr lang="fr-FR"/>
          </a:p>
        </p:txBody>
      </p:sp>
      <p:sp>
        <p:nvSpPr>
          <p:cNvPr id="75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15925" y="0"/>
            <a:ext cx="8423275" cy="914400"/>
          </a:xfrm>
        </p:spPr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Proton vs light ion</a:t>
            </a:r>
          </a:p>
        </p:txBody>
      </p:sp>
      <p:sp>
        <p:nvSpPr>
          <p:cNvPr id="759811" name="Rectangle 3"/>
          <p:cNvSpPr>
            <a:spLocks noChangeArrowheads="1"/>
          </p:cNvSpPr>
          <p:nvPr/>
        </p:nvSpPr>
        <p:spPr bwMode="auto">
          <a:xfrm>
            <a:off x="415925" y="0"/>
            <a:ext cx="81375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fr-FR" sz="3200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graphicFrame>
        <p:nvGraphicFramePr>
          <p:cNvPr id="5120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440943"/>
              </p:ext>
            </p:extLst>
          </p:nvPr>
        </p:nvGraphicFramePr>
        <p:xfrm>
          <a:off x="344487" y="908720"/>
          <a:ext cx="4492075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Image Photo Editor" r:id="rId3" imgW="6028571" imgH="3285714" progId="MSPhotoEd.3">
                  <p:embed/>
                </p:oleObj>
              </mc:Choice>
              <mc:Fallback>
                <p:oleObj name="Image Photo Editor" r:id="rId3" imgW="6028571" imgH="328571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7" y="908720"/>
                        <a:ext cx="4492075" cy="2448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9814" name="Text Box 6"/>
          <p:cNvSpPr txBox="1">
            <a:spLocks noChangeArrowheads="1"/>
          </p:cNvSpPr>
          <p:nvPr/>
        </p:nvSpPr>
        <p:spPr bwMode="auto">
          <a:xfrm>
            <a:off x="1497013" y="3357563"/>
            <a:ext cx="2027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800" i="0">
                <a:latin typeface="Arial" charset="0"/>
                <a:cs typeface="+mn-cs"/>
              </a:rPr>
              <a:t>Multiple scattering</a:t>
            </a:r>
          </a:p>
        </p:txBody>
      </p:sp>
      <p:sp>
        <p:nvSpPr>
          <p:cNvPr id="759815" name="Rectangle 7"/>
          <p:cNvSpPr>
            <a:spLocks noChangeArrowheads="1"/>
          </p:cNvSpPr>
          <p:nvPr/>
        </p:nvSpPr>
        <p:spPr bwMode="auto">
          <a:xfrm>
            <a:off x="128588" y="3644900"/>
            <a:ext cx="9432925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/>
            </a:pPr>
            <a:r>
              <a:rPr lang="fr-FR" sz="3200" i="0" dirty="0" err="1">
                <a:solidFill>
                  <a:schemeClr val="hlink"/>
                </a:solidFill>
                <a:cs typeface="+mn-cs"/>
              </a:rPr>
              <a:t>Biologic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 </a:t>
            </a:r>
            <a:r>
              <a:rPr lang="fr-FR" sz="3200" i="0" dirty="0">
                <a:solidFill>
                  <a:schemeClr val="hlink"/>
                </a:solidFill>
                <a:cs typeface="+mn-cs"/>
                <a:sym typeface="Wingdings" charset="0"/>
              </a:rPr>
              <a:t>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High </a:t>
            </a:r>
            <a:r>
              <a:rPr lang="fr-FR" sz="3200" i="0" dirty="0" err="1">
                <a:solidFill>
                  <a:schemeClr val="hlink"/>
                </a:solidFill>
                <a:cs typeface="+mn-cs"/>
              </a:rPr>
              <a:t>Biological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 </a:t>
            </a:r>
            <a:r>
              <a:rPr lang="fr-FR" sz="3200" i="0" dirty="0" err="1">
                <a:solidFill>
                  <a:schemeClr val="hlink"/>
                </a:solidFill>
                <a:cs typeface="+mn-cs"/>
              </a:rPr>
              <a:t>Effectiveness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 (RBE)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  <a:defRPr/>
            </a:pPr>
            <a:r>
              <a:rPr lang="fr-FR" sz="16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			</a:t>
            </a: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- </a:t>
            </a:r>
            <a:r>
              <a:rPr lang="fr-FR" sz="1600" b="1" i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Oxygen</a:t>
            </a: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fr-FR" sz="1600" b="1" i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effect</a:t>
            </a: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= OER = 1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  <a:defRPr/>
            </a:pP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			- EBR relative 1 to 2</a:t>
            </a:r>
            <a:endParaRPr lang="fr-FR" sz="3200" b="1" i="0" dirty="0">
              <a:solidFill>
                <a:schemeClr val="hlink"/>
              </a:solidFill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/>
            </a:pPr>
            <a:r>
              <a:rPr lang="fr-FR" sz="3200" i="0" dirty="0" err="1">
                <a:solidFill>
                  <a:schemeClr val="hlink"/>
                </a:solidFill>
                <a:cs typeface="+mn-cs"/>
              </a:rPr>
              <a:t>Physics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 </a:t>
            </a:r>
            <a:r>
              <a:rPr lang="fr-FR" sz="3200" i="0" dirty="0">
                <a:solidFill>
                  <a:schemeClr val="hlink"/>
                </a:solidFill>
                <a:cs typeface="+mn-cs"/>
                <a:sym typeface="Wingdings" charset="0"/>
              </a:rPr>
              <a:t> </a:t>
            </a:r>
            <a:r>
              <a:rPr lang="fr-FR" sz="3200" i="0" dirty="0" err="1">
                <a:solidFill>
                  <a:schemeClr val="hlink"/>
                </a:solidFill>
                <a:cs typeface="+mn-cs"/>
              </a:rPr>
              <a:t>Lower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 </a:t>
            </a:r>
            <a:r>
              <a:rPr lang="fr-FR" sz="3200" i="0" dirty="0" err="1">
                <a:solidFill>
                  <a:schemeClr val="hlink"/>
                </a:solidFill>
                <a:cs typeface="+mn-cs"/>
              </a:rPr>
              <a:t>lateral</a:t>
            </a:r>
            <a:r>
              <a:rPr lang="fr-FR" sz="3200" i="0" dirty="0">
                <a:solidFill>
                  <a:schemeClr val="hlink"/>
                </a:solidFill>
                <a:cs typeface="+mn-cs"/>
              </a:rPr>
              <a:t> </a:t>
            </a:r>
            <a:r>
              <a:rPr lang="fr-FR" sz="3200" i="0" dirty="0" smtClean="0">
                <a:solidFill>
                  <a:schemeClr val="hlink"/>
                </a:solidFill>
                <a:cs typeface="+mn-cs"/>
              </a:rPr>
              <a:t>diffusion</a:t>
            </a:r>
            <a:endParaRPr lang="fr-FR" sz="3200" i="0" dirty="0">
              <a:solidFill>
                <a:schemeClr val="hlink"/>
              </a:solidFill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  <a:defRPr/>
            </a:pPr>
            <a:r>
              <a:rPr lang="fr-FR" sz="1600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		</a:t>
            </a: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	C12 &gt; P   		4 mm  </a:t>
            </a:r>
            <a:r>
              <a:rPr lang="fr-FR" sz="1600" b="1" i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at</a:t>
            </a: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the entrance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  <a:defRPr/>
            </a:pP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  			</a:t>
            </a:r>
            <a:r>
              <a:rPr lang="fr-FR" sz="1600" b="1" i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after</a:t>
            </a:r>
            <a:r>
              <a:rPr lang="fr-FR" sz="16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16 cm 	4,5 mm vs 8 mm</a:t>
            </a:r>
            <a:endParaRPr lang="fr-FR" sz="1600" b="1" i="0" dirty="0">
              <a:solidFill>
                <a:schemeClr val="hlink"/>
              </a:solidFill>
              <a:cs typeface="+mn-cs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2800" i="0" dirty="0">
                <a:solidFill>
                  <a:schemeClr val="hlink"/>
                </a:solidFill>
                <a:cs typeface="+mn-cs"/>
              </a:rPr>
              <a:t>Good </a:t>
            </a:r>
            <a:r>
              <a:rPr lang="fr-FR" sz="2800" i="0" dirty="0" err="1">
                <a:solidFill>
                  <a:schemeClr val="hlink"/>
                </a:solidFill>
                <a:cs typeface="+mn-cs"/>
              </a:rPr>
              <a:t>depth</a:t>
            </a:r>
            <a:r>
              <a:rPr lang="fr-FR" sz="2800" i="0" dirty="0">
                <a:solidFill>
                  <a:schemeClr val="hlink"/>
                </a:solidFill>
                <a:cs typeface="+mn-cs"/>
              </a:rPr>
              <a:t> dose distribution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  <a:defRPr/>
            </a:pPr>
            <a:r>
              <a:rPr lang="fr-FR" sz="3200" i="0" dirty="0">
                <a:solidFill>
                  <a:schemeClr val="accent2"/>
                </a:solidFill>
                <a:cs typeface="+mn-cs"/>
              </a:rPr>
              <a:t>                                 </a:t>
            </a:r>
          </a:p>
        </p:txBody>
      </p:sp>
      <p:sp>
        <p:nvSpPr>
          <p:cNvPr id="759816" name="Text Box 8"/>
          <p:cNvSpPr txBox="1">
            <a:spLocks noChangeArrowheads="1"/>
          </p:cNvSpPr>
          <p:nvPr/>
        </p:nvSpPr>
        <p:spPr bwMode="auto">
          <a:xfrm>
            <a:off x="7185248" y="4725144"/>
            <a:ext cx="25558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2800" b="1" i="0" dirty="0" err="1">
                <a:solidFill>
                  <a:srgbClr val="FFFF00"/>
                </a:solidFill>
                <a:latin typeface="Arial" charset="0"/>
                <a:cs typeface="+mn-cs"/>
              </a:rPr>
              <a:t>Carbon</a:t>
            </a:r>
            <a:r>
              <a:rPr lang="fr-FR" sz="2800" b="1" i="0" dirty="0">
                <a:solidFill>
                  <a:srgbClr val="FFFF00"/>
                </a:solidFill>
                <a:latin typeface="Arial" charset="0"/>
                <a:cs typeface="+mn-cs"/>
              </a:rPr>
              <a:t> looks </a:t>
            </a:r>
          </a:p>
          <a:p>
            <a:pPr algn="ctr">
              <a:defRPr/>
            </a:pPr>
            <a:r>
              <a:rPr lang="fr-FR" sz="2800" b="1" i="0" dirty="0">
                <a:solidFill>
                  <a:srgbClr val="FFFF00"/>
                </a:solidFill>
                <a:latin typeface="Arial" charset="0"/>
                <a:cs typeface="+mn-cs"/>
              </a:rPr>
              <a:t>the best </a:t>
            </a:r>
          </a:p>
          <a:p>
            <a:pPr algn="ctr">
              <a:defRPr/>
            </a:pPr>
            <a:r>
              <a:rPr lang="fr-FR" sz="2800" b="1" i="0" dirty="0">
                <a:solidFill>
                  <a:srgbClr val="FFFF00"/>
                </a:solidFill>
                <a:latin typeface="Arial" charset="0"/>
                <a:cs typeface="+mn-cs"/>
              </a:rPr>
              <a:t>but ? ..</a:t>
            </a:r>
          </a:p>
        </p:txBody>
      </p:sp>
      <p:sp>
        <p:nvSpPr>
          <p:cNvPr id="759817" name="Rectangle 9"/>
          <p:cNvSpPr>
            <a:spLocks noChangeArrowheads="1"/>
          </p:cNvSpPr>
          <p:nvPr/>
        </p:nvSpPr>
        <p:spPr bwMode="auto">
          <a:xfrm>
            <a:off x="5889625" y="1341438"/>
            <a:ext cx="3551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1800" i="0">
                <a:solidFill>
                  <a:schemeClr val="bg1"/>
                </a:solidFill>
                <a:latin typeface="Arial" charset="0"/>
                <a:cs typeface="+mn-cs"/>
              </a:rPr>
              <a:t>Biological effect ( RBE) : carbone</a:t>
            </a:r>
          </a:p>
        </p:txBody>
      </p:sp>
      <p:sp>
        <p:nvSpPr>
          <p:cNvPr id="759818" name="Text Box 10"/>
          <p:cNvSpPr txBox="1">
            <a:spLocks noChangeArrowheads="1"/>
          </p:cNvSpPr>
          <p:nvPr/>
        </p:nvSpPr>
        <p:spPr bwMode="auto">
          <a:xfrm>
            <a:off x="8266113" y="2349500"/>
            <a:ext cx="14573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2200" i="0">
                <a:solidFill>
                  <a:schemeClr val="bg1"/>
                </a:solidFill>
                <a:latin typeface="Arial" charset="0"/>
                <a:cs typeface="+mn-cs"/>
              </a:rPr>
              <a:t>Protons</a:t>
            </a:r>
            <a:endParaRPr lang="fr-FR" sz="2200" i="0">
              <a:latin typeface="Times New Roman" charset="0"/>
              <a:cs typeface="+mn-cs"/>
            </a:endParaRPr>
          </a:p>
        </p:txBody>
      </p:sp>
      <p:sp>
        <p:nvSpPr>
          <p:cNvPr id="759819" name="Text Box 11"/>
          <p:cNvSpPr txBox="1">
            <a:spLocks noChangeArrowheads="1"/>
          </p:cNvSpPr>
          <p:nvPr/>
        </p:nvSpPr>
        <p:spPr bwMode="auto">
          <a:xfrm>
            <a:off x="7113588" y="2420938"/>
            <a:ext cx="1371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2200">
                <a:solidFill>
                  <a:schemeClr val="bg1"/>
                </a:solidFill>
                <a:latin typeface="Arial" charset="0"/>
                <a:cs typeface="+mn-cs"/>
              </a:rPr>
              <a:t>tumor</a:t>
            </a:r>
            <a:endParaRPr lang="fr-FR" sz="2200" i="0">
              <a:solidFill>
                <a:schemeClr val="bg1"/>
              </a:solidFill>
              <a:latin typeface="Times New Roman" charset="0"/>
              <a:cs typeface="+mn-cs"/>
            </a:endParaRPr>
          </a:p>
        </p:txBody>
      </p:sp>
      <p:sp>
        <p:nvSpPr>
          <p:cNvPr id="759820" name="Rectangle 12"/>
          <p:cNvSpPr>
            <a:spLocks noChangeArrowheads="1"/>
          </p:cNvSpPr>
          <p:nvPr/>
        </p:nvSpPr>
        <p:spPr bwMode="auto">
          <a:xfrm>
            <a:off x="6392863" y="3357563"/>
            <a:ext cx="217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1800" i="0">
                <a:latin typeface="Arial" charset="0"/>
                <a:cs typeface="+mn-cs"/>
              </a:rPr>
              <a:t>Depth in water (cm)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624696"/>
              </p:ext>
            </p:extLst>
          </p:nvPr>
        </p:nvGraphicFramePr>
        <p:xfrm>
          <a:off x="5097016" y="908720"/>
          <a:ext cx="4464496" cy="24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Image Bitmap" r:id="rId6" imgW="2438095" imgH="1590897" progId="Paint.Picture">
                  <p:embed/>
                </p:oleObj>
              </mc:Choice>
              <mc:Fallback>
                <p:oleObj name="Image Bitmap" r:id="rId6" imgW="2438095" imgH="159089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7016" y="908720"/>
                        <a:ext cx="4464496" cy="24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600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3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749FDB-7F7B-224A-B7E5-497DD7B1E6A3}" type="slidenum">
              <a:rPr lang="fr-FR"/>
              <a:pPr>
                <a:defRPr/>
              </a:pPr>
              <a:t>15</a:t>
            </a:fld>
            <a:endParaRPr lang="fr-FR"/>
          </a:p>
        </p:txBody>
      </p:sp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7536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i="1" smtClean="0">
                <a:latin typeface="Lucida Grande" charset="0"/>
                <a:cs typeface="+mj-cs"/>
              </a:rPr>
              <a:t>Proton Therapy is growing rapidly!</a:t>
            </a:r>
            <a:endParaRPr lang="fr-FR" sz="4400" smtClean="0">
              <a:latin typeface="Tahoma" charset="0"/>
              <a:cs typeface="+mj-cs"/>
            </a:endParaRPr>
          </a:p>
        </p:txBody>
      </p:sp>
      <p:sp>
        <p:nvSpPr>
          <p:cNvPr id="755718" name="Rectangle 6"/>
          <p:cNvSpPr>
            <a:spLocks noChangeArrowheads="1"/>
          </p:cNvSpPr>
          <p:nvPr/>
        </p:nvSpPr>
        <p:spPr bwMode="auto">
          <a:xfrm>
            <a:off x="1116013" y="908050"/>
            <a:ext cx="58674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4400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cs typeface="+mn-cs"/>
            </a:endParaRPr>
          </a:p>
        </p:txBody>
      </p:sp>
      <p:sp>
        <p:nvSpPr>
          <p:cNvPr id="755746" name="Text Box 34"/>
          <p:cNvSpPr txBox="1">
            <a:spLocks noChangeArrowheads="1"/>
          </p:cNvSpPr>
          <p:nvPr/>
        </p:nvSpPr>
        <p:spPr bwMode="auto">
          <a:xfrm>
            <a:off x="6627813" y="6165850"/>
            <a:ext cx="25098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>
                <a:solidFill>
                  <a:schemeClr val="accent2"/>
                </a:solidFill>
                <a:latin typeface="Tahoma" charset="0"/>
              </a:rPr>
              <a:t>Courtesy Janet Sisterson &amp; PTCOG</a:t>
            </a:r>
          </a:p>
        </p:txBody>
      </p:sp>
      <p:graphicFrame>
        <p:nvGraphicFramePr>
          <p:cNvPr id="34822" name="Object 35"/>
          <p:cNvGraphicFramePr>
            <a:graphicFrameLocks noChangeAspect="1"/>
          </p:cNvGraphicFramePr>
          <p:nvPr/>
        </p:nvGraphicFramePr>
        <p:xfrm>
          <a:off x="620713" y="1822450"/>
          <a:ext cx="9166225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59" name="Graphique" r:id="rId3" imgW="35344100" imgH="17043400" progId="Excel.Chart.8">
                  <p:embed/>
                </p:oleObj>
              </mc:Choice>
              <mc:Fallback>
                <p:oleObj name="Graphique" r:id="rId3" imgW="35344100" imgH="170434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713" y="1822450"/>
                        <a:ext cx="9166225" cy="4968875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1752600" y="1219200"/>
            <a:ext cx="5410200" cy="3636963"/>
            <a:chOff x="548" y="861"/>
            <a:chExt cx="3264" cy="2112"/>
          </a:xfrm>
        </p:grpSpPr>
        <p:pic>
          <p:nvPicPr>
            <p:cNvPr id="34824" name="Picture 8" descr="Untitled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861"/>
              <a:ext cx="3264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5721" name="Oval 9"/>
            <p:cNvSpPr>
              <a:spLocks noChangeAspect="1" noChangeArrowheads="1"/>
            </p:cNvSpPr>
            <p:nvPr/>
          </p:nvSpPr>
          <p:spPr bwMode="auto">
            <a:xfrm>
              <a:off x="2243" y="2199"/>
              <a:ext cx="30" cy="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2" name="Oval 10"/>
            <p:cNvSpPr>
              <a:spLocks noChangeAspect="1" noChangeArrowheads="1"/>
            </p:cNvSpPr>
            <p:nvPr/>
          </p:nvSpPr>
          <p:spPr bwMode="auto">
            <a:xfrm>
              <a:off x="2370" y="1126"/>
              <a:ext cx="34" cy="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3" name="Oval 11"/>
            <p:cNvSpPr>
              <a:spLocks noChangeAspect="1" noChangeArrowheads="1"/>
            </p:cNvSpPr>
            <p:nvPr/>
          </p:nvSpPr>
          <p:spPr bwMode="auto">
            <a:xfrm>
              <a:off x="2303" y="1126"/>
              <a:ext cx="34" cy="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4" name="Oval 12"/>
            <p:cNvSpPr>
              <a:spLocks noChangeAspect="1" noChangeArrowheads="1"/>
            </p:cNvSpPr>
            <p:nvPr/>
          </p:nvSpPr>
          <p:spPr bwMode="auto">
            <a:xfrm>
              <a:off x="2370" y="1156"/>
              <a:ext cx="34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5" name="Oval 13"/>
            <p:cNvSpPr>
              <a:spLocks noChangeAspect="1" noChangeArrowheads="1"/>
            </p:cNvSpPr>
            <p:nvPr/>
          </p:nvSpPr>
          <p:spPr bwMode="auto">
            <a:xfrm>
              <a:off x="3177" y="1415"/>
              <a:ext cx="30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6" name="Oval 14"/>
            <p:cNvSpPr>
              <a:spLocks noChangeAspect="1" noChangeArrowheads="1"/>
            </p:cNvSpPr>
            <p:nvPr/>
          </p:nvSpPr>
          <p:spPr bwMode="auto">
            <a:xfrm>
              <a:off x="3207" y="1339"/>
              <a:ext cx="34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7" name="Oval 15"/>
            <p:cNvSpPr>
              <a:spLocks noChangeAspect="1" noChangeArrowheads="1"/>
            </p:cNvSpPr>
            <p:nvPr/>
          </p:nvSpPr>
          <p:spPr bwMode="auto">
            <a:xfrm>
              <a:off x="3192" y="1400"/>
              <a:ext cx="29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8" name="Oval 16"/>
            <p:cNvSpPr>
              <a:spLocks noChangeAspect="1" noChangeArrowheads="1"/>
            </p:cNvSpPr>
            <p:nvPr/>
          </p:nvSpPr>
          <p:spPr bwMode="auto">
            <a:xfrm>
              <a:off x="3192" y="1369"/>
              <a:ext cx="29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29" name="Oval 17"/>
            <p:cNvSpPr>
              <a:spLocks noChangeAspect="1" noChangeArrowheads="1"/>
            </p:cNvSpPr>
            <p:nvPr/>
          </p:nvSpPr>
          <p:spPr bwMode="auto">
            <a:xfrm>
              <a:off x="3221" y="1385"/>
              <a:ext cx="30" cy="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0" name="Oval 18"/>
            <p:cNvSpPr>
              <a:spLocks noChangeAspect="1" noChangeArrowheads="1"/>
            </p:cNvSpPr>
            <p:nvPr/>
          </p:nvSpPr>
          <p:spPr bwMode="auto">
            <a:xfrm>
              <a:off x="3162" y="1445"/>
              <a:ext cx="34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1" name="Oval 19"/>
            <p:cNvSpPr>
              <a:spLocks noChangeAspect="1" noChangeArrowheads="1"/>
            </p:cNvSpPr>
            <p:nvPr/>
          </p:nvSpPr>
          <p:spPr bwMode="auto">
            <a:xfrm>
              <a:off x="1101" y="1369"/>
              <a:ext cx="34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2" name="Oval 20"/>
            <p:cNvSpPr>
              <a:spLocks noChangeAspect="1" noChangeArrowheads="1"/>
            </p:cNvSpPr>
            <p:nvPr/>
          </p:nvSpPr>
          <p:spPr bwMode="auto">
            <a:xfrm>
              <a:off x="1390" y="1400"/>
              <a:ext cx="30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3" name="Oval 21"/>
            <p:cNvSpPr>
              <a:spLocks noChangeAspect="1" noChangeArrowheads="1"/>
            </p:cNvSpPr>
            <p:nvPr/>
          </p:nvSpPr>
          <p:spPr bwMode="auto">
            <a:xfrm>
              <a:off x="1116" y="1339"/>
              <a:ext cx="29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4" name="Oval 22"/>
            <p:cNvSpPr>
              <a:spLocks noChangeAspect="1" noChangeArrowheads="1"/>
            </p:cNvSpPr>
            <p:nvPr/>
          </p:nvSpPr>
          <p:spPr bwMode="auto">
            <a:xfrm>
              <a:off x="1449" y="1369"/>
              <a:ext cx="30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5" name="Oval 23"/>
            <p:cNvSpPr>
              <a:spLocks noChangeAspect="1" noChangeArrowheads="1"/>
            </p:cNvSpPr>
            <p:nvPr/>
          </p:nvSpPr>
          <p:spPr bwMode="auto">
            <a:xfrm>
              <a:off x="2058" y="1232"/>
              <a:ext cx="30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6" name="Oval 24"/>
            <p:cNvSpPr>
              <a:spLocks noChangeAspect="1" noChangeArrowheads="1"/>
            </p:cNvSpPr>
            <p:nvPr/>
          </p:nvSpPr>
          <p:spPr bwMode="auto">
            <a:xfrm>
              <a:off x="2138" y="1247"/>
              <a:ext cx="29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7" name="Oval 25"/>
            <p:cNvSpPr>
              <a:spLocks noChangeAspect="1" noChangeArrowheads="1"/>
            </p:cNvSpPr>
            <p:nvPr/>
          </p:nvSpPr>
          <p:spPr bwMode="auto">
            <a:xfrm>
              <a:off x="2191" y="1171"/>
              <a:ext cx="34" cy="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8" name="Oval 26"/>
            <p:cNvSpPr>
              <a:spLocks noChangeAspect="1" noChangeArrowheads="1"/>
            </p:cNvSpPr>
            <p:nvPr/>
          </p:nvSpPr>
          <p:spPr bwMode="auto">
            <a:xfrm>
              <a:off x="2088" y="1263"/>
              <a:ext cx="29" cy="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39" name="Oval 27"/>
            <p:cNvSpPr>
              <a:spLocks noChangeAspect="1" noChangeArrowheads="1"/>
            </p:cNvSpPr>
            <p:nvPr/>
          </p:nvSpPr>
          <p:spPr bwMode="auto">
            <a:xfrm>
              <a:off x="2147" y="1293"/>
              <a:ext cx="29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40" name="Oval 28"/>
            <p:cNvSpPr>
              <a:spLocks noChangeAspect="1" noChangeArrowheads="1"/>
            </p:cNvSpPr>
            <p:nvPr/>
          </p:nvSpPr>
          <p:spPr bwMode="auto">
            <a:xfrm>
              <a:off x="2102" y="1324"/>
              <a:ext cx="30" cy="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41" name="Oval 29"/>
            <p:cNvSpPr>
              <a:spLocks noChangeAspect="1" noChangeArrowheads="1"/>
            </p:cNvSpPr>
            <p:nvPr/>
          </p:nvSpPr>
          <p:spPr bwMode="auto">
            <a:xfrm>
              <a:off x="2191" y="1400"/>
              <a:ext cx="34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755742" name="Oval 30"/>
            <p:cNvSpPr>
              <a:spLocks noChangeAspect="1" noChangeArrowheads="1"/>
            </p:cNvSpPr>
            <p:nvPr/>
          </p:nvSpPr>
          <p:spPr bwMode="auto">
            <a:xfrm>
              <a:off x="3039" y="1415"/>
              <a:ext cx="30" cy="2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34847" name="Group 31"/>
            <p:cNvGrpSpPr>
              <a:grpSpLocks/>
            </p:cNvGrpSpPr>
            <p:nvPr/>
          </p:nvGrpSpPr>
          <p:grpSpPr bwMode="auto">
            <a:xfrm>
              <a:off x="1522" y="2827"/>
              <a:ext cx="1250" cy="146"/>
              <a:chOff x="1390" y="2985"/>
              <a:chExt cx="1250" cy="146"/>
            </a:xfrm>
          </p:grpSpPr>
          <p:sp>
            <p:nvSpPr>
              <p:cNvPr id="755744" name="Oval 32"/>
              <p:cNvSpPr>
                <a:spLocks noChangeAspect="1" noChangeArrowheads="1"/>
              </p:cNvSpPr>
              <p:nvPr/>
            </p:nvSpPr>
            <p:spPr bwMode="auto">
              <a:xfrm>
                <a:off x="1479" y="3050"/>
                <a:ext cx="30" cy="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5745" name="Text Box 33"/>
              <p:cNvSpPr txBox="1">
                <a:spLocks noChangeArrowheads="1"/>
              </p:cNvSpPr>
              <p:nvPr/>
            </p:nvSpPr>
            <p:spPr bwMode="auto">
              <a:xfrm>
                <a:off x="1390" y="2985"/>
                <a:ext cx="1250" cy="1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44450" rIns="18000" bIns="44450">
                <a:spAutoFit/>
              </a:bodyPr>
              <a:lstStyle>
                <a:lvl1pPr defTabSz="7620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1pPr>
                <a:lvl2pPr marL="571500" defTabSz="7620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defTabSz="7620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714500" defTabSz="7620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286000" defTabSz="7620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0" hangingPunct="0">
                  <a:spcBef>
                    <a:spcPct val="50000"/>
                  </a:spcBef>
                  <a:buSzPct val="68000"/>
                  <a:buFont typeface="Wingdings" charset="0"/>
                  <a:buNone/>
                  <a:defRPr/>
                </a:pPr>
                <a:r>
                  <a:rPr lang="fr-BE" sz="1000" i="0" smtClean="0">
                    <a:latin typeface="Helvetica" charset="0"/>
                  </a:rPr>
                  <a:t>PT center under operation</a:t>
                </a:r>
                <a:endParaRPr lang="en-US" sz="1000" i="0" smtClean="0">
                  <a:latin typeface="Helvetica" charset="0"/>
                </a:endParaRPr>
              </a:p>
            </p:txBody>
          </p:sp>
        </p:grpSp>
      </p:grp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16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B6C16-50B7-B243-B8AC-C4940C4F1ACA}" type="datetime4">
              <a:rPr lang="fr-FR"/>
              <a:pPr/>
              <a:t>juillet 15, 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Hadrontheray - P. Le Dû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451B-673C-1D4B-9E76-89BDB9EF71B5}" type="slidenum">
              <a:rPr lang="fr-FR"/>
              <a:pPr/>
              <a:t>16</a:t>
            </a:fld>
            <a:endParaRPr lang="fr-FR"/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0512" y="-387424"/>
            <a:ext cx="8137525" cy="1196975"/>
          </a:xfrm>
        </p:spPr>
        <p:txBody>
          <a:bodyPr/>
          <a:lstStyle/>
          <a:p>
            <a:r>
              <a:rPr lang="fr-FR" dirty="0" err="1"/>
              <a:t>Iontherapy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</a:t>
            </a:r>
            <a:r>
              <a:rPr lang="fr-FR" dirty="0" smtClean="0"/>
              <a:t>the </a:t>
            </a:r>
            <a:r>
              <a:rPr lang="fr-FR" dirty="0"/>
              <a:t>world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464" y="908720"/>
            <a:ext cx="9777536" cy="2592288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fr-FR" sz="2400" dirty="0" err="1" smtClean="0">
                <a:effectLst/>
              </a:rPr>
              <a:t>Need</a:t>
            </a:r>
            <a:r>
              <a:rPr lang="fr-FR" sz="2400" dirty="0" smtClean="0">
                <a:effectLst/>
              </a:rPr>
              <a:t> a </a:t>
            </a:r>
            <a:r>
              <a:rPr lang="fr-FR" sz="2400" dirty="0" err="1" smtClean="0">
                <a:effectLst/>
              </a:rPr>
              <a:t>bigger</a:t>
            </a:r>
            <a:r>
              <a:rPr lang="fr-FR" sz="2400" dirty="0" smtClean="0">
                <a:effectLst/>
              </a:rPr>
              <a:t> Accelerator </a:t>
            </a:r>
            <a:r>
              <a:rPr lang="fr-FR" sz="2400" dirty="0" smtClean="0">
                <a:effectLst/>
                <a:sym typeface="Wingdings"/>
              </a:rPr>
              <a:t> </a:t>
            </a:r>
            <a:r>
              <a:rPr lang="fr-FR" sz="2400" dirty="0" smtClean="0">
                <a:effectLst/>
              </a:rPr>
              <a:t>: </a:t>
            </a:r>
            <a:r>
              <a:rPr lang="fr-FR" sz="2400" dirty="0">
                <a:effectLst/>
              </a:rPr>
              <a:t>Synchrotron (70-300 </a:t>
            </a:r>
            <a:r>
              <a:rPr lang="fr-FR" sz="2400" dirty="0" err="1">
                <a:effectLst/>
              </a:rPr>
              <a:t>Mev</a:t>
            </a:r>
            <a:r>
              <a:rPr lang="fr-FR" sz="2400" dirty="0">
                <a:effectLst/>
              </a:rPr>
              <a:t>/</a:t>
            </a:r>
            <a:r>
              <a:rPr lang="fr-FR" sz="2400" dirty="0" err="1">
                <a:effectLst/>
              </a:rPr>
              <a:t>nucleon</a:t>
            </a:r>
            <a:r>
              <a:rPr lang="fr-FR" sz="2400" dirty="0">
                <a:effectLst/>
              </a:rPr>
              <a:t>) </a:t>
            </a:r>
            <a:r>
              <a:rPr lang="fr-FR" sz="2400" dirty="0">
                <a:effectLst/>
                <a:sym typeface="Wingdings" charset="0"/>
              </a:rPr>
              <a:t> more </a:t>
            </a:r>
            <a:r>
              <a:rPr lang="fr-FR" sz="2400" dirty="0" err="1">
                <a:effectLst/>
                <a:sym typeface="Wingdings" charset="0"/>
              </a:rPr>
              <a:t>complex</a:t>
            </a:r>
            <a:r>
              <a:rPr lang="fr-FR" sz="2400" dirty="0">
                <a:effectLst/>
                <a:sym typeface="Wingdings" charset="0"/>
              </a:rPr>
              <a:t> and </a:t>
            </a:r>
            <a:r>
              <a:rPr lang="fr-FR" sz="2400" dirty="0" err="1">
                <a:effectLst/>
                <a:sym typeface="Wingdings" charset="0"/>
              </a:rPr>
              <a:t>expensive</a:t>
            </a:r>
            <a:r>
              <a:rPr lang="fr-FR" sz="2400" dirty="0">
                <a:effectLst/>
                <a:sym typeface="Wingdings" charset="0"/>
              </a:rPr>
              <a:t> ( x5?)</a:t>
            </a:r>
            <a:endParaRPr lang="fr-FR" sz="2400" dirty="0">
              <a:effectLst/>
            </a:endParaRPr>
          </a:p>
          <a:p>
            <a:pPr lvl="2"/>
            <a:r>
              <a:rPr lang="fr-FR" dirty="0" err="1">
                <a:effectLst/>
              </a:rPr>
              <a:t>Initiator</a:t>
            </a:r>
            <a:r>
              <a:rPr lang="fr-FR" dirty="0">
                <a:effectLst/>
              </a:rPr>
              <a:t>: Berkeley (1954-1993) -  2500 patients</a:t>
            </a:r>
          </a:p>
          <a:p>
            <a:pPr lvl="2"/>
            <a:r>
              <a:rPr lang="fr-FR" dirty="0" err="1">
                <a:effectLst/>
              </a:rPr>
              <a:t>Experimental</a:t>
            </a:r>
            <a:r>
              <a:rPr lang="fr-FR" dirty="0">
                <a:effectLst/>
              </a:rPr>
              <a:t> :  GSI (Germany- 120 patients </a:t>
            </a:r>
          </a:p>
          <a:p>
            <a:pPr lvl="2"/>
            <a:r>
              <a:rPr lang="fr-FR" dirty="0">
                <a:effectLst/>
              </a:rPr>
              <a:t>Routine : </a:t>
            </a:r>
            <a:r>
              <a:rPr lang="fr-FR" dirty="0" smtClean="0">
                <a:effectLst/>
              </a:rPr>
              <a:t>Chiba (</a:t>
            </a:r>
            <a:r>
              <a:rPr lang="fr-FR" dirty="0" err="1" smtClean="0">
                <a:effectLst/>
              </a:rPr>
              <a:t>Japan</a:t>
            </a:r>
            <a:r>
              <a:rPr lang="fr-FR" dirty="0" smtClean="0">
                <a:effectLst/>
              </a:rPr>
              <a:t>) </a:t>
            </a:r>
            <a:r>
              <a:rPr lang="fr-FR" dirty="0" smtClean="0">
                <a:effectLst/>
                <a:sym typeface="Wingdings"/>
              </a:rPr>
              <a:t> 1000 patients/</a:t>
            </a:r>
            <a:r>
              <a:rPr lang="fr-FR" dirty="0" err="1" smtClean="0">
                <a:effectLst/>
                <a:sym typeface="Wingdings"/>
              </a:rPr>
              <a:t>year</a:t>
            </a:r>
            <a:endParaRPr lang="fr-FR" dirty="0">
              <a:effectLst/>
            </a:endParaRPr>
          </a:p>
          <a:p>
            <a:pPr lvl="2"/>
            <a:r>
              <a:rPr lang="fr-FR" dirty="0">
                <a:effectLst/>
              </a:rPr>
              <a:t>New </a:t>
            </a:r>
            <a:r>
              <a:rPr lang="fr-FR" dirty="0" err="1" smtClean="0">
                <a:effectLst/>
              </a:rPr>
              <a:t>facilities</a:t>
            </a:r>
            <a:r>
              <a:rPr lang="fr-FR" dirty="0" smtClean="0">
                <a:effectLst/>
              </a:rPr>
              <a:t>: HIT (Heidelberg), </a:t>
            </a:r>
            <a:r>
              <a:rPr lang="fr-FR" dirty="0" err="1">
                <a:effectLst/>
              </a:rPr>
              <a:t>Pavia</a:t>
            </a:r>
            <a:r>
              <a:rPr lang="fr-FR" dirty="0">
                <a:effectLst/>
              </a:rPr>
              <a:t> (TERA) </a:t>
            </a:r>
          </a:p>
          <a:p>
            <a:pPr lvl="2"/>
            <a:r>
              <a:rPr lang="fr-FR" dirty="0" smtClean="0">
                <a:effectLst/>
              </a:rPr>
              <a:t>Vienna </a:t>
            </a:r>
            <a:r>
              <a:rPr lang="fr-FR" dirty="0">
                <a:effectLst/>
              </a:rPr>
              <a:t>(MED- AUSTRON), </a:t>
            </a:r>
            <a:r>
              <a:rPr lang="fr-FR" dirty="0" smtClean="0">
                <a:solidFill>
                  <a:srgbClr val="66FFFF"/>
                </a:solidFill>
                <a:effectLst/>
              </a:rPr>
              <a:t>Caen-</a:t>
            </a:r>
            <a:r>
              <a:rPr lang="fr-FR" dirty="0" err="1" smtClean="0">
                <a:solidFill>
                  <a:srgbClr val="66FFFF"/>
                </a:solidFill>
                <a:effectLst/>
              </a:rPr>
              <a:t>Ganil</a:t>
            </a:r>
            <a:r>
              <a:rPr lang="fr-FR" dirty="0" smtClean="0">
                <a:solidFill>
                  <a:srgbClr val="66FFFF"/>
                </a:solidFill>
                <a:effectLst/>
              </a:rPr>
              <a:t> (F) </a:t>
            </a:r>
            <a:endParaRPr lang="fr-FR" dirty="0">
              <a:solidFill>
                <a:srgbClr val="66FFFF"/>
              </a:solidFill>
              <a:effectLst/>
            </a:endParaRPr>
          </a:p>
          <a:p>
            <a:pPr lvl="2">
              <a:lnSpc>
                <a:spcPct val="90000"/>
              </a:lnSpc>
              <a:buClrTx/>
              <a:buSzTx/>
              <a:buFontTx/>
              <a:buChar char="•"/>
            </a:pP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72" y="4077072"/>
            <a:ext cx="4176464" cy="259108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592960" y="4941168"/>
            <a:ext cx="4801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i="0" u="none" strike="noStrike" baseline="0" dirty="0" smtClean="0">
                <a:solidFill>
                  <a:srgbClr val="66FFFF"/>
                </a:solidFill>
              </a:rPr>
              <a:t>The IBA C400 </a:t>
            </a:r>
            <a:r>
              <a:rPr lang="fr-FR" sz="2000" b="0" i="0" u="none" strike="noStrike" baseline="0" dirty="0" err="1" smtClean="0">
                <a:solidFill>
                  <a:srgbClr val="66FFFF"/>
                </a:solidFill>
              </a:rPr>
              <a:t>Medical</a:t>
            </a:r>
            <a:r>
              <a:rPr lang="fr-FR" sz="2000" b="0" i="0" u="none" strike="noStrike" baseline="0" dirty="0" smtClean="0">
                <a:solidFill>
                  <a:srgbClr val="66FFFF"/>
                </a:solidFill>
              </a:rPr>
              <a:t> Ion Cyclotron</a:t>
            </a:r>
          </a:p>
          <a:p>
            <a:r>
              <a:rPr lang="fr-FR" sz="2000" i="0" dirty="0" smtClean="0">
                <a:solidFill>
                  <a:srgbClr val="66FFFF"/>
                </a:solidFill>
              </a:rPr>
              <a:t>Prototype for ARCADE (Caen, France)</a:t>
            </a:r>
            <a:endParaRPr lang="fr-FR" sz="20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49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A981D-D743-AE4F-88E1-1162A10910B0}" type="slidenum">
              <a:rPr lang="fr-FR"/>
              <a:pPr>
                <a:defRPr/>
              </a:pPr>
              <a:t>17</a:t>
            </a:fld>
            <a:endParaRPr lang="fr-FR"/>
          </a:p>
        </p:txBody>
      </p:sp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Efficacity of ion therapy</a:t>
            </a:r>
          </a:p>
        </p:txBody>
      </p:sp>
      <p:sp>
        <p:nvSpPr>
          <p:cNvPr id="825353" name="Rectangle 9"/>
          <p:cNvSpPr>
            <a:spLocks noChangeArrowheads="1"/>
          </p:cNvSpPr>
          <p:nvPr/>
        </p:nvSpPr>
        <p:spPr bwMode="auto">
          <a:xfrm>
            <a:off x="104775" y="1081311"/>
            <a:ext cx="9677400" cy="45720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fr-FR">
              <a:cs typeface="+mn-cs"/>
            </a:endParaRPr>
          </a:p>
        </p:txBody>
      </p:sp>
      <p:pic>
        <p:nvPicPr>
          <p:cNvPr id="8253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1473424"/>
            <a:ext cx="30861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5355" name="Rectangle 11"/>
          <p:cNvSpPr>
            <a:spLocks noChangeArrowheads="1"/>
          </p:cNvSpPr>
          <p:nvPr/>
        </p:nvSpPr>
        <p:spPr bwMode="auto">
          <a:xfrm>
            <a:off x="304800" y="4710336"/>
            <a:ext cx="91725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SzPct val="400000"/>
              <a:buFont typeface="Arial" charset="0"/>
              <a:buNone/>
              <a:defRPr/>
            </a:pPr>
            <a:r>
              <a:rPr lang="en-US" altLang="ja-JP" sz="2800" b="1" i="0">
                <a:latin typeface="Arial" charset="0"/>
              </a:rPr>
              <a:t>      </a:t>
            </a:r>
            <a:r>
              <a:rPr lang="en-US" altLang="ja-JP" sz="2000" b="1" i="0">
                <a:solidFill>
                  <a:srgbClr val="FFFF00"/>
                </a:solidFill>
                <a:latin typeface="Arial" charset="0"/>
              </a:rPr>
              <a:t>Before	                                                            2 months after RT</a:t>
            </a:r>
            <a:endParaRPr lang="en-US" altLang="ja-JP" sz="2000" b="1" i="0">
              <a:solidFill>
                <a:srgbClr val="FFFF00"/>
              </a:solidFill>
              <a:latin typeface="Times New Roman" charset="0"/>
            </a:endParaRPr>
          </a:p>
        </p:txBody>
      </p:sp>
      <p:pic>
        <p:nvPicPr>
          <p:cNvPr id="82535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1470249"/>
            <a:ext cx="3067050" cy="309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5428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426764"/>
              </p:ext>
            </p:extLst>
          </p:nvPr>
        </p:nvGraphicFramePr>
        <p:xfrm>
          <a:off x="6081712" y="1468661"/>
          <a:ext cx="3289300" cy="308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1" name="Image" r:id="rId5" imgW="6658666" imgH="6239322" progId="Photoshop.Image.5">
                  <p:embed/>
                </p:oleObj>
              </mc:Choice>
              <mc:Fallback>
                <p:oleObj name="Image" r:id="rId5" imgW="6658666" imgH="6239322" progId="Photoshop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1712" y="1468661"/>
                        <a:ext cx="3289300" cy="308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5358" name="Text Box 14"/>
          <p:cNvSpPr txBox="1">
            <a:spLocks noChangeArrowheads="1"/>
          </p:cNvSpPr>
          <p:nvPr/>
        </p:nvSpPr>
        <p:spPr bwMode="auto">
          <a:xfrm>
            <a:off x="219075" y="1052736"/>
            <a:ext cx="9686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ja-JP" sz="2000" b="1" i="0" dirty="0">
                <a:solidFill>
                  <a:srgbClr val="FFFF00"/>
                </a:solidFill>
                <a:latin typeface="Arial" charset="0"/>
              </a:rPr>
              <a:t>73M　Lt. Nasal Cavity Malignant Melanoma T4N0M0 　57.6GyE/16fr/4w</a:t>
            </a:r>
            <a:r>
              <a:rPr lang="en-US" altLang="ja-JP" sz="2000" b="1" i="0" dirty="0">
                <a:solidFill>
                  <a:srgbClr val="FFFF00"/>
                </a:solidFill>
                <a:latin typeface="Times New Roman" charset="0"/>
              </a:rPr>
              <a:t>  </a:t>
            </a:r>
            <a:endParaRPr lang="en-US" altLang="ja-JP" sz="2800" b="1" i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537176" y="5805264"/>
            <a:ext cx="324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GSI- W. </a:t>
            </a:r>
            <a:r>
              <a:rPr lang="fr-FR" sz="1800" dirty="0" err="1" smtClean="0"/>
              <a:t>Enghardt</a:t>
            </a:r>
            <a:r>
              <a:rPr lang="fr-FR" sz="1800" dirty="0" smtClean="0"/>
              <a:t> </a:t>
            </a:r>
            <a:r>
              <a:rPr lang="fr-FR" sz="1800" dirty="0" err="1" smtClean="0"/>
              <a:t>courtesy</a:t>
            </a:r>
            <a:r>
              <a:rPr lang="fr-FR" sz="1800" dirty="0" smtClean="0"/>
              <a:t>  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9385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925" y="1"/>
            <a:ext cx="8137525" cy="548680"/>
          </a:xfrm>
        </p:spPr>
        <p:txBody>
          <a:bodyPr/>
          <a:lstStyle/>
          <a:p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therapy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1096-C63C-5E40-AB3E-83E90B69FB3A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9" name="Image 8" descr="Capture d’écran 2017-10-04 à 15.08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92696"/>
            <a:ext cx="6392866" cy="5824972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6681192" y="692696"/>
            <a:ext cx="3096344" cy="4968552"/>
          </a:xfrm>
        </p:spPr>
        <p:txBody>
          <a:bodyPr/>
          <a:lstStyle/>
          <a:p>
            <a:r>
              <a:rPr lang="fr-FR" sz="2400" b="1" dirty="0" smtClean="0">
                <a:solidFill>
                  <a:srgbClr val="FFFF00"/>
                </a:solidFill>
              </a:rPr>
              <a:t>Machine </a:t>
            </a:r>
          </a:p>
          <a:p>
            <a:r>
              <a:rPr lang="fr-FR" sz="2400" b="1" dirty="0" err="1" smtClean="0">
                <a:solidFill>
                  <a:srgbClr val="FFFF00"/>
                </a:solidFill>
              </a:rPr>
              <a:t>Beam</a:t>
            </a:r>
            <a:r>
              <a:rPr lang="fr-FR" sz="2400" b="1" dirty="0" smtClean="0">
                <a:solidFill>
                  <a:srgbClr val="FFFF00"/>
                </a:solidFill>
              </a:rPr>
              <a:t> </a:t>
            </a:r>
            <a:r>
              <a:rPr lang="fr-FR" sz="2400" b="1" dirty="0" err="1" smtClean="0">
                <a:solidFill>
                  <a:srgbClr val="FFFF00"/>
                </a:solidFill>
              </a:rPr>
              <a:t>delivery</a:t>
            </a:r>
            <a:endParaRPr lang="fr-FR" sz="2400" b="1" dirty="0" smtClean="0">
              <a:solidFill>
                <a:srgbClr val="FFFF00"/>
              </a:solidFill>
            </a:endParaRPr>
          </a:p>
          <a:p>
            <a:r>
              <a:rPr lang="fr-FR" sz="2400" b="1" dirty="0" smtClean="0">
                <a:solidFill>
                  <a:srgbClr val="FFFF00"/>
                </a:solidFill>
              </a:rPr>
              <a:t>Photon detectors</a:t>
            </a:r>
          </a:p>
          <a:p>
            <a:r>
              <a:rPr lang="fr-FR" sz="2400" b="1" dirty="0" smtClean="0">
                <a:solidFill>
                  <a:srgbClr val="FFFF00"/>
                </a:solidFill>
              </a:rPr>
              <a:t>CT </a:t>
            </a:r>
            <a:r>
              <a:rPr lang="fr-FR" sz="2400" b="1" dirty="0" err="1" smtClean="0">
                <a:solidFill>
                  <a:srgbClr val="FFFF00"/>
                </a:solidFill>
              </a:rPr>
              <a:t>imaging</a:t>
            </a:r>
            <a:endParaRPr lang="fr-FR" sz="2400" b="1" dirty="0" smtClean="0">
              <a:solidFill>
                <a:srgbClr val="FFFF00"/>
              </a:solidFill>
            </a:endParaRPr>
          </a:p>
          <a:p>
            <a:r>
              <a:rPr lang="fr-FR" sz="2400" dirty="0" smtClean="0"/>
              <a:t>Motion </a:t>
            </a:r>
            <a:r>
              <a:rPr lang="fr-FR" sz="2400" dirty="0" err="1" smtClean="0"/>
              <a:t>sensor</a:t>
            </a:r>
            <a:r>
              <a:rPr lang="fr-FR" sz="2400" dirty="0" smtClean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897216" y="5517232"/>
            <a:ext cx="26200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Courtesy</a:t>
            </a:r>
            <a:endParaRPr lang="fr-FR" dirty="0" smtClean="0"/>
          </a:p>
          <a:p>
            <a:r>
              <a:rPr lang="fr-FR" dirty="0" smtClean="0"/>
              <a:t>Katia Parodi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4652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3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85FB-865E-2648-B443-EABEF957300B}" type="slidenum">
              <a:rPr lang="fr-FR"/>
              <a:pPr/>
              <a:t>19</a:t>
            </a:fld>
            <a:endParaRPr lang="fr-FR"/>
          </a:p>
        </p:txBody>
      </p:sp>
      <p:sp>
        <p:nvSpPr>
          <p:cNvPr id="684034" name="Rectangle 1026"/>
          <p:cNvSpPr>
            <a:spLocks noChangeArrowheads="1"/>
          </p:cNvSpPr>
          <p:nvPr/>
        </p:nvSpPr>
        <p:spPr bwMode="auto">
          <a:xfrm>
            <a:off x="1784648" y="2492896"/>
            <a:ext cx="6096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fr-FR" sz="3600" b="1" dirty="0" err="1" smtClean="0">
                <a:solidFill>
                  <a:srgbClr val="FF0000"/>
                </a:solidFill>
              </a:rPr>
              <a:t>Treatment</a:t>
            </a:r>
            <a:endParaRPr lang="fr-FR" sz="3600" b="1" dirty="0">
              <a:solidFill>
                <a:srgbClr val="FF0000"/>
              </a:solidFill>
            </a:endParaRPr>
          </a:p>
          <a:p>
            <a:pPr algn="ctr"/>
            <a:endParaRPr lang="en-GB" sz="3600" b="1" i="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84035" name="Line 1027"/>
          <p:cNvSpPr>
            <a:spLocks noChangeShapeType="1"/>
          </p:cNvSpPr>
          <p:nvPr/>
        </p:nvSpPr>
        <p:spPr bwMode="auto">
          <a:xfrm>
            <a:off x="2057400" y="1227138"/>
            <a:ext cx="0" cy="5953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6" name="Line 1028"/>
          <p:cNvSpPr>
            <a:spLocks noChangeShapeType="1"/>
          </p:cNvSpPr>
          <p:nvPr/>
        </p:nvSpPr>
        <p:spPr bwMode="auto">
          <a:xfrm>
            <a:off x="1905000" y="1379538"/>
            <a:ext cx="0" cy="442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7" name="Line 1029"/>
          <p:cNvSpPr>
            <a:spLocks noChangeShapeType="1"/>
          </p:cNvSpPr>
          <p:nvPr/>
        </p:nvSpPr>
        <p:spPr bwMode="auto">
          <a:xfrm>
            <a:off x="1295400" y="1227138"/>
            <a:ext cx="0" cy="7477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8" name="Line 1030"/>
          <p:cNvSpPr>
            <a:spLocks noChangeShapeType="1"/>
          </p:cNvSpPr>
          <p:nvPr/>
        </p:nvSpPr>
        <p:spPr bwMode="auto">
          <a:xfrm flipH="1">
            <a:off x="1290638" y="1219200"/>
            <a:ext cx="7731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9" name="Line 1031"/>
          <p:cNvSpPr>
            <a:spLocks noChangeShapeType="1"/>
          </p:cNvSpPr>
          <p:nvPr/>
        </p:nvSpPr>
        <p:spPr bwMode="auto">
          <a:xfrm>
            <a:off x="1455738" y="1828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0" name="Line 1032"/>
          <p:cNvSpPr>
            <a:spLocks noChangeShapeType="1"/>
          </p:cNvSpPr>
          <p:nvPr/>
        </p:nvSpPr>
        <p:spPr bwMode="auto">
          <a:xfrm>
            <a:off x="1303338" y="2133600"/>
            <a:ext cx="5953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1" name="Line 1033"/>
          <p:cNvSpPr>
            <a:spLocks noChangeShapeType="1"/>
          </p:cNvSpPr>
          <p:nvPr/>
        </p:nvSpPr>
        <p:spPr bwMode="auto">
          <a:xfrm>
            <a:off x="2065338" y="21336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2" name="Line 1034"/>
          <p:cNvSpPr>
            <a:spLocks noChangeShapeType="1"/>
          </p:cNvSpPr>
          <p:nvPr/>
        </p:nvSpPr>
        <p:spPr bwMode="auto">
          <a:xfrm>
            <a:off x="2065338" y="1828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3" name="Line 1035"/>
          <p:cNvSpPr>
            <a:spLocks noChangeShapeType="1"/>
          </p:cNvSpPr>
          <p:nvPr/>
        </p:nvSpPr>
        <p:spPr bwMode="auto">
          <a:xfrm>
            <a:off x="1905000" y="1989138"/>
            <a:ext cx="0" cy="1381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4" name="Line 1036"/>
          <p:cNvSpPr>
            <a:spLocks noChangeShapeType="1"/>
          </p:cNvSpPr>
          <p:nvPr/>
        </p:nvSpPr>
        <p:spPr bwMode="auto">
          <a:xfrm>
            <a:off x="1455738" y="13716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5" name="Line 1037"/>
          <p:cNvSpPr>
            <a:spLocks noChangeShapeType="1"/>
          </p:cNvSpPr>
          <p:nvPr/>
        </p:nvSpPr>
        <p:spPr bwMode="auto">
          <a:xfrm>
            <a:off x="1447800" y="1379538"/>
            <a:ext cx="0" cy="442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6" name="Line 1038"/>
          <p:cNvSpPr>
            <a:spLocks noChangeShapeType="1"/>
          </p:cNvSpPr>
          <p:nvPr/>
        </p:nvSpPr>
        <p:spPr bwMode="auto">
          <a:xfrm>
            <a:off x="1303338" y="1981200"/>
            <a:ext cx="595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7" name="Line 1039"/>
          <p:cNvSpPr>
            <a:spLocks noChangeShapeType="1"/>
          </p:cNvSpPr>
          <p:nvPr/>
        </p:nvSpPr>
        <p:spPr bwMode="auto">
          <a:xfrm>
            <a:off x="1455738" y="22860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8" name="Line 1040"/>
          <p:cNvSpPr>
            <a:spLocks noChangeShapeType="1"/>
          </p:cNvSpPr>
          <p:nvPr/>
        </p:nvSpPr>
        <p:spPr bwMode="auto">
          <a:xfrm flipV="1">
            <a:off x="20574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9" name="Line 1041"/>
          <p:cNvSpPr>
            <a:spLocks noChangeShapeType="1"/>
          </p:cNvSpPr>
          <p:nvPr/>
        </p:nvSpPr>
        <p:spPr bwMode="auto">
          <a:xfrm>
            <a:off x="2065338" y="22860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0" name="Line 1042"/>
          <p:cNvSpPr>
            <a:spLocks noChangeShapeType="1"/>
          </p:cNvSpPr>
          <p:nvPr/>
        </p:nvSpPr>
        <p:spPr bwMode="auto">
          <a:xfrm>
            <a:off x="2065338" y="19812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1" name="Line 1043"/>
          <p:cNvSpPr>
            <a:spLocks noChangeShapeType="1"/>
          </p:cNvSpPr>
          <p:nvPr/>
        </p:nvSpPr>
        <p:spPr bwMode="auto">
          <a:xfrm>
            <a:off x="2065338" y="4495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2" name="Line 1044"/>
          <p:cNvSpPr>
            <a:spLocks noChangeShapeType="1"/>
          </p:cNvSpPr>
          <p:nvPr/>
        </p:nvSpPr>
        <p:spPr bwMode="auto">
          <a:xfrm>
            <a:off x="14557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3" name="Line 1045"/>
          <p:cNvSpPr>
            <a:spLocks noChangeShapeType="1"/>
          </p:cNvSpPr>
          <p:nvPr/>
        </p:nvSpPr>
        <p:spPr bwMode="auto">
          <a:xfrm flipV="1">
            <a:off x="19050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4" name="Line 1046"/>
          <p:cNvSpPr>
            <a:spLocks noChangeShapeType="1"/>
          </p:cNvSpPr>
          <p:nvPr/>
        </p:nvSpPr>
        <p:spPr bwMode="auto">
          <a:xfrm flipV="1">
            <a:off x="14478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5" name="Line 1047"/>
          <p:cNvSpPr>
            <a:spLocks noChangeShapeType="1"/>
          </p:cNvSpPr>
          <p:nvPr/>
        </p:nvSpPr>
        <p:spPr bwMode="auto">
          <a:xfrm flipV="1">
            <a:off x="1295400" y="2128838"/>
            <a:ext cx="0" cy="25130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6" name="Line 1048"/>
          <p:cNvSpPr>
            <a:spLocks noChangeShapeType="1"/>
          </p:cNvSpPr>
          <p:nvPr/>
        </p:nvSpPr>
        <p:spPr bwMode="auto">
          <a:xfrm>
            <a:off x="1295400" y="4648200"/>
            <a:ext cx="7300913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7" name="Line 1049"/>
          <p:cNvSpPr>
            <a:spLocks noChangeShapeType="1"/>
          </p:cNvSpPr>
          <p:nvPr/>
        </p:nvSpPr>
        <p:spPr bwMode="auto">
          <a:xfrm>
            <a:off x="2057400" y="1989138"/>
            <a:ext cx="0" cy="1381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8" name="Line 1050"/>
          <p:cNvSpPr>
            <a:spLocks noChangeShapeType="1"/>
          </p:cNvSpPr>
          <p:nvPr/>
        </p:nvSpPr>
        <p:spPr bwMode="auto">
          <a:xfrm flipV="1">
            <a:off x="8610600" y="2128838"/>
            <a:ext cx="0" cy="25257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9" name="Line 1051"/>
          <p:cNvSpPr>
            <a:spLocks noChangeShapeType="1"/>
          </p:cNvSpPr>
          <p:nvPr/>
        </p:nvSpPr>
        <p:spPr bwMode="auto">
          <a:xfrm>
            <a:off x="80089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0" name="Line 1052"/>
          <p:cNvSpPr>
            <a:spLocks noChangeShapeType="1"/>
          </p:cNvSpPr>
          <p:nvPr/>
        </p:nvSpPr>
        <p:spPr bwMode="auto">
          <a:xfrm flipV="1">
            <a:off x="84582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1" name="Line 1053"/>
          <p:cNvSpPr>
            <a:spLocks noChangeShapeType="1"/>
          </p:cNvSpPr>
          <p:nvPr/>
        </p:nvSpPr>
        <p:spPr bwMode="auto">
          <a:xfrm flipV="1">
            <a:off x="80010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2" name="Line 1054"/>
          <p:cNvSpPr>
            <a:spLocks noChangeShapeType="1"/>
          </p:cNvSpPr>
          <p:nvPr/>
        </p:nvSpPr>
        <p:spPr bwMode="auto">
          <a:xfrm flipV="1">
            <a:off x="78486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5" name="Picture 105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08" y="4077072"/>
            <a:ext cx="1077913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23333" y="747889"/>
            <a:ext cx="184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9316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925" y="0"/>
            <a:ext cx="8858250" cy="620713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History</a:t>
            </a:r>
            <a:r>
              <a:rPr lang="fr-FR" dirty="0" smtClean="0"/>
              <a:t> of </a:t>
            </a:r>
            <a:r>
              <a:rPr lang="fr-FR" dirty="0" err="1" smtClean="0"/>
              <a:t>Hadrontherapy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8" y="692150"/>
            <a:ext cx="7777162" cy="2089150"/>
          </a:xfrm>
        </p:spPr>
        <p:txBody>
          <a:bodyPr/>
          <a:lstStyle/>
          <a:p>
            <a:pPr>
              <a:defRPr/>
            </a:pPr>
            <a:r>
              <a:rPr lang="fr-FR" sz="2400" dirty="0">
                <a:effectLst/>
              </a:rPr>
              <a:t>1946: R. Wilson first </a:t>
            </a:r>
            <a:r>
              <a:rPr lang="fr-FR" sz="2400" dirty="0" err="1">
                <a:effectLst/>
              </a:rPr>
              <a:t>proposed</a:t>
            </a:r>
            <a:r>
              <a:rPr lang="fr-FR" sz="2400" dirty="0">
                <a:effectLst/>
              </a:rPr>
              <a:t> a possible </a:t>
            </a:r>
            <a:r>
              <a:rPr lang="fr-FR" sz="2400" dirty="0" err="1">
                <a:effectLst/>
              </a:rPr>
              <a:t>therapeutic</a:t>
            </a:r>
            <a:r>
              <a:rPr lang="fr-FR" sz="2400" dirty="0">
                <a:effectLst/>
              </a:rPr>
              <a:t> application of proton and ion </a:t>
            </a:r>
            <a:r>
              <a:rPr lang="fr-FR" sz="2400" dirty="0" err="1" smtClean="0">
                <a:effectLst/>
              </a:rPr>
              <a:t>beams</a:t>
            </a:r>
            <a:endParaRPr lang="fr-FR" sz="2400" dirty="0" smtClean="0">
              <a:effectLst/>
            </a:endParaRPr>
          </a:p>
          <a:p>
            <a:pPr>
              <a:defRPr/>
            </a:pPr>
            <a:r>
              <a:rPr lang="fr-FR" sz="2400" dirty="0" smtClean="0">
                <a:effectLst/>
              </a:rPr>
              <a:t>1954</a:t>
            </a:r>
            <a:r>
              <a:rPr lang="fr-FR" sz="2400" dirty="0">
                <a:effectLst/>
              </a:rPr>
              <a:t>: first patient </a:t>
            </a:r>
            <a:r>
              <a:rPr lang="fr-FR" sz="2400" dirty="0" err="1">
                <a:effectLst/>
              </a:rPr>
              <a:t>treated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with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deuteron</a:t>
            </a:r>
            <a:r>
              <a:rPr lang="fr-FR" sz="2400" dirty="0">
                <a:effectLst/>
              </a:rPr>
              <a:t> and </a:t>
            </a:r>
            <a:r>
              <a:rPr lang="fr-FR" sz="2400" dirty="0" err="1">
                <a:effectLst/>
              </a:rPr>
              <a:t>helium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beams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at</a:t>
            </a:r>
            <a:r>
              <a:rPr lang="fr-FR" sz="2400" dirty="0">
                <a:effectLst/>
              </a:rPr>
              <a:t> Lawrence Berkeley </a:t>
            </a:r>
            <a:r>
              <a:rPr lang="fr-FR" sz="2400" dirty="0" err="1">
                <a:effectLst/>
              </a:rPr>
              <a:t>Laboratory</a:t>
            </a:r>
            <a:r>
              <a:rPr lang="fr-FR" sz="2400" dirty="0">
                <a:effectLst/>
              </a:rPr>
              <a:t> (LBL) </a:t>
            </a:r>
            <a:endParaRPr lang="fr-FR" sz="2400" dirty="0" smtClean="0">
              <a:effectLst/>
            </a:endParaRPr>
          </a:p>
          <a:p>
            <a:pPr>
              <a:defRPr/>
            </a:pPr>
            <a:endParaRPr lang="fr-FR" dirty="0" smtClean="0">
              <a:effectLst/>
            </a:endParaRPr>
          </a:p>
          <a:p>
            <a:pPr>
              <a:defRPr/>
            </a:pPr>
            <a:r>
              <a:rPr lang="fr-FR" dirty="0" smtClean="0">
                <a:effectLst/>
              </a:rPr>
              <a:t>Wilson,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739D37-27CE-FA41-8D2C-CF643C6B54A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pic>
        <p:nvPicPr>
          <p:cNvPr id="160773" name="Image 5" descr="Capture d’écran 2015-03-11 à 12.45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75" y="3213100"/>
            <a:ext cx="573087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4" name="Image 6" descr="Capture d’écran 2015-03-11 à 12.44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213100"/>
            <a:ext cx="375920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5" name="Image 7" descr="Capture d’écran 2015-03-11 à 12.44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476250"/>
            <a:ext cx="1506537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6" name="ZoneTexte 8"/>
          <p:cNvSpPr txBox="1">
            <a:spLocks noChangeArrowheads="1"/>
          </p:cNvSpPr>
          <p:nvPr/>
        </p:nvSpPr>
        <p:spPr bwMode="auto">
          <a:xfrm>
            <a:off x="5097463" y="5805488"/>
            <a:ext cx="4608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/>
              <a:t>R. Radiologial use of fast protons,</a:t>
            </a:r>
          </a:p>
          <a:p>
            <a:pPr eaLnBrk="1" hangingPunct="1"/>
            <a:r>
              <a:rPr lang="fr-FR" sz="2000"/>
              <a:t> Radiology 47, 487-491, 1946 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59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10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CD26D-2D1F-064D-A78C-2F6E9F6CCF75}" type="slidenum">
              <a:rPr lang="fr-FR"/>
              <a:pPr>
                <a:defRPr/>
              </a:pPr>
              <a:t>20</a:t>
            </a:fld>
            <a:endParaRPr lang="fr-FR"/>
          </a:p>
        </p:txBody>
      </p:sp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84575" y="23813"/>
            <a:ext cx="6121400" cy="596900"/>
          </a:xfrm>
        </p:spPr>
        <p:txBody>
          <a:bodyPr/>
          <a:lstStyle/>
          <a:p>
            <a:pPr>
              <a:defRPr/>
            </a:pPr>
            <a:r>
              <a:rPr lang="fr-FR" dirty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therapy</a:t>
            </a:r>
            <a:r>
              <a:rPr lang="fr-FR" dirty="0" smtClean="0"/>
              <a:t> </a:t>
            </a:r>
            <a:r>
              <a:rPr lang="fr-FR" dirty="0" err="1" smtClean="0"/>
              <a:t>workflow</a:t>
            </a:r>
            <a:endParaRPr lang="fr-FR" dirty="0"/>
          </a:p>
        </p:txBody>
      </p:sp>
      <p:sp>
        <p:nvSpPr>
          <p:cNvPr id="666628" name="Line 4"/>
          <p:cNvSpPr>
            <a:spLocks noChangeShapeType="1"/>
          </p:cNvSpPr>
          <p:nvPr/>
        </p:nvSpPr>
        <p:spPr bwMode="auto">
          <a:xfrm>
            <a:off x="666750" y="1412875"/>
            <a:ext cx="9220200" cy="5181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666647" name="Text Box 23"/>
          <p:cNvSpPr txBox="1">
            <a:spLocks noChangeArrowheads="1"/>
          </p:cNvSpPr>
          <p:nvPr/>
        </p:nvSpPr>
        <p:spPr bwMode="auto">
          <a:xfrm>
            <a:off x="898525" y="28670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sz="2400" i="0">
              <a:latin typeface="Arial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867275" y="4424363"/>
            <a:ext cx="1238250" cy="134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1000" dirty="0" smtClean="0">
              <a:cs typeface="+mn-cs"/>
            </a:endParaRPr>
          </a:p>
        </p:txBody>
      </p:sp>
      <p:pic>
        <p:nvPicPr>
          <p:cNvPr id="21511" name="Image 1" descr="Capture d’écran 2013-07-30 à 15.44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845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Image 1" descr="Capture d’écran 2013-07-30 à 15.50.5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25" y="4508500"/>
            <a:ext cx="324008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3729038" y="620713"/>
            <a:ext cx="6176962" cy="1368425"/>
          </a:xfrm>
        </p:spPr>
        <p:txBody>
          <a:bodyPr/>
          <a:lstStyle/>
          <a:p>
            <a:pPr>
              <a:defRPr/>
            </a:pPr>
            <a:r>
              <a:rPr lang="fr-FR" sz="2000" b="1" dirty="0" err="1"/>
              <a:t>Step</a:t>
            </a:r>
            <a:r>
              <a:rPr lang="fr-FR" sz="2000" b="1" dirty="0"/>
              <a:t> 1 </a:t>
            </a:r>
            <a:r>
              <a:rPr lang="fr-FR" sz="2000" b="1" dirty="0">
                <a:sym typeface="Wingdings"/>
              </a:rPr>
              <a:t> </a:t>
            </a:r>
            <a:r>
              <a:rPr lang="fr-FR" sz="2000" b="1" dirty="0" err="1">
                <a:sym typeface="Wingdings"/>
              </a:rPr>
              <a:t>Treatment</a:t>
            </a:r>
            <a:r>
              <a:rPr lang="fr-FR" sz="2000" b="1" dirty="0">
                <a:sym typeface="Wingdings"/>
              </a:rPr>
              <a:t> planning </a:t>
            </a:r>
            <a:r>
              <a:rPr lang="fr-FR" sz="2000" b="1" dirty="0" err="1">
                <a:sym typeface="Wingdings"/>
              </a:rPr>
              <a:t>after</a:t>
            </a:r>
            <a:r>
              <a:rPr lang="fr-FR" sz="2000" b="1" dirty="0">
                <a:sym typeface="Wingdings"/>
              </a:rPr>
              <a:t> CT scan</a:t>
            </a:r>
          </a:p>
          <a:p>
            <a:pPr lvl="1">
              <a:defRPr/>
            </a:pPr>
            <a:r>
              <a:rPr lang="fr-FR" sz="2000" b="1" dirty="0">
                <a:sym typeface="Wingdings"/>
              </a:rPr>
              <a:t>Dose </a:t>
            </a:r>
            <a:r>
              <a:rPr lang="fr-FR" sz="2000" b="1" dirty="0" smtClean="0">
                <a:sym typeface="Wingdings"/>
              </a:rPr>
              <a:t>to </a:t>
            </a:r>
            <a:r>
              <a:rPr lang="fr-FR" sz="2000" b="1" dirty="0" err="1" smtClean="0">
                <a:sym typeface="Wingdings"/>
              </a:rPr>
              <a:t>be</a:t>
            </a:r>
            <a:r>
              <a:rPr lang="fr-FR" sz="2000" b="1" dirty="0" smtClean="0">
                <a:sym typeface="Wingdings"/>
              </a:rPr>
              <a:t> </a:t>
            </a:r>
            <a:r>
              <a:rPr lang="fr-FR" sz="2000" b="1" dirty="0" err="1" smtClean="0">
                <a:sym typeface="Wingdings"/>
              </a:rPr>
              <a:t>distributed</a:t>
            </a:r>
            <a:endParaRPr lang="fr-FR" sz="2000" b="1" dirty="0" smtClean="0">
              <a:sym typeface="Wingdings"/>
            </a:endParaRPr>
          </a:p>
          <a:p>
            <a:pPr lvl="1">
              <a:defRPr/>
            </a:pPr>
            <a:r>
              <a:rPr lang="fr-FR" sz="2000" b="1" dirty="0" smtClean="0">
                <a:sym typeface="Wingdings"/>
              </a:rPr>
              <a:t>MC simulation</a:t>
            </a:r>
          </a:p>
          <a:p>
            <a:pPr lvl="1">
              <a:defRPr/>
            </a:pPr>
            <a:r>
              <a:rPr lang="fr-FR" sz="2000" b="1" dirty="0" err="1" smtClean="0">
                <a:sym typeface="Wingdings"/>
              </a:rPr>
              <a:t>Give</a:t>
            </a:r>
            <a:r>
              <a:rPr lang="fr-FR" sz="2000" b="1" dirty="0" smtClean="0">
                <a:sym typeface="Wingdings"/>
              </a:rPr>
              <a:t> </a:t>
            </a:r>
            <a:r>
              <a:rPr lang="fr-FR" sz="2000" b="1" dirty="0">
                <a:sym typeface="Wingdings"/>
              </a:rPr>
              <a:t>information to the machine</a:t>
            </a:r>
            <a:endParaRPr lang="fr-FR" sz="2000" b="1" dirty="0"/>
          </a:p>
          <a:p>
            <a:pPr marL="0" indent="0">
              <a:buFont typeface="Wingdings" charset="0"/>
              <a:buNone/>
              <a:defRPr/>
            </a:pPr>
            <a:endParaRPr lang="fr-FR" dirty="0"/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 bwMode="auto">
          <a:xfrm>
            <a:off x="6199188" y="2636838"/>
            <a:ext cx="3687762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fr-FR" sz="2000" b="1" i="0" dirty="0" err="1" smtClean="0"/>
              <a:t>Step</a:t>
            </a:r>
            <a:r>
              <a:rPr lang="fr-FR" sz="2000" b="1" i="0" dirty="0" smtClean="0"/>
              <a:t> 2 </a:t>
            </a:r>
            <a:r>
              <a:rPr lang="fr-FR" sz="2000" b="1" i="0" dirty="0" smtClean="0">
                <a:sym typeface="Wingdings"/>
              </a:rPr>
              <a:t> </a:t>
            </a:r>
            <a:r>
              <a:rPr lang="fr-FR" sz="2000" b="1" i="0" dirty="0" err="1" smtClean="0">
                <a:sym typeface="Wingdings"/>
              </a:rPr>
              <a:t>Treatment</a:t>
            </a:r>
            <a:endParaRPr lang="fr-FR" sz="2000" b="1" i="0" dirty="0" smtClean="0">
              <a:sym typeface="Wingdings"/>
            </a:endParaRPr>
          </a:p>
          <a:p>
            <a:pPr lvl="1">
              <a:defRPr/>
            </a:pPr>
            <a:r>
              <a:rPr lang="fr-FR" sz="2000" b="1" i="0" dirty="0" smtClean="0">
                <a:sym typeface="Wingdings"/>
              </a:rPr>
              <a:t>10-20 fractions (</a:t>
            </a:r>
            <a:r>
              <a:rPr lang="fr-FR" sz="2000" b="1" i="0" dirty="0" err="1" smtClean="0">
                <a:sym typeface="Wingdings"/>
              </a:rPr>
              <a:t>tumour</a:t>
            </a:r>
            <a:r>
              <a:rPr lang="fr-FR" sz="2000" b="1" i="0" dirty="0" smtClean="0">
                <a:sym typeface="Wingdings"/>
              </a:rPr>
              <a:t> irradiation) </a:t>
            </a:r>
            <a:endParaRPr lang="fr-FR" sz="2000" b="1" i="0" dirty="0" smtClean="0"/>
          </a:p>
          <a:p>
            <a:pPr marL="0" indent="0">
              <a:buFont typeface="Wingdings" charset="0"/>
              <a:buNone/>
              <a:defRPr/>
            </a:pPr>
            <a:endParaRPr lang="fr-FR" sz="2000" i="0" dirty="0"/>
          </a:p>
        </p:txBody>
      </p:sp>
      <p:sp>
        <p:nvSpPr>
          <p:cNvPr id="22" name="Espace réservé du contenu 2"/>
          <p:cNvSpPr txBox="1">
            <a:spLocks/>
          </p:cNvSpPr>
          <p:nvPr/>
        </p:nvSpPr>
        <p:spPr bwMode="auto">
          <a:xfrm>
            <a:off x="488950" y="5157788"/>
            <a:ext cx="5111750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fr-FR" sz="2400" b="1" dirty="0" err="1" smtClean="0"/>
              <a:t>Step</a:t>
            </a:r>
            <a:r>
              <a:rPr lang="fr-FR" sz="2400" b="1" dirty="0" smtClean="0"/>
              <a:t> 3 </a:t>
            </a:r>
            <a:r>
              <a:rPr lang="fr-FR" sz="2400" b="1" dirty="0" smtClean="0">
                <a:sym typeface="Wingdings"/>
              </a:rPr>
              <a:t> </a:t>
            </a:r>
            <a:r>
              <a:rPr lang="fr-FR" sz="2000" b="1" i="0" dirty="0" err="1" smtClean="0">
                <a:sym typeface="Wingdings"/>
              </a:rPr>
              <a:t>verification</a:t>
            </a:r>
            <a:r>
              <a:rPr lang="fr-FR" sz="2400" b="1" dirty="0" smtClean="0">
                <a:sym typeface="Wingdings"/>
              </a:rPr>
              <a:t> </a:t>
            </a:r>
            <a:r>
              <a:rPr lang="fr-FR" sz="2400" b="1" dirty="0" err="1" smtClean="0">
                <a:sym typeface="Wingdings"/>
              </a:rPr>
              <a:t>using</a:t>
            </a:r>
            <a:r>
              <a:rPr lang="fr-FR" sz="2400" b="1" dirty="0" smtClean="0">
                <a:sym typeface="Wingdings"/>
              </a:rPr>
              <a:t> CT scan</a:t>
            </a:r>
            <a:endParaRPr lang="fr-FR" sz="2400" b="1" dirty="0" smtClean="0"/>
          </a:p>
          <a:p>
            <a:pPr marL="0" indent="0">
              <a:buFont typeface="Wingdings" charset="0"/>
              <a:buNone/>
              <a:defRPr/>
            </a:pPr>
            <a:endParaRPr lang="fr-FR" sz="2400" dirty="0"/>
          </a:p>
        </p:txBody>
      </p:sp>
      <p:sp>
        <p:nvSpPr>
          <p:cNvPr id="21516" name="ZoneTexte 2"/>
          <p:cNvSpPr txBox="1">
            <a:spLocks noChangeArrowheads="1"/>
          </p:cNvSpPr>
          <p:nvPr/>
        </p:nvSpPr>
        <p:spPr bwMode="auto">
          <a:xfrm>
            <a:off x="2288704" y="6093296"/>
            <a:ext cx="363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dirty="0" err="1">
                <a:solidFill>
                  <a:srgbClr val="FFFF00"/>
                </a:solidFill>
              </a:rPr>
              <a:t>Overdosage</a:t>
            </a:r>
            <a:r>
              <a:rPr lang="fr-FR" sz="2000" dirty="0">
                <a:solidFill>
                  <a:srgbClr val="FFFF00"/>
                </a:solidFill>
              </a:rPr>
              <a:t> in normal tissue</a:t>
            </a:r>
          </a:p>
        </p:txBody>
      </p:sp>
      <p:pic>
        <p:nvPicPr>
          <p:cNvPr id="21517" name="Image 2" descr="HIT-controlroom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113" y="2276475"/>
            <a:ext cx="30353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280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5B7EE-C1B2-EA46-893B-333DB989AB38}" type="slidenum">
              <a:rPr lang="fr-FR"/>
              <a:pPr>
                <a:defRPr/>
              </a:pPr>
              <a:t>21</a:t>
            </a:fld>
            <a:endParaRPr lang="fr-FR"/>
          </a:p>
        </p:txBody>
      </p:sp>
      <p:pic>
        <p:nvPicPr>
          <p:cNvPr id="875522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5523" name="Rectangle 3"/>
          <p:cNvSpPr>
            <a:spLocks noGrp="1" noChangeArrowheads="1"/>
          </p:cNvSpPr>
          <p:nvPr>
            <p:ph type="title"/>
          </p:nvPr>
        </p:nvSpPr>
        <p:spPr>
          <a:xfrm>
            <a:off x="1136650" y="260350"/>
            <a:ext cx="8686800" cy="536575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err="1" smtClean="0">
                <a:cs typeface="+mj-cs"/>
              </a:rPr>
              <a:t>What</a:t>
            </a:r>
            <a:r>
              <a:rPr lang="fr-FR" dirty="0" smtClean="0">
                <a:cs typeface="+mj-cs"/>
              </a:rPr>
              <a:t> are the </a:t>
            </a:r>
            <a:r>
              <a:rPr lang="fr-FR" dirty="0" err="1" smtClean="0">
                <a:cs typeface="+mj-cs"/>
              </a:rPr>
              <a:t>critical</a:t>
            </a:r>
            <a:r>
              <a:rPr lang="fr-FR" dirty="0" smtClean="0">
                <a:cs typeface="+mj-cs"/>
              </a:rPr>
              <a:t> issues &amp; challenges?</a:t>
            </a:r>
          </a:p>
        </p:txBody>
      </p:sp>
      <p:sp>
        <p:nvSpPr>
          <p:cNvPr id="8755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84582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400" dirty="0" smtClean="0">
                <a:solidFill>
                  <a:srgbClr val="66FFFF"/>
                </a:solidFill>
                <a:cs typeface="+mn-cs"/>
              </a:rPr>
              <a:t>This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is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 NOT a ‘simple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target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’ </a:t>
            </a:r>
            <a:r>
              <a:rPr lang="fr-FR" sz="2400" dirty="0" smtClean="0">
                <a:cs typeface="+mn-cs"/>
              </a:rPr>
              <a:t>but a </a:t>
            </a:r>
            <a:r>
              <a:rPr lang="fr-FR" sz="2400" dirty="0" err="1" smtClean="0">
                <a:cs typeface="+mn-cs"/>
              </a:rPr>
              <a:t>human</a:t>
            </a:r>
            <a:r>
              <a:rPr lang="fr-FR" sz="2400" dirty="0" smtClean="0">
                <a:cs typeface="+mn-cs"/>
              </a:rPr>
              <a:t> body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400" dirty="0" err="1" smtClean="0"/>
              <a:t>Treatment</a:t>
            </a:r>
            <a:r>
              <a:rPr lang="fr-FR" sz="2400" dirty="0" smtClean="0"/>
              <a:t> and </a:t>
            </a:r>
            <a:r>
              <a:rPr lang="fr-FR" sz="2400" dirty="0" err="1" smtClean="0"/>
              <a:t>quality</a:t>
            </a:r>
            <a:r>
              <a:rPr lang="fr-FR" sz="2400" dirty="0" smtClean="0"/>
              <a:t> assurance techniques of </a:t>
            </a:r>
            <a:r>
              <a:rPr lang="fr-FR" sz="2400" dirty="0" err="1" smtClean="0"/>
              <a:t>conventional</a:t>
            </a:r>
            <a:r>
              <a:rPr lang="fr-FR" sz="2400" dirty="0" smtClean="0"/>
              <a:t> </a:t>
            </a:r>
            <a:r>
              <a:rPr lang="fr-FR" sz="2400" dirty="0" err="1" smtClean="0"/>
              <a:t>radiotherapy</a:t>
            </a:r>
            <a:r>
              <a:rPr lang="fr-FR" sz="2400" dirty="0" smtClean="0"/>
              <a:t> not </a:t>
            </a:r>
            <a:r>
              <a:rPr lang="fr-FR" sz="2400" dirty="0" err="1" smtClean="0"/>
              <a:t>adequat</a:t>
            </a:r>
            <a:r>
              <a:rPr lang="fr-FR" sz="2400" dirty="0" smtClean="0"/>
              <a:t> for </a:t>
            </a:r>
            <a:r>
              <a:rPr lang="fr-FR" sz="2400" dirty="0" err="1" smtClean="0"/>
              <a:t>particle</a:t>
            </a:r>
            <a:r>
              <a:rPr lang="fr-FR" sz="2400" dirty="0" smtClean="0"/>
              <a:t> </a:t>
            </a:r>
            <a:r>
              <a:rPr lang="fr-FR" sz="2400" dirty="0" err="1" smtClean="0"/>
              <a:t>therapy</a:t>
            </a:r>
            <a:endParaRPr lang="fr-FR" sz="24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fr-FR" dirty="0" smtClean="0"/>
              <a:t>A </a:t>
            </a:r>
            <a:r>
              <a:rPr lang="fr-FR" dirty="0" err="1" smtClean="0"/>
              <a:t>complex</a:t>
            </a:r>
            <a:r>
              <a:rPr lang="fr-FR" dirty="0" smtClean="0"/>
              <a:t> </a:t>
            </a:r>
            <a:r>
              <a:rPr lang="fr-FR" dirty="0" err="1" smtClean="0"/>
              <a:t>procedure</a:t>
            </a:r>
            <a:r>
              <a:rPr lang="fr-FR" dirty="0" smtClean="0"/>
              <a:t> for the ‘</a:t>
            </a:r>
            <a:r>
              <a:rPr lang="fr-FR" dirty="0" err="1" smtClean="0"/>
              <a:t>treatment</a:t>
            </a:r>
            <a:r>
              <a:rPr lang="fr-FR" dirty="0" smtClean="0"/>
              <a:t> planning’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2400" dirty="0" smtClean="0">
                <a:solidFill>
                  <a:srgbClr val="66FFFF"/>
                </a:solidFill>
                <a:cs typeface="+mn-cs"/>
              </a:rPr>
              <a:t>How to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be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 sure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that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 the dose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is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delivered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 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at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 the right place (</a:t>
            </a:r>
            <a:r>
              <a:rPr lang="fr-FR" sz="2400" dirty="0" err="1" smtClean="0">
                <a:solidFill>
                  <a:srgbClr val="66FFFF"/>
                </a:solidFill>
                <a:cs typeface="+mn-cs"/>
              </a:rPr>
              <a:t>tumour</a:t>
            </a:r>
            <a:r>
              <a:rPr lang="fr-FR" sz="2400" dirty="0" smtClean="0">
                <a:solidFill>
                  <a:srgbClr val="66FFFF"/>
                </a:solidFill>
                <a:cs typeface="+mn-cs"/>
              </a:rPr>
              <a:t>) 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400" dirty="0" err="1" smtClean="0"/>
              <a:t>Particle</a:t>
            </a:r>
            <a:r>
              <a:rPr lang="fr-FR" sz="2400" dirty="0" smtClean="0"/>
              <a:t> </a:t>
            </a:r>
            <a:r>
              <a:rPr lang="fr-FR" sz="2400" dirty="0" err="1" smtClean="0"/>
              <a:t>beam</a:t>
            </a:r>
            <a:r>
              <a:rPr lang="fr-FR" sz="2400" dirty="0" smtClean="0"/>
              <a:t> are </a:t>
            </a:r>
            <a:r>
              <a:rPr lang="fr-FR" sz="2400" dirty="0" err="1" smtClean="0"/>
              <a:t>error</a:t>
            </a:r>
            <a:r>
              <a:rPr lang="fr-FR" sz="2400" dirty="0" smtClean="0"/>
              <a:t> sensitive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FR" dirty="0" err="1" smtClean="0"/>
              <a:t>Displaced</a:t>
            </a:r>
            <a:r>
              <a:rPr lang="fr-FR" dirty="0" smtClean="0"/>
              <a:t> </a:t>
            </a:r>
            <a:r>
              <a:rPr lang="fr-FR" dirty="0" err="1" smtClean="0"/>
              <a:t>organ</a:t>
            </a:r>
            <a:r>
              <a:rPr lang="fr-FR" dirty="0" smtClean="0"/>
              <a:t> &amp; overdose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FR" dirty="0" err="1" smtClean="0"/>
              <a:t>Moving</a:t>
            </a:r>
            <a:r>
              <a:rPr lang="fr-FR" dirty="0" smtClean="0"/>
              <a:t> </a:t>
            </a:r>
            <a:r>
              <a:rPr lang="fr-FR" dirty="0" err="1" smtClean="0"/>
              <a:t>organ</a:t>
            </a:r>
            <a:r>
              <a:rPr lang="fr-FR" dirty="0" smtClean="0"/>
              <a:t> in </a:t>
            </a:r>
            <a:r>
              <a:rPr lang="fr-FR" dirty="0" err="1" smtClean="0"/>
              <a:t>some</a:t>
            </a:r>
            <a:r>
              <a:rPr lang="fr-FR" dirty="0" smtClean="0"/>
              <a:t> case</a:t>
            </a: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fr-FR" sz="2400" dirty="0" smtClean="0">
              <a:cs typeface="+mn-cs"/>
            </a:endParaRPr>
          </a:p>
        </p:txBody>
      </p:sp>
      <p:pic>
        <p:nvPicPr>
          <p:cNvPr id="8755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267200"/>
            <a:ext cx="2743200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5527" name="Oval 7"/>
          <p:cNvSpPr>
            <a:spLocks noChangeArrowheads="1"/>
          </p:cNvSpPr>
          <p:nvPr/>
        </p:nvSpPr>
        <p:spPr bwMode="auto">
          <a:xfrm>
            <a:off x="7696200" y="5181600"/>
            <a:ext cx="228600" cy="533400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875528" name="Line 8"/>
          <p:cNvSpPr>
            <a:spLocks noChangeShapeType="1"/>
          </p:cNvSpPr>
          <p:nvPr/>
        </p:nvSpPr>
        <p:spPr bwMode="auto">
          <a:xfrm>
            <a:off x="6248400" y="5229225"/>
            <a:ext cx="1441450" cy="2159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208088" y="5516563"/>
            <a:ext cx="5400675" cy="8747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fr-FR" sz="2800" dirty="0" err="1">
                <a:solidFill>
                  <a:srgbClr val="FFFF00"/>
                </a:solidFill>
              </a:rPr>
              <a:t>What</a:t>
            </a:r>
            <a:r>
              <a:rPr lang="fr-FR" sz="2800" dirty="0">
                <a:solidFill>
                  <a:srgbClr val="FFFF00"/>
                </a:solidFill>
              </a:rPr>
              <a:t> </a:t>
            </a:r>
            <a:r>
              <a:rPr lang="fr-FR" sz="2800" dirty="0" err="1">
                <a:solidFill>
                  <a:srgbClr val="FFFF00"/>
                </a:solidFill>
              </a:rPr>
              <a:t>is</a:t>
            </a:r>
            <a:r>
              <a:rPr lang="fr-FR" sz="2800" dirty="0">
                <a:solidFill>
                  <a:srgbClr val="FFFF00"/>
                </a:solidFill>
              </a:rPr>
              <a:t> the dose </a:t>
            </a:r>
            <a:r>
              <a:rPr lang="fr-FR" sz="2800" dirty="0" err="1">
                <a:solidFill>
                  <a:srgbClr val="FFFF00"/>
                </a:solidFill>
              </a:rPr>
              <a:t>deposited</a:t>
            </a:r>
            <a:r>
              <a:rPr lang="fr-FR" sz="2800" dirty="0">
                <a:solidFill>
                  <a:srgbClr val="FFFF00"/>
                </a:solidFill>
              </a:rPr>
              <a:t> ?</a:t>
            </a:r>
          </a:p>
          <a:p>
            <a:pPr>
              <a:lnSpc>
                <a:spcPct val="90000"/>
              </a:lnSpc>
              <a:defRPr/>
            </a:pPr>
            <a:r>
              <a:rPr lang="fr-FR" sz="2800" dirty="0">
                <a:solidFill>
                  <a:srgbClr val="FFFF00"/>
                </a:solidFill>
              </a:rPr>
              <a:t>How to </a:t>
            </a:r>
            <a:r>
              <a:rPr lang="fr-FR" sz="2800" dirty="0" err="1">
                <a:solidFill>
                  <a:srgbClr val="FFFF00"/>
                </a:solidFill>
              </a:rPr>
              <a:t>verify</a:t>
            </a:r>
            <a:r>
              <a:rPr lang="fr-FR" sz="2800" dirty="0">
                <a:solidFill>
                  <a:srgbClr val="FFFF00"/>
                </a:solidFill>
              </a:rPr>
              <a:t> the </a:t>
            </a:r>
            <a:r>
              <a:rPr lang="fr-FR" sz="2800" dirty="0" err="1">
                <a:solidFill>
                  <a:srgbClr val="FFFF00"/>
                </a:solidFill>
              </a:rPr>
              <a:t>treatment</a:t>
            </a:r>
            <a:r>
              <a:rPr lang="fr-FR" sz="2800" dirty="0">
                <a:solidFill>
                  <a:srgbClr val="FFFF00"/>
                </a:solidFill>
              </a:rPr>
              <a:t>?</a:t>
            </a:r>
            <a:endParaRPr lang="fr-FR" sz="2800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6608763" y="6237288"/>
            <a:ext cx="990600" cy="457200"/>
          </a:xfrm>
          <a:prstGeom prst="rightArrow">
            <a:avLst>
              <a:gd name="adj1" fmla="val 50000"/>
              <a:gd name="adj2" fmla="val 541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45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228C5B-477F-074B-904D-5432A58BE05F}" type="slidenum">
              <a:rPr lang="fr-FR"/>
              <a:pPr>
                <a:defRPr/>
              </a:pPr>
              <a:t>22</a:t>
            </a:fld>
            <a:endParaRPr lang="fr-FR"/>
          </a:p>
        </p:txBody>
      </p:sp>
      <p:pic>
        <p:nvPicPr>
          <p:cNvPr id="917506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17507" name="Rectangle 3"/>
          <p:cNvSpPr>
            <a:spLocks noGrp="1" noChangeArrowheads="1"/>
          </p:cNvSpPr>
          <p:nvPr>
            <p:ph type="title"/>
          </p:nvPr>
        </p:nvSpPr>
        <p:spPr>
          <a:xfrm>
            <a:off x="1712913" y="188913"/>
            <a:ext cx="7935912" cy="647700"/>
          </a:xfrm>
        </p:spPr>
        <p:txBody>
          <a:bodyPr/>
          <a:lstStyle/>
          <a:p>
            <a:pPr algn="l" eaLnBrk="1" hangingPunct="1">
              <a:defRPr/>
            </a:pPr>
            <a:r>
              <a:rPr lang="fr-FR" sz="3600" dirty="0" smtClean="0">
                <a:cs typeface="+mj-cs"/>
              </a:rPr>
              <a:t>The </a:t>
            </a:r>
            <a:r>
              <a:rPr lang="fr-FR" sz="3600" dirty="0" err="1" smtClean="0">
                <a:cs typeface="+mj-cs"/>
              </a:rPr>
              <a:t>two</a:t>
            </a:r>
            <a:r>
              <a:rPr lang="fr-FR" sz="3600" dirty="0" smtClean="0">
                <a:cs typeface="+mj-cs"/>
              </a:rPr>
              <a:t> ‘</a:t>
            </a:r>
            <a:r>
              <a:rPr lang="fr-FR" sz="3600" dirty="0" err="1" smtClean="0">
                <a:cs typeface="+mj-cs"/>
              </a:rPr>
              <a:t>simultaneous</a:t>
            </a:r>
            <a:r>
              <a:rPr lang="fr-FR" sz="3600" dirty="0" smtClean="0">
                <a:cs typeface="+mj-cs"/>
              </a:rPr>
              <a:t>’ challenges </a:t>
            </a:r>
            <a:endParaRPr lang="en-GB" dirty="0" smtClean="0">
              <a:solidFill>
                <a:srgbClr val="669900"/>
              </a:solidFill>
              <a:cs typeface="+mj-cs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1352550" y="1412875"/>
            <a:ext cx="8553450" cy="50403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fr-FR" sz="2400" i="0" dirty="0" err="1" smtClean="0"/>
              <a:t>Reducing</a:t>
            </a:r>
            <a:r>
              <a:rPr lang="fr-FR" sz="2400" i="0" dirty="0" smtClean="0"/>
              <a:t> </a:t>
            </a:r>
            <a:r>
              <a:rPr lang="fr-FR" sz="2400" i="0" dirty="0" err="1" smtClean="0"/>
              <a:t>error</a:t>
            </a:r>
            <a:r>
              <a:rPr lang="fr-FR" sz="2400" i="0" dirty="0" smtClean="0"/>
              <a:t> </a:t>
            </a:r>
            <a:r>
              <a:rPr lang="fr-FR" sz="2400" i="0" dirty="0" err="1" smtClean="0"/>
              <a:t>means</a:t>
            </a:r>
            <a:r>
              <a:rPr lang="fr-FR" sz="2400" i="0" dirty="0" smtClean="0"/>
              <a:t> </a:t>
            </a:r>
            <a:r>
              <a:rPr lang="fr-FR" sz="2400" i="0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fr-FR" sz="2400" i="0" dirty="0" smtClean="0">
                <a:solidFill>
                  <a:srgbClr val="FFFF00"/>
                </a:solidFill>
              </a:rPr>
              <a:t> Real Time </a:t>
            </a:r>
            <a:r>
              <a:rPr lang="fr-FR" sz="2400" i="0" dirty="0" err="1" smtClean="0">
                <a:solidFill>
                  <a:srgbClr val="FFFF00"/>
                </a:solidFill>
              </a:rPr>
              <a:t>imaging</a:t>
            </a:r>
            <a:endParaRPr lang="fr-FR" sz="2400" i="0" dirty="0" smtClean="0">
              <a:solidFill>
                <a:srgbClr val="FFFF00"/>
              </a:solidFill>
            </a:endParaRPr>
          </a:p>
          <a:p>
            <a:pPr lvl="1">
              <a:defRPr/>
            </a:pPr>
            <a:r>
              <a:rPr lang="fr-FR" sz="2400" i="0" dirty="0" smtClean="0"/>
              <a:t>3D in vivo </a:t>
            </a:r>
            <a:r>
              <a:rPr lang="fr-FR" sz="2400" i="0" dirty="0" err="1" smtClean="0"/>
              <a:t>dosimetry</a:t>
            </a:r>
            <a:r>
              <a:rPr lang="fr-FR" sz="2400" i="0" dirty="0" smtClean="0"/>
              <a:t> and </a:t>
            </a:r>
            <a:r>
              <a:rPr lang="fr-FR" sz="2400" i="0" dirty="0" err="1" smtClean="0"/>
              <a:t>tomography</a:t>
            </a:r>
            <a:r>
              <a:rPr lang="fr-FR" sz="2400" i="0" dirty="0" smtClean="0"/>
              <a:t> </a:t>
            </a:r>
          </a:p>
          <a:p>
            <a:pPr lvl="2">
              <a:defRPr/>
            </a:pPr>
            <a:r>
              <a:rPr lang="fr-FR" sz="2000" dirty="0" smtClean="0"/>
              <a:t>Use </a:t>
            </a:r>
            <a:r>
              <a:rPr lang="fr-FR" sz="2000" dirty="0"/>
              <a:t>fragments of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smtClean="0"/>
              <a:t>projectile </a:t>
            </a:r>
            <a:r>
              <a:rPr lang="fr-FR" sz="2000" dirty="0" err="1" smtClean="0"/>
              <a:t>reactions</a:t>
            </a:r>
            <a:r>
              <a:rPr lang="fr-FR" sz="2000" dirty="0" smtClean="0"/>
              <a:t> </a:t>
            </a:r>
            <a:r>
              <a:rPr lang="fr-FR" sz="2000" dirty="0"/>
              <a:t>in the </a:t>
            </a:r>
            <a:r>
              <a:rPr lang="fr-FR" sz="2000" dirty="0" err="1"/>
              <a:t>biological</a:t>
            </a:r>
            <a:r>
              <a:rPr lang="fr-FR" sz="2000" dirty="0"/>
              <a:t> </a:t>
            </a:r>
            <a:r>
              <a:rPr lang="fr-FR" sz="2000" dirty="0" err="1" smtClean="0"/>
              <a:t>matter</a:t>
            </a:r>
            <a:r>
              <a:rPr lang="fr-FR" sz="2000" dirty="0" smtClean="0"/>
              <a:t> </a:t>
            </a:r>
            <a:r>
              <a:rPr lang="fr-FR" sz="2000" dirty="0" err="1" smtClean="0"/>
              <a:t>emerging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</a:t>
            </a:r>
            <a:r>
              <a:rPr lang="fr-FR" sz="2000" dirty="0" err="1" smtClean="0"/>
              <a:t>tumor</a:t>
            </a:r>
            <a:r>
              <a:rPr lang="fr-FR" sz="2000" dirty="0" smtClean="0"/>
              <a:t> </a:t>
            </a:r>
            <a:r>
              <a:rPr lang="fr-FR" sz="2000" dirty="0" err="1" smtClean="0"/>
              <a:t>target</a:t>
            </a:r>
            <a:r>
              <a:rPr lang="fr-FR" sz="2000" dirty="0" smtClean="0"/>
              <a:t> volume</a:t>
            </a:r>
            <a:endParaRPr lang="fr-FR" sz="2000" i="0" dirty="0" smtClean="0"/>
          </a:p>
          <a:p>
            <a:pPr>
              <a:defRPr/>
            </a:pPr>
            <a:r>
              <a:rPr lang="en-US" sz="2400" i="0" dirty="0" smtClean="0"/>
              <a:t>Verification using Computed Tomography/Radiography:</a:t>
            </a:r>
          </a:p>
          <a:p>
            <a:pPr lvl="1">
              <a:defRPr/>
            </a:pPr>
            <a:r>
              <a:rPr lang="en-US" sz="2400" i="0" dirty="0" smtClean="0"/>
              <a:t>CT </a:t>
            </a:r>
            <a:r>
              <a:rPr lang="en-US" sz="2400" i="0" dirty="0"/>
              <a:t>imaging in charged Particle therapy is needed for:</a:t>
            </a:r>
          </a:p>
          <a:p>
            <a:pPr lvl="2">
              <a:defRPr/>
            </a:pPr>
            <a:r>
              <a:rPr lang="en-US" sz="2000" i="0" dirty="0"/>
              <a:t>Target volume definition (anatomical boundaries with additional information from </a:t>
            </a:r>
            <a:r>
              <a:rPr lang="en-US" sz="2000" i="0" dirty="0" smtClean="0"/>
              <a:t>multimodality imaging (CT/MRI/PET studies)</a:t>
            </a:r>
            <a:endParaRPr lang="en-US" sz="2000" i="0" dirty="0"/>
          </a:p>
          <a:p>
            <a:pPr lvl="2">
              <a:defRPr/>
            </a:pPr>
            <a:r>
              <a:rPr lang="en-US" sz="2000" i="0" dirty="0"/>
              <a:t>Dose and range calculation</a:t>
            </a:r>
          </a:p>
          <a:p>
            <a:pPr lvl="2">
              <a:defRPr/>
            </a:pPr>
            <a:r>
              <a:rPr lang="en-US" sz="2000" i="0" dirty="0"/>
              <a:t>Patient alignment verification</a:t>
            </a:r>
            <a:endParaRPr lang="fr-FR" sz="2000" i="0" dirty="0"/>
          </a:p>
          <a:p>
            <a:pPr marL="0" indent="0">
              <a:buFont typeface="Wingdings" charset="0"/>
              <a:buNone/>
              <a:defRPr/>
            </a:pPr>
            <a:endParaRPr lang="fr-FR" sz="2400" i="0" dirty="0" smtClean="0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423988" y="5589588"/>
            <a:ext cx="8482012" cy="874712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fr-FR" sz="2800">
                <a:solidFill>
                  <a:srgbClr val="FFFF00"/>
                </a:solidFill>
              </a:rPr>
              <a:t>But today these process are made at different moment and place 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726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92150"/>
          </a:xfrm>
        </p:spPr>
        <p:txBody>
          <a:bodyPr/>
          <a:lstStyle/>
          <a:p>
            <a:pPr>
              <a:defRPr/>
            </a:pPr>
            <a:r>
              <a:rPr lang="fr-FR" sz="2800" dirty="0"/>
              <a:t>I</a:t>
            </a:r>
            <a:r>
              <a:rPr lang="fr-FR" sz="2800" dirty="0" smtClean="0"/>
              <a:t>n-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nuclear</a:t>
            </a:r>
            <a:r>
              <a:rPr lang="fr-FR" sz="2800" dirty="0" smtClean="0"/>
              <a:t> </a:t>
            </a:r>
            <a:r>
              <a:rPr lang="fr-FR" sz="2800" dirty="0" err="1" smtClean="0"/>
              <a:t>method</a:t>
            </a:r>
            <a:r>
              <a:rPr lang="fr-FR" sz="2800" dirty="0" smtClean="0"/>
              <a:t> </a:t>
            </a:r>
            <a:r>
              <a:rPr lang="fr-FR" sz="2800" dirty="0" err="1" smtClean="0"/>
              <a:t>principle</a:t>
            </a:r>
            <a:r>
              <a:rPr lang="fr-FR" sz="2800" dirty="0" smtClean="0"/>
              <a:t> for ‘in vivo’ </a:t>
            </a:r>
            <a:r>
              <a:rPr lang="fr-FR" sz="2800" dirty="0" err="1" smtClean="0"/>
              <a:t>dosimetry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800475" y="6308725"/>
            <a:ext cx="3136900" cy="457200"/>
          </a:xfrm>
        </p:spPr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 dirty="0"/>
          </a:p>
        </p:txBody>
      </p:sp>
      <p:sp>
        <p:nvSpPr>
          <p:cNvPr id="27651" name="Explosion 1 12"/>
          <p:cNvSpPr>
            <a:spLocks noChangeArrowheads="1"/>
          </p:cNvSpPr>
          <p:nvPr/>
        </p:nvSpPr>
        <p:spPr bwMode="auto">
          <a:xfrm>
            <a:off x="1497013" y="404813"/>
            <a:ext cx="3384550" cy="1511300"/>
          </a:xfrm>
          <a:prstGeom prst="irregularSeal1">
            <a:avLst/>
          </a:prstGeom>
          <a:solidFill>
            <a:srgbClr val="C0504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800">
              <a:solidFill>
                <a:srgbClr val="FFFF00"/>
              </a:solidFill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128588" y="1052513"/>
            <a:ext cx="503237" cy="431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/>
          </a:p>
          <a:p>
            <a:pPr>
              <a:defRPr/>
            </a:pPr>
            <a:endParaRPr lang="fr-FR" sz="1800" dirty="0">
              <a:solidFill>
                <a:srgbClr val="FFFFFF"/>
              </a:solidFill>
            </a:endParaRPr>
          </a:p>
          <a:p>
            <a:pPr>
              <a:defRPr/>
            </a:pPr>
            <a:endParaRPr lang="fr-FR" sz="1800" dirty="0">
              <a:solidFill>
                <a:srgbClr val="FFFFFF"/>
              </a:solidFill>
            </a:endParaRPr>
          </a:p>
          <a:p>
            <a:pPr>
              <a:defRPr/>
            </a:pPr>
            <a:endParaRPr lang="fr-FR" sz="1800" dirty="0">
              <a:solidFill>
                <a:srgbClr val="FFFFFF"/>
              </a:solidFill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3284538"/>
            <a:ext cx="4321175" cy="208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>
                <a:cs typeface="+mn-cs"/>
              </a:rPr>
              <a:t>Balance </a:t>
            </a:r>
            <a:r>
              <a:rPr lang="de-DE" sz="1800" i="0" dirty="0" err="1">
                <a:cs typeface="+mn-cs"/>
              </a:rPr>
              <a:t>of</a:t>
            </a:r>
            <a:r>
              <a:rPr lang="de-DE" sz="1800" i="0" dirty="0">
                <a:cs typeface="+mn-cs"/>
              </a:rPr>
              <a:t> </a:t>
            </a:r>
            <a:r>
              <a:rPr lang="de-DE" sz="1800" i="0" dirty="0" err="1">
                <a:cs typeface="+mn-cs"/>
              </a:rPr>
              <a:t>promptly</a:t>
            </a:r>
            <a:r>
              <a:rPr lang="de-DE" sz="1800" i="0" dirty="0">
                <a:cs typeface="+mn-cs"/>
              </a:rPr>
              <a:t> </a:t>
            </a:r>
            <a:r>
              <a:rPr lang="de-DE" sz="1800" i="0" dirty="0" err="1">
                <a:cs typeface="+mn-cs"/>
              </a:rPr>
              <a:t>emitted</a:t>
            </a:r>
            <a:r>
              <a:rPr lang="de-DE" sz="1800" i="0" dirty="0">
                <a:cs typeface="+mn-cs"/>
              </a:rPr>
              <a:t> </a:t>
            </a:r>
          </a:p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 err="1">
                <a:cs typeface="+mn-cs"/>
              </a:rPr>
              <a:t>particles</a:t>
            </a:r>
            <a:r>
              <a:rPr lang="de-DE" sz="1800" i="0" dirty="0">
                <a:cs typeface="+mn-cs"/>
              </a:rPr>
              <a:t> outside </a:t>
            </a:r>
            <a:r>
              <a:rPr lang="de-DE" sz="1800" i="0" dirty="0" err="1">
                <a:cs typeface="+mn-cs"/>
              </a:rPr>
              <a:t>the</a:t>
            </a:r>
            <a:r>
              <a:rPr lang="de-DE" sz="1800" i="0" dirty="0">
                <a:cs typeface="+mn-cs"/>
              </a:rPr>
              <a:t> </a:t>
            </a:r>
            <a:r>
              <a:rPr lang="de-DE" sz="1800" i="0" dirty="0" err="1">
                <a:cs typeface="+mn-cs"/>
              </a:rPr>
              <a:t>target</a:t>
            </a:r>
            <a:r>
              <a:rPr lang="de-DE" sz="1800" i="0" dirty="0">
                <a:cs typeface="+mn-cs"/>
              </a:rPr>
              <a:t>:</a:t>
            </a:r>
          </a:p>
          <a:p>
            <a:pPr marL="342900" indent="-342900">
              <a:lnSpc>
                <a:spcPct val="90000"/>
              </a:lnSpc>
              <a:defRPr/>
            </a:pPr>
            <a:endParaRPr lang="de-DE" sz="1800" i="0" dirty="0">
              <a:cs typeface="+mn-cs"/>
            </a:endParaRPr>
          </a:p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 err="1">
                <a:cs typeface="+mn-cs"/>
              </a:rPr>
              <a:t>Incident</a:t>
            </a:r>
            <a:r>
              <a:rPr lang="de-DE" sz="1800" i="0" dirty="0">
                <a:cs typeface="+mn-cs"/>
              </a:rPr>
              <a:t> </a:t>
            </a:r>
            <a:r>
              <a:rPr lang="de-DE" sz="1800" i="0" dirty="0" err="1">
                <a:cs typeface="+mn-cs"/>
              </a:rPr>
              <a:t>protons</a:t>
            </a:r>
            <a:r>
              <a:rPr lang="de-DE" sz="1800" i="0" dirty="0">
                <a:cs typeface="+mn-cs"/>
              </a:rPr>
              <a:t>: 1.0            (~10</a:t>
            </a:r>
            <a:r>
              <a:rPr lang="de-DE" sz="1800" i="0" baseline="30000" dirty="0">
                <a:cs typeface="+mn-cs"/>
              </a:rPr>
              <a:t>10</a:t>
            </a:r>
            <a:r>
              <a:rPr lang="de-DE" sz="1800" i="0" dirty="0">
                <a:cs typeface="+mn-cs"/>
              </a:rPr>
              <a:t>)</a:t>
            </a:r>
          </a:p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>
                <a:solidFill>
                  <a:srgbClr val="FFFF00"/>
                </a:solidFill>
                <a:latin typeface="Symbol" charset="0"/>
                <a:cs typeface="+mn-cs"/>
                <a:sym typeface="Symbol" charset="0"/>
              </a:rPr>
              <a:t></a:t>
            </a:r>
            <a:r>
              <a:rPr lang="de-DE" sz="1800" i="0" dirty="0">
                <a:solidFill>
                  <a:srgbClr val="FFFF00"/>
                </a:solidFill>
                <a:cs typeface="+mn-cs"/>
              </a:rPr>
              <a:t>-</a:t>
            </a:r>
            <a:r>
              <a:rPr lang="de-DE" sz="1800" i="0" dirty="0" err="1">
                <a:solidFill>
                  <a:srgbClr val="FFFF00"/>
                </a:solidFill>
                <a:cs typeface="+mn-cs"/>
              </a:rPr>
              <a:t>rays</a:t>
            </a:r>
            <a:r>
              <a:rPr lang="de-DE" sz="1800" i="0" dirty="0">
                <a:solidFill>
                  <a:srgbClr val="FFFF00"/>
                </a:solidFill>
                <a:cs typeface="+mn-cs"/>
              </a:rPr>
              <a:t>:		  0.3           (3</a:t>
            </a:r>
            <a:r>
              <a:rPr lang="de-DE" sz="1800" i="0" dirty="0">
                <a:solidFill>
                  <a:srgbClr val="FFFF00"/>
                </a:solidFill>
                <a:cs typeface="Arial" charset="0"/>
              </a:rPr>
              <a:t>·</a:t>
            </a:r>
            <a:r>
              <a:rPr lang="de-DE" sz="1800" i="0" dirty="0">
                <a:solidFill>
                  <a:srgbClr val="FFFF00"/>
                </a:solidFill>
                <a:cs typeface="+mn-cs"/>
              </a:rPr>
              <a:t>10</a:t>
            </a:r>
            <a:r>
              <a:rPr lang="de-DE" sz="1800" i="0" baseline="30000" dirty="0">
                <a:solidFill>
                  <a:srgbClr val="FFFF00"/>
                </a:solidFill>
                <a:cs typeface="+mn-cs"/>
              </a:rPr>
              <a:t>9</a:t>
            </a:r>
            <a:r>
              <a:rPr lang="de-DE" sz="1800" i="0" dirty="0">
                <a:solidFill>
                  <a:srgbClr val="FFFF00"/>
                </a:solidFill>
                <a:cs typeface="+mn-cs"/>
              </a:rPr>
              <a:t>)</a:t>
            </a:r>
            <a:r>
              <a:rPr lang="de-DE" sz="1800" i="0" dirty="0">
                <a:cs typeface="+mn-cs"/>
              </a:rPr>
              <a:t> </a:t>
            </a:r>
          </a:p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>
                <a:cs typeface="+mn-cs"/>
              </a:rPr>
              <a:t>Neutrons:	  0.09         (9</a:t>
            </a:r>
            <a:r>
              <a:rPr lang="de-DE" sz="1800" i="0" dirty="0">
                <a:cs typeface="Arial" charset="0"/>
              </a:rPr>
              <a:t>·</a:t>
            </a:r>
            <a:r>
              <a:rPr lang="de-DE" sz="1800" i="0" dirty="0">
                <a:cs typeface="+mn-cs"/>
              </a:rPr>
              <a:t>10</a:t>
            </a:r>
            <a:r>
              <a:rPr lang="de-DE" sz="1800" i="0" baseline="30000" dirty="0">
                <a:cs typeface="+mn-cs"/>
              </a:rPr>
              <a:t>8</a:t>
            </a:r>
            <a:r>
              <a:rPr lang="de-DE" sz="1800" i="0" dirty="0">
                <a:cs typeface="+mn-cs"/>
              </a:rPr>
              <a:t>) </a:t>
            </a:r>
          </a:p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>
                <a:cs typeface="+mn-cs"/>
              </a:rPr>
              <a:t>Protons:	   	 0.001         (1</a:t>
            </a:r>
            <a:r>
              <a:rPr lang="de-DE" sz="1800" i="0" dirty="0">
                <a:cs typeface="Arial" charset="0"/>
              </a:rPr>
              <a:t>·</a:t>
            </a:r>
            <a:r>
              <a:rPr lang="de-DE" sz="1800" i="0" dirty="0">
                <a:cs typeface="+mn-cs"/>
              </a:rPr>
              <a:t>10</a:t>
            </a:r>
            <a:r>
              <a:rPr lang="de-DE" sz="1800" i="0" baseline="30000" dirty="0">
                <a:cs typeface="+mn-cs"/>
              </a:rPr>
              <a:t>7</a:t>
            </a:r>
            <a:r>
              <a:rPr lang="de-DE" sz="1800" i="0" dirty="0">
                <a:cs typeface="+mn-cs"/>
              </a:rPr>
              <a:t>)</a:t>
            </a:r>
          </a:p>
          <a:p>
            <a:pPr marL="342900" indent="-342900">
              <a:lnSpc>
                <a:spcPct val="90000"/>
              </a:lnSpc>
              <a:defRPr/>
            </a:pPr>
            <a:r>
              <a:rPr lang="de-DE" sz="1800" i="0" dirty="0">
                <a:cs typeface="+mn-cs"/>
              </a:rPr>
              <a:t>a-</a:t>
            </a:r>
            <a:r>
              <a:rPr lang="de-DE" sz="1800" i="0" dirty="0" err="1">
                <a:cs typeface="+mn-cs"/>
              </a:rPr>
              <a:t>particles</a:t>
            </a:r>
            <a:r>
              <a:rPr lang="de-DE" sz="1800" i="0" dirty="0">
                <a:cs typeface="+mn-cs"/>
              </a:rPr>
              <a:t>:	 2 · 10</a:t>
            </a:r>
            <a:r>
              <a:rPr lang="de-DE" sz="1800" i="0" baseline="30000" dirty="0">
                <a:cs typeface="+mn-cs"/>
              </a:rPr>
              <a:t>-5</a:t>
            </a:r>
            <a:r>
              <a:rPr lang="de-DE" sz="1800" i="0" dirty="0">
                <a:cs typeface="+mn-cs"/>
              </a:rPr>
              <a:t>      (2</a:t>
            </a:r>
            <a:r>
              <a:rPr lang="de-DE" sz="1800" i="0" dirty="0">
                <a:cs typeface="Arial" charset="0"/>
              </a:rPr>
              <a:t>·</a:t>
            </a:r>
            <a:r>
              <a:rPr lang="de-DE" sz="1800" i="0" dirty="0">
                <a:cs typeface="+mn-cs"/>
              </a:rPr>
              <a:t>10</a:t>
            </a:r>
            <a:r>
              <a:rPr lang="de-DE" sz="1800" i="0" baseline="30000" dirty="0">
                <a:cs typeface="+mn-cs"/>
              </a:rPr>
              <a:t>5</a:t>
            </a:r>
            <a:r>
              <a:rPr lang="de-DE" sz="1800" i="0" dirty="0">
                <a:cs typeface="+mn-cs"/>
              </a:rPr>
              <a:t>)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fr-FR" sz="1800" i="0" dirty="0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00" y="3284538"/>
            <a:ext cx="3240088" cy="244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765175"/>
            <a:ext cx="41052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3284538"/>
            <a:ext cx="2519363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7657" name="Gruppieren 28"/>
          <p:cNvGrpSpPr>
            <a:grpSpLocks/>
          </p:cNvGrpSpPr>
          <p:nvPr/>
        </p:nvGrpSpPr>
        <p:grpSpPr bwMode="auto">
          <a:xfrm>
            <a:off x="1065213" y="1916113"/>
            <a:ext cx="8726487" cy="1254125"/>
            <a:chOff x="2051650" y="4017880"/>
            <a:chExt cx="8361938" cy="1187467"/>
          </a:xfrm>
        </p:grpSpPr>
        <p:grpSp>
          <p:nvGrpSpPr>
            <p:cNvPr id="27664" name="Gruppieren 29"/>
            <p:cNvGrpSpPr>
              <a:grpSpLocks/>
            </p:cNvGrpSpPr>
            <p:nvPr/>
          </p:nvGrpSpPr>
          <p:grpSpPr bwMode="auto">
            <a:xfrm>
              <a:off x="2051650" y="4017880"/>
              <a:ext cx="8361938" cy="851627"/>
              <a:chOff x="1907630" y="4221110"/>
              <a:chExt cx="8361938" cy="851627"/>
            </a:xfrm>
          </p:grpSpPr>
          <p:sp>
            <p:nvSpPr>
              <p:cNvPr id="33" name="Textfeld 36"/>
              <p:cNvSpPr txBox="1"/>
              <p:nvPr/>
            </p:nvSpPr>
            <p:spPr>
              <a:xfrm>
                <a:off x="8737738" y="4425535"/>
                <a:ext cx="1531830" cy="64784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de-DE" sz="1800" dirty="0">
                    <a:latin typeface="+mn-lt"/>
                  </a:rPr>
                  <a:t>Time (s) </a:t>
                </a:r>
              </a:p>
              <a:p>
                <a:pPr algn="ctr">
                  <a:defRPr/>
                </a:pPr>
                <a:r>
                  <a:rPr lang="de-DE" sz="1800" dirty="0">
                    <a:latin typeface="+mn-lt"/>
                  </a:rPr>
                  <a:t>after </a:t>
                </a:r>
                <a:r>
                  <a:rPr lang="de-DE" sz="1800" dirty="0" err="1">
                    <a:latin typeface="+mn-lt"/>
                  </a:rPr>
                  <a:t>collision</a:t>
                </a:r>
                <a:endParaRPr lang="de-DE" sz="1800" dirty="0">
                  <a:latin typeface="+mn-lt"/>
                </a:endParaRPr>
              </a:p>
            </p:txBody>
          </p:sp>
          <p:grpSp>
            <p:nvGrpSpPr>
              <p:cNvPr id="27672" name="Gruppieren 86"/>
              <p:cNvGrpSpPr>
                <a:grpSpLocks/>
              </p:cNvGrpSpPr>
              <p:nvPr/>
            </p:nvGrpSpPr>
            <p:grpSpPr bwMode="auto">
              <a:xfrm>
                <a:off x="1907630" y="4570567"/>
                <a:ext cx="6912960" cy="154613"/>
                <a:chOff x="1907630" y="3996700"/>
                <a:chExt cx="6912960" cy="154613"/>
              </a:xfrm>
            </p:grpSpPr>
            <p:cxnSp>
              <p:nvCxnSpPr>
                <p:cNvPr id="36" name="Gerade Verbindung mit Pfeil 39"/>
                <p:cNvCxnSpPr/>
                <p:nvPr/>
              </p:nvCxnSpPr>
              <p:spPr>
                <a:xfrm>
                  <a:off x="1907630" y="4161311"/>
                  <a:ext cx="6912252" cy="1503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 Verbindung 40"/>
                <p:cNvCxnSpPr/>
                <p:nvPr/>
              </p:nvCxnSpPr>
              <p:spPr>
                <a:xfrm rot="5400000">
                  <a:off x="2330615" y="4089913"/>
                  <a:ext cx="14279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 Verbindung 41"/>
                <p:cNvCxnSpPr/>
                <p:nvPr/>
              </p:nvCxnSpPr>
              <p:spPr>
                <a:xfrm rot="5400000">
                  <a:off x="3050904" y="4080142"/>
                  <a:ext cx="1443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 Verbindung 42"/>
                <p:cNvCxnSpPr/>
                <p:nvPr/>
              </p:nvCxnSpPr>
              <p:spPr>
                <a:xfrm rot="5400000">
                  <a:off x="3771175" y="4089913"/>
                  <a:ext cx="14279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 Verbindung 43"/>
                <p:cNvCxnSpPr/>
                <p:nvPr/>
              </p:nvCxnSpPr>
              <p:spPr>
                <a:xfrm rot="5400000">
                  <a:off x="4489942" y="4090663"/>
                  <a:ext cx="1443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 Verbindung 44"/>
                <p:cNvCxnSpPr/>
                <p:nvPr/>
              </p:nvCxnSpPr>
              <p:spPr>
                <a:xfrm rot="5400000">
                  <a:off x="5211734" y="4089913"/>
                  <a:ext cx="14279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Gerade Verbindung 45"/>
                <p:cNvCxnSpPr/>
                <p:nvPr/>
              </p:nvCxnSpPr>
              <p:spPr>
                <a:xfrm rot="5400000">
                  <a:off x="8093624" y="4084651"/>
                  <a:ext cx="1443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Gerade Verbindung 46"/>
                <p:cNvCxnSpPr/>
                <p:nvPr/>
              </p:nvCxnSpPr>
              <p:spPr>
                <a:xfrm rot="5400000">
                  <a:off x="5939630" y="4089161"/>
                  <a:ext cx="1443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Gerade Verbindung 47"/>
                <p:cNvCxnSpPr/>
                <p:nvPr/>
              </p:nvCxnSpPr>
              <p:spPr>
                <a:xfrm rot="5400000">
                  <a:off x="6659148" y="4084651"/>
                  <a:ext cx="1443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Gerade Verbindung 48"/>
                <p:cNvCxnSpPr/>
                <p:nvPr/>
              </p:nvCxnSpPr>
              <p:spPr>
                <a:xfrm rot="5400000">
                  <a:off x="7378668" y="4084651"/>
                  <a:ext cx="1443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Textfeld 38"/>
              <p:cNvSpPr txBox="1"/>
              <p:nvPr/>
            </p:nvSpPr>
            <p:spPr>
              <a:xfrm>
                <a:off x="2021718" y="4221110"/>
                <a:ext cx="6457419" cy="36976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800" dirty="0">
                    <a:latin typeface="+mn-lt"/>
                  </a:rPr>
                  <a:t>10</a:t>
                </a:r>
                <a:r>
                  <a:rPr lang="de-DE" sz="1800" baseline="30000" dirty="0">
                    <a:latin typeface="+mn-lt"/>
                  </a:rPr>
                  <a:t>-21</a:t>
                </a:r>
                <a:r>
                  <a:rPr lang="de-DE" sz="1800" dirty="0">
                    <a:latin typeface="+mn-lt"/>
                  </a:rPr>
                  <a:t>    10</a:t>
                </a:r>
                <a:r>
                  <a:rPr lang="de-DE" sz="1800" baseline="30000" dirty="0">
                    <a:latin typeface="+mn-lt"/>
                  </a:rPr>
                  <a:t>-18</a:t>
                </a:r>
                <a:r>
                  <a:rPr lang="de-DE" sz="1800" dirty="0">
                    <a:latin typeface="+mn-lt"/>
                  </a:rPr>
                  <a:t>    10</a:t>
                </a:r>
                <a:r>
                  <a:rPr lang="de-DE" sz="1800" baseline="30000" dirty="0">
                    <a:latin typeface="+mn-lt"/>
                  </a:rPr>
                  <a:t>-15</a:t>
                </a:r>
                <a:r>
                  <a:rPr lang="de-DE" sz="1800" dirty="0">
                    <a:latin typeface="+mn-lt"/>
                  </a:rPr>
                  <a:t>    10</a:t>
                </a:r>
                <a:r>
                  <a:rPr lang="de-DE" sz="1800" baseline="30000" dirty="0">
                    <a:latin typeface="+mn-lt"/>
                  </a:rPr>
                  <a:t>-12</a:t>
                </a:r>
                <a:r>
                  <a:rPr lang="de-DE" sz="1800" dirty="0">
                    <a:latin typeface="+mn-lt"/>
                  </a:rPr>
                  <a:t>     10</a:t>
                </a:r>
                <a:r>
                  <a:rPr lang="de-DE" sz="1800" baseline="30000" dirty="0">
                    <a:latin typeface="+mn-lt"/>
                  </a:rPr>
                  <a:t>-9</a:t>
                </a:r>
                <a:r>
                  <a:rPr lang="de-DE" sz="1800" dirty="0">
                    <a:latin typeface="+mn-lt"/>
                  </a:rPr>
                  <a:t>     10</a:t>
                </a:r>
                <a:r>
                  <a:rPr lang="de-DE" sz="1800" baseline="30000" dirty="0">
                    <a:latin typeface="+mn-lt"/>
                  </a:rPr>
                  <a:t>-6</a:t>
                </a:r>
                <a:r>
                  <a:rPr lang="de-DE" sz="1800" dirty="0">
                    <a:latin typeface="+mn-lt"/>
                  </a:rPr>
                  <a:t>      10</a:t>
                </a:r>
                <a:r>
                  <a:rPr lang="de-DE" sz="1800" baseline="30000" dirty="0">
                    <a:latin typeface="+mn-lt"/>
                  </a:rPr>
                  <a:t>-3</a:t>
                </a:r>
                <a:r>
                  <a:rPr lang="de-DE" sz="1800" dirty="0">
                    <a:latin typeface="+mn-lt"/>
                  </a:rPr>
                  <a:t>     10</a:t>
                </a:r>
                <a:r>
                  <a:rPr lang="de-DE" sz="1800" baseline="30000" dirty="0">
                    <a:latin typeface="+mn-lt"/>
                  </a:rPr>
                  <a:t>0</a:t>
                </a:r>
                <a:r>
                  <a:rPr lang="de-DE" sz="1800" dirty="0">
                    <a:latin typeface="+mn-lt"/>
                  </a:rPr>
                  <a:t>      10</a:t>
                </a:r>
                <a:r>
                  <a:rPr lang="de-DE" sz="1800" baseline="30000" dirty="0">
                    <a:latin typeface="+mn-lt"/>
                  </a:rPr>
                  <a:t>3</a:t>
                </a:r>
                <a:endParaRPr lang="de-DE" sz="1800" dirty="0">
                  <a:latin typeface="+mn-lt"/>
                </a:endParaRPr>
              </a:p>
            </p:txBody>
          </p:sp>
        </p:grpSp>
        <p:sp>
          <p:nvSpPr>
            <p:cNvPr id="27" name="Text Box 108"/>
            <p:cNvSpPr txBox="1">
              <a:spLocks noChangeArrowheads="1"/>
            </p:cNvSpPr>
            <p:nvPr/>
          </p:nvSpPr>
          <p:spPr bwMode="auto">
            <a:xfrm>
              <a:off x="2412170" y="4500382"/>
              <a:ext cx="1367543" cy="36826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de-DE" sz="1800" i="0" dirty="0" err="1">
                  <a:solidFill>
                    <a:schemeClr val="tx2"/>
                  </a:solidFill>
                  <a:latin typeface="+mn-lt"/>
                </a:rPr>
                <a:t>P</a:t>
              </a:r>
              <a:r>
                <a:rPr lang="de-DE" sz="1800" i="0" dirty="0" err="1" smtClean="0">
                  <a:solidFill>
                    <a:schemeClr val="tx2"/>
                  </a:solidFill>
                  <a:latin typeface="+mn-lt"/>
                </a:rPr>
                <a:t>articles</a:t>
              </a:r>
              <a:endParaRPr lang="de-DE" sz="1800" i="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28" name="Text Box 109"/>
            <p:cNvSpPr txBox="1">
              <a:spLocks noChangeArrowheads="1"/>
            </p:cNvSpPr>
            <p:nvPr/>
          </p:nvSpPr>
          <p:spPr bwMode="auto">
            <a:xfrm>
              <a:off x="3292935" y="4837081"/>
              <a:ext cx="2160079" cy="368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de-DE" sz="1800" i="0" dirty="0" smtClean="0">
                  <a:solidFill>
                    <a:srgbClr val="FFFF00"/>
                  </a:solidFill>
                  <a:latin typeface="+mn-lt"/>
                </a:rPr>
                <a:t>Prompt </a:t>
              </a:r>
              <a:r>
                <a:rPr lang="de-DE" sz="1800" i="0" dirty="0" smtClean="0">
                  <a:solidFill>
                    <a:srgbClr val="FFFF00"/>
                  </a:solidFill>
                  <a:latin typeface="+mn-lt"/>
                  <a:sym typeface="Symbol"/>
                </a:rPr>
                <a:t></a:t>
              </a:r>
              <a:r>
                <a:rPr lang="de-DE" sz="1800" i="0" dirty="0" smtClean="0">
                  <a:solidFill>
                    <a:srgbClr val="FFFF00"/>
                  </a:solidFill>
                  <a:latin typeface="+mn-lt"/>
                </a:rPr>
                <a:t>-</a:t>
              </a:r>
              <a:r>
                <a:rPr lang="de-DE" sz="1800" i="0" dirty="0" err="1" smtClean="0">
                  <a:solidFill>
                    <a:srgbClr val="FFFF00"/>
                  </a:solidFill>
                  <a:latin typeface="+mn-lt"/>
                </a:rPr>
                <a:t>rays</a:t>
              </a:r>
              <a:endParaRPr lang="de-DE" sz="1800" i="0" dirty="0">
                <a:solidFill>
                  <a:srgbClr val="FFFF00"/>
                </a:solidFill>
                <a:latin typeface="+mn-lt"/>
              </a:endParaRPr>
            </a:p>
          </p:txBody>
        </p:sp>
        <p:cxnSp>
          <p:nvCxnSpPr>
            <p:cNvPr id="29" name="Gerade Verbindung 32"/>
            <p:cNvCxnSpPr/>
            <p:nvPr/>
          </p:nvCxnSpPr>
          <p:spPr>
            <a:xfrm>
              <a:off x="2412170" y="4811529"/>
              <a:ext cx="1367543" cy="0"/>
            </a:xfrm>
            <a:prstGeom prst="line">
              <a:avLst/>
            </a:prstGeom>
            <a:ln w="38100">
              <a:solidFill>
                <a:schemeClr val="tx2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33"/>
            <p:cNvCxnSpPr/>
            <p:nvPr/>
          </p:nvCxnSpPr>
          <p:spPr>
            <a:xfrm>
              <a:off x="3203184" y="5149731"/>
              <a:ext cx="2161600" cy="0"/>
            </a:xfrm>
            <a:prstGeom prst="line">
              <a:avLst/>
            </a:prstGeom>
            <a:ln w="38100">
              <a:solidFill>
                <a:srgbClr val="FFFF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109"/>
            <p:cNvSpPr txBox="1">
              <a:spLocks noChangeArrowheads="1"/>
            </p:cNvSpPr>
            <p:nvPr/>
          </p:nvSpPr>
          <p:spPr bwMode="auto">
            <a:xfrm>
              <a:off x="6742976" y="4495873"/>
              <a:ext cx="2070328" cy="35022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 eaLnBrk="1" hangingPunct="1">
                <a:defRPr/>
              </a:pPr>
              <a:r>
                <a:rPr lang="de-DE" sz="1800" i="0" dirty="0" smtClean="0">
                  <a:solidFill>
                    <a:srgbClr val="66FFFF"/>
                  </a:solidFill>
                  <a:latin typeface="+mn-lt"/>
                  <a:sym typeface="Symbol"/>
                </a:rPr>
                <a:t></a:t>
              </a:r>
              <a:r>
                <a:rPr lang="de-DE" sz="1800" i="0" baseline="30000" dirty="0" smtClean="0">
                  <a:solidFill>
                    <a:srgbClr val="66FFFF"/>
                  </a:solidFill>
                  <a:latin typeface="+mn-lt"/>
                </a:rPr>
                <a:t>+ </a:t>
              </a:r>
              <a:r>
                <a:rPr lang="de-DE" sz="1800" i="0" dirty="0" smtClean="0">
                  <a:solidFill>
                    <a:srgbClr val="66FFFF"/>
                  </a:solidFill>
                  <a:latin typeface="+mn-lt"/>
                </a:rPr>
                <a:t>- </a:t>
              </a:r>
              <a:r>
                <a:rPr lang="de-DE" sz="1800" i="0" dirty="0" err="1" smtClean="0">
                  <a:solidFill>
                    <a:srgbClr val="66FFFF"/>
                  </a:solidFill>
                  <a:latin typeface="+mn-lt"/>
                </a:rPr>
                <a:t>emitter</a:t>
              </a:r>
              <a:r>
                <a:rPr lang="de-DE" sz="1800" i="0" dirty="0" smtClean="0">
                  <a:solidFill>
                    <a:srgbClr val="66FFFF"/>
                  </a:solidFill>
                  <a:latin typeface="+mn-lt"/>
                </a:rPr>
                <a:t> </a:t>
              </a:r>
              <a:r>
                <a:rPr lang="de-DE" sz="1800" i="0" dirty="0" err="1" smtClean="0">
                  <a:solidFill>
                    <a:srgbClr val="66FFFF"/>
                  </a:solidFill>
                  <a:latin typeface="+mn-lt"/>
                </a:rPr>
                <a:t>decay</a:t>
              </a:r>
              <a:endParaRPr lang="de-DE" sz="1800" i="0" dirty="0">
                <a:solidFill>
                  <a:srgbClr val="66FFFF"/>
                </a:solidFill>
                <a:latin typeface="+mn-lt"/>
              </a:endParaRPr>
            </a:p>
          </p:txBody>
        </p:sp>
        <p:cxnSp>
          <p:nvCxnSpPr>
            <p:cNvPr id="32" name="Gerade Verbindung 35"/>
            <p:cNvCxnSpPr/>
            <p:nvPr/>
          </p:nvCxnSpPr>
          <p:spPr>
            <a:xfrm flipV="1">
              <a:off x="7092848" y="4820548"/>
              <a:ext cx="1656567" cy="0"/>
            </a:xfrm>
            <a:prstGeom prst="line">
              <a:avLst/>
            </a:prstGeom>
            <a:ln w="38100">
              <a:solidFill>
                <a:srgbClr val="66FFFF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658" name="Ellipse 45"/>
          <p:cNvSpPr>
            <a:spLocks noChangeArrowheads="1"/>
          </p:cNvSpPr>
          <p:nvPr/>
        </p:nvSpPr>
        <p:spPr bwMode="auto">
          <a:xfrm>
            <a:off x="631825" y="908050"/>
            <a:ext cx="504825" cy="4333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/>
          </a:p>
          <a:p>
            <a:endParaRPr lang="fr-FR" sz="1800">
              <a:solidFill>
                <a:srgbClr val="FFFF00"/>
              </a:solidFill>
            </a:endParaRPr>
          </a:p>
          <a:p>
            <a:endParaRPr lang="fr-FR" sz="1800">
              <a:solidFill>
                <a:srgbClr val="FFFF00"/>
              </a:solidFill>
            </a:endParaRPr>
          </a:p>
          <a:p>
            <a:endParaRPr lang="fr-FR" sz="1800">
              <a:solidFill>
                <a:srgbClr val="FFFF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313613" y="5732463"/>
            <a:ext cx="2592387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r>
              <a:rPr lang="fr-FR" sz="2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Relation </a:t>
            </a:r>
            <a:r>
              <a:rPr lang="fr-FR" sz="2000" dirty="0" err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between</a:t>
            </a:r>
            <a:r>
              <a:rPr lang="fr-FR" sz="2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dose and </a:t>
            </a:r>
            <a:r>
              <a:rPr lang="fr-FR" sz="2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charset="0"/>
                <a:sym typeface="Symbol" charset="0"/>
              </a:rPr>
              <a:t></a:t>
            </a:r>
            <a:r>
              <a:rPr lang="fr-FR" sz="2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</a:t>
            </a:r>
            <a:r>
              <a:rPr lang="fr-FR" sz="2000" dirty="0" err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activities</a:t>
            </a:r>
            <a:endParaRPr lang="fr-FR" sz="200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344488" y="5805488"/>
            <a:ext cx="5935662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fr-FR" sz="2000" dirty="0" err="1" smtClean="0">
                <a:solidFill>
                  <a:srgbClr val="FFFF00"/>
                </a:solidFill>
                <a:cs typeface="+mn-cs"/>
              </a:rPr>
              <a:t>However</a:t>
            </a:r>
            <a:r>
              <a:rPr lang="fr-FR" sz="2000" dirty="0" smtClean="0">
                <a:solidFill>
                  <a:srgbClr val="FFFF00"/>
                </a:solidFill>
                <a:cs typeface="+mn-cs"/>
              </a:rPr>
              <a:t> the photon </a:t>
            </a:r>
            <a:r>
              <a:rPr lang="fr-FR" sz="2000" dirty="0" err="1" smtClean="0">
                <a:solidFill>
                  <a:srgbClr val="FFFF00"/>
                </a:solidFill>
                <a:cs typeface="+mn-cs"/>
              </a:rPr>
              <a:t>energy</a:t>
            </a:r>
            <a:r>
              <a:rPr lang="fr-FR" sz="2000" dirty="0" smtClean="0">
                <a:solidFill>
                  <a:srgbClr val="FFFF00"/>
                </a:solidFill>
                <a:cs typeface="+mn-cs"/>
              </a:rPr>
              <a:t> </a:t>
            </a:r>
            <a:r>
              <a:rPr lang="fr-FR" sz="2000" dirty="0" err="1" smtClean="0">
                <a:solidFill>
                  <a:srgbClr val="FFFF00"/>
                </a:solidFill>
                <a:cs typeface="+mn-cs"/>
              </a:rPr>
              <a:t>different</a:t>
            </a:r>
            <a:r>
              <a:rPr lang="fr-FR" sz="2000" dirty="0" smtClean="0">
                <a:solidFill>
                  <a:srgbClr val="FFFF00"/>
                </a:solidFill>
                <a:cs typeface="+mn-cs"/>
              </a:rPr>
              <a:t> </a:t>
            </a:r>
            <a:r>
              <a:rPr lang="fr-FR" sz="2000" dirty="0" err="1" smtClean="0">
                <a:solidFill>
                  <a:srgbClr val="FFFF00"/>
                </a:solidFill>
                <a:cs typeface="+mn-cs"/>
              </a:rPr>
              <a:t>from</a:t>
            </a:r>
            <a:r>
              <a:rPr lang="fr-FR" sz="2000" dirty="0" smtClean="0">
                <a:solidFill>
                  <a:srgbClr val="FFFF00"/>
                </a:solidFill>
                <a:cs typeface="+mn-cs"/>
              </a:rPr>
              <a:t> standard </a:t>
            </a:r>
            <a:r>
              <a:rPr lang="fr-FR" sz="2000" dirty="0" err="1" smtClean="0">
                <a:solidFill>
                  <a:srgbClr val="FFFF00"/>
                </a:solidFill>
                <a:cs typeface="+mn-cs"/>
              </a:rPr>
              <a:t>medical</a:t>
            </a:r>
            <a:r>
              <a:rPr lang="fr-FR" sz="2000" dirty="0" smtClean="0">
                <a:solidFill>
                  <a:srgbClr val="FFFF00"/>
                </a:solidFill>
                <a:cs typeface="+mn-cs"/>
              </a:rPr>
              <a:t> (Anger) SPECT camera</a:t>
            </a:r>
          </a:p>
        </p:txBody>
      </p:sp>
      <p:sp>
        <p:nvSpPr>
          <p:cNvPr id="27661" name="Text Box 81"/>
          <p:cNvSpPr txBox="1">
            <a:spLocks noChangeArrowheads="1"/>
          </p:cNvSpPr>
          <p:nvPr/>
        </p:nvSpPr>
        <p:spPr bwMode="auto">
          <a:xfrm>
            <a:off x="1588" y="1557338"/>
            <a:ext cx="9620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i="0">
                <a:latin typeface="Arial" charset="0"/>
              </a:rPr>
              <a:t>Projectile</a:t>
            </a:r>
          </a:p>
        </p:txBody>
      </p:sp>
      <p:sp>
        <p:nvSpPr>
          <p:cNvPr id="27662" name="Text Box 82"/>
          <p:cNvSpPr txBox="1">
            <a:spLocks noChangeArrowheads="1"/>
          </p:cNvSpPr>
          <p:nvPr/>
        </p:nvSpPr>
        <p:spPr bwMode="auto">
          <a:xfrm>
            <a:off x="273050" y="549275"/>
            <a:ext cx="11366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i="0">
                <a:latin typeface="Arial" charset="0"/>
              </a:rPr>
              <a:t>Target</a:t>
            </a:r>
          </a:p>
        </p:txBody>
      </p:sp>
      <p:sp>
        <p:nvSpPr>
          <p:cNvPr id="27663" name="Text Box 108"/>
          <p:cNvSpPr txBox="1">
            <a:spLocks noChangeArrowheads="1"/>
          </p:cNvSpPr>
          <p:nvPr/>
        </p:nvSpPr>
        <p:spPr bwMode="auto">
          <a:xfrm>
            <a:off x="2073275" y="692150"/>
            <a:ext cx="2232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i="0">
                <a:solidFill>
                  <a:srgbClr val="66FFFF"/>
                </a:solidFill>
                <a:latin typeface="Arial" charset="0"/>
              </a:rPr>
              <a:t>Nucleons</a:t>
            </a:r>
          </a:p>
          <a:p>
            <a:pPr algn="ctr" eaLnBrk="1" hangingPunct="1"/>
            <a:r>
              <a:rPr lang="en-US" sz="1600" i="0">
                <a:solidFill>
                  <a:srgbClr val="66FFFF"/>
                </a:solidFill>
                <a:latin typeface="Arial" charset="0"/>
              </a:rPr>
              <a:t>&amp; projectile/target fragments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1096-C63C-5E40-AB3E-83E90B69FB3A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67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750" y="115888"/>
            <a:ext cx="9705975" cy="433387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Single photon: in vivo Compton Camera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008313" y="6394450"/>
            <a:ext cx="3136900" cy="457200"/>
          </a:xfrm>
        </p:spPr>
        <p:txBody>
          <a:bodyPr/>
          <a:lstStyle/>
          <a:p>
            <a:pPr>
              <a:defRPr/>
            </a:pPr>
            <a:r>
              <a:rPr lang="fr-FR" sz="1800" i="1" smtClean="0">
                <a:latin typeface="+mj-lt"/>
              </a:rPr>
              <a:t>IFMP_CORFU_17</a:t>
            </a:r>
            <a:endParaRPr lang="fr-FR" sz="1800" i="1" dirty="0">
              <a:latin typeface="+mj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45087-2B34-2542-91DD-A4E2A4E3313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25" y="3429000"/>
            <a:ext cx="2792413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21425" y="6165850"/>
            <a:ext cx="34401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800" dirty="0">
                <a:cs typeface="+mn-cs"/>
              </a:rPr>
              <a:t> </a:t>
            </a:r>
            <a:r>
              <a:rPr lang="fr-FR" sz="1800" dirty="0" err="1">
                <a:cs typeface="+mn-cs"/>
              </a:rPr>
              <a:t>F.Fiedler</a:t>
            </a:r>
            <a:r>
              <a:rPr lang="fr-FR" sz="1800" dirty="0">
                <a:cs typeface="+mn-cs"/>
              </a:rPr>
              <a:t> et al. </a:t>
            </a:r>
            <a:r>
              <a:rPr lang="fr-FR" sz="1800" dirty="0" err="1">
                <a:cs typeface="+mn-cs"/>
              </a:rPr>
              <a:t>Dresden</a:t>
            </a:r>
            <a:r>
              <a:rPr lang="fr-FR" sz="1800" dirty="0">
                <a:cs typeface="+mn-cs"/>
              </a:rPr>
              <a:t> </a:t>
            </a:r>
          </a:p>
        </p:txBody>
      </p:sp>
      <p:sp>
        <p:nvSpPr>
          <p:cNvPr id="28678" name="Text Box 15"/>
          <p:cNvSpPr txBox="1">
            <a:spLocks noChangeArrowheads="1"/>
          </p:cNvSpPr>
          <p:nvPr/>
        </p:nvSpPr>
        <p:spPr bwMode="auto">
          <a:xfrm>
            <a:off x="6176963" y="5805488"/>
            <a:ext cx="360045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>
                <a:latin typeface="Times New Roman" charset="0"/>
                <a:ea typeface="ヒラギノ角ゴ Pro W3" charset="0"/>
                <a:cs typeface="ヒラギノ角ゴ Pro W3" charset="0"/>
              </a:rPr>
              <a:t>CZT-strip+LYSO-block Detector</a:t>
            </a:r>
          </a:p>
        </p:txBody>
      </p:sp>
      <p:pic>
        <p:nvPicPr>
          <p:cNvPr id="2867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3860800"/>
            <a:ext cx="2205037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988175" y="620713"/>
            <a:ext cx="2911475" cy="1655762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Required devices: </a:t>
            </a:r>
          </a:p>
          <a:p>
            <a:pPr lvl="1">
              <a:defRPr/>
            </a:pPr>
            <a:r>
              <a:rPr lang="en-US" sz="1600" dirty="0" err="1" smtClean="0"/>
              <a:t>Hodoscope</a:t>
            </a:r>
            <a:r>
              <a:rPr lang="en-US" sz="1600" dirty="0" smtClean="0"/>
              <a:t> (</a:t>
            </a:r>
            <a:r>
              <a:rPr lang="en-US" sz="1600" dirty="0" err="1" smtClean="0"/>
              <a:t>x,y,</a:t>
            </a:r>
            <a:r>
              <a:rPr lang="en-US" sz="1600" dirty="0" err="1" smtClean="0">
                <a:solidFill>
                  <a:srgbClr val="66FFFF"/>
                </a:solidFill>
              </a:rPr>
              <a:t>t</a:t>
            </a:r>
            <a:r>
              <a:rPr lang="en-US" sz="1600" dirty="0" smtClean="0"/>
              <a:t>)</a:t>
            </a:r>
          </a:p>
          <a:p>
            <a:pPr lvl="1">
              <a:defRPr/>
            </a:pPr>
            <a:r>
              <a:rPr lang="en-US" sz="1600" dirty="0" err="1" smtClean="0"/>
              <a:t>Scatterer</a:t>
            </a:r>
            <a:r>
              <a:rPr lang="en-US" sz="1600" dirty="0" smtClean="0"/>
              <a:t> (</a:t>
            </a:r>
            <a:r>
              <a:rPr lang="en-US" sz="1600" dirty="0" err="1" smtClean="0">
                <a:solidFill>
                  <a:srgbClr val="66FFFF"/>
                </a:solidFill>
              </a:rPr>
              <a:t>x,y,E</a:t>
            </a:r>
            <a:r>
              <a:rPr lang="en-US" sz="1600" dirty="0" smtClean="0"/>
              <a:t>)</a:t>
            </a:r>
          </a:p>
          <a:p>
            <a:pPr lvl="1">
              <a:defRPr/>
            </a:pPr>
            <a:r>
              <a:rPr lang="en-US" sz="1600" dirty="0" smtClean="0"/>
              <a:t>Absorber (</a:t>
            </a:r>
            <a:r>
              <a:rPr lang="en-US" sz="1600" dirty="0" err="1" smtClean="0">
                <a:solidFill>
                  <a:srgbClr val="66FFFF"/>
                </a:solidFill>
              </a:rPr>
              <a:t>x,y</a:t>
            </a:r>
            <a:r>
              <a:rPr lang="en-US" sz="1600" dirty="0" err="1" smtClean="0"/>
              <a:t>,</a:t>
            </a:r>
            <a:r>
              <a:rPr lang="en-US" sz="1600" dirty="0" err="1" smtClean="0">
                <a:solidFill>
                  <a:srgbClr val="CCFFCC"/>
                </a:solidFill>
              </a:rPr>
              <a:t>z,E,t</a:t>
            </a:r>
            <a:r>
              <a:rPr lang="en-US" sz="1600" dirty="0" smtClean="0">
                <a:solidFill>
                  <a:srgbClr val="CCFFCC"/>
                </a:solidFill>
              </a:rPr>
              <a:t>)</a:t>
            </a:r>
          </a:p>
          <a:p>
            <a:pPr marL="0" indent="0">
              <a:buFont typeface="Wingdings" charset="0"/>
              <a:buNone/>
              <a:defRPr/>
            </a:pPr>
            <a:endParaRPr lang="fr-FR" sz="1800" dirty="0">
              <a:solidFill>
                <a:srgbClr val="CCFFCC"/>
              </a:solidFill>
            </a:endParaRPr>
          </a:p>
        </p:txBody>
      </p:sp>
      <p:sp>
        <p:nvSpPr>
          <p:cNvPr id="28681" name="Text Box 15"/>
          <p:cNvSpPr txBox="1">
            <a:spLocks noChangeArrowheads="1"/>
          </p:cNvSpPr>
          <p:nvPr/>
        </p:nvSpPr>
        <p:spPr bwMode="auto">
          <a:xfrm>
            <a:off x="128588" y="5661025"/>
            <a:ext cx="259238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000">
                <a:latin typeface="Times New Roman" charset="0"/>
                <a:ea typeface="ヒラギノ角ゴ Pro W3" charset="0"/>
                <a:cs typeface="ヒラギノ角ゴ Pro W3" charset="0"/>
              </a:rPr>
              <a:t>Scintillating-fibre Hodoscope + MA PMT</a:t>
            </a:r>
          </a:p>
          <a:p>
            <a:pPr algn="ctr" eaLnBrk="1" hangingPunct="1"/>
            <a:r>
              <a:rPr lang="en-GB" sz="2000">
                <a:latin typeface="Times New Roman" charset="0"/>
                <a:ea typeface="ヒラギノ角ゴ Pro W3" charset="0"/>
                <a:cs typeface="ヒラギノ角ゴ Pro W3" charset="0"/>
              </a:rPr>
              <a:t> Ray et al. IPN Lyon</a:t>
            </a:r>
          </a:p>
        </p:txBody>
      </p:sp>
      <p:pic>
        <p:nvPicPr>
          <p:cNvPr id="28682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5" y="3500438"/>
            <a:ext cx="3027363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ZoneTexte 2"/>
          <p:cNvSpPr txBox="1">
            <a:spLocks noChangeArrowheads="1"/>
          </p:cNvSpPr>
          <p:nvPr/>
        </p:nvSpPr>
        <p:spPr bwMode="auto">
          <a:xfrm>
            <a:off x="3513138" y="5949950"/>
            <a:ext cx="1833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/>
              <a:t>C.Llosa, IFIC</a:t>
            </a:r>
          </a:p>
        </p:txBody>
      </p:sp>
      <p:pic>
        <p:nvPicPr>
          <p:cNvPr id="28684" name="Image 14" descr="Capture d’écran 2013-08-06 à 14.02.4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38" y="692150"/>
            <a:ext cx="4032250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5" name="ZoneTexte 9"/>
          <p:cNvSpPr txBox="1">
            <a:spLocks noChangeArrowheads="1"/>
          </p:cNvSpPr>
          <p:nvPr/>
        </p:nvSpPr>
        <p:spPr bwMode="auto">
          <a:xfrm>
            <a:off x="200025" y="3284538"/>
            <a:ext cx="2428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1600"/>
              <a:t>(A.Muller,TU Dresden)</a:t>
            </a:r>
          </a:p>
        </p:txBody>
      </p:sp>
      <p:pic>
        <p:nvPicPr>
          <p:cNvPr id="28686" name="Picture 6" descr="brain_gamm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662" b="-113"/>
          <a:stretch>
            <a:fillRect/>
          </a:stretch>
        </p:blipFill>
        <p:spPr bwMode="auto">
          <a:xfrm>
            <a:off x="128588" y="620713"/>
            <a:ext cx="2408237" cy="270033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61"/>
          <p:cNvSpPr txBox="1">
            <a:spLocks noChangeArrowheads="1"/>
          </p:cNvSpPr>
          <p:nvPr/>
        </p:nvSpPr>
        <p:spPr bwMode="auto">
          <a:xfrm>
            <a:off x="128588" y="620713"/>
            <a:ext cx="2447925" cy="3698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chemeClr val="tx2"/>
                </a:solidFill>
                <a:latin typeface="+mn-lt"/>
                <a:sym typeface="Symbol"/>
              </a:rPr>
              <a:t>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-rays MC </a:t>
            </a:r>
            <a:r>
              <a:rPr lang="en-US" sz="1800" dirty="0" err="1">
                <a:solidFill>
                  <a:schemeClr val="tx2"/>
                </a:solidFill>
                <a:latin typeface="+mn-lt"/>
              </a:rPr>
              <a:t>simulation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n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418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925" y="0"/>
            <a:ext cx="9289603" cy="1196975"/>
          </a:xfrm>
        </p:spPr>
        <p:txBody>
          <a:bodyPr/>
          <a:lstStyle/>
          <a:p>
            <a:r>
              <a:rPr lang="fr-FR" dirty="0" smtClean="0"/>
              <a:t>Exemple of Single </a:t>
            </a:r>
            <a:r>
              <a:rPr lang="fr-FR" dirty="0"/>
              <a:t>photon: in vivo </a:t>
            </a:r>
            <a:r>
              <a:rPr lang="fr-FR" dirty="0" smtClean="0"/>
              <a:t>SPECT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1096-C63C-5E40-AB3E-83E90B69FB3A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340767"/>
            <a:ext cx="9289032" cy="5453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2873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925" y="115888"/>
            <a:ext cx="8569325" cy="7207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examples</a:t>
            </a:r>
            <a:r>
              <a:rPr lang="fr-FR" dirty="0" smtClean="0"/>
              <a:t>: in </a:t>
            </a:r>
            <a:r>
              <a:rPr lang="fr-FR" dirty="0" err="1" smtClean="0"/>
              <a:t>beam</a:t>
            </a:r>
            <a:r>
              <a:rPr lang="fr-FR" dirty="0" smtClean="0"/>
              <a:t> PET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3A0E99-B241-9042-8B9E-1B9D40C588E5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pic>
        <p:nvPicPr>
          <p:cNvPr id="29700" name="Picture 9" descr="BOL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" t="1343" r="1076" b="1561"/>
          <a:stretch>
            <a:fillRect/>
          </a:stretch>
        </p:blipFill>
        <p:spPr bwMode="auto">
          <a:xfrm>
            <a:off x="6753225" y="1052513"/>
            <a:ext cx="3040063" cy="2990850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11" descr="GSI_pati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981075"/>
            <a:ext cx="27400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38" y="981075"/>
            <a:ext cx="3767137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 Box 23"/>
          <p:cNvSpPr txBox="1">
            <a:spLocks noChangeArrowheads="1"/>
          </p:cNvSpPr>
          <p:nvPr/>
        </p:nvSpPr>
        <p:spPr bwMode="auto">
          <a:xfrm>
            <a:off x="6753225" y="4149725"/>
            <a:ext cx="30400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2000" i="0" baseline="30000">
                <a:solidFill>
                  <a:srgbClr val="FFFF00"/>
                </a:solidFill>
                <a:latin typeface="Arial" charset="0"/>
              </a:rPr>
              <a:t>1</a:t>
            </a:r>
            <a:r>
              <a:rPr lang="de-DE" sz="2000" i="0">
                <a:solidFill>
                  <a:srgbClr val="FFFF00"/>
                </a:solidFill>
                <a:latin typeface="Arial" charset="0"/>
              </a:rPr>
              <a:t>H-therapy at the National Cancer Center, Kashiwa, Japan</a:t>
            </a:r>
          </a:p>
        </p:txBody>
      </p:sp>
      <p:sp>
        <p:nvSpPr>
          <p:cNvPr id="29704" name="Text Box 40"/>
          <p:cNvSpPr txBox="1">
            <a:spLocks noChangeArrowheads="1"/>
          </p:cNvSpPr>
          <p:nvPr/>
        </p:nvSpPr>
        <p:spPr bwMode="auto">
          <a:xfrm>
            <a:off x="20638" y="4581525"/>
            <a:ext cx="306070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000">
                <a:solidFill>
                  <a:srgbClr val="FFFF00"/>
                </a:solidFill>
              </a:rPr>
              <a:t>In-beam PET scanner at</a:t>
            </a:r>
          </a:p>
          <a:p>
            <a:pPr eaLnBrk="1" hangingPunct="1"/>
            <a:r>
              <a:rPr lang="de-DE" sz="2000" baseline="30000">
                <a:solidFill>
                  <a:srgbClr val="FFFF00"/>
                </a:solidFill>
              </a:rPr>
              <a:t>12</a:t>
            </a:r>
            <a:r>
              <a:rPr lang="de-DE" sz="2000">
                <a:solidFill>
                  <a:srgbClr val="FFFF00"/>
                </a:solidFill>
              </a:rPr>
              <a:t>C-therapy unit at GSI</a:t>
            </a:r>
          </a:p>
        </p:txBody>
      </p:sp>
      <p:sp>
        <p:nvSpPr>
          <p:cNvPr id="10" name="Text Box 11"/>
          <p:cNvSpPr txBox="1">
            <a:spLocks noGrp="1" noChangeArrowheads="1"/>
          </p:cNvSpPr>
          <p:nvPr>
            <p:ph idx="1"/>
          </p:nvPr>
        </p:nvSpPr>
        <p:spPr>
          <a:xfrm>
            <a:off x="3008313" y="5157788"/>
            <a:ext cx="4465637" cy="1349375"/>
          </a:xfrm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66FFFF"/>
                </a:solidFill>
              </a:rPr>
              <a:t>Large beam background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66FFFF"/>
                </a:solidFill>
              </a:rPr>
              <a:t>No Real </a:t>
            </a:r>
            <a:r>
              <a:rPr lang="en-US" sz="2400" b="1" dirty="0">
                <a:solidFill>
                  <a:srgbClr val="66FFFF"/>
                </a:solidFill>
              </a:rPr>
              <a:t>time </a:t>
            </a:r>
            <a:r>
              <a:rPr lang="en-US" sz="2400" b="1" dirty="0" smtClean="0">
                <a:solidFill>
                  <a:srgbClr val="66FFFF"/>
                </a:solidFill>
              </a:rPr>
              <a:t>capability 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66FFFF"/>
                </a:solidFill>
              </a:rPr>
              <a:t>Low </a:t>
            </a:r>
            <a:r>
              <a:rPr lang="en-US" sz="2400" b="1" dirty="0">
                <a:solidFill>
                  <a:srgbClr val="66FFFF"/>
                </a:solidFill>
              </a:rPr>
              <a:t>signal to noise ratio</a:t>
            </a:r>
          </a:p>
        </p:txBody>
      </p:sp>
      <p:grpSp>
        <p:nvGrpSpPr>
          <p:cNvPr id="29706" name="Group 7"/>
          <p:cNvGrpSpPr>
            <a:grpSpLocks/>
          </p:cNvGrpSpPr>
          <p:nvPr/>
        </p:nvGrpSpPr>
        <p:grpSpPr bwMode="auto">
          <a:xfrm>
            <a:off x="2865438" y="3068638"/>
            <a:ext cx="3743325" cy="1584325"/>
            <a:chOff x="1202" y="1298"/>
            <a:chExt cx="4259" cy="1236"/>
          </a:xfrm>
        </p:grpSpPr>
        <p:pic>
          <p:nvPicPr>
            <p:cNvPr id="29707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1298"/>
              <a:ext cx="4259" cy="1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2652" y="1797"/>
              <a:ext cx="182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800" b="1" i="0">
                  <a:latin typeface="Arial" charset="0"/>
                  <a:cs typeface="+mn-cs"/>
                </a:rPr>
                <a:t>P</a:t>
              </a: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1610" y="1388"/>
              <a:ext cx="907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800" b="1" i="0">
                  <a:latin typeface="Arial" charset="0"/>
                  <a:cs typeface="+mn-cs"/>
                </a:rPr>
                <a:t>Extraction</a:t>
              </a: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4377" y="1388"/>
              <a:ext cx="4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800" b="1" i="0">
                  <a:latin typeface="Arial" charset="0"/>
                  <a:cs typeface="+mn-cs"/>
                </a:rPr>
                <a:t>A</a:t>
              </a:r>
              <a:r>
                <a:rPr lang="fr-FR" sz="1800" b="1" i="0" baseline="-25000">
                  <a:latin typeface="Arial" charset="0"/>
                  <a:cs typeface="+mn-cs"/>
                </a:rPr>
                <a:t>2</a:t>
              </a: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4495" y="1616"/>
              <a:ext cx="0" cy="4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4558" y="1388"/>
              <a:ext cx="4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800" b="1" i="0">
                  <a:latin typeface="Arial" charset="0"/>
                  <a:cs typeface="+mn-cs"/>
                </a:rPr>
                <a:t>B</a:t>
              </a:r>
              <a:r>
                <a:rPr lang="fr-FR" sz="1800" b="1" i="0" baseline="-25000">
                  <a:latin typeface="Arial" charset="0"/>
                  <a:cs typeface="+mn-cs"/>
                </a:rPr>
                <a:t>2</a:t>
              </a: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4666" y="1570"/>
              <a:ext cx="0" cy="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69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hteck 21"/>
          <p:cNvSpPr>
            <a:spLocks noChangeArrowheads="1"/>
          </p:cNvSpPr>
          <p:nvPr/>
        </p:nvSpPr>
        <p:spPr bwMode="auto">
          <a:xfrm>
            <a:off x="9294813" y="771525"/>
            <a:ext cx="506412" cy="2122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2400" i="0"/>
          </a:p>
        </p:txBody>
      </p:sp>
      <p:sp>
        <p:nvSpPr>
          <p:cNvPr id="117762" name="Text Box 44"/>
          <p:cNvSpPr txBox="1">
            <a:spLocks noChangeArrowheads="1"/>
          </p:cNvSpPr>
          <p:nvPr/>
        </p:nvSpPr>
        <p:spPr bwMode="auto">
          <a:xfrm>
            <a:off x="1462088" y="3017838"/>
            <a:ext cx="261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endParaRPr lang="de-DE" sz="2000">
              <a:solidFill>
                <a:srgbClr val="010000"/>
              </a:solidFill>
            </a:endParaRPr>
          </a:p>
          <a:p>
            <a:pPr algn="ctr"/>
            <a:r>
              <a:rPr lang="de-DE" sz="2000">
                <a:solidFill>
                  <a:srgbClr val="010000"/>
                </a:solidFill>
              </a:rPr>
              <a:t> </a:t>
            </a:r>
          </a:p>
        </p:txBody>
      </p:sp>
      <p:grpSp>
        <p:nvGrpSpPr>
          <p:cNvPr id="117763" name="Gruppieren 73"/>
          <p:cNvGrpSpPr>
            <a:grpSpLocks/>
          </p:cNvGrpSpPr>
          <p:nvPr/>
        </p:nvGrpSpPr>
        <p:grpSpPr bwMode="auto">
          <a:xfrm>
            <a:off x="352425" y="896938"/>
            <a:ext cx="7345363" cy="3121025"/>
            <a:chOff x="0" y="2671419"/>
            <a:chExt cx="7345682" cy="3121692"/>
          </a:xfrm>
        </p:grpSpPr>
        <p:grpSp>
          <p:nvGrpSpPr>
            <p:cNvPr id="117770" name="Gruppieren 71"/>
            <p:cNvGrpSpPr>
              <a:grpSpLocks/>
            </p:cNvGrpSpPr>
            <p:nvPr/>
          </p:nvGrpSpPr>
          <p:grpSpPr bwMode="auto">
            <a:xfrm>
              <a:off x="0" y="2671419"/>
              <a:ext cx="2977451" cy="3121692"/>
              <a:chOff x="0" y="2671419"/>
              <a:chExt cx="2977451" cy="3121692"/>
            </a:xfrm>
          </p:grpSpPr>
          <p:pic>
            <p:nvPicPr>
              <p:cNvPr id="117775" name="Picture 13" descr="petscanner_nov0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92" y="3073724"/>
                <a:ext cx="2701793" cy="2719387"/>
              </a:xfrm>
              <a:prstGeom prst="rect">
                <a:avLst/>
              </a:prstGeom>
              <a:noFill/>
              <a:ln w="31750">
                <a:solidFill>
                  <a:srgbClr val="CC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Text Box 51"/>
              <p:cNvSpPr txBox="1">
                <a:spLocks noChangeArrowheads="1"/>
              </p:cNvSpPr>
              <p:nvPr/>
            </p:nvSpPr>
            <p:spPr bwMode="auto">
              <a:xfrm>
                <a:off x="0" y="2671419"/>
                <a:ext cx="2977451" cy="369411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800" dirty="0">
                    <a:solidFill>
                      <a:srgbClr val="66FFFF"/>
                    </a:solidFill>
                    <a:latin typeface="+mn-lt"/>
                  </a:rPr>
                  <a:t>In-beam: GSI </a:t>
                </a:r>
                <a:r>
                  <a:rPr lang="de-DE" sz="1800" dirty="0">
                    <a:solidFill>
                      <a:schemeClr val="tx2"/>
                    </a:solidFill>
                    <a:latin typeface="+mn-lt"/>
                  </a:rPr>
                  <a:t>Darmstadt</a:t>
                </a:r>
              </a:p>
            </p:txBody>
          </p:sp>
        </p:grpSp>
        <p:grpSp>
          <p:nvGrpSpPr>
            <p:cNvPr id="117771" name="Gruppieren 72"/>
            <p:cNvGrpSpPr>
              <a:grpSpLocks/>
            </p:cNvGrpSpPr>
            <p:nvPr/>
          </p:nvGrpSpPr>
          <p:grpSpPr bwMode="auto">
            <a:xfrm>
              <a:off x="2846708" y="2675730"/>
              <a:ext cx="4498974" cy="3109443"/>
              <a:chOff x="2846708" y="2675730"/>
              <a:chExt cx="4498974" cy="3109443"/>
            </a:xfrm>
          </p:grpSpPr>
          <p:pic>
            <p:nvPicPr>
              <p:cNvPr id="117772" name="Picture 9" descr="DSC00835_red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47032" y="3073723"/>
                <a:ext cx="1898650" cy="2705100"/>
              </a:xfrm>
              <a:prstGeom prst="rect">
                <a:avLst/>
              </a:prstGeom>
              <a:noFill/>
              <a:ln w="31750">
                <a:solidFill>
                  <a:srgbClr val="0066CC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7773" name="Picture 10" descr="GANTRYTN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57" r="11041"/>
              <a:stretch>
                <a:fillRect/>
              </a:stretch>
            </p:blipFill>
            <p:spPr bwMode="auto">
              <a:xfrm>
                <a:off x="2874224" y="3073723"/>
                <a:ext cx="2557330" cy="2711450"/>
              </a:xfrm>
              <a:prstGeom prst="rect">
                <a:avLst/>
              </a:prstGeom>
              <a:noFill/>
              <a:ln w="31750">
                <a:solidFill>
                  <a:srgbClr val="0066CC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 Box 52"/>
              <p:cNvSpPr txBox="1">
                <a:spLocks noChangeArrowheads="1"/>
              </p:cNvSpPr>
              <p:nvPr/>
            </p:nvSpPr>
            <p:spPr bwMode="auto">
              <a:xfrm>
                <a:off x="2846512" y="2676182"/>
                <a:ext cx="4445193" cy="36996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de-DE" sz="1800" dirty="0">
                    <a:latin typeface="+mn-lt"/>
                  </a:rPr>
                  <a:t>Off-</a:t>
                </a:r>
                <a:r>
                  <a:rPr lang="de-DE" sz="1800" dirty="0" err="1">
                    <a:latin typeface="+mn-lt"/>
                  </a:rPr>
                  <a:t>line</a:t>
                </a:r>
                <a:r>
                  <a:rPr lang="de-DE" sz="1800" dirty="0">
                    <a:latin typeface="+mn-lt"/>
                  </a:rPr>
                  <a:t>: MGH Boston, HIT Heidelberg</a:t>
                </a:r>
              </a:p>
            </p:txBody>
          </p:sp>
        </p:grpSp>
      </p:grpSp>
      <p:sp>
        <p:nvSpPr>
          <p:cNvPr id="34" name="Textfeld 39"/>
          <p:cNvSpPr txBox="1">
            <a:spLocks noChangeArrowheads="1"/>
          </p:cNvSpPr>
          <p:nvPr/>
        </p:nvSpPr>
        <p:spPr bwMode="auto">
          <a:xfrm>
            <a:off x="7743825" y="1939925"/>
            <a:ext cx="2162175" cy="2170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de-DE" sz="1800" dirty="0" err="1">
                <a:latin typeface="+mn-lt"/>
              </a:rPr>
              <a:t>more</a:t>
            </a:r>
            <a:r>
              <a:rPr lang="de-DE" sz="1800" dirty="0">
                <a:latin typeface="+mn-lt"/>
              </a:rPr>
              <a:t>…</a:t>
            </a:r>
          </a:p>
          <a:p>
            <a:pPr eaLnBrk="0" hangingPunct="0">
              <a:defRPr/>
            </a:pPr>
            <a:r>
              <a:rPr lang="de-DE" sz="1800" dirty="0">
                <a:latin typeface="+mn-lt"/>
              </a:rPr>
              <a:t>• HIMAC, Chiba</a:t>
            </a:r>
          </a:p>
          <a:p>
            <a:pPr eaLnBrk="0" hangingPunct="0">
              <a:defRPr/>
            </a:pPr>
            <a:r>
              <a:rPr lang="de-DE" sz="1800" dirty="0">
                <a:latin typeface="+mn-lt"/>
              </a:rPr>
              <a:t>• NCC, </a:t>
            </a:r>
            <a:r>
              <a:rPr lang="de-DE" sz="1800" dirty="0" err="1">
                <a:latin typeface="+mn-lt"/>
              </a:rPr>
              <a:t>Kashiwa</a:t>
            </a:r>
            <a:r>
              <a:rPr lang="de-DE" sz="1800" dirty="0">
                <a:latin typeface="+mn-lt"/>
              </a:rPr>
              <a:t> </a:t>
            </a:r>
          </a:p>
          <a:p>
            <a:pPr eaLnBrk="0" hangingPunct="0">
              <a:defRPr/>
            </a:pPr>
            <a:r>
              <a:rPr lang="de-DE" sz="1800" dirty="0">
                <a:latin typeface="+mn-lt"/>
              </a:rPr>
              <a:t>• HIBMC, </a:t>
            </a:r>
            <a:r>
              <a:rPr lang="de-DE" sz="1800" dirty="0" err="1">
                <a:latin typeface="+mn-lt"/>
              </a:rPr>
              <a:t>Hyogo</a:t>
            </a:r>
            <a:endParaRPr lang="de-DE" sz="1800" dirty="0">
              <a:latin typeface="+mn-lt"/>
            </a:endParaRPr>
          </a:p>
          <a:p>
            <a:pPr eaLnBrk="0" hangingPunct="0">
              <a:defRPr/>
            </a:pPr>
            <a:r>
              <a:rPr lang="de-DE" sz="1800" dirty="0">
                <a:latin typeface="+mn-lt"/>
              </a:rPr>
              <a:t>• MDACC, Houston</a:t>
            </a:r>
          </a:p>
          <a:p>
            <a:pPr>
              <a:spcBef>
                <a:spcPts val="0"/>
              </a:spcBef>
              <a:defRPr/>
            </a:pPr>
            <a:r>
              <a:rPr lang="de-DE" sz="1800" dirty="0">
                <a:latin typeface="+mn-lt"/>
              </a:rPr>
              <a:t>• Univ. </a:t>
            </a:r>
            <a:r>
              <a:rPr lang="de-DE" sz="1800" dirty="0" err="1">
                <a:latin typeface="+mn-lt"/>
              </a:rPr>
              <a:t>of</a:t>
            </a:r>
            <a:r>
              <a:rPr lang="de-DE" sz="1800" dirty="0">
                <a:latin typeface="+mn-lt"/>
              </a:rPr>
              <a:t> Florida</a:t>
            </a:r>
          </a:p>
          <a:p>
            <a:pPr eaLnBrk="0" hangingPunct="0">
              <a:spcBef>
                <a:spcPts val="0"/>
              </a:spcBef>
              <a:defRPr/>
            </a:pPr>
            <a:endParaRPr lang="de-DE" sz="18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5925" y="1"/>
            <a:ext cx="9433619" cy="76470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Positron </a:t>
            </a:r>
            <a:r>
              <a:rPr lang="en-US" dirty="0"/>
              <a:t>Emission </a:t>
            </a:r>
            <a:r>
              <a:rPr lang="en-US" dirty="0" err="1" smtClean="0"/>
              <a:t>Tomograph</a:t>
            </a:r>
            <a:r>
              <a:rPr lang="en-US" dirty="0" smtClean="0"/>
              <a:t> …some Hardware</a:t>
            </a:r>
            <a:endParaRPr lang="en-US" dirty="0"/>
          </a:p>
        </p:txBody>
      </p:sp>
      <p:sp>
        <p:nvSpPr>
          <p:cNvPr id="35" name="Datumsplatzhalter 34"/>
          <p:cNvSpPr>
            <a:spLocks noGrp="1"/>
          </p:cNvSpPr>
          <p:nvPr>
            <p:ph type="dt" sz="quarter" idx="10"/>
          </p:nvPr>
        </p:nvSpPr>
        <p:spPr>
          <a:xfrm>
            <a:off x="7099300" y="6243638"/>
            <a:ext cx="2311400" cy="457200"/>
          </a:xfrm>
        </p:spPr>
        <p:txBody>
          <a:bodyPr/>
          <a:lstStyle/>
          <a:p>
            <a:pPr algn="r">
              <a:defRPr/>
            </a:pPr>
            <a:r>
              <a:rPr lang="fr-FR" smtClean="0"/>
              <a:t>Nov 17</a:t>
            </a:r>
            <a:endParaRPr lang="de-DE" dirty="0"/>
          </a:p>
        </p:txBody>
      </p:sp>
      <p:sp>
        <p:nvSpPr>
          <p:cNvPr id="42" name="Fußzeilenplatzhalt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IFMP_CORFU_17</a:t>
            </a:r>
            <a:endParaRPr lang="de-DE" dirty="0"/>
          </a:p>
        </p:txBody>
      </p:sp>
      <p:sp>
        <p:nvSpPr>
          <p:cNvPr id="71" name="Rechteck 70"/>
          <p:cNvSpPr/>
          <p:nvPr/>
        </p:nvSpPr>
        <p:spPr>
          <a:xfrm>
            <a:off x="1003300" y="6503988"/>
            <a:ext cx="283210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Courtesy W. </a:t>
            </a:r>
            <a:r>
              <a:rPr lang="en-US" sz="1400" dirty="0" err="1">
                <a:latin typeface="+mn-lt"/>
              </a:rPr>
              <a:t>Enghardt</a:t>
            </a:r>
            <a:r>
              <a:rPr lang="en-US" sz="1400" dirty="0">
                <a:latin typeface="+mn-lt"/>
              </a:rPr>
              <a:t> / </a:t>
            </a:r>
            <a:r>
              <a:rPr lang="en-US" sz="1400" dirty="0" err="1">
                <a:latin typeface="+mn-lt"/>
              </a:rPr>
              <a:t>OncoRay</a:t>
            </a:r>
            <a:endParaRPr lang="en-US" sz="1400" dirty="0">
              <a:latin typeface="+mn-lt"/>
            </a:endParaRPr>
          </a:p>
        </p:txBody>
      </p:sp>
      <p:sp>
        <p:nvSpPr>
          <p:cNvPr id="76" name="Textplatzhalter 7"/>
          <p:cNvSpPr txBox="1">
            <a:spLocks/>
          </p:cNvSpPr>
          <p:nvPr/>
        </p:nvSpPr>
        <p:spPr>
          <a:xfrm>
            <a:off x="444500" y="4165600"/>
            <a:ext cx="9272588" cy="23574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B050"/>
              </a:buClr>
              <a:buSzPct val="105000"/>
              <a:buFont typeface="Wingdings" pitchFamily="2" charset="2"/>
              <a:buChar char=""/>
              <a:defRPr/>
            </a:pPr>
            <a:r>
              <a:rPr lang="en-US" dirty="0" smtClean="0"/>
              <a:t>In-vivo range measurements</a:t>
            </a:r>
          </a:p>
          <a:p>
            <a:pPr>
              <a:buClr>
                <a:srgbClr val="FF0000"/>
              </a:buClr>
              <a:buSzPct val="105000"/>
              <a:buFont typeface="Wingdings" pitchFamily="2" charset="2"/>
              <a:buChar char=""/>
              <a:defRPr/>
            </a:pPr>
            <a:r>
              <a:rPr lang="en-US" dirty="0" smtClean="0"/>
              <a:t>In-vivo dosimetry &amp; real-time image guidance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en-US" kern="0" dirty="0" smtClean="0"/>
              <a:t>Ongoing </a:t>
            </a:r>
            <a:r>
              <a:rPr lang="en-US" kern="0" dirty="0"/>
              <a:t>developments (TOF-PET, PET+CT)                                                                </a:t>
            </a:r>
            <a:r>
              <a:rPr lang="en-US" sz="2000" kern="0" dirty="0"/>
              <a:t>reduce unfavorable </a:t>
            </a:r>
            <a:r>
              <a:rPr lang="en-US" sz="2000" dirty="0">
                <a:sym typeface="Wingdings" pitchFamily="2" charset="2"/>
              </a:rPr>
              <a:t>in-beam random </a:t>
            </a:r>
            <a:r>
              <a:rPr lang="en-US" sz="2000" dirty="0" smtClean="0">
                <a:sym typeface="Wingdings" pitchFamily="2" charset="2"/>
              </a:rPr>
              <a:t>coincidences/background </a:t>
            </a:r>
            <a:r>
              <a:rPr lang="en-US" sz="1800" dirty="0" smtClean="0">
                <a:sym typeface="Wingdings" pitchFamily="2" charset="2"/>
              </a:rPr>
              <a:t>(</a:t>
            </a:r>
            <a:r>
              <a:rPr lang="en-US" sz="1800" dirty="0" smtClean="0"/>
              <a:t>by 20-30%)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kern="0" dirty="0" smtClean="0">
                <a:solidFill>
                  <a:srgbClr val="66FFFF"/>
                </a:solidFill>
              </a:rPr>
              <a:t>Mature </a:t>
            </a:r>
            <a:r>
              <a:rPr lang="en-US" kern="0" dirty="0">
                <a:solidFill>
                  <a:srgbClr val="66FFFF"/>
                </a:solidFill>
              </a:rPr>
              <a:t>technology</a:t>
            </a:r>
          </a:p>
          <a:p>
            <a:pPr>
              <a:defRPr/>
            </a:pPr>
            <a:endParaRPr lang="en-US" kern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36B7B-58F0-AA46-A954-80CF1B187DE9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51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 vivo PET  </a:t>
            </a:r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1096-C63C-5E40-AB3E-83E90B69FB3A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7" name="Image 6" descr="Capture d’écran 2017-11-09 à 17.34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3573016"/>
            <a:ext cx="3224808" cy="2418606"/>
          </a:xfrm>
          <a:prstGeom prst="rect">
            <a:avLst/>
          </a:prstGeom>
        </p:spPr>
      </p:pic>
      <p:pic>
        <p:nvPicPr>
          <p:cNvPr id="8" name="Image 7" descr="Capture d’écran 2017-11-09 à 17.34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135" y="3645024"/>
            <a:ext cx="3597227" cy="2520280"/>
          </a:xfrm>
          <a:prstGeom prst="rect">
            <a:avLst/>
          </a:prstGeom>
        </p:spPr>
      </p:pic>
      <p:pic>
        <p:nvPicPr>
          <p:cNvPr id="10" name="Image 9" descr="Capture d’écran 2017-11-09 à 17.35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656" y="980728"/>
            <a:ext cx="5616624" cy="2281754"/>
          </a:xfrm>
          <a:prstGeom prst="rect">
            <a:avLst/>
          </a:prstGeom>
        </p:spPr>
      </p:pic>
      <p:pic>
        <p:nvPicPr>
          <p:cNvPr id="11" name="Image 10" descr="Capture d’écran 2017-11-09 à 17.33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840" y="3429000"/>
            <a:ext cx="2556562" cy="321297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992560" y="5877272"/>
            <a:ext cx="10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MGH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61653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3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85FB-865E-2648-B443-EABEF957300B}" type="slidenum">
              <a:rPr lang="fr-FR"/>
              <a:pPr/>
              <a:t>29</a:t>
            </a:fld>
            <a:endParaRPr lang="fr-FR"/>
          </a:p>
        </p:txBody>
      </p:sp>
      <p:sp>
        <p:nvSpPr>
          <p:cNvPr id="684034" name="Rectangle 1026"/>
          <p:cNvSpPr>
            <a:spLocks noChangeArrowheads="1"/>
          </p:cNvSpPr>
          <p:nvPr/>
        </p:nvSpPr>
        <p:spPr bwMode="auto">
          <a:xfrm>
            <a:off x="1752600" y="2438400"/>
            <a:ext cx="6096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fr-FR" sz="3600" b="1" i="0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 sz="36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long </a:t>
            </a:r>
            <a:r>
              <a:rPr lang="fr-FR" sz="3600" b="1" i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termdream</a:t>
            </a:r>
            <a:r>
              <a:rPr lang="fr-FR" sz="36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/>
            </a:r>
            <a:br>
              <a:rPr lang="fr-FR" sz="36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fr-FR" sz="3600" b="1" i="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Proton CT</a:t>
            </a:r>
            <a:endParaRPr lang="en-GB" sz="3600" b="1" i="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/>
            <a:endParaRPr lang="en-GB" sz="3600" b="1" i="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84035" name="Line 1027"/>
          <p:cNvSpPr>
            <a:spLocks noChangeShapeType="1"/>
          </p:cNvSpPr>
          <p:nvPr/>
        </p:nvSpPr>
        <p:spPr bwMode="auto">
          <a:xfrm>
            <a:off x="2057400" y="1227138"/>
            <a:ext cx="0" cy="5953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6" name="Line 1028"/>
          <p:cNvSpPr>
            <a:spLocks noChangeShapeType="1"/>
          </p:cNvSpPr>
          <p:nvPr/>
        </p:nvSpPr>
        <p:spPr bwMode="auto">
          <a:xfrm>
            <a:off x="1905000" y="1379538"/>
            <a:ext cx="0" cy="442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7" name="Line 1029"/>
          <p:cNvSpPr>
            <a:spLocks noChangeShapeType="1"/>
          </p:cNvSpPr>
          <p:nvPr/>
        </p:nvSpPr>
        <p:spPr bwMode="auto">
          <a:xfrm>
            <a:off x="1295400" y="1227138"/>
            <a:ext cx="0" cy="7477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8" name="Line 1030"/>
          <p:cNvSpPr>
            <a:spLocks noChangeShapeType="1"/>
          </p:cNvSpPr>
          <p:nvPr/>
        </p:nvSpPr>
        <p:spPr bwMode="auto">
          <a:xfrm flipH="1">
            <a:off x="1290638" y="1219200"/>
            <a:ext cx="7731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9" name="Line 1031"/>
          <p:cNvSpPr>
            <a:spLocks noChangeShapeType="1"/>
          </p:cNvSpPr>
          <p:nvPr/>
        </p:nvSpPr>
        <p:spPr bwMode="auto">
          <a:xfrm>
            <a:off x="1455738" y="1828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0" name="Line 1032"/>
          <p:cNvSpPr>
            <a:spLocks noChangeShapeType="1"/>
          </p:cNvSpPr>
          <p:nvPr/>
        </p:nvSpPr>
        <p:spPr bwMode="auto">
          <a:xfrm>
            <a:off x="1303338" y="2133600"/>
            <a:ext cx="5953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1" name="Line 1033"/>
          <p:cNvSpPr>
            <a:spLocks noChangeShapeType="1"/>
          </p:cNvSpPr>
          <p:nvPr/>
        </p:nvSpPr>
        <p:spPr bwMode="auto">
          <a:xfrm>
            <a:off x="2065338" y="21336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2" name="Line 1034"/>
          <p:cNvSpPr>
            <a:spLocks noChangeShapeType="1"/>
          </p:cNvSpPr>
          <p:nvPr/>
        </p:nvSpPr>
        <p:spPr bwMode="auto">
          <a:xfrm>
            <a:off x="2065338" y="1828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3" name="Line 1035"/>
          <p:cNvSpPr>
            <a:spLocks noChangeShapeType="1"/>
          </p:cNvSpPr>
          <p:nvPr/>
        </p:nvSpPr>
        <p:spPr bwMode="auto">
          <a:xfrm>
            <a:off x="1905000" y="1989138"/>
            <a:ext cx="0" cy="1381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4" name="Line 1036"/>
          <p:cNvSpPr>
            <a:spLocks noChangeShapeType="1"/>
          </p:cNvSpPr>
          <p:nvPr/>
        </p:nvSpPr>
        <p:spPr bwMode="auto">
          <a:xfrm>
            <a:off x="1455738" y="13716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5" name="Line 1037"/>
          <p:cNvSpPr>
            <a:spLocks noChangeShapeType="1"/>
          </p:cNvSpPr>
          <p:nvPr/>
        </p:nvSpPr>
        <p:spPr bwMode="auto">
          <a:xfrm>
            <a:off x="1447800" y="1379538"/>
            <a:ext cx="0" cy="442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6" name="Line 1038"/>
          <p:cNvSpPr>
            <a:spLocks noChangeShapeType="1"/>
          </p:cNvSpPr>
          <p:nvPr/>
        </p:nvSpPr>
        <p:spPr bwMode="auto">
          <a:xfrm>
            <a:off x="1303338" y="1981200"/>
            <a:ext cx="595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7" name="Line 1039"/>
          <p:cNvSpPr>
            <a:spLocks noChangeShapeType="1"/>
          </p:cNvSpPr>
          <p:nvPr/>
        </p:nvSpPr>
        <p:spPr bwMode="auto">
          <a:xfrm>
            <a:off x="1455738" y="22860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8" name="Line 1040"/>
          <p:cNvSpPr>
            <a:spLocks noChangeShapeType="1"/>
          </p:cNvSpPr>
          <p:nvPr/>
        </p:nvSpPr>
        <p:spPr bwMode="auto">
          <a:xfrm flipV="1">
            <a:off x="20574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9" name="Line 1041"/>
          <p:cNvSpPr>
            <a:spLocks noChangeShapeType="1"/>
          </p:cNvSpPr>
          <p:nvPr/>
        </p:nvSpPr>
        <p:spPr bwMode="auto">
          <a:xfrm>
            <a:off x="2065338" y="22860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0" name="Line 1042"/>
          <p:cNvSpPr>
            <a:spLocks noChangeShapeType="1"/>
          </p:cNvSpPr>
          <p:nvPr/>
        </p:nvSpPr>
        <p:spPr bwMode="auto">
          <a:xfrm>
            <a:off x="2065338" y="19812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1" name="Line 1043"/>
          <p:cNvSpPr>
            <a:spLocks noChangeShapeType="1"/>
          </p:cNvSpPr>
          <p:nvPr/>
        </p:nvSpPr>
        <p:spPr bwMode="auto">
          <a:xfrm>
            <a:off x="2065338" y="4495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2" name="Line 1044"/>
          <p:cNvSpPr>
            <a:spLocks noChangeShapeType="1"/>
          </p:cNvSpPr>
          <p:nvPr/>
        </p:nvSpPr>
        <p:spPr bwMode="auto">
          <a:xfrm>
            <a:off x="14557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3" name="Line 1045"/>
          <p:cNvSpPr>
            <a:spLocks noChangeShapeType="1"/>
          </p:cNvSpPr>
          <p:nvPr/>
        </p:nvSpPr>
        <p:spPr bwMode="auto">
          <a:xfrm flipV="1">
            <a:off x="19050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4" name="Line 1046"/>
          <p:cNvSpPr>
            <a:spLocks noChangeShapeType="1"/>
          </p:cNvSpPr>
          <p:nvPr/>
        </p:nvSpPr>
        <p:spPr bwMode="auto">
          <a:xfrm flipV="1">
            <a:off x="14478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5" name="Line 1047"/>
          <p:cNvSpPr>
            <a:spLocks noChangeShapeType="1"/>
          </p:cNvSpPr>
          <p:nvPr/>
        </p:nvSpPr>
        <p:spPr bwMode="auto">
          <a:xfrm flipV="1">
            <a:off x="1295400" y="2128838"/>
            <a:ext cx="0" cy="25130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6" name="Line 1048"/>
          <p:cNvSpPr>
            <a:spLocks noChangeShapeType="1"/>
          </p:cNvSpPr>
          <p:nvPr/>
        </p:nvSpPr>
        <p:spPr bwMode="auto">
          <a:xfrm>
            <a:off x="1295400" y="4648200"/>
            <a:ext cx="7300913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7" name="Line 1049"/>
          <p:cNvSpPr>
            <a:spLocks noChangeShapeType="1"/>
          </p:cNvSpPr>
          <p:nvPr/>
        </p:nvSpPr>
        <p:spPr bwMode="auto">
          <a:xfrm>
            <a:off x="2057400" y="1989138"/>
            <a:ext cx="0" cy="1381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8" name="Line 1050"/>
          <p:cNvSpPr>
            <a:spLocks noChangeShapeType="1"/>
          </p:cNvSpPr>
          <p:nvPr/>
        </p:nvSpPr>
        <p:spPr bwMode="auto">
          <a:xfrm flipV="1">
            <a:off x="8610600" y="2128838"/>
            <a:ext cx="0" cy="25257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9" name="Line 1051"/>
          <p:cNvSpPr>
            <a:spLocks noChangeShapeType="1"/>
          </p:cNvSpPr>
          <p:nvPr/>
        </p:nvSpPr>
        <p:spPr bwMode="auto">
          <a:xfrm>
            <a:off x="80089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0" name="Line 1052"/>
          <p:cNvSpPr>
            <a:spLocks noChangeShapeType="1"/>
          </p:cNvSpPr>
          <p:nvPr/>
        </p:nvSpPr>
        <p:spPr bwMode="auto">
          <a:xfrm flipV="1">
            <a:off x="84582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1" name="Line 1053"/>
          <p:cNvSpPr>
            <a:spLocks noChangeShapeType="1"/>
          </p:cNvSpPr>
          <p:nvPr/>
        </p:nvSpPr>
        <p:spPr bwMode="auto">
          <a:xfrm flipV="1">
            <a:off x="80010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2" name="Line 1054"/>
          <p:cNvSpPr>
            <a:spLocks noChangeShapeType="1"/>
          </p:cNvSpPr>
          <p:nvPr/>
        </p:nvSpPr>
        <p:spPr bwMode="auto">
          <a:xfrm flipV="1">
            <a:off x="78486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4" name="Picture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419600"/>
            <a:ext cx="3048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465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3CFB-AB87-E54E-A101-C2C275E711F1}" type="slidenum">
              <a:rPr lang="fr-FR"/>
              <a:pPr/>
              <a:t>3</a:t>
            </a:fld>
            <a:endParaRPr lang="fr-FR"/>
          </a:p>
        </p:txBody>
      </p:sp>
      <p:pic>
        <p:nvPicPr>
          <p:cNvPr id="82125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1251" name="Rectangle 3"/>
          <p:cNvSpPr>
            <a:spLocks noChangeArrowheads="1"/>
          </p:cNvSpPr>
          <p:nvPr/>
        </p:nvSpPr>
        <p:spPr bwMode="auto">
          <a:xfrm>
            <a:off x="415925" y="242888"/>
            <a:ext cx="8137525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fr-FR" sz="3200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1252" name="Rectangle 4"/>
          <p:cNvSpPr>
            <a:spLocks noChangeArrowheads="1"/>
          </p:cNvSpPr>
          <p:nvPr/>
        </p:nvSpPr>
        <p:spPr bwMode="auto">
          <a:xfrm>
            <a:off x="762000" y="1447800"/>
            <a:ext cx="8686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</a:pPr>
            <a:endParaRPr lang="fr-FR" sz="2400" b="1" i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fr-FR" sz="2000" i="0"/>
          </a:p>
        </p:txBody>
      </p:sp>
      <p:sp>
        <p:nvSpPr>
          <p:cNvPr id="821253" name="Rectangle 5"/>
          <p:cNvSpPr>
            <a:spLocks noChangeArrowheads="1"/>
          </p:cNvSpPr>
          <p:nvPr/>
        </p:nvSpPr>
        <p:spPr bwMode="auto">
          <a:xfrm>
            <a:off x="488950" y="0"/>
            <a:ext cx="81375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fr-FR" sz="3200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1254" name="Rectangle 6"/>
          <p:cNvSpPr>
            <a:spLocks noChangeArrowheads="1"/>
          </p:cNvSpPr>
          <p:nvPr/>
        </p:nvSpPr>
        <p:spPr bwMode="auto">
          <a:xfrm>
            <a:off x="533400" y="319088"/>
            <a:ext cx="80073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fr-FR" sz="3200" b="1" i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1255" name="Rectangle 7"/>
          <p:cNvSpPr>
            <a:spLocks noGrp="1" noChangeArrowheads="1"/>
          </p:cNvSpPr>
          <p:nvPr>
            <p:ph type="title"/>
          </p:nvPr>
        </p:nvSpPr>
        <p:spPr>
          <a:xfrm>
            <a:off x="1208584" y="1"/>
            <a:ext cx="6048672" cy="836711"/>
          </a:xfrm>
        </p:spPr>
        <p:txBody>
          <a:bodyPr/>
          <a:lstStyle/>
          <a:p>
            <a:r>
              <a:rPr lang="fr-FR" dirty="0" err="1" smtClean="0"/>
              <a:t>Treating</a:t>
            </a:r>
            <a:r>
              <a:rPr lang="fr-FR" dirty="0" smtClean="0"/>
              <a:t> Cancer</a:t>
            </a:r>
            <a:endParaRPr lang="fr-FR" dirty="0"/>
          </a:p>
        </p:txBody>
      </p:sp>
      <p:sp>
        <p:nvSpPr>
          <p:cNvPr id="8212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136576" y="1556792"/>
            <a:ext cx="8568952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800" b="1" dirty="0" err="1">
                <a:solidFill>
                  <a:srgbClr val="66FFFF"/>
                </a:solidFill>
              </a:rPr>
              <a:t>Radiotherapy</a:t>
            </a:r>
            <a:r>
              <a:rPr lang="fr-FR" sz="2800" b="1" dirty="0">
                <a:solidFill>
                  <a:srgbClr val="66FFFF"/>
                </a:solidFill>
              </a:rPr>
              <a:t> 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400" b="1" dirty="0">
                <a:solidFill>
                  <a:srgbClr val="FFFF00"/>
                </a:solidFill>
                <a:effectLst/>
              </a:rPr>
              <a:t>Local irradiation </a:t>
            </a:r>
            <a:r>
              <a:rPr lang="fr-FR" sz="2400" b="1" dirty="0">
                <a:solidFill>
                  <a:srgbClr val="FFFF00"/>
                </a:solidFill>
                <a:effectLst/>
                <a:sym typeface="Wingdings" charset="0"/>
              </a:rPr>
              <a:t> </a:t>
            </a:r>
            <a:r>
              <a:rPr lang="fr-FR" sz="2400" b="1" dirty="0">
                <a:solidFill>
                  <a:srgbClr val="FFFF00"/>
                </a:solidFill>
                <a:effectLst/>
              </a:rPr>
              <a:t>100 Gy = 90 % of </a:t>
            </a:r>
            <a:r>
              <a:rPr lang="fr-FR" sz="2400" b="1" dirty="0" err="1">
                <a:solidFill>
                  <a:srgbClr val="FFFF00"/>
                </a:solidFill>
                <a:effectLst/>
              </a:rPr>
              <a:t>sterilization</a:t>
            </a:r>
            <a:endParaRPr lang="fr-FR" sz="2400" b="1" dirty="0">
              <a:solidFill>
                <a:srgbClr val="FFFF0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400" b="1" dirty="0" err="1">
                <a:solidFill>
                  <a:srgbClr val="FFFF00"/>
                </a:solidFill>
              </a:rPr>
              <a:t>Frequent</a:t>
            </a:r>
            <a:r>
              <a:rPr lang="fr-FR" sz="2400" b="1" dirty="0">
                <a:solidFill>
                  <a:srgbClr val="FFFF00"/>
                </a:solidFill>
              </a:rPr>
              <a:t> </a:t>
            </a:r>
            <a:r>
              <a:rPr lang="fr-FR" sz="2400" b="1" dirty="0" err="1">
                <a:solidFill>
                  <a:srgbClr val="FFFF00"/>
                </a:solidFill>
              </a:rPr>
              <a:t>treatment</a:t>
            </a:r>
            <a:r>
              <a:rPr lang="fr-FR" sz="2400" b="1" dirty="0">
                <a:solidFill>
                  <a:srgbClr val="FFFF00"/>
                </a:solidFill>
              </a:rPr>
              <a:t> (2/3 of cases)</a:t>
            </a:r>
            <a:r>
              <a:rPr lang="fr-FR" sz="2400" b="1" dirty="0" smtClean="0">
                <a:solidFill>
                  <a:srgbClr val="FFFF00"/>
                </a:solidFill>
              </a:rPr>
              <a:t>.</a:t>
            </a:r>
          </a:p>
          <a:p>
            <a:pPr lvl="1">
              <a:defRPr/>
            </a:pPr>
            <a:r>
              <a:rPr lang="fr-FR" sz="2400" b="1" dirty="0" err="1"/>
              <a:t>Allow</a:t>
            </a:r>
            <a:r>
              <a:rPr lang="fr-FR" sz="2400" b="1" dirty="0"/>
              <a:t> good </a:t>
            </a:r>
            <a:r>
              <a:rPr lang="fr-FR" sz="2400" b="1" dirty="0" err="1"/>
              <a:t>quality</a:t>
            </a:r>
            <a:r>
              <a:rPr lang="fr-FR" sz="2400" b="1" dirty="0"/>
              <a:t> of life and </a:t>
            </a:r>
            <a:r>
              <a:rPr lang="fr-FR" sz="2400" b="1" dirty="0" err="1"/>
              <a:t>tolerance</a:t>
            </a:r>
            <a:endParaRPr lang="fr-FR" sz="2400" b="1" dirty="0"/>
          </a:p>
          <a:p>
            <a:pPr lvl="1">
              <a:defRPr/>
            </a:pPr>
            <a:r>
              <a:rPr lang="fr-FR" sz="2400" b="1" dirty="0"/>
              <a:t>non invasive, </a:t>
            </a:r>
            <a:r>
              <a:rPr lang="fr-FR" sz="2400" b="1" dirty="0" err="1"/>
              <a:t>itinerant</a:t>
            </a:r>
            <a:r>
              <a:rPr lang="fr-FR" sz="2400" b="1" dirty="0"/>
              <a:t> and </a:t>
            </a:r>
            <a:r>
              <a:rPr lang="fr-FR" sz="2400" b="1" dirty="0" err="1"/>
              <a:t>without</a:t>
            </a:r>
            <a:r>
              <a:rPr lang="fr-FR" sz="2400" b="1" dirty="0"/>
              <a:t> important </a:t>
            </a:r>
            <a:r>
              <a:rPr lang="fr-FR" sz="2400" b="1" dirty="0" err="1"/>
              <a:t>physical</a:t>
            </a:r>
            <a:r>
              <a:rPr lang="fr-FR" sz="2400" b="1" dirty="0"/>
              <a:t> </a:t>
            </a:r>
            <a:r>
              <a:rPr lang="fr-FR" sz="2400" b="1" dirty="0" err="1"/>
              <a:t>effects</a:t>
            </a:r>
            <a:r>
              <a:rPr lang="fr-FR" sz="2400" b="1" dirty="0"/>
              <a:t>.</a:t>
            </a:r>
          </a:p>
          <a:p>
            <a:pPr lvl="1">
              <a:defRPr/>
            </a:pPr>
            <a:r>
              <a:rPr lang="fr-FR" sz="2400" b="1" dirty="0"/>
              <a:t>Cheap (&lt; 10%) of the cancer budget (France)</a:t>
            </a:r>
          </a:p>
          <a:p>
            <a:pPr lvl="1">
              <a:defRPr/>
            </a:pPr>
            <a:r>
              <a:rPr lang="fr-FR" sz="2400" b="1" dirty="0" err="1"/>
              <a:t>Essentially</a:t>
            </a:r>
            <a:r>
              <a:rPr lang="fr-FR" sz="2400" b="1" dirty="0"/>
              <a:t> X rays </a:t>
            </a:r>
            <a:r>
              <a:rPr lang="fr-FR" sz="2400" b="1" dirty="0" smtClean="0"/>
              <a:t>(</a:t>
            </a:r>
            <a:r>
              <a:rPr lang="fr-FR" sz="2400" b="1" dirty="0" err="1"/>
              <a:t>Linear</a:t>
            </a:r>
            <a:r>
              <a:rPr lang="fr-FR" sz="2400" b="1" dirty="0"/>
              <a:t> </a:t>
            </a:r>
            <a:r>
              <a:rPr lang="fr-FR" sz="2400" b="1" dirty="0" err="1"/>
              <a:t>accelerators</a:t>
            </a:r>
            <a:r>
              <a:rPr lang="fr-FR" sz="2400" b="1" dirty="0"/>
              <a:t>) &amp; photons (</a:t>
            </a:r>
            <a:r>
              <a:rPr lang="fr-FR" sz="2400" b="1" dirty="0" err="1"/>
              <a:t>curietherapy</a:t>
            </a:r>
            <a:r>
              <a:rPr lang="fr-FR" sz="2400" b="1" dirty="0" smtClean="0"/>
              <a:t>)</a:t>
            </a:r>
            <a:endParaRPr lang="fr-FR" sz="2400" b="1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b="1" dirty="0">
                <a:solidFill>
                  <a:srgbClr val="FFFF00"/>
                </a:solidFill>
              </a:rPr>
              <a:t>Efficient </a:t>
            </a:r>
            <a:r>
              <a:rPr lang="fr-FR" b="1" dirty="0" err="1" smtClean="0">
                <a:solidFill>
                  <a:srgbClr val="FFFF00"/>
                </a:solidFill>
              </a:rPr>
              <a:t>treatment</a:t>
            </a:r>
            <a:r>
              <a:rPr lang="fr-FR" b="1" dirty="0" smtClean="0">
                <a:solidFill>
                  <a:srgbClr val="FFFF00"/>
                </a:solidFill>
              </a:rPr>
              <a:t> but </a:t>
            </a:r>
            <a:r>
              <a:rPr lang="is-IS" b="1" dirty="0" smtClean="0">
                <a:solidFill>
                  <a:srgbClr val="FFFF00"/>
                </a:solidFill>
              </a:rPr>
              <a:t>…</a:t>
            </a:r>
            <a:r>
              <a:rPr lang="is-IS" sz="3200" b="1" dirty="0" smtClean="0">
                <a:solidFill>
                  <a:srgbClr val="FFFF00"/>
                </a:solidFill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fr-FR" sz="32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763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51E80-2A19-9846-BF31-33089F286965}" type="slidenum">
              <a:rPr lang="fr-FR"/>
              <a:pPr>
                <a:defRPr/>
              </a:pPr>
              <a:t>30</a:t>
            </a:fld>
            <a:endParaRPr lang="fr-FR"/>
          </a:p>
        </p:txBody>
      </p:sp>
      <p:pic>
        <p:nvPicPr>
          <p:cNvPr id="890882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7675" y="-242888"/>
            <a:ext cx="9753600" cy="670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0883" name="Rectangle 3"/>
          <p:cNvSpPr>
            <a:spLocks noGrp="1" noChangeArrowheads="1"/>
          </p:cNvSpPr>
          <p:nvPr>
            <p:ph type="title"/>
          </p:nvPr>
        </p:nvSpPr>
        <p:spPr>
          <a:xfrm>
            <a:off x="992560" y="0"/>
            <a:ext cx="8568952" cy="620688"/>
          </a:xfrm>
        </p:spPr>
        <p:txBody>
          <a:bodyPr/>
          <a:lstStyle/>
          <a:p>
            <a:pPr algn="l" eaLnBrk="1" hangingPunct="1">
              <a:defRPr/>
            </a:pPr>
            <a:r>
              <a:rPr lang="fr-FR" sz="3600" dirty="0" smtClean="0">
                <a:cs typeface="+mj-cs"/>
              </a:rPr>
              <a:t>X ray &amp; CT </a:t>
            </a:r>
            <a:r>
              <a:rPr lang="fr-FR" sz="3600" dirty="0" err="1" smtClean="0">
                <a:cs typeface="+mj-cs"/>
              </a:rPr>
              <a:t>after</a:t>
            </a:r>
            <a:r>
              <a:rPr lang="fr-FR" sz="3600" dirty="0" smtClean="0">
                <a:cs typeface="+mj-cs"/>
              </a:rPr>
              <a:t> </a:t>
            </a:r>
            <a:r>
              <a:rPr lang="fr-FR" sz="3600" dirty="0" err="1" smtClean="0">
                <a:cs typeface="+mj-cs"/>
              </a:rPr>
              <a:t>each</a:t>
            </a:r>
            <a:r>
              <a:rPr lang="fr-FR" sz="3600" dirty="0" smtClean="0">
                <a:cs typeface="+mj-cs"/>
              </a:rPr>
              <a:t> fraction ? </a:t>
            </a:r>
            <a:endParaRPr lang="en-GB" dirty="0" smtClean="0">
              <a:solidFill>
                <a:srgbClr val="669900"/>
              </a:solidFill>
              <a:cs typeface="+mj-cs"/>
            </a:endParaRPr>
          </a:p>
        </p:txBody>
      </p:sp>
      <p:sp>
        <p:nvSpPr>
          <p:cNvPr id="890884" name="Rectangle 4"/>
          <p:cNvSpPr>
            <a:spLocks noChangeArrowheads="1"/>
          </p:cNvSpPr>
          <p:nvPr/>
        </p:nvSpPr>
        <p:spPr bwMode="auto">
          <a:xfrm>
            <a:off x="704528" y="1268760"/>
            <a:ext cx="8382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4"/>
              </a:buBlip>
              <a:defRPr/>
            </a:pPr>
            <a:r>
              <a:rPr lang="en-US" sz="2000" i="0" dirty="0">
                <a:solidFill>
                  <a:schemeClr val="tx2"/>
                </a:solidFill>
                <a:cs typeface="+mn-cs"/>
              </a:rPr>
              <a:t> X ray is </a:t>
            </a:r>
            <a:r>
              <a:rPr lang="en-US" sz="2000" i="0" dirty="0" err="1">
                <a:solidFill>
                  <a:srgbClr val="FFFF00"/>
                </a:solidFill>
                <a:cs typeface="+mn-cs"/>
              </a:rPr>
              <a:t>agressive</a:t>
            </a:r>
            <a:r>
              <a:rPr lang="en-US" sz="2000" i="0" dirty="0">
                <a:solidFill>
                  <a:srgbClr val="FFFF00"/>
                </a:solidFill>
                <a:cs typeface="+mn-cs"/>
              </a:rPr>
              <a:t>  </a:t>
            </a:r>
            <a:r>
              <a:rPr lang="en-US" sz="2000" i="0" dirty="0">
                <a:solidFill>
                  <a:schemeClr val="tx2"/>
                </a:solidFill>
                <a:cs typeface="+mn-cs"/>
              </a:rPr>
              <a:t>--&gt; see table below about estimated absolute rate of </a:t>
            </a:r>
            <a:r>
              <a:rPr lang="fr-FR" sz="2000" i="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(%) of 2</a:t>
            </a:r>
            <a:r>
              <a:rPr lang="fr-FR" sz="2000" i="0" baseline="3000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nd</a:t>
            </a:r>
            <a:r>
              <a:rPr lang="fr-FR" sz="2000" i="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en-US" sz="2000" i="0" dirty="0">
                <a:solidFill>
                  <a:schemeClr val="tx2"/>
                </a:solidFill>
                <a:cs typeface="+mn-cs"/>
              </a:rPr>
              <a:t>cancer</a:t>
            </a:r>
            <a:r>
              <a:rPr lang="en-US" sz="2400" i="0" dirty="0">
                <a:solidFill>
                  <a:schemeClr val="tx2"/>
                </a:solidFill>
                <a:cs typeface="+mn-cs"/>
              </a:rPr>
              <a:t>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000" i="0" dirty="0">
                <a:solidFill>
                  <a:schemeClr val="tx2"/>
                </a:solidFill>
                <a:cs typeface="+mn-cs"/>
              </a:rPr>
              <a:t>30-50 </a:t>
            </a:r>
            <a:r>
              <a:rPr lang="en-US" sz="2000" i="0" dirty="0" err="1">
                <a:solidFill>
                  <a:schemeClr val="tx2"/>
                </a:solidFill>
                <a:cs typeface="+mn-cs"/>
              </a:rPr>
              <a:t>mGy</a:t>
            </a:r>
            <a:r>
              <a:rPr lang="en-US" sz="2000" i="0" dirty="0">
                <a:solidFill>
                  <a:schemeClr val="tx2"/>
                </a:solidFill>
                <a:cs typeface="+mn-cs"/>
              </a:rPr>
              <a:t>/scan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000" i="0" dirty="0">
                <a:solidFill>
                  <a:srgbClr val="FFFF00"/>
                </a:solidFill>
                <a:cs typeface="+mn-cs"/>
              </a:rPr>
              <a:t>30 fraction daily --&gt; Total : 0,6 -3 </a:t>
            </a:r>
            <a:r>
              <a:rPr lang="en-US" sz="2000" i="0" dirty="0" err="1">
                <a:solidFill>
                  <a:srgbClr val="FFFF00"/>
                </a:solidFill>
                <a:cs typeface="+mn-cs"/>
              </a:rPr>
              <a:t>Gy</a:t>
            </a:r>
            <a:r>
              <a:rPr lang="en-US" sz="2400" i="0" dirty="0">
                <a:solidFill>
                  <a:srgbClr val="FFFF00"/>
                </a:solidFill>
                <a:cs typeface="+mn-cs"/>
              </a:rPr>
              <a:t> </a:t>
            </a:r>
          </a:p>
          <a:p>
            <a:pPr marL="1143000" lvl="2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charset="0"/>
              <a:buNone/>
              <a:defRPr/>
            </a:pPr>
            <a:endParaRPr lang="fr-FR" sz="2400" i="0" dirty="0">
              <a:solidFill>
                <a:srgbClr val="FFFF00"/>
              </a:solidFill>
              <a:latin typeface="Helvetica" charset="0"/>
              <a:cs typeface="+mn-cs"/>
            </a:endParaRPr>
          </a:p>
        </p:txBody>
      </p:sp>
      <p:pic>
        <p:nvPicPr>
          <p:cNvPr id="31750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3068638"/>
            <a:ext cx="7366000" cy="3313112"/>
          </a:xfrm>
          <a:prstGeom prst="rect">
            <a:avLst/>
          </a:prstGeom>
          <a:solidFill>
            <a:srgbClr val="66FFFF"/>
          </a:solidFill>
          <a:ln>
            <a:noFill/>
          </a:ln>
          <a:extLst/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27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73D90-CFD5-3C46-AB0F-561BCCB232D9}" type="slidenum">
              <a:rPr lang="fr-FR"/>
              <a:pPr>
                <a:defRPr/>
              </a:pPr>
              <a:t>31</a:t>
            </a:fld>
            <a:endParaRPr lang="fr-FR"/>
          </a:p>
        </p:txBody>
      </p:sp>
      <p:pic>
        <p:nvPicPr>
          <p:cNvPr id="927746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27747" name="Rectangle 3"/>
          <p:cNvSpPr>
            <a:spLocks noGrp="1" noChangeArrowheads="1"/>
          </p:cNvSpPr>
          <p:nvPr>
            <p:ph type="title"/>
          </p:nvPr>
        </p:nvSpPr>
        <p:spPr>
          <a:xfrm>
            <a:off x="1352550" y="188913"/>
            <a:ext cx="8353425" cy="719137"/>
          </a:xfrm>
        </p:spPr>
        <p:txBody>
          <a:bodyPr/>
          <a:lstStyle/>
          <a:p>
            <a:pPr algn="l" eaLnBrk="1" hangingPunct="1">
              <a:defRPr/>
            </a:pPr>
            <a:r>
              <a:rPr lang="fr-FR" sz="3600" dirty="0" smtClean="0">
                <a:cs typeface="+mj-cs"/>
              </a:rPr>
              <a:t>Basics of </a:t>
            </a:r>
            <a:r>
              <a:rPr lang="fr-FR" sz="3600" dirty="0" err="1" smtClean="0">
                <a:cs typeface="+mj-cs"/>
              </a:rPr>
              <a:t>particle</a:t>
            </a:r>
            <a:r>
              <a:rPr lang="fr-FR" sz="3600" dirty="0" smtClean="0">
                <a:cs typeface="+mj-cs"/>
              </a:rPr>
              <a:t> </a:t>
            </a:r>
            <a:r>
              <a:rPr lang="fr-FR" sz="3600" dirty="0" err="1" smtClean="0">
                <a:cs typeface="+mj-cs"/>
              </a:rPr>
              <a:t>imaging</a:t>
            </a:r>
            <a:endParaRPr lang="en-GB" dirty="0" smtClean="0">
              <a:solidFill>
                <a:srgbClr val="669900"/>
              </a:solidFill>
              <a:cs typeface="+mj-cs"/>
            </a:endParaRPr>
          </a:p>
        </p:txBody>
      </p:sp>
      <p:sp>
        <p:nvSpPr>
          <p:cNvPr id="927752" name="Text Box 8"/>
          <p:cNvSpPr txBox="1">
            <a:spLocks noChangeArrowheads="1"/>
          </p:cNvSpPr>
          <p:nvPr/>
        </p:nvSpPr>
        <p:spPr bwMode="auto">
          <a:xfrm>
            <a:off x="8605838" y="47386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fr-FR" sz="2000">
              <a:cs typeface="+mn-cs"/>
            </a:endParaRPr>
          </a:p>
        </p:txBody>
      </p:sp>
      <p:sp>
        <p:nvSpPr>
          <p:cNvPr id="927755" name="Line 11"/>
          <p:cNvSpPr>
            <a:spLocks noChangeShapeType="1"/>
          </p:cNvSpPr>
          <p:nvPr/>
        </p:nvSpPr>
        <p:spPr bwMode="auto">
          <a:xfrm>
            <a:off x="7021513" y="4187825"/>
            <a:ext cx="0" cy="2187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56" name="Line 12"/>
          <p:cNvSpPr>
            <a:spLocks noChangeShapeType="1"/>
          </p:cNvSpPr>
          <p:nvPr/>
        </p:nvSpPr>
        <p:spPr bwMode="auto">
          <a:xfrm>
            <a:off x="7237413" y="4181475"/>
            <a:ext cx="0" cy="2187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57" name="Line 13"/>
          <p:cNvSpPr>
            <a:spLocks noChangeShapeType="1"/>
          </p:cNvSpPr>
          <p:nvPr/>
        </p:nvSpPr>
        <p:spPr bwMode="auto">
          <a:xfrm>
            <a:off x="9504363" y="4192588"/>
            <a:ext cx="0" cy="2187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58" name="Line 14"/>
          <p:cNvSpPr>
            <a:spLocks noChangeShapeType="1"/>
          </p:cNvSpPr>
          <p:nvPr/>
        </p:nvSpPr>
        <p:spPr bwMode="auto">
          <a:xfrm>
            <a:off x="9720263" y="4186238"/>
            <a:ext cx="0" cy="2187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59" name="Oval 15"/>
          <p:cNvSpPr>
            <a:spLocks noChangeArrowheads="1"/>
          </p:cNvSpPr>
          <p:nvPr/>
        </p:nvSpPr>
        <p:spPr bwMode="auto">
          <a:xfrm>
            <a:off x="7478713" y="4648200"/>
            <a:ext cx="1774825" cy="12906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60" name="Freeform 16"/>
          <p:cNvSpPr>
            <a:spLocks/>
          </p:cNvSpPr>
          <p:nvPr/>
        </p:nvSpPr>
        <p:spPr bwMode="auto">
          <a:xfrm>
            <a:off x="7021513" y="4416425"/>
            <a:ext cx="2689225" cy="1185863"/>
          </a:xfrm>
          <a:custGeom>
            <a:avLst/>
            <a:gdLst>
              <a:gd name="T0" fmla="*/ 0 w 1694"/>
              <a:gd name="T1" fmla="*/ 747 h 747"/>
              <a:gd name="T2" fmla="*/ 329 w 1694"/>
              <a:gd name="T3" fmla="*/ 713 h 747"/>
              <a:gd name="T4" fmla="*/ 466 w 1694"/>
              <a:gd name="T5" fmla="*/ 672 h 747"/>
              <a:gd name="T6" fmla="*/ 617 w 1694"/>
              <a:gd name="T7" fmla="*/ 679 h 747"/>
              <a:gd name="T8" fmla="*/ 754 w 1694"/>
              <a:gd name="T9" fmla="*/ 521 h 747"/>
              <a:gd name="T10" fmla="*/ 891 w 1694"/>
              <a:gd name="T11" fmla="*/ 555 h 747"/>
              <a:gd name="T12" fmla="*/ 1008 w 1694"/>
              <a:gd name="T13" fmla="*/ 651 h 747"/>
              <a:gd name="T14" fmla="*/ 1166 w 1694"/>
              <a:gd name="T15" fmla="*/ 514 h 747"/>
              <a:gd name="T16" fmla="*/ 1227 w 1694"/>
              <a:gd name="T17" fmla="*/ 350 h 747"/>
              <a:gd name="T18" fmla="*/ 1694 w 1694"/>
              <a:gd name="T19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94" h="747">
                <a:moveTo>
                  <a:pt x="0" y="747"/>
                </a:moveTo>
                <a:lnTo>
                  <a:pt x="329" y="713"/>
                </a:lnTo>
                <a:lnTo>
                  <a:pt x="466" y="672"/>
                </a:lnTo>
                <a:lnTo>
                  <a:pt x="617" y="679"/>
                </a:lnTo>
                <a:lnTo>
                  <a:pt x="754" y="521"/>
                </a:lnTo>
                <a:lnTo>
                  <a:pt x="891" y="555"/>
                </a:lnTo>
                <a:lnTo>
                  <a:pt x="1008" y="651"/>
                </a:lnTo>
                <a:lnTo>
                  <a:pt x="1166" y="514"/>
                </a:lnTo>
                <a:lnTo>
                  <a:pt x="1227" y="350"/>
                </a:lnTo>
                <a:lnTo>
                  <a:pt x="169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61" name="Line 17"/>
          <p:cNvSpPr>
            <a:spLocks noChangeShapeType="1"/>
          </p:cNvSpPr>
          <p:nvPr/>
        </p:nvSpPr>
        <p:spPr bwMode="auto">
          <a:xfrm flipV="1">
            <a:off x="6729413" y="5603875"/>
            <a:ext cx="282575" cy="42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62" name="Line 18"/>
          <p:cNvSpPr>
            <a:spLocks noChangeShapeType="1"/>
          </p:cNvSpPr>
          <p:nvPr/>
        </p:nvSpPr>
        <p:spPr bwMode="auto">
          <a:xfrm flipV="1">
            <a:off x="9677400" y="4249738"/>
            <a:ext cx="228600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63" name="Line 19"/>
          <p:cNvSpPr>
            <a:spLocks noChangeShapeType="1"/>
          </p:cNvSpPr>
          <p:nvPr/>
        </p:nvSpPr>
        <p:spPr bwMode="auto">
          <a:xfrm flipV="1">
            <a:off x="7239000" y="4568825"/>
            <a:ext cx="2263775" cy="10017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927764" name="Freeform 20"/>
          <p:cNvSpPr>
            <a:spLocks/>
          </p:cNvSpPr>
          <p:nvPr/>
        </p:nvSpPr>
        <p:spPr bwMode="auto">
          <a:xfrm>
            <a:off x="7261225" y="4568825"/>
            <a:ext cx="2241550" cy="1008063"/>
          </a:xfrm>
          <a:custGeom>
            <a:avLst/>
            <a:gdLst>
              <a:gd name="T0" fmla="*/ 0 w 1412"/>
              <a:gd name="T1" fmla="*/ 631 h 635"/>
              <a:gd name="T2" fmla="*/ 178 w 1412"/>
              <a:gd name="T3" fmla="*/ 617 h 635"/>
              <a:gd name="T4" fmla="*/ 596 w 1412"/>
              <a:gd name="T5" fmla="*/ 521 h 635"/>
              <a:gd name="T6" fmla="*/ 1015 w 1412"/>
              <a:gd name="T7" fmla="*/ 322 h 635"/>
              <a:gd name="T8" fmla="*/ 1159 w 1412"/>
              <a:gd name="T9" fmla="*/ 226 h 635"/>
              <a:gd name="T10" fmla="*/ 1412 w 1412"/>
              <a:gd name="T11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2" h="635">
                <a:moveTo>
                  <a:pt x="0" y="631"/>
                </a:moveTo>
                <a:cubicBezTo>
                  <a:pt x="39" y="633"/>
                  <a:pt x="79" y="635"/>
                  <a:pt x="178" y="617"/>
                </a:cubicBezTo>
                <a:cubicBezTo>
                  <a:pt x="277" y="599"/>
                  <a:pt x="457" y="570"/>
                  <a:pt x="596" y="521"/>
                </a:cubicBezTo>
                <a:cubicBezTo>
                  <a:pt x="735" y="472"/>
                  <a:pt x="921" y="371"/>
                  <a:pt x="1015" y="322"/>
                </a:cubicBezTo>
                <a:cubicBezTo>
                  <a:pt x="1109" y="273"/>
                  <a:pt x="1093" y="280"/>
                  <a:pt x="1159" y="226"/>
                </a:cubicBezTo>
                <a:cubicBezTo>
                  <a:pt x="1225" y="172"/>
                  <a:pt x="1318" y="86"/>
                  <a:pt x="1412" y="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1192213" y="1412875"/>
            <a:ext cx="8713787" cy="28067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fr-FR" sz="2400" dirty="0" smtClean="0"/>
              <a:t>The </a:t>
            </a:r>
            <a:r>
              <a:rPr lang="fr-FR" sz="2400" dirty="0" err="1" smtClean="0"/>
              <a:t>particle</a:t>
            </a:r>
            <a:r>
              <a:rPr lang="fr-FR" sz="2400" dirty="0" smtClean="0"/>
              <a:t> (proton/ion) go </a:t>
            </a:r>
            <a:r>
              <a:rPr lang="fr-FR" sz="2400" dirty="0" err="1" smtClean="0"/>
              <a:t>through</a:t>
            </a:r>
            <a:r>
              <a:rPr lang="fr-FR" sz="2400" dirty="0" smtClean="0"/>
              <a:t> the patient </a:t>
            </a:r>
            <a:r>
              <a:rPr lang="fr-FR" sz="2400" dirty="0" err="1" smtClean="0"/>
              <a:t>at</a:t>
            </a:r>
            <a:r>
              <a:rPr lang="fr-FR" sz="2400" dirty="0" smtClean="0"/>
              <a:t> </a:t>
            </a:r>
            <a:r>
              <a:rPr lang="fr-FR" sz="2400" dirty="0" err="1" smtClean="0"/>
              <a:t>high</a:t>
            </a:r>
            <a:r>
              <a:rPr lang="fr-FR" sz="2400" dirty="0" smtClean="0"/>
              <a:t> </a:t>
            </a:r>
            <a:r>
              <a:rPr lang="fr-FR" sz="2400" dirty="0" err="1" smtClean="0"/>
              <a:t>energy</a:t>
            </a:r>
            <a:endParaRPr lang="fr-FR" sz="2400" dirty="0" smtClean="0"/>
          </a:p>
          <a:p>
            <a:pPr>
              <a:defRPr/>
            </a:pPr>
            <a:r>
              <a:rPr lang="fr-FR" sz="2400" dirty="0" err="1" smtClean="0"/>
              <a:t>Advantages</a:t>
            </a:r>
            <a:r>
              <a:rPr lang="fr-FR" sz="2400" dirty="0" smtClean="0"/>
              <a:t>:</a:t>
            </a:r>
          </a:p>
          <a:p>
            <a:pPr lvl="1">
              <a:defRPr/>
            </a:pPr>
            <a:r>
              <a:rPr lang="fr-FR" sz="2000" dirty="0" err="1" smtClean="0"/>
              <a:t>Decrease</a:t>
            </a:r>
            <a:r>
              <a:rPr lang="fr-FR" sz="2000" dirty="0" smtClean="0"/>
              <a:t> the </a:t>
            </a:r>
            <a:r>
              <a:rPr lang="fr-FR" sz="2000" dirty="0" err="1" smtClean="0"/>
              <a:t>uncertainties</a:t>
            </a:r>
            <a:r>
              <a:rPr lang="fr-FR" sz="2000" dirty="0" smtClean="0"/>
              <a:t> </a:t>
            </a:r>
            <a:r>
              <a:rPr lang="fr-FR" sz="2000" dirty="0" smtClean="0">
                <a:cs typeface="Lucida Grande" charset="0"/>
              </a:rPr>
              <a:t>→</a:t>
            </a:r>
            <a:r>
              <a:rPr lang="fr-FR" sz="2000" dirty="0" smtClean="0"/>
              <a:t> </a:t>
            </a:r>
            <a:r>
              <a:rPr lang="fr-FR" sz="2000" dirty="0" err="1" smtClean="0"/>
              <a:t>better</a:t>
            </a:r>
            <a:r>
              <a:rPr lang="fr-FR" sz="2000" dirty="0" smtClean="0"/>
              <a:t> dose </a:t>
            </a:r>
            <a:r>
              <a:rPr lang="fr-FR" sz="2000" dirty="0" err="1" smtClean="0"/>
              <a:t>accuracy</a:t>
            </a:r>
            <a:endParaRPr lang="fr-FR" sz="2000" dirty="0" smtClean="0"/>
          </a:p>
          <a:p>
            <a:pPr lvl="1">
              <a:defRPr/>
            </a:pPr>
            <a:r>
              <a:rPr lang="fr-FR" sz="2000" dirty="0" err="1" smtClean="0"/>
              <a:t>Reduce</a:t>
            </a:r>
            <a:r>
              <a:rPr lang="fr-FR" sz="2000" dirty="0" smtClean="0"/>
              <a:t> the dose </a:t>
            </a:r>
            <a:r>
              <a:rPr lang="fr-FR" sz="2000" dirty="0" err="1" smtClean="0"/>
              <a:t>delivered</a:t>
            </a:r>
            <a:r>
              <a:rPr lang="fr-FR" sz="2000" dirty="0" smtClean="0"/>
              <a:t> to the patient</a:t>
            </a:r>
          </a:p>
          <a:p>
            <a:pPr>
              <a:defRPr/>
            </a:pPr>
            <a:r>
              <a:rPr lang="fr-FR" sz="2400" dirty="0" smtClean="0">
                <a:solidFill>
                  <a:srgbClr val="FFFF00"/>
                </a:solidFill>
              </a:rPr>
              <a:t>Challenge </a:t>
            </a:r>
            <a:r>
              <a:rPr lang="fr-FR" sz="2400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fr-FR" sz="2400" dirty="0" smtClean="0">
                <a:solidFill>
                  <a:srgbClr val="FFFF00"/>
                </a:solidFill>
              </a:rPr>
              <a:t>the data reconstruction</a:t>
            </a:r>
          </a:p>
          <a:p>
            <a:pPr lvl="1">
              <a:defRPr/>
            </a:pPr>
            <a:r>
              <a:rPr lang="en-US" sz="2000" dirty="0" smtClean="0">
                <a:solidFill>
                  <a:srgbClr val="FFFF00"/>
                </a:solidFill>
                <a:latin typeface="Calibri" charset="0"/>
              </a:rPr>
              <a:t>correctly reconstruct the path of the proton</a:t>
            </a:r>
            <a:endParaRPr lang="fr-FR" sz="2000" dirty="0"/>
          </a:p>
        </p:txBody>
      </p:sp>
      <p:pic>
        <p:nvPicPr>
          <p:cNvPr id="3380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4221163"/>
            <a:ext cx="201612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10" name="Text Box 9"/>
          <p:cNvSpPr txBox="1">
            <a:spLocks noChangeArrowheads="1"/>
          </p:cNvSpPr>
          <p:nvPr/>
        </p:nvSpPr>
        <p:spPr bwMode="auto">
          <a:xfrm>
            <a:off x="920750" y="5949950"/>
            <a:ext cx="29654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>
              <a:lnSpc>
                <a:spcPct val="94000"/>
              </a:lnSpc>
              <a:buClr>
                <a:srgbClr val="000000"/>
              </a:buClr>
              <a:buSzPct val="37000"/>
              <a:buFont typeface="StarSymbol" charset="0"/>
              <a:buNone/>
            </a:pPr>
            <a:r>
              <a:rPr lang="en-GB" sz="1400" i="0">
                <a:solidFill>
                  <a:schemeClr val="tx2"/>
                </a:solidFill>
              </a:rPr>
              <a:t>Radiograph of a phantom</a:t>
            </a:r>
          </a:p>
          <a:p>
            <a:pPr algn="ctr" eaLnBrk="1">
              <a:lnSpc>
                <a:spcPct val="94000"/>
              </a:lnSpc>
              <a:buClr>
                <a:srgbClr val="000000"/>
              </a:buClr>
              <a:buSzPct val="37000"/>
              <a:buFont typeface="StarSymbol" charset="0"/>
              <a:buNone/>
            </a:pPr>
            <a:r>
              <a:rPr lang="en-GB" sz="1400" i="0">
                <a:solidFill>
                  <a:schemeClr val="tx2"/>
                </a:solidFill>
              </a:rPr>
              <a:t>Uwe Schneider PhD thesis (1978,PSI)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1136650" y="6513513"/>
            <a:ext cx="244951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FFFF00"/>
                </a:solidFill>
                <a:cs typeface="+mn-cs"/>
              </a:rPr>
              <a:t>A tribute to </a:t>
            </a:r>
            <a:r>
              <a:rPr lang="fr-FR" sz="1600" dirty="0" err="1">
                <a:solidFill>
                  <a:srgbClr val="FFFF00"/>
                </a:solidFill>
                <a:cs typeface="+mn-cs"/>
              </a:rPr>
              <a:t>G.Charpak</a:t>
            </a:r>
            <a:endParaRPr lang="fr-FR" sz="1600" dirty="0">
              <a:solidFill>
                <a:srgbClr val="FFFF00"/>
              </a:solidFill>
              <a:cs typeface="+mn-cs"/>
            </a:endParaRPr>
          </a:p>
        </p:txBody>
      </p:sp>
      <p:sp>
        <p:nvSpPr>
          <p:cNvPr id="25" name="Rectangle 45"/>
          <p:cNvSpPr>
            <a:spLocks noChangeArrowheads="1"/>
          </p:cNvSpPr>
          <p:nvPr/>
        </p:nvSpPr>
        <p:spPr bwMode="auto">
          <a:xfrm>
            <a:off x="3873500" y="4292600"/>
            <a:ext cx="2736850" cy="2160588"/>
          </a:xfrm>
          <a:prstGeom prst="rect">
            <a:avLst/>
          </a:prstGeom>
          <a:solidFill>
            <a:srgbClr val="FF0000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800" i="0" dirty="0">
                <a:solidFill>
                  <a:srgbClr val="FFFF00"/>
                </a:solidFill>
              </a:rPr>
              <a:t>Proton CT: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800" i="0" dirty="0">
                <a:solidFill>
                  <a:srgbClr val="FFFF00"/>
                </a:solidFill>
              </a:rPr>
              <a:t>1) replaces X-ray absorption with proton energy loss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800" i="0" dirty="0">
                <a:solidFill>
                  <a:srgbClr val="FFFF00"/>
                </a:solidFill>
              </a:rPr>
              <a:t>2) reconstruct mass density distribution instead of electron distribution</a:t>
            </a:r>
            <a:endParaRPr lang="en-US" sz="1800" i="0" dirty="0">
              <a:solidFill>
                <a:srgbClr val="FF0000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26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B7C05-D1AD-794F-A920-977D32DA4B2B}" type="slidenum">
              <a:rPr lang="fr-FR"/>
              <a:pPr>
                <a:defRPr/>
              </a:pPr>
              <a:t>32</a:t>
            </a:fld>
            <a:endParaRPr lang="fr-FR"/>
          </a:p>
        </p:txBody>
      </p:sp>
      <p:pic>
        <p:nvPicPr>
          <p:cNvPr id="68710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01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92188" y="115888"/>
            <a:ext cx="8137525" cy="762000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cs typeface="+mj-cs"/>
              </a:rPr>
              <a:t> The Basics </a:t>
            </a:r>
            <a:r>
              <a:rPr lang="fr-FR" dirty="0" err="1" smtClean="0">
                <a:cs typeface="+mj-cs"/>
              </a:rPr>
              <a:t>Ingredients</a:t>
            </a:r>
            <a:endParaRPr lang="fr-FR" dirty="0" smtClean="0">
              <a:cs typeface="+mj-cs"/>
            </a:endParaRP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6650" y="1412875"/>
            <a:ext cx="876935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000" dirty="0" err="1" smtClean="0">
                <a:cs typeface="+mn-cs"/>
              </a:rPr>
              <a:t>Beam</a:t>
            </a:r>
            <a:endParaRPr lang="fr-FR" sz="2000" dirty="0" smtClean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err="1" smtClean="0">
                <a:cs typeface="+mn-cs"/>
              </a:rPr>
              <a:t>Measurement</a:t>
            </a:r>
            <a:r>
              <a:rPr lang="fr-FR" sz="2000" dirty="0" smtClean="0">
                <a:cs typeface="+mn-cs"/>
              </a:rPr>
              <a:t> (position and direction ) </a:t>
            </a:r>
            <a:r>
              <a:rPr lang="fr-FR" sz="2000" dirty="0" err="1" smtClean="0">
                <a:cs typeface="+mn-cs"/>
              </a:rPr>
              <a:t>particle</a:t>
            </a:r>
            <a:r>
              <a:rPr lang="fr-FR" sz="2000" dirty="0" smtClean="0">
                <a:cs typeface="+mn-cs"/>
              </a:rPr>
              <a:t> per </a:t>
            </a:r>
            <a:r>
              <a:rPr lang="fr-FR" sz="2000" dirty="0" err="1" smtClean="0">
                <a:cs typeface="+mn-cs"/>
              </a:rPr>
              <a:t>particle</a:t>
            </a:r>
            <a:endParaRPr lang="fr-FR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fr-FR" sz="2000" dirty="0" smtClean="0">
                <a:cs typeface="+mn-cs"/>
              </a:rPr>
              <a:t>Photon detectors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smtClean="0">
                <a:solidFill>
                  <a:srgbClr val="FFFF00"/>
                </a:solidFill>
              </a:rPr>
              <a:t>In </a:t>
            </a:r>
            <a:r>
              <a:rPr lang="fr-FR" sz="2000" dirty="0" err="1" smtClean="0">
                <a:solidFill>
                  <a:srgbClr val="FFFF00"/>
                </a:solidFill>
              </a:rPr>
              <a:t>beam</a:t>
            </a:r>
            <a:r>
              <a:rPr lang="fr-FR" sz="2000" dirty="0" smtClean="0">
                <a:solidFill>
                  <a:srgbClr val="FFFF00"/>
                </a:solidFill>
              </a:rPr>
              <a:t> </a:t>
            </a:r>
            <a:r>
              <a:rPr lang="fr-FR" sz="2000" dirty="0" err="1" smtClean="0">
                <a:solidFill>
                  <a:srgbClr val="FFFF00"/>
                </a:solidFill>
              </a:rPr>
              <a:t>selection</a:t>
            </a:r>
            <a:r>
              <a:rPr lang="fr-FR" sz="2000" dirty="0" smtClean="0">
                <a:solidFill>
                  <a:srgbClr val="FFFF00"/>
                </a:solidFill>
              </a:rPr>
              <a:t> of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FR" sz="2000" dirty="0" smtClean="0">
                <a:solidFill>
                  <a:srgbClr val="FFFF00"/>
                </a:solidFill>
              </a:rPr>
              <a:t>single photon </a:t>
            </a:r>
            <a:r>
              <a:rPr lang="fr-FR" sz="2000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fr-FR" sz="2000" dirty="0" err="1" smtClean="0">
                <a:solidFill>
                  <a:srgbClr val="FFFF00"/>
                </a:solidFill>
              </a:rPr>
              <a:t>compton</a:t>
            </a:r>
            <a:r>
              <a:rPr lang="fr-FR" sz="2000" dirty="0" smtClean="0">
                <a:solidFill>
                  <a:srgbClr val="FFFF00"/>
                </a:solidFill>
              </a:rPr>
              <a:t> camera </a:t>
            </a:r>
            <a:r>
              <a:rPr lang="fr-FR" sz="2000" dirty="0" smtClean="0">
                <a:solidFill>
                  <a:srgbClr val="FFFF00"/>
                </a:solidFill>
                <a:sym typeface="Wingdings"/>
              </a:rPr>
              <a:t> (SPECT)</a:t>
            </a:r>
            <a:endParaRPr lang="fr-FR" sz="2000" dirty="0" smtClean="0">
              <a:solidFill>
                <a:srgbClr val="FFFF00"/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r>
              <a:rPr lang="fr-FR" sz="2000" dirty="0" err="1" smtClean="0">
                <a:solidFill>
                  <a:srgbClr val="FFFF00"/>
                </a:solidFill>
              </a:rPr>
              <a:t>two</a:t>
            </a:r>
            <a:r>
              <a:rPr lang="fr-FR" sz="2000" dirty="0" smtClean="0">
                <a:solidFill>
                  <a:srgbClr val="FFFF00"/>
                </a:solidFill>
              </a:rPr>
              <a:t> photons  </a:t>
            </a:r>
            <a:r>
              <a:rPr lang="fr-FR" sz="2000" dirty="0" smtClean="0">
                <a:solidFill>
                  <a:srgbClr val="FFFF00"/>
                </a:solidFill>
                <a:sym typeface="Wingdings"/>
              </a:rPr>
              <a:t> in </a:t>
            </a:r>
            <a:r>
              <a:rPr lang="fr-FR" sz="2000" dirty="0" err="1" smtClean="0">
                <a:solidFill>
                  <a:srgbClr val="FFFF00"/>
                </a:solidFill>
                <a:sym typeface="Wingdings"/>
              </a:rPr>
              <a:t>Beam</a:t>
            </a:r>
            <a:r>
              <a:rPr lang="fr-FR" sz="2000" dirty="0" smtClean="0">
                <a:solidFill>
                  <a:srgbClr val="FFFF00"/>
                </a:solidFill>
                <a:sym typeface="Wingdings"/>
              </a:rPr>
              <a:t> TOF-PET </a:t>
            </a:r>
            <a:endParaRPr lang="fr-FR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fr-FR" sz="2000" dirty="0" smtClean="0">
                <a:cs typeface="+mn-cs"/>
              </a:rPr>
              <a:t>Proton (ion) CT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err="1" smtClean="0">
                <a:cs typeface="+mn-cs"/>
              </a:rPr>
              <a:t>Measure</a:t>
            </a:r>
            <a:r>
              <a:rPr lang="fr-FR" sz="2000" dirty="0" smtClean="0">
                <a:cs typeface="+mn-cs"/>
              </a:rPr>
              <a:t> the </a:t>
            </a:r>
            <a:r>
              <a:rPr lang="fr-FR" sz="2000" dirty="0" err="1" smtClean="0">
                <a:cs typeface="+mn-cs"/>
              </a:rPr>
              <a:t>energy</a:t>
            </a:r>
            <a:r>
              <a:rPr lang="fr-FR" sz="2000" dirty="0" smtClean="0">
                <a:cs typeface="+mn-cs"/>
              </a:rPr>
              <a:t> (position, </a:t>
            </a:r>
            <a:r>
              <a:rPr lang="fr-FR" sz="2000" dirty="0" err="1" smtClean="0">
                <a:cs typeface="+mn-cs"/>
              </a:rPr>
              <a:t>energy</a:t>
            </a:r>
            <a:r>
              <a:rPr lang="fr-FR" sz="2000" dirty="0" smtClean="0">
                <a:cs typeface="+mn-cs"/>
              </a:rPr>
              <a:t> and time) of the </a:t>
            </a:r>
            <a:r>
              <a:rPr lang="fr-FR" sz="2000" dirty="0" err="1" smtClean="0">
                <a:cs typeface="+mn-cs"/>
              </a:rPr>
              <a:t>diffracted</a:t>
            </a:r>
            <a:r>
              <a:rPr lang="fr-FR" sz="2000" dirty="0" smtClean="0">
                <a:cs typeface="+mn-cs"/>
              </a:rPr>
              <a:t> </a:t>
            </a:r>
            <a:r>
              <a:rPr lang="fr-FR" sz="2000" dirty="0" err="1" smtClean="0">
                <a:cs typeface="+mn-cs"/>
              </a:rPr>
              <a:t>particle</a:t>
            </a:r>
            <a:r>
              <a:rPr lang="fr-FR" sz="2000" dirty="0" smtClean="0">
                <a:cs typeface="+mn-cs"/>
              </a:rPr>
              <a:t> in an </a:t>
            </a:r>
            <a:r>
              <a:rPr lang="fr-FR" sz="2000" dirty="0" err="1" smtClean="0">
                <a:cs typeface="+mn-cs"/>
              </a:rPr>
              <a:t>imaging</a:t>
            </a:r>
            <a:r>
              <a:rPr lang="fr-FR" sz="2000" dirty="0" smtClean="0">
                <a:cs typeface="+mn-cs"/>
              </a:rPr>
              <a:t> </a:t>
            </a:r>
            <a:r>
              <a:rPr lang="fr-FR" sz="2000" dirty="0" err="1" smtClean="0">
                <a:cs typeface="+mn-cs"/>
              </a:rPr>
              <a:t>calorimeter</a:t>
            </a:r>
            <a:r>
              <a:rPr lang="fr-FR" sz="2000" dirty="0" smtClean="0">
                <a:cs typeface="+mn-cs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2000" dirty="0">
                <a:cs typeface="+mn-cs"/>
              </a:rPr>
              <a:t> </a:t>
            </a:r>
            <a:r>
              <a:rPr lang="fr-FR" sz="2000" dirty="0" smtClean="0">
                <a:cs typeface="+mn-cs"/>
              </a:rPr>
              <a:t>The Global aspect!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smtClean="0">
                <a:cs typeface="+mn-cs"/>
              </a:rPr>
              <a:t>Event by </a:t>
            </a:r>
            <a:r>
              <a:rPr lang="fr-FR" sz="2000" dirty="0" err="1" smtClean="0">
                <a:cs typeface="+mn-cs"/>
              </a:rPr>
              <a:t>event</a:t>
            </a:r>
            <a:r>
              <a:rPr lang="fr-FR" sz="2000" dirty="0" smtClean="0">
                <a:cs typeface="+mn-cs"/>
              </a:rPr>
              <a:t> </a:t>
            </a:r>
            <a:r>
              <a:rPr lang="fr-FR" sz="2000" dirty="0" err="1" smtClean="0">
                <a:cs typeface="+mn-cs"/>
              </a:rPr>
              <a:t>selection</a:t>
            </a:r>
            <a:r>
              <a:rPr lang="fr-FR" sz="2000" dirty="0" smtClean="0">
                <a:cs typeface="+mn-cs"/>
              </a:rPr>
              <a:t> </a:t>
            </a:r>
            <a:r>
              <a:rPr lang="fr-FR" sz="2000" dirty="0" err="1" smtClean="0"/>
              <a:t>particle</a:t>
            </a:r>
            <a:r>
              <a:rPr lang="fr-FR" sz="2000" dirty="0" smtClean="0"/>
              <a:t> </a:t>
            </a:r>
            <a:r>
              <a:rPr lang="fr-FR" sz="2000" dirty="0" err="1"/>
              <a:t>like</a:t>
            </a:r>
            <a:r>
              <a:rPr lang="fr-FR" sz="2000" dirty="0"/>
              <a:t> in a </a:t>
            </a:r>
            <a:r>
              <a:rPr lang="fr-FR" sz="2000" dirty="0" err="1" smtClean="0"/>
              <a:t>nuclear</a:t>
            </a:r>
            <a:r>
              <a:rPr lang="fr-FR" sz="2000" dirty="0" smtClean="0"/>
              <a:t> &amp; HEP </a:t>
            </a:r>
            <a:r>
              <a:rPr lang="fr-FR" sz="2000" dirty="0" err="1"/>
              <a:t>physics</a:t>
            </a:r>
            <a:r>
              <a:rPr lang="fr-FR" sz="2000" dirty="0"/>
              <a:t> </a:t>
            </a:r>
            <a:r>
              <a:rPr lang="fr-FR" sz="2000" dirty="0" err="1"/>
              <a:t>experiment</a:t>
            </a:r>
            <a:r>
              <a:rPr lang="fr-FR" sz="2000" dirty="0" smtClean="0"/>
              <a:t>.</a:t>
            </a:r>
            <a:endParaRPr lang="fr-FR" sz="2000" dirty="0" smtClean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err="1" smtClean="0">
                <a:cs typeface="+mn-cs"/>
              </a:rPr>
              <a:t>Deatimeless</a:t>
            </a:r>
            <a:r>
              <a:rPr lang="fr-FR" sz="2000" dirty="0" smtClean="0">
                <a:cs typeface="+mn-cs"/>
              </a:rPr>
              <a:t> </a:t>
            </a:r>
            <a:r>
              <a:rPr lang="fr-FR" sz="2000" dirty="0" err="1" smtClean="0">
                <a:cs typeface="+mn-cs"/>
              </a:rPr>
              <a:t>electronics</a:t>
            </a:r>
            <a:r>
              <a:rPr lang="fr-FR" sz="2000" dirty="0" smtClean="0">
                <a:cs typeface="+mn-cs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smtClean="0">
                <a:cs typeface="+mn-cs"/>
              </a:rPr>
              <a:t>Real time acquisition and reconstruction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fr-FR" sz="2000" dirty="0" smtClean="0">
              <a:cs typeface="+mn-cs"/>
            </a:endParaRPr>
          </a:p>
          <a:p>
            <a:pPr marL="0" indent="0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fr-FR" sz="2000" dirty="0" smtClean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fr-FR" sz="2000" dirty="0" smtClean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423988" y="6237288"/>
            <a:ext cx="8170862" cy="460375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400" dirty="0" err="1">
                <a:solidFill>
                  <a:srgbClr val="FFFF00"/>
                </a:solidFill>
              </a:rPr>
              <a:t>Need</a:t>
            </a:r>
            <a:r>
              <a:rPr lang="fr-FR" sz="2400" dirty="0">
                <a:solidFill>
                  <a:srgbClr val="FFFF00"/>
                </a:solidFill>
              </a:rPr>
              <a:t> all HEP modern instrumentation </a:t>
            </a:r>
            <a:r>
              <a:rPr lang="fr-FR" sz="2400" dirty="0" err="1">
                <a:solidFill>
                  <a:srgbClr val="FFFF00"/>
                </a:solidFill>
              </a:rPr>
              <a:t>tools</a:t>
            </a:r>
            <a:r>
              <a:rPr lang="fr-FR" sz="2400" dirty="0">
                <a:solidFill>
                  <a:srgbClr val="FFFF00"/>
                </a:solidFill>
              </a:rPr>
              <a:t> &amp; technique</a:t>
            </a:r>
            <a:endParaRPr lang="fr-FR" sz="2400" i="0" dirty="0">
              <a:latin typeface="Arial" charset="0"/>
              <a:cs typeface="+mn-cs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99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0513" y="-171450"/>
            <a:ext cx="8983662" cy="936625"/>
          </a:xfrm>
        </p:spPr>
        <p:txBody>
          <a:bodyPr/>
          <a:lstStyle/>
          <a:p>
            <a:pPr>
              <a:defRPr/>
            </a:pPr>
            <a:r>
              <a:rPr lang="fr-FR" sz="2800" dirty="0" err="1" smtClean="0"/>
              <a:t>Schematic</a:t>
            </a:r>
            <a:r>
              <a:rPr lang="fr-FR" sz="2800" dirty="0" smtClean="0"/>
              <a:t> block </a:t>
            </a:r>
            <a:r>
              <a:rPr lang="fr-FR" sz="2800" dirty="0" err="1" smtClean="0"/>
              <a:t>diagram</a:t>
            </a:r>
            <a:r>
              <a:rPr lang="fr-FR" sz="2800" dirty="0" smtClean="0"/>
              <a:t> of an </a:t>
            </a:r>
            <a:r>
              <a:rPr lang="fr-FR" sz="2800" dirty="0" err="1" smtClean="0"/>
              <a:t>integrated</a:t>
            </a:r>
            <a:r>
              <a:rPr lang="fr-FR" sz="2800" dirty="0"/>
              <a:t> </a:t>
            </a:r>
            <a:r>
              <a:rPr lang="fr-FR" sz="2800" dirty="0" smtClean="0"/>
              <a:t>concept of </a:t>
            </a:r>
            <a:r>
              <a:rPr lang="fr-FR" sz="2800" dirty="0" err="1" smtClean="0"/>
              <a:t>radiography</a:t>
            </a:r>
            <a:r>
              <a:rPr lang="fr-FR" sz="2800" dirty="0" smtClean="0"/>
              <a:t> / </a:t>
            </a:r>
            <a:r>
              <a:rPr lang="fr-FR" sz="2800" dirty="0" err="1" smtClean="0"/>
              <a:t>therapy</a:t>
            </a:r>
            <a:r>
              <a:rPr lang="fr-FR" sz="2800" dirty="0" smtClean="0"/>
              <a:t> system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7E6ED-4FFC-D144-A2D0-3CE8A3D8DECF}" type="slidenum">
              <a:rPr lang="fr-FR" smtClean="0"/>
              <a:pPr>
                <a:defRPr/>
              </a:pPr>
              <a:t>33</a:t>
            </a:fld>
            <a:endParaRPr lang="fr-FR" dirty="0"/>
          </a:p>
        </p:txBody>
      </p:sp>
      <p:cxnSp>
        <p:nvCxnSpPr>
          <p:cNvPr id="12" name="Connecteur droit 11"/>
          <p:cNvCxnSpPr>
            <a:stCxn id="36871" idx="2"/>
          </p:cNvCxnSpPr>
          <p:nvPr/>
        </p:nvCxnSpPr>
        <p:spPr bwMode="auto">
          <a:xfrm flipH="1">
            <a:off x="488653" y="2529012"/>
            <a:ext cx="3527871" cy="363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6869" name="Rectangle 20"/>
          <p:cNvSpPr>
            <a:spLocks noChangeArrowheads="1"/>
          </p:cNvSpPr>
          <p:nvPr/>
        </p:nvSpPr>
        <p:spPr bwMode="auto">
          <a:xfrm>
            <a:off x="848693" y="1989311"/>
            <a:ext cx="73025" cy="10795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800">
              <a:solidFill>
                <a:srgbClr val="FFFF00"/>
              </a:solidFill>
            </a:endParaRPr>
          </a:p>
        </p:txBody>
      </p:sp>
      <p:sp>
        <p:nvSpPr>
          <p:cNvPr id="36871" name="Ellipse 24"/>
          <p:cNvSpPr>
            <a:spLocks noChangeArrowheads="1"/>
          </p:cNvSpPr>
          <p:nvPr/>
        </p:nvSpPr>
        <p:spPr bwMode="auto">
          <a:xfrm>
            <a:off x="4016524" y="2348830"/>
            <a:ext cx="1152525" cy="360363"/>
          </a:xfrm>
          <a:prstGeom prst="ellipse">
            <a:avLst/>
          </a:prstGeom>
          <a:solidFill>
            <a:srgbClr val="DD9EB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sz="1800">
              <a:solidFill>
                <a:srgbClr val="FFFF00"/>
              </a:solidFill>
            </a:endParaRPr>
          </a:p>
        </p:txBody>
      </p:sp>
      <p:sp>
        <p:nvSpPr>
          <p:cNvPr id="36872" name="Rectangle 27"/>
          <p:cNvSpPr>
            <a:spLocks noChangeArrowheads="1"/>
          </p:cNvSpPr>
          <p:nvPr/>
        </p:nvSpPr>
        <p:spPr bwMode="auto">
          <a:xfrm>
            <a:off x="3368824" y="1340768"/>
            <a:ext cx="2305050" cy="431800"/>
          </a:xfrm>
          <a:prstGeom prst="rect">
            <a:avLst/>
          </a:prstGeom>
          <a:solidFill>
            <a:srgbClr val="13B42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1800">
                <a:solidFill>
                  <a:srgbClr val="FFFF00"/>
                </a:solidFill>
              </a:rPr>
              <a:t>Photon detector</a:t>
            </a:r>
          </a:p>
        </p:txBody>
      </p:sp>
      <p:pic>
        <p:nvPicPr>
          <p:cNvPr id="368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62" y="4752181"/>
            <a:ext cx="2700338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7" name="Rectangle 40"/>
          <p:cNvSpPr>
            <a:spLocks noChangeArrowheads="1"/>
          </p:cNvSpPr>
          <p:nvPr/>
        </p:nvSpPr>
        <p:spPr bwMode="auto">
          <a:xfrm>
            <a:off x="3440262" y="3572793"/>
            <a:ext cx="2233612" cy="433387"/>
          </a:xfrm>
          <a:prstGeom prst="rect">
            <a:avLst/>
          </a:prstGeom>
          <a:solidFill>
            <a:srgbClr val="13B42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1800">
                <a:solidFill>
                  <a:srgbClr val="FFFF00"/>
                </a:solidFill>
              </a:rPr>
              <a:t>Photon detector</a:t>
            </a:r>
          </a:p>
        </p:txBody>
      </p:sp>
      <p:grpSp>
        <p:nvGrpSpPr>
          <p:cNvPr id="3" name="Grouper 2"/>
          <p:cNvGrpSpPr/>
          <p:nvPr/>
        </p:nvGrpSpPr>
        <p:grpSpPr>
          <a:xfrm>
            <a:off x="6033120" y="3861048"/>
            <a:ext cx="3750270" cy="733300"/>
            <a:chOff x="4807570" y="5445224"/>
            <a:chExt cx="4681538" cy="635880"/>
          </a:xfrm>
        </p:grpSpPr>
        <p:cxnSp>
          <p:nvCxnSpPr>
            <p:cNvPr id="43" name="Connecteur droit 42"/>
            <p:cNvCxnSpPr/>
            <p:nvPr/>
          </p:nvCxnSpPr>
          <p:spPr bwMode="auto">
            <a:xfrm>
              <a:off x="4880595" y="5445224"/>
              <a:ext cx="460851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6879" name="Rectangle 48"/>
            <p:cNvSpPr>
              <a:spLocks noChangeArrowheads="1"/>
            </p:cNvSpPr>
            <p:nvPr/>
          </p:nvSpPr>
          <p:spPr bwMode="auto">
            <a:xfrm>
              <a:off x="6033120" y="5445224"/>
              <a:ext cx="2232025" cy="288925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800">
                <a:solidFill>
                  <a:srgbClr val="FFFFFF"/>
                </a:solidFill>
              </a:endParaRPr>
            </a:p>
          </p:txBody>
        </p:sp>
        <p:sp>
          <p:nvSpPr>
            <p:cNvPr id="36880" name="Rectangle 49"/>
            <p:cNvSpPr>
              <a:spLocks noChangeArrowheads="1"/>
            </p:cNvSpPr>
            <p:nvPr/>
          </p:nvSpPr>
          <p:spPr bwMode="auto">
            <a:xfrm>
              <a:off x="8552483" y="5445224"/>
              <a:ext cx="647700" cy="28892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800">
                <a:solidFill>
                  <a:srgbClr val="FFFFFF"/>
                </a:solidFill>
              </a:endParaRPr>
            </a:p>
          </p:txBody>
        </p:sp>
        <p:sp>
          <p:nvSpPr>
            <p:cNvPr id="36881" name="ZoneTexte 2"/>
            <p:cNvSpPr txBox="1">
              <a:spLocks noChangeArrowheads="1"/>
            </p:cNvSpPr>
            <p:nvPr/>
          </p:nvSpPr>
          <p:spPr bwMode="auto">
            <a:xfrm>
              <a:off x="4807570" y="5734149"/>
              <a:ext cx="936625" cy="34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2000"/>
                <a:t>CT</a:t>
              </a:r>
            </a:p>
          </p:txBody>
        </p:sp>
        <p:sp>
          <p:nvSpPr>
            <p:cNvPr id="36882" name="Rectangle 20"/>
            <p:cNvSpPr>
              <a:spLocks noChangeArrowheads="1"/>
            </p:cNvSpPr>
            <p:nvPr/>
          </p:nvSpPr>
          <p:spPr bwMode="auto">
            <a:xfrm>
              <a:off x="5025058" y="5445224"/>
              <a:ext cx="647700" cy="28892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800">
                <a:solidFill>
                  <a:srgbClr val="FFFFFF"/>
                </a:solidFill>
              </a:endParaRPr>
            </a:p>
          </p:txBody>
        </p:sp>
        <p:sp>
          <p:nvSpPr>
            <p:cNvPr id="36883" name="ZoneTexte 21"/>
            <p:cNvSpPr txBox="1">
              <a:spLocks noChangeArrowheads="1"/>
            </p:cNvSpPr>
            <p:nvPr/>
          </p:nvSpPr>
          <p:spPr bwMode="auto">
            <a:xfrm>
              <a:off x="8408020" y="5734149"/>
              <a:ext cx="936625" cy="34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2000" dirty="0"/>
                <a:t>CT</a:t>
              </a:r>
            </a:p>
          </p:txBody>
        </p:sp>
        <p:sp>
          <p:nvSpPr>
            <p:cNvPr id="36884" name="ZoneTexte 22"/>
            <p:cNvSpPr txBox="1">
              <a:spLocks noChangeArrowheads="1"/>
            </p:cNvSpPr>
            <p:nvPr/>
          </p:nvSpPr>
          <p:spPr bwMode="auto">
            <a:xfrm>
              <a:off x="6175994" y="5734149"/>
              <a:ext cx="1957470" cy="34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2000" dirty="0" err="1"/>
                <a:t>Treatment</a:t>
              </a:r>
              <a:endParaRPr lang="fr-FR" sz="2000" dirty="0"/>
            </a:p>
          </p:txBody>
        </p:sp>
      </p:grpSp>
      <p:sp>
        <p:nvSpPr>
          <p:cNvPr id="36885" name="ZoneTexte 5"/>
          <p:cNvSpPr txBox="1">
            <a:spLocks noChangeArrowheads="1"/>
          </p:cNvSpPr>
          <p:nvPr/>
        </p:nvSpPr>
        <p:spPr bwMode="auto">
          <a:xfrm>
            <a:off x="344637" y="1413793"/>
            <a:ext cx="2627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400"/>
              <a:t>Beam hodoscope</a:t>
            </a:r>
          </a:p>
        </p:txBody>
      </p:sp>
      <p:sp>
        <p:nvSpPr>
          <p:cNvPr id="36886" name="ZoneTexte 24"/>
          <p:cNvSpPr txBox="1">
            <a:spLocks noChangeArrowheads="1"/>
          </p:cNvSpPr>
          <p:nvPr/>
        </p:nvSpPr>
        <p:spPr bwMode="auto">
          <a:xfrm>
            <a:off x="7113240" y="908720"/>
            <a:ext cx="23042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2000" dirty="0" err="1" smtClean="0"/>
              <a:t>Sampling</a:t>
            </a:r>
            <a:r>
              <a:rPr lang="fr-FR" sz="2000" dirty="0" smtClean="0"/>
              <a:t> </a:t>
            </a:r>
            <a:r>
              <a:rPr lang="fr-FR" sz="2000" dirty="0" err="1" smtClean="0"/>
              <a:t>calorimeter</a:t>
            </a:r>
            <a:endParaRPr lang="fr-FR" sz="2000" dirty="0"/>
          </a:p>
        </p:txBody>
      </p:sp>
      <p:sp>
        <p:nvSpPr>
          <p:cNvPr id="36887" name="ZoneTexte 6"/>
          <p:cNvSpPr txBox="1">
            <a:spLocks noChangeArrowheads="1"/>
          </p:cNvSpPr>
          <p:nvPr/>
        </p:nvSpPr>
        <p:spPr bwMode="auto">
          <a:xfrm>
            <a:off x="3224808" y="908720"/>
            <a:ext cx="273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dirty="0"/>
              <a:t>In </a:t>
            </a:r>
            <a:r>
              <a:rPr lang="fr-FR" sz="2000" dirty="0" err="1"/>
              <a:t>beam</a:t>
            </a:r>
            <a:r>
              <a:rPr lang="fr-FR" sz="2000" dirty="0"/>
              <a:t> SPECT-PET</a:t>
            </a:r>
          </a:p>
        </p:txBody>
      </p:sp>
      <p:sp>
        <p:nvSpPr>
          <p:cNvPr id="36888" name="ZoneTexte 27"/>
          <p:cNvSpPr txBox="1">
            <a:spLocks noChangeArrowheads="1"/>
          </p:cNvSpPr>
          <p:nvPr/>
        </p:nvSpPr>
        <p:spPr bwMode="auto">
          <a:xfrm>
            <a:off x="4016524" y="2780630"/>
            <a:ext cx="11731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/>
              <a:t>Tumour</a:t>
            </a:r>
          </a:p>
        </p:txBody>
      </p:sp>
      <p:sp>
        <p:nvSpPr>
          <p:cNvPr id="36889" name="ZoneTexte 28"/>
          <p:cNvSpPr txBox="1">
            <a:spLocks noChangeArrowheads="1"/>
          </p:cNvSpPr>
          <p:nvPr/>
        </p:nvSpPr>
        <p:spPr bwMode="auto">
          <a:xfrm>
            <a:off x="8969375" y="2204864"/>
            <a:ext cx="936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sz="2400" dirty="0"/>
              <a:t>CT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1568773" y="2061319"/>
            <a:ext cx="1080120" cy="9361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sp>
        <p:nvSpPr>
          <p:cNvPr id="31" name="Rectangle à coins arrondis 30"/>
          <p:cNvSpPr/>
          <p:nvPr/>
        </p:nvSpPr>
        <p:spPr bwMode="auto">
          <a:xfrm>
            <a:off x="5817245" y="1989311"/>
            <a:ext cx="1152128" cy="100811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6988" y="3141439"/>
            <a:ext cx="109687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Plastic </a:t>
            </a:r>
          </a:p>
          <a:p>
            <a:pPr algn="ctr"/>
            <a:r>
              <a:rPr lang="en-GB" sz="1600" dirty="0" smtClean="0"/>
              <a:t>scintillator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1712789" y="3141439"/>
            <a:ext cx="96382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Tracking </a:t>
            </a:r>
          </a:p>
          <a:p>
            <a:pPr algn="ctr"/>
            <a:r>
              <a:rPr lang="en-GB" sz="1600" dirty="0" smtClean="0"/>
              <a:t>detector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6033269" y="3141439"/>
            <a:ext cx="96382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Tracking </a:t>
            </a:r>
          </a:p>
          <a:p>
            <a:pPr algn="ctr"/>
            <a:r>
              <a:rPr lang="en-GB" sz="1600" dirty="0" smtClean="0"/>
              <a:t>detector</a:t>
            </a:r>
            <a:endParaRPr lang="en-US" sz="1600" dirty="0"/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6813" y="4509120"/>
            <a:ext cx="725725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3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4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r>
              <a:rPr lang="en-GB" sz="2000" b="1" dirty="0" smtClean="0">
                <a:solidFill>
                  <a:srgbClr val="FFFF00"/>
                </a:solidFill>
              </a:rPr>
              <a:t>Identify tracks and energy deposition of individual protons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Scintillators for trigger to read-out detectors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Tracking detectors for 3D tracks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Sampling Calorimeter for energy determination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High rate integrated DAQ</a:t>
            </a:r>
          </a:p>
        </p:txBody>
      </p:sp>
      <p:grpSp>
        <p:nvGrpSpPr>
          <p:cNvPr id="67" name="Grouper 66"/>
          <p:cNvGrpSpPr/>
          <p:nvPr/>
        </p:nvGrpSpPr>
        <p:grpSpPr>
          <a:xfrm>
            <a:off x="7401272" y="1700808"/>
            <a:ext cx="1736427" cy="1584176"/>
            <a:chOff x="1776413" y="5516563"/>
            <a:chExt cx="1309687" cy="1058861"/>
          </a:xfrm>
        </p:grpSpPr>
        <p:sp>
          <p:nvSpPr>
            <p:cNvPr id="69" name="Rechteck 52"/>
            <p:cNvSpPr/>
            <p:nvPr/>
          </p:nvSpPr>
          <p:spPr bwMode="auto">
            <a:xfrm>
              <a:off x="1776413" y="5516563"/>
              <a:ext cx="1309687" cy="105886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cxnSp>
          <p:nvCxnSpPr>
            <p:cNvPr id="70" name="Gerade Verbindung 57"/>
            <p:cNvCxnSpPr/>
            <p:nvPr/>
          </p:nvCxnSpPr>
          <p:spPr bwMode="auto">
            <a:xfrm>
              <a:off x="1882774" y="5516563"/>
              <a:ext cx="0" cy="1058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58"/>
            <p:cNvCxnSpPr/>
            <p:nvPr/>
          </p:nvCxnSpPr>
          <p:spPr bwMode="auto">
            <a:xfrm>
              <a:off x="2101850" y="5516563"/>
              <a:ext cx="0" cy="1058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59"/>
            <p:cNvCxnSpPr/>
            <p:nvPr/>
          </p:nvCxnSpPr>
          <p:spPr bwMode="auto">
            <a:xfrm>
              <a:off x="2322513" y="5516563"/>
              <a:ext cx="0" cy="1058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60"/>
            <p:cNvCxnSpPr/>
            <p:nvPr/>
          </p:nvCxnSpPr>
          <p:spPr bwMode="auto">
            <a:xfrm>
              <a:off x="2543175" y="5516563"/>
              <a:ext cx="0" cy="1058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61"/>
            <p:cNvCxnSpPr/>
            <p:nvPr/>
          </p:nvCxnSpPr>
          <p:spPr bwMode="auto">
            <a:xfrm>
              <a:off x="2762250" y="5516563"/>
              <a:ext cx="0" cy="1058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62"/>
            <p:cNvCxnSpPr/>
            <p:nvPr/>
          </p:nvCxnSpPr>
          <p:spPr bwMode="auto">
            <a:xfrm>
              <a:off x="2982914" y="5516563"/>
              <a:ext cx="0" cy="10588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Freihandform 64"/>
          <p:cNvSpPr/>
          <p:nvPr/>
        </p:nvSpPr>
        <p:spPr bwMode="auto">
          <a:xfrm>
            <a:off x="5097016" y="2133525"/>
            <a:ext cx="3832844" cy="771525"/>
          </a:xfrm>
          <a:custGeom>
            <a:avLst/>
            <a:gdLst>
              <a:gd name="connsiteX0" fmla="*/ 0 w 3452116"/>
              <a:gd name="connsiteY0" fmla="*/ 2330222 h 3465517"/>
              <a:gd name="connsiteX1" fmla="*/ 657546 w 3452116"/>
              <a:gd name="connsiteY1" fmla="*/ 2417553 h 3465517"/>
              <a:gd name="connsiteX2" fmla="*/ 1268858 w 3452116"/>
              <a:gd name="connsiteY2" fmla="*/ 2391867 h 3465517"/>
              <a:gd name="connsiteX3" fmla="*/ 1926404 w 3452116"/>
              <a:gd name="connsiteY3" fmla="*/ 2294263 h 3465517"/>
              <a:gd name="connsiteX4" fmla="*/ 2399015 w 3452116"/>
              <a:gd name="connsiteY4" fmla="*/ 1939804 h 3465517"/>
              <a:gd name="connsiteX5" fmla="*/ 2568539 w 3452116"/>
              <a:gd name="connsiteY5" fmla="*/ 1580209 h 3465517"/>
              <a:gd name="connsiteX6" fmla="*/ 2661006 w 3452116"/>
              <a:gd name="connsiteY6" fmla="*/ 1210339 h 3465517"/>
              <a:gd name="connsiteX7" fmla="*/ 2738062 w 3452116"/>
              <a:gd name="connsiteY7" fmla="*/ 768550 h 3465517"/>
              <a:gd name="connsiteX8" fmla="*/ 2774022 w 3452116"/>
              <a:gd name="connsiteY8" fmla="*/ 470600 h 3465517"/>
              <a:gd name="connsiteX9" fmla="*/ 2799707 w 3452116"/>
              <a:gd name="connsiteY9" fmla="*/ 182923 h 3465517"/>
              <a:gd name="connsiteX10" fmla="*/ 2856215 w 3452116"/>
              <a:gd name="connsiteY10" fmla="*/ 224020 h 3465517"/>
              <a:gd name="connsiteX11" fmla="*/ 3000053 w 3452116"/>
              <a:gd name="connsiteY11" fmla="*/ 2915849 h 3465517"/>
              <a:gd name="connsiteX12" fmla="*/ 3452116 w 3452116"/>
              <a:gd name="connsiteY12" fmla="*/ 3465517 h 346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52116" h="3465517">
                <a:moveTo>
                  <a:pt x="0" y="2330222"/>
                </a:moveTo>
                <a:cubicBezTo>
                  <a:pt x="223035" y="2368750"/>
                  <a:pt x="446070" y="2407279"/>
                  <a:pt x="657546" y="2417553"/>
                </a:cubicBezTo>
                <a:cubicBezTo>
                  <a:pt x="869022" y="2427827"/>
                  <a:pt x="1057382" y="2412415"/>
                  <a:pt x="1268858" y="2391867"/>
                </a:cubicBezTo>
                <a:cubicBezTo>
                  <a:pt x="1480334" y="2371319"/>
                  <a:pt x="1738045" y="2369607"/>
                  <a:pt x="1926404" y="2294263"/>
                </a:cubicBezTo>
                <a:cubicBezTo>
                  <a:pt x="2114763" y="2218919"/>
                  <a:pt x="2291993" y="2058813"/>
                  <a:pt x="2399015" y="1939804"/>
                </a:cubicBezTo>
                <a:cubicBezTo>
                  <a:pt x="2506038" y="1820795"/>
                  <a:pt x="2524874" y="1701786"/>
                  <a:pt x="2568539" y="1580209"/>
                </a:cubicBezTo>
                <a:cubicBezTo>
                  <a:pt x="2612204" y="1458632"/>
                  <a:pt x="2632752" y="1345615"/>
                  <a:pt x="2661006" y="1210339"/>
                </a:cubicBezTo>
                <a:cubicBezTo>
                  <a:pt x="2689260" y="1075063"/>
                  <a:pt x="2719226" y="891840"/>
                  <a:pt x="2738062" y="768550"/>
                </a:cubicBezTo>
                <a:cubicBezTo>
                  <a:pt x="2756898" y="645260"/>
                  <a:pt x="2763748" y="568204"/>
                  <a:pt x="2774022" y="470600"/>
                </a:cubicBezTo>
                <a:cubicBezTo>
                  <a:pt x="2784296" y="372995"/>
                  <a:pt x="2786008" y="224020"/>
                  <a:pt x="2799707" y="182923"/>
                </a:cubicBezTo>
                <a:cubicBezTo>
                  <a:pt x="2813406" y="141826"/>
                  <a:pt x="2822824" y="-231468"/>
                  <a:pt x="2856215" y="224020"/>
                </a:cubicBezTo>
                <a:cubicBezTo>
                  <a:pt x="2889606" y="679508"/>
                  <a:pt x="2900736" y="2375600"/>
                  <a:pt x="3000053" y="2915849"/>
                </a:cubicBezTo>
                <a:cubicBezTo>
                  <a:pt x="3099370" y="3456099"/>
                  <a:pt x="3275743" y="3460808"/>
                  <a:pt x="3452116" y="346551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01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925" y="115888"/>
            <a:ext cx="8281988" cy="504825"/>
          </a:xfrm>
        </p:spPr>
        <p:txBody>
          <a:bodyPr/>
          <a:lstStyle/>
          <a:p>
            <a:pPr>
              <a:defRPr/>
            </a:pP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examples</a:t>
            </a:r>
            <a:r>
              <a:rPr lang="fr-FR" dirty="0" smtClean="0"/>
              <a:t> : PCT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IFMP_CORFU_17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683B88-0CDD-9C4E-9893-5D7282605A15}" type="slidenum">
              <a:rPr lang="fr-FR" smtClean="0"/>
              <a:pPr>
                <a:defRPr/>
              </a:pPr>
              <a:t>34</a:t>
            </a:fld>
            <a:endParaRPr lang="fr-FR" dirty="0"/>
          </a:p>
        </p:txBody>
      </p:sp>
      <p:pic>
        <p:nvPicPr>
          <p:cNvPr id="3584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2349500"/>
            <a:ext cx="26130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Box 3"/>
          <p:cNvSpPr txBox="1">
            <a:spLocks noChangeArrowheads="1"/>
          </p:cNvSpPr>
          <p:nvPr/>
        </p:nvSpPr>
        <p:spPr bwMode="auto">
          <a:xfrm>
            <a:off x="7329488" y="4581525"/>
            <a:ext cx="22336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NIU/FNAL</a:t>
            </a:r>
          </a:p>
          <a:p>
            <a:pPr algn="ctr" eaLnBrk="1" hangingPunct="1"/>
            <a:r>
              <a:rPr lang="en-US" sz="1800"/>
              <a:t>Scint/WLS+SiPM GPU farm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349500"/>
            <a:ext cx="23876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5847" name="TextBox 3"/>
          <p:cNvSpPr txBox="1">
            <a:spLocks noChangeArrowheads="1"/>
          </p:cNvSpPr>
          <p:nvPr/>
        </p:nvSpPr>
        <p:spPr bwMode="auto">
          <a:xfrm>
            <a:off x="128588" y="4437063"/>
            <a:ext cx="23034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AQUA-CNAO</a:t>
            </a:r>
          </a:p>
          <a:p>
            <a:pPr algn="ctr" eaLnBrk="1" hangingPunct="1"/>
            <a:r>
              <a:rPr lang="en-US" sz="1800"/>
              <a:t>Scint/MPPC/GEM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538" y="2060575"/>
            <a:ext cx="4262437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9" name="TextBox 3"/>
          <p:cNvSpPr txBox="1">
            <a:spLocks noChangeArrowheads="1"/>
          </p:cNvSpPr>
          <p:nvPr/>
        </p:nvSpPr>
        <p:spPr bwMode="auto">
          <a:xfrm>
            <a:off x="3944938" y="4652963"/>
            <a:ext cx="3095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solidFill>
                  <a:srgbClr val="000090"/>
                </a:solidFill>
              </a:rPr>
              <a:t>Si Strips + CSI crystals</a:t>
            </a:r>
          </a:p>
          <a:p>
            <a:pPr algn="ctr" eaLnBrk="1" hangingPunct="1"/>
            <a:r>
              <a:rPr lang="en-US" sz="1800">
                <a:solidFill>
                  <a:srgbClr val="000090"/>
                </a:solidFill>
              </a:rPr>
              <a:t> + GPU’s</a:t>
            </a:r>
          </a:p>
        </p:txBody>
      </p:sp>
      <p:sp>
        <p:nvSpPr>
          <p:cNvPr id="15" name="Espace réservé du contenu 2"/>
          <p:cNvSpPr>
            <a:spLocks noGrp="1"/>
          </p:cNvSpPr>
          <p:nvPr>
            <p:ph idx="1"/>
          </p:nvPr>
        </p:nvSpPr>
        <p:spPr>
          <a:xfrm>
            <a:off x="200025" y="692150"/>
            <a:ext cx="9432925" cy="1370013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Different prototypes are proposed based on the same “</a:t>
            </a:r>
            <a:r>
              <a:rPr lang="en-US" sz="2400" dirty="0" smtClean="0"/>
              <a:t>philosophy”  (</a:t>
            </a:r>
            <a:r>
              <a:rPr lang="en-US" sz="2400" dirty="0" err="1" smtClean="0"/>
              <a:t>Reinhard</a:t>
            </a:r>
            <a:r>
              <a:rPr lang="en-US" sz="2400" dirty="0" smtClean="0"/>
              <a:t> Schulte et Al.)</a:t>
            </a:r>
          </a:p>
          <a:p>
            <a:pPr lvl="2">
              <a:defRPr/>
            </a:pPr>
            <a:r>
              <a:rPr lang="en-US" dirty="0" smtClean="0"/>
              <a:t>BNL</a:t>
            </a:r>
            <a:r>
              <a:rPr lang="en-US" dirty="0"/>
              <a:t>, Santa Cruz, Loma Linda, Stony Brook layout (2003)</a:t>
            </a:r>
            <a:endParaRPr lang="fr-FR" dirty="0"/>
          </a:p>
          <a:p>
            <a:pPr marL="0" indent="0">
              <a:buFont typeface="Wingdings" charset="0"/>
              <a:buNone/>
              <a:defRPr/>
            </a:pPr>
            <a:endParaRPr lang="en-US" sz="2400" dirty="0" smtClean="0"/>
          </a:p>
          <a:p>
            <a:pPr marL="914400" lvl="2" indent="0">
              <a:buFont typeface="Wingdings" charset="0"/>
              <a:buNone/>
              <a:defRPr/>
            </a:pPr>
            <a:endParaRPr lang="fr-FR" dirty="0"/>
          </a:p>
          <a:p>
            <a:pPr marL="0" indent="0">
              <a:buFont typeface="Wingdings" charset="0"/>
              <a:buNone/>
              <a:defRPr/>
            </a:pPr>
            <a:endParaRPr lang="fr-FR" sz="2400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3513138" y="5589588"/>
            <a:ext cx="5256212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fr-FR" sz="2400" dirty="0" smtClean="0"/>
              <a:t>Ion Transmission Imaging </a:t>
            </a:r>
          </a:p>
          <a:p>
            <a:pPr marL="457200" lvl="1" indent="0">
              <a:buFontTx/>
              <a:buNone/>
              <a:defRPr/>
            </a:pPr>
            <a:r>
              <a:rPr lang="fr-FR" sz="2000" dirty="0" smtClean="0">
                <a:solidFill>
                  <a:srgbClr val="66FFFF"/>
                </a:solidFill>
                <a:sym typeface="Wingdings"/>
              </a:rPr>
              <a:t> </a:t>
            </a:r>
            <a:r>
              <a:rPr lang="fr-FR" sz="2000" dirty="0" err="1" smtClean="0">
                <a:solidFill>
                  <a:srgbClr val="66FFFF"/>
                </a:solidFill>
                <a:sym typeface="Wingdings"/>
              </a:rPr>
              <a:t>See</a:t>
            </a:r>
            <a:r>
              <a:rPr lang="fr-FR" sz="2000" dirty="0" smtClean="0">
                <a:solidFill>
                  <a:srgbClr val="66FFFF"/>
                </a:solidFill>
                <a:sym typeface="Wingdings"/>
              </a:rPr>
              <a:t>  talk </a:t>
            </a:r>
            <a:r>
              <a:rPr lang="fr-FR" sz="2000" dirty="0" err="1" smtClean="0">
                <a:solidFill>
                  <a:srgbClr val="66FFFF"/>
                </a:solidFill>
                <a:sym typeface="Wingdings"/>
              </a:rPr>
              <a:t>from</a:t>
            </a:r>
            <a:r>
              <a:rPr lang="fr-FR" sz="2000" dirty="0" smtClean="0">
                <a:solidFill>
                  <a:srgbClr val="66FFFF"/>
                </a:solidFill>
                <a:sym typeface="Wingdings"/>
              </a:rPr>
              <a:t>  </a:t>
            </a:r>
            <a:r>
              <a:rPr lang="fr-FR" sz="2000" dirty="0" err="1" smtClean="0">
                <a:solidFill>
                  <a:srgbClr val="66FFFF"/>
                </a:solidFill>
                <a:sym typeface="Wingdings"/>
              </a:rPr>
              <a:t>B.Voss</a:t>
            </a:r>
            <a:endParaRPr lang="fr-FR" dirty="0" smtClean="0">
              <a:solidFill>
                <a:srgbClr val="66FFFF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fr-FR" sz="2400" dirty="0"/>
          </a:p>
        </p:txBody>
      </p:sp>
      <p:grpSp>
        <p:nvGrpSpPr>
          <p:cNvPr id="35852" name="Gruppieren 164893"/>
          <p:cNvGrpSpPr>
            <a:grpSpLocks noChangeAspect="1"/>
          </p:cNvGrpSpPr>
          <p:nvPr/>
        </p:nvGrpSpPr>
        <p:grpSpPr bwMode="auto">
          <a:xfrm>
            <a:off x="-231775" y="5516563"/>
            <a:ext cx="3317875" cy="1154112"/>
            <a:chOff x="6811820" y="2565175"/>
            <a:chExt cx="2295872" cy="863707"/>
          </a:xfrm>
        </p:grpSpPr>
        <p:sp>
          <p:nvSpPr>
            <p:cNvPr id="16" name="Rechteck 52"/>
            <p:cNvSpPr/>
            <p:nvPr/>
          </p:nvSpPr>
          <p:spPr>
            <a:xfrm>
              <a:off x="8201427" y="2565175"/>
              <a:ext cx="906265" cy="79242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cxnSp>
          <p:nvCxnSpPr>
            <p:cNvPr id="17" name="Gerade Verbindung 57"/>
            <p:cNvCxnSpPr/>
            <p:nvPr/>
          </p:nvCxnSpPr>
          <p:spPr>
            <a:xfrm>
              <a:off x="8275026" y="2565175"/>
              <a:ext cx="0" cy="79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58"/>
            <p:cNvCxnSpPr/>
            <p:nvPr/>
          </p:nvCxnSpPr>
          <p:spPr>
            <a:xfrm>
              <a:off x="8426620" y="2565175"/>
              <a:ext cx="0" cy="79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59"/>
            <p:cNvCxnSpPr/>
            <p:nvPr/>
          </p:nvCxnSpPr>
          <p:spPr>
            <a:xfrm>
              <a:off x="8579312" y="2565175"/>
              <a:ext cx="0" cy="79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60"/>
            <p:cNvCxnSpPr/>
            <p:nvPr/>
          </p:nvCxnSpPr>
          <p:spPr>
            <a:xfrm>
              <a:off x="8732004" y="2565175"/>
              <a:ext cx="0" cy="79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61"/>
            <p:cNvCxnSpPr/>
            <p:nvPr/>
          </p:nvCxnSpPr>
          <p:spPr>
            <a:xfrm>
              <a:off x="8883597" y="2565175"/>
              <a:ext cx="0" cy="79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62"/>
            <p:cNvCxnSpPr/>
            <p:nvPr/>
          </p:nvCxnSpPr>
          <p:spPr>
            <a:xfrm>
              <a:off x="9036290" y="2565175"/>
              <a:ext cx="0" cy="79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86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7492" y="2573546"/>
              <a:ext cx="740704" cy="855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Freihandform 64"/>
            <p:cNvSpPr/>
            <p:nvPr/>
          </p:nvSpPr>
          <p:spPr>
            <a:xfrm>
              <a:off x="6811820" y="2708928"/>
              <a:ext cx="2143180" cy="577389"/>
            </a:xfrm>
            <a:custGeom>
              <a:avLst/>
              <a:gdLst>
                <a:gd name="connsiteX0" fmla="*/ 0 w 3452116"/>
                <a:gd name="connsiteY0" fmla="*/ 2330222 h 3465517"/>
                <a:gd name="connsiteX1" fmla="*/ 657546 w 3452116"/>
                <a:gd name="connsiteY1" fmla="*/ 2417553 h 3465517"/>
                <a:gd name="connsiteX2" fmla="*/ 1268858 w 3452116"/>
                <a:gd name="connsiteY2" fmla="*/ 2391867 h 3465517"/>
                <a:gd name="connsiteX3" fmla="*/ 1926404 w 3452116"/>
                <a:gd name="connsiteY3" fmla="*/ 2294263 h 3465517"/>
                <a:gd name="connsiteX4" fmla="*/ 2399015 w 3452116"/>
                <a:gd name="connsiteY4" fmla="*/ 1939804 h 3465517"/>
                <a:gd name="connsiteX5" fmla="*/ 2568539 w 3452116"/>
                <a:gd name="connsiteY5" fmla="*/ 1580209 h 3465517"/>
                <a:gd name="connsiteX6" fmla="*/ 2661006 w 3452116"/>
                <a:gd name="connsiteY6" fmla="*/ 1210339 h 3465517"/>
                <a:gd name="connsiteX7" fmla="*/ 2738062 w 3452116"/>
                <a:gd name="connsiteY7" fmla="*/ 768550 h 3465517"/>
                <a:gd name="connsiteX8" fmla="*/ 2774022 w 3452116"/>
                <a:gd name="connsiteY8" fmla="*/ 470600 h 3465517"/>
                <a:gd name="connsiteX9" fmla="*/ 2799707 w 3452116"/>
                <a:gd name="connsiteY9" fmla="*/ 182923 h 3465517"/>
                <a:gd name="connsiteX10" fmla="*/ 2856215 w 3452116"/>
                <a:gd name="connsiteY10" fmla="*/ 224020 h 3465517"/>
                <a:gd name="connsiteX11" fmla="*/ 3000053 w 3452116"/>
                <a:gd name="connsiteY11" fmla="*/ 2915849 h 3465517"/>
                <a:gd name="connsiteX12" fmla="*/ 3452116 w 3452116"/>
                <a:gd name="connsiteY12" fmla="*/ 3465517 h 346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52116" h="3465517">
                  <a:moveTo>
                    <a:pt x="0" y="2330222"/>
                  </a:moveTo>
                  <a:cubicBezTo>
                    <a:pt x="223035" y="2368750"/>
                    <a:pt x="446070" y="2407279"/>
                    <a:pt x="657546" y="2417553"/>
                  </a:cubicBezTo>
                  <a:cubicBezTo>
                    <a:pt x="869022" y="2427827"/>
                    <a:pt x="1057382" y="2412415"/>
                    <a:pt x="1268858" y="2391867"/>
                  </a:cubicBezTo>
                  <a:cubicBezTo>
                    <a:pt x="1480334" y="2371319"/>
                    <a:pt x="1738045" y="2369607"/>
                    <a:pt x="1926404" y="2294263"/>
                  </a:cubicBezTo>
                  <a:cubicBezTo>
                    <a:pt x="2114763" y="2218919"/>
                    <a:pt x="2291993" y="2058813"/>
                    <a:pt x="2399015" y="1939804"/>
                  </a:cubicBezTo>
                  <a:cubicBezTo>
                    <a:pt x="2506038" y="1820795"/>
                    <a:pt x="2524874" y="1701786"/>
                    <a:pt x="2568539" y="1580209"/>
                  </a:cubicBezTo>
                  <a:cubicBezTo>
                    <a:pt x="2612204" y="1458632"/>
                    <a:pt x="2632752" y="1345615"/>
                    <a:pt x="2661006" y="1210339"/>
                  </a:cubicBezTo>
                  <a:cubicBezTo>
                    <a:pt x="2689260" y="1075063"/>
                    <a:pt x="2719226" y="891840"/>
                    <a:pt x="2738062" y="768550"/>
                  </a:cubicBezTo>
                  <a:cubicBezTo>
                    <a:pt x="2756898" y="645260"/>
                    <a:pt x="2763748" y="568204"/>
                    <a:pt x="2774022" y="470600"/>
                  </a:cubicBezTo>
                  <a:cubicBezTo>
                    <a:pt x="2784296" y="372995"/>
                    <a:pt x="2786008" y="224020"/>
                    <a:pt x="2799707" y="182923"/>
                  </a:cubicBezTo>
                  <a:cubicBezTo>
                    <a:pt x="2813406" y="141826"/>
                    <a:pt x="2822824" y="-231468"/>
                    <a:pt x="2856215" y="224020"/>
                  </a:cubicBezTo>
                  <a:cubicBezTo>
                    <a:pt x="2889606" y="679508"/>
                    <a:pt x="2900736" y="2375600"/>
                    <a:pt x="3000053" y="2915849"/>
                  </a:cubicBezTo>
                  <a:cubicBezTo>
                    <a:pt x="3099370" y="3456099"/>
                    <a:pt x="3275743" y="3460808"/>
                    <a:pt x="3452116" y="3465517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58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4489" y="1"/>
            <a:ext cx="8208912" cy="8367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Primary-Ion Radiography / Tomography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9413" y="5780088"/>
            <a:ext cx="9378950" cy="696912"/>
          </a:xfrm>
        </p:spPr>
        <p:txBody>
          <a:bodyPr/>
          <a:lstStyle/>
          <a:p>
            <a:pPr marL="0" indent="0" algn="ctr">
              <a:buClrTx/>
              <a:buFont typeface="Wingdings" charset="0"/>
              <a:buNone/>
              <a:defRPr/>
            </a:pPr>
            <a:r>
              <a:rPr lang="en-US" b="1" i="1" dirty="0" smtClean="0">
                <a:solidFill>
                  <a:srgbClr val="FFFF00"/>
                </a:solidFill>
              </a:rPr>
              <a:t>Transmission </a:t>
            </a:r>
            <a:r>
              <a:rPr lang="en-US" b="1" i="1" dirty="0">
                <a:solidFill>
                  <a:srgbClr val="FFFF00"/>
                </a:solidFill>
              </a:rPr>
              <a:t>ion imaging prior to or in-between </a:t>
            </a:r>
            <a:r>
              <a:rPr lang="en-US" b="1" i="1" dirty="0" smtClean="0">
                <a:solidFill>
                  <a:srgbClr val="FFFF00"/>
                </a:solidFill>
              </a:rPr>
              <a:t>RT</a:t>
            </a:r>
            <a:r>
              <a:rPr lang="en-GB" b="1" i="1" dirty="0">
                <a:solidFill>
                  <a:srgbClr val="FFFF00"/>
                </a:solidFill>
                <a:cs typeface="Arial" pitchFamily="34" charset="0"/>
                <a:sym typeface="Symbol"/>
              </a:rPr>
              <a:t> </a:t>
            </a:r>
            <a:r>
              <a:rPr lang="en-GB" b="1" i="1" dirty="0" smtClean="0">
                <a:solidFill>
                  <a:srgbClr val="FFFF00"/>
                </a:solidFill>
                <a:cs typeface="Arial" pitchFamily="34" charset="0"/>
                <a:sym typeface="Symbol"/>
              </a:rPr>
              <a:t>is </a:t>
            </a:r>
            <a:r>
              <a:rPr lang="en-GB" b="1" i="1" dirty="0">
                <a:solidFill>
                  <a:srgbClr val="FFFF00"/>
                </a:solidFill>
                <a:cs typeface="Arial" pitchFamily="34" charset="0"/>
                <a:sym typeface="Symbol"/>
              </a:rPr>
              <a:t>feasible </a:t>
            </a:r>
            <a:endParaRPr lang="en-US" b="1" i="1" dirty="0">
              <a:solidFill>
                <a:srgbClr val="FFFF00"/>
              </a:solidFill>
            </a:endParaRPr>
          </a:p>
          <a:p>
            <a:pPr>
              <a:buClrTx/>
              <a:defRPr/>
            </a:pPr>
            <a:endParaRPr lang="en-GB" b="1" dirty="0"/>
          </a:p>
          <a:p>
            <a:pPr>
              <a:buClrTx/>
              <a:defRPr/>
            </a:pPr>
            <a:endParaRPr lang="en-GB" b="1" dirty="0">
              <a:solidFill>
                <a:srgbClr val="004586"/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IFMP_CORFU_17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0"/>
          </p:nvPr>
        </p:nvSpPr>
        <p:spPr>
          <a:xfrm>
            <a:off x="7099300" y="6243638"/>
            <a:ext cx="2311400" cy="457200"/>
          </a:xfrm>
        </p:spPr>
        <p:txBody>
          <a:bodyPr/>
          <a:lstStyle/>
          <a:p>
            <a:pPr algn="r">
              <a:defRPr/>
            </a:pPr>
            <a:r>
              <a:rPr lang="fr-FR" smtClean="0"/>
              <a:t>Nov 17</a:t>
            </a:r>
            <a:endParaRPr lang="de-DE" dirty="0"/>
          </a:p>
        </p:txBody>
      </p:sp>
      <p:grpSp>
        <p:nvGrpSpPr>
          <p:cNvPr id="165893" name="Gruppieren 15"/>
          <p:cNvGrpSpPr>
            <a:grpSpLocks/>
          </p:cNvGrpSpPr>
          <p:nvPr/>
        </p:nvGrpSpPr>
        <p:grpSpPr bwMode="auto">
          <a:xfrm>
            <a:off x="4069407" y="692696"/>
            <a:ext cx="5851525" cy="4891087"/>
            <a:chOff x="4154264" y="773938"/>
            <a:chExt cx="5851564" cy="4892048"/>
          </a:xfrm>
        </p:grpSpPr>
        <p:grpSp>
          <p:nvGrpSpPr>
            <p:cNvPr id="165911" name="Gruppieren 5"/>
            <p:cNvGrpSpPr>
              <a:grpSpLocks/>
            </p:cNvGrpSpPr>
            <p:nvPr/>
          </p:nvGrpSpPr>
          <p:grpSpPr bwMode="auto">
            <a:xfrm>
              <a:off x="4154264" y="773938"/>
              <a:ext cx="5713902" cy="2571241"/>
              <a:chOff x="4154264" y="1528947"/>
              <a:chExt cx="5713902" cy="2571241"/>
            </a:xfrm>
          </p:grpSpPr>
          <p:pic>
            <p:nvPicPr>
              <p:cNvPr id="165918" name="Picture 5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52" r="4396"/>
              <a:stretch>
                <a:fillRect/>
              </a:stretch>
            </p:blipFill>
            <p:spPr bwMode="auto">
              <a:xfrm>
                <a:off x="4154264" y="1668145"/>
                <a:ext cx="5713902" cy="2118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5919" name="Textfeld 12"/>
              <p:cNvSpPr txBox="1">
                <a:spLocks noChangeArrowheads="1"/>
              </p:cNvSpPr>
              <p:nvPr/>
            </p:nvSpPr>
            <p:spPr bwMode="auto">
              <a:xfrm>
                <a:off x="5757948" y="3761634"/>
                <a:ext cx="262802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600" dirty="0">
                    <a:latin typeface="Arial" charset="0"/>
                  </a:rPr>
                  <a:t>Water equivalent thickness</a:t>
                </a:r>
              </a:p>
            </p:txBody>
          </p:sp>
          <p:sp>
            <p:nvSpPr>
              <p:cNvPr id="165920" name="Textfeld 2"/>
              <p:cNvSpPr txBox="1">
                <a:spLocks noChangeArrowheads="1"/>
              </p:cNvSpPr>
              <p:nvPr/>
            </p:nvSpPr>
            <p:spPr bwMode="auto">
              <a:xfrm>
                <a:off x="4361625" y="1528947"/>
                <a:ext cx="5364185" cy="4001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aseline="30000" dirty="0">
                    <a:solidFill>
                      <a:srgbClr val="FF0000"/>
                    </a:solidFill>
                    <a:latin typeface="Arial" charset="0"/>
                  </a:rPr>
                  <a:t>12</a:t>
                </a:r>
                <a:r>
                  <a:rPr lang="en-US" sz="2000" dirty="0">
                    <a:solidFill>
                      <a:srgbClr val="FF0000"/>
                    </a:solidFill>
                    <a:latin typeface="Arial" charset="0"/>
                  </a:rPr>
                  <a:t>C ions              </a:t>
                </a:r>
                <a:r>
                  <a:rPr lang="en-US" sz="2000" dirty="0">
                    <a:solidFill>
                      <a:srgbClr val="0000FF"/>
                    </a:solidFill>
                    <a:latin typeface="Arial" charset="0"/>
                  </a:rPr>
                  <a:t>Radiography                </a:t>
                </a:r>
                <a:r>
                  <a:rPr lang="en-US" sz="2000" dirty="0">
                    <a:solidFill>
                      <a:srgbClr val="FF0000"/>
                    </a:solidFill>
                    <a:latin typeface="Arial" charset="0"/>
                  </a:rPr>
                  <a:t>X-rays</a:t>
                </a:r>
              </a:p>
            </p:txBody>
          </p:sp>
        </p:grpSp>
        <p:grpSp>
          <p:nvGrpSpPr>
            <p:cNvPr id="165912" name="Gruppieren 14"/>
            <p:cNvGrpSpPr>
              <a:grpSpLocks/>
            </p:cNvGrpSpPr>
            <p:nvPr/>
          </p:nvGrpSpPr>
          <p:grpSpPr bwMode="auto">
            <a:xfrm>
              <a:off x="4174550" y="3061018"/>
              <a:ext cx="5831278" cy="2604968"/>
              <a:chOff x="4174550" y="3061018"/>
              <a:chExt cx="5831278" cy="2604968"/>
            </a:xfrm>
          </p:grpSpPr>
          <p:grpSp>
            <p:nvGrpSpPr>
              <p:cNvPr id="165913" name="Gruppieren 11"/>
              <p:cNvGrpSpPr>
                <a:grpSpLocks/>
              </p:cNvGrpSpPr>
              <p:nvPr/>
            </p:nvGrpSpPr>
            <p:grpSpPr bwMode="auto">
              <a:xfrm>
                <a:off x="4174550" y="3392670"/>
                <a:ext cx="5831278" cy="2016033"/>
                <a:chOff x="4174550" y="3141000"/>
                <a:chExt cx="5831278" cy="2016033"/>
              </a:xfrm>
            </p:grpSpPr>
            <p:pic>
              <p:nvPicPr>
                <p:cNvPr id="165916" name="Picture 1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3590" t="3418" r="5968" b="51785"/>
                <a:stretch>
                  <a:fillRect/>
                </a:stretch>
              </p:blipFill>
              <p:spPr bwMode="auto">
                <a:xfrm>
                  <a:off x="4174550" y="3141000"/>
                  <a:ext cx="2983021" cy="20012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5917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3447" t="3140" r="4974" b="51244"/>
                <a:stretch>
                  <a:fillRect/>
                </a:stretch>
              </p:blipFill>
              <p:spPr bwMode="auto">
                <a:xfrm>
                  <a:off x="6986048" y="3156429"/>
                  <a:ext cx="3019780" cy="20006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65914" name="Textfeld 12"/>
              <p:cNvSpPr txBox="1">
                <a:spLocks noChangeArrowheads="1"/>
              </p:cNvSpPr>
              <p:nvPr/>
            </p:nvSpPr>
            <p:spPr bwMode="auto">
              <a:xfrm>
                <a:off x="5808251" y="5327432"/>
                <a:ext cx="278832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600">
                    <a:latin typeface="Arial" charset="0"/>
                  </a:rPr>
                  <a:t>Water equivalent path length</a:t>
                </a:r>
              </a:p>
            </p:txBody>
          </p:sp>
          <p:sp>
            <p:nvSpPr>
              <p:cNvPr id="165915" name="Textfeld 5"/>
              <p:cNvSpPr txBox="1">
                <a:spLocks noChangeArrowheads="1"/>
              </p:cNvSpPr>
              <p:nvPr/>
            </p:nvSpPr>
            <p:spPr bwMode="auto">
              <a:xfrm>
                <a:off x="4619300" y="3061018"/>
                <a:ext cx="484883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2000">
                    <a:solidFill>
                      <a:srgbClr val="0000FF"/>
                    </a:solidFill>
                    <a:latin typeface="Arial" charset="0"/>
                  </a:rPr>
                  <a:t>Tomography</a:t>
                </a:r>
              </a:p>
            </p:txBody>
          </p:sp>
        </p:grpSp>
      </p:grpSp>
      <p:pic>
        <p:nvPicPr>
          <p:cNvPr id="16589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t="5257" r="5179" b="3680"/>
          <a:stretch>
            <a:fillRect/>
          </a:stretch>
        </p:blipFill>
        <p:spPr bwMode="auto">
          <a:xfrm>
            <a:off x="69850" y="2582863"/>
            <a:ext cx="3956050" cy="274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5895" name="Gruppieren 164893"/>
          <p:cNvGrpSpPr>
            <a:grpSpLocks noChangeAspect="1"/>
          </p:cNvGrpSpPr>
          <p:nvPr/>
        </p:nvGrpSpPr>
        <p:grpSpPr bwMode="auto">
          <a:xfrm>
            <a:off x="347663" y="1182688"/>
            <a:ext cx="3317875" cy="1152525"/>
            <a:chOff x="6811820" y="2565175"/>
            <a:chExt cx="2295872" cy="863707"/>
          </a:xfrm>
        </p:grpSpPr>
        <p:sp>
          <p:nvSpPr>
            <p:cNvPr id="29" name="Rechteck 28"/>
            <p:cNvSpPr/>
            <p:nvPr/>
          </p:nvSpPr>
          <p:spPr>
            <a:xfrm>
              <a:off x="8201426" y="2565175"/>
              <a:ext cx="906266" cy="79232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cxnSp>
          <p:nvCxnSpPr>
            <p:cNvPr id="30" name="Gerade Verbindung 29"/>
            <p:cNvCxnSpPr/>
            <p:nvPr/>
          </p:nvCxnSpPr>
          <p:spPr>
            <a:xfrm>
              <a:off x="8275026" y="2565175"/>
              <a:ext cx="0" cy="792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8426620" y="2565175"/>
              <a:ext cx="0" cy="792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>
              <a:off x="8579312" y="2565175"/>
              <a:ext cx="0" cy="792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8732004" y="2565175"/>
              <a:ext cx="0" cy="792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>
              <a:off x="8883597" y="2565175"/>
              <a:ext cx="0" cy="792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>
              <a:off x="9036289" y="2565175"/>
              <a:ext cx="0" cy="792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590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7492" y="2573546"/>
              <a:ext cx="740704" cy="855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Freihandform 36"/>
            <p:cNvSpPr/>
            <p:nvPr/>
          </p:nvSpPr>
          <p:spPr>
            <a:xfrm>
              <a:off x="6811820" y="2709126"/>
              <a:ext cx="2143180" cy="576995"/>
            </a:xfrm>
            <a:custGeom>
              <a:avLst/>
              <a:gdLst>
                <a:gd name="connsiteX0" fmla="*/ 0 w 3452116"/>
                <a:gd name="connsiteY0" fmla="*/ 2330222 h 3465517"/>
                <a:gd name="connsiteX1" fmla="*/ 657546 w 3452116"/>
                <a:gd name="connsiteY1" fmla="*/ 2417553 h 3465517"/>
                <a:gd name="connsiteX2" fmla="*/ 1268858 w 3452116"/>
                <a:gd name="connsiteY2" fmla="*/ 2391867 h 3465517"/>
                <a:gd name="connsiteX3" fmla="*/ 1926404 w 3452116"/>
                <a:gd name="connsiteY3" fmla="*/ 2294263 h 3465517"/>
                <a:gd name="connsiteX4" fmla="*/ 2399015 w 3452116"/>
                <a:gd name="connsiteY4" fmla="*/ 1939804 h 3465517"/>
                <a:gd name="connsiteX5" fmla="*/ 2568539 w 3452116"/>
                <a:gd name="connsiteY5" fmla="*/ 1580209 h 3465517"/>
                <a:gd name="connsiteX6" fmla="*/ 2661006 w 3452116"/>
                <a:gd name="connsiteY6" fmla="*/ 1210339 h 3465517"/>
                <a:gd name="connsiteX7" fmla="*/ 2738062 w 3452116"/>
                <a:gd name="connsiteY7" fmla="*/ 768550 h 3465517"/>
                <a:gd name="connsiteX8" fmla="*/ 2774022 w 3452116"/>
                <a:gd name="connsiteY8" fmla="*/ 470600 h 3465517"/>
                <a:gd name="connsiteX9" fmla="*/ 2799707 w 3452116"/>
                <a:gd name="connsiteY9" fmla="*/ 182923 h 3465517"/>
                <a:gd name="connsiteX10" fmla="*/ 2856215 w 3452116"/>
                <a:gd name="connsiteY10" fmla="*/ 224020 h 3465517"/>
                <a:gd name="connsiteX11" fmla="*/ 3000053 w 3452116"/>
                <a:gd name="connsiteY11" fmla="*/ 2915849 h 3465517"/>
                <a:gd name="connsiteX12" fmla="*/ 3452116 w 3452116"/>
                <a:gd name="connsiteY12" fmla="*/ 3465517 h 346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52116" h="3465517">
                  <a:moveTo>
                    <a:pt x="0" y="2330222"/>
                  </a:moveTo>
                  <a:cubicBezTo>
                    <a:pt x="223035" y="2368750"/>
                    <a:pt x="446070" y="2407279"/>
                    <a:pt x="657546" y="2417553"/>
                  </a:cubicBezTo>
                  <a:cubicBezTo>
                    <a:pt x="869022" y="2427827"/>
                    <a:pt x="1057382" y="2412415"/>
                    <a:pt x="1268858" y="2391867"/>
                  </a:cubicBezTo>
                  <a:cubicBezTo>
                    <a:pt x="1480334" y="2371319"/>
                    <a:pt x="1738045" y="2369607"/>
                    <a:pt x="1926404" y="2294263"/>
                  </a:cubicBezTo>
                  <a:cubicBezTo>
                    <a:pt x="2114763" y="2218919"/>
                    <a:pt x="2291993" y="2058813"/>
                    <a:pt x="2399015" y="1939804"/>
                  </a:cubicBezTo>
                  <a:cubicBezTo>
                    <a:pt x="2506038" y="1820795"/>
                    <a:pt x="2524874" y="1701786"/>
                    <a:pt x="2568539" y="1580209"/>
                  </a:cubicBezTo>
                  <a:cubicBezTo>
                    <a:pt x="2612204" y="1458632"/>
                    <a:pt x="2632752" y="1345615"/>
                    <a:pt x="2661006" y="1210339"/>
                  </a:cubicBezTo>
                  <a:cubicBezTo>
                    <a:pt x="2689260" y="1075063"/>
                    <a:pt x="2719226" y="891840"/>
                    <a:pt x="2738062" y="768550"/>
                  </a:cubicBezTo>
                  <a:cubicBezTo>
                    <a:pt x="2756898" y="645260"/>
                    <a:pt x="2763748" y="568204"/>
                    <a:pt x="2774022" y="470600"/>
                  </a:cubicBezTo>
                  <a:cubicBezTo>
                    <a:pt x="2784296" y="372995"/>
                    <a:pt x="2786008" y="224020"/>
                    <a:pt x="2799707" y="182923"/>
                  </a:cubicBezTo>
                  <a:cubicBezTo>
                    <a:pt x="2813406" y="141826"/>
                    <a:pt x="2822824" y="-231468"/>
                    <a:pt x="2856215" y="224020"/>
                  </a:cubicBezTo>
                  <a:cubicBezTo>
                    <a:pt x="2889606" y="679508"/>
                    <a:pt x="2900736" y="2375600"/>
                    <a:pt x="3000053" y="2915849"/>
                  </a:cubicBezTo>
                  <a:cubicBezTo>
                    <a:pt x="3099370" y="3456099"/>
                    <a:pt x="3275743" y="3460808"/>
                    <a:pt x="3452116" y="3465517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65896" name="Text Box 7"/>
          <p:cNvSpPr txBox="1">
            <a:spLocks noChangeArrowheads="1"/>
          </p:cNvSpPr>
          <p:nvPr/>
        </p:nvSpPr>
        <p:spPr bwMode="auto">
          <a:xfrm>
            <a:off x="1108075" y="2500313"/>
            <a:ext cx="3052763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61x ICs &amp; PMMA slabs (300x300x3)mm</a:t>
            </a:r>
            <a:r>
              <a:rPr lang="en-GB" sz="2200" baseline="3000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3</a:t>
            </a:r>
            <a:endParaRPr lang="en-GB" sz="2200">
              <a:solidFill>
                <a:schemeClr val="bg1"/>
              </a:solidFill>
              <a:latin typeface="Times New Roman" charset="0"/>
              <a:ea typeface="ヒラギノ角ゴ Pro W3" charset="0"/>
              <a:cs typeface="ヒラギノ角ゴ Pro W3" charset="0"/>
            </a:endParaRPr>
          </a:p>
          <a:p>
            <a:pPr algn="ctr" eaLnBrk="1" hangingPunct="1"/>
            <a:r>
              <a:rPr lang="en-GB" sz="2800">
                <a:latin typeface="Times New Roman" charset="0"/>
                <a:ea typeface="ヒラギノ角ゴ Pro W3" charset="0"/>
                <a:cs typeface="ヒラギノ角ゴ Pro W3" charset="0"/>
              </a:rPr>
              <a:t> </a:t>
            </a:r>
            <a:endParaRPr lang="en-GB" sz="2200">
              <a:latin typeface="Times New 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5897" name="Text Box 7"/>
          <p:cNvSpPr txBox="1">
            <a:spLocks noChangeArrowheads="1"/>
          </p:cNvSpPr>
          <p:nvPr/>
        </p:nvSpPr>
        <p:spPr bwMode="auto">
          <a:xfrm>
            <a:off x="2265363" y="4975225"/>
            <a:ext cx="184626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Electrometer</a:t>
            </a:r>
          </a:p>
        </p:txBody>
      </p:sp>
      <p:sp>
        <p:nvSpPr>
          <p:cNvPr id="40" name="Rechteck 39"/>
          <p:cNvSpPr/>
          <p:nvPr/>
        </p:nvSpPr>
        <p:spPr>
          <a:xfrm>
            <a:off x="2381250" y="4778375"/>
            <a:ext cx="16478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chemeClr val="bg1"/>
                </a:solidFill>
                <a:latin typeface="+mn-lt"/>
              </a:rPr>
              <a:t>(www.ptcusa.com)</a:t>
            </a:r>
          </a:p>
        </p:txBody>
      </p:sp>
      <p:sp>
        <p:nvSpPr>
          <p:cNvPr id="165899" name="Text Box 7"/>
          <p:cNvSpPr txBox="1">
            <a:spLocks noChangeArrowheads="1"/>
          </p:cNvSpPr>
          <p:nvPr/>
        </p:nvSpPr>
        <p:spPr bwMode="auto">
          <a:xfrm>
            <a:off x="8215313" y="1141413"/>
            <a:ext cx="14525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GB" sz="220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3x0.6mm</a:t>
            </a:r>
            <a:r>
              <a:rPr lang="en-GB" sz="2200" baseline="3000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2</a:t>
            </a:r>
            <a:endParaRPr lang="en-GB" sz="2200">
              <a:solidFill>
                <a:schemeClr val="bg1"/>
              </a:solidFill>
              <a:latin typeface="Times New 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5900" name="Text Box 7"/>
          <p:cNvSpPr txBox="1">
            <a:spLocks noChangeArrowheads="1"/>
          </p:cNvSpPr>
          <p:nvPr/>
        </p:nvSpPr>
        <p:spPr bwMode="auto">
          <a:xfrm>
            <a:off x="4376936" y="1124744"/>
            <a:ext cx="14509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600"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1x1mm</a:t>
            </a:r>
            <a:r>
              <a:rPr lang="en-GB" sz="2200" baseline="30000" dirty="0">
                <a:solidFill>
                  <a:schemeClr val="bg1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2</a:t>
            </a:r>
            <a:endParaRPr lang="en-GB" sz="2200" dirty="0">
              <a:solidFill>
                <a:schemeClr val="bg1"/>
              </a:solidFill>
              <a:latin typeface="Times New 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4646613" y="4551363"/>
            <a:ext cx="1670050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defRPr/>
            </a:pP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>Rinaldi et al 2012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36B7B-58F0-AA46-A954-80CF1B187DE9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62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3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85FB-865E-2648-B443-EABEF957300B}" type="slidenum">
              <a:rPr lang="fr-FR"/>
              <a:pPr/>
              <a:t>36</a:t>
            </a:fld>
            <a:endParaRPr lang="fr-FR"/>
          </a:p>
        </p:txBody>
      </p:sp>
      <p:sp>
        <p:nvSpPr>
          <p:cNvPr id="684034" name="Rectangle 1026"/>
          <p:cNvSpPr>
            <a:spLocks noChangeArrowheads="1"/>
          </p:cNvSpPr>
          <p:nvPr/>
        </p:nvSpPr>
        <p:spPr bwMode="auto">
          <a:xfrm>
            <a:off x="1208584" y="2204864"/>
            <a:ext cx="6096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fr-FR" sz="3600" b="1" i="0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GB" sz="3600" b="1" i="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/>
            <a:endParaRPr lang="en-GB" sz="3600" b="1" i="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84035" name="Line 1027"/>
          <p:cNvSpPr>
            <a:spLocks noChangeShapeType="1"/>
          </p:cNvSpPr>
          <p:nvPr/>
        </p:nvSpPr>
        <p:spPr bwMode="auto">
          <a:xfrm>
            <a:off x="2057400" y="1227138"/>
            <a:ext cx="0" cy="5953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6" name="Line 1028"/>
          <p:cNvSpPr>
            <a:spLocks noChangeShapeType="1"/>
          </p:cNvSpPr>
          <p:nvPr/>
        </p:nvSpPr>
        <p:spPr bwMode="auto">
          <a:xfrm>
            <a:off x="1905000" y="1379538"/>
            <a:ext cx="0" cy="442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7" name="Line 1029"/>
          <p:cNvSpPr>
            <a:spLocks noChangeShapeType="1"/>
          </p:cNvSpPr>
          <p:nvPr/>
        </p:nvSpPr>
        <p:spPr bwMode="auto">
          <a:xfrm>
            <a:off x="1295400" y="1227138"/>
            <a:ext cx="0" cy="7477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8" name="Line 1030"/>
          <p:cNvSpPr>
            <a:spLocks noChangeShapeType="1"/>
          </p:cNvSpPr>
          <p:nvPr/>
        </p:nvSpPr>
        <p:spPr bwMode="auto">
          <a:xfrm flipH="1">
            <a:off x="1290638" y="1219200"/>
            <a:ext cx="7731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9" name="Line 1031"/>
          <p:cNvSpPr>
            <a:spLocks noChangeShapeType="1"/>
          </p:cNvSpPr>
          <p:nvPr/>
        </p:nvSpPr>
        <p:spPr bwMode="auto">
          <a:xfrm>
            <a:off x="1455738" y="1828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0" name="Line 1032"/>
          <p:cNvSpPr>
            <a:spLocks noChangeShapeType="1"/>
          </p:cNvSpPr>
          <p:nvPr/>
        </p:nvSpPr>
        <p:spPr bwMode="auto">
          <a:xfrm>
            <a:off x="1303338" y="2133600"/>
            <a:ext cx="5953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1" name="Line 1033"/>
          <p:cNvSpPr>
            <a:spLocks noChangeShapeType="1"/>
          </p:cNvSpPr>
          <p:nvPr/>
        </p:nvSpPr>
        <p:spPr bwMode="auto">
          <a:xfrm>
            <a:off x="2065338" y="21336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2" name="Line 1034"/>
          <p:cNvSpPr>
            <a:spLocks noChangeShapeType="1"/>
          </p:cNvSpPr>
          <p:nvPr/>
        </p:nvSpPr>
        <p:spPr bwMode="auto">
          <a:xfrm>
            <a:off x="2065338" y="1828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3" name="Line 1035"/>
          <p:cNvSpPr>
            <a:spLocks noChangeShapeType="1"/>
          </p:cNvSpPr>
          <p:nvPr/>
        </p:nvSpPr>
        <p:spPr bwMode="auto">
          <a:xfrm>
            <a:off x="1905000" y="1989138"/>
            <a:ext cx="0" cy="1381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4" name="Line 1036"/>
          <p:cNvSpPr>
            <a:spLocks noChangeShapeType="1"/>
          </p:cNvSpPr>
          <p:nvPr/>
        </p:nvSpPr>
        <p:spPr bwMode="auto">
          <a:xfrm>
            <a:off x="1455738" y="13716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5" name="Line 1037"/>
          <p:cNvSpPr>
            <a:spLocks noChangeShapeType="1"/>
          </p:cNvSpPr>
          <p:nvPr/>
        </p:nvSpPr>
        <p:spPr bwMode="auto">
          <a:xfrm>
            <a:off x="1447800" y="1379538"/>
            <a:ext cx="0" cy="442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6" name="Line 1038"/>
          <p:cNvSpPr>
            <a:spLocks noChangeShapeType="1"/>
          </p:cNvSpPr>
          <p:nvPr/>
        </p:nvSpPr>
        <p:spPr bwMode="auto">
          <a:xfrm>
            <a:off x="1303338" y="1981200"/>
            <a:ext cx="595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7" name="Line 1039"/>
          <p:cNvSpPr>
            <a:spLocks noChangeShapeType="1"/>
          </p:cNvSpPr>
          <p:nvPr/>
        </p:nvSpPr>
        <p:spPr bwMode="auto">
          <a:xfrm>
            <a:off x="1455738" y="22860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8" name="Line 1040"/>
          <p:cNvSpPr>
            <a:spLocks noChangeShapeType="1"/>
          </p:cNvSpPr>
          <p:nvPr/>
        </p:nvSpPr>
        <p:spPr bwMode="auto">
          <a:xfrm flipV="1">
            <a:off x="20574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9" name="Line 1041"/>
          <p:cNvSpPr>
            <a:spLocks noChangeShapeType="1"/>
          </p:cNvSpPr>
          <p:nvPr/>
        </p:nvSpPr>
        <p:spPr bwMode="auto">
          <a:xfrm>
            <a:off x="2065338" y="22860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0" name="Line 1042"/>
          <p:cNvSpPr>
            <a:spLocks noChangeShapeType="1"/>
          </p:cNvSpPr>
          <p:nvPr/>
        </p:nvSpPr>
        <p:spPr bwMode="auto">
          <a:xfrm>
            <a:off x="2065338" y="19812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1" name="Line 1043"/>
          <p:cNvSpPr>
            <a:spLocks noChangeShapeType="1"/>
          </p:cNvSpPr>
          <p:nvPr/>
        </p:nvSpPr>
        <p:spPr bwMode="auto">
          <a:xfrm>
            <a:off x="2065338" y="4495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2" name="Line 1044"/>
          <p:cNvSpPr>
            <a:spLocks noChangeShapeType="1"/>
          </p:cNvSpPr>
          <p:nvPr/>
        </p:nvSpPr>
        <p:spPr bwMode="auto">
          <a:xfrm>
            <a:off x="14557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3" name="Line 1045"/>
          <p:cNvSpPr>
            <a:spLocks noChangeShapeType="1"/>
          </p:cNvSpPr>
          <p:nvPr/>
        </p:nvSpPr>
        <p:spPr bwMode="auto">
          <a:xfrm flipV="1">
            <a:off x="19050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4" name="Line 1046"/>
          <p:cNvSpPr>
            <a:spLocks noChangeShapeType="1"/>
          </p:cNvSpPr>
          <p:nvPr/>
        </p:nvSpPr>
        <p:spPr bwMode="auto">
          <a:xfrm flipV="1">
            <a:off x="14478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5" name="Line 1047"/>
          <p:cNvSpPr>
            <a:spLocks noChangeShapeType="1"/>
          </p:cNvSpPr>
          <p:nvPr/>
        </p:nvSpPr>
        <p:spPr bwMode="auto">
          <a:xfrm flipV="1">
            <a:off x="1295400" y="2128838"/>
            <a:ext cx="0" cy="25130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6" name="Line 1048"/>
          <p:cNvSpPr>
            <a:spLocks noChangeShapeType="1"/>
          </p:cNvSpPr>
          <p:nvPr/>
        </p:nvSpPr>
        <p:spPr bwMode="auto">
          <a:xfrm>
            <a:off x="1295400" y="4648200"/>
            <a:ext cx="7300913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7" name="Line 1049"/>
          <p:cNvSpPr>
            <a:spLocks noChangeShapeType="1"/>
          </p:cNvSpPr>
          <p:nvPr/>
        </p:nvSpPr>
        <p:spPr bwMode="auto">
          <a:xfrm>
            <a:off x="2057400" y="1989138"/>
            <a:ext cx="0" cy="1381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8" name="Line 1050"/>
          <p:cNvSpPr>
            <a:spLocks noChangeShapeType="1"/>
          </p:cNvSpPr>
          <p:nvPr/>
        </p:nvSpPr>
        <p:spPr bwMode="auto">
          <a:xfrm flipV="1">
            <a:off x="8610600" y="2128838"/>
            <a:ext cx="0" cy="25257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9" name="Line 1051"/>
          <p:cNvSpPr>
            <a:spLocks noChangeShapeType="1"/>
          </p:cNvSpPr>
          <p:nvPr/>
        </p:nvSpPr>
        <p:spPr bwMode="auto">
          <a:xfrm>
            <a:off x="80089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0" name="Line 1052"/>
          <p:cNvSpPr>
            <a:spLocks noChangeShapeType="1"/>
          </p:cNvSpPr>
          <p:nvPr/>
        </p:nvSpPr>
        <p:spPr bwMode="auto">
          <a:xfrm flipV="1">
            <a:off x="84582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1" name="Line 1053"/>
          <p:cNvSpPr>
            <a:spLocks noChangeShapeType="1"/>
          </p:cNvSpPr>
          <p:nvPr/>
        </p:nvSpPr>
        <p:spPr bwMode="auto">
          <a:xfrm flipV="1">
            <a:off x="80010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2" name="Line 1054"/>
          <p:cNvSpPr>
            <a:spLocks noChangeShapeType="1"/>
          </p:cNvSpPr>
          <p:nvPr/>
        </p:nvSpPr>
        <p:spPr bwMode="auto">
          <a:xfrm flipV="1">
            <a:off x="78486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grpSp>
        <p:nvGrpSpPr>
          <p:cNvPr id="40" name="Group 94"/>
          <p:cNvGrpSpPr>
            <a:grpSpLocks/>
          </p:cNvGrpSpPr>
          <p:nvPr/>
        </p:nvGrpSpPr>
        <p:grpSpPr bwMode="auto">
          <a:xfrm>
            <a:off x="7401272" y="188640"/>
            <a:ext cx="2743200" cy="5664200"/>
            <a:chOff x="4512" y="96"/>
            <a:chExt cx="1728" cy="3568"/>
          </a:xfrm>
        </p:grpSpPr>
        <p:pic>
          <p:nvPicPr>
            <p:cNvPr id="41" name="Picture 9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1" y="2480"/>
              <a:ext cx="1469" cy="1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2" name="Line 96"/>
            <p:cNvSpPr>
              <a:spLocks noChangeShapeType="1"/>
            </p:cNvSpPr>
            <p:nvPr/>
          </p:nvSpPr>
          <p:spPr bwMode="auto">
            <a:xfrm flipV="1">
              <a:off x="5424" y="1341"/>
              <a:ext cx="0" cy="1591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3" name="Line 97"/>
            <p:cNvSpPr>
              <a:spLocks noChangeShapeType="1"/>
            </p:cNvSpPr>
            <p:nvPr/>
          </p:nvSpPr>
          <p:spPr bwMode="auto">
            <a:xfrm>
              <a:off x="5045" y="2832"/>
              <a:ext cx="27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4" name="Line 98"/>
            <p:cNvSpPr>
              <a:spLocks noChangeShapeType="1"/>
            </p:cNvSpPr>
            <p:nvPr/>
          </p:nvSpPr>
          <p:spPr bwMode="auto">
            <a:xfrm flipV="1">
              <a:off x="5328" y="1437"/>
              <a:ext cx="0" cy="1399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5" name="Line 99"/>
            <p:cNvSpPr>
              <a:spLocks noChangeShapeType="1"/>
            </p:cNvSpPr>
            <p:nvPr/>
          </p:nvSpPr>
          <p:spPr bwMode="auto">
            <a:xfrm flipV="1">
              <a:off x="5040" y="1437"/>
              <a:ext cx="0" cy="139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6" name="Line 100"/>
            <p:cNvSpPr>
              <a:spLocks noChangeShapeType="1"/>
            </p:cNvSpPr>
            <p:nvPr/>
          </p:nvSpPr>
          <p:spPr bwMode="auto">
            <a:xfrm flipV="1">
              <a:off x="4944" y="1437"/>
              <a:ext cx="0" cy="1399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7" name="Line 101"/>
            <p:cNvSpPr>
              <a:spLocks noChangeShapeType="1"/>
            </p:cNvSpPr>
            <p:nvPr/>
          </p:nvSpPr>
          <p:spPr bwMode="auto">
            <a:xfrm>
              <a:off x="5424" y="755"/>
              <a:ext cx="0" cy="459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8" name="Line 102"/>
            <p:cNvSpPr>
              <a:spLocks noChangeShapeType="1"/>
            </p:cNvSpPr>
            <p:nvPr/>
          </p:nvSpPr>
          <p:spPr bwMode="auto">
            <a:xfrm>
              <a:off x="5328" y="849"/>
              <a:ext cx="0" cy="27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49" name="Line 103"/>
            <p:cNvSpPr>
              <a:spLocks noChangeShapeType="1"/>
            </p:cNvSpPr>
            <p:nvPr/>
          </p:nvSpPr>
          <p:spPr bwMode="auto">
            <a:xfrm>
              <a:off x="4944" y="755"/>
              <a:ext cx="0" cy="365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0" name="Line 104"/>
            <p:cNvSpPr>
              <a:spLocks noChangeShapeType="1"/>
            </p:cNvSpPr>
            <p:nvPr/>
          </p:nvSpPr>
          <p:spPr bwMode="auto">
            <a:xfrm flipH="1">
              <a:off x="4941" y="750"/>
              <a:ext cx="487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1" name="Line 105"/>
            <p:cNvSpPr>
              <a:spLocks noChangeShapeType="1"/>
            </p:cNvSpPr>
            <p:nvPr/>
          </p:nvSpPr>
          <p:spPr bwMode="auto">
            <a:xfrm>
              <a:off x="5045" y="1124"/>
              <a:ext cx="27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2" name="Line 106"/>
            <p:cNvSpPr>
              <a:spLocks noChangeShapeType="1"/>
            </p:cNvSpPr>
            <p:nvPr/>
          </p:nvSpPr>
          <p:spPr bwMode="auto">
            <a:xfrm>
              <a:off x="4944" y="1311"/>
              <a:ext cx="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3" name="Line 107"/>
            <p:cNvSpPr>
              <a:spLocks noChangeShapeType="1"/>
            </p:cNvSpPr>
            <p:nvPr/>
          </p:nvSpPr>
          <p:spPr bwMode="auto">
            <a:xfrm>
              <a:off x="4944" y="1223"/>
              <a:ext cx="0" cy="84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4" name="Line 108"/>
            <p:cNvSpPr>
              <a:spLocks noChangeShapeType="1"/>
            </p:cNvSpPr>
            <p:nvPr/>
          </p:nvSpPr>
          <p:spPr bwMode="auto">
            <a:xfrm>
              <a:off x="5045" y="844"/>
              <a:ext cx="279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5" name="Line 109"/>
            <p:cNvSpPr>
              <a:spLocks noChangeShapeType="1"/>
            </p:cNvSpPr>
            <p:nvPr/>
          </p:nvSpPr>
          <p:spPr bwMode="auto">
            <a:xfrm>
              <a:off x="5040" y="849"/>
              <a:ext cx="0" cy="271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6" name="Line 110"/>
            <p:cNvSpPr>
              <a:spLocks noChangeShapeType="1"/>
            </p:cNvSpPr>
            <p:nvPr/>
          </p:nvSpPr>
          <p:spPr bwMode="auto">
            <a:xfrm>
              <a:off x="5045" y="1218"/>
              <a:ext cx="375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7" name="Line 111"/>
            <p:cNvSpPr>
              <a:spLocks noChangeShapeType="1"/>
            </p:cNvSpPr>
            <p:nvPr/>
          </p:nvSpPr>
          <p:spPr bwMode="auto">
            <a:xfrm>
              <a:off x="5045" y="1405"/>
              <a:ext cx="279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8" name="Line 112"/>
            <p:cNvSpPr>
              <a:spLocks noChangeShapeType="1"/>
            </p:cNvSpPr>
            <p:nvPr/>
          </p:nvSpPr>
          <p:spPr bwMode="auto">
            <a:xfrm flipV="1">
              <a:off x="5424" y="1308"/>
              <a:ext cx="0" cy="155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59" name="Line 113"/>
            <p:cNvSpPr>
              <a:spLocks noChangeShapeType="1"/>
            </p:cNvSpPr>
            <p:nvPr/>
          </p:nvSpPr>
          <p:spPr bwMode="auto">
            <a:xfrm>
              <a:off x="5045" y="2760"/>
              <a:ext cx="27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0" name="Line 114"/>
            <p:cNvSpPr>
              <a:spLocks noChangeShapeType="1"/>
            </p:cNvSpPr>
            <p:nvPr/>
          </p:nvSpPr>
          <p:spPr bwMode="auto">
            <a:xfrm flipV="1">
              <a:off x="5328" y="1402"/>
              <a:ext cx="0" cy="1362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1" name="Line 115"/>
            <p:cNvSpPr>
              <a:spLocks noChangeShapeType="1"/>
            </p:cNvSpPr>
            <p:nvPr/>
          </p:nvSpPr>
          <p:spPr bwMode="auto">
            <a:xfrm flipV="1">
              <a:off x="5040" y="1402"/>
              <a:ext cx="0" cy="136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2" name="Line 116"/>
            <p:cNvSpPr>
              <a:spLocks noChangeShapeType="1"/>
            </p:cNvSpPr>
            <p:nvPr/>
          </p:nvSpPr>
          <p:spPr bwMode="auto">
            <a:xfrm flipV="1">
              <a:off x="4944" y="1402"/>
              <a:ext cx="0" cy="1362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3" name="Line 117"/>
            <p:cNvSpPr>
              <a:spLocks noChangeShapeType="1"/>
            </p:cNvSpPr>
            <p:nvPr/>
          </p:nvSpPr>
          <p:spPr bwMode="auto">
            <a:xfrm>
              <a:off x="5040" y="1223"/>
              <a:ext cx="0" cy="84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4" name="Line 118"/>
            <p:cNvSpPr>
              <a:spLocks noChangeShapeType="1"/>
            </p:cNvSpPr>
            <p:nvPr/>
          </p:nvSpPr>
          <p:spPr bwMode="auto">
            <a:xfrm>
              <a:off x="5045" y="1311"/>
              <a:ext cx="375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5" name="Oval 119"/>
            <p:cNvSpPr>
              <a:spLocks noChangeArrowheads="1"/>
            </p:cNvSpPr>
            <p:nvPr/>
          </p:nvSpPr>
          <p:spPr bwMode="auto">
            <a:xfrm>
              <a:off x="5409" y="1428"/>
              <a:ext cx="184" cy="156"/>
            </a:xfrm>
            <a:prstGeom prst="ellipse">
              <a:avLst/>
            </a:prstGeom>
            <a:solidFill>
              <a:srgbClr val="A2FFA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6" name="Oval 120"/>
            <p:cNvSpPr>
              <a:spLocks noChangeArrowheads="1"/>
            </p:cNvSpPr>
            <p:nvPr/>
          </p:nvSpPr>
          <p:spPr bwMode="auto">
            <a:xfrm>
              <a:off x="5505" y="1701"/>
              <a:ext cx="120" cy="109"/>
            </a:xfrm>
            <a:prstGeom prst="ellipse">
              <a:avLst/>
            </a:prstGeom>
            <a:solidFill>
              <a:srgbClr val="A2FFA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67" name="Oval 121"/>
            <p:cNvSpPr>
              <a:spLocks noChangeArrowheads="1"/>
            </p:cNvSpPr>
            <p:nvPr/>
          </p:nvSpPr>
          <p:spPr bwMode="auto">
            <a:xfrm>
              <a:off x="5573" y="1970"/>
              <a:ext cx="72" cy="62"/>
            </a:xfrm>
            <a:prstGeom prst="ellipse">
              <a:avLst/>
            </a:prstGeom>
            <a:solidFill>
              <a:srgbClr val="A2FFA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grpSp>
          <p:nvGrpSpPr>
            <p:cNvPr id="68" name="Group 122"/>
            <p:cNvGrpSpPr>
              <a:grpSpLocks/>
            </p:cNvGrpSpPr>
            <p:nvPr/>
          </p:nvGrpSpPr>
          <p:grpSpPr bwMode="auto">
            <a:xfrm>
              <a:off x="4512" y="96"/>
              <a:ext cx="1505" cy="1167"/>
              <a:chOff x="4596" y="100"/>
              <a:chExt cx="1505" cy="1297"/>
            </a:xfrm>
          </p:grpSpPr>
          <p:sp>
            <p:nvSpPr>
              <p:cNvPr id="69" name="Freeform 123"/>
              <p:cNvSpPr>
                <a:spLocks/>
              </p:cNvSpPr>
              <p:nvPr/>
            </p:nvSpPr>
            <p:spPr bwMode="auto">
              <a:xfrm>
                <a:off x="4596" y="100"/>
                <a:ext cx="1449" cy="1297"/>
              </a:xfrm>
              <a:custGeom>
                <a:avLst/>
                <a:gdLst>
                  <a:gd name="T0" fmla="*/ 1448 w 1449"/>
                  <a:gd name="T1" fmla="*/ 1000 h 1297"/>
                  <a:gd name="T2" fmla="*/ 1448 w 1449"/>
                  <a:gd name="T3" fmla="*/ 1000 h 1297"/>
                  <a:gd name="T4" fmla="*/ 1416 w 1449"/>
                  <a:gd name="T5" fmla="*/ 1032 h 1297"/>
                  <a:gd name="T6" fmla="*/ 1344 w 1449"/>
                  <a:gd name="T7" fmla="*/ 1072 h 1297"/>
                  <a:gd name="T8" fmla="*/ 1272 w 1449"/>
                  <a:gd name="T9" fmla="*/ 1096 h 1297"/>
                  <a:gd name="T10" fmla="*/ 1208 w 1449"/>
                  <a:gd name="T11" fmla="*/ 1096 h 1297"/>
                  <a:gd name="T12" fmla="*/ 1184 w 1449"/>
                  <a:gd name="T13" fmla="*/ 1176 h 1297"/>
                  <a:gd name="T14" fmla="*/ 1128 w 1449"/>
                  <a:gd name="T15" fmla="*/ 1232 h 1297"/>
                  <a:gd name="T16" fmla="*/ 1048 w 1449"/>
                  <a:gd name="T17" fmla="*/ 1272 h 1297"/>
                  <a:gd name="T18" fmla="*/ 968 w 1449"/>
                  <a:gd name="T19" fmla="*/ 1288 h 1297"/>
                  <a:gd name="T20" fmla="*/ 904 w 1449"/>
                  <a:gd name="T21" fmla="*/ 1280 h 1297"/>
                  <a:gd name="T22" fmla="*/ 832 w 1449"/>
                  <a:gd name="T23" fmla="*/ 1240 h 1297"/>
                  <a:gd name="T24" fmla="*/ 792 w 1449"/>
                  <a:gd name="T25" fmla="*/ 1200 h 1297"/>
                  <a:gd name="T26" fmla="*/ 728 w 1449"/>
                  <a:gd name="T27" fmla="*/ 1248 h 1297"/>
                  <a:gd name="T28" fmla="*/ 656 w 1449"/>
                  <a:gd name="T29" fmla="*/ 1280 h 1297"/>
                  <a:gd name="T30" fmla="*/ 552 w 1449"/>
                  <a:gd name="T31" fmla="*/ 1296 h 1297"/>
                  <a:gd name="T32" fmla="*/ 456 w 1449"/>
                  <a:gd name="T33" fmla="*/ 1280 h 1297"/>
                  <a:gd name="T34" fmla="*/ 376 w 1449"/>
                  <a:gd name="T35" fmla="*/ 1240 h 1297"/>
                  <a:gd name="T36" fmla="*/ 312 w 1449"/>
                  <a:gd name="T37" fmla="*/ 1192 h 1297"/>
                  <a:gd name="T38" fmla="*/ 280 w 1449"/>
                  <a:gd name="T39" fmla="*/ 1136 h 1297"/>
                  <a:gd name="T40" fmla="*/ 272 w 1449"/>
                  <a:gd name="T41" fmla="*/ 1088 h 1297"/>
                  <a:gd name="T42" fmla="*/ 256 w 1449"/>
                  <a:gd name="T43" fmla="*/ 1032 h 1297"/>
                  <a:gd name="T44" fmla="*/ 184 w 1449"/>
                  <a:gd name="T45" fmla="*/ 1008 h 1297"/>
                  <a:gd name="T46" fmla="*/ 120 w 1449"/>
                  <a:gd name="T47" fmla="*/ 976 h 1297"/>
                  <a:gd name="T48" fmla="*/ 64 w 1449"/>
                  <a:gd name="T49" fmla="*/ 920 h 1297"/>
                  <a:gd name="T50" fmla="*/ 32 w 1449"/>
                  <a:gd name="T51" fmla="*/ 856 h 1297"/>
                  <a:gd name="T52" fmla="*/ 16 w 1449"/>
                  <a:gd name="T53" fmla="*/ 776 h 1297"/>
                  <a:gd name="T54" fmla="*/ 24 w 1449"/>
                  <a:gd name="T55" fmla="*/ 704 h 1297"/>
                  <a:gd name="T56" fmla="*/ 48 w 1449"/>
                  <a:gd name="T57" fmla="*/ 616 h 1297"/>
                  <a:gd name="T58" fmla="*/ 8 w 1449"/>
                  <a:gd name="T59" fmla="*/ 552 h 1297"/>
                  <a:gd name="T60" fmla="*/ 0 w 1449"/>
                  <a:gd name="T61" fmla="*/ 464 h 1297"/>
                  <a:gd name="T62" fmla="*/ 24 w 1449"/>
                  <a:gd name="T63" fmla="*/ 400 h 1297"/>
                  <a:gd name="T64" fmla="*/ 56 w 1449"/>
                  <a:gd name="T65" fmla="*/ 352 h 1297"/>
                  <a:gd name="T66" fmla="*/ 96 w 1449"/>
                  <a:gd name="T67" fmla="*/ 320 h 1297"/>
                  <a:gd name="T68" fmla="*/ 144 w 1449"/>
                  <a:gd name="T69" fmla="*/ 304 h 1297"/>
                  <a:gd name="T70" fmla="*/ 168 w 1449"/>
                  <a:gd name="T71" fmla="*/ 240 h 1297"/>
                  <a:gd name="T72" fmla="*/ 200 w 1449"/>
                  <a:gd name="T73" fmla="*/ 192 h 1297"/>
                  <a:gd name="T74" fmla="*/ 224 w 1449"/>
                  <a:gd name="T75" fmla="*/ 152 h 1297"/>
                  <a:gd name="T76" fmla="*/ 264 w 1449"/>
                  <a:gd name="T77" fmla="*/ 128 h 1297"/>
                  <a:gd name="T78" fmla="*/ 304 w 1449"/>
                  <a:gd name="T79" fmla="*/ 104 h 1297"/>
                  <a:gd name="T80" fmla="*/ 360 w 1449"/>
                  <a:gd name="T81" fmla="*/ 96 h 1297"/>
                  <a:gd name="T82" fmla="*/ 416 w 1449"/>
                  <a:gd name="T83" fmla="*/ 96 h 1297"/>
                  <a:gd name="T84" fmla="*/ 448 w 1449"/>
                  <a:gd name="T85" fmla="*/ 48 h 1297"/>
                  <a:gd name="T86" fmla="*/ 512 w 1449"/>
                  <a:gd name="T87" fmla="*/ 8 h 1297"/>
                  <a:gd name="T88" fmla="*/ 576 w 1449"/>
                  <a:gd name="T89" fmla="*/ 0 h 1297"/>
                  <a:gd name="T90" fmla="*/ 632 w 1449"/>
                  <a:gd name="T91" fmla="*/ 0 h 1297"/>
                  <a:gd name="T92" fmla="*/ 696 w 1449"/>
                  <a:gd name="T93" fmla="*/ 24 h 1297"/>
                  <a:gd name="T94" fmla="*/ 736 w 1449"/>
                  <a:gd name="T95" fmla="*/ 48 h 1297"/>
                  <a:gd name="T96" fmla="*/ 792 w 1449"/>
                  <a:gd name="T97" fmla="*/ 16 h 1297"/>
                  <a:gd name="T98" fmla="*/ 848 w 1449"/>
                  <a:gd name="T99" fmla="*/ 0 h 1297"/>
                  <a:gd name="T100" fmla="*/ 904 w 1449"/>
                  <a:gd name="T101" fmla="*/ 0 h 1297"/>
                  <a:gd name="T102" fmla="*/ 976 w 1449"/>
                  <a:gd name="T103" fmla="*/ 24 h 1297"/>
                  <a:gd name="T104" fmla="*/ 1016 w 1449"/>
                  <a:gd name="T105" fmla="*/ 64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49" h="1297">
                    <a:moveTo>
                      <a:pt x="1448" y="1000"/>
                    </a:moveTo>
                    <a:lnTo>
                      <a:pt x="1448" y="1000"/>
                    </a:lnTo>
                    <a:lnTo>
                      <a:pt x="1416" y="1032"/>
                    </a:lnTo>
                    <a:lnTo>
                      <a:pt x="1344" y="1072"/>
                    </a:lnTo>
                    <a:lnTo>
                      <a:pt x="1272" y="1096"/>
                    </a:lnTo>
                    <a:lnTo>
                      <a:pt x="1208" y="1096"/>
                    </a:lnTo>
                    <a:lnTo>
                      <a:pt x="1184" y="1176"/>
                    </a:lnTo>
                    <a:lnTo>
                      <a:pt x="1128" y="1232"/>
                    </a:lnTo>
                    <a:lnTo>
                      <a:pt x="1048" y="1272"/>
                    </a:lnTo>
                    <a:lnTo>
                      <a:pt x="968" y="1288"/>
                    </a:lnTo>
                    <a:lnTo>
                      <a:pt x="904" y="1280"/>
                    </a:lnTo>
                    <a:lnTo>
                      <a:pt x="832" y="1240"/>
                    </a:lnTo>
                    <a:lnTo>
                      <a:pt x="792" y="1200"/>
                    </a:lnTo>
                    <a:lnTo>
                      <a:pt x="728" y="1248"/>
                    </a:lnTo>
                    <a:lnTo>
                      <a:pt x="656" y="1280"/>
                    </a:lnTo>
                    <a:lnTo>
                      <a:pt x="552" y="1296"/>
                    </a:lnTo>
                    <a:lnTo>
                      <a:pt x="456" y="1280"/>
                    </a:lnTo>
                    <a:lnTo>
                      <a:pt x="376" y="1240"/>
                    </a:lnTo>
                    <a:lnTo>
                      <a:pt x="312" y="1192"/>
                    </a:lnTo>
                    <a:lnTo>
                      <a:pt x="280" y="1136"/>
                    </a:lnTo>
                    <a:lnTo>
                      <a:pt x="272" y="1088"/>
                    </a:lnTo>
                    <a:lnTo>
                      <a:pt x="256" y="1032"/>
                    </a:lnTo>
                    <a:lnTo>
                      <a:pt x="184" y="1008"/>
                    </a:lnTo>
                    <a:lnTo>
                      <a:pt x="120" y="976"/>
                    </a:lnTo>
                    <a:lnTo>
                      <a:pt x="64" y="920"/>
                    </a:lnTo>
                    <a:lnTo>
                      <a:pt x="32" y="856"/>
                    </a:lnTo>
                    <a:lnTo>
                      <a:pt x="16" y="776"/>
                    </a:lnTo>
                    <a:lnTo>
                      <a:pt x="24" y="704"/>
                    </a:lnTo>
                    <a:lnTo>
                      <a:pt x="48" y="616"/>
                    </a:lnTo>
                    <a:lnTo>
                      <a:pt x="8" y="552"/>
                    </a:lnTo>
                    <a:lnTo>
                      <a:pt x="0" y="464"/>
                    </a:lnTo>
                    <a:lnTo>
                      <a:pt x="24" y="400"/>
                    </a:lnTo>
                    <a:lnTo>
                      <a:pt x="56" y="352"/>
                    </a:lnTo>
                    <a:lnTo>
                      <a:pt x="96" y="320"/>
                    </a:lnTo>
                    <a:lnTo>
                      <a:pt x="144" y="304"/>
                    </a:lnTo>
                    <a:lnTo>
                      <a:pt x="168" y="240"/>
                    </a:lnTo>
                    <a:lnTo>
                      <a:pt x="200" y="192"/>
                    </a:lnTo>
                    <a:lnTo>
                      <a:pt x="224" y="152"/>
                    </a:lnTo>
                    <a:lnTo>
                      <a:pt x="264" y="128"/>
                    </a:lnTo>
                    <a:lnTo>
                      <a:pt x="304" y="104"/>
                    </a:lnTo>
                    <a:lnTo>
                      <a:pt x="360" y="96"/>
                    </a:lnTo>
                    <a:lnTo>
                      <a:pt x="416" y="96"/>
                    </a:lnTo>
                    <a:lnTo>
                      <a:pt x="448" y="48"/>
                    </a:lnTo>
                    <a:lnTo>
                      <a:pt x="512" y="8"/>
                    </a:lnTo>
                    <a:lnTo>
                      <a:pt x="576" y="0"/>
                    </a:lnTo>
                    <a:lnTo>
                      <a:pt x="632" y="0"/>
                    </a:lnTo>
                    <a:lnTo>
                      <a:pt x="696" y="24"/>
                    </a:lnTo>
                    <a:lnTo>
                      <a:pt x="736" y="48"/>
                    </a:lnTo>
                    <a:lnTo>
                      <a:pt x="792" y="16"/>
                    </a:lnTo>
                    <a:lnTo>
                      <a:pt x="848" y="0"/>
                    </a:lnTo>
                    <a:lnTo>
                      <a:pt x="904" y="0"/>
                    </a:lnTo>
                    <a:lnTo>
                      <a:pt x="976" y="24"/>
                    </a:lnTo>
                    <a:lnTo>
                      <a:pt x="1016" y="64"/>
                    </a:lnTo>
                  </a:path>
                </a:pathLst>
              </a:custGeom>
              <a:solidFill>
                <a:srgbClr val="A2FFA3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" name="Freeform 124"/>
              <p:cNvSpPr>
                <a:spLocks/>
              </p:cNvSpPr>
              <p:nvPr/>
            </p:nvSpPr>
            <p:spPr bwMode="auto">
              <a:xfrm>
                <a:off x="4596" y="100"/>
                <a:ext cx="1497" cy="1289"/>
              </a:xfrm>
              <a:custGeom>
                <a:avLst/>
                <a:gdLst>
                  <a:gd name="T0" fmla="*/ 446 w 1497"/>
                  <a:gd name="T1" fmla="*/ 48 h 1289"/>
                  <a:gd name="T2" fmla="*/ 573 w 1497"/>
                  <a:gd name="T3" fmla="*/ 0 h 1289"/>
                  <a:gd name="T4" fmla="*/ 692 w 1497"/>
                  <a:gd name="T5" fmla="*/ 24 h 1289"/>
                  <a:gd name="T6" fmla="*/ 788 w 1497"/>
                  <a:gd name="T7" fmla="*/ 16 h 1289"/>
                  <a:gd name="T8" fmla="*/ 899 w 1497"/>
                  <a:gd name="T9" fmla="*/ 0 h 1289"/>
                  <a:gd name="T10" fmla="*/ 1011 w 1497"/>
                  <a:gd name="T11" fmla="*/ 64 h 1289"/>
                  <a:gd name="T12" fmla="*/ 1098 w 1497"/>
                  <a:gd name="T13" fmla="*/ 87 h 1289"/>
                  <a:gd name="T14" fmla="*/ 1186 w 1497"/>
                  <a:gd name="T15" fmla="*/ 103 h 1289"/>
                  <a:gd name="T16" fmla="*/ 1265 w 1497"/>
                  <a:gd name="T17" fmla="*/ 199 h 1289"/>
                  <a:gd name="T18" fmla="*/ 1313 w 1497"/>
                  <a:gd name="T19" fmla="*/ 278 h 1289"/>
                  <a:gd name="T20" fmla="*/ 1416 w 1497"/>
                  <a:gd name="T21" fmla="*/ 358 h 1289"/>
                  <a:gd name="T22" fmla="*/ 1472 w 1497"/>
                  <a:gd name="T23" fmla="*/ 485 h 1289"/>
                  <a:gd name="T24" fmla="*/ 1448 w 1497"/>
                  <a:gd name="T25" fmla="*/ 636 h 1289"/>
                  <a:gd name="T26" fmla="*/ 1464 w 1497"/>
                  <a:gd name="T27" fmla="*/ 739 h 1289"/>
                  <a:gd name="T28" fmla="*/ 1496 w 1497"/>
                  <a:gd name="T29" fmla="*/ 883 h 1289"/>
                  <a:gd name="T30" fmla="*/ 1440 w 1497"/>
                  <a:gd name="T31" fmla="*/ 994 h 1289"/>
                  <a:gd name="T32" fmla="*/ 1337 w 1497"/>
                  <a:gd name="T33" fmla="*/ 1065 h 1289"/>
                  <a:gd name="T34" fmla="*/ 1202 w 1497"/>
                  <a:gd name="T35" fmla="*/ 1089 h 1289"/>
                  <a:gd name="T36" fmla="*/ 1122 w 1497"/>
                  <a:gd name="T37" fmla="*/ 1224 h 1289"/>
                  <a:gd name="T38" fmla="*/ 963 w 1497"/>
                  <a:gd name="T39" fmla="*/ 1280 h 1289"/>
                  <a:gd name="T40" fmla="*/ 828 w 1497"/>
                  <a:gd name="T41" fmla="*/ 1232 h 1289"/>
                  <a:gd name="T42" fmla="*/ 724 w 1497"/>
                  <a:gd name="T43" fmla="*/ 1240 h 1289"/>
                  <a:gd name="T44" fmla="*/ 549 w 1497"/>
                  <a:gd name="T45" fmla="*/ 1288 h 1289"/>
                  <a:gd name="T46" fmla="*/ 374 w 1497"/>
                  <a:gd name="T47" fmla="*/ 1232 h 1289"/>
                  <a:gd name="T48" fmla="*/ 279 w 1497"/>
                  <a:gd name="T49" fmla="*/ 1129 h 1289"/>
                  <a:gd name="T50" fmla="*/ 255 w 1497"/>
                  <a:gd name="T51" fmla="*/ 1026 h 1289"/>
                  <a:gd name="T52" fmla="*/ 119 w 1497"/>
                  <a:gd name="T53" fmla="*/ 970 h 1289"/>
                  <a:gd name="T54" fmla="*/ 32 w 1497"/>
                  <a:gd name="T55" fmla="*/ 851 h 1289"/>
                  <a:gd name="T56" fmla="*/ 24 w 1497"/>
                  <a:gd name="T57" fmla="*/ 700 h 1289"/>
                  <a:gd name="T58" fmla="*/ 8 w 1497"/>
                  <a:gd name="T59" fmla="*/ 549 h 1289"/>
                  <a:gd name="T60" fmla="*/ 24 w 1497"/>
                  <a:gd name="T61" fmla="*/ 398 h 1289"/>
                  <a:gd name="T62" fmla="*/ 95 w 1497"/>
                  <a:gd name="T63" fmla="*/ 318 h 1289"/>
                  <a:gd name="T64" fmla="*/ 167 w 1497"/>
                  <a:gd name="T65" fmla="*/ 239 h 1289"/>
                  <a:gd name="T66" fmla="*/ 223 w 1497"/>
                  <a:gd name="T67" fmla="*/ 151 h 1289"/>
                  <a:gd name="T68" fmla="*/ 302 w 1497"/>
                  <a:gd name="T69" fmla="*/ 103 h 1289"/>
                  <a:gd name="T70" fmla="*/ 414 w 1497"/>
                  <a:gd name="T71" fmla="*/ 95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97" h="1289">
                    <a:moveTo>
                      <a:pt x="414" y="95"/>
                    </a:moveTo>
                    <a:lnTo>
                      <a:pt x="446" y="48"/>
                    </a:lnTo>
                    <a:lnTo>
                      <a:pt x="509" y="8"/>
                    </a:lnTo>
                    <a:lnTo>
                      <a:pt x="573" y="0"/>
                    </a:lnTo>
                    <a:lnTo>
                      <a:pt x="629" y="0"/>
                    </a:lnTo>
                    <a:lnTo>
                      <a:pt x="692" y="24"/>
                    </a:lnTo>
                    <a:lnTo>
                      <a:pt x="732" y="48"/>
                    </a:lnTo>
                    <a:lnTo>
                      <a:pt x="788" y="16"/>
                    </a:lnTo>
                    <a:lnTo>
                      <a:pt x="843" y="0"/>
                    </a:lnTo>
                    <a:lnTo>
                      <a:pt x="899" y="0"/>
                    </a:lnTo>
                    <a:lnTo>
                      <a:pt x="971" y="24"/>
                    </a:lnTo>
                    <a:lnTo>
                      <a:pt x="1011" y="64"/>
                    </a:lnTo>
                    <a:lnTo>
                      <a:pt x="1042" y="111"/>
                    </a:lnTo>
                    <a:lnTo>
                      <a:pt x="1098" y="87"/>
                    </a:lnTo>
                    <a:lnTo>
                      <a:pt x="1130" y="87"/>
                    </a:lnTo>
                    <a:lnTo>
                      <a:pt x="1186" y="103"/>
                    </a:lnTo>
                    <a:lnTo>
                      <a:pt x="1233" y="135"/>
                    </a:lnTo>
                    <a:lnTo>
                      <a:pt x="1265" y="199"/>
                    </a:lnTo>
                    <a:lnTo>
                      <a:pt x="1265" y="262"/>
                    </a:lnTo>
                    <a:lnTo>
                      <a:pt x="1313" y="278"/>
                    </a:lnTo>
                    <a:lnTo>
                      <a:pt x="1377" y="310"/>
                    </a:lnTo>
                    <a:lnTo>
                      <a:pt x="1416" y="358"/>
                    </a:lnTo>
                    <a:lnTo>
                      <a:pt x="1448" y="413"/>
                    </a:lnTo>
                    <a:lnTo>
                      <a:pt x="1472" y="485"/>
                    </a:lnTo>
                    <a:lnTo>
                      <a:pt x="1472" y="564"/>
                    </a:lnTo>
                    <a:lnTo>
                      <a:pt x="1448" y="636"/>
                    </a:lnTo>
                    <a:lnTo>
                      <a:pt x="1416" y="684"/>
                    </a:lnTo>
                    <a:lnTo>
                      <a:pt x="1464" y="739"/>
                    </a:lnTo>
                    <a:lnTo>
                      <a:pt x="1488" y="811"/>
                    </a:lnTo>
                    <a:lnTo>
                      <a:pt x="1496" y="883"/>
                    </a:lnTo>
                    <a:lnTo>
                      <a:pt x="1472" y="946"/>
                    </a:lnTo>
                    <a:lnTo>
                      <a:pt x="1440" y="994"/>
                    </a:lnTo>
                    <a:lnTo>
                      <a:pt x="1408" y="1026"/>
                    </a:lnTo>
                    <a:lnTo>
                      <a:pt x="1337" y="1065"/>
                    </a:lnTo>
                    <a:lnTo>
                      <a:pt x="1265" y="1089"/>
                    </a:lnTo>
                    <a:lnTo>
                      <a:pt x="1202" y="1089"/>
                    </a:lnTo>
                    <a:lnTo>
                      <a:pt x="1178" y="1169"/>
                    </a:lnTo>
                    <a:lnTo>
                      <a:pt x="1122" y="1224"/>
                    </a:lnTo>
                    <a:lnTo>
                      <a:pt x="1042" y="1264"/>
                    </a:lnTo>
                    <a:lnTo>
                      <a:pt x="963" y="1280"/>
                    </a:lnTo>
                    <a:lnTo>
                      <a:pt x="899" y="1272"/>
                    </a:lnTo>
                    <a:lnTo>
                      <a:pt x="828" y="1232"/>
                    </a:lnTo>
                    <a:lnTo>
                      <a:pt x="788" y="1193"/>
                    </a:lnTo>
                    <a:lnTo>
                      <a:pt x="724" y="1240"/>
                    </a:lnTo>
                    <a:lnTo>
                      <a:pt x="653" y="1272"/>
                    </a:lnTo>
                    <a:lnTo>
                      <a:pt x="549" y="1288"/>
                    </a:lnTo>
                    <a:lnTo>
                      <a:pt x="454" y="1272"/>
                    </a:lnTo>
                    <a:lnTo>
                      <a:pt x="374" y="1232"/>
                    </a:lnTo>
                    <a:lnTo>
                      <a:pt x="310" y="1185"/>
                    </a:lnTo>
                    <a:lnTo>
                      <a:pt x="279" y="1129"/>
                    </a:lnTo>
                    <a:lnTo>
                      <a:pt x="271" y="1081"/>
                    </a:lnTo>
                    <a:lnTo>
                      <a:pt x="255" y="1026"/>
                    </a:lnTo>
                    <a:lnTo>
                      <a:pt x="183" y="1002"/>
                    </a:lnTo>
                    <a:lnTo>
                      <a:pt x="119" y="970"/>
                    </a:lnTo>
                    <a:lnTo>
                      <a:pt x="64" y="914"/>
                    </a:lnTo>
                    <a:lnTo>
                      <a:pt x="32" y="851"/>
                    </a:lnTo>
                    <a:lnTo>
                      <a:pt x="16" y="771"/>
                    </a:lnTo>
                    <a:lnTo>
                      <a:pt x="24" y="700"/>
                    </a:lnTo>
                    <a:lnTo>
                      <a:pt x="48" y="612"/>
                    </a:lnTo>
                    <a:lnTo>
                      <a:pt x="8" y="549"/>
                    </a:lnTo>
                    <a:lnTo>
                      <a:pt x="0" y="461"/>
                    </a:lnTo>
                    <a:lnTo>
                      <a:pt x="24" y="398"/>
                    </a:lnTo>
                    <a:lnTo>
                      <a:pt x="56" y="350"/>
                    </a:lnTo>
                    <a:lnTo>
                      <a:pt x="95" y="318"/>
                    </a:lnTo>
                    <a:lnTo>
                      <a:pt x="143" y="302"/>
                    </a:lnTo>
                    <a:lnTo>
                      <a:pt x="167" y="239"/>
                    </a:lnTo>
                    <a:lnTo>
                      <a:pt x="199" y="191"/>
                    </a:lnTo>
                    <a:lnTo>
                      <a:pt x="223" y="151"/>
                    </a:lnTo>
                    <a:lnTo>
                      <a:pt x="263" y="127"/>
                    </a:lnTo>
                    <a:lnTo>
                      <a:pt x="302" y="103"/>
                    </a:lnTo>
                    <a:lnTo>
                      <a:pt x="358" y="95"/>
                    </a:lnTo>
                    <a:lnTo>
                      <a:pt x="414" y="95"/>
                    </a:lnTo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" name="Freeform 125"/>
              <p:cNvSpPr>
                <a:spLocks/>
              </p:cNvSpPr>
              <p:nvPr/>
            </p:nvSpPr>
            <p:spPr bwMode="auto">
              <a:xfrm>
                <a:off x="5012" y="100"/>
                <a:ext cx="1089" cy="1001"/>
              </a:xfrm>
              <a:custGeom>
                <a:avLst/>
                <a:gdLst>
                  <a:gd name="T0" fmla="*/ 0 w 1089"/>
                  <a:gd name="T1" fmla="*/ 96 h 1001"/>
                  <a:gd name="T2" fmla="*/ 32 w 1089"/>
                  <a:gd name="T3" fmla="*/ 48 h 1001"/>
                  <a:gd name="T4" fmla="*/ 96 w 1089"/>
                  <a:gd name="T5" fmla="*/ 8 h 1001"/>
                  <a:gd name="T6" fmla="*/ 160 w 1089"/>
                  <a:gd name="T7" fmla="*/ 0 h 1001"/>
                  <a:gd name="T8" fmla="*/ 216 w 1089"/>
                  <a:gd name="T9" fmla="*/ 0 h 1001"/>
                  <a:gd name="T10" fmla="*/ 280 w 1089"/>
                  <a:gd name="T11" fmla="*/ 24 h 1001"/>
                  <a:gd name="T12" fmla="*/ 320 w 1089"/>
                  <a:gd name="T13" fmla="*/ 48 h 1001"/>
                  <a:gd name="T14" fmla="*/ 376 w 1089"/>
                  <a:gd name="T15" fmla="*/ 16 h 1001"/>
                  <a:gd name="T16" fmla="*/ 432 w 1089"/>
                  <a:gd name="T17" fmla="*/ 0 h 1001"/>
                  <a:gd name="T18" fmla="*/ 488 w 1089"/>
                  <a:gd name="T19" fmla="*/ 0 h 1001"/>
                  <a:gd name="T20" fmla="*/ 560 w 1089"/>
                  <a:gd name="T21" fmla="*/ 24 h 1001"/>
                  <a:gd name="T22" fmla="*/ 600 w 1089"/>
                  <a:gd name="T23" fmla="*/ 64 h 1001"/>
                  <a:gd name="T24" fmla="*/ 632 w 1089"/>
                  <a:gd name="T25" fmla="*/ 112 h 1001"/>
                  <a:gd name="T26" fmla="*/ 688 w 1089"/>
                  <a:gd name="T27" fmla="*/ 88 h 1001"/>
                  <a:gd name="T28" fmla="*/ 720 w 1089"/>
                  <a:gd name="T29" fmla="*/ 88 h 1001"/>
                  <a:gd name="T30" fmla="*/ 776 w 1089"/>
                  <a:gd name="T31" fmla="*/ 104 h 1001"/>
                  <a:gd name="T32" fmla="*/ 824 w 1089"/>
                  <a:gd name="T33" fmla="*/ 136 h 1001"/>
                  <a:gd name="T34" fmla="*/ 856 w 1089"/>
                  <a:gd name="T35" fmla="*/ 200 h 1001"/>
                  <a:gd name="T36" fmla="*/ 856 w 1089"/>
                  <a:gd name="T37" fmla="*/ 264 h 1001"/>
                  <a:gd name="T38" fmla="*/ 904 w 1089"/>
                  <a:gd name="T39" fmla="*/ 280 h 1001"/>
                  <a:gd name="T40" fmla="*/ 968 w 1089"/>
                  <a:gd name="T41" fmla="*/ 312 h 1001"/>
                  <a:gd name="T42" fmla="*/ 1008 w 1089"/>
                  <a:gd name="T43" fmla="*/ 360 h 1001"/>
                  <a:gd name="T44" fmla="*/ 1040 w 1089"/>
                  <a:gd name="T45" fmla="*/ 416 h 1001"/>
                  <a:gd name="T46" fmla="*/ 1064 w 1089"/>
                  <a:gd name="T47" fmla="*/ 488 h 1001"/>
                  <a:gd name="T48" fmla="*/ 1064 w 1089"/>
                  <a:gd name="T49" fmla="*/ 568 h 1001"/>
                  <a:gd name="T50" fmla="*/ 1040 w 1089"/>
                  <a:gd name="T51" fmla="*/ 640 h 1001"/>
                  <a:gd name="T52" fmla="*/ 1008 w 1089"/>
                  <a:gd name="T53" fmla="*/ 688 h 1001"/>
                  <a:gd name="T54" fmla="*/ 1056 w 1089"/>
                  <a:gd name="T55" fmla="*/ 744 h 1001"/>
                  <a:gd name="T56" fmla="*/ 1080 w 1089"/>
                  <a:gd name="T57" fmla="*/ 816 h 1001"/>
                  <a:gd name="T58" fmla="*/ 1088 w 1089"/>
                  <a:gd name="T59" fmla="*/ 888 h 1001"/>
                  <a:gd name="T60" fmla="*/ 1064 w 1089"/>
                  <a:gd name="T61" fmla="*/ 952 h 1001"/>
                  <a:gd name="T62" fmla="*/ 1032 w 1089"/>
                  <a:gd name="T63" fmla="*/ 100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89" h="1001">
                    <a:moveTo>
                      <a:pt x="0" y="96"/>
                    </a:moveTo>
                    <a:lnTo>
                      <a:pt x="32" y="48"/>
                    </a:lnTo>
                    <a:lnTo>
                      <a:pt x="96" y="8"/>
                    </a:lnTo>
                    <a:lnTo>
                      <a:pt x="160" y="0"/>
                    </a:lnTo>
                    <a:lnTo>
                      <a:pt x="216" y="0"/>
                    </a:lnTo>
                    <a:lnTo>
                      <a:pt x="280" y="24"/>
                    </a:lnTo>
                    <a:lnTo>
                      <a:pt x="320" y="48"/>
                    </a:lnTo>
                    <a:lnTo>
                      <a:pt x="376" y="16"/>
                    </a:lnTo>
                    <a:lnTo>
                      <a:pt x="432" y="0"/>
                    </a:lnTo>
                    <a:lnTo>
                      <a:pt x="488" y="0"/>
                    </a:lnTo>
                    <a:lnTo>
                      <a:pt x="560" y="24"/>
                    </a:lnTo>
                    <a:lnTo>
                      <a:pt x="600" y="64"/>
                    </a:lnTo>
                    <a:lnTo>
                      <a:pt x="632" y="112"/>
                    </a:lnTo>
                    <a:lnTo>
                      <a:pt x="688" y="88"/>
                    </a:lnTo>
                    <a:lnTo>
                      <a:pt x="720" y="88"/>
                    </a:lnTo>
                    <a:lnTo>
                      <a:pt x="776" y="104"/>
                    </a:lnTo>
                    <a:lnTo>
                      <a:pt x="824" y="136"/>
                    </a:lnTo>
                    <a:lnTo>
                      <a:pt x="856" y="200"/>
                    </a:lnTo>
                    <a:lnTo>
                      <a:pt x="856" y="264"/>
                    </a:lnTo>
                    <a:lnTo>
                      <a:pt x="904" y="280"/>
                    </a:lnTo>
                    <a:lnTo>
                      <a:pt x="968" y="312"/>
                    </a:lnTo>
                    <a:lnTo>
                      <a:pt x="1008" y="360"/>
                    </a:lnTo>
                    <a:lnTo>
                      <a:pt x="1040" y="416"/>
                    </a:lnTo>
                    <a:lnTo>
                      <a:pt x="1064" y="488"/>
                    </a:lnTo>
                    <a:lnTo>
                      <a:pt x="1064" y="568"/>
                    </a:lnTo>
                    <a:lnTo>
                      <a:pt x="1040" y="640"/>
                    </a:lnTo>
                    <a:lnTo>
                      <a:pt x="1008" y="688"/>
                    </a:lnTo>
                    <a:lnTo>
                      <a:pt x="1056" y="744"/>
                    </a:lnTo>
                    <a:lnTo>
                      <a:pt x="1080" y="816"/>
                    </a:lnTo>
                    <a:lnTo>
                      <a:pt x="1088" y="888"/>
                    </a:lnTo>
                    <a:lnTo>
                      <a:pt x="1064" y="952"/>
                    </a:lnTo>
                    <a:lnTo>
                      <a:pt x="1032" y="1000"/>
                    </a:lnTo>
                  </a:path>
                </a:pathLst>
              </a:custGeom>
              <a:solidFill>
                <a:srgbClr val="A2FFA3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2" name="Freeform 126"/>
              <p:cNvSpPr>
                <a:spLocks/>
              </p:cNvSpPr>
              <p:nvPr/>
            </p:nvSpPr>
            <p:spPr bwMode="auto">
              <a:xfrm>
                <a:off x="5612" y="164"/>
                <a:ext cx="121" cy="49"/>
              </a:xfrm>
              <a:custGeom>
                <a:avLst/>
                <a:gdLst>
                  <a:gd name="T0" fmla="*/ 0 w 121"/>
                  <a:gd name="T1" fmla="*/ 0 h 49"/>
                  <a:gd name="T2" fmla="*/ 32 w 121"/>
                  <a:gd name="T3" fmla="*/ 48 h 49"/>
                  <a:gd name="T4" fmla="*/ 88 w 121"/>
                  <a:gd name="T5" fmla="*/ 24 h 49"/>
                  <a:gd name="T6" fmla="*/ 120 w 121"/>
                  <a:gd name="T7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49">
                    <a:moveTo>
                      <a:pt x="0" y="0"/>
                    </a:moveTo>
                    <a:lnTo>
                      <a:pt x="32" y="48"/>
                    </a:lnTo>
                    <a:lnTo>
                      <a:pt x="88" y="24"/>
                    </a:lnTo>
                    <a:lnTo>
                      <a:pt x="120" y="24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3" name="Freeform 127"/>
              <p:cNvSpPr>
                <a:spLocks/>
              </p:cNvSpPr>
              <p:nvPr/>
            </p:nvSpPr>
            <p:spPr bwMode="auto">
              <a:xfrm>
                <a:off x="5148" y="844"/>
                <a:ext cx="953" cy="553"/>
              </a:xfrm>
              <a:custGeom>
                <a:avLst/>
                <a:gdLst>
                  <a:gd name="T0" fmla="*/ 920 w 953"/>
                  <a:gd name="T1" fmla="*/ 0 h 553"/>
                  <a:gd name="T2" fmla="*/ 944 w 953"/>
                  <a:gd name="T3" fmla="*/ 72 h 553"/>
                  <a:gd name="T4" fmla="*/ 952 w 953"/>
                  <a:gd name="T5" fmla="*/ 144 h 553"/>
                  <a:gd name="T6" fmla="*/ 928 w 953"/>
                  <a:gd name="T7" fmla="*/ 208 h 553"/>
                  <a:gd name="T8" fmla="*/ 896 w 953"/>
                  <a:gd name="T9" fmla="*/ 256 h 553"/>
                  <a:gd name="T10" fmla="*/ 864 w 953"/>
                  <a:gd name="T11" fmla="*/ 288 h 553"/>
                  <a:gd name="T12" fmla="*/ 792 w 953"/>
                  <a:gd name="T13" fmla="*/ 328 h 553"/>
                  <a:gd name="T14" fmla="*/ 720 w 953"/>
                  <a:gd name="T15" fmla="*/ 352 h 553"/>
                  <a:gd name="T16" fmla="*/ 656 w 953"/>
                  <a:gd name="T17" fmla="*/ 352 h 553"/>
                  <a:gd name="T18" fmla="*/ 632 w 953"/>
                  <a:gd name="T19" fmla="*/ 432 h 553"/>
                  <a:gd name="T20" fmla="*/ 576 w 953"/>
                  <a:gd name="T21" fmla="*/ 488 h 553"/>
                  <a:gd name="T22" fmla="*/ 496 w 953"/>
                  <a:gd name="T23" fmla="*/ 528 h 553"/>
                  <a:gd name="T24" fmla="*/ 416 w 953"/>
                  <a:gd name="T25" fmla="*/ 544 h 553"/>
                  <a:gd name="T26" fmla="*/ 352 w 953"/>
                  <a:gd name="T27" fmla="*/ 536 h 553"/>
                  <a:gd name="T28" fmla="*/ 280 w 953"/>
                  <a:gd name="T29" fmla="*/ 496 h 553"/>
                  <a:gd name="T30" fmla="*/ 240 w 953"/>
                  <a:gd name="T31" fmla="*/ 456 h 553"/>
                  <a:gd name="T32" fmla="*/ 176 w 953"/>
                  <a:gd name="T33" fmla="*/ 504 h 553"/>
                  <a:gd name="T34" fmla="*/ 104 w 953"/>
                  <a:gd name="T35" fmla="*/ 536 h 553"/>
                  <a:gd name="T36" fmla="*/ 0 w 953"/>
                  <a:gd name="T37" fmla="*/ 552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3" h="553">
                    <a:moveTo>
                      <a:pt x="920" y="0"/>
                    </a:moveTo>
                    <a:lnTo>
                      <a:pt x="944" y="72"/>
                    </a:lnTo>
                    <a:lnTo>
                      <a:pt x="952" y="144"/>
                    </a:lnTo>
                    <a:lnTo>
                      <a:pt x="928" y="208"/>
                    </a:lnTo>
                    <a:lnTo>
                      <a:pt x="896" y="256"/>
                    </a:lnTo>
                    <a:lnTo>
                      <a:pt x="864" y="288"/>
                    </a:lnTo>
                    <a:lnTo>
                      <a:pt x="792" y="328"/>
                    </a:lnTo>
                    <a:lnTo>
                      <a:pt x="720" y="352"/>
                    </a:lnTo>
                    <a:lnTo>
                      <a:pt x="656" y="352"/>
                    </a:lnTo>
                    <a:lnTo>
                      <a:pt x="632" y="432"/>
                    </a:lnTo>
                    <a:lnTo>
                      <a:pt x="576" y="488"/>
                    </a:lnTo>
                    <a:lnTo>
                      <a:pt x="496" y="528"/>
                    </a:lnTo>
                    <a:lnTo>
                      <a:pt x="416" y="544"/>
                    </a:lnTo>
                    <a:lnTo>
                      <a:pt x="352" y="536"/>
                    </a:lnTo>
                    <a:lnTo>
                      <a:pt x="280" y="496"/>
                    </a:lnTo>
                    <a:lnTo>
                      <a:pt x="240" y="456"/>
                    </a:lnTo>
                    <a:lnTo>
                      <a:pt x="176" y="504"/>
                    </a:lnTo>
                    <a:lnTo>
                      <a:pt x="104" y="536"/>
                    </a:lnTo>
                    <a:lnTo>
                      <a:pt x="0" y="55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4" name="Freeform 128"/>
              <p:cNvSpPr>
                <a:spLocks/>
              </p:cNvSpPr>
              <p:nvPr/>
            </p:nvSpPr>
            <p:spPr bwMode="auto">
              <a:xfrm>
                <a:off x="4652" y="196"/>
                <a:ext cx="361" cy="259"/>
              </a:xfrm>
              <a:custGeom>
                <a:avLst/>
                <a:gdLst>
                  <a:gd name="T0" fmla="*/ 0 w 361"/>
                  <a:gd name="T1" fmla="*/ 256 h 257"/>
                  <a:gd name="T2" fmla="*/ 40 w 361"/>
                  <a:gd name="T3" fmla="*/ 224 h 257"/>
                  <a:gd name="T4" fmla="*/ 88 w 361"/>
                  <a:gd name="T5" fmla="*/ 208 h 257"/>
                  <a:gd name="T6" fmla="*/ 112 w 361"/>
                  <a:gd name="T7" fmla="*/ 144 h 257"/>
                  <a:gd name="T8" fmla="*/ 144 w 361"/>
                  <a:gd name="T9" fmla="*/ 96 h 257"/>
                  <a:gd name="T10" fmla="*/ 168 w 361"/>
                  <a:gd name="T11" fmla="*/ 56 h 257"/>
                  <a:gd name="T12" fmla="*/ 208 w 361"/>
                  <a:gd name="T13" fmla="*/ 32 h 257"/>
                  <a:gd name="T14" fmla="*/ 248 w 361"/>
                  <a:gd name="T15" fmla="*/ 8 h 257"/>
                  <a:gd name="T16" fmla="*/ 304 w 361"/>
                  <a:gd name="T17" fmla="*/ 0 h 257"/>
                  <a:gd name="T18" fmla="*/ 360 w 361"/>
                  <a:gd name="T19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1" h="257">
                    <a:moveTo>
                      <a:pt x="0" y="256"/>
                    </a:moveTo>
                    <a:lnTo>
                      <a:pt x="40" y="224"/>
                    </a:lnTo>
                    <a:lnTo>
                      <a:pt x="88" y="208"/>
                    </a:lnTo>
                    <a:lnTo>
                      <a:pt x="112" y="144"/>
                    </a:lnTo>
                    <a:lnTo>
                      <a:pt x="144" y="96"/>
                    </a:lnTo>
                    <a:lnTo>
                      <a:pt x="168" y="56"/>
                    </a:lnTo>
                    <a:lnTo>
                      <a:pt x="208" y="32"/>
                    </a:lnTo>
                    <a:lnTo>
                      <a:pt x="248" y="8"/>
                    </a:lnTo>
                    <a:lnTo>
                      <a:pt x="304" y="0"/>
                    </a:lnTo>
                    <a:lnTo>
                      <a:pt x="36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" name="Rectangle 129"/>
              <p:cNvSpPr>
                <a:spLocks noChangeArrowheads="1"/>
              </p:cNvSpPr>
              <p:nvPr/>
            </p:nvSpPr>
            <p:spPr bwMode="auto">
              <a:xfrm>
                <a:off x="4903" y="445"/>
                <a:ext cx="990" cy="5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63500" tIns="25400" rIns="63500" bIns="25400">
                <a:spAutoFit/>
              </a:bodyPr>
              <a:lstStyle/>
              <a:p>
                <a:pPr algn="ctr" defTabSz="762000" eaLnBrk="0" hangingPunct="0">
                  <a:lnSpc>
                    <a:spcPct val="87000"/>
                  </a:lnSpc>
                  <a:defRPr/>
                </a:pPr>
                <a:r>
                  <a:rPr lang="fr-FR" sz="2800" i="0" u="none" dirty="0" err="1" smtClean="0">
                    <a:cs typeface="+mn-cs"/>
                  </a:rPr>
                  <a:t>Strongly</a:t>
                </a:r>
                <a:endParaRPr lang="fr-FR" sz="2800" i="0" u="none" dirty="0" smtClean="0">
                  <a:cs typeface="+mn-cs"/>
                </a:endParaRPr>
              </a:p>
              <a:p>
                <a:pPr algn="ctr" defTabSz="762000" eaLnBrk="0" hangingPunct="0">
                  <a:lnSpc>
                    <a:spcPct val="87000"/>
                  </a:lnSpc>
                  <a:defRPr/>
                </a:pPr>
                <a:r>
                  <a:rPr lang="fr-FR" sz="2800" i="0" dirty="0" err="1" smtClean="0"/>
                  <a:t>Approve</a:t>
                </a:r>
                <a:endParaRPr lang="fr-FR" sz="2800" i="0" u="none" dirty="0">
                  <a:cs typeface="+mn-cs"/>
                </a:endParaRPr>
              </a:p>
            </p:txBody>
          </p:sp>
        </p:grpSp>
      </p:grpSp>
      <p:sp>
        <p:nvSpPr>
          <p:cNvPr id="3" name="ZoneTexte 2"/>
          <p:cNvSpPr txBox="1"/>
          <p:nvPr/>
        </p:nvSpPr>
        <p:spPr>
          <a:xfrm>
            <a:off x="1712640" y="2204864"/>
            <a:ext cx="62646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0000FF"/>
                </a:solidFill>
              </a:rPr>
              <a:t>Particle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thearapy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units</a:t>
            </a:r>
            <a:r>
              <a:rPr lang="fr-FR" b="1" dirty="0" smtClean="0">
                <a:solidFill>
                  <a:srgbClr val="0000FF"/>
                </a:solidFill>
              </a:rPr>
              <a:t>  </a:t>
            </a:r>
            <a:r>
              <a:rPr lang="fr-FR" b="1" dirty="0" err="1" smtClean="0">
                <a:solidFill>
                  <a:srgbClr val="0000FF"/>
                </a:solidFill>
              </a:rPr>
              <a:t>should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be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equipped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>
                <a:solidFill>
                  <a:srgbClr val="0000FF"/>
                </a:solidFill>
              </a:rPr>
              <a:t>w</a:t>
            </a:r>
            <a:r>
              <a:rPr lang="fr-FR" b="1" dirty="0" err="1" smtClean="0">
                <a:solidFill>
                  <a:srgbClr val="0000FF"/>
                </a:solidFill>
              </a:rPr>
              <a:t>ith</a:t>
            </a:r>
            <a:r>
              <a:rPr lang="fr-FR" b="1" dirty="0" smtClean="0">
                <a:solidFill>
                  <a:srgbClr val="0000FF"/>
                </a:solidFill>
              </a:rPr>
              <a:t> the </a:t>
            </a:r>
            <a:r>
              <a:rPr lang="fr-FR" b="1" dirty="0" err="1" smtClean="0">
                <a:solidFill>
                  <a:srgbClr val="0000FF"/>
                </a:solidFill>
              </a:rPr>
              <a:t>most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advanced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imaging</a:t>
            </a:r>
            <a:r>
              <a:rPr lang="fr-FR" b="1" dirty="0" smtClean="0">
                <a:solidFill>
                  <a:srgbClr val="0000FF"/>
                </a:solidFill>
              </a:rPr>
              <a:t> and motion </a:t>
            </a:r>
            <a:r>
              <a:rPr lang="fr-FR" b="1" dirty="0" err="1" smtClean="0">
                <a:solidFill>
                  <a:srgbClr val="0000FF"/>
                </a:solidFill>
              </a:rPr>
              <a:t>tracking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devices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available</a:t>
            </a:r>
            <a:r>
              <a:rPr lang="fr-FR" b="1" dirty="0" smtClean="0">
                <a:solidFill>
                  <a:srgbClr val="0000FF"/>
                </a:solidFill>
              </a:rPr>
              <a:t>  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0472" y="260648"/>
            <a:ext cx="74745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Conclusion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pioner</a:t>
            </a:r>
            <a:r>
              <a:rPr lang="fr-FR" dirty="0" smtClean="0"/>
              <a:t> </a:t>
            </a:r>
          </a:p>
          <a:p>
            <a:r>
              <a:rPr lang="fr-FR" dirty="0" smtClean="0"/>
              <a:t>Prof. W. </a:t>
            </a:r>
            <a:r>
              <a:rPr lang="fr-FR" dirty="0" err="1" smtClean="0"/>
              <a:t>Enghardt</a:t>
            </a:r>
            <a:r>
              <a:rPr lang="fr-FR" dirty="0" smtClean="0"/>
              <a:t>  </a:t>
            </a:r>
            <a:r>
              <a:rPr lang="fr-FR" dirty="0" err="1" smtClean="0"/>
              <a:t>Oncoray</a:t>
            </a:r>
            <a:r>
              <a:rPr lang="fr-FR" dirty="0" smtClean="0"/>
              <a:t>, </a:t>
            </a:r>
            <a:r>
              <a:rPr lang="fr-FR" dirty="0" err="1" smtClean="0"/>
              <a:t>Dresden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60513" y="4725144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And Not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b="1" dirty="0" err="1" smtClean="0">
                <a:solidFill>
                  <a:srgbClr val="FF0000"/>
                </a:solidFill>
              </a:rPr>
              <a:t>technology</a:t>
            </a:r>
            <a:r>
              <a:rPr lang="fr-FR" dirty="0" smtClean="0">
                <a:solidFill>
                  <a:srgbClr val="FF0000"/>
                </a:solidFill>
              </a:rPr>
              <a:t> of the last </a:t>
            </a:r>
            <a:r>
              <a:rPr lang="fr-FR" dirty="0" err="1" smtClean="0">
                <a:solidFill>
                  <a:srgbClr val="FF0000"/>
                </a:solidFill>
              </a:rPr>
              <a:t>century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807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3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C85FB-865E-2648-B443-EABEF957300B}" type="slidenum">
              <a:rPr lang="fr-FR"/>
              <a:pPr/>
              <a:t>37</a:t>
            </a:fld>
            <a:endParaRPr lang="fr-FR"/>
          </a:p>
        </p:txBody>
      </p:sp>
      <p:sp>
        <p:nvSpPr>
          <p:cNvPr id="684034" name="Rectangle 1026"/>
          <p:cNvSpPr>
            <a:spLocks noChangeArrowheads="1"/>
          </p:cNvSpPr>
          <p:nvPr/>
        </p:nvSpPr>
        <p:spPr bwMode="auto">
          <a:xfrm>
            <a:off x="1784648" y="2492896"/>
            <a:ext cx="6096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fr-FR" sz="3600" b="1" dirty="0">
                <a:solidFill>
                  <a:srgbClr val="FF0000"/>
                </a:solidFill>
              </a:rPr>
              <a:t>There </a:t>
            </a:r>
            <a:r>
              <a:rPr lang="fr-FR" sz="3600" b="1" dirty="0" err="1">
                <a:solidFill>
                  <a:srgbClr val="FF0000"/>
                </a:solidFill>
              </a:rPr>
              <a:t>is</a:t>
            </a:r>
            <a:r>
              <a:rPr lang="fr-FR" sz="3600" b="1" dirty="0">
                <a:solidFill>
                  <a:srgbClr val="FF0000"/>
                </a:solidFill>
              </a:rPr>
              <a:t> a lot to do</a:t>
            </a:r>
          </a:p>
          <a:p>
            <a:pPr algn="ctr"/>
            <a:r>
              <a:rPr lang="fr-FR" sz="3600" b="1" dirty="0" err="1">
                <a:solidFill>
                  <a:srgbClr val="FF0000"/>
                </a:solidFill>
              </a:rPr>
              <a:t>Particularly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endParaRPr lang="fr-FR" sz="36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3600" b="1" dirty="0">
                <a:solidFill>
                  <a:srgbClr val="FF0000"/>
                </a:solidFill>
              </a:rPr>
              <a:t>f</a:t>
            </a:r>
            <a:r>
              <a:rPr lang="fr-FR" sz="3600" b="1" dirty="0" smtClean="0">
                <a:solidFill>
                  <a:srgbClr val="FF0000"/>
                </a:solidFill>
              </a:rPr>
              <a:t>or </a:t>
            </a:r>
            <a:r>
              <a:rPr lang="fr-FR" sz="3600" b="1" dirty="0" err="1" smtClean="0">
                <a:solidFill>
                  <a:srgbClr val="FF0000"/>
                </a:solidFill>
              </a:rPr>
              <a:t>students</a:t>
            </a:r>
            <a:endParaRPr lang="fr-FR" sz="3600" b="1" dirty="0">
              <a:solidFill>
                <a:srgbClr val="FF0000"/>
              </a:solidFill>
            </a:endParaRPr>
          </a:p>
          <a:p>
            <a:pPr algn="ctr"/>
            <a:endParaRPr lang="en-GB" sz="3600" b="1" i="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84035" name="Line 1027"/>
          <p:cNvSpPr>
            <a:spLocks noChangeShapeType="1"/>
          </p:cNvSpPr>
          <p:nvPr/>
        </p:nvSpPr>
        <p:spPr bwMode="auto">
          <a:xfrm>
            <a:off x="2057400" y="1227138"/>
            <a:ext cx="0" cy="5953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6" name="Line 1028"/>
          <p:cNvSpPr>
            <a:spLocks noChangeShapeType="1"/>
          </p:cNvSpPr>
          <p:nvPr/>
        </p:nvSpPr>
        <p:spPr bwMode="auto">
          <a:xfrm>
            <a:off x="1905000" y="1379538"/>
            <a:ext cx="0" cy="442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7" name="Line 1029"/>
          <p:cNvSpPr>
            <a:spLocks noChangeShapeType="1"/>
          </p:cNvSpPr>
          <p:nvPr/>
        </p:nvSpPr>
        <p:spPr bwMode="auto">
          <a:xfrm>
            <a:off x="1295400" y="1227138"/>
            <a:ext cx="0" cy="7477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8" name="Line 1030"/>
          <p:cNvSpPr>
            <a:spLocks noChangeShapeType="1"/>
          </p:cNvSpPr>
          <p:nvPr/>
        </p:nvSpPr>
        <p:spPr bwMode="auto">
          <a:xfrm flipH="1">
            <a:off x="1290638" y="1219200"/>
            <a:ext cx="7731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39" name="Line 1031"/>
          <p:cNvSpPr>
            <a:spLocks noChangeShapeType="1"/>
          </p:cNvSpPr>
          <p:nvPr/>
        </p:nvSpPr>
        <p:spPr bwMode="auto">
          <a:xfrm>
            <a:off x="1455738" y="1828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0" name="Line 1032"/>
          <p:cNvSpPr>
            <a:spLocks noChangeShapeType="1"/>
          </p:cNvSpPr>
          <p:nvPr/>
        </p:nvSpPr>
        <p:spPr bwMode="auto">
          <a:xfrm>
            <a:off x="1303338" y="2133600"/>
            <a:ext cx="5953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1" name="Line 1033"/>
          <p:cNvSpPr>
            <a:spLocks noChangeShapeType="1"/>
          </p:cNvSpPr>
          <p:nvPr/>
        </p:nvSpPr>
        <p:spPr bwMode="auto">
          <a:xfrm>
            <a:off x="2065338" y="21336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2" name="Line 1034"/>
          <p:cNvSpPr>
            <a:spLocks noChangeShapeType="1"/>
          </p:cNvSpPr>
          <p:nvPr/>
        </p:nvSpPr>
        <p:spPr bwMode="auto">
          <a:xfrm>
            <a:off x="2065338" y="1828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3" name="Line 1035"/>
          <p:cNvSpPr>
            <a:spLocks noChangeShapeType="1"/>
          </p:cNvSpPr>
          <p:nvPr/>
        </p:nvSpPr>
        <p:spPr bwMode="auto">
          <a:xfrm>
            <a:off x="1905000" y="1989138"/>
            <a:ext cx="0" cy="1381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4" name="Line 1036"/>
          <p:cNvSpPr>
            <a:spLocks noChangeShapeType="1"/>
          </p:cNvSpPr>
          <p:nvPr/>
        </p:nvSpPr>
        <p:spPr bwMode="auto">
          <a:xfrm>
            <a:off x="1455738" y="13716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5" name="Line 1037"/>
          <p:cNvSpPr>
            <a:spLocks noChangeShapeType="1"/>
          </p:cNvSpPr>
          <p:nvPr/>
        </p:nvSpPr>
        <p:spPr bwMode="auto">
          <a:xfrm>
            <a:off x="1447800" y="1379538"/>
            <a:ext cx="0" cy="442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6" name="Line 1038"/>
          <p:cNvSpPr>
            <a:spLocks noChangeShapeType="1"/>
          </p:cNvSpPr>
          <p:nvPr/>
        </p:nvSpPr>
        <p:spPr bwMode="auto">
          <a:xfrm>
            <a:off x="1303338" y="1981200"/>
            <a:ext cx="595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7" name="Line 1039"/>
          <p:cNvSpPr>
            <a:spLocks noChangeShapeType="1"/>
          </p:cNvSpPr>
          <p:nvPr/>
        </p:nvSpPr>
        <p:spPr bwMode="auto">
          <a:xfrm>
            <a:off x="1455738" y="2286000"/>
            <a:ext cx="442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8" name="Line 1040"/>
          <p:cNvSpPr>
            <a:spLocks noChangeShapeType="1"/>
          </p:cNvSpPr>
          <p:nvPr/>
        </p:nvSpPr>
        <p:spPr bwMode="auto">
          <a:xfrm flipV="1">
            <a:off x="20574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49" name="Line 1041"/>
          <p:cNvSpPr>
            <a:spLocks noChangeShapeType="1"/>
          </p:cNvSpPr>
          <p:nvPr/>
        </p:nvSpPr>
        <p:spPr bwMode="auto">
          <a:xfrm>
            <a:off x="2065338" y="22860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0" name="Line 1042"/>
          <p:cNvSpPr>
            <a:spLocks noChangeShapeType="1"/>
          </p:cNvSpPr>
          <p:nvPr/>
        </p:nvSpPr>
        <p:spPr bwMode="auto">
          <a:xfrm>
            <a:off x="2065338" y="1981200"/>
            <a:ext cx="57769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1" name="Line 1043"/>
          <p:cNvSpPr>
            <a:spLocks noChangeShapeType="1"/>
          </p:cNvSpPr>
          <p:nvPr/>
        </p:nvSpPr>
        <p:spPr bwMode="auto">
          <a:xfrm>
            <a:off x="2065338" y="4495800"/>
            <a:ext cx="5776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2" name="Line 1044"/>
          <p:cNvSpPr>
            <a:spLocks noChangeShapeType="1"/>
          </p:cNvSpPr>
          <p:nvPr/>
        </p:nvSpPr>
        <p:spPr bwMode="auto">
          <a:xfrm>
            <a:off x="14557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3" name="Line 1045"/>
          <p:cNvSpPr>
            <a:spLocks noChangeShapeType="1"/>
          </p:cNvSpPr>
          <p:nvPr/>
        </p:nvSpPr>
        <p:spPr bwMode="auto">
          <a:xfrm flipV="1">
            <a:off x="19050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4" name="Line 1046"/>
          <p:cNvSpPr>
            <a:spLocks noChangeShapeType="1"/>
          </p:cNvSpPr>
          <p:nvPr/>
        </p:nvSpPr>
        <p:spPr bwMode="auto">
          <a:xfrm flipV="1">
            <a:off x="14478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5" name="Line 1047"/>
          <p:cNvSpPr>
            <a:spLocks noChangeShapeType="1"/>
          </p:cNvSpPr>
          <p:nvPr/>
        </p:nvSpPr>
        <p:spPr bwMode="auto">
          <a:xfrm flipV="1">
            <a:off x="1295400" y="2128838"/>
            <a:ext cx="0" cy="25130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6" name="Line 1048"/>
          <p:cNvSpPr>
            <a:spLocks noChangeShapeType="1"/>
          </p:cNvSpPr>
          <p:nvPr/>
        </p:nvSpPr>
        <p:spPr bwMode="auto">
          <a:xfrm>
            <a:off x="1295400" y="4648200"/>
            <a:ext cx="7300913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7" name="Line 1049"/>
          <p:cNvSpPr>
            <a:spLocks noChangeShapeType="1"/>
          </p:cNvSpPr>
          <p:nvPr/>
        </p:nvSpPr>
        <p:spPr bwMode="auto">
          <a:xfrm>
            <a:off x="2057400" y="1989138"/>
            <a:ext cx="0" cy="1381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8" name="Line 1050"/>
          <p:cNvSpPr>
            <a:spLocks noChangeShapeType="1"/>
          </p:cNvSpPr>
          <p:nvPr/>
        </p:nvSpPr>
        <p:spPr bwMode="auto">
          <a:xfrm flipV="1">
            <a:off x="8610600" y="2128838"/>
            <a:ext cx="0" cy="25257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59" name="Line 1051"/>
          <p:cNvSpPr>
            <a:spLocks noChangeShapeType="1"/>
          </p:cNvSpPr>
          <p:nvPr/>
        </p:nvSpPr>
        <p:spPr bwMode="auto">
          <a:xfrm>
            <a:off x="8008938" y="4495800"/>
            <a:ext cx="44291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0" name="Line 1052"/>
          <p:cNvSpPr>
            <a:spLocks noChangeShapeType="1"/>
          </p:cNvSpPr>
          <p:nvPr/>
        </p:nvSpPr>
        <p:spPr bwMode="auto">
          <a:xfrm flipV="1">
            <a:off x="84582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1" name="Line 1053"/>
          <p:cNvSpPr>
            <a:spLocks noChangeShapeType="1"/>
          </p:cNvSpPr>
          <p:nvPr/>
        </p:nvSpPr>
        <p:spPr bwMode="auto">
          <a:xfrm flipV="1">
            <a:off x="8001000" y="2281238"/>
            <a:ext cx="0" cy="2220912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84062" name="Line 1054"/>
          <p:cNvSpPr>
            <a:spLocks noChangeShapeType="1"/>
          </p:cNvSpPr>
          <p:nvPr/>
        </p:nvSpPr>
        <p:spPr bwMode="auto">
          <a:xfrm flipV="1">
            <a:off x="7848600" y="2281238"/>
            <a:ext cx="0" cy="222091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35" name="Picture 105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312" y="404664"/>
            <a:ext cx="1077913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96816" y="620688"/>
            <a:ext cx="4016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00FF"/>
                </a:solidFill>
              </a:rPr>
              <a:t>Final </a:t>
            </a:r>
            <a:r>
              <a:rPr lang="fr-FR" sz="3600" b="1" dirty="0" smtClean="0">
                <a:solidFill>
                  <a:srgbClr val="0000FF"/>
                </a:solidFill>
              </a:rPr>
              <a:t>Conclusions</a:t>
            </a:r>
            <a:endParaRPr lang="fr-FR" sz="3600" b="1" dirty="0">
              <a:solidFill>
                <a:srgbClr val="0000FF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0" y="3717032"/>
            <a:ext cx="137449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00FF"/>
                </a:solidFill>
              </a:rPr>
              <a:t>References</a:t>
            </a:r>
            <a:endParaRPr lang="fr-FR" b="1" dirty="0" smtClean="0">
              <a:solidFill>
                <a:srgbClr val="0000FF"/>
              </a:solidFill>
            </a:endParaRPr>
          </a:p>
          <a:p>
            <a:r>
              <a:rPr lang="fr-FR" b="1" dirty="0" err="1" smtClean="0">
                <a:solidFill>
                  <a:srgbClr val="0000FF"/>
                </a:solidFill>
              </a:rPr>
              <a:t>Proceedings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0000FF"/>
                </a:solidFill>
              </a:rPr>
              <a:t>of NSS-MIC</a:t>
            </a:r>
          </a:p>
          <a:p>
            <a:r>
              <a:rPr lang="fr-FR" b="1" dirty="0" err="1" smtClean="0">
                <a:solidFill>
                  <a:srgbClr val="0000FF"/>
                </a:solidFill>
              </a:rPr>
              <a:t>conferences</a:t>
            </a:r>
            <a:endParaRPr lang="fr-FR" b="1" dirty="0" smtClean="0">
              <a:solidFill>
                <a:srgbClr val="0000FF"/>
              </a:solidFill>
            </a:endParaRPr>
          </a:p>
          <a:p>
            <a:r>
              <a:rPr lang="fr-FR" b="1" dirty="0" smtClean="0">
                <a:solidFill>
                  <a:srgbClr val="0000FF"/>
                </a:solidFill>
              </a:rPr>
              <a:t>Transaction on </a:t>
            </a:r>
            <a:r>
              <a:rPr lang="fr-FR" b="1" dirty="0" err="1" smtClean="0">
                <a:solidFill>
                  <a:srgbClr val="0000FF"/>
                </a:solidFill>
              </a:rPr>
              <a:t>Nuclear</a:t>
            </a:r>
            <a:r>
              <a:rPr lang="fr-FR" b="1" dirty="0" smtClean="0">
                <a:solidFill>
                  <a:srgbClr val="0000FF"/>
                </a:solidFill>
              </a:rPr>
              <a:t> Sciences (TNS)</a:t>
            </a:r>
          </a:p>
          <a:p>
            <a:r>
              <a:rPr lang="fr-FR" b="1" dirty="0">
                <a:solidFill>
                  <a:srgbClr val="0000FF"/>
                </a:solidFill>
              </a:rPr>
              <a:t>http://</a:t>
            </a:r>
            <a:r>
              <a:rPr lang="fr-FR" b="1" dirty="0" err="1">
                <a:solidFill>
                  <a:srgbClr val="0000FF"/>
                </a:solidFill>
              </a:rPr>
              <a:t>www.nss-mic.org</a:t>
            </a:r>
            <a:r>
              <a:rPr lang="fr-FR" b="1" dirty="0">
                <a:solidFill>
                  <a:srgbClr val="0000FF"/>
                </a:solidFill>
              </a:rPr>
              <a:t>/</a:t>
            </a:r>
            <a:r>
              <a:rPr lang="fr-FR" b="1" dirty="0" smtClean="0">
                <a:solidFill>
                  <a:srgbClr val="0000FF"/>
                </a:solidFill>
              </a:rPr>
              <a:t>2016/</a:t>
            </a:r>
            <a:r>
              <a:rPr lang="fr-FR" b="1" dirty="0" err="1">
                <a:solidFill>
                  <a:srgbClr val="0000FF"/>
                </a:solidFill>
              </a:rPr>
              <a:t>NSSMain.asp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23333" y="747889"/>
            <a:ext cx="184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8576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26B6A-EE4D-024A-8783-D78AD4BE06C9}" type="slidenum">
              <a:rPr lang="fr-FR"/>
              <a:pPr/>
              <a:t>38</a:t>
            </a:fld>
            <a:endParaRPr lang="fr-FR"/>
          </a:p>
        </p:txBody>
      </p:sp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>
          <a:xfrm>
            <a:off x="920552" y="12458"/>
            <a:ext cx="8352928" cy="896262"/>
          </a:xfrm>
        </p:spPr>
        <p:txBody>
          <a:bodyPr/>
          <a:lstStyle/>
          <a:p>
            <a:r>
              <a:rPr lang="fr-FR" dirty="0" err="1"/>
              <a:t>Thanks</a:t>
            </a:r>
            <a:r>
              <a:rPr lang="fr-FR" dirty="0"/>
              <a:t> to</a:t>
            </a:r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2520" y="1412776"/>
            <a:ext cx="7056784" cy="41044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800" dirty="0" smtClean="0"/>
              <a:t>W</a:t>
            </a:r>
            <a:r>
              <a:rPr lang="fr-FR" sz="2800" dirty="0"/>
              <a:t>. </a:t>
            </a:r>
            <a:r>
              <a:rPr lang="fr-FR" sz="2800" dirty="0" err="1"/>
              <a:t>Enghardt</a:t>
            </a:r>
            <a:r>
              <a:rPr lang="fr-FR" sz="2800" dirty="0"/>
              <a:t> </a:t>
            </a:r>
            <a:r>
              <a:rPr lang="fr-FR" sz="2800" dirty="0" smtClean="0"/>
              <a:t>(</a:t>
            </a:r>
            <a:r>
              <a:rPr lang="fr-FR" sz="2800" dirty="0" err="1" smtClean="0"/>
              <a:t>Dresden</a:t>
            </a:r>
            <a:r>
              <a:rPr lang="fr-FR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fr-FR" sz="2800" dirty="0" err="1" smtClean="0"/>
              <a:t>U.Amaldi</a:t>
            </a:r>
            <a:r>
              <a:rPr lang="fr-FR" sz="2800" dirty="0" smtClean="0"/>
              <a:t> (</a:t>
            </a:r>
            <a:r>
              <a:rPr lang="fr-FR" sz="2800" dirty="0" err="1" smtClean="0"/>
              <a:t>Tera</a:t>
            </a:r>
            <a:r>
              <a:rPr lang="fr-FR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fr-FR" sz="2800" dirty="0" err="1" smtClean="0"/>
              <a:t>H.Hoffman</a:t>
            </a:r>
            <a:r>
              <a:rPr lang="fr-FR" sz="2800" dirty="0" smtClean="0"/>
              <a:t> (CERN)</a:t>
            </a:r>
            <a:endParaRPr lang="fr-FR" sz="2800" dirty="0"/>
          </a:p>
          <a:p>
            <a:pPr>
              <a:lnSpc>
                <a:spcPct val="90000"/>
              </a:lnSpc>
            </a:pPr>
            <a:r>
              <a:rPr lang="fr-FR" sz="2800" dirty="0" err="1" smtClean="0"/>
              <a:t>K.Parodi</a:t>
            </a:r>
            <a:r>
              <a:rPr lang="fr-FR" sz="2800" dirty="0" smtClean="0"/>
              <a:t> (Munich TU)</a:t>
            </a:r>
          </a:p>
          <a:p>
            <a:pPr>
              <a:lnSpc>
                <a:spcPct val="90000"/>
              </a:lnSpc>
            </a:pPr>
            <a:r>
              <a:rPr lang="fr-FR" sz="2800" dirty="0" err="1" smtClean="0"/>
              <a:t>T.Yamaya</a:t>
            </a:r>
            <a:r>
              <a:rPr lang="fr-FR" sz="2800" dirty="0" smtClean="0"/>
              <a:t> (</a:t>
            </a:r>
            <a:r>
              <a:rPr lang="fr-FR" sz="2800" dirty="0" err="1" smtClean="0"/>
              <a:t>Chiba,JP</a:t>
            </a:r>
            <a:r>
              <a:rPr lang="fr-FR" sz="2800" dirty="0" smtClean="0"/>
              <a:t>)</a:t>
            </a:r>
            <a:endParaRPr lang="fr-FR" sz="2800" dirty="0"/>
          </a:p>
          <a:p>
            <a:pPr>
              <a:lnSpc>
                <a:spcPct val="90000"/>
              </a:lnSpc>
            </a:pPr>
            <a:r>
              <a:rPr lang="fr-FR" sz="2800" dirty="0" smtClean="0"/>
              <a:t>Pr</a:t>
            </a:r>
            <a:r>
              <a:rPr lang="fr-FR" sz="2800" dirty="0"/>
              <a:t>. J.P. </a:t>
            </a:r>
            <a:r>
              <a:rPr lang="fr-FR" sz="2800" dirty="0" err="1"/>
              <a:t>Gerard</a:t>
            </a:r>
            <a:r>
              <a:rPr lang="fr-FR" sz="2800" dirty="0"/>
              <a:t> (Nice</a:t>
            </a:r>
            <a:r>
              <a:rPr lang="fr-FR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fr-FR" sz="2800" dirty="0" smtClean="0"/>
              <a:t>Etoile Collaboration Lyon)</a:t>
            </a:r>
          </a:p>
          <a:p>
            <a:pPr>
              <a:lnSpc>
                <a:spcPct val="90000"/>
              </a:lnSpc>
            </a:pPr>
            <a:r>
              <a:rPr lang="fr-FR" sz="2800" dirty="0" smtClean="0"/>
              <a:t>R. </a:t>
            </a:r>
            <a:r>
              <a:rPr lang="fr-FR" sz="2800" dirty="0" err="1" smtClean="0"/>
              <a:t>Schulte</a:t>
            </a:r>
            <a:r>
              <a:rPr lang="fr-FR" sz="2800" dirty="0" smtClean="0"/>
              <a:t> (</a:t>
            </a:r>
            <a:r>
              <a:rPr lang="fr-FR" sz="2800" dirty="0" err="1" smtClean="0"/>
              <a:t>Loma</a:t>
            </a:r>
            <a:r>
              <a:rPr lang="fr-FR" sz="2800" dirty="0" smtClean="0"/>
              <a:t> Linda)</a:t>
            </a:r>
          </a:p>
          <a:p>
            <a:pPr>
              <a:lnSpc>
                <a:spcPct val="90000"/>
              </a:lnSpc>
            </a:pPr>
            <a:endParaRPr lang="fr-FR" sz="2800" dirty="0" smtClean="0"/>
          </a:p>
          <a:p>
            <a:pPr>
              <a:lnSpc>
                <a:spcPct val="90000"/>
              </a:lnSpc>
            </a:pPr>
            <a:endParaRPr lang="fr-FR" sz="2800" dirty="0" smtClean="0"/>
          </a:p>
          <a:p>
            <a:pPr marL="0" indent="0">
              <a:lnSpc>
                <a:spcPct val="90000"/>
              </a:lnSpc>
              <a:buNone/>
            </a:pPr>
            <a:endParaRPr lang="fr-FR" sz="2800" dirty="0"/>
          </a:p>
          <a:p>
            <a:pPr>
              <a:lnSpc>
                <a:spcPct val="90000"/>
              </a:lnSpc>
            </a:pPr>
            <a:r>
              <a:rPr lang="fr-FR" sz="2800" dirty="0" smtClean="0">
                <a:solidFill>
                  <a:srgbClr val="66FFFF"/>
                </a:solidFill>
              </a:rPr>
              <a:t>… </a:t>
            </a:r>
            <a:r>
              <a:rPr lang="fr-FR" sz="2800" dirty="0">
                <a:solidFill>
                  <a:srgbClr val="66FFFF"/>
                </a:solidFill>
              </a:rPr>
              <a:t>and </a:t>
            </a:r>
            <a:r>
              <a:rPr lang="fr-FR" sz="2800" dirty="0" err="1">
                <a:solidFill>
                  <a:srgbClr val="66FFFF"/>
                </a:solidFill>
              </a:rPr>
              <a:t>many</a:t>
            </a:r>
            <a:r>
              <a:rPr lang="fr-FR" sz="2800" dirty="0">
                <a:solidFill>
                  <a:srgbClr val="66FFFF"/>
                </a:solidFill>
              </a:rPr>
              <a:t> </a:t>
            </a:r>
            <a:r>
              <a:rPr lang="fr-FR" sz="2800" dirty="0" err="1">
                <a:solidFill>
                  <a:srgbClr val="66FFFF"/>
                </a:solidFill>
              </a:rPr>
              <a:t>others</a:t>
            </a:r>
            <a:endParaRPr lang="fr-FR" sz="2800" dirty="0"/>
          </a:p>
        </p:txBody>
      </p:sp>
      <p:pic>
        <p:nvPicPr>
          <p:cNvPr id="637959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048000"/>
            <a:ext cx="730250" cy="208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37960" name="Text Box 8"/>
          <p:cNvSpPr txBox="1">
            <a:spLocks noChangeArrowheads="1"/>
          </p:cNvSpPr>
          <p:nvPr/>
        </p:nvSpPr>
        <p:spPr bwMode="auto">
          <a:xfrm>
            <a:off x="6686550" y="5334000"/>
            <a:ext cx="32019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2800">
                <a:solidFill>
                  <a:srgbClr val="FFFF00"/>
                </a:solidFill>
              </a:rPr>
              <a:t>Thank you</a:t>
            </a:r>
          </a:p>
          <a:p>
            <a:pPr algn="ctr"/>
            <a:r>
              <a:rPr lang="fr-FR" sz="2800">
                <a:solidFill>
                  <a:srgbClr val="FFFF00"/>
                </a:solidFill>
              </a:rPr>
              <a:t>for your attention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73FF-7094-AD44-AFDE-DDA575F112B2}" type="slidenum">
              <a:rPr lang="fr-FR"/>
              <a:pPr/>
              <a:t>39</a:t>
            </a:fld>
            <a:endParaRPr lang="fr-FR"/>
          </a:p>
        </p:txBody>
      </p:sp>
      <p:pic>
        <p:nvPicPr>
          <p:cNvPr id="87552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5523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8534400" cy="533400"/>
          </a:xfrm>
        </p:spPr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CT ?</a:t>
            </a:r>
            <a:endParaRPr lang="fr-FR" dirty="0"/>
          </a:p>
        </p:txBody>
      </p:sp>
      <p:sp>
        <p:nvSpPr>
          <p:cNvPr id="8755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8458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fr-FR" sz="2800" dirty="0"/>
          </a:p>
          <a:p>
            <a:pPr>
              <a:lnSpc>
                <a:spcPct val="90000"/>
              </a:lnSpc>
            </a:pPr>
            <a:endParaRPr lang="fr-FR" sz="2800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1208584" y="1412776"/>
            <a:ext cx="849694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3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4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5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r>
              <a:rPr lang="en-US" sz="2400" dirty="0" smtClean="0"/>
              <a:t>The role of CT imaging in charged Particle therapy is needed for:</a:t>
            </a:r>
          </a:p>
          <a:p>
            <a:pPr lvl="1"/>
            <a:r>
              <a:rPr lang="en-US" sz="2400" dirty="0" smtClean="0"/>
              <a:t>Target volume definition (anatomical boundaries with additional information from fused MRI and PET studies</a:t>
            </a:r>
          </a:p>
          <a:p>
            <a:pPr lvl="1"/>
            <a:r>
              <a:rPr lang="en-US" sz="2400" dirty="0" smtClean="0"/>
              <a:t>Dose and range calculation</a:t>
            </a:r>
          </a:p>
          <a:p>
            <a:pPr lvl="1"/>
            <a:r>
              <a:rPr lang="en-US" sz="2400" dirty="0" smtClean="0"/>
              <a:t>Patient alignment verification</a:t>
            </a:r>
            <a:endParaRPr lang="fr-FR" sz="2400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818" y="3573016"/>
            <a:ext cx="3469618" cy="269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80592" y="5157192"/>
            <a:ext cx="6588224" cy="63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hangingPunct="0">
              <a:lnSpc>
                <a:spcPct val="94000"/>
              </a:lnSpc>
              <a:buClr>
                <a:srgbClr val="000000"/>
              </a:buClr>
              <a:buSzPct val="37000"/>
              <a:buFont typeface="StarSymbol" charset="0"/>
              <a:buNone/>
            </a:pPr>
            <a:r>
              <a:rPr lang="en-GB" sz="2200" b="1" i="0" dirty="0">
                <a:solidFill>
                  <a:schemeClr val="tx2"/>
                </a:solidFill>
                <a:latin typeface="Comic Sans MS" charset="0"/>
              </a:rPr>
              <a:t>The protons go through the patient</a:t>
            </a:r>
          </a:p>
          <a:p>
            <a:pPr hangingPunct="0">
              <a:lnSpc>
                <a:spcPct val="94000"/>
              </a:lnSpc>
              <a:buClr>
                <a:srgbClr val="000000"/>
              </a:buClr>
              <a:buSzPct val="37000"/>
              <a:buFont typeface="StarSymbol" charset="0"/>
              <a:buNone/>
            </a:pPr>
            <a:r>
              <a:rPr lang="en-GB" sz="2200" b="1" i="0" dirty="0">
                <a:solidFill>
                  <a:schemeClr val="tx2"/>
                </a:solidFill>
                <a:latin typeface="Comic Sans MS" charset="0"/>
              </a:rPr>
              <a:t>Higher energy,</a:t>
            </a:r>
            <a:r>
              <a:rPr lang="en-GB" sz="2200" b="1" i="0" dirty="0">
                <a:solidFill>
                  <a:srgbClr val="0000FF"/>
                </a:solidFill>
                <a:latin typeface="Comic Sans MS" charset="0"/>
              </a:rPr>
              <a:t> </a:t>
            </a:r>
            <a:r>
              <a:rPr lang="en-GB" sz="2200" b="1" i="0" dirty="0">
                <a:solidFill>
                  <a:srgbClr val="FFFF00"/>
                </a:solidFill>
                <a:latin typeface="Comic Sans MS" charset="0"/>
              </a:rPr>
              <a:t>small dose</a:t>
            </a:r>
            <a:endParaRPr lang="en-GB" sz="2200" b="1" i="0" dirty="0">
              <a:solidFill>
                <a:srgbClr val="FFFF00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121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3CFB-AB87-E54E-A101-C2C275E711F1}" type="slidenum">
              <a:rPr lang="fr-FR"/>
              <a:pPr/>
              <a:t>4</a:t>
            </a:fld>
            <a:endParaRPr lang="fr-FR"/>
          </a:p>
        </p:txBody>
      </p:sp>
      <p:pic>
        <p:nvPicPr>
          <p:cNvPr id="82125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1251" name="Rectangle 3"/>
          <p:cNvSpPr>
            <a:spLocks noChangeArrowheads="1"/>
          </p:cNvSpPr>
          <p:nvPr/>
        </p:nvSpPr>
        <p:spPr bwMode="auto">
          <a:xfrm>
            <a:off x="415925" y="242888"/>
            <a:ext cx="8137525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fr-FR" sz="3200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1252" name="Rectangle 4"/>
          <p:cNvSpPr>
            <a:spLocks noChangeArrowheads="1"/>
          </p:cNvSpPr>
          <p:nvPr/>
        </p:nvSpPr>
        <p:spPr bwMode="auto">
          <a:xfrm>
            <a:off x="762000" y="1447800"/>
            <a:ext cx="8686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None/>
            </a:pPr>
            <a:endParaRPr lang="fr-FR" sz="2400" b="1" i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fr-FR" sz="2000" i="0"/>
          </a:p>
        </p:txBody>
      </p:sp>
      <p:sp>
        <p:nvSpPr>
          <p:cNvPr id="821253" name="Rectangle 5"/>
          <p:cNvSpPr>
            <a:spLocks noChangeArrowheads="1"/>
          </p:cNvSpPr>
          <p:nvPr/>
        </p:nvSpPr>
        <p:spPr bwMode="auto">
          <a:xfrm>
            <a:off x="488950" y="0"/>
            <a:ext cx="81375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fr-FR" sz="3200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1254" name="Rectangle 6"/>
          <p:cNvSpPr>
            <a:spLocks noChangeArrowheads="1"/>
          </p:cNvSpPr>
          <p:nvPr/>
        </p:nvSpPr>
        <p:spPr bwMode="auto">
          <a:xfrm>
            <a:off x="533400" y="319088"/>
            <a:ext cx="80073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fr-FR" sz="3200" b="1" i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1255" name="Rectangle 7"/>
          <p:cNvSpPr>
            <a:spLocks noGrp="1" noChangeArrowheads="1"/>
          </p:cNvSpPr>
          <p:nvPr>
            <p:ph type="title"/>
          </p:nvPr>
        </p:nvSpPr>
        <p:spPr>
          <a:xfrm>
            <a:off x="415925" y="1"/>
            <a:ext cx="8425507" cy="1052736"/>
          </a:xfrm>
        </p:spPr>
        <p:txBody>
          <a:bodyPr/>
          <a:lstStyle/>
          <a:p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therapy</a:t>
            </a:r>
            <a:r>
              <a:rPr lang="fr-FR" dirty="0" smtClean="0"/>
              <a:t>: </a:t>
            </a:r>
            <a:r>
              <a:rPr lang="fr-FR" dirty="0"/>
              <a:t>The </a:t>
            </a:r>
            <a:r>
              <a:rPr lang="fr-FR" dirty="0" err="1"/>
              <a:t>Context</a:t>
            </a:r>
            <a:endParaRPr lang="fr-FR" dirty="0"/>
          </a:p>
        </p:txBody>
      </p:sp>
      <p:sp>
        <p:nvSpPr>
          <p:cNvPr id="8212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064568" y="980728"/>
            <a:ext cx="8841432" cy="4968552"/>
          </a:xfrm>
        </p:spPr>
        <p:txBody>
          <a:bodyPr/>
          <a:lstStyle/>
          <a:p>
            <a:pPr marL="457200" lvl="1" indent="0">
              <a:lnSpc>
                <a:spcPct val="90000"/>
              </a:lnSpc>
              <a:buNone/>
            </a:pPr>
            <a:endParaRPr lang="fr-FR" dirty="0"/>
          </a:p>
          <a:p>
            <a:pPr>
              <a:lnSpc>
                <a:spcPct val="90000"/>
              </a:lnSpc>
            </a:pPr>
            <a:r>
              <a:rPr lang="fr-FR" sz="2800" i="1" dirty="0" err="1">
                <a:solidFill>
                  <a:srgbClr val="66FFFF"/>
                </a:solidFill>
                <a:effectLst/>
              </a:rPr>
              <a:t>Why</a:t>
            </a:r>
            <a:r>
              <a:rPr lang="fr-FR" sz="2800" i="1" dirty="0">
                <a:solidFill>
                  <a:srgbClr val="66FFFF"/>
                </a:solidFill>
                <a:effectLst/>
              </a:rPr>
              <a:t> </a:t>
            </a:r>
            <a:r>
              <a:rPr lang="fr-FR" sz="2800" i="1" dirty="0" err="1">
                <a:solidFill>
                  <a:srgbClr val="66FFFF"/>
                </a:solidFill>
                <a:effectLst/>
              </a:rPr>
              <a:t>Radiotherapy</a:t>
            </a:r>
            <a:r>
              <a:rPr lang="fr-FR" sz="2800" i="1" dirty="0">
                <a:solidFill>
                  <a:srgbClr val="66FFFF"/>
                </a:solidFill>
                <a:effectLst/>
              </a:rPr>
              <a:t> X </a:t>
            </a:r>
            <a:r>
              <a:rPr lang="fr-FR" sz="2800" i="1" dirty="0" err="1">
                <a:solidFill>
                  <a:srgbClr val="66FFFF"/>
                </a:solidFill>
                <a:effectLst/>
              </a:rPr>
              <a:t>is</a:t>
            </a:r>
            <a:r>
              <a:rPr lang="fr-FR" sz="2800" i="1" dirty="0">
                <a:solidFill>
                  <a:srgbClr val="66FFFF"/>
                </a:solidFill>
                <a:effectLst/>
              </a:rPr>
              <a:t> NOT  100 % efficient?</a:t>
            </a:r>
            <a:endParaRPr lang="fr-FR" sz="2800" i="1" dirty="0">
              <a:solidFill>
                <a:schemeClr val="hlink"/>
              </a:solidFill>
              <a:effectLst/>
            </a:endParaRPr>
          </a:p>
          <a:p>
            <a:pPr lvl="1">
              <a:lnSpc>
                <a:spcPct val="90000"/>
              </a:lnSpc>
            </a:pPr>
            <a:endParaRPr lang="fr-FR" dirty="0">
              <a:effectLst/>
            </a:endParaRPr>
          </a:p>
          <a:p>
            <a:pPr lvl="1">
              <a:lnSpc>
                <a:spcPct val="90000"/>
              </a:lnSpc>
            </a:pPr>
            <a:r>
              <a:rPr lang="fr-FR" dirty="0">
                <a:effectLst/>
              </a:rPr>
              <a:t>Complication &lt; 5 %</a:t>
            </a:r>
          </a:p>
          <a:p>
            <a:pPr lvl="1">
              <a:lnSpc>
                <a:spcPct val="90000"/>
              </a:lnSpc>
            </a:pPr>
            <a:r>
              <a:rPr lang="fr-FR" dirty="0" err="1">
                <a:effectLst/>
              </a:rPr>
              <a:t>Tolerance</a:t>
            </a:r>
            <a:r>
              <a:rPr lang="fr-FR" dirty="0">
                <a:effectLst/>
              </a:rPr>
              <a:t> of saine tissue </a:t>
            </a:r>
            <a:r>
              <a:rPr lang="fr-FR" dirty="0" err="1">
                <a:effectLst/>
              </a:rPr>
              <a:t>is</a:t>
            </a:r>
            <a:r>
              <a:rPr lang="fr-FR" dirty="0">
                <a:effectLst/>
              </a:rPr>
              <a:t> the </a:t>
            </a:r>
            <a:r>
              <a:rPr lang="fr-FR" dirty="0" err="1">
                <a:effectLst/>
              </a:rPr>
              <a:t>limiting</a:t>
            </a:r>
            <a:r>
              <a:rPr lang="fr-FR" dirty="0">
                <a:effectLst/>
              </a:rPr>
              <a:t> factor</a:t>
            </a:r>
          </a:p>
          <a:p>
            <a:pPr lvl="2">
              <a:lnSpc>
                <a:spcPct val="90000"/>
              </a:lnSpc>
            </a:pPr>
            <a:r>
              <a:rPr lang="fr-FR" sz="2800" dirty="0">
                <a:solidFill>
                  <a:srgbClr val="FFFF00"/>
                </a:solidFill>
                <a:effectLst/>
              </a:rPr>
              <a:t>Close to </a:t>
            </a:r>
            <a:r>
              <a:rPr lang="fr-FR" sz="2800" dirty="0" err="1">
                <a:solidFill>
                  <a:srgbClr val="FFFF00"/>
                </a:solidFill>
                <a:effectLst/>
              </a:rPr>
              <a:t>Organ</a:t>
            </a:r>
            <a:r>
              <a:rPr lang="fr-FR" sz="2800" dirty="0">
                <a:solidFill>
                  <a:srgbClr val="FFFF00"/>
                </a:solidFill>
                <a:effectLst/>
              </a:rPr>
              <a:t> </a:t>
            </a:r>
            <a:r>
              <a:rPr lang="fr-FR" sz="2800" dirty="0" err="1">
                <a:solidFill>
                  <a:srgbClr val="FFFF00"/>
                </a:solidFill>
                <a:effectLst/>
              </a:rPr>
              <a:t>at</a:t>
            </a:r>
            <a:r>
              <a:rPr lang="fr-FR" sz="2800" dirty="0">
                <a:solidFill>
                  <a:srgbClr val="FFFF00"/>
                </a:solidFill>
                <a:effectLst/>
              </a:rPr>
              <a:t> </a:t>
            </a:r>
            <a:r>
              <a:rPr lang="fr-FR" sz="2800" dirty="0" err="1">
                <a:solidFill>
                  <a:srgbClr val="FFFF00"/>
                </a:solidFill>
                <a:effectLst/>
              </a:rPr>
              <a:t>Risk</a:t>
            </a:r>
            <a:endParaRPr lang="fr-FR" sz="2800" dirty="0">
              <a:solidFill>
                <a:srgbClr val="FFFF00"/>
              </a:solidFill>
              <a:effectLst/>
            </a:endParaRPr>
          </a:p>
          <a:p>
            <a:pPr lvl="1">
              <a:lnSpc>
                <a:spcPct val="90000"/>
              </a:lnSpc>
            </a:pPr>
            <a:r>
              <a:rPr lang="fr-FR" dirty="0" err="1"/>
              <a:t>Failures</a:t>
            </a:r>
            <a:r>
              <a:rPr lang="fr-FR" dirty="0"/>
              <a:t> due to </a:t>
            </a:r>
            <a:r>
              <a:rPr lang="fr-FR" dirty="0" err="1"/>
              <a:t>radioresistant</a:t>
            </a:r>
            <a:r>
              <a:rPr lang="fr-FR" dirty="0"/>
              <a:t> </a:t>
            </a:r>
            <a:r>
              <a:rPr lang="fr-FR" dirty="0" err="1"/>
              <a:t>tumors</a:t>
            </a:r>
            <a:r>
              <a:rPr lang="fr-FR" dirty="0"/>
              <a:t>!</a:t>
            </a:r>
          </a:p>
          <a:p>
            <a:pPr lvl="1">
              <a:lnSpc>
                <a:spcPct val="90000"/>
              </a:lnSpc>
            </a:pPr>
            <a:r>
              <a:rPr lang="fr-FR" dirty="0">
                <a:solidFill>
                  <a:srgbClr val="66FFFF"/>
                </a:solidFill>
              </a:rPr>
              <a:t>Second cancer 30 </a:t>
            </a:r>
            <a:r>
              <a:rPr lang="fr-FR" dirty="0" err="1">
                <a:solidFill>
                  <a:srgbClr val="66FFFF"/>
                </a:solidFill>
              </a:rPr>
              <a:t>years</a:t>
            </a:r>
            <a:r>
              <a:rPr lang="fr-FR" dirty="0">
                <a:solidFill>
                  <a:srgbClr val="66FFFF"/>
                </a:solidFill>
              </a:rPr>
              <a:t>  </a:t>
            </a:r>
            <a:r>
              <a:rPr lang="fr-FR" dirty="0" err="1">
                <a:solidFill>
                  <a:srgbClr val="66FFFF"/>
                </a:solidFill>
              </a:rPr>
              <a:t>after</a:t>
            </a:r>
            <a:r>
              <a:rPr lang="fr-FR" dirty="0">
                <a:solidFill>
                  <a:srgbClr val="66FFFF"/>
                </a:solidFill>
              </a:rPr>
              <a:t> Radio </a:t>
            </a:r>
            <a:r>
              <a:rPr lang="fr-FR" dirty="0" err="1">
                <a:solidFill>
                  <a:srgbClr val="66FFFF"/>
                </a:solidFill>
              </a:rPr>
              <a:t>Therapy</a:t>
            </a:r>
            <a:r>
              <a:rPr lang="fr-FR" dirty="0">
                <a:solidFill>
                  <a:srgbClr val="66FFFF"/>
                </a:solidFill>
              </a:rPr>
              <a:t> (</a:t>
            </a:r>
            <a:r>
              <a:rPr lang="fr-FR" dirty="0" err="1">
                <a:solidFill>
                  <a:srgbClr val="66FFFF"/>
                </a:solidFill>
              </a:rPr>
              <a:t>from</a:t>
            </a:r>
            <a:r>
              <a:rPr lang="fr-FR" dirty="0">
                <a:solidFill>
                  <a:srgbClr val="66FFFF"/>
                </a:solidFill>
              </a:rPr>
              <a:t> </a:t>
            </a:r>
            <a:r>
              <a:rPr lang="fr-FR" dirty="0" err="1">
                <a:solidFill>
                  <a:srgbClr val="66FFFF"/>
                </a:solidFill>
              </a:rPr>
              <a:t>recent</a:t>
            </a:r>
            <a:r>
              <a:rPr lang="fr-FR" dirty="0">
                <a:solidFill>
                  <a:srgbClr val="66FFFF"/>
                </a:solidFill>
              </a:rPr>
              <a:t> </a:t>
            </a:r>
            <a:r>
              <a:rPr lang="fr-FR" dirty="0" err="1">
                <a:solidFill>
                  <a:srgbClr val="66FFFF"/>
                </a:solidFill>
              </a:rPr>
              <a:t>statistics</a:t>
            </a:r>
            <a:r>
              <a:rPr lang="fr-FR" dirty="0">
                <a:solidFill>
                  <a:srgbClr val="66FFFF"/>
                </a:solidFill>
              </a:rPr>
              <a:t>)</a:t>
            </a:r>
          </a:p>
          <a:p>
            <a:pPr lvl="2">
              <a:lnSpc>
                <a:spcPct val="90000"/>
              </a:lnSpc>
            </a:pPr>
            <a:r>
              <a:rPr lang="fr-FR" sz="2800" dirty="0" err="1">
                <a:effectLst/>
              </a:rPr>
              <a:t>Adult</a:t>
            </a:r>
            <a:r>
              <a:rPr lang="fr-FR" sz="2800" dirty="0">
                <a:effectLst/>
              </a:rPr>
              <a:t> : 1.1</a:t>
            </a:r>
          </a:p>
          <a:p>
            <a:pPr lvl="2">
              <a:lnSpc>
                <a:spcPct val="90000"/>
              </a:lnSpc>
            </a:pPr>
            <a:r>
              <a:rPr lang="fr-FR" sz="2800" dirty="0" err="1">
                <a:solidFill>
                  <a:srgbClr val="FFFF00"/>
                </a:solidFill>
                <a:effectLst/>
              </a:rPr>
              <a:t>Chidren</a:t>
            </a:r>
            <a:r>
              <a:rPr lang="fr-FR" sz="2800" dirty="0">
                <a:solidFill>
                  <a:srgbClr val="FFFF00"/>
                </a:solidFill>
                <a:effectLst/>
              </a:rPr>
              <a:t> : 6</a:t>
            </a:r>
            <a:endParaRPr lang="fr-FR" sz="2800" dirty="0"/>
          </a:p>
        </p:txBody>
      </p:sp>
      <p:sp>
        <p:nvSpPr>
          <p:cNvPr id="821257" name="Text Box 9"/>
          <p:cNvSpPr txBox="1">
            <a:spLocks noChangeArrowheads="1"/>
          </p:cNvSpPr>
          <p:nvPr/>
        </p:nvSpPr>
        <p:spPr bwMode="auto">
          <a:xfrm>
            <a:off x="5241032" y="5301208"/>
            <a:ext cx="4157083" cy="95410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Char char="à"/>
            </a:pPr>
            <a:r>
              <a:rPr lang="fr-FR" sz="2800" i="0" dirty="0" err="1">
                <a:latin typeface="Arial" charset="0"/>
              </a:rPr>
              <a:t>Particle</a:t>
            </a:r>
            <a:r>
              <a:rPr lang="fr-FR" sz="2800" i="0" dirty="0">
                <a:latin typeface="Arial" charset="0"/>
              </a:rPr>
              <a:t> </a:t>
            </a:r>
            <a:r>
              <a:rPr lang="fr-FR" sz="2800" i="0" dirty="0" err="1">
                <a:latin typeface="Arial" charset="0"/>
              </a:rPr>
              <a:t>therapy</a:t>
            </a:r>
            <a:endParaRPr lang="fr-FR" sz="2800" i="0" dirty="0">
              <a:latin typeface="Arial" charset="0"/>
            </a:endParaRPr>
          </a:p>
          <a:p>
            <a:pPr>
              <a:buFont typeface="Wingdings" charset="0"/>
              <a:buNone/>
            </a:pPr>
            <a:r>
              <a:rPr lang="fr-FR" sz="2800" i="0" dirty="0">
                <a:latin typeface="Arial" charset="0"/>
              </a:rPr>
              <a:t> </a:t>
            </a:r>
            <a:r>
              <a:rPr lang="fr-FR" sz="2800" i="0" dirty="0" err="1">
                <a:latin typeface="Arial" charset="0"/>
              </a:rPr>
              <a:t>around</a:t>
            </a:r>
            <a:r>
              <a:rPr lang="fr-FR" sz="2800" i="0" dirty="0">
                <a:latin typeface="Arial" charset="0"/>
              </a:rPr>
              <a:t> </a:t>
            </a:r>
            <a:r>
              <a:rPr lang="fr-FR" sz="2800" i="0" dirty="0" smtClean="0">
                <a:latin typeface="Arial" charset="0"/>
              </a:rPr>
              <a:t>15</a:t>
            </a:r>
            <a:r>
              <a:rPr lang="fr-FR" sz="2800" i="0" dirty="0">
                <a:latin typeface="Arial" charset="0"/>
              </a:rPr>
              <a:t>%of the cases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40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5B17F-7659-8347-AA2D-312717778850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2520" y="2332"/>
            <a:ext cx="8575675" cy="990600"/>
          </a:xfrm>
        </p:spPr>
        <p:txBody>
          <a:bodyPr/>
          <a:lstStyle/>
          <a:p>
            <a:pPr>
              <a:defRPr/>
            </a:pPr>
            <a:r>
              <a:rPr lang="en-US" dirty="0"/>
              <a:t>Why use Hadrons for Therapy?</a:t>
            </a:r>
            <a:endParaRPr lang="fr-FR" dirty="0"/>
          </a:p>
        </p:txBody>
      </p:sp>
      <p:sp>
        <p:nvSpPr>
          <p:cNvPr id="760836" name="Rectangle 4"/>
          <p:cNvSpPr>
            <a:spLocks noChangeArrowheads="1"/>
          </p:cNvSpPr>
          <p:nvPr/>
        </p:nvSpPr>
        <p:spPr bwMode="auto">
          <a:xfrm>
            <a:off x="415925" y="0"/>
            <a:ext cx="8137525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fr-FR" b="1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0837" name="Rectangle 5"/>
          <p:cNvSpPr>
            <a:spLocks noChangeArrowheads="1"/>
          </p:cNvSpPr>
          <p:nvPr/>
        </p:nvSpPr>
        <p:spPr bwMode="auto">
          <a:xfrm>
            <a:off x="6629400" y="1484784"/>
            <a:ext cx="32766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/>
            </a:pPr>
            <a:r>
              <a:rPr lang="en-GB" sz="2800" i="0" dirty="0">
                <a:solidFill>
                  <a:srgbClr val="FFFF00"/>
                </a:solidFill>
              </a:rPr>
              <a:t>Most</a:t>
            </a:r>
            <a:r>
              <a:rPr lang="en-GB" sz="2400" i="0" dirty="0">
                <a:solidFill>
                  <a:srgbClr val="FFFF00"/>
                </a:solidFill>
              </a:rPr>
              <a:t> dose is deposited in the sharp "Bragg Peak", with no dose beyond</a:t>
            </a:r>
            <a:endParaRPr lang="en-US" sz="2400" i="0" dirty="0">
              <a:solidFill>
                <a:srgbClr val="FFCC99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/>
            </a:pPr>
            <a:r>
              <a:rPr lang="en-US" sz="2400" i="0" dirty="0"/>
              <a:t>Escalate the dose in the tumor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/>
            </a:pPr>
            <a:r>
              <a:rPr lang="en-US" sz="2400" i="0" dirty="0"/>
              <a:t>Reduction of dose in surrounding normal tissue</a:t>
            </a:r>
            <a:endParaRPr lang="fr-FR" sz="2400" i="0" dirty="0"/>
          </a:p>
        </p:txBody>
      </p:sp>
      <p:pic>
        <p:nvPicPr>
          <p:cNvPr id="7608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665248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74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6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91801-EEB1-0E4F-8357-0D25D1040FFC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j-cs"/>
              </a:rPr>
              <a:t>The advantage of Protons</a:t>
            </a:r>
          </a:p>
        </p:txBody>
      </p:sp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1706563" y="1268413"/>
            <a:ext cx="6394450" cy="4116387"/>
            <a:chOff x="1339" y="612"/>
            <a:chExt cx="4028" cy="2593"/>
          </a:xfrm>
        </p:grpSpPr>
        <p:grpSp>
          <p:nvGrpSpPr>
            <p:cNvPr id="39999" name="Group 5"/>
            <p:cNvGrpSpPr>
              <a:grpSpLocks/>
            </p:cNvGrpSpPr>
            <p:nvPr/>
          </p:nvGrpSpPr>
          <p:grpSpPr bwMode="auto">
            <a:xfrm>
              <a:off x="1339" y="612"/>
              <a:ext cx="3127" cy="2593"/>
              <a:chOff x="2135" y="1349"/>
              <a:chExt cx="2189" cy="1815"/>
            </a:xfrm>
          </p:grpSpPr>
          <p:sp>
            <p:nvSpPr>
              <p:cNvPr id="845830" name="Freeform 6"/>
              <p:cNvSpPr>
                <a:spLocks/>
              </p:cNvSpPr>
              <p:nvPr/>
            </p:nvSpPr>
            <p:spPr bwMode="auto">
              <a:xfrm>
                <a:off x="2145" y="2290"/>
                <a:ext cx="2179" cy="874"/>
              </a:xfrm>
              <a:custGeom>
                <a:avLst/>
                <a:gdLst>
                  <a:gd name="T0" fmla="*/ 0 w 3172"/>
                  <a:gd name="T1" fmla="*/ 1182 h 1182"/>
                  <a:gd name="T2" fmla="*/ 8 w 3172"/>
                  <a:gd name="T3" fmla="*/ 0 h 1182"/>
                  <a:gd name="T4" fmla="*/ 3172 w 3172"/>
                  <a:gd name="T5" fmla="*/ 629 h 1182"/>
                  <a:gd name="T6" fmla="*/ 3172 w 3172"/>
                  <a:gd name="T7" fmla="*/ 1182 h 1182"/>
                  <a:gd name="T8" fmla="*/ 0 w 3172"/>
                  <a:gd name="T9" fmla="*/ 1182 h 1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2" h="1182">
                    <a:moveTo>
                      <a:pt x="0" y="1182"/>
                    </a:moveTo>
                    <a:lnTo>
                      <a:pt x="8" y="0"/>
                    </a:lnTo>
                    <a:lnTo>
                      <a:pt x="3172" y="629"/>
                    </a:lnTo>
                    <a:lnTo>
                      <a:pt x="3172" y="1182"/>
                    </a:lnTo>
                    <a:lnTo>
                      <a:pt x="0" y="1182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31" name="Freeform 7"/>
              <p:cNvSpPr>
                <a:spLocks/>
              </p:cNvSpPr>
              <p:nvPr/>
            </p:nvSpPr>
            <p:spPr bwMode="auto">
              <a:xfrm rot="-114880">
                <a:off x="2140" y="1353"/>
                <a:ext cx="2179" cy="1445"/>
              </a:xfrm>
              <a:custGeom>
                <a:avLst/>
                <a:gdLst>
                  <a:gd name="T0" fmla="*/ 0 w 3172"/>
                  <a:gd name="T1" fmla="*/ 1225 h 1951"/>
                  <a:gd name="T2" fmla="*/ 97 w 3172"/>
                  <a:gd name="T3" fmla="*/ 455 h 1951"/>
                  <a:gd name="T4" fmla="*/ 187 w 3172"/>
                  <a:gd name="T5" fmla="*/ 73 h 1951"/>
                  <a:gd name="T6" fmla="*/ 307 w 3172"/>
                  <a:gd name="T7" fmla="*/ 66 h 1951"/>
                  <a:gd name="T8" fmla="*/ 651 w 3172"/>
                  <a:gd name="T9" fmla="*/ 470 h 1951"/>
                  <a:gd name="T10" fmla="*/ 1234 w 3172"/>
                  <a:gd name="T11" fmla="*/ 1001 h 1951"/>
                  <a:gd name="T12" fmla="*/ 2312 w 3172"/>
                  <a:gd name="T13" fmla="*/ 1637 h 1951"/>
                  <a:gd name="T14" fmla="*/ 3172 w 3172"/>
                  <a:gd name="T15" fmla="*/ 1951 h 1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72" h="1951">
                    <a:moveTo>
                      <a:pt x="0" y="1225"/>
                    </a:moveTo>
                    <a:cubicBezTo>
                      <a:pt x="33" y="936"/>
                      <a:pt x="66" y="647"/>
                      <a:pt x="97" y="455"/>
                    </a:cubicBezTo>
                    <a:cubicBezTo>
                      <a:pt x="128" y="263"/>
                      <a:pt x="152" y="138"/>
                      <a:pt x="187" y="73"/>
                    </a:cubicBezTo>
                    <a:cubicBezTo>
                      <a:pt x="222" y="8"/>
                      <a:pt x="230" y="0"/>
                      <a:pt x="307" y="66"/>
                    </a:cubicBezTo>
                    <a:cubicBezTo>
                      <a:pt x="384" y="132"/>
                      <a:pt x="497" y="314"/>
                      <a:pt x="651" y="470"/>
                    </a:cubicBezTo>
                    <a:cubicBezTo>
                      <a:pt x="805" y="626"/>
                      <a:pt x="957" y="807"/>
                      <a:pt x="1234" y="1001"/>
                    </a:cubicBezTo>
                    <a:cubicBezTo>
                      <a:pt x="1511" y="1195"/>
                      <a:pt x="1989" y="1479"/>
                      <a:pt x="2312" y="1637"/>
                    </a:cubicBezTo>
                    <a:cubicBezTo>
                      <a:pt x="2635" y="1795"/>
                      <a:pt x="2903" y="1873"/>
                      <a:pt x="3172" y="1951"/>
                    </a:cubicBezTo>
                  </a:path>
                </a:pathLst>
              </a:custGeom>
              <a:solidFill>
                <a:schemeClr val="folHlink"/>
              </a:solidFill>
              <a:ln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32" name="Freeform 8"/>
              <p:cNvSpPr>
                <a:spLocks/>
              </p:cNvSpPr>
              <p:nvPr/>
            </p:nvSpPr>
            <p:spPr bwMode="auto">
              <a:xfrm rot="-114880">
                <a:off x="2135" y="1349"/>
                <a:ext cx="2181" cy="1445"/>
              </a:xfrm>
              <a:custGeom>
                <a:avLst/>
                <a:gdLst>
                  <a:gd name="T0" fmla="*/ 0 w 3172"/>
                  <a:gd name="T1" fmla="*/ 1225 h 1951"/>
                  <a:gd name="T2" fmla="*/ 97 w 3172"/>
                  <a:gd name="T3" fmla="*/ 455 h 1951"/>
                  <a:gd name="T4" fmla="*/ 187 w 3172"/>
                  <a:gd name="T5" fmla="*/ 73 h 1951"/>
                  <a:gd name="T6" fmla="*/ 307 w 3172"/>
                  <a:gd name="T7" fmla="*/ 66 h 1951"/>
                  <a:gd name="T8" fmla="*/ 651 w 3172"/>
                  <a:gd name="T9" fmla="*/ 470 h 1951"/>
                  <a:gd name="T10" fmla="*/ 1234 w 3172"/>
                  <a:gd name="T11" fmla="*/ 1001 h 1951"/>
                  <a:gd name="T12" fmla="*/ 2312 w 3172"/>
                  <a:gd name="T13" fmla="*/ 1637 h 1951"/>
                  <a:gd name="T14" fmla="*/ 3172 w 3172"/>
                  <a:gd name="T15" fmla="*/ 1951 h 1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72" h="1951">
                    <a:moveTo>
                      <a:pt x="0" y="1225"/>
                    </a:moveTo>
                    <a:cubicBezTo>
                      <a:pt x="33" y="936"/>
                      <a:pt x="66" y="647"/>
                      <a:pt x="97" y="455"/>
                    </a:cubicBezTo>
                    <a:cubicBezTo>
                      <a:pt x="128" y="263"/>
                      <a:pt x="152" y="138"/>
                      <a:pt x="187" y="73"/>
                    </a:cubicBezTo>
                    <a:cubicBezTo>
                      <a:pt x="222" y="8"/>
                      <a:pt x="230" y="0"/>
                      <a:pt x="307" y="66"/>
                    </a:cubicBezTo>
                    <a:cubicBezTo>
                      <a:pt x="384" y="132"/>
                      <a:pt x="497" y="314"/>
                      <a:pt x="651" y="470"/>
                    </a:cubicBezTo>
                    <a:cubicBezTo>
                      <a:pt x="805" y="626"/>
                      <a:pt x="957" y="807"/>
                      <a:pt x="1234" y="1001"/>
                    </a:cubicBezTo>
                    <a:cubicBezTo>
                      <a:pt x="1511" y="1195"/>
                      <a:pt x="1989" y="1479"/>
                      <a:pt x="2312" y="1637"/>
                    </a:cubicBezTo>
                    <a:cubicBezTo>
                      <a:pt x="2635" y="1795"/>
                      <a:pt x="2903" y="1873"/>
                      <a:pt x="3172" y="19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</p:grpSp>
        <p:sp>
          <p:nvSpPr>
            <p:cNvPr id="845833" name="Line 9"/>
            <p:cNvSpPr>
              <a:spLocks noChangeShapeType="1"/>
            </p:cNvSpPr>
            <p:nvPr/>
          </p:nvSpPr>
          <p:spPr bwMode="auto">
            <a:xfrm>
              <a:off x="3876" y="1136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34" name="Text Box 10"/>
            <p:cNvSpPr txBox="1">
              <a:spLocks noChangeArrowheads="1"/>
            </p:cNvSpPr>
            <p:nvPr/>
          </p:nvSpPr>
          <p:spPr bwMode="auto">
            <a:xfrm>
              <a:off x="4251" y="1023"/>
              <a:ext cx="11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1600" b="1" i="0" dirty="0" smtClean="0">
                  <a:solidFill>
                    <a:srgbClr val="FFFF00"/>
                  </a:solidFill>
                </a:rPr>
                <a:t>protons</a:t>
              </a:r>
              <a:endParaRPr lang="en-GB" sz="1600" b="1" i="0" dirty="0">
                <a:solidFill>
                  <a:srgbClr val="FFFF00"/>
                </a:solidFill>
                <a:latin typeface="Univers 55" charset="0"/>
              </a:endParaRPr>
            </a:p>
          </p:txBody>
        </p:sp>
      </p:grpSp>
      <p:grpSp>
        <p:nvGrpSpPr>
          <p:cNvPr id="39941" name="Group 11"/>
          <p:cNvGrpSpPr>
            <a:grpSpLocks/>
          </p:cNvGrpSpPr>
          <p:nvPr/>
        </p:nvGrpSpPr>
        <p:grpSpPr bwMode="auto">
          <a:xfrm>
            <a:off x="611188" y="1557338"/>
            <a:ext cx="7697787" cy="4535487"/>
            <a:chOff x="340" y="802"/>
            <a:chExt cx="4849" cy="2857"/>
          </a:xfrm>
        </p:grpSpPr>
        <p:sp>
          <p:nvSpPr>
            <p:cNvPr id="845836" name="Line 12"/>
            <p:cNvSpPr>
              <a:spLocks noChangeShapeType="1"/>
            </p:cNvSpPr>
            <p:nvPr/>
          </p:nvSpPr>
          <p:spPr bwMode="auto">
            <a:xfrm flipH="1" flipV="1">
              <a:off x="1079" y="802"/>
              <a:ext cx="11" cy="26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37" name="Line 13"/>
            <p:cNvSpPr>
              <a:spLocks noChangeShapeType="1"/>
            </p:cNvSpPr>
            <p:nvPr/>
          </p:nvSpPr>
          <p:spPr bwMode="auto">
            <a:xfrm rot="-114880">
              <a:off x="1074" y="3339"/>
              <a:ext cx="3366" cy="11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38" name="Text Box 14"/>
            <p:cNvSpPr txBox="1">
              <a:spLocks noChangeArrowheads="1"/>
            </p:cNvSpPr>
            <p:nvPr/>
          </p:nvSpPr>
          <p:spPr bwMode="auto">
            <a:xfrm>
              <a:off x="3545" y="3409"/>
              <a:ext cx="164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2000" i="0"/>
                <a:t>Depth</a:t>
              </a:r>
              <a:r>
                <a:rPr lang="fr-BE" sz="2000" i="0"/>
                <a:t> in Tissue</a:t>
              </a:r>
              <a:endParaRPr lang="en-GB" sz="2000" i="0">
                <a:solidFill>
                  <a:schemeClr val="accent2"/>
                </a:solidFill>
              </a:endParaRPr>
            </a:p>
          </p:txBody>
        </p:sp>
        <p:sp>
          <p:nvSpPr>
            <p:cNvPr id="845839" name="Text Box 15"/>
            <p:cNvSpPr txBox="1">
              <a:spLocks noChangeArrowheads="1"/>
            </p:cNvSpPr>
            <p:nvPr/>
          </p:nvSpPr>
          <p:spPr bwMode="auto">
            <a:xfrm>
              <a:off x="340" y="935"/>
              <a:ext cx="68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2000" i="0"/>
                <a:t>Dose</a:t>
              </a:r>
              <a:endParaRPr lang="en-GB" sz="2000" i="0">
                <a:solidFill>
                  <a:schemeClr val="accent2"/>
                </a:solidFill>
              </a:endParaRPr>
            </a:p>
          </p:txBody>
        </p:sp>
      </p:grpSp>
      <p:sp>
        <p:nvSpPr>
          <p:cNvPr id="845840" name="Line 16"/>
          <p:cNvSpPr>
            <a:spLocks noChangeShapeType="1"/>
          </p:cNvSpPr>
          <p:nvPr/>
        </p:nvSpPr>
        <p:spPr bwMode="auto">
          <a:xfrm>
            <a:off x="5762625" y="2887663"/>
            <a:ext cx="914400" cy="1587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sp>
        <p:nvSpPr>
          <p:cNvPr id="845841" name="Text Box 17"/>
          <p:cNvSpPr txBox="1">
            <a:spLocks noChangeArrowheads="1"/>
          </p:cNvSpPr>
          <p:nvPr/>
        </p:nvSpPr>
        <p:spPr bwMode="auto">
          <a:xfrm>
            <a:off x="6546850" y="2714625"/>
            <a:ext cx="1677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673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1600" b="1" i="0" dirty="0">
                <a:solidFill>
                  <a:srgbClr val="66FFFF"/>
                </a:solidFill>
              </a:rPr>
              <a:t>proton</a:t>
            </a:r>
            <a:r>
              <a:rPr lang="en-US" sz="1600" i="0" dirty="0">
                <a:solidFill>
                  <a:srgbClr val="66FFFF"/>
                </a:solidFill>
              </a:rPr>
              <a:t> </a:t>
            </a:r>
            <a:r>
              <a:rPr lang="fr-BE" sz="1600" i="0" dirty="0">
                <a:solidFill>
                  <a:srgbClr val="66FFFF"/>
                </a:solidFill>
              </a:rPr>
              <a:t>S</a:t>
            </a:r>
            <a:r>
              <a:rPr lang="en-US" sz="1600" i="0" dirty="0">
                <a:solidFill>
                  <a:srgbClr val="66FFFF"/>
                </a:solidFill>
              </a:rPr>
              <a:t>OBP</a:t>
            </a:r>
            <a:endParaRPr lang="en-GB" sz="1600" i="0" dirty="0">
              <a:solidFill>
                <a:srgbClr val="66FFFF"/>
              </a:solidFill>
            </a:endParaRPr>
          </a:p>
        </p:txBody>
      </p:sp>
      <p:grpSp>
        <p:nvGrpSpPr>
          <p:cNvPr id="39944" name="Group 18"/>
          <p:cNvGrpSpPr>
            <a:grpSpLocks/>
          </p:cNvGrpSpPr>
          <p:nvPr/>
        </p:nvGrpSpPr>
        <p:grpSpPr bwMode="auto">
          <a:xfrm>
            <a:off x="1746250" y="3252788"/>
            <a:ext cx="3322638" cy="2176462"/>
            <a:chOff x="334" y="1950"/>
            <a:chExt cx="1465" cy="960"/>
          </a:xfrm>
        </p:grpSpPr>
        <p:grpSp>
          <p:nvGrpSpPr>
            <p:cNvPr id="39990" name="Group 19"/>
            <p:cNvGrpSpPr>
              <a:grpSpLocks/>
            </p:cNvGrpSpPr>
            <p:nvPr/>
          </p:nvGrpSpPr>
          <p:grpSpPr bwMode="auto">
            <a:xfrm>
              <a:off x="334" y="1950"/>
              <a:ext cx="1465" cy="960"/>
              <a:chOff x="2145" y="2220"/>
              <a:chExt cx="1465" cy="960"/>
            </a:xfrm>
          </p:grpSpPr>
          <p:sp>
            <p:nvSpPr>
              <p:cNvPr id="845844" name="Freeform 20"/>
              <p:cNvSpPr>
                <a:spLocks/>
              </p:cNvSpPr>
              <p:nvPr/>
            </p:nvSpPr>
            <p:spPr bwMode="auto">
              <a:xfrm>
                <a:off x="2145" y="2474"/>
                <a:ext cx="1465" cy="685"/>
              </a:xfrm>
              <a:custGeom>
                <a:avLst/>
                <a:gdLst>
                  <a:gd name="T0" fmla="*/ 0 w 2132"/>
                  <a:gd name="T1" fmla="*/ 898 h 905"/>
                  <a:gd name="T2" fmla="*/ 0 w 2132"/>
                  <a:gd name="T3" fmla="*/ 0 h 905"/>
                  <a:gd name="T4" fmla="*/ 2132 w 2132"/>
                  <a:gd name="T5" fmla="*/ 905 h 905"/>
                  <a:gd name="T6" fmla="*/ 0 w 2132"/>
                  <a:gd name="T7" fmla="*/ 898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32" h="905">
                    <a:moveTo>
                      <a:pt x="0" y="898"/>
                    </a:moveTo>
                    <a:lnTo>
                      <a:pt x="0" y="0"/>
                    </a:lnTo>
                    <a:lnTo>
                      <a:pt x="2132" y="905"/>
                    </a:lnTo>
                    <a:lnTo>
                      <a:pt x="0" y="898"/>
                    </a:lnTo>
                    <a:close/>
                  </a:path>
                </a:pathLst>
              </a:custGeom>
              <a:solidFill>
                <a:srgbClr val="FFC67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45" name="Freeform 21"/>
              <p:cNvSpPr>
                <a:spLocks/>
              </p:cNvSpPr>
              <p:nvPr/>
            </p:nvSpPr>
            <p:spPr bwMode="auto">
              <a:xfrm rot="-78582">
                <a:off x="2145" y="2220"/>
                <a:ext cx="1448" cy="960"/>
              </a:xfrm>
              <a:custGeom>
                <a:avLst/>
                <a:gdLst>
                  <a:gd name="T0" fmla="*/ 0 w 2110"/>
                  <a:gd name="T1" fmla="*/ 339 h 1297"/>
                  <a:gd name="T2" fmla="*/ 352 w 2110"/>
                  <a:gd name="T3" fmla="*/ 317 h 1297"/>
                  <a:gd name="T4" fmla="*/ 793 w 2110"/>
                  <a:gd name="T5" fmla="*/ 264 h 1297"/>
                  <a:gd name="T6" fmla="*/ 1077 w 2110"/>
                  <a:gd name="T7" fmla="*/ 167 h 1297"/>
                  <a:gd name="T8" fmla="*/ 1189 w 2110"/>
                  <a:gd name="T9" fmla="*/ 63 h 1297"/>
                  <a:gd name="T10" fmla="*/ 1249 w 2110"/>
                  <a:gd name="T11" fmla="*/ 48 h 1297"/>
                  <a:gd name="T12" fmla="*/ 1975 w 2110"/>
                  <a:gd name="T13" fmla="*/ 70 h 1297"/>
                  <a:gd name="T14" fmla="*/ 1795 w 2110"/>
                  <a:gd name="T15" fmla="*/ 63 h 1297"/>
                  <a:gd name="T16" fmla="*/ 1990 w 2110"/>
                  <a:gd name="T17" fmla="*/ 70 h 1297"/>
                  <a:gd name="T18" fmla="*/ 2020 w 2110"/>
                  <a:gd name="T19" fmla="*/ 145 h 1297"/>
                  <a:gd name="T20" fmla="*/ 2050 w 2110"/>
                  <a:gd name="T21" fmla="*/ 938 h 1297"/>
                  <a:gd name="T22" fmla="*/ 2065 w 2110"/>
                  <a:gd name="T23" fmla="*/ 1215 h 1297"/>
                  <a:gd name="T24" fmla="*/ 2110 w 2110"/>
                  <a:gd name="T25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10" h="1297">
                    <a:moveTo>
                      <a:pt x="0" y="339"/>
                    </a:moveTo>
                    <a:cubicBezTo>
                      <a:pt x="110" y="334"/>
                      <a:pt x="220" y="329"/>
                      <a:pt x="352" y="317"/>
                    </a:cubicBezTo>
                    <a:cubicBezTo>
                      <a:pt x="484" y="305"/>
                      <a:pt x="672" y="289"/>
                      <a:pt x="793" y="264"/>
                    </a:cubicBezTo>
                    <a:cubicBezTo>
                      <a:pt x="914" y="239"/>
                      <a:pt x="1011" y="200"/>
                      <a:pt x="1077" y="167"/>
                    </a:cubicBezTo>
                    <a:cubicBezTo>
                      <a:pt x="1143" y="134"/>
                      <a:pt x="1160" y="83"/>
                      <a:pt x="1189" y="63"/>
                    </a:cubicBezTo>
                    <a:cubicBezTo>
                      <a:pt x="1218" y="43"/>
                      <a:pt x="1118" y="47"/>
                      <a:pt x="1249" y="48"/>
                    </a:cubicBezTo>
                    <a:cubicBezTo>
                      <a:pt x="1380" y="49"/>
                      <a:pt x="1884" y="68"/>
                      <a:pt x="1975" y="70"/>
                    </a:cubicBezTo>
                    <a:cubicBezTo>
                      <a:pt x="2066" y="72"/>
                      <a:pt x="1793" y="63"/>
                      <a:pt x="1795" y="63"/>
                    </a:cubicBezTo>
                    <a:cubicBezTo>
                      <a:pt x="1797" y="63"/>
                      <a:pt x="1953" y="56"/>
                      <a:pt x="1990" y="70"/>
                    </a:cubicBezTo>
                    <a:cubicBezTo>
                      <a:pt x="2027" y="84"/>
                      <a:pt x="2010" y="0"/>
                      <a:pt x="2020" y="145"/>
                    </a:cubicBezTo>
                    <a:cubicBezTo>
                      <a:pt x="2030" y="290"/>
                      <a:pt x="2043" y="760"/>
                      <a:pt x="2050" y="938"/>
                    </a:cubicBezTo>
                    <a:cubicBezTo>
                      <a:pt x="2057" y="1116"/>
                      <a:pt x="2055" y="1155"/>
                      <a:pt x="2065" y="1215"/>
                    </a:cubicBezTo>
                    <a:cubicBezTo>
                      <a:pt x="2075" y="1275"/>
                      <a:pt x="2104" y="1283"/>
                      <a:pt x="2110" y="1297"/>
                    </a:cubicBezTo>
                  </a:path>
                </a:pathLst>
              </a:custGeom>
              <a:solidFill>
                <a:srgbClr val="FFC673"/>
              </a:solidFill>
              <a:ln w="25400" cap="flat" cmpd="sng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46" name="Rectangle 22"/>
              <p:cNvSpPr>
                <a:spLocks noChangeArrowheads="1"/>
              </p:cNvSpPr>
              <p:nvPr/>
            </p:nvSpPr>
            <p:spPr bwMode="auto">
              <a:xfrm>
                <a:off x="2962" y="2240"/>
                <a:ext cx="559" cy="926"/>
              </a:xfrm>
              <a:prstGeom prst="rect">
                <a:avLst/>
              </a:prstGeom>
              <a:solidFill>
                <a:srgbClr val="FFC67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</p:grpSp>
        <p:sp>
          <p:nvSpPr>
            <p:cNvPr id="845847" name="Line 23"/>
            <p:cNvSpPr>
              <a:spLocks noChangeShapeType="1"/>
            </p:cNvSpPr>
            <p:nvPr/>
          </p:nvSpPr>
          <p:spPr bwMode="auto">
            <a:xfrm flipV="1">
              <a:off x="1157" y="1969"/>
              <a:ext cx="545" cy="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845848" name="Freeform 24"/>
          <p:cNvSpPr>
            <a:spLocks/>
          </p:cNvSpPr>
          <p:nvPr/>
        </p:nvSpPr>
        <p:spPr bwMode="auto">
          <a:xfrm>
            <a:off x="4841875" y="3286125"/>
            <a:ext cx="69850" cy="449263"/>
          </a:xfrm>
          <a:custGeom>
            <a:avLst/>
            <a:gdLst>
              <a:gd name="T0" fmla="*/ 0 w 45"/>
              <a:gd name="T1" fmla="*/ 6 h 268"/>
              <a:gd name="T2" fmla="*/ 23 w 45"/>
              <a:gd name="T3" fmla="*/ 44 h 268"/>
              <a:gd name="T4" fmla="*/ 45 w 45"/>
              <a:gd name="T5" fmla="*/ 26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68">
                <a:moveTo>
                  <a:pt x="0" y="6"/>
                </a:moveTo>
                <a:cubicBezTo>
                  <a:pt x="7" y="3"/>
                  <a:pt x="15" y="0"/>
                  <a:pt x="23" y="44"/>
                </a:cubicBezTo>
                <a:cubicBezTo>
                  <a:pt x="31" y="88"/>
                  <a:pt x="38" y="178"/>
                  <a:pt x="45" y="268"/>
                </a:cubicBezTo>
              </a:path>
            </a:pathLst>
          </a:custGeom>
          <a:solidFill>
            <a:srgbClr val="FFC673"/>
          </a:solidFill>
          <a:ln w="25400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+mn-cs"/>
            </a:endParaRPr>
          </a:p>
        </p:txBody>
      </p:sp>
      <p:grpSp>
        <p:nvGrpSpPr>
          <p:cNvPr id="39946" name="Group 25"/>
          <p:cNvGrpSpPr>
            <a:grpSpLocks/>
          </p:cNvGrpSpPr>
          <p:nvPr/>
        </p:nvGrpSpPr>
        <p:grpSpPr bwMode="auto">
          <a:xfrm>
            <a:off x="3203575" y="3284538"/>
            <a:ext cx="2128838" cy="3408362"/>
            <a:chOff x="2272" y="1880"/>
            <a:chExt cx="1341" cy="2147"/>
          </a:xfrm>
        </p:grpSpPr>
        <p:sp>
          <p:nvSpPr>
            <p:cNvPr id="845850" name="Line 26"/>
            <p:cNvSpPr>
              <a:spLocks noChangeShapeType="1"/>
            </p:cNvSpPr>
            <p:nvPr/>
          </p:nvSpPr>
          <p:spPr bwMode="auto">
            <a:xfrm>
              <a:off x="2528" y="3482"/>
              <a:ext cx="80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51" name="Text Box 27"/>
            <p:cNvSpPr txBox="1">
              <a:spLocks noChangeArrowheads="1"/>
            </p:cNvSpPr>
            <p:nvPr/>
          </p:nvSpPr>
          <p:spPr bwMode="auto">
            <a:xfrm>
              <a:off x="2272" y="3585"/>
              <a:ext cx="134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2000" i="0"/>
                <a:t>Tumor extension</a:t>
              </a:r>
              <a:endParaRPr lang="en-GB" sz="2000" i="0">
                <a:solidFill>
                  <a:schemeClr val="accent2"/>
                </a:solidFill>
              </a:endParaRPr>
            </a:p>
          </p:txBody>
        </p:sp>
        <p:sp>
          <p:nvSpPr>
            <p:cNvPr id="845852" name="Line 28"/>
            <p:cNvSpPr>
              <a:spLocks noChangeShapeType="1"/>
            </p:cNvSpPr>
            <p:nvPr/>
          </p:nvSpPr>
          <p:spPr bwMode="auto">
            <a:xfrm>
              <a:off x="3329" y="1883"/>
              <a:ext cx="0" cy="16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53" name="Line 29"/>
            <p:cNvSpPr>
              <a:spLocks noChangeShapeType="1"/>
            </p:cNvSpPr>
            <p:nvPr/>
          </p:nvSpPr>
          <p:spPr bwMode="auto">
            <a:xfrm>
              <a:off x="2528" y="1880"/>
              <a:ext cx="0" cy="160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39947" name="Group 30"/>
          <p:cNvGrpSpPr>
            <a:grpSpLocks/>
          </p:cNvGrpSpPr>
          <p:nvPr/>
        </p:nvGrpSpPr>
        <p:grpSpPr bwMode="auto">
          <a:xfrm>
            <a:off x="1619250" y="2349500"/>
            <a:ext cx="7127875" cy="3054350"/>
            <a:chOff x="1266" y="1275"/>
            <a:chExt cx="4490" cy="1924"/>
          </a:xfrm>
        </p:grpSpPr>
        <p:sp>
          <p:nvSpPr>
            <p:cNvPr id="845855" name="Line 31"/>
            <p:cNvSpPr>
              <a:spLocks noChangeShapeType="1"/>
            </p:cNvSpPr>
            <p:nvPr/>
          </p:nvSpPr>
          <p:spPr bwMode="auto">
            <a:xfrm>
              <a:off x="3875" y="1365"/>
              <a:ext cx="576" cy="1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56" name="Text Box 32"/>
            <p:cNvSpPr txBox="1">
              <a:spLocks noChangeArrowheads="1"/>
            </p:cNvSpPr>
            <p:nvPr/>
          </p:nvSpPr>
          <p:spPr bwMode="auto">
            <a:xfrm>
              <a:off x="4336" y="1275"/>
              <a:ext cx="142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1600" b="1" i="0">
                  <a:solidFill>
                    <a:srgbClr val="66FFFF"/>
                  </a:solidFill>
                </a:rPr>
                <a:t>proton</a:t>
              </a:r>
              <a:r>
                <a:rPr lang="en-US" sz="1600" i="0">
                  <a:solidFill>
                    <a:srgbClr val="66FFFF"/>
                  </a:solidFill>
                </a:rPr>
                <a:t> </a:t>
              </a:r>
              <a:r>
                <a:rPr lang="fr-BE" sz="1600" i="0">
                  <a:solidFill>
                    <a:srgbClr val="66FFFF"/>
                  </a:solidFill>
                </a:rPr>
                <a:t>Bragg Peak</a:t>
              </a:r>
              <a:endParaRPr lang="en-GB" sz="1600" i="0">
                <a:solidFill>
                  <a:schemeClr val="accent2"/>
                </a:solidFill>
              </a:endParaRPr>
            </a:p>
          </p:txBody>
        </p:sp>
        <p:sp>
          <p:nvSpPr>
            <p:cNvPr id="845857" name="Freeform 33"/>
            <p:cNvSpPr>
              <a:spLocks/>
            </p:cNvSpPr>
            <p:nvPr/>
          </p:nvSpPr>
          <p:spPr bwMode="auto">
            <a:xfrm>
              <a:off x="1266" y="1806"/>
              <a:ext cx="2183" cy="1393"/>
            </a:xfrm>
            <a:custGeom>
              <a:avLst/>
              <a:gdLst>
                <a:gd name="T0" fmla="*/ 62 w 1528"/>
                <a:gd name="T1" fmla="*/ 896 h 975"/>
                <a:gd name="T2" fmla="*/ 62 w 1528"/>
                <a:gd name="T3" fmla="*/ 911 h 975"/>
                <a:gd name="T4" fmla="*/ 55 w 1528"/>
                <a:gd name="T5" fmla="*/ 912 h 975"/>
                <a:gd name="T6" fmla="*/ 391 w 1528"/>
                <a:gd name="T7" fmla="*/ 897 h 975"/>
                <a:gd name="T8" fmla="*/ 905 w 1528"/>
                <a:gd name="T9" fmla="*/ 876 h 975"/>
                <a:gd name="T10" fmla="*/ 1307 w 1528"/>
                <a:gd name="T11" fmla="*/ 744 h 975"/>
                <a:gd name="T12" fmla="*/ 1424 w 1528"/>
                <a:gd name="T13" fmla="*/ 60 h 975"/>
                <a:gd name="T14" fmla="*/ 1451 w 1528"/>
                <a:gd name="T15" fmla="*/ 384 h 975"/>
                <a:gd name="T16" fmla="*/ 1466 w 1528"/>
                <a:gd name="T17" fmla="*/ 861 h 975"/>
                <a:gd name="T18" fmla="*/ 1528 w 1528"/>
                <a:gd name="T19" fmla="*/ 975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8" h="975">
                  <a:moveTo>
                    <a:pt x="62" y="896"/>
                  </a:moveTo>
                  <a:cubicBezTo>
                    <a:pt x="62" y="897"/>
                    <a:pt x="63" y="908"/>
                    <a:pt x="62" y="911"/>
                  </a:cubicBezTo>
                  <a:cubicBezTo>
                    <a:pt x="61" y="914"/>
                    <a:pt x="0" y="914"/>
                    <a:pt x="55" y="912"/>
                  </a:cubicBezTo>
                  <a:cubicBezTo>
                    <a:pt x="110" y="910"/>
                    <a:pt x="249" y="903"/>
                    <a:pt x="391" y="897"/>
                  </a:cubicBezTo>
                  <a:cubicBezTo>
                    <a:pt x="533" y="891"/>
                    <a:pt x="752" y="901"/>
                    <a:pt x="905" y="876"/>
                  </a:cubicBezTo>
                  <a:cubicBezTo>
                    <a:pt x="1058" y="851"/>
                    <a:pt x="1221" y="880"/>
                    <a:pt x="1307" y="744"/>
                  </a:cubicBezTo>
                  <a:cubicBezTo>
                    <a:pt x="1393" y="608"/>
                    <a:pt x="1400" y="120"/>
                    <a:pt x="1424" y="60"/>
                  </a:cubicBezTo>
                  <a:cubicBezTo>
                    <a:pt x="1448" y="0"/>
                    <a:pt x="1444" y="251"/>
                    <a:pt x="1451" y="384"/>
                  </a:cubicBezTo>
                  <a:cubicBezTo>
                    <a:pt x="1458" y="517"/>
                    <a:pt x="1453" y="763"/>
                    <a:pt x="1466" y="861"/>
                  </a:cubicBezTo>
                  <a:cubicBezTo>
                    <a:pt x="1479" y="959"/>
                    <a:pt x="1515" y="951"/>
                    <a:pt x="1528" y="975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39948" name="Group 34"/>
          <p:cNvGrpSpPr>
            <a:grpSpLocks/>
          </p:cNvGrpSpPr>
          <p:nvPr/>
        </p:nvGrpSpPr>
        <p:grpSpPr bwMode="auto">
          <a:xfrm>
            <a:off x="1790700" y="1347788"/>
            <a:ext cx="4903788" cy="4029075"/>
            <a:chOff x="1391" y="662"/>
            <a:chExt cx="3089" cy="2538"/>
          </a:xfrm>
        </p:grpSpPr>
        <p:grpSp>
          <p:nvGrpSpPr>
            <p:cNvPr id="39951" name="Group 35"/>
            <p:cNvGrpSpPr>
              <a:grpSpLocks/>
            </p:cNvGrpSpPr>
            <p:nvPr/>
          </p:nvGrpSpPr>
          <p:grpSpPr bwMode="auto">
            <a:xfrm>
              <a:off x="1391" y="680"/>
              <a:ext cx="3089" cy="2520"/>
              <a:chOff x="1387" y="692"/>
              <a:chExt cx="3089" cy="2520"/>
            </a:xfrm>
          </p:grpSpPr>
          <p:sp>
            <p:nvSpPr>
              <p:cNvPr id="845860" name="Line 36"/>
              <p:cNvSpPr>
                <a:spLocks noChangeShapeType="1"/>
              </p:cNvSpPr>
              <p:nvPr/>
            </p:nvSpPr>
            <p:spPr bwMode="auto">
              <a:xfrm flipH="1">
                <a:off x="1387" y="1540"/>
                <a:ext cx="1" cy="69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1" name="Line 37"/>
              <p:cNvSpPr>
                <a:spLocks noChangeShapeType="1"/>
              </p:cNvSpPr>
              <p:nvPr/>
            </p:nvSpPr>
            <p:spPr bwMode="auto">
              <a:xfrm>
                <a:off x="1452" y="1012"/>
                <a:ext cx="3" cy="1224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2" name="Line 38"/>
              <p:cNvSpPr>
                <a:spLocks noChangeShapeType="1"/>
              </p:cNvSpPr>
              <p:nvPr/>
            </p:nvSpPr>
            <p:spPr bwMode="auto">
              <a:xfrm flipH="1">
                <a:off x="1535" y="692"/>
                <a:ext cx="1" cy="1528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3" name="Line 39"/>
              <p:cNvSpPr>
                <a:spLocks noChangeShapeType="1"/>
              </p:cNvSpPr>
              <p:nvPr/>
            </p:nvSpPr>
            <p:spPr bwMode="auto">
              <a:xfrm>
                <a:off x="1616" y="760"/>
                <a:ext cx="3" cy="146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4" name="Line 40"/>
              <p:cNvSpPr>
                <a:spLocks noChangeShapeType="1"/>
              </p:cNvSpPr>
              <p:nvPr/>
            </p:nvSpPr>
            <p:spPr bwMode="auto">
              <a:xfrm>
                <a:off x="1712" y="856"/>
                <a:ext cx="3" cy="1348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5" name="Line 41"/>
              <p:cNvSpPr>
                <a:spLocks noChangeShapeType="1"/>
              </p:cNvSpPr>
              <p:nvPr/>
            </p:nvSpPr>
            <p:spPr bwMode="auto">
              <a:xfrm>
                <a:off x="1808" y="952"/>
                <a:ext cx="3" cy="123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6" name="Line 42"/>
              <p:cNvSpPr>
                <a:spLocks noChangeShapeType="1"/>
              </p:cNvSpPr>
              <p:nvPr/>
            </p:nvSpPr>
            <p:spPr bwMode="auto">
              <a:xfrm flipH="1">
                <a:off x="1903" y="1080"/>
                <a:ext cx="1" cy="109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7" name="Line 43"/>
              <p:cNvSpPr>
                <a:spLocks noChangeShapeType="1"/>
              </p:cNvSpPr>
              <p:nvPr/>
            </p:nvSpPr>
            <p:spPr bwMode="auto">
              <a:xfrm flipH="1">
                <a:off x="1999" y="1176"/>
                <a:ext cx="1" cy="99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8" name="Line 44"/>
              <p:cNvSpPr>
                <a:spLocks noChangeShapeType="1"/>
              </p:cNvSpPr>
              <p:nvPr/>
            </p:nvSpPr>
            <p:spPr bwMode="auto">
              <a:xfrm flipH="1">
                <a:off x="2091" y="1284"/>
                <a:ext cx="5" cy="87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69" name="Line 45"/>
              <p:cNvSpPr>
                <a:spLocks noChangeShapeType="1"/>
              </p:cNvSpPr>
              <p:nvPr/>
            </p:nvSpPr>
            <p:spPr bwMode="auto">
              <a:xfrm flipH="1">
                <a:off x="2187" y="1380"/>
                <a:ext cx="5" cy="74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0" name="Line 46"/>
              <p:cNvSpPr>
                <a:spLocks noChangeShapeType="1"/>
              </p:cNvSpPr>
              <p:nvPr/>
            </p:nvSpPr>
            <p:spPr bwMode="auto">
              <a:xfrm flipH="1">
                <a:off x="2287" y="1476"/>
                <a:ext cx="1" cy="61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1" name="Line 47"/>
              <p:cNvSpPr>
                <a:spLocks noChangeShapeType="1"/>
              </p:cNvSpPr>
              <p:nvPr/>
            </p:nvSpPr>
            <p:spPr bwMode="auto">
              <a:xfrm flipH="1">
                <a:off x="2379" y="1572"/>
                <a:ext cx="5" cy="47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2" name="Line 48"/>
              <p:cNvSpPr>
                <a:spLocks noChangeShapeType="1"/>
              </p:cNvSpPr>
              <p:nvPr/>
            </p:nvSpPr>
            <p:spPr bwMode="auto">
              <a:xfrm flipH="1">
                <a:off x="2475" y="1640"/>
                <a:ext cx="5" cy="324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3" name="Line 49"/>
              <p:cNvSpPr>
                <a:spLocks noChangeShapeType="1"/>
              </p:cNvSpPr>
              <p:nvPr/>
            </p:nvSpPr>
            <p:spPr bwMode="auto">
              <a:xfrm flipH="1">
                <a:off x="2571" y="1708"/>
                <a:ext cx="5" cy="17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4" name="Line 50"/>
              <p:cNvSpPr>
                <a:spLocks noChangeShapeType="1"/>
              </p:cNvSpPr>
              <p:nvPr/>
            </p:nvSpPr>
            <p:spPr bwMode="auto">
              <a:xfrm flipH="1">
                <a:off x="2667" y="1760"/>
                <a:ext cx="1" cy="13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5" name="Line 51"/>
              <p:cNvSpPr>
                <a:spLocks noChangeShapeType="1"/>
              </p:cNvSpPr>
              <p:nvPr/>
            </p:nvSpPr>
            <p:spPr bwMode="auto">
              <a:xfrm flipH="1">
                <a:off x="2759" y="1828"/>
                <a:ext cx="5" cy="5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6" name="Line 52"/>
              <p:cNvSpPr>
                <a:spLocks noChangeShapeType="1"/>
              </p:cNvSpPr>
              <p:nvPr/>
            </p:nvSpPr>
            <p:spPr bwMode="auto">
              <a:xfrm flipH="1">
                <a:off x="3435" y="2236"/>
                <a:ext cx="5" cy="95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7" name="Line 53"/>
              <p:cNvSpPr>
                <a:spLocks noChangeShapeType="1"/>
              </p:cNvSpPr>
              <p:nvPr/>
            </p:nvSpPr>
            <p:spPr bwMode="auto">
              <a:xfrm flipH="1">
                <a:off x="3531" y="2284"/>
                <a:ext cx="5" cy="928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8" name="Line 54"/>
              <p:cNvSpPr>
                <a:spLocks noChangeShapeType="1"/>
              </p:cNvSpPr>
              <p:nvPr/>
            </p:nvSpPr>
            <p:spPr bwMode="auto">
              <a:xfrm flipH="1">
                <a:off x="3627" y="2324"/>
                <a:ext cx="5" cy="884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79" name="Line 55"/>
              <p:cNvSpPr>
                <a:spLocks noChangeShapeType="1"/>
              </p:cNvSpPr>
              <p:nvPr/>
            </p:nvSpPr>
            <p:spPr bwMode="auto">
              <a:xfrm flipH="1">
                <a:off x="3723" y="2372"/>
                <a:ext cx="5" cy="828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0" name="Line 56"/>
              <p:cNvSpPr>
                <a:spLocks noChangeShapeType="1"/>
              </p:cNvSpPr>
              <p:nvPr/>
            </p:nvSpPr>
            <p:spPr bwMode="auto">
              <a:xfrm flipH="1">
                <a:off x="3819" y="2416"/>
                <a:ext cx="5" cy="78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1" name="Line 57"/>
              <p:cNvSpPr>
                <a:spLocks noChangeShapeType="1"/>
              </p:cNvSpPr>
              <p:nvPr/>
            </p:nvSpPr>
            <p:spPr bwMode="auto">
              <a:xfrm flipH="1">
                <a:off x="3915" y="2460"/>
                <a:ext cx="5" cy="73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2" name="Line 58"/>
              <p:cNvSpPr>
                <a:spLocks noChangeShapeType="1"/>
              </p:cNvSpPr>
              <p:nvPr/>
            </p:nvSpPr>
            <p:spPr bwMode="auto">
              <a:xfrm flipH="1">
                <a:off x="4011" y="2488"/>
                <a:ext cx="5" cy="71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3" name="Line 59"/>
              <p:cNvSpPr>
                <a:spLocks noChangeShapeType="1"/>
              </p:cNvSpPr>
              <p:nvPr/>
            </p:nvSpPr>
            <p:spPr bwMode="auto">
              <a:xfrm flipH="1">
                <a:off x="4107" y="2520"/>
                <a:ext cx="5" cy="684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4" name="Line 60"/>
              <p:cNvSpPr>
                <a:spLocks noChangeShapeType="1"/>
              </p:cNvSpPr>
              <p:nvPr/>
            </p:nvSpPr>
            <p:spPr bwMode="auto">
              <a:xfrm flipH="1">
                <a:off x="4207" y="2552"/>
                <a:ext cx="1" cy="65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5" name="Line 61"/>
              <p:cNvSpPr>
                <a:spLocks noChangeShapeType="1"/>
              </p:cNvSpPr>
              <p:nvPr/>
            </p:nvSpPr>
            <p:spPr bwMode="auto">
              <a:xfrm flipH="1">
                <a:off x="4299" y="2588"/>
                <a:ext cx="5" cy="616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6" name="Line 62"/>
              <p:cNvSpPr>
                <a:spLocks noChangeShapeType="1"/>
              </p:cNvSpPr>
              <p:nvPr/>
            </p:nvSpPr>
            <p:spPr bwMode="auto">
              <a:xfrm flipH="1">
                <a:off x="4395" y="2616"/>
                <a:ext cx="5" cy="59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887" name="Line 63"/>
              <p:cNvSpPr>
                <a:spLocks noChangeShapeType="1"/>
              </p:cNvSpPr>
              <p:nvPr/>
            </p:nvSpPr>
            <p:spPr bwMode="auto">
              <a:xfrm flipH="1">
                <a:off x="4471" y="2628"/>
                <a:ext cx="5" cy="58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pPr>
                  <a:defRPr/>
                </a:pPr>
                <a:endParaRPr lang="fr-FR">
                  <a:cs typeface="+mn-cs"/>
                </a:endParaRPr>
              </a:p>
            </p:txBody>
          </p:sp>
        </p:grpSp>
        <p:sp>
          <p:nvSpPr>
            <p:cNvPr id="845888" name="Text Box 64"/>
            <p:cNvSpPr txBox="1">
              <a:spLocks noChangeArrowheads="1"/>
            </p:cNvSpPr>
            <p:nvPr/>
          </p:nvSpPr>
          <p:spPr bwMode="auto">
            <a:xfrm>
              <a:off x="1784" y="662"/>
              <a:ext cx="2657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>
                <a:lnSpc>
                  <a:spcPct val="87000"/>
                </a:lnSpc>
                <a:defRPr/>
              </a:pPr>
              <a:r>
                <a:rPr lang="fr-BE" sz="2000" b="1" i="0">
                  <a:solidFill>
                    <a:srgbClr val="66FFFF"/>
                  </a:solidFill>
                </a:rPr>
                <a:t>Extra Dose avoided with protons</a:t>
              </a:r>
              <a:endParaRPr lang="en-US" sz="2000" b="1" i="0">
                <a:solidFill>
                  <a:srgbClr val="66FFFF"/>
                </a:solidFill>
                <a:latin typeface="Univers 55" charset="0"/>
              </a:endParaRPr>
            </a:p>
          </p:txBody>
        </p:sp>
        <p:sp>
          <p:nvSpPr>
            <p:cNvPr id="845889" name="Line 65"/>
            <p:cNvSpPr>
              <a:spLocks noChangeShapeType="1"/>
            </p:cNvSpPr>
            <p:nvPr/>
          </p:nvSpPr>
          <p:spPr bwMode="auto">
            <a:xfrm flipH="1">
              <a:off x="1937" y="950"/>
              <a:ext cx="1048" cy="87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845890" name="Line 66"/>
            <p:cNvSpPr>
              <a:spLocks noChangeShapeType="1"/>
            </p:cNvSpPr>
            <p:nvPr/>
          </p:nvSpPr>
          <p:spPr bwMode="auto">
            <a:xfrm>
              <a:off x="2984" y="956"/>
              <a:ext cx="904" cy="1751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845891" name="Text Box 67"/>
          <p:cNvSpPr txBox="1">
            <a:spLocks noChangeArrowheads="1"/>
          </p:cNvSpPr>
          <p:nvPr/>
        </p:nvSpPr>
        <p:spPr bwMode="auto">
          <a:xfrm>
            <a:off x="7689304" y="3212976"/>
            <a:ext cx="17287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i="0" dirty="0" smtClean="0">
                <a:solidFill>
                  <a:srgbClr val="CCFFCC"/>
                </a:solidFill>
                <a:latin typeface="Tahoma" charset="0"/>
                <a:cs typeface="+mn-cs"/>
              </a:rPr>
              <a:t>SOBP </a:t>
            </a:r>
            <a:r>
              <a:rPr lang="en-US" sz="1800" i="0" dirty="0" smtClean="0">
                <a:solidFill>
                  <a:srgbClr val="CCFFCC"/>
                </a:solidFill>
                <a:latin typeface="Tahoma" charset="0"/>
                <a:cs typeface="+mn-cs"/>
                <a:sym typeface="Wingdings"/>
              </a:rPr>
              <a:t></a:t>
            </a:r>
            <a:endParaRPr lang="en-US" sz="1800" i="0" dirty="0" smtClean="0">
              <a:solidFill>
                <a:srgbClr val="CCFFCC"/>
              </a:solidFill>
              <a:latin typeface="Tahoma" charset="0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800" i="0" dirty="0" smtClean="0">
                <a:solidFill>
                  <a:srgbClr val="CCFFCC"/>
                </a:solidFill>
                <a:latin typeface="Tahoma" charset="0"/>
                <a:cs typeface="+mn-cs"/>
              </a:rPr>
              <a:t>Spread Out</a:t>
            </a:r>
          </a:p>
          <a:p>
            <a:pPr>
              <a:spcBef>
                <a:spcPct val="50000"/>
              </a:spcBef>
              <a:defRPr/>
            </a:pPr>
            <a:r>
              <a:rPr lang="en-US" sz="1800" i="0" dirty="0" smtClean="0">
                <a:solidFill>
                  <a:srgbClr val="CCFFCC"/>
                </a:solidFill>
                <a:latin typeface="Tahoma" charset="0"/>
                <a:cs typeface="+mn-cs"/>
              </a:rPr>
              <a:t>Bragg Peak</a:t>
            </a:r>
            <a:endParaRPr lang="en-US" sz="1800" i="0" dirty="0">
              <a:solidFill>
                <a:srgbClr val="CCFFCC"/>
              </a:solidFill>
              <a:latin typeface="Tahoma" charset="0"/>
              <a:cs typeface="+mn-cs"/>
            </a:endParaRPr>
          </a:p>
        </p:txBody>
      </p:sp>
      <p:pic>
        <p:nvPicPr>
          <p:cNvPr id="39950" name="Picture 70" descr="PE0334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52738"/>
            <a:ext cx="887413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55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TOMSK # 3</a:t>
            </a:r>
            <a:endParaRPr lang="fr-FR"/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58856-3731-BD49-BB85-CC5FA9B0216F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15925" y="1"/>
            <a:ext cx="8497515" cy="836712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effectLst/>
                <a:cs typeface="+mj-cs"/>
              </a:rPr>
              <a:t>How to </a:t>
            </a:r>
            <a:r>
              <a:rPr lang="fr-FR" dirty="0" err="1" smtClean="0">
                <a:effectLst/>
                <a:cs typeface="+mj-cs"/>
              </a:rPr>
              <a:t>irradiate</a:t>
            </a:r>
            <a:r>
              <a:rPr lang="fr-FR" dirty="0" smtClean="0">
                <a:effectLst/>
                <a:cs typeface="+mj-cs"/>
              </a:rPr>
              <a:t> the </a:t>
            </a:r>
            <a:r>
              <a:rPr lang="fr-FR" dirty="0" err="1" smtClean="0">
                <a:effectLst/>
                <a:cs typeface="+mj-cs"/>
              </a:rPr>
              <a:t>tumor</a:t>
            </a:r>
            <a:r>
              <a:rPr lang="fr-FR" dirty="0" smtClean="0">
                <a:effectLst/>
                <a:cs typeface="+mj-cs"/>
              </a:rPr>
              <a:t> ?</a:t>
            </a:r>
          </a:p>
        </p:txBody>
      </p:sp>
      <p:sp>
        <p:nvSpPr>
          <p:cNvPr id="758787" name="Rectangle 3"/>
          <p:cNvSpPr>
            <a:spLocks noChangeArrowheads="1"/>
          </p:cNvSpPr>
          <p:nvPr/>
        </p:nvSpPr>
        <p:spPr bwMode="auto">
          <a:xfrm>
            <a:off x="488950" y="0"/>
            <a:ext cx="81375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fr-FR" sz="3200" b="1" i="0">
              <a:solidFill>
                <a:srgbClr val="FFFF00"/>
              </a:solidFill>
              <a:cs typeface="+mn-cs"/>
            </a:endParaRPr>
          </a:p>
        </p:txBody>
      </p:sp>
      <p:sp>
        <p:nvSpPr>
          <p:cNvPr id="758788" name="Rectangle 4"/>
          <p:cNvSpPr>
            <a:spLocks noChangeArrowheads="1"/>
          </p:cNvSpPr>
          <p:nvPr/>
        </p:nvSpPr>
        <p:spPr bwMode="auto">
          <a:xfrm>
            <a:off x="1639888" y="258763"/>
            <a:ext cx="593248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75000"/>
              </a:lnSpc>
              <a:defRPr/>
            </a:pPr>
            <a:endParaRPr lang="fr-FR" i="0">
              <a:solidFill>
                <a:schemeClr val="tx2"/>
              </a:solidFill>
              <a:latin typeface="Times New Roman" charset="0"/>
              <a:cs typeface="+mn-cs"/>
            </a:endParaRPr>
          </a:p>
        </p:txBody>
      </p:sp>
      <p:grpSp>
        <p:nvGrpSpPr>
          <p:cNvPr id="50182" name="Group 5"/>
          <p:cNvGrpSpPr>
            <a:grpSpLocks/>
          </p:cNvGrpSpPr>
          <p:nvPr/>
        </p:nvGrpSpPr>
        <p:grpSpPr bwMode="auto">
          <a:xfrm>
            <a:off x="128588" y="981075"/>
            <a:ext cx="4276725" cy="3395663"/>
            <a:chOff x="221" y="685"/>
            <a:chExt cx="1848" cy="1510"/>
          </a:xfrm>
        </p:grpSpPr>
        <p:pic>
          <p:nvPicPr>
            <p:cNvPr id="5018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65" t="15683" r="23338" b="26056"/>
            <a:stretch>
              <a:fillRect/>
            </a:stretch>
          </p:blipFill>
          <p:spPr bwMode="auto">
            <a:xfrm>
              <a:off x="221" y="685"/>
              <a:ext cx="1848" cy="1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791" name="Text Box 7"/>
            <p:cNvSpPr txBox="1">
              <a:spLocks noChangeArrowheads="1"/>
            </p:cNvSpPr>
            <p:nvPr/>
          </p:nvSpPr>
          <p:spPr bwMode="auto">
            <a:xfrm>
              <a:off x="480" y="2073"/>
              <a:ext cx="1536" cy="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200" b="1" i="0">
                  <a:latin typeface="Times New Roman" charset="0"/>
                  <a:cs typeface="+mn-cs"/>
                </a:rPr>
                <a:t> Spread Bragg peak </a:t>
              </a:r>
            </a:p>
          </p:txBody>
        </p:sp>
      </p:grpSp>
      <p:pic>
        <p:nvPicPr>
          <p:cNvPr id="758792" name="Picture 8" descr="dep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90600"/>
            <a:ext cx="4900613" cy="310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58793" name="Rectangle 9"/>
          <p:cNvSpPr>
            <a:spLocks noChangeArrowheads="1"/>
          </p:cNvSpPr>
          <p:nvPr/>
        </p:nvSpPr>
        <p:spPr bwMode="auto">
          <a:xfrm>
            <a:off x="344488" y="4508500"/>
            <a:ext cx="921702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charset="0"/>
              <a:buBlip>
                <a:blip r:embed="rId4"/>
              </a:buBlip>
              <a:defRPr/>
            </a:pPr>
            <a:r>
              <a:rPr lang="fr-FR" sz="3200" i="0" dirty="0" err="1">
                <a:cs typeface="+mn-cs"/>
              </a:rPr>
              <a:t>Treatment</a:t>
            </a:r>
            <a:r>
              <a:rPr lang="fr-FR" sz="3200" i="0" dirty="0">
                <a:cs typeface="+mn-cs"/>
              </a:rPr>
              <a:t> in </a:t>
            </a:r>
            <a:r>
              <a:rPr lang="fr-FR" sz="3200" i="0" dirty="0" err="1">
                <a:cs typeface="+mn-cs"/>
              </a:rPr>
              <a:t>depth</a:t>
            </a:r>
            <a:r>
              <a:rPr lang="fr-FR" sz="3200" i="0" dirty="0">
                <a:cs typeface="+mn-cs"/>
              </a:rPr>
              <a:t> </a:t>
            </a:r>
            <a:r>
              <a:rPr lang="fr-FR" sz="3200" i="0" dirty="0">
                <a:cs typeface="+mn-cs"/>
                <a:sym typeface="Wingdings" charset="0"/>
              </a:rPr>
              <a:t> combine 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2800" i="0" dirty="0" err="1">
                <a:cs typeface="+mn-cs"/>
              </a:rPr>
              <a:t>Energy</a:t>
            </a:r>
            <a:r>
              <a:rPr lang="fr-FR" sz="2800" i="0" dirty="0">
                <a:cs typeface="+mn-cs"/>
              </a:rPr>
              <a:t> modulation </a:t>
            </a:r>
            <a:r>
              <a:rPr lang="fr-FR" sz="2800" i="0" dirty="0">
                <a:cs typeface="+mn-cs"/>
                <a:sym typeface="Wingdings" charset="0"/>
              </a:rPr>
              <a:t> </a:t>
            </a:r>
            <a:r>
              <a:rPr lang="en-GB" sz="2400" i="0" dirty="0">
                <a:solidFill>
                  <a:srgbClr val="66FFFF"/>
                </a:solidFill>
                <a:cs typeface="+mn-cs"/>
              </a:rPr>
              <a:t>Scan the energy to make a Spread Out Bragg Peak (SOBP) that spans the </a:t>
            </a:r>
            <a:r>
              <a:rPr lang="en-GB" sz="2400" i="0" dirty="0" err="1">
                <a:solidFill>
                  <a:srgbClr val="66FFFF"/>
                </a:solidFill>
                <a:cs typeface="+mn-cs"/>
              </a:rPr>
              <a:t>tumor</a:t>
            </a:r>
            <a:endParaRPr lang="en-GB" sz="2400" i="0" dirty="0">
              <a:solidFill>
                <a:srgbClr val="66FFFF"/>
              </a:solidFill>
              <a:cs typeface="+mn-cs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FR" sz="2800" i="0" dirty="0" err="1">
                <a:cs typeface="+mn-cs"/>
              </a:rPr>
              <a:t>Intensity</a:t>
            </a:r>
            <a:r>
              <a:rPr lang="fr-FR" sz="2800" i="0" dirty="0">
                <a:cs typeface="+mn-cs"/>
              </a:rPr>
              <a:t> modulation</a:t>
            </a:r>
            <a:endParaRPr lang="en-GB" sz="1800" b="1" i="0" dirty="0">
              <a:solidFill>
                <a:srgbClr val="FFCC99"/>
              </a:solidFill>
              <a:cs typeface="+mn-cs"/>
            </a:endParaRPr>
          </a:p>
          <a:p>
            <a:pPr marL="342900" indent="-342900">
              <a:defRPr/>
            </a:pPr>
            <a:endParaRPr lang="fr-FR" sz="1800" i="0" dirty="0">
              <a:solidFill>
                <a:srgbClr val="FFCC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43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0512" y="1"/>
            <a:ext cx="7992938" cy="980728"/>
          </a:xfrm>
        </p:spPr>
        <p:txBody>
          <a:bodyPr/>
          <a:lstStyle/>
          <a:p>
            <a:r>
              <a:rPr lang="fr-FR" dirty="0" err="1" smtClean="0"/>
              <a:t>Hadrontherapy</a:t>
            </a:r>
            <a:r>
              <a:rPr lang="fr-FR" dirty="0" smtClean="0"/>
              <a:t> </a:t>
            </a:r>
            <a:r>
              <a:rPr lang="fr-FR" dirty="0" err="1" smtClean="0"/>
              <a:t>principle</a:t>
            </a:r>
            <a:r>
              <a:rPr lang="fr-FR" dirty="0" smtClean="0"/>
              <a:t> (</a:t>
            </a:r>
            <a:r>
              <a:rPr lang="fr-FR" dirty="0"/>
              <a:t> </a:t>
            </a:r>
            <a:r>
              <a:rPr lang="fr-FR" dirty="0" smtClean="0"/>
              <a:t>C ion)</a:t>
            </a:r>
            <a:endParaRPr lang="fr-FR" dirty="0"/>
          </a:p>
        </p:txBody>
      </p:sp>
      <p:pic>
        <p:nvPicPr>
          <p:cNvPr id="7" name="Espace réservé du contenu 6" descr="Capture d’écran 2016-07-23 à 10.12.5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" r="4605"/>
          <a:stretch>
            <a:fillRect/>
          </a:stretch>
        </p:blipFill>
        <p:spPr>
          <a:xfrm>
            <a:off x="2792760" y="908720"/>
            <a:ext cx="6790138" cy="4118990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Nov 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IFMP_CORFU_17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1096-C63C-5E40-AB3E-83E90B69FB3A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72480" y="5157192"/>
            <a:ext cx="92312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0" dirty="0"/>
              <a:t>Electron : </a:t>
            </a:r>
            <a:r>
              <a:rPr lang="fr-FR" sz="2000" i="0" dirty="0" err="1"/>
              <a:t>most</a:t>
            </a:r>
            <a:r>
              <a:rPr lang="fr-FR" sz="2000" i="0" dirty="0"/>
              <a:t> of the </a:t>
            </a:r>
            <a:r>
              <a:rPr lang="fr-FR" sz="2000" i="0" dirty="0" err="1"/>
              <a:t>energy</a:t>
            </a:r>
            <a:r>
              <a:rPr lang="fr-FR" sz="2000" i="0" dirty="0"/>
              <a:t> </a:t>
            </a:r>
            <a:r>
              <a:rPr lang="fr-FR" sz="2000" i="0" dirty="0" err="1"/>
              <a:t>released</a:t>
            </a:r>
            <a:r>
              <a:rPr lang="fr-FR" sz="2000" i="0" dirty="0"/>
              <a:t> in first </a:t>
            </a:r>
            <a:r>
              <a:rPr lang="fr-FR" sz="2000" i="0" dirty="0" smtClean="0"/>
              <a:t>cm</a:t>
            </a:r>
          </a:p>
          <a:p>
            <a:r>
              <a:rPr lang="fr-FR" sz="2000" i="0" dirty="0" smtClean="0"/>
              <a:t> </a:t>
            </a:r>
            <a:r>
              <a:rPr lang="fr-FR" sz="2000" i="0" dirty="0"/>
              <a:t>Photon : Large </a:t>
            </a:r>
            <a:r>
              <a:rPr lang="fr-FR" sz="2000" i="0" dirty="0" err="1"/>
              <a:t>energy</a:t>
            </a:r>
            <a:r>
              <a:rPr lang="fr-FR" sz="2000" i="0" dirty="0"/>
              <a:t> </a:t>
            </a:r>
            <a:r>
              <a:rPr lang="fr-FR" sz="2000" i="0" dirty="0" err="1"/>
              <a:t>loss</a:t>
            </a:r>
            <a:r>
              <a:rPr lang="fr-FR" sz="2000" i="0" dirty="0"/>
              <a:t> all over the </a:t>
            </a:r>
            <a:r>
              <a:rPr lang="fr-FR" sz="2000" i="0" dirty="0" err="1"/>
              <a:t>path</a:t>
            </a:r>
            <a:r>
              <a:rPr lang="fr-FR" sz="2000" i="0" dirty="0"/>
              <a:t> (X rays </a:t>
            </a:r>
            <a:r>
              <a:rPr lang="fr-FR" sz="2000" i="0" dirty="0" err="1"/>
              <a:t>therapy</a:t>
            </a:r>
            <a:r>
              <a:rPr lang="fr-FR" sz="2000" i="0" dirty="0" smtClean="0"/>
              <a:t>)</a:t>
            </a:r>
          </a:p>
          <a:p>
            <a:r>
              <a:rPr lang="fr-FR" sz="2000" i="0" dirty="0" smtClean="0">
                <a:solidFill>
                  <a:srgbClr val="FFFF00"/>
                </a:solidFill>
              </a:rPr>
              <a:t> </a:t>
            </a:r>
            <a:r>
              <a:rPr lang="fr-FR" sz="2000" i="0" dirty="0">
                <a:solidFill>
                  <a:srgbClr val="FFFF00"/>
                </a:solidFill>
              </a:rPr>
              <a:t>C ions : </a:t>
            </a:r>
            <a:r>
              <a:rPr lang="fr-FR" sz="2000" i="0" dirty="0" err="1">
                <a:solidFill>
                  <a:srgbClr val="FFFF00"/>
                </a:solidFill>
              </a:rPr>
              <a:t>heavy</a:t>
            </a:r>
            <a:r>
              <a:rPr lang="fr-FR" sz="2000" i="0" dirty="0">
                <a:solidFill>
                  <a:srgbClr val="FFFF00"/>
                </a:solidFill>
              </a:rPr>
              <a:t> </a:t>
            </a:r>
            <a:r>
              <a:rPr lang="fr-FR" sz="2000" i="0" dirty="0" err="1">
                <a:solidFill>
                  <a:srgbClr val="FFFF00"/>
                </a:solidFill>
              </a:rPr>
              <a:t>charged</a:t>
            </a:r>
            <a:r>
              <a:rPr lang="fr-FR" sz="2000" i="0" dirty="0">
                <a:solidFill>
                  <a:srgbClr val="FFFF00"/>
                </a:solidFill>
              </a:rPr>
              <a:t> </a:t>
            </a:r>
            <a:r>
              <a:rPr lang="fr-FR" sz="2000" i="0" dirty="0" err="1">
                <a:solidFill>
                  <a:srgbClr val="FFFF00"/>
                </a:solidFill>
              </a:rPr>
              <a:t>particle</a:t>
            </a:r>
            <a:r>
              <a:rPr lang="fr-FR" sz="2000" i="0" dirty="0">
                <a:solidFill>
                  <a:srgbClr val="FFFF00"/>
                </a:solidFill>
              </a:rPr>
              <a:t> : </a:t>
            </a:r>
            <a:r>
              <a:rPr lang="fr-FR" sz="2000" i="0" dirty="0" err="1">
                <a:solidFill>
                  <a:srgbClr val="FFFF00"/>
                </a:solidFill>
              </a:rPr>
              <a:t>most</a:t>
            </a:r>
            <a:r>
              <a:rPr lang="fr-FR" sz="2000" i="0" dirty="0">
                <a:solidFill>
                  <a:srgbClr val="FFFF00"/>
                </a:solidFill>
              </a:rPr>
              <a:t> of the </a:t>
            </a:r>
            <a:r>
              <a:rPr lang="fr-FR" sz="2000" i="0" dirty="0" err="1">
                <a:solidFill>
                  <a:srgbClr val="FFFF00"/>
                </a:solidFill>
              </a:rPr>
              <a:t>energy</a:t>
            </a:r>
            <a:r>
              <a:rPr lang="fr-FR" sz="2000" i="0" dirty="0">
                <a:solidFill>
                  <a:srgbClr val="FFFF00"/>
                </a:solidFill>
              </a:rPr>
              <a:t> </a:t>
            </a:r>
            <a:r>
              <a:rPr lang="fr-FR" sz="2000" i="0" dirty="0" err="1">
                <a:solidFill>
                  <a:srgbClr val="FFFF00"/>
                </a:solidFill>
              </a:rPr>
              <a:t>lost</a:t>
            </a:r>
            <a:r>
              <a:rPr lang="fr-FR" sz="2000" i="0" dirty="0">
                <a:solidFill>
                  <a:srgbClr val="FFFF00"/>
                </a:solidFill>
              </a:rPr>
              <a:t> </a:t>
            </a:r>
            <a:r>
              <a:rPr lang="fr-FR" sz="2000" i="0" dirty="0" err="1">
                <a:solidFill>
                  <a:srgbClr val="FFFF00"/>
                </a:solidFill>
              </a:rPr>
              <a:t>at</a:t>
            </a:r>
            <a:r>
              <a:rPr lang="fr-FR" sz="2000" i="0" dirty="0">
                <a:solidFill>
                  <a:srgbClr val="FFFF00"/>
                </a:solidFill>
              </a:rPr>
              <a:t> the end of </a:t>
            </a:r>
            <a:r>
              <a:rPr lang="fr-FR" sz="2000" i="0" dirty="0" err="1" smtClean="0">
                <a:solidFill>
                  <a:srgbClr val="FFFF00"/>
                </a:solidFill>
              </a:rPr>
              <a:t>path</a:t>
            </a:r>
            <a:endParaRPr lang="fr-FR" sz="2000" i="0" dirty="0" smtClean="0">
              <a:solidFill>
                <a:srgbClr val="FFFF00"/>
              </a:solidFill>
            </a:endParaRPr>
          </a:p>
          <a:p>
            <a:r>
              <a:rPr lang="fr-FR" sz="2000" i="0" dirty="0" smtClean="0">
                <a:solidFill>
                  <a:srgbClr val="FFFF00"/>
                </a:solidFill>
              </a:rPr>
              <a:t> </a:t>
            </a:r>
            <a:r>
              <a:rPr lang="fr-FR" sz="2000" i="0" dirty="0">
                <a:solidFill>
                  <a:srgbClr val="FFFF00"/>
                </a:solidFill>
              </a:rPr>
              <a:t>(</a:t>
            </a:r>
            <a:r>
              <a:rPr lang="fr-FR" sz="2000" i="0" dirty="0" err="1">
                <a:solidFill>
                  <a:srgbClr val="FFFF00"/>
                </a:solidFill>
              </a:rPr>
              <a:t>Braggs</a:t>
            </a:r>
            <a:r>
              <a:rPr lang="fr-FR" sz="2000" i="0" dirty="0">
                <a:solidFill>
                  <a:srgbClr val="FFFF00"/>
                </a:solidFill>
              </a:rPr>
              <a:t> </a:t>
            </a:r>
            <a:r>
              <a:rPr lang="fr-FR" sz="2000" i="0" dirty="0" err="1">
                <a:solidFill>
                  <a:srgbClr val="FFFF00"/>
                </a:solidFill>
              </a:rPr>
              <a:t>peak</a:t>
            </a:r>
            <a:r>
              <a:rPr lang="fr-FR" sz="2000" i="0" dirty="0">
                <a:solidFill>
                  <a:srgbClr val="FFFF00"/>
                </a:solidFill>
              </a:rPr>
              <a:t>)</a:t>
            </a:r>
            <a:endParaRPr lang="fr-FR" sz="2000" dirty="0">
              <a:solidFill>
                <a:srgbClr val="FFFF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22111" y="2398889"/>
            <a:ext cx="21914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66FFFF"/>
                </a:solidFill>
              </a:rPr>
              <a:t>Absorbed</a:t>
            </a:r>
            <a:endParaRPr lang="fr-FR" dirty="0" smtClean="0">
              <a:solidFill>
                <a:srgbClr val="66FFFF"/>
              </a:solidFill>
            </a:endParaRPr>
          </a:p>
          <a:p>
            <a:pPr algn="ctr"/>
            <a:r>
              <a:rPr lang="fr-FR" dirty="0" smtClean="0">
                <a:solidFill>
                  <a:srgbClr val="66FFFF"/>
                </a:solidFill>
              </a:rPr>
              <a:t>dose</a:t>
            </a:r>
            <a:endParaRPr lang="fr-FR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46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925" y="188639"/>
            <a:ext cx="8497515" cy="792089"/>
          </a:xfrm>
        </p:spPr>
        <p:txBody>
          <a:bodyPr/>
          <a:lstStyle/>
          <a:p>
            <a:r>
              <a:rPr lang="fr-FR" b="0" dirty="0"/>
              <a:t>Protons and </a:t>
            </a:r>
            <a:r>
              <a:rPr lang="fr-FR" b="0" dirty="0" err="1"/>
              <a:t>Carbon</a:t>
            </a:r>
            <a:r>
              <a:rPr lang="fr-FR" b="0" dirty="0"/>
              <a:t> in </a:t>
            </a:r>
            <a:r>
              <a:rPr lang="fr-FR" b="0" dirty="0" err="1"/>
              <a:t>Comparison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268760"/>
            <a:ext cx="4440560" cy="5472608"/>
          </a:xfrm>
        </p:spPr>
        <p:txBody>
          <a:bodyPr/>
          <a:lstStyle/>
          <a:p>
            <a:r>
              <a:rPr lang="fr-FR" sz="2800" dirty="0" err="1" smtClean="0"/>
              <a:t>Compared</a:t>
            </a:r>
            <a:r>
              <a:rPr lang="fr-FR" sz="2800" dirty="0" smtClean="0"/>
              <a:t> </a:t>
            </a:r>
            <a:r>
              <a:rPr lang="fr-FR" sz="2800" dirty="0"/>
              <a:t>to </a:t>
            </a:r>
            <a:r>
              <a:rPr lang="fr-FR" sz="2800" dirty="0" smtClean="0"/>
              <a:t>the </a:t>
            </a:r>
            <a:r>
              <a:rPr lang="fr-FR" sz="2800" dirty="0" err="1" smtClean="0"/>
              <a:t>lighter</a:t>
            </a:r>
            <a:r>
              <a:rPr lang="fr-FR" sz="2800" dirty="0" smtClean="0"/>
              <a:t> </a:t>
            </a:r>
            <a:r>
              <a:rPr lang="fr-FR" sz="2800" dirty="0" err="1"/>
              <a:t>protons</a:t>
            </a:r>
            <a:r>
              <a:rPr lang="fr-FR" sz="2800" dirty="0" err="1" smtClean="0"/>
              <a:t>,carbon</a:t>
            </a:r>
            <a:r>
              <a:rPr lang="fr-FR" sz="2800" dirty="0" smtClean="0"/>
              <a:t> </a:t>
            </a:r>
            <a:r>
              <a:rPr lang="fr-FR" sz="2800" dirty="0"/>
              <a:t>ions </a:t>
            </a:r>
            <a:r>
              <a:rPr lang="fr-FR" sz="2800" dirty="0" err="1" smtClean="0"/>
              <a:t>produce</a:t>
            </a:r>
            <a:r>
              <a:rPr lang="fr-FR" sz="2800" dirty="0"/>
              <a:t> </a:t>
            </a:r>
            <a:r>
              <a:rPr lang="fr-FR" sz="2800" dirty="0" err="1" smtClean="0"/>
              <a:t>pencil</a:t>
            </a:r>
            <a:r>
              <a:rPr lang="fr-FR" sz="2800" dirty="0" smtClean="0"/>
              <a:t> </a:t>
            </a:r>
            <a:r>
              <a:rPr lang="fr-FR" sz="2800" dirty="0" err="1"/>
              <a:t>beams</a:t>
            </a:r>
            <a:r>
              <a:rPr lang="fr-FR" sz="2800" dirty="0"/>
              <a:t> </a:t>
            </a:r>
            <a:r>
              <a:rPr lang="fr-FR" sz="2800" dirty="0" err="1"/>
              <a:t>with</a:t>
            </a:r>
            <a:r>
              <a:rPr lang="fr-FR" sz="2800" dirty="0"/>
              <a:t> </a:t>
            </a:r>
            <a:r>
              <a:rPr lang="fr-FR" sz="2800" dirty="0" smtClean="0"/>
              <a:t>a </a:t>
            </a:r>
            <a:r>
              <a:rPr lang="fr-FR" sz="2800" dirty="0" err="1" smtClean="0"/>
              <a:t>sharper</a:t>
            </a:r>
            <a:r>
              <a:rPr lang="fr-FR" sz="2800" dirty="0" smtClean="0"/>
              <a:t> </a:t>
            </a:r>
            <a:r>
              <a:rPr lang="fr-FR" sz="2800" dirty="0" err="1"/>
              <a:t>peak</a:t>
            </a:r>
            <a:r>
              <a:rPr lang="fr-FR" sz="2800" dirty="0"/>
              <a:t> and </a:t>
            </a:r>
            <a:r>
              <a:rPr lang="fr-FR" sz="2800" dirty="0" err="1" smtClean="0"/>
              <a:t>less</a:t>
            </a:r>
            <a:r>
              <a:rPr lang="fr-FR" sz="2800" dirty="0"/>
              <a:t> </a:t>
            </a:r>
            <a:r>
              <a:rPr lang="fr-FR" sz="2800" dirty="0" err="1" smtClean="0"/>
              <a:t>penumbra</a:t>
            </a:r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r>
              <a:rPr lang="fr-FR" sz="2800" dirty="0" err="1" smtClean="0">
                <a:solidFill>
                  <a:srgbClr val="66FFFF"/>
                </a:solidFill>
              </a:rPr>
              <a:t>Carbons</a:t>
            </a:r>
            <a:r>
              <a:rPr lang="fr-FR" sz="2800" dirty="0" smtClean="0">
                <a:solidFill>
                  <a:srgbClr val="66FFFF"/>
                </a:solidFill>
              </a:rPr>
              <a:t> </a:t>
            </a:r>
            <a:r>
              <a:rPr lang="fr-FR" sz="2800" dirty="0">
                <a:solidFill>
                  <a:srgbClr val="66FFFF"/>
                </a:solidFill>
              </a:rPr>
              <a:t>have</a:t>
            </a:r>
            <a:r>
              <a:rPr lang="fr-FR" sz="2800" dirty="0" smtClean="0">
                <a:solidFill>
                  <a:srgbClr val="66FFFF"/>
                </a:solidFill>
              </a:rPr>
              <a:t>, </a:t>
            </a:r>
            <a:r>
              <a:rPr lang="fr-FR" sz="2800" dirty="0" err="1" smtClean="0">
                <a:solidFill>
                  <a:srgbClr val="66FFFF"/>
                </a:solidFill>
              </a:rPr>
              <a:t>however</a:t>
            </a:r>
            <a:r>
              <a:rPr lang="fr-FR" sz="2800" dirty="0">
                <a:solidFill>
                  <a:srgbClr val="66FFFF"/>
                </a:solidFill>
              </a:rPr>
              <a:t>, a dose </a:t>
            </a:r>
            <a:r>
              <a:rPr lang="fr-FR" sz="2800" dirty="0" err="1" smtClean="0">
                <a:solidFill>
                  <a:srgbClr val="66FFFF"/>
                </a:solidFill>
              </a:rPr>
              <a:t>tail</a:t>
            </a:r>
            <a:r>
              <a:rPr lang="fr-FR" sz="2800" dirty="0">
                <a:solidFill>
                  <a:srgbClr val="66FFFF"/>
                </a:solidFill>
              </a:rPr>
              <a:t> </a:t>
            </a:r>
            <a:r>
              <a:rPr lang="fr-FR" sz="2800" dirty="0" smtClean="0">
                <a:solidFill>
                  <a:srgbClr val="66FFFF"/>
                </a:solidFill>
              </a:rPr>
              <a:t>due </a:t>
            </a:r>
            <a:r>
              <a:rPr lang="fr-FR" sz="2800" dirty="0">
                <a:solidFill>
                  <a:srgbClr val="66FFFF"/>
                </a:solidFill>
              </a:rPr>
              <a:t>to fragmentation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28-mars-15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TOMSK # 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36B7B-58F0-AA46-A954-80CF1B187DE9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976" y="1052736"/>
            <a:ext cx="465529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00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eam 9">
    <a:dk1>
      <a:srgbClr val="000000"/>
    </a:dk1>
    <a:lt1>
      <a:srgbClr val="FFFFFF"/>
    </a:lt1>
    <a:dk2>
      <a:srgbClr val="000000"/>
    </a:dk2>
    <a:lt2>
      <a:srgbClr val="DDDDDD"/>
    </a:lt2>
    <a:accent1>
      <a:srgbClr val="E6F5F6"/>
    </a:accent1>
    <a:accent2>
      <a:srgbClr val="A5E1A8"/>
    </a:accent2>
    <a:accent3>
      <a:srgbClr val="FFFFFF"/>
    </a:accent3>
    <a:accent4>
      <a:srgbClr val="000000"/>
    </a:accent4>
    <a:accent5>
      <a:srgbClr val="F0F9FA"/>
    </a:accent5>
    <a:accent6>
      <a:srgbClr val="95CC98"/>
    </a:accent6>
    <a:hlink>
      <a:srgbClr val="5B00B6"/>
    </a:hlink>
    <a:folHlink>
      <a:srgbClr val="34988E"/>
    </a:folHlink>
  </a:clrScheme>
</a:themeOverride>
</file>

<file path=ppt/theme/themeOverride2.xml><?xml version="1.0" encoding="utf-8"?>
<a:themeOverride xmlns:a="http://schemas.openxmlformats.org/drawingml/2006/main">
  <a:clrScheme name="Beam 9">
    <a:dk1>
      <a:srgbClr val="000000"/>
    </a:dk1>
    <a:lt1>
      <a:srgbClr val="FFFFFF"/>
    </a:lt1>
    <a:dk2>
      <a:srgbClr val="000000"/>
    </a:dk2>
    <a:lt2>
      <a:srgbClr val="DDDDDD"/>
    </a:lt2>
    <a:accent1>
      <a:srgbClr val="E6F5F6"/>
    </a:accent1>
    <a:accent2>
      <a:srgbClr val="A5E1A8"/>
    </a:accent2>
    <a:accent3>
      <a:srgbClr val="FFFFFF"/>
    </a:accent3>
    <a:accent4>
      <a:srgbClr val="000000"/>
    </a:accent4>
    <a:accent5>
      <a:srgbClr val="F0F9FA"/>
    </a:accent5>
    <a:accent6>
      <a:srgbClr val="95CC98"/>
    </a:accent6>
    <a:hlink>
      <a:srgbClr val="5B00B6"/>
    </a:hlink>
    <a:folHlink>
      <a:srgbClr val="34988E"/>
    </a:folHlink>
  </a:clrScheme>
</a:themeOverride>
</file>

<file path=ppt/theme/themeOverride3.xml><?xml version="1.0" encoding="utf-8"?>
<a:themeOverride xmlns:a="http://schemas.openxmlformats.org/drawingml/2006/main">
  <a:clrScheme name="Beam 9">
    <a:dk1>
      <a:srgbClr val="000000"/>
    </a:dk1>
    <a:lt1>
      <a:srgbClr val="FFFFFF"/>
    </a:lt1>
    <a:dk2>
      <a:srgbClr val="000000"/>
    </a:dk2>
    <a:lt2>
      <a:srgbClr val="DDDDDD"/>
    </a:lt2>
    <a:accent1>
      <a:srgbClr val="E6F5F6"/>
    </a:accent1>
    <a:accent2>
      <a:srgbClr val="A5E1A8"/>
    </a:accent2>
    <a:accent3>
      <a:srgbClr val="FFFFFF"/>
    </a:accent3>
    <a:accent4>
      <a:srgbClr val="000000"/>
    </a:accent4>
    <a:accent5>
      <a:srgbClr val="F0F9FA"/>
    </a:accent5>
    <a:accent6>
      <a:srgbClr val="95CC98"/>
    </a:accent6>
    <a:hlink>
      <a:srgbClr val="5B00B6"/>
    </a:hlink>
    <a:folHlink>
      <a:srgbClr val="34988E"/>
    </a:folHlink>
  </a:clrScheme>
</a:themeOverride>
</file>

<file path=ppt/theme/themeOverride4.xml><?xml version="1.0" encoding="utf-8"?>
<a:themeOverride xmlns:a="http://schemas.openxmlformats.org/drawingml/2006/main">
  <a:clrScheme name="Beam 9">
    <a:dk1>
      <a:srgbClr val="000000"/>
    </a:dk1>
    <a:lt1>
      <a:srgbClr val="FFFFFF"/>
    </a:lt1>
    <a:dk2>
      <a:srgbClr val="000000"/>
    </a:dk2>
    <a:lt2>
      <a:srgbClr val="DDDDDD"/>
    </a:lt2>
    <a:accent1>
      <a:srgbClr val="E6F5F6"/>
    </a:accent1>
    <a:accent2>
      <a:srgbClr val="A5E1A8"/>
    </a:accent2>
    <a:accent3>
      <a:srgbClr val="FFFFFF"/>
    </a:accent3>
    <a:accent4>
      <a:srgbClr val="000000"/>
    </a:accent4>
    <a:accent5>
      <a:srgbClr val="F0F9FA"/>
    </a:accent5>
    <a:accent6>
      <a:srgbClr val="95CC98"/>
    </a:accent6>
    <a:hlink>
      <a:srgbClr val="5B00B6"/>
    </a:hlink>
    <a:folHlink>
      <a:srgbClr val="34988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49219</TotalTime>
  <Words>2145</Words>
  <Application>Microsoft Macintosh PowerPoint</Application>
  <PresentationFormat>Format A4 (210 x 297 mm)</PresentationFormat>
  <Paragraphs>505</Paragraphs>
  <Slides>39</Slides>
  <Notes>17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4</vt:i4>
      </vt:variant>
      <vt:variant>
        <vt:lpstr>Titres des diapositives</vt:lpstr>
      </vt:variant>
      <vt:variant>
        <vt:i4>39</vt:i4>
      </vt:variant>
    </vt:vector>
  </HeadingPairs>
  <TitlesOfParts>
    <vt:vector size="44" baseType="lpstr">
      <vt:lpstr>Beam</vt:lpstr>
      <vt:lpstr>Image Bitmap</vt:lpstr>
      <vt:lpstr>Image Photo Editor</vt:lpstr>
      <vt:lpstr>Image</vt:lpstr>
      <vt:lpstr>Graphique Microsoft Excel</vt:lpstr>
      <vt:lpstr>Particle therapy Critical issues and Challenges</vt:lpstr>
      <vt:lpstr>History of Hadrontherapy</vt:lpstr>
      <vt:lpstr>Treating Cancer</vt:lpstr>
      <vt:lpstr>Particle therapy: The Context</vt:lpstr>
      <vt:lpstr>Why use Hadrons for Therapy?</vt:lpstr>
      <vt:lpstr>The advantage of Protons</vt:lpstr>
      <vt:lpstr>How to irradiate the tumor ?</vt:lpstr>
      <vt:lpstr>Hadrontherapy principle ( C ion)</vt:lpstr>
      <vt:lpstr>Protons and Carbon in Comparison</vt:lpstr>
      <vt:lpstr> Summary :BIOLOGICAL BASICS  Protons vs photons  </vt:lpstr>
      <vt:lpstr>Comparison IMRT-Protons</vt:lpstr>
      <vt:lpstr>Comparing Proton and conventional RT</vt:lpstr>
      <vt:lpstr>Estimated absolute yearly rate (%)  of 2nd cancer after radiotherapy</vt:lpstr>
      <vt:lpstr>Proton vs light ion</vt:lpstr>
      <vt:lpstr>Proton Therapy is growing rapidly!</vt:lpstr>
      <vt:lpstr>Iontherapy around the world</vt:lpstr>
      <vt:lpstr>Efficacity of ion therapy</vt:lpstr>
      <vt:lpstr>Particle therapy environment </vt:lpstr>
      <vt:lpstr>Présentation PowerPoint</vt:lpstr>
      <vt:lpstr> Particle therapy workflow</vt:lpstr>
      <vt:lpstr>What are the critical issues &amp; challenges?</vt:lpstr>
      <vt:lpstr>The two ‘simultaneous’ challenges </vt:lpstr>
      <vt:lpstr>In-beam nuclear method principle for ‘in vivo’ dosimetry</vt:lpstr>
      <vt:lpstr>Single photon: in vivo Compton Camera</vt:lpstr>
      <vt:lpstr>Exemple of Single photon: in vivo SPECT</vt:lpstr>
      <vt:lpstr>Present examples: in beam PET </vt:lpstr>
      <vt:lpstr>Positron Emission Tomograph …some Hardware</vt:lpstr>
      <vt:lpstr>In vivo PET  recent developments</vt:lpstr>
      <vt:lpstr>Présentation PowerPoint</vt:lpstr>
      <vt:lpstr>X ray &amp; CT after each fraction ? </vt:lpstr>
      <vt:lpstr>Basics of particle imaging</vt:lpstr>
      <vt:lpstr> The Basics Ingredients</vt:lpstr>
      <vt:lpstr>Schematic block diagram of an integrated concept of radiography / therapy system</vt:lpstr>
      <vt:lpstr>Present examples : PCT</vt:lpstr>
      <vt:lpstr>Primary-Ion Radiography / Tomography</vt:lpstr>
      <vt:lpstr>Présentation PowerPoint</vt:lpstr>
      <vt:lpstr>Présentation PowerPoint</vt:lpstr>
      <vt:lpstr>Thanks to</vt:lpstr>
      <vt:lpstr>Why particle CT ?</vt:lpstr>
    </vt:vector>
  </TitlesOfParts>
  <Company>CEA/DSM/DAPNIA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ledu</dc:creator>
  <cp:keywords/>
  <cp:lastModifiedBy>Patrick LE DU</cp:lastModifiedBy>
  <cp:revision>1404</cp:revision>
  <dcterms:created xsi:type="dcterms:W3CDTF">2001-11-17T09:22:20Z</dcterms:created>
  <dcterms:modified xsi:type="dcterms:W3CDTF">2018-07-15T05:06:43Z</dcterms:modified>
</cp:coreProperties>
</file>