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79" r:id="rId4"/>
    <p:sldId id="280" r:id="rId5"/>
    <p:sldId id="269" r:id="rId6"/>
    <p:sldId id="274" r:id="rId7"/>
    <p:sldId id="268" r:id="rId8"/>
    <p:sldId id="271" r:id="rId9"/>
    <p:sldId id="272" r:id="rId10"/>
    <p:sldId id="273" r:id="rId11"/>
    <p:sldId id="270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6" r:id="rId20"/>
    <p:sldId id="275" r:id="rId21"/>
    <p:sldId id="265" r:id="rId22"/>
    <p:sldId id="276" r:id="rId23"/>
    <p:sldId id="277" r:id="rId24"/>
    <p:sldId id="278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FB1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/>
    <p:restoredTop sz="94643"/>
  </p:normalViewPr>
  <p:slideViewPr>
    <p:cSldViewPr snapToGrid="0" snapToObjects="1">
      <p:cViewPr varScale="1">
        <p:scale>
          <a:sx n="80" d="100"/>
          <a:sy n="80" d="100"/>
        </p:scale>
        <p:origin x="5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2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1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14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73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2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3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8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4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1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5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11C84-BFC7-1543-A19B-E35D91D2946F}" type="datetimeFigureOut">
              <a:rPr lang="en-US" smtClean="0"/>
              <a:t>7/7/18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play a bit with the GPIO pins of the Pi to make cool things</a:t>
            </a:r>
          </a:p>
          <a:p>
            <a:r>
              <a:rPr lang="en-US" dirty="0"/>
              <a:t>We will show how to light up LEDs and measure temperatures</a:t>
            </a:r>
          </a:p>
          <a:p>
            <a:r>
              <a:rPr lang="en-US" dirty="0"/>
              <a:t>I’d like you to get to “tinker” – you are engineers and scientists after all…</a:t>
            </a:r>
          </a:p>
        </p:txBody>
      </p:sp>
    </p:spTree>
    <p:extLst>
      <p:ext uri="{BB962C8B-B14F-4D97-AF65-F5344CB8AC3E}">
        <p14:creationId xmlns:p14="http://schemas.microsoft.com/office/powerpoint/2010/main" val="184298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596"/>
            <a:ext cx="7724274" cy="1143000"/>
          </a:xfrm>
        </p:spPr>
        <p:txBody>
          <a:bodyPr>
            <a:noAutofit/>
          </a:bodyPr>
          <a:lstStyle/>
          <a:p>
            <a:r>
              <a:rPr lang="en-US" sz="3600" dirty="0"/>
              <a:t>Other Controls &amp; Sensors @Home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833721E-A1DA-114D-9416-79A95A43C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7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System also controls the lights</a:t>
            </a:r>
          </a:p>
          <a:p>
            <a:pPr marL="0" indent="0">
              <a:buNone/>
            </a:pPr>
            <a:r>
              <a:rPr lang="en-US" sz="2800" dirty="0"/>
              <a:t>They turn off when no one is at home</a:t>
            </a:r>
          </a:p>
          <a:p>
            <a:pPr marL="0" indent="0">
              <a:buNone/>
            </a:pPr>
            <a:r>
              <a:rPr lang="en-US" sz="2800" dirty="0"/>
              <a:t>No more lights left on unless I want them to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Also runs a water alarm for the basement</a:t>
            </a:r>
          </a:p>
          <a:p>
            <a:pPr marL="0" indent="0">
              <a:buNone/>
            </a:pPr>
            <a:r>
              <a:rPr lang="en-US" sz="2800" dirty="0"/>
              <a:t>Water sensor alarm sending a text to my phone</a:t>
            </a:r>
          </a:p>
          <a:p>
            <a:pPr marL="0" indent="0">
              <a:buNone/>
            </a:pPr>
            <a:r>
              <a:rPr lang="en-US" sz="2800" dirty="0"/>
              <a:t>Turns a light on and takes a 30s video of the floor so I can recognize false alarms</a:t>
            </a:r>
          </a:p>
          <a:p>
            <a:pPr marL="0" indent="0">
              <a:buNone/>
            </a:pPr>
            <a:r>
              <a:rPr lang="en-US" sz="2800" dirty="0"/>
              <a:t>Saved the day (and a costly repair) already once!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FB5BE1-1D87-2B48-8AD8-5F332998036F}"/>
              </a:ext>
            </a:extLst>
          </p:cNvPr>
          <p:cNvGrpSpPr/>
          <p:nvPr/>
        </p:nvGrpSpPr>
        <p:grpSpPr>
          <a:xfrm>
            <a:off x="4438650" y="1277687"/>
            <a:ext cx="4533900" cy="5168900"/>
            <a:chOff x="4438650" y="1277687"/>
            <a:chExt cx="4533900" cy="51689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1EEAC1-459A-1D45-B076-2B4A5BE68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8650" y="1277687"/>
              <a:ext cx="4533900" cy="51689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2DD513A-5BD7-CB48-8D93-80CDC21BEE16}"/>
                </a:ext>
              </a:extLst>
            </p:cNvPr>
            <p:cNvSpPr txBox="1"/>
            <p:nvPr/>
          </p:nvSpPr>
          <p:spPr>
            <a:xfrm>
              <a:off x="6469661" y="3862137"/>
              <a:ext cx="2433707" cy="1200329"/>
            </a:xfrm>
            <a:prstGeom prst="rect">
              <a:avLst/>
            </a:prstGeom>
            <a:solidFill>
              <a:srgbClr val="376092">
                <a:alpha val="43922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“This is a drill”</a:t>
              </a:r>
            </a:p>
            <a:p>
              <a:r>
                <a:rPr lang="en-US" sz="2400" dirty="0">
                  <a:solidFill>
                    <a:srgbClr val="FFFF00"/>
                  </a:solidFill>
                </a:rPr>
                <a:t>System test every</a:t>
              </a:r>
            </a:p>
            <a:p>
              <a:r>
                <a:rPr lang="en-US" sz="2400" dirty="0">
                  <a:solidFill>
                    <a:srgbClr val="FFFF00"/>
                  </a:solidFill>
                </a:rPr>
                <a:t>Saturday night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97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Pi “Sensor”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2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This is a small 20x30mm</a:t>
            </a:r>
            <a:r>
              <a:rPr lang="en-US" sz="2800" baseline="30000" dirty="0"/>
              <a:t>2</a:t>
            </a:r>
            <a:r>
              <a:rPr lang="en-US" sz="2800" dirty="0"/>
              <a:t> hand-made board (I made it myself in an hour)</a:t>
            </a:r>
          </a:p>
          <a:p>
            <a:r>
              <a:rPr lang="en-US" sz="2800" dirty="0"/>
              <a:t>It has a header for an infrared receiver</a:t>
            </a:r>
            <a:br>
              <a:rPr lang="en-US" sz="2800" dirty="0"/>
            </a:br>
            <a:r>
              <a:rPr lang="en-US" sz="2800" dirty="0"/>
              <a:t>that allows to control  things </a:t>
            </a:r>
            <a:br>
              <a:rPr lang="en-US" sz="2800" dirty="0"/>
            </a:br>
            <a:r>
              <a:rPr lang="en-US" sz="2800" dirty="0"/>
              <a:t>with a remote</a:t>
            </a:r>
          </a:p>
          <a:p>
            <a:r>
              <a:rPr lang="en-US" sz="2800" dirty="0"/>
              <a:t>It has two LEDs that can be turned on</a:t>
            </a:r>
            <a:br>
              <a:rPr lang="en-US" sz="2800" dirty="0"/>
            </a:br>
            <a:r>
              <a:rPr lang="en-US" sz="2800" dirty="0"/>
              <a:t>and off through GPIO pins</a:t>
            </a:r>
          </a:p>
          <a:p>
            <a:r>
              <a:rPr lang="en-US" sz="2800" dirty="0"/>
              <a:t>it has a temperature readout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33C8BA-097B-5C4E-A775-87D70150F0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87" t="14971" r="35965" b="16258"/>
          <a:stretch/>
        </p:blipFill>
        <p:spPr>
          <a:xfrm>
            <a:off x="6457348" y="2371265"/>
            <a:ext cx="2413937" cy="254371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8BD2D7E-6698-D847-B786-8E6ECDC69A73}"/>
              </a:ext>
            </a:extLst>
          </p:cNvPr>
          <p:cNvCxnSpPr>
            <a:cxnSpLocks/>
          </p:cNvCxnSpPr>
          <p:nvPr/>
        </p:nvCxnSpPr>
        <p:spPr>
          <a:xfrm>
            <a:off x="5983705" y="4170947"/>
            <a:ext cx="189888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997BE6-5B19-3846-8483-96C56C1194C5}"/>
              </a:ext>
            </a:extLst>
          </p:cNvPr>
          <p:cNvCxnSpPr>
            <a:cxnSpLocks/>
          </p:cNvCxnSpPr>
          <p:nvPr/>
        </p:nvCxnSpPr>
        <p:spPr>
          <a:xfrm>
            <a:off x="6176211" y="2803677"/>
            <a:ext cx="1812757" cy="2912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B1DEC2-44FC-3643-92C2-4C74E6232E1C}"/>
              </a:ext>
            </a:extLst>
          </p:cNvPr>
          <p:cNvCxnSpPr>
            <a:cxnSpLocks/>
          </p:cNvCxnSpPr>
          <p:nvPr/>
        </p:nvCxnSpPr>
        <p:spPr>
          <a:xfrm flipV="1">
            <a:off x="4884816" y="4732421"/>
            <a:ext cx="2779500" cy="3930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276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Input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27202" cy="4525963"/>
          </a:xfrm>
        </p:spPr>
        <p:txBody>
          <a:bodyPr>
            <a:normAutofit/>
          </a:bodyPr>
          <a:lstStyle/>
          <a:p>
            <a:r>
              <a:rPr lang="en-US" sz="2800" dirty="0"/>
              <a:t>The Pi has software out of the box to read out one-wire “Dallas” protocol sensors</a:t>
            </a:r>
          </a:p>
          <a:p>
            <a:r>
              <a:rPr lang="en-US" sz="2800" dirty="0"/>
              <a:t>We use it to read DS18B20 digital thermometers (by default on GPIO pin 4)</a:t>
            </a:r>
          </a:p>
          <a:p>
            <a:r>
              <a:rPr lang="en-US" sz="2800" dirty="0"/>
              <a:t>We read a TSOP 312 infrared receiver (on GPIO pin 17 – default input) </a:t>
            </a:r>
          </a:p>
          <a:p>
            <a:r>
              <a:rPr lang="en-US" sz="2800" dirty="0"/>
              <a:t>There two LEDs using GPIO pins 23 </a:t>
            </a:r>
            <a:br>
              <a:rPr lang="en-US" sz="2800" dirty="0"/>
            </a:br>
            <a:r>
              <a:rPr lang="en-US" sz="2800" dirty="0"/>
              <a:t>and 24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880" y="1847325"/>
            <a:ext cx="1842991" cy="17524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815" y="4019062"/>
            <a:ext cx="2385747" cy="15697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25282" y="2872824"/>
            <a:ext cx="1026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DS18B20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46817" y="4173268"/>
            <a:ext cx="1078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TSOP 312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2181" y="5756830"/>
            <a:ext cx="7609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distinguish between GPIO pin numbers (on the chip -&gt; function) and the pin number on the header. E.g. GPIO pin 4  is pin 7 on the header. </a:t>
            </a:r>
          </a:p>
        </p:txBody>
      </p:sp>
    </p:spTree>
    <p:extLst>
      <p:ext uri="{BB962C8B-B14F-4D97-AF65-F5344CB8AC3E}">
        <p14:creationId xmlns:p14="http://schemas.microsoft.com/office/powerpoint/2010/main" val="3745074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2788288" y="3020628"/>
            <a:ext cx="3226221" cy="202775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094" y="1903529"/>
            <a:ext cx="2611680" cy="45062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75584" y="2976384"/>
            <a:ext cx="360168" cy="2009531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36500" y="3658866"/>
            <a:ext cx="360168" cy="1327785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66198" y="4491538"/>
            <a:ext cx="74465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28444" y="3649127"/>
            <a:ext cx="1096425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Infrared input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142050" y="2958900"/>
            <a:ext cx="971044" cy="1910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1" y="2473740"/>
            <a:ext cx="202606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One-wire input (temperature)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63746" y="3845998"/>
            <a:ext cx="7926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57919" y="4291483"/>
            <a:ext cx="182149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LED 1 Output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758020" y="4877522"/>
            <a:ext cx="74465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49741" y="4677467"/>
            <a:ext cx="182149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LED 2 Output</a:t>
            </a:r>
          </a:p>
        </p:txBody>
      </p:sp>
    </p:spTree>
    <p:extLst>
      <p:ext uri="{BB962C8B-B14F-4D97-AF65-F5344CB8AC3E}">
        <p14:creationId xmlns:p14="http://schemas.microsoft.com/office/powerpoint/2010/main" val="4219806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Infrared Circuit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193" y="1569302"/>
            <a:ext cx="5308600" cy="42037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378882" y="3319099"/>
            <a:ext cx="971044" cy="1910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55066" y="2885066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Ground Pin 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3842" y="3947450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3.3V Pin 17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190074" y="3852132"/>
            <a:ext cx="971044" cy="3185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46438" y="3557287"/>
            <a:ext cx="164763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GPIO pin 17 / Pin 11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933290" y="3868140"/>
            <a:ext cx="81511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902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52" y="4365782"/>
            <a:ext cx="5474844" cy="21746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Circuit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20450" y="3226310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Ground Pin 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75052" y="3226310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3.3V Pin 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12952" y="3809961"/>
            <a:ext cx="164763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GPIO pin 4 / Pin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952" y="1493717"/>
            <a:ext cx="1562100" cy="1358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160" y="1566612"/>
            <a:ext cx="1842991" cy="175248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657562" y="2592111"/>
            <a:ext cx="1026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DS18B20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55458" y="2123276"/>
            <a:ext cx="1012624" cy="10286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97546" y="2146458"/>
            <a:ext cx="900591" cy="10055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893084" y="2471481"/>
            <a:ext cx="1" cy="13390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271244" y="1900493"/>
            <a:ext cx="1524433" cy="952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3.3K Resistor between  3.3V and output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22972" y="5594814"/>
            <a:ext cx="59685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3.3K</a:t>
            </a:r>
          </a:p>
        </p:txBody>
      </p:sp>
    </p:spTree>
    <p:extLst>
      <p:ext uri="{BB962C8B-B14F-4D97-AF65-F5344CB8AC3E}">
        <p14:creationId xmlns:p14="http://schemas.microsoft.com/office/powerpoint/2010/main" val="6310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LED 1 and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6131" y="1921864"/>
            <a:ext cx="193638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3.3V Pin 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2227" y="5445522"/>
            <a:ext cx="153913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GPIO pin 23 </a:t>
            </a:r>
          </a:p>
          <a:p>
            <a:r>
              <a:rPr lang="en-US" sz="2000" dirty="0"/>
              <a:t>/ Pin 16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23819" y="2321974"/>
            <a:ext cx="1808672" cy="3123548"/>
            <a:chOff x="1166131" y="2321974"/>
            <a:chExt cx="1808672" cy="312354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166131" y="2321974"/>
              <a:ext cx="1808672" cy="180867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834674" y="4130646"/>
              <a:ext cx="287256" cy="986072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>
              <a:stCxn id="5" idx="2"/>
            </p:cNvCxnSpPr>
            <p:nvPr/>
          </p:nvCxnSpPr>
          <p:spPr>
            <a:xfrm flipH="1">
              <a:off x="1970768" y="5116718"/>
              <a:ext cx="7534" cy="328804"/>
            </a:xfrm>
            <a:prstGeom prst="line">
              <a:avLst/>
            </a:pr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4024414" y="2032617"/>
            <a:ext cx="478849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/>
              <a:t>echo 23 &gt; /</a:t>
            </a:r>
            <a:r>
              <a:rPr lang="es-ES_tradnl" dirty="0" err="1"/>
              <a:t>sys</a:t>
            </a:r>
            <a:r>
              <a:rPr lang="es-ES_tradnl" dirty="0"/>
              <a:t>/</a:t>
            </a:r>
            <a:r>
              <a:rPr lang="es-ES_tradnl" dirty="0" err="1"/>
              <a:t>class</a:t>
            </a:r>
            <a:r>
              <a:rPr lang="es-ES_tradnl" dirty="0"/>
              <a:t>/</a:t>
            </a:r>
            <a:r>
              <a:rPr lang="es-ES_tradnl" dirty="0" err="1"/>
              <a:t>gpio</a:t>
            </a:r>
            <a:r>
              <a:rPr lang="es-ES_tradnl" dirty="0"/>
              <a:t>/</a:t>
            </a:r>
            <a:r>
              <a:rPr lang="es-ES_tradnl" dirty="0" err="1"/>
              <a:t>export</a:t>
            </a:r>
            <a:endParaRPr lang="es-ES_tradnl" dirty="0"/>
          </a:p>
          <a:p>
            <a:r>
              <a:rPr lang="es-ES_tradnl" dirty="0"/>
              <a:t>echo  </a:t>
            </a:r>
            <a:r>
              <a:rPr lang="es-ES_tradnl" dirty="0" err="1"/>
              <a:t>out</a:t>
            </a:r>
            <a:r>
              <a:rPr lang="es-ES_tradnl" dirty="0"/>
              <a:t> &gt; /</a:t>
            </a:r>
            <a:r>
              <a:rPr lang="es-ES_tradnl" dirty="0" err="1"/>
              <a:t>sys</a:t>
            </a:r>
            <a:r>
              <a:rPr lang="es-ES_tradnl" dirty="0"/>
              <a:t>/</a:t>
            </a:r>
            <a:r>
              <a:rPr lang="es-ES_tradnl" dirty="0" err="1"/>
              <a:t>class</a:t>
            </a:r>
            <a:r>
              <a:rPr lang="es-ES_tradnl" dirty="0"/>
              <a:t>/</a:t>
            </a:r>
            <a:r>
              <a:rPr lang="es-ES_tradnl" dirty="0" err="1"/>
              <a:t>gpio</a:t>
            </a:r>
            <a:r>
              <a:rPr lang="es-ES_tradnl" dirty="0"/>
              <a:t>/gpio23/</a:t>
            </a:r>
            <a:r>
              <a:rPr lang="es-ES_tradnl" dirty="0" err="1"/>
              <a:t>direction</a:t>
            </a:r>
            <a:endParaRPr lang="es-ES_tradnl" dirty="0"/>
          </a:p>
          <a:p>
            <a:endParaRPr lang="es-ES_tradnl" dirty="0"/>
          </a:p>
          <a:p>
            <a:r>
              <a:rPr lang="es-ES_tradnl" dirty="0"/>
              <a:t>echo 1  &gt; /</a:t>
            </a:r>
            <a:r>
              <a:rPr lang="es-ES_tradnl" dirty="0" err="1"/>
              <a:t>sys</a:t>
            </a:r>
            <a:r>
              <a:rPr lang="es-ES_tradnl" dirty="0"/>
              <a:t>/</a:t>
            </a:r>
            <a:r>
              <a:rPr lang="es-ES_tradnl" dirty="0" err="1"/>
              <a:t>class</a:t>
            </a:r>
            <a:r>
              <a:rPr lang="es-ES_tradnl" dirty="0"/>
              <a:t>/</a:t>
            </a:r>
            <a:r>
              <a:rPr lang="es-ES_tradnl" dirty="0" err="1"/>
              <a:t>gpio</a:t>
            </a:r>
            <a:r>
              <a:rPr lang="es-ES_tradnl" dirty="0"/>
              <a:t>/gpio23/</a:t>
            </a:r>
            <a:r>
              <a:rPr lang="es-ES_tradnl" dirty="0" err="1"/>
              <a:t>value</a:t>
            </a:r>
            <a:r>
              <a:rPr lang="es-ES_tradnl" dirty="0"/>
              <a:t>  #</a:t>
            </a:r>
            <a:r>
              <a:rPr lang="es-ES_tradnl" dirty="0" err="1"/>
              <a:t>turn</a:t>
            </a:r>
            <a:r>
              <a:rPr lang="es-ES_tradnl" dirty="0"/>
              <a:t> </a:t>
            </a:r>
            <a:r>
              <a:rPr lang="es-ES_tradnl" dirty="0" err="1"/>
              <a:t>on</a:t>
            </a:r>
            <a:endParaRPr lang="es-ES_tradnl" dirty="0"/>
          </a:p>
          <a:p>
            <a:r>
              <a:rPr lang="es-ES_tradnl" dirty="0"/>
              <a:t>echo 0  &gt; /</a:t>
            </a:r>
            <a:r>
              <a:rPr lang="es-ES_tradnl" dirty="0" err="1"/>
              <a:t>sys</a:t>
            </a:r>
            <a:r>
              <a:rPr lang="es-ES_tradnl" dirty="0"/>
              <a:t>/</a:t>
            </a:r>
            <a:r>
              <a:rPr lang="es-ES_tradnl" dirty="0" err="1"/>
              <a:t>class</a:t>
            </a:r>
            <a:r>
              <a:rPr lang="es-ES_tradnl" dirty="0"/>
              <a:t>/</a:t>
            </a:r>
            <a:r>
              <a:rPr lang="es-ES_tradnl" dirty="0" err="1"/>
              <a:t>gpio</a:t>
            </a:r>
            <a:r>
              <a:rPr lang="es-ES_tradnl" dirty="0"/>
              <a:t>/gpio23/</a:t>
            </a:r>
            <a:r>
              <a:rPr lang="es-ES_tradnl" dirty="0" err="1"/>
              <a:t>value</a:t>
            </a:r>
            <a:r>
              <a:rPr lang="es-ES_tradnl" dirty="0"/>
              <a:t>  # </a:t>
            </a:r>
            <a:r>
              <a:rPr lang="es-ES_tradnl" dirty="0" err="1"/>
              <a:t>turn</a:t>
            </a:r>
            <a:r>
              <a:rPr lang="es-ES_tradnl" dirty="0"/>
              <a:t> 0ff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46712" y="2328384"/>
            <a:ext cx="1808672" cy="3123548"/>
            <a:chOff x="1166131" y="2321974"/>
            <a:chExt cx="1808672" cy="312354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166131" y="2321974"/>
              <a:ext cx="1808672" cy="1808672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1834674" y="4130646"/>
              <a:ext cx="287256" cy="986072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>
              <a:stCxn id="27" idx="2"/>
            </p:cNvCxnSpPr>
            <p:nvPr/>
          </p:nvCxnSpPr>
          <p:spPr>
            <a:xfrm flipH="1">
              <a:off x="1970768" y="5116718"/>
              <a:ext cx="7534" cy="328804"/>
            </a:xfrm>
            <a:prstGeom prst="line">
              <a:avLst/>
            </a:pr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350407" y="5451932"/>
            <a:ext cx="153913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GPIO pin 24 </a:t>
            </a:r>
          </a:p>
          <a:p>
            <a:r>
              <a:rPr lang="en-US" sz="2000" dirty="0"/>
              <a:t>/ Pin 18</a:t>
            </a:r>
          </a:p>
        </p:txBody>
      </p:sp>
    </p:spTree>
    <p:extLst>
      <p:ext uri="{BB962C8B-B14F-4D97-AF65-F5344CB8AC3E}">
        <p14:creationId xmlns:p14="http://schemas.microsoft.com/office/powerpoint/2010/main" val="1936392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Enabling one-wire protocol </a:t>
            </a:r>
          </a:p>
        </p:txBody>
      </p:sp>
      <p:sp>
        <p:nvSpPr>
          <p:cNvPr id="8" name="Rectangle 7"/>
          <p:cNvSpPr/>
          <p:nvPr/>
        </p:nvSpPr>
        <p:spPr>
          <a:xfrm>
            <a:off x="1177749" y="3632032"/>
            <a:ext cx="193655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s-ES_tradnl" dirty="0" err="1"/>
              <a:t>dtoverlay</a:t>
            </a:r>
            <a:r>
              <a:rPr lang="es-ES_tradnl" dirty="0"/>
              <a:t>=w1-gpio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3042" y="2883688"/>
            <a:ext cx="291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/boot/</a:t>
            </a:r>
            <a:r>
              <a:rPr lang="en-US" dirty="0" err="1"/>
              <a:t>config.txt</a:t>
            </a:r>
            <a:r>
              <a:rPr lang="en-US" dirty="0"/>
              <a:t> and add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37050" y="4329029"/>
            <a:ext cx="134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reboot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532EA7-30F9-054E-A50F-3DA98894903D}"/>
              </a:ext>
            </a:extLst>
          </p:cNvPr>
          <p:cNvSpPr txBox="1"/>
          <p:nvPr/>
        </p:nvSpPr>
        <p:spPr>
          <a:xfrm>
            <a:off x="1495443" y="1480003"/>
            <a:ext cx="6782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enables our temperature reading with the DS18B20, which talks one-wire protocol</a:t>
            </a:r>
          </a:p>
        </p:txBody>
      </p:sp>
    </p:spTree>
    <p:extLst>
      <p:ext uri="{BB962C8B-B14F-4D97-AF65-F5344CB8AC3E}">
        <p14:creationId xmlns:p14="http://schemas.microsoft.com/office/powerpoint/2010/main" val="1742314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(DS18B20)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448" y="3726613"/>
            <a:ext cx="629090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# cat /sys/devices/w1_bus_master1/28-0000065e5516/w1_slave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: </a:t>
            </a:r>
            <a:r>
              <a:rPr lang="en-US" dirty="0" err="1"/>
              <a:t>crc</a:t>
            </a:r>
            <a:r>
              <a:rPr lang="en-US" dirty="0"/>
              <a:t>=1f YES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</a:t>
            </a:r>
            <a:r>
              <a:rPr lang="en-US" b="1" dirty="0">
                <a:solidFill>
                  <a:srgbClr val="FF0000"/>
                </a:solidFill>
              </a:rPr>
              <a:t>t=19062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8307" y="1640241"/>
            <a:ext cx="64086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DS18B20 sensor has a unique and unchangeable 64bit serial number assigned by the manufacturer.</a:t>
            </a:r>
          </a:p>
          <a:p>
            <a:endParaRPr lang="en-US" dirty="0"/>
          </a:p>
          <a:p>
            <a:r>
              <a:rPr lang="en-US" dirty="0"/>
              <a:t>It shows up as </a:t>
            </a:r>
          </a:p>
          <a:p>
            <a:r>
              <a:rPr lang="en-US" dirty="0"/>
              <a:t>/sys/devices/w1_bus_master1/28-xxxxxxxxxxxxxx/</a:t>
            </a:r>
          </a:p>
          <a:p>
            <a:r>
              <a:rPr lang="en-US" dirty="0"/>
              <a:t>where 28- is the device type and </a:t>
            </a:r>
            <a:r>
              <a:rPr lang="en-US" dirty="0" err="1"/>
              <a:t>xxxxxxxxxx</a:t>
            </a:r>
            <a:r>
              <a:rPr lang="en-US" dirty="0"/>
              <a:t> is the serial number </a:t>
            </a:r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65289" y="4649943"/>
            <a:ext cx="971044" cy="3185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177570" y="4971836"/>
            <a:ext cx="5566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is the temperature in “</a:t>
            </a:r>
            <a:r>
              <a:rPr lang="en-US" dirty="0" err="1"/>
              <a:t>milli</a:t>
            </a:r>
            <a:r>
              <a:rPr lang="en-US" dirty="0"/>
              <a:t>-Centigrade” </a:t>
            </a:r>
          </a:p>
          <a:p>
            <a:r>
              <a:rPr lang="en-US" dirty="0"/>
              <a:t> ( e.g. 19062 deg. C  = 66.31 F) 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199" y="5814189"/>
            <a:ext cx="843315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/>
              <a:t># </a:t>
            </a:r>
            <a:r>
              <a:rPr lang="en-US" sz="1700" dirty="0" err="1"/>
              <a:t>grep</a:t>
            </a:r>
            <a:r>
              <a:rPr lang="en-US" sz="1700" dirty="0"/>
              <a:t> t= /sys/devices/w1_bus_master1/28-0000065e5516/w1_slave | </a:t>
            </a:r>
            <a:r>
              <a:rPr lang="en-US" sz="1700" dirty="0" err="1"/>
              <a:t>awk</a:t>
            </a:r>
            <a:r>
              <a:rPr lang="en-US" sz="1700" dirty="0"/>
              <a:t> -F= '{print $NF}’</a:t>
            </a:r>
          </a:p>
          <a:p>
            <a:r>
              <a:rPr lang="en-US" sz="1700" dirty="0"/>
              <a:t>19062</a:t>
            </a:r>
          </a:p>
        </p:txBody>
      </p:sp>
    </p:spTree>
    <p:extLst>
      <p:ext uri="{BB962C8B-B14F-4D97-AF65-F5344CB8AC3E}">
        <p14:creationId xmlns:p14="http://schemas.microsoft.com/office/powerpoint/2010/main" val="3104721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shell command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448" y="1723157"/>
            <a:ext cx="6312433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# cat /sys/devices/w1_bus_master1/28-0000065e5516/w1_slave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: </a:t>
            </a:r>
            <a:r>
              <a:rPr lang="en-US" dirty="0" err="1"/>
              <a:t>crc</a:t>
            </a:r>
            <a:r>
              <a:rPr lang="en-US" dirty="0"/>
              <a:t>=1f YES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</a:t>
            </a:r>
            <a:r>
              <a:rPr lang="en-US" b="1" dirty="0">
                <a:solidFill>
                  <a:srgbClr val="FF0000"/>
                </a:solidFill>
              </a:rPr>
              <a:t>t=19062</a:t>
            </a:r>
          </a:p>
        </p:txBody>
      </p:sp>
      <p:sp>
        <p:nvSpPr>
          <p:cNvPr id="6" name="Rectangle 5"/>
          <p:cNvSpPr/>
          <p:nvPr/>
        </p:nvSpPr>
        <p:spPr>
          <a:xfrm>
            <a:off x="253645" y="2969919"/>
            <a:ext cx="87606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grep</a:t>
            </a:r>
            <a:r>
              <a:rPr lang="en-US" sz="2400" dirty="0"/>
              <a:t> t= /sys/devices/w1_bus_master1/28-0000065e5516/w1_slave | </a:t>
            </a:r>
            <a:r>
              <a:rPr lang="en-US" sz="2400" dirty="0" err="1"/>
              <a:t>awk</a:t>
            </a:r>
            <a:r>
              <a:rPr lang="en-US" sz="2400" dirty="0"/>
              <a:t> -F= '{print $NF}’</a:t>
            </a:r>
          </a:p>
        </p:txBody>
      </p:sp>
    </p:spTree>
    <p:extLst>
      <p:ext uri="{BB962C8B-B14F-4D97-AF65-F5344CB8AC3E}">
        <p14:creationId xmlns:p14="http://schemas.microsoft.com/office/powerpoint/2010/main" val="17651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hardware is hard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Have you ever tried to control some actual piece of hardware with your laptop?</a:t>
            </a:r>
          </a:p>
          <a:p>
            <a:r>
              <a:rPr lang="en-US" sz="2800" dirty="0"/>
              <a:t>It can do all kind of useful things, such as showing this PowerPoint presentation, but it doesn’t have any “pins” to, say, turn some light on</a:t>
            </a:r>
          </a:p>
          <a:p>
            <a:r>
              <a:rPr lang="en-US" sz="2800" dirty="0"/>
              <a:t>Old, 1995-vintage PCs sometimes still had a parallel port that could somehow do that, with some effort</a:t>
            </a:r>
          </a:p>
          <a:p>
            <a:r>
              <a:rPr lang="en-US" sz="2800" dirty="0"/>
              <a:t>Throw in the Raspberry Pi with lots of “General Purpose I/O” (”GPIO”) pins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14951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Infrared</a:t>
            </a:r>
          </a:p>
        </p:txBody>
      </p:sp>
      <p:sp>
        <p:nvSpPr>
          <p:cNvPr id="8" name="Rectangle 7"/>
          <p:cNvSpPr/>
          <p:nvPr/>
        </p:nvSpPr>
        <p:spPr>
          <a:xfrm>
            <a:off x="1177749" y="2573251"/>
            <a:ext cx="669888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s-ES_tradnl" dirty="0" err="1"/>
              <a:t>dtoverlay</a:t>
            </a:r>
            <a:r>
              <a:rPr lang="es-ES_tradnl" dirty="0"/>
              <a:t>=</a:t>
            </a:r>
            <a:r>
              <a:rPr lang="es-ES_tradnl" dirty="0" err="1"/>
              <a:t>lirc-rpi,gpio_in_pin</a:t>
            </a:r>
            <a:r>
              <a:rPr lang="es-ES_tradnl" dirty="0"/>
              <a:t>=17</a:t>
            </a:r>
            <a:r>
              <a:rPr lang="es-ES_tradnl" dirty="0">
                <a:solidFill>
                  <a:schemeClr val="bg1">
                    <a:lumMod val="50000"/>
                  </a:schemeClr>
                </a:solidFill>
              </a:rPr>
              <a:t>,gpio_in_pull=</a:t>
            </a:r>
            <a:r>
              <a:rPr lang="es-ES_tradnl" dirty="0" err="1">
                <a:solidFill>
                  <a:schemeClr val="bg1">
                    <a:lumMod val="50000"/>
                  </a:schemeClr>
                </a:solidFill>
              </a:rPr>
              <a:t>high,gpio_out_pin</a:t>
            </a:r>
            <a:r>
              <a:rPr lang="es-ES_tradnl" dirty="0">
                <a:solidFill>
                  <a:schemeClr val="bg1">
                    <a:lumMod val="50000"/>
                  </a:schemeClr>
                </a:solidFill>
              </a:rPr>
              <a:t>=18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042" y="1824907"/>
            <a:ext cx="291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/boot/</a:t>
            </a:r>
            <a:r>
              <a:rPr lang="en-US" dirty="0" err="1"/>
              <a:t>config.txt</a:t>
            </a:r>
            <a:r>
              <a:rPr lang="en-US" dirty="0"/>
              <a:t> and add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37050" y="4152558"/>
            <a:ext cx="134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reboot</a:t>
            </a:r>
          </a:p>
        </p:txBody>
      </p:sp>
    </p:spTree>
    <p:extLst>
      <p:ext uri="{BB962C8B-B14F-4D97-AF65-F5344CB8AC3E}">
        <p14:creationId xmlns:p14="http://schemas.microsoft.com/office/powerpoint/2010/main" val="2950316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(Infrared)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8307" y="1640241"/>
            <a:ext cx="640864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apt-get  install </a:t>
            </a:r>
            <a:r>
              <a:rPr lang="en-US" dirty="0" err="1"/>
              <a:t>lirc</a:t>
            </a:r>
            <a:r>
              <a:rPr lang="en-US" dirty="0"/>
              <a:t>  (Linux Infrared Controller) </a:t>
            </a:r>
          </a:p>
          <a:p>
            <a:pPr marL="342900" indent="-342900">
              <a:buAutoNum type="arabicParenR"/>
            </a:pPr>
            <a:r>
              <a:rPr lang="en-US" dirty="0"/>
              <a:t>Edit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lirc</a:t>
            </a:r>
            <a:r>
              <a:rPr lang="en-US" dirty="0"/>
              <a:t>/</a:t>
            </a:r>
            <a:r>
              <a:rPr lang="en-US" dirty="0" err="1"/>
              <a:t>hardware.conf</a:t>
            </a:r>
            <a:r>
              <a:rPr lang="en-US" dirty="0"/>
              <a:t> to read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8307" y="4499870"/>
            <a:ext cx="78984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“mode2” refers to the infrared protocol which is virtually always used</a:t>
            </a:r>
          </a:p>
          <a:p>
            <a:endParaRPr lang="en-US" dirty="0"/>
          </a:p>
          <a:p>
            <a:r>
              <a:rPr lang="en-US" dirty="0"/>
              <a:t>mode2 –d  /</a:t>
            </a:r>
            <a:r>
              <a:rPr lang="en-US" dirty="0" err="1"/>
              <a:t>dev</a:t>
            </a:r>
            <a:r>
              <a:rPr lang="en-US" dirty="0"/>
              <a:t>/lirc0</a:t>
            </a:r>
          </a:p>
          <a:p>
            <a:r>
              <a:rPr lang="en-US" dirty="0"/>
              <a:t>Will show you raw pulses from the transmitter</a:t>
            </a:r>
          </a:p>
          <a:p>
            <a:endParaRPr lang="en-US" dirty="0"/>
          </a:p>
          <a:p>
            <a:r>
              <a:rPr lang="en-US" dirty="0"/>
              <a:t>The “</a:t>
            </a:r>
            <a:r>
              <a:rPr lang="en-US" dirty="0" err="1"/>
              <a:t>Lirc</a:t>
            </a:r>
            <a:r>
              <a:rPr lang="en-US" dirty="0"/>
              <a:t> Daemon” </a:t>
            </a:r>
            <a:r>
              <a:rPr lang="en-US" dirty="0" err="1"/>
              <a:t>lircd</a:t>
            </a:r>
            <a:r>
              <a:rPr lang="en-US" dirty="0"/>
              <a:t> interprets the pulses and can issue commands and trigger actions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8307" y="2517404"/>
            <a:ext cx="7689324" cy="17543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#Try to load appropriate kernel modules</a:t>
            </a:r>
          </a:p>
          <a:p>
            <a:r>
              <a:rPr lang="en-US" dirty="0"/>
              <a:t>LOAD_MODULES=</a:t>
            </a:r>
            <a:r>
              <a:rPr lang="en-US" dirty="0">
                <a:solidFill>
                  <a:srgbClr val="FF0000"/>
                </a:solidFill>
              </a:rPr>
              <a:t>false</a:t>
            </a:r>
          </a:p>
          <a:p>
            <a:r>
              <a:rPr lang="en-US" dirty="0"/>
              <a:t># Run "</a:t>
            </a:r>
            <a:r>
              <a:rPr lang="en-US" dirty="0" err="1"/>
              <a:t>lircd</a:t>
            </a:r>
            <a:r>
              <a:rPr lang="en-US" dirty="0"/>
              <a:t> --driver=help" for a list of supported drivers.</a:t>
            </a:r>
          </a:p>
          <a:p>
            <a:r>
              <a:rPr lang="en-US" dirty="0"/>
              <a:t>DRIVER=</a:t>
            </a:r>
            <a:r>
              <a:rPr lang="en-US" dirty="0">
                <a:solidFill>
                  <a:srgbClr val="FF0000"/>
                </a:solidFill>
              </a:rPr>
              <a:t>""</a:t>
            </a:r>
          </a:p>
          <a:p>
            <a:r>
              <a:rPr lang="en-US" dirty="0"/>
              <a:t># usually /</a:t>
            </a:r>
            <a:r>
              <a:rPr lang="en-US" dirty="0" err="1"/>
              <a:t>dev</a:t>
            </a:r>
            <a:r>
              <a:rPr lang="en-US" dirty="0"/>
              <a:t>/lirc0 is the correct setting for systems using </a:t>
            </a:r>
            <a:r>
              <a:rPr lang="en-US" dirty="0" err="1"/>
              <a:t>udev</a:t>
            </a:r>
            <a:endParaRPr lang="en-US" dirty="0"/>
          </a:p>
          <a:p>
            <a:r>
              <a:rPr lang="en-US" dirty="0"/>
              <a:t>DEVICE="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dev</a:t>
            </a:r>
            <a:r>
              <a:rPr lang="en-US" dirty="0">
                <a:solidFill>
                  <a:srgbClr val="FF0000"/>
                </a:solidFill>
              </a:rPr>
              <a:t>/lirc0</a:t>
            </a:r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318348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Remote-controlling cool stuff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505" y="1640241"/>
            <a:ext cx="700444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I use a “leftover” remote control to do some interesting things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At home I control various lights with a n Infrared Remote that once belonged to a VCR (long gone)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I really don’t know wat this one belonged to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But pretty much any Remote will do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You can hook up arbitrary commands to any button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I made it so that Button “1” is switching on and off the one, and “2” the other LED…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2B775A-BCA8-A74C-901D-D1E6073D7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954" y="1417638"/>
            <a:ext cx="1881939" cy="250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51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80255" cy="1143000"/>
          </a:xfrm>
        </p:spPr>
        <p:txBody>
          <a:bodyPr>
            <a:normAutofit/>
          </a:bodyPr>
          <a:lstStyle/>
          <a:p>
            <a:r>
              <a:rPr lang="en-US" sz="3600" dirty="0"/>
              <a:t>But I can take it further…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506" y="1640241"/>
            <a:ext cx="508534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Did I mention that the </a:t>
            </a:r>
            <a:r>
              <a:rPr lang="en-US" sz="2000" dirty="0" err="1"/>
              <a:t>rcdaq</a:t>
            </a:r>
            <a:r>
              <a:rPr lang="en-US" sz="2000" dirty="0"/>
              <a:t> control commands work through the network? ( I know I did </a:t>
            </a:r>
            <a:r>
              <a:rPr lang="en-US" sz="2000" dirty="0">
                <a:sym typeface="Wingdings" pitchFamily="2" charset="2"/>
              </a:rPr>
              <a:t> )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ym typeface="Wingdings" pitchFamily="2" charset="2"/>
              </a:rPr>
              <a:t>I make it so that the </a:t>
            </a:r>
            <a:r>
              <a:rPr lang="en-US" sz="2000" dirty="0" err="1">
                <a:sym typeface="Wingdings" pitchFamily="2" charset="2"/>
              </a:rPr>
              <a:t>Rpi’s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rcdaq</a:t>
            </a:r>
            <a:r>
              <a:rPr lang="en-US" sz="2000" dirty="0">
                <a:sym typeface="Wingdings" pitchFamily="2" charset="2"/>
              </a:rPr>
              <a:t> commands operate on my Mac (</a:t>
            </a:r>
            <a:r>
              <a:rPr lang="en-US" sz="2000" dirty="0" err="1">
                <a:sym typeface="Wingdings" pitchFamily="2" charset="2"/>
              </a:rPr>
              <a:t>rcdaq</a:t>
            </a:r>
            <a:r>
              <a:rPr lang="en-US" sz="2000" dirty="0">
                <a:sym typeface="Wingdings" pitchFamily="2" charset="2"/>
              </a:rPr>
              <a:t> is running in a virtual machine there)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ym typeface="Wingdings" pitchFamily="2" charset="2"/>
              </a:rPr>
              <a:t>I hooked the “End run” to the “power off” button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ym typeface="Wingdings" pitchFamily="2" charset="2"/>
              </a:rPr>
              <a:t>And  the “Begin” command to the “Record” button</a:t>
            </a:r>
          </a:p>
          <a:p>
            <a:pPr>
              <a:spcAft>
                <a:spcPts val="1200"/>
              </a:spcAft>
            </a:pPr>
            <a:endParaRPr lang="en-US" sz="2000" dirty="0">
              <a:sym typeface="Wingdings" pitchFamily="2" charset="2"/>
            </a:endParaRPr>
          </a:p>
          <a:p>
            <a:pPr>
              <a:spcAft>
                <a:spcPts val="1200"/>
              </a:spcAft>
            </a:pPr>
            <a:r>
              <a:rPr lang="en-US" sz="2000" dirty="0" err="1">
                <a:sym typeface="Wingdings" pitchFamily="2" charset="2"/>
              </a:rPr>
              <a:t>Daq_open</a:t>
            </a:r>
            <a:r>
              <a:rPr lang="en-US" sz="2000" dirty="0">
                <a:sym typeface="Wingdings" pitchFamily="2" charset="2"/>
              </a:rPr>
              <a:t> and close to CH+ and CH-…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0BC5B-6D27-284F-B438-16B9A7BAE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454" y="230520"/>
            <a:ext cx="3429000" cy="4356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D8D4FF-B002-9F41-AD7E-3C82943FBE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81" t="9569" r="17247" b="63817"/>
          <a:stretch/>
        </p:blipFill>
        <p:spPr>
          <a:xfrm>
            <a:off x="5633707" y="4704142"/>
            <a:ext cx="3373999" cy="185708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83E3E2-2849-1547-9962-8BE4AE2A81DD}"/>
              </a:ext>
            </a:extLst>
          </p:cNvPr>
          <p:cNvCxnSpPr>
            <a:cxnSpLocks/>
          </p:cNvCxnSpPr>
          <p:nvPr/>
        </p:nvCxnSpPr>
        <p:spPr>
          <a:xfrm>
            <a:off x="4588042" y="4042611"/>
            <a:ext cx="1636295" cy="10266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862E45-052B-AD48-A9DF-DA78020D8D35}"/>
              </a:ext>
            </a:extLst>
          </p:cNvPr>
          <p:cNvCxnSpPr>
            <a:cxnSpLocks/>
          </p:cNvCxnSpPr>
          <p:nvPr/>
        </p:nvCxnSpPr>
        <p:spPr>
          <a:xfrm>
            <a:off x="4732421" y="4809223"/>
            <a:ext cx="1491916" cy="9017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A42A7BD-2A0C-6F48-B6F8-E1A4ED1B4766}"/>
              </a:ext>
            </a:extLst>
          </p:cNvPr>
          <p:cNvCxnSpPr>
            <a:cxnSpLocks/>
          </p:cNvCxnSpPr>
          <p:nvPr/>
        </p:nvCxnSpPr>
        <p:spPr>
          <a:xfrm>
            <a:off x="4294240" y="5962424"/>
            <a:ext cx="2902714" cy="164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189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80255" cy="1143000"/>
          </a:xfrm>
        </p:spPr>
        <p:txBody>
          <a:bodyPr>
            <a:normAutofit/>
          </a:bodyPr>
          <a:lstStyle/>
          <a:p>
            <a:r>
              <a:rPr lang="en-US" sz="3600" dirty="0"/>
              <a:t>It’s really easy…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926767-5F9F-C04D-A69B-AB3079B4AE2B}"/>
              </a:ext>
            </a:extLst>
          </p:cNvPr>
          <p:cNvSpPr/>
          <p:nvPr/>
        </p:nvSpPr>
        <p:spPr>
          <a:xfrm>
            <a:off x="104276" y="2043271"/>
            <a:ext cx="4756484" cy="4247317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Courier" pitchFamily="2" charset="0"/>
              </a:rPr>
              <a:t>begin</a:t>
            </a:r>
          </a:p>
          <a:p>
            <a:r>
              <a:rPr lang="en-US" b="1" dirty="0">
                <a:latin typeface="Courier" pitchFamily="2" charset="0"/>
              </a:rPr>
              <a:t>prog = </a:t>
            </a:r>
            <a:r>
              <a:rPr lang="en-US" b="1" dirty="0" err="1">
                <a:latin typeface="Courier" pitchFamily="2" charset="0"/>
              </a:rPr>
              <a:t>irexec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remote = </a:t>
            </a:r>
            <a:r>
              <a:rPr lang="en-US" b="1" dirty="0" err="1">
                <a:latin typeface="Courier" pitchFamily="2" charset="0"/>
              </a:rPr>
              <a:t>sradio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button = KEY_RECORD</a:t>
            </a:r>
          </a:p>
          <a:p>
            <a:r>
              <a:rPr lang="en-US" b="1" dirty="0">
                <a:latin typeface="Courier" pitchFamily="2" charset="0"/>
              </a:rPr>
              <a:t>repeat = 2</a:t>
            </a:r>
          </a:p>
          <a:p>
            <a:r>
              <a:rPr lang="en-US" b="1" dirty="0">
                <a:latin typeface="Courier" pitchFamily="2" charset="0"/>
              </a:rPr>
              <a:t>config = /root/</a:t>
            </a:r>
            <a:r>
              <a:rPr lang="en-US" b="1" dirty="0" err="1">
                <a:latin typeface="Courier" pitchFamily="2" charset="0"/>
              </a:rPr>
              <a:t>rcdaq.sh</a:t>
            </a:r>
            <a:r>
              <a:rPr lang="en-US" b="1" dirty="0">
                <a:latin typeface="Courier" pitchFamily="2" charset="0"/>
              </a:rPr>
              <a:t> </a:t>
            </a:r>
            <a:r>
              <a:rPr lang="en-US" b="1" dirty="0" err="1">
                <a:latin typeface="Courier" pitchFamily="2" charset="0"/>
              </a:rPr>
              <a:t>daq_begin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end</a:t>
            </a:r>
          </a:p>
          <a:p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begin</a:t>
            </a:r>
          </a:p>
          <a:p>
            <a:r>
              <a:rPr lang="en-US" b="1" dirty="0">
                <a:latin typeface="Courier" pitchFamily="2" charset="0"/>
              </a:rPr>
              <a:t>prog = </a:t>
            </a:r>
            <a:r>
              <a:rPr lang="en-US" b="1" dirty="0" err="1">
                <a:latin typeface="Courier" pitchFamily="2" charset="0"/>
              </a:rPr>
              <a:t>irexec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remote = </a:t>
            </a:r>
            <a:r>
              <a:rPr lang="en-US" b="1" dirty="0" err="1">
                <a:latin typeface="Courier" pitchFamily="2" charset="0"/>
              </a:rPr>
              <a:t>sradio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button = KEY_POWER</a:t>
            </a:r>
          </a:p>
          <a:p>
            <a:r>
              <a:rPr lang="en-US" b="1" dirty="0">
                <a:latin typeface="Courier" pitchFamily="2" charset="0"/>
              </a:rPr>
              <a:t>repeat = 2</a:t>
            </a:r>
          </a:p>
          <a:p>
            <a:r>
              <a:rPr lang="en-US" b="1" dirty="0">
                <a:latin typeface="Courier" pitchFamily="2" charset="0"/>
              </a:rPr>
              <a:t>config = /root/</a:t>
            </a:r>
            <a:r>
              <a:rPr lang="en-US" b="1" dirty="0" err="1">
                <a:latin typeface="Courier" pitchFamily="2" charset="0"/>
              </a:rPr>
              <a:t>rcdaq.sh</a:t>
            </a:r>
            <a:r>
              <a:rPr lang="en-US" b="1" dirty="0">
                <a:latin typeface="Courier" pitchFamily="2" charset="0"/>
              </a:rPr>
              <a:t> </a:t>
            </a:r>
            <a:r>
              <a:rPr lang="en-US" b="1" dirty="0" err="1">
                <a:latin typeface="Courier" pitchFamily="2" charset="0"/>
              </a:rPr>
              <a:t>daq_end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end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B17D51-1B5A-344E-A5F8-305029F3C9AB}"/>
              </a:ext>
            </a:extLst>
          </p:cNvPr>
          <p:cNvSpPr/>
          <p:nvPr/>
        </p:nvSpPr>
        <p:spPr>
          <a:xfrm>
            <a:off x="5197647" y="2275893"/>
            <a:ext cx="3946353" cy="4247317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Courier" pitchFamily="2" charset="0"/>
              </a:rPr>
              <a:t>begin</a:t>
            </a:r>
          </a:p>
          <a:p>
            <a:r>
              <a:rPr lang="en-US" b="1" dirty="0">
                <a:latin typeface="Courier" pitchFamily="2" charset="0"/>
              </a:rPr>
              <a:t>prog = </a:t>
            </a:r>
            <a:r>
              <a:rPr lang="en-US" b="1" dirty="0" err="1">
                <a:latin typeface="Courier" pitchFamily="2" charset="0"/>
              </a:rPr>
              <a:t>irexec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remote = </a:t>
            </a:r>
            <a:r>
              <a:rPr lang="en-US" b="1" dirty="0" err="1">
                <a:latin typeface="Courier" pitchFamily="2" charset="0"/>
              </a:rPr>
              <a:t>sradio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button = KEY_1</a:t>
            </a:r>
          </a:p>
          <a:p>
            <a:r>
              <a:rPr lang="en-US" b="1" dirty="0">
                <a:latin typeface="Courier" pitchFamily="2" charset="0"/>
              </a:rPr>
              <a:t>repeat = 2</a:t>
            </a:r>
          </a:p>
          <a:p>
            <a:r>
              <a:rPr lang="en-US" b="1" dirty="0">
                <a:latin typeface="Courier" pitchFamily="2" charset="0"/>
              </a:rPr>
              <a:t>config = /root/</a:t>
            </a:r>
            <a:r>
              <a:rPr lang="en-US" b="1" dirty="0" err="1">
                <a:latin typeface="Courier" pitchFamily="2" charset="0"/>
              </a:rPr>
              <a:t>toggle.sh</a:t>
            </a:r>
            <a:r>
              <a:rPr lang="en-US" b="1" dirty="0">
                <a:latin typeface="Courier" pitchFamily="2" charset="0"/>
              </a:rPr>
              <a:t> 0</a:t>
            </a:r>
          </a:p>
          <a:p>
            <a:r>
              <a:rPr lang="en-US" b="1" dirty="0">
                <a:latin typeface="Courier" pitchFamily="2" charset="0"/>
              </a:rPr>
              <a:t>end</a:t>
            </a:r>
          </a:p>
          <a:p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begin</a:t>
            </a:r>
          </a:p>
          <a:p>
            <a:r>
              <a:rPr lang="en-US" b="1" dirty="0">
                <a:latin typeface="Courier" pitchFamily="2" charset="0"/>
              </a:rPr>
              <a:t>prog = </a:t>
            </a:r>
            <a:r>
              <a:rPr lang="en-US" b="1" dirty="0" err="1">
                <a:latin typeface="Courier" pitchFamily="2" charset="0"/>
              </a:rPr>
              <a:t>irexec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remote = </a:t>
            </a:r>
            <a:r>
              <a:rPr lang="en-US" b="1" dirty="0" err="1">
                <a:latin typeface="Courier" pitchFamily="2" charset="0"/>
              </a:rPr>
              <a:t>sradio</a:t>
            </a:r>
            <a:endParaRPr lang="en-US" b="1" dirty="0">
              <a:latin typeface="Courier" pitchFamily="2" charset="0"/>
            </a:endParaRPr>
          </a:p>
          <a:p>
            <a:r>
              <a:rPr lang="en-US" b="1" dirty="0">
                <a:latin typeface="Courier" pitchFamily="2" charset="0"/>
              </a:rPr>
              <a:t>button = KEY_2</a:t>
            </a:r>
          </a:p>
          <a:p>
            <a:r>
              <a:rPr lang="en-US" b="1" dirty="0">
                <a:latin typeface="Courier" pitchFamily="2" charset="0"/>
              </a:rPr>
              <a:t>repeat = 2</a:t>
            </a:r>
          </a:p>
          <a:p>
            <a:r>
              <a:rPr lang="en-US" b="1" dirty="0">
                <a:latin typeface="Courier" pitchFamily="2" charset="0"/>
              </a:rPr>
              <a:t>config = /root/</a:t>
            </a:r>
            <a:r>
              <a:rPr lang="en-US" b="1" dirty="0" err="1">
                <a:latin typeface="Courier" pitchFamily="2" charset="0"/>
              </a:rPr>
              <a:t>toggle.sh</a:t>
            </a:r>
            <a:r>
              <a:rPr lang="en-US" b="1" dirty="0">
                <a:latin typeface="Courier" pitchFamily="2" charset="0"/>
              </a:rPr>
              <a:t> 1</a:t>
            </a:r>
          </a:p>
          <a:p>
            <a:r>
              <a:rPr lang="en-US" b="1" dirty="0">
                <a:latin typeface="Courier" pitchFamily="2" charset="0"/>
              </a:rPr>
              <a:t>end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59242" y="2075837"/>
            <a:ext cx="2101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ym typeface="Wingdings" pitchFamily="2" charset="2"/>
              </a:rPr>
              <a:t>This is part of the </a:t>
            </a:r>
            <a:r>
              <a:rPr lang="en-US" sz="2000" dirty="0" err="1">
                <a:sym typeface="Wingdings" pitchFamily="2" charset="2"/>
              </a:rPr>
              <a:t>rcdaq</a:t>
            </a:r>
            <a:r>
              <a:rPr lang="en-US" sz="2000" dirty="0">
                <a:sym typeface="Wingdings" pitchFamily="2" charset="2"/>
              </a:rPr>
              <a:t> setup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EF4F26-497B-CD4A-8123-B5B74FD07CC2}"/>
              </a:ext>
            </a:extLst>
          </p:cNvPr>
          <p:cNvSpPr txBox="1"/>
          <p:nvPr/>
        </p:nvSpPr>
        <p:spPr>
          <a:xfrm>
            <a:off x="5537455" y="1430033"/>
            <a:ext cx="2101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ym typeface="Wingdings" pitchFamily="2" charset="2"/>
              </a:rPr>
              <a:t>And this deals with the LEDs…</a:t>
            </a:r>
          </a:p>
        </p:txBody>
      </p:sp>
    </p:spTree>
    <p:extLst>
      <p:ext uri="{BB962C8B-B14F-4D97-AF65-F5344CB8AC3E}">
        <p14:creationId xmlns:p14="http://schemas.microsoft.com/office/powerpoint/2010/main" val="9352593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stuff is cool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505" y="1640241"/>
            <a:ext cx="861461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You are engineers, scientists…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Please – tinker! If you are only learning from books, and only do exercises prescribed by your professor, you are missing things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Think of a musician who has never learned and played anything that wasn’t part of the curriculum – probably not someone you want in your orchestra!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I hope I have made you curious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There are plenty of commercial, cheap sensor boards out there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I have built </a:t>
            </a:r>
            <a:r>
              <a:rPr lang="en-US" sz="2400" b="1" dirty="0"/>
              <a:t>all</a:t>
            </a:r>
            <a:r>
              <a:rPr lang="en-US" sz="2400" dirty="0"/>
              <a:t> of mine myself - more fun.</a:t>
            </a:r>
          </a:p>
        </p:txBody>
      </p:sp>
    </p:spTree>
    <p:extLst>
      <p:ext uri="{BB962C8B-B14F-4D97-AF65-F5344CB8AC3E}">
        <p14:creationId xmlns:p14="http://schemas.microsoft.com/office/powerpoint/2010/main" val="224844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control is back…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For the first time in a long while, we have a cheap  (&lt;R500 or &lt;R200) </a:t>
            </a:r>
            <a:r>
              <a:rPr lang="en-US" sz="2800" dirty="0" err="1"/>
              <a:t>linux</a:t>
            </a:r>
            <a:r>
              <a:rPr lang="en-US" sz="2800" dirty="0"/>
              <a:t>-running single-board computer with lots of physical I/O capabilities</a:t>
            </a:r>
          </a:p>
          <a:p>
            <a:r>
              <a:rPr lang="en-US" sz="2800" dirty="0"/>
              <a:t>You can use this for all kinds of really interesting projects</a:t>
            </a:r>
          </a:p>
          <a:p>
            <a:r>
              <a:rPr lang="en-US" sz="2800" dirty="0"/>
              <a:t>We will concentrate here on the </a:t>
            </a:r>
            <a:r>
              <a:rPr lang="en-US" sz="2800" dirty="0" err="1"/>
              <a:t>RPi</a:t>
            </a:r>
            <a:r>
              <a:rPr lang="en-US" sz="2800" dirty="0"/>
              <a:t>, but let me point out another device for applications where even a </a:t>
            </a:r>
            <a:r>
              <a:rPr lang="en-US" sz="2800" dirty="0" err="1"/>
              <a:t>RPi</a:t>
            </a:r>
            <a:r>
              <a:rPr lang="en-US" sz="2800" dirty="0"/>
              <a:t> seems overkill:</a:t>
            </a:r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500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ESP8266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93368" cy="4977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This chip was made to retrofit a Arduino board with wireless capabilities</a:t>
            </a:r>
          </a:p>
          <a:p>
            <a:pPr marL="0" indent="0">
              <a:buNone/>
            </a:pPr>
            <a:r>
              <a:rPr lang="en-US" sz="2400" dirty="0"/>
              <a:t>Turns out it can be used as an Arduino in its own right – same pins, same processor, </a:t>
            </a:r>
            <a:r>
              <a:rPr lang="en-US" sz="2400" dirty="0" err="1"/>
              <a:t>etc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For R25 ($1.50), you can have a wireless-capable single-purpose unit to control stuff</a:t>
            </a:r>
          </a:p>
          <a:p>
            <a:pPr marL="0" indent="0">
              <a:buNone/>
            </a:pPr>
            <a:r>
              <a:rPr lang="en-US" sz="2400" dirty="0"/>
              <a:t>The larger -12E version adds USB support and more pins (~R80)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Back to Raspberry </a:t>
            </a:r>
            <a:r>
              <a:rPr lang="en-US" sz="2400" dirty="0" err="1"/>
              <a:t>Pis</a:t>
            </a:r>
            <a:r>
              <a:rPr lang="en-US" sz="2400" dirty="0"/>
              <a:t>…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148" name="Picture 4" descr="Image result for esp8266">
            <a:extLst>
              <a:ext uri="{FF2B5EF4-FFF2-40B4-BE49-F238E27FC236}">
                <a16:creationId xmlns:a16="http://schemas.microsoft.com/office/drawing/2014/main" id="{5AA8484E-2F0D-0E45-B5AE-B8A7E5D67A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1" t="17233" r="14631" b="15847"/>
          <a:stretch/>
        </p:blipFill>
        <p:spPr bwMode="auto">
          <a:xfrm>
            <a:off x="6263629" y="1042738"/>
            <a:ext cx="2407129" cy="173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esp8266">
            <a:extLst>
              <a:ext uri="{FF2B5EF4-FFF2-40B4-BE49-F238E27FC236}">
                <a16:creationId xmlns:a16="http://schemas.microsoft.com/office/drawing/2014/main" id="{52F6275C-FCF1-7B42-835D-C2C69A701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682" y="2791331"/>
            <a:ext cx="2900276" cy="141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arduino">
            <a:extLst>
              <a:ext uri="{FF2B5EF4-FFF2-40B4-BE49-F238E27FC236}">
                <a16:creationId xmlns:a16="http://schemas.microsoft.com/office/drawing/2014/main" id="{0E6721C3-4798-B140-97DA-C6E2A1969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860" y="4445459"/>
            <a:ext cx="2730834" cy="200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C835D4F-4195-BB42-8FDC-02810A5D0EA7}"/>
              </a:ext>
            </a:extLst>
          </p:cNvPr>
          <p:cNvSpPr/>
          <p:nvPr/>
        </p:nvSpPr>
        <p:spPr>
          <a:xfrm>
            <a:off x="7210352" y="6450212"/>
            <a:ext cx="934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Arduino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220A2B-1548-0448-96ED-910B4E7E3C1E}"/>
              </a:ext>
            </a:extLst>
          </p:cNvPr>
          <p:cNvSpPr/>
          <p:nvPr/>
        </p:nvSpPr>
        <p:spPr>
          <a:xfrm>
            <a:off x="7499277" y="2052667"/>
            <a:ext cx="987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ESP8266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E0E481-F177-AD4E-B201-B6F04F9A7FFE}"/>
              </a:ext>
            </a:extLst>
          </p:cNvPr>
          <p:cNvSpPr/>
          <p:nvPr/>
        </p:nvSpPr>
        <p:spPr>
          <a:xfrm>
            <a:off x="7651677" y="3921575"/>
            <a:ext cx="1403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ESP8266-12E</a:t>
            </a:r>
          </a:p>
        </p:txBody>
      </p:sp>
    </p:spTree>
    <p:extLst>
      <p:ext uri="{BB962C8B-B14F-4D97-AF65-F5344CB8AC3E}">
        <p14:creationId xmlns:p14="http://schemas.microsoft.com/office/powerpoint/2010/main" val="75136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79432" cy="1143000"/>
          </a:xfrm>
        </p:spPr>
        <p:txBody>
          <a:bodyPr/>
          <a:lstStyle/>
          <a:p>
            <a:r>
              <a:rPr lang="en-US" dirty="0"/>
              <a:t>The Raspberry Pi</a:t>
            </a:r>
          </a:p>
        </p:txBody>
      </p:sp>
      <p:pic>
        <p:nvPicPr>
          <p:cNvPr id="1028" name="Picture 4" descr="Image result for raspberry pi">
            <a:extLst>
              <a:ext uri="{FF2B5EF4-FFF2-40B4-BE49-F238E27FC236}">
                <a16:creationId xmlns:a16="http://schemas.microsoft.com/office/drawing/2014/main" id="{0B112D8E-B3BC-3D45-B42D-41281B7F3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78" y="401052"/>
            <a:ext cx="3424321" cy="220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2D2CC0-FF7D-424C-B64E-0FC157B75005}"/>
              </a:ext>
            </a:extLst>
          </p:cNvPr>
          <p:cNvCxnSpPr>
            <a:cxnSpLocks/>
          </p:cNvCxnSpPr>
          <p:nvPr/>
        </p:nvCxnSpPr>
        <p:spPr>
          <a:xfrm flipH="1" flipV="1">
            <a:off x="7684168" y="846139"/>
            <a:ext cx="1267327" cy="15880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756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Conceived by a non-profit “Raspberry Pi </a:t>
            </a:r>
            <a:br>
              <a:rPr lang="en-US" sz="2400" dirty="0"/>
            </a:br>
            <a:r>
              <a:rPr lang="en-US" sz="2400" dirty="0"/>
              <a:t>Foundation” to bring “tinkering” back to us</a:t>
            </a:r>
          </a:p>
          <a:p>
            <a:pPr marL="0" indent="0">
              <a:buNone/>
            </a:pPr>
            <a:r>
              <a:rPr lang="en-US" sz="2400" dirty="0"/>
              <a:t>(this goes against the trend set by Apple,</a:t>
            </a:r>
            <a:br>
              <a:rPr lang="en-US" sz="2400" dirty="0"/>
            </a:br>
            <a:r>
              <a:rPr lang="en-US" sz="2400" dirty="0" err="1"/>
              <a:t>MicroSoft</a:t>
            </a:r>
            <a:r>
              <a:rPr lang="en-US" sz="2400" dirty="0"/>
              <a:t>, and also Google to make</a:t>
            </a:r>
            <a:br>
              <a:rPr lang="en-US" sz="2400" dirty="0"/>
            </a:br>
            <a:r>
              <a:rPr lang="en-US" sz="2400" dirty="0"/>
              <a:t>everything “sealed” and tinker-proof )</a:t>
            </a:r>
          </a:p>
          <a:p>
            <a:pPr marL="0" indent="0">
              <a:buNone/>
            </a:pPr>
            <a:r>
              <a:rPr lang="en-US" sz="2400" dirty="0"/>
              <a:t>Here have a totally open Linux environment that can be used to learn how computers work on the inside</a:t>
            </a:r>
          </a:p>
          <a:p>
            <a:pPr marL="0" indent="0">
              <a:buNone/>
            </a:pPr>
            <a:r>
              <a:rPr lang="en-US" sz="2400" dirty="0"/>
              <a:t>It is cheap – with a case and (cell-phone style) power supply it costs less than R500</a:t>
            </a:r>
          </a:p>
          <a:p>
            <a:pPr marL="0" indent="0">
              <a:buNone/>
            </a:pPr>
            <a:r>
              <a:rPr lang="en-US" sz="2400" dirty="0"/>
              <a:t>And it has full networking, USB, sound output, HDMI video, a camera port, and lots of GPIO pins that you can use in many different ways</a:t>
            </a:r>
          </a:p>
          <a:p>
            <a:pPr marL="0" indent="0">
              <a:buNone/>
            </a:pPr>
            <a:r>
              <a:rPr lang="en-US" sz="2400" dirty="0"/>
              <a:t>Standard </a:t>
            </a:r>
            <a:r>
              <a:rPr lang="en-US" sz="2400" dirty="0" err="1"/>
              <a:t>RPi</a:t>
            </a:r>
            <a:r>
              <a:rPr lang="en-US" sz="2400" dirty="0"/>
              <a:t> Linux distros come with built-in support for many sensor protocols out of the box (one-wire, infrared, </a:t>
            </a:r>
            <a:r>
              <a:rPr lang="en-US" sz="2400" dirty="0" err="1"/>
              <a:t>etc</a:t>
            </a:r>
            <a:r>
              <a:rPr lang="en-US" sz="2400" dirty="0"/>
              <a:t> </a:t>
            </a:r>
            <a:r>
              <a:rPr lang="en-US" sz="2400" dirty="0" err="1"/>
              <a:t>etc</a:t>
            </a:r>
            <a:r>
              <a:rPr lang="en-US" sz="2400" dirty="0"/>
              <a:t>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AB8E3E8-5B7A-CF49-BDDB-DDC86A854CAA}"/>
              </a:ext>
            </a:extLst>
          </p:cNvPr>
          <p:cNvCxnSpPr>
            <a:cxnSpLocks/>
          </p:cNvCxnSpPr>
          <p:nvPr/>
        </p:nvCxnSpPr>
        <p:spPr>
          <a:xfrm flipV="1">
            <a:off x="8911391" y="2394198"/>
            <a:ext cx="0" cy="281948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A17469-E058-DC4A-AD3F-32E0C53DDCA7}"/>
              </a:ext>
            </a:extLst>
          </p:cNvPr>
          <p:cNvCxnSpPr>
            <a:cxnSpLocks/>
          </p:cNvCxnSpPr>
          <p:nvPr/>
        </p:nvCxnSpPr>
        <p:spPr>
          <a:xfrm>
            <a:off x="8021053" y="5213682"/>
            <a:ext cx="890338" cy="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600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79432" cy="1143000"/>
          </a:xfrm>
        </p:spPr>
        <p:txBody>
          <a:bodyPr/>
          <a:lstStyle/>
          <a:p>
            <a:r>
              <a:rPr lang="en-US" dirty="0"/>
              <a:t>And the little brother….</a:t>
            </a:r>
          </a:p>
        </p:txBody>
      </p:sp>
      <p:pic>
        <p:nvPicPr>
          <p:cNvPr id="1028" name="Picture 4" descr="Image result for raspberry pi">
            <a:extLst>
              <a:ext uri="{FF2B5EF4-FFF2-40B4-BE49-F238E27FC236}">
                <a16:creationId xmlns:a16="http://schemas.microsoft.com/office/drawing/2014/main" id="{0B112D8E-B3BC-3D45-B42D-41281B7F3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498" y="1353435"/>
            <a:ext cx="3424321" cy="220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41957"/>
            <a:ext cx="7964905" cy="2608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Raspberry Pi Zero W</a:t>
            </a:r>
          </a:p>
          <a:p>
            <a:pPr marL="0" indent="0">
              <a:buNone/>
            </a:pPr>
            <a:r>
              <a:rPr lang="en-US" sz="2400" dirty="0"/>
              <a:t>½ size </a:t>
            </a:r>
          </a:p>
          <a:p>
            <a:pPr marL="0" indent="0">
              <a:buNone/>
            </a:pPr>
            <a:r>
              <a:rPr lang="en-US" sz="2400" dirty="0"/>
              <a:t>½ power</a:t>
            </a:r>
          </a:p>
          <a:p>
            <a:pPr marL="0" indent="0">
              <a:buNone/>
            </a:pPr>
            <a:r>
              <a:rPr lang="en-US" sz="2400" dirty="0"/>
              <a:t>But with wireless and Bluetooth on board</a:t>
            </a:r>
          </a:p>
          <a:p>
            <a:pPr marL="0" indent="0">
              <a:buNone/>
            </a:pPr>
            <a:r>
              <a:rPr lang="en-US" sz="2400" dirty="0"/>
              <a:t>Even cheaper - ~ R200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C7E8CB-BBD4-054B-B66F-1CBFC112B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305" y="1816662"/>
            <a:ext cx="3561347" cy="162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64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house is run by </a:t>
            </a:r>
            <a:r>
              <a:rPr lang="en-US" dirty="0" err="1"/>
              <a:t>RPis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70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/>
              <a:t>Long ago I decided to make my house (especially the heating system) computer-controlled</a:t>
            </a:r>
          </a:p>
          <a:p>
            <a:pPr marL="0" indent="0">
              <a:buNone/>
            </a:pPr>
            <a:r>
              <a:rPr lang="en-US" sz="2800" dirty="0"/>
              <a:t>It has “3-zone heat” – meaning 3 circulation pumps that pump hot water upstairs, ground floor, basement when the thermostats say “heat, please!”</a:t>
            </a:r>
          </a:p>
          <a:p>
            <a:pPr marL="0" indent="0">
              <a:buNone/>
            </a:pPr>
            <a:r>
              <a:rPr lang="en-US" sz="2800" dirty="0"/>
              <a:t>A dumb thermostat is a really bad solution – even if it claims to be “programmable”</a:t>
            </a:r>
          </a:p>
          <a:p>
            <a:pPr marL="0" indent="0">
              <a:buNone/>
            </a:pPr>
            <a:r>
              <a:rPr lang="en-US" sz="2800" dirty="0"/>
              <a:t>I disconnected the 3 original thermostats and replaced them with at least one temperature sensor in each room</a:t>
            </a:r>
          </a:p>
          <a:p>
            <a:pPr marL="0" indent="0">
              <a:buNone/>
            </a:pPr>
            <a:r>
              <a:rPr lang="en-US" sz="2800" dirty="0"/>
              <a:t>More “sensory input” means better control</a:t>
            </a:r>
          </a:p>
          <a:p>
            <a:pPr marL="0" indent="0">
              <a:buNone/>
            </a:pPr>
            <a:r>
              <a:rPr lang="en-US" sz="2800" dirty="0"/>
              <a:t>Master controller is aware if someone is actually at home</a:t>
            </a:r>
          </a:p>
          <a:p>
            <a:pPr marL="0" indent="0">
              <a:buNone/>
            </a:pPr>
            <a:r>
              <a:rPr lang="en-US" sz="2800" dirty="0"/>
              <a:t>Daily schedule infinitely programmable</a:t>
            </a:r>
          </a:p>
        </p:txBody>
      </p:sp>
    </p:spTree>
    <p:extLst>
      <p:ext uri="{BB962C8B-B14F-4D97-AF65-F5344CB8AC3E}">
        <p14:creationId xmlns:p14="http://schemas.microsoft.com/office/powerpoint/2010/main" val="1483243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Furnace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7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This is the “master module” that controls the circulation pumps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FA2DE5-D958-8A46-8357-50A0AB098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74" y="2589482"/>
            <a:ext cx="5005137" cy="3704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B357C8-6889-4A47-B947-F93EC7F434E2}"/>
              </a:ext>
            </a:extLst>
          </p:cNvPr>
          <p:cNvSpPr txBox="1"/>
          <p:nvPr/>
        </p:nvSpPr>
        <p:spPr>
          <a:xfrm>
            <a:off x="5462337" y="2937627"/>
            <a:ext cx="32244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lines going to the pumps</a:t>
            </a:r>
          </a:p>
          <a:p>
            <a:endParaRPr lang="en-US" dirty="0"/>
          </a:p>
          <a:p>
            <a:r>
              <a:rPr lang="en-US" dirty="0"/>
              <a:t>(picture was taken before I switched to the new </a:t>
            </a:r>
            <a:r>
              <a:rPr lang="en-US" dirty="0" err="1"/>
              <a:t>RPi</a:t>
            </a:r>
            <a:r>
              <a:rPr lang="en-US" dirty="0"/>
              <a:t> unit)</a:t>
            </a:r>
          </a:p>
          <a:p>
            <a:endParaRPr lang="en-US" dirty="0"/>
          </a:p>
          <a:p>
            <a:r>
              <a:rPr lang="en-US" dirty="0"/>
              <a:t>Has been at work now for almost a year w/o glitch</a:t>
            </a:r>
          </a:p>
          <a:p>
            <a:endParaRPr lang="en-US" dirty="0"/>
          </a:p>
          <a:p>
            <a:r>
              <a:rPr lang="en-US" dirty="0" err="1"/>
              <a:t>Relais</a:t>
            </a:r>
            <a:r>
              <a:rPr lang="en-US" dirty="0"/>
              <a:t> where the pump wires are now connected</a:t>
            </a:r>
          </a:p>
          <a:p>
            <a:r>
              <a:rPr lang="en-US" dirty="0"/>
              <a:t>Controlled by the </a:t>
            </a:r>
            <a:r>
              <a:rPr lang="en-US" dirty="0" err="1"/>
              <a:t>Rpi</a:t>
            </a:r>
            <a:r>
              <a:rPr lang="en-US" dirty="0"/>
              <a:t> GPIO pins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5521351-F007-0840-8B9B-745BA8706275}"/>
              </a:ext>
            </a:extLst>
          </p:cNvPr>
          <p:cNvCxnSpPr>
            <a:cxnSpLocks/>
          </p:cNvCxnSpPr>
          <p:nvPr/>
        </p:nvCxnSpPr>
        <p:spPr>
          <a:xfrm flipH="1">
            <a:off x="4572000" y="3224463"/>
            <a:ext cx="1058779" cy="7288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76208C-4E19-F444-82D0-1ABBCC807DB0}"/>
              </a:ext>
            </a:extLst>
          </p:cNvPr>
          <p:cNvCxnSpPr>
            <a:cxnSpLocks/>
          </p:cNvCxnSpPr>
          <p:nvPr/>
        </p:nvCxnSpPr>
        <p:spPr>
          <a:xfrm flipH="1" flipV="1">
            <a:off x="2759242" y="4240125"/>
            <a:ext cx="2719139" cy="11259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702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05137" cy="1143000"/>
          </a:xfrm>
        </p:spPr>
        <p:txBody>
          <a:bodyPr/>
          <a:lstStyle/>
          <a:p>
            <a:r>
              <a:rPr lang="en-US" dirty="0"/>
              <a:t>Web Controls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B357C8-6889-4A47-B947-F93EC7F434E2}"/>
              </a:ext>
            </a:extLst>
          </p:cNvPr>
          <p:cNvSpPr txBox="1"/>
          <p:nvPr/>
        </p:nvSpPr>
        <p:spPr>
          <a:xfrm>
            <a:off x="5641991" y="4643380"/>
            <a:ext cx="3039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system is aware when the burner is actually firing –</a:t>
            </a:r>
          </a:p>
          <a:p>
            <a:r>
              <a:rPr lang="en-US" dirty="0"/>
              <a:t>I can calculate my heating costs every day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712B89-2B24-B84D-9357-84AB8F371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55" y="1600579"/>
            <a:ext cx="5339682" cy="43025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ECB6B6-E1EE-504A-98D8-EE246CAEB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647" y="459710"/>
            <a:ext cx="2680671" cy="31820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DF1476-41AB-CC4B-BD93-7ADBE57574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647" y="3775912"/>
            <a:ext cx="1612900" cy="685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1DDBD5-3AA4-E746-AB21-79BBF1B40E2C}"/>
              </a:ext>
            </a:extLst>
          </p:cNvPr>
          <p:cNvSpPr txBox="1"/>
          <p:nvPr/>
        </p:nvSpPr>
        <p:spPr>
          <a:xfrm>
            <a:off x="457200" y="6086056"/>
            <a:ext cx="834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Compared to the “dumb” system I save about 18% in heating costs</a:t>
            </a:r>
          </a:p>
          <a:p>
            <a:r>
              <a:rPr lang="en-US" dirty="0"/>
              <a:t>(measured by ½ winter of running the system in “observer mode” only)</a:t>
            </a:r>
          </a:p>
        </p:txBody>
      </p:sp>
    </p:spTree>
    <p:extLst>
      <p:ext uri="{BB962C8B-B14F-4D97-AF65-F5344CB8AC3E}">
        <p14:creationId xmlns:p14="http://schemas.microsoft.com/office/powerpoint/2010/main" val="2327934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6794</TotalTime>
  <Words>1661</Words>
  <Application>Microsoft Macintosh PowerPoint</Application>
  <PresentationFormat>On-screen Show (4:3)</PresentationFormat>
  <Paragraphs>212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Courier</vt:lpstr>
      <vt:lpstr>Wingdings</vt:lpstr>
      <vt:lpstr>Office Theme</vt:lpstr>
      <vt:lpstr>Raspberry Pi</vt:lpstr>
      <vt:lpstr>Controlling hardware is hard</vt:lpstr>
      <vt:lpstr>Hardware control is back…</vt:lpstr>
      <vt:lpstr>The ESP8266</vt:lpstr>
      <vt:lpstr>The Raspberry Pi</vt:lpstr>
      <vt:lpstr>And the little brother….</vt:lpstr>
      <vt:lpstr>My house is run by RPis</vt:lpstr>
      <vt:lpstr>Furnace Control</vt:lpstr>
      <vt:lpstr>Web Controls</vt:lpstr>
      <vt:lpstr>Other Controls &amp; Sensors @Home</vt:lpstr>
      <vt:lpstr>Raspberry Pi “Sensor” package</vt:lpstr>
      <vt:lpstr>Sensor Input </vt:lpstr>
      <vt:lpstr>Connections</vt:lpstr>
      <vt:lpstr>Infrared Circuit </vt:lpstr>
      <vt:lpstr>Temperature Circuit </vt:lpstr>
      <vt:lpstr>LED 1 and 2</vt:lpstr>
      <vt:lpstr>Enabling one-wire protocol </vt:lpstr>
      <vt:lpstr>Software (DS18B20)</vt:lpstr>
      <vt:lpstr>One more shell command</vt:lpstr>
      <vt:lpstr>Enabling Infrared</vt:lpstr>
      <vt:lpstr>Software (Infrared)</vt:lpstr>
      <vt:lpstr>Remote-controlling cool stuff</vt:lpstr>
      <vt:lpstr>But I can take it further…</vt:lpstr>
      <vt:lpstr>It’s really easy…</vt:lpstr>
      <vt:lpstr>Controlling stuff is cool</vt:lpstr>
    </vt:vector>
  </TitlesOfParts>
  <Company>Brookhaven National Lab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Purschke</dc:creator>
  <cp:lastModifiedBy>Martin Purschke</cp:lastModifiedBy>
  <cp:revision>42</cp:revision>
  <dcterms:created xsi:type="dcterms:W3CDTF">2015-07-16T15:24:44Z</dcterms:created>
  <dcterms:modified xsi:type="dcterms:W3CDTF">2018-07-11T09:50:19Z</dcterms:modified>
</cp:coreProperties>
</file>