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1.bin" ContentType="audio/unknown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50" r:id="rId1"/>
  </p:sldMasterIdLst>
  <p:notesMasterIdLst>
    <p:notesMasterId r:id="rId46"/>
  </p:notesMasterIdLst>
  <p:handoutMasterIdLst>
    <p:handoutMasterId r:id="rId47"/>
  </p:handoutMasterIdLst>
  <p:sldIdLst>
    <p:sldId id="256" r:id="rId2"/>
    <p:sldId id="416" r:id="rId3"/>
    <p:sldId id="417" r:id="rId4"/>
    <p:sldId id="397" r:id="rId5"/>
    <p:sldId id="404" r:id="rId6"/>
    <p:sldId id="418" r:id="rId7"/>
    <p:sldId id="419" r:id="rId8"/>
    <p:sldId id="420" r:id="rId9"/>
    <p:sldId id="421" r:id="rId10"/>
    <p:sldId id="437" r:id="rId11"/>
    <p:sldId id="422" r:id="rId12"/>
    <p:sldId id="424" r:id="rId13"/>
    <p:sldId id="443" r:id="rId14"/>
    <p:sldId id="405" r:id="rId15"/>
    <p:sldId id="406" r:id="rId16"/>
    <p:sldId id="414" r:id="rId17"/>
    <p:sldId id="415" r:id="rId18"/>
    <p:sldId id="407" r:id="rId19"/>
    <p:sldId id="398" r:id="rId20"/>
    <p:sldId id="402" r:id="rId21"/>
    <p:sldId id="426" r:id="rId22"/>
    <p:sldId id="425" r:id="rId23"/>
    <p:sldId id="436" r:id="rId24"/>
    <p:sldId id="427" r:id="rId25"/>
    <p:sldId id="428" r:id="rId26"/>
    <p:sldId id="430" r:id="rId27"/>
    <p:sldId id="431" r:id="rId28"/>
    <p:sldId id="429" r:id="rId29"/>
    <p:sldId id="399" r:id="rId30"/>
    <p:sldId id="363" r:id="rId31"/>
    <p:sldId id="365" r:id="rId32"/>
    <p:sldId id="375" r:id="rId33"/>
    <p:sldId id="323" r:id="rId34"/>
    <p:sldId id="378" r:id="rId35"/>
    <p:sldId id="379" r:id="rId36"/>
    <p:sldId id="413" r:id="rId37"/>
    <p:sldId id="366" r:id="rId38"/>
    <p:sldId id="324" r:id="rId39"/>
    <p:sldId id="325" r:id="rId40"/>
    <p:sldId id="408" r:id="rId41"/>
    <p:sldId id="368" r:id="rId42"/>
    <p:sldId id="362" r:id="rId43"/>
    <p:sldId id="376" r:id="rId44"/>
    <p:sldId id="302" r:id="rId45"/>
  </p:sldIdLst>
  <p:sldSz cx="9144000" cy="6858000" type="screen4x3"/>
  <p:notesSz cx="6186488" cy="9009063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ahoma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ahoma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ahoma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ahoma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Tahoma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800" kern="1200">
        <a:solidFill>
          <a:schemeClr val="tx1"/>
        </a:solidFill>
        <a:latin typeface="Tahoma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800" kern="1200">
        <a:solidFill>
          <a:schemeClr val="tx1"/>
        </a:solidFill>
        <a:latin typeface="Tahoma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800" kern="1200">
        <a:solidFill>
          <a:schemeClr val="tx1"/>
        </a:solidFill>
        <a:latin typeface="Tahoma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800" kern="1200">
        <a:solidFill>
          <a:schemeClr val="tx1"/>
        </a:solidFill>
        <a:latin typeface="Tahoma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DBBB"/>
    <a:srgbClr val="6DB56C"/>
    <a:srgbClr val="E06961"/>
    <a:srgbClr val="808000"/>
    <a:srgbClr val="804000"/>
    <a:srgbClr val="96B5D8"/>
    <a:srgbClr val="DFEFFF"/>
    <a:srgbClr val="9999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86"/>
  </p:normalViewPr>
  <p:slideViewPr>
    <p:cSldViewPr showGuides="1">
      <p:cViewPr varScale="1">
        <p:scale>
          <a:sx n="102" d="100"/>
          <a:sy n="102" d="100"/>
        </p:scale>
        <p:origin x="1232" y="184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2792"/>
    </p:cViewPr>
  </p:sorter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6812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31" tIns="43416" rIns="86831" bIns="43416" numCol="1" anchor="t" anchorCtr="0" compatLnSpc="1">
            <a:prstTxWarp prst="textNoShape">
              <a:avLst/>
            </a:prstTxWarp>
          </a:bodyPr>
          <a:lstStyle>
            <a:lvl1pPr defTabSz="868363"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505200" y="0"/>
            <a:ext cx="26812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31" tIns="43416" rIns="86831" bIns="43416" numCol="1" anchor="t" anchorCtr="0" compatLnSpc="1">
            <a:prstTxWarp prst="textNoShape">
              <a:avLst/>
            </a:prstTxWarp>
          </a:bodyPr>
          <a:lstStyle>
            <a:lvl1pPr algn="r" defTabSz="868363"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58213"/>
            <a:ext cx="26812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31" tIns="43416" rIns="86831" bIns="43416" numCol="1" anchor="b" anchorCtr="0" compatLnSpc="1">
            <a:prstTxWarp prst="textNoShape">
              <a:avLst/>
            </a:prstTxWarp>
          </a:bodyPr>
          <a:lstStyle>
            <a:lvl1pPr defTabSz="868363"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505200" y="8558213"/>
            <a:ext cx="26812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31" tIns="43416" rIns="86831" bIns="43416" numCol="1" anchor="b" anchorCtr="0" compatLnSpc="1">
            <a:prstTxWarp prst="textNoShape">
              <a:avLst/>
            </a:prstTxWarp>
          </a:bodyPr>
          <a:lstStyle>
            <a:lvl1pPr algn="r" defTabSz="868363">
              <a:defRPr sz="1100" baseline="30000">
                <a:latin typeface="Times" charset="0"/>
              </a:defRPr>
            </a:lvl1pPr>
          </a:lstStyle>
          <a:p>
            <a:pPr>
              <a:defRPr/>
            </a:pPr>
            <a:fld id="{B11C089A-6DC6-1647-B90F-4A51920979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463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6812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31" tIns="43416" rIns="86831" bIns="43416" numCol="1" anchor="t" anchorCtr="0" compatLnSpc="1">
            <a:prstTxWarp prst="textNoShape">
              <a:avLst/>
            </a:prstTxWarp>
          </a:bodyPr>
          <a:lstStyle>
            <a:lvl1pPr defTabSz="868363"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505200" y="0"/>
            <a:ext cx="26812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31" tIns="43416" rIns="86831" bIns="43416" numCol="1" anchor="t" anchorCtr="0" compatLnSpc="1">
            <a:prstTxWarp prst="textNoShape">
              <a:avLst/>
            </a:prstTxWarp>
          </a:bodyPr>
          <a:lstStyle>
            <a:lvl1pPr algn="r" defTabSz="868363"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2963" y="676275"/>
            <a:ext cx="4503737" cy="3378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25500" y="4279900"/>
            <a:ext cx="4535488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31" tIns="43416" rIns="86831" bIns="434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58213"/>
            <a:ext cx="26812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31" tIns="43416" rIns="86831" bIns="43416" numCol="1" anchor="b" anchorCtr="0" compatLnSpc="1">
            <a:prstTxWarp prst="textNoShape">
              <a:avLst/>
            </a:prstTxWarp>
          </a:bodyPr>
          <a:lstStyle>
            <a:lvl1pPr defTabSz="868363">
              <a:defRPr sz="11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505200" y="8558213"/>
            <a:ext cx="268128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831" tIns="43416" rIns="86831" bIns="43416" numCol="1" anchor="b" anchorCtr="0" compatLnSpc="1">
            <a:prstTxWarp prst="textNoShape">
              <a:avLst/>
            </a:prstTxWarp>
          </a:bodyPr>
          <a:lstStyle>
            <a:lvl1pPr algn="r" defTabSz="868363">
              <a:defRPr sz="1100" baseline="30000">
                <a:latin typeface="Times" charset="0"/>
              </a:defRPr>
            </a:lvl1pPr>
          </a:lstStyle>
          <a:p>
            <a:pPr>
              <a:defRPr/>
            </a:pPr>
            <a:fld id="{70830769-E0B6-0746-9C66-3661D28CDAF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916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pitchFamily="-108" charset="-128"/>
        <a:cs typeface="ヒラギノ角ゴ Pro W3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pitchFamily="-112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 userDrawn="1"/>
        </p:nvSpPr>
        <p:spPr bwMode="auto">
          <a:xfrm>
            <a:off x="0" y="3657600"/>
            <a:ext cx="9144000" cy="3200400"/>
          </a:xfrm>
          <a:prstGeom prst="rect">
            <a:avLst/>
          </a:prstGeom>
          <a:solidFill>
            <a:srgbClr val="B3D9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2400">
              <a:latin typeface="Times" charset="0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8DC3FF"/>
          </a:solidFill>
          <a:ln w="0">
            <a:solidFill>
              <a:srgbClr val="B3D9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 sz="2400">
              <a:latin typeface="Times" charset="0"/>
            </a:endParaRPr>
          </a:p>
        </p:txBody>
      </p:sp>
      <p:pic>
        <p:nvPicPr>
          <p:cNvPr id="6" name="Bild 15" descr="Titelbil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4"/>
          <p:cNvSpPr>
            <a:spLocks noChangeArrowheads="1"/>
          </p:cNvSpPr>
          <p:nvPr userDrawn="1"/>
        </p:nvSpPr>
        <p:spPr bwMode="auto">
          <a:xfrm>
            <a:off x="0" y="3124200"/>
            <a:ext cx="9144000" cy="533400"/>
          </a:xfrm>
          <a:prstGeom prst="rect">
            <a:avLst/>
          </a:prstGeom>
          <a:solidFill>
            <a:schemeClr val="bg1">
              <a:alpha val="76077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2400">
              <a:latin typeface="Times" charset="0"/>
            </a:endParaRP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1676400" y="3733800"/>
            <a:ext cx="7467600" cy="0"/>
          </a:xfrm>
          <a:prstGeom prst="line">
            <a:avLst/>
          </a:prstGeom>
          <a:noFill/>
          <a:ln w="146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2400">
              <a:latin typeface="Times" charset="0"/>
              <a:ea typeface="+mn-ea"/>
              <a:cs typeface="+mn-cs"/>
            </a:endParaRPr>
          </a:p>
        </p:txBody>
      </p:sp>
      <p:sp>
        <p:nvSpPr>
          <p:cNvPr id="10" name="Line 5"/>
          <p:cNvSpPr>
            <a:spLocks noChangeShapeType="1"/>
          </p:cNvSpPr>
          <p:nvPr userDrawn="1"/>
        </p:nvSpPr>
        <p:spPr bwMode="auto">
          <a:xfrm>
            <a:off x="0" y="31242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5"/>
          <p:cNvSpPr>
            <a:spLocks noChangeShapeType="1"/>
          </p:cNvSpPr>
          <p:nvPr userDrawn="1"/>
        </p:nvSpPr>
        <p:spPr bwMode="auto">
          <a:xfrm>
            <a:off x="0" y="36576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Gerade Verbindung 25"/>
          <p:cNvCxnSpPr>
            <a:cxnSpLocks noChangeShapeType="1"/>
          </p:cNvCxnSpPr>
          <p:nvPr userDrawn="1"/>
        </p:nvCxnSpPr>
        <p:spPr bwMode="auto">
          <a:xfrm rot="5400000">
            <a:off x="-1753393" y="3429794"/>
            <a:ext cx="6858000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5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013" y="115888"/>
            <a:ext cx="912812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5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638800"/>
            <a:ext cx="7010400" cy="609600"/>
          </a:xfrm>
          <a:noFill/>
        </p:spPr>
        <p:txBody>
          <a:bodyPr/>
          <a:lstStyle>
            <a:lvl1pPr marL="0" indent="0" algn="l">
              <a:defRPr sz="1500"/>
            </a:lvl1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05000" y="5029200"/>
            <a:ext cx="7010400" cy="685800"/>
          </a:xfrm>
        </p:spPr>
        <p:txBody>
          <a:bodyPr/>
          <a:lstStyle>
            <a:lvl1pPr algn="l">
              <a:defRPr sz="3500" b="1" i="0" spc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10"/>
          </p:nvPr>
        </p:nvSpPr>
        <p:spPr>
          <a:xfrm>
            <a:off x="8180388" y="6661150"/>
            <a:ext cx="914400" cy="196850"/>
          </a:xfrm>
        </p:spPr>
        <p:txBody>
          <a:bodyPr/>
          <a:lstStyle>
            <a:lvl1pPr>
              <a:defRPr smtClean="0">
                <a:latin typeface="Arial Narrow" charset="0"/>
              </a:defRPr>
            </a:lvl1pPr>
          </a:lstStyle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732588" y="6661150"/>
            <a:ext cx="1420812" cy="196850"/>
          </a:xfrm>
        </p:spPr>
        <p:txBody>
          <a:bodyPr/>
          <a:lstStyle>
            <a:lvl1pPr>
              <a:defRPr smtClean="0">
                <a:latin typeface="Arial Narrow" charset="0"/>
              </a:defRPr>
            </a:lvl1pPr>
          </a:lstStyle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18" name="Bild 14" descr="PSI-Logo_narrow_30k.eps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011348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90134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25400">
            <a:solidFill>
              <a:srgbClr val="008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ußzeilenplatzhalter 4"/>
          <p:cNvSpPr>
            <a:spLocks/>
          </p:cNvSpPr>
          <p:nvPr/>
        </p:nvSpPr>
        <p:spPr bwMode="auto">
          <a:xfrm>
            <a:off x="323850" y="6661150"/>
            <a:ext cx="1420813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/>
              <a:t>Stefan Ritt</a:t>
            </a:r>
          </a:p>
        </p:txBody>
      </p:sp>
      <p:sp>
        <p:nvSpPr>
          <p:cNvPr id="8" name="Datumsplatzhalter 3"/>
          <p:cNvSpPr>
            <a:spLocks/>
          </p:cNvSpPr>
          <p:nvPr/>
        </p:nvSpPr>
        <p:spPr bwMode="auto">
          <a:xfrm>
            <a:off x="8229600" y="6661150"/>
            <a:ext cx="5905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fld id="{6D14D442-142F-754B-BFC5-8308E01CDAE7}" type="slidenum">
              <a:rPr lang="en-US" smtClean="0"/>
              <a:pPr algn="r"/>
              <a:t>‹#›</a:t>
            </a:fld>
            <a:endParaRPr lang="de-DE" dirty="0"/>
          </a:p>
        </p:txBody>
      </p:sp>
      <p:pic>
        <p:nvPicPr>
          <p:cNvPr id="10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0263" y="115888"/>
            <a:ext cx="56356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6000" y="900000"/>
            <a:ext cx="8533200" cy="5653200"/>
          </a:xfrm>
          <a:noFill/>
        </p:spPr>
        <p:txBody>
          <a:bodyPr/>
          <a:lstStyle>
            <a:lvl1pPr marL="0" indent="0">
              <a:spcBef>
                <a:spcPts val="0"/>
              </a:spcBef>
              <a:tabLst/>
              <a:defRPr sz="1700"/>
            </a:lvl1pPr>
            <a:lvl2pPr marL="179388" indent="-179388">
              <a:spcBef>
                <a:spcPts val="0"/>
              </a:spcBef>
              <a:buFont typeface="Lucida Grande"/>
              <a:buChar char="•"/>
              <a:tabLst/>
              <a:defRPr sz="1700"/>
            </a:lvl2pPr>
            <a:lvl3pPr marL="358775" indent="-179388">
              <a:spcBef>
                <a:spcPts val="0"/>
              </a:spcBef>
              <a:buFont typeface="Lucida Grande"/>
              <a:buChar char="–"/>
              <a:tabLst/>
              <a:defRPr sz="1700"/>
            </a:lvl3pPr>
            <a:lvl4pPr marL="627063" indent="-179388">
              <a:spcBef>
                <a:spcPts val="0"/>
              </a:spcBef>
              <a:tabLst/>
              <a:defRPr sz="1700"/>
            </a:lvl4pPr>
            <a:lvl5pPr marL="1435100" indent="-182563">
              <a:buNone/>
              <a:tabLst/>
              <a:defRPr sz="1500"/>
            </a:lvl5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  <a:endParaRPr lang="de-DE" dirty="0"/>
          </a:p>
        </p:txBody>
      </p:sp>
      <p:sp>
        <p:nvSpPr>
          <p:cNvPr id="9" name="Title 8"/>
          <p:cNvSpPr>
            <a:spLocks noGrp="1" noChangeArrowheads="1"/>
          </p:cNvSpPr>
          <p:nvPr>
            <p:ph type="title"/>
          </p:nvPr>
        </p:nvSpPr>
        <p:spPr bwMode="auto">
          <a:xfrm>
            <a:off x="1620000" y="144001"/>
            <a:ext cx="6768424" cy="55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GB" dirty="0" err="1"/>
              <a:t>Mastertitelformat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011348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31966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Mastertextformat bearbeiten</a:t>
            </a:r>
          </a:p>
          <a:p>
            <a:pPr lvl="1"/>
            <a:r>
              <a:rPr lang="en-GB"/>
              <a:t>Zweite Ebene</a:t>
            </a:r>
          </a:p>
          <a:p>
            <a:pPr lvl="4"/>
            <a:r>
              <a:rPr lang="en-GB"/>
              <a:t>Dritte Ebene</a:t>
            </a:r>
          </a:p>
          <a:p>
            <a:pPr lvl="3"/>
            <a:r>
              <a:rPr lang="en-GB"/>
              <a:t>Vierte Ebene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44463"/>
            <a:ext cx="7162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Mastertitelformat bearbeiten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2"/>
          </p:nvPr>
        </p:nvSpPr>
        <p:spPr>
          <a:xfrm>
            <a:off x="4737100" y="6661150"/>
            <a:ext cx="91440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July 2018</a:t>
            </a:r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89300" y="6661150"/>
            <a:ext cx="1420813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r>
              <a:rPr lang="en-US"/>
              <a:t>RT School, Cape Town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p:transition spd="med"/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Tahom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Tahom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Tahom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606060"/>
          </a:solidFill>
          <a:latin typeface="Tahom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accent2"/>
        </a:buClr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Lucida Grande" charset="0"/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2pPr>
      <a:lvl3pPr marL="179388" indent="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Times" charset="0"/>
        <a:buChar char="–"/>
        <a:defRPr sz="17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627063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358775" indent="-179388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Lucida Grande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5pPr>
      <a:lvl6pPr marL="19812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6pPr>
      <a:lvl7pPr marL="24384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7pPr>
      <a:lvl8pPr marL="28956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8pPr>
      <a:lvl9pPr marL="3352800" indent="-190500" algn="l" rtl="0" fontAlgn="base">
        <a:lnSpc>
          <a:spcPct val="110000"/>
        </a:lnSpc>
        <a:spcBef>
          <a:spcPct val="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5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50.emf"/><Relationship Id="rId7" Type="http://schemas.openxmlformats.org/officeDocument/2006/relationships/image" Target="../media/image4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7.emf"/><Relationship Id="rId11" Type="http://schemas.openxmlformats.org/officeDocument/2006/relationships/image" Target="../media/image49.emf"/><Relationship Id="rId5" Type="http://schemas.openxmlformats.org/officeDocument/2006/relationships/image" Target="../media/image45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4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40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2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6.png"/><Relationship Id="rId4" Type="http://schemas.openxmlformats.org/officeDocument/2006/relationships/image" Target="../media/image85.w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wmf"/><Relationship Id="rId13" Type="http://schemas.openxmlformats.org/officeDocument/2006/relationships/image" Target="../media/image98.jpeg"/><Relationship Id="rId3" Type="http://schemas.openxmlformats.org/officeDocument/2006/relationships/image" Target="../media/image88.png"/><Relationship Id="rId7" Type="http://schemas.openxmlformats.org/officeDocument/2006/relationships/image" Target="../media/image92.wmf"/><Relationship Id="rId12" Type="http://schemas.openxmlformats.org/officeDocument/2006/relationships/image" Target="../media/image97.jpeg"/><Relationship Id="rId17" Type="http://schemas.openxmlformats.org/officeDocument/2006/relationships/image" Target="../media/image102.png"/><Relationship Id="rId2" Type="http://schemas.openxmlformats.org/officeDocument/2006/relationships/image" Target="../media/image87.jpeg"/><Relationship Id="rId16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openxmlformats.org/officeDocument/2006/relationships/image" Target="../media/image96.jpeg"/><Relationship Id="rId5" Type="http://schemas.openxmlformats.org/officeDocument/2006/relationships/image" Target="../media/image90.png"/><Relationship Id="rId15" Type="http://schemas.openxmlformats.org/officeDocument/2006/relationships/image" Target="../media/image100.png"/><Relationship Id="rId10" Type="http://schemas.openxmlformats.org/officeDocument/2006/relationships/image" Target="../media/image95.jpeg"/><Relationship Id="rId4" Type="http://schemas.openxmlformats.org/officeDocument/2006/relationships/image" Target="../media/image89.png"/><Relationship Id="rId9" Type="http://schemas.openxmlformats.org/officeDocument/2006/relationships/image" Target="../media/image94.jpeg"/><Relationship Id="rId14" Type="http://schemas.openxmlformats.org/officeDocument/2006/relationships/image" Target="../media/image9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>
                <a:latin typeface="Arial Narrow" charset="0"/>
              </a:rPr>
              <a:t>July 2018</a:t>
            </a:r>
            <a:endParaRPr lang="de-DE">
              <a:latin typeface="Arial Narrow" charset="0"/>
            </a:endParaRPr>
          </a:p>
        </p:txBody>
      </p:sp>
      <p:sp>
        <p:nvSpPr>
          <p:cNvPr id="6146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>
                <a:latin typeface="Arial Narrow" charset="0"/>
              </a:rPr>
              <a:t>RT School, Cape Town</a:t>
            </a:r>
            <a:endParaRPr lang="de-DE">
              <a:latin typeface="Arial Narrow" charset="0"/>
            </a:endParaRPr>
          </a:p>
        </p:txBody>
      </p:sp>
      <p:sp>
        <p:nvSpPr>
          <p:cNvPr id="6147" name="Titel 3"/>
          <p:cNvSpPr>
            <a:spLocks noGrp="1"/>
          </p:cNvSpPr>
          <p:nvPr>
            <p:ph type="ctrTitle"/>
          </p:nvPr>
        </p:nvSpPr>
        <p:spPr>
          <a:xfrm>
            <a:off x="1905000" y="4076700"/>
            <a:ext cx="6915150" cy="432420"/>
          </a:xfrm>
        </p:spPr>
        <p:txBody>
          <a:bodyPr/>
          <a:lstStyle/>
          <a:p>
            <a:r>
              <a:rPr lang="en-US" sz="2300" dirty="0">
                <a:latin typeface="Arial Narrow" charset="0"/>
                <a:ea typeface="ヒラギノ角ゴ Pro W3" charset="0"/>
                <a:cs typeface="Arial" charset="0"/>
              </a:rPr>
              <a:t>Paul Scherrer Institute, Switzerland</a:t>
            </a:r>
          </a:p>
        </p:txBody>
      </p:sp>
      <p:sp>
        <p:nvSpPr>
          <p:cNvPr id="6148" name="Untertitel 4"/>
          <p:cNvSpPr>
            <a:spLocks/>
          </p:cNvSpPr>
          <p:nvPr/>
        </p:nvSpPr>
        <p:spPr bwMode="auto">
          <a:xfrm>
            <a:off x="1903413" y="5374135"/>
            <a:ext cx="7010400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en-US" sz="2300" b="1" dirty="0">
                <a:latin typeface="Arial Narrow" charset="0"/>
              </a:rPr>
              <a:t>Front-end Electronics, Waveform Digitizing and Signal Processing</a:t>
            </a:r>
            <a:endParaRPr lang="en-US" sz="2500" b="1" dirty="0">
              <a:latin typeface="Arial Narrow" charset="0"/>
            </a:endParaRPr>
          </a:p>
        </p:txBody>
      </p:sp>
      <p:sp>
        <p:nvSpPr>
          <p:cNvPr id="6149" name="Titel 3"/>
          <p:cNvSpPr>
            <a:spLocks/>
          </p:cNvSpPr>
          <p:nvPr/>
        </p:nvSpPr>
        <p:spPr bwMode="auto">
          <a:xfrm>
            <a:off x="1903413" y="5013176"/>
            <a:ext cx="69151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de-DE" sz="2300" dirty="0">
                <a:latin typeface="Arial Narrow" charset="0"/>
                <a:cs typeface="Arial" charset="0"/>
              </a:rPr>
              <a:t>Stefan Ritt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Digital-to-analog converter (DAC)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683568" y="1196752"/>
            <a:ext cx="782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R-2R Ladder: 0/V</a:t>
            </a:r>
            <a:r>
              <a:rPr lang="en-US" sz="1800" baseline="-25000" dirty="0"/>
              <a:t>R</a:t>
            </a:r>
            <a:r>
              <a:rPr lang="en-US" sz="1800" dirty="0"/>
              <a:t> at S</a:t>
            </a:r>
            <a:r>
              <a:rPr lang="en-US" sz="1800" baseline="-25000" dirty="0"/>
              <a:t>0</a:t>
            </a:r>
            <a:r>
              <a:rPr lang="en-US" sz="1800" dirty="0"/>
              <a:t>...S</a:t>
            </a:r>
            <a:r>
              <a:rPr lang="en-US" sz="1800" baseline="-25000" dirty="0"/>
              <a:t>n-1</a:t>
            </a:r>
            <a:r>
              <a:rPr lang="en-US" sz="1800" dirty="0"/>
              <a:t> give binary weighted output V</a:t>
            </a:r>
            <a:r>
              <a:rPr lang="en-US" sz="1800" baseline="-25000" dirty="0"/>
              <a:t>o</a:t>
            </a:r>
            <a:r>
              <a:rPr lang="en-US" sz="1800" dirty="0"/>
              <a:t> = S * V</a:t>
            </a:r>
            <a:r>
              <a:rPr lang="en-US" sz="1800" baseline="-25000" dirty="0"/>
              <a:t>R</a:t>
            </a:r>
            <a:r>
              <a:rPr lang="en-US" sz="1800" dirty="0"/>
              <a:t>/32 </a:t>
            </a:r>
          </a:p>
        </p:txBody>
      </p:sp>
      <p:pic>
        <p:nvPicPr>
          <p:cNvPr id="11" name="Picture 10" descr="Screen Shot 2016-07-06 at 16.12.54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348880"/>
            <a:ext cx="6261100" cy="3136900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771848"/>
              </p:ext>
            </p:extLst>
          </p:nvPr>
        </p:nvGraphicFramePr>
        <p:xfrm>
          <a:off x="323528" y="1772816"/>
          <a:ext cx="2111896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S</a:t>
                      </a:r>
                      <a:r>
                        <a:rPr lang="en-US" baseline="-25000" dirty="0"/>
                        <a:t>n-1</a:t>
                      </a:r>
                      <a:r>
                        <a:rPr lang="en-US" dirty="0"/>
                        <a:t>-S</a:t>
                      </a:r>
                      <a:r>
                        <a:rPr lang="en-US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  <a:r>
                        <a:rPr lang="en-US" baseline="-25000" dirty="0"/>
                        <a:t>O </a:t>
                      </a:r>
                      <a:r>
                        <a:rPr lang="en-US" baseline="0" dirty="0"/>
                        <a:t>[V]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00000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00001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00010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00011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00100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00101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11100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11101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11110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179">
                <a:tc>
                  <a:txBody>
                    <a:bodyPr/>
                    <a:lstStyle/>
                    <a:p>
                      <a:r>
                        <a:rPr lang="en-US" dirty="0"/>
                        <a:t>11111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203848" y="422108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 V</a:t>
            </a:r>
          </a:p>
        </p:txBody>
      </p:sp>
    </p:spTree>
    <p:extLst>
      <p:ext uri="{BB962C8B-B14F-4D97-AF65-F5344CB8AC3E}">
        <p14:creationId xmlns:p14="http://schemas.microsoft.com/office/powerpoint/2010/main" val="420264578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5CD760B-D53D-CD4A-9540-6A983C7AE3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7" y="764704"/>
            <a:ext cx="5929649" cy="270242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Raspberry Pi ADC – DAC 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1194520" y="3319607"/>
            <a:ext cx="9555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ADC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4196" y="1101535"/>
            <a:ext cx="9555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DAC</a:t>
            </a:r>
          </a:p>
        </p:txBody>
      </p:sp>
      <p:cxnSp>
        <p:nvCxnSpPr>
          <p:cNvPr id="11" name="Straight Arrow Connector 10"/>
          <p:cNvCxnSpPr>
            <a:cxnSpLocks/>
          </p:cNvCxnSpPr>
          <p:nvPr/>
        </p:nvCxnSpPr>
        <p:spPr bwMode="auto">
          <a:xfrm>
            <a:off x="4068108" y="1516310"/>
            <a:ext cx="2952164" cy="5445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E48294FC-19B1-DC43-B661-4FB233B4D9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336412"/>
            <a:ext cx="5505276" cy="3260841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cxnSpLocks/>
          </p:cNvCxnSpPr>
          <p:nvPr/>
        </p:nvCxnSpPr>
        <p:spPr bwMode="auto">
          <a:xfrm>
            <a:off x="2195736" y="3743613"/>
            <a:ext cx="4392488" cy="15575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1397576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Time-to-Digital Converter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779" y="2492896"/>
            <a:ext cx="8592634" cy="403056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107504" y="4797152"/>
            <a:ext cx="64807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755576" y="450912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755576" y="4509120"/>
            <a:ext cx="1440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899592" y="4797152"/>
            <a:ext cx="1440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899592" y="4509120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95536" y="3429000"/>
            <a:ext cx="21602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611560" y="314096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611560" y="3140968"/>
            <a:ext cx="21602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827584" y="3429000"/>
            <a:ext cx="21602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V="1">
            <a:off x="827584" y="314096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611560" y="3429000"/>
            <a:ext cx="0" cy="18722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755576" y="4797152"/>
            <a:ext cx="0" cy="5040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323528" y="515719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flipH="1">
            <a:off x="755576" y="5157192"/>
            <a:ext cx="2880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467544" y="5291916"/>
            <a:ext cx="460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Symbol" charset="2"/>
                <a:cs typeface="Symbol" charset="2"/>
              </a:rPr>
              <a:t>D</a:t>
            </a:r>
            <a:r>
              <a:rPr lang="en-US" sz="1800" i="1" dirty="0"/>
              <a:t>t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619672" y="1124744"/>
            <a:ext cx="3240360" cy="936104"/>
          </a:xfrm>
          <a:prstGeom prst="rect">
            <a:avLst/>
          </a:prstGeom>
          <a:ln w="19050" cmpd="sng">
            <a:solidFill>
              <a:schemeClr val="tx1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rPr>
              <a:t>Coarse Counter</a:t>
            </a:r>
          </a:p>
        </p:txBody>
      </p:sp>
      <p:cxnSp>
        <p:nvCxnSpPr>
          <p:cNvPr id="41" name="Straight Connector 40"/>
          <p:cNvCxnSpPr/>
          <p:nvPr/>
        </p:nvCxnSpPr>
        <p:spPr bwMode="auto">
          <a:xfrm flipV="1">
            <a:off x="1259632" y="1772816"/>
            <a:ext cx="0" cy="194421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flipH="1">
            <a:off x="1259632" y="1772816"/>
            <a:ext cx="36004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flipV="1">
            <a:off x="1182812" y="1412776"/>
            <a:ext cx="0" cy="291509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flipH="1">
            <a:off x="1187624" y="1412776"/>
            <a:ext cx="43204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1691680" y="1268760"/>
            <a:ext cx="553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Stop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691680" y="1628800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Clock</a:t>
            </a:r>
          </a:p>
        </p:txBody>
      </p:sp>
      <p:cxnSp>
        <p:nvCxnSpPr>
          <p:cNvPr id="51" name="Straight Connector 50"/>
          <p:cNvCxnSpPr>
            <a:stCxn id="38" idx="3"/>
          </p:cNvCxnSpPr>
          <p:nvPr/>
        </p:nvCxnSpPr>
        <p:spPr bwMode="auto">
          <a:xfrm flipV="1">
            <a:off x="4860032" y="1592146"/>
            <a:ext cx="3924651" cy="6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8352103" y="1628800"/>
            <a:ext cx="76342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/>
                <a:cs typeface="Arial"/>
              </a:rPr>
              <a:t>TDC</a:t>
            </a:r>
          </a:p>
          <a:p>
            <a:pPr algn="ctr"/>
            <a:r>
              <a:rPr lang="en-US" sz="1400" dirty="0">
                <a:latin typeface="Arial"/>
                <a:cs typeface="Arial"/>
              </a:rPr>
              <a:t>Coarse</a:t>
            </a:r>
          </a:p>
          <a:p>
            <a:pPr algn="ctr"/>
            <a:r>
              <a:rPr lang="en-US" sz="1400" dirty="0">
                <a:latin typeface="Arial"/>
                <a:cs typeface="Arial"/>
              </a:rPr>
              <a:t>Output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460432" y="5157192"/>
            <a:ext cx="723626" cy="73866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/>
                <a:cs typeface="Arial"/>
              </a:rPr>
              <a:t>TDC</a:t>
            </a:r>
          </a:p>
          <a:p>
            <a:pPr algn="ctr"/>
            <a:r>
              <a:rPr lang="en-US" sz="1400" dirty="0">
                <a:latin typeface="Arial"/>
                <a:cs typeface="Arial"/>
              </a:rPr>
              <a:t>Fine</a:t>
            </a:r>
          </a:p>
          <a:p>
            <a:pPr algn="ctr"/>
            <a:r>
              <a:rPr lang="en-US" sz="1400" dirty="0">
                <a:latin typeface="Arial"/>
                <a:cs typeface="Arial"/>
              </a:rPr>
              <a:t>Output</a:t>
            </a:r>
          </a:p>
        </p:txBody>
      </p:sp>
      <p:cxnSp>
        <p:nvCxnSpPr>
          <p:cNvPr id="64" name="Straight Connector 63"/>
          <p:cNvCxnSpPr/>
          <p:nvPr/>
        </p:nvCxnSpPr>
        <p:spPr bwMode="auto">
          <a:xfrm flipV="1">
            <a:off x="395536" y="314096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>
            <a:off x="179512" y="3140968"/>
            <a:ext cx="21602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flipV="1">
            <a:off x="179512" y="3140968"/>
            <a:ext cx="0" cy="28803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Straight Connector 66"/>
          <p:cNvCxnSpPr/>
          <p:nvPr/>
        </p:nvCxnSpPr>
        <p:spPr bwMode="auto">
          <a:xfrm>
            <a:off x="1331640" y="3645024"/>
            <a:ext cx="252028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 flipV="1">
            <a:off x="3851920" y="3645024"/>
            <a:ext cx="0" cy="108012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flipV="1">
            <a:off x="2699792" y="3645024"/>
            <a:ext cx="0" cy="108012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2411760" y="5013176"/>
            <a:ext cx="268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491880" y="5013176"/>
            <a:ext cx="268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572000" y="5013176"/>
            <a:ext cx="268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372200" y="5013176"/>
            <a:ext cx="268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452320" y="5013176"/>
            <a:ext cx="268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0148347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TDC in FPGA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6" name="Picture 5" descr="Screen Shot 2016-07-08 at 10.23.06 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836712"/>
            <a:ext cx="6212909" cy="1224136"/>
          </a:xfrm>
          <a:prstGeom prst="rect">
            <a:avLst/>
          </a:prstGeom>
        </p:spPr>
      </p:pic>
      <p:pic>
        <p:nvPicPr>
          <p:cNvPr id="7" name="Picture 6" descr="Screen Shot 2016-07-08 at 10.23.44 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2132856"/>
            <a:ext cx="4244090" cy="2796218"/>
          </a:xfrm>
          <a:prstGeom prst="rect">
            <a:avLst/>
          </a:prstGeom>
        </p:spPr>
      </p:pic>
      <p:pic>
        <p:nvPicPr>
          <p:cNvPr id="8" name="Picture 7" descr="Screen Shot 2016-07-08 at 10.23.44 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2204864"/>
            <a:ext cx="4244090" cy="4009320"/>
          </a:xfrm>
          <a:prstGeom prst="rect">
            <a:avLst/>
          </a:prstGeom>
        </p:spPr>
      </p:pic>
      <p:pic>
        <p:nvPicPr>
          <p:cNvPr id="9" name="Picture 8" descr="Screen Shot 2016-07-08 at 10.25.29 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941168"/>
            <a:ext cx="3851920" cy="16156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0073873">
            <a:off x="6376100" y="1388646"/>
            <a:ext cx="2632677" cy="276999"/>
          </a:xfrm>
          <a:prstGeom prst="rect">
            <a:avLst/>
          </a:prstGeom>
          <a:solidFill>
            <a:srgbClr val="DFEFFF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Real Time 2016 Conference, </a:t>
            </a:r>
            <a:r>
              <a:rPr lang="en-US" sz="1200" dirty="0" err="1"/>
              <a:t>Padova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1655281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Signal discrimination</a:t>
            </a:r>
          </a:p>
        </p:txBody>
      </p:sp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cxnSp>
        <p:nvCxnSpPr>
          <p:cNvPr id="16388" name="Straight Connector 3"/>
          <p:cNvCxnSpPr>
            <a:cxnSpLocks noChangeShapeType="1"/>
          </p:cNvCxnSpPr>
          <p:nvPr/>
        </p:nvCxnSpPr>
        <p:spPr bwMode="auto">
          <a:xfrm>
            <a:off x="900113" y="198913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6389" name="Oval 4"/>
          <p:cNvSpPr>
            <a:spLocks noChangeArrowheads="1"/>
          </p:cNvSpPr>
          <p:nvPr/>
        </p:nvSpPr>
        <p:spPr bwMode="auto">
          <a:xfrm>
            <a:off x="755650" y="1916113"/>
            <a:ext cx="144463" cy="1444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6390" name="Isosceles Triangle 5"/>
          <p:cNvSpPr>
            <a:spLocks noChangeArrowheads="1"/>
          </p:cNvSpPr>
          <p:nvPr/>
        </p:nvSpPr>
        <p:spPr bwMode="auto">
          <a:xfrm rot="5400000">
            <a:off x="1223963" y="1808163"/>
            <a:ext cx="1008062" cy="792162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6391" name="Straight Connector 10"/>
          <p:cNvCxnSpPr>
            <a:cxnSpLocks noChangeShapeType="1"/>
          </p:cNvCxnSpPr>
          <p:nvPr/>
        </p:nvCxnSpPr>
        <p:spPr bwMode="auto">
          <a:xfrm>
            <a:off x="900113" y="249237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392" name="Straight Connector 20"/>
          <p:cNvCxnSpPr>
            <a:cxnSpLocks noChangeShapeType="1"/>
          </p:cNvCxnSpPr>
          <p:nvPr/>
        </p:nvCxnSpPr>
        <p:spPr bwMode="auto">
          <a:xfrm flipV="1">
            <a:off x="2124075" y="220503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6393" name="TextBox 12"/>
          <p:cNvSpPr txBox="1">
            <a:spLocks noChangeArrowheads="1"/>
          </p:cNvSpPr>
          <p:nvPr/>
        </p:nvSpPr>
        <p:spPr bwMode="auto">
          <a:xfrm>
            <a:off x="395288" y="2133600"/>
            <a:ext cx="9794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Threshold</a:t>
            </a:r>
          </a:p>
        </p:txBody>
      </p:sp>
      <p:sp>
        <p:nvSpPr>
          <p:cNvPr id="16394" name="Oval 4"/>
          <p:cNvSpPr>
            <a:spLocks noChangeArrowheads="1"/>
          </p:cNvSpPr>
          <p:nvPr/>
        </p:nvSpPr>
        <p:spPr bwMode="auto">
          <a:xfrm>
            <a:off x="2555875" y="2133600"/>
            <a:ext cx="144463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6395" name="TextBox 14"/>
          <p:cNvSpPr txBox="1">
            <a:spLocks noChangeArrowheads="1"/>
          </p:cNvSpPr>
          <p:nvPr/>
        </p:nvSpPr>
        <p:spPr bwMode="auto">
          <a:xfrm>
            <a:off x="611188" y="1125538"/>
            <a:ext cx="2060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000"/>
              <a:t>Single Threshold</a:t>
            </a:r>
          </a:p>
        </p:txBody>
      </p:sp>
      <p:pic>
        <p:nvPicPr>
          <p:cNvPr id="16396" name="Picture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922"/>
          <a:stretch>
            <a:fillRect/>
          </a:stretch>
        </p:blipFill>
        <p:spPr bwMode="auto">
          <a:xfrm>
            <a:off x="361950" y="4508500"/>
            <a:ext cx="2338388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397" name="Straight Arrow Connector 22"/>
          <p:cNvCxnSpPr>
            <a:cxnSpLocks noChangeShapeType="1"/>
          </p:cNvCxnSpPr>
          <p:nvPr/>
        </p:nvCxnSpPr>
        <p:spPr bwMode="auto">
          <a:xfrm flipV="1">
            <a:off x="385763" y="4651375"/>
            <a:ext cx="3937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398" name="Straight Arrow Connector 23"/>
          <p:cNvCxnSpPr>
            <a:cxnSpLocks noChangeShapeType="1"/>
          </p:cNvCxnSpPr>
          <p:nvPr/>
        </p:nvCxnSpPr>
        <p:spPr bwMode="auto">
          <a:xfrm flipH="1">
            <a:off x="842963" y="4652963"/>
            <a:ext cx="3603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6399" name="TextBox 26"/>
          <p:cNvSpPr txBox="1">
            <a:spLocks noChangeArrowheads="1"/>
          </p:cNvSpPr>
          <p:nvPr/>
        </p:nvSpPr>
        <p:spPr bwMode="auto">
          <a:xfrm>
            <a:off x="385763" y="4076700"/>
            <a:ext cx="1174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“Time-Walk”</a:t>
            </a:r>
          </a:p>
        </p:txBody>
      </p:sp>
      <p:cxnSp>
        <p:nvCxnSpPr>
          <p:cNvPr id="16400" name="Straight Connector 29"/>
          <p:cNvCxnSpPr>
            <a:cxnSpLocks noChangeShapeType="1"/>
          </p:cNvCxnSpPr>
          <p:nvPr/>
        </p:nvCxnSpPr>
        <p:spPr bwMode="auto">
          <a:xfrm flipH="1">
            <a:off x="1547813" y="2133600"/>
            <a:ext cx="1444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401" name="Straight Connector 30"/>
          <p:cNvCxnSpPr>
            <a:cxnSpLocks noChangeShapeType="1"/>
          </p:cNvCxnSpPr>
          <p:nvPr/>
        </p:nvCxnSpPr>
        <p:spPr bwMode="auto">
          <a:xfrm>
            <a:off x="1403350" y="24209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402" name="Straight Connector 33"/>
          <p:cNvCxnSpPr>
            <a:cxnSpLocks noChangeShapeType="1"/>
          </p:cNvCxnSpPr>
          <p:nvPr/>
        </p:nvCxnSpPr>
        <p:spPr bwMode="auto">
          <a:xfrm>
            <a:off x="1692275" y="21336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403" name="Straight Connector 34"/>
          <p:cNvCxnSpPr>
            <a:cxnSpLocks noChangeShapeType="1"/>
          </p:cNvCxnSpPr>
          <p:nvPr/>
        </p:nvCxnSpPr>
        <p:spPr bwMode="auto">
          <a:xfrm>
            <a:off x="1547813" y="22764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203575" y="1125538"/>
            <a:ext cx="2519363" cy="5256212"/>
            <a:chOff x="3203575" y="1125538"/>
            <a:chExt cx="2519363" cy="5256212"/>
          </a:xfrm>
        </p:grpSpPr>
        <p:sp>
          <p:nvSpPr>
            <p:cNvPr id="16445" name="TextBox 27"/>
            <p:cNvSpPr txBox="1">
              <a:spLocks noChangeArrowheads="1"/>
            </p:cNvSpPr>
            <p:nvPr/>
          </p:nvSpPr>
          <p:spPr bwMode="auto">
            <a:xfrm>
              <a:off x="3348038" y="1125538"/>
              <a:ext cx="23749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2000"/>
                <a:t>Multiple Thresholds</a:t>
              </a:r>
            </a:p>
          </p:txBody>
        </p:sp>
        <p:sp>
          <p:nvSpPr>
            <p:cNvPr id="16446" name="Isosceles Triangle 5"/>
            <p:cNvSpPr>
              <a:spLocks noChangeArrowheads="1"/>
            </p:cNvSpPr>
            <p:nvPr/>
          </p:nvSpPr>
          <p:spPr bwMode="auto">
            <a:xfrm rot="5400000">
              <a:off x="4283869" y="1772444"/>
              <a:ext cx="576262" cy="4318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6447" name="Straight Connector 3"/>
            <p:cNvCxnSpPr>
              <a:cxnSpLocks noChangeShapeType="1"/>
            </p:cNvCxnSpPr>
            <p:nvPr/>
          </p:nvCxnSpPr>
          <p:spPr bwMode="auto">
            <a:xfrm>
              <a:off x="3924300" y="1844675"/>
              <a:ext cx="431800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48" name="Oval 4"/>
            <p:cNvSpPr>
              <a:spLocks noChangeArrowheads="1"/>
            </p:cNvSpPr>
            <p:nvPr/>
          </p:nvSpPr>
          <p:spPr bwMode="auto">
            <a:xfrm>
              <a:off x="3779838" y="1773238"/>
              <a:ext cx="144462" cy="14287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6449" name="Straight Connector 20"/>
            <p:cNvCxnSpPr>
              <a:cxnSpLocks noChangeShapeType="1"/>
            </p:cNvCxnSpPr>
            <p:nvPr/>
          </p:nvCxnSpPr>
          <p:spPr bwMode="auto">
            <a:xfrm flipV="1">
              <a:off x="4787900" y="1989138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50" name="Oval 4"/>
            <p:cNvSpPr>
              <a:spLocks noChangeArrowheads="1"/>
            </p:cNvSpPr>
            <p:nvPr/>
          </p:nvSpPr>
          <p:spPr bwMode="auto">
            <a:xfrm>
              <a:off x="5219700" y="1916113"/>
              <a:ext cx="144463" cy="14446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16451" name="Isosceles Triangle 5"/>
            <p:cNvSpPr>
              <a:spLocks noChangeArrowheads="1"/>
            </p:cNvSpPr>
            <p:nvPr/>
          </p:nvSpPr>
          <p:spPr bwMode="auto">
            <a:xfrm rot="5400000">
              <a:off x="4284662" y="2420938"/>
              <a:ext cx="574675" cy="4318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6452" name="Straight Connector 3"/>
            <p:cNvCxnSpPr>
              <a:cxnSpLocks noChangeShapeType="1"/>
            </p:cNvCxnSpPr>
            <p:nvPr/>
          </p:nvCxnSpPr>
          <p:spPr bwMode="auto">
            <a:xfrm>
              <a:off x="3995738" y="2492375"/>
              <a:ext cx="360362" cy="15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53" name="Straight Connector 20"/>
            <p:cNvCxnSpPr>
              <a:cxnSpLocks noChangeShapeType="1"/>
            </p:cNvCxnSpPr>
            <p:nvPr/>
          </p:nvCxnSpPr>
          <p:spPr bwMode="auto">
            <a:xfrm flipV="1">
              <a:off x="4787900" y="2636838"/>
              <a:ext cx="431800" cy="1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54" name="Oval 4"/>
            <p:cNvSpPr>
              <a:spLocks noChangeArrowheads="1"/>
            </p:cNvSpPr>
            <p:nvPr/>
          </p:nvSpPr>
          <p:spPr bwMode="auto">
            <a:xfrm>
              <a:off x="5219700" y="2565400"/>
              <a:ext cx="144463" cy="14287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16455" name="Isosceles Triangle 5"/>
            <p:cNvSpPr>
              <a:spLocks noChangeArrowheads="1"/>
            </p:cNvSpPr>
            <p:nvPr/>
          </p:nvSpPr>
          <p:spPr bwMode="auto">
            <a:xfrm rot="5400000">
              <a:off x="4283868" y="3069432"/>
              <a:ext cx="576263" cy="4318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6456" name="Straight Connector 3"/>
            <p:cNvCxnSpPr>
              <a:cxnSpLocks noChangeShapeType="1"/>
            </p:cNvCxnSpPr>
            <p:nvPr/>
          </p:nvCxnSpPr>
          <p:spPr bwMode="auto">
            <a:xfrm>
              <a:off x="3995738" y="3141663"/>
              <a:ext cx="3603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57" name="Straight Connector 20"/>
            <p:cNvCxnSpPr>
              <a:cxnSpLocks noChangeShapeType="1"/>
            </p:cNvCxnSpPr>
            <p:nvPr/>
          </p:nvCxnSpPr>
          <p:spPr bwMode="auto">
            <a:xfrm flipV="1">
              <a:off x="4787900" y="3284538"/>
              <a:ext cx="431800" cy="1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58" name="Oval 4"/>
            <p:cNvSpPr>
              <a:spLocks noChangeArrowheads="1"/>
            </p:cNvSpPr>
            <p:nvPr/>
          </p:nvSpPr>
          <p:spPr bwMode="auto">
            <a:xfrm>
              <a:off x="5219700" y="3213100"/>
              <a:ext cx="144463" cy="14446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6459" name="Straight Connector 3"/>
            <p:cNvCxnSpPr>
              <a:cxnSpLocks noChangeShapeType="1"/>
            </p:cNvCxnSpPr>
            <p:nvPr/>
          </p:nvCxnSpPr>
          <p:spPr bwMode="auto">
            <a:xfrm>
              <a:off x="3995738" y="1844675"/>
              <a:ext cx="0" cy="12969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6460" name="Picture 5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7310"/>
            <a:stretch>
              <a:fillRect/>
            </a:stretch>
          </p:blipFill>
          <p:spPr bwMode="auto">
            <a:xfrm>
              <a:off x="3348038" y="4508500"/>
              <a:ext cx="2312987" cy="1873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6461" name="Straight Connector 10"/>
            <p:cNvCxnSpPr>
              <a:cxnSpLocks noChangeShapeType="1"/>
            </p:cNvCxnSpPr>
            <p:nvPr/>
          </p:nvCxnSpPr>
          <p:spPr bwMode="auto">
            <a:xfrm>
              <a:off x="3635375" y="2133600"/>
              <a:ext cx="7207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62" name="Straight Connector 10"/>
            <p:cNvCxnSpPr>
              <a:cxnSpLocks noChangeShapeType="1"/>
            </p:cNvCxnSpPr>
            <p:nvPr/>
          </p:nvCxnSpPr>
          <p:spPr bwMode="auto">
            <a:xfrm>
              <a:off x="3635375" y="2781300"/>
              <a:ext cx="7207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463" name="Straight Connector 10"/>
            <p:cNvCxnSpPr>
              <a:cxnSpLocks noChangeShapeType="1"/>
            </p:cNvCxnSpPr>
            <p:nvPr/>
          </p:nvCxnSpPr>
          <p:spPr bwMode="auto">
            <a:xfrm>
              <a:off x="3635375" y="3429000"/>
              <a:ext cx="7207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464" name="TextBox 60"/>
            <p:cNvSpPr txBox="1">
              <a:spLocks noChangeArrowheads="1"/>
            </p:cNvSpPr>
            <p:nvPr/>
          </p:nvSpPr>
          <p:spPr bwMode="auto">
            <a:xfrm>
              <a:off x="3203575" y="1916113"/>
              <a:ext cx="417513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600"/>
                <a:t>T1</a:t>
              </a:r>
            </a:p>
          </p:txBody>
        </p:sp>
        <p:sp>
          <p:nvSpPr>
            <p:cNvPr id="16465" name="TextBox 61"/>
            <p:cNvSpPr txBox="1">
              <a:spLocks noChangeArrowheads="1"/>
            </p:cNvSpPr>
            <p:nvPr/>
          </p:nvSpPr>
          <p:spPr bwMode="auto">
            <a:xfrm>
              <a:off x="3203575" y="2565400"/>
              <a:ext cx="41751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600"/>
                <a:t>T2</a:t>
              </a:r>
            </a:p>
          </p:txBody>
        </p:sp>
        <p:sp>
          <p:nvSpPr>
            <p:cNvPr id="16466" name="TextBox 62"/>
            <p:cNvSpPr txBox="1">
              <a:spLocks noChangeArrowheads="1"/>
            </p:cNvSpPr>
            <p:nvPr/>
          </p:nvSpPr>
          <p:spPr bwMode="auto">
            <a:xfrm>
              <a:off x="3203575" y="3213100"/>
              <a:ext cx="41751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600"/>
                <a:t>T3</a:t>
              </a:r>
            </a:p>
          </p:txBody>
        </p:sp>
        <p:sp>
          <p:nvSpPr>
            <p:cNvPr id="16467" name="TextBox 63"/>
            <p:cNvSpPr txBox="1">
              <a:spLocks noChangeArrowheads="1"/>
            </p:cNvSpPr>
            <p:nvPr/>
          </p:nvSpPr>
          <p:spPr bwMode="auto">
            <a:xfrm>
              <a:off x="5235575" y="4962525"/>
              <a:ext cx="41592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600"/>
                <a:t>T1</a:t>
              </a:r>
            </a:p>
          </p:txBody>
        </p:sp>
        <p:sp>
          <p:nvSpPr>
            <p:cNvPr id="16468" name="TextBox 64"/>
            <p:cNvSpPr txBox="1">
              <a:spLocks noChangeArrowheads="1"/>
            </p:cNvSpPr>
            <p:nvPr/>
          </p:nvSpPr>
          <p:spPr bwMode="auto">
            <a:xfrm>
              <a:off x="5219700" y="5229225"/>
              <a:ext cx="41751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600"/>
                <a:t>T2</a:t>
              </a:r>
            </a:p>
          </p:txBody>
        </p:sp>
        <p:sp>
          <p:nvSpPr>
            <p:cNvPr id="16469" name="TextBox 65"/>
            <p:cNvSpPr txBox="1">
              <a:spLocks noChangeArrowheads="1"/>
            </p:cNvSpPr>
            <p:nvPr/>
          </p:nvSpPr>
          <p:spPr bwMode="auto">
            <a:xfrm>
              <a:off x="5219700" y="5589588"/>
              <a:ext cx="4175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600"/>
                <a:t>T3</a:t>
              </a: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867400" y="1125538"/>
            <a:ext cx="3194050" cy="5432425"/>
            <a:chOff x="5867400" y="1125538"/>
            <a:chExt cx="3194050" cy="5432425"/>
          </a:xfrm>
        </p:grpSpPr>
        <p:sp>
          <p:nvSpPr>
            <p:cNvPr id="16406" name="TextBox 107"/>
            <p:cNvSpPr txBox="1">
              <a:spLocks noChangeArrowheads="1"/>
            </p:cNvSpPr>
            <p:nvPr/>
          </p:nvSpPr>
          <p:spPr bwMode="auto">
            <a:xfrm>
              <a:off x="6221413" y="1700213"/>
              <a:ext cx="115887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/>
                <a:t>Inverter &amp; Attenuator</a:t>
              </a:r>
            </a:p>
          </p:txBody>
        </p:sp>
        <p:grpSp>
          <p:nvGrpSpPr>
            <p:cNvPr id="16407" name="Group 1"/>
            <p:cNvGrpSpPr>
              <a:grpSpLocks/>
            </p:cNvGrpSpPr>
            <p:nvPr/>
          </p:nvGrpSpPr>
          <p:grpSpPr bwMode="auto">
            <a:xfrm>
              <a:off x="5867400" y="1989138"/>
              <a:ext cx="3194050" cy="4568825"/>
              <a:chOff x="5867400" y="1989138"/>
              <a:chExt cx="3194050" cy="4568825"/>
            </a:xfrm>
          </p:grpSpPr>
          <p:pic>
            <p:nvPicPr>
              <p:cNvPr id="16409" name="Picture 6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27763" y="4292600"/>
                <a:ext cx="2833687" cy="2265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410" name="Isosceles Triangle 5"/>
              <p:cNvSpPr>
                <a:spLocks noChangeArrowheads="1"/>
              </p:cNvSpPr>
              <p:nvPr/>
            </p:nvSpPr>
            <p:spPr bwMode="auto">
              <a:xfrm rot="5400000">
                <a:off x="6228557" y="2061369"/>
                <a:ext cx="576262" cy="431800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16411" name="Straight Connector 3"/>
              <p:cNvCxnSpPr>
                <a:cxnSpLocks noChangeShapeType="1"/>
                <a:endCxn id="16410" idx="3"/>
              </p:cNvCxnSpPr>
              <p:nvPr/>
            </p:nvCxnSpPr>
            <p:spPr bwMode="auto">
              <a:xfrm>
                <a:off x="6011863" y="2276475"/>
                <a:ext cx="28892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12" name="Oval 4"/>
              <p:cNvSpPr>
                <a:spLocks noChangeArrowheads="1"/>
              </p:cNvSpPr>
              <p:nvPr/>
            </p:nvSpPr>
            <p:spPr bwMode="auto">
              <a:xfrm>
                <a:off x="5867400" y="2205038"/>
                <a:ext cx="144463" cy="14446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16413" name="Straight Connector 3"/>
              <p:cNvCxnSpPr>
                <a:cxnSpLocks noChangeShapeType="1"/>
              </p:cNvCxnSpPr>
              <p:nvPr/>
            </p:nvCxnSpPr>
            <p:spPr bwMode="auto">
              <a:xfrm>
                <a:off x="6156325" y="2276475"/>
                <a:ext cx="0" cy="7921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14" name="Straight Connector 3"/>
              <p:cNvCxnSpPr>
                <a:cxnSpLocks noChangeShapeType="1"/>
              </p:cNvCxnSpPr>
              <p:nvPr/>
            </p:nvCxnSpPr>
            <p:spPr bwMode="auto">
              <a:xfrm>
                <a:off x="6156325" y="3068638"/>
                <a:ext cx="360363" cy="15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pic>
            <p:nvPicPr>
              <p:cNvPr id="16415" name="Picture 74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688" y="2805113"/>
                <a:ext cx="576262" cy="534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6416" name="Straight Connector 3"/>
              <p:cNvCxnSpPr>
                <a:cxnSpLocks noChangeShapeType="1"/>
              </p:cNvCxnSpPr>
              <p:nvPr/>
            </p:nvCxnSpPr>
            <p:spPr bwMode="auto">
              <a:xfrm>
                <a:off x="7092950" y="3068638"/>
                <a:ext cx="28733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17" name="Oval 4"/>
              <p:cNvSpPr>
                <a:spLocks noChangeArrowheads="1"/>
              </p:cNvSpPr>
              <p:nvPr/>
            </p:nvSpPr>
            <p:spPr bwMode="auto">
              <a:xfrm>
                <a:off x="6680200" y="2227263"/>
                <a:ext cx="101600" cy="10160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16418" name="Straight Connector 3"/>
              <p:cNvCxnSpPr>
                <a:cxnSpLocks noChangeShapeType="1"/>
              </p:cNvCxnSpPr>
              <p:nvPr/>
            </p:nvCxnSpPr>
            <p:spPr bwMode="auto">
              <a:xfrm>
                <a:off x="6732588" y="2276475"/>
                <a:ext cx="2159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19" name="Isosceles Triangle 5"/>
              <p:cNvSpPr>
                <a:spLocks noChangeArrowheads="1"/>
              </p:cNvSpPr>
              <p:nvPr/>
            </p:nvSpPr>
            <p:spPr bwMode="auto">
              <a:xfrm rot="5400000">
                <a:off x="7452519" y="2348707"/>
                <a:ext cx="863600" cy="576262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16420" name="Straight Connector 3"/>
              <p:cNvCxnSpPr>
                <a:cxnSpLocks noChangeShapeType="1"/>
              </p:cNvCxnSpPr>
              <p:nvPr/>
            </p:nvCxnSpPr>
            <p:spPr bwMode="auto">
              <a:xfrm flipV="1">
                <a:off x="7380288" y="2276475"/>
                <a:ext cx="0" cy="2159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21" name="Straight Connector 3"/>
              <p:cNvCxnSpPr>
                <a:cxnSpLocks noChangeShapeType="1"/>
              </p:cNvCxnSpPr>
              <p:nvPr/>
            </p:nvCxnSpPr>
            <p:spPr bwMode="auto">
              <a:xfrm flipV="1">
                <a:off x="7380288" y="2852738"/>
                <a:ext cx="0" cy="2159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22" name="Straight Connector 3"/>
              <p:cNvCxnSpPr>
                <a:cxnSpLocks noChangeShapeType="1"/>
              </p:cNvCxnSpPr>
              <p:nvPr/>
            </p:nvCxnSpPr>
            <p:spPr bwMode="auto">
              <a:xfrm>
                <a:off x="7380288" y="2852738"/>
                <a:ext cx="2159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23" name="Straight Connector 3"/>
              <p:cNvCxnSpPr>
                <a:cxnSpLocks noChangeShapeType="1"/>
              </p:cNvCxnSpPr>
              <p:nvPr/>
            </p:nvCxnSpPr>
            <p:spPr bwMode="auto">
              <a:xfrm>
                <a:off x="7380288" y="2492375"/>
                <a:ext cx="2159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24" name="TextBox 86"/>
              <p:cNvSpPr txBox="1">
                <a:spLocks noChangeArrowheads="1"/>
              </p:cNvSpPr>
              <p:nvPr/>
            </p:nvSpPr>
            <p:spPr bwMode="auto">
              <a:xfrm>
                <a:off x="7581900" y="2308225"/>
                <a:ext cx="427038" cy="585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1pPr>
                <a:lvl2pPr marL="742950" indent="-28575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2pPr>
                <a:lvl3pPr marL="11430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3pPr>
                <a:lvl4pPr marL="16002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4pPr>
                <a:lvl5pPr marL="20574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r>
                  <a:rPr lang="en-US" sz="3200">
                    <a:latin typeface="Symbol" charset="0"/>
                    <a:cs typeface="Symbol" charset="0"/>
                  </a:rPr>
                  <a:t>S</a:t>
                </a:r>
              </a:p>
            </p:txBody>
          </p:sp>
          <p:cxnSp>
            <p:nvCxnSpPr>
              <p:cNvPr id="16425" name="Straight Connector 20"/>
              <p:cNvCxnSpPr>
                <a:cxnSpLocks noChangeShapeType="1"/>
              </p:cNvCxnSpPr>
              <p:nvPr/>
            </p:nvCxnSpPr>
            <p:spPr bwMode="auto">
              <a:xfrm flipV="1">
                <a:off x="8172450" y="2636838"/>
                <a:ext cx="215900" cy="15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26" name="Straight Connector 94"/>
              <p:cNvCxnSpPr>
                <a:cxnSpLocks noChangeShapeType="1"/>
                <a:stCxn id="16412" idx="4"/>
              </p:cNvCxnSpPr>
              <p:nvPr/>
            </p:nvCxnSpPr>
            <p:spPr bwMode="auto">
              <a:xfrm>
                <a:off x="5940425" y="2349500"/>
                <a:ext cx="828675" cy="2644775"/>
              </a:xfrm>
              <a:prstGeom prst="line">
                <a:avLst/>
              </a:prstGeom>
              <a:noFill/>
              <a:ln w="9525">
                <a:solidFill>
                  <a:srgbClr val="E0696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27" name="Straight Connector 95"/>
              <p:cNvCxnSpPr>
                <a:cxnSpLocks noChangeShapeType="1"/>
              </p:cNvCxnSpPr>
              <p:nvPr/>
            </p:nvCxnSpPr>
            <p:spPr bwMode="auto">
              <a:xfrm flipH="1">
                <a:off x="7219950" y="3068638"/>
                <a:ext cx="88900" cy="1798637"/>
              </a:xfrm>
              <a:prstGeom prst="line">
                <a:avLst/>
              </a:prstGeom>
              <a:noFill/>
              <a:ln w="9525">
                <a:solidFill>
                  <a:srgbClr val="96B5D8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28" name="Straight Connector 99"/>
              <p:cNvCxnSpPr>
                <a:cxnSpLocks noChangeShapeType="1"/>
              </p:cNvCxnSpPr>
              <p:nvPr/>
            </p:nvCxnSpPr>
            <p:spPr bwMode="auto">
              <a:xfrm flipH="1">
                <a:off x="7056438" y="2276475"/>
                <a:ext cx="252412" cy="3960813"/>
              </a:xfrm>
              <a:prstGeom prst="line">
                <a:avLst/>
              </a:prstGeom>
              <a:noFill/>
              <a:ln w="9525">
                <a:solidFill>
                  <a:srgbClr val="6DB56C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29" name="Straight Connector 104"/>
              <p:cNvCxnSpPr>
                <a:cxnSpLocks noChangeShapeType="1"/>
              </p:cNvCxnSpPr>
              <p:nvPr/>
            </p:nvCxnSpPr>
            <p:spPr bwMode="auto">
              <a:xfrm flipH="1">
                <a:off x="7394575" y="2636838"/>
                <a:ext cx="849313" cy="28051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30" name="TextBox 108"/>
              <p:cNvSpPr txBox="1">
                <a:spLocks noChangeArrowheads="1"/>
              </p:cNvSpPr>
              <p:nvPr/>
            </p:nvSpPr>
            <p:spPr bwMode="auto">
              <a:xfrm>
                <a:off x="6578600" y="3357563"/>
                <a:ext cx="4413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1pPr>
                <a:lvl2pPr marL="742950" indent="-28575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2pPr>
                <a:lvl3pPr marL="11430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3pPr>
                <a:lvl4pPr marL="16002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4pPr>
                <a:lvl5pPr marL="20574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r>
                  <a:rPr lang="en-US"/>
                  <a:t>Delay</a:t>
                </a:r>
              </a:p>
            </p:txBody>
          </p:sp>
          <p:sp>
            <p:nvSpPr>
              <p:cNvPr id="16431" name="TextBox 109"/>
              <p:cNvSpPr txBox="1">
                <a:spLocks noChangeArrowheads="1"/>
              </p:cNvSpPr>
              <p:nvPr/>
            </p:nvSpPr>
            <p:spPr bwMode="auto">
              <a:xfrm>
                <a:off x="7586663" y="3068638"/>
                <a:ext cx="454025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1pPr>
                <a:lvl2pPr marL="742950" indent="-28575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2pPr>
                <a:lvl3pPr marL="11430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3pPr>
                <a:lvl4pPr marL="16002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4pPr>
                <a:lvl5pPr marL="20574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r>
                  <a:rPr lang="en-US"/>
                  <a:t>Adder</a:t>
                </a:r>
              </a:p>
            </p:txBody>
          </p:sp>
          <p:cxnSp>
            <p:nvCxnSpPr>
              <p:cNvPr id="16432" name="Straight Connector 111"/>
              <p:cNvCxnSpPr>
                <a:cxnSpLocks noChangeShapeType="1"/>
              </p:cNvCxnSpPr>
              <p:nvPr/>
            </p:nvCxnSpPr>
            <p:spPr bwMode="auto">
              <a:xfrm>
                <a:off x="6272213" y="5965825"/>
                <a:ext cx="27352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33" name="Straight Connector 112"/>
              <p:cNvCxnSpPr>
                <a:cxnSpLocks noChangeShapeType="1"/>
              </p:cNvCxnSpPr>
              <p:nvPr/>
            </p:nvCxnSpPr>
            <p:spPr bwMode="auto">
              <a:xfrm>
                <a:off x="6908800" y="4365625"/>
                <a:ext cx="0" cy="2108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34" name="Isosceles Triangle 5"/>
              <p:cNvSpPr>
                <a:spLocks noChangeArrowheads="1"/>
              </p:cNvSpPr>
              <p:nvPr/>
            </p:nvSpPr>
            <p:spPr bwMode="auto">
              <a:xfrm rot="5400000">
                <a:off x="8316118" y="2564607"/>
                <a:ext cx="576263" cy="431800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16435" name="Straight Connector 20"/>
              <p:cNvCxnSpPr>
                <a:cxnSpLocks noChangeShapeType="1"/>
              </p:cNvCxnSpPr>
              <p:nvPr/>
            </p:nvCxnSpPr>
            <p:spPr bwMode="auto">
              <a:xfrm flipV="1">
                <a:off x="8820150" y="2781300"/>
                <a:ext cx="2159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36" name="Oval 4"/>
              <p:cNvSpPr>
                <a:spLocks noChangeArrowheads="1"/>
              </p:cNvSpPr>
              <p:nvPr/>
            </p:nvSpPr>
            <p:spPr bwMode="auto">
              <a:xfrm>
                <a:off x="8893175" y="2708275"/>
                <a:ext cx="144463" cy="14446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16437" name="Straight Connector 20"/>
              <p:cNvCxnSpPr>
                <a:cxnSpLocks noChangeShapeType="1"/>
              </p:cNvCxnSpPr>
              <p:nvPr/>
            </p:nvCxnSpPr>
            <p:spPr bwMode="auto">
              <a:xfrm>
                <a:off x="8243888" y="2924175"/>
                <a:ext cx="14446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38" name="TextBox 125"/>
              <p:cNvSpPr txBox="1">
                <a:spLocks noChangeArrowheads="1"/>
              </p:cNvSpPr>
              <p:nvPr/>
            </p:nvSpPr>
            <p:spPr bwMode="auto">
              <a:xfrm>
                <a:off x="8147050" y="2925763"/>
                <a:ext cx="24130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1pPr>
                <a:lvl2pPr marL="742950" indent="-28575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2pPr>
                <a:lvl3pPr marL="11430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3pPr>
                <a:lvl4pPr marL="16002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4pPr>
                <a:lvl5pPr marL="2057400" indent="-228600"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800">
                    <a:solidFill>
                      <a:schemeClr val="tx1"/>
                    </a:solidFill>
                    <a:latin typeface="Tahoma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r>
                  <a:rPr lang="en-US"/>
                  <a:t>0</a:t>
                </a:r>
              </a:p>
            </p:txBody>
          </p:sp>
          <p:cxnSp>
            <p:nvCxnSpPr>
              <p:cNvPr id="16439" name="Straight Connector 127"/>
              <p:cNvCxnSpPr>
                <a:cxnSpLocks noChangeShapeType="1"/>
              </p:cNvCxnSpPr>
              <p:nvPr/>
            </p:nvCxnSpPr>
            <p:spPr bwMode="auto">
              <a:xfrm flipH="1">
                <a:off x="8494713" y="2690813"/>
                <a:ext cx="71437" cy="2159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40" name="Straight Connector 128"/>
              <p:cNvCxnSpPr>
                <a:cxnSpLocks noChangeShapeType="1"/>
              </p:cNvCxnSpPr>
              <p:nvPr/>
            </p:nvCxnSpPr>
            <p:spPr bwMode="auto">
              <a:xfrm>
                <a:off x="8421688" y="2906713"/>
                <a:ext cx="730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41" name="Straight Connector 129"/>
              <p:cNvCxnSpPr>
                <a:cxnSpLocks noChangeShapeType="1"/>
              </p:cNvCxnSpPr>
              <p:nvPr/>
            </p:nvCxnSpPr>
            <p:spPr bwMode="auto">
              <a:xfrm>
                <a:off x="8566150" y="2690813"/>
                <a:ext cx="714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442" name="Straight Connector 130"/>
              <p:cNvCxnSpPr>
                <a:cxnSpLocks noChangeShapeType="1"/>
              </p:cNvCxnSpPr>
              <p:nvPr/>
            </p:nvCxnSpPr>
            <p:spPr bwMode="auto">
              <a:xfrm>
                <a:off x="8456613" y="2794000"/>
                <a:ext cx="1428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6443" name="Rectangle 136"/>
              <p:cNvSpPr>
                <a:spLocks noChangeArrowheads="1"/>
              </p:cNvSpPr>
              <p:nvPr/>
            </p:nvSpPr>
            <p:spPr bwMode="auto">
              <a:xfrm>
                <a:off x="6948488" y="2205038"/>
                <a:ext cx="287337" cy="14446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latin typeface="Times" charset="0"/>
                </a:endParaRPr>
              </a:p>
            </p:txBody>
          </p:sp>
          <p:cxnSp>
            <p:nvCxnSpPr>
              <p:cNvPr id="16444" name="Straight Connector 3"/>
              <p:cNvCxnSpPr>
                <a:cxnSpLocks noChangeShapeType="1"/>
              </p:cNvCxnSpPr>
              <p:nvPr/>
            </p:nvCxnSpPr>
            <p:spPr bwMode="auto">
              <a:xfrm>
                <a:off x="7235825" y="2276475"/>
                <a:ext cx="14446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6408" name="TextBox 139"/>
            <p:cNvSpPr txBox="1">
              <a:spLocks noChangeArrowheads="1"/>
            </p:cNvSpPr>
            <p:nvPr/>
          </p:nvSpPr>
          <p:spPr bwMode="auto">
            <a:xfrm>
              <a:off x="6156325" y="1125538"/>
              <a:ext cx="29051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2000"/>
                <a:t>Constant Fraction (CFD)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Influence of noise</a:t>
            </a:r>
          </a:p>
        </p:txBody>
      </p:sp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pic>
        <p:nvPicPr>
          <p:cNvPr id="17412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0363" y="981075"/>
            <a:ext cx="3046412" cy="2408238"/>
          </a:xfrm>
        </p:spPr>
      </p:pic>
      <p:sp>
        <p:nvSpPr>
          <p:cNvPr id="17413" name="Oval 6"/>
          <p:cNvSpPr>
            <a:spLocks noChangeArrowheads="1"/>
          </p:cNvSpPr>
          <p:nvPr/>
        </p:nvSpPr>
        <p:spPr bwMode="auto">
          <a:xfrm>
            <a:off x="611188" y="2420938"/>
            <a:ext cx="792162" cy="792162"/>
          </a:xfrm>
          <a:prstGeom prst="ellips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pic>
        <p:nvPicPr>
          <p:cNvPr id="1741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1196975"/>
            <a:ext cx="3590925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415" name="Straight Connector 9"/>
          <p:cNvCxnSpPr>
            <a:cxnSpLocks noChangeShapeType="1"/>
          </p:cNvCxnSpPr>
          <p:nvPr/>
        </p:nvCxnSpPr>
        <p:spPr bwMode="auto">
          <a:xfrm>
            <a:off x="5940425" y="2420938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416" name="Rounded Rectangle 10"/>
          <p:cNvSpPr>
            <a:spLocks noChangeArrowheads="1"/>
          </p:cNvSpPr>
          <p:nvPr/>
        </p:nvSpPr>
        <p:spPr bwMode="auto">
          <a:xfrm>
            <a:off x="4211638" y="836613"/>
            <a:ext cx="3889375" cy="2736850"/>
          </a:xfrm>
          <a:prstGeom prst="roundRect">
            <a:avLst>
              <a:gd name="adj" fmla="val 16667"/>
            </a:avLst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7417" name="Straight Connector 12"/>
          <p:cNvCxnSpPr>
            <a:cxnSpLocks noChangeShapeType="1"/>
          </p:cNvCxnSpPr>
          <p:nvPr/>
        </p:nvCxnSpPr>
        <p:spPr bwMode="auto">
          <a:xfrm flipV="1">
            <a:off x="815975" y="908050"/>
            <a:ext cx="3540125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18" name="Straight Connector 13"/>
          <p:cNvCxnSpPr>
            <a:cxnSpLocks noChangeShapeType="1"/>
          </p:cNvCxnSpPr>
          <p:nvPr/>
        </p:nvCxnSpPr>
        <p:spPr bwMode="auto">
          <a:xfrm>
            <a:off x="946150" y="3248025"/>
            <a:ext cx="3614738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19" name="Straight Arrow Connector 21"/>
          <p:cNvCxnSpPr>
            <a:cxnSpLocks noChangeShapeType="1"/>
          </p:cNvCxnSpPr>
          <p:nvPr/>
        </p:nvCxnSpPr>
        <p:spPr bwMode="auto">
          <a:xfrm>
            <a:off x="6991350" y="2278063"/>
            <a:ext cx="2873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20" name="Straight Arrow Connector 22"/>
          <p:cNvCxnSpPr>
            <a:cxnSpLocks noChangeShapeType="1"/>
          </p:cNvCxnSpPr>
          <p:nvPr/>
        </p:nvCxnSpPr>
        <p:spPr bwMode="auto">
          <a:xfrm>
            <a:off x="7381875" y="2279650"/>
            <a:ext cx="0" cy="288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7421" name="Picture 25" descr="Screen Shot 2013-07-08 at 16.37.59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6850" y="3816350"/>
            <a:ext cx="3832225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2" name="TextBox 26"/>
          <p:cNvSpPr txBox="1">
            <a:spLocks noChangeArrowheads="1"/>
          </p:cNvSpPr>
          <p:nvPr/>
        </p:nvSpPr>
        <p:spPr bwMode="auto">
          <a:xfrm>
            <a:off x="5724525" y="1341438"/>
            <a:ext cx="1827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Voltage noise causes</a:t>
            </a:r>
          </a:p>
          <a:p>
            <a:r>
              <a:rPr lang="en-US" sz="1400"/>
              <a:t>timing jitter !</a:t>
            </a:r>
          </a:p>
        </p:txBody>
      </p:sp>
      <p:cxnSp>
        <p:nvCxnSpPr>
          <p:cNvPr id="17423" name="Straight Arrow Connector 28"/>
          <p:cNvCxnSpPr>
            <a:cxnSpLocks noChangeShapeType="1"/>
          </p:cNvCxnSpPr>
          <p:nvPr/>
        </p:nvCxnSpPr>
        <p:spPr bwMode="auto">
          <a:xfrm flipV="1">
            <a:off x="323850" y="3784600"/>
            <a:ext cx="0" cy="1439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24" name="Straight Arrow Connector 29"/>
          <p:cNvCxnSpPr>
            <a:cxnSpLocks noChangeShapeType="1"/>
          </p:cNvCxnSpPr>
          <p:nvPr/>
        </p:nvCxnSpPr>
        <p:spPr bwMode="auto">
          <a:xfrm>
            <a:off x="323850" y="5224463"/>
            <a:ext cx="19431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425" name="Freeform 34"/>
          <p:cNvSpPr>
            <a:spLocks/>
          </p:cNvSpPr>
          <p:nvPr/>
        </p:nvSpPr>
        <p:spPr bwMode="auto">
          <a:xfrm>
            <a:off x="331788" y="4124325"/>
            <a:ext cx="1593850" cy="1095375"/>
          </a:xfrm>
          <a:custGeom>
            <a:avLst/>
            <a:gdLst>
              <a:gd name="T0" fmla="*/ 0 w 1595309"/>
              <a:gd name="T1" fmla="*/ 0 h 1094778"/>
              <a:gd name="T2" fmla="*/ 0 w 1595309"/>
              <a:gd name="T3" fmla="*/ 0 h 1094778"/>
              <a:gd name="T4" fmla="*/ 55896 w 1595309"/>
              <a:gd name="T5" fmla="*/ 12568 h 1094778"/>
              <a:gd name="T6" fmla="*/ 74525 w 1595309"/>
              <a:gd name="T7" fmla="*/ 18848 h 1094778"/>
              <a:gd name="T8" fmla="*/ 86945 w 1595309"/>
              <a:gd name="T9" fmla="*/ 37700 h 1094778"/>
              <a:gd name="T10" fmla="*/ 93156 w 1595309"/>
              <a:gd name="T11" fmla="*/ 56551 h 1094778"/>
              <a:gd name="T12" fmla="*/ 130419 w 1595309"/>
              <a:gd name="T13" fmla="*/ 100534 h 1094778"/>
              <a:gd name="T14" fmla="*/ 149050 w 1595309"/>
              <a:gd name="T15" fmla="*/ 138229 h 1094778"/>
              <a:gd name="T16" fmla="*/ 161471 w 1595309"/>
              <a:gd name="T17" fmla="*/ 157080 h 1094778"/>
              <a:gd name="T18" fmla="*/ 173892 w 1595309"/>
              <a:gd name="T19" fmla="*/ 251330 h 1094778"/>
              <a:gd name="T20" fmla="*/ 180102 w 1595309"/>
              <a:gd name="T21" fmla="*/ 270179 h 1094778"/>
              <a:gd name="T22" fmla="*/ 192523 w 1595309"/>
              <a:gd name="T23" fmla="*/ 314162 h 1094778"/>
              <a:gd name="T24" fmla="*/ 198733 w 1595309"/>
              <a:gd name="T25" fmla="*/ 351860 h 1094778"/>
              <a:gd name="T26" fmla="*/ 204943 w 1595309"/>
              <a:gd name="T27" fmla="*/ 383276 h 1094778"/>
              <a:gd name="T28" fmla="*/ 211155 w 1595309"/>
              <a:gd name="T29" fmla="*/ 408409 h 1094778"/>
              <a:gd name="T30" fmla="*/ 223575 w 1595309"/>
              <a:gd name="T31" fmla="*/ 427258 h 1094778"/>
              <a:gd name="T32" fmla="*/ 242206 w 1595309"/>
              <a:gd name="T33" fmla="*/ 477524 h 1094778"/>
              <a:gd name="T34" fmla="*/ 254627 w 1595309"/>
              <a:gd name="T35" fmla="*/ 515225 h 1094778"/>
              <a:gd name="T36" fmla="*/ 273258 w 1595309"/>
              <a:gd name="T37" fmla="*/ 527790 h 1094778"/>
              <a:gd name="T38" fmla="*/ 285679 w 1595309"/>
              <a:gd name="T39" fmla="*/ 565490 h 1094778"/>
              <a:gd name="T40" fmla="*/ 304310 w 1595309"/>
              <a:gd name="T41" fmla="*/ 622038 h 1094778"/>
              <a:gd name="T42" fmla="*/ 335363 w 1595309"/>
              <a:gd name="T43" fmla="*/ 653455 h 1094778"/>
              <a:gd name="T44" fmla="*/ 353994 w 1595309"/>
              <a:gd name="T45" fmla="*/ 710004 h 1094778"/>
              <a:gd name="T46" fmla="*/ 372626 w 1595309"/>
              <a:gd name="T47" fmla="*/ 735136 h 1094778"/>
              <a:gd name="T48" fmla="*/ 391258 w 1595309"/>
              <a:gd name="T49" fmla="*/ 753986 h 1094778"/>
              <a:gd name="T50" fmla="*/ 409887 w 1595309"/>
              <a:gd name="T51" fmla="*/ 760269 h 1094778"/>
              <a:gd name="T52" fmla="*/ 422308 w 1595309"/>
              <a:gd name="T53" fmla="*/ 779118 h 1094778"/>
              <a:gd name="T54" fmla="*/ 478202 w 1595309"/>
              <a:gd name="T55" fmla="*/ 804252 h 1094778"/>
              <a:gd name="T56" fmla="*/ 565148 w 1595309"/>
              <a:gd name="T57" fmla="*/ 823101 h 1094778"/>
              <a:gd name="T58" fmla="*/ 583781 w 1595309"/>
              <a:gd name="T59" fmla="*/ 835667 h 1094778"/>
              <a:gd name="T60" fmla="*/ 652094 w 1595309"/>
              <a:gd name="T61" fmla="*/ 848235 h 1094778"/>
              <a:gd name="T62" fmla="*/ 714199 w 1595309"/>
              <a:gd name="T63" fmla="*/ 885934 h 1094778"/>
              <a:gd name="T64" fmla="*/ 732830 w 1595309"/>
              <a:gd name="T65" fmla="*/ 892216 h 1094778"/>
              <a:gd name="T66" fmla="*/ 770092 w 1595309"/>
              <a:gd name="T67" fmla="*/ 929916 h 1094778"/>
              <a:gd name="T68" fmla="*/ 813565 w 1595309"/>
              <a:gd name="T69" fmla="*/ 936199 h 1094778"/>
              <a:gd name="T70" fmla="*/ 850828 w 1595309"/>
              <a:gd name="T71" fmla="*/ 942483 h 1094778"/>
              <a:gd name="T72" fmla="*/ 1111667 w 1595309"/>
              <a:gd name="T73" fmla="*/ 948766 h 1094778"/>
              <a:gd name="T74" fmla="*/ 1434608 w 1595309"/>
              <a:gd name="T75" fmla="*/ 961332 h 1094778"/>
              <a:gd name="T76" fmla="*/ 1459450 w 1595309"/>
              <a:gd name="T77" fmla="*/ 973899 h 1094778"/>
              <a:gd name="T78" fmla="*/ 1496712 w 1595309"/>
              <a:gd name="T79" fmla="*/ 992748 h 1094778"/>
              <a:gd name="T80" fmla="*/ 1527764 w 1595309"/>
              <a:gd name="T81" fmla="*/ 1030447 h 1094778"/>
              <a:gd name="T82" fmla="*/ 1540185 w 1595309"/>
              <a:gd name="T83" fmla="*/ 1049298 h 1094778"/>
              <a:gd name="T84" fmla="*/ 1577448 w 1595309"/>
              <a:gd name="T85" fmla="*/ 1074430 h 1094778"/>
              <a:gd name="T86" fmla="*/ 1583658 w 1595309"/>
              <a:gd name="T87" fmla="*/ 1099563 h 109477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95309" h="1094778">
                <a:moveTo>
                  <a:pt x="0" y="0"/>
                </a:moveTo>
                <a:lnTo>
                  <a:pt x="0" y="0"/>
                </a:lnTo>
                <a:cubicBezTo>
                  <a:pt x="18768" y="4171"/>
                  <a:pt x="37652" y="7849"/>
                  <a:pt x="56304" y="12512"/>
                </a:cubicBezTo>
                <a:cubicBezTo>
                  <a:pt x="62702" y="14111"/>
                  <a:pt x="69922" y="14649"/>
                  <a:pt x="75072" y="18768"/>
                </a:cubicBezTo>
                <a:cubicBezTo>
                  <a:pt x="80943" y="23465"/>
                  <a:pt x="83414" y="31279"/>
                  <a:pt x="87585" y="37535"/>
                </a:cubicBezTo>
                <a:cubicBezTo>
                  <a:pt x="89670" y="43791"/>
                  <a:pt x="90569" y="50577"/>
                  <a:pt x="93841" y="56303"/>
                </a:cubicBezTo>
                <a:cubicBezTo>
                  <a:pt x="110879" y="86119"/>
                  <a:pt x="111209" y="75892"/>
                  <a:pt x="131377" y="100094"/>
                </a:cubicBezTo>
                <a:cubicBezTo>
                  <a:pt x="153788" y="126987"/>
                  <a:pt x="136038" y="109415"/>
                  <a:pt x="150145" y="137629"/>
                </a:cubicBezTo>
                <a:cubicBezTo>
                  <a:pt x="153508" y="144354"/>
                  <a:pt x="158486" y="150141"/>
                  <a:pt x="162657" y="156397"/>
                </a:cubicBezTo>
                <a:cubicBezTo>
                  <a:pt x="164179" y="168576"/>
                  <a:pt x="172291" y="235845"/>
                  <a:pt x="175169" y="250235"/>
                </a:cubicBezTo>
                <a:cubicBezTo>
                  <a:pt x="176462" y="256701"/>
                  <a:pt x="179530" y="262687"/>
                  <a:pt x="181425" y="269003"/>
                </a:cubicBezTo>
                <a:cubicBezTo>
                  <a:pt x="185787" y="283544"/>
                  <a:pt x="190523" y="298002"/>
                  <a:pt x="193937" y="312794"/>
                </a:cubicBezTo>
                <a:cubicBezTo>
                  <a:pt x="196789" y="325153"/>
                  <a:pt x="197924" y="337849"/>
                  <a:pt x="200193" y="350329"/>
                </a:cubicBezTo>
                <a:cubicBezTo>
                  <a:pt x="202095" y="360790"/>
                  <a:pt x="204142" y="371228"/>
                  <a:pt x="206449" y="381608"/>
                </a:cubicBezTo>
                <a:cubicBezTo>
                  <a:pt x="208314" y="390001"/>
                  <a:pt x="209319" y="398729"/>
                  <a:pt x="212706" y="406632"/>
                </a:cubicBezTo>
                <a:cubicBezTo>
                  <a:pt x="215668" y="413543"/>
                  <a:pt x="221047" y="419143"/>
                  <a:pt x="225218" y="425399"/>
                </a:cubicBezTo>
                <a:cubicBezTo>
                  <a:pt x="243811" y="481178"/>
                  <a:pt x="214064" y="393161"/>
                  <a:pt x="243986" y="475446"/>
                </a:cubicBezTo>
                <a:cubicBezTo>
                  <a:pt x="248493" y="487841"/>
                  <a:pt x="245524" y="505667"/>
                  <a:pt x="256498" y="512982"/>
                </a:cubicBezTo>
                <a:lnTo>
                  <a:pt x="275266" y="525493"/>
                </a:lnTo>
                <a:cubicBezTo>
                  <a:pt x="279437" y="538005"/>
                  <a:pt x="285191" y="550096"/>
                  <a:pt x="287778" y="563029"/>
                </a:cubicBezTo>
                <a:cubicBezTo>
                  <a:pt x="292077" y="584523"/>
                  <a:pt x="292599" y="601400"/>
                  <a:pt x="306546" y="619331"/>
                </a:cubicBezTo>
                <a:cubicBezTo>
                  <a:pt x="315599" y="630970"/>
                  <a:pt x="337827" y="650611"/>
                  <a:pt x="337827" y="650611"/>
                </a:cubicBezTo>
                <a:cubicBezTo>
                  <a:pt x="342981" y="671224"/>
                  <a:pt x="345887" y="687641"/>
                  <a:pt x="356595" y="706914"/>
                </a:cubicBezTo>
                <a:cubicBezTo>
                  <a:pt x="361659" y="716028"/>
                  <a:pt x="368577" y="724021"/>
                  <a:pt x="375363" y="731937"/>
                </a:cubicBezTo>
                <a:cubicBezTo>
                  <a:pt x="381121" y="738654"/>
                  <a:pt x="386770" y="745797"/>
                  <a:pt x="394131" y="750705"/>
                </a:cubicBezTo>
                <a:cubicBezTo>
                  <a:pt x="399618" y="754363"/>
                  <a:pt x="406643" y="754876"/>
                  <a:pt x="412899" y="756961"/>
                </a:cubicBezTo>
                <a:cubicBezTo>
                  <a:pt x="417070" y="763217"/>
                  <a:pt x="420095" y="770412"/>
                  <a:pt x="425411" y="775728"/>
                </a:cubicBezTo>
                <a:cubicBezTo>
                  <a:pt x="439576" y="789893"/>
                  <a:pt x="464370" y="795796"/>
                  <a:pt x="481716" y="800752"/>
                </a:cubicBezTo>
                <a:cubicBezTo>
                  <a:pt x="539686" y="817314"/>
                  <a:pt x="510479" y="811116"/>
                  <a:pt x="569300" y="819519"/>
                </a:cubicBezTo>
                <a:cubicBezTo>
                  <a:pt x="575556" y="823690"/>
                  <a:pt x="581344" y="828668"/>
                  <a:pt x="588069" y="832031"/>
                </a:cubicBezTo>
                <a:cubicBezTo>
                  <a:pt x="607357" y="841675"/>
                  <a:pt x="639631" y="842386"/>
                  <a:pt x="656885" y="844543"/>
                </a:cubicBezTo>
                <a:cubicBezTo>
                  <a:pt x="683571" y="862333"/>
                  <a:pt x="692513" y="870535"/>
                  <a:pt x="719446" y="882078"/>
                </a:cubicBezTo>
                <a:cubicBezTo>
                  <a:pt x="725507" y="884676"/>
                  <a:pt x="731958" y="886249"/>
                  <a:pt x="738214" y="888334"/>
                </a:cubicBezTo>
                <a:cubicBezTo>
                  <a:pt x="750726" y="900846"/>
                  <a:pt x="758233" y="923367"/>
                  <a:pt x="775750" y="925869"/>
                </a:cubicBezTo>
                <a:lnTo>
                  <a:pt x="819542" y="932125"/>
                </a:lnTo>
                <a:cubicBezTo>
                  <a:pt x="832079" y="934054"/>
                  <a:pt x="844405" y="937853"/>
                  <a:pt x="857079" y="938381"/>
                </a:cubicBezTo>
                <a:cubicBezTo>
                  <a:pt x="944613" y="942028"/>
                  <a:pt x="1032248" y="942552"/>
                  <a:pt x="1119833" y="944637"/>
                </a:cubicBezTo>
                <a:cubicBezTo>
                  <a:pt x="1238202" y="984093"/>
                  <a:pt x="1091051" y="937106"/>
                  <a:pt x="1445147" y="957148"/>
                </a:cubicBezTo>
                <a:cubicBezTo>
                  <a:pt x="1454458" y="957675"/>
                  <a:pt x="1461600" y="965986"/>
                  <a:pt x="1470172" y="969660"/>
                </a:cubicBezTo>
                <a:cubicBezTo>
                  <a:pt x="1506432" y="985200"/>
                  <a:pt x="1471642" y="964384"/>
                  <a:pt x="1507708" y="988428"/>
                </a:cubicBezTo>
                <a:cubicBezTo>
                  <a:pt x="1534551" y="1042112"/>
                  <a:pt x="1503617" y="990592"/>
                  <a:pt x="1538988" y="1025963"/>
                </a:cubicBezTo>
                <a:cubicBezTo>
                  <a:pt x="1544305" y="1031280"/>
                  <a:pt x="1545841" y="1039780"/>
                  <a:pt x="1551500" y="1044731"/>
                </a:cubicBezTo>
                <a:cubicBezTo>
                  <a:pt x="1562817" y="1054633"/>
                  <a:pt x="1589037" y="1069754"/>
                  <a:pt x="1589037" y="1069754"/>
                </a:cubicBezTo>
                <a:cubicBezTo>
                  <a:pt x="1595952" y="1090500"/>
                  <a:pt x="1595293" y="1081928"/>
                  <a:pt x="1595293" y="1094778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6" name="TextBox 35"/>
          <p:cNvSpPr txBox="1">
            <a:spLocks noChangeArrowheads="1"/>
          </p:cNvSpPr>
          <p:nvPr/>
        </p:nvSpPr>
        <p:spPr bwMode="auto">
          <a:xfrm>
            <a:off x="611188" y="5322888"/>
            <a:ext cx="1739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600"/>
              <a:t>Fourier Spectrum</a:t>
            </a:r>
          </a:p>
        </p:txBody>
      </p:sp>
      <p:sp>
        <p:nvSpPr>
          <p:cNvPr id="17427" name="TextBox 36"/>
          <p:cNvSpPr txBox="1">
            <a:spLocks noChangeArrowheads="1"/>
          </p:cNvSpPr>
          <p:nvPr/>
        </p:nvSpPr>
        <p:spPr bwMode="auto">
          <a:xfrm>
            <a:off x="682625" y="3856038"/>
            <a:ext cx="7286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600"/>
              <a:t>Signal</a:t>
            </a:r>
          </a:p>
        </p:txBody>
      </p:sp>
      <p:sp>
        <p:nvSpPr>
          <p:cNvPr id="17428" name="TextBox 37"/>
          <p:cNvSpPr txBox="1">
            <a:spLocks noChangeArrowheads="1"/>
          </p:cNvSpPr>
          <p:nvPr/>
        </p:nvSpPr>
        <p:spPr bwMode="auto">
          <a:xfrm>
            <a:off x="1403350" y="4432300"/>
            <a:ext cx="6794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600"/>
              <a:t>Noise</a:t>
            </a:r>
          </a:p>
        </p:txBody>
      </p:sp>
      <p:cxnSp>
        <p:nvCxnSpPr>
          <p:cNvPr id="17429" name="Straight Arrow Connector 39"/>
          <p:cNvCxnSpPr>
            <a:cxnSpLocks noChangeShapeType="1"/>
            <a:endCxn id="17425" idx="16"/>
          </p:cNvCxnSpPr>
          <p:nvPr/>
        </p:nvCxnSpPr>
        <p:spPr bwMode="auto">
          <a:xfrm flipH="1">
            <a:off x="611188" y="4216400"/>
            <a:ext cx="287337" cy="360363"/>
          </a:xfrm>
          <a:prstGeom prst="straightConnector1">
            <a:avLst/>
          </a:prstGeom>
          <a:noFill/>
          <a:ln w="9525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30" name="Straight Arrow Connector 40"/>
          <p:cNvCxnSpPr>
            <a:cxnSpLocks noChangeShapeType="1"/>
          </p:cNvCxnSpPr>
          <p:nvPr/>
        </p:nvCxnSpPr>
        <p:spPr bwMode="auto">
          <a:xfrm flipH="1">
            <a:off x="1619250" y="4721225"/>
            <a:ext cx="71438" cy="2873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431" name="Freeform 42"/>
          <p:cNvSpPr>
            <a:spLocks/>
          </p:cNvSpPr>
          <p:nvPr/>
        </p:nvSpPr>
        <p:spPr bwMode="auto">
          <a:xfrm>
            <a:off x="325438" y="4087813"/>
            <a:ext cx="574675" cy="1125537"/>
          </a:xfrm>
          <a:custGeom>
            <a:avLst/>
            <a:gdLst>
              <a:gd name="T0" fmla="*/ 0 w 575556"/>
              <a:gd name="T1" fmla="*/ 0 h 1126057"/>
              <a:gd name="T2" fmla="*/ 318773 w 575556"/>
              <a:gd name="T3" fmla="*/ 9117 h 1126057"/>
              <a:gd name="T4" fmla="*/ 498638 w 575556"/>
              <a:gd name="T5" fmla="*/ 559759 h 1126057"/>
              <a:gd name="T6" fmla="*/ 568545 w 575556"/>
              <a:gd name="T7" fmla="*/ 1121903 h 112605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5556" h="1126057">
                <a:moveTo>
                  <a:pt x="0" y="0"/>
                </a:moveTo>
                <a:cubicBezTo>
                  <a:pt x="169373" y="2128"/>
                  <a:pt x="260797" y="4411"/>
                  <a:pt x="322703" y="9149"/>
                </a:cubicBezTo>
                <a:cubicBezTo>
                  <a:pt x="384609" y="13887"/>
                  <a:pt x="472169" y="366155"/>
                  <a:pt x="504786" y="561831"/>
                </a:cubicBezTo>
                <a:cubicBezTo>
                  <a:pt x="537403" y="757507"/>
                  <a:pt x="575556" y="1126057"/>
                  <a:pt x="575556" y="1126057"/>
                </a:cubicBezTo>
              </a:path>
            </a:pathLst>
          </a:custGeom>
          <a:noFill/>
          <a:ln w="9525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7432" name="Straight Arrow Connector 43"/>
          <p:cNvCxnSpPr>
            <a:cxnSpLocks noChangeShapeType="1"/>
          </p:cNvCxnSpPr>
          <p:nvPr/>
        </p:nvCxnSpPr>
        <p:spPr bwMode="auto">
          <a:xfrm flipH="1">
            <a:off x="827088" y="4216400"/>
            <a:ext cx="863600" cy="4318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433" name="TextBox 46"/>
          <p:cNvSpPr txBox="1">
            <a:spLocks noChangeArrowheads="1"/>
          </p:cNvSpPr>
          <p:nvPr/>
        </p:nvSpPr>
        <p:spPr bwMode="auto">
          <a:xfrm>
            <a:off x="1619250" y="3929063"/>
            <a:ext cx="14938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600"/>
              <a:t>Low pass filter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69900" y="6092825"/>
            <a:ext cx="6118225" cy="3079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/>
              <a:t>Low pass filter (shaper) reduces noise while maintaining most of the signal</a:t>
            </a:r>
          </a:p>
        </p:txBody>
      </p:sp>
      <p:sp>
        <p:nvSpPr>
          <p:cNvPr id="17435" name="Freeform 48"/>
          <p:cNvSpPr>
            <a:spLocks/>
          </p:cNvSpPr>
          <p:nvPr/>
        </p:nvSpPr>
        <p:spPr bwMode="auto">
          <a:xfrm>
            <a:off x="331788" y="4251325"/>
            <a:ext cx="849312" cy="977900"/>
          </a:xfrm>
          <a:custGeom>
            <a:avLst/>
            <a:gdLst>
              <a:gd name="T0" fmla="*/ 0 w 848606"/>
              <a:gd name="T1" fmla="*/ 0 h 976832"/>
              <a:gd name="T2" fmla="*/ 66419 w 848606"/>
              <a:gd name="T3" fmla="*/ 70086 h 976832"/>
              <a:gd name="T4" fmla="*/ 123496 w 848606"/>
              <a:gd name="T5" fmla="*/ 153358 h 976832"/>
              <a:gd name="T6" fmla="*/ 252461 w 848606"/>
              <a:gd name="T7" fmla="*/ 499504 h 976832"/>
              <a:gd name="T8" fmla="*/ 449963 w 848606"/>
              <a:gd name="T9" fmla="*/ 713867 h 976832"/>
              <a:gd name="T10" fmla="*/ 854272 w 848606"/>
              <a:gd name="T11" fmla="*/ 985409 h 9768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48606" h="976832">
                <a:moveTo>
                  <a:pt x="0" y="0"/>
                </a:moveTo>
                <a:cubicBezTo>
                  <a:pt x="14171" y="8934"/>
                  <a:pt x="45533" y="44140"/>
                  <a:pt x="65979" y="69477"/>
                </a:cubicBezTo>
                <a:cubicBezTo>
                  <a:pt x="86425" y="94814"/>
                  <a:pt x="91877" y="81078"/>
                  <a:pt x="122678" y="152024"/>
                </a:cubicBezTo>
                <a:cubicBezTo>
                  <a:pt x="153479" y="222970"/>
                  <a:pt x="196736" y="402551"/>
                  <a:pt x="250786" y="495156"/>
                </a:cubicBezTo>
                <a:cubicBezTo>
                  <a:pt x="304836" y="587761"/>
                  <a:pt x="355810" y="642190"/>
                  <a:pt x="446980" y="707653"/>
                </a:cubicBezTo>
                <a:cubicBezTo>
                  <a:pt x="522275" y="750891"/>
                  <a:pt x="840406" y="912390"/>
                  <a:pt x="848606" y="976832"/>
                </a:cubicBezTo>
              </a:path>
            </a:pathLst>
          </a:custGeom>
          <a:noFill/>
          <a:ln w="9525">
            <a:solidFill>
              <a:srgbClr val="0000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36" name="Freeform 49"/>
          <p:cNvSpPr>
            <a:spLocks/>
          </p:cNvSpPr>
          <p:nvPr/>
        </p:nvSpPr>
        <p:spPr bwMode="auto">
          <a:xfrm>
            <a:off x="325438" y="5041900"/>
            <a:ext cx="1606550" cy="184150"/>
          </a:xfrm>
          <a:custGeom>
            <a:avLst/>
            <a:gdLst>
              <a:gd name="T0" fmla="*/ 0 w 1606550"/>
              <a:gd name="T1" fmla="*/ 54114 h 184049"/>
              <a:gd name="T2" fmla="*/ 387350 w 1606550"/>
              <a:gd name="T3" fmla="*/ 3090 h 184049"/>
              <a:gd name="T4" fmla="*/ 835025 w 1606550"/>
              <a:gd name="T5" fmla="*/ 44541 h 184049"/>
              <a:gd name="T6" fmla="*/ 1276350 w 1606550"/>
              <a:gd name="T7" fmla="*/ 60488 h 184049"/>
              <a:gd name="T8" fmla="*/ 1466850 w 1606550"/>
              <a:gd name="T9" fmla="*/ 73244 h 184049"/>
              <a:gd name="T10" fmla="*/ 1606550 w 1606550"/>
              <a:gd name="T11" fmla="*/ 184857 h 18404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06550" h="184049">
                <a:moveTo>
                  <a:pt x="0" y="53874"/>
                </a:moveTo>
                <a:cubicBezTo>
                  <a:pt x="111125" y="-21268"/>
                  <a:pt x="248179" y="4661"/>
                  <a:pt x="387350" y="3074"/>
                </a:cubicBezTo>
                <a:cubicBezTo>
                  <a:pt x="526521" y="1487"/>
                  <a:pt x="686858" y="34824"/>
                  <a:pt x="835025" y="44349"/>
                </a:cubicBezTo>
                <a:cubicBezTo>
                  <a:pt x="983192" y="53874"/>
                  <a:pt x="1171046" y="55462"/>
                  <a:pt x="1276350" y="60224"/>
                </a:cubicBezTo>
                <a:cubicBezTo>
                  <a:pt x="1381654" y="64986"/>
                  <a:pt x="1411817" y="52287"/>
                  <a:pt x="1466850" y="72924"/>
                </a:cubicBezTo>
                <a:cubicBezTo>
                  <a:pt x="1521883" y="93561"/>
                  <a:pt x="1606550" y="184049"/>
                  <a:pt x="1606550" y="184049"/>
                </a:cubicBezTo>
              </a:path>
            </a:pathLst>
          </a:custGeom>
          <a:noFill/>
          <a:ln w="9525">
            <a:solidFill>
              <a:srgbClr val="008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7437" name="Straight Connector 8"/>
          <p:cNvCxnSpPr>
            <a:cxnSpLocks noChangeShapeType="1"/>
            <a:stCxn id="17438" idx="6"/>
          </p:cNvCxnSpPr>
          <p:nvPr/>
        </p:nvCxnSpPr>
        <p:spPr bwMode="auto">
          <a:xfrm>
            <a:off x="2700338" y="4868863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438" name="Oval 9"/>
          <p:cNvSpPr>
            <a:spLocks noChangeArrowheads="1"/>
          </p:cNvSpPr>
          <p:nvPr/>
        </p:nvSpPr>
        <p:spPr bwMode="auto">
          <a:xfrm>
            <a:off x="2555875" y="4797425"/>
            <a:ext cx="144463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pic>
        <p:nvPicPr>
          <p:cNvPr id="1743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4508500"/>
            <a:ext cx="719138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40" name="Isosceles Triangle 5"/>
          <p:cNvSpPr>
            <a:spLocks noChangeArrowheads="1"/>
          </p:cNvSpPr>
          <p:nvPr/>
        </p:nvSpPr>
        <p:spPr bwMode="auto">
          <a:xfrm rot="5400000">
            <a:off x="3743325" y="4473575"/>
            <a:ext cx="1008063" cy="79216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7441" name="Straight Connector 29"/>
          <p:cNvCxnSpPr>
            <a:cxnSpLocks noChangeShapeType="1"/>
          </p:cNvCxnSpPr>
          <p:nvPr/>
        </p:nvCxnSpPr>
        <p:spPr bwMode="auto">
          <a:xfrm flipH="1">
            <a:off x="4067175" y="4799013"/>
            <a:ext cx="144463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42" name="Straight Connector 30"/>
          <p:cNvCxnSpPr>
            <a:cxnSpLocks noChangeShapeType="1"/>
          </p:cNvCxnSpPr>
          <p:nvPr/>
        </p:nvCxnSpPr>
        <p:spPr bwMode="auto">
          <a:xfrm>
            <a:off x="3922713" y="508635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43" name="Straight Connector 33"/>
          <p:cNvCxnSpPr>
            <a:cxnSpLocks noChangeShapeType="1"/>
          </p:cNvCxnSpPr>
          <p:nvPr/>
        </p:nvCxnSpPr>
        <p:spPr bwMode="auto">
          <a:xfrm>
            <a:off x="4211638" y="47990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44" name="Straight Connector 34"/>
          <p:cNvCxnSpPr>
            <a:cxnSpLocks noChangeShapeType="1"/>
          </p:cNvCxnSpPr>
          <p:nvPr/>
        </p:nvCxnSpPr>
        <p:spPr bwMode="auto">
          <a:xfrm>
            <a:off x="4067175" y="49418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45" name="Straight Connector 8"/>
          <p:cNvCxnSpPr>
            <a:cxnSpLocks noChangeShapeType="1"/>
          </p:cNvCxnSpPr>
          <p:nvPr/>
        </p:nvCxnSpPr>
        <p:spPr bwMode="auto">
          <a:xfrm>
            <a:off x="3708400" y="4868863"/>
            <a:ext cx="142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446" name="Straight Connector 8"/>
          <p:cNvCxnSpPr>
            <a:cxnSpLocks noChangeShapeType="1"/>
          </p:cNvCxnSpPr>
          <p:nvPr/>
        </p:nvCxnSpPr>
        <p:spPr bwMode="auto">
          <a:xfrm>
            <a:off x="4643438" y="4868863"/>
            <a:ext cx="287337" cy="1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447" name="Oval 9"/>
          <p:cNvSpPr>
            <a:spLocks noChangeArrowheads="1"/>
          </p:cNvSpPr>
          <p:nvPr/>
        </p:nvSpPr>
        <p:spPr bwMode="auto">
          <a:xfrm>
            <a:off x="4932363" y="4797425"/>
            <a:ext cx="144462" cy="14287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Noise limited time accuracy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 School, Cape Town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2082227"/>
              </p:ext>
            </p:extLst>
          </p:nvPr>
        </p:nvGraphicFramePr>
        <p:xfrm>
          <a:off x="4902852" y="1519354"/>
          <a:ext cx="1116948" cy="843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12" name="Equation" r:id="rId3" imgW="571500" imgH="431800" progId="Equation.3">
                  <p:embed/>
                </p:oleObj>
              </mc:Choice>
              <mc:Fallback>
                <p:oleObj name="Equation" r:id="rId3" imgW="571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02852" y="1519354"/>
                        <a:ext cx="1116948" cy="8439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792014"/>
            <a:ext cx="3759200" cy="2641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564538"/>
            <a:ext cx="4254500" cy="2679700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7835060"/>
              </p:ext>
            </p:extLst>
          </p:nvPr>
        </p:nvGraphicFramePr>
        <p:xfrm>
          <a:off x="6959600" y="1556264"/>
          <a:ext cx="144145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13" name="Equation" r:id="rId7" imgW="736600" imgH="393700" progId="Equation.3">
                  <p:embed/>
                </p:oleObj>
              </mc:Choice>
              <mc:Fallback>
                <p:oleObj name="Equation" r:id="rId7" imgW="7366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59600" y="1556264"/>
                        <a:ext cx="1441450" cy="769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/>
          <p:cNvCxnSpPr/>
          <p:nvPr/>
        </p:nvCxnSpPr>
        <p:spPr>
          <a:xfrm>
            <a:off x="6197977" y="1912063"/>
            <a:ext cx="549020" cy="661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140142"/>
              </p:ext>
            </p:extLst>
          </p:nvPr>
        </p:nvGraphicFramePr>
        <p:xfrm>
          <a:off x="4573266" y="3299380"/>
          <a:ext cx="425591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3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3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3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3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 [mV]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dirty="0"/>
                        <a:t>U [mV]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err="1"/>
                        <a:t>t</a:t>
                      </a:r>
                      <a:r>
                        <a:rPr lang="en-US" baseline="-25000" dirty="0" err="1"/>
                        <a:t>r</a:t>
                      </a:r>
                      <a:endParaRPr lang="en-US" baseline="-25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dirty="0" err="1"/>
                        <a:t>t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1 ns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ps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ns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 ps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59063" y="2458482"/>
            <a:ext cx="3838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rgbClr val="000090"/>
                </a:solidFill>
                <a:latin typeface="Century Gothic"/>
                <a:cs typeface="Century Gothic"/>
              </a:rPr>
              <a:t>All values in </a:t>
            </a:r>
            <a:r>
              <a:rPr lang="en-US" sz="1800" dirty="0">
                <a:solidFill>
                  <a:srgbClr val="000090"/>
                </a:solidFill>
                <a:latin typeface="Tahoma"/>
                <a:cs typeface="Tahoma"/>
              </a:rPr>
              <a:t>this</a:t>
            </a:r>
            <a:r>
              <a:rPr lang="en-US" sz="1800" dirty="0">
                <a:solidFill>
                  <a:srgbClr val="000090"/>
                </a:solidFill>
                <a:latin typeface="Century Gothic"/>
                <a:cs typeface="Century Gothic"/>
              </a:rPr>
              <a:t> talk are </a:t>
            </a:r>
            <a:r>
              <a:rPr lang="en-US" sz="1800" dirty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sz="1800" dirty="0">
                <a:solidFill>
                  <a:srgbClr val="000090"/>
                </a:solidFill>
                <a:latin typeface="Century Gothic"/>
                <a:cs typeface="Century Gothic"/>
              </a:rPr>
              <a:t> (RMS) !</a:t>
            </a:r>
          </a:p>
          <a:p>
            <a:pPr algn="ctr"/>
            <a:r>
              <a:rPr lang="en-US" sz="1800" dirty="0">
                <a:solidFill>
                  <a:srgbClr val="000090"/>
                </a:solidFill>
                <a:latin typeface="Century Gothic"/>
                <a:cs typeface="Century Gothic"/>
              </a:rPr>
              <a:t>FHWM = 2.35 x </a:t>
            </a:r>
            <a:r>
              <a:rPr lang="en-US" sz="1800" dirty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4008" y="4869160"/>
            <a:ext cx="385916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ahoma"/>
                <a:cs typeface="Tahoma"/>
              </a:rPr>
              <a:t>Most today’s TDCs have ~20 ps LSB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50502" y="5708650"/>
            <a:ext cx="2885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  <a:latin typeface="Tahoma"/>
                <a:cs typeface="Tahoma"/>
              </a:rPr>
              <a:t>How can we do better ?</a:t>
            </a:r>
          </a:p>
        </p:txBody>
      </p:sp>
    </p:spTree>
    <p:extLst>
      <p:ext uri="{BB962C8B-B14F-4D97-AF65-F5344CB8AC3E}">
        <p14:creationId xmlns:p14="http://schemas.microsoft.com/office/powerpoint/2010/main" val="35741599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Noise limited time accuracy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July 2018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RT School, Cape Town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324" y="725865"/>
            <a:ext cx="3797300" cy="2527300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4249928"/>
              </p:ext>
            </p:extLst>
          </p:nvPr>
        </p:nvGraphicFramePr>
        <p:xfrm>
          <a:off x="4902852" y="3734990"/>
          <a:ext cx="1116948" cy="843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63" name="Equation" r:id="rId4" imgW="571500" imgH="431800" progId="Equation.3">
                  <p:embed/>
                </p:oleObj>
              </mc:Choice>
              <mc:Fallback>
                <p:oleObj name="Equation" r:id="rId4" imgW="571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02852" y="3734990"/>
                        <a:ext cx="1116948" cy="8439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lum bright="80000" contrast="40000"/>
            <a:alphaModFix amt="40000"/>
          </a:blip>
          <a:stretch>
            <a:fillRect/>
          </a:stretch>
        </p:blipFill>
        <p:spPr>
          <a:xfrm>
            <a:off x="457200" y="792014"/>
            <a:ext cx="3759200" cy="2641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alphaModFix amt="40000"/>
          </a:blip>
          <a:stretch>
            <a:fillRect/>
          </a:stretch>
        </p:blipFill>
        <p:spPr>
          <a:xfrm>
            <a:off x="0" y="3564538"/>
            <a:ext cx="4254500" cy="2679700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544835"/>
              </p:ext>
            </p:extLst>
          </p:nvPr>
        </p:nvGraphicFramePr>
        <p:xfrm>
          <a:off x="6959600" y="3771900"/>
          <a:ext cx="144145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64" name="Equation" r:id="rId8" imgW="736600" imgH="393700" progId="Equation.3">
                  <p:embed/>
                </p:oleObj>
              </mc:Choice>
              <mc:Fallback>
                <p:oleObj name="Equation" r:id="rId8" imgW="7366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59600" y="3771900"/>
                        <a:ext cx="1441450" cy="769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959970"/>
              </p:ext>
            </p:extLst>
          </p:nvPr>
        </p:nvGraphicFramePr>
        <p:xfrm>
          <a:off x="4084638" y="5056188"/>
          <a:ext cx="4919662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65" name="Equation" r:id="rId10" imgW="2514600" imgH="495300" progId="Equation.3">
                  <p:embed/>
                </p:oleObj>
              </mc:Choice>
              <mc:Fallback>
                <p:oleObj name="Equation" r:id="rId10" imgW="25146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84638" y="5056188"/>
                        <a:ext cx="4919662" cy="968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/>
          <p:cNvCxnSpPr/>
          <p:nvPr/>
        </p:nvCxnSpPr>
        <p:spPr>
          <a:xfrm>
            <a:off x="6197977" y="4127699"/>
            <a:ext cx="549020" cy="661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66089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Example: CFG in FPGA</a:t>
            </a:r>
          </a:p>
        </p:txBody>
      </p:sp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20484" name="Manual Operation 11"/>
          <p:cNvSpPr>
            <a:spLocks noChangeArrowheads="1"/>
          </p:cNvSpPr>
          <p:nvPr/>
        </p:nvSpPr>
        <p:spPr bwMode="auto">
          <a:xfrm rot="-5400000">
            <a:off x="3598069" y="4256881"/>
            <a:ext cx="1368425" cy="576263"/>
          </a:xfrm>
          <a:prstGeom prst="flowChartManualOperation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400">
                <a:latin typeface="Times" charset="0"/>
              </a:rPr>
              <a:t>+</a:t>
            </a:r>
          </a:p>
        </p:txBody>
      </p:sp>
      <p:cxnSp>
        <p:nvCxnSpPr>
          <p:cNvPr id="20485" name="Straight Connector 14"/>
          <p:cNvCxnSpPr>
            <a:cxnSpLocks noChangeShapeType="1"/>
          </p:cNvCxnSpPr>
          <p:nvPr/>
        </p:nvCxnSpPr>
        <p:spPr bwMode="auto">
          <a:xfrm>
            <a:off x="2484438" y="4221163"/>
            <a:ext cx="1511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486" name="Rectangle 23"/>
          <p:cNvSpPr>
            <a:spLocks noChangeArrowheads="1"/>
          </p:cNvSpPr>
          <p:nvPr/>
        </p:nvSpPr>
        <p:spPr bwMode="auto">
          <a:xfrm>
            <a:off x="1042988" y="4930775"/>
            <a:ext cx="431800" cy="1008063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20487" name="Straight Connector 33"/>
          <p:cNvCxnSpPr>
            <a:cxnSpLocks noChangeShapeType="1"/>
            <a:stCxn id="20486" idx="3"/>
          </p:cNvCxnSpPr>
          <p:nvPr/>
        </p:nvCxnSpPr>
        <p:spPr bwMode="auto">
          <a:xfrm>
            <a:off x="1474788" y="543401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488" name="Straight Connector 37"/>
          <p:cNvCxnSpPr>
            <a:cxnSpLocks noChangeShapeType="1"/>
          </p:cNvCxnSpPr>
          <p:nvPr/>
        </p:nvCxnSpPr>
        <p:spPr bwMode="auto">
          <a:xfrm>
            <a:off x="3203575" y="544512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489" name="Straight Connector 38"/>
          <p:cNvCxnSpPr>
            <a:cxnSpLocks noChangeShapeType="1"/>
          </p:cNvCxnSpPr>
          <p:nvPr/>
        </p:nvCxnSpPr>
        <p:spPr bwMode="auto">
          <a:xfrm>
            <a:off x="3635375" y="4940300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490" name="Straight Connector 40"/>
          <p:cNvCxnSpPr>
            <a:cxnSpLocks noChangeShapeType="1"/>
          </p:cNvCxnSpPr>
          <p:nvPr/>
        </p:nvCxnSpPr>
        <p:spPr bwMode="auto">
          <a:xfrm>
            <a:off x="3635375" y="4940300"/>
            <a:ext cx="358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491" name="Straight Connector 64520"/>
          <p:cNvCxnSpPr>
            <a:cxnSpLocks noChangeShapeType="1"/>
          </p:cNvCxnSpPr>
          <p:nvPr/>
        </p:nvCxnSpPr>
        <p:spPr bwMode="auto">
          <a:xfrm flipV="1">
            <a:off x="1187450" y="5649913"/>
            <a:ext cx="730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492" name="Straight Connector 45"/>
          <p:cNvCxnSpPr>
            <a:cxnSpLocks noChangeShapeType="1"/>
          </p:cNvCxnSpPr>
          <p:nvPr/>
        </p:nvCxnSpPr>
        <p:spPr bwMode="auto">
          <a:xfrm>
            <a:off x="1260475" y="5649913"/>
            <a:ext cx="71438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493" name="TextBox 60"/>
          <p:cNvSpPr txBox="1">
            <a:spLocks noChangeArrowheads="1"/>
          </p:cNvSpPr>
          <p:nvPr/>
        </p:nvSpPr>
        <p:spPr bwMode="auto">
          <a:xfrm>
            <a:off x="3933825" y="3429000"/>
            <a:ext cx="782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800"/>
              <a:t>Adder</a:t>
            </a:r>
          </a:p>
        </p:txBody>
      </p:sp>
      <p:pic>
        <p:nvPicPr>
          <p:cNvPr id="2049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35337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5" name="Rectangle 23"/>
          <p:cNvSpPr>
            <a:spLocks noChangeArrowheads="1"/>
          </p:cNvSpPr>
          <p:nvPr/>
        </p:nvSpPr>
        <p:spPr bwMode="auto">
          <a:xfrm>
            <a:off x="1619250" y="3716338"/>
            <a:ext cx="1008063" cy="1008062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800">
                <a:cs typeface="Tahoma" charset="0"/>
              </a:rPr>
              <a:t>Look-up Table</a:t>
            </a:r>
          </a:p>
          <a:p>
            <a:pPr algn="ctr"/>
            <a:r>
              <a:rPr lang="en-US" sz="1800">
                <a:cs typeface="Tahoma" charset="0"/>
              </a:rPr>
              <a:t>(LUT)</a:t>
            </a:r>
          </a:p>
        </p:txBody>
      </p:sp>
      <p:cxnSp>
        <p:nvCxnSpPr>
          <p:cNvPr id="20496" name="Straight Connector 14"/>
          <p:cNvCxnSpPr>
            <a:cxnSpLocks noChangeShapeType="1"/>
            <a:endCxn id="20495" idx="1"/>
          </p:cNvCxnSpPr>
          <p:nvPr/>
        </p:nvCxnSpPr>
        <p:spPr bwMode="auto">
          <a:xfrm flipV="1">
            <a:off x="395288" y="4221163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497" name="TextBox 3"/>
          <p:cNvSpPr txBox="1">
            <a:spLocks noChangeArrowheads="1"/>
          </p:cNvSpPr>
          <p:nvPr/>
        </p:nvSpPr>
        <p:spPr bwMode="auto">
          <a:xfrm>
            <a:off x="755650" y="4005263"/>
            <a:ext cx="774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8-bit address</a:t>
            </a:r>
          </a:p>
        </p:txBody>
      </p:sp>
      <p:sp>
        <p:nvSpPr>
          <p:cNvPr id="20498" name="TextBox 27"/>
          <p:cNvSpPr txBox="1">
            <a:spLocks noChangeArrowheads="1"/>
          </p:cNvSpPr>
          <p:nvPr/>
        </p:nvSpPr>
        <p:spPr bwMode="auto">
          <a:xfrm>
            <a:off x="2700338" y="4005263"/>
            <a:ext cx="6223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8-bit data</a:t>
            </a:r>
          </a:p>
        </p:txBody>
      </p:sp>
      <p:cxnSp>
        <p:nvCxnSpPr>
          <p:cNvPr id="20499" name="Straight Connector 33"/>
          <p:cNvCxnSpPr>
            <a:cxnSpLocks noChangeShapeType="1"/>
          </p:cNvCxnSpPr>
          <p:nvPr/>
        </p:nvCxnSpPr>
        <p:spPr bwMode="auto">
          <a:xfrm>
            <a:off x="611188" y="543401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00" name="Straight Connector 38"/>
          <p:cNvCxnSpPr>
            <a:cxnSpLocks noChangeShapeType="1"/>
          </p:cNvCxnSpPr>
          <p:nvPr/>
        </p:nvCxnSpPr>
        <p:spPr bwMode="auto">
          <a:xfrm>
            <a:off x="611188" y="4221163"/>
            <a:ext cx="0" cy="12239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501" name="Rectangle 23"/>
          <p:cNvSpPr>
            <a:spLocks noChangeArrowheads="1"/>
          </p:cNvSpPr>
          <p:nvPr/>
        </p:nvSpPr>
        <p:spPr bwMode="auto">
          <a:xfrm>
            <a:off x="1908175" y="4930775"/>
            <a:ext cx="431800" cy="1008063"/>
          </a:xfrm>
          <a:prstGeom prst="rect">
            <a:avLst/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20502" name="Straight Connector 45"/>
          <p:cNvCxnSpPr>
            <a:cxnSpLocks noChangeShapeType="1"/>
          </p:cNvCxnSpPr>
          <p:nvPr/>
        </p:nvCxnSpPr>
        <p:spPr bwMode="auto">
          <a:xfrm>
            <a:off x="2124075" y="5649913"/>
            <a:ext cx="71438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03" name="Straight Connector 33"/>
          <p:cNvCxnSpPr>
            <a:cxnSpLocks noChangeShapeType="1"/>
          </p:cNvCxnSpPr>
          <p:nvPr/>
        </p:nvCxnSpPr>
        <p:spPr bwMode="auto">
          <a:xfrm>
            <a:off x="2339975" y="5434013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04" name="Straight Connector 64520"/>
          <p:cNvCxnSpPr>
            <a:cxnSpLocks noChangeShapeType="1"/>
          </p:cNvCxnSpPr>
          <p:nvPr/>
        </p:nvCxnSpPr>
        <p:spPr bwMode="auto">
          <a:xfrm flipV="1">
            <a:off x="2051050" y="5649913"/>
            <a:ext cx="730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20505" name="Group 43"/>
          <p:cNvGrpSpPr>
            <a:grpSpLocks/>
          </p:cNvGrpSpPr>
          <p:nvPr/>
        </p:nvGrpSpPr>
        <p:grpSpPr bwMode="auto">
          <a:xfrm>
            <a:off x="2771775" y="4930775"/>
            <a:ext cx="431800" cy="1008063"/>
            <a:chOff x="2771800" y="4797152"/>
            <a:chExt cx="431800" cy="1009005"/>
          </a:xfrm>
        </p:grpSpPr>
        <p:sp>
          <p:nvSpPr>
            <p:cNvPr id="20581" name="Rectangle 23"/>
            <p:cNvSpPr>
              <a:spLocks noChangeArrowheads="1"/>
            </p:cNvSpPr>
            <p:nvPr/>
          </p:nvSpPr>
          <p:spPr bwMode="auto">
            <a:xfrm>
              <a:off x="2771800" y="4797152"/>
              <a:ext cx="431800" cy="1008062"/>
            </a:xfrm>
            <a:prstGeom prst="rect">
              <a:avLst/>
            </a:prstGeom>
            <a:solidFill>
              <a:srgbClr val="DFE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82" name="Straight Connector 45"/>
            <p:cNvCxnSpPr>
              <a:cxnSpLocks noChangeShapeType="1"/>
            </p:cNvCxnSpPr>
            <p:nvPr/>
          </p:nvCxnSpPr>
          <p:spPr bwMode="auto">
            <a:xfrm>
              <a:off x="2988841" y="5517232"/>
              <a:ext cx="71437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83" name="Straight Connector 64520"/>
            <p:cNvCxnSpPr>
              <a:cxnSpLocks noChangeShapeType="1"/>
            </p:cNvCxnSpPr>
            <p:nvPr/>
          </p:nvCxnSpPr>
          <p:spPr bwMode="auto">
            <a:xfrm flipV="1">
              <a:off x="2915816" y="5517232"/>
              <a:ext cx="73025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506" name="TextBox 33"/>
          <p:cNvSpPr txBox="1">
            <a:spLocks noChangeArrowheads="1"/>
          </p:cNvSpPr>
          <p:nvPr/>
        </p:nvSpPr>
        <p:spPr bwMode="auto">
          <a:xfrm>
            <a:off x="1778000" y="3429000"/>
            <a:ext cx="7064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* (-0.3)</a:t>
            </a:r>
          </a:p>
        </p:txBody>
      </p:sp>
      <p:grpSp>
        <p:nvGrpSpPr>
          <p:cNvPr id="20507" name="Group 45"/>
          <p:cNvGrpSpPr>
            <a:grpSpLocks/>
          </p:cNvGrpSpPr>
          <p:nvPr/>
        </p:nvGrpSpPr>
        <p:grpSpPr bwMode="auto">
          <a:xfrm>
            <a:off x="6659563" y="765175"/>
            <a:ext cx="2233612" cy="3192463"/>
            <a:chOff x="5867400" y="1989138"/>
            <a:chExt cx="3194050" cy="4568825"/>
          </a:xfrm>
        </p:grpSpPr>
        <p:pic>
          <p:nvPicPr>
            <p:cNvPr id="20545" name="Picture 6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7763" y="4292600"/>
              <a:ext cx="2833687" cy="2265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46" name="Isosceles Triangle 5"/>
            <p:cNvSpPr>
              <a:spLocks noChangeArrowheads="1"/>
            </p:cNvSpPr>
            <p:nvPr/>
          </p:nvSpPr>
          <p:spPr bwMode="auto">
            <a:xfrm rot="5400000">
              <a:off x="6228557" y="2061369"/>
              <a:ext cx="576262" cy="4318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47" name="Straight Connector 3"/>
            <p:cNvCxnSpPr>
              <a:cxnSpLocks noChangeShapeType="1"/>
              <a:endCxn id="20546" idx="3"/>
            </p:cNvCxnSpPr>
            <p:nvPr/>
          </p:nvCxnSpPr>
          <p:spPr bwMode="auto">
            <a:xfrm>
              <a:off x="6011863" y="2276475"/>
              <a:ext cx="2889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48" name="Oval 4"/>
            <p:cNvSpPr>
              <a:spLocks noChangeArrowheads="1"/>
            </p:cNvSpPr>
            <p:nvPr/>
          </p:nvSpPr>
          <p:spPr bwMode="auto">
            <a:xfrm>
              <a:off x="5867400" y="2205038"/>
              <a:ext cx="144463" cy="14446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49" name="Straight Connector 3"/>
            <p:cNvCxnSpPr>
              <a:cxnSpLocks noChangeShapeType="1"/>
            </p:cNvCxnSpPr>
            <p:nvPr/>
          </p:nvCxnSpPr>
          <p:spPr bwMode="auto">
            <a:xfrm>
              <a:off x="6156325" y="2276475"/>
              <a:ext cx="0" cy="7921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50" name="Straight Connector 3"/>
            <p:cNvCxnSpPr>
              <a:cxnSpLocks noChangeShapeType="1"/>
            </p:cNvCxnSpPr>
            <p:nvPr/>
          </p:nvCxnSpPr>
          <p:spPr bwMode="auto">
            <a:xfrm>
              <a:off x="6156325" y="3068638"/>
              <a:ext cx="360363" cy="1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0551" name="Picture 7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688" y="2805113"/>
              <a:ext cx="576262" cy="534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552" name="Straight Connector 3"/>
            <p:cNvCxnSpPr>
              <a:cxnSpLocks noChangeShapeType="1"/>
            </p:cNvCxnSpPr>
            <p:nvPr/>
          </p:nvCxnSpPr>
          <p:spPr bwMode="auto">
            <a:xfrm>
              <a:off x="7092950" y="3068638"/>
              <a:ext cx="287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53" name="Oval 4"/>
            <p:cNvSpPr>
              <a:spLocks noChangeArrowheads="1"/>
            </p:cNvSpPr>
            <p:nvPr/>
          </p:nvSpPr>
          <p:spPr bwMode="auto">
            <a:xfrm>
              <a:off x="6680200" y="2227263"/>
              <a:ext cx="101600" cy="10160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54" name="Straight Connector 3"/>
            <p:cNvCxnSpPr>
              <a:cxnSpLocks noChangeShapeType="1"/>
            </p:cNvCxnSpPr>
            <p:nvPr/>
          </p:nvCxnSpPr>
          <p:spPr bwMode="auto">
            <a:xfrm>
              <a:off x="6732588" y="2276475"/>
              <a:ext cx="2159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55" name="Isosceles Triangle 5"/>
            <p:cNvSpPr>
              <a:spLocks noChangeArrowheads="1"/>
            </p:cNvSpPr>
            <p:nvPr/>
          </p:nvSpPr>
          <p:spPr bwMode="auto">
            <a:xfrm rot="5400000">
              <a:off x="7452519" y="2348707"/>
              <a:ext cx="863600" cy="57626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56" name="Straight Connector 3"/>
            <p:cNvCxnSpPr>
              <a:cxnSpLocks noChangeShapeType="1"/>
            </p:cNvCxnSpPr>
            <p:nvPr/>
          </p:nvCxnSpPr>
          <p:spPr bwMode="auto">
            <a:xfrm flipV="1">
              <a:off x="7380288" y="2276475"/>
              <a:ext cx="0" cy="2159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57" name="Straight Connector 3"/>
            <p:cNvCxnSpPr>
              <a:cxnSpLocks noChangeShapeType="1"/>
            </p:cNvCxnSpPr>
            <p:nvPr/>
          </p:nvCxnSpPr>
          <p:spPr bwMode="auto">
            <a:xfrm flipV="1">
              <a:off x="7380288" y="2852738"/>
              <a:ext cx="0" cy="2159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58" name="Straight Connector 3"/>
            <p:cNvCxnSpPr>
              <a:cxnSpLocks noChangeShapeType="1"/>
            </p:cNvCxnSpPr>
            <p:nvPr/>
          </p:nvCxnSpPr>
          <p:spPr bwMode="auto">
            <a:xfrm>
              <a:off x="7380288" y="2852738"/>
              <a:ext cx="2159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59" name="Straight Connector 3"/>
            <p:cNvCxnSpPr>
              <a:cxnSpLocks noChangeShapeType="1"/>
            </p:cNvCxnSpPr>
            <p:nvPr/>
          </p:nvCxnSpPr>
          <p:spPr bwMode="auto">
            <a:xfrm>
              <a:off x="7380288" y="2492375"/>
              <a:ext cx="2159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60" name="TextBox 86"/>
            <p:cNvSpPr txBox="1">
              <a:spLocks noChangeArrowheads="1"/>
            </p:cNvSpPr>
            <p:nvPr/>
          </p:nvSpPr>
          <p:spPr bwMode="auto">
            <a:xfrm>
              <a:off x="7581900" y="2308224"/>
              <a:ext cx="461227" cy="548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2000">
                  <a:latin typeface="Symbol" charset="0"/>
                  <a:cs typeface="Symbol" charset="0"/>
                </a:rPr>
                <a:t>S</a:t>
              </a:r>
            </a:p>
          </p:txBody>
        </p:sp>
        <p:cxnSp>
          <p:nvCxnSpPr>
            <p:cNvPr id="20561" name="Straight Connector 20"/>
            <p:cNvCxnSpPr>
              <a:cxnSpLocks noChangeShapeType="1"/>
            </p:cNvCxnSpPr>
            <p:nvPr/>
          </p:nvCxnSpPr>
          <p:spPr bwMode="auto">
            <a:xfrm flipV="1">
              <a:off x="8172450" y="2636838"/>
              <a:ext cx="215900" cy="1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62" name="Straight Connector 94"/>
            <p:cNvCxnSpPr>
              <a:cxnSpLocks noChangeShapeType="1"/>
              <a:stCxn id="20548" idx="4"/>
            </p:cNvCxnSpPr>
            <p:nvPr/>
          </p:nvCxnSpPr>
          <p:spPr bwMode="auto">
            <a:xfrm>
              <a:off x="5940425" y="2349500"/>
              <a:ext cx="828675" cy="2644775"/>
            </a:xfrm>
            <a:prstGeom prst="line">
              <a:avLst/>
            </a:prstGeom>
            <a:noFill/>
            <a:ln w="9525">
              <a:solidFill>
                <a:srgbClr val="E069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63" name="Straight Connector 95"/>
            <p:cNvCxnSpPr>
              <a:cxnSpLocks noChangeShapeType="1"/>
            </p:cNvCxnSpPr>
            <p:nvPr/>
          </p:nvCxnSpPr>
          <p:spPr bwMode="auto">
            <a:xfrm flipH="1">
              <a:off x="7219950" y="3068638"/>
              <a:ext cx="88900" cy="1798637"/>
            </a:xfrm>
            <a:prstGeom prst="line">
              <a:avLst/>
            </a:prstGeom>
            <a:noFill/>
            <a:ln w="9525">
              <a:solidFill>
                <a:srgbClr val="96B5D8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64" name="Straight Connector 99"/>
            <p:cNvCxnSpPr>
              <a:cxnSpLocks noChangeShapeType="1"/>
            </p:cNvCxnSpPr>
            <p:nvPr/>
          </p:nvCxnSpPr>
          <p:spPr bwMode="auto">
            <a:xfrm flipH="1">
              <a:off x="7056438" y="2276475"/>
              <a:ext cx="252412" cy="3960813"/>
            </a:xfrm>
            <a:prstGeom prst="line">
              <a:avLst/>
            </a:prstGeom>
            <a:noFill/>
            <a:ln w="9525">
              <a:solidFill>
                <a:srgbClr val="6DB56C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65" name="Straight Connector 104"/>
            <p:cNvCxnSpPr>
              <a:cxnSpLocks noChangeShapeType="1"/>
            </p:cNvCxnSpPr>
            <p:nvPr/>
          </p:nvCxnSpPr>
          <p:spPr bwMode="auto">
            <a:xfrm flipH="1">
              <a:off x="7394575" y="2636838"/>
              <a:ext cx="849313" cy="28051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66" name="TextBox 108"/>
            <p:cNvSpPr txBox="1">
              <a:spLocks noChangeArrowheads="1"/>
            </p:cNvSpPr>
            <p:nvPr/>
          </p:nvSpPr>
          <p:spPr bwMode="auto">
            <a:xfrm>
              <a:off x="6578600" y="3357563"/>
              <a:ext cx="4413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/>
                <a:t>Delay</a:t>
              </a:r>
            </a:p>
          </p:txBody>
        </p:sp>
        <p:sp>
          <p:nvSpPr>
            <p:cNvPr id="20567" name="TextBox 109"/>
            <p:cNvSpPr txBox="1">
              <a:spLocks noChangeArrowheads="1"/>
            </p:cNvSpPr>
            <p:nvPr/>
          </p:nvSpPr>
          <p:spPr bwMode="auto">
            <a:xfrm>
              <a:off x="7545524" y="3074983"/>
              <a:ext cx="4540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/>
                <a:t>Adder</a:t>
              </a:r>
            </a:p>
          </p:txBody>
        </p:sp>
        <p:cxnSp>
          <p:nvCxnSpPr>
            <p:cNvPr id="20568" name="Straight Connector 111"/>
            <p:cNvCxnSpPr>
              <a:cxnSpLocks noChangeShapeType="1"/>
            </p:cNvCxnSpPr>
            <p:nvPr/>
          </p:nvCxnSpPr>
          <p:spPr bwMode="auto">
            <a:xfrm>
              <a:off x="6272213" y="5965825"/>
              <a:ext cx="27352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69" name="Straight Connector 112"/>
            <p:cNvCxnSpPr>
              <a:cxnSpLocks noChangeShapeType="1"/>
            </p:cNvCxnSpPr>
            <p:nvPr/>
          </p:nvCxnSpPr>
          <p:spPr bwMode="auto">
            <a:xfrm>
              <a:off x="6908800" y="4365625"/>
              <a:ext cx="0" cy="210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70" name="Isosceles Triangle 5"/>
            <p:cNvSpPr>
              <a:spLocks noChangeArrowheads="1"/>
            </p:cNvSpPr>
            <p:nvPr/>
          </p:nvSpPr>
          <p:spPr bwMode="auto">
            <a:xfrm rot="5400000">
              <a:off x="8316118" y="2564607"/>
              <a:ext cx="576263" cy="43180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71" name="Straight Connector 20"/>
            <p:cNvCxnSpPr>
              <a:cxnSpLocks noChangeShapeType="1"/>
            </p:cNvCxnSpPr>
            <p:nvPr/>
          </p:nvCxnSpPr>
          <p:spPr bwMode="auto">
            <a:xfrm flipV="1">
              <a:off x="8820150" y="2781300"/>
              <a:ext cx="2159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72" name="Oval 4"/>
            <p:cNvSpPr>
              <a:spLocks noChangeArrowheads="1"/>
            </p:cNvSpPr>
            <p:nvPr/>
          </p:nvSpPr>
          <p:spPr bwMode="auto">
            <a:xfrm>
              <a:off x="8893175" y="2708275"/>
              <a:ext cx="144463" cy="1444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73" name="Straight Connector 20"/>
            <p:cNvCxnSpPr>
              <a:cxnSpLocks noChangeShapeType="1"/>
            </p:cNvCxnSpPr>
            <p:nvPr/>
          </p:nvCxnSpPr>
          <p:spPr bwMode="auto">
            <a:xfrm>
              <a:off x="8243888" y="2924175"/>
              <a:ext cx="1444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74" name="TextBox 125"/>
            <p:cNvSpPr txBox="1">
              <a:spLocks noChangeArrowheads="1"/>
            </p:cNvSpPr>
            <p:nvPr/>
          </p:nvSpPr>
          <p:spPr bwMode="auto">
            <a:xfrm>
              <a:off x="8147050" y="2925763"/>
              <a:ext cx="2413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/>
                <a:t>0</a:t>
              </a:r>
            </a:p>
          </p:txBody>
        </p:sp>
        <p:cxnSp>
          <p:nvCxnSpPr>
            <p:cNvPr id="20575" name="Straight Connector 127"/>
            <p:cNvCxnSpPr>
              <a:cxnSpLocks noChangeShapeType="1"/>
            </p:cNvCxnSpPr>
            <p:nvPr/>
          </p:nvCxnSpPr>
          <p:spPr bwMode="auto">
            <a:xfrm flipH="1">
              <a:off x="8494713" y="2690813"/>
              <a:ext cx="71437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76" name="Straight Connector 128"/>
            <p:cNvCxnSpPr>
              <a:cxnSpLocks noChangeShapeType="1"/>
            </p:cNvCxnSpPr>
            <p:nvPr/>
          </p:nvCxnSpPr>
          <p:spPr bwMode="auto">
            <a:xfrm>
              <a:off x="8421688" y="2906713"/>
              <a:ext cx="730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77" name="Straight Connector 129"/>
            <p:cNvCxnSpPr>
              <a:cxnSpLocks noChangeShapeType="1"/>
            </p:cNvCxnSpPr>
            <p:nvPr/>
          </p:nvCxnSpPr>
          <p:spPr bwMode="auto">
            <a:xfrm>
              <a:off x="8566150" y="2690813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78" name="Straight Connector 130"/>
            <p:cNvCxnSpPr>
              <a:cxnSpLocks noChangeShapeType="1"/>
            </p:cNvCxnSpPr>
            <p:nvPr/>
          </p:nvCxnSpPr>
          <p:spPr bwMode="auto">
            <a:xfrm>
              <a:off x="8456613" y="2794000"/>
              <a:ext cx="142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579" name="Rectangle 136"/>
            <p:cNvSpPr>
              <a:spLocks noChangeArrowheads="1"/>
            </p:cNvSpPr>
            <p:nvPr/>
          </p:nvSpPr>
          <p:spPr bwMode="auto">
            <a:xfrm>
              <a:off x="6948488" y="2205038"/>
              <a:ext cx="287337" cy="1444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80" name="Straight Connector 3"/>
            <p:cNvCxnSpPr>
              <a:cxnSpLocks noChangeShapeType="1"/>
            </p:cNvCxnSpPr>
            <p:nvPr/>
          </p:nvCxnSpPr>
          <p:spPr bwMode="auto">
            <a:xfrm>
              <a:off x="7235825" y="2276475"/>
              <a:ext cx="1444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0508" name="Group 85"/>
          <p:cNvGrpSpPr>
            <a:grpSpLocks/>
          </p:cNvGrpSpPr>
          <p:nvPr/>
        </p:nvGrpSpPr>
        <p:grpSpPr bwMode="auto">
          <a:xfrm>
            <a:off x="4932363" y="4076700"/>
            <a:ext cx="431800" cy="1009650"/>
            <a:chOff x="2771800" y="4797152"/>
            <a:chExt cx="431800" cy="1009005"/>
          </a:xfrm>
        </p:grpSpPr>
        <p:sp>
          <p:nvSpPr>
            <p:cNvPr id="20542" name="Rectangle 23"/>
            <p:cNvSpPr>
              <a:spLocks noChangeArrowheads="1"/>
            </p:cNvSpPr>
            <p:nvPr/>
          </p:nvSpPr>
          <p:spPr bwMode="auto">
            <a:xfrm>
              <a:off x="2771800" y="4797152"/>
              <a:ext cx="431800" cy="1008062"/>
            </a:xfrm>
            <a:prstGeom prst="rect">
              <a:avLst/>
            </a:prstGeom>
            <a:solidFill>
              <a:srgbClr val="DFE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43" name="Straight Connector 45"/>
            <p:cNvCxnSpPr>
              <a:cxnSpLocks noChangeShapeType="1"/>
            </p:cNvCxnSpPr>
            <p:nvPr/>
          </p:nvCxnSpPr>
          <p:spPr bwMode="auto">
            <a:xfrm>
              <a:off x="2988841" y="5517232"/>
              <a:ext cx="71437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44" name="Straight Connector 64520"/>
            <p:cNvCxnSpPr>
              <a:cxnSpLocks noChangeShapeType="1"/>
            </p:cNvCxnSpPr>
            <p:nvPr/>
          </p:nvCxnSpPr>
          <p:spPr bwMode="auto">
            <a:xfrm flipV="1">
              <a:off x="2915816" y="5517232"/>
              <a:ext cx="73025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509" name="Straight Connector 40"/>
          <p:cNvCxnSpPr>
            <a:cxnSpLocks noChangeShapeType="1"/>
          </p:cNvCxnSpPr>
          <p:nvPr/>
        </p:nvCxnSpPr>
        <p:spPr bwMode="auto">
          <a:xfrm>
            <a:off x="4572000" y="4581525"/>
            <a:ext cx="358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10" name="Straight Connector 40"/>
          <p:cNvCxnSpPr>
            <a:cxnSpLocks noChangeShapeType="1"/>
          </p:cNvCxnSpPr>
          <p:nvPr/>
        </p:nvCxnSpPr>
        <p:spPr bwMode="auto">
          <a:xfrm>
            <a:off x="5364163" y="4581525"/>
            <a:ext cx="3587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511" name="Isosceles Triangle 44"/>
          <p:cNvSpPr>
            <a:spLocks noChangeArrowheads="1"/>
          </p:cNvSpPr>
          <p:nvPr/>
        </p:nvSpPr>
        <p:spPr bwMode="auto">
          <a:xfrm rot="5400000">
            <a:off x="5580857" y="4293393"/>
            <a:ext cx="863600" cy="576263"/>
          </a:xfrm>
          <a:prstGeom prst="triangle">
            <a:avLst>
              <a:gd name="adj" fmla="val 50000"/>
            </a:avLst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grpSp>
        <p:nvGrpSpPr>
          <p:cNvPr id="20512" name="Group 94"/>
          <p:cNvGrpSpPr>
            <a:grpSpLocks/>
          </p:cNvGrpSpPr>
          <p:nvPr/>
        </p:nvGrpSpPr>
        <p:grpSpPr bwMode="auto">
          <a:xfrm>
            <a:off x="5724525" y="5300663"/>
            <a:ext cx="431800" cy="1009650"/>
            <a:chOff x="2771800" y="4797152"/>
            <a:chExt cx="431800" cy="1009005"/>
          </a:xfrm>
        </p:grpSpPr>
        <p:sp>
          <p:nvSpPr>
            <p:cNvPr id="20539" name="Rectangle 23"/>
            <p:cNvSpPr>
              <a:spLocks noChangeArrowheads="1"/>
            </p:cNvSpPr>
            <p:nvPr/>
          </p:nvSpPr>
          <p:spPr bwMode="auto">
            <a:xfrm>
              <a:off x="2771800" y="4797152"/>
              <a:ext cx="431800" cy="1008062"/>
            </a:xfrm>
            <a:prstGeom prst="rect">
              <a:avLst/>
            </a:prstGeom>
            <a:solidFill>
              <a:srgbClr val="DFE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40" name="Straight Connector 45"/>
            <p:cNvCxnSpPr>
              <a:cxnSpLocks noChangeShapeType="1"/>
            </p:cNvCxnSpPr>
            <p:nvPr/>
          </p:nvCxnSpPr>
          <p:spPr bwMode="auto">
            <a:xfrm>
              <a:off x="2988841" y="5517232"/>
              <a:ext cx="71437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41" name="Straight Connector 64520"/>
            <p:cNvCxnSpPr>
              <a:cxnSpLocks noChangeShapeType="1"/>
            </p:cNvCxnSpPr>
            <p:nvPr/>
          </p:nvCxnSpPr>
          <p:spPr bwMode="auto">
            <a:xfrm flipV="1">
              <a:off x="2915816" y="5517232"/>
              <a:ext cx="73025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513" name="Straight Connector 38"/>
          <p:cNvCxnSpPr>
            <a:cxnSpLocks noChangeShapeType="1"/>
          </p:cNvCxnSpPr>
          <p:nvPr/>
        </p:nvCxnSpPr>
        <p:spPr bwMode="auto">
          <a:xfrm>
            <a:off x="5580063" y="4581525"/>
            <a:ext cx="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14" name="Straight Connector 37"/>
          <p:cNvCxnSpPr>
            <a:cxnSpLocks noChangeShapeType="1"/>
          </p:cNvCxnSpPr>
          <p:nvPr/>
        </p:nvCxnSpPr>
        <p:spPr bwMode="auto">
          <a:xfrm>
            <a:off x="5580063" y="5805488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515" name="TextBox 60"/>
          <p:cNvSpPr txBox="1">
            <a:spLocks noChangeArrowheads="1"/>
          </p:cNvSpPr>
          <p:nvPr/>
        </p:nvSpPr>
        <p:spPr bwMode="auto">
          <a:xfrm>
            <a:off x="971550" y="4652963"/>
            <a:ext cx="5508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Latch</a:t>
            </a:r>
          </a:p>
        </p:txBody>
      </p:sp>
      <p:sp>
        <p:nvSpPr>
          <p:cNvPr id="20516" name="TextBox 60"/>
          <p:cNvSpPr txBox="1">
            <a:spLocks noChangeArrowheads="1"/>
          </p:cNvSpPr>
          <p:nvPr/>
        </p:nvSpPr>
        <p:spPr bwMode="auto">
          <a:xfrm>
            <a:off x="1003300" y="5910263"/>
            <a:ext cx="484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000"/>
              <a:t>Clock</a:t>
            </a:r>
          </a:p>
        </p:txBody>
      </p:sp>
      <p:sp>
        <p:nvSpPr>
          <p:cNvPr id="20517" name="TextBox 60"/>
          <p:cNvSpPr txBox="1">
            <a:spLocks noChangeArrowheads="1"/>
          </p:cNvSpPr>
          <p:nvPr/>
        </p:nvSpPr>
        <p:spPr bwMode="auto">
          <a:xfrm>
            <a:off x="5727700" y="4437063"/>
            <a:ext cx="3810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&gt;0</a:t>
            </a:r>
          </a:p>
        </p:txBody>
      </p:sp>
      <p:sp>
        <p:nvSpPr>
          <p:cNvPr id="20518" name="Isosceles Triangle 105"/>
          <p:cNvSpPr>
            <a:spLocks noChangeArrowheads="1"/>
          </p:cNvSpPr>
          <p:nvPr/>
        </p:nvSpPr>
        <p:spPr bwMode="auto">
          <a:xfrm rot="5400000">
            <a:off x="6444457" y="5517356"/>
            <a:ext cx="863600" cy="576263"/>
          </a:xfrm>
          <a:prstGeom prst="triangle">
            <a:avLst>
              <a:gd name="adj" fmla="val 50000"/>
            </a:avLst>
          </a:prstGeom>
          <a:solidFill>
            <a:srgbClr val="DFE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0519" name="TextBox 60"/>
          <p:cNvSpPr txBox="1">
            <a:spLocks noChangeArrowheads="1"/>
          </p:cNvSpPr>
          <p:nvPr/>
        </p:nvSpPr>
        <p:spPr bwMode="auto">
          <a:xfrm>
            <a:off x="6591300" y="5661025"/>
            <a:ext cx="428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≤ 0</a:t>
            </a:r>
          </a:p>
        </p:txBody>
      </p:sp>
      <p:cxnSp>
        <p:nvCxnSpPr>
          <p:cNvPr id="20520" name="Straight Connector 33"/>
          <p:cNvCxnSpPr>
            <a:cxnSpLocks noChangeShapeType="1"/>
          </p:cNvCxnSpPr>
          <p:nvPr/>
        </p:nvCxnSpPr>
        <p:spPr bwMode="auto">
          <a:xfrm>
            <a:off x="6156325" y="580548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20521" name="Group 108"/>
          <p:cNvGrpSpPr>
            <a:grpSpLocks/>
          </p:cNvGrpSpPr>
          <p:nvPr/>
        </p:nvGrpSpPr>
        <p:grpSpPr bwMode="auto">
          <a:xfrm>
            <a:off x="6588125" y="4076700"/>
            <a:ext cx="431800" cy="1009650"/>
            <a:chOff x="2771800" y="4797152"/>
            <a:chExt cx="431800" cy="1009005"/>
          </a:xfrm>
        </p:grpSpPr>
        <p:sp>
          <p:nvSpPr>
            <p:cNvPr id="20536" name="Rectangle 23"/>
            <p:cNvSpPr>
              <a:spLocks noChangeArrowheads="1"/>
            </p:cNvSpPr>
            <p:nvPr/>
          </p:nvSpPr>
          <p:spPr bwMode="auto">
            <a:xfrm>
              <a:off x="2771800" y="4797152"/>
              <a:ext cx="431800" cy="1008062"/>
            </a:xfrm>
            <a:prstGeom prst="rect">
              <a:avLst/>
            </a:prstGeom>
            <a:solidFill>
              <a:srgbClr val="DFE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0537" name="Straight Connector 45"/>
            <p:cNvCxnSpPr>
              <a:cxnSpLocks noChangeShapeType="1"/>
            </p:cNvCxnSpPr>
            <p:nvPr/>
          </p:nvCxnSpPr>
          <p:spPr bwMode="auto">
            <a:xfrm>
              <a:off x="2988841" y="5517232"/>
              <a:ext cx="71437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8" name="Straight Connector 64520"/>
            <p:cNvCxnSpPr>
              <a:cxnSpLocks noChangeShapeType="1"/>
            </p:cNvCxnSpPr>
            <p:nvPr/>
          </p:nvCxnSpPr>
          <p:spPr bwMode="auto">
            <a:xfrm flipV="1">
              <a:off x="2915816" y="5517232"/>
              <a:ext cx="73025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0522" name="Straight Connector 33"/>
          <p:cNvCxnSpPr>
            <a:cxnSpLocks noChangeShapeType="1"/>
            <a:endCxn id="20536" idx="1"/>
          </p:cNvCxnSpPr>
          <p:nvPr/>
        </p:nvCxnSpPr>
        <p:spPr bwMode="auto">
          <a:xfrm flipV="1">
            <a:off x="6300788" y="4581525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20523" name="Group 99"/>
          <p:cNvGrpSpPr>
            <a:grpSpLocks/>
          </p:cNvGrpSpPr>
          <p:nvPr/>
        </p:nvGrpSpPr>
        <p:grpSpPr bwMode="auto">
          <a:xfrm>
            <a:off x="7740650" y="4868863"/>
            <a:ext cx="719138" cy="576262"/>
            <a:chOff x="7524328" y="4869160"/>
            <a:chExt cx="720080" cy="576064"/>
          </a:xfrm>
        </p:grpSpPr>
        <p:sp>
          <p:nvSpPr>
            <p:cNvPr id="20534" name="Delay 93"/>
            <p:cNvSpPr>
              <a:spLocks noChangeArrowheads="1"/>
            </p:cNvSpPr>
            <p:nvPr/>
          </p:nvSpPr>
          <p:spPr bwMode="auto">
            <a:xfrm>
              <a:off x="7524328" y="4869160"/>
              <a:ext cx="720080" cy="576064"/>
            </a:xfrm>
            <a:prstGeom prst="flowChartDelay">
              <a:avLst/>
            </a:prstGeom>
            <a:solidFill>
              <a:srgbClr val="DFE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20535" name="TextBox 60"/>
            <p:cNvSpPr txBox="1">
              <a:spLocks noChangeArrowheads="1"/>
            </p:cNvSpPr>
            <p:nvPr/>
          </p:nvSpPr>
          <p:spPr bwMode="auto">
            <a:xfrm>
              <a:off x="7616365" y="5013176"/>
              <a:ext cx="4840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200"/>
                <a:t>AND</a:t>
              </a:r>
            </a:p>
          </p:txBody>
        </p:sp>
      </p:grpSp>
      <p:cxnSp>
        <p:nvCxnSpPr>
          <p:cNvPr id="20524" name="Straight Connector 33"/>
          <p:cNvCxnSpPr>
            <a:cxnSpLocks noChangeShapeType="1"/>
          </p:cNvCxnSpPr>
          <p:nvPr/>
        </p:nvCxnSpPr>
        <p:spPr bwMode="auto">
          <a:xfrm>
            <a:off x="7019925" y="458152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25" name="Straight Connector 38"/>
          <p:cNvCxnSpPr>
            <a:cxnSpLocks noChangeShapeType="1"/>
          </p:cNvCxnSpPr>
          <p:nvPr/>
        </p:nvCxnSpPr>
        <p:spPr bwMode="auto">
          <a:xfrm>
            <a:off x="7451725" y="458152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26" name="Straight Connector 38"/>
          <p:cNvCxnSpPr>
            <a:cxnSpLocks noChangeShapeType="1"/>
          </p:cNvCxnSpPr>
          <p:nvPr/>
        </p:nvCxnSpPr>
        <p:spPr bwMode="auto">
          <a:xfrm>
            <a:off x="7451725" y="5373688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27" name="Straight Connector 33"/>
          <p:cNvCxnSpPr>
            <a:cxnSpLocks noChangeShapeType="1"/>
          </p:cNvCxnSpPr>
          <p:nvPr/>
        </p:nvCxnSpPr>
        <p:spPr bwMode="auto">
          <a:xfrm>
            <a:off x="7164388" y="5805488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28" name="Straight Connector 33"/>
          <p:cNvCxnSpPr>
            <a:cxnSpLocks noChangeShapeType="1"/>
          </p:cNvCxnSpPr>
          <p:nvPr/>
        </p:nvCxnSpPr>
        <p:spPr bwMode="auto">
          <a:xfrm>
            <a:off x="7451725" y="5373688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29" name="Straight Connector 33"/>
          <p:cNvCxnSpPr>
            <a:cxnSpLocks noChangeShapeType="1"/>
          </p:cNvCxnSpPr>
          <p:nvPr/>
        </p:nvCxnSpPr>
        <p:spPr bwMode="auto">
          <a:xfrm>
            <a:off x="7451725" y="4941888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530" name="Straight Connector 33"/>
          <p:cNvCxnSpPr>
            <a:cxnSpLocks noChangeShapeType="1"/>
          </p:cNvCxnSpPr>
          <p:nvPr/>
        </p:nvCxnSpPr>
        <p:spPr bwMode="auto">
          <a:xfrm>
            <a:off x="8459788" y="5157788"/>
            <a:ext cx="288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531" name="TextBox 60"/>
          <p:cNvSpPr txBox="1">
            <a:spLocks noChangeArrowheads="1"/>
          </p:cNvSpPr>
          <p:nvPr/>
        </p:nvSpPr>
        <p:spPr bwMode="auto">
          <a:xfrm>
            <a:off x="1763713" y="6083300"/>
            <a:ext cx="74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800"/>
              <a:t>Delay</a:t>
            </a:r>
          </a:p>
        </p:txBody>
      </p:sp>
      <p:sp>
        <p:nvSpPr>
          <p:cNvPr id="20532" name="TextBox 124"/>
          <p:cNvSpPr txBox="1">
            <a:spLocks noChangeArrowheads="1"/>
          </p:cNvSpPr>
          <p:nvPr/>
        </p:nvSpPr>
        <p:spPr bwMode="auto">
          <a:xfrm>
            <a:off x="1543050" y="836613"/>
            <a:ext cx="725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800"/>
              <a:t>FPGA</a:t>
            </a:r>
          </a:p>
        </p:txBody>
      </p:sp>
      <p:pic>
        <p:nvPicPr>
          <p:cNvPr id="20533" name="Picture 1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1289050"/>
            <a:ext cx="2598737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Nyquist-Shannon Sampling Theorem</a:t>
            </a:r>
          </a:p>
        </p:txBody>
      </p:sp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1125538"/>
            <a:ext cx="46926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1125538"/>
            <a:ext cx="46926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4238" y="1125538"/>
            <a:ext cx="47625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3998913"/>
            <a:ext cx="46799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4005263"/>
            <a:ext cx="4684712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0" y="4005263"/>
            <a:ext cx="4767263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2149475" y="1120775"/>
            <a:ext cx="4776788" cy="5121275"/>
            <a:chOff x="2149707" y="1120534"/>
            <a:chExt cx="4776439" cy="5120988"/>
          </a:xfrm>
        </p:grpSpPr>
        <p:pic>
          <p:nvPicPr>
            <p:cNvPr id="21517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9707" y="1120534"/>
              <a:ext cx="4776439" cy="2236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8" name="Picture 1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9707" y="3977268"/>
              <a:ext cx="4776439" cy="2264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15" name="TextBox 11"/>
          <p:cNvSpPr txBox="1">
            <a:spLocks noChangeArrowheads="1"/>
          </p:cNvSpPr>
          <p:nvPr/>
        </p:nvSpPr>
        <p:spPr bwMode="auto">
          <a:xfrm>
            <a:off x="107950" y="1773238"/>
            <a:ext cx="1903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800"/>
              <a:t>f</a:t>
            </a:r>
            <a:r>
              <a:rPr lang="en-US" sz="1800" baseline="-25000"/>
              <a:t>signal</a:t>
            </a:r>
            <a:r>
              <a:rPr lang="en-US" sz="1800"/>
              <a:t> &lt; f</a:t>
            </a:r>
            <a:r>
              <a:rPr lang="en-US" sz="1800" baseline="-25000"/>
              <a:t>sampling </a:t>
            </a:r>
            <a:r>
              <a:rPr lang="en-US" sz="1800"/>
              <a:t>/2</a:t>
            </a:r>
            <a:endParaRPr lang="en-US" sz="1800" baseline="-25000"/>
          </a:p>
        </p:txBody>
      </p:sp>
      <p:sp>
        <p:nvSpPr>
          <p:cNvPr id="21516" name="TextBox 19"/>
          <p:cNvSpPr txBox="1">
            <a:spLocks noChangeArrowheads="1"/>
          </p:cNvSpPr>
          <p:nvPr/>
        </p:nvSpPr>
        <p:spPr bwMode="auto">
          <a:xfrm>
            <a:off x="107950" y="4581525"/>
            <a:ext cx="1903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800"/>
              <a:t>f</a:t>
            </a:r>
            <a:r>
              <a:rPr lang="en-US" sz="1800" baseline="-25000"/>
              <a:t>signal</a:t>
            </a:r>
            <a:r>
              <a:rPr lang="en-US" sz="1800"/>
              <a:t> &gt; f</a:t>
            </a:r>
            <a:r>
              <a:rPr lang="en-US" sz="1800" baseline="-25000"/>
              <a:t>sampling </a:t>
            </a:r>
            <a:r>
              <a:rPr lang="en-US" sz="1800"/>
              <a:t>/2</a:t>
            </a:r>
            <a:endParaRPr lang="en-US" sz="1800" baseline="-250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“Manual” DAQ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2736"/>
            <a:ext cx="3096344" cy="234243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4139952" y="1052736"/>
            <a:ext cx="4177208" cy="2708920"/>
            <a:chOff x="4139952" y="1052736"/>
            <a:chExt cx="4177208" cy="270892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0192" y="1052736"/>
              <a:ext cx="2016968" cy="2708920"/>
            </a:xfrm>
            <a:prstGeom prst="rect">
              <a:avLst/>
            </a:prstGeom>
          </p:spPr>
        </p:pic>
        <p:sp>
          <p:nvSpPr>
            <p:cNvPr id="9" name="Right Arrow 8"/>
            <p:cNvSpPr/>
            <p:nvPr/>
          </p:nvSpPr>
          <p:spPr>
            <a:xfrm>
              <a:off x="4139952" y="1988840"/>
              <a:ext cx="978408" cy="484632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93096"/>
            <a:ext cx="3096776" cy="1776212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3635896" y="4221088"/>
            <a:ext cx="1944216" cy="2246769"/>
            <a:chOff x="3635896" y="4221088"/>
            <a:chExt cx="1944216" cy="2246769"/>
          </a:xfrm>
        </p:grpSpPr>
        <p:sp>
          <p:nvSpPr>
            <p:cNvPr id="11" name="Right Arrow 10"/>
            <p:cNvSpPr/>
            <p:nvPr/>
          </p:nvSpPr>
          <p:spPr>
            <a:xfrm>
              <a:off x="4139952" y="5013176"/>
              <a:ext cx="978408" cy="484632"/>
            </a:xfrm>
            <a:prstGeom prst="rightArrow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35896" y="4221088"/>
              <a:ext cx="1944216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1000 tracks per 25 ns</a:t>
              </a:r>
            </a:p>
            <a:p>
              <a:pPr algn="ctr"/>
              <a:r>
                <a:rPr lang="en-US" sz="1400" dirty="0"/>
                <a:t>A4 paper @ 5 g</a:t>
              </a:r>
            </a:p>
            <a:p>
              <a:pPr algn="ctr"/>
              <a:r>
                <a:rPr lang="en-US" sz="1400" dirty="0"/>
                <a:t>Truck load @ 40 t</a:t>
              </a:r>
            </a:p>
            <a:p>
              <a:pPr algn="ctr"/>
              <a:endParaRPr lang="en-US" sz="1400" dirty="0"/>
            </a:p>
            <a:p>
              <a:pPr algn="ctr"/>
              <a:endParaRPr lang="en-US" sz="1400" dirty="0"/>
            </a:p>
            <a:p>
              <a:pPr algn="ctr"/>
              <a:endParaRPr lang="en-US" sz="1400" dirty="0"/>
            </a:p>
            <a:p>
              <a:pPr algn="ctr"/>
              <a:endParaRPr lang="en-US" sz="1400" dirty="0"/>
            </a:p>
            <a:p>
              <a:pPr algn="ctr"/>
              <a:r>
                <a:rPr lang="en-US" sz="1400" dirty="0"/>
                <a:t>How much paper</a:t>
              </a:r>
            </a:p>
            <a:p>
              <a:pPr algn="ctr"/>
              <a:r>
                <a:rPr lang="en-US" sz="1400" dirty="0"/>
                <a:t>per second?</a:t>
              </a:r>
            </a:p>
            <a:p>
              <a:pPr algn="ctr"/>
              <a:endParaRPr lang="en-US" sz="1400" dirty="0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005064"/>
            <a:ext cx="571103" cy="4320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725144"/>
            <a:ext cx="571103" cy="43204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5517232"/>
            <a:ext cx="571103" cy="43204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6093296"/>
            <a:ext cx="571103" cy="4320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6021288"/>
            <a:ext cx="571103" cy="4320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45224"/>
            <a:ext cx="571103" cy="43204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581128"/>
            <a:ext cx="571103" cy="4320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933056"/>
            <a:ext cx="571103" cy="432048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5580112" y="4149080"/>
            <a:ext cx="3311207" cy="2446531"/>
            <a:chOff x="5580112" y="4149080"/>
            <a:chExt cx="3311207" cy="244653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80112" y="4149080"/>
              <a:ext cx="3311207" cy="189396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6444208" y="5949280"/>
              <a:ext cx="17126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/>
                <a:t>200’000 t</a:t>
              </a:r>
            </a:p>
            <a:p>
              <a:r>
                <a:rPr lang="en-US" sz="1800" dirty="0"/>
                <a:t>5000 Trucks !!!</a:t>
              </a:r>
            </a:p>
          </p:txBody>
        </p:sp>
        <p:pic>
          <p:nvPicPr>
            <p:cNvPr id="26" name="Picture 25" descr="Screen Shot 2016-01-20 at 12.07.30 .pn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52320" y="4653136"/>
              <a:ext cx="1224136" cy="576780"/>
            </a:xfrm>
            <a:prstGeom prst="rect">
              <a:avLst/>
            </a:prstGeom>
            <a:scene3d>
              <a:camera prst="perspectiveFront" fov="7200000">
                <a:rot lat="0" lon="19199988" rev="21180000"/>
              </a:camera>
              <a:lightRig rig="threePt" dir="t"/>
            </a:scene3d>
            <a:sp3d/>
          </p:spPr>
        </p:pic>
      </p:grpSp>
    </p:spTree>
    <p:extLst>
      <p:ext uri="{BB962C8B-B14F-4D97-AF65-F5344CB8AC3E}">
        <p14:creationId xmlns:p14="http://schemas.microsoft.com/office/powerpoint/2010/main" val="3021089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Limits of waveform digitizing</a:t>
            </a:r>
          </a:p>
        </p:txBody>
      </p:sp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64532" name="TextBox 64531"/>
          <p:cNvSpPr txBox="1"/>
          <p:nvPr/>
        </p:nvSpPr>
        <p:spPr>
          <a:xfrm>
            <a:off x="323528" y="980728"/>
            <a:ext cx="8136904" cy="283154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dirty="0"/>
              <a:t>Aliasing Occurs if f</a:t>
            </a:r>
            <a:r>
              <a:rPr lang="en-US" sz="2400" baseline="-25000" dirty="0"/>
              <a:t>signal</a:t>
            </a:r>
            <a:r>
              <a:rPr lang="en-US" sz="2400" dirty="0"/>
              <a:t> &gt; 0.5 * f</a:t>
            </a:r>
            <a:r>
              <a:rPr lang="en-US" sz="2400" baseline="-25000" dirty="0"/>
              <a:t>sampling</a:t>
            </a:r>
            <a:endParaRPr lang="en-US" sz="2400" dirty="0"/>
          </a:p>
          <a:p>
            <a:pPr marL="285750" indent="-285750">
              <a:lnSpc>
                <a:spcPct val="150000"/>
              </a:lnSpc>
              <a:buFont typeface="Arial"/>
              <a:buChar char="•"/>
              <a:defRPr/>
            </a:pPr>
            <a:r>
              <a:rPr lang="en-US" sz="2400" dirty="0"/>
              <a:t>Features of the signal can be lost (“pile-up”)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  <a:tabLst>
                <a:tab pos="268288" algn="l"/>
              </a:tabLst>
              <a:defRPr/>
            </a:pPr>
            <a:r>
              <a:rPr lang="en-US" sz="2400" dirty="0"/>
              <a:t>Measurement of time becomes hard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  <a:tabLst>
                <a:tab pos="268288" algn="l"/>
              </a:tabLst>
              <a:defRPr/>
            </a:pPr>
            <a:r>
              <a:rPr lang="en-US" sz="2400" dirty="0"/>
              <a:t>ADC resolution limits energy measurement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  <a:tabLst>
                <a:tab pos="268288" algn="l"/>
              </a:tabLst>
              <a:defRPr/>
            </a:pPr>
            <a:r>
              <a:rPr lang="en-US" sz="2400" dirty="0"/>
              <a:t>Need </a:t>
            </a:r>
            <a:r>
              <a:rPr lang="en-US" sz="2400" dirty="0">
                <a:solidFill>
                  <a:srgbClr val="FF6600"/>
                </a:solidFill>
              </a:rPr>
              <a:t>very fast high resolution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ADC </a:t>
            </a:r>
          </a:p>
        </p:txBody>
      </p:sp>
      <p:pic>
        <p:nvPicPr>
          <p:cNvPr id="22535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76700"/>
            <a:ext cx="33020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5732463"/>
            <a:ext cx="331152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eft-Right Arrow 1"/>
          <p:cNvSpPr/>
          <p:nvPr/>
        </p:nvSpPr>
        <p:spPr>
          <a:xfrm rot="16200000">
            <a:off x="1691680" y="5157192"/>
            <a:ext cx="648072" cy="504056"/>
          </a:xfrm>
          <a:prstGeom prst="left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 sz="2400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2254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4292600"/>
            <a:ext cx="457200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ADCs (QADC)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sp>
        <p:nvSpPr>
          <p:cNvPr id="6" name="Off-page Connector 63496"/>
          <p:cNvSpPr>
            <a:spLocks noChangeArrowheads="1"/>
          </p:cNvSpPr>
          <p:nvPr/>
        </p:nvSpPr>
        <p:spPr bwMode="auto">
          <a:xfrm rot="5400000">
            <a:off x="7957344" y="4364832"/>
            <a:ext cx="863600" cy="1008062"/>
          </a:xfrm>
          <a:prstGeom prst="flowChartOffpageConnector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052513"/>
            <a:ext cx="52451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3"/>
          <p:cNvCxnSpPr>
            <a:cxnSpLocks noChangeShapeType="1"/>
          </p:cNvCxnSpPr>
          <p:nvPr/>
        </p:nvCxnSpPr>
        <p:spPr bwMode="auto">
          <a:xfrm>
            <a:off x="1331913" y="5373688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042988" y="5229225"/>
            <a:ext cx="288925" cy="28733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0" name="Isosceles Triangle 5"/>
          <p:cNvSpPr>
            <a:spLocks noChangeArrowheads="1"/>
          </p:cNvSpPr>
          <p:nvPr/>
        </p:nvSpPr>
        <p:spPr bwMode="auto">
          <a:xfrm rot="5400000">
            <a:off x="2087563" y="5192713"/>
            <a:ext cx="1008062" cy="792162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1763713" y="5876925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971600" y="1268760"/>
            <a:ext cx="8543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 dirty="0"/>
              <a:t>Threshold</a:t>
            </a: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827584" y="5733256"/>
            <a:ext cx="8543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 dirty="0"/>
              <a:t>Threshold</a:t>
            </a:r>
          </a:p>
        </p:txBody>
      </p:sp>
      <p:cxnSp>
        <p:nvCxnSpPr>
          <p:cNvPr id="14" name="Straight Connector 9"/>
          <p:cNvCxnSpPr>
            <a:cxnSpLocks noChangeShapeType="1"/>
          </p:cNvCxnSpPr>
          <p:nvPr/>
        </p:nvCxnSpPr>
        <p:spPr bwMode="auto">
          <a:xfrm>
            <a:off x="2268538" y="58054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2"/>
          <p:cNvCxnSpPr>
            <a:cxnSpLocks noChangeShapeType="1"/>
          </p:cNvCxnSpPr>
          <p:nvPr/>
        </p:nvCxnSpPr>
        <p:spPr bwMode="auto">
          <a:xfrm flipV="1">
            <a:off x="2411413" y="5516563"/>
            <a:ext cx="1444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18"/>
          <p:cNvCxnSpPr>
            <a:cxnSpLocks noChangeShapeType="1"/>
          </p:cNvCxnSpPr>
          <p:nvPr/>
        </p:nvCxnSpPr>
        <p:spPr bwMode="auto">
          <a:xfrm>
            <a:off x="2555875" y="551656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19"/>
          <p:cNvCxnSpPr>
            <a:cxnSpLocks noChangeShapeType="1"/>
          </p:cNvCxnSpPr>
          <p:nvPr/>
        </p:nvCxnSpPr>
        <p:spPr bwMode="auto">
          <a:xfrm>
            <a:off x="2411413" y="566102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20"/>
          <p:cNvCxnSpPr>
            <a:cxnSpLocks noChangeShapeType="1"/>
          </p:cNvCxnSpPr>
          <p:nvPr/>
        </p:nvCxnSpPr>
        <p:spPr bwMode="auto">
          <a:xfrm>
            <a:off x="2987675" y="5589588"/>
            <a:ext cx="12239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Connector 22"/>
          <p:cNvCxnSpPr>
            <a:cxnSpLocks noChangeShapeType="1"/>
          </p:cNvCxnSpPr>
          <p:nvPr/>
        </p:nvCxnSpPr>
        <p:spPr bwMode="auto">
          <a:xfrm>
            <a:off x="1763713" y="4724400"/>
            <a:ext cx="12239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24"/>
          <p:cNvCxnSpPr>
            <a:cxnSpLocks noChangeShapeType="1"/>
          </p:cNvCxnSpPr>
          <p:nvPr/>
        </p:nvCxnSpPr>
        <p:spPr bwMode="auto">
          <a:xfrm flipV="1">
            <a:off x="1763713" y="4724400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1" name="Oval 27"/>
          <p:cNvSpPr>
            <a:spLocks noChangeArrowheads="1"/>
          </p:cNvSpPr>
          <p:nvPr/>
        </p:nvSpPr>
        <p:spPr bwMode="auto">
          <a:xfrm>
            <a:off x="3563938" y="4652963"/>
            <a:ext cx="144462" cy="1444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22" name="Straight Connector 28"/>
          <p:cNvCxnSpPr>
            <a:cxnSpLocks noChangeShapeType="1"/>
          </p:cNvCxnSpPr>
          <p:nvPr/>
        </p:nvCxnSpPr>
        <p:spPr bwMode="auto">
          <a:xfrm>
            <a:off x="3059113" y="4724400"/>
            <a:ext cx="504825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2987675" y="4652963"/>
            <a:ext cx="144463" cy="144462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24" name="Straight Connector 31"/>
          <p:cNvCxnSpPr>
            <a:cxnSpLocks noChangeShapeType="1"/>
          </p:cNvCxnSpPr>
          <p:nvPr/>
        </p:nvCxnSpPr>
        <p:spPr bwMode="auto">
          <a:xfrm flipV="1">
            <a:off x="3348038" y="4868863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Connector 33"/>
          <p:cNvCxnSpPr>
            <a:cxnSpLocks noChangeShapeType="1"/>
          </p:cNvCxnSpPr>
          <p:nvPr/>
        </p:nvCxnSpPr>
        <p:spPr bwMode="auto">
          <a:xfrm>
            <a:off x="3708400" y="4724400"/>
            <a:ext cx="25923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4211638" y="5157788"/>
            <a:ext cx="1008062" cy="863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7" name="TextBox 29"/>
          <p:cNvSpPr txBox="1">
            <a:spLocks noChangeArrowheads="1"/>
          </p:cNvSpPr>
          <p:nvPr/>
        </p:nvSpPr>
        <p:spPr bwMode="auto">
          <a:xfrm>
            <a:off x="4154488" y="5157788"/>
            <a:ext cx="11382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2400"/>
              <a:t>TDC</a:t>
            </a:r>
          </a:p>
          <a:p>
            <a:pPr algn="ctr"/>
            <a:r>
              <a:rPr lang="en-US" sz="2400"/>
              <a:t>(Clock)</a:t>
            </a:r>
          </a:p>
        </p:txBody>
      </p:sp>
      <p:sp>
        <p:nvSpPr>
          <p:cNvPr id="28" name="Isosceles Triangle 36"/>
          <p:cNvSpPr>
            <a:spLocks noChangeArrowheads="1"/>
          </p:cNvSpPr>
          <p:nvPr/>
        </p:nvSpPr>
        <p:spPr bwMode="auto">
          <a:xfrm rot="5400000">
            <a:off x="6192837" y="4473576"/>
            <a:ext cx="1008063" cy="792162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29" name="Straight Connector 38"/>
          <p:cNvCxnSpPr>
            <a:cxnSpLocks noChangeShapeType="1"/>
          </p:cNvCxnSpPr>
          <p:nvPr/>
        </p:nvCxnSpPr>
        <p:spPr bwMode="auto">
          <a:xfrm>
            <a:off x="5940425" y="5661025"/>
            <a:ext cx="1511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Connector 39"/>
          <p:cNvCxnSpPr>
            <a:cxnSpLocks noChangeShapeType="1"/>
          </p:cNvCxnSpPr>
          <p:nvPr/>
        </p:nvCxnSpPr>
        <p:spPr bwMode="auto">
          <a:xfrm flipV="1">
            <a:off x="5940425" y="5084763"/>
            <a:ext cx="0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42"/>
          <p:cNvCxnSpPr>
            <a:cxnSpLocks noChangeShapeType="1"/>
          </p:cNvCxnSpPr>
          <p:nvPr/>
        </p:nvCxnSpPr>
        <p:spPr bwMode="auto">
          <a:xfrm flipV="1">
            <a:off x="7451725" y="4868863"/>
            <a:ext cx="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44"/>
          <p:cNvCxnSpPr>
            <a:cxnSpLocks noChangeShapeType="1"/>
          </p:cNvCxnSpPr>
          <p:nvPr/>
        </p:nvCxnSpPr>
        <p:spPr bwMode="auto">
          <a:xfrm>
            <a:off x="5940425" y="5084763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Connector 47"/>
          <p:cNvCxnSpPr>
            <a:cxnSpLocks noChangeShapeType="1"/>
          </p:cNvCxnSpPr>
          <p:nvPr/>
        </p:nvCxnSpPr>
        <p:spPr bwMode="auto">
          <a:xfrm>
            <a:off x="7092950" y="4868863"/>
            <a:ext cx="7921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4" name="TextBox 43"/>
          <p:cNvSpPr txBox="1">
            <a:spLocks noChangeArrowheads="1"/>
          </p:cNvSpPr>
          <p:nvPr/>
        </p:nvSpPr>
        <p:spPr bwMode="auto">
          <a:xfrm>
            <a:off x="6300788" y="4581525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+</a:t>
            </a:r>
          </a:p>
        </p:txBody>
      </p:sp>
      <p:sp>
        <p:nvSpPr>
          <p:cNvPr id="35" name="TextBox 50"/>
          <p:cNvSpPr txBox="1">
            <a:spLocks noChangeArrowheads="1"/>
          </p:cNvSpPr>
          <p:nvPr/>
        </p:nvSpPr>
        <p:spPr bwMode="auto">
          <a:xfrm>
            <a:off x="6300788" y="4868863"/>
            <a:ext cx="295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400"/>
              <a:t>-</a:t>
            </a:r>
          </a:p>
        </p:txBody>
      </p:sp>
      <p:cxnSp>
        <p:nvCxnSpPr>
          <p:cNvPr id="36" name="Straight Connector 52"/>
          <p:cNvCxnSpPr>
            <a:cxnSpLocks noChangeShapeType="1"/>
          </p:cNvCxnSpPr>
          <p:nvPr/>
        </p:nvCxnSpPr>
        <p:spPr bwMode="auto">
          <a:xfrm flipV="1">
            <a:off x="5940425" y="3933825"/>
            <a:ext cx="0" cy="790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Connector 53"/>
          <p:cNvCxnSpPr>
            <a:cxnSpLocks noChangeShapeType="1"/>
          </p:cNvCxnSpPr>
          <p:nvPr/>
        </p:nvCxnSpPr>
        <p:spPr bwMode="auto">
          <a:xfrm flipV="1">
            <a:off x="7308850" y="393382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57"/>
          <p:cNvCxnSpPr>
            <a:cxnSpLocks noChangeShapeType="1"/>
          </p:cNvCxnSpPr>
          <p:nvPr/>
        </p:nvCxnSpPr>
        <p:spPr bwMode="auto">
          <a:xfrm>
            <a:off x="5940425" y="3933825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Connector 59"/>
          <p:cNvCxnSpPr>
            <a:cxnSpLocks noChangeShapeType="1"/>
          </p:cNvCxnSpPr>
          <p:nvPr/>
        </p:nvCxnSpPr>
        <p:spPr bwMode="auto">
          <a:xfrm>
            <a:off x="6732588" y="3933825"/>
            <a:ext cx="5762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Connector 60"/>
          <p:cNvCxnSpPr>
            <a:cxnSpLocks noChangeShapeType="1"/>
          </p:cNvCxnSpPr>
          <p:nvPr/>
        </p:nvCxnSpPr>
        <p:spPr bwMode="auto">
          <a:xfrm flipV="1">
            <a:off x="6588125" y="36449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Connector 62"/>
          <p:cNvCxnSpPr>
            <a:cxnSpLocks noChangeShapeType="1"/>
          </p:cNvCxnSpPr>
          <p:nvPr/>
        </p:nvCxnSpPr>
        <p:spPr bwMode="auto">
          <a:xfrm flipV="1">
            <a:off x="6732588" y="36449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2" name="TextBox 70"/>
          <p:cNvSpPr txBox="1">
            <a:spLocks noChangeArrowheads="1"/>
          </p:cNvSpPr>
          <p:nvPr/>
        </p:nvSpPr>
        <p:spPr bwMode="auto">
          <a:xfrm>
            <a:off x="7943850" y="4437063"/>
            <a:ext cx="990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2400"/>
              <a:t>ADC</a:t>
            </a:r>
          </a:p>
          <a:p>
            <a:pPr algn="ctr"/>
            <a:r>
              <a:rPr lang="en-US" sz="2400"/>
              <a:t>~MHz</a:t>
            </a:r>
          </a:p>
        </p:txBody>
      </p:sp>
      <p:cxnSp>
        <p:nvCxnSpPr>
          <p:cNvPr id="43" name="Straight Arrow Connector 63494"/>
          <p:cNvCxnSpPr>
            <a:cxnSpLocks noChangeShapeType="1"/>
            <a:endCxn id="26" idx="0"/>
          </p:cNvCxnSpPr>
          <p:nvPr/>
        </p:nvCxnSpPr>
        <p:spPr bwMode="auto">
          <a:xfrm>
            <a:off x="2916238" y="3573463"/>
            <a:ext cx="1800225" cy="158432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4" name="Straight Arrow Connector 73"/>
          <p:cNvCxnSpPr>
            <a:cxnSpLocks noChangeShapeType="1"/>
          </p:cNvCxnSpPr>
          <p:nvPr/>
        </p:nvCxnSpPr>
        <p:spPr bwMode="auto">
          <a:xfrm>
            <a:off x="3924300" y="2133600"/>
            <a:ext cx="2592388" cy="1655763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969637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 sensing ADC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sp>
        <p:nvSpPr>
          <p:cNvPr id="6" name="Off-page Connector 63496"/>
          <p:cNvSpPr>
            <a:spLocks noChangeArrowheads="1"/>
          </p:cNvSpPr>
          <p:nvPr/>
        </p:nvSpPr>
        <p:spPr bwMode="auto">
          <a:xfrm rot="5400000">
            <a:off x="7957344" y="4364832"/>
            <a:ext cx="863600" cy="1008062"/>
          </a:xfrm>
          <a:prstGeom prst="flowChartOffpageConnector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8" name="Straight Connector 3"/>
          <p:cNvCxnSpPr>
            <a:cxnSpLocks noChangeShapeType="1"/>
          </p:cNvCxnSpPr>
          <p:nvPr/>
        </p:nvCxnSpPr>
        <p:spPr bwMode="auto">
          <a:xfrm>
            <a:off x="1476152" y="5662141"/>
            <a:ext cx="863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187227" y="5517678"/>
            <a:ext cx="288925" cy="28733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0" name="Isosceles Triangle 5"/>
          <p:cNvSpPr>
            <a:spLocks noChangeArrowheads="1"/>
          </p:cNvSpPr>
          <p:nvPr/>
        </p:nvSpPr>
        <p:spPr bwMode="auto">
          <a:xfrm rot="5400000">
            <a:off x="2231802" y="5481166"/>
            <a:ext cx="1008062" cy="792162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1907952" y="6165378"/>
            <a:ext cx="431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971600" y="1268760"/>
            <a:ext cx="8543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 dirty="0"/>
              <a:t>Threshold</a:t>
            </a: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971823" y="6021709"/>
            <a:ext cx="8543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 dirty="0"/>
              <a:t>Threshold</a:t>
            </a:r>
          </a:p>
        </p:txBody>
      </p:sp>
      <p:cxnSp>
        <p:nvCxnSpPr>
          <p:cNvPr id="14" name="Straight Connector 9"/>
          <p:cNvCxnSpPr>
            <a:cxnSpLocks noChangeShapeType="1"/>
          </p:cNvCxnSpPr>
          <p:nvPr/>
        </p:nvCxnSpPr>
        <p:spPr bwMode="auto">
          <a:xfrm>
            <a:off x="2412777" y="6093941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2"/>
          <p:cNvCxnSpPr>
            <a:cxnSpLocks noChangeShapeType="1"/>
          </p:cNvCxnSpPr>
          <p:nvPr/>
        </p:nvCxnSpPr>
        <p:spPr bwMode="auto">
          <a:xfrm flipV="1">
            <a:off x="2555652" y="5805016"/>
            <a:ext cx="1444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18"/>
          <p:cNvCxnSpPr>
            <a:cxnSpLocks noChangeShapeType="1"/>
          </p:cNvCxnSpPr>
          <p:nvPr/>
        </p:nvCxnSpPr>
        <p:spPr bwMode="auto">
          <a:xfrm>
            <a:off x="2700114" y="5805016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19"/>
          <p:cNvCxnSpPr>
            <a:cxnSpLocks noChangeShapeType="1"/>
          </p:cNvCxnSpPr>
          <p:nvPr/>
        </p:nvCxnSpPr>
        <p:spPr bwMode="auto">
          <a:xfrm>
            <a:off x="2555652" y="594947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20"/>
          <p:cNvCxnSpPr>
            <a:cxnSpLocks noChangeShapeType="1"/>
          </p:cNvCxnSpPr>
          <p:nvPr/>
        </p:nvCxnSpPr>
        <p:spPr bwMode="auto">
          <a:xfrm>
            <a:off x="3131914" y="5878041"/>
            <a:ext cx="12239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Connector 22"/>
          <p:cNvCxnSpPr>
            <a:cxnSpLocks noChangeShapeType="1"/>
          </p:cNvCxnSpPr>
          <p:nvPr/>
        </p:nvCxnSpPr>
        <p:spPr bwMode="auto">
          <a:xfrm>
            <a:off x="1907704" y="4725144"/>
            <a:ext cx="338437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24"/>
          <p:cNvCxnSpPr>
            <a:cxnSpLocks noChangeShapeType="1"/>
          </p:cNvCxnSpPr>
          <p:nvPr/>
        </p:nvCxnSpPr>
        <p:spPr bwMode="auto">
          <a:xfrm flipH="1" flipV="1">
            <a:off x="1907704" y="4725144"/>
            <a:ext cx="248" cy="93699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1" name="Oval 27"/>
          <p:cNvSpPr>
            <a:spLocks noChangeArrowheads="1"/>
          </p:cNvSpPr>
          <p:nvPr/>
        </p:nvSpPr>
        <p:spPr bwMode="auto">
          <a:xfrm>
            <a:off x="6516216" y="5661248"/>
            <a:ext cx="144462" cy="144462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22" name="Straight Connector 28"/>
          <p:cNvCxnSpPr>
            <a:cxnSpLocks noChangeShapeType="1"/>
          </p:cNvCxnSpPr>
          <p:nvPr/>
        </p:nvCxnSpPr>
        <p:spPr bwMode="auto">
          <a:xfrm>
            <a:off x="6372200" y="5661248"/>
            <a:ext cx="769" cy="433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6516216" y="6021288"/>
            <a:ext cx="144463" cy="144462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4355976" y="5661248"/>
            <a:ext cx="1008062" cy="43204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7" name="TextBox 29"/>
          <p:cNvSpPr txBox="1">
            <a:spLocks noChangeArrowheads="1"/>
          </p:cNvSpPr>
          <p:nvPr/>
        </p:nvSpPr>
        <p:spPr bwMode="auto">
          <a:xfrm>
            <a:off x="4422805" y="5631631"/>
            <a:ext cx="9412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2400" dirty="0"/>
              <a:t>Delay</a:t>
            </a:r>
          </a:p>
        </p:txBody>
      </p:sp>
      <p:sp>
        <p:nvSpPr>
          <p:cNvPr id="28" name="Isosceles Triangle 36"/>
          <p:cNvSpPr>
            <a:spLocks noChangeArrowheads="1"/>
          </p:cNvSpPr>
          <p:nvPr/>
        </p:nvSpPr>
        <p:spPr bwMode="auto">
          <a:xfrm rot="5400000">
            <a:off x="5184129" y="4473055"/>
            <a:ext cx="1008063" cy="792162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29" name="Straight Connector 38"/>
          <p:cNvCxnSpPr>
            <a:cxnSpLocks noChangeShapeType="1"/>
          </p:cNvCxnSpPr>
          <p:nvPr/>
        </p:nvCxnSpPr>
        <p:spPr bwMode="auto">
          <a:xfrm>
            <a:off x="4932040" y="5517232"/>
            <a:ext cx="25922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Connector 39"/>
          <p:cNvCxnSpPr>
            <a:cxnSpLocks noChangeShapeType="1"/>
          </p:cNvCxnSpPr>
          <p:nvPr/>
        </p:nvCxnSpPr>
        <p:spPr bwMode="auto">
          <a:xfrm flipH="1" flipV="1">
            <a:off x="4931717" y="5084242"/>
            <a:ext cx="323" cy="43299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42"/>
          <p:cNvCxnSpPr>
            <a:cxnSpLocks noChangeShapeType="1"/>
          </p:cNvCxnSpPr>
          <p:nvPr/>
        </p:nvCxnSpPr>
        <p:spPr bwMode="auto">
          <a:xfrm flipV="1">
            <a:off x="7524328" y="4869160"/>
            <a:ext cx="0" cy="93610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44"/>
          <p:cNvCxnSpPr>
            <a:cxnSpLocks noChangeShapeType="1"/>
          </p:cNvCxnSpPr>
          <p:nvPr/>
        </p:nvCxnSpPr>
        <p:spPr bwMode="auto">
          <a:xfrm>
            <a:off x="4931717" y="5084242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Connector 47"/>
          <p:cNvCxnSpPr>
            <a:cxnSpLocks noChangeShapeType="1"/>
            <a:stCxn id="28" idx="0"/>
          </p:cNvCxnSpPr>
          <p:nvPr/>
        </p:nvCxnSpPr>
        <p:spPr bwMode="auto">
          <a:xfrm flipV="1">
            <a:off x="6084242" y="4868863"/>
            <a:ext cx="1800871" cy="27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4" name="TextBox 43"/>
          <p:cNvSpPr txBox="1">
            <a:spLocks noChangeArrowheads="1"/>
          </p:cNvSpPr>
          <p:nvPr/>
        </p:nvSpPr>
        <p:spPr bwMode="auto">
          <a:xfrm>
            <a:off x="5292080" y="4581004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+</a:t>
            </a:r>
          </a:p>
        </p:txBody>
      </p:sp>
      <p:sp>
        <p:nvSpPr>
          <p:cNvPr id="35" name="TextBox 50"/>
          <p:cNvSpPr txBox="1">
            <a:spLocks noChangeArrowheads="1"/>
          </p:cNvSpPr>
          <p:nvPr/>
        </p:nvSpPr>
        <p:spPr bwMode="auto">
          <a:xfrm>
            <a:off x="5292080" y="4868342"/>
            <a:ext cx="295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400"/>
              <a:t>-</a:t>
            </a:r>
          </a:p>
        </p:txBody>
      </p:sp>
      <p:cxnSp>
        <p:nvCxnSpPr>
          <p:cNvPr id="41" name="Straight Connector 62"/>
          <p:cNvCxnSpPr>
            <a:cxnSpLocks noChangeShapeType="1"/>
          </p:cNvCxnSpPr>
          <p:nvPr/>
        </p:nvCxnSpPr>
        <p:spPr bwMode="auto">
          <a:xfrm flipH="1">
            <a:off x="7164288" y="5805264"/>
            <a:ext cx="72008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2" name="TextBox 70"/>
          <p:cNvSpPr txBox="1">
            <a:spLocks noChangeArrowheads="1"/>
          </p:cNvSpPr>
          <p:nvPr/>
        </p:nvSpPr>
        <p:spPr bwMode="auto">
          <a:xfrm>
            <a:off x="7943850" y="4437063"/>
            <a:ext cx="990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2400"/>
              <a:t>ADC</a:t>
            </a:r>
          </a:p>
          <a:p>
            <a:pPr algn="ctr"/>
            <a:r>
              <a:rPr lang="en-US" sz="2400"/>
              <a:t>~MHz</a:t>
            </a:r>
          </a:p>
        </p:txBody>
      </p:sp>
      <p:cxnSp>
        <p:nvCxnSpPr>
          <p:cNvPr id="52" name="Straight Connector 62"/>
          <p:cNvCxnSpPr>
            <a:cxnSpLocks noChangeShapeType="1"/>
          </p:cNvCxnSpPr>
          <p:nvPr/>
        </p:nvCxnSpPr>
        <p:spPr bwMode="auto">
          <a:xfrm flipH="1">
            <a:off x="7164288" y="5949280"/>
            <a:ext cx="72008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3" name="Straight Connector 39"/>
          <p:cNvCxnSpPr>
            <a:cxnSpLocks noChangeShapeType="1"/>
          </p:cNvCxnSpPr>
          <p:nvPr/>
        </p:nvCxnSpPr>
        <p:spPr bwMode="auto">
          <a:xfrm flipV="1">
            <a:off x="7524328" y="5949280"/>
            <a:ext cx="0" cy="43224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4" name="Straight Connector 44"/>
          <p:cNvCxnSpPr>
            <a:cxnSpLocks noChangeShapeType="1"/>
          </p:cNvCxnSpPr>
          <p:nvPr/>
        </p:nvCxnSpPr>
        <p:spPr bwMode="auto">
          <a:xfrm>
            <a:off x="7308304" y="6381328"/>
            <a:ext cx="43204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7" name="Isosceles Triangle 36"/>
          <p:cNvSpPr>
            <a:spLocks noChangeArrowheads="1"/>
          </p:cNvSpPr>
          <p:nvPr/>
        </p:nvSpPr>
        <p:spPr bwMode="auto">
          <a:xfrm rot="5400000">
            <a:off x="6408203" y="4761149"/>
            <a:ext cx="288033" cy="216024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58" name="Straight Connector 53"/>
          <p:cNvCxnSpPr>
            <a:cxnSpLocks noChangeShapeType="1"/>
          </p:cNvCxnSpPr>
          <p:nvPr/>
        </p:nvCxnSpPr>
        <p:spPr bwMode="auto">
          <a:xfrm flipV="1">
            <a:off x="6660232" y="4725144"/>
            <a:ext cx="0" cy="28803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4" name="Straight Connector 39"/>
          <p:cNvCxnSpPr>
            <a:cxnSpLocks noChangeShapeType="1"/>
          </p:cNvCxnSpPr>
          <p:nvPr/>
        </p:nvCxnSpPr>
        <p:spPr bwMode="auto">
          <a:xfrm flipV="1">
            <a:off x="6588224" y="6165304"/>
            <a:ext cx="0" cy="21602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6" name="Straight Connector 44"/>
          <p:cNvCxnSpPr>
            <a:cxnSpLocks noChangeShapeType="1"/>
          </p:cNvCxnSpPr>
          <p:nvPr/>
        </p:nvCxnSpPr>
        <p:spPr bwMode="auto">
          <a:xfrm>
            <a:off x="6372200" y="6381328"/>
            <a:ext cx="43204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7" name="Straight Connector 42"/>
          <p:cNvCxnSpPr>
            <a:cxnSpLocks noChangeShapeType="1"/>
            <a:stCxn id="21" idx="0"/>
          </p:cNvCxnSpPr>
          <p:nvPr/>
        </p:nvCxnSpPr>
        <p:spPr bwMode="auto">
          <a:xfrm flipH="1" flipV="1">
            <a:off x="6588224" y="5517232"/>
            <a:ext cx="223" cy="1440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2" name="Straight Connector 20"/>
          <p:cNvCxnSpPr>
            <a:cxnSpLocks noChangeShapeType="1"/>
            <a:stCxn id="26" idx="3"/>
          </p:cNvCxnSpPr>
          <p:nvPr/>
        </p:nvCxnSpPr>
        <p:spPr bwMode="auto">
          <a:xfrm>
            <a:off x="5364038" y="5877272"/>
            <a:ext cx="100798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9" name="Freeform 78"/>
          <p:cNvSpPr/>
          <p:nvPr/>
        </p:nvSpPr>
        <p:spPr>
          <a:xfrm>
            <a:off x="1939073" y="1064318"/>
            <a:ext cx="5166732" cy="2438945"/>
          </a:xfrm>
          <a:custGeom>
            <a:avLst/>
            <a:gdLst>
              <a:gd name="connsiteX0" fmla="*/ 0 w 5166732"/>
              <a:gd name="connsiteY0" fmla="*/ 19827 h 2594319"/>
              <a:gd name="connsiteX1" fmla="*/ 501805 w 5166732"/>
              <a:gd name="connsiteY1" fmla="*/ 1242 h 2594319"/>
              <a:gd name="connsiteX2" fmla="*/ 774390 w 5166732"/>
              <a:gd name="connsiteY2" fmla="*/ 26022 h 2594319"/>
              <a:gd name="connsiteX3" fmla="*/ 910683 w 5166732"/>
              <a:gd name="connsiteY3" fmla="*/ 218071 h 2594319"/>
              <a:gd name="connsiteX4" fmla="*/ 1046976 w 5166732"/>
              <a:gd name="connsiteY4" fmla="*/ 719876 h 2594319"/>
              <a:gd name="connsiteX5" fmla="*/ 1158488 w 5166732"/>
              <a:gd name="connsiteY5" fmla="*/ 1481876 h 2594319"/>
              <a:gd name="connsiteX6" fmla="*/ 1288586 w 5166732"/>
              <a:gd name="connsiteY6" fmla="*/ 2082803 h 2594319"/>
              <a:gd name="connsiteX7" fmla="*/ 1455854 w 5166732"/>
              <a:gd name="connsiteY7" fmla="*/ 2380169 h 2594319"/>
              <a:gd name="connsiteX8" fmla="*/ 1647903 w 5166732"/>
              <a:gd name="connsiteY8" fmla="*/ 2442120 h 2594319"/>
              <a:gd name="connsiteX9" fmla="*/ 3574586 w 5166732"/>
              <a:gd name="connsiteY9" fmla="*/ 2435925 h 2594319"/>
              <a:gd name="connsiteX10" fmla="*/ 3593171 w 5166732"/>
              <a:gd name="connsiteY10" fmla="*/ 354364 h 2594319"/>
              <a:gd name="connsiteX11" fmla="*/ 3971073 w 5166732"/>
              <a:gd name="connsiteY11" fmla="*/ 224266 h 2594319"/>
              <a:gd name="connsiteX12" fmla="*/ 4423317 w 5166732"/>
              <a:gd name="connsiteY12" fmla="*/ 112754 h 2594319"/>
              <a:gd name="connsiteX13" fmla="*/ 4807415 w 5166732"/>
              <a:gd name="connsiteY13" fmla="*/ 69388 h 2594319"/>
              <a:gd name="connsiteX14" fmla="*/ 5166732 w 5166732"/>
              <a:gd name="connsiteY14" fmla="*/ 44608 h 2594319"/>
              <a:gd name="connsiteX0" fmla="*/ 0 w 5166732"/>
              <a:gd name="connsiteY0" fmla="*/ 19827 h 2594319"/>
              <a:gd name="connsiteX1" fmla="*/ 501805 w 5166732"/>
              <a:gd name="connsiteY1" fmla="*/ 1242 h 2594319"/>
              <a:gd name="connsiteX2" fmla="*/ 774390 w 5166732"/>
              <a:gd name="connsiteY2" fmla="*/ 26022 h 2594319"/>
              <a:gd name="connsiteX3" fmla="*/ 910683 w 5166732"/>
              <a:gd name="connsiteY3" fmla="*/ 218071 h 2594319"/>
              <a:gd name="connsiteX4" fmla="*/ 1046976 w 5166732"/>
              <a:gd name="connsiteY4" fmla="*/ 719876 h 2594319"/>
              <a:gd name="connsiteX5" fmla="*/ 1158488 w 5166732"/>
              <a:gd name="connsiteY5" fmla="*/ 1481876 h 2594319"/>
              <a:gd name="connsiteX6" fmla="*/ 1288586 w 5166732"/>
              <a:gd name="connsiteY6" fmla="*/ 2082803 h 2594319"/>
              <a:gd name="connsiteX7" fmla="*/ 1455854 w 5166732"/>
              <a:gd name="connsiteY7" fmla="*/ 2380169 h 2594319"/>
              <a:gd name="connsiteX8" fmla="*/ 1647903 w 5166732"/>
              <a:gd name="connsiteY8" fmla="*/ 2442120 h 2594319"/>
              <a:gd name="connsiteX9" fmla="*/ 3574586 w 5166732"/>
              <a:gd name="connsiteY9" fmla="*/ 2435925 h 2594319"/>
              <a:gd name="connsiteX10" fmla="*/ 3593171 w 5166732"/>
              <a:gd name="connsiteY10" fmla="*/ 354364 h 2594319"/>
              <a:gd name="connsiteX11" fmla="*/ 3971073 w 5166732"/>
              <a:gd name="connsiteY11" fmla="*/ 224266 h 2594319"/>
              <a:gd name="connsiteX12" fmla="*/ 4423317 w 5166732"/>
              <a:gd name="connsiteY12" fmla="*/ 112754 h 2594319"/>
              <a:gd name="connsiteX13" fmla="*/ 4807415 w 5166732"/>
              <a:gd name="connsiteY13" fmla="*/ 69388 h 2594319"/>
              <a:gd name="connsiteX14" fmla="*/ 5166732 w 5166732"/>
              <a:gd name="connsiteY14" fmla="*/ 44608 h 2594319"/>
              <a:gd name="connsiteX0" fmla="*/ 0 w 5166732"/>
              <a:gd name="connsiteY0" fmla="*/ 19827 h 2444556"/>
              <a:gd name="connsiteX1" fmla="*/ 501805 w 5166732"/>
              <a:gd name="connsiteY1" fmla="*/ 1242 h 2444556"/>
              <a:gd name="connsiteX2" fmla="*/ 774390 w 5166732"/>
              <a:gd name="connsiteY2" fmla="*/ 26022 h 2444556"/>
              <a:gd name="connsiteX3" fmla="*/ 910683 w 5166732"/>
              <a:gd name="connsiteY3" fmla="*/ 218071 h 2444556"/>
              <a:gd name="connsiteX4" fmla="*/ 1046976 w 5166732"/>
              <a:gd name="connsiteY4" fmla="*/ 719876 h 2444556"/>
              <a:gd name="connsiteX5" fmla="*/ 1158488 w 5166732"/>
              <a:gd name="connsiteY5" fmla="*/ 1481876 h 2444556"/>
              <a:gd name="connsiteX6" fmla="*/ 1288586 w 5166732"/>
              <a:gd name="connsiteY6" fmla="*/ 2082803 h 2444556"/>
              <a:gd name="connsiteX7" fmla="*/ 1455854 w 5166732"/>
              <a:gd name="connsiteY7" fmla="*/ 2380169 h 2444556"/>
              <a:gd name="connsiteX8" fmla="*/ 1647903 w 5166732"/>
              <a:gd name="connsiteY8" fmla="*/ 2442120 h 2444556"/>
              <a:gd name="connsiteX9" fmla="*/ 3574586 w 5166732"/>
              <a:gd name="connsiteY9" fmla="*/ 2435925 h 2444556"/>
              <a:gd name="connsiteX10" fmla="*/ 3593171 w 5166732"/>
              <a:gd name="connsiteY10" fmla="*/ 354364 h 2444556"/>
              <a:gd name="connsiteX11" fmla="*/ 3971073 w 5166732"/>
              <a:gd name="connsiteY11" fmla="*/ 224266 h 2444556"/>
              <a:gd name="connsiteX12" fmla="*/ 4423317 w 5166732"/>
              <a:gd name="connsiteY12" fmla="*/ 112754 h 2444556"/>
              <a:gd name="connsiteX13" fmla="*/ 4807415 w 5166732"/>
              <a:gd name="connsiteY13" fmla="*/ 69388 h 2444556"/>
              <a:gd name="connsiteX14" fmla="*/ 5166732 w 5166732"/>
              <a:gd name="connsiteY14" fmla="*/ 44608 h 2444556"/>
              <a:gd name="connsiteX0" fmla="*/ 0 w 5166732"/>
              <a:gd name="connsiteY0" fmla="*/ 19827 h 2444556"/>
              <a:gd name="connsiteX1" fmla="*/ 501805 w 5166732"/>
              <a:gd name="connsiteY1" fmla="*/ 1242 h 2444556"/>
              <a:gd name="connsiteX2" fmla="*/ 774390 w 5166732"/>
              <a:gd name="connsiteY2" fmla="*/ 26022 h 2444556"/>
              <a:gd name="connsiteX3" fmla="*/ 910683 w 5166732"/>
              <a:gd name="connsiteY3" fmla="*/ 218071 h 2444556"/>
              <a:gd name="connsiteX4" fmla="*/ 1046976 w 5166732"/>
              <a:gd name="connsiteY4" fmla="*/ 719876 h 2444556"/>
              <a:gd name="connsiteX5" fmla="*/ 1158488 w 5166732"/>
              <a:gd name="connsiteY5" fmla="*/ 1481876 h 2444556"/>
              <a:gd name="connsiteX6" fmla="*/ 1288586 w 5166732"/>
              <a:gd name="connsiteY6" fmla="*/ 2082803 h 2444556"/>
              <a:gd name="connsiteX7" fmla="*/ 1455854 w 5166732"/>
              <a:gd name="connsiteY7" fmla="*/ 2380169 h 2444556"/>
              <a:gd name="connsiteX8" fmla="*/ 1647903 w 5166732"/>
              <a:gd name="connsiteY8" fmla="*/ 2442120 h 2444556"/>
              <a:gd name="connsiteX9" fmla="*/ 3574586 w 5166732"/>
              <a:gd name="connsiteY9" fmla="*/ 2435925 h 2444556"/>
              <a:gd name="connsiteX10" fmla="*/ 3593171 w 5166732"/>
              <a:gd name="connsiteY10" fmla="*/ 354364 h 2444556"/>
              <a:gd name="connsiteX11" fmla="*/ 3971073 w 5166732"/>
              <a:gd name="connsiteY11" fmla="*/ 224266 h 2444556"/>
              <a:gd name="connsiteX12" fmla="*/ 4423317 w 5166732"/>
              <a:gd name="connsiteY12" fmla="*/ 112754 h 2444556"/>
              <a:gd name="connsiteX13" fmla="*/ 4807415 w 5166732"/>
              <a:gd name="connsiteY13" fmla="*/ 69388 h 2444556"/>
              <a:gd name="connsiteX14" fmla="*/ 5166732 w 5166732"/>
              <a:gd name="connsiteY14" fmla="*/ 44608 h 2444556"/>
              <a:gd name="connsiteX0" fmla="*/ 0 w 5166732"/>
              <a:gd name="connsiteY0" fmla="*/ 19827 h 2444556"/>
              <a:gd name="connsiteX1" fmla="*/ 501805 w 5166732"/>
              <a:gd name="connsiteY1" fmla="*/ 1242 h 2444556"/>
              <a:gd name="connsiteX2" fmla="*/ 774390 w 5166732"/>
              <a:gd name="connsiteY2" fmla="*/ 26022 h 2444556"/>
              <a:gd name="connsiteX3" fmla="*/ 910683 w 5166732"/>
              <a:gd name="connsiteY3" fmla="*/ 218071 h 2444556"/>
              <a:gd name="connsiteX4" fmla="*/ 1046976 w 5166732"/>
              <a:gd name="connsiteY4" fmla="*/ 719876 h 2444556"/>
              <a:gd name="connsiteX5" fmla="*/ 1158488 w 5166732"/>
              <a:gd name="connsiteY5" fmla="*/ 1481876 h 2444556"/>
              <a:gd name="connsiteX6" fmla="*/ 1288586 w 5166732"/>
              <a:gd name="connsiteY6" fmla="*/ 2082803 h 2444556"/>
              <a:gd name="connsiteX7" fmla="*/ 1455854 w 5166732"/>
              <a:gd name="connsiteY7" fmla="*/ 2380169 h 2444556"/>
              <a:gd name="connsiteX8" fmla="*/ 1647903 w 5166732"/>
              <a:gd name="connsiteY8" fmla="*/ 2442120 h 2444556"/>
              <a:gd name="connsiteX9" fmla="*/ 3574586 w 5166732"/>
              <a:gd name="connsiteY9" fmla="*/ 2435925 h 2444556"/>
              <a:gd name="connsiteX10" fmla="*/ 3593171 w 5166732"/>
              <a:gd name="connsiteY10" fmla="*/ 354364 h 2444556"/>
              <a:gd name="connsiteX11" fmla="*/ 3971073 w 5166732"/>
              <a:gd name="connsiteY11" fmla="*/ 224266 h 2444556"/>
              <a:gd name="connsiteX12" fmla="*/ 4423317 w 5166732"/>
              <a:gd name="connsiteY12" fmla="*/ 112754 h 2444556"/>
              <a:gd name="connsiteX13" fmla="*/ 4807415 w 5166732"/>
              <a:gd name="connsiteY13" fmla="*/ 69388 h 2444556"/>
              <a:gd name="connsiteX14" fmla="*/ 5166732 w 5166732"/>
              <a:gd name="connsiteY14" fmla="*/ 44608 h 2444556"/>
              <a:gd name="connsiteX0" fmla="*/ 0 w 5166732"/>
              <a:gd name="connsiteY0" fmla="*/ 19827 h 2444556"/>
              <a:gd name="connsiteX1" fmla="*/ 501805 w 5166732"/>
              <a:gd name="connsiteY1" fmla="*/ 1242 h 2444556"/>
              <a:gd name="connsiteX2" fmla="*/ 774390 w 5166732"/>
              <a:gd name="connsiteY2" fmla="*/ 26022 h 2444556"/>
              <a:gd name="connsiteX3" fmla="*/ 910683 w 5166732"/>
              <a:gd name="connsiteY3" fmla="*/ 218071 h 2444556"/>
              <a:gd name="connsiteX4" fmla="*/ 1046976 w 5166732"/>
              <a:gd name="connsiteY4" fmla="*/ 719876 h 2444556"/>
              <a:gd name="connsiteX5" fmla="*/ 1158488 w 5166732"/>
              <a:gd name="connsiteY5" fmla="*/ 1481876 h 2444556"/>
              <a:gd name="connsiteX6" fmla="*/ 1288586 w 5166732"/>
              <a:gd name="connsiteY6" fmla="*/ 2082803 h 2444556"/>
              <a:gd name="connsiteX7" fmla="*/ 1455854 w 5166732"/>
              <a:gd name="connsiteY7" fmla="*/ 2380169 h 2444556"/>
              <a:gd name="connsiteX8" fmla="*/ 1647903 w 5166732"/>
              <a:gd name="connsiteY8" fmla="*/ 2442120 h 2444556"/>
              <a:gd name="connsiteX9" fmla="*/ 3574586 w 5166732"/>
              <a:gd name="connsiteY9" fmla="*/ 2435925 h 2444556"/>
              <a:gd name="connsiteX10" fmla="*/ 3593171 w 5166732"/>
              <a:gd name="connsiteY10" fmla="*/ 354364 h 2444556"/>
              <a:gd name="connsiteX11" fmla="*/ 3971073 w 5166732"/>
              <a:gd name="connsiteY11" fmla="*/ 224266 h 2444556"/>
              <a:gd name="connsiteX12" fmla="*/ 4423317 w 5166732"/>
              <a:gd name="connsiteY12" fmla="*/ 112754 h 2444556"/>
              <a:gd name="connsiteX13" fmla="*/ 4807415 w 5166732"/>
              <a:gd name="connsiteY13" fmla="*/ 69388 h 2444556"/>
              <a:gd name="connsiteX14" fmla="*/ 5166732 w 5166732"/>
              <a:gd name="connsiteY14" fmla="*/ 44608 h 2444556"/>
              <a:gd name="connsiteX0" fmla="*/ 0 w 5166732"/>
              <a:gd name="connsiteY0" fmla="*/ 19827 h 2444556"/>
              <a:gd name="connsiteX1" fmla="*/ 501805 w 5166732"/>
              <a:gd name="connsiteY1" fmla="*/ 1242 h 2444556"/>
              <a:gd name="connsiteX2" fmla="*/ 774390 w 5166732"/>
              <a:gd name="connsiteY2" fmla="*/ 26022 h 2444556"/>
              <a:gd name="connsiteX3" fmla="*/ 910683 w 5166732"/>
              <a:gd name="connsiteY3" fmla="*/ 218071 h 2444556"/>
              <a:gd name="connsiteX4" fmla="*/ 1046976 w 5166732"/>
              <a:gd name="connsiteY4" fmla="*/ 719876 h 2444556"/>
              <a:gd name="connsiteX5" fmla="*/ 1158488 w 5166732"/>
              <a:gd name="connsiteY5" fmla="*/ 1481876 h 2444556"/>
              <a:gd name="connsiteX6" fmla="*/ 1288586 w 5166732"/>
              <a:gd name="connsiteY6" fmla="*/ 2082803 h 2444556"/>
              <a:gd name="connsiteX7" fmla="*/ 1455854 w 5166732"/>
              <a:gd name="connsiteY7" fmla="*/ 2380169 h 2444556"/>
              <a:gd name="connsiteX8" fmla="*/ 1647903 w 5166732"/>
              <a:gd name="connsiteY8" fmla="*/ 2442120 h 2444556"/>
              <a:gd name="connsiteX9" fmla="*/ 3574586 w 5166732"/>
              <a:gd name="connsiteY9" fmla="*/ 2435925 h 2444556"/>
              <a:gd name="connsiteX10" fmla="*/ 3593171 w 5166732"/>
              <a:gd name="connsiteY10" fmla="*/ 354364 h 2444556"/>
              <a:gd name="connsiteX11" fmla="*/ 3971073 w 5166732"/>
              <a:gd name="connsiteY11" fmla="*/ 224266 h 2444556"/>
              <a:gd name="connsiteX12" fmla="*/ 4423317 w 5166732"/>
              <a:gd name="connsiteY12" fmla="*/ 112754 h 2444556"/>
              <a:gd name="connsiteX13" fmla="*/ 4807415 w 5166732"/>
              <a:gd name="connsiteY13" fmla="*/ 69388 h 2444556"/>
              <a:gd name="connsiteX14" fmla="*/ 5166732 w 5166732"/>
              <a:gd name="connsiteY14" fmla="*/ 44608 h 2444556"/>
              <a:gd name="connsiteX0" fmla="*/ 0 w 5166732"/>
              <a:gd name="connsiteY0" fmla="*/ 19827 h 2468966"/>
              <a:gd name="connsiteX1" fmla="*/ 501805 w 5166732"/>
              <a:gd name="connsiteY1" fmla="*/ 1242 h 2468966"/>
              <a:gd name="connsiteX2" fmla="*/ 774390 w 5166732"/>
              <a:gd name="connsiteY2" fmla="*/ 26022 h 2468966"/>
              <a:gd name="connsiteX3" fmla="*/ 910683 w 5166732"/>
              <a:gd name="connsiteY3" fmla="*/ 218071 h 2468966"/>
              <a:gd name="connsiteX4" fmla="*/ 1046976 w 5166732"/>
              <a:gd name="connsiteY4" fmla="*/ 719876 h 2468966"/>
              <a:gd name="connsiteX5" fmla="*/ 1158488 w 5166732"/>
              <a:gd name="connsiteY5" fmla="*/ 1481876 h 2468966"/>
              <a:gd name="connsiteX6" fmla="*/ 1288586 w 5166732"/>
              <a:gd name="connsiteY6" fmla="*/ 2082803 h 2468966"/>
              <a:gd name="connsiteX7" fmla="*/ 1493025 w 5166732"/>
              <a:gd name="connsiteY7" fmla="*/ 2442120 h 2468966"/>
              <a:gd name="connsiteX8" fmla="*/ 1647903 w 5166732"/>
              <a:gd name="connsiteY8" fmla="*/ 2442120 h 2468966"/>
              <a:gd name="connsiteX9" fmla="*/ 3574586 w 5166732"/>
              <a:gd name="connsiteY9" fmla="*/ 2435925 h 2468966"/>
              <a:gd name="connsiteX10" fmla="*/ 3593171 w 5166732"/>
              <a:gd name="connsiteY10" fmla="*/ 354364 h 2468966"/>
              <a:gd name="connsiteX11" fmla="*/ 3971073 w 5166732"/>
              <a:gd name="connsiteY11" fmla="*/ 224266 h 2468966"/>
              <a:gd name="connsiteX12" fmla="*/ 4423317 w 5166732"/>
              <a:gd name="connsiteY12" fmla="*/ 112754 h 2468966"/>
              <a:gd name="connsiteX13" fmla="*/ 4807415 w 5166732"/>
              <a:gd name="connsiteY13" fmla="*/ 69388 h 2468966"/>
              <a:gd name="connsiteX14" fmla="*/ 5166732 w 5166732"/>
              <a:gd name="connsiteY14" fmla="*/ 44608 h 2468966"/>
              <a:gd name="connsiteX0" fmla="*/ 0 w 5166732"/>
              <a:gd name="connsiteY0" fmla="*/ 19827 h 2444207"/>
              <a:gd name="connsiteX1" fmla="*/ 501805 w 5166732"/>
              <a:gd name="connsiteY1" fmla="*/ 1242 h 2444207"/>
              <a:gd name="connsiteX2" fmla="*/ 774390 w 5166732"/>
              <a:gd name="connsiteY2" fmla="*/ 26022 h 2444207"/>
              <a:gd name="connsiteX3" fmla="*/ 910683 w 5166732"/>
              <a:gd name="connsiteY3" fmla="*/ 218071 h 2444207"/>
              <a:gd name="connsiteX4" fmla="*/ 1046976 w 5166732"/>
              <a:gd name="connsiteY4" fmla="*/ 719876 h 2444207"/>
              <a:gd name="connsiteX5" fmla="*/ 1158488 w 5166732"/>
              <a:gd name="connsiteY5" fmla="*/ 1481876 h 2444207"/>
              <a:gd name="connsiteX6" fmla="*/ 1288586 w 5166732"/>
              <a:gd name="connsiteY6" fmla="*/ 2082803 h 2444207"/>
              <a:gd name="connsiteX7" fmla="*/ 1493025 w 5166732"/>
              <a:gd name="connsiteY7" fmla="*/ 2442120 h 2444207"/>
              <a:gd name="connsiteX8" fmla="*/ 1647903 w 5166732"/>
              <a:gd name="connsiteY8" fmla="*/ 2442120 h 2444207"/>
              <a:gd name="connsiteX9" fmla="*/ 3574586 w 5166732"/>
              <a:gd name="connsiteY9" fmla="*/ 2435925 h 2444207"/>
              <a:gd name="connsiteX10" fmla="*/ 3593171 w 5166732"/>
              <a:gd name="connsiteY10" fmla="*/ 354364 h 2444207"/>
              <a:gd name="connsiteX11" fmla="*/ 3971073 w 5166732"/>
              <a:gd name="connsiteY11" fmla="*/ 224266 h 2444207"/>
              <a:gd name="connsiteX12" fmla="*/ 4423317 w 5166732"/>
              <a:gd name="connsiteY12" fmla="*/ 112754 h 2444207"/>
              <a:gd name="connsiteX13" fmla="*/ 4807415 w 5166732"/>
              <a:gd name="connsiteY13" fmla="*/ 69388 h 2444207"/>
              <a:gd name="connsiteX14" fmla="*/ 5166732 w 5166732"/>
              <a:gd name="connsiteY14" fmla="*/ 44608 h 2444207"/>
              <a:gd name="connsiteX0" fmla="*/ 0 w 5166732"/>
              <a:gd name="connsiteY0" fmla="*/ 19827 h 2446946"/>
              <a:gd name="connsiteX1" fmla="*/ 501805 w 5166732"/>
              <a:gd name="connsiteY1" fmla="*/ 1242 h 2446946"/>
              <a:gd name="connsiteX2" fmla="*/ 774390 w 5166732"/>
              <a:gd name="connsiteY2" fmla="*/ 26022 h 2446946"/>
              <a:gd name="connsiteX3" fmla="*/ 910683 w 5166732"/>
              <a:gd name="connsiteY3" fmla="*/ 218071 h 2446946"/>
              <a:gd name="connsiteX4" fmla="*/ 1046976 w 5166732"/>
              <a:gd name="connsiteY4" fmla="*/ 719876 h 2446946"/>
              <a:gd name="connsiteX5" fmla="*/ 1158488 w 5166732"/>
              <a:gd name="connsiteY5" fmla="*/ 1481876 h 2446946"/>
              <a:gd name="connsiteX6" fmla="*/ 1288586 w 5166732"/>
              <a:gd name="connsiteY6" fmla="*/ 2082803 h 2446946"/>
              <a:gd name="connsiteX7" fmla="*/ 1493025 w 5166732"/>
              <a:gd name="connsiteY7" fmla="*/ 2442120 h 2446946"/>
              <a:gd name="connsiteX8" fmla="*/ 1647903 w 5166732"/>
              <a:gd name="connsiteY8" fmla="*/ 2442120 h 2446946"/>
              <a:gd name="connsiteX9" fmla="*/ 3574586 w 5166732"/>
              <a:gd name="connsiteY9" fmla="*/ 2435925 h 2446946"/>
              <a:gd name="connsiteX10" fmla="*/ 3593171 w 5166732"/>
              <a:gd name="connsiteY10" fmla="*/ 354364 h 2446946"/>
              <a:gd name="connsiteX11" fmla="*/ 3971073 w 5166732"/>
              <a:gd name="connsiteY11" fmla="*/ 224266 h 2446946"/>
              <a:gd name="connsiteX12" fmla="*/ 4423317 w 5166732"/>
              <a:gd name="connsiteY12" fmla="*/ 112754 h 2446946"/>
              <a:gd name="connsiteX13" fmla="*/ 4807415 w 5166732"/>
              <a:gd name="connsiteY13" fmla="*/ 69388 h 2446946"/>
              <a:gd name="connsiteX14" fmla="*/ 5166732 w 5166732"/>
              <a:gd name="connsiteY14" fmla="*/ 44608 h 2446946"/>
              <a:gd name="connsiteX0" fmla="*/ 0 w 5166732"/>
              <a:gd name="connsiteY0" fmla="*/ 19827 h 2442120"/>
              <a:gd name="connsiteX1" fmla="*/ 501805 w 5166732"/>
              <a:gd name="connsiteY1" fmla="*/ 1242 h 2442120"/>
              <a:gd name="connsiteX2" fmla="*/ 774390 w 5166732"/>
              <a:gd name="connsiteY2" fmla="*/ 26022 h 2442120"/>
              <a:gd name="connsiteX3" fmla="*/ 910683 w 5166732"/>
              <a:gd name="connsiteY3" fmla="*/ 218071 h 2442120"/>
              <a:gd name="connsiteX4" fmla="*/ 1046976 w 5166732"/>
              <a:gd name="connsiteY4" fmla="*/ 719876 h 2442120"/>
              <a:gd name="connsiteX5" fmla="*/ 1158488 w 5166732"/>
              <a:gd name="connsiteY5" fmla="*/ 1481876 h 2442120"/>
              <a:gd name="connsiteX6" fmla="*/ 1288586 w 5166732"/>
              <a:gd name="connsiteY6" fmla="*/ 2082803 h 2442120"/>
              <a:gd name="connsiteX7" fmla="*/ 1647903 w 5166732"/>
              <a:gd name="connsiteY7" fmla="*/ 2442120 h 2442120"/>
              <a:gd name="connsiteX8" fmla="*/ 3574586 w 5166732"/>
              <a:gd name="connsiteY8" fmla="*/ 2435925 h 2442120"/>
              <a:gd name="connsiteX9" fmla="*/ 3593171 w 5166732"/>
              <a:gd name="connsiteY9" fmla="*/ 354364 h 2442120"/>
              <a:gd name="connsiteX10" fmla="*/ 3971073 w 5166732"/>
              <a:gd name="connsiteY10" fmla="*/ 224266 h 2442120"/>
              <a:gd name="connsiteX11" fmla="*/ 4423317 w 5166732"/>
              <a:gd name="connsiteY11" fmla="*/ 112754 h 2442120"/>
              <a:gd name="connsiteX12" fmla="*/ 4807415 w 5166732"/>
              <a:gd name="connsiteY12" fmla="*/ 69388 h 2442120"/>
              <a:gd name="connsiteX13" fmla="*/ 5166732 w 5166732"/>
              <a:gd name="connsiteY13" fmla="*/ 44608 h 2442120"/>
              <a:gd name="connsiteX0" fmla="*/ 0 w 5166732"/>
              <a:gd name="connsiteY0" fmla="*/ 19827 h 2442120"/>
              <a:gd name="connsiteX1" fmla="*/ 501805 w 5166732"/>
              <a:gd name="connsiteY1" fmla="*/ 1242 h 2442120"/>
              <a:gd name="connsiteX2" fmla="*/ 774390 w 5166732"/>
              <a:gd name="connsiteY2" fmla="*/ 26022 h 2442120"/>
              <a:gd name="connsiteX3" fmla="*/ 910683 w 5166732"/>
              <a:gd name="connsiteY3" fmla="*/ 218071 h 2442120"/>
              <a:gd name="connsiteX4" fmla="*/ 1046976 w 5166732"/>
              <a:gd name="connsiteY4" fmla="*/ 719876 h 2442120"/>
              <a:gd name="connsiteX5" fmla="*/ 1158488 w 5166732"/>
              <a:gd name="connsiteY5" fmla="*/ 1481876 h 2442120"/>
              <a:gd name="connsiteX6" fmla="*/ 1288586 w 5166732"/>
              <a:gd name="connsiteY6" fmla="*/ 2082803 h 2442120"/>
              <a:gd name="connsiteX7" fmla="*/ 1647903 w 5166732"/>
              <a:gd name="connsiteY7" fmla="*/ 2442120 h 2442120"/>
              <a:gd name="connsiteX8" fmla="*/ 3574586 w 5166732"/>
              <a:gd name="connsiteY8" fmla="*/ 2435925 h 2442120"/>
              <a:gd name="connsiteX9" fmla="*/ 3593171 w 5166732"/>
              <a:gd name="connsiteY9" fmla="*/ 354364 h 2442120"/>
              <a:gd name="connsiteX10" fmla="*/ 3971073 w 5166732"/>
              <a:gd name="connsiteY10" fmla="*/ 224266 h 2442120"/>
              <a:gd name="connsiteX11" fmla="*/ 4423317 w 5166732"/>
              <a:gd name="connsiteY11" fmla="*/ 112754 h 2442120"/>
              <a:gd name="connsiteX12" fmla="*/ 4807415 w 5166732"/>
              <a:gd name="connsiteY12" fmla="*/ 69388 h 2442120"/>
              <a:gd name="connsiteX13" fmla="*/ 5166732 w 5166732"/>
              <a:gd name="connsiteY13" fmla="*/ 44608 h 2442120"/>
              <a:gd name="connsiteX0" fmla="*/ 0 w 5166732"/>
              <a:gd name="connsiteY0" fmla="*/ 19827 h 2438945"/>
              <a:gd name="connsiteX1" fmla="*/ 501805 w 5166732"/>
              <a:gd name="connsiteY1" fmla="*/ 1242 h 2438945"/>
              <a:gd name="connsiteX2" fmla="*/ 774390 w 5166732"/>
              <a:gd name="connsiteY2" fmla="*/ 26022 h 2438945"/>
              <a:gd name="connsiteX3" fmla="*/ 910683 w 5166732"/>
              <a:gd name="connsiteY3" fmla="*/ 218071 h 2438945"/>
              <a:gd name="connsiteX4" fmla="*/ 1046976 w 5166732"/>
              <a:gd name="connsiteY4" fmla="*/ 719876 h 2438945"/>
              <a:gd name="connsiteX5" fmla="*/ 1158488 w 5166732"/>
              <a:gd name="connsiteY5" fmla="*/ 1481876 h 2438945"/>
              <a:gd name="connsiteX6" fmla="*/ 1288586 w 5166732"/>
              <a:gd name="connsiteY6" fmla="*/ 2082803 h 2438945"/>
              <a:gd name="connsiteX7" fmla="*/ 1562178 w 5166732"/>
              <a:gd name="connsiteY7" fmla="*/ 2438945 h 2438945"/>
              <a:gd name="connsiteX8" fmla="*/ 3574586 w 5166732"/>
              <a:gd name="connsiteY8" fmla="*/ 2435925 h 2438945"/>
              <a:gd name="connsiteX9" fmla="*/ 3593171 w 5166732"/>
              <a:gd name="connsiteY9" fmla="*/ 354364 h 2438945"/>
              <a:gd name="connsiteX10" fmla="*/ 3971073 w 5166732"/>
              <a:gd name="connsiteY10" fmla="*/ 224266 h 2438945"/>
              <a:gd name="connsiteX11" fmla="*/ 4423317 w 5166732"/>
              <a:gd name="connsiteY11" fmla="*/ 112754 h 2438945"/>
              <a:gd name="connsiteX12" fmla="*/ 4807415 w 5166732"/>
              <a:gd name="connsiteY12" fmla="*/ 69388 h 2438945"/>
              <a:gd name="connsiteX13" fmla="*/ 5166732 w 5166732"/>
              <a:gd name="connsiteY13" fmla="*/ 44608 h 2438945"/>
              <a:gd name="connsiteX0" fmla="*/ 0 w 5166732"/>
              <a:gd name="connsiteY0" fmla="*/ 19827 h 2438945"/>
              <a:gd name="connsiteX1" fmla="*/ 501805 w 5166732"/>
              <a:gd name="connsiteY1" fmla="*/ 1242 h 2438945"/>
              <a:gd name="connsiteX2" fmla="*/ 774390 w 5166732"/>
              <a:gd name="connsiteY2" fmla="*/ 26022 h 2438945"/>
              <a:gd name="connsiteX3" fmla="*/ 910683 w 5166732"/>
              <a:gd name="connsiteY3" fmla="*/ 218071 h 2438945"/>
              <a:gd name="connsiteX4" fmla="*/ 1046976 w 5166732"/>
              <a:gd name="connsiteY4" fmla="*/ 719876 h 2438945"/>
              <a:gd name="connsiteX5" fmla="*/ 1158488 w 5166732"/>
              <a:gd name="connsiteY5" fmla="*/ 1481876 h 2438945"/>
              <a:gd name="connsiteX6" fmla="*/ 1288586 w 5166732"/>
              <a:gd name="connsiteY6" fmla="*/ 2082803 h 2438945"/>
              <a:gd name="connsiteX7" fmla="*/ 1562178 w 5166732"/>
              <a:gd name="connsiteY7" fmla="*/ 2438945 h 2438945"/>
              <a:gd name="connsiteX8" fmla="*/ 3574586 w 5166732"/>
              <a:gd name="connsiteY8" fmla="*/ 2435925 h 2438945"/>
              <a:gd name="connsiteX9" fmla="*/ 3593171 w 5166732"/>
              <a:gd name="connsiteY9" fmla="*/ 354364 h 2438945"/>
              <a:gd name="connsiteX10" fmla="*/ 3971073 w 5166732"/>
              <a:gd name="connsiteY10" fmla="*/ 224266 h 2438945"/>
              <a:gd name="connsiteX11" fmla="*/ 4423317 w 5166732"/>
              <a:gd name="connsiteY11" fmla="*/ 112754 h 2438945"/>
              <a:gd name="connsiteX12" fmla="*/ 4807415 w 5166732"/>
              <a:gd name="connsiteY12" fmla="*/ 69388 h 2438945"/>
              <a:gd name="connsiteX13" fmla="*/ 5166732 w 5166732"/>
              <a:gd name="connsiteY13" fmla="*/ 44608 h 2438945"/>
              <a:gd name="connsiteX0" fmla="*/ 0 w 5166732"/>
              <a:gd name="connsiteY0" fmla="*/ 19827 h 2438945"/>
              <a:gd name="connsiteX1" fmla="*/ 501805 w 5166732"/>
              <a:gd name="connsiteY1" fmla="*/ 1242 h 2438945"/>
              <a:gd name="connsiteX2" fmla="*/ 774390 w 5166732"/>
              <a:gd name="connsiteY2" fmla="*/ 26022 h 2438945"/>
              <a:gd name="connsiteX3" fmla="*/ 910683 w 5166732"/>
              <a:gd name="connsiteY3" fmla="*/ 218071 h 2438945"/>
              <a:gd name="connsiteX4" fmla="*/ 1046976 w 5166732"/>
              <a:gd name="connsiteY4" fmla="*/ 719876 h 2438945"/>
              <a:gd name="connsiteX5" fmla="*/ 1158488 w 5166732"/>
              <a:gd name="connsiteY5" fmla="*/ 1481876 h 2438945"/>
              <a:gd name="connsiteX6" fmla="*/ 1288586 w 5166732"/>
              <a:gd name="connsiteY6" fmla="*/ 2082803 h 2438945"/>
              <a:gd name="connsiteX7" fmla="*/ 1562178 w 5166732"/>
              <a:gd name="connsiteY7" fmla="*/ 2438945 h 2438945"/>
              <a:gd name="connsiteX8" fmla="*/ 3574586 w 5166732"/>
              <a:gd name="connsiteY8" fmla="*/ 2435925 h 2438945"/>
              <a:gd name="connsiteX9" fmla="*/ 3593171 w 5166732"/>
              <a:gd name="connsiteY9" fmla="*/ 354364 h 2438945"/>
              <a:gd name="connsiteX10" fmla="*/ 3971073 w 5166732"/>
              <a:gd name="connsiteY10" fmla="*/ 224266 h 2438945"/>
              <a:gd name="connsiteX11" fmla="*/ 4423317 w 5166732"/>
              <a:gd name="connsiteY11" fmla="*/ 112754 h 2438945"/>
              <a:gd name="connsiteX12" fmla="*/ 4807415 w 5166732"/>
              <a:gd name="connsiteY12" fmla="*/ 69388 h 2438945"/>
              <a:gd name="connsiteX13" fmla="*/ 5166732 w 5166732"/>
              <a:gd name="connsiteY13" fmla="*/ 44608 h 2438945"/>
              <a:gd name="connsiteX0" fmla="*/ 0 w 5166732"/>
              <a:gd name="connsiteY0" fmla="*/ 19827 h 2438945"/>
              <a:gd name="connsiteX1" fmla="*/ 501805 w 5166732"/>
              <a:gd name="connsiteY1" fmla="*/ 1242 h 2438945"/>
              <a:gd name="connsiteX2" fmla="*/ 774390 w 5166732"/>
              <a:gd name="connsiteY2" fmla="*/ 26022 h 2438945"/>
              <a:gd name="connsiteX3" fmla="*/ 910683 w 5166732"/>
              <a:gd name="connsiteY3" fmla="*/ 218071 h 2438945"/>
              <a:gd name="connsiteX4" fmla="*/ 1046976 w 5166732"/>
              <a:gd name="connsiteY4" fmla="*/ 719876 h 2438945"/>
              <a:gd name="connsiteX5" fmla="*/ 1158488 w 5166732"/>
              <a:gd name="connsiteY5" fmla="*/ 1481876 h 2438945"/>
              <a:gd name="connsiteX6" fmla="*/ 1288586 w 5166732"/>
              <a:gd name="connsiteY6" fmla="*/ 2082803 h 2438945"/>
              <a:gd name="connsiteX7" fmla="*/ 1562178 w 5166732"/>
              <a:gd name="connsiteY7" fmla="*/ 2438945 h 2438945"/>
              <a:gd name="connsiteX8" fmla="*/ 3574586 w 5166732"/>
              <a:gd name="connsiteY8" fmla="*/ 2435925 h 2438945"/>
              <a:gd name="connsiteX9" fmla="*/ 3593171 w 5166732"/>
              <a:gd name="connsiteY9" fmla="*/ 354364 h 2438945"/>
              <a:gd name="connsiteX10" fmla="*/ 3971073 w 5166732"/>
              <a:gd name="connsiteY10" fmla="*/ 224266 h 2438945"/>
              <a:gd name="connsiteX11" fmla="*/ 4423317 w 5166732"/>
              <a:gd name="connsiteY11" fmla="*/ 112754 h 2438945"/>
              <a:gd name="connsiteX12" fmla="*/ 4807415 w 5166732"/>
              <a:gd name="connsiteY12" fmla="*/ 69388 h 2438945"/>
              <a:gd name="connsiteX13" fmla="*/ 5166732 w 5166732"/>
              <a:gd name="connsiteY13" fmla="*/ 44608 h 243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166732" h="2438945">
                <a:moveTo>
                  <a:pt x="0" y="19827"/>
                </a:moveTo>
                <a:cubicBezTo>
                  <a:pt x="186370" y="10018"/>
                  <a:pt x="372740" y="209"/>
                  <a:pt x="501805" y="1242"/>
                </a:cubicBezTo>
                <a:cubicBezTo>
                  <a:pt x="630870" y="2274"/>
                  <a:pt x="706244" y="-10116"/>
                  <a:pt x="774390" y="26022"/>
                </a:cubicBezTo>
                <a:cubicBezTo>
                  <a:pt x="842536" y="62160"/>
                  <a:pt x="865252" y="102429"/>
                  <a:pt x="910683" y="218071"/>
                </a:cubicBezTo>
                <a:cubicBezTo>
                  <a:pt x="956114" y="333713"/>
                  <a:pt x="1005675" y="509242"/>
                  <a:pt x="1046976" y="719876"/>
                </a:cubicBezTo>
                <a:cubicBezTo>
                  <a:pt x="1088277" y="930510"/>
                  <a:pt x="1118220" y="1254722"/>
                  <a:pt x="1158488" y="1481876"/>
                </a:cubicBezTo>
                <a:cubicBezTo>
                  <a:pt x="1198756" y="1709030"/>
                  <a:pt x="1258841" y="2029640"/>
                  <a:pt x="1288586" y="2082803"/>
                </a:cubicBezTo>
                <a:cubicBezTo>
                  <a:pt x="1318331" y="2135966"/>
                  <a:pt x="1412953" y="2437241"/>
                  <a:pt x="1562178" y="2438945"/>
                </a:cubicBezTo>
                <a:lnTo>
                  <a:pt x="3574586" y="2435925"/>
                </a:lnTo>
                <a:cubicBezTo>
                  <a:pt x="3601431" y="2026015"/>
                  <a:pt x="3589042" y="747754"/>
                  <a:pt x="3593171" y="354364"/>
                </a:cubicBezTo>
                <a:cubicBezTo>
                  <a:pt x="3888472" y="258339"/>
                  <a:pt x="3832715" y="264534"/>
                  <a:pt x="3971073" y="224266"/>
                </a:cubicBezTo>
                <a:cubicBezTo>
                  <a:pt x="4109431" y="183998"/>
                  <a:pt x="4283927" y="138567"/>
                  <a:pt x="4423317" y="112754"/>
                </a:cubicBezTo>
                <a:cubicBezTo>
                  <a:pt x="4562707" y="86941"/>
                  <a:pt x="4683513" y="80746"/>
                  <a:pt x="4807415" y="69388"/>
                </a:cubicBezTo>
                <a:cubicBezTo>
                  <a:pt x="4931317" y="58030"/>
                  <a:pt x="5166732" y="44608"/>
                  <a:pt x="5166732" y="44608"/>
                </a:cubicBezTo>
              </a:path>
            </a:pathLst>
          </a:custGeom>
          <a:ln w="28575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2843808" y="1052736"/>
            <a:ext cx="0" cy="27363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5508104" y="1124744"/>
            <a:ext cx="0" cy="26642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Freeform 84"/>
          <p:cNvSpPr/>
          <p:nvPr/>
        </p:nvSpPr>
        <p:spPr>
          <a:xfrm>
            <a:off x="3490876" y="1432595"/>
            <a:ext cx="1995680" cy="2067623"/>
          </a:xfrm>
          <a:custGeom>
            <a:avLst/>
            <a:gdLst>
              <a:gd name="connsiteX0" fmla="*/ 0 w 1995680"/>
              <a:gd name="connsiteY0" fmla="*/ 2064438 h 2067623"/>
              <a:gd name="connsiteX1" fmla="*/ 331571 w 1995680"/>
              <a:gd name="connsiteY1" fmla="*/ 1933064 h 2067623"/>
              <a:gd name="connsiteX2" fmla="*/ 869591 w 1995680"/>
              <a:gd name="connsiteY2" fmla="*/ 1188615 h 2067623"/>
              <a:gd name="connsiteX3" fmla="*/ 1463916 w 1995680"/>
              <a:gd name="connsiteY3" fmla="*/ 369096 h 2067623"/>
              <a:gd name="connsiteX4" fmla="*/ 1995680 w 1995680"/>
              <a:gd name="connsiteY4" fmla="*/ 0 h 2067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95680" h="2067623">
                <a:moveTo>
                  <a:pt x="0" y="2064438"/>
                </a:moveTo>
                <a:cubicBezTo>
                  <a:pt x="93319" y="2071736"/>
                  <a:pt x="186639" y="2079034"/>
                  <a:pt x="331571" y="1933064"/>
                </a:cubicBezTo>
                <a:cubicBezTo>
                  <a:pt x="476503" y="1787094"/>
                  <a:pt x="869591" y="1188615"/>
                  <a:pt x="869591" y="1188615"/>
                </a:cubicBezTo>
                <a:cubicBezTo>
                  <a:pt x="1058315" y="927954"/>
                  <a:pt x="1276235" y="567198"/>
                  <a:pt x="1463916" y="369096"/>
                </a:cubicBezTo>
                <a:cubicBezTo>
                  <a:pt x="1651598" y="170993"/>
                  <a:pt x="1995680" y="0"/>
                  <a:pt x="1995680" y="0"/>
                </a:cubicBezTo>
              </a:path>
            </a:pathLst>
          </a:custGeom>
          <a:ln>
            <a:solidFill>
              <a:srgbClr val="000000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6" name="Up Arrow 85"/>
          <p:cNvSpPr/>
          <p:nvPr/>
        </p:nvSpPr>
        <p:spPr>
          <a:xfrm>
            <a:off x="4427984" y="3573016"/>
            <a:ext cx="360040" cy="648072"/>
          </a:xfrm>
          <a:prstGeom prst="upArrow">
            <a:avLst/>
          </a:prstGeom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7" name="TextBox 13"/>
          <p:cNvSpPr txBox="1">
            <a:spLocks noChangeArrowheads="1"/>
          </p:cNvSpPr>
          <p:nvPr/>
        </p:nvSpPr>
        <p:spPr bwMode="auto">
          <a:xfrm>
            <a:off x="3818345" y="3789040"/>
            <a:ext cx="6816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 dirty="0"/>
              <a:t>Sample</a:t>
            </a:r>
          </a:p>
        </p:txBody>
      </p:sp>
    </p:spTree>
    <p:extLst>
      <p:ext uri="{BB962C8B-B14F-4D97-AF65-F5344CB8AC3E}">
        <p14:creationId xmlns:p14="http://schemas.microsoft.com/office/powerpoint/2010/main" val="2214859576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buffering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052513"/>
            <a:ext cx="1871737" cy="906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1871737" cy="906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" name="Straight Connector 45"/>
          <p:cNvCxnSpPr/>
          <p:nvPr/>
        </p:nvCxnSpPr>
        <p:spPr bwMode="auto">
          <a:xfrm flipV="1">
            <a:off x="3760862" y="1063625"/>
            <a:ext cx="1398513" cy="134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3203848" y="2132856"/>
            <a:ext cx="42484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0" name="TextBox 13"/>
          <p:cNvSpPr txBox="1">
            <a:spLocks noChangeArrowheads="1"/>
          </p:cNvSpPr>
          <p:nvPr/>
        </p:nvSpPr>
        <p:spPr bwMode="auto">
          <a:xfrm>
            <a:off x="4572000" y="2276872"/>
            <a:ext cx="15909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 dirty="0"/>
              <a:t>ADC conversion time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1475656" y="2996232"/>
            <a:ext cx="7314033" cy="3529286"/>
            <a:chOff x="1475656" y="2996232"/>
            <a:chExt cx="7314033" cy="3529286"/>
          </a:xfrm>
        </p:grpSpPr>
        <p:sp>
          <p:nvSpPr>
            <p:cNvPr id="6" name="Off-page Connector 63496"/>
            <p:cNvSpPr>
              <a:spLocks noChangeArrowheads="1"/>
            </p:cNvSpPr>
            <p:nvPr/>
          </p:nvSpPr>
          <p:spPr bwMode="auto">
            <a:xfrm rot="5400000">
              <a:off x="7812583" y="4220865"/>
              <a:ext cx="863600" cy="1008062"/>
            </a:xfrm>
            <a:prstGeom prst="flowChartOffpageConnector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1475656" y="4581128"/>
              <a:ext cx="288925" cy="28733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9" name="Straight Connector 22"/>
            <p:cNvCxnSpPr>
              <a:cxnSpLocks noChangeShapeType="1"/>
              <a:endCxn id="23" idx="2"/>
            </p:cNvCxnSpPr>
            <p:nvPr/>
          </p:nvCxnSpPr>
          <p:spPr bwMode="auto">
            <a:xfrm>
              <a:off x="1763713" y="4724400"/>
              <a:ext cx="719906" cy="96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3059832" y="4869333"/>
              <a:ext cx="144462" cy="14446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2" name="Straight Connector 28"/>
            <p:cNvCxnSpPr>
              <a:cxnSpLocks noChangeShapeType="1"/>
            </p:cNvCxnSpPr>
            <p:nvPr/>
          </p:nvCxnSpPr>
          <p:spPr bwMode="auto">
            <a:xfrm>
              <a:off x="2555057" y="4724573"/>
              <a:ext cx="504825" cy="217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83619" y="4653136"/>
              <a:ext cx="144463" cy="14446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5" name="Straight Connector 33"/>
            <p:cNvCxnSpPr>
              <a:cxnSpLocks noChangeShapeType="1"/>
            </p:cNvCxnSpPr>
            <p:nvPr/>
          </p:nvCxnSpPr>
          <p:spPr bwMode="auto">
            <a:xfrm flipV="1">
              <a:off x="3131840" y="3932609"/>
              <a:ext cx="1369343" cy="6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" name="Isosceles Triangle 36"/>
            <p:cNvSpPr>
              <a:spLocks noChangeArrowheads="1"/>
            </p:cNvSpPr>
            <p:nvPr/>
          </p:nvSpPr>
          <p:spPr bwMode="auto">
            <a:xfrm rot="5400000">
              <a:off x="4393232" y="3681785"/>
              <a:ext cx="1008063" cy="79216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29" name="Straight Connector 38"/>
            <p:cNvCxnSpPr>
              <a:cxnSpLocks noChangeShapeType="1"/>
            </p:cNvCxnSpPr>
            <p:nvPr/>
          </p:nvCxnSpPr>
          <p:spPr bwMode="auto">
            <a:xfrm>
              <a:off x="4139952" y="4725317"/>
              <a:ext cx="151216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Straight Connector 39"/>
            <p:cNvCxnSpPr>
              <a:cxnSpLocks noChangeShapeType="1"/>
            </p:cNvCxnSpPr>
            <p:nvPr/>
          </p:nvCxnSpPr>
          <p:spPr bwMode="auto">
            <a:xfrm flipV="1">
              <a:off x="4139952" y="4292972"/>
              <a:ext cx="868" cy="4323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Straight Connector 42"/>
            <p:cNvCxnSpPr>
              <a:cxnSpLocks noChangeShapeType="1"/>
            </p:cNvCxnSpPr>
            <p:nvPr/>
          </p:nvCxnSpPr>
          <p:spPr bwMode="auto">
            <a:xfrm flipV="1">
              <a:off x="5652120" y="4077072"/>
              <a:ext cx="0" cy="6482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Straight Connector 44"/>
            <p:cNvCxnSpPr>
              <a:cxnSpLocks noChangeShapeType="1"/>
            </p:cNvCxnSpPr>
            <p:nvPr/>
          </p:nvCxnSpPr>
          <p:spPr bwMode="auto">
            <a:xfrm>
              <a:off x="4140820" y="4292972"/>
              <a:ext cx="3603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Connector 47"/>
            <p:cNvCxnSpPr>
              <a:cxnSpLocks noChangeShapeType="1"/>
            </p:cNvCxnSpPr>
            <p:nvPr/>
          </p:nvCxnSpPr>
          <p:spPr bwMode="auto">
            <a:xfrm>
              <a:off x="5293345" y="4077072"/>
              <a:ext cx="1078855" cy="1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" name="TextBox 43"/>
            <p:cNvSpPr txBox="1">
              <a:spLocks noChangeArrowheads="1"/>
            </p:cNvSpPr>
            <p:nvPr/>
          </p:nvSpPr>
          <p:spPr bwMode="auto">
            <a:xfrm>
              <a:off x="4501183" y="3789734"/>
              <a:ext cx="3143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400"/>
                <a:t>+</a:t>
              </a:r>
            </a:p>
          </p:txBody>
        </p:sp>
        <p:sp>
          <p:nvSpPr>
            <p:cNvPr id="35" name="TextBox 50"/>
            <p:cNvSpPr txBox="1">
              <a:spLocks noChangeArrowheads="1"/>
            </p:cNvSpPr>
            <p:nvPr/>
          </p:nvSpPr>
          <p:spPr bwMode="auto">
            <a:xfrm>
              <a:off x="4501183" y="4077072"/>
              <a:ext cx="2952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2400"/>
                <a:t>-</a:t>
              </a:r>
            </a:p>
          </p:txBody>
        </p:sp>
        <p:cxnSp>
          <p:nvCxnSpPr>
            <p:cNvPr id="36" name="Straight Connector 52"/>
            <p:cNvCxnSpPr>
              <a:cxnSpLocks noChangeShapeType="1"/>
            </p:cNvCxnSpPr>
            <p:nvPr/>
          </p:nvCxnSpPr>
          <p:spPr bwMode="auto">
            <a:xfrm flipH="1" flipV="1">
              <a:off x="4139952" y="3285157"/>
              <a:ext cx="868" cy="647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Straight Connector 53"/>
            <p:cNvCxnSpPr>
              <a:cxnSpLocks noChangeShapeType="1"/>
            </p:cNvCxnSpPr>
            <p:nvPr/>
          </p:nvCxnSpPr>
          <p:spPr bwMode="auto">
            <a:xfrm flipH="1" flipV="1">
              <a:off x="5508104" y="3285157"/>
              <a:ext cx="1141" cy="7919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Straight Connector 57"/>
            <p:cNvCxnSpPr>
              <a:cxnSpLocks noChangeShapeType="1"/>
            </p:cNvCxnSpPr>
            <p:nvPr/>
          </p:nvCxnSpPr>
          <p:spPr bwMode="auto">
            <a:xfrm>
              <a:off x="4139952" y="3285157"/>
              <a:ext cx="6477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Straight Connector 59"/>
            <p:cNvCxnSpPr>
              <a:cxnSpLocks noChangeShapeType="1"/>
            </p:cNvCxnSpPr>
            <p:nvPr/>
          </p:nvCxnSpPr>
          <p:spPr bwMode="auto">
            <a:xfrm>
              <a:off x="4932115" y="3285157"/>
              <a:ext cx="5762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Connector 60"/>
            <p:cNvCxnSpPr>
              <a:cxnSpLocks noChangeShapeType="1"/>
            </p:cNvCxnSpPr>
            <p:nvPr/>
          </p:nvCxnSpPr>
          <p:spPr bwMode="auto">
            <a:xfrm flipV="1">
              <a:off x="4787652" y="2996232"/>
              <a:ext cx="0" cy="5762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Straight Connector 62"/>
            <p:cNvCxnSpPr>
              <a:cxnSpLocks noChangeShapeType="1"/>
            </p:cNvCxnSpPr>
            <p:nvPr/>
          </p:nvCxnSpPr>
          <p:spPr bwMode="auto">
            <a:xfrm flipV="1">
              <a:off x="4932115" y="2996232"/>
              <a:ext cx="0" cy="5762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2" name="TextBox 70"/>
            <p:cNvSpPr txBox="1">
              <a:spLocks noChangeArrowheads="1"/>
            </p:cNvSpPr>
            <p:nvPr/>
          </p:nvSpPr>
          <p:spPr bwMode="auto">
            <a:xfrm>
              <a:off x="7799089" y="4293096"/>
              <a:ext cx="990600" cy="83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/>
              <a:r>
                <a:rPr lang="en-US" sz="2400"/>
                <a:t>ADC</a:t>
              </a:r>
            </a:p>
            <a:p>
              <a:pPr algn="ctr"/>
              <a:r>
                <a:rPr lang="en-US" sz="2400"/>
                <a:t>~MHz</a:t>
              </a:r>
            </a:p>
          </p:txBody>
        </p:sp>
        <p:cxnSp>
          <p:nvCxnSpPr>
            <p:cNvPr id="56" name="Straight Connector 33"/>
            <p:cNvCxnSpPr>
              <a:cxnSpLocks noChangeShapeType="1"/>
            </p:cNvCxnSpPr>
            <p:nvPr/>
          </p:nvCxnSpPr>
          <p:spPr bwMode="auto">
            <a:xfrm flipV="1">
              <a:off x="3131840" y="5732809"/>
              <a:ext cx="1369343" cy="6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7" name="Isosceles Triangle 36"/>
            <p:cNvSpPr>
              <a:spLocks noChangeArrowheads="1"/>
            </p:cNvSpPr>
            <p:nvPr/>
          </p:nvSpPr>
          <p:spPr bwMode="auto">
            <a:xfrm rot="5400000">
              <a:off x="4393232" y="5481985"/>
              <a:ext cx="1008063" cy="79216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58" name="Straight Connector 38"/>
            <p:cNvCxnSpPr>
              <a:cxnSpLocks noChangeShapeType="1"/>
            </p:cNvCxnSpPr>
            <p:nvPr/>
          </p:nvCxnSpPr>
          <p:spPr bwMode="auto">
            <a:xfrm>
              <a:off x="4139952" y="6525517"/>
              <a:ext cx="151216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" name="Straight Connector 39"/>
            <p:cNvCxnSpPr>
              <a:cxnSpLocks noChangeShapeType="1"/>
            </p:cNvCxnSpPr>
            <p:nvPr/>
          </p:nvCxnSpPr>
          <p:spPr bwMode="auto">
            <a:xfrm flipV="1">
              <a:off x="4139952" y="6093172"/>
              <a:ext cx="868" cy="4323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Straight Connector 42"/>
            <p:cNvCxnSpPr>
              <a:cxnSpLocks noChangeShapeType="1"/>
            </p:cNvCxnSpPr>
            <p:nvPr/>
          </p:nvCxnSpPr>
          <p:spPr bwMode="auto">
            <a:xfrm flipV="1">
              <a:off x="5652120" y="5877272"/>
              <a:ext cx="0" cy="6482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Straight Connector 44"/>
            <p:cNvCxnSpPr>
              <a:cxnSpLocks noChangeShapeType="1"/>
            </p:cNvCxnSpPr>
            <p:nvPr/>
          </p:nvCxnSpPr>
          <p:spPr bwMode="auto">
            <a:xfrm>
              <a:off x="4140820" y="6093172"/>
              <a:ext cx="3603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2" name="Straight Connector 47"/>
            <p:cNvCxnSpPr>
              <a:cxnSpLocks noChangeShapeType="1"/>
            </p:cNvCxnSpPr>
            <p:nvPr/>
          </p:nvCxnSpPr>
          <p:spPr bwMode="auto">
            <a:xfrm>
              <a:off x="5293345" y="5877272"/>
              <a:ext cx="1078855" cy="1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3" name="TextBox 43"/>
            <p:cNvSpPr txBox="1">
              <a:spLocks noChangeArrowheads="1"/>
            </p:cNvSpPr>
            <p:nvPr/>
          </p:nvSpPr>
          <p:spPr bwMode="auto">
            <a:xfrm>
              <a:off x="4501183" y="5589934"/>
              <a:ext cx="3143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400"/>
                <a:t>+</a:t>
              </a:r>
            </a:p>
          </p:txBody>
        </p:sp>
        <p:sp>
          <p:nvSpPr>
            <p:cNvPr id="64" name="TextBox 50"/>
            <p:cNvSpPr txBox="1">
              <a:spLocks noChangeArrowheads="1"/>
            </p:cNvSpPr>
            <p:nvPr/>
          </p:nvSpPr>
          <p:spPr bwMode="auto">
            <a:xfrm>
              <a:off x="4501183" y="5877272"/>
              <a:ext cx="2952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2400"/>
                <a:t>-</a:t>
              </a:r>
            </a:p>
          </p:txBody>
        </p:sp>
        <p:cxnSp>
          <p:nvCxnSpPr>
            <p:cNvPr id="65" name="Straight Connector 52"/>
            <p:cNvCxnSpPr>
              <a:cxnSpLocks noChangeShapeType="1"/>
            </p:cNvCxnSpPr>
            <p:nvPr/>
          </p:nvCxnSpPr>
          <p:spPr bwMode="auto">
            <a:xfrm flipH="1" flipV="1">
              <a:off x="4139952" y="5157365"/>
              <a:ext cx="868" cy="5754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6" name="Straight Connector 53"/>
            <p:cNvCxnSpPr>
              <a:cxnSpLocks noChangeShapeType="1"/>
            </p:cNvCxnSpPr>
            <p:nvPr/>
          </p:nvCxnSpPr>
          <p:spPr bwMode="auto">
            <a:xfrm flipH="1" flipV="1">
              <a:off x="5508104" y="5157365"/>
              <a:ext cx="1141" cy="7199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7" name="Straight Connector 57"/>
            <p:cNvCxnSpPr>
              <a:cxnSpLocks noChangeShapeType="1"/>
            </p:cNvCxnSpPr>
            <p:nvPr/>
          </p:nvCxnSpPr>
          <p:spPr bwMode="auto">
            <a:xfrm>
              <a:off x="4139952" y="5157365"/>
              <a:ext cx="6477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Straight Connector 59"/>
            <p:cNvCxnSpPr>
              <a:cxnSpLocks noChangeShapeType="1"/>
            </p:cNvCxnSpPr>
            <p:nvPr/>
          </p:nvCxnSpPr>
          <p:spPr bwMode="auto">
            <a:xfrm>
              <a:off x="4932040" y="5157365"/>
              <a:ext cx="5762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Straight Connector 60"/>
            <p:cNvCxnSpPr>
              <a:cxnSpLocks noChangeShapeType="1"/>
            </p:cNvCxnSpPr>
            <p:nvPr/>
          </p:nvCxnSpPr>
          <p:spPr bwMode="auto">
            <a:xfrm flipV="1">
              <a:off x="4788024" y="4869333"/>
              <a:ext cx="0" cy="5762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" name="Straight Connector 62"/>
            <p:cNvCxnSpPr>
              <a:cxnSpLocks noChangeShapeType="1"/>
            </p:cNvCxnSpPr>
            <p:nvPr/>
          </p:nvCxnSpPr>
          <p:spPr bwMode="auto">
            <a:xfrm flipV="1">
              <a:off x="4932040" y="4869333"/>
              <a:ext cx="0" cy="5762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5" name="Oval 27"/>
            <p:cNvSpPr>
              <a:spLocks noChangeArrowheads="1"/>
            </p:cNvSpPr>
            <p:nvPr/>
          </p:nvSpPr>
          <p:spPr bwMode="auto">
            <a:xfrm>
              <a:off x="3059832" y="4437285"/>
              <a:ext cx="144462" cy="14446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77" name="Straight Connector 39"/>
            <p:cNvCxnSpPr>
              <a:cxnSpLocks noChangeShapeType="1"/>
              <a:stCxn id="75" idx="0"/>
            </p:cNvCxnSpPr>
            <p:nvPr/>
          </p:nvCxnSpPr>
          <p:spPr bwMode="auto">
            <a:xfrm flipV="1">
              <a:off x="3132063" y="3933230"/>
              <a:ext cx="645" cy="50405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9" name="Straight Connector 39"/>
            <p:cNvCxnSpPr>
              <a:cxnSpLocks noChangeShapeType="1"/>
            </p:cNvCxnSpPr>
            <p:nvPr/>
          </p:nvCxnSpPr>
          <p:spPr bwMode="auto">
            <a:xfrm flipV="1">
              <a:off x="3131840" y="5013350"/>
              <a:ext cx="645" cy="72007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2" name="Oval 27"/>
            <p:cNvSpPr>
              <a:spLocks noChangeArrowheads="1"/>
            </p:cNvSpPr>
            <p:nvPr/>
          </p:nvSpPr>
          <p:spPr bwMode="auto">
            <a:xfrm>
              <a:off x="6300192" y="4869333"/>
              <a:ext cx="144462" cy="14446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83" name="Straight Connector 28"/>
            <p:cNvCxnSpPr>
              <a:cxnSpLocks noChangeShapeType="1"/>
              <a:stCxn id="85" idx="6"/>
            </p:cNvCxnSpPr>
            <p:nvPr/>
          </p:nvCxnSpPr>
          <p:spPr bwMode="auto">
            <a:xfrm>
              <a:off x="6444654" y="4509516"/>
              <a:ext cx="503610" cy="21580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Oval 21"/>
            <p:cNvSpPr>
              <a:spLocks noChangeArrowheads="1"/>
            </p:cNvSpPr>
            <p:nvPr/>
          </p:nvSpPr>
          <p:spPr bwMode="auto">
            <a:xfrm>
              <a:off x="6948264" y="4653309"/>
              <a:ext cx="144463" cy="14446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85" name="Oval 27"/>
            <p:cNvSpPr>
              <a:spLocks noChangeArrowheads="1"/>
            </p:cNvSpPr>
            <p:nvPr/>
          </p:nvSpPr>
          <p:spPr bwMode="auto">
            <a:xfrm>
              <a:off x="6300192" y="4437285"/>
              <a:ext cx="144462" cy="14446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90" name="Straight Connector 47"/>
            <p:cNvCxnSpPr>
              <a:cxnSpLocks noChangeShapeType="1"/>
              <a:stCxn id="84" idx="6"/>
              <a:endCxn id="6" idx="2"/>
            </p:cNvCxnSpPr>
            <p:nvPr/>
          </p:nvCxnSpPr>
          <p:spPr bwMode="auto">
            <a:xfrm flipV="1">
              <a:off x="7092727" y="4724896"/>
              <a:ext cx="647625" cy="6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" name="Straight Connector 39"/>
            <p:cNvCxnSpPr>
              <a:cxnSpLocks noChangeShapeType="1"/>
            </p:cNvCxnSpPr>
            <p:nvPr/>
          </p:nvCxnSpPr>
          <p:spPr bwMode="auto">
            <a:xfrm flipV="1">
              <a:off x="6372200" y="5013350"/>
              <a:ext cx="645" cy="86409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5" name="Straight Connector 39"/>
            <p:cNvCxnSpPr>
              <a:cxnSpLocks noChangeShapeType="1"/>
            </p:cNvCxnSpPr>
            <p:nvPr/>
          </p:nvCxnSpPr>
          <p:spPr bwMode="auto">
            <a:xfrm flipV="1">
              <a:off x="6372200" y="4077245"/>
              <a:ext cx="0" cy="3600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0" name="TextBox 99"/>
          <p:cNvSpPr txBox="1"/>
          <p:nvPr/>
        </p:nvSpPr>
        <p:spPr>
          <a:xfrm>
            <a:off x="395536" y="2060848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dirty="0"/>
              <a:t>Store an event in an analog cell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Start converting cell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If second event arrived before conversion is ready – store event in second cell</a:t>
            </a:r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Decrease dead time significantly</a:t>
            </a:r>
          </a:p>
        </p:txBody>
      </p:sp>
      <p:cxnSp>
        <p:nvCxnSpPr>
          <p:cNvPr id="102" name="Straight Arrow Connector 101"/>
          <p:cNvCxnSpPr/>
          <p:nvPr/>
        </p:nvCxnSpPr>
        <p:spPr bwMode="auto">
          <a:xfrm>
            <a:off x="2627784" y="1484784"/>
            <a:ext cx="2016224" cy="17281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 flipH="1">
            <a:off x="5148064" y="1556792"/>
            <a:ext cx="648072" cy="35283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9820835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 readout chain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6" name="Picture 5" descr="Screen Shot 2016-01-20 at 14.25.05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8720"/>
            <a:ext cx="9144000" cy="3285982"/>
          </a:xfrm>
          <a:prstGeom prst="rect">
            <a:avLst/>
          </a:prstGeom>
        </p:spPr>
      </p:pic>
      <p:pic>
        <p:nvPicPr>
          <p:cNvPr id="7" name="Picture 6" descr="Screen Shot 2016-01-20 at 14.26.59 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5085184"/>
            <a:ext cx="4644008" cy="16414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7664" y="5229200"/>
            <a:ext cx="2074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Effect of slow shaping time: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99992" y="4941168"/>
            <a:ext cx="77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“pile-up”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9672" y="4293096"/>
            <a:ext cx="6048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Optimal parameters can greatly improve the signal-to-noise ratio</a:t>
            </a:r>
          </a:p>
        </p:txBody>
      </p:sp>
    </p:spTree>
    <p:extLst>
      <p:ext uri="{BB962C8B-B14F-4D97-AF65-F5344CB8AC3E}">
        <p14:creationId xmlns:p14="http://schemas.microsoft.com/office/powerpoint/2010/main" val="102179065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/>
        </p:nvSpPr>
        <p:spPr>
          <a:xfrm>
            <a:off x="4948124" y="1806111"/>
            <a:ext cx="2037107" cy="1650768"/>
          </a:xfrm>
          <a:custGeom>
            <a:avLst/>
            <a:gdLst>
              <a:gd name="connsiteX0" fmla="*/ 34930 w 2359405"/>
              <a:gd name="connsiteY0" fmla="*/ 69701 h 1661847"/>
              <a:gd name="connsiteX1" fmla="*/ 245564 w 2359405"/>
              <a:gd name="connsiteY1" fmla="*/ 137847 h 1661847"/>
              <a:gd name="connsiteX2" fmla="*/ 350881 w 2359405"/>
              <a:gd name="connsiteY2" fmla="*/ 713993 h 1661847"/>
              <a:gd name="connsiteX3" fmla="*/ 487173 w 2359405"/>
              <a:gd name="connsiteY3" fmla="*/ 1414042 h 1661847"/>
              <a:gd name="connsiteX4" fmla="*/ 716393 w 2359405"/>
              <a:gd name="connsiteY4" fmla="*/ 1661847 h 1661847"/>
              <a:gd name="connsiteX5" fmla="*/ 1019954 w 2359405"/>
              <a:gd name="connsiteY5" fmla="*/ 1414042 h 1661847"/>
              <a:gd name="connsiteX6" fmla="*/ 1255369 w 2359405"/>
              <a:gd name="connsiteY6" fmla="*/ 986579 h 1661847"/>
              <a:gd name="connsiteX7" fmla="*/ 1583710 w 2359405"/>
              <a:gd name="connsiteY7" fmla="*/ 583896 h 1661847"/>
              <a:gd name="connsiteX8" fmla="*/ 2042149 w 2359405"/>
              <a:gd name="connsiteY8" fmla="*/ 274140 h 1661847"/>
              <a:gd name="connsiteX9" fmla="*/ 2265173 w 2359405"/>
              <a:gd name="connsiteY9" fmla="*/ 175018 h 1661847"/>
              <a:gd name="connsiteX10" fmla="*/ 2258978 w 2359405"/>
              <a:gd name="connsiteY10" fmla="*/ 1554 h 1661847"/>
              <a:gd name="connsiteX11" fmla="*/ 1050930 w 2359405"/>
              <a:gd name="connsiteY11" fmla="*/ 88286 h 1661847"/>
              <a:gd name="connsiteX12" fmla="*/ 34930 w 2359405"/>
              <a:gd name="connsiteY12" fmla="*/ 69701 h 1661847"/>
              <a:gd name="connsiteX0" fmla="*/ 34930 w 2361079"/>
              <a:gd name="connsiteY0" fmla="*/ 69701 h 1661847"/>
              <a:gd name="connsiteX1" fmla="*/ 245564 w 2361079"/>
              <a:gd name="connsiteY1" fmla="*/ 137847 h 1661847"/>
              <a:gd name="connsiteX2" fmla="*/ 350881 w 2361079"/>
              <a:gd name="connsiteY2" fmla="*/ 713993 h 1661847"/>
              <a:gd name="connsiteX3" fmla="*/ 487173 w 2361079"/>
              <a:gd name="connsiteY3" fmla="*/ 1414042 h 1661847"/>
              <a:gd name="connsiteX4" fmla="*/ 716393 w 2361079"/>
              <a:gd name="connsiteY4" fmla="*/ 1661847 h 1661847"/>
              <a:gd name="connsiteX5" fmla="*/ 1019954 w 2361079"/>
              <a:gd name="connsiteY5" fmla="*/ 1414042 h 1661847"/>
              <a:gd name="connsiteX6" fmla="*/ 1255369 w 2361079"/>
              <a:gd name="connsiteY6" fmla="*/ 986579 h 1661847"/>
              <a:gd name="connsiteX7" fmla="*/ 1583710 w 2361079"/>
              <a:gd name="connsiteY7" fmla="*/ 583896 h 1661847"/>
              <a:gd name="connsiteX8" fmla="*/ 2042149 w 2361079"/>
              <a:gd name="connsiteY8" fmla="*/ 274140 h 1661847"/>
              <a:gd name="connsiteX9" fmla="*/ 2265173 w 2361079"/>
              <a:gd name="connsiteY9" fmla="*/ 175018 h 1661847"/>
              <a:gd name="connsiteX10" fmla="*/ 2258978 w 2361079"/>
              <a:gd name="connsiteY10" fmla="*/ 1554 h 1661847"/>
              <a:gd name="connsiteX11" fmla="*/ 1050930 w 2361079"/>
              <a:gd name="connsiteY11" fmla="*/ 88286 h 1661847"/>
              <a:gd name="connsiteX12" fmla="*/ 34930 w 2361079"/>
              <a:gd name="connsiteY12" fmla="*/ 69701 h 1661847"/>
              <a:gd name="connsiteX0" fmla="*/ 34930 w 2361079"/>
              <a:gd name="connsiteY0" fmla="*/ 69701 h 1661847"/>
              <a:gd name="connsiteX1" fmla="*/ 245564 w 2361079"/>
              <a:gd name="connsiteY1" fmla="*/ 137847 h 1661847"/>
              <a:gd name="connsiteX2" fmla="*/ 350881 w 2361079"/>
              <a:gd name="connsiteY2" fmla="*/ 713993 h 1661847"/>
              <a:gd name="connsiteX3" fmla="*/ 487173 w 2361079"/>
              <a:gd name="connsiteY3" fmla="*/ 1414042 h 1661847"/>
              <a:gd name="connsiteX4" fmla="*/ 716393 w 2361079"/>
              <a:gd name="connsiteY4" fmla="*/ 1661847 h 1661847"/>
              <a:gd name="connsiteX5" fmla="*/ 1019954 w 2361079"/>
              <a:gd name="connsiteY5" fmla="*/ 1414042 h 1661847"/>
              <a:gd name="connsiteX6" fmla="*/ 1255369 w 2361079"/>
              <a:gd name="connsiteY6" fmla="*/ 986579 h 1661847"/>
              <a:gd name="connsiteX7" fmla="*/ 1583710 w 2361079"/>
              <a:gd name="connsiteY7" fmla="*/ 583896 h 1661847"/>
              <a:gd name="connsiteX8" fmla="*/ 2042149 w 2361079"/>
              <a:gd name="connsiteY8" fmla="*/ 274140 h 1661847"/>
              <a:gd name="connsiteX9" fmla="*/ 2265173 w 2361079"/>
              <a:gd name="connsiteY9" fmla="*/ 175018 h 1661847"/>
              <a:gd name="connsiteX10" fmla="*/ 2258978 w 2361079"/>
              <a:gd name="connsiteY10" fmla="*/ 1554 h 1661847"/>
              <a:gd name="connsiteX11" fmla="*/ 1050930 w 2361079"/>
              <a:gd name="connsiteY11" fmla="*/ 88286 h 1661847"/>
              <a:gd name="connsiteX12" fmla="*/ 34930 w 2361079"/>
              <a:gd name="connsiteY12" fmla="*/ 69701 h 1661847"/>
              <a:gd name="connsiteX0" fmla="*/ 34930 w 2351570"/>
              <a:gd name="connsiteY0" fmla="*/ 69701 h 1661847"/>
              <a:gd name="connsiteX1" fmla="*/ 245564 w 2351570"/>
              <a:gd name="connsiteY1" fmla="*/ 137847 h 1661847"/>
              <a:gd name="connsiteX2" fmla="*/ 350881 w 2351570"/>
              <a:gd name="connsiteY2" fmla="*/ 713993 h 1661847"/>
              <a:gd name="connsiteX3" fmla="*/ 487173 w 2351570"/>
              <a:gd name="connsiteY3" fmla="*/ 1414042 h 1661847"/>
              <a:gd name="connsiteX4" fmla="*/ 716393 w 2351570"/>
              <a:gd name="connsiteY4" fmla="*/ 1661847 h 1661847"/>
              <a:gd name="connsiteX5" fmla="*/ 1019954 w 2351570"/>
              <a:gd name="connsiteY5" fmla="*/ 1414042 h 1661847"/>
              <a:gd name="connsiteX6" fmla="*/ 1255369 w 2351570"/>
              <a:gd name="connsiteY6" fmla="*/ 986579 h 1661847"/>
              <a:gd name="connsiteX7" fmla="*/ 1583710 w 2351570"/>
              <a:gd name="connsiteY7" fmla="*/ 583896 h 1661847"/>
              <a:gd name="connsiteX8" fmla="*/ 2042149 w 2351570"/>
              <a:gd name="connsiteY8" fmla="*/ 274140 h 1661847"/>
              <a:gd name="connsiteX9" fmla="*/ 2265173 w 2351570"/>
              <a:gd name="connsiteY9" fmla="*/ 175018 h 1661847"/>
              <a:gd name="connsiteX10" fmla="*/ 2258978 w 2351570"/>
              <a:gd name="connsiteY10" fmla="*/ 1554 h 1661847"/>
              <a:gd name="connsiteX11" fmla="*/ 1050930 w 2351570"/>
              <a:gd name="connsiteY11" fmla="*/ 88286 h 1661847"/>
              <a:gd name="connsiteX12" fmla="*/ 34930 w 2351570"/>
              <a:gd name="connsiteY12" fmla="*/ 69701 h 1661847"/>
              <a:gd name="connsiteX0" fmla="*/ 34930 w 2351570"/>
              <a:gd name="connsiteY0" fmla="*/ 69701 h 1661847"/>
              <a:gd name="connsiteX1" fmla="*/ 245564 w 2351570"/>
              <a:gd name="connsiteY1" fmla="*/ 137847 h 1661847"/>
              <a:gd name="connsiteX2" fmla="*/ 350881 w 2351570"/>
              <a:gd name="connsiteY2" fmla="*/ 713993 h 1661847"/>
              <a:gd name="connsiteX3" fmla="*/ 487173 w 2351570"/>
              <a:gd name="connsiteY3" fmla="*/ 1414042 h 1661847"/>
              <a:gd name="connsiteX4" fmla="*/ 716393 w 2351570"/>
              <a:gd name="connsiteY4" fmla="*/ 1661847 h 1661847"/>
              <a:gd name="connsiteX5" fmla="*/ 1019954 w 2351570"/>
              <a:gd name="connsiteY5" fmla="*/ 1414042 h 1661847"/>
              <a:gd name="connsiteX6" fmla="*/ 1255369 w 2351570"/>
              <a:gd name="connsiteY6" fmla="*/ 986579 h 1661847"/>
              <a:gd name="connsiteX7" fmla="*/ 1583710 w 2351570"/>
              <a:gd name="connsiteY7" fmla="*/ 583896 h 1661847"/>
              <a:gd name="connsiteX8" fmla="*/ 2042149 w 2351570"/>
              <a:gd name="connsiteY8" fmla="*/ 274140 h 1661847"/>
              <a:gd name="connsiteX9" fmla="*/ 2265173 w 2351570"/>
              <a:gd name="connsiteY9" fmla="*/ 175018 h 1661847"/>
              <a:gd name="connsiteX10" fmla="*/ 2258978 w 2351570"/>
              <a:gd name="connsiteY10" fmla="*/ 1554 h 1661847"/>
              <a:gd name="connsiteX11" fmla="*/ 1050930 w 2351570"/>
              <a:gd name="connsiteY11" fmla="*/ 88286 h 1661847"/>
              <a:gd name="connsiteX12" fmla="*/ 34930 w 2351570"/>
              <a:gd name="connsiteY12" fmla="*/ 69701 h 1661847"/>
              <a:gd name="connsiteX0" fmla="*/ 34930 w 2351570"/>
              <a:gd name="connsiteY0" fmla="*/ 69701 h 1661847"/>
              <a:gd name="connsiteX1" fmla="*/ 245564 w 2351570"/>
              <a:gd name="connsiteY1" fmla="*/ 137847 h 1661847"/>
              <a:gd name="connsiteX2" fmla="*/ 350881 w 2351570"/>
              <a:gd name="connsiteY2" fmla="*/ 713993 h 1661847"/>
              <a:gd name="connsiteX3" fmla="*/ 487173 w 2351570"/>
              <a:gd name="connsiteY3" fmla="*/ 1414042 h 1661847"/>
              <a:gd name="connsiteX4" fmla="*/ 716393 w 2351570"/>
              <a:gd name="connsiteY4" fmla="*/ 1661847 h 1661847"/>
              <a:gd name="connsiteX5" fmla="*/ 1019954 w 2351570"/>
              <a:gd name="connsiteY5" fmla="*/ 1414042 h 1661847"/>
              <a:gd name="connsiteX6" fmla="*/ 1255369 w 2351570"/>
              <a:gd name="connsiteY6" fmla="*/ 986579 h 1661847"/>
              <a:gd name="connsiteX7" fmla="*/ 1583710 w 2351570"/>
              <a:gd name="connsiteY7" fmla="*/ 583896 h 1661847"/>
              <a:gd name="connsiteX8" fmla="*/ 2042149 w 2351570"/>
              <a:gd name="connsiteY8" fmla="*/ 274140 h 1661847"/>
              <a:gd name="connsiteX9" fmla="*/ 2265173 w 2351570"/>
              <a:gd name="connsiteY9" fmla="*/ 175018 h 1661847"/>
              <a:gd name="connsiteX10" fmla="*/ 2258978 w 2351570"/>
              <a:gd name="connsiteY10" fmla="*/ 1554 h 1661847"/>
              <a:gd name="connsiteX11" fmla="*/ 1050930 w 2351570"/>
              <a:gd name="connsiteY11" fmla="*/ 88286 h 1661847"/>
              <a:gd name="connsiteX12" fmla="*/ 34930 w 2351570"/>
              <a:gd name="connsiteY12" fmla="*/ 69701 h 1661847"/>
              <a:gd name="connsiteX0" fmla="*/ 34930 w 2266181"/>
              <a:gd name="connsiteY0" fmla="*/ 69701 h 1661847"/>
              <a:gd name="connsiteX1" fmla="*/ 245564 w 2266181"/>
              <a:gd name="connsiteY1" fmla="*/ 137847 h 1661847"/>
              <a:gd name="connsiteX2" fmla="*/ 350881 w 2266181"/>
              <a:gd name="connsiteY2" fmla="*/ 713993 h 1661847"/>
              <a:gd name="connsiteX3" fmla="*/ 487173 w 2266181"/>
              <a:gd name="connsiteY3" fmla="*/ 1414042 h 1661847"/>
              <a:gd name="connsiteX4" fmla="*/ 716393 w 2266181"/>
              <a:gd name="connsiteY4" fmla="*/ 1661847 h 1661847"/>
              <a:gd name="connsiteX5" fmla="*/ 1019954 w 2266181"/>
              <a:gd name="connsiteY5" fmla="*/ 1414042 h 1661847"/>
              <a:gd name="connsiteX6" fmla="*/ 1255369 w 2266181"/>
              <a:gd name="connsiteY6" fmla="*/ 986579 h 1661847"/>
              <a:gd name="connsiteX7" fmla="*/ 1583710 w 2266181"/>
              <a:gd name="connsiteY7" fmla="*/ 583896 h 1661847"/>
              <a:gd name="connsiteX8" fmla="*/ 2042149 w 2266181"/>
              <a:gd name="connsiteY8" fmla="*/ 274140 h 1661847"/>
              <a:gd name="connsiteX9" fmla="*/ 2265173 w 2266181"/>
              <a:gd name="connsiteY9" fmla="*/ 175018 h 1661847"/>
              <a:gd name="connsiteX10" fmla="*/ 2258978 w 2266181"/>
              <a:gd name="connsiteY10" fmla="*/ 1554 h 1661847"/>
              <a:gd name="connsiteX11" fmla="*/ 1050930 w 2266181"/>
              <a:gd name="connsiteY11" fmla="*/ 88286 h 1661847"/>
              <a:gd name="connsiteX12" fmla="*/ 34930 w 2266181"/>
              <a:gd name="connsiteY12" fmla="*/ 69701 h 1661847"/>
              <a:gd name="connsiteX0" fmla="*/ 34930 w 2266181"/>
              <a:gd name="connsiteY0" fmla="*/ 68147 h 1660293"/>
              <a:gd name="connsiteX1" fmla="*/ 245564 w 2266181"/>
              <a:gd name="connsiteY1" fmla="*/ 136293 h 1660293"/>
              <a:gd name="connsiteX2" fmla="*/ 350881 w 2266181"/>
              <a:gd name="connsiteY2" fmla="*/ 712439 h 1660293"/>
              <a:gd name="connsiteX3" fmla="*/ 487173 w 2266181"/>
              <a:gd name="connsiteY3" fmla="*/ 1412488 h 1660293"/>
              <a:gd name="connsiteX4" fmla="*/ 716393 w 2266181"/>
              <a:gd name="connsiteY4" fmla="*/ 1660293 h 1660293"/>
              <a:gd name="connsiteX5" fmla="*/ 1019954 w 2266181"/>
              <a:gd name="connsiteY5" fmla="*/ 1412488 h 1660293"/>
              <a:gd name="connsiteX6" fmla="*/ 1255369 w 2266181"/>
              <a:gd name="connsiteY6" fmla="*/ 985025 h 1660293"/>
              <a:gd name="connsiteX7" fmla="*/ 1583710 w 2266181"/>
              <a:gd name="connsiteY7" fmla="*/ 582342 h 1660293"/>
              <a:gd name="connsiteX8" fmla="*/ 2042149 w 2266181"/>
              <a:gd name="connsiteY8" fmla="*/ 272586 h 1660293"/>
              <a:gd name="connsiteX9" fmla="*/ 2265173 w 2266181"/>
              <a:gd name="connsiteY9" fmla="*/ 173464 h 1660293"/>
              <a:gd name="connsiteX10" fmla="*/ 2258978 w 2266181"/>
              <a:gd name="connsiteY10" fmla="*/ 0 h 1660293"/>
              <a:gd name="connsiteX11" fmla="*/ 1050930 w 2266181"/>
              <a:gd name="connsiteY11" fmla="*/ 86732 h 1660293"/>
              <a:gd name="connsiteX12" fmla="*/ 34930 w 2266181"/>
              <a:gd name="connsiteY12" fmla="*/ 68147 h 1660293"/>
              <a:gd name="connsiteX0" fmla="*/ 34930 w 2271678"/>
              <a:gd name="connsiteY0" fmla="*/ 68147 h 1660293"/>
              <a:gd name="connsiteX1" fmla="*/ 245564 w 2271678"/>
              <a:gd name="connsiteY1" fmla="*/ 136293 h 1660293"/>
              <a:gd name="connsiteX2" fmla="*/ 350881 w 2271678"/>
              <a:gd name="connsiteY2" fmla="*/ 712439 h 1660293"/>
              <a:gd name="connsiteX3" fmla="*/ 487173 w 2271678"/>
              <a:gd name="connsiteY3" fmla="*/ 1412488 h 1660293"/>
              <a:gd name="connsiteX4" fmla="*/ 716393 w 2271678"/>
              <a:gd name="connsiteY4" fmla="*/ 1660293 h 1660293"/>
              <a:gd name="connsiteX5" fmla="*/ 1019954 w 2271678"/>
              <a:gd name="connsiteY5" fmla="*/ 1412488 h 1660293"/>
              <a:gd name="connsiteX6" fmla="*/ 1255369 w 2271678"/>
              <a:gd name="connsiteY6" fmla="*/ 985025 h 1660293"/>
              <a:gd name="connsiteX7" fmla="*/ 1583710 w 2271678"/>
              <a:gd name="connsiteY7" fmla="*/ 582342 h 1660293"/>
              <a:gd name="connsiteX8" fmla="*/ 2042149 w 2271678"/>
              <a:gd name="connsiteY8" fmla="*/ 272586 h 1660293"/>
              <a:gd name="connsiteX9" fmla="*/ 2265173 w 2271678"/>
              <a:gd name="connsiteY9" fmla="*/ 173464 h 1660293"/>
              <a:gd name="connsiteX10" fmla="*/ 2271678 w 2271678"/>
              <a:gd name="connsiteY10" fmla="*/ 0 h 1660293"/>
              <a:gd name="connsiteX11" fmla="*/ 1050930 w 2271678"/>
              <a:gd name="connsiteY11" fmla="*/ 86732 h 1660293"/>
              <a:gd name="connsiteX12" fmla="*/ 34930 w 2271678"/>
              <a:gd name="connsiteY12" fmla="*/ 68147 h 1660293"/>
              <a:gd name="connsiteX0" fmla="*/ 34930 w 2271678"/>
              <a:gd name="connsiteY0" fmla="*/ 68147 h 1660293"/>
              <a:gd name="connsiteX1" fmla="*/ 245564 w 2271678"/>
              <a:gd name="connsiteY1" fmla="*/ 136293 h 1660293"/>
              <a:gd name="connsiteX2" fmla="*/ 350881 w 2271678"/>
              <a:gd name="connsiteY2" fmla="*/ 712439 h 1660293"/>
              <a:gd name="connsiteX3" fmla="*/ 487173 w 2271678"/>
              <a:gd name="connsiteY3" fmla="*/ 1412488 h 1660293"/>
              <a:gd name="connsiteX4" fmla="*/ 716393 w 2271678"/>
              <a:gd name="connsiteY4" fmla="*/ 1660293 h 1660293"/>
              <a:gd name="connsiteX5" fmla="*/ 1019954 w 2271678"/>
              <a:gd name="connsiteY5" fmla="*/ 1412488 h 1660293"/>
              <a:gd name="connsiteX6" fmla="*/ 1255369 w 2271678"/>
              <a:gd name="connsiteY6" fmla="*/ 985025 h 1660293"/>
              <a:gd name="connsiteX7" fmla="*/ 1583710 w 2271678"/>
              <a:gd name="connsiteY7" fmla="*/ 582342 h 1660293"/>
              <a:gd name="connsiteX8" fmla="*/ 2042149 w 2271678"/>
              <a:gd name="connsiteY8" fmla="*/ 272586 h 1660293"/>
              <a:gd name="connsiteX9" fmla="*/ 2265173 w 2271678"/>
              <a:gd name="connsiteY9" fmla="*/ 173464 h 1660293"/>
              <a:gd name="connsiteX10" fmla="*/ 2271678 w 2271678"/>
              <a:gd name="connsiteY10" fmla="*/ 0 h 1660293"/>
              <a:gd name="connsiteX11" fmla="*/ 1050930 w 2271678"/>
              <a:gd name="connsiteY11" fmla="*/ 86732 h 1660293"/>
              <a:gd name="connsiteX12" fmla="*/ 34930 w 2271678"/>
              <a:gd name="connsiteY12" fmla="*/ 68147 h 1660293"/>
              <a:gd name="connsiteX0" fmla="*/ 0 w 2236748"/>
              <a:gd name="connsiteY0" fmla="*/ 68147 h 1660293"/>
              <a:gd name="connsiteX1" fmla="*/ 210634 w 2236748"/>
              <a:gd name="connsiteY1" fmla="*/ 136293 h 1660293"/>
              <a:gd name="connsiteX2" fmla="*/ 315951 w 2236748"/>
              <a:gd name="connsiteY2" fmla="*/ 712439 h 1660293"/>
              <a:gd name="connsiteX3" fmla="*/ 452243 w 2236748"/>
              <a:gd name="connsiteY3" fmla="*/ 1412488 h 1660293"/>
              <a:gd name="connsiteX4" fmla="*/ 681463 w 2236748"/>
              <a:gd name="connsiteY4" fmla="*/ 1660293 h 1660293"/>
              <a:gd name="connsiteX5" fmla="*/ 985024 w 2236748"/>
              <a:gd name="connsiteY5" fmla="*/ 1412488 h 1660293"/>
              <a:gd name="connsiteX6" fmla="*/ 1220439 w 2236748"/>
              <a:gd name="connsiteY6" fmla="*/ 985025 h 1660293"/>
              <a:gd name="connsiteX7" fmla="*/ 1548780 w 2236748"/>
              <a:gd name="connsiteY7" fmla="*/ 582342 h 1660293"/>
              <a:gd name="connsiteX8" fmla="*/ 2007219 w 2236748"/>
              <a:gd name="connsiteY8" fmla="*/ 272586 h 1660293"/>
              <a:gd name="connsiteX9" fmla="*/ 2230243 w 2236748"/>
              <a:gd name="connsiteY9" fmla="*/ 173464 h 1660293"/>
              <a:gd name="connsiteX10" fmla="*/ 2236748 w 2236748"/>
              <a:gd name="connsiteY10" fmla="*/ 0 h 1660293"/>
              <a:gd name="connsiteX11" fmla="*/ 1016000 w 2236748"/>
              <a:gd name="connsiteY11" fmla="*/ 86732 h 1660293"/>
              <a:gd name="connsiteX12" fmla="*/ 0 w 2236748"/>
              <a:gd name="connsiteY12" fmla="*/ 68147 h 1660293"/>
              <a:gd name="connsiteX0" fmla="*/ 0 w 2236748"/>
              <a:gd name="connsiteY0" fmla="*/ 68147 h 1660293"/>
              <a:gd name="connsiteX1" fmla="*/ 188409 w 2236748"/>
              <a:gd name="connsiteY1" fmla="*/ 129943 h 1660293"/>
              <a:gd name="connsiteX2" fmla="*/ 315951 w 2236748"/>
              <a:gd name="connsiteY2" fmla="*/ 712439 h 1660293"/>
              <a:gd name="connsiteX3" fmla="*/ 452243 w 2236748"/>
              <a:gd name="connsiteY3" fmla="*/ 1412488 h 1660293"/>
              <a:gd name="connsiteX4" fmla="*/ 681463 w 2236748"/>
              <a:gd name="connsiteY4" fmla="*/ 1660293 h 1660293"/>
              <a:gd name="connsiteX5" fmla="*/ 985024 w 2236748"/>
              <a:gd name="connsiteY5" fmla="*/ 1412488 h 1660293"/>
              <a:gd name="connsiteX6" fmla="*/ 1220439 w 2236748"/>
              <a:gd name="connsiteY6" fmla="*/ 985025 h 1660293"/>
              <a:gd name="connsiteX7" fmla="*/ 1548780 w 2236748"/>
              <a:gd name="connsiteY7" fmla="*/ 582342 h 1660293"/>
              <a:gd name="connsiteX8" fmla="*/ 2007219 w 2236748"/>
              <a:gd name="connsiteY8" fmla="*/ 272586 h 1660293"/>
              <a:gd name="connsiteX9" fmla="*/ 2230243 w 2236748"/>
              <a:gd name="connsiteY9" fmla="*/ 173464 h 1660293"/>
              <a:gd name="connsiteX10" fmla="*/ 2236748 w 2236748"/>
              <a:gd name="connsiteY10" fmla="*/ 0 h 1660293"/>
              <a:gd name="connsiteX11" fmla="*/ 1016000 w 2236748"/>
              <a:gd name="connsiteY11" fmla="*/ 86732 h 1660293"/>
              <a:gd name="connsiteX12" fmla="*/ 0 w 2236748"/>
              <a:gd name="connsiteY12" fmla="*/ 68147 h 1660293"/>
              <a:gd name="connsiteX0" fmla="*/ 0 w 2236748"/>
              <a:gd name="connsiteY0" fmla="*/ 68147 h 1660293"/>
              <a:gd name="connsiteX1" fmla="*/ 188409 w 2236748"/>
              <a:gd name="connsiteY1" fmla="*/ 129943 h 1660293"/>
              <a:gd name="connsiteX2" fmla="*/ 315951 w 2236748"/>
              <a:gd name="connsiteY2" fmla="*/ 712439 h 1660293"/>
              <a:gd name="connsiteX3" fmla="*/ 452243 w 2236748"/>
              <a:gd name="connsiteY3" fmla="*/ 1412488 h 1660293"/>
              <a:gd name="connsiteX4" fmla="*/ 681463 w 2236748"/>
              <a:gd name="connsiteY4" fmla="*/ 1660293 h 1660293"/>
              <a:gd name="connsiteX5" fmla="*/ 985024 w 2236748"/>
              <a:gd name="connsiteY5" fmla="*/ 1412488 h 1660293"/>
              <a:gd name="connsiteX6" fmla="*/ 1220439 w 2236748"/>
              <a:gd name="connsiteY6" fmla="*/ 985025 h 1660293"/>
              <a:gd name="connsiteX7" fmla="*/ 1548780 w 2236748"/>
              <a:gd name="connsiteY7" fmla="*/ 582342 h 1660293"/>
              <a:gd name="connsiteX8" fmla="*/ 2007219 w 2236748"/>
              <a:gd name="connsiteY8" fmla="*/ 272586 h 1660293"/>
              <a:gd name="connsiteX9" fmla="*/ 2230243 w 2236748"/>
              <a:gd name="connsiteY9" fmla="*/ 173464 h 1660293"/>
              <a:gd name="connsiteX10" fmla="*/ 2236748 w 2236748"/>
              <a:gd name="connsiteY10" fmla="*/ 0 h 1660293"/>
              <a:gd name="connsiteX11" fmla="*/ 1016000 w 2236748"/>
              <a:gd name="connsiteY11" fmla="*/ 86732 h 1660293"/>
              <a:gd name="connsiteX12" fmla="*/ 0 w 2236748"/>
              <a:gd name="connsiteY12" fmla="*/ 68147 h 1660293"/>
              <a:gd name="connsiteX0" fmla="*/ 0 w 2236748"/>
              <a:gd name="connsiteY0" fmla="*/ 68147 h 1660293"/>
              <a:gd name="connsiteX1" fmla="*/ 197934 w 2236748"/>
              <a:gd name="connsiteY1" fmla="*/ 148993 h 1660293"/>
              <a:gd name="connsiteX2" fmla="*/ 315951 w 2236748"/>
              <a:gd name="connsiteY2" fmla="*/ 712439 h 1660293"/>
              <a:gd name="connsiteX3" fmla="*/ 452243 w 2236748"/>
              <a:gd name="connsiteY3" fmla="*/ 1412488 h 1660293"/>
              <a:gd name="connsiteX4" fmla="*/ 681463 w 2236748"/>
              <a:gd name="connsiteY4" fmla="*/ 1660293 h 1660293"/>
              <a:gd name="connsiteX5" fmla="*/ 985024 w 2236748"/>
              <a:gd name="connsiteY5" fmla="*/ 1412488 h 1660293"/>
              <a:gd name="connsiteX6" fmla="*/ 1220439 w 2236748"/>
              <a:gd name="connsiteY6" fmla="*/ 985025 h 1660293"/>
              <a:gd name="connsiteX7" fmla="*/ 1548780 w 2236748"/>
              <a:gd name="connsiteY7" fmla="*/ 582342 h 1660293"/>
              <a:gd name="connsiteX8" fmla="*/ 2007219 w 2236748"/>
              <a:gd name="connsiteY8" fmla="*/ 272586 h 1660293"/>
              <a:gd name="connsiteX9" fmla="*/ 2230243 w 2236748"/>
              <a:gd name="connsiteY9" fmla="*/ 173464 h 1660293"/>
              <a:gd name="connsiteX10" fmla="*/ 2236748 w 2236748"/>
              <a:gd name="connsiteY10" fmla="*/ 0 h 1660293"/>
              <a:gd name="connsiteX11" fmla="*/ 1016000 w 2236748"/>
              <a:gd name="connsiteY11" fmla="*/ 86732 h 1660293"/>
              <a:gd name="connsiteX12" fmla="*/ 0 w 2236748"/>
              <a:gd name="connsiteY12" fmla="*/ 68147 h 1660293"/>
              <a:gd name="connsiteX0" fmla="*/ 0 w 2236748"/>
              <a:gd name="connsiteY0" fmla="*/ 68147 h 1660293"/>
              <a:gd name="connsiteX1" fmla="*/ 197934 w 2236748"/>
              <a:gd name="connsiteY1" fmla="*/ 148993 h 1660293"/>
              <a:gd name="connsiteX2" fmla="*/ 315951 w 2236748"/>
              <a:gd name="connsiteY2" fmla="*/ 712439 h 1660293"/>
              <a:gd name="connsiteX3" fmla="*/ 452243 w 2236748"/>
              <a:gd name="connsiteY3" fmla="*/ 1412488 h 1660293"/>
              <a:gd name="connsiteX4" fmla="*/ 681463 w 2236748"/>
              <a:gd name="connsiteY4" fmla="*/ 1660293 h 1660293"/>
              <a:gd name="connsiteX5" fmla="*/ 985024 w 2236748"/>
              <a:gd name="connsiteY5" fmla="*/ 1412488 h 1660293"/>
              <a:gd name="connsiteX6" fmla="*/ 1220439 w 2236748"/>
              <a:gd name="connsiteY6" fmla="*/ 985025 h 1660293"/>
              <a:gd name="connsiteX7" fmla="*/ 1548780 w 2236748"/>
              <a:gd name="connsiteY7" fmla="*/ 582342 h 1660293"/>
              <a:gd name="connsiteX8" fmla="*/ 2007219 w 2236748"/>
              <a:gd name="connsiteY8" fmla="*/ 272586 h 1660293"/>
              <a:gd name="connsiteX9" fmla="*/ 2230243 w 2236748"/>
              <a:gd name="connsiteY9" fmla="*/ 173464 h 1660293"/>
              <a:gd name="connsiteX10" fmla="*/ 2236748 w 2236748"/>
              <a:gd name="connsiteY10" fmla="*/ 0 h 1660293"/>
              <a:gd name="connsiteX11" fmla="*/ 1016000 w 2236748"/>
              <a:gd name="connsiteY11" fmla="*/ 86732 h 1660293"/>
              <a:gd name="connsiteX12" fmla="*/ 0 w 2236748"/>
              <a:gd name="connsiteY12" fmla="*/ 68147 h 1660293"/>
              <a:gd name="connsiteX0" fmla="*/ 0 w 2236748"/>
              <a:gd name="connsiteY0" fmla="*/ 68147 h 1660293"/>
              <a:gd name="connsiteX1" fmla="*/ 197934 w 2236748"/>
              <a:gd name="connsiteY1" fmla="*/ 148993 h 1660293"/>
              <a:gd name="connsiteX2" fmla="*/ 315951 w 2236748"/>
              <a:gd name="connsiteY2" fmla="*/ 712439 h 1660293"/>
              <a:gd name="connsiteX3" fmla="*/ 452243 w 2236748"/>
              <a:gd name="connsiteY3" fmla="*/ 1412488 h 1660293"/>
              <a:gd name="connsiteX4" fmla="*/ 681463 w 2236748"/>
              <a:gd name="connsiteY4" fmla="*/ 1660293 h 1660293"/>
              <a:gd name="connsiteX5" fmla="*/ 985024 w 2236748"/>
              <a:gd name="connsiteY5" fmla="*/ 1412488 h 1660293"/>
              <a:gd name="connsiteX6" fmla="*/ 1220439 w 2236748"/>
              <a:gd name="connsiteY6" fmla="*/ 985025 h 1660293"/>
              <a:gd name="connsiteX7" fmla="*/ 1548780 w 2236748"/>
              <a:gd name="connsiteY7" fmla="*/ 582342 h 1660293"/>
              <a:gd name="connsiteX8" fmla="*/ 2007219 w 2236748"/>
              <a:gd name="connsiteY8" fmla="*/ 272586 h 1660293"/>
              <a:gd name="connsiteX9" fmla="*/ 2230243 w 2236748"/>
              <a:gd name="connsiteY9" fmla="*/ 173464 h 1660293"/>
              <a:gd name="connsiteX10" fmla="*/ 2236748 w 2236748"/>
              <a:gd name="connsiteY10" fmla="*/ 0 h 1660293"/>
              <a:gd name="connsiteX11" fmla="*/ 1016000 w 2236748"/>
              <a:gd name="connsiteY11" fmla="*/ 86732 h 1660293"/>
              <a:gd name="connsiteX12" fmla="*/ 0 w 2236748"/>
              <a:gd name="connsiteY12" fmla="*/ 68147 h 1660293"/>
              <a:gd name="connsiteX0" fmla="*/ 0 w 2093873"/>
              <a:gd name="connsiteY0" fmla="*/ 90372 h 1660293"/>
              <a:gd name="connsiteX1" fmla="*/ 55059 w 2093873"/>
              <a:gd name="connsiteY1" fmla="*/ 148993 h 1660293"/>
              <a:gd name="connsiteX2" fmla="*/ 173076 w 2093873"/>
              <a:gd name="connsiteY2" fmla="*/ 712439 h 1660293"/>
              <a:gd name="connsiteX3" fmla="*/ 309368 w 2093873"/>
              <a:gd name="connsiteY3" fmla="*/ 1412488 h 1660293"/>
              <a:gd name="connsiteX4" fmla="*/ 538588 w 2093873"/>
              <a:gd name="connsiteY4" fmla="*/ 1660293 h 1660293"/>
              <a:gd name="connsiteX5" fmla="*/ 842149 w 2093873"/>
              <a:gd name="connsiteY5" fmla="*/ 1412488 h 1660293"/>
              <a:gd name="connsiteX6" fmla="*/ 1077564 w 2093873"/>
              <a:gd name="connsiteY6" fmla="*/ 985025 h 1660293"/>
              <a:gd name="connsiteX7" fmla="*/ 1405905 w 2093873"/>
              <a:gd name="connsiteY7" fmla="*/ 582342 h 1660293"/>
              <a:gd name="connsiteX8" fmla="*/ 1864344 w 2093873"/>
              <a:gd name="connsiteY8" fmla="*/ 272586 h 1660293"/>
              <a:gd name="connsiteX9" fmla="*/ 2087368 w 2093873"/>
              <a:gd name="connsiteY9" fmla="*/ 173464 h 1660293"/>
              <a:gd name="connsiteX10" fmla="*/ 2093873 w 2093873"/>
              <a:gd name="connsiteY10" fmla="*/ 0 h 1660293"/>
              <a:gd name="connsiteX11" fmla="*/ 873125 w 2093873"/>
              <a:gd name="connsiteY11" fmla="*/ 86732 h 1660293"/>
              <a:gd name="connsiteX12" fmla="*/ 0 w 2093873"/>
              <a:gd name="connsiteY12" fmla="*/ 90372 h 1660293"/>
              <a:gd name="connsiteX0" fmla="*/ 6603 w 2040151"/>
              <a:gd name="connsiteY0" fmla="*/ 74497 h 1660293"/>
              <a:gd name="connsiteX1" fmla="*/ 1337 w 2040151"/>
              <a:gd name="connsiteY1" fmla="*/ 148993 h 1660293"/>
              <a:gd name="connsiteX2" fmla="*/ 119354 w 2040151"/>
              <a:gd name="connsiteY2" fmla="*/ 712439 h 1660293"/>
              <a:gd name="connsiteX3" fmla="*/ 255646 w 2040151"/>
              <a:gd name="connsiteY3" fmla="*/ 1412488 h 1660293"/>
              <a:gd name="connsiteX4" fmla="*/ 484866 w 2040151"/>
              <a:gd name="connsiteY4" fmla="*/ 1660293 h 1660293"/>
              <a:gd name="connsiteX5" fmla="*/ 788427 w 2040151"/>
              <a:gd name="connsiteY5" fmla="*/ 1412488 h 1660293"/>
              <a:gd name="connsiteX6" fmla="*/ 1023842 w 2040151"/>
              <a:gd name="connsiteY6" fmla="*/ 985025 h 1660293"/>
              <a:gd name="connsiteX7" fmla="*/ 1352183 w 2040151"/>
              <a:gd name="connsiteY7" fmla="*/ 582342 h 1660293"/>
              <a:gd name="connsiteX8" fmla="*/ 1810622 w 2040151"/>
              <a:gd name="connsiteY8" fmla="*/ 272586 h 1660293"/>
              <a:gd name="connsiteX9" fmla="*/ 2033646 w 2040151"/>
              <a:gd name="connsiteY9" fmla="*/ 173464 h 1660293"/>
              <a:gd name="connsiteX10" fmla="*/ 2040151 w 2040151"/>
              <a:gd name="connsiteY10" fmla="*/ 0 h 1660293"/>
              <a:gd name="connsiteX11" fmla="*/ 819403 w 2040151"/>
              <a:gd name="connsiteY11" fmla="*/ 86732 h 1660293"/>
              <a:gd name="connsiteX12" fmla="*/ 6603 w 2040151"/>
              <a:gd name="connsiteY12" fmla="*/ 74497 h 1660293"/>
              <a:gd name="connsiteX0" fmla="*/ 15448 w 2048996"/>
              <a:gd name="connsiteY0" fmla="*/ 74497 h 1660293"/>
              <a:gd name="connsiteX1" fmla="*/ 10182 w 2048996"/>
              <a:gd name="connsiteY1" fmla="*/ 148993 h 1660293"/>
              <a:gd name="connsiteX2" fmla="*/ 128199 w 2048996"/>
              <a:gd name="connsiteY2" fmla="*/ 712439 h 1660293"/>
              <a:gd name="connsiteX3" fmla="*/ 264491 w 2048996"/>
              <a:gd name="connsiteY3" fmla="*/ 1412488 h 1660293"/>
              <a:gd name="connsiteX4" fmla="*/ 493711 w 2048996"/>
              <a:gd name="connsiteY4" fmla="*/ 1660293 h 1660293"/>
              <a:gd name="connsiteX5" fmla="*/ 797272 w 2048996"/>
              <a:gd name="connsiteY5" fmla="*/ 1412488 h 1660293"/>
              <a:gd name="connsiteX6" fmla="*/ 1032687 w 2048996"/>
              <a:gd name="connsiteY6" fmla="*/ 985025 h 1660293"/>
              <a:gd name="connsiteX7" fmla="*/ 1361028 w 2048996"/>
              <a:gd name="connsiteY7" fmla="*/ 582342 h 1660293"/>
              <a:gd name="connsiteX8" fmla="*/ 1819467 w 2048996"/>
              <a:gd name="connsiteY8" fmla="*/ 272586 h 1660293"/>
              <a:gd name="connsiteX9" fmla="*/ 2042491 w 2048996"/>
              <a:gd name="connsiteY9" fmla="*/ 173464 h 1660293"/>
              <a:gd name="connsiteX10" fmla="*/ 2048996 w 2048996"/>
              <a:gd name="connsiteY10" fmla="*/ 0 h 1660293"/>
              <a:gd name="connsiteX11" fmla="*/ 828248 w 2048996"/>
              <a:gd name="connsiteY11" fmla="*/ 86732 h 1660293"/>
              <a:gd name="connsiteX12" fmla="*/ 15448 w 2048996"/>
              <a:gd name="connsiteY12" fmla="*/ 74497 h 1660293"/>
              <a:gd name="connsiteX0" fmla="*/ 15448 w 2048996"/>
              <a:gd name="connsiteY0" fmla="*/ 74497 h 1660293"/>
              <a:gd name="connsiteX1" fmla="*/ 10182 w 2048996"/>
              <a:gd name="connsiteY1" fmla="*/ 148993 h 1660293"/>
              <a:gd name="connsiteX2" fmla="*/ 128199 w 2048996"/>
              <a:gd name="connsiteY2" fmla="*/ 712439 h 1660293"/>
              <a:gd name="connsiteX3" fmla="*/ 264491 w 2048996"/>
              <a:gd name="connsiteY3" fmla="*/ 1412488 h 1660293"/>
              <a:gd name="connsiteX4" fmla="*/ 493711 w 2048996"/>
              <a:gd name="connsiteY4" fmla="*/ 1660293 h 1660293"/>
              <a:gd name="connsiteX5" fmla="*/ 797272 w 2048996"/>
              <a:gd name="connsiteY5" fmla="*/ 1412488 h 1660293"/>
              <a:gd name="connsiteX6" fmla="*/ 1032687 w 2048996"/>
              <a:gd name="connsiteY6" fmla="*/ 985025 h 1660293"/>
              <a:gd name="connsiteX7" fmla="*/ 1361028 w 2048996"/>
              <a:gd name="connsiteY7" fmla="*/ 582342 h 1660293"/>
              <a:gd name="connsiteX8" fmla="*/ 1819467 w 2048996"/>
              <a:gd name="connsiteY8" fmla="*/ 272586 h 1660293"/>
              <a:gd name="connsiteX9" fmla="*/ 2042491 w 2048996"/>
              <a:gd name="connsiteY9" fmla="*/ 173464 h 1660293"/>
              <a:gd name="connsiteX10" fmla="*/ 2048996 w 2048996"/>
              <a:gd name="connsiteY10" fmla="*/ 0 h 1660293"/>
              <a:gd name="connsiteX11" fmla="*/ 828248 w 2048996"/>
              <a:gd name="connsiteY11" fmla="*/ 86732 h 1660293"/>
              <a:gd name="connsiteX12" fmla="*/ 15448 w 2048996"/>
              <a:gd name="connsiteY12" fmla="*/ 74497 h 1660293"/>
              <a:gd name="connsiteX0" fmla="*/ 6734 w 2040282"/>
              <a:gd name="connsiteY0" fmla="*/ 74497 h 1660293"/>
              <a:gd name="connsiteX1" fmla="*/ 1468 w 2040282"/>
              <a:gd name="connsiteY1" fmla="*/ 148993 h 1660293"/>
              <a:gd name="connsiteX2" fmla="*/ 119485 w 2040282"/>
              <a:gd name="connsiteY2" fmla="*/ 712439 h 1660293"/>
              <a:gd name="connsiteX3" fmla="*/ 255777 w 2040282"/>
              <a:gd name="connsiteY3" fmla="*/ 1412488 h 1660293"/>
              <a:gd name="connsiteX4" fmla="*/ 484997 w 2040282"/>
              <a:gd name="connsiteY4" fmla="*/ 1660293 h 1660293"/>
              <a:gd name="connsiteX5" fmla="*/ 788558 w 2040282"/>
              <a:gd name="connsiteY5" fmla="*/ 1412488 h 1660293"/>
              <a:gd name="connsiteX6" fmla="*/ 1023973 w 2040282"/>
              <a:gd name="connsiteY6" fmla="*/ 985025 h 1660293"/>
              <a:gd name="connsiteX7" fmla="*/ 1352314 w 2040282"/>
              <a:gd name="connsiteY7" fmla="*/ 582342 h 1660293"/>
              <a:gd name="connsiteX8" fmla="*/ 1810753 w 2040282"/>
              <a:gd name="connsiteY8" fmla="*/ 272586 h 1660293"/>
              <a:gd name="connsiteX9" fmla="*/ 2033777 w 2040282"/>
              <a:gd name="connsiteY9" fmla="*/ 173464 h 1660293"/>
              <a:gd name="connsiteX10" fmla="*/ 2040282 w 2040282"/>
              <a:gd name="connsiteY10" fmla="*/ 0 h 1660293"/>
              <a:gd name="connsiteX11" fmla="*/ 819534 w 2040282"/>
              <a:gd name="connsiteY11" fmla="*/ 86732 h 1660293"/>
              <a:gd name="connsiteX12" fmla="*/ 6734 w 2040282"/>
              <a:gd name="connsiteY12" fmla="*/ 74497 h 1660293"/>
              <a:gd name="connsiteX0" fmla="*/ 6734 w 2037107"/>
              <a:gd name="connsiteY0" fmla="*/ 64972 h 1650768"/>
              <a:gd name="connsiteX1" fmla="*/ 1468 w 2037107"/>
              <a:gd name="connsiteY1" fmla="*/ 139468 h 1650768"/>
              <a:gd name="connsiteX2" fmla="*/ 119485 w 2037107"/>
              <a:gd name="connsiteY2" fmla="*/ 702914 h 1650768"/>
              <a:gd name="connsiteX3" fmla="*/ 255777 w 2037107"/>
              <a:gd name="connsiteY3" fmla="*/ 1402963 h 1650768"/>
              <a:gd name="connsiteX4" fmla="*/ 484997 w 2037107"/>
              <a:gd name="connsiteY4" fmla="*/ 1650768 h 1650768"/>
              <a:gd name="connsiteX5" fmla="*/ 788558 w 2037107"/>
              <a:gd name="connsiteY5" fmla="*/ 1402963 h 1650768"/>
              <a:gd name="connsiteX6" fmla="*/ 1023973 w 2037107"/>
              <a:gd name="connsiteY6" fmla="*/ 975500 h 1650768"/>
              <a:gd name="connsiteX7" fmla="*/ 1352314 w 2037107"/>
              <a:gd name="connsiteY7" fmla="*/ 572817 h 1650768"/>
              <a:gd name="connsiteX8" fmla="*/ 1810753 w 2037107"/>
              <a:gd name="connsiteY8" fmla="*/ 263061 h 1650768"/>
              <a:gd name="connsiteX9" fmla="*/ 2033777 w 2037107"/>
              <a:gd name="connsiteY9" fmla="*/ 163939 h 1650768"/>
              <a:gd name="connsiteX10" fmla="*/ 2037107 w 2037107"/>
              <a:gd name="connsiteY10" fmla="*/ 0 h 1650768"/>
              <a:gd name="connsiteX11" fmla="*/ 819534 w 2037107"/>
              <a:gd name="connsiteY11" fmla="*/ 77207 h 1650768"/>
              <a:gd name="connsiteX12" fmla="*/ 6734 w 2037107"/>
              <a:gd name="connsiteY12" fmla="*/ 64972 h 1650768"/>
              <a:gd name="connsiteX0" fmla="*/ 6734 w 2037107"/>
              <a:gd name="connsiteY0" fmla="*/ 64972 h 1650768"/>
              <a:gd name="connsiteX1" fmla="*/ 1468 w 2037107"/>
              <a:gd name="connsiteY1" fmla="*/ 139468 h 1650768"/>
              <a:gd name="connsiteX2" fmla="*/ 119485 w 2037107"/>
              <a:gd name="connsiteY2" fmla="*/ 702914 h 1650768"/>
              <a:gd name="connsiteX3" fmla="*/ 255777 w 2037107"/>
              <a:gd name="connsiteY3" fmla="*/ 1402963 h 1650768"/>
              <a:gd name="connsiteX4" fmla="*/ 484997 w 2037107"/>
              <a:gd name="connsiteY4" fmla="*/ 1650768 h 1650768"/>
              <a:gd name="connsiteX5" fmla="*/ 788558 w 2037107"/>
              <a:gd name="connsiteY5" fmla="*/ 1402963 h 1650768"/>
              <a:gd name="connsiteX6" fmla="*/ 1023973 w 2037107"/>
              <a:gd name="connsiteY6" fmla="*/ 975500 h 1650768"/>
              <a:gd name="connsiteX7" fmla="*/ 1352314 w 2037107"/>
              <a:gd name="connsiteY7" fmla="*/ 572817 h 1650768"/>
              <a:gd name="connsiteX8" fmla="*/ 1810753 w 2037107"/>
              <a:gd name="connsiteY8" fmla="*/ 263061 h 1650768"/>
              <a:gd name="connsiteX9" fmla="*/ 2033777 w 2037107"/>
              <a:gd name="connsiteY9" fmla="*/ 163939 h 1650768"/>
              <a:gd name="connsiteX10" fmla="*/ 2037107 w 2037107"/>
              <a:gd name="connsiteY10" fmla="*/ 0 h 1650768"/>
              <a:gd name="connsiteX11" fmla="*/ 819534 w 2037107"/>
              <a:gd name="connsiteY11" fmla="*/ 77207 h 1650768"/>
              <a:gd name="connsiteX12" fmla="*/ 6734 w 2037107"/>
              <a:gd name="connsiteY12" fmla="*/ 64972 h 1650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37107" h="1650768">
                <a:moveTo>
                  <a:pt x="6734" y="64972"/>
                </a:moveTo>
                <a:cubicBezTo>
                  <a:pt x="-6844" y="158957"/>
                  <a:pt x="4901" y="4569"/>
                  <a:pt x="1468" y="139468"/>
                </a:cubicBezTo>
                <a:cubicBezTo>
                  <a:pt x="86935" y="191817"/>
                  <a:pt x="77100" y="492332"/>
                  <a:pt x="119485" y="702914"/>
                </a:cubicBezTo>
                <a:cubicBezTo>
                  <a:pt x="161870" y="913496"/>
                  <a:pt x="194858" y="1244987"/>
                  <a:pt x="255777" y="1402963"/>
                </a:cubicBezTo>
                <a:cubicBezTo>
                  <a:pt x="316696" y="1560939"/>
                  <a:pt x="396200" y="1650768"/>
                  <a:pt x="484997" y="1650768"/>
                </a:cubicBezTo>
                <a:cubicBezTo>
                  <a:pt x="573794" y="1650768"/>
                  <a:pt x="698729" y="1515508"/>
                  <a:pt x="788558" y="1402963"/>
                </a:cubicBezTo>
                <a:cubicBezTo>
                  <a:pt x="878387" y="1290418"/>
                  <a:pt x="930014" y="1113858"/>
                  <a:pt x="1023973" y="975500"/>
                </a:cubicBezTo>
                <a:cubicBezTo>
                  <a:pt x="1117932" y="837142"/>
                  <a:pt x="1221184" y="691557"/>
                  <a:pt x="1352314" y="572817"/>
                </a:cubicBezTo>
                <a:cubicBezTo>
                  <a:pt x="1483444" y="454077"/>
                  <a:pt x="1697176" y="331207"/>
                  <a:pt x="1810753" y="263061"/>
                </a:cubicBezTo>
                <a:cubicBezTo>
                  <a:pt x="1924330" y="194915"/>
                  <a:pt x="1969064" y="193495"/>
                  <a:pt x="2033777" y="163939"/>
                </a:cubicBezTo>
                <a:cubicBezTo>
                  <a:pt x="2038165" y="55008"/>
                  <a:pt x="2036281" y="93830"/>
                  <a:pt x="2037107" y="0"/>
                </a:cubicBezTo>
                <a:cubicBezTo>
                  <a:pt x="1888708" y="20470"/>
                  <a:pt x="1157930" y="66378"/>
                  <a:pt x="819534" y="77207"/>
                </a:cubicBezTo>
                <a:cubicBezTo>
                  <a:pt x="481139" y="88036"/>
                  <a:pt x="140962" y="56712"/>
                  <a:pt x="6734" y="64972"/>
                </a:cubicBezTo>
                <a:close/>
              </a:path>
            </a:pathLst>
          </a:custGeom>
          <a:pattFill prst="wdUpDiag">
            <a:fgClr>
              <a:srgbClr val="008000"/>
            </a:fgClr>
            <a:bgClr>
              <a:prstClr val="white"/>
            </a:bgClr>
          </a:pattFill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Freeform 36"/>
          <p:cNvSpPr/>
          <p:nvPr/>
        </p:nvSpPr>
        <p:spPr>
          <a:xfrm>
            <a:off x="4949825" y="1689100"/>
            <a:ext cx="2028825" cy="180975"/>
          </a:xfrm>
          <a:custGeom>
            <a:avLst/>
            <a:gdLst>
              <a:gd name="connsiteX0" fmla="*/ 0 w 2028825"/>
              <a:gd name="connsiteY0" fmla="*/ 6350 h 180975"/>
              <a:gd name="connsiteX1" fmla="*/ 3175 w 2028825"/>
              <a:gd name="connsiteY1" fmla="*/ 171450 h 180975"/>
              <a:gd name="connsiteX2" fmla="*/ 863600 w 2028825"/>
              <a:gd name="connsiteY2" fmla="*/ 180975 h 180975"/>
              <a:gd name="connsiteX3" fmla="*/ 1600200 w 2028825"/>
              <a:gd name="connsiteY3" fmla="*/ 136525 h 180975"/>
              <a:gd name="connsiteX4" fmla="*/ 2028825 w 2028825"/>
              <a:gd name="connsiteY4" fmla="*/ 107950 h 180975"/>
              <a:gd name="connsiteX5" fmla="*/ 2028825 w 2028825"/>
              <a:gd name="connsiteY5" fmla="*/ 0 h 180975"/>
              <a:gd name="connsiteX6" fmla="*/ 0 w 2028825"/>
              <a:gd name="connsiteY6" fmla="*/ 6350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28825" h="180975">
                <a:moveTo>
                  <a:pt x="0" y="6350"/>
                </a:moveTo>
                <a:cubicBezTo>
                  <a:pt x="1058" y="61383"/>
                  <a:pt x="2117" y="116417"/>
                  <a:pt x="3175" y="171450"/>
                </a:cubicBezTo>
                <a:lnTo>
                  <a:pt x="863600" y="180975"/>
                </a:lnTo>
                <a:lnTo>
                  <a:pt x="1600200" y="136525"/>
                </a:lnTo>
                <a:lnTo>
                  <a:pt x="2028825" y="107950"/>
                </a:lnTo>
                <a:lnTo>
                  <a:pt x="2028825" y="0"/>
                </a:lnTo>
                <a:lnTo>
                  <a:pt x="0" y="6350"/>
                </a:lnTo>
                <a:close/>
              </a:path>
            </a:pathLst>
          </a:custGeom>
          <a:pattFill prst="wdUpDiag">
            <a:fgClr>
              <a:srgbClr val="FF0000"/>
            </a:fgClr>
            <a:bgClr>
              <a:prstClr val="white"/>
            </a:bgClr>
          </a:pattFill>
          <a:ln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solidFill>
                  <a:srgbClr val="000000"/>
                </a:solidFill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noise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971600" y="1268760"/>
            <a:ext cx="20313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 dirty="0"/>
              <a:t>Baseline with ~50 Hz noise</a:t>
            </a:r>
          </a:p>
        </p:txBody>
      </p:sp>
      <p:sp>
        <p:nvSpPr>
          <p:cNvPr id="2" name="Freeform 1"/>
          <p:cNvSpPr/>
          <p:nvPr/>
        </p:nvSpPr>
        <p:spPr>
          <a:xfrm>
            <a:off x="755576" y="1700808"/>
            <a:ext cx="7675756" cy="229220"/>
          </a:xfrm>
          <a:custGeom>
            <a:avLst/>
            <a:gdLst>
              <a:gd name="connsiteX0" fmla="*/ 0 w 7675756"/>
              <a:gd name="connsiteY0" fmla="*/ 229220 h 229220"/>
              <a:gd name="connsiteX1" fmla="*/ 1877122 w 7675756"/>
              <a:gd name="connsiteY1" fmla="*/ 49561 h 229220"/>
              <a:gd name="connsiteX2" fmla="*/ 4695903 w 7675756"/>
              <a:gd name="connsiteY2" fmla="*/ 179659 h 229220"/>
              <a:gd name="connsiteX3" fmla="*/ 7675756 w 7675756"/>
              <a:gd name="connsiteY3" fmla="*/ 0 h 22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5756" h="229220">
                <a:moveTo>
                  <a:pt x="0" y="229220"/>
                </a:moveTo>
                <a:cubicBezTo>
                  <a:pt x="547236" y="143520"/>
                  <a:pt x="1094472" y="57821"/>
                  <a:pt x="1877122" y="49561"/>
                </a:cubicBezTo>
                <a:cubicBezTo>
                  <a:pt x="2659772" y="41301"/>
                  <a:pt x="3729464" y="187919"/>
                  <a:pt x="4695903" y="179659"/>
                </a:cubicBezTo>
                <a:cubicBezTo>
                  <a:pt x="5662342" y="171399"/>
                  <a:pt x="7675756" y="0"/>
                  <a:pt x="7675756" y="0"/>
                </a:cubicBezTo>
              </a:path>
            </a:pathLst>
          </a:custGeom>
          <a:ln w="28575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53416" y="1728438"/>
            <a:ext cx="3648926" cy="1723432"/>
          </a:xfrm>
          <a:custGeom>
            <a:avLst/>
            <a:gdLst>
              <a:gd name="connsiteX0" fmla="*/ 0 w 3215268"/>
              <a:gd name="connsiteY0" fmla="*/ 10652 h 1609278"/>
              <a:gd name="connsiteX1" fmla="*/ 315951 w 3215268"/>
              <a:gd name="connsiteY1" fmla="*/ 23043 h 1609278"/>
              <a:gd name="connsiteX2" fmla="*/ 452244 w 3215268"/>
              <a:gd name="connsiteY2" fmla="*/ 215091 h 1609278"/>
              <a:gd name="connsiteX3" fmla="*/ 563756 w 3215268"/>
              <a:gd name="connsiteY3" fmla="*/ 809823 h 1609278"/>
              <a:gd name="connsiteX4" fmla="*/ 700048 w 3215268"/>
              <a:gd name="connsiteY4" fmla="*/ 1454116 h 1609278"/>
              <a:gd name="connsiteX5" fmla="*/ 848731 w 3215268"/>
              <a:gd name="connsiteY5" fmla="*/ 1608994 h 1609278"/>
              <a:gd name="connsiteX6" fmla="*/ 1077951 w 3215268"/>
              <a:gd name="connsiteY6" fmla="*/ 1485091 h 1609278"/>
              <a:gd name="connsiteX7" fmla="*/ 1276195 w 3215268"/>
              <a:gd name="connsiteY7" fmla="*/ 1231091 h 1609278"/>
              <a:gd name="connsiteX8" fmla="*/ 1480634 w 3215268"/>
              <a:gd name="connsiteY8" fmla="*/ 840799 h 1609278"/>
              <a:gd name="connsiteX9" fmla="*/ 1716048 w 3215268"/>
              <a:gd name="connsiteY9" fmla="*/ 568213 h 1609278"/>
              <a:gd name="connsiteX10" fmla="*/ 2013414 w 3215268"/>
              <a:gd name="connsiteY10" fmla="*/ 345189 h 1609278"/>
              <a:gd name="connsiteX11" fmla="*/ 2354146 w 3215268"/>
              <a:gd name="connsiteY11" fmla="*/ 190311 h 1609278"/>
              <a:gd name="connsiteX12" fmla="*/ 2676292 w 3215268"/>
              <a:gd name="connsiteY12" fmla="*/ 97384 h 1609278"/>
              <a:gd name="connsiteX13" fmla="*/ 3017024 w 3215268"/>
              <a:gd name="connsiteY13" fmla="*/ 41628 h 1609278"/>
              <a:gd name="connsiteX14" fmla="*/ 3215268 w 3215268"/>
              <a:gd name="connsiteY14" fmla="*/ 23043 h 1609278"/>
              <a:gd name="connsiteX0" fmla="*/ 0 w 3215268"/>
              <a:gd name="connsiteY0" fmla="*/ 10652 h 1610181"/>
              <a:gd name="connsiteX1" fmla="*/ 315951 w 3215268"/>
              <a:gd name="connsiteY1" fmla="*/ 23043 h 1610181"/>
              <a:gd name="connsiteX2" fmla="*/ 452244 w 3215268"/>
              <a:gd name="connsiteY2" fmla="*/ 215091 h 1610181"/>
              <a:gd name="connsiteX3" fmla="*/ 563756 w 3215268"/>
              <a:gd name="connsiteY3" fmla="*/ 809823 h 1610181"/>
              <a:gd name="connsiteX4" fmla="*/ 675268 w 3215268"/>
              <a:gd name="connsiteY4" fmla="*/ 1416945 h 1610181"/>
              <a:gd name="connsiteX5" fmla="*/ 848731 w 3215268"/>
              <a:gd name="connsiteY5" fmla="*/ 1608994 h 1610181"/>
              <a:gd name="connsiteX6" fmla="*/ 1077951 w 3215268"/>
              <a:gd name="connsiteY6" fmla="*/ 1485091 h 1610181"/>
              <a:gd name="connsiteX7" fmla="*/ 1276195 w 3215268"/>
              <a:gd name="connsiteY7" fmla="*/ 1231091 h 1610181"/>
              <a:gd name="connsiteX8" fmla="*/ 1480634 w 3215268"/>
              <a:gd name="connsiteY8" fmla="*/ 840799 h 1610181"/>
              <a:gd name="connsiteX9" fmla="*/ 1716048 w 3215268"/>
              <a:gd name="connsiteY9" fmla="*/ 568213 h 1610181"/>
              <a:gd name="connsiteX10" fmla="*/ 2013414 w 3215268"/>
              <a:gd name="connsiteY10" fmla="*/ 345189 h 1610181"/>
              <a:gd name="connsiteX11" fmla="*/ 2354146 w 3215268"/>
              <a:gd name="connsiteY11" fmla="*/ 190311 h 1610181"/>
              <a:gd name="connsiteX12" fmla="*/ 2676292 w 3215268"/>
              <a:gd name="connsiteY12" fmla="*/ 97384 h 1610181"/>
              <a:gd name="connsiteX13" fmla="*/ 3017024 w 3215268"/>
              <a:gd name="connsiteY13" fmla="*/ 41628 h 1610181"/>
              <a:gd name="connsiteX14" fmla="*/ 3215268 w 3215268"/>
              <a:gd name="connsiteY14" fmla="*/ 23043 h 1610181"/>
              <a:gd name="connsiteX0" fmla="*/ 0 w 3586975"/>
              <a:gd name="connsiteY0" fmla="*/ 43366 h 1642895"/>
              <a:gd name="connsiteX1" fmla="*/ 315951 w 3586975"/>
              <a:gd name="connsiteY1" fmla="*/ 55757 h 1642895"/>
              <a:gd name="connsiteX2" fmla="*/ 452244 w 3586975"/>
              <a:gd name="connsiteY2" fmla="*/ 247805 h 1642895"/>
              <a:gd name="connsiteX3" fmla="*/ 563756 w 3586975"/>
              <a:gd name="connsiteY3" fmla="*/ 842537 h 1642895"/>
              <a:gd name="connsiteX4" fmla="*/ 675268 w 3586975"/>
              <a:gd name="connsiteY4" fmla="*/ 1449659 h 1642895"/>
              <a:gd name="connsiteX5" fmla="*/ 848731 w 3586975"/>
              <a:gd name="connsiteY5" fmla="*/ 1641708 h 1642895"/>
              <a:gd name="connsiteX6" fmla="*/ 1077951 w 3586975"/>
              <a:gd name="connsiteY6" fmla="*/ 1517805 h 1642895"/>
              <a:gd name="connsiteX7" fmla="*/ 1276195 w 3586975"/>
              <a:gd name="connsiteY7" fmla="*/ 1263805 h 1642895"/>
              <a:gd name="connsiteX8" fmla="*/ 1480634 w 3586975"/>
              <a:gd name="connsiteY8" fmla="*/ 873513 h 1642895"/>
              <a:gd name="connsiteX9" fmla="*/ 1716048 w 3586975"/>
              <a:gd name="connsiteY9" fmla="*/ 600927 h 1642895"/>
              <a:gd name="connsiteX10" fmla="*/ 2013414 w 3586975"/>
              <a:gd name="connsiteY10" fmla="*/ 377903 h 1642895"/>
              <a:gd name="connsiteX11" fmla="*/ 2354146 w 3586975"/>
              <a:gd name="connsiteY11" fmla="*/ 223025 h 1642895"/>
              <a:gd name="connsiteX12" fmla="*/ 2676292 w 3586975"/>
              <a:gd name="connsiteY12" fmla="*/ 130098 h 1642895"/>
              <a:gd name="connsiteX13" fmla="*/ 3017024 w 3586975"/>
              <a:gd name="connsiteY13" fmla="*/ 74342 h 1642895"/>
              <a:gd name="connsiteX14" fmla="*/ 3586975 w 3586975"/>
              <a:gd name="connsiteY14" fmla="*/ 0 h 1642895"/>
              <a:gd name="connsiteX0" fmla="*/ 0 w 3586975"/>
              <a:gd name="connsiteY0" fmla="*/ 43366 h 1642895"/>
              <a:gd name="connsiteX1" fmla="*/ 315951 w 3586975"/>
              <a:gd name="connsiteY1" fmla="*/ 55757 h 1642895"/>
              <a:gd name="connsiteX2" fmla="*/ 452244 w 3586975"/>
              <a:gd name="connsiteY2" fmla="*/ 247805 h 1642895"/>
              <a:gd name="connsiteX3" fmla="*/ 563756 w 3586975"/>
              <a:gd name="connsiteY3" fmla="*/ 842537 h 1642895"/>
              <a:gd name="connsiteX4" fmla="*/ 675268 w 3586975"/>
              <a:gd name="connsiteY4" fmla="*/ 1449659 h 1642895"/>
              <a:gd name="connsiteX5" fmla="*/ 848731 w 3586975"/>
              <a:gd name="connsiteY5" fmla="*/ 1641708 h 1642895"/>
              <a:gd name="connsiteX6" fmla="*/ 1077951 w 3586975"/>
              <a:gd name="connsiteY6" fmla="*/ 1517805 h 1642895"/>
              <a:gd name="connsiteX7" fmla="*/ 1276195 w 3586975"/>
              <a:gd name="connsiteY7" fmla="*/ 1263805 h 1642895"/>
              <a:gd name="connsiteX8" fmla="*/ 1480634 w 3586975"/>
              <a:gd name="connsiteY8" fmla="*/ 873513 h 1642895"/>
              <a:gd name="connsiteX9" fmla="*/ 1716048 w 3586975"/>
              <a:gd name="connsiteY9" fmla="*/ 600927 h 1642895"/>
              <a:gd name="connsiteX10" fmla="*/ 2013414 w 3586975"/>
              <a:gd name="connsiteY10" fmla="*/ 377903 h 1642895"/>
              <a:gd name="connsiteX11" fmla="*/ 2354146 w 3586975"/>
              <a:gd name="connsiteY11" fmla="*/ 223025 h 1642895"/>
              <a:gd name="connsiteX12" fmla="*/ 2676292 w 3586975"/>
              <a:gd name="connsiteY12" fmla="*/ 130098 h 1642895"/>
              <a:gd name="connsiteX13" fmla="*/ 3054195 w 3586975"/>
              <a:gd name="connsiteY13" fmla="*/ 49562 h 1642895"/>
              <a:gd name="connsiteX14" fmla="*/ 3586975 w 3586975"/>
              <a:gd name="connsiteY14" fmla="*/ 0 h 1642895"/>
              <a:gd name="connsiteX0" fmla="*/ 0 w 3648926"/>
              <a:gd name="connsiteY0" fmla="*/ 123903 h 1723432"/>
              <a:gd name="connsiteX1" fmla="*/ 315951 w 3648926"/>
              <a:gd name="connsiteY1" fmla="*/ 136294 h 1723432"/>
              <a:gd name="connsiteX2" fmla="*/ 452244 w 3648926"/>
              <a:gd name="connsiteY2" fmla="*/ 328342 h 1723432"/>
              <a:gd name="connsiteX3" fmla="*/ 563756 w 3648926"/>
              <a:gd name="connsiteY3" fmla="*/ 923074 h 1723432"/>
              <a:gd name="connsiteX4" fmla="*/ 675268 w 3648926"/>
              <a:gd name="connsiteY4" fmla="*/ 1530196 h 1723432"/>
              <a:gd name="connsiteX5" fmla="*/ 848731 w 3648926"/>
              <a:gd name="connsiteY5" fmla="*/ 1722245 h 1723432"/>
              <a:gd name="connsiteX6" fmla="*/ 1077951 w 3648926"/>
              <a:gd name="connsiteY6" fmla="*/ 1598342 h 1723432"/>
              <a:gd name="connsiteX7" fmla="*/ 1276195 w 3648926"/>
              <a:gd name="connsiteY7" fmla="*/ 1344342 h 1723432"/>
              <a:gd name="connsiteX8" fmla="*/ 1480634 w 3648926"/>
              <a:gd name="connsiteY8" fmla="*/ 954050 h 1723432"/>
              <a:gd name="connsiteX9" fmla="*/ 1716048 w 3648926"/>
              <a:gd name="connsiteY9" fmla="*/ 681464 h 1723432"/>
              <a:gd name="connsiteX10" fmla="*/ 2013414 w 3648926"/>
              <a:gd name="connsiteY10" fmla="*/ 458440 h 1723432"/>
              <a:gd name="connsiteX11" fmla="*/ 2354146 w 3648926"/>
              <a:gd name="connsiteY11" fmla="*/ 303562 h 1723432"/>
              <a:gd name="connsiteX12" fmla="*/ 2676292 w 3648926"/>
              <a:gd name="connsiteY12" fmla="*/ 210635 h 1723432"/>
              <a:gd name="connsiteX13" fmla="*/ 3054195 w 3648926"/>
              <a:gd name="connsiteY13" fmla="*/ 130099 h 1723432"/>
              <a:gd name="connsiteX14" fmla="*/ 3648926 w 3648926"/>
              <a:gd name="connsiteY14" fmla="*/ 0 h 1723432"/>
              <a:gd name="connsiteX0" fmla="*/ 0 w 3648926"/>
              <a:gd name="connsiteY0" fmla="*/ 123903 h 1723432"/>
              <a:gd name="connsiteX1" fmla="*/ 315951 w 3648926"/>
              <a:gd name="connsiteY1" fmla="*/ 136294 h 1723432"/>
              <a:gd name="connsiteX2" fmla="*/ 452244 w 3648926"/>
              <a:gd name="connsiteY2" fmla="*/ 328342 h 1723432"/>
              <a:gd name="connsiteX3" fmla="*/ 563756 w 3648926"/>
              <a:gd name="connsiteY3" fmla="*/ 923074 h 1723432"/>
              <a:gd name="connsiteX4" fmla="*/ 675268 w 3648926"/>
              <a:gd name="connsiteY4" fmla="*/ 1530196 h 1723432"/>
              <a:gd name="connsiteX5" fmla="*/ 848731 w 3648926"/>
              <a:gd name="connsiteY5" fmla="*/ 1722245 h 1723432"/>
              <a:gd name="connsiteX6" fmla="*/ 1077951 w 3648926"/>
              <a:gd name="connsiteY6" fmla="*/ 1598342 h 1723432"/>
              <a:gd name="connsiteX7" fmla="*/ 1276195 w 3648926"/>
              <a:gd name="connsiteY7" fmla="*/ 1344342 h 1723432"/>
              <a:gd name="connsiteX8" fmla="*/ 1480634 w 3648926"/>
              <a:gd name="connsiteY8" fmla="*/ 954050 h 1723432"/>
              <a:gd name="connsiteX9" fmla="*/ 1716048 w 3648926"/>
              <a:gd name="connsiteY9" fmla="*/ 681464 h 1723432"/>
              <a:gd name="connsiteX10" fmla="*/ 2013414 w 3648926"/>
              <a:gd name="connsiteY10" fmla="*/ 458440 h 1723432"/>
              <a:gd name="connsiteX11" fmla="*/ 2354146 w 3648926"/>
              <a:gd name="connsiteY11" fmla="*/ 303562 h 1723432"/>
              <a:gd name="connsiteX12" fmla="*/ 2676292 w 3648926"/>
              <a:gd name="connsiteY12" fmla="*/ 210635 h 1723432"/>
              <a:gd name="connsiteX13" fmla="*/ 2986048 w 3648926"/>
              <a:gd name="connsiteY13" fmla="*/ 99123 h 1723432"/>
              <a:gd name="connsiteX14" fmla="*/ 3648926 w 3648926"/>
              <a:gd name="connsiteY14" fmla="*/ 0 h 1723432"/>
              <a:gd name="connsiteX0" fmla="*/ 0 w 3648926"/>
              <a:gd name="connsiteY0" fmla="*/ 123903 h 1723432"/>
              <a:gd name="connsiteX1" fmla="*/ 315951 w 3648926"/>
              <a:gd name="connsiteY1" fmla="*/ 136294 h 1723432"/>
              <a:gd name="connsiteX2" fmla="*/ 452244 w 3648926"/>
              <a:gd name="connsiteY2" fmla="*/ 328342 h 1723432"/>
              <a:gd name="connsiteX3" fmla="*/ 563756 w 3648926"/>
              <a:gd name="connsiteY3" fmla="*/ 923074 h 1723432"/>
              <a:gd name="connsiteX4" fmla="*/ 675268 w 3648926"/>
              <a:gd name="connsiteY4" fmla="*/ 1530196 h 1723432"/>
              <a:gd name="connsiteX5" fmla="*/ 848731 w 3648926"/>
              <a:gd name="connsiteY5" fmla="*/ 1722245 h 1723432"/>
              <a:gd name="connsiteX6" fmla="*/ 1077951 w 3648926"/>
              <a:gd name="connsiteY6" fmla="*/ 1598342 h 1723432"/>
              <a:gd name="connsiteX7" fmla="*/ 1276195 w 3648926"/>
              <a:gd name="connsiteY7" fmla="*/ 1344342 h 1723432"/>
              <a:gd name="connsiteX8" fmla="*/ 1480634 w 3648926"/>
              <a:gd name="connsiteY8" fmla="*/ 954050 h 1723432"/>
              <a:gd name="connsiteX9" fmla="*/ 1716048 w 3648926"/>
              <a:gd name="connsiteY9" fmla="*/ 681464 h 1723432"/>
              <a:gd name="connsiteX10" fmla="*/ 2013414 w 3648926"/>
              <a:gd name="connsiteY10" fmla="*/ 458440 h 1723432"/>
              <a:gd name="connsiteX11" fmla="*/ 2354146 w 3648926"/>
              <a:gd name="connsiteY11" fmla="*/ 303562 h 1723432"/>
              <a:gd name="connsiteX12" fmla="*/ 2626731 w 3648926"/>
              <a:gd name="connsiteY12" fmla="*/ 185855 h 1723432"/>
              <a:gd name="connsiteX13" fmla="*/ 2986048 w 3648926"/>
              <a:gd name="connsiteY13" fmla="*/ 99123 h 1723432"/>
              <a:gd name="connsiteX14" fmla="*/ 3648926 w 3648926"/>
              <a:gd name="connsiteY14" fmla="*/ 0 h 1723432"/>
              <a:gd name="connsiteX0" fmla="*/ 0 w 3648926"/>
              <a:gd name="connsiteY0" fmla="*/ 123903 h 1723432"/>
              <a:gd name="connsiteX1" fmla="*/ 315951 w 3648926"/>
              <a:gd name="connsiteY1" fmla="*/ 136294 h 1723432"/>
              <a:gd name="connsiteX2" fmla="*/ 452244 w 3648926"/>
              <a:gd name="connsiteY2" fmla="*/ 328342 h 1723432"/>
              <a:gd name="connsiteX3" fmla="*/ 563756 w 3648926"/>
              <a:gd name="connsiteY3" fmla="*/ 923074 h 1723432"/>
              <a:gd name="connsiteX4" fmla="*/ 675268 w 3648926"/>
              <a:gd name="connsiteY4" fmla="*/ 1530196 h 1723432"/>
              <a:gd name="connsiteX5" fmla="*/ 848731 w 3648926"/>
              <a:gd name="connsiteY5" fmla="*/ 1722245 h 1723432"/>
              <a:gd name="connsiteX6" fmla="*/ 1077951 w 3648926"/>
              <a:gd name="connsiteY6" fmla="*/ 1598342 h 1723432"/>
              <a:gd name="connsiteX7" fmla="*/ 1276195 w 3648926"/>
              <a:gd name="connsiteY7" fmla="*/ 1344342 h 1723432"/>
              <a:gd name="connsiteX8" fmla="*/ 1480634 w 3648926"/>
              <a:gd name="connsiteY8" fmla="*/ 954050 h 1723432"/>
              <a:gd name="connsiteX9" fmla="*/ 1716048 w 3648926"/>
              <a:gd name="connsiteY9" fmla="*/ 681464 h 1723432"/>
              <a:gd name="connsiteX10" fmla="*/ 2013414 w 3648926"/>
              <a:gd name="connsiteY10" fmla="*/ 458440 h 1723432"/>
              <a:gd name="connsiteX11" fmla="*/ 2310780 w 3648926"/>
              <a:gd name="connsiteY11" fmla="*/ 291172 h 1723432"/>
              <a:gd name="connsiteX12" fmla="*/ 2626731 w 3648926"/>
              <a:gd name="connsiteY12" fmla="*/ 185855 h 1723432"/>
              <a:gd name="connsiteX13" fmla="*/ 2986048 w 3648926"/>
              <a:gd name="connsiteY13" fmla="*/ 99123 h 1723432"/>
              <a:gd name="connsiteX14" fmla="*/ 3648926 w 3648926"/>
              <a:gd name="connsiteY14" fmla="*/ 0 h 1723432"/>
              <a:gd name="connsiteX0" fmla="*/ 0 w 3648926"/>
              <a:gd name="connsiteY0" fmla="*/ 123903 h 1723432"/>
              <a:gd name="connsiteX1" fmla="*/ 328341 w 3648926"/>
              <a:gd name="connsiteY1" fmla="*/ 173464 h 1723432"/>
              <a:gd name="connsiteX2" fmla="*/ 452244 w 3648926"/>
              <a:gd name="connsiteY2" fmla="*/ 328342 h 1723432"/>
              <a:gd name="connsiteX3" fmla="*/ 563756 w 3648926"/>
              <a:gd name="connsiteY3" fmla="*/ 923074 h 1723432"/>
              <a:gd name="connsiteX4" fmla="*/ 675268 w 3648926"/>
              <a:gd name="connsiteY4" fmla="*/ 1530196 h 1723432"/>
              <a:gd name="connsiteX5" fmla="*/ 848731 w 3648926"/>
              <a:gd name="connsiteY5" fmla="*/ 1722245 h 1723432"/>
              <a:gd name="connsiteX6" fmla="*/ 1077951 w 3648926"/>
              <a:gd name="connsiteY6" fmla="*/ 1598342 h 1723432"/>
              <a:gd name="connsiteX7" fmla="*/ 1276195 w 3648926"/>
              <a:gd name="connsiteY7" fmla="*/ 1344342 h 1723432"/>
              <a:gd name="connsiteX8" fmla="*/ 1480634 w 3648926"/>
              <a:gd name="connsiteY8" fmla="*/ 954050 h 1723432"/>
              <a:gd name="connsiteX9" fmla="*/ 1716048 w 3648926"/>
              <a:gd name="connsiteY9" fmla="*/ 681464 h 1723432"/>
              <a:gd name="connsiteX10" fmla="*/ 2013414 w 3648926"/>
              <a:gd name="connsiteY10" fmla="*/ 458440 h 1723432"/>
              <a:gd name="connsiteX11" fmla="*/ 2310780 w 3648926"/>
              <a:gd name="connsiteY11" fmla="*/ 291172 h 1723432"/>
              <a:gd name="connsiteX12" fmla="*/ 2626731 w 3648926"/>
              <a:gd name="connsiteY12" fmla="*/ 185855 h 1723432"/>
              <a:gd name="connsiteX13" fmla="*/ 2986048 w 3648926"/>
              <a:gd name="connsiteY13" fmla="*/ 99123 h 1723432"/>
              <a:gd name="connsiteX14" fmla="*/ 3648926 w 3648926"/>
              <a:gd name="connsiteY14" fmla="*/ 0 h 1723432"/>
              <a:gd name="connsiteX0" fmla="*/ 0 w 3648926"/>
              <a:gd name="connsiteY0" fmla="*/ 123903 h 1723432"/>
              <a:gd name="connsiteX1" fmla="*/ 328341 w 3648926"/>
              <a:gd name="connsiteY1" fmla="*/ 173464 h 1723432"/>
              <a:gd name="connsiteX2" fmla="*/ 452244 w 3648926"/>
              <a:gd name="connsiteY2" fmla="*/ 328342 h 1723432"/>
              <a:gd name="connsiteX3" fmla="*/ 563756 w 3648926"/>
              <a:gd name="connsiteY3" fmla="*/ 923074 h 1723432"/>
              <a:gd name="connsiteX4" fmla="*/ 675268 w 3648926"/>
              <a:gd name="connsiteY4" fmla="*/ 1530196 h 1723432"/>
              <a:gd name="connsiteX5" fmla="*/ 848731 w 3648926"/>
              <a:gd name="connsiteY5" fmla="*/ 1722245 h 1723432"/>
              <a:gd name="connsiteX6" fmla="*/ 1077951 w 3648926"/>
              <a:gd name="connsiteY6" fmla="*/ 1598342 h 1723432"/>
              <a:gd name="connsiteX7" fmla="*/ 1276195 w 3648926"/>
              <a:gd name="connsiteY7" fmla="*/ 1344342 h 1723432"/>
              <a:gd name="connsiteX8" fmla="*/ 1480634 w 3648926"/>
              <a:gd name="connsiteY8" fmla="*/ 954050 h 1723432"/>
              <a:gd name="connsiteX9" fmla="*/ 1716048 w 3648926"/>
              <a:gd name="connsiteY9" fmla="*/ 681464 h 1723432"/>
              <a:gd name="connsiteX10" fmla="*/ 2013414 w 3648926"/>
              <a:gd name="connsiteY10" fmla="*/ 458440 h 1723432"/>
              <a:gd name="connsiteX11" fmla="*/ 2310780 w 3648926"/>
              <a:gd name="connsiteY11" fmla="*/ 291172 h 1723432"/>
              <a:gd name="connsiteX12" fmla="*/ 2626731 w 3648926"/>
              <a:gd name="connsiteY12" fmla="*/ 185855 h 1723432"/>
              <a:gd name="connsiteX13" fmla="*/ 2986048 w 3648926"/>
              <a:gd name="connsiteY13" fmla="*/ 99123 h 1723432"/>
              <a:gd name="connsiteX14" fmla="*/ 3648926 w 3648926"/>
              <a:gd name="connsiteY14" fmla="*/ 0 h 1723432"/>
              <a:gd name="connsiteX0" fmla="*/ 0 w 3648926"/>
              <a:gd name="connsiteY0" fmla="*/ 123903 h 1723432"/>
              <a:gd name="connsiteX1" fmla="*/ 328341 w 3648926"/>
              <a:gd name="connsiteY1" fmla="*/ 173464 h 1723432"/>
              <a:gd name="connsiteX2" fmla="*/ 452244 w 3648926"/>
              <a:gd name="connsiteY2" fmla="*/ 328342 h 1723432"/>
              <a:gd name="connsiteX3" fmla="*/ 545170 w 3648926"/>
              <a:gd name="connsiteY3" fmla="*/ 941659 h 1723432"/>
              <a:gd name="connsiteX4" fmla="*/ 675268 w 3648926"/>
              <a:gd name="connsiteY4" fmla="*/ 1530196 h 1723432"/>
              <a:gd name="connsiteX5" fmla="*/ 848731 w 3648926"/>
              <a:gd name="connsiteY5" fmla="*/ 1722245 h 1723432"/>
              <a:gd name="connsiteX6" fmla="*/ 1077951 w 3648926"/>
              <a:gd name="connsiteY6" fmla="*/ 1598342 h 1723432"/>
              <a:gd name="connsiteX7" fmla="*/ 1276195 w 3648926"/>
              <a:gd name="connsiteY7" fmla="*/ 1344342 h 1723432"/>
              <a:gd name="connsiteX8" fmla="*/ 1480634 w 3648926"/>
              <a:gd name="connsiteY8" fmla="*/ 954050 h 1723432"/>
              <a:gd name="connsiteX9" fmla="*/ 1716048 w 3648926"/>
              <a:gd name="connsiteY9" fmla="*/ 681464 h 1723432"/>
              <a:gd name="connsiteX10" fmla="*/ 2013414 w 3648926"/>
              <a:gd name="connsiteY10" fmla="*/ 458440 h 1723432"/>
              <a:gd name="connsiteX11" fmla="*/ 2310780 w 3648926"/>
              <a:gd name="connsiteY11" fmla="*/ 291172 h 1723432"/>
              <a:gd name="connsiteX12" fmla="*/ 2626731 w 3648926"/>
              <a:gd name="connsiteY12" fmla="*/ 185855 h 1723432"/>
              <a:gd name="connsiteX13" fmla="*/ 2986048 w 3648926"/>
              <a:gd name="connsiteY13" fmla="*/ 99123 h 1723432"/>
              <a:gd name="connsiteX14" fmla="*/ 3648926 w 3648926"/>
              <a:gd name="connsiteY14" fmla="*/ 0 h 1723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48926" h="1723432">
                <a:moveTo>
                  <a:pt x="0" y="123903"/>
                </a:moveTo>
                <a:cubicBezTo>
                  <a:pt x="163654" y="137843"/>
                  <a:pt x="252967" y="139391"/>
                  <a:pt x="328341" y="173464"/>
                </a:cubicBezTo>
                <a:cubicBezTo>
                  <a:pt x="403715" y="207537"/>
                  <a:pt x="416106" y="200310"/>
                  <a:pt x="452244" y="328342"/>
                </a:cubicBezTo>
                <a:cubicBezTo>
                  <a:pt x="488382" y="456374"/>
                  <a:pt x="507999" y="741350"/>
                  <a:pt x="545170" y="941659"/>
                </a:cubicBezTo>
                <a:cubicBezTo>
                  <a:pt x="582341" y="1141968"/>
                  <a:pt x="624675" y="1400098"/>
                  <a:pt x="675268" y="1530196"/>
                </a:cubicBezTo>
                <a:cubicBezTo>
                  <a:pt x="725861" y="1660294"/>
                  <a:pt x="781617" y="1710887"/>
                  <a:pt x="848731" y="1722245"/>
                </a:cubicBezTo>
                <a:cubicBezTo>
                  <a:pt x="915845" y="1733603"/>
                  <a:pt x="1006707" y="1661326"/>
                  <a:pt x="1077951" y="1598342"/>
                </a:cubicBezTo>
                <a:cubicBezTo>
                  <a:pt x="1149195" y="1535358"/>
                  <a:pt x="1209081" y="1451724"/>
                  <a:pt x="1276195" y="1344342"/>
                </a:cubicBezTo>
                <a:cubicBezTo>
                  <a:pt x="1343309" y="1236960"/>
                  <a:pt x="1407325" y="1064530"/>
                  <a:pt x="1480634" y="954050"/>
                </a:cubicBezTo>
                <a:cubicBezTo>
                  <a:pt x="1553943" y="843570"/>
                  <a:pt x="1627251" y="764066"/>
                  <a:pt x="1716048" y="681464"/>
                </a:cubicBezTo>
                <a:cubicBezTo>
                  <a:pt x="1804845" y="598862"/>
                  <a:pt x="1914292" y="523489"/>
                  <a:pt x="2013414" y="458440"/>
                </a:cubicBezTo>
                <a:cubicBezTo>
                  <a:pt x="2112536" y="393391"/>
                  <a:pt x="2208561" y="336603"/>
                  <a:pt x="2310780" y="291172"/>
                </a:cubicBezTo>
                <a:cubicBezTo>
                  <a:pt x="2412999" y="245741"/>
                  <a:pt x="2514186" y="217863"/>
                  <a:pt x="2626731" y="185855"/>
                </a:cubicBezTo>
                <a:cubicBezTo>
                  <a:pt x="2739276" y="153847"/>
                  <a:pt x="2815682" y="130099"/>
                  <a:pt x="2986048" y="99123"/>
                </a:cubicBezTo>
                <a:cubicBezTo>
                  <a:pt x="3156414" y="68147"/>
                  <a:pt x="3427967" y="33041"/>
                  <a:pt x="3648926" y="0"/>
                </a:cubicBezTo>
              </a:path>
            </a:pathLst>
          </a:custGeom>
          <a:ln w="28575" cmpd="sng">
            <a:solidFill>
              <a:srgbClr val="00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4954265" y="1556792"/>
            <a:ext cx="0" cy="21602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6985347" y="1556792"/>
            <a:ext cx="0" cy="21602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5" name="Group 44"/>
          <p:cNvGrpSpPr/>
          <p:nvPr/>
        </p:nvGrpSpPr>
        <p:grpSpPr>
          <a:xfrm>
            <a:off x="4283075" y="1556792"/>
            <a:ext cx="508000" cy="2160240"/>
            <a:chOff x="4283075" y="1556792"/>
            <a:chExt cx="508000" cy="2160240"/>
          </a:xfrm>
        </p:grpSpPr>
        <p:sp>
          <p:nvSpPr>
            <p:cNvPr id="43" name="Freeform 42"/>
            <p:cNvSpPr/>
            <p:nvPr/>
          </p:nvSpPr>
          <p:spPr>
            <a:xfrm>
              <a:off x="4283075" y="1695450"/>
              <a:ext cx="508000" cy="168275"/>
            </a:xfrm>
            <a:custGeom>
              <a:avLst/>
              <a:gdLst>
                <a:gd name="connsiteX0" fmla="*/ 0 w 508000"/>
                <a:gd name="connsiteY0" fmla="*/ 0 h 168275"/>
                <a:gd name="connsiteX1" fmla="*/ 6350 w 508000"/>
                <a:gd name="connsiteY1" fmla="*/ 136525 h 168275"/>
                <a:gd name="connsiteX2" fmla="*/ 508000 w 508000"/>
                <a:gd name="connsiteY2" fmla="*/ 168275 h 168275"/>
                <a:gd name="connsiteX3" fmla="*/ 504825 w 508000"/>
                <a:gd name="connsiteY3" fmla="*/ 0 h 168275"/>
                <a:gd name="connsiteX4" fmla="*/ 0 w 508000"/>
                <a:gd name="connsiteY4" fmla="*/ 0 h 16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000" h="168275">
                  <a:moveTo>
                    <a:pt x="0" y="0"/>
                  </a:moveTo>
                  <a:lnTo>
                    <a:pt x="6350" y="136525"/>
                  </a:lnTo>
                  <a:lnTo>
                    <a:pt x="508000" y="168275"/>
                  </a:lnTo>
                  <a:cubicBezTo>
                    <a:pt x="506942" y="112183"/>
                    <a:pt x="505883" y="56092"/>
                    <a:pt x="504825" y="0"/>
                  </a:cubicBez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rgbClr val="FF0000"/>
              </a:fgClr>
              <a:bgClr>
                <a:prstClr val="white"/>
              </a:bgClr>
            </a:pattFill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 bwMode="auto">
            <a:xfrm>
              <a:off x="4283968" y="1556792"/>
              <a:ext cx="0" cy="21602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4788024" y="1556792"/>
              <a:ext cx="0" cy="21602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TextBox 43"/>
          <p:cNvSpPr txBox="1"/>
          <p:nvPr/>
        </p:nvSpPr>
        <p:spPr>
          <a:xfrm>
            <a:off x="755576" y="4437112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dirty="0"/>
              <a:t>Charge integration error due to signal “sitting” on fluctuating baseline </a:t>
            </a:r>
            <a:br>
              <a:rPr lang="en-US" sz="1600" dirty="0"/>
            </a:br>
            <a:r>
              <a:rPr lang="en-US" sz="1600" dirty="0"/>
              <a:t>(e.g. 50 Hz ground loop or artifact of shaper)</a:t>
            </a:r>
          </a:p>
          <a:p>
            <a:pPr marL="171450" indent="-171450">
              <a:buFont typeface="Arial"/>
              <a:buChar char="•"/>
            </a:pPr>
            <a:endParaRPr lang="en-US" sz="1600" dirty="0"/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Can be fixed by sampling baseline prior to signal (requires signal delay)</a:t>
            </a:r>
          </a:p>
          <a:p>
            <a:pPr marL="171450" indent="-171450">
              <a:buFont typeface="Arial"/>
              <a:buChar char="•"/>
            </a:pPr>
            <a:endParaRPr lang="en-US" sz="1600" dirty="0"/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Sample signal after peak for pile-up recognition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236296" y="1556792"/>
            <a:ext cx="504949" cy="2160240"/>
            <a:chOff x="4283075" y="1556792"/>
            <a:chExt cx="504949" cy="2160240"/>
          </a:xfrm>
        </p:grpSpPr>
        <p:sp>
          <p:nvSpPr>
            <p:cNvPr id="19" name="Freeform 18"/>
            <p:cNvSpPr/>
            <p:nvPr/>
          </p:nvSpPr>
          <p:spPr>
            <a:xfrm>
              <a:off x="4283075" y="1695450"/>
              <a:ext cx="504928" cy="83132"/>
            </a:xfrm>
            <a:custGeom>
              <a:avLst/>
              <a:gdLst>
                <a:gd name="connsiteX0" fmla="*/ 0 w 508000"/>
                <a:gd name="connsiteY0" fmla="*/ 0 h 168275"/>
                <a:gd name="connsiteX1" fmla="*/ 6350 w 508000"/>
                <a:gd name="connsiteY1" fmla="*/ 136525 h 168275"/>
                <a:gd name="connsiteX2" fmla="*/ 508000 w 508000"/>
                <a:gd name="connsiteY2" fmla="*/ 168275 h 168275"/>
                <a:gd name="connsiteX3" fmla="*/ 504825 w 508000"/>
                <a:gd name="connsiteY3" fmla="*/ 0 h 168275"/>
                <a:gd name="connsiteX4" fmla="*/ 0 w 508000"/>
                <a:gd name="connsiteY4" fmla="*/ 0 h 168275"/>
                <a:gd name="connsiteX0" fmla="*/ 0 w 508000"/>
                <a:gd name="connsiteY0" fmla="*/ 0 h 168275"/>
                <a:gd name="connsiteX1" fmla="*/ 10583 w 508000"/>
                <a:gd name="connsiteY1" fmla="*/ 81491 h 168275"/>
                <a:gd name="connsiteX2" fmla="*/ 508000 w 508000"/>
                <a:gd name="connsiteY2" fmla="*/ 168275 h 168275"/>
                <a:gd name="connsiteX3" fmla="*/ 504825 w 508000"/>
                <a:gd name="connsiteY3" fmla="*/ 0 h 168275"/>
                <a:gd name="connsiteX4" fmla="*/ 0 w 508000"/>
                <a:gd name="connsiteY4" fmla="*/ 0 h 168275"/>
                <a:gd name="connsiteX0" fmla="*/ 0 w 504928"/>
                <a:gd name="connsiteY0" fmla="*/ 0 h 83960"/>
                <a:gd name="connsiteX1" fmla="*/ 10583 w 504928"/>
                <a:gd name="connsiteY1" fmla="*/ 81491 h 83960"/>
                <a:gd name="connsiteX2" fmla="*/ 499533 w 504928"/>
                <a:gd name="connsiteY2" fmla="*/ 75142 h 83960"/>
                <a:gd name="connsiteX3" fmla="*/ 504825 w 504928"/>
                <a:gd name="connsiteY3" fmla="*/ 0 h 83960"/>
                <a:gd name="connsiteX4" fmla="*/ 0 w 504928"/>
                <a:gd name="connsiteY4" fmla="*/ 0 h 83960"/>
                <a:gd name="connsiteX0" fmla="*/ 0 w 504928"/>
                <a:gd name="connsiteY0" fmla="*/ 0 h 83132"/>
                <a:gd name="connsiteX1" fmla="*/ 10583 w 504928"/>
                <a:gd name="connsiteY1" fmla="*/ 81491 h 83132"/>
                <a:gd name="connsiteX2" fmla="*/ 499533 w 504928"/>
                <a:gd name="connsiteY2" fmla="*/ 58209 h 83132"/>
                <a:gd name="connsiteX3" fmla="*/ 504825 w 504928"/>
                <a:gd name="connsiteY3" fmla="*/ 0 h 83132"/>
                <a:gd name="connsiteX4" fmla="*/ 0 w 504928"/>
                <a:gd name="connsiteY4" fmla="*/ 0 h 8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4928" h="83132">
                  <a:moveTo>
                    <a:pt x="0" y="0"/>
                  </a:moveTo>
                  <a:lnTo>
                    <a:pt x="10583" y="81491"/>
                  </a:lnTo>
                  <a:cubicBezTo>
                    <a:pt x="177800" y="92074"/>
                    <a:pt x="332316" y="47626"/>
                    <a:pt x="499533" y="58209"/>
                  </a:cubicBezTo>
                  <a:cubicBezTo>
                    <a:pt x="498475" y="2117"/>
                    <a:pt x="505883" y="56092"/>
                    <a:pt x="504825" y="0"/>
                  </a:cubicBez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rgbClr val="FF0000"/>
              </a:fgClr>
              <a:bgClr>
                <a:prstClr val="white"/>
              </a:bgClr>
            </a:pattFill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4283968" y="1556792"/>
              <a:ext cx="0" cy="21602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4788024" y="1556792"/>
              <a:ext cx="0" cy="216024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5" name="Straight Connector 24"/>
          <p:cNvCxnSpPr/>
          <p:nvPr/>
        </p:nvCxnSpPr>
        <p:spPr bwMode="auto">
          <a:xfrm>
            <a:off x="683568" y="1700808"/>
            <a:ext cx="8064896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145314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5652120" y="1628800"/>
            <a:ext cx="2592288" cy="3168352"/>
          </a:xfrm>
          <a:prstGeom prst="roundRect">
            <a:avLst/>
          </a:prstGeom>
          <a:solidFill>
            <a:srgbClr val="E1DBBB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Tahoma"/>
                <a:cs typeface="Tahoma"/>
              </a:rPr>
              <a:t>Digital world</a:t>
            </a:r>
            <a:endParaRPr lang="en-US" sz="1200" dirty="0">
              <a:latin typeface="Tahoma"/>
              <a:cs typeface="Tahoma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Tahoma"/>
                <a:cs typeface="Tahoma"/>
              </a:rPr>
              <a:t>Bits and Bytes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/>
              <a:cs typeface="Tahoma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3568" y="1628800"/>
            <a:ext cx="2376264" cy="316835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Tahoma"/>
                <a:cs typeface="Tahoma"/>
              </a:rPr>
              <a:t>Detector world</a:t>
            </a:r>
            <a:endParaRPr lang="en-US" sz="1200" dirty="0">
              <a:latin typeface="Tahoma"/>
              <a:cs typeface="Tahoma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Tahoma"/>
                <a:cs typeface="Tahoma"/>
              </a:rPr>
              <a:t>Energy, Time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/>
              <a:cs typeface="Tahoma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059832" y="1628800"/>
            <a:ext cx="2592288" cy="3168352"/>
          </a:xfrm>
          <a:prstGeom prst="round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Tahoma"/>
                <a:cs typeface="Tahoma"/>
              </a:rPr>
              <a:t>Analog world</a:t>
            </a:r>
            <a:endParaRPr lang="en-US" sz="1200" dirty="0">
              <a:latin typeface="Tahoma"/>
              <a:cs typeface="Tahoma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latin typeface="Tahoma"/>
                <a:cs typeface="Tahoma"/>
              </a:rPr>
              <a:t>Charges, Voltages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/>
              <a:cs typeface="Tahoma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DAQ chain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259632" y="2492896"/>
            <a:ext cx="1152128" cy="719386"/>
          </a:xfrm>
          <a:prstGeom prst="rect">
            <a:avLst/>
          </a:prstGeom>
          <a:solidFill>
            <a:srgbClr val="008000">
              <a:alpha val="4117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000" dirty="0">
                <a:latin typeface="Tahoma"/>
                <a:cs typeface="Tahoma"/>
              </a:rPr>
              <a:t>Particle</a:t>
            </a:r>
          </a:p>
          <a:p>
            <a:pPr algn="ctr"/>
            <a:r>
              <a:rPr lang="en-US" sz="1000" dirty="0">
                <a:latin typeface="Tahoma"/>
                <a:cs typeface="Tahoma"/>
              </a:rPr>
              <a:t>Detector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3707904" y="2492896"/>
            <a:ext cx="1152128" cy="719386"/>
          </a:xfrm>
          <a:prstGeom prst="rect">
            <a:avLst/>
          </a:prstGeom>
          <a:solidFill>
            <a:srgbClr val="8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000" dirty="0">
                <a:latin typeface="Tahoma"/>
                <a:cs typeface="Tahoma"/>
              </a:rPr>
              <a:t>Signal</a:t>
            </a:r>
          </a:p>
          <a:p>
            <a:pPr algn="ctr"/>
            <a:r>
              <a:rPr lang="en-US" sz="1000" dirty="0">
                <a:latin typeface="Tahoma"/>
                <a:cs typeface="Tahoma"/>
              </a:rPr>
              <a:t>Conditioning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27784" y="2492896"/>
            <a:ext cx="864096" cy="720080"/>
          </a:xfrm>
          <a:prstGeom prst="rect">
            <a:avLst/>
          </a:prstGeom>
          <a:solidFill>
            <a:srgbClr val="96B5D8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/>
                <a:cs typeface="Tahoma"/>
              </a:rPr>
              <a:t>Cable</a:t>
            </a:r>
          </a:p>
        </p:txBody>
      </p:sp>
      <p:cxnSp>
        <p:nvCxnSpPr>
          <p:cNvPr id="14" name="Straight Connector 13"/>
          <p:cNvCxnSpPr>
            <a:stCxn id="6" idx="3"/>
            <a:endCxn id="10" idx="1"/>
          </p:cNvCxnSpPr>
          <p:nvPr/>
        </p:nvCxnSpPr>
        <p:spPr bwMode="auto">
          <a:xfrm>
            <a:off x="2411760" y="2852589"/>
            <a:ext cx="216024" cy="34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491880" y="2852936"/>
            <a:ext cx="216024" cy="34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4860032" y="2852936"/>
            <a:ext cx="216024" cy="34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076056" y="2492896"/>
            <a:ext cx="1152128" cy="719386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000" dirty="0">
                <a:latin typeface="Tahoma"/>
                <a:cs typeface="Tahoma"/>
              </a:rPr>
              <a:t>Analog-to-Digital</a:t>
            </a:r>
          </a:p>
          <a:p>
            <a:pPr algn="ctr"/>
            <a:r>
              <a:rPr lang="en-US" sz="1000" dirty="0">
                <a:latin typeface="Tahoma"/>
                <a:cs typeface="Tahoma"/>
              </a:rPr>
              <a:t>Converter</a:t>
            </a: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6444208" y="2492896"/>
            <a:ext cx="1152128" cy="71938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algn="ctr"/>
            <a:r>
              <a:rPr lang="en-US" sz="1000" dirty="0">
                <a:latin typeface="Tahoma"/>
                <a:cs typeface="Tahoma"/>
              </a:rPr>
              <a:t>Processing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6228184" y="2852936"/>
            <a:ext cx="216024" cy="34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1043608" y="342900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200" dirty="0"/>
              <a:t>Scintillator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Solid state detector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Gas detector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35896" y="3429000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200" dirty="0"/>
              <a:t>Amplifier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Shaper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Discriminator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84168" y="3429000"/>
            <a:ext cx="1728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200" dirty="0"/>
              <a:t>Digital filter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Charge integrator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Waveform fitting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High-level triggering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Data storage</a:t>
            </a:r>
          </a:p>
        </p:txBody>
      </p:sp>
    </p:spTree>
    <p:extLst>
      <p:ext uri="{BB962C8B-B14F-4D97-AF65-F5344CB8AC3E}">
        <p14:creationId xmlns:p14="http://schemas.microsoft.com/office/powerpoint/2010/main" val="3261064735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go a bit faster</a:t>
            </a:r>
            <a:r>
              <a:rPr lang="is-IS" dirty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908720"/>
            <a:ext cx="4443386" cy="266429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979712" y="3717032"/>
            <a:ext cx="5400600" cy="2880320"/>
            <a:chOff x="1979712" y="3717032"/>
            <a:chExt cx="5400600" cy="288032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9712" y="4138482"/>
              <a:ext cx="5400600" cy="2458870"/>
            </a:xfrm>
            <a:prstGeom prst="rect">
              <a:avLst/>
            </a:prstGeom>
          </p:spPr>
        </p:pic>
        <p:sp>
          <p:nvSpPr>
            <p:cNvPr id="8" name="Down Arrow 7"/>
            <p:cNvSpPr/>
            <p:nvPr/>
          </p:nvSpPr>
          <p:spPr>
            <a:xfrm>
              <a:off x="4283968" y="3717032"/>
              <a:ext cx="504056" cy="432048"/>
            </a:xfrm>
            <a:prstGeom prst="downArrow">
              <a:avLst/>
            </a:prstGeom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5995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Ultimate sampling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314" y="1268760"/>
            <a:ext cx="2683142" cy="19640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97782">
            <a:off x="964471" y="2827295"/>
            <a:ext cx="1001712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475656" y="2204864"/>
            <a:ext cx="720080" cy="719386"/>
          </a:xfrm>
          <a:prstGeom prst="rect">
            <a:avLst/>
          </a:prstGeom>
          <a:solidFill>
            <a:srgbClr val="008000">
              <a:alpha val="4117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0" name="Straight Connector 9"/>
          <p:cNvCxnSpPr>
            <a:stCxn id="8" idx="3"/>
            <a:endCxn id="16" idx="1"/>
          </p:cNvCxnSpPr>
          <p:nvPr/>
        </p:nvCxnSpPr>
        <p:spPr bwMode="auto">
          <a:xfrm>
            <a:off x="2195736" y="2564557"/>
            <a:ext cx="1440160" cy="34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>
            <a:stCxn id="16" idx="3"/>
          </p:cNvCxnSpPr>
          <p:nvPr/>
        </p:nvCxnSpPr>
        <p:spPr bwMode="auto">
          <a:xfrm>
            <a:off x="4860032" y="2564904"/>
            <a:ext cx="1512168" cy="34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619672" y="3717032"/>
            <a:ext cx="59046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/>
              <a:t>Direct fast sampling without shaping</a:t>
            </a:r>
          </a:p>
          <a:p>
            <a:pPr marL="715963" lvl="1" indent="-269875">
              <a:spcBef>
                <a:spcPts val="600"/>
              </a:spcBef>
              <a:buFont typeface="Arial"/>
              <a:buChar char="•"/>
            </a:pPr>
            <a:r>
              <a:rPr lang="en-US" sz="2000" dirty="0"/>
              <a:t>No shaping artifacts</a:t>
            </a:r>
          </a:p>
          <a:p>
            <a:pPr marL="715963" lvl="1" indent="-269875">
              <a:spcBef>
                <a:spcPts val="600"/>
              </a:spcBef>
              <a:buFont typeface="Arial"/>
              <a:buChar char="•"/>
            </a:pPr>
            <a:r>
              <a:rPr lang="en-US" sz="2000" dirty="0"/>
              <a:t>Less electronics</a:t>
            </a:r>
          </a:p>
          <a:p>
            <a:pPr marL="715963" lvl="1" indent="-269875">
              <a:spcBef>
                <a:spcPts val="600"/>
              </a:spcBef>
              <a:buFont typeface="Arial"/>
              <a:buChar char="•"/>
            </a:pPr>
            <a:r>
              <a:rPr lang="en-US" sz="2000" dirty="0"/>
              <a:t>All information if captured if </a:t>
            </a:r>
            <a:br>
              <a:rPr lang="en-US" sz="2000" dirty="0"/>
            </a:br>
            <a:r>
              <a:rPr lang="en-US" sz="2000" dirty="0" err="1"/>
              <a:t>f</a:t>
            </a:r>
            <a:r>
              <a:rPr lang="en-US" sz="2000" baseline="-25000" dirty="0" err="1"/>
              <a:t>sampling</a:t>
            </a:r>
            <a:r>
              <a:rPr lang="en-US" sz="2000" dirty="0"/>
              <a:t> &gt; 2*</a:t>
            </a:r>
            <a:r>
              <a:rPr lang="en-US" sz="2000" dirty="0" err="1"/>
              <a:t>f</a:t>
            </a:r>
            <a:r>
              <a:rPr lang="en-US" sz="2000" baseline="-25000" dirty="0" err="1"/>
              <a:t>signal</a:t>
            </a:r>
            <a:r>
              <a:rPr lang="en-US" sz="2000" baseline="-25000" dirty="0"/>
              <a:t> </a:t>
            </a:r>
            <a:r>
              <a:rPr lang="en-US" sz="2000" dirty="0"/>
              <a:t>  and LSB &lt; </a:t>
            </a:r>
            <a:r>
              <a:rPr lang="en-US" sz="2000" dirty="0" err="1"/>
              <a:t>V</a:t>
            </a:r>
            <a:r>
              <a:rPr lang="en-US" sz="2000" baseline="-25000" dirty="0" err="1"/>
              <a:t>noise</a:t>
            </a:r>
            <a:endParaRPr lang="en-US" sz="2000" dirty="0"/>
          </a:p>
          <a:p>
            <a:pPr marL="715963" lvl="1" indent="-269875">
              <a:spcBef>
                <a:spcPts val="600"/>
              </a:spcBef>
              <a:buFont typeface="Arial"/>
              <a:buChar char="•"/>
            </a:pPr>
            <a:r>
              <a:rPr lang="en-US" sz="2000" dirty="0"/>
              <a:t>Any shaping circuitry can only </a:t>
            </a:r>
            <a:r>
              <a:rPr lang="en-US" sz="2000" i="1" dirty="0"/>
              <a:t>remove</a:t>
            </a:r>
            <a:r>
              <a:rPr lang="en-US" sz="2000" dirty="0"/>
              <a:t> information</a:t>
            </a:r>
            <a:endParaRPr lang="en-US" sz="2000" baseline="-25000" dirty="0"/>
          </a:p>
        </p:txBody>
      </p:sp>
      <p:sp>
        <p:nvSpPr>
          <p:cNvPr id="16" name="Rectangle 15"/>
          <p:cNvSpPr/>
          <p:nvPr/>
        </p:nvSpPr>
        <p:spPr>
          <a:xfrm>
            <a:off x="3635896" y="2204864"/>
            <a:ext cx="1224136" cy="720080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/>
                <a:cs typeface="Tahoma"/>
              </a:rPr>
              <a:t>Fast ADC</a:t>
            </a:r>
          </a:p>
        </p:txBody>
      </p:sp>
    </p:spTree>
    <p:extLst>
      <p:ext uri="{BB962C8B-B14F-4D97-AF65-F5344CB8AC3E}">
        <p14:creationId xmlns:p14="http://schemas.microsoft.com/office/powerpoint/2010/main" val="2100105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</a:rPr>
              <a:t>What are the fastest detectors?</a:t>
            </a:r>
          </a:p>
        </p:txBody>
      </p:sp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23556" name="Rectangle 3"/>
          <p:cNvSpPr txBox="1">
            <a:spLocks noChangeArrowheads="1"/>
          </p:cNvSpPr>
          <p:nvPr/>
        </p:nvSpPr>
        <p:spPr bwMode="auto">
          <a:xfrm>
            <a:off x="304800" y="900113"/>
            <a:ext cx="8534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marL="265113" indent="-265113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549275" indent="-265113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lnSpc>
                <a:spcPct val="110000"/>
              </a:lnSpc>
              <a:buClr>
                <a:schemeClr val="accent2"/>
              </a:buClr>
              <a:buFontTx/>
              <a:buChar char="•"/>
            </a:pPr>
            <a:r>
              <a:rPr lang="en-US" sz="1700" dirty="0">
                <a:sym typeface="Symbol" charset="0"/>
              </a:rPr>
              <a:t>Micro-Channel-Plates (MCP)</a:t>
            </a:r>
          </a:p>
          <a:p>
            <a:pPr lvl="3">
              <a:lnSpc>
                <a:spcPct val="110000"/>
              </a:lnSpc>
              <a:buFontTx/>
              <a:buChar char="•"/>
            </a:pPr>
            <a:r>
              <a:rPr lang="en-US" sz="1700" dirty="0">
                <a:sym typeface="Symbol" charset="0"/>
              </a:rPr>
              <a:t>Photomultipliers with thousands of tiny channels (3-10 </a:t>
            </a:r>
            <a:r>
              <a:rPr lang="en-US" sz="1700" dirty="0">
                <a:latin typeface="Symbol" charset="0"/>
                <a:cs typeface="Symbol" charset="0"/>
                <a:sym typeface="Symbol" charset="0"/>
              </a:rPr>
              <a:t>m</a:t>
            </a:r>
            <a:r>
              <a:rPr lang="en-US" sz="1700" dirty="0">
                <a:sym typeface="Symbol" charset="0"/>
              </a:rPr>
              <a:t>m)</a:t>
            </a:r>
          </a:p>
          <a:p>
            <a:pPr lvl="3">
              <a:lnSpc>
                <a:spcPct val="110000"/>
              </a:lnSpc>
              <a:buFontTx/>
              <a:buChar char="•"/>
            </a:pPr>
            <a:r>
              <a:rPr lang="en-US" sz="1700" dirty="0">
                <a:sym typeface="Symbol" charset="0"/>
              </a:rPr>
              <a:t>Typical gain of 10,000 per plate</a:t>
            </a:r>
          </a:p>
          <a:p>
            <a:pPr lvl="3">
              <a:lnSpc>
                <a:spcPct val="110000"/>
              </a:lnSpc>
              <a:buFontTx/>
              <a:buChar char="•"/>
            </a:pPr>
            <a:r>
              <a:rPr lang="en-US" sz="1700" dirty="0">
                <a:sym typeface="Symbol" charset="0"/>
              </a:rPr>
              <a:t>Very fast rise time down to 70 </a:t>
            </a:r>
            <a:r>
              <a:rPr lang="en-US" sz="1700" dirty="0" err="1">
                <a:sym typeface="Symbol" charset="0"/>
              </a:rPr>
              <a:t>ps</a:t>
            </a:r>
            <a:endParaRPr lang="en-US" sz="1700" dirty="0">
              <a:sym typeface="Symbol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  <a:buFontTx/>
              <a:buChar char="•"/>
            </a:pPr>
            <a:r>
              <a:rPr lang="en-US" sz="1700" dirty="0">
                <a:sym typeface="Symbol" charset="0"/>
              </a:rPr>
              <a:t>70 </a:t>
            </a:r>
            <a:r>
              <a:rPr lang="en-US" sz="1700" dirty="0" err="1">
                <a:sym typeface="Symbol" charset="0"/>
              </a:rPr>
              <a:t>ps</a:t>
            </a:r>
            <a:r>
              <a:rPr lang="en-US" sz="1700" dirty="0">
                <a:sym typeface="Symbol" charset="0"/>
              </a:rPr>
              <a:t> rise time  </a:t>
            </a:r>
            <a:r>
              <a:rPr lang="en-US" sz="1700" b="1" dirty="0">
                <a:sym typeface="Symbol" charset="0"/>
              </a:rPr>
              <a:t>4-5 GHz BW</a:t>
            </a:r>
            <a:r>
              <a:rPr lang="en-US" sz="1700" dirty="0">
                <a:sym typeface="Symbol" charset="0"/>
              </a:rPr>
              <a:t>  </a:t>
            </a:r>
            <a:r>
              <a:rPr lang="en-US" sz="1700" b="1" dirty="0">
                <a:sym typeface="Symbol" charset="0"/>
              </a:rPr>
              <a:t>10 GSPS</a:t>
            </a:r>
          </a:p>
          <a:p>
            <a:pPr>
              <a:lnSpc>
                <a:spcPct val="110000"/>
              </a:lnSpc>
              <a:buClr>
                <a:schemeClr val="accent2"/>
              </a:buClr>
              <a:buFontTx/>
              <a:buChar char="•"/>
            </a:pPr>
            <a:r>
              <a:rPr lang="en-US" sz="1700" dirty="0" err="1"/>
              <a:t>SiPMs</a:t>
            </a:r>
            <a:r>
              <a:rPr lang="en-US" sz="1700" dirty="0"/>
              <a:t> (Silicon PMTs) are also getting &lt; 100 </a:t>
            </a:r>
            <a:r>
              <a:rPr lang="en-US" sz="1700" dirty="0" err="1"/>
              <a:t>ps</a:t>
            </a:r>
            <a:r>
              <a:rPr lang="en-US" sz="1700" dirty="0"/>
              <a:t> </a:t>
            </a:r>
            <a:endParaRPr lang="en-US" sz="1700" dirty="0">
              <a:sym typeface="Symbol" charset="0"/>
            </a:endParaRPr>
          </a:p>
        </p:txBody>
      </p:sp>
      <p:pic>
        <p:nvPicPr>
          <p:cNvPr id="23557" name="Picture 4" descr="Cap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781300"/>
            <a:ext cx="475297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 descr="Cap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1938" y="1916113"/>
            <a:ext cx="3551237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5792788" y="3860800"/>
            <a:ext cx="27162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600"/>
              <a:t>J. Milnes, J. Howoth, Photek</a:t>
            </a:r>
          </a:p>
        </p:txBody>
      </p:sp>
      <p:sp>
        <p:nvSpPr>
          <p:cNvPr id="23560" name="Text Box 7"/>
          <p:cNvSpPr txBox="1">
            <a:spLocks noChangeArrowheads="1"/>
          </p:cNvSpPr>
          <p:nvPr/>
        </p:nvSpPr>
        <p:spPr bwMode="auto">
          <a:xfrm>
            <a:off x="179388" y="6165850"/>
            <a:ext cx="1670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600"/>
              <a:t>http://sensl.com</a:t>
            </a:r>
          </a:p>
        </p:txBody>
      </p:sp>
      <p:pic>
        <p:nvPicPr>
          <p:cNvPr id="23561" name="Picture 3" descr="Screen Shot 2013-07-04 at 16.43.53 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5084763"/>
            <a:ext cx="2843213" cy="1468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2" name="Picture 4" descr="Screen Shot 2013-07-04 at 16.45.18 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4508500"/>
            <a:ext cx="3070225" cy="210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314" y="1556792"/>
            <a:ext cx="2683142" cy="19640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Signal Acquisition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97782">
            <a:off x="964471" y="3115327"/>
            <a:ext cx="1001712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75656" y="2492896"/>
            <a:ext cx="720080" cy="719386"/>
          </a:xfrm>
          <a:prstGeom prst="rect">
            <a:avLst/>
          </a:prstGeom>
          <a:solidFill>
            <a:srgbClr val="008000">
              <a:alpha val="4117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 rot="18816078">
            <a:off x="822654" y="3022783"/>
            <a:ext cx="676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 dirty="0"/>
              <a:t>Particle</a:t>
            </a:r>
          </a:p>
        </p:txBody>
      </p:sp>
      <p:cxnSp>
        <p:nvCxnSpPr>
          <p:cNvPr id="11" name="Straight Connector 10"/>
          <p:cNvCxnSpPr>
            <a:stCxn id="7" idx="3"/>
          </p:cNvCxnSpPr>
          <p:nvPr/>
        </p:nvCxnSpPr>
        <p:spPr bwMode="auto">
          <a:xfrm>
            <a:off x="2195736" y="2852589"/>
            <a:ext cx="792088" cy="34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Cloud 11"/>
          <p:cNvSpPr/>
          <p:nvPr/>
        </p:nvSpPr>
        <p:spPr>
          <a:xfrm>
            <a:off x="2987824" y="1916832"/>
            <a:ext cx="2592288" cy="1944216"/>
          </a:xfrm>
          <a:prstGeom prst="cloud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/>
                <a:cs typeface="Tahoma"/>
              </a:rPr>
              <a:t>Waveform Digitizing and Signal Processing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580112" y="2852936"/>
            <a:ext cx="792088" cy="34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2555776" y="1844824"/>
            <a:ext cx="288032" cy="936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339752" y="1412776"/>
            <a:ext cx="1295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Electronic Signal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83768" y="4365104"/>
            <a:ext cx="4680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2400" dirty="0"/>
              <a:t>ADC &amp; TDC technologies</a:t>
            </a:r>
          </a:p>
          <a:p>
            <a:pPr marL="171450" indent="-171450">
              <a:buFont typeface="Arial"/>
              <a:buChar char="•"/>
            </a:pPr>
            <a:r>
              <a:rPr lang="en-US" sz="2400" dirty="0"/>
              <a:t>Signal shaping</a:t>
            </a:r>
          </a:p>
          <a:p>
            <a:pPr marL="171450" indent="-171450">
              <a:buFont typeface="Arial"/>
              <a:buChar char="•"/>
            </a:pPr>
            <a:r>
              <a:rPr lang="en-US" sz="2400" dirty="0"/>
              <a:t>Ultra-fast digitizing (&gt;1 GSPS)</a:t>
            </a:r>
          </a:p>
          <a:p>
            <a:pPr marL="171450" indent="-171450">
              <a:buFont typeface="Arial"/>
              <a:buChar char="•"/>
            </a:pPr>
            <a:r>
              <a:rPr lang="en-US" sz="2400" dirty="0"/>
              <a:t>Digital pulse processing</a:t>
            </a:r>
          </a:p>
          <a:p>
            <a:pPr marL="171450" indent="-171450">
              <a:buFont typeface="Arial"/>
              <a:buChar char="•"/>
            </a:pPr>
            <a:r>
              <a:rPr lang="en-US" sz="2400" dirty="0"/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2211913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auto">
          <a:xfrm>
            <a:off x="107950" y="4724400"/>
            <a:ext cx="4248150" cy="1800225"/>
          </a:xfrm>
          <a:prstGeom prst="round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4572000" y="3429000"/>
            <a:ext cx="4248150" cy="3024188"/>
          </a:xfrm>
          <a:prstGeom prst="round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4572000" y="1196975"/>
            <a:ext cx="4248150" cy="2087563"/>
          </a:xfrm>
          <a:prstGeom prst="round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107950" y="765175"/>
            <a:ext cx="4319588" cy="3743325"/>
          </a:xfrm>
          <a:prstGeom prst="roundRect">
            <a:avLst/>
          </a:prstGeom>
          <a:solidFill>
            <a:srgbClr val="CC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sp>
        <p:nvSpPr>
          <p:cNvPr id="24581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24582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245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Can it be done with FADCs?</a:t>
            </a:r>
          </a:p>
        </p:txBody>
      </p:sp>
      <p:sp>
        <p:nvSpPr>
          <p:cNvPr id="245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30213" y="692150"/>
            <a:ext cx="3854450" cy="1390650"/>
          </a:xfrm>
        </p:spPr>
        <p:txBody>
          <a:bodyPr/>
          <a:lstStyle/>
          <a:p>
            <a:pPr defTabSz="360363">
              <a:buFontTx/>
              <a:buChar char="•"/>
            </a:pPr>
            <a:endParaRPr lang="en-US" sz="1400">
              <a:latin typeface="Tahoma" charset="0"/>
              <a:ea typeface="ヒラギノ角ゴ Pro W3" charset="0"/>
              <a:cs typeface="ヒラギノ角ゴ Pro W3" charset="0"/>
            </a:endParaRPr>
          </a:p>
          <a:p>
            <a:pPr defTabSz="360363">
              <a:buFontTx/>
              <a:buChar char="•"/>
            </a:pPr>
            <a:r>
              <a:rPr lang="en-US" sz="1400">
                <a:latin typeface="Tahoma" charset="0"/>
                <a:ea typeface="ヒラギノ角ゴ Pro W3" charset="0"/>
                <a:cs typeface="ヒラギノ角ゴ Pro W3" charset="0"/>
              </a:rPr>
              <a:t>8 bits – 3 GS/s – 1.9 W	</a:t>
            </a:r>
            <a:r>
              <a:rPr lang="en-US" sz="14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 24 Gbits/s</a:t>
            </a:r>
          </a:p>
          <a:p>
            <a:pPr defTabSz="360363">
              <a:buFontTx/>
              <a:buChar char="•"/>
            </a:pPr>
            <a:r>
              <a:rPr lang="en-US" sz="14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10 bits – 3 GS/s – 3.6 W	 30 Gbits/s</a:t>
            </a:r>
          </a:p>
          <a:p>
            <a:pPr defTabSz="360363">
              <a:buFontTx/>
              <a:buChar char="•"/>
            </a:pPr>
            <a:r>
              <a:rPr lang="en-US" sz="14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12 bits – 3.6 GS/s – 3.9 W	 43.2 Gbits/s</a:t>
            </a:r>
          </a:p>
          <a:p>
            <a:pPr defTabSz="360363">
              <a:buFontTx/>
              <a:buChar char="•"/>
            </a:pPr>
            <a:r>
              <a:rPr lang="en-US" sz="14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14 bits – 0.4 GS/s – 2.5 W	 5.6 Gbits/s</a:t>
            </a:r>
          </a:p>
        </p:txBody>
      </p:sp>
      <p:pic>
        <p:nvPicPr>
          <p:cNvPr id="2458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916113"/>
            <a:ext cx="310356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6" name="Text Box 5"/>
          <p:cNvSpPr txBox="1">
            <a:spLocks noChangeArrowheads="1"/>
          </p:cNvSpPr>
          <p:nvPr/>
        </p:nvSpPr>
        <p:spPr bwMode="auto">
          <a:xfrm>
            <a:off x="34925" y="3211513"/>
            <a:ext cx="871538" cy="307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1.8 GHz!</a:t>
            </a:r>
          </a:p>
        </p:txBody>
      </p:sp>
      <p:sp>
        <p:nvSpPr>
          <p:cNvPr id="24587" name="Line 6"/>
          <p:cNvSpPr>
            <a:spLocks noChangeShapeType="1"/>
          </p:cNvSpPr>
          <p:nvPr/>
        </p:nvSpPr>
        <p:spPr bwMode="auto">
          <a:xfrm>
            <a:off x="539750" y="3713163"/>
            <a:ext cx="215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8" name="Text Box 7"/>
          <p:cNvSpPr txBox="1">
            <a:spLocks noChangeArrowheads="1"/>
          </p:cNvSpPr>
          <p:nvPr/>
        </p:nvSpPr>
        <p:spPr bwMode="auto">
          <a:xfrm>
            <a:off x="3348038" y="2492375"/>
            <a:ext cx="1325562" cy="3079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24x1.8 Gbits/s</a:t>
            </a:r>
          </a:p>
        </p:txBody>
      </p:sp>
      <p:sp>
        <p:nvSpPr>
          <p:cNvPr id="24589" name="Line 8"/>
          <p:cNvSpPr>
            <a:spLocks noChangeShapeType="1"/>
          </p:cNvSpPr>
          <p:nvPr/>
        </p:nvSpPr>
        <p:spPr bwMode="auto">
          <a:xfrm>
            <a:off x="3435350" y="2365375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8361" name="Text Box 9"/>
          <p:cNvSpPr txBox="1">
            <a:spLocks noChangeArrowheads="1"/>
          </p:cNvSpPr>
          <p:nvPr/>
        </p:nvSpPr>
        <p:spPr bwMode="auto">
          <a:xfrm>
            <a:off x="1835150" y="3644900"/>
            <a:ext cx="2262188" cy="738188"/>
          </a:xfrm>
          <a:prstGeom prst="rect">
            <a:avLst/>
          </a:prstGeom>
          <a:solidFill>
            <a:srgbClr val="DFEFFF">
              <a:alpha val="43000"/>
            </a:srgbClr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marL="177800" indent="-177800">
              <a:buFontTx/>
              <a:buChar char="•"/>
              <a:defRPr/>
            </a:pPr>
            <a:r>
              <a:rPr lang="en-US" sz="1400" dirty="0">
                <a:ea typeface="ヒラギノ角ゴ Pro W3" charset="-128"/>
                <a:cs typeface="ヒラギノ角ゴ Pro W3" charset="-128"/>
              </a:rPr>
              <a:t>Requires high-end FPGA</a:t>
            </a:r>
          </a:p>
          <a:p>
            <a:pPr marL="177800" indent="-177800">
              <a:buFontTx/>
              <a:buChar char="•"/>
              <a:defRPr/>
            </a:pPr>
            <a:r>
              <a:rPr lang="en-US" sz="1400" dirty="0">
                <a:ea typeface="ヒラギノ角ゴ Pro W3" charset="-128"/>
                <a:cs typeface="ヒラギノ角ゴ Pro W3" charset="-128"/>
              </a:rPr>
              <a:t>Complex board design</a:t>
            </a:r>
          </a:p>
          <a:p>
            <a:pPr marL="177800" indent="-177800">
              <a:buFontTx/>
              <a:buChar char="•"/>
              <a:defRPr/>
            </a:pPr>
            <a:r>
              <a:rPr lang="en-US" sz="1400" dirty="0">
                <a:ea typeface="ヒラギノ角ゴ Pro W3" charset="-128"/>
                <a:cs typeface="ヒラギノ角ゴ Pro W3" charset="-128"/>
              </a:rPr>
              <a:t>High FPGA power</a:t>
            </a:r>
          </a:p>
        </p:txBody>
      </p:sp>
      <p:pic>
        <p:nvPicPr>
          <p:cNvPr id="2459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3950" y="1584325"/>
            <a:ext cx="2255838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979988" y="1727200"/>
            <a:ext cx="1079500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PX1500-4: 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2 Channel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3 GS/s</a:t>
            </a:r>
            <a:br>
              <a:rPr lang="en-US" sz="1400" dirty="0">
                <a:latin typeface="+mn-lt"/>
              </a:rPr>
            </a:br>
            <a:r>
              <a:rPr lang="en-US" sz="1400" dirty="0">
                <a:latin typeface="+mn-lt"/>
              </a:rPr>
              <a:t>8 bits</a:t>
            </a:r>
          </a:p>
        </p:txBody>
      </p:sp>
      <p:pic>
        <p:nvPicPr>
          <p:cNvPr id="245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3789363"/>
            <a:ext cx="3209925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4" name="Rectangle 2"/>
          <p:cNvSpPr>
            <a:spLocks noChangeArrowheads="1"/>
          </p:cNvSpPr>
          <p:nvPr/>
        </p:nvSpPr>
        <p:spPr bwMode="auto">
          <a:xfrm>
            <a:off x="4572000" y="4437063"/>
            <a:ext cx="15128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/>
              <a:t>ADC12D1X00RB: </a:t>
            </a:r>
            <a:br>
              <a:rPr lang="en-US" sz="1400"/>
            </a:br>
            <a:r>
              <a:rPr lang="en-US" sz="1400"/>
              <a:t>1 Channel </a:t>
            </a:r>
            <a:br>
              <a:rPr lang="en-US" sz="1400"/>
            </a:br>
            <a:r>
              <a:rPr lang="en-US" sz="1400"/>
              <a:t>1.8 GS/s </a:t>
            </a:r>
            <a:br>
              <a:rPr lang="en-US" sz="1400"/>
            </a:br>
            <a:r>
              <a:rPr lang="en-US" sz="1400"/>
              <a:t>12 bits</a:t>
            </a:r>
            <a:endParaRPr lang="en-US" sz="1400">
              <a:sym typeface="Symbol" charset="0"/>
            </a:endParaRPr>
          </a:p>
        </p:txBody>
      </p:sp>
      <p:sp>
        <p:nvSpPr>
          <p:cNvPr id="24595" name="AutoShape 6"/>
          <p:cNvSpPr>
            <a:spLocks noChangeArrowheads="1"/>
          </p:cNvSpPr>
          <p:nvPr/>
        </p:nvSpPr>
        <p:spPr bwMode="auto">
          <a:xfrm rot="-2074417">
            <a:off x="3522663" y="3327400"/>
            <a:ext cx="3367087" cy="1001713"/>
          </a:xfrm>
          <a:prstGeom prst="horizontalScroll">
            <a:avLst>
              <a:gd name="adj" fmla="val 12500"/>
            </a:avLst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/>
              <a:t>1-10 k$</a:t>
            </a:r>
            <a:r>
              <a:rPr lang="en-US" sz="1800">
                <a:cs typeface="Tahoma" charset="0"/>
              </a:rPr>
              <a:t> / channel</a:t>
            </a:r>
          </a:p>
          <a:p>
            <a:pPr algn="ctr"/>
            <a:r>
              <a:rPr lang="en-US" sz="1800">
                <a:cs typeface="Tahoma" charset="0"/>
              </a:rPr>
              <a:t>What about 1000+ Channels?</a:t>
            </a:r>
          </a:p>
        </p:txBody>
      </p:sp>
      <p:pic>
        <p:nvPicPr>
          <p:cNvPr id="24596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1669257" y="4028281"/>
            <a:ext cx="105251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07950" y="4868863"/>
            <a:ext cx="4248150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latin typeface="+mn-lt"/>
              </a:rPr>
              <a:t>V1761: 2 Channels, 4 GS/s, 10 bits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26626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19250" y="144463"/>
            <a:ext cx="7524750" cy="476250"/>
          </a:xfrm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Switched Capacitor Array (Analog Memory)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1347788" y="4206875"/>
            <a:ext cx="6629400" cy="304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/>
              <a:t>Shift Register</a:t>
            </a:r>
          </a:p>
        </p:txBody>
      </p:sp>
      <p:sp>
        <p:nvSpPr>
          <p:cNvPr id="26629" name="Line 4"/>
          <p:cNvSpPr>
            <a:spLocks noChangeShapeType="1"/>
          </p:cNvSpPr>
          <p:nvPr/>
        </p:nvSpPr>
        <p:spPr bwMode="auto">
          <a:xfrm flipH="1">
            <a:off x="1119188" y="435927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179388" y="4148138"/>
            <a:ext cx="787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2000"/>
              <a:t>Clock</a:t>
            </a:r>
          </a:p>
        </p:txBody>
      </p:sp>
      <p:sp>
        <p:nvSpPr>
          <p:cNvPr id="26631" name="Oval 6"/>
          <p:cNvSpPr>
            <a:spLocks noChangeArrowheads="1"/>
          </p:cNvSpPr>
          <p:nvPr/>
        </p:nvSpPr>
        <p:spPr bwMode="auto">
          <a:xfrm>
            <a:off x="966788" y="4283075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2" name="Line 7"/>
          <p:cNvSpPr>
            <a:spLocks noChangeShapeType="1"/>
          </p:cNvSpPr>
          <p:nvPr/>
        </p:nvSpPr>
        <p:spPr bwMode="auto">
          <a:xfrm>
            <a:off x="1119188" y="2606675"/>
            <a:ext cx="6172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3" name="Line 8"/>
          <p:cNvSpPr>
            <a:spLocks noChangeShapeType="1"/>
          </p:cNvSpPr>
          <p:nvPr/>
        </p:nvSpPr>
        <p:spPr bwMode="auto">
          <a:xfrm>
            <a:off x="18049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4" name="Line 9"/>
          <p:cNvSpPr>
            <a:spLocks noChangeShapeType="1"/>
          </p:cNvSpPr>
          <p:nvPr/>
        </p:nvSpPr>
        <p:spPr bwMode="auto">
          <a:xfrm>
            <a:off x="18049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5" name="Line 10"/>
          <p:cNvSpPr>
            <a:spLocks noChangeShapeType="1"/>
          </p:cNvSpPr>
          <p:nvPr/>
        </p:nvSpPr>
        <p:spPr bwMode="auto">
          <a:xfrm>
            <a:off x="18049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6" name="Line 11"/>
          <p:cNvSpPr>
            <a:spLocks noChangeShapeType="1"/>
          </p:cNvSpPr>
          <p:nvPr/>
        </p:nvSpPr>
        <p:spPr bwMode="auto">
          <a:xfrm>
            <a:off x="16525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7" name="Line 12"/>
          <p:cNvSpPr>
            <a:spLocks noChangeShapeType="1"/>
          </p:cNvSpPr>
          <p:nvPr/>
        </p:nvSpPr>
        <p:spPr bwMode="auto">
          <a:xfrm>
            <a:off x="16525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8" name="Line 13"/>
          <p:cNvSpPr>
            <a:spLocks noChangeShapeType="1"/>
          </p:cNvSpPr>
          <p:nvPr/>
        </p:nvSpPr>
        <p:spPr bwMode="auto">
          <a:xfrm>
            <a:off x="18049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9" name="Line 14"/>
          <p:cNvSpPr>
            <a:spLocks noChangeShapeType="1"/>
          </p:cNvSpPr>
          <p:nvPr/>
        </p:nvSpPr>
        <p:spPr bwMode="auto">
          <a:xfrm>
            <a:off x="18049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0" name="Line 15"/>
          <p:cNvSpPr>
            <a:spLocks noChangeShapeType="1"/>
          </p:cNvSpPr>
          <p:nvPr/>
        </p:nvSpPr>
        <p:spPr bwMode="auto">
          <a:xfrm>
            <a:off x="21097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1" name="Line 16"/>
          <p:cNvSpPr>
            <a:spLocks noChangeShapeType="1"/>
          </p:cNvSpPr>
          <p:nvPr/>
        </p:nvSpPr>
        <p:spPr bwMode="auto">
          <a:xfrm>
            <a:off x="21097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2" name="Line 17"/>
          <p:cNvSpPr>
            <a:spLocks noChangeShapeType="1"/>
          </p:cNvSpPr>
          <p:nvPr/>
        </p:nvSpPr>
        <p:spPr bwMode="auto">
          <a:xfrm>
            <a:off x="21097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3" name="Line 18"/>
          <p:cNvSpPr>
            <a:spLocks noChangeShapeType="1"/>
          </p:cNvSpPr>
          <p:nvPr/>
        </p:nvSpPr>
        <p:spPr bwMode="auto">
          <a:xfrm>
            <a:off x="2109788" y="3825875"/>
            <a:ext cx="63246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644" name="Group 19"/>
          <p:cNvGrpSpPr>
            <a:grpSpLocks/>
          </p:cNvGrpSpPr>
          <p:nvPr/>
        </p:nvGrpSpPr>
        <p:grpSpPr bwMode="auto">
          <a:xfrm>
            <a:off x="1881188" y="2073275"/>
            <a:ext cx="76200" cy="762000"/>
            <a:chOff x="1296" y="1488"/>
            <a:chExt cx="48" cy="480"/>
          </a:xfrm>
        </p:grpSpPr>
        <p:sp>
          <p:nvSpPr>
            <p:cNvPr id="27219" name="Line 20"/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220" name="Line 21"/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45" name="Group 22"/>
          <p:cNvGrpSpPr>
            <a:grpSpLocks/>
          </p:cNvGrpSpPr>
          <p:nvPr/>
        </p:nvGrpSpPr>
        <p:grpSpPr bwMode="auto">
          <a:xfrm>
            <a:off x="1271588" y="1997075"/>
            <a:ext cx="685800" cy="152400"/>
            <a:chOff x="912" y="1440"/>
            <a:chExt cx="432" cy="96"/>
          </a:xfrm>
        </p:grpSpPr>
        <p:grpSp>
          <p:nvGrpSpPr>
            <p:cNvPr id="27206" name="Group 23"/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27215" name="Line 24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16" name="Line 25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17" name="Line 26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18" name="Oval 27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207" name="Group 28"/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27211" name="Line 29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12" name="Line 30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13" name="Line 31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14" name="Oval 32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208" name="Line 33"/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209" name="Line 34"/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210" name="Line 35"/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46" name="Group 36"/>
          <p:cNvGrpSpPr>
            <a:grpSpLocks/>
          </p:cNvGrpSpPr>
          <p:nvPr/>
        </p:nvGrpSpPr>
        <p:grpSpPr bwMode="auto">
          <a:xfrm>
            <a:off x="1957388" y="1997075"/>
            <a:ext cx="685800" cy="152400"/>
            <a:chOff x="912" y="1440"/>
            <a:chExt cx="432" cy="96"/>
          </a:xfrm>
        </p:grpSpPr>
        <p:grpSp>
          <p:nvGrpSpPr>
            <p:cNvPr id="27193" name="Group 37"/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27202" name="Line 38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03" name="Line 39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04" name="Line 40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05" name="Oval 41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194" name="Group 42"/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27198" name="Line 43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99" name="Line 44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00" name="Line 45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201" name="Oval 46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195" name="Line 47"/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96" name="Line 48"/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97" name="Line 49"/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47" name="Group 50"/>
          <p:cNvGrpSpPr>
            <a:grpSpLocks/>
          </p:cNvGrpSpPr>
          <p:nvPr/>
        </p:nvGrpSpPr>
        <p:grpSpPr bwMode="auto">
          <a:xfrm>
            <a:off x="2643188" y="1997075"/>
            <a:ext cx="685800" cy="152400"/>
            <a:chOff x="912" y="1440"/>
            <a:chExt cx="432" cy="96"/>
          </a:xfrm>
        </p:grpSpPr>
        <p:grpSp>
          <p:nvGrpSpPr>
            <p:cNvPr id="27180" name="Group 51"/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27189" name="Line 52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90" name="Line 53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91" name="Line 54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92" name="Oval 55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181" name="Group 56"/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27185" name="Line 57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86" name="Line 58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87" name="Line 59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88" name="Oval 60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182" name="Line 61"/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83" name="Line 62"/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84" name="Line 63"/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48" name="Group 64"/>
          <p:cNvGrpSpPr>
            <a:grpSpLocks/>
          </p:cNvGrpSpPr>
          <p:nvPr/>
        </p:nvGrpSpPr>
        <p:grpSpPr bwMode="auto">
          <a:xfrm>
            <a:off x="3328988" y="1997075"/>
            <a:ext cx="685800" cy="152400"/>
            <a:chOff x="912" y="1440"/>
            <a:chExt cx="432" cy="96"/>
          </a:xfrm>
        </p:grpSpPr>
        <p:grpSp>
          <p:nvGrpSpPr>
            <p:cNvPr id="27167" name="Group 65"/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27176" name="Line 66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77" name="Line 67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78" name="Line 68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79" name="Oval 69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168" name="Group 70"/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27172" name="Line 71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73" name="Line 72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74" name="Line 73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75" name="Oval 74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169" name="Line 75"/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70" name="Line 76"/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71" name="Line 77"/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49" name="Group 78"/>
          <p:cNvGrpSpPr>
            <a:grpSpLocks/>
          </p:cNvGrpSpPr>
          <p:nvPr/>
        </p:nvGrpSpPr>
        <p:grpSpPr bwMode="auto">
          <a:xfrm>
            <a:off x="4014788" y="1997075"/>
            <a:ext cx="685800" cy="152400"/>
            <a:chOff x="912" y="1440"/>
            <a:chExt cx="432" cy="96"/>
          </a:xfrm>
        </p:grpSpPr>
        <p:grpSp>
          <p:nvGrpSpPr>
            <p:cNvPr id="27154" name="Group 79"/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27163" name="Line 80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64" name="Line 81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65" name="Line 82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66" name="Oval 83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155" name="Group 84"/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27159" name="Line 85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60" name="Line 86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61" name="Line 87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62" name="Oval 88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156" name="Line 89"/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57" name="Line 90"/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58" name="Line 91"/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50" name="Group 92"/>
          <p:cNvGrpSpPr>
            <a:grpSpLocks/>
          </p:cNvGrpSpPr>
          <p:nvPr/>
        </p:nvGrpSpPr>
        <p:grpSpPr bwMode="auto">
          <a:xfrm>
            <a:off x="4700588" y="1997075"/>
            <a:ext cx="685800" cy="152400"/>
            <a:chOff x="912" y="1440"/>
            <a:chExt cx="432" cy="96"/>
          </a:xfrm>
        </p:grpSpPr>
        <p:grpSp>
          <p:nvGrpSpPr>
            <p:cNvPr id="27141" name="Group 93"/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27150" name="Line 94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51" name="Line 95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52" name="Line 96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53" name="Oval 97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142" name="Group 98"/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27146" name="Line 99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47" name="Line 100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48" name="Line 101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49" name="Oval 102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143" name="Line 103"/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44" name="Line 104"/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45" name="Line 105"/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51" name="Group 106"/>
          <p:cNvGrpSpPr>
            <a:grpSpLocks/>
          </p:cNvGrpSpPr>
          <p:nvPr/>
        </p:nvGrpSpPr>
        <p:grpSpPr bwMode="auto">
          <a:xfrm>
            <a:off x="5386388" y="1997075"/>
            <a:ext cx="685800" cy="152400"/>
            <a:chOff x="912" y="1440"/>
            <a:chExt cx="432" cy="96"/>
          </a:xfrm>
        </p:grpSpPr>
        <p:grpSp>
          <p:nvGrpSpPr>
            <p:cNvPr id="27128" name="Group 107"/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27137" name="Line 108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38" name="Line 109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39" name="Line 110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40" name="Oval 111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129" name="Group 112"/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27133" name="Line 113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34" name="Line 114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35" name="Line 115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36" name="Oval 116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130" name="Line 117"/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31" name="Line 118"/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32" name="Line 119"/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52" name="Group 120"/>
          <p:cNvGrpSpPr>
            <a:grpSpLocks/>
          </p:cNvGrpSpPr>
          <p:nvPr/>
        </p:nvGrpSpPr>
        <p:grpSpPr bwMode="auto">
          <a:xfrm>
            <a:off x="6072188" y="1997075"/>
            <a:ext cx="685800" cy="152400"/>
            <a:chOff x="912" y="1440"/>
            <a:chExt cx="432" cy="96"/>
          </a:xfrm>
        </p:grpSpPr>
        <p:grpSp>
          <p:nvGrpSpPr>
            <p:cNvPr id="27115" name="Group 121"/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27124" name="Line 122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25" name="Line 123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26" name="Line 124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27" name="Oval 125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116" name="Group 126"/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27120" name="Line 127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21" name="Line 128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22" name="Line 129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23" name="Oval 130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117" name="Line 131"/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18" name="Line 132"/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19" name="Line 133"/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653" name="Group 134"/>
          <p:cNvGrpSpPr>
            <a:grpSpLocks/>
          </p:cNvGrpSpPr>
          <p:nvPr/>
        </p:nvGrpSpPr>
        <p:grpSpPr bwMode="auto">
          <a:xfrm>
            <a:off x="6757988" y="1997075"/>
            <a:ext cx="685800" cy="152400"/>
            <a:chOff x="912" y="1440"/>
            <a:chExt cx="432" cy="96"/>
          </a:xfrm>
        </p:grpSpPr>
        <p:grpSp>
          <p:nvGrpSpPr>
            <p:cNvPr id="27102" name="Group 135"/>
            <p:cNvGrpSpPr>
              <a:grpSpLocks/>
            </p:cNvGrpSpPr>
            <p:nvPr/>
          </p:nvGrpSpPr>
          <p:grpSpPr bwMode="auto">
            <a:xfrm>
              <a:off x="960" y="1440"/>
              <a:ext cx="146" cy="96"/>
              <a:chOff x="1008" y="1440"/>
              <a:chExt cx="146" cy="96"/>
            </a:xfrm>
          </p:grpSpPr>
          <p:sp>
            <p:nvSpPr>
              <p:cNvPr id="27111" name="Line 136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12" name="Line 137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13" name="Line 138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14" name="Oval 139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103" name="Group 140"/>
            <p:cNvGrpSpPr>
              <a:grpSpLocks/>
            </p:cNvGrpSpPr>
            <p:nvPr/>
          </p:nvGrpSpPr>
          <p:grpSpPr bwMode="auto">
            <a:xfrm>
              <a:off x="1152" y="1440"/>
              <a:ext cx="146" cy="96"/>
              <a:chOff x="1008" y="1440"/>
              <a:chExt cx="146" cy="96"/>
            </a:xfrm>
          </p:grpSpPr>
          <p:sp>
            <p:nvSpPr>
              <p:cNvPr id="27107" name="Line 141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08" name="Line 142"/>
              <p:cNvSpPr>
                <a:spLocks noChangeShapeType="1"/>
              </p:cNvSpPr>
              <p:nvPr/>
            </p:nvSpPr>
            <p:spPr bwMode="auto">
              <a:xfrm flipV="1">
                <a:off x="1008" y="1488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09" name="Line 143"/>
              <p:cNvSpPr>
                <a:spLocks noChangeShapeType="1"/>
              </p:cNvSpPr>
              <p:nvPr/>
            </p:nvSpPr>
            <p:spPr bwMode="auto">
              <a:xfrm>
                <a:off x="1008" y="1440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110" name="Oval 144"/>
              <p:cNvSpPr>
                <a:spLocks noChangeArrowheads="1"/>
              </p:cNvSpPr>
              <p:nvPr/>
            </p:nvSpPr>
            <p:spPr bwMode="auto">
              <a:xfrm>
                <a:off x="1107" y="1464"/>
                <a:ext cx="47" cy="47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104" name="Line 145"/>
            <p:cNvSpPr>
              <a:spLocks noChangeShapeType="1"/>
            </p:cNvSpPr>
            <p:nvPr/>
          </p:nvSpPr>
          <p:spPr bwMode="auto">
            <a:xfrm flipH="1">
              <a:off x="1104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05" name="Line 146"/>
            <p:cNvSpPr>
              <a:spLocks noChangeShapeType="1"/>
            </p:cNvSpPr>
            <p:nvPr/>
          </p:nvSpPr>
          <p:spPr bwMode="auto">
            <a:xfrm>
              <a:off x="1296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06" name="Line 147"/>
            <p:cNvSpPr>
              <a:spLocks noChangeShapeType="1"/>
            </p:cNvSpPr>
            <p:nvPr/>
          </p:nvSpPr>
          <p:spPr bwMode="auto">
            <a:xfrm flipH="1">
              <a:off x="912" y="148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54" name="Line 148"/>
          <p:cNvSpPr>
            <a:spLocks noChangeShapeType="1"/>
          </p:cNvSpPr>
          <p:nvPr/>
        </p:nvSpPr>
        <p:spPr bwMode="auto">
          <a:xfrm>
            <a:off x="24907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5" name="Line 149"/>
          <p:cNvSpPr>
            <a:spLocks noChangeShapeType="1"/>
          </p:cNvSpPr>
          <p:nvPr/>
        </p:nvSpPr>
        <p:spPr bwMode="auto">
          <a:xfrm>
            <a:off x="24907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6" name="Line 150"/>
          <p:cNvSpPr>
            <a:spLocks noChangeShapeType="1"/>
          </p:cNvSpPr>
          <p:nvPr/>
        </p:nvSpPr>
        <p:spPr bwMode="auto">
          <a:xfrm>
            <a:off x="24907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7" name="Line 151"/>
          <p:cNvSpPr>
            <a:spLocks noChangeShapeType="1"/>
          </p:cNvSpPr>
          <p:nvPr/>
        </p:nvSpPr>
        <p:spPr bwMode="auto">
          <a:xfrm>
            <a:off x="23383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8" name="Line 152"/>
          <p:cNvSpPr>
            <a:spLocks noChangeShapeType="1"/>
          </p:cNvSpPr>
          <p:nvPr/>
        </p:nvSpPr>
        <p:spPr bwMode="auto">
          <a:xfrm>
            <a:off x="23383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59" name="Line 153"/>
          <p:cNvSpPr>
            <a:spLocks noChangeShapeType="1"/>
          </p:cNvSpPr>
          <p:nvPr/>
        </p:nvSpPr>
        <p:spPr bwMode="auto">
          <a:xfrm>
            <a:off x="24907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0" name="Line 154"/>
          <p:cNvSpPr>
            <a:spLocks noChangeShapeType="1"/>
          </p:cNvSpPr>
          <p:nvPr/>
        </p:nvSpPr>
        <p:spPr bwMode="auto">
          <a:xfrm>
            <a:off x="27955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1" name="Line 155"/>
          <p:cNvSpPr>
            <a:spLocks noChangeShapeType="1"/>
          </p:cNvSpPr>
          <p:nvPr/>
        </p:nvSpPr>
        <p:spPr bwMode="auto">
          <a:xfrm>
            <a:off x="27955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662" name="Group 156"/>
          <p:cNvGrpSpPr>
            <a:grpSpLocks/>
          </p:cNvGrpSpPr>
          <p:nvPr/>
        </p:nvGrpSpPr>
        <p:grpSpPr bwMode="auto">
          <a:xfrm>
            <a:off x="2566988" y="2073275"/>
            <a:ext cx="76200" cy="762000"/>
            <a:chOff x="1296" y="1488"/>
            <a:chExt cx="48" cy="480"/>
          </a:xfrm>
        </p:grpSpPr>
        <p:sp>
          <p:nvSpPr>
            <p:cNvPr id="27100" name="Line 157"/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01" name="Line 158"/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63" name="Line 159"/>
          <p:cNvSpPr>
            <a:spLocks noChangeShapeType="1"/>
          </p:cNvSpPr>
          <p:nvPr/>
        </p:nvSpPr>
        <p:spPr bwMode="auto">
          <a:xfrm>
            <a:off x="31765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4" name="Line 160"/>
          <p:cNvSpPr>
            <a:spLocks noChangeShapeType="1"/>
          </p:cNvSpPr>
          <p:nvPr/>
        </p:nvSpPr>
        <p:spPr bwMode="auto">
          <a:xfrm>
            <a:off x="31765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5" name="Line 161"/>
          <p:cNvSpPr>
            <a:spLocks noChangeShapeType="1"/>
          </p:cNvSpPr>
          <p:nvPr/>
        </p:nvSpPr>
        <p:spPr bwMode="auto">
          <a:xfrm>
            <a:off x="31765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6" name="Line 162"/>
          <p:cNvSpPr>
            <a:spLocks noChangeShapeType="1"/>
          </p:cNvSpPr>
          <p:nvPr/>
        </p:nvSpPr>
        <p:spPr bwMode="auto">
          <a:xfrm>
            <a:off x="30241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7" name="Line 163"/>
          <p:cNvSpPr>
            <a:spLocks noChangeShapeType="1"/>
          </p:cNvSpPr>
          <p:nvPr/>
        </p:nvSpPr>
        <p:spPr bwMode="auto">
          <a:xfrm>
            <a:off x="30241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8" name="Line 164"/>
          <p:cNvSpPr>
            <a:spLocks noChangeShapeType="1"/>
          </p:cNvSpPr>
          <p:nvPr/>
        </p:nvSpPr>
        <p:spPr bwMode="auto">
          <a:xfrm>
            <a:off x="31765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69" name="Line 165"/>
          <p:cNvSpPr>
            <a:spLocks noChangeShapeType="1"/>
          </p:cNvSpPr>
          <p:nvPr/>
        </p:nvSpPr>
        <p:spPr bwMode="auto">
          <a:xfrm>
            <a:off x="34813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0" name="Line 166"/>
          <p:cNvSpPr>
            <a:spLocks noChangeShapeType="1"/>
          </p:cNvSpPr>
          <p:nvPr/>
        </p:nvSpPr>
        <p:spPr bwMode="auto">
          <a:xfrm>
            <a:off x="34813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671" name="Group 167"/>
          <p:cNvGrpSpPr>
            <a:grpSpLocks/>
          </p:cNvGrpSpPr>
          <p:nvPr/>
        </p:nvGrpSpPr>
        <p:grpSpPr bwMode="auto">
          <a:xfrm>
            <a:off x="3252788" y="2073275"/>
            <a:ext cx="76200" cy="762000"/>
            <a:chOff x="1296" y="1488"/>
            <a:chExt cx="48" cy="480"/>
          </a:xfrm>
        </p:grpSpPr>
        <p:sp>
          <p:nvSpPr>
            <p:cNvPr id="27098" name="Line 168"/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99" name="Line 169"/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72" name="Line 170"/>
          <p:cNvSpPr>
            <a:spLocks noChangeShapeType="1"/>
          </p:cNvSpPr>
          <p:nvPr/>
        </p:nvSpPr>
        <p:spPr bwMode="auto">
          <a:xfrm>
            <a:off x="38623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3" name="Line 171"/>
          <p:cNvSpPr>
            <a:spLocks noChangeShapeType="1"/>
          </p:cNvSpPr>
          <p:nvPr/>
        </p:nvSpPr>
        <p:spPr bwMode="auto">
          <a:xfrm>
            <a:off x="38623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4" name="Line 172"/>
          <p:cNvSpPr>
            <a:spLocks noChangeShapeType="1"/>
          </p:cNvSpPr>
          <p:nvPr/>
        </p:nvSpPr>
        <p:spPr bwMode="auto">
          <a:xfrm>
            <a:off x="38623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5" name="Line 173"/>
          <p:cNvSpPr>
            <a:spLocks noChangeShapeType="1"/>
          </p:cNvSpPr>
          <p:nvPr/>
        </p:nvSpPr>
        <p:spPr bwMode="auto">
          <a:xfrm>
            <a:off x="37099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6" name="Line 174"/>
          <p:cNvSpPr>
            <a:spLocks noChangeShapeType="1"/>
          </p:cNvSpPr>
          <p:nvPr/>
        </p:nvSpPr>
        <p:spPr bwMode="auto">
          <a:xfrm>
            <a:off x="37099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7" name="Line 175"/>
          <p:cNvSpPr>
            <a:spLocks noChangeShapeType="1"/>
          </p:cNvSpPr>
          <p:nvPr/>
        </p:nvSpPr>
        <p:spPr bwMode="auto">
          <a:xfrm>
            <a:off x="38623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8" name="Line 176"/>
          <p:cNvSpPr>
            <a:spLocks noChangeShapeType="1"/>
          </p:cNvSpPr>
          <p:nvPr/>
        </p:nvSpPr>
        <p:spPr bwMode="auto">
          <a:xfrm>
            <a:off x="41671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79" name="Line 177"/>
          <p:cNvSpPr>
            <a:spLocks noChangeShapeType="1"/>
          </p:cNvSpPr>
          <p:nvPr/>
        </p:nvSpPr>
        <p:spPr bwMode="auto">
          <a:xfrm>
            <a:off x="41671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680" name="Group 178"/>
          <p:cNvGrpSpPr>
            <a:grpSpLocks/>
          </p:cNvGrpSpPr>
          <p:nvPr/>
        </p:nvGrpSpPr>
        <p:grpSpPr bwMode="auto">
          <a:xfrm>
            <a:off x="3938588" y="2073275"/>
            <a:ext cx="76200" cy="762000"/>
            <a:chOff x="1296" y="1488"/>
            <a:chExt cx="48" cy="480"/>
          </a:xfrm>
        </p:grpSpPr>
        <p:sp>
          <p:nvSpPr>
            <p:cNvPr id="27096" name="Line 179"/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97" name="Line 180"/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81" name="Line 181"/>
          <p:cNvSpPr>
            <a:spLocks noChangeShapeType="1"/>
          </p:cNvSpPr>
          <p:nvPr/>
        </p:nvSpPr>
        <p:spPr bwMode="auto">
          <a:xfrm>
            <a:off x="45481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2" name="Line 182"/>
          <p:cNvSpPr>
            <a:spLocks noChangeShapeType="1"/>
          </p:cNvSpPr>
          <p:nvPr/>
        </p:nvSpPr>
        <p:spPr bwMode="auto">
          <a:xfrm>
            <a:off x="45481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3" name="Line 183"/>
          <p:cNvSpPr>
            <a:spLocks noChangeShapeType="1"/>
          </p:cNvSpPr>
          <p:nvPr/>
        </p:nvSpPr>
        <p:spPr bwMode="auto">
          <a:xfrm>
            <a:off x="45481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4" name="Line 184"/>
          <p:cNvSpPr>
            <a:spLocks noChangeShapeType="1"/>
          </p:cNvSpPr>
          <p:nvPr/>
        </p:nvSpPr>
        <p:spPr bwMode="auto">
          <a:xfrm>
            <a:off x="43957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5" name="Line 185"/>
          <p:cNvSpPr>
            <a:spLocks noChangeShapeType="1"/>
          </p:cNvSpPr>
          <p:nvPr/>
        </p:nvSpPr>
        <p:spPr bwMode="auto">
          <a:xfrm>
            <a:off x="43957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6" name="Line 186"/>
          <p:cNvSpPr>
            <a:spLocks noChangeShapeType="1"/>
          </p:cNvSpPr>
          <p:nvPr/>
        </p:nvSpPr>
        <p:spPr bwMode="auto">
          <a:xfrm>
            <a:off x="45481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7" name="Line 187"/>
          <p:cNvSpPr>
            <a:spLocks noChangeShapeType="1"/>
          </p:cNvSpPr>
          <p:nvPr/>
        </p:nvSpPr>
        <p:spPr bwMode="auto">
          <a:xfrm>
            <a:off x="48529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88" name="Line 188"/>
          <p:cNvSpPr>
            <a:spLocks noChangeShapeType="1"/>
          </p:cNvSpPr>
          <p:nvPr/>
        </p:nvSpPr>
        <p:spPr bwMode="auto">
          <a:xfrm>
            <a:off x="48529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689" name="Group 189"/>
          <p:cNvGrpSpPr>
            <a:grpSpLocks/>
          </p:cNvGrpSpPr>
          <p:nvPr/>
        </p:nvGrpSpPr>
        <p:grpSpPr bwMode="auto">
          <a:xfrm>
            <a:off x="4624388" y="2073275"/>
            <a:ext cx="76200" cy="762000"/>
            <a:chOff x="1296" y="1488"/>
            <a:chExt cx="48" cy="480"/>
          </a:xfrm>
        </p:grpSpPr>
        <p:sp>
          <p:nvSpPr>
            <p:cNvPr id="27094" name="Line 190"/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95" name="Line 191"/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90" name="Line 192"/>
          <p:cNvSpPr>
            <a:spLocks noChangeShapeType="1"/>
          </p:cNvSpPr>
          <p:nvPr/>
        </p:nvSpPr>
        <p:spPr bwMode="auto">
          <a:xfrm>
            <a:off x="52339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91" name="Line 193"/>
          <p:cNvSpPr>
            <a:spLocks noChangeShapeType="1"/>
          </p:cNvSpPr>
          <p:nvPr/>
        </p:nvSpPr>
        <p:spPr bwMode="auto">
          <a:xfrm>
            <a:off x="52339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92" name="Line 194"/>
          <p:cNvSpPr>
            <a:spLocks noChangeShapeType="1"/>
          </p:cNvSpPr>
          <p:nvPr/>
        </p:nvSpPr>
        <p:spPr bwMode="auto">
          <a:xfrm>
            <a:off x="52339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93" name="Line 195"/>
          <p:cNvSpPr>
            <a:spLocks noChangeShapeType="1"/>
          </p:cNvSpPr>
          <p:nvPr/>
        </p:nvSpPr>
        <p:spPr bwMode="auto">
          <a:xfrm>
            <a:off x="50815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94" name="Line 196"/>
          <p:cNvSpPr>
            <a:spLocks noChangeShapeType="1"/>
          </p:cNvSpPr>
          <p:nvPr/>
        </p:nvSpPr>
        <p:spPr bwMode="auto">
          <a:xfrm>
            <a:off x="50815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95" name="Line 197"/>
          <p:cNvSpPr>
            <a:spLocks noChangeShapeType="1"/>
          </p:cNvSpPr>
          <p:nvPr/>
        </p:nvSpPr>
        <p:spPr bwMode="auto">
          <a:xfrm>
            <a:off x="52339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96" name="Line 198"/>
          <p:cNvSpPr>
            <a:spLocks noChangeShapeType="1"/>
          </p:cNvSpPr>
          <p:nvPr/>
        </p:nvSpPr>
        <p:spPr bwMode="auto">
          <a:xfrm>
            <a:off x="55387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97" name="Line 199"/>
          <p:cNvSpPr>
            <a:spLocks noChangeShapeType="1"/>
          </p:cNvSpPr>
          <p:nvPr/>
        </p:nvSpPr>
        <p:spPr bwMode="auto">
          <a:xfrm>
            <a:off x="55387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698" name="Group 200"/>
          <p:cNvGrpSpPr>
            <a:grpSpLocks/>
          </p:cNvGrpSpPr>
          <p:nvPr/>
        </p:nvGrpSpPr>
        <p:grpSpPr bwMode="auto">
          <a:xfrm>
            <a:off x="5310188" y="2073275"/>
            <a:ext cx="76200" cy="762000"/>
            <a:chOff x="1296" y="1488"/>
            <a:chExt cx="48" cy="480"/>
          </a:xfrm>
        </p:grpSpPr>
        <p:sp>
          <p:nvSpPr>
            <p:cNvPr id="27092" name="Line 201"/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93" name="Line 202"/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99" name="Line 203"/>
          <p:cNvSpPr>
            <a:spLocks noChangeShapeType="1"/>
          </p:cNvSpPr>
          <p:nvPr/>
        </p:nvSpPr>
        <p:spPr bwMode="auto">
          <a:xfrm>
            <a:off x="59197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00" name="Line 204"/>
          <p:cNvSpPr>
            <a:spLocks noChangeShapeType="1"/>
          </p:cNvSpPr>
          <p:nvPr/>
        </p:nvSpPr>
        <p:spPr bwMode="auto">
          <a:xfrm>
            <a:off x="59197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01" name="Line 205"/>
          <p:cNvSpPr>
            <a:spLocks noChangeShapeType="1"/>
          </p:cNvSpPr>
          <p:nvPr/>
        </p:nvSpPr>
        <p:spPr bwMode="auto">
          <a:xfrm>
            <a:off x="59197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02" name="Line 206"/>
          <p:cNvSpPr>
            <a:spLocks noChangeShapeType="1"/>
          </p:cNvSpPr>
          <p:nvPr/>
        </p:nvSpPr>
        <p:spPr bwMode="auto">
          <a:xfrm>
            <a:off x="57673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03" name="Line 207"/>
          <p:cNvSpPr>
            <a:spLocks noChangeShapeType="1"/>
          </p:cNvSpPr>
          <p:nvPr/>
        </p:nvSpPr>
        <p:spPr bwMode="auto">
          <a:xfrm>
            <a:off x="57673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04" name="Line 208"/>
          <p:cNvSpPr>
            <a:spLocks noChangeShapeType="1"/>
          </p:cNvSpPr>
          <p:nvPr/>
        </p:nvSpPr>
        <p:spPr bwMode="auto">
          <a:xfrm>
            <a:off x="59197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05" name="Line 209"/>
          <p:cNvSpPr>
            <a:spLocks noChangeShapeType="1"/>
          </p:cNvSpPr>
          <p:nvPr/>
        </p:nvSpPr>
        <p:spPr bwMode="auto">
          <a:xfrm>
            <a:off x="62245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06" name="Line 210"/>
          <p:cNvSpPr>
            <a:spLocks noChangeShapeType="1"/>
          </p:cNvSpPr>
          <p:nvPr/>
        </p:nvSpPr>
        <p:spPr bwMode="auto">
          <a:xfrm>
            <a:off x="62245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707" name="Group 211"/>
          <p:cNvGrpSpPr>
            <a:grpSpLocks/>
          </p:cNvGrpSpPr>
          <p:nvPr/>
        </p:nvGrpSpPr>
        <p:grpSpPr bwMode="auto">
          <a:xfrm>
            <a:off x="5995988" y="2073275"/>
            <a:ext cx="76200" cy="762000"/>
            <a:chOff x="1296" y="1488"/>
            <a:chExt cx="48" cy="480"/>
          </a:xfrm>
        </p:grpSpPr>
        <p:sp>
          <p:nvSpPr>
            <p:cNvPr id="27090" name="Line 212"/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91" name="Line 213"/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708" name="Line 214"/>
          <p:cNvSpPr>
            <a:spLocks noChangeShapeType="1"/>
          </p:cNvSpPr>
          <p:nvPr/>
        </p:nvSpPr>
        <p:spPr bwMode="auto">
          <a:xfrm>
            <a:off x="66055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09" name="Line 215"/>
          <p:cNvSpPr>
            <a:spLocks noChangeShapeType="1"/>
          </p:cNvSpPr>
          <p:nvPr/>
        </p:nvSpPr>
        <p:spPr bwMode="auto">
          <a:xfrm>
            <a:off x="66055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10" name="Line 216"/>
          <p:cNvSpPr>
            <a:spLocks noChangeShapeType="1"/>
          </p:cNvSpPr>
          <p:nvPr/>
        </p:nvSpPr>
        <p:spPr bwMode="auto">
          <a:xfrm>
            <a:off x="66055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11" name="Line 217"/>
          <p:cNvSpPr>
            <a:spLocks noChangeShapeType="1"/>
          </p:cNvSpPr>
          <p:nvPr/>
        </p:nvSpPr>
        <p:spPr bwMode="auto">
          <a:xfrm>
            <a:off x="64531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12" name="Line 218"/>
          <p:cNvSpPr>
            <a:spLocks noChangeShapeType="1"/>
          </p:cNvSpPr>
          <p:nvPr/>
        </p:nvSpPr>
        <p:spPr bwMode="auto">
          <a:xfrm>
            <a:off x="64531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13" name="Line 219"/>
          <p:cNvSpPr>
            <a:spLocks noChangeShapeType="1"/>
          </p:cNvSpPr>
          <p:nvPr/>
        </p:nvSpPr>
        <p:spPr bwMode="auto">
          <a:xfrm>
            <a:off x="66055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14" name="Line 220"/>
          <p:cNvSpPr>
            <a:spLocks noChangeShapeType="1"/>
          </p:cNvSpPr>
          <p:nvPr/>
        </p:nvSpPr>
        <p:spPr bwMode="auto">
          <a:xfrm>
            <a:off x="69103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15" name="Line 221"/>
          <p:cNvSpPr>
            <a:spLocks noChangeShapeType="1"/>
          </p:cNvSpPr>
          <p:nvPr/>
        </p:nvSpPr>
        <p:spPr bwMode="auto">
          <a:xfrm>
            <a:off x="69103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716" name="Group 222"/>
          <p:cNvGrpSpPr>
            <a:grpSpLocks/>
          </p:cNvGrpSpPr>
          <p:nvPr/>
        </p:nvGrpSpPr>
        <p:grpSpPr bwMode="auto">
          <a:xfrm>
            <a:off x="6681788" y="2073275"/>
            <a:ext cx="76200" cy="762000"/>
            <a:chOff x="1296" y="1488"/>
            <a:chExt cx="48" cy="480"/>
          </a:xfrm>
        </p:grpSpPr>
        <p:sp>
          <p:nvSpPr>
            <p:cNvPr id="27088" name="Line 223"/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89" name="Line 224"/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717" name="Line 225"/>
          <p:cNvSpPr>
            <a:spLocks noChangeShapeType="1"/>
          </p:cNvSpPr>
          <p:nvPr/>
        </p:nvSpPr>
        <p:spPr bwMode="auto">
          <a:xfrm>
            <a:off x="7291388" y="260667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18" name="Line 226"/>
          <p:cNvSpPr>
            <a:spLocks noChangeShapeType="1"/>
          </p:cNvSpPr>
          <p:nvPr/>
        </p:nvSpPr>
        <p:spPr bwMode="auto">
          <a:xfrm>
            <a:off x="7291388" y="27590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19" name="Line 227"/>
          <p:cNvSpPr>
            <a:spLocks noChangeShapeType="1"/>
          </p:cNvSpPr>
          <p:nvPr/>
        </p:nvSpPr>
        <p:spPr bwMode="auto">
          <a:xfrm>
            <a:off x="7291388" y="29114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0" name="Line 228"/>
          <p:cNvSpPr>
            <a:spLocks noChangeShapeType="1"/>
          </p:cNvSpPr>
          <p:nvPr/>
        </p:nvSpPr>
        <p:spPr bwMode="auto">
          <a:xfrm>
            <a:off x="7138988" y="31400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1" name="Line 229"/>
          <p:cNvSpPr>
            <a:spLocks noChangeShapeType="1"/>
          </p:cNvSpPr>
          <p:nvPr/>
        </p:nvSpPr>
        <p:spPr bwMode="auto">
          <a:xfrm>
            <a:off x="7138988" y="3216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2" name="Line 230"/>
          <p:cNvSpPr>
            <a:spLocks noChangeShapeType="1"/>
          </p:cNvSpPr>
          <p:nvPr/>
        </p:nvSpPr>
        <p:spPr bwMode="auto">
          <a:xfrm>
            <a:off x="7291388" y="32162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3" name="Line 231"/>
          <p:cNvSpPr>
            <a:spLocks noChangeShapeType="1"/>
          </p:cNvSpPr>
          <p:nvPr/>
        </p:nvSpPr>
        <p:spPr bwMode="auto">
          <a:xfrm>
            <a:off x="7596188" y="3368675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24" name="Line 232"/>
          <p:cNvSpPr>
            <a:spLocks noChangeShapeType="1"/>
          </p:cNvSpPr>
          <p:nvPr/>
        </p:nvSpPr>
        <p:spPr bwMode="auto">
          <a:xfrm>
            <a:off x="7596188" y="35210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6725" name="Group 233"/>
          <p:cNvGrpSpPr>
            <a:grpSpLocks/>
          </p:cNvGrpSpPr>
          <p:nvPr/>
        </p:nvGrpSpPr>
        <p:grpSpPr bwMode="auto">
          <a:xfrm>
            <a:off x="7367588" y="2073275"/>
            <a:ext cx="76200" cy="762000"/>
            <a:chOff x="1296" y="1488"/>
            <a:chExt cx="48" cy="480"/>
          </a:xfrm>
        </p:grpSpPr>
        <p:sp>
          <p:nvSpPr>
            <p:cNvPr id="27086" name="Line 234"/>
            <p:cNvSpPr>
              <a:spLocks noChangeShapeType="1"/>
            </p:cNvSpPr>
            <p:nvPr/>
          </p:nvSpPr>
          <p:spPr bwMode="auto">
            <a:xfrm>
              <a:off x="1296" y="1968"/>
              <a:ext cx="48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87" name="Line 235"/>
            <p:cNvSpPr>
              <a:spLocks noChangeShapeType="1"/>
            </p:cNvSpPr>
            <p:nvPr/>
          </p:nvSpPr>
          <p:spPr bwMode="auto">
            <a:xfrm flipV="1">
              <a:off x="1344" y="1488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726" name="Group 236"/>
          <p:cNvGrpSpPr>
            <a:grpSpLocks/>
          </p:cNvGrpSpPr>
          <p:nvPr/>
        </p:nvGrpSpPr>
        <p:grpSpPr bwMode="auto">
          <a:xfrm>
            <a:off x="2185988" y="3444875"/>
            <a:ext cx="152400" cy="762000"/>
            <a:chOff x="1488" y="2352"/>
            <a:chExt cx="96" cy="480"/>
          </a:xfrm>
        </p:grpSpPr>
        <p:sp>
          <p:nvSpPr>
            <p:cNvPr id="27084" name="Line 237"/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85" name="Line 238"/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727" name="Group 239"/>
          <p:cNvGrpSpPr>
            <a:grpSpLocks/>
          </p:cNvGrpSpPr>
          <p:nvPr/>
        </p:nvGrpSpPr>
        <p:grpSpPr bwMode="auto">
          <a:xfrm>
            <a:off x="2871788" y="3444875"/>
            <a:ext cx="152400" cy="762000"/>
            <a:chOff x="1488" y="2352"/>
            <a:chExt cx="96" cy="480"/>
          </a:xfrm>
        </p:grpSpPr>
        <p:sp>
          <p:nvSpPr>
            <p:cNvPr id="27082" name="Line 240"/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83" name="Line 241"/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728" name="Group 242"/>
          <p:cNvGrpSpPr>
            <a:grpSpLocks/>
          </p:cNvGrpSpPr>
          <p:nvPr/>
        </p:nvGrpSpPr>
        <p:grpSpPr bwMode="auto">
          <a:xfrm>
            <a:off x="3557588" y="3444875"/>
            <a:ext cx="152400" cy="762000"/>
            <a:chOff x="1488" y="2352"/>
            <a:chExt cx="96" cy="480"/>
          </a:xfrm>
        </p:grpSpPr>
        <p:sp>
          <p:nvSpPr>
            <p:cNvPr id="27080" name="Line 243"/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81" name="Line 244"/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729" name="Group 245"/>
          <p:cNvGrpSpPr>
            <a:grpSpLocks/>
          </p:cNvGrpSpPr>
          <p:nvPr/>
        </p:nvGrpSpPr>
        <p:grpSpPr bwMode="auto">
          <a:xfrm>
            <a:off x="4243388" y="3444875"/>
            <a:ext cx="152400" cy="762000"/>
            <a:chOff x="1488" y="2352"/>
            <a:chExt cx="96" cy="480"/>
          </a:xfrm>
        </p:grpSpPr>
        <p:sp>
          <p:nvSpPr>
            <p:cNvPr id="27078" name="Line 246"/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79" name="Line 247"/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730" name="Group 248"/>
          <p:cNvGrpSpPr>
            <a:grpSpLocks/>
          </p:cNvGrpSpPr>
          <p:nvPr/>
        </p:nvGrpSpPr>
        <p:grpSpPr bwMode="auto">
          <a:xfrm>
            <a:off x="4929188" y="3444875"/>
            <a:ext cx="152400" cy="762000"/>
            <a:chOff x="1488" y="2352"/>
            <a:chExt cx="96" cy="480"/>
          </a:xfrm>
        </p:grpSpPr>
        <p:sp>
          <p:nvSpPr>
            <p:cNvPr id="27076" name="Line 249"/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77" name="Line 250"/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731" name="Group 251"/>
          <p:cNvGrpSpPr>
            <a:grpSpLocks/>
          </p:cNvGrpSpPr>
          <p:nvPr/>
        </p:nvGrpSpPr>
        <p:grpSpPr bwMode="auto">
          <a:xfrm>
            <a:off x="5614988" y="3444875"/>
            <a:ext cx="152400" cy="762000"/>
            <a:chOff x="1488" y="2352"/>
            <a:chExt cx="96" cy="480"/>
          </a:xfrm>
        </p:grpSpPr>
        <p:sp>
          <p:nvSpPr>
            <p:cNvPr id="27074" name="Line 252"/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75" name="Line 253"/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732" name="Group 254"/>
          <p:cNvGrpSpPr>
            <a:grpSpLocks/>
          </p:cNvGrpSpPr>
          <p:nvPr/>
        </p:nvGrpSpPr>
        <p:grpSpPr bwMode="auto">
          <a:xfrm>
            <a:off x="6300788" y="3444875"/>
            <a:ext cx="152400" cy="762000"/>
            <a:chOff x="1488" y="2352"/>
            <a:chExt cx="96" cy="480"/>
          </a:xfrm>
        </p:grpSpPr>
        <p:sp>
          <p:nvSpPr>
            <p:cNvPr id="27072" name="Line 255"/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73" name="Line 256"/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733" name="Group 257"/>
          <p:cNvGrpSpPr>
            <a:grpSpLocks/>
          </p:cNvGrpSpPr>
          <p:nvPr/>
        </p:nvGrpSpPr>
        <p:grpSpPr bwMode="auto">
          <a:xfrm>
            <a:off x="6986588" y="3444875"/>
            <a:ext cx="152400" cy="762000"/>
            <a:chOff x="1488" y="2352"/>
            <a:chExt cx="96" cy="480"/>
          </a:xfrm>
        </p:grpSpPr>
        <p:sp>
          <p:nvSpPr>
            <p:cNvPr id="27070" name="Line 258"/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71" name="Line 259"/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6734" name="Group 260"/>
          <p:cNvGrpSpPr>
            <a:grpSpLocks/>
          </p:cNvGrpSpPr>
          <p:nvPr/>
        </p:nvGrpSpPr>
        <p:grpSpPr bwMode="auto">
          <a:xfrm>
            <a:off x="7672388" y="3444875"/>
            <a:ext cx="152400" cy="762000"/>
            <a:chOff x="1488" y="2352"/>
            <a:chExt cx="96" cy="480"/>
          </a:xfrm>
        </p:grpSpPr>
        <p:sp>
          <p:nvSpPr>
            <p:cNvPr id="27068" name="Line 261"/>
            <p:cNvSpPr>
              <a:spLocks noChangeShapeType="1"/>
            </p:cNvSpPr>
            <p:nvPr/>
          </p:nvSpPr>
          <p:spPr bwMode="auto">
            <a:xfrm>
              <a:off x="1488" y="2352"/>
              <a:ext cx="96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69" name="Line 262"/>
            <p:cNvSpPr>
              <a:spLocks noChangeShapeType="1"/>
            </p:cNvSpPr>
            <p:nvPr/>
          </p:nvSpPr>
          <p:spPr bwMode="auto">
            <a:xfrm>
              <a:off x="1584" y="2352"/>
              <a:ext cx="0" cy="48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735" name="Text Box 263"/>
          <p:cNvSpPr txBox="1">
            <a:spLocks noChangeArrowheads="1"/>
          </p:cNvSpPr>
          <p:nvPr/>
        </p:nvSpPr>
        <p:spPr bwMode="auto">
          <a:xfrm>
            <a:off x="585788" y="2382838"/>
            <a:ext cx="450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</a:rPr>
              <a:t>IN</a:t>
            </a:r>
          </a:p>
        </p:txBody>
      </p:sp>
      <p:sp>
        <p:nvSpPr>
          <p:cNvPr id="26736" name="Text Box 264"/>
          <p:cNvSpPr txBox="1">
            <a:spLocks noChangeArrowheads="1"/>
          </p:cNvSpPr>
          <p:nvPr/>
        </p:nvSpPr>
        <p:spPr bwMode="auto">
          <a:xfrm>
            <a:off x="8494713" y="3603625"/>
            <a:ext cx="595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2000">
                <a:solidFill>
                  <a:schemeClr val="hlink"/>
                </a:solidFill>
              </a:rPr>
              <a:t>Out</a:t>
            </a:r>
          </a:p>
        </p:txBody>
      </p:sp>
      <p:grpSp>
        <p:nvGrpSpPr>
          <p:cNvPr id="230478" name="Group 265"/>
          <p:cNvGrpSpPr>
            <a:grpSpLocks/>
          </p:cNvGrpSpPr>
          <p:nvPr/>
        </p:nvGrpSpPr>
        <p:grpSpPr bwMode="auto">
          <a:xfrm>
            <a:off x="1271588" y="1997075"/>
            <a:ext cx="685800" cy="1447800"/>
            <a:chOff x="192" y="768"/>
            <a:chExt cx="432" cy="912"/>
          </a:xfrm>
        </p:grpSpPr>
        <p:sp>
          <p:nvSpPr>
            <p:cNvPr id="27045" name="Rectangle 266"/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46" name="Line 267"/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47" name="Line 268"/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48" name="Line 269"/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49" name="Line 270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50" name="Line 271"/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51" name="Line 272"/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52" name="Line 273"/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53" name="Line 274"/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054" name="Group 275"/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7055" name="Group 276"/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7064" name="Line 277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65" name="Line 278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66" name="Line 279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67" name="Oval 280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056" name="Group 281"/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7060" name="Line 282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61" name="Line 283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62" name="Line 284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63" name="Oval 285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7057" name="Line 286"/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58" name="Line 287"/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59" name="Line 288"/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6738" name="Line 289"/>
          <p:cNvSpPr>
            <a:spLocks noChangeShapeType="1"/>
          </p:cNvSpPr>
          <p:nvPr/>
        </p:nvSpPr>
        <p:spPr bwMode="auto">
          <a:xfrm>
            <a:off x="24907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39" name="Line 290"/>
          <p:cNvSpPr>
            <a:spLocks noChangeShapeType="1"/>
          </p:cNvSpPr>
          <p:nvPr/>
        </p:nvSpPr>
        <p:spPr bwMode="auto">
          <a:xfrm>
            <a:off x="27955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0" name="Line 291"/>
          <p:cNvSpPr>
            <a:spLocks noChangeShapeType="1"/>
          </p:cNvSpPr>
          <p:nvPr/>
        </p:nvSpPr>
        <p:spPr bwMode="auto">
          <a:xfrm>
            <a:off x="31765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1" name="Line 292"/>
          <p:cNvSpPr>
            <a:spLocks noChangeShapeType="1"/>
          </p:cNvSpPr>
          <p:nvPr/>
        </p:nvSpPr>
        <p:spPr bwMode="auto">
          <a:xfrm>
            <a:off x="34813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2" name="Line 293"/>
          <p:cNvSpPr>
            <a:spLocks noChangeShapeType="1"/>
          </p:cNvSpPr>
          <p:nvPr/>
        </p:nvSpPr>
        <p:spPr bwMode="auto">
          <a:xfrm>
            <a:off x="38623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3" name="Line 294"/>
          <p:cNvSpPr>
            <a:spLocks noChangeShapeType="1"/>
          </p:cNvSpPr>
          <p:nvPr/>
        </p:nvSpPr>
        <p:spPr bwMode="auto">
          <a:xfrm>
            <a:off x="41671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4" name="Line 295"/>
          <p:cNvSpPr>
            <a:spLocks noChangeShapeType="1"/>
          </p:cNvSpPr>
          <p:nvPr/>
        </p:nvSpPr>
        <p:spPr bwMode="auto">
          <a:xfrm>
            <a:off x="45481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5" name="Line 296"/>
          <p:cNvSpPr>
            <a:spLocks noChangeShapeType="1"/>
          </p:cNvSpPr>
          <p:nvPr/>
        </p:nvSpPr>
        <p:spPr bwMode="auto">
          <a:xfrm>
            <a:off x="48529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6" name="Line 297"/>
          <p:cNvSpPr>
            <a:spLocks noChangeShapeType="1"/>
          </p:cNvSpPr>
          <p:nvPr/>
        </p:nvSpPr>
        <p:spPr bwMode="auto">
          <a:xfrm>
            <a:off x="52339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7" name="Line 298"/>
          <p:cNvSpPr>
            <a:spLocks noChangeShapeType="1"/>
          </p:cNvSpPr>
          <p:nvPr/>
        </p:nvSpPr>
        <p:spPr bwMode="auto">
          <a:xfrm>
            <a:off x="55387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8" name="Line 299"/>
          <p:cNvSpPr>
            <a:spLocks noChangeShapeType="1"/>
          </p:cNvSpPr>
          <p:nvPr/>
        </p:nvSpPr>
        <p:spPr bwMode="auto">
          <a:xfrm>
            <a:off x="59197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49" name="Line 300"/>
          <p:cNvSpPr>
            <a:spLocks noChangeShapeType="1"/>
          </p:cNvSpPr>
          <p:nvPr/>
        </p:nvSpPr>
        <p:spPr bwMode="auto">
          <a:xfrm>
            <a:off x="62245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50" name="Line 301"/>
          <p:cNvSpPr>
            <a:spLocks noChangeShapeType="1"/>
          </p:cNvSpPr>
          <p:nvPr/>
        </p:nvSpPr>
        <p:spPr bwMode="auto">
          <a:xfrm>
            <a:off x="66055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51" name="Line 302"/>
          <p:cNvSpPr>
            <a:spLocks noChangeShapeType="1"/>
          </p:cNvSpPr>
          <p:nvPr/>
        </p:nvSpPr>
        <p:spPr bwMode="auto">
          <a:xfrm>
            <a:off x="69103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52" name="Line 303"/>
          <p:cNvSpPr>
            <a:spLocks noChangeShapeType="1"/>
          </p:cNvSpPr>
          <p:nvPr/>
        </p:nvSpPr>
        <p:spPr bwMode="auto">
          <a:xfrm>
            <a:off x="7291388" y="30638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53" name="Line 304"/>
          <p:cNvSpPr>
            <a:spLocks noChangeShapeType="1"/>
          </p:cNvSpPr>
          <p:nvPr/>
        </p:nvSpPr>
        <p:spPr bwMode="auto">
          <a:xfrm>
            <a:off x="7596188" y="306387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30493" name="Group 305"/>
          <p:cNvGrpSpPr>
            <a:grpSpLocks/>
          </p:cNvGrpSpPr>
          <p:nvPr/>
        </p:nvGrpSpPr>
        <p:grpSpPr bwMode="auto">
          <a:xfrm>
            <a:off x="1957388" y="1997075"/>
            <a:ext cx="685800" cy="1447800"/>
            <a:chOff x="192" y="768"/>
            <a:chExt cx="432" cy="912"/>
          </a:xfrm>
        </p:grpSpPr>
        <p:sp>
          <p:nvSpPr>
            <p:cNvPr id="27022" name="Rectangle 306"/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23" name="Line 307"/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24" name="Line 308"/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25" name="Line 309"/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26" name="Line 310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27" name="Line 311"/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28" name="Line 312"/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29" name="Line 313"/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30" name="Line 314"/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031" name="Group 315"/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7032" name="Group 316"/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7041" name="Line 317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42" name="Line 318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43" name="Line 319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44" name="Oval 320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033" name="Group 321"/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7037" name="Line 322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38" name="Line 323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39" name="Line 324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40" name="Oval 325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7034" name="Line 326"/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35" name="Line 327"/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36" name="Line 328"/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0512" name="Group 329"/>
          <p:cNvGrpSpPr>
            <a:grpSpLocks/>
          </p:cNvGrpSpPr>
          <p:nvPr/>
        </p:nvGrpSpPr>
        <p:grpSpPr bwMode="auto">
          <a:xfrm>
            <a:off x="2643188" y="1997075"/>
            <a:ext cx="685800" cy="1447800"/>
            <a:chOff x="192" y="768"/>
            <a:chExt cx="432" cy="912"/>
          </a:xfrm>
        </p:grpSpPr>
        <p:sp>
          <p:nvSpPr>
            <p:cNvPr id="26999" name="Rectangle 330"/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00" name="Line 331"/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01" name="Line 332"/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02" name="Line 333"/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03" name="Line 334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04" name="Line 335"/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05" name="Line 336"/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06" name="Line 337"/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07" name="Line 338"/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008" name="Group 339"/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7009" name="Group 340"/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7018" name="Line 341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19" name="Line 342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20" name="Line 343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21" name="Oval 344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010" name="Group 345"/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7014" name="Line 346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15" name="Line 347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16" name="Line 348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017" name="Oval 349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7011" name="Line 350"/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12" name="Line 351"/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013" name="Line 352"/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0534" name="Group 353"/>
          <p:cNvGrpSpPr>
            <a:grpSpLocks/>
          </p:cNvGrpSpPr>
          <p:nvPr/>
        </p:nvGrpSpPr>
        <p:grpSpPr bwMode="auto">
          <a:xfrm>
            <a:off x="3328988" y="1997075"/>
            <a:ext cx="685800" cy="1447800"/>
            <a:chOff x="192" y="768"/>
            <a:chExt cx="432" cy="912"/>
          </a:xfrm>
        </p:grpSpPr>
        <p:sp>
          <p:nvSpPr>
            <p:cNvPr id="26976" name="Rectangle 354"/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77" name="Line 355"/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78" name="Line 356"/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79" name="Line 357"/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80" name="Line 358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81" name="Line 359"/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82" name="Line 360"/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83" name="Line 361"/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84" name="Line 362"/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985" name="Group 363"/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6986" name="Group 364"/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6995" name="Line 365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96" name="Line 366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97" name="Line 367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98" name="Oval 368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987" name="Group 369"/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6991" name="Line 370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92" name="Line 371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93" name="Line 372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94" name="Oval 373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988" name="Line 374"/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89" name="Line 375"/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90" name="Line 376"/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0567" name="Group 377"/>
          <p:cNvGrpSpPr>
            <a:grpSpLocks/>
          </p:cNvGrpSpPr>
          <p:nvPr/>
        </p:nvGrpSpPr>
        <p:grpSpPr bwMode="auto">
          <a:xfrm>
            <a:off x="4014788" y="1997075"/>
            <a:ext cx="685800" cy="1447800"/>
            <a:chOff x="192" y="768"/>
            <a:chExt cx="432" cy="912"/>
          </a:xfrm>
        </p:grpSpPr>
        <p:sp>
          <p:nvSpPr>
            <p:cNvPr id="26953" name="Rectangle 378"/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54" name="Line 379"/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55" name="Line 380"/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56" name="Line 381"/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57" name="Line 382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58" name="Line 383"/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59" name="Line 384"/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60" name="Line 385"/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61" name="Line 386"/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962" name="Group 387"/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6963" name="Group 388"/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6972" name="Line 389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73" name="Line 390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74" name="Line 391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75" name="Oval 392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964" name="Group 393"/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6968" name="Line 394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69" name="Line 395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70" name="Line 396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71" name="Oval 397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965" name="Line 398"/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66" name="Line 399"/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67" name="Line 400"/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0611" name="Group 401"/>
          <p:cNvGrpSpPr>
            <a:grpSpLocks/>
          </p:cNvGrpSpPr>
          <p:nvPr/>
        </p:nvGrpSpPr>
        <p:grpSpPr bwMode="auto">
          <a:xfrm>
            <a:off x="4700588" y="1997075"/>
            <a:ext cx="685800" cy="1447800"/>
            <a:chOff x="192" y="768"/>
            <a:chExt cx="432" cy="912"/>
          </a:xfrm>
        </p:grpSpPr>
        <p:sp>
          <p:nvSpPr>
            <p:cNvPr id="26930" name="Rectangle 402"/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31" name="Line 403"/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32" name="Line 404"/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33" name="Line 405"/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34" name="Line 406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35" name="Line 407"/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36" name="Line 408"/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37" name="Line 409"/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38" name="Line 410"/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939" name="Group 411"/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6940" name="Group 412"/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6949" name="Line 413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50" name="Line 414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51" name="Line 415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52" name="Oval 416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941" name="Group 417"/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6945" name="Line 418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46" name="Line 419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47" name="Line 420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48" name="Oval 421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942" name="Line 422"/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43" name="Line 423"/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44" name="Line 424"/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0639" name="Group 425"/>
          <p:cNvGrpSpPr>
            <a:grpSpLocks/>
          </p:cNvGrpSpPr>
          <p:nvPr/>
        </p:nvGrpSpPr>
        <p:grpSpPr bwMode="auto">
          <a:xfrm>
            <a:off x="5386388" y="1997075"/>
            <a:ext cx="685800" cy="1447800"/>
            <a:chOff x="192" y="768"/>
            <a:chExt cx="432" cy="912"/>
          </a:xfrm>
        </p:grpSpPr>
        <p:sp>
          <p:nvSpPr>
            <p:cNvPr id="26907" name="Rectangle 426"/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08" name="Line 427"/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09" name="Line 428"/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10" name="Line 429"/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11" name="Line 430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12" name="Line 431"/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13" name="Line 432"/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14" name="Line 433"/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15" name="Line 434"/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916" name="Group 435"/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6917" name="Group 436"/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6926" name="Line 437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27" name="Line 438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28" name="Line 439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29" name="Oval 440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918" name="Group 441"/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6922" name="Line 442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23" name="Line 443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24" name="Line 444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25" name="Oval 445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919" name="Line 446"/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20" name="Line 447"/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921" name="Line 448"/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0651" name="Group 449"/>
          <p:cNvGrpSpPr>
            <a:grpSpLocks/>
          </p:cNvGrpSpPr>
          <p:nvPr/>
        </p:nvGrpSpPr>
        <p:grpSpPr bwMode="auto">
          <a:xfrm>
            <a:off x="6072188" y="1997075"/>
            <a:ext cx="685800" cy="1447800"/>
            <a:chOff x="192" y="768"/>
            <a:chExt cx="432" cy="912"/>
          </a:xfrm>
        </p:grpSpPr>
        <p:sp>
          <p:nvSpPr>
            <p:cNvPr id="26884" name="Rectangle 450"/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85" name="Line 451"/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86" name="Line 452"/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87" name="Line 453"/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88" name="Line 454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89" name="Line 455"/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90" name="Line 456"/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91" name="Line 457"/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92" name="Line 458"/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893" name="Group 459"/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6894" name="Group 460"/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6903" name="Line 461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04" name="Line 462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05" name="Line 463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06" name="Oval 464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895" name="Group 465"/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6899" name="Line 466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00" name="Line 467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01" name="Line 468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02" name="Oval 469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896" name="Line 470"/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97" name="Line 471"/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98" name="Line 472"/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0665" name="Group 473"/>
          <p:cNvGrpSpPr>
            <a:grpSpLocks/>
          </p:cNvGrpSpPr>
          <p:nvPr/>
        </p:nvGrpSpPr>
        <p:grpSpPr bwMode="auto">
          <a:xfrm>
            <a:off x="6757988" y="1997075"/>
            <a:ext cx="685800" cy="1447800"/>
            <a:chOff x="192" y="768"/>
            <a:chExt cx="432" cy="912"/>
          </a:xfrm>
        </p:grpSpPr>
        <p:sp>
          <p:nvSpPr>
            <p:cNvPr id="26861" name="Rectangle 474"/>
            <p:cNvSpPr>
              <a:spLocks noChangeArrowheads="1"/>
            </p:cNvSpPr>
            <p:nvPr/>
          </p:nvSpPr>
          <p:spPr bwMode="auto">
            <a:xfrm>
              <a:off x="480" y="1200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62" name="Line 475"/>
            <p:cNvSpPr>
              <a:spLocks noChangeShapeType="1"/>
            </p:cNvSpPr>
            <p:nvPr/>
          </p:nvSpPr>
          <p:spPr bwMode="auto">
            <a:xfrm>
              <a:off x="528" y="115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63" name="Line 476"/>
            <p:cNvSpPr>
              <a:spLocks noChangeShapeType="1"/>
            </p:cNvSpPr>
            <p:nvPr/>
          </p:nvSpPr>
          <p:spPr bwMode="auto">
            <a:xfrm>
              <a:off x="528" y="1248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64" name="Line 477"/>
            <p:cNvSpPr>
              <a:spLocks noChangeShapeType="1"/>
            </p:cNvSpPr>
            <p:nvPr/>
          </p:nvSpPr>
          <p:spPr bwMode="auto">
            <a:xfrm>
              <a:off x="528" y="1344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65" name="Line 478"/>
            <p:cNvSpPr>
              <a:spLocks noChangeShapeType="1"/>
            </p:cNvSpPr>
            <p:nvPr/>
          </p:nvSpPr>
          <p:spPr bwMode="auto">
            <a:xfrm>
              <a:off x="432" y="1488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66" name="Line 479"/>
            <p:cNvSpPr>
              <a:spLocks noChangeShapeType="1"/>
            </p:cNvSpPr>
            <p:nvPr/>
          </p:nvSpPr>
          <p:spPr bwMode="auto">
            <a:xfrm>
              <a:off x="432" y="1536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67" name="Line 480"/>
            <p:cNvSpPr>
              <a:spLocks noChangeShapeType="1"/>
            </p:cNvSpPr>
            <p:nvPr/>
          </p:nvSpPr>
          <p:spPr bwMode="auto">
            <a:xfrm>
              <a:off x="528" y="1536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68" name="Line 481"/>
            <p:cNvSpPr>
              <a:spLocks noChangeShapeType="1"/>
            </p:cNvSpPr>
            <p:nvPr/>
          </p:nvSpPr>
          <p:spPr bwMode="auto">
            <a:xfrm>
              <a:off x="576" y="1296"/>
              <a:ext cx="4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69" name="Line 482"/>
            <p:cNvSpPr>
              <a:spLocks noChangeShapeType="1"/>
            </p:cNvSpPr>
            <p:nvPr/>
          </p:nvSpPr>
          <p:spPr bwMode="auto">
            <a:xfrm flipV="1">
              <a:off x="624" y="816"/>
              <a:ext cx="0" cy="48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870" name="Group 483"/>
            <p:cNvGrpSpPr>
              <a:grpSpLocks/>
            </p:cNvGrpSpPr>
            <p:nvPr/>
          </p:nvGrpSpPr>
          <p:grpSpPr bwMode="auto">
            <a:xfrm>
              <a:off x="192" y="768"/>
              <a:ext cx="432" cy="96"/>
              <a:chOff x="912" y="1440"/>
              <a:chExt cx="432" cy="96"/>
            </a:xfrm>
          </p:grpSpPr>
          <p:grpSp>
            <p:nvGrpSpPr>
              <p:cNvPr id="26871" name="Group 484"/>
              <p:cNvGrpSpPr>
                <a:grpSpLocks/>
              </p:cNvGrpSpPr>
              <p:nvPr/>
            </p:nvGrpSpPr>
            <p:grpSpPr bwMode="auto">
              <a:xfrm>
                <a:off x="960" y="1440"/>
                <a:ext cx="146" cy="96"/>
                <a:chOff x="1008" y="1440"/>
                <a:chExt cx="146" cy="96"/>
              </a:xfrm>
            </p:grpSpPr>
            <p:sp>
              <p:nvSpPr>
                <p:cNvPr id="26880" name="Line 485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881" name="Line 486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882" name="Line 487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883" name="Oval 488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872" name="Group 489"/>
              <p:cNvGrpSpPr>
                <a:grpSpLocks/>
              </p:cNvGrpSpPr>
              <p:nvPr/>
            </p:nvGrpSpPr>
            <p:grpSpPr bwMode="auto">
              <a:xfrm>
                <a:off x="1152" y="1440"/>
                <a:ext cx="146" cy="96"/>
                <a:chOff x="1008" y="1440"/>
                <a:chExt cx="146" cy="96"/>
              </a:xfrm>
            </p:grpSpPr>
            <p:sp>
              <p:nvSpPr>
                <p:cNvPr id="26876" name="Line 490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0" cy="96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877" name="Line 491"/>
                <p:cNvSpPr>
                  <a:spLocks noChangeShapeType="1"/>
                </p:cNvSpPr>
                <p:nvPr/>
              </p:nvSpPr>
              <p:spPr bwMode="auto">
                <a:xfrm flipV="1">
                  <a:off x="1008" y="1488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878" name="Line 492"/>
                <p:cNvSpPr>
                  <a:spLocks noChangeShapeType="1"/>
                </p:cNvSpPr>
                <p:nvPr/>
              </p:nvSpPr>
              <p:spPr bwMode="auto">
                <a:xfrm>
                  <a:off x="1008" y="1440"/>
                  <a:ext cx="96" cy="48"/>
                </a:xfrm>
                <a:prstGeom prst="lin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879" name="Oval 493"/>
                <p:cNvSpPr>
                  <a:spLocks noChangeArrowheads="1"/>
                </p:cNvSpPr>
                <p:nvPr/>
              </p:nvSpPr>
              <p:spPr bwMode="auto">
                <a:xfrm>
                  <a:off x="1107" y="1464"/>
                  <a:ext cx="47" cy="47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873" name="Line 494"/>
              <p:cNvSpPr>
                <a:spLocks noChangeShapeType="1"/>
              </p:cNvSpPr>
              <p:nvPr/>
            </p:nvSpPr>
            <p:spPr bwMode="auto">
              <a:xfrm flipH="1">
                <a:off x="1104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74" name="Line 495"/>
              <p:cNvSpPr>
                <a:spLocks noChangeShapeType="1"/>
              </p:cNvSpPr>
              <p:nvPr/>
            </p:nvSpPr>
            <p:spPr bwMode="auto">
              <a:xfrm>
                <a:off x="1296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875" name="Line 496"/>
              <p:cNvSpPr>
                <a:spLocks noChangeShapeType="1"/>
              </p:cNvSpPr>
              <p:nvPr/>
            </p:nvSpPr>
            <p:spPr bwMode="auto">
              <a:xfrm flipH="1">
                <a:off x="912" y="1488"/>
                <a:ext cx="48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30705" name="Group 497"/>
          <p:cNvGrpSpPr>
            <a:grpSpLocks/>
          </p:cNvGrpSpPr>
          <p:nvPr/>
        </p:nvGrpSpPr>
        <p:grpSpPr bwMode="auto">
          <a:xfrm>
            <a:off x="1652588" y="2911475"/>
            <a:ext cx="685800" cy="1295400"/>
            <a:chOff x="288" y="2016"/>
            <a:chExt cx="432" cy="816"/>
          </a:xfrm>
        </p:grpSpPr>
        <p:sp>
          <p:nvSpPr>
            <p:cNvPr id="26852" name="Rectangle 498"/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53" name="Line 499"/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54" name="Line 500"/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55" name="Line 501"/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56" name="Line 502"/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57" name="Line 503"/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58" name="Line 504"/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59" name="Line 505"/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60" name="Line 506"/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0907" name="Text Box 507"/>
          <p:cNvSpPr txBox="1">
            <a:spLocks noChangeArrowheads="1"/>
          </p:cNvSpPr>
          <p:nvPr/>
        </p:nvSpPr>
        <p:spPr bwMode="auto">
          <a:xfrm>
            <a:off x="2700338" y="5200650"/>
            <a:ext cx="4140200" cy="461963"/>
          </a:xfrm>
          <a:prstGeom prst="rect">
            <a:avLst/>
          </a:prstGeom>
          <a:solidFill>
            <a:srgbClr val="99CCFF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>
                <a:ea typeface="ヒラギノ角ゴ Pro W3" charset="-128"/>
                <a:cs typeface="ヒラギノ角ゴ Pro W3" charset="-128"/>
              </a:rPr>
              <a:t>“Time stretcher” GHz </a:t>
            </a:r>
            <a:r>
              <a:rPr lang="en-US" sz="2400">
                <a:ea typeface="ヒラギノ角ゴ Pro W3" charset="-128"/>
                <a:cs typeface="ヒラギノ角ゴ Pro W3" charset="-128"/>
                <a:sym typeface="Symbol" charset="2"/>
              </a:rPr>
              <a:t> MHz</a:t>
            </a:r>
          </a:p>
        </p:txBody>
      </p:sp>
      <p:sp>
        <p:nvSpPr>
          <p:cNvPr id="230908" name="Text Box 508"/>
          <p:cNvSpPr txBox="1">
            <a:spLocks noChangeArrowheads="1"/>
          </p:cNvSpPr>
          <p:nvPr/>
        </p:nvSpPr>
        <p:spPr bwMode="auto">
          <a:xfrm>
            <a:off x="7761288" y="2919413"/>
            <a:ext cx="1098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lang="en-US" sz="1600"/>
              <a:t>Waveform </a:t>
            </a:r>
          </a:p>
          <a:p>
            <a:pPr algn="ctr" eaLnBrk="1" hangingPunct="1"/>
            <a:r>
              <a:rPr lang="en-US" sz="1600"/>
              <a:t>stored</a:t>
            </a:r>
          </a:p>
        </p:txBody>
      </p:sp>
      <p:grpSp>
        <p:nvGrpSpPr>
          <p:cNvPr id="230715" name="Group 509"/>
          <p:cNvGrpSpPr>
            <a:grpSpLocks/>
          </p:cNvGrpSpPr>
          <p:nvPr/>
        </p:nvGrpSpPr>
        <p:grpSpPr bwMode="auto">
          <a:xfrm>
            <a:off x="2338388" y="2911475"/>
            <a:ext cx="685800" cy="1295400"/>
            <a:chOff x="288" y="2016"/>
            <a:chExt cx="432" cy="816"/>
          </a:xfrm>
        </p:grpSpPr>
        <p:sp>
          <p:nvSpPr>
            <p:cNvPr id="26843" name="Rectangle 510"/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44" name="Line 511"/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45" name="Line 512"/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46" name="Line 513"/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47" name="Line 514"/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48" name="Line 515"/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49" name="Line 516"/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50" name="Line 517"/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51" name="Line 518"/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0716" name="Group 519"/>
          <p:cNvGrpSpPr>
            <a:grpSpLocks/>
          </p:cNvGrpSpPr>
          <p:nvPr/>
        </p:nvGrpSpPr>
        <p:grpSpPr bwMode="auto">
          <a:xfrm>
            <a:off x="3024188" y="2911475"/>
            <a:ext cx="685800" cy="1295400"/>
            <a:chOff x="288" y="2016"/>
            <a:chExt cx="432" cy="816"/>
          </a:xfrm>
        </p:grpSpPr>
        <p:sp>
          <p:nvSpPr>
            <p:cNvPr id="26834" name="Rectangle 520"/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35" name="Line 521"/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36" name="Line 522"/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37" name="Line 523"/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38" name="Line 524"/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39" name="Line 525"/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40" name="Line 526"/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41" name="Line 527"/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42" name="Line 528"/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0721" name="Group 529"/>
          <p:cNvGrpSpPr>
            <a:grpSpLocks/>
          </p:cNvGrpSpPr>
          <p:nvPr/>
        </p:nvGrpSpPr>
        <p:grpSpPr bwMode="auto">
          <a:xfrm>
            <a:off x="3709988" y="2911475"/>
            <a:ext cx="685800" cy="1295400"/>
            <a:chOff x="288" y="2016"/>
            <a:chExt cx="432" cy="816"/>
          </a:xfrm>
        </p:grpSpPr>
        <p:sp>
          <p:nvSpPr>
            <p:cNvPr id="26825" name="Rectangle 530"/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26" name="Line 531"/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27" name="Line 532"/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28" name="Line 533"/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29" name="Line 534"/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30" name="Line 535"/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31" name="Line 536"/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32" name="Line 537"/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33" name="Line 538"/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0729" name="Group 539"/>
          <p:cNvGrpSpPr>
            <a:grpSpLocks/>
          </p:cNvGrpSpPr>
          <p:nvPr/>
        </p:nvGrpSpPr>
        <p:grpSpPr bwMode="auto">
          <a:xfrm>
            <a:off x="4395788" y="2911475"/>
            <a:ext cx="685800" cy="1295400"/>
            <a:chOff x="288" y="2016"/>
            <a:chExt cx="432" cy="816"/>
          </a:xfrm>
        </p:grpSpPr>
        <p:sp>
          <p:nvSpPr>
            <p:cNvPr id="26816" name="Rectangle 540"/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17" name="Line 541"/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18" name="Line 542"/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19" name="Line 543"/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20" name="Line 544"/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21" name="Line 545"/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22" name="Line 546"/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23" name="Line 547"/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24" name="Line 548"/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0739" name="Group 549"/>
          <p:cNvGrpSpPr>
            <a:grpSpLocks/>
          </p:cNvGrpSpPr>
          <p:nvPr/>
        </p:nvGrpSpPr>
        <p:grpSpPr bwMode="auto">
          <a:xfrm>
            <a:off x="5081588" y="2911475"/>
            <a:ext cx="685800" cy="1295400"/>
            <a:chOff x="288" y="2016"/>
            <a:chExt cx="432" cy="816"/>
          </a:xfrm>
        </p:grpSpPr>
        <p:sp>
          <p:nvSpPr>
            <p:cNvPr id="26807" name="Rectangle 550"/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08" name="Line 551"/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09" name="Line 552"/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10" name="Line 553"/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11" name="Line 554"/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12" name="Line 555"/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13" name="Line 556"/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14" name="Line 557"/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15" name="Line 558"/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0740" name="Group 559"/>
          <p:cNvGrpSpPr>
            <a:grpSpLocks/>
          </p:cNvGrpSpPr>
          <p:nvPr/>
        </p:nvGrpSpPr>
        <p:grpSpPr bwMode="auto">
          <a:xfrm>
            <a:off x="5767388" y="2911475"/>
            <a:ext cx="685800" cy="1295400"/>
            <a:chOff x="288" y="2016"/>
            <a:chExt cx="432" cy="816"/>
          </a:xfrm>
        </p:grpSpPr>
        <p:sp>
          <p:nvSpPr>
            <p:cNvPr id="26798" name="Rectangle 560"/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9" name="Line 561"/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00" name="Line 562"/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01" name="Line 563"/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02" name="Line 564"/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03" name="Line 565"/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04" name="Line 566"/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05" name="Line 567"/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06" name="Line 568"/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0745" name="Group 569"/>
          <p:cNvGrpSpPr>
            <a:grpSpLocks/>
          </p:cNvGrpSpPr>
          <p:nvPr/>
        </p:nvGrpSpPr>
        <p:grpSpPr bwMode="auto">
          <a:xfrm>
            <a:off x="6453188" y="2911475"/>
            <a:ext cx="685800" cy="1295400"/>
            <a:chOff x="288" y="2016"/>
            <a:chExt cx="432" cy="816"/>
          </a:xfrm>
        </p:grpSpPr>
        <p:sp>
          <p:nvSpPr>
            <p:cNvPr id="26789" name="Rectangle 570"/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90" name="Line 571"/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91" name="Line 572"/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92" name="Line 573"/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93" name="Line 574"/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94" name="Line 575"/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95" name="Line 576"/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96" name="Line 577"/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97" name="Line 578"/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30753" name="Group 579"/>
          <p:cNvGrpSpPr>
            <a:grpSpLocks/>
          </p:cNvGrpSpPr>
          <p:nvPr/>
        </p:nvGrpSpPr>
        <p:grpSpPr bwMode="auto">
          <a:xfrm>
            <a:off x="7138988" y="2911475"/>
            <a:ext cx="685800" cy="1295400"/>
            <a:chOff x="288" y="2016"/>
            <a:chExt cx="432" cy="816"/>
          </a:xfrm>
        </p:grpSpPr>
        <p:sp>
          <p:nvSpPr>
            <p:cNvPr id="26780" name="Rectangle 580"/>
            <p:cNvSpPr>
              <a:spLocks noChangeArrowheads="1"/>
            </p:cNvSpPr>
            <p:nvPr/>
          </p:nvSpPr>
          <p:spPr bwMode="auto">
            <a:xfrm>
              <a:off x="528" y="2256"/>
              <a:ext cx="144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81" name="Line 581"/>
            <p:cNvSpPr>
              <a:spLocks noChangeShapeType="1"/>
            </p:cNvSpPr>
            <p:nvPr/>
          </p:nvSpPr>
          <p:spPr bwMode="auto">
            <a:xfrm>
              <a:off x="384" y="2016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82" name="Line 582"/>
            <p:cNvSpPr>
              <a:spLocks noChangeShapeType="1"/>
            </p:cNvSpPr>
            <p:nvPr/>
          </p:nvSpPr>
          <p:spPr bwMode="auto">
            <a:xfrm>
              <a:off x="288" y="2160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83" name="Line 583"/>
            <p:cNvSpPr>
              <a:spLocks noChangeShapeType="1"/>
            </p:cNvSpPr>
            <p:nvPr/>
          </p:nvSpPr>
          <p:spPr bwMode="auto">
            <a:xfrm>
              <a:off x="288" y="2208"/>
              <a:ext cx="192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84" name="Line 584"/>
            <p:cNvSpPr>
              <a:spLocks noChangeShapeType="1"/>
            </p:cNvSpPr>
            <p:nvPr/>
          </p:nvSpPr>
          <p:spPr bwMode="auto">
            <a:xfrm>
              <a:off x="384" y="2208"/>
              <a:ext cx="0" cy="144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85" name="Line 585"/>
            <p:cNvSpPr>
              <a:spLocks noChangeShapeType="1"/>
            </p:cNvSpPr>
            <p:nvPr/>
          </p:nvSpPr>
          <p:spPr bwMode="auto">
            <a:xfrm>
              <a:off x="384" y="2112"/>
              <a:ext cx="192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86" name="Line 586"/>
            <p:cNvSpPr>
              <a:spLocks noChangeShapeType="1"/>
            </p:cNvSpPr>
            <p:nvPr/>
          </p:nvSpPr>
          <p:spPr bwMode="auto">
            <a:xfrm>
              <a:off x="576" y="211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87" name="Line 587"/>
            <p:cNvSpPr>
              <a:spLocks noChangeShapeType="1"/>
            </p:cNvSpPr>
            <p:nvPr/>
          </p:nvSpPr>
          <p:spPr bwMode="auto">
            <a:xfrm>
              <a:off x="624" y="2352"/>
              <a:ext cx="96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88" name="Line 588"/>
            <p:cNvSpPr>
              <a:spLocks noChangeShapeType="1"/>
            </p:cNvSpPr>
            <p:nvPr/>
          </p:nvSpPr>
          <p:spPr bwMode="auto">
            <a:xfrm>
              <a:off x="720" y="2352"/>
              <a:ext cx="0" cy="48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773" name="Text Box 589"/>
          <p:cNvSpPr txBox="1">
            <a:spLocks noChangeArrowheads="1"/>
          </p:cNvSpPr>
          <p:nvPr/>
        </p:nvSpPr>
        <p:spPr bwMode="auto">
          <a:xfrm>
            <a:off x="2566988" y="1330325"/>
            <a:ext cx="4086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2400"/>
              <a:t>Inverter “Domino” ring chain</a:t>
            </a:r>
          </a:p>
        </p:txBody>
      </p:sp>
      <p:sp>
        <p:nvSpPr>
          <p:cNvPr id="26774" name="AutoShape 590"/>
          <p:cNvSpPr>
            <a:spLocks/>
          </p:cNvSpPr>
          <p:nvPr/>
        </p:nvSpPr>
        <p:spPr bwMode="auto">
          <a:xfrm rot="-5400000">
            <a:off x="1500188" y="1212850"/>
            <a:ext cx="228600" cy="6858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75" name="Text Box 591"/>
          <p:cNvSpPr txBox="1">
            <a:spLocks noChangeArrowheads="1"/>
          </p:cNvSpPr>
          <p:nvPr/>
        </p:nvSpPr>
        <p:spPr bwMode="auto">
          <a:xfrm>
            <a:off x="1208088" y="1052513"/>
            <a:ext cx="8334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lang="en-US" sz="1400"/>
              <a:t>0.2-2 ns</a:t>
            </a:r>
          </a:p>
        </p:txBody>
      </p:sp>
      <p:sp>
        <p:nvSpPr>
          <p:cNvPr id="26776" name="Text Box 592"/>
          <p:cNvSpPr txBox="1">
            <a:spLocks noChangeArrowheads="1"/>
          </p:cNvSpPr>
          <p:nvPr/>
        </p:nvSpPr>
        <p:spPr bwMode="auto">
          <a:xfrm>
            <a:off x="8012113" y="3951288"/>
            <a:ext cx="1028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lang="en-US" sz="2000">
                <a:solidFill>
                  <a:schemeClr val="hlink"/>
                </a:solidFill>
              </a:rPr>
              <a:t>FADC </a:t>
            </a:r>
          </a:p>
          <a:p>
            <a:pPr algn="ctr" eaLnBrk="1" hangingPunct="1"/>
            <a:r>
              <a:rPr lang="en-US" sz="2000">
                <a:solidFill>
                  <a:schemeClr val="hlink"/>
                </a:solidFill>
              </a:rPr>
              <a:t>33 MHz</a:t>
            </a:r>
          </a:p>
        </p:txBody>
      </p:sp>
      <p:sp>
        <p:nvSpPr>
          <p:cNvPr id="26777" name="Freeform 593"/>
          <p:cNvSpPr>
            <a:spLocks/>
          </p:cNvSpPr>
          <p:nvPr/>
        </p:nvSpPr>
        <p:spPr bwMode="auto">
          <a:xfrm>
            <a:off x="1116013" y="1771650"/>
            <a:ext cx="6480175" cy="301625"/>
          </a:xfrm>
          <a:custGeom>
            <a:avLst/>
            <a:gdLst>
              <a:gd name="T0" fmla="*/ 2147483647 w 4082"/>
              <a:gd name="T1" fmla="*/ 2147483647 h 190"/>
              <a:gd name="T2" fmla="*/ 2147483647 w 4082"/>
              <a:gd name="T3" fmla="*/ 2147483647 h 190"/>
              <a:gd name="T4" fmla="*/ 2147483647 w 4082"/>
              <a:gd name="T5" fmla="*/ 0 h 190"/>
              <a:gd name="T6" fmla="*/ 0 w 4082"/>
              <a:gd name="T7" fmla="*/ 0 h 190"/>
              <a:gd name="T8" fmla="*/ 2147483647 w 4082"/>
              <a:gd name="T9" fmla="*/ 2147483647 h 190"/>
              <a:gd name="T10" fmla="*/ 2147483647 w 4082"/>
              <a:gd name="T11" fmla="*/ 2147483647 h 1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2"/>
              <a:gd name="T19" fmla="*/ 0 h 190"/>
              <a:gd name="T20" fmla="*/ 4082 w 4082"/>
              <a:gd name="T21" fmla="*/ 190 h 1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2" h="190">
                <a:moveTo>
                  <a:pt x="3988" y="190"/>
                </a:moveTo>
                <a:lnTo>
                  <a:pt x="4082" y="190"/>
                </a:lnTo>
                <a:lnTo>
                  <a:pt x="4082" y="0"/>
                </a:lnTo>
                <a:lnTo>
                  <a:pt x="0" y="0"/>
                </a:lnTo>
                <a:lnTo>
                  <a:pt x="1" y="190"/>
                </a:lnTo>
                <a:lnTo>
                  <a:pt x="100" y="190"/>
                </a:lnTo>
              </a:path>
            </a:pathLst>
          </a:custGeom>
          <a:noFill/>
          <a:ln w="190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78" name="Text Box 591"/>
          <p:cNvSpPr txBox="1">
            <a:spLocks noChangeArrowheads="1"/>
          </p:cNvSpPr>
          <p:nvPr/>
        </p:nvSpPr>
        <p:spPr bwMode="auto">
          <a:xfrm>
            <a:off x="7370763" y="981075"/>
            <a:ext cx="1373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 eaLnBrk="1" hangingPunct="1"/>
            <a:r>
              <a:rPr lang="en-US" sz="1800"/>
              <a:t>10-100 mW</a:t>
            </a:r>
          </a:p>
        </p:txBody>
      </p:sp>
      <p:sp>
        <p:nvSpPr>
          <p:cNvPr id="26779" name="AutoShape 590"/>
          <p:cNvSpPr>
            <a:spLocks/>
          </p:cNvSpPr>
          <p:nvPr/>
        </p:nvSpPr>
        <p:spPr bwMode="auto">
          <a:xfrm rot="-3671157">
            <a:off x="7787482" y="1092993"/>
            <a:ext cx="228600" cy="1065213"/>
          </a:xfrm>
          <a:prstGeom prst="rightBrace">
            <a:avLst>
              <a:gd name="adj1" fmla="val 250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30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0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0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0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907" grpId="0" animBg="1"/>
      <p:bldP spid="23090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29698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Triggered Operation</a:t>
            </a:r>
          </a:p>
        </p:txBody>
      </p:sp>
      <p:pic>
        <p:nvPicPr>
          <p:cNvPr id="2970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943100"/>
            <a:ext cx="6913562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01" name="Group 19"/>
          <p:cNvGrpSpPr>
            <a:grpSpLocks/>
          </p:cNvGrpSpPr>
          <p:nvPr/>
        </p:nvGrpSpPr>
        <p:grpSpPr bwMode="auto">
          <a:xfrm>
            <a:off x="2755900" y="2492375"/>
            <a:ext cx="3022600" cy="2595563"/>
            <a:chOff x="2154" y="981"/>
            <a:chExt cx="2405" cy="2132"/>
          </a:xfrm>
        </p:grpSpPr>
        <p:sp>
          <p:nvSpPr>
            <p:cNvPr id="29718" name="Rectangle 13"/>
            <p:cNvSpPr>
              <a:spLocks noChangeArrowheads="1"/>
            </p:cNvSpPr>
            <p:nvPr/>
          </p:nvSpPr>
          <p:spPr bwMode="auto">
            <a:xfrm>
              <a:off x="2154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9719" name="Rectangle 14"/>
            <p:cNvSpPr>
              <a:spLocks noChangeArrowheads="1"/>
            </p:cNvSpPr>
            <p:nvPr/>
          </p:nvSpPr>
          <p:spPr bwMode="auto">
            <a:xfrm>
              <a:off x="2290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9720" name="Rectangle 15"/>
            <p:cNvSpPr>
              <a:spLocks noChangeArrowheads="1"/>
            </p:cNvSpPr>
            <p:nvPr/>
          </p:nvSpPr>
          <p:spPr bwMode="auto">
            <a:xfrm>
              <a:off x="2653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9721" name="Rectangle 16"/>
            <p:cNvSpPr>
              <a:spLocks noChangeArrowheads="1"/>
            </p:cNvSpPr>
            <p:nvPr/>
          </p:nvSpPr>
          <p:spPr bwMode="auto">
            <a:xfrm>
              <a:off x="3107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9722" name="Rectangle 17"/>
            <p:cNvSpPr>
              <a:spLocks noChangeArrowheads="1"/>
            </p:cNvSpPr>
            <p:nvPr/>
          </p:nvSpPr>
          <p:spPr bwMode="auto">
            <a:xfrm>
              <a:off x="4014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9723" name="Rectangle 18"/>
            <p:cNvSpPr>
              <a:spLocks noChangeArrowheads="1"/>
            </p:cNvSpPr>
            <p:nvPr/>
          </p:nvSpPr>
          <p:spPr bwMode="auto">
            <a:xfrm>
              <a:off x="4468" y="981"/>
              <a:ext cx="91" cy="2132"/>
            </a:xfrm>
            <a:prstGeom prst="rect">
              <a:avLst/>
            </a:prstGeom>
            <a:solidFill>
              <a:srgbClr val="66CC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</p:grpSp>
      <p:sp>
        <p:nvSpPr>
          <p:cNvPr id="29702" name="Rectangle 2"/>
          <p:cNvSpPr>
            <a:spLocks noChangeArrowheads="1"/>
          </p:cNvSpPr>
          <p:nvPr/>
        </p:nvSpPr>
        <p:spPr bwMode="auto">
          <a:xfrm>
            <a:off x="2771775" y="1196975"/>
            <a:ext cx="144463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9703" name="Rectangle 20"/>
          <p:cNvSpPr>
            <a:spLocks noChangeArrowheads="1"/>
          </p:cNvSpPr>
          <p:nvPr/>
        </p:nvSpPr>
        <p:spPr bwMode="auto">
          <a:xfrm>
            <a:off x="2916238" y="1196975"/>
            <a:ext cx="2447925" cy="1444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9704" name="TextBox 3"/>
          <p:cNvSpPr txBox="1">
            <a:spLocks noChangeArrowheads="1"/>
          </p:cNvSpPr>
          <p:nvPr/>
        </p:nvSpPr>
        <p:spPr bwMode="auto">
          <a:xfrm>
            <a:off x="2543175" y="836613"/>
            <a:ext cx="6889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000"/>
              <a:t>sampling</a:t>
            </a:r>
          </a:p>
        </p:txBody>
      </p:sp>
      <p:sp>
        <p:nvSpPr>
          <p:cNvPr id="29705" name="TextBox 22"/>
          <p:cNvSpPr txBox="1">
            <a:spLocks noChangeArrowheads="1"/>
          </p:cNvSpPr>
          <p:nvPr/>
        </p:nvSpPr>
        <p:spPr bwMode="auto">
          <a:xfrm>
            <a:off x="3335338" y="836613"/>
            <a:ext cx="7953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000"/>
              <a:t>digitization</a:t>
            </a:r>
          </a:p>
        </p:txBody>
      </p:sp>
      <p:cxnSp>
        <p:nvCxnSpPr>
          <p:cNvPr id="29706" name="Straight Arrow Connector 5"/>
          <p:cNvCxnSpPr>
            <a:cxnSpLocks noChangeShapeType="1"/>
          </p:cNvCxnSpPr>
          <p:nvPr/>
        </p:nvCxnSpPr>
        <p:spPr bwMode="auto">
          <a:xfrm flipV="1">
            <a:off x="2843213" y="1412875"/>
            <a:ext cx="0" cy="10080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9707" name="Rectangle 25"/>
          <p:cNvSpPr>
            <a:spLocks noChangeArrowheads="1"/>
          </p:cNvSpPr>
          <p:nvPr/>
        </p:nvSpPr>
        <p:spPr bwMode="auto">
          <a:xfrm>
            <a:off x="5651500" y="1196975"/>
            <a:ext cx="144463" cy="1444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9708" name="Rectangle 26"/>
          <p:cNvSpPr>
            <a:spLocks noChangeArrowheads="1"/>
          </p:cNvSpPr>
          <p:nvPr/>
        </p:nvSpPr>
        <p:spPr bwMode="auto">
          <a:xfrm>
            <a:off x="5795963" y="1196975"/>
            <a:ext cx="2447925" cy="1444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9709" name="Right Brace 6"/>
          <p:cNvSpPr>
            <a:spLocks/>
          </p:cNvSpPr>
          <p:nvPr/>
        </p:nvSpPr>
        <p:spPr bwMode="auto">
          <a:xfrm rot="-5400000">
            <a:off x="3888581" y="1161257"/>
            <a:ext cx="358775" cy="2303462"/>
          </a:xfrm>
          <a:prstGeom prst="rightBrace">
            <a:avLst>
              <a:gd name="adj1" fmla="val 4628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9710" name="TextBox 28"/>
          <p:cNvSpPr txBox="1">
            <a:spLocks noChangeArrowheads="1"/>
          </p:cNvSpPr>
          <p:nvPr/>
        </p:nvSpPr>
        <p:spPr bwMode="auto">
          <a:xfrm>
            <a:off x="3635375" y="1773238"/>
            <a:ext cx="7937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000"/>
              <a:t>lost events</a:t>
            </a:r>
          </a:p>
        </p:txBody>
      </p:sp>
      <p:cxnSp>
        <p:nvCxnSpPr>
          <p:cNvPr id="29711" name="Straight Arrow Connector 29"/>
          <p:cNvCxnSpPr>
            <a:cxnSpLocks noChangeShapeType="1"/>
          </p:cNvCxnSpPr>
          <p:nvPr/>
        </p:nvCxnSpPr>
        <p:spPr bwMode="auto">
          <a:xfrm flipV="1">
            <a:off x="5724525" y="1412875"/>
            <a:ext cx="0" cy="10080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9712" name="TextBox 30"/>
          <p:cNvSpPr txBox="1">
            <a:spLocks noChangeArrowheads="1"/>
          </p:cNvSpPr>
          <p:nvPr/>
        </p:nvSpPr>
        <p:spPr bwMode="auto">
          <a:xfrm>
            <a:off x="5364163" y="836613"/>
            <a:ext cx="6889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000"/>
              <a:t>sampling</a:t>
            </a:r>
          </a:p>
        </p:txBody>
      </p:sp>
      <p:sp>
        <p:nvSpPr>
          <p:cNvPr id="29713" name="TextBox 31"/>
          <p:cNvSpPr txBox="1">
            <a:spLocks noChangeArrowheads="1"/>
          </p:cNvSpPr>
          <p:nvPr/>
        </p:nvSpPr>
        <p:spPr bwMode="auto">
          <a:xfrm>
            <a:off x="6156325" y="836613"/>
            <a:ext cx="7953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000"/>
              <a:t>digitization</a:t>
            </a:r>
          </a:p>
        </p:txBody>
      </p:sp>
      <p:sp>
        <p:nvSpPr>
          <p:cNvPr id="29714" name="TextBox 32"/>
          <p:cNvSpPr txBox="1">
            <a:spLocks noChangeArrowheads="1"/>
          </p:cNvSpPr>
          <p:nvPr/>
        </p:nvSpPr>
        <p:spPr bwMode="auto">
          <a:xfrm>
            <a:off x="3276600" y="1125538"/>
            <a:ext cx="16287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000"/>
              <a:t>Sampling Windows * TSR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188" y="5795963"/>
            <a:ext cx="5616575" cy="585787"/>
          </a:xfrm>
          <a:prstGeom prst="rect">
            <a:avLst/>
          </a:prstGeom>
          <a:solidFill>
            <a:srgbClr val="DFEFFF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/>
              <a:t>Chips usually cannot sample during readout ⇒ “Dead Time”</a:t>
            </a:r>
          </a:p>
          <a:p>
            <a:pPr>
              <a:defRPr/>
            </a:pPr>
            <a:r>
              <a:rPr lang="en-US" sz="1600" dirty="0"/>
              <a:t>Technique only works for “events” and “triggers”</a:t>
            </a:r>
          </a:p>
        </p:txBody>
      </p:sp>
      <p:pic>
        <p:nvPicPr>
          <p:cNvPr id="2971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6513" y="5013325"/>
            <a:ext cx="24844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940425" y="3429000"/>
            <a:ext cx="3097213" cy="923330"/>
          </a:xfrm>
          <a:prstGeom prst="rect">
            <a:avLst/>
          </a:prstGeom>
          <a:solidFill>
            <a:srgbClr val="CC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/>
              <a:t>Dead time = </a:t>
            </a:r>
          </a:p>
          <a:p>
            <a:pPr>
              <a:defRPr/>
            </a:pPr>
            <a:r>
              <a:rPr lang="en-US" sz="1800" dirty="0"/>
              <a:t>Conversion Time * Samples</a:t>
            </a:r>
          </a:p>
          <a:p>
            <a:pPr>
              <a:defRPr/>
            </a:pPr>
            <a:r>
              <a:rPr lang="en-US" sz="1800" dirty="0"/>
              <a:t>(e.g. 30 ns ∙ 100 </a:t>
            </a:r>
            <a:r>
              <a:rPr lang="en-US" sz="1800"/>
              <a:t>= 3 </a:t>
            </a:r>
            <a:r>
              <a:rPr lang="en-US" sz="1800" dirty="0">
                <a:latin typeface="Symbol" charset="2"/>
                <a:cs typeface="Symbol" charset="2"/>
              </a:rPr>
              <a:t>m</a:t>
            </a:r>
            <a:r>
              <a:rPr lang="en-US" sz="1800" dirty="0"/>
              <a:t>s)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30722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51050" y="115888"/>
            <a:ext cx="6192838" cy="533400"/>
          </a:xfrm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How to measure best timing?</a:t>
            </a: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64" t="4190" r="3822" b="4559"/>
          <a:stretch>
            <a:fillRect/>
          </a:stretch>
        </p:blipFill>
        <p:spPr bwMode="auto">
          <a:xfrm>
            <a:off x="107950" y="1773238"/>
            <a:ext cx="467995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192088" y="1063625"/>
            <a:ext cx="4622800" cy="276225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ea typeface="ヒラギノ角ゴ Pro W3" charset="-128"/>
                <a:cs typeface="ヒラギノ角ゴ Pro W3" charset="-128"/>
              </a:rPr>
              <a:t>Simulation of MCP with realistic noise and different discriminators</a:t>
            </a:r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1003300" y="5713413"/>
            <a:ext cx="2981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J.-F. Genat et al., arXiv:0810.5590 (2008)</a:t>
            </a:r>
          </a:p>
        </p:txBody>
      </p:sp>
      <p:pic>
        <p:nvPicPr>
          <p:cNvPr id="3072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8250" y="1844675"/>
            <a:ext cx="377190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357563"/>
            <a:ext cx="40322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9" name="Text Box 8"/>
          <p:cNvSpPr txBox="1">
            <a:spLocks noChangeArrowheads="1"/>
          </p:cNvSpPr>
          <p:nvPr/>
        </p:nvSpPr>
        <p:spPr bwMode="auto">
          <a:xfrm>
            <a:off x="5668963" y="5713413"/>
            <a:ext cx="2878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D. Breton et al., NIM </a:t>
            </a:r>
            <a:r>
              <a:rPr lang="en-US" sz="1200" b="1"/>
              <a:t>A629</a:t>
            </a:r>
            <a:r>
              <a:rPr lang="en-US" sz="1200"/>
              <a:t>, 123 (2011)</a:t>
            </a:r>
          </a:p>
        </p:txBody>
      </p:sp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5573713" y="1063625"/>
            <a:ext cx="2895600" cy="276225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>
                <a:ea typeface="ヒラギノ角ゴ Pro W3" charset="-128"/>
                <a:cs typeface="ヒラギノ角ゴ Pro W3" charset="-128"/>
              </a:rPr>
              <a:t>Beam measurement at SLAC &amp; Fermilab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32770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32771" name="Line 32"/>
          <p:cNvSpPr>
            <a:spLocks noChangeShapeType="1"/>
          </p:cNvSpPr>
          <p:nvPr/>
        </p:nvSpPr>
        <p:spPr bwMode="auto">
          <a:xfrm>
            <a:off x="3132138" y="1989138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How is timing resolution affected?</a:t>
            </a:r>
          </a:p>
        </p:txBody>
      </p:sp>
      <p:sp>
        <p:nvSpPr>
          <p:cNvPr id="32773" name="Oval 4"/>
          <p:cNvSpPr>
            <a:spLocks noChangeArrowheads="1"/>
          </p:cNvSpPr>
          <p:nvPr/>
        </p:nvSpPr>
        <p:spPr bwMode="auto">
          <a:xfrm>
            <a:off x="827088" y="3141663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74" name="Oval 5"/>
          <p:cNvSpPr>
            <a:spLocks noChangeArrowheads="1"/>
          </p:cNvSpPr>
          <p:nvPr/>
        </p:nvSpPr>
        <p:spPr bwMode="auto">
          <a:xfrm>
            <a:off x="1619250" y="3284538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75" name="Oval 6"/>
          <p:cNvSpPr>
            <a:spLocks noChangeArrowheads="1"/>
          </p:cNvSpPr>
          <p:nvPr/>
        </p:nvSpPr>
        <p:spPr bwMode="auto">
          <a:xfrm>
            <a:off x="2411413" y="3068638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76" name="Oval 7"/>
          <p:cNvSpPr>
            <a:spLocks noChangeArrowheads="1"/>
          </p:cNvSpPr>
          <p:nvPr/>
        </p:nvSpPr>
        <p:spPr bwMode="auto">
          <a:xfrm>
            <a:off x="3203575" y="3214688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>
            <a:off x="4787900" y="838200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78" name="Oval 10"/>
          <p:cNvSpPr>
            <a:spLocks noChangeArrowheads="1"/>
          </p:cNvSpPr>
          <p:nvPr/>
        </p:nvSpPr>
        <p:spPr bwMode="auto">
          <a:xfrm>
            <a:off x="5722938" y="909638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79" name="Oval 11"/>
          <p:cNvSpPr>
            <a:spLocks noChangeArrowheads="1"/>
          </p:cNvSpPr>
          <p:nvPr/>
        </p:nvSpPr>
        <p:spPr bwMode="auto">
          <a:xfrm>
            <a:off x="6657975" y="765175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80" name="Oval 12"/>
          <p:cNvSpPr>
            <a:spLocks noChangeArrowheads="1"/>
          </p:cNvSpPr>
          <p:nvPr/>
        </p:nvSpPr>
        <p:spPr bwMode="auto">
          <a:xfrm>
            <a:off x="7593013" y="836613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8528050" y="908050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82" name="Line 15"/>
          <p:cNvSpPr>
            <a:spLocks noChangeShapeType="1"/>
          </p:cNvSpPr>
          <p:nvPr/>
        </p:nvSpPr>
        <p:spPr bwMode="auto">
          <a:xfrm>
            <a:off x="900113" y="3213100"/>
            <a:ext cx="792162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3" name="Line 16"/>
          <p:cNvSpPr>
            <a:spLocks noChangeShapeType="1"/>
          </p:cNvSpPr>
          <p:nvPr/>
        </p:nvSpPr>
        <p:spPr bwMode="auto">
          <a:xfrm flipV="1">
            <a:off x="1692275" y="3141663"/>
            <a:ext cx="7921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4" name="Line 17"/>
          <p:cNvSpPr>
            <a:spLocks noChangeShapeType="1"/>
          </p:cNvSpPr>
          <p:nvPr/>
        </p:nvSpPr>
        <p:spPr bwMode="auto">
          <a:xfrm>
            <a:off x="2484438" y="3141663"/>
            <a:ext cx="7921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5" name="Line 18"/>
          <p:cNvSpPr>
            <a:spLocks noChangeShapeType="1"/>
          </p:cNvSpPr>
          <p:nvPr/>
        </p:nvSpPr>
        <p:spPr bwMode="auto">
          <a:xfrm flipV="1">
            <a:off x="3276600" y="1989138"/>
            <a:ext cx="79057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6" name="Line 19"/>
          <p:cNvSpPr>
            <a:spLocks noChangeShapeType="1"/>
          </p:cNvSpPr>
          <p:nvPr/>
        </p:nvSpPr>
        <p:spPr bwMode="auto">
          <a:xfrm flipV="1">
            <a:off x="4067175" y="908050"/>
            <a:ext cx="792163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7" name="Line 20"/>
          <p:cNvSpPr>
            <a:spLocks noChangeShapeType="1"/>
          </p:cNvSpPr>
          <p:nvPr/>
        </p:nvSpPr>
        <p:spPr bwMode="auto">
          <a:xfrm>
            <a:off x="4859338" y="908050"/>
            <a:ext cx="9366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8" name="Line 21"/>
          <p:cNvSpPr>
            <a:spLocks noChangeShapeType="1"/>
          </p:cNvSpPr>
          <p:nvPr/>
        </p:nvSpPr>
        <p:spPr bwMode="auto">
          <a:xfrm flipV="1">
            <a:off x="5795963" y="836613"/>
            <a:ext cx="9366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9" name="Line 22"/>
          <p:cNvSpPr>
            <a:spLocks noChangeShapeType="1"/>
          </p:cNvSpPr>
          <p:nvPr/>
        </p:nvSpPr>
        <p:spPr bwMode="auto">
          <a:xfrm>
            <a:off x="6732588" y="836613"/>
            <a:ext cx="935037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0" name="Line 23"/>
          <p:cNvSpPr>
            <a:spLocks noChangeShapeType="1"/>
          </p:cNvSpPr>
          <p:nvPr/>
        </p:nvSpPr>
        <p:spPr bwMode="auto">
          <a:xfrm>
            <a:off x="7667625" y="908050"/>
            <a:ext cx="9366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1" name="Line 26"/>
          <p:cNvSpPr>
            <a:spLocks noChangeShapeType="1"/>
          </p:cNvSpPr>
          <p:nvPr/>
        </p:nvSpPr>
        <p:spPr bwMode="auto">
          <a:xfrm flipV="1">
            <a:off x="3276600" y="1484313"/>
            <a:ext cx="790575" cy="1800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2" name="Line 27"/>
          <p:cNvSpPr>
            <a:spLocks noChangeShapeType="1"/>
          </p:cNvSpPr>
          <p:nvPr/>
        </p:nvSpPr>
        <p:spPr bwMode="auto">
          <a:xfrm flipV="1">
            <a:off x="4067175" y="908050"/>
            <a:ext cx="7921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3" name="Text Box 30"/>
          <p:cNvSpPr txBox="1">
            <a:spLocks noChangeArrowheads="1"/>
          </p:cNvSpPr>
          <p:nvPr/>
        </p:nvSpPr>
        <p:spPr bwMode="auto">
          <a:xfrm>
            <a:off x="2771775" y="981075"/>
            <a:ext cx="1349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voltage noise </a:t>
            </a:r>
            <a:r>
              <a:rPr lang="en-US" sz="1200" i="1">
                <a:latin typeface="Symbol" charset="0"/>
              </a:rPr>
              <a:t>D</a:t>
            </a:r>
            <a:r>
              <a:rPr lang="en-US" sz="1200" i="1"/>
              <a:t>u</a:t>
            </a:r>
          </a:p>
        </p:txBody>
      </p:sp>
      <p:sp>
        <p:nvSpPr>
          <p:cNvPr id="32794" name="Oval 31"/>
          <p:cNvSpPr>
            <a:spLocks noChangeArrowheads="1"/>
          </p:cNvSpPr>
          <p:nvPr/>
        </p:nvSpPr>
        <p:spPr bwMode="auto">
          <a:xfrm>
            <a:off x="3779838" y="1916113"/>
            <a:ext cx="144462" cy="14287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95" name="Oval 25"/>
          <p:cNvSpPr>
            <a:spLocks noChangeArrowheads="1"/>
          </p:cNvSpPr>
          <p:nvPr/>
        </p:nvSpPr>
        <p:spPr bwMode="auto">
          <a:xfrm>
            <a:off x="3995738" y="1412875"/>
            <a:ext cx="144462" cy="142875"/>
          </a:xfrm>
          <a:prstGeom prst="ellipse">
            <a:avLst/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96" name="Oval 8"/>
          <p:cNvSpPr>
            <a:spLocks noChangeArrowheads="1"/>
          </p:cNvSpPr>
          <p:nvPr/>
        </p:nvSpPr>
        <p:spPr bwMode="auto">
          <a:xfrm>
            <a:off x="3995738" y="1916113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32797" name="Line 33"/>
          <p:cNvSpPr>
            <a:spLocks noChangeShapeType="1"/>
          </p:cNvSpPr>
          <p:nvPr/>
        </p:nvSpPr>
        <p:spPr bwMode="auto">
          <a:xfrm>
            <a:off x="3492500" y="1989138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8" name="Line 34"/>
          <p:cNvSpPr>
            <a:spLocks noChangeShapeType="1"/>
          </p:cNvSpPr>
          <p:nvPr/>
        </p:nvSpPr>
        <p:spPr bwMode="auto">
          <a:xfrm flipH="1">
            <a:off x="4067175" y="198913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9" name="Text Box 35"/>
          <p:cNvSpPr txBox="1">
            <a:spLocks noChangeArrowheads="1"/>
          </p:cNvSpPr>
          <p:nvPr/>
        </p:nvSpPr>
        <p:spPr bwMode="auto">
          <a:xfrm>
            <a:off x="2124075" y="1628775"/>
            <a:ext cx="16494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timing uncertainty </a:t>
            </a:r>
            <a:r>
              <a:rPr lang="en-US" sz="1200" i="1">
                <a:latin typeface="Symbol" charset="0"/>
              </a:rPr>
              <a:t>D</a:t>
            </a:r>
            <a:r>
              <a:rPr lang="en-US" sz="1200" i="1"/>
              <a:t>t</a:t>
            </a:r>
          </a:p>
        </p:txBody>
      </p:sp>
      <p:sp>
        <p:nvSpPr>
          <p:cNvPr id="32800" name="Line 28"/>
          <p:cNvSpPr>
            <a:spLocks noChangeShapeType="1"/>
          </p:cNvSpPr>
          <p:nvPr/>
        </p:nvSpPr>
        <p:spPr bwMode="auto">
          <a:xfrm>
            <a:off x="4067175" y="112553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01" name="Line 29"/>
          <p:cNvSpPr>
            <a:spLocks noChangeShapeType="1"/>
          </p:cNvSpPr>
          <p:nvPr/>
        </p:nvSpPr>
        <p:spPr bwMode="auto">
          <a:xfrm flipV="1">
            <a:off x="4067175" y="19891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02" name="Line 36"/>
          <p:cNvSpPr>
            <a:spLocks noChangeShapeType="1"/>
          </p:cNvSpPr>
          <p:nvPr/>
        </p:nvSpPr>
        <p:spPr bwMode="auto">
          <a:xfrm flipV="1">
            <a:off x="5292725" y="908050"/>
            <a:ext cx="0" cy="2449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03" name="Text Box 37"/>
          <p:cNvSpPr txBox="1">
            <a:spLocks noChangeArrowheads="1"/>
          </p:cNvSpPr>
          <p:nvPr/>
        </p:nvSpPr>
        <p:spPr bwMode="auto">
          <a:xfrm>
            <a:off x="5327650" y="1412875"/>
            <a:ext cx="12350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signal height </a:t>
            </a:r>
            <a:r>
              <a:rPr lang="en-US" sz="1200" i="1"/>
              <a:t>U</a:t>
            </a:r>
          </a:p>
        </p:txBody>
      </p:sp>
      <p:sp>
        <p:nvSpPr>
          <p:cNvPr id="32804" name="Line 38"/>
          <p:cNvSpPr>
            <a:spLocks noChangeShapeType="1"/>
          </p:cNvSpPr>
          <p:nvPr/>
        </p:nvSpPr>
        <p:spPr bwMode="auto">
          <a:xfrm>
            <a:off x="3276600" y="3644900"/>
            <a:ext cx="1582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05" name="Text Box 39"/>
          <p:cNvSpPr txBox="1">
            <a:spLocks noChangeArrowheads="1"/>
          </p:cNvSpPr>
          <p:nvPr/>
        </p:nvSpPr>
        <p:spPr bwMode="auto">
          <a:xfrm>
            <a:off x="3543300" y="36639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rise time </a:t>
            </a:r>
            <a:r>
              <a:rPr lang="en-US" sz="1200" i="1"/>
              <a:t>t</a:t>
            </a:r>
            <a:r>
              <a:rPr lang="en-US" sz="1200" i="1" baseline="-25000"/>
              <a:t>r</a:t>
            </a:r>
          </a:p>
        </p:txBody>
      </p:sp>
      <p:graphicFrame>
        <p:nvGraphicFramePr>
          <p:cNvPr id="32806" name="Object 2"/>
          <p:cNvGraphicFramePr>
            <a:graphicFrameLocks noChangeAspect="1"/>
          </p:cNvGraphicFramePr>
          <p:nvPr/>
        </p:nvGraphicFramePr>
        <p:xfrm>
          <a:off x="252413" y="4581525"/>
          <a:ext cx="8640762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3" name="Equation" r:id="rId3" imgW="4064000" imgH="508000" progId="Equation.3">
                  <p:embed/>
                </p:oleObj>
              </mc:Choice>
              <mc:Fallback>
                <p:oleObj name="Equation" r:id="rId3" imgW="4064000" imgH="5080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4581525"/>
                        <a:ext cx="8640762" cy="108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07" name="Line 42"/>
          <p:cNvSpPr>
            <a:spLocks noChangeShapeType="1"/>
          </p:cNvSpPr>
          <p:nvPr/>
        </p:nvSpPr>
        <p:spPr bwMode="auto">
          <a:xfrm flipH="1" flipV="1">
            <a:off x="2628900" y="5516563"/>
            <a:ext cx="71438" cy="5048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08" name="Text Box 43"/>
          <p:cNvSpPr txBox="1">
            <a:spLocks noChangeArrowheads="1"/>
          </p:cNvSpPr>
          <p:nvPr/>
        </p:nvSpPr>
        <p:spPr bwMode="auto">
          <a:xfrm>
            <a:off x="1041400" y="6034088"/>
            <a:ext cx="21034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number of samples on slope</a:t>
            </a:r>
          </a:p>
        </p:txBody>
      </p:sp>
      <p:graphicFrame>
        <p:nvGraphicFramePr>
          <p:cNvPr id="32809" name="Object 3"/>
          <p:cNvGraphicFramePr>
            <a:graphicFrameLocks noChangeAspect="1"/>
          </p:cNvGraphicFramePr>
          <p:nvPr/>
        </p:nvGraphicFramePr>
        <p:xfrm>
          <a:off x="6659563" y="3716338"/>
          <a:ext cx="93662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4" name="Equation" r:id="rId5" imgW="634725" imgH="431613" progId="Equation.3">
                  <p:embed/>
                </p:oleObj>
              </mc:Choice>
              <mc:Fallback>
                <p:oleObj name="Equation" r:id="rId5" imgW="634725" imgH="4316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716338"/>
                        <a:ext cx="936625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10" name="Line 46"/>
          <p:cNvSpPr>
            <a:spLocks noChangeShapeType="1"/>
          </p:cNvSpPr>
          <p:nvPr/>
        </p:nvSpPr>
        <p:spPr bwMode="auto">
          <a:xfrm flipH="1">
            <a:off x="6372225" y="4292600"/>
            <a:ext cx="504825" cy="5746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4038600" y="5938838"/>
            <a:ext cx="3100388" cy="461962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ea typeface="ヒラギノ角ゴ Pro W3" charset="-128"/>
                <a:cs typeface="ヒラギノ角ゴ Pro W3" charset="-128"/>
              </a:rPr>
              <a:t>Simplified estimation!</a:t>
            </a:r>
          </a:p>
        </p:txBody>
      </p:sp>
      <p:graphicFrame>
        <p:nvGraphicFramePr>
          <p:cNvPr id="32812" name="Object 4"/>
          <p:cNvGraphicFramePr>
            <a:graphicFrameLocks noChangeAspect="1"/>
          </p:cNvGraphicFramePr>
          <p:nvPr/>
        </p:nvGraphicFramePr>
        <p:xfrm>
          <a:off x="5818188" y="2058988"/>
          <a:ext cx="110648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5" name="Equation" r:id="rId7" imgW="520700" imgH="393700" progId="Equation.3">
                  <p:embed/>
                </p:oleObj>
              </mc:Choice>
              <mc:Fallback>
                <p:oleObj name="Equation" r:id="rId7" imgW="5207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8188" y="2058988"/>
                        <a:ext cx="1106487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33794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How is timing resolution affected?</a:t>
            </a:r>
          </a:p>
        </p:txBody>
      </p:sp>
      <p:graphicFrame>
        <p:nvGraphicFramePr>
          <p:cNvPr id="33796" name="Object 2"/>
          <p:cNvGraphicFramePr>
            <a:graphicFrameLocks noChangeAspect="1"/>
          </p:cNvGraphicFramePr>
          <p:nvPr/>
        </p:nvGraphicFramePr>
        <p:xfrm>
          <a:off x="3292475" y="1212850"/>
          <a:ext cx="2339975" cy="83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6" name="Equation" r:id="rId3" imgW="1282700" imgH="457200" progId="Equation.3">
                  <p:embed/>
                </p:oleObj>
              </mc:Choice>
              <mc:Fallback>
                <p:oleObj name="Equation" r:id="rId3" imgW="128270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475" y="1212850"/>
                        <a:ext cx="2339975" cy="83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743" name="Group 87"/>
          <p:cNvGraphicFramePr>
            <a:graphicFrameLocks noGrp="1"/>
          </p:cNvGraphicFramePr>
          <p:nvPr/>
        </p:nvGraphicFramePr>
        <p:xfrm>
          <a:off x="2362200" y="2203450"/>
          <a:ext cx="6096000" cy="1730375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40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U</a:t>
                      </a:r>
                    </a:p>
                  </a:txBody>
                  <a:tcPr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ヒラギノ角ゴ Pro W3" charset="0"/>
                          <a:cs typeface="ヒラギノ角ゴ Pro W3" charset="0"/>
                        </a:rPr>
                        <a:t>D</a:t>
                      </a: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u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f</a:t>
                      </a:r>
                      <a:r>
                        <a:rPr kumimoji="0" lang="en-US" sz="2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ヒラギノ角ゴ Pro W3" charset="0"/>
                          <a:cs typeface="ヒラギノ角ゴ Pro W3" charset="0"/>
                        </a:rPr>
                        <a:t>f</a:t>
                      </a:r>
                      <a:r>
                        <a:rPr kumimoji="0" lang="en-US" sz="24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3db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0"/>
                          <a:ea typeface="ヒラギノ角ゴ Pro W3" charset="0"/>
                          <a:cs typeface="ヒラギノ角ゴ Pro W3" charset="0"/>
                        </a:rPr>
                        <a:t>D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t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57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100 mV</a:t>
                      </a:r>
                    </a:p>
                  </a:txBody>
                  <a:tcPr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1 mV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2 GSPS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300 MHz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∼10 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1 V</a:t>
                      </a:r>
                    </a:p>
                  </a:txBody>
                  <a:tcPr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1 mV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2 GSPS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300 MHz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1 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5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1 V</a:t>
                      </a:r>
                    </a:p>
                  </a:txBody>
                  <a:tcPr marT="45744" marB="457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1 mV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10 GSPS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3 GHz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charset="0"/>
                          <a:ea typeface="ヒラギノ角ゴ Pro W3" charset="0"/>
                          <a:cs typeface="ヒラギノ角ゴ Pro W3" charset="0"/>
                        </a:rPr>
                        <a:t>0.1 ps</a:t>
                      </a:r>
                    </a:p>
                  </a:txBody>
                  <a:tcPr marT="45744" marB="457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3829" name="Text Box 74"/>
          <p:cNvSpPr txBox="1">
            <a:spLocks noChangeArrowheads="1"/>
          </p:cNvSpPr>
          <p:nvPr/>
        </p:nvSpPr>
        <p:spPr bwMode="auto">
          <a:xfrm>
            <a:off x="1277938" y="2706688"/>
            <a:ext cx="758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/>
            <a:r>
              <a:rPr lang="en-US" sz="1600"/>
              <a:t>today:</a:t>
            </a:r>
          </a:p>
        </p:txBody>
      </p:sp>
      <p:sp>
        <p:nvSpPr>
          <p:cNvPr id="33830" name="Text Box 86"/>
          <p:cNvSpPr txBox="1">
            <a:spLocks noChangeArrowheads="1"/>
          </p:cNvSpPr>
          <p:nvPr/>
        </p:nvSpPr>
        <p:spPr bwMode="auto">
          <a:xfrm>
            <a:off x="476250" y="3138488"/>
            <a:ext cx="15716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/>
            <a:r>
              <a:rPr lang="en-US" sz="1600"/>
              <a:t>optimized SNR:</a:t>
            </a:r>
          </a:p>
        </p:txBody>
      </p:sp>
      <p:sp>
        <p:nvSpPr>
          <p:cNvPr id="33831" name="Text Box 89"/>
          <p:cNvSpPr txBox="1">
            <a:spLocks noChangeArrowheads="1"/>
          </p:cNvSpPr>
          <p:nvPr/>
        </p:nvSpPr>
        <p:spPr bwMode="auto">
          <a:xfrm>
            <a:off x="369888" y="3594100"/>
            <a:ext cx="16779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/>
            <a:r>
              <a:rPr lang="en-US" sz="1600"/>
              <a:t>next generation:</a:t>
            </a:r>
          </a:p>
        </p:txBody>
      </p:sp>
      <p:sp>
        <p:nvSpPr>
          <p:cNvPr id="33837" name="Line 90"/>
          <p:cNvSpPr>
            <a:spLocks noChangeShapeType="1"/>
          </p:cNvSpPr>
          <p:nvPr/>
        </p:nvSpPr>
        <p:spPr bwMode="auto">
          <a:xfrm>
            <a:off x="7718425" y="1746250"/>
            <a:ext cx="0" cy="300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38" name="Text Box 91"/>
          <p:cNvSpPr txBox="1">
            <a:spLocks noChangeArrowheads="1"/>
          </p:cNvSpPr>
          <p:nvPr/>
        </p:nvSpPr>
        <p:spPr bwMode="auto">
          <a:xfrm>
            <a:off x="6948488" y="1060450"/>
            <a:ext cx="1625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1800"/>
              <a:t>Assumes ideal </a:t>
            </a:r>
            <a:br>
              <a:rPr lang="en-US" sz="1800"/>
            </a:br>
            <a:r>
              <a:rPr lang="en-US" sz="1800"/>
              <a:t>sampling</a:t>
            </a:r>
          </a:p>
        </p:txBody>
      </p:sp>
      <p:pic>
        <p:nvPicPr>
          <p:cNvPr id="37" name="Picture 36" descr="Screen Shot 2016-01-19 at 12.15.16 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437112"/>
            <a:ext cx="3060550" cy="1656184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355976" y="5445224"/>
            <a:ext cx="4248472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50" kern="1000" spc="30" dirty="0">
                <a:latin typeface="+mn-lt"/>
                <a:cs typeface="Franklin Gothic Book"/>
              </a:rPr>
              <a:t>“Novel Calibration Method for Switched Capacitor Arrays Enables Time Measurements width Sub-Picosecond Resolution”, </a:t>
            </a:r>
            <a:br>
              <a:rPr lang="en-US" sz="1050" kern="1000" spc="30" dirty="0">
                <a:latin typeface="+mn-lt"/>
                <a:cs typeface="Franklin Gothic Book"/>
              </a:rPr>
            </a:br>
            <a:r>
              <a:rPr lang="en-US" sz="1050" kern="1000" spc="30" dirty="0">
                <a:latin typeface="+mn-lt"/>
                <a:cs typeface="Franklin Gothic Book"/>
              </a:rPr>
              <a:t>D.A. </a:t>
            </a:r>
            <a:r>
              <a:rPr lang="en-US" sz="1050" kern="1000" spc="30" dirty="0" err="1">
                <a:latin typeface="+mn-lt"/>
                <a:cs typeface="Franklin Gothic Book"/>
              </a:rPr>
              <a:t>Stricker</a:t>
            </a:r>
            <a:r>
              <a:rPr lang="en-US" sz="1050" kern="1000" spc="30" dirty="0">
                <a:latin typeface="+mn-lt"/>
                <a:cs typeface="Franklin Gothic Book"/>
              </a:rPr>
              <a:t>-Shaver, S. Ritt, B.J. </a:t>
            </a:r>
            <a:r>
              <a:rPr lang="en-US" sz="1050" kern="1000" spc="30" dirty="0" err="1">
                <a:latin typeface="+mn-lt"/>
                <a:cs typeface="Franklin Gothic Book"/>
              </a:rPr>
              <a:t>Pichler</a:t>
            </a:r>
            <a:r>
              <a:rPr lang="en-US" sz="1050" kern="1000" spc="30" dirty="0">
                <a:latin typeface="+mn-lt"/>
                <a:cs typeface="Franklin Gothic Book"/>
              </a:rPr>
              <a:t>, IEEE </a:t>
            </a:r>
            <a:r>
              <a:rPr lang="en-US" sz="1050" b="1" kern="1000" spc="30" dirty="0">
                <a:latin typeface="+mn-lt"/>
                <a:cs typeface="Franklin Gothic Book"/>
              </a:rPr>
              <a:t>TNS 61</a:t>
            </a:r>
            <a:r>
              <a:rPr lang="en-US" sz="1050" kern="1000" spc="30" dirty="0">
                <a:latin typeface="+mn-lt"/>
                <a:cs typeface="Franklin Gothic Book"/>
              </a:rPr>
              <a:t> (2014), 3607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Readout of Straw Tubes</a:t>
            </a:r>
          </a:p>
        </p:txBody>
      </p:sp>
      <p:sp>
        <p:nvSpPr>
          <p:cNvPr id="3993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3993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6" name="Oval 5"/>
          <p:cNvSpPr/>
          <p:nvPr/>
        </p:nvSpPr>
        <p:spPr>
          <a:xfrm>
            <a:off x="2520950" y="1700213"/>
            <a:ext cx="433388" cy="576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cxnSp>
        <p:nvCxnSpPr>
          <p:cNvPr id="39941" name="Straight Connector 22"/>
          <p:cNvCxnSpPr>
            <a:cxnSpLocks noChangeShapeType="1"/>
          </p:cNvCxnSpPr>
          <p:nvPr/>
        </p:nvCxnSpPr>
        <p:spPr bwMode="auto">
          <a:xfrm>
            <a:off x="2736850" y="1989138"/>
            <a:ext cx="1152525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42" name="Straight Connector 28"/>
          <p:cNvCxnSpPr>
            <a:cxnSpLocks noChangeShapeType="1"/>
            <a:stCxn id="6" idx="7"/>
            <a:endCxn id="10" idx="7"/>
          </p:cNvCxnSpPr>
          <p:nvPr/>
        </p:nvCxnSpPr>
        <p:spPr bwMode="auto">
          <a:xfrm>
            <a:off x="2890838" y="1785938"/>
            <a:ext cx="1150937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43" name="Straight Connector 32"/>
          <p:cNvCxnSpPr>
            <a:cxnSpLocks noChangeShapeType="1"/>
          </p:cNvCxnSpPr>
          <p:nvPr/>
        </p:nvCxnSpPr>
        <p:spPr bwMode="auto">
          <a:xfrm>
            <a:off x="2593975" y="2205038"/>
            <a:ext cx="1150938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" name="Oval 9"/>
          <p:cNvSpPr/>
          <p:nvPr/>
        </p:nvSpPr>
        <p:spPr>
          <a:xfrm>
            <a:off x="3673475" y="2636838"/>
            <a:ext cx="431800" cy="576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sp>
        <p:nvSpPr>
          <p:cNvPr id="39945" name="TextBox 44"/>
          <p:cNvSpPr txBox="1">
            <a:spLocks noChangeArrowheads="1"/>
          </p:cNvSpPr>
          <p:nvPr/>
        </p:nvSpPr>
        <p:spPr bwMode="auto">
          <a:xfrm>
            <a:off x="3817938" y="1917700"/>
            <a:ext cx="4127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HV</a:t>
            </a:r>
          </a:p>
        </p:txBody>
      </p:sp>
      <p:cxnSp>
        <p:nvCxnSpPr>
          <p:cNvPr id="39946" name="Straight Connector 45"/>
          <p:cNvCxnSpPr>
            <a:cxnSpLocks noChangeShapeType="1"/>
          </p:cNvCxnSpPr>
          <p:nvPr/>
        </p:nvCxnSpPr>
        <p:spPr bwMode="auto">
          <a:xfrm flipH="1">
            <a:off x="3241675" y="2060575"/>
            <a:ext cx="431800" cy="350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47" name="Straight Connector 48"/>
          <p:cNvCxnSpPr>
            <a:cxnSpLocks noChangeShapeType="1"/>
          </p:cNvCxnSpPr>
          <p:nvPr/>
        </p:nvCxnSpPr>
        <p:spPr bwMode="auto">
          <a:xfrm>
            <a:off x="4249738" y="206057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48" name="Straight Connector 49"/>
          <p:cNvCxnSpPr>
            <a:cxnSpLocks noChangeShapeType="1"/>
          </p:cNvCxnSpPr>
          <p:nvPr/>
        </p:nvCxnSpPr>
        <p:spPr bwMode="auto">
          <a:xfrm flipV="1">
            <a:off x="3848100" y="2205038"/>
            <a:ext cx="546100" cy="357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49" name="Straight Connector 54"/>
          <p:cNvCxnSpPr>
            <a:cxnSpLocks noChangeShapeType="1"/>
          </p:cNvCxnSpPr>
          <p:nvPr/>
        </p:nvCxnSpPr>
        <p:spPr bwMode="auto">
          <a:xfrm>
            <a:off x="4394200" y="206057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50" name="Straight Connector 58"/>
          <p:cNvCxnSpPr>
            <a:cxnSpLocks noChangeShapeType="1"/>
          </p:cNvCxnSpPr>
          <p:nvPr/>
        </p:nvCxnSpPr>
        <p:spPr bwMode="auto">
          <a:xfrm>
            <a:off x="3673475" y="206057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51" name="Straight Arrow Connector 60"/>
          <p:cNvCxnSpPr>
            <a:cxnSpLocks noChangeShapeType="1"/>
          </p:cNvCxnSpPr>
          <p:nvPr/>
        </p:nvCxnSpPr>
        <p:spPr bwMode="auto">
          <a:xfrm flipV="1">
            <a:off x="2593975" y="1773238"/>
            <a:ext cx="1008063" cy="846137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9952" name="Explosion 1 56"/>
          <p:cNvSpPr>
            <a:spLocks noChangeArrowheads="1"/>
          </p:cNvSpPr>
          <p:nvPr/>
        </p:nvSpPr>
        <p:spPr bwMode="auto">
          <a:xfrm>
            <a:off x="2881313" y="2276475"/>
            <a:ext cx="144462" cy="144463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39953" name="Explosion 1 63"/>
          <p:cNvSpPr>
            <a:spLocks noChangeArrowheads="1"/>
          </p:cNvSpPr>
          <p:nvPr/>
        </p:nvSpPr>
        <p:spPr bwMode="auto">
          <a:xfrm>
            <a:off x="3025775" y="2133600"/>
            <a:ext cx="144463" cy="142875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39954" name="Explosion 1 64"/>
          <p:cNvSpPr>
            <a:spLocks noChangeArrowheads="1"/>
          </p:cNvSpPr>
          <p:nvPr/>
        </p:nvSpPr>
        <p:spPr bwMode="auto">
          <a:xfrm>
            <a:off x="3143250" y="2035175"/>
            <a:ext cx="144463" cy="142875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39955" name="Freeform 61"/>
          <p:cNvSpPr>
            <a:spLocks/>
          </p:cNvSpPr>
          <p:nvPr/>
        </p:nvSpPr>
        <p:spPr bwMode="auto">
          <a:xfrm>
            <a:off x="2936875" y="2352675"/>
            <a:ext cx="231775" cy="44450"/>
          </a:xfrm>
          <a:custGeom>
            <a:avLst/>
            <a:gdLst>
              <a:gd name="T0" fmla="*/ 0 w 231775"/>
              <a:gd name="T1" fmla="*/ 0 h 44609"/>
              <a:gd name="T2" fmla="*/ 117475 w 231775"/>
              <a:gd name="T3" fmla="*/ 43044 h 44609"/>
              <a:gd name="T4" fmla="*/ 231775 w 231775"/>
              <a:gd name="T5" fmla="*/ 15373 h 446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1775" h="44609">
                <a:moveTo>
                  <a:pt x="0" y="0"/>
                </a:moveTo>
                <a:cubicBezTo>
                  <a:pt x="39423" y="20902"/>
                  <a:pt x="78846" y="41804"/>
                  <a:pt x="117475" y="44450"/>
                </a:cubicBezTo>
                <a:cubicBezTo>
                  <a:pt x="156104" y="47096"/>
                  <a:pt x="231775" y="15875"/>
                  <a:pt x="231775" y="1587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6" name="Freeform 68"/>
          <p:cNvSpPr>
            <a:spLocks/>
          </p:cNvSpPr>
          <p:nvPr/>
        </p:nvSpPr>
        <p:spPr bwMode="auto">
          <a:xfrm rot="6084291" flipV="1">
            <a:off x="3098800" y="2228851"/>
            <a:ext cx="231775" cy="44450"/>
          </a:xfrm>
          <a:custGeom>
            <a:avLst/>
            <a:gdLst>
              <a:gd name="T0" fmla="*/ 0 w 231775"/>
              <a:gd name="T1" fmla="*/ 0 h 44609"/>
              <a:gd name="T2" fmla="*/ 117475 w 231775"/>
              <a:gd name="T3" fmla="*/ 43044 h 44609"/>
              <a:gd name="T4" fmla="*/ 231775 w 231775"/>
              <a:gd name="T5" fmla="*/ 15373 h 446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1775" h="44609">
                <a:moveTo>
                  <a:pt x="0" y="0"/>
                </a:moveTo>
                <a:cubicBezTo>
                  <a:pt x="39423" y="20902"/>
                  <a:pt x="78846" y="41804"/>
                  <a:pt x="117475" y="44450"/>
                </a:cubicBezTo>
                <a:cubicBezTo>
                  <a:pt x="156104" y="47096"/>
                  <a:pt x="231775" y="15875"/>
                  <a:pt x="231775" y="1587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7" name="Freeform 69"/>
          <p:cNvSpPr>
            <a:spLocks/>
          </p:cNvSpPr>
          <p:nvPr/>
        </p:nvSpPr>
        <p:spPr bwMode="auto">
          <a:xfrm rot="4053909" flipV="1">
            <a:off x="3069431" y="2266157"/>
            <a:ext cx="160337" cy="44450"/>
          </a:xfrm>
          <a:custGeom>
            <a:avLst/>
            <a:gdLst>
              <a:gd name="T0" fmla="*/ 0 w 231775"/>
              <a:gd name="T1" fmla="*/ 0 h 44609"/>
              <a:gd name="T2" fmla="*/ 2961 w 231775"/>
              <a:gd name="T3" fmla="*/ 44115 h 44609"/>
              <a:gd name="T4" fmla="*/ 5841 w 231775"/>
              <a:gd name="T5" fmla="*/ 15755 h 446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1775" h="44609">
                <a:moveTo>
                  <a:pt x="0" y="0"/>
                </a:moveTo>
                <a:cubicBezTo>
                  <a:pt x="39423" y="20902"/>
                  <a:pt x="78846" y="41804"/>
                  <a:pt x="117475" y="44450"/>
                </a:cubicBezTo>
                <a:cubicBezTo>
                  <a:pt x="156104" y="47096"/>
                  <a:pt x="231775" y="15875"/>
                  <a:pt x="231775" y="1587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39958" name="Straight Connector 65"/>
          <p:cNvCxnSpPr>
            <a:cxnSpLocks noChangeShapeType="1"/>
          </p:cNvCxnSpPr>
          <p:nvPr/>
        </p:nvCxnSpPr>
        <p:spPr bwMode="auto">
          <a:xfrm>
            <a:off x="3889375" y="2925763"/>
            <a:ext cx="5762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59" name="Straight Connector 67"/>
          <p:cNvCxnSpPr>
            <a:cxnSpLocks noChangeShapeType="1"/>
            <a:endCxn id="39962" idx="3"/>
          </p:cNvCxnSpPr>
          <p:nvPr/>
        </p:nvCxnSpPr>
        <p:spPr bwMode="auto">
          <a:xfrm>
            <a:off x="4465638" y="3357563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9960" name="Oval 70"/>
          <p:cNvSpPr>
            <a:spLocks noChangeArrowheads="1"/>
          </p:cNvSpPr>
          <p:nvPr/>
        </p:nvSpPr>
        <p:spPr bwMode="auto">
          <a:xfrm>
            <a:off x="5113338" y="3284538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pic>
        <p:nvPicPr>
          <p:cNvPr id="39961" name="Picture 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475" y="3068638"/>
            <a:ext cx="2287588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62" name="Isosceles Triangle 73"/>
          <p:cNvSpPr>
            <a:spLocks noChangeArrowheads="1"/>
          </p:cNvSpPr>
          <p:nvPr/>
        </p:nvSpPr>
        <p:spPr bwMode="auto">
          <a:xfrm rot="5400000">
            <a:off x="4574382" y="3177381"/>
            <a:ext cx="431800" cy="36036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39963" name="Straight Connector 79"/>
          <p:cNvCxnSpPr>
            <a:cxnSpLocks noChangeShapeType="1"/>
          </p:cNvCxnSpPr>
          <p:nvPr/>
        </p:nvCxnSpPr>
        <p:spPr bwMode="auto">
          <a:xfrm>
            <a:off x="4970463" y="33575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64" name="Straight Connector 65"/>
          <p:cNvCxnSpPr>
            <a:cxnSpLocks noChangeShapeType="1"/>
          </p:cNvCxnSpPr>
          <p:nvPr/>
        </p:nvCxnSpPr>
        <p:spPr bwMode="auto">
          <a:xfrm>
            <a:off x="2051050" y="1438275"/>
            <a:ext cx="515938" cy="38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965" name="Straight Connector 67"/>
          <p:cNvCxnSpPr>
            <a:cxnSpLocks noChangeShapeType="1"/>
            <a:endCxn id="39967" idx="3"/>
          </p:cNvCxnSpPr>
          <p:nvPr/>
        </p:nvCxnSpPr>
        <p:spPr bwMode="auto">
          <a:xfrm>
            <a:off x="2160588" y="134143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9966" name="Oval 70"/>
          <p:cNvSpPr>
            <a:spLocks noChangeArrowheads="1"/>
          </p:cNvSpPr>
          <p:nvPr/>
        </p:nvSpPr>
        <p:spPr bwMode="auto">
          <a:xfrm>
            <a:off x="2808288" y="1268413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39967" name="Isosceles Triangle 73"/>
          <p:cNvSpPr>
            <a:spLocks noChangeArrowheads="1"/>
          </p:cNvSpPr>
          <p:nvPr/>
        </p:nvSpPr>
        <p:spPr bwMode="auto">
          <a:xfrm rot="5400000">
            <a:off x="2269332" y="1161256"/>
            <a:ext cx="431800" cy="36036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39968" name="Straight Connector 79"/>
          <p:cNvCxnSpPr>
            <a:cxnSpLocks noChangeShapeType="1"/>
          </p:cNvCxnSpPr>
          <p:nvPr/>
        </p:nvCxnSpPr>
        <p:spPr bwMode="auto">
          <a:xfrm>
            <a:off x="2665413" y="13414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39969" name="Picture 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0" y="1196975"/>
            <a:ext cx="22875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970" name="Straight Connector 67"/>
          <p:cNvCxnSpPr>
            <a:cxnSpLocks noChangeShapeType="1"/>
          </p:cNvCxnSpPr>
          <p:nvPr/>
        </p:nvCxnSpPr>
        <p:spPr bwMode="auto">
          <a:xfrm flipH="1">
            <a:off x="2055813" y="1341438"/>
            <a:ext cx="104775" cy="9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41" name="TextBox 40"/>
          <p:cNvSpPr txBox="1"/>
          <p:nvPr/>
        </p:nvSpPr>
        <p:spPr>
          <a:xfrm>
            <a:off x="467544" y="4595644"/>
            <a:ext cx="8136904" cy="15696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2400" dirty="0"/>
              <a:t>Readout of straw tubes or drift chambers usually with “charge sharing”: 1-2 cm resolution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400" dirty="0"/>
              <a:t>Readout with fast timing: 10 ps / √10 = 3 ps → 0.5 mm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400" dirty="0"/>
              <a:t>Currently ongoing research project at PSI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64388" y="3789363"/>
            <a:ext cx="1800225" cy="369887"/>
          </a:xfrm>
          <a:prstGeom prst="rect">
            <a:avLst/>
          </a:prstGeom>
          <a:solidFill>
            <a:srgbClr val="DFEFFF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/>
              <a:t>d ~ c/2 * </a:t>
            </a:r>
            <a:r>
              <a:rPr lang="en-US" sz="1800" dirty="0" err="1">
                <a:latin typeface="Symbol" charset="2"/>
                <a:cs typeface="Symbol" charset="2"/>
              </a:rPr>
              <a:t>D</a:t>
            </a:r>
            <a:r>
              <a:rPr lang="en-US" sz="1800" dirty="0" err="1"/>
              <a:t>t</a:t>
            </a:r>
            <a:endParaRPr lang="en-US" sz="1800" dirty="0"/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44034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232601" name="Rectangle 153"/>
          <p:cNvSpPr>
            <a:spLocks noChangeArrowheads="1"/>
          </p:cNvSpPr>
          <p:nvPr/>
        </p:nvSpPr>
        <p:spPr bwMode="auto">
          <a:xfrm>
            <a:off x="107950" y="5157788"/>
            <a:ext cx="8640763" cy="1366837"/>
          </a:xfrm>
          <a:prstGeom prst="rect">
            <a:avLst/>
          </a:prstGeom>
          <a:solidFill>
            <a:srgbClr val="DFEFFF"/>
          </a:solidFill>
          <a:ln w="9525">
            <a:solidFill>
              <a:srgbClr val="9999FF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000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200">
                <a:latin typeface="Tahoma" charset="0"/>
                <a:ea typeface="ヒラギノ角ゴ Pro W3" charset="0"/>
                <a:cs typeface="ヒラギノ角ゴ Pro W3" charset="0"/>
              </a:rPr>
              <a:t>Switched Capacitor Arrays for Particle Physics</a:t>
            </a:r>
          </a:p>
        </p:txBody>
      </p:sp>
      <p:sp>
        <p:nvSpPr>
          <p:cNvPr id="232555" name="Rectangle 107"/>
          <p:cNvSpPr>
            <a:spLocks noChangeArrowheads="1"/>
          </p:cNvSpPr>
          <p:nvPr/>
        </p:nvSpPr>
        <p:spPr bwMode="auto">
          <a:xfrm>
            <a:off x="6372225" y="2636838"/>
            <a:ext cx="2374900" cy="2232025"/>
          </a:xfrm>
          <a:prstGeom prst="rect">
            <a:avLst/>
          </a:prstGeom>
          <a:solidFill>
            <a:srgbClr val="DFEFFF"/>
          </a:solidFill>
          <a:ln w="9525">
            <a:solidFill>
              <a:srgbClr val="9999FF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2556" name="Rectangle 108"/>
          <p:cNvSpPr>
            <a:spLocks noChangeArrowheads="1"/>
          </p:cNvSpPr>
          <p:nvPr/>
        </p:nvSpPr>
        <p:spPr bwMode="auto">
          <a:xfrm>
            <a:off x="3563938" y="2636838"/>
            <a:ext cx="2374900" cy="2232025"/>
          </a:xfrm>
          <a:prstGeom prst="rect">
            <a:avLst/>
          </a:prstGeom>
          <a:solidFill>
            <a:srgbClr val="DFEFFF"/>
          </a:solidFill>
          <a:ln w="9525">
            <a:solidFill>
              <a:srgbClr val="9999FF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2557" name="Rectangle 109"/>
          <p:cNvSpPr>
            <a:spLocks noChangeArrowheads="1"/>
          </p:cNvSpPr>
          <p:nvPr/>
        </p:nvSpPr>
        <p:spPr bwMode="auto">
          <a:xfrm>
            <a:off x="107950" y="2636838"/>
            <a:ext cx="3024188" cy="2232025"/>
          </a:xfrm>
          <a:prstGeom prst="rect">
            <a:avLst/>
          </a:prstGeom>
          <a:solidFill>
            <a:srgbClr val="DFEFFF"/>
          </a:solidFill>
          <a:ln w="9525">
            <a:solidFill>
              <a:srgbClr val="9999FF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000"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44040" name="Picture 110" descr="straw2_c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021013"/>
            <a:ext cx="617538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Text Box 111"/>
          <p:cNvSpPr txBox="1">
            <a:spLocks noChangeArrowheads="1"/>
          </p:cNvSpPr>
          <p:nvPr/>
        </p:nvSpPr>
        <p:spPr bwMode="auto">
          <a:xfrm>
            <a:off x="215900" y="2692400"/>
            <a:ext cx="865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STRAW3</a:t>
            </a:r>
          </a:p>
        </p:txBody>
      </p:sp>
      <p:pic>
        <p:nvPicPr>
          <p:cNvPr id="44042" name="Picture 1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0" y="2997200"/>
            <a:ext cx="6461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44043" name="Text Box 113"/>
          <p:cNvSpPr txBox="1">
            <a:spLocks noChangeArrowheads="1"/>
          </p:cNvSpPr>
          <p:nvPr/>
        </p:nvSpPr>
        <p:spPr bwMode="auto">
          <a:xfrm>
            <a:off x="2339975" y="2692400"/>
            <a:ext cx="83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TARGET</a:t>
            </a:r>
          </a:p>
        </p:txBody>
      </p:sp>
      <p:pic>
        <p:nvPicPr>
          <p:cNvPr id="44044" name="Picture 114" descr="LAB3_plo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3006725"/>
            <a:ext cx="719137" cy="6223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45" name="Text Box 115"/>
          <p:cNvSpPr txBox="1">
            <a:spLocks noChangeArrowheads="1"/>
          </p:cNvSpPr>
          <p:nvPr/>
        </p:nvSpPr>
        <p:spPr bwMode="auto">
          <a:xfrm>
            <a:off x="1112838" y="2684463"/>
            <a:ext cx="1160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LABRADOR3</a:t>
            </a:r>
          </a:p>
        </p:txBody>
      </p:sp>
      <p:pic>
        <p:nvPicPr>
          <p:cNvPr id="44046" name="Picture 117" descr="AFTER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963" y="2997200"/>
            <a:ext cx="6477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7" name="Text Box 118"/>
          <p:cNvSpPr txBox="1">
            <a:spLocks noChangeArrowheads="1"/>
          </p:cNvSpPr>
          <p:nvPr/>
        </p:nvSpPr>
        <p:spPr bwMode="auto">
          <a:xfrm>
            <a:off x="3563938" y="2692400"/>
            <a:ext cx="704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AFTER</a:t>
            </a:r>
          </a:p>
        </p:txBody>
      </p:sp>
      <p:sp>
        <p:nvSpPr>
          <p:cNvPr id="44048" name="Text Box 120"/>
          <p:cNvSpPr txBox="1">
            <a:spLocks noChangeArrowheads="1"/>
          </p:cNvSpPr>
          <p:nvPr/>
        </p:nvSpPr>
        <p:spPr bwMode="auto">
          <a:xfrm>
            <a:off x="4943475" y="2692400"/>
            <a:ext cx="925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NECTAR0</a:t>
            </a:r>
          </a:p>
        </p:txBody>
      </p:sp>
      <p:pic>
        <p:nvPicPr>
          <p:cNvPr id="44049" name="Picture 1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5" y="3141663"/>
            <a:ext cx="4429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0" name="Text Box 122"/>
          <p:cNvSpPr txBox="1">
            <a:spLocks noChangeArrowheads="1"/>
          </p:cNvSpPr>
          <p:nvPr/>
        </p:nvSpPr>
        <p:spPr bwMode="auto">
          <a:xfrm>
            <a:off x="4356100" y="2692400"/>
            <a:ext cx="530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SAM</a:t>
            </a:r>
          </a:p>
        </p:txBody>
      </p:sp>
      <p:sp>
        <p:nvSpPr>
          <p:cNvPr id="27667" name="Text Box 123"/>
          <p:cNvSpPr txBox="1">
            <a:spLocks noChangeArrowheads="1"/>
          </p:cNvSpPr>
          <p:nvPr/>
        </p:nvSpPr>
        <p:spPr bwMode="auto">
          <a:xfrm>
            <a:off x="4959350" y="1916113"/>
            <a:ext cx="987425" cy="646112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200"/>
              <a:t>E. Delagnes</a:t>
            </a:r>
          </a:p>
          <a:p>
            <a:pPr>
              <a:defRPr/>
            </a:pPr>
            <a:r>
              <a:rPr lang="en-US" sz="1200"/>
              <a:t>D. Breton</a:t>
            </a:r>
          </a:p>
          <a:p>
            <a:pPr>
              <a:defRPr/>
            </a:pPr>
            <a:r>
              <a:rPr lang="en-US" sz="1200"/>
              <a:t>CEA Saclay</a:t>
            </a:r>
          </a:p>
        </p:txBody>
      </p:sp>
      <p:pic>
        <p:nvPicPr>
          <p:cNvPr id="44052" name="Picture 12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5659438"/>
            <a:ext cx="8477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3" name="Picture 125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5659438"/>
            <a:ext cx="647700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4" name="Picture 12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5640388"/>
            <a:ext cx="631825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5" name="Picture 127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5640388"/>
            <a:ext cx="703262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56" name="Text Box 128"/>
          <p:cNvSpPr txBox="1">
            <a:spLocks noChangeArrowheads="1"/>
          </p:cNvSpPr>
          <p:nvPr/>
        </p:nvSpPr>
        <p:spPr bwMode="auto">
          <a:xfrm>
            <a:off x="433388" y="529907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DRS1</a:t>
            </a:r>
          </a:p>
        </p:txBody>
      </p:sp>
      <p:sp>
        <p:nvSpPr>
          <p:cNvPr id="44057" name="Text Box 129"/>
          <p:cNvSpPr txBox="1">
            <a:spLocks noChangeArrowheads="1"/>
          </p:cNvSpPr>
          <p:nvPr/>
        </p:nvSpPr>
        <p:spPr bwMode="auto">
          <a:xfrm>
            <a:off x="1331913" y="529907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DRS2</a:t>
            </a:r>
          </a:p>
        </p:txBody>
      </p:sp>
      <p:sp>
        <p:nvSpPr>
          <p:cNvPr id="44058" name="Text Box 130"/>
          <p:cNvSpPr txBox="1">
            <a:spLocks noChangeArrowheads="1"/>
          </p:cNvSpPr>
          <p:nvPr/>
        </p:nvSpPr>
        <p:spPr bwMode="auto">
          <a:xfrm>
            <a:off x="2232025" y="5283200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DRS3</a:t>
            </a:r>
          </a:p>
        </p:txBody>
      </p:sp>
      <p:sp>
        <p:nvSpPr>
          <p:cNvPr id="44059" name="Text Box 131"/>
          <p:cNvSpPr txBox="1">
            <a:spLocks noChangeArrowheads="1"/>
          </p:cNvSpPr>
          <p:nvPr/>
        </p:nvSpPr>
        <p:spPr bwMode="auto">
          <a:xfrm>
            <a:off x="3130550" y="5283200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DRS4</a:t>
            </a:r>
          </a:p>
        </p:txBody>
      </p:sp>
      <p:pic>
        <p:nvPicPr>
          <p:cNvPr id="44060" name="Picture 136" descr="DSC00013-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765175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7" name="Text Box 116"/>
          <p:cNvSpPr txBox="1">
            <a:spLocks noChangeArrowheads="1"/>
          </p:cNvSpPr>
          <p:nvPr/>
        </p:nvSpPr>
        <p:spPr bwMode="auto">
          <a:xfrm>
            <a:off x="900113" y="2146300"/>
            <a:ext cx="1943100" cy="2762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200"/>
              <a:t>G. Varner, Univ. of Hawaii</a:t>
            </a:r>
          </a:p>
        </p:txBody>
      </p:sp>
      <p:sp>
        <p:nvSpPr>
          <p:cNvPr id="44062" name="Text Box 139"/>
          <p:cNvSpPr txBox="1">
            <a:spLocks noChangeArrowheads="1"/>
          </p:cNvSpPr>
          <p:nvPr/>
        </p:nvSpPr>
        <p:spPr bwMode="auto">
          <a:xfrm>
            <a:off x="323850" y="3790950"/>
            <a:ext cx="2544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77800" indent="-1778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FontTx/>
              <a:buChar char="•"/>
            </a:pPr>
            <a:r>
              <a:rPr lang="en-US" sz="1200"/>
              <a:t>0.25 </a:t>
            </a:r>
            <a:r>
              <a:rPr lang="en-US" sz="1200">
                <a:latin typeface="Symbol" charset="0"/>
                <a:cs typeface="Symbol" charset="0"/>
              </a:rPr>
              <a:t>m</a:t>
            </a:r>
            <a:r>
              <a:rPr lang="en-US" sz="1200"/>
              <a:t>m TSMC</a:t>
            </a:r>
          </a:p>
          <a:p>
            <a:pPr>
              <a:buFontTx/>
              <a:buChar char="•"/>
            </a:pPr>
            <a:r>
              <a:rPr lang="en-US" sz="1200"/>
              <a:t>Many chips for different projects</a:t>
            </a:r>
            <a:br>
              <a:rPr lang="en-US" sz="1200"/>
            </a:br>
            <a:r>
              <a:rPr lang="en-US" sz="1200"/>
              <a:t>(Belle, Anita, IceCube …)</a:t>
            </a:r>
          </a:p>
        </p:txBody>
      </p:sp>
      <p:pic>
        <p:nvPicPr>
          <p:cNvPr id="44063" name="Picture 14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765175"/>
            <a:ext cx="7239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64" name="Picture 146" descr="bvgqsyoku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765175"/>
            <a:ext cx="1820862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65" name="Picture 14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765175"/>
            <a:ext cx="12684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66" name="Text Box 148"/>
          <p:cNvSpPr txBox="1">
            <a:spLocks noChangeArrowheads="1"/>
          </p:cNvSpPr>
          <p:nvPr/>
        </p:nvSpPr>
        <p:spPr bwMode="auto">
          <a:xfrm>
            <a:off x="3708400" y="3716338"/>
            <a:ext cx="21605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FontTx/>
              <a:buChar char="•"/>
            </a:pPr>
            <a:r>
              <a:rPr lang="en-US" sz="1200"/>
              <a:t>0.35 </a:t>
            </a:r>
            <a:r>
              <a:rPr lang="en-US" sz="1200">
                <a:latin typeface="Symbol" charset="0"/>
                <a:cs typeface="Symbol" charset="0"/>
              </a:rPr>
              <a:t>m</a:t>
            </a:r>
            <a:r>
              <a:rPr lang="en-US" sz="1200"/>
              <a:t>m AMS</a:t>
            </a:r>
          </a:p>
          <a:p>
            <a:pPr>
              <a:buFontTx/>
              <a:buChar char="•"/>
            </a:pPr>
            <a:r>
              <a:rPr lang="en-US" sz="1200"/>
              <a:t>T2K TPC, Antares, Hess2, CTA</a:t>
            </a:r>
          </a:p>
        </p:txBody>
      </p:sp>
      <p:sp>
        <p:nvSpPr>
          <p:cNvPr id="27683" name="Text Box 149"/>
          <p:cNvSpPr txBox="1">
            <a:spLocks noChangeArrowheads="1"/>
          </p:cNvSpPr>
          <p:nvPr/>
        </p:nvSpPr>
        <p:spPr bwMode="auto">
          <a:xfrm>
            <a:off x="6429375" y="2112963"/>
            <a:ext cx="2170113" cy="2762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200"/>
              <a:t>H. Frisch et al., Univ. Chicago</a:t>
            </a:r>
          </a:p>
        </p:txBody>
      </p:sp>
      <p:pic>
        <p:nvPicPr>
          <p:cNvPr id="44068" name="Picture 15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2781300"/>
            <a:ext cx="4921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69" name="Text Box 151"/>
          <p:cNvSpPr txBox="1">
            <a:spLocks noChangeArrowheads="1"/>
          </p:cNvSpPr>
          <p:nvPr/>
        </p:nvSpPr>
        <p:spPr bwMode="auto">
          <a:xfrm>
            <a:off x="7243763" y="2836863"/>
            <a:ext cx="1373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PSEC1 - PSEC4</a:t>
            </a:r>
          </a:p>
        </p:txBody>
      </p:sp>
      <p:sp>
        <p:nvSpPr>
          <p:cNvPr id="44070" name="Text Box 152"/>
          <p:cNvSpPr txBox="1">
            <a:spLocks noChangeArrowheads="1"/>
          </p:cNvSpPr>
          <p:nvPr/>
        </p:nvSpPr>
        <p:spPr bwMode="auto">
          <a:xfrm>
            <a:off x="6516688" y="3357563"/>
            <a:ext cx="21605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FontTx/>
              <a:buChar char="•"/>
            </a:pPr>
            <a:r>
              <a:rPr lang="en-US" sz="1200"/>
              <a:t>0.13 </a:t>
            </a:r>
            <a:r>
              <a:rPr lang="en-US" sz="1200">
                <a:latin typeface="Symbol" charset="0"/>
                <a:cs typeface="Symbol" charset="0"/>
              </a:rPr>
              <a:t>m</a:t>
            </a:r>
            <a:r>
              <a:rPr lang="en-US" sz="1200"/>
              <a:t>m IBM</a:t>
            </a:r>
          </a:p>
          <a:p>
            <a:pPr>
              <a:buFontTx/>
              <a:buChar char="•"/>
            </a:pPr>
            <a:r>
              <a:rPr lang="en-US" sz="1200"/>
              <a:t>Large Area Picosecond Photo-Detectors Project (LAPPD)</a:t>
            </a:r>
          </a:p>
        </p:txBody>
      </p:sp>
      <p:sp>
        <p:nvSpPr>
          <p:cNvPr id="44071" name="Text Box 154"/>
          <p:cNvSpPr txBox="1">
            <a:spLocks noChangeArrowheads="1"/>
          </p:cNvSpPr>
          <p:nvPr/>
        </p:nvSpPr>
        <p:spPr bwMode="auto">
          <a:xfrm>
            <a:off x="447675" y="6230938"/>
            <a:ext cx="576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2002</a:t>
            </a:r>
          </a:p>
        </p:txBody>
      </p:sp>
      <p:sp>
        <p:nvSpPr>
          <p:cNvPr id="44072" name="Text Box 155"/>
          <p:cNvSpPr txBox="1">
            <a:spLocks noChangeArrowheads="1"/>
          </p:cNvSpPr>
          <p:nvPr/>
        </p:nvSpPr>
        <p:spPr bwMode="auto">
          <a:xfrm>
            <a:off x="1336675" y="6237288"/>
            <a:ext cx="576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2004</a:t>
            </a:r>
          </a:p>
        </p:txBody>
      </p:sp>
      <p:sp>
        <p:nvSpPr>
          <p:cNvPr id="44073" name="Text Box 156"/>
          <p:cNvSpPr txBox="1">
            <a:spLocks noChangeArrowheads="1"/>
          </p:cNvSpPr>
          <p:nvPr/>
        </p:nvSpPr>
        <p:spPr bwMode="auto">
          <a:xfrm>
            <a:off x="2195513" y="6237288"/>
            <a:ext cx="576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2007</a:t>
            </a:r>
          </a:p>
        </p:txBody>
      </p:sp>
      <p:sp>
        <p:nvSpPr>
          <p:cNvPr id="44074" name="Text Box 157"/>
          <p:cNvSpPr txBox="1">
            <a:spLocks noChangeArrowheads="1"/>
          </p:cNvSpPr>
          <p:nvPr/>
        </p:nvSpPr>
        <p:spPr bwMode="auto">
          <a:xfrm>
            <a:off x="3132138" y="6237288"/>
            <a:ext cx="576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2008</a:t>
            </a:r>
          </a:p>
        </p:txBody>
      </p:sp>
      <p:sp>
        <p:nvSpPr>
          <p:cNvPr id="44075" name="Text Box 158"/>
          <p:cNvSpPr txBox="1">
            <a:spLocks noChangeArrowheads="1"/>
          </p:cNvSpPr>
          <p:nvPr/>
        </p:nvSpPr>
        <p:spPr bwMode="auto">
          <a:xfrm>
            <a:off x="3778250" y="5300663"/>
            <a:ext cx="30972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FontTx/>
              <a:buChar char="•"/>
            </a:pPr>
            <a:r>
              <a:rPr lang="en-US" sz="1200"/>
              <a:t>0.25 </a:t>
            </a:r>
            <a:r>
              <a:rPr lang="en-US" sz="1200">
                <a:latin typeface="Symbol" charset="0"/>
                <a:cs typeface="Symbol" charset="0"/>
              </a:rPr>
              <a:t>m</a:t>
            </a:r>
            <a:r>
              <a:rPr lang="en-US" sz="1200"/>
              <a:t>m UMC</a:t>
            </a:r>
          </a:p>
          <a:p>
            <a:pPr>
              <a:buFontTx/>
              <a:buChar char="•"/>
            </a:pPr>
            <a:r>
              <a:rPr lang="en-US" sz="1200"/>
              <a:t>Universal chip for many applications</a:t>
            </a:r>
          </a:p>
          <a:p>
            <a:pPr>
              <a:buFontTx/>
              <a:buChar char="•"/>
            </a:pPr>
            <a:r>
              <a:rPr lang="en-US" sz="1200"/>
              <a:t>MEG experiment, MAGIC, Veritas, </a:t>
            </a:r>
            <a:br>
              <a:rPr lang="en-US" sz="1200"/>
            </a:br>
            <a:r>
              <a:rPr lang="en-US" sz="1200"/>
              <a:t>TOF-PET</a:t>
            </a:r>
          </a:p>
        </p:txBody>
      </p:sp>
      <p:sp>
        <p:nvSpPr>
          <p:cNvPr id="27692" name="Text Box 159"/>
          <p:cNvSpPr txBox="1">
            <a:spLocks noChangeArrowheads="1"/>
          </p:cNvSpPr>
          <p:nvPr/>
        </p:nvSpPr>
        <p:spPr bwMode="auto">
          <a:xfrm>
            <a:off x="7400925" y="5300663"/>
            <a:ext cx="1284288" cy="646112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200"/>
              <a:t>SR</a:t>
            </a:r>
          </a:p>
          <a:p>
            <a:pPr>
              <a:defRPr/>
            </a:pPr>
            <a:r>
              <a:rPr lang="en-US" sz="1200"/>
              <a:t>R. Dinapoli</a:t>
            </a:r>
          </a:p>
          <a:p>
            <a:pPr>
              <a:defRPr/>
            </a:pPr>
            <a:r>
              <a:rPr lang="en-US" sz="1200"/>
              <a:t>PSI, Switzerland</a:t>
            </a:r>
          </a:p>
        </p:txBody>
      </p:sp>
      <p:sp>
        <p:nvSpPr>
          <p:cNvPr id="44077" name="Text Box 160"/>
          <p:cNvSpPr txBox="1">
            <a:spLocks noChangeArrowheads="1"/>
          </p:cNvSpPr>
          <p:nvPr/>
        </p:nvSpPr>
        <p:spPr bwMode="auto">
          <a:xfrm>
            <a:off x="6878638" y="6145213"/>
            <a:ext cx="18113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600">
                <a:solidFill>
                  <a:schemeClr val="accent2"/>
                </a:solidFill>
                <a:latin typeface="Arial Black" charset="0"/>
              </a:rPr>
              <a:t>drs.web.psi.ch</a:t>
            </a:r>
          </a:p>
        </p:txBody>
      </p:sp>
      <p:sp>
        <p:nvSpPr>
          <p:cNvPr id="44078" name="Text Box 161"/>
          <p:cNvSpPr txBox="1">
            <a:spLocks noChangeArrowheads="1"/>
          </p:cNvSpPr>
          <p:nvPr/>
        </p:nvSpPr>
        <p:spPr bwMode="auto">
          <a:xfrm>
            <a:off x="122238" y="4557713"/>
            <a:ext cx="3021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>
                <a:solidFill>
                  <a:schemeClr val="accent2"/>
                </a:solidFill>
                <a:latin typeface="Arial Black" charset="0"/>
              </a:rPr>
              <a:t>www.phys.hawaii.edu/~idlab/</a:t>
            </a:r>
          </a:p>
        </p:txBody>
      </p:sp>
      <p:sp>
        <p:nvSpPr>
          <p:cNvPr id="44079" name="Text Box 162"/>
          <p:cNvSpPr txBox="1">
            <a:spLocks noChangeArrowheads="1"/>
          </p:cNvSpPr>
          <p:nvPr/>
        </p:nvSpPr>
        <p:spPr bwMode="auto">
          <a:xfrm>
            <a:off x="3851275" y="4508500"/>
            <a:ext cx="1779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600">
                <a:solidFill>
                  <a:schemeClr val="accent2"/>
                </a:solidFill>
                <a:latin typeface="Arial Black" charset="0"/>
              </a:rPr>
              <a:t>matacq.free.fr</a:t>
            </a:r>
          </a:p>
        </p:txBody>
      </p:sp>
      <p:sp>
        <p:nvSpPr>
          <p:cNvPr id="44080" name="Text Box 163"/>
          <p:cNvSpPr txBox="1">
            <a:spLocks noChangeArrowheads="1"/>
          </p:cNvSpPr>
          <p:nvPr/>
        </p:nvSpPr>
        <p:spPr bwMode="auto">
          <a:xfrm>
            <a:off x="6443663" y="4508500"/>
            <a:ext cx="22907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600">
                <a:solidFill>
                  <a:schemeClr val="accent2"/>
                </a:solidFill>
                <a:latin typeface="Arial Black" charset="0"/>
              </a:rPr>
              <a:t>psec.uchicago.edu</a:t>
            </a:r>
          </a:p>
        </p:txBody>
      </p:sp>
      <p:pic>
        <p:nvPicPr>
          <p:cNvPr id="51" name="Picture 4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7013" y="5300663"/>
            <a:ext cx="735012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4082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068638"/>
            <a:ext cx="874713" cy="37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3707906" y="6165304"/>
            <a:ext cx="1045901" cy="25391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/>
              <a:t>Poster 15, 106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47106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MEG On-line waveform display</a:t>
            </a:r>
          </a:p>
        </p:txBody>
      </p:sp>
      <p:pic>
        <p:nvPicPr>
          <p:cNvPr id="47108" name="Picture 3" descr="wavefor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836613"/>
            <a:ext cx="6408737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 Box 6"/>
          <p:cNvSpPr txBox="1">
            <a:spLocks noChangeArrowheads="1"/>
          </p:cNvSpPr>
          <p:nvPr/>
        </p:nvSpPr>
        <p:spPr bwMode="auto">
          <a:xfrm>
            <a:off x="1760538" y="2276475"/>
            <a:ext cx="1076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1800"/>
              <a:t>template</a:t>
            </a:r>
          </a:p>
          <a:p>
            <a:pPr algn="ctr"/>
            <a:r>
              <a:rPr lang="en-US" sz="1800"/>
              <a:t>fit</a:t>
            </a:r>
          </a:p>
        </p:txBody>
      </p:sp>
      <p:sp>
        <p:nvSpPr>
          <p:cNvPr id="47110" name="Line 7"/>
          <p:cNvSpPr>
            <a:spLocks noChangeShapeType="1"/>
          </p:cNvSpPr>
          <p:nvPr/>
        </p:nvSpPr>
        <p:spPr bwMode="auto">
          <a:xfrm>
            <a:off x="2482850" y="2701925"/>
            <a:ext cx="50482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1" name="Text Box 10"/>
          <p:cNvSpPr txBox="1">
            <a:spLocks noChangeArrowheads="1"/>
          </p:cNvSpPr>
          <p:nvPr/>
        </p:nvSpPr>
        <p:spPr bwMode="auto">
          <a:xfrm>
            <a:off x="5794375" y="1412875"/>
            <a:ext cx="67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2000">
                <a:latin typeface="Symbol" charset="0"/>
              </a:rPr>
              <a:t>S</a:t>
            </a:r>
            <a:r>
              <a:rPr lang="en-US" sz="1600"/>
              <a:t>848</a:t>
            </a:r>
          </a:p>
          <a:p>
            <a:pPr algn="ctr"/>
            <a:r>
              <a:rPr lang="en-US" sz="1600"/>
              <a:t>PMTs</a:t>
            </a:r>
          </a:p>
        </p:txBody>
      </p:sp>
      <p:sp>
        <p:nvSpPr>
          <p:cNvPr id="126987" name="Text Box 11"/>
          <p:cNvSpPr txBox="1">
            <a:spLocks noChangeArrowheads="1"/>
          </p:cNvSpPr>
          <p:nvPr/>
        </p:nvSpPr>
        <p:spPr bwMode="auto">
          <a:xfrm>
            <a:off x="3057525" y="960438"/>
            <a:ext cx="1825625" cy="307975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1400"/>
              <a:t>“virtual oscilloscope”</a:t>
            </a:r>
          </a:p>
        </p:txBody>
      </p:sp>
      <p:sp>
        <p:nvSpPr>
          <p:cNvPr id="47113" name="Freeform 13"/>
          <p:cNvSpPr>
            <a:spLocks/>
          </p:cNvSpPr>
          <p:nvPr/>
        </p:nvSpPr>
        <p:spPr bwMode="auto">
          <a:xfrm>
            <a:off x="7302500" y="922338"/>
            <a:ext cx="1135063" cy="2422525"/>
          </a:xfrm>
          <a:custGeom>
            <a:avLst/>
            <a:gdLst>
              <a:gd name="T0" fmla="*/ 2147483647 w 304"/>
              <a:gd name="T1" fmla="*/ 0 h 648"/>
              <a:gd name="T2" fmla="*/ 2147483647 w 304"/>
              <a:gd name="T3" fmla="*/ 0 h 648"/>
              <a:gd name="T4" fmla="*/ 2147483647 w 304"/>
              <a:gd name="T5" fmla="*/ 2147483647 h 648"/>
              <a:gd name="T6" fmla="*/ 2147483647 w 304"/>
              <a:gd name="T7" fmla="*/ 2147483647 h 648"/>
              <a:gd name="T8" fmla="*/ 2147483647 w 304"/>
              <a:gd name="T9" fmla="*/ 2147483647 h 648"/>
              <a:gd name="T10" fmla="*/ 2147483647 w 304"/>
              <a:gd name="T11" fmla="*/ 2147483647 h 648"/>
              <a:gd name="T12" fmla="*/ 2147483647 w 304"/>
              <a:gd name="T13" fmla="*/ 2147483647 h 648"/>
              <a:gd name="T14" fmla="*/ 2147483647 w 304"/>
              <a:gd name="T15" fmla="*/ 2147483647 h 648"/>
              <a:gd name="T16" fmla="*/ 2147483647 w 304"/>
              <a:gd name="T17" fmla="*/ 2147483647 h 648"/>
              <a:gd name="T18" fmla="*/ 2147483647 w 304"/>
              <a:gd name="T19" fmla="*/ 2147483647 h 648"/>
              <a:gd name="T20" fmla="*/ 2147483647 w 304"/>
              <a:gd name="T21" fmla="*/ 2147483647 h 648"/>
              <a:gd name="T22" fmla="*/ 2147483647 w 304"/>
              <a:gd name="T23" fmla="*/ 2147483647 h 648"/>
              <a:gd name="T24" fmla="*/ 2147483647 w 304"/>
              <a:gd name="T25" fmla="*/ 2147483647 h 648"/>
              <a:gd name="T26" fmla="*/ 2147483647 w 304"/>
              <a:gd name="T27" fmla="*/ 2147483647 h 648"/>
              <a:gd name="T28" fmla="*/ 2147483647 w 304"/>
              <a:gd name="T29" fmla="*/ 2147483647 h 648"/>
              <a:gd name="T30" fmla="*/ 2147483647 w 304"/>
              <a:gd name="T31" fmla="*/ 2147483647 h 648"/>
              <a:gd name="T32" fmla="*/ 2147483647 w 304"/>
              <a:gd name="T33" fmla="*/ 2147483647 h 648"/>
              <a:gd name="T34" fmla="*/ 2147483647 w 304"/>
              <a:gd name="T35" fmla="*/ 2147483647 h 648"/>
              <a:gd name="T36" fmla="*/ 2147483647 w 304"/>
              <a:gd name="T37" fmla="*/ 2147483647 h 648"/>
              <a:gd name="T38" fmla="*/ 2147483647 w 304"/>
              <a:gd name="T39" fmla="*/ 2147483647 h 648"/>
              <a:gd name="T40" fmla="*/ 2147483647 w 304"/>
              <a:gd name="T41" fmla="*/ 2147483647 h 648"/>
              <a:gd name="T42" fmla="*/ 2147483647 w 304"/>
              <a:gd name="T43" fmla="*/ 2147483647 h 648"/>
              <a:gd name="T44" fmla="*/ 0 w 304"/>
              <a:gd name="T45" fmla="*/ 2147483647 h 648"/>
              <a:gd name="T46" fmla="*/ 2147483647 w 304"/>
              <a:gd name="T47" fmla="*/ 2147483647 h 648"/>
              <a:gd name="T48" fmla="*/ 2147483647 w 304"/>
              <a:gd name="T49" fmla="*/ 2147483647 h 648"/>
              <a:gd name="T50" fmla="*/ 2147483647 w 304"/>
              <a:gd name="T51" fmla="*/ 2147483647 h 648"/>
              <a:gd name="T52" fmla="*/ 2147483647 w 304"/>
              <a:gd name="T53" fmla="*/ 2147483647 h 648"/>
              <a:gd name="T54" fmla="*/ 2147483647 w 304"/>
              <a:gd name="T55" fmla="*/ 2147483647 h 648"/>
              <a:gd name="T56" fmla="*/ 2147483647 w 304"/>
              <a:gd name="T57" fmla="*/ 2147483647 h 648"/>
              <a:gd name="T58" fmla="*/ 2147483647 w 304"/>
              <a:gd name="T59" fmla="*/ 2147483647 h 648"/>
              <a:gd name="T60" fmla="*/ 2147483647 w 304"/>
              <a:gd name="T61" fmla="*/ 2147483647 h 648"/>
              <a:gd name="T62" fmla="*/ 2147483647 w 304"/>
              <a:gd name="T63" fmla="*/ 2147483647 h 648"/>
              <a:gd name="T64" fmla="*/ 2147483647 w 304"/>
              <a:gd name="T65" fmla="*/ 2147483647 h 648"/>
              <a:gd name="T66" fmla="*/ 2147483647 w 304"/>
              <a:gd name="T67" fmla="*/ 2147483647 h 648"/>
              <a:gd name="T68" fmla="*/ 2147483647 w 304"/>
              <a:gd name="T69" fmla="*/ 2147483647 h 648"/>
              <a:gd name="T70" fmla="*/ 2147483647 w 304"/>
              <a:gd name="T71" fmla="*/ 2147483647 h 648"/>
              <a:gd name="T72" fmla="*/ 2147483647 w 304"/>
              <a:gd name="T73" fmla="*/ 2147483647 h 648"/>
              <a:gd name="T74" fmla="*/ 2147483647 w 304"/>
              <a:gd name="T75" fmla="*/ 2147483647 h 648"/>
              <a:gd name="T76" fmla="*/ 2147483647 w 304"/>
              <a:gd name="T77" fmla="*/ 2147483647 h 648"/>
              <a:gd name="T78" fmla="*/ 2147483647 w 304"/>
              <a:gd name="T79" fmla="*/ 2147483647 h 648"/>
              <a:gd name="T80" fmla="*/ 2147483647 w 304"/>
              <a:gd name="T81" fmla="*/ 2147483647 h 648"/>
              <a:gd name="T82" fmla="*/ 2147483647 w 304"/>
              <a:gd name="T83" fmla="*/ 2147483647 h 648"/>
              <a:gd name="T84" fmla="*/ 2147483647 w 304"/>
              <a:gd name="T85" fmla="*/ 2147483647 h 648"/>
              <a:gd name="T86" fmla="*/ 2147483647 w 304"/>
              <a:gd name="T87" fmla="*/ 2147483647 h 648"/>
              <a:gd name="T88" fmla="*/ 2147483647 w 304"/>
              <a:gd name="T89" fmla="*/ 2147483647 h 648"/>
              <a:gd name="T90" fmla="*/ 2147483647 w 304"/>
              <a:gd name="T91" fmla="*/ 2147483647 h 648"/>
              <a:gd name="T92" fmla="*/ 2147483647 w 304"/>
              <a:gd name="T93" fmla="*/ 2147483647 h 648"/>
              <a:gd name="T94" fmla="*/ 2147483647 w 304"/>
              <a:gd name="T95" fmla="*/ 2147483647 h 648"/>
              <a:gd name="T96" fmla="*/ 2147483647 w 304"/>
              <a:gd name="T97" fmla="*/ 2147483647 h 648"/>
              <a:gd name="T98" fmla="*/ 2147483647 w 304"/>
              <a:gd name="T99" fmla="*/ 2147483647 h 648"/>
              <a:gd name="T100" fmla="*/ 2147483647 w 304"/>
              <a:gd name="T101" fmla="*/ 2147483647 h 648"/>
              <a:gd name="T102" fmla="*/ 2147483647 w 304"/>
              <a:gd name="T103" fmla="*/ 2147483647 h 648"/>
              <a:gd name="T104" fmla="*/ 2147483647 w 304"/>
              <a:gd name="T105" fmla="*/ 2147483647 h 648"/>
              <a:gd name="T106" fmla="*/ 2147483647 w 304"/>
              <a:gd name="T107" fmla="*/ 2147483647 h 648"/>
              <a:gd name="T108" fmla="*/ 2147483647 w 304"/>
              <a:gd name="T109" fmla="*/ 2147483647 h 648"/>
              <a:gd name="T110" fmla="*/ 2147483647 w 304"/>
              <a:gd name="T111" fmla="*/ 2147483647 h 648"/>
              <a:gd name="T112" fmla="*/ 2147483647 w 304"/>
              <a:gd name="T113" fmla="*/ 2147483647 h 648"/>
              <a:gd name="T114" fmla="*/ 2147483647 w 304"/>
              <a:gd name="T115" fmla="*/ 2147483647 h 648"/>
              <a:gd name="T116" fmla="*/ 2147483647 w 304"/>
              <a:gd name="T117" fmla="*/ 2147483647 h 648"/>
              <a:gd name="T118" fmla="*/ 2147483647 w 304"/>
              <a:gd name="T119" fmla="*/ 2147483647 h 648"/>
              <a:gd name="T120" fmla="*/ 2147483647 w 304"/>
              <a:gd name="T121" fmla="*/ 2147483647 h 648"/>
              <a:gd name="T122" fmla="*/ 2147483647 w 304"/>
              <a:gd name="T123" fmla="*/ 0 h 648"/>
              <a:gd name="T124" fmla="*/ 2147483647 w 304"/>
              <a:gd name="T125" fmla="*/ 0 h 6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4"/>
              <a:gd name="T190" fmla="*/ 0 h 648"/>
              <a:gd name="T191" fmla="*/ 304 w 304"/>
              <a:gd name="T192" fmla="*/ 648 h 64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4" h="648">
                <a:moveTo>
                  <a:pt x="234" y="0"/>
                </a:moveTo>
                <a:lnTo>
                  <a:pt x="191" y="0"/>
                </a:lnTo>
                <a:lnTo>
                  <a:pt x="178" y="7"/>
                </a:lnTo>
                <a:lnTo>
                  <a:pt x="162" y="18"/>
                </a:lnTo>
                <a:lnTo>
                  <a:pt x="148" y="28"/>
                </a:lnTo>
                <a:lnTo>
                  <a:pt x="132" y="40"/>
                </a:lnTo>
                <a:lnTo>
                  <a:pt x="119" y="52"/>
                </a:lnTo>
                <a:lnTo>
                  <a:pt x="106" y="65"/>
                </a:lnTo>
                <a:lnTo>
                  <a:pt x="92" y="78"/>
                </a:lnTo>
                <a:lnTo>
                  <a:pt x="80" y="94"/>
                </a:lnTo>
                <a:lnTo>
                  <a:pt x="70" y="108"/>
                </a:lnTo>
                <a:lnTo>
                  <a:pt x="58" y="126"/>
                </a:lnTo>
                <a:lnTo>
                  <a:pt x="48" y="141"/>
                </a:lnTo>
                <a:lnTo>
                  <a:pt x="40" y="158"/>
                </a:lnTo>
                <a:lnTo>
                  <a:pt x="31" y="176"/>
                </a:lnTo>
                <a:lnTo>
                  <a:pt x="25" y="193"/>
                </a:lnTo>
                <a:lnTo>
                  <a:pt x="19" y="209"/>
                </a:lnTo>
                <a:lnTo>
                  <a:pt x="12" y="230"/>
                </a:lnTo>
                <a:lnTo>
                  <a:pt x="8" y="249"/>
                </a:lnTo>
                <a:lnTo>
                  <a:pt x="5" y="266"/>
                </a:lnTo>
                <a:lnTo>
                  <a:pt x="3" y="285"/>
                </a:lnTo>
                <a:lnTo>
                  <a:pt x="1" y="306"/>
                </a:lnTo>
                <a:lnTo>
                  <a:pt x="0" y="325"/>
                </a:lnTo>
                <a:lnTo>
                  <a:pt x="1" y="342"/>
                </a:lnTo>
                <a:lnTo>
                  <a:pt x="3" y="360"/>
                </a:lnTo>
                <a:lnTo>
                  <a:pt x="5" y="381"/>
                </a:lnTo>
                <a:lnTo>
                  <a:pt x="8" y="398"/>
                </a:lnTo>
                <a:lnTo>
                  <a:pt x="14" y="418"/>
                </a:lnTo>
                <a:lnTo>
                  <a:pt x="19" y="436"/>
                </a:lnTo>
                <a:lnTo>
                  <a:pt x="25" y="454"/>
                </a:lnTo>
                <a:lnTo>
                  <a:pt x="31" y="471"/>
                </a:lnTo>
                <a:lnTo>
                  <a:pt x="39" y="488"/>
                </a:lnTo>
                <a:lnTo>
                  <a:pt x="48" y="505"/>
                </a:lnTo>
                <a:lnTo>
                  <a:pt x="59" y="522"/>
                </a:lnTo>
                <a:lnTo>
                  <a:pt x="68" y="537"/>
                </a:lnTo>
                <a:lnTo>
                  <a:pt x="82" y="555"/>
                </a:lnTo>
                <a:lnTo>
                  <a:pt x="93" y="567"/>
                </a:lnTo>
                <a:lnTo>
                  <a:pt x="106" y="581"/>
                </a:lnTo>
                <a:lnTo>
                  <a:pt x="119" y="595"/>
                </a:lnTo>
                <a:lnTo>
                  <a:pt x="135" y="608"/>
                </a:lnTo>
                <a:lnTo>
                  <a:pt x="148" y="619"/>
                </a:lnTo>
                <a:lnTo>
                  <a:pt x="166" y="631"/>
                </a:lnTo>
                <a:lnTo>
                  <a:pt x="181" y="640"/>
                </a:lnTo>
                <a:lnTo>
                  <a:pt x="189" y="645"/>
                </a:lnTo>
                <a:lnTo>
                  <a:pt x="263" y="648"/>
                </a:lnTo>
                <a:lnTo>
                  <a:pt x="270" y="625"/>
                </a:lnTo>
                <a:lnTo>
                  <a:pt x="276" y="601"/>
                </a:lnTo>
                <a:lnTo>
                  <a:pt x="283" y="575"/>
                </a:lnTo>
                <a:lnTo>
                  <a:pt x="291" y="548"/>
                </a:lnTo>
                <a:lnTo>
                  <a:pt x="297" y="528"/>
                </a:lnTo>
                <a:lnTo>
                  <a:pt x="303" y="504"/>
                </a:lnTo>
                <a:lnTo>
                  <a:pt x="293" y="501"/>
                </a:lnTo>
                <a:lnTo>
                  <a:pt x="143" y="453"/>
                </a:lnTo>
                <a:lnTo>
                  <a:pt x="147" y="188"/>
                </a:lnTo>
                <a:lnTo>
                  <a:pt x="293" y="146"/>
                </a:lnTo>
                <a:lnTo>
                  <a:pt x="304" y="142"/>
                </a:lnTo>
                <a:lnTo>
                  <a:pt x="298" y="122"/>
                </a:lnTo>
                <a:lnTo>
                  <a:pt x="291" y="96"/>
                </a:lnTo>
                <a:lnTo>
                  <a:pt x="283" y="71"/>
                </a:lnTo>
                <a:lnTo>
                  <a:pt x="276" y="44"/>
                </a:lnTo>
                <a:lnTo>
                  <a:pt x="268" y="17"/>
                </a:lnTo>
                <a:lnTo>
                  <a:pt x="261" y="0"/>
                </a:lnTo>
                <a:lnTo>
                  <a:pt x="234" y="0"/>
                </a:lnTo>
              </a:path>
            </a:pathLst>
          </a:custGeom>
          <a:solidFill>
            <a:srgbClr val="E7EEEF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14" name="Freeform 14"/>
          <p:cNvSpPr>
            <a:spLocks/>
          </p:cNvSpPr>
          <p:nvPr/>
        </p:nvSpPr>
        <p:spPr bwMode="auto">
          <a:xfrm>
            <a:off x="7354888" y="969963"/>
            <a:ext cx="1023937" cy="2320925"/>
          </a:xfrm>
          <a:custGeom>
            <a:avLst/>
            <a:gdLst>
              <a:gd name="T0" fmla="*/ 2147483647 w 274"/>
              <a:gd name="T1" fmla="*/ 2147483647 h 621"/>
              <a:gd name="T2" fmla="*/ 2147483647 w 274"/>
              <a:gd name="T3" fmla="*/ 2147483647 h 621"/>
              <a:gd name="T4" fmla="*/ 2147483647 w 274"/>
              <a:gd name="T5" fmla="*/ 2147483647 h 621"/>
              <a:gd name="T6" fmla="*/ 2147483647 w 274"/>
              <a:gd name="T7" fmla="*/ 2147483647 h 621"/>
              <a:gd name="T8" fmla="*/ 2147483647 w 274"/>
              <a:gd name="T9" fmla="*/ 2147483647 h 621"/>
              <a:gd name="T10" fmla="*/ 2147483647 w 274"/>
              <a:gd name="T11" fmla="*/ 2147483647 h 621"/>
              <a:gd name="T12" fmla="*/ 2147483647 w 274"/>
              <a:gd name="T13" fmla="*/ 2147483647 h 621"/>
              <a:gd name="T14" fmla="*/ 2147483647 w 274"/>
              <a:gd name="T15" fmla="*/ 2147483647 h 621"/>
              <a:gd name="T16" fmla="*/ 2147483647 w 274"/>
              <a:gd name="T17" fmla="*/ 2147483647 h 621"/>
              <a:gd name="T18" fmla="*/ 2147483647 w 274"/>
              <a:gd name="T19" fmla="*/ 2147483647 h 621"/>
              <a:gd name="T20" fmla="*/ 2147483647 w 274"/>
              <a:gd name="T21" fmla="*/ 2147483647 h 621"/>
              <a:gd name="T22" fmla="*/ 2147483647 w 274"/>
              <a:gd name="T23" fmla="*/ 2147483647 h 621"/>
              <a:gd name="T24" fmla="*/ 2147483647 w 274"/>
              <a:gd name="T25" fmla="*/ 2147483647 h 621"/>
              <a:gd name="T26" fmla="*/ 2147483647 w 274"/>
              <a:gd name="T27" fmla="*/ 2147483647 h 621"/>
              <a:gd name="T28" fmla="*/ 2147483647 w 274"/>
              <a:gd name="T29" fmla="*/ 2147483647 h 621"/>
              <a:gd name="T30" fmla="*/ 2147483647 w 274"/>
              <a:gd name="T31" fmla="*/ 2147483647 h 621"/>
              <a:gd name="T32" fmla="*/ 2147483647 w 274"/>
              <a:gd name="T33" fmla="*/ 2147483647 h 621"/>
              <a:gd name="T34" fmla="*/ 2147483647 w 274"/>
              <a:gd name="T35" fmla="*/ 2147483647 h 621"/>
              <a:gd name="T36" fmla="*/ 2147483647 w 274"/>
              <a:gd name="T37" fmla="*/ 2147483647 h 621"/>
              <a:gd name="T38" fmla="*/ 0 w 274"/>
              <a:gd name="T39" fmla="*/ 2147483647 h 621"/>
              <a:gd name="T40" fmla="*/ 0 w 274"/>
              <a:gd name="T41" fmla="*/ 2147483647 h 621"/>
              <a:gd name="T42" fmla="*/ 0 w 274"/>
              <a:gd name="T43" fmla="*/ 2147483647 h 621"/>
              <a:gd name="T44" fmla="*/ 2147483647 w 274"/>
              <a:gd name="T45" fmla="*/ 2147483647 h 621"/>
              <a:gd name="T46" fmla="*/ 2147483647 w 274"/>
              <a:gd name="T47" fmla="*/ 2147483647 h 621"/>
              <a:gd name="T48" fmla="*/ 2147483647 w 274"/>
              <a:gd name="T49" fmla="*/ 2147483647 h 621"/>
              <a:gd name="T50" fmla="*/ 2147483647 w 274"/>
              <a:gd name="T51" fmla="*/ 2147483647 h 621"/>
              <a:gd name="T52" fmla="*/ 2147483647 w 274"/>
              <a:gd name="T53" fmla="*/ 2147483647 h 621"/>
              <a:gd name="T54" fmla="*/ 2147483647 w 274"/>
              <a:gd name="T55" fmla="*/ 2147483647 h 621"/>
              <a:gd name="T56" fmla="*/ 2147483647 w 274"/>
              <a:gd name="T57" fmla="*/ 2147483647 h 621"/>
              <a:gd name="T58" fmla="*/ 2147483647 w 274"/>
              <a:gd name="T59" fmla="*/ 2147483647 h 621"/>
              <a:gd name="T60" fmla="*/ 2147483647 w 274"/>
              <a:gd name="T61" fmla="*/ 2147483647 h 621"/>
              <a:gd name="T62" fmla="*/ 2147483647 w 274"/>
              <a:gd name="T63" fmla="*/ 2147483647 h 621"/>
              <a:gd name="T64" fmla="*/ 2147483647 w 274"/>
              <a:gd name="T65" fmla="*/ 2147483647 h 621"/>
              <a:gd name="T66" fmla="*/ 2147483647 w 274"/>
              <a:gd name="T67" fmla="*/ 2147483647 h 621"/>
              <a:gd name="T68" fmla="*/ 2147483647 w 274"/>
              <a:gd name="T69" fmla="*/ 2147483647 h 621"/>
              <a:gd name="T70" fmla="*/ 2147483647 w 274"/>
              <a:gd name="T71" fmla="*/ 2147483647 h 621"/>
              <a:gd name="T72" fmla="*/ 2147483647 w 274"/>
              <a:gd name="T73" fmla="*/ 2147483647 h 621"/>
              <a:gd name="T74" fmla="*/ 2147483647 w 274"/>
              <a:gd name="T75" fmla="*/ 2147483647 h 621"/>
              <a:gd name="T76" fmla="*/ 2147483647 w 274"/>
              <a:gd name="T77" fmla="*/ 2147483647 h 621"/>
              <a:gd name="T78" fmla="*/ 2147483647 w 274"/>
              <a:gd name="T79" fmla="*/ 2147483647 h 621"/>
              <a:gd name="T80" fmla="*/ 2147483647 w 274"/>
              <a:gd name="T81" fmla="*/ 2147483647 h 621"/>
              <a:gd name="T82" fmla="*/ 2147483647 w 274"/>
              <a:gd name="T83" fmla="*/ 2147483647 h 621"/>
              <a:gd name="T84" fmla="*/ 2147483647 w 274"/>
              <a:gd name="T85" fmla="*/ 2147483647 h 621"/>
              <a:gd name="T86" fmla="*/ 2147483647 w 274"/>
              <a:gd name="T87" fmla="*/ 2147483647 h 621"/>
              <a:gd name="T88" fmla="*/ 2147483647 w 274"/>
              <a:gd name="T89" fmla="*/ 2147483647 h 621"/>
              <a:gd name="T90" fmla="*/ 2147483647 w 274"/>
              <a:gd name="T91" fmla="*/ 2147483647 h 621"/>
              <a:gd name="T92" fmla="*/ 2147483647 w 274"/>
              <a:gd name="T93" fmla="*/ 2147483647 h 621"/>
              <a:gd name="T94" fmla="*/ 2147483647 w 274"/>
              <a:gd name="T95" fmla="*/ 2147483647 h 621"/>
              <a:gd name="T96" fmla="*/ 2147483647 w 274"/>
              <a:gd name="T97" fmla="*/ 2147483647 h 621"/>
              <a:gd name="T98" fmla="*/ 2147483647 w 274"/>
              <a:gd name="T99" fmla="*/ 0 h 621"/>
              <a:gd name="T100" fmla="*/ 2147483647 w 274"/>
              <a:gd name="T101" fmla="*/ 0 h 621"/>
              <a:gd name="T102" fmla="*/ 2147483647 w 274"/>
              <a:gd name="T103" fmla="*/ 2147483647 h 62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74"/>
              <a:gd name="T157" fmla="*/ 0 h 621"/>
              <a:gd name="T158" fmla="*/ 274 w 274"/>
              <a:gd name="T159" fmla="*/ 621 h 62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74" h="621">
                <a:moveTo>
                  <a:pt x="172" y="5"/>
                </a:moveTo>
                <a:lnTo>
                  <a:pt x="156" y="14"/>
                </a:lnTo>
                <a:lnTo>
                  <a:pt x="142" y="26"/>
                </a:lnTo>
                <a:lnTo>
                  <a:pt x="127" y="38"/>
                </a:lnTo>
                <a:lnTo>
                  <a:pt x="114" y="49"/>
                </a:lnTo>
                <a:lnTo>
                  <a:pt x="101" y="62"/>
                </a:lnTo>
                <a:lnTo>
                  <a:pt x="89" y="74"/>
                </a:lnTo>
                <a:lnTo>
                  <a:pt x="76" y="89"/>
                </a:lnTo>
                <a:lnTo>
                  <a:pt x="66" y="103"/>
                </a:lnTo>
                <a:lnTo>
                  <a:pt x="55" y="120"/>
                </a:lnTo>
                <a:lnTo>
                  <a:pt x="46" y="133"/>
                </a:lnTo>
                <a:lnTo>
                  <a:pt x="37" y="152"/>
                </a:lnTo>
                <a:lnTo>
                  <a:pt x="30" y="168"/>
                </a:lnTo>
                <a:lnTo>
                  <a:pt x="22" y="186"/>
                </a:lnTo>
                <a:lnTo>
                  <a:pt x="16" y="203"/>
                </a:lnTo>
                <a:lnTo>
                  <a:pt x="12" y="220"/>
                </a:lnTo>
                <a:lnTo>
                  <a:pt x="7" y="240"/>
                </a:lnTo>
                <a:lnTo>
                  <a:pt x="3" y="258"/>
                </a:lnTo>
                <a:lnTo>
                  <a:pt x="2" y="277"/>
                </a:lnTo>
                <a:lnTo>
                  <a:pt x="0" y="295"/>
                </a:lnTo>
                <a:lnTo>
                  <a:pt x="0" y="310"/>
                </a:lnTo>
                <a:lnTo>
                  <a:pt x="0" y="329"/>
                </a:lnTo>
                <a:lnTo>
                  <a:pt x="2" y="345"/>
                </a:lnTo>
                <a:lnTo>
                  <a:pt x="4" y="365"/>
                </a:lnTo>
                <a:lnTo>
                  <a:pt x="8" y="382"/>
                </a:lnTo>
                <a:lnTo>
                  <a:pt x="12" y="403"/>
                </a:lnTo>
                <a:lnTo>
                  <a:pt x="17" y="418"/>
                </a:lnTo>
                <a:lnTo>
                  <a:pt x="24" y="439"/>
                </a:lnTo>
                <a:lnTo>
                  <a:pt x="30" y="453"/>
                </a:lnTo>
                <a:lnTo>
                  <a:pt x="38" y="470"/>
                </a:lnTo>
                <a:lnTo>
                  <a:pt x="46" y="486"/>
                </a:lnTo>
                <a:lnTo>
                  <a:pt x="55" y="503"/>
                </a:lnTo>
                <a:lnTo>
                  <a:pt x="67" y="519"/>
                </a:lnTo>
                <a:lnTo>
                  <a:pt x="77" y="532"/>
                </a:lnTo>
                <a:lnTo>
                  <a:pt x="89" y="545"/>
                </a:lnTo>
                <a:lnTo>
                  <a:pt x="101" y="560"/>
                </a:lnTo>
                <a:lnTo>
                  <a:pt x="114" y="571"/>
                </a:lnTo>
                <a:lnTo>
                  <a:pt x="128" y="585"/>
                </a:lnTo>
                <a:lnTo>
                  <a:pt x="141" y="595"/>
                </a:lnTo>
                <a:lnTo>
                  <a:pt x="158" y="607"/>
                </a:lnTo>
                <a:lnTo>
                  <a:pt x="179" y="620"/>
                </a:lnTo>
                <a:lnTo>
                  <a:pt x="239" y="621"/>
                </a:lnTo>
                <a:lnTo>
                  <a:pt x="273" y="499"/>
                </a:lnTo>
                <a:lnTo>
                  <a:pt x="194" y="430"/>
                </a:lnTo>
                <a:lnTo>
                  <a:pt x="160" y="360"/>
                </a:lnTo>
                <a:lnTo>
                  <a:pt x="158" y="274"/>
                </a:lnTo>
                <a:lnTo>
                  <a:pt x="184" y="206"/>
                </a:lnTo>
                <a:lnTo>
                  <a:pt x="235" y="152"/>
                </a:lnTo>
                <a:lnTo>
                  <a:pt x="274" y="121"/>
                </a:lnTo>
                <a:lnTo>
                  <a:pt x="239" y="0"/>
                </a:lnTo>
                <a:lnTo>
                  <a:pt x="181" y="0"/>
                </a:lnTo>
                <a:lnTo>
                  <a:pt x="172" y="5"/>
                </a:lnTo>
              </a:path>
            </a:pathLst>
          </a:custGeom>
          <a:solidFill>
            <a:srgbClr val="76BD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5" name="Freeform 17"/>
          <p:cNvSpPr>
            <a:spLocks/>
          </p:cNvSpPr>
          <p:nvPr/>
        </p:nvSpPr>
        <p:spPr bwMode="auto">
          <a:xfrm>
            <a:off x="8494713" y="3362325"/>
            <a:ext cx="30162" cy="115888"/>
          </a:xfrm>
          <a:custGeom>
            <a:avLst/>
            <a:gdLst>
              <a:gd name="T0" fmla="*/ 2147483647 w 8"/>
              <a:gd name="T1" fmla="*/ 0 h 31"/>
              <a:gd name="T2" fmla="*/ 0 w 8"/>
              <a:gd name="T3" fmla="*/ 0 h 31"/>
              <a:gd name="T4" fmla="*/ 0 w 8"/>
              <a:gd name="T5" fmla="*/ 2147483647 h 31"/>
              <a:gd name="T6" fmla="*/ 2147483647 w 8"/>
              <a:gd name="T7" fmla="*/ 2147483647 h 31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31"/>
              <a:gd name="T14" fmla="*/ 8 w 8"/>
              <a:gd name="T15" fmla="*/ 31 h 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31">
                <a:moveTo>
                  <a:pt x="7" y="0"/>
                </a:moveTo>
                <a:lnTo>
                  <a:pt x="0" y="0"/>
                </a:lnTo>
                <a:lnTo>
                  <a:pt x="0" y="31"/>
                </a:lnTo>
                <a:lnTo>
                  <a:pt x="8" y="31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6" name="Line 18"/>
          <p:cNvSpPr>
            <a:spLocks noChangeShapeType="1"/>
          </p:cNvSpPr>
          <p:nvPr/>
        </p:nvSpPr>
        <p:spPr bwMode="auto">
          <a:xfrm>
            <a:off x="8478838" y="3373438"/>
            <a:ext cx="11112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7" name="Line 19"/>
          <p:cNvSpPr>
            <a:spLocks noChangeShapeType="1"/>
          </p:cNvSpPr>
          <p:nvPr/>
        </p:nvSpPr>
        <p:spPr bwMode="auto">
          <a:xfrm>
            <a:off x="8475663" y="3459163"/>
            <a:ext cx="14287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8" name="Freeform 20"/>
          <p:cNvSpPr>
            <a:spLocks/>
          </p:cNvSpPr>
          <p:nvPr/>
        </p:nvSpPr>
        <p:spPr bwMode="auto">
          <a:xfrm>
            <a:off x="8489950" y="3376613"/>
            <a:ext cx="19050" cy="82550"/>
          </a:xfrm>
          <a:custGeom>
            <a:avLst/>
            <a:gdLst>
              <a:gd name="T0" fmla="*/ 2147483647 w 5"/>
              <a:gd name="T1" fmla="*/ 0 h 22"/>
              <a:gd name="T2" fmla="*/ 2147483647 w 5"/>
              <a:gd name="T3" fmla="*/ 0 h 22"/>
              <a:gd name="T4" fmla="*/ 2147483647 w 5"/>
              <a:gd name="T5" fmla="*/ 2147483647 h 22"/>
              <a:gd name="T6" fmla="*/ 0 w 5"/>
              <a:gd name="T7" fmla="*/ 2147483647 h 22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22"/>
              <a:gd name="T14" fmla="*/ 5 w 5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22">
                <a:moveTo>
                  <a:pt x="1" y="0"/>
                </a:moveTo>
                <a:lnTo>
                  <a:pt x="5" y="0"/>
                </a:lnTo>
                <a:lnTo>
                  <a:pt x="5" y="22"/>
                </a:lnTo>
                <a:lnTo>
                  <a:pt x="0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19" name="Rectangle 21"/>
          <p:cNvSpPr>
            <a:spLocks noChangeArrowheads="1"/>
          </p:cNvSpPr>
          <p:nvPr/>
        </p:nvSpPr>
        <p:spPr bwMode="auto">
          <a:xfrm>
            <a:off x="8494713" y="2898775"/>
            <a:ext cx="30162" cy="115888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0" name="Line 22"/>
          <p:cNvSpPr>
            <a:spLocks noChangeShapeType="1"/>
          </p:cNvSpPr>
          <p:nvPr/>
        </p:nvSpPr>
        <p:spPr bwMode="auto">
          <a:xfrm>
            <a:off x="8478838" y="2914650"/>
            <a:ext cx="11112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1" name="Line 23"/>
          <p:cNvSpPr>
            <a:spLocks noChangeShapeType="1"/>
          </p:cNvSpPr>
          <p:nvPr/>
        </p:nvSpPr>
        <p:spPr bwMode="auto">
          <a:xfrm>
            <a:off x="8475663" y="2997200"/>
            <a:ext cx="14287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2" name="Freeform 24"/>
          <p:cNvSpPr>
            <a:spLocks/>
          </p:cNvSpPr>
          <p:nvPr/>
        </p:nvSpPr>
        <p:spPr bwMode="auto">
          <a:xfrm>
            <a:off x="8489950" y="2914650"/>
            <a:ext cx="19050" cy="82550"/>
          </a:xfrm>
          <a:custGeom>
            <a:avLst/>
            <a:gdLst>
              <a:gd name="T0" fmla="*/ 2147483647 w 5"/>
              <a:gd name="T1" fmla="*/ 0 h 22"/>
              <a:gd name="T2" fmla="*/ 2147483647 w 5"/>
              <a:gd name="T3" fmla="*/ 0 h 22"/>
              <a:gd name="T4" fmla="*/ 2147483647 w 5"/>
              <a:gd name="T5" fmla="*/ 2147483647 h 22"/>
              <a:gd name="T6" fmla="*/ 0 w 5"/>
              <a:gd name="T7" fmla="*/ 2147483647 h 22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22"/>
              <a:gd name="T14" fmla="*/ 5 w 5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22">
                <a:moveTo>
                  <a:pt x="1" y="0"/>
                </a:moveTo>
                <a:lnTo>
                  <a:pt x="5" y="0"/>
                </a:lnTo>
                <a:lnTo>
                  <a:pt x="5" y="22"/>
                </a:lnTo>
                <a:lnTo>
                  <a:pt x="0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3" name="Line 25"/>
          <p:cNvSpPr>
            <a:spLocks noChangeShapeType="1"/>
          </p:cNvSpPr>
          <p:nvPr/>
        </p:nvSpPr>
        <p:spPr bwMode="auto">
          <a:xfrm>
            <a:off x="8547100" y="2946400"/>
            <a:ext cx="138113" cy="15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4" name="Line 26"/>
          <p:cNvSpPr>
            <a:spLocks noChangeShapeType="1"/>
          </p:cNvSpPr>
          <p:nvPr/>
        </p:nvSpPr>
        <p:spPr bwMode="auto">
          <a:xfrm>
            <a:off x="8547100" y="2974975"/>
            <a:ext cx="133350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5" name="Line 27"/>
          <p:cNvSpPr>
            <a:spLocks noChangeShapeType="1"/>
          </p:cNvSpPr>
          <p:nvPr/>
        </p:nvSpPr>
        <p:spPr bwMode="auto">
          <a:xfrm>
            <a:off x="8547100" y="3408363"/>
            <a:ext cx="138113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6" name="Line 28"/>
          <p:cNvSpPr>
            <a:spLocks noChangeShapeType="1"/>
          </p:cNvSpPr>
          <p:nvPr/>
        </p:nvSpPr>
        <p:spPr bwMode="auto">
          <a:xfrm>
            <a:off x="8550275" y="3433763"/>
            <a:ext cx="134938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7" name="Freeform 29"/>
          <p:cNvSpPr>
            <a:spLocks/>
          </p:cNvSpPr>
          <p:nvPr/>
        </p:nvSpPr>
        <p:spPr bwMode="auto">
          <a:xfrm>
            <a:off x="7881938" y="1463675"/>
            <a:ext cx="555625" cy="1335088"/>
          </a:xfrm>
          <a:custGeom>
            <a:avLst/>
            <a:gdLst>
              <a:gd name="T0" fmla="*/ 2147483647 w 149"/>
              <a:gd name="T1" fmla="*/ 0 h 357"/>
              <a:gd name="T2" fmla="*/ 2147483647 w 149"/>
              <a:gd name="T3" fmla="*/ 2147483647 h 357"/>
              <a:gd name="T4" fmla="*/ 2147483647 w 149"/>
              <a:gd name="T5" fmla="*/ 2147483647 h 357"/>
              <a:gd name="T6" fmla="*/ 0 60000 65536"/>
              <a:gd name="T7" fmla="*/ 0 60000 65536"/>
              <a:gd name="T8" fmla="*/ 0 60000 65536"/>
              <a:gd name="T9" fmla="*/ 0 w 149"/>
              <a:gd name="T10" fmla="*/ 0 h 357"/>
              <a:gd name="T11" fmla="*/ 149 w 149"/>
              <a:gd name="T12" fmla="*/ 357 h 3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9" h="357">
                <a:moveTo>
                  <a:pt x="149" y="0"/>
                </a:moveTo>
                <a:cubicBezTo>
                  <a:pt x="51" y="36"/>
                  <a:pt x="0" y="146"/>
                  <a:pt x="37" y="244"/>
                </a:cubicBezTo>
                <a:cubicBezTo>
                  <a:pt x="57" y="298"/>
                  <a:pt x="95" y="337"/>
                  <a:pt x="149" y="357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8" name="Freeform 30"/>
          <p:cNvSpPr>
            <a:spLocks/>
          </p:cNvSpPr>
          <p:nvPr/>
        </p:nvSpPr>
        <p:spPr bwMode="auto">
          <a:xfrm>
            <a:off x="7908925" y="1485900"/>
            <a:ext cx="533400" cy="1285875"/>
          </a:xfrm>
          <a:custGeom>
            <a:avLst/>
            <a:gdLst>
              <a:gd name="T0" fmla="*/ 2147483647 w 143"/>
              <a:gd name="T1" fmla="*/ 2147483647 h 344"/>
              <a:gd name="T2" fmla="*/ 2147483647 w 143"/>
              <a:gd name="T3" fmla="*/ 2147483647 h 344"/>
              <a:gd name="T4" fmla="*/ 2147483647 w 143"/>
              <a:gd name="T5" fmla="*/ 0 h 344"/>
              <a:gd name="T6" fmla="*/ 0 60000 65536"/>
              <a:gd name="T7" fmla="*/ 0 60000 65536"/>
              <a:gd name="T8" fmla="*/ 0 60000 65536"/>
              <a:gd name="T9" fmla="*/ 0 w 143"/>
              <a:gd name="T10" fmla="*/ 0 h 344"/>
              <a:gd name="T11" fmla="*/ 143 w 143"/>
              <a:gd name="T12" fmla="*/ 344 h 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3" h="344">
                <a:moveTo>
                  <a:pt x="143" y="344"/>
                </a:moveTo>
                <a:cubicBezTo>
                  <a:pt x="48" y="308"/>
                  <a:pt x="0" y="202"/>
                  <a:pt x="36" y="107"/>
                </a:cubicBezTo>
                <a:cubicBezTo>
                  <a:pt x="55" y="56"/>
                  <a:pt x="91" y="20"/>
                  <a:pt x="142" y="0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29" name="Freeform 31"/>
          <p:cNvSpPr>
            <a:spLocks/>
          </p:cNvSpPr>
          <p:nvPr/>
        </p:nvSpPr>
        <p:spPr bwMode="auto">
          <a:xfrm>
            <a:off x="7081838" y="896938"/>
            <a:ext cx="1355725" cy="2614612"/>
          </a:xfrm>
          <a:custGeom>
            <a:avLst/>
            <a:gdLst>
              <a:gd name="T0" fmla="*/ 2147483647 w 363"/>
              <a:gd name="T1" fmla="*/ 0 h 700"/>
              <a:gd name="T2" fmla="*/ 2147483647 w 363"/>
              <a:gd name="T3" fmla="*/ 2147483647 h 700"/>
              <a:gd name="T4" fmla="*/ 2147483647 w 363"/>
              <a:gd name="T5" fmla="*/ 2147483647 h 700"/>
              <a:gd name="T6" fmla="*/ 0 60000 65536"/>
              <a:gd name="T7" fmla="*/ 0 60000 65536"/>
              <a:gd name="T8" fmla="*/ 0 60000 65536"/>
              <a:gd name="T9" fmla="*/ 0 w 363"/>
              <a:gd name="T10" fmla="*/ 0 h 700"/>
              <a:gd name="T11" fmla="*/ 363 w 363"/>
              <a:gd name="T12" fmla="*/ 700 h 7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3" h="700">
                <a:moveTo>
                  <a:pt x="249" y="0"/>
                </a:moveTo>
                <a:cubicBezTo>
                  <a:pt x="67" y="99"/>
                  <a:pt x="0" y="328"/>
                  <a:pt x="99" y="510"/>
                </a:cubicBezTo>
                <a:cubicBezTo>
                  <a:pt x="156" y="614"/>
                  <a:pt x="247" y="679"/>
                  <a:pt x="363" y="700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0" name="Freeform 32"/>
          <p:cNvSpPr>
            <a:spLocks/>
          </p:cNvSpPr>
          <p:nvPr/>
        </p:nvSpPr>
        <p:spPr bwMode="auto">
          <a:xfrm>
            <a:off x="7156450" y="896938"/>
            <a:ext cx="1281113" cy="2625725"/>
          </a:xfrm>
          <a:custGeom>
            <a:avLst/>
            <a:gdLst>
              <a:gd name="T0" fmla="*/ 2147483647 w 343"/>
              <a:gd name="T1" fmla="*/ 2147483647 h 703"/>
              <a:gd name="T2" fmla="*/ 2147483647 w 343"/>
              <a:gd name="T3" fmla="*/ 2147483647 h 703"/>
              <a:gd name="T4" fmla="*/ 2147483647 w 343"/>
              <a:gd name="T5" fmla="*/ 0 h 703"/>
              <a:gd name="T6" fmla="*/ 0 60000 65536"/>
              <a:gd name="T7" fmla="*/ 0 60000 65536"/>
              <a:gd name="T8" fmla="*/ 0 60000 65536"/>
              <a:gd name="T9" fmla="*/ 0 w 343"/>
              <a:gd name="T10" fmla="*/ 0 h 703"/>
              <a:gd name="T11" fmla="*/ 343 w 343"/>
              <a:gd name="T12" fmla="*/ 703 h 7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703">
                <a:moveTo>
                  <a:pt x="343" y="703"/>
                </a:moveTo>
                <a:cubicBezTo>
                  <a:pt x="137" y="667"/>
                  <a:pt x="0" y="469"/>
                  <a:pt x="37" y="263"/>
                </a:cubicBezTo>
                <a:cubicBezTo>
                  <a:pt x="57" y="148"/>
                  <a:pt x="121" y="58"/>
                  <a:pt x="223" y="0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1" name="Freeform 33"/>
          <p:cNvSpPr>
            <a:spLocks/>
          </p:cNvSpPr>
          <p:nvPr/>
        </p:nvSpPr>
        <p:spPr bwMode="auto">
          <a:xfrm>
            <a:off x="7015163" y="836613"/>
            <a:ext cx="1504950" cy="2749550"/>
          </a:xfrm>
          <a:custGeom>
            <a:avLst/>
            <a:gdLst>
              <a:gd name="T0" fmla="*/ 2147483647 w 403"/>
              <a:gd name="T1" fmla="*/ 0 h 736"/>
              <a:gd name="T2" fmla="*/ 2147483647 w 403"/>
              <a:gd name="T3" fmla="*/ 2147483647 h 736"/>
              <a:gd name="T4" fmla="*/ 2147483647 w 403"/>
              <a:gd name="T5" fmla="*/ 2147483647 h 736"/>
              <a:gd name="T6" fmla="*/ 0 60000 65536"/>
              <a:gd name="T7" fmla="*/ 0 60000 65536"/>
              <a:gd name="T8" fmla="*/ 0 60000 65536"/>
              <a:gd name="T9" fmla="*/ 0 w 403"/>
              <a:gd name="T10" fmla="*/ 0 h 736"/>
              <a:gd name="T11" fmla="*/ 403 w 403"/>
              <a:gd name="T12" fmla="*/ 736 h 7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3" h="736">
                <a:moveTo>
                  <a:pt x="264" y="0"/>
                </a:moveTo>
                <a:cubicBezTo>
                  <a:pt x="72" y="101"/>
                  <a:pt x="0" y="339"/>
                  <a:pt x="101" y="530"/>
                </a:cubicBezTo>
                <a:cubicBezTo>
                  <a:pt x="164" y="648"/>
                  <a:pt x="271" y="720"/>
                  <a:pt x="403" y="736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2" name="Freeform 34"/>
          <p:cNvSpPr>
            <a:spLocks/>
          </p:cNvSpPr>
          <p:nvPr/>
        </p:nvSpPr>
        <p:spPr bwMode="auto">
          <a:xfrm>
            <a:off x="7931150" y="1482725"/>
            <a:ext cx="593725" cy="1300163"/>
          </a:xfrm>
          <a:custGeom>
            <a:avLst/>
            <a:gdLst>
              <a:gd name="T0" fmla="*/ 2147483647 w 159"/>
              <a:gd name="T1" fmla="*/ 0 h 348"/>
              <a:gd name="T2" fmla="*/ 2147483647 w 159"/>
              <a:gd name="T3" fmla="*/ 2147483647 h 348"/>
              <a:gd name="T4" fmla="*/ 2147483647 w 159"/>
              <a:gd name="T5" fmla="*/ 2147483647 h 348"/>
              <a:gd name="T6" fmla="*/ 0 60000 65536"/>
              <a:gd name="T7" fmla="*/ 0 60000 65536"/>
              <a:gd name="T8" fmla="*/ 0 60000 65536"/>
              <a:gd name="T9" fmla="*/ 0 w 159"/>
              <a:gd name="T10" fmla="*/ 0 h 348"/>
              <a:gd name="T11" fmla="*/ 159 w 159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" h="348">
                <a:moveTo>
                  <a:pt x="149" y="0"/>
                </a:moveTo>
                <a:cubicBezTo>
                  <a:pt x="54" y="29"/>
                  <a:pt x="0" y="130"/>
                  <a:pt x="29" y="226"/>
                </a:cubicBezTo>
                <a:cubicBezTo>
                  <a:pt x="48" y="288"/>
                  <a:pt x="95" y="333"/>
                  <a:pt x="159" y="348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3" name="Freeform 35"/>
          <p:cNvSpPr>
            <a:spLocks/>
          </p:cNvSpPr>
          <p:nvPr/>
        </p:nvSpPr>
        <p:spPr bwMode="auto">
          <a:xfrm>
            <a:off x="7031038" y="836613"/>
            <a:ext cx="1493837" cy="2738437"/>
          </a:xfrm>
          <a:custGeom>
            <a:avLst/>
            <a:gdLst>
              <a:gd name="T0" fmla="*/ 2147483647 w 400"/>
              <a:gd name="T1" fmla="*/ 0 h 733"/>
              <a:gd name="T2" fmla="*/ 2147483647 w 400"/>
              <a:gd name="T3" fmla="*/ 2147483647 h 733"/>
              <a:gd name="T4" fmla="*/ 2147483647 w 400"/>
              <a:gd name="T5" fmla="*/ 2147483647 h 733"/>
              <a:gd name="T6" fmla="*/ 0 60000 65536"/>
              <a:gd name="T7" fmla="*/ 0 60000 65536"/>
              <a:gd name="T8" fmla="*/ 0 60000 65536"/>
              <a:gd name="T9" fmla="*/ 0 w 400"/>
              <a:gd name="T10" fmla="*/ 0 h 733"/>
              <a:gd name="T11" fmla="*/ 400 w 400"/>
              <a:gd name="T12" fmla="*/ 733 h 7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0" h="733">
                <a:moveTo>
                  <a:pt x="267" y="0"/>
                </a:moveTo>
                <a:cubicBezTo>
                  <a:pt x="76" y="97"/>
                  <a:pt x="0" y="331"/>
                  <a:pt x="97" y="523"/>
                </a:cubicBezTo>
                <a:cubicBezTo>
                  <a:pt x="158" y="643"/>
                  <a:pt x="266" y="718"/>
                  <a:pt x="400" y="733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4" name="Line 37"/>
          <p:cNvSpPr>
            <a:spLocks noChangeShapeType="1"/>
          </p:cNvSpPr>
          <p:nvPr/>
        </p:nvSpPr>
        <p:spPr bwMode="auto">
          <a:xfrm>
            <a:off x="8367713" y="1495425"/>
            <a:ext cx="11112" cy="1746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5" name="Line 38"/>
          <p:cNvSpPr>
            <a:spLocks noChangeShapeType="1"/>
          </p:cNvSpPr>
          <p:nvPr/>
        </p:nvSpPr>
        <p:spPr bwMode="auto">
          <a:xfrm>
            <a:off x="8397875" y="1482725"/>
            <a:ext cx="6350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6" name="Line 39"/>
          <p:cNvSpPr>
            <a:spLocks noChangeShapeType="1"/>
          </p:cNvSpPr>
          <p:nvPr/>
        </p:nvSpPr>
        <p:spPr bwMode="auto">
          <a:xfrm>
            <a:off x="8426450" y="1468438"/>
            <a:ext cx="4763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7" name="Line 40"/>
          <p:cNvSpPr>
            <a:spLocks noChangeShapeType="1"/>
          </p:cNvSpPr>
          <p:nvPr/>
        </p:nvSpPr>
        <p:spPr bwMode="auto">
          <a:xfrm flipV="1">
            <a:off x="7978775" y="2225675"/>
            <a:ext cx="25400" cy="476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8" name="Line 41"/>
          <p:cNvSpPr>
            <a:spLocks noChangeShapeType="1"/>
          </p:cNvSpPr>
          <p:nvPr/>
        </p:nvSpPr>
        <p:spPr bwMode="auto">
          <a:xfrm flipV="1">
            <a:off x="7994650" y="2289175"/>
            <a:ext cx="22225" cy="476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39" name="Line 42"/>
          <p:cNvSpPr>
            <a:spLocks noChangeShapeType="1"/>
          </p:cNvSpPr>
          <p:nvPr/>
        </p:nvSpPr>
        <p:spPr bwMode="auto">
          <a:xfrm flipV="1">
            <a:off x="8013700" y="2349500"/>
            <a:ext cx="22225" cy="793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0" name="Line 43"/>
          <p:cNvSpPr>
            <a:spLocks noChangeShapeType="1"/>
          </p:cNvSpPr>
          <p:nvPr/>
        </p:nvSpPr>
        <p:spPr bwMode="auto">
          <a:xfrm flipV="1">
            <a:off x="8035925" y="2406650"/>
            <a:ext cx="22225" cy="1111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1" name="Line 44"/>
          <p:cNvSpPr>
            <a:spLocks noChangeShapeType="1"/>
          </p:cNvSpPr>
          <p:nvPr/>
        </p:nvSpPr>
        <p:spPr bwMode="auto">
          <a:xfrm flipV="1">
            <a:off x="8064500" y="2462213"/>
            <a:ext cx="19050" cy="142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2" name="Line 45"/>
          <p:cNvSpPr>
            <a:spLocks noChangeShapeType="1"/>
          </p:cNvSpPr>
          <p:nvPr/>
        </p:nvSpPr>
        <p:spPr bwMode="auto">
          <a:xfrm flipV="1">
            <a:off x="8097838" y="2517775"/>
            <a:ext cx="19050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3" name="Line 46"/>
          <p:cNvSpPr>
            <a:spLocks noChangeShapeType="1"/>
          </p:cNvSpPr>
          <p:nvPr/>
        </p:nvSpPr>
        <p:spPr bwMode="auto">
          <a:xfrm flipV="1">
            <a:off x="8139113" y="2566988"/>
            <a:ext cx="1587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4" name="Line 47"/>
          <p:cNvSpPr>
            <a:spLocks noChangeShapeType="1"/>
          </p:cNvSpPr>
          <p:nvPr/>
        </p:nvSpPr>
        <p:spPr bwMode="auto">
          <a:xfrm flipV="1">
            <a:off x="8183563" y="2614613"/>
            <a:ext cx="1587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5" name="Line 48"/>
          <p:cNvSpPr>
            <a:spLocks noChangeShapeType="1"/>
          </p:cNvSpPr>
          <p:nvPr/>
        </p:nvSpPr>
        <p:spPr bwMode="auto">
          <a:xfrm flipV="1">
            <a:off x="8232775" y="2659063"/>
            <a:ext cx="11113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6" name="Line 49"/>
          <p:cNvSpPr>
            <a:spLocks noChangeShapeType="1"/>
          </p:cNvSpPr>
          <p:nvPr/>
        </p:nvSpPr>
        <p:spPr bwMode="auto">
          <a:xfrm flipV="1">
            <a:off x="8285163" y="2697163"/>
            <a:ext cx="11112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7" name="Line 50"/>
          <p:cNvSpPr>
            <a:spLocks noChangeShapeType="1"/>
          </p:cNvSpPr>
          <p:nvPr/>
        </p:nvSpPr>
        <p:spPr bwMode="auto">
          <a:xfrm flipV="1">
            <a:off x="8345488" y="2730500"/>
            <a:ext cx="11112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8" name="Line 51"/>
          <p:cNvSpPr>
            <a:spLocks noChangeShapeType="1"/>
          </p:cNvSpPr>
          <p:nvPr/>
        </p:nvSpPr>
        <p:spPr bwMode="auto">
          <a:xfrm flipV="1">
            <a:off x="8401050" y="2757488"/>
            <a:ext cx="11113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49" name="Line 52"/>
          <p:cNvSpPr>
            <a:spLocks noChangeShapeType="1"/>
          </p:cNvSpPr>
          <p:nvPr/>
        </p:nvSpPr>
        <p:spPr bwMode="auto">
          <a:xfrm flipV="1">
            <a:off x="8023225" y="2376488"/>
            <a:ext cx="19050" cy="1111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0" name="Line 53"/>
          <p:cNvSpPr>
            <a:spLocks noChangeShapeType="1"/>
          </p:cNvSpPr>
          <p:nvPr/>
        </p:nvSpPr>
        <p:spPr bwMode="auto">
          <a:xfrm flipV="1">
            <a:off x="8050213" y="2435225"/>
            <a:ext cx="17462" cy="1111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1" name="Line 54"/>
          <p:cNvSpPr>
            <a:spLocks noChangeShapeType="1"/>
          </p:cNvSpPr>
          <p:nvPr/>
        </p:nvSpPr>
        <p:spPr bwMode="auto">
          <a:xfrm flipV="1">
            <a:off x="8080375" y="2487613"/>
            <a:ext cx="17463" cy="158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2" name="Line 55"/>
          <p:cNvSpPr>
            <a:spLocks noChangeShapeType="1"/>
          </p:cNvSpPr>
          <p:nvPr/>
        </p:nvSpPr>
        <p:spPr bwMode="auto">
          <a:xfrm flipV="1">
            <a:off x="8116888" y="2544763"/>
            <a:ext cx="19050" cy="142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3" name="Line 56"/>
          <p:cNvSpPr>
            <a:spLocks noChangeShapeType="1"/>
          </p:cNvSpPr>
          <p:nvPr/>
        </p:nvSpPr>
        <p:spPr bwMode="auto">
          <a:xfrm flipV="1">
            <a:off x="8161338" y="2592388"/>
            <a:ext cx="1587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4" name="Line 57"/>
          <p:cNvSpPr>
            <a:spLocks noChangeShapeType="1"/>
          </p:cNvSpPr>
          <p:nvPr/>
        </p:nvSpPr>
        <p:spPr bwMode="auto">
          <a:xfrm flipV="1">
            <a:off x="8205788" y="2633663"/>
            <a:ext cx="15875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5" name="Line 58"/>
          <p:cNvSpPr>
            <a:spLocks noChangeShapeType="1"/>
          </p:cNvSpPr>
          <p:nvPr/>
        </p:nvSpPr>
        <p:spPr bwMode="auto">
          <a:xfrm flipV="1">
            <a:off x="8259763" y="2678113"/>
            <a:ext cx="952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6" name="Line 59"/>
          <p:cNvSpPr>
            <a:spLocks noChangeShapeType="1"/>
          </p:cNvSpPr>
          <p:nvPr/>
        </p:nvSpPr>
        <p:spPr bwMode="auto">
          <a:xfrm flipV="1">
            <a:off x="8315325" y="2716213"/>
            <a:ext cx="11113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7" name="Line 60"/>
          <p:cNvSpPr>
            <a:spLocks noChangeShapeType="1"/>
          </p:cNvSpPr>
          <p:nvPr/>
        </p:nvSpPr>
        <p:spPr bwMode="auto">
          <a:xfrm flipV="1">
            <a:off x="8370888" y="2746375"/>
            <a:ext cx="11112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8" name="Line 61"/>
          <p:cNvSpPr>
            <a:spLocks noChangeShapeType="1"/>
          </p:cNvSpPr>
          <p:nvPr/>
        </p:nvSpPr>
        <p:spPr bwMode="auto">
          <a:xfrm flipV="1">
            <a:off x="8426450" y="2768600"/>
            <a:ext cx="7938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59" name="Line 62"/>
          <p:cNvSpPr>
            <a:spLocks noChangeShapeType="1"/>
          </p:cNvSpPr>
          <p:nvPr/>
        </p:nvSpPr>
        <p:spPr bwMode="auto">
          <a:xfrm flipV="1">
            <a:off x="7986713" y="2260600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0" name="Line 63"/>
          <p:cNvSpPr>
            <a:spLocks noChangeShapeType="1"/>
          </p:cNvSpPr>
          <p:nvPr/>
        </p:nvSpPr>
        <p:spPr bwMode="auto">
          <a:xfrm flipV="1">
            <a:off x="8001000" y="2320925"/>
            <a:ext cx="22225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1" name="Line 64"/>
          <p:cNvSpPr>
            <a:spLocks noChangeShapeType="1"/>
          </p:cNvSpPr>
          <p:nvPr/>
        </p:nvSpPr>
        <p:spPr bwMode="auto">
          <a:xfrm>
            <a:off x="8013700" y="1897063"/>
            <a:ext cx="22225" cy="793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2" name="Line 65"/>
          <p:cNvSpPr>
            <a:spLocks noChangeShapeType="1"/>
          </p:cNvSpPr>
          <p:nvPr/>
        </p:nvSpPr>
        <p:spPr bwMode="auto">
          <a:xfrm>
            <a:off x="8039100" y="1838325"/>
            <a:ext cx="19050" cy="793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3" name="Line 66"/>
          <p:cNvSpPr>
            <a:spLocks noChangeShapeType="1"/>
          </p:cNvSpPr>
          <p:nvPr/>
        </p:nvSpPr>
        <p:spPr bwMode="auto">
          <a:xfrm>
            <a:off x="8067675" y="1778000"/>
            <a:ext cx="19050" cy="1111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4" name="Line 67"/>
          <p:cNvSpPr>
            <a:spLocks noChangeShapeType="1"/>
          </p:cNvSpPr>
          <p:nvPr/>
        </p:nvSpPr>
        <p:spPr bwMode="auto">
          <a:xfrm>
            <a:off x="8102600" y="1722438"/>
            <a:ext cx="17463" cy="142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5" name="Line 68"/>
          <p:cNvSpPr>
            <a:spLocks noChangeShapeType="1"/>
          </p:cNvSpPr>
          <p:nvPr/>
        </p:nvSpPr>
        <p:spPr bwMode="auto">
          <a:xfrm>
            <a:off x="8142288" y="1670050"/>
            <a:ext cx="15875" cy="1746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6" name="Line 69"/>
          <p:cNvSpPr>
            <a:spLocks noChangeShapeType="1"/>
          </p:cNvSpPr>
          <p:nvPr/>
        </p:nvSpPr>
        <p:spPr bwMode="auto">
          <a:xfrm>
            <a:off x="8183563" y="1620838"/>
            <a:ext cx="19050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7" name="Line 70"/>
          <p:cNvSpPr>
            <a:spLocks noChangeShapeType="1"/>
          </p:cNvSpPr>
          <p:nvPr/>
        </p:nvSpPr>
        <p:spPr bwMode="auto">
          <a:xfrm>
            <a:off x="8232775" y="1581150"/>
            <a:ext cx="14288" cy="1746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8" name="Line 71"/>
          <p:cNvSpPr>
            <a:spLocks noChangeShapeType="1"/>
          </p:cNvSpPr>
          <p:nvPr/>
        </p:nvSpPr>
        <p:spPr bwMode="auto">
          <a:xfrm>
            <a:off x="8288338" y="1539875"/>
            <a:ext cx="12700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69" name="Line 72"/>
          <p:cNvSpPr>
            <a:spLocks noChangeShapeType="1"/>
          </p:cNvSpPr>
          <p:nvPr/>
        </p:nvSpPr>
        <p:spPr bwMode="auto">
          <a:xfrm>
            <a:off x="8259763" y="1562100"/>
            <a:ext cx="14287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0" name="Line 73"/>
          <p:cNvSpPr>
            <a:spLocks noChangeShapeType="1"/>
          </p:cNvSpPr>
          <p:nvPr/>
        </p:nvSpPr>
        <p:spPr bwMode="auto">
          <a:xfrm>
            <a:off x="8210550" y="1603375"/>
            <a:ext cx="14288" cy="1746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1" name="Line 74"/>
          <p:cNvSpPr>
            <a:spLocks noChangeShapeType="1"/>
          </p:cNvSpPr>
          <p:nvPr/>
        </p:nvSpPr>
        <p:spPr bwMode="auto">
          <a:xfrm>
            <a:off x="8161338" y="1647825"/>
            <a:ext cx="19050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2" name="Line 75"/>
          <p:cNvSpPr>
            <a:spLocks noChangeShapeType="1"/>
          </p:cNvSpPr>
          <p:nvPr/>
        </p:nvSpPr>
        <p:spPr bwMode="auto">
          <a:xfrm>
            <a:off x="8120063" y="1695450"/>
            <a:ext cx="19050" cy="158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3" name="Line 76"/>
          <p:cNvSpPr>
            <a:spLocks noChangeShapeType="1"/>
          </p:cNvSpPr>
          <p:nvPr/>
        </p:nvSpPr>
        <p:spPr bwMode="auto">
          <a:xfrm>
            <a:off x="8083550" y="1747838"/>
            <a:ext cx="22225" cy="158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4" name="Line 77"/>
          <p:cNvSpPr>
            <a:spLocks noChangeShapeType="1"/>
          </p:cNvSpPr>
          <p:nvPr/>
        </p:nvSpPr>
        <p:spPr bwMode="auto">
          <a:xfrm>
            <a:off x="8053388" y="1808163"/>
            <a:ext cx="19050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5" name="Line 78"/>
          <p:cNvSpPr>
            <a:spLocks noChangeShapeType="1"/>
          </p:cNvSpPr>
          <p:nvPr/>
        </p:nvSpPr>
        <p:spPr bwMode="auto">
          <a:xfrm>
            <a:off x="8023225" y="1868488"/>
            <a:ext cx="22225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6" name="Line 79"/>
          <p:cNvSpPr>
            <a:spLocks noChangeShapeType="1"/>
          </p:cNvSpPr>
          <p:nvPr/>
        </p:nvSpPr>
        <p:spPr bwMode="auto">
          <a:xfrm>
            <a:off x="7994650" y="1965325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7" name="Line 80"/>
          <p:cNvSpPr>
            <a:spLocks noChangeShapeType="1"/>
          </p:cNvSpPr>
          <p:nvPr/>
        </p:nvSpPr>
        <p:spPr bwMode="auto">
          <a:xfrm>
            <a:off x="7981950" y="2028825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8" name="Line 81"/>
          <p:cNvSpPr>
            <a:spLocks noChangeShapeType="1"/>
          </p:cNvSpPr>
          <p:nvPr/>
        </p:nvSpPr>
        <p:spPr bwMode="auto">
          <a:xfrm>
            <a:off x="7986713" y="1995488"/>
            <a:ext cx="26987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79" name="Line 82"/>
          <p:cNvSpPr>
            <a:spLocks noChangeShapeType="1"/>
          </p:cNvSpPr>
          <p:nvPr/>
        </p:nvSpPr>
        <p:spPr bwMode="auto">
          <a:xfrm>
            <a:off x="8004175" y="1927225"/>
            <a:ext cx="19050" cy="793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0" name="Line 83"/>
          <p:cNvSpPr>
            <a:spLocks noChangeShapeType="1"/>
          </p:cNvSpPr>
          <p:nvPr/>
        </p:nvSpPr>
        <p:spPr bwMode="auto">
          <a:xfrm>
            <a:off x="7978775" y="2062163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1" name="Line 84"/>
          <p:cNvSpPr>
            <a:spLocks noChangeShapeType="1"/>
          </p:cNvSpPr>
          <p:nvPr/>
        </p:nvSpPr>
        <p:spPr bwMode="auto">
          <a:xfrm>
            <a:off x="7975600" y="2095500"/>
            <a:ext cx="25400" cy="15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2" name="Line 85"/>
          <p:cNvSpPr>
            <a:spLocks noChangeShapeType="1"/>
          </p:cNvSpPr>
          <p:nvPr/>
        </p:nvSpPr>
        <p:spPr bwMode="auto">
          <a:xfrm>
            <a:off x="8315325" y="1524000"/>
            <a:ext cx="11113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3" name="Line 86"/>
          <p:cNvSpPr>
            <a:spLocks noChangeShapeType="1"/>
          </p:cNvSpPr>
          <p:nvPr/>
        </p:nvSpPr>
        <p:spPr bwMode="auto">
          <a:xfrm>
            <a:off x="7975600" y="2130425"/>
            <a:ext cx="22225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4" name="Line 87"/>
          <p:cNvSpPr>
            <a:spLocks noChangeShapeType="1"/>
          </p:cNvSpPr>
          <p:nvPr/>
        </p:nvSpPr>
        <p:spPr bwMode="auto">
          <a:xfrm>
            <a:off x="7975600" y="2162175"/>
            <a:ext cx="22225" cy="15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5" name="Line 88"/>
          <p:cNvSpPr>
            <a:spLocks noChangeShapeType="1"/>
          </p:cNvSpPr>
          <p:nvPr/>
        </p:nvSpPr>
        <p:spPr bwMode="auto">
          <a:xfrm>
            <a:off x="7978775" y="2197100"/>
            <a:ext cx="22225" cy="15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86" name="Freeform 90"/>
          <p:cNvSpPr>
            <a:spLocks/>
          </p:cNvSpPr>
          <p:nvPr/>
        </p:nvSpPr>
        <p:spPr bwMode="auto">
          <a:xfrm>
            <a:off x="7721600" y="1093788"/>
            <a:ext cx="80963" cy="82550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4" y="0"/>
                </a:moveTo>
                <a:lnTo>
                  <a:pt x="22" y="10"/>
                </a:lnTo>
                <a:lnTo>
                  <a:pt x="9" y="22"/>
                </a:lnTo>
                <a:lnTo>
                  <a:pt x="0" y="13"/>
                </a:lnTo>
                <a:lnTo>
                  <a:pt x="14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87" name="Freeform 91"/>
          <p:cNvSpPr>
            <a:spLocks/>
          </p:cNvSpPr>
          <p:nvPr/>
        </p:nvSpPr>
        <p:spPr bwMode="auto">
          <a:xfrm>
            <a:off x="7624763" y="1195388"/>
            <a:ext cx="80962" cy="82550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2" y="0"/>
                </a:moveTo>
                <a:lnTo>
                  <a:pt x="22" y="8"/>
                </a:lnTo>
                <a:lnTo>
                  <a:pt x="10" y="22"/>
                </a:lnTo>
                <a:lnTo>
                  <a:pt x="0" y="14"/>
                </a:lnTo>
                <a:lnTo>
                  <a:pt x="1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88" name="Freeform 92"/>
          <p:cNvSpPr>
            <a:spLocks/>
          </p:cNvSpPr>
          <p:nvPr/>
        </p:nvSpPr>
        <p:spPr bwMode="auto">
          <a:xfrm>
            <a:off x="7542213" y="1303338"/>
            <a:ext cx="77787" cy="82550"/>
          </a:xfrm>
          <a:custGeom>
            <a:avLst/>
            <a:gdLst>
              <a:gd name="T0" fmla="*/ 2147483647 w 21"/>
              <a:gd name="T1" fmla="*/ 0 h 22"/>
              <a:gd name="T2" fmla="*/ 2147483647 w 21"/>
              <a:gd name="T3" fmla="*/ 2147483647 h 22"/>
              <a:gd name="T4" fmla="*/ 2147483647 w 21"/>
              <a:gd name="T5" fmla="*/ 2147483647 h 22"/>
              <a:gd name="T6" fmla="*/ 0 w 21"/>
              <a:gd name="T7" fmla="*/ 2147483647 h 22"/>
              <a:gd name="T8" fmla="*/ 2147483647 w 21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0" y="0"/>
                </a:moveTo>
                <a:lnTo>
                  <a:pt x="21" y="7"/>
                </a:lnTo>
                <a:lnTo>
                  <a:pt x="10" y="22"/>
                </a:lnTo>
                <a:lnTo>
                  <a:pt x="0" y="15"/>
                </a:lnTo>
                <a:lnTo>
                  <a:pt x="10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89" name="Freeform 94"/>
          <p:cNvSpPr>
            <a:spLocks/>
          </p:cNvSpPr>
          <p:nvPr/>
        </p:nvSpPr>
        <p:spPr bwMode="auto">
          <a:xfrm>
            <a:off x="7407275" y="1546225"/>
            <a:ext cx="71438" cy="82550"/>
          </a:xfrm>
          <a:custGeom>
            <a:avLst/>
            <a:gdLst>
              <a:gd name="T0" fmla="*/ 2147483647 w 19"/>
              <a:gd name="T1" fmla="*/ 0 h 22"/>
              <a:gd name="T2" fmla="*/ 2147483647 w 19"/>
              <a:gd name="T3" fmla="*/ 2147483647 h 22"/>
              <a:gd name="T4" fmla="*/ 2147483647 w 19"/>
              <a:gd name="T5" fmla="*/ 2147483647 h 22"/>
              <a:gd name="T6" fmla="*/ 0 w 19"/>
              <a:gd name="T7" fmla="*/ 2147483647 h 22"/>
              <a:gd name="T8" fmla="*/ 2147483647 w 19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2"/>
              <a:gd name="T17" fmla="*/ 19 w 19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2">
                <a:moveTo>
                  <a:pt x="7" y="0"/>
                </a:moveTo>
                <a:lnTo>
                  <a:pt x="19" y="5"/>
                </a:lnTo>
                <a:lnTo>
                  <a:pt x="12" y="22"/>
                </a:lnTo>
                <a:lnTo>
                  <a:pt x="0" y="17"/>
                </a:lnTo>
                <a:lnTo>
                  <a:pt x="7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0" name="Freeform 95"/>
          <p:cNvSpPr>
            <a:spLocks/>
          </p:cNvSpPr>
          <p:nvPr/>
        </p:nvSpPr>
        <p:spPr bwMode="auto">
          <a:xfrm>
            <a:off x="7467600" y="1422400"/>
            <a:ext cx="74613" cy="82550"/>
          </a:xfrm>
          <a:custGeom>
            <a:avLst/>
            <a:gdLst>
              <a:gd name="T0" fmla="*/ 2147483647 w 20"/>
              <a:gd name="T1" fmla="*/ 0 h 22"/>
              <a:gd name="T2" fmla="*/ 2147483647 w 20"/>
              <a:gd name="T3" fmla="*/ 2147483647 h 22"/>
              <a:gd name="T4" fmla="*/ 2147483647 w 20"/>
              <a:gd name="T5" fmla="*/ 2147483647 h 22"/>
              <a:gd name="T6" fmla="*/ 0 w 20"/>
              <a:gd name="T7" fmla="*/ 2147483647 h 22"/>
              <a:gd name="T8" fmla="*/ 2147483647 w 20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2"/>
              <a:gd name="T17" fmla="*/ 20 w 20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2">
                <a:moveTo>
                  <a:pt x="9" y="0"/>
                </a:moveTo>
                <a:lnTo>
                  <a:pt x="20" y="6"/>
                </a:lnTo>
                <a:lnTo>
                  <a:pt x="11" y="22"/>
                </a:lnTo>
                <a:lnTo>
                  <a:pt x="0" y="16"/>
                </a:lnTo>
                <a:lnTo>
                  <a:pt x="9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1" name="Freeform 96"/>
          <p:cNvSpPr>
            <a:spLocks/>
          </p:cNvSpPr>
          <p:nvPr/>
        </p:nvSpPr>
        <p:spPr bwMode="auto">
          <a:xfrm>
            <a:off x="7327900" y="1814513"/>
            <a:ext cx="60325" cy="79375"/>
          </a:xfrm>
          <a:custGeom>
            <a:avLst/>
            <a:gdLst>
              <a:gd name="T0" fmla="*/ 2147483647 w 16"/>
              <a:gd name="T1" fmla="*/ 0 h 21"/>
              <a:gd name="T2" fmla="*/ 2147483647 w 16"/>
              <a:gd name="T3" fmla="*/ 2147483647 h 21"/>
              <a:gd name="T4" fmla="*/ 2147483647 w 16"/>
              <a:gd name="T5" fmla="*/ 2147483647 h 21"/>
              <a:gd name="T6" fmla="*/ 0 w 16"/>
              <a:gd name="T7" fmla="*/ 2147483647 h 21"/>
              <a:gd name="T8" fmla="*/ 2147483647 w 16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21"/>
              <a:gd name="T17" fmla="*/ 16 w 16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21">
                <a:moveTo>
                  <a:pt x="4" y="0"/>
                </a:moveTo>
                <a:lnTo>
                  <a:pt x="16" y="3"/>
                </a:lnTo>
                <a:lnTo>
                  <a:pt x="12" y="21"/>
                </a:lnTo>
                <a:lnTo>
                  <a:pt x="0" y="18"/>
                </a:lnTo>
                <a:lnTo>
                  <a:pt x="4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2" name="Freeform 97"/>
          <p:cNvSpPr>
            <a:spLocks/>
          </p:cNvSpPr>
          <p:nvPr/>
        </p:nvSpPr>
        <p:spPr bwMode="auto">
          <a:xfrm>
            <a:off x="7362825" y="1681163"/>
            <a:ext cx="63500" cy="79375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3" name="Freeform 98"/>
          <p:cNvSpPr>
            <a:spLocks/>
          </p:cNvSpPr>
          <p:nvPr/>
        </p:nvSpPr>
        <p:spPr bwMode="auto">
          <a:xfrm>
            <a:off x="7310438" y="1957388"/>
            <a:ext cx="55562" cy="71437"/>
          </a:xfrm>
          <a:custGeom>
            <a:avLst/>
            <a:gdLst>
              <a:gd name="T0" fmla="*/ 2147483647 w 15"/>
              <a:gd name="T1" fmla="*/ 0 h 19"/>
              <a:gd name="T2" fmla="*/ 2147483647 w 15"/>
              <a:gd name="T3" fmla="*/ 2147483647 h 19"/>
              <a:gd name="T4" fmla="*/ 2147483647 w 15"/>
              <a:gd name="T5" fmla="*/ 2147483647 h 19"/>
              <a:gd name="T6" fmla="*/ 0 w 15"/>
              <a:gd name="T7" fmla="*/ 2147483647 h 19"/>
              <a:gd name="T8" fmla="*/ 2147483647 w 15"/>
              <a:gd name="T9" fmla="*/ 0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9"/>
              <a:gd name="T17" fmla="*/ 15 w 15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9">
                <a:moveTo>
                  <a:pt x="2" y="0"/>
                </a:moveTo>
                <a:lnTo>
                  <a:pt x="15" y="1"/>
                </a:lnTo>
                <a:lnTo>
                  <a:pt x="13" y="19"/>
                </a:lnTo>
                <a:lnTo>
                  <a:pt x="0" y="18"/>
                </a:lnTo>
                <a:lnTo>
                  <a:pt x="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4" name="Rectangle 99"/>
          <p:cNvSpPr>
            <a:spLocks noChangeArrowheads="1"/>
          </p:cNvSpPr>
          <p:nvPr/>
        </p:nvSpPr>
        <p:spPr bwMode="auto">
          <a:xfrm>
            <a:off x="7305675" y="2095500"/>
            <a:ext cx="49213" cy="6667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5" name="Freeform 100"/>
          <p:cNvSpPr>
            <a:spLocks/>
          </p:cNvSpPr>
          <p:nvPr/>
        </p:nvSpPr>
        <p:spPr bwMode="auto">
          <a:xfrm>
            <a:off x="7310438" y="2230438"/>
            <a:ext cx="55562" cy="74612"/>
          </a:xfrm>
          <a:custGeom>
            <a:avLst/>
            <a:gdLst>
              <a:gd name="T0" fmla="*/ 2147483647 w 15"/>
              <a:gd name="T1" fmla="*/ 2147483647 h 20"/>
              <a:gd name="T2" fmla="*/ 2147483647 w 15"/>
              <a:gd name="T3" fmla="*/ 2147483647 h 20"/>
              <a:gd name="T4" fmla="*/ 2147483647 w 15"/>
              <a:gd name="T5" fmla="*/ 0 h 20"/>
              <a:gd name="T6" fmla="*/ 0 w 15"/>
              <a:gd name="T7" fmla="*/ 2147483647 h 20"/>
              <a:gd name="T8" fmla="*/ 2147483647 w 15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0"/>
              <a:gd name="T17" fmla="*/ 15 w 15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0">
                <a:moveTo>
                  <a:pt x="2" y="20"/>
                </a:moveTo>
                <a:lnTo>
                  <a:pt x="15" y="18"/>
                </a:lnTo>
                <a:lnTo>
                  <a:pt x="13" y="0"/>
                </a:lnTo>
                <a:lnTo>
                  <a:pt x="0" y="2"/>
                </a:lnTo>
                <a:lnTo>
                  <a:pt x="2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6" name="Freeform 101"/>
          <p:cNvSpPr>
            <a:spLocks/>
          </p:cNvSpPr>
          <p:nvPr/>
        </p:nvSpPr>
        <p:spPr bwMode="auto">
          <a:xfrm>
            <a:off x="7327900" y="2368550"/>
            <a:ext cx="63500" cy="74613"/>
          </a:xfrm>
          <a:custGeom>
            <a:avLst/>
            <a:gdLst>
              <a:gd name="T0" fmla="*/ 2147483647 w 17"/>
              <a:gd name="T1" fmla="*/ 2147483647 h 20"/>
              <a:gd name="T2" fmla="*/ 2147483647 w 17"/>
              <a:gd name="T3" fmla="*/ 2147483647 h 20"/>
              <a:gd name="T4" fmla="*/ 2147483647 w 17"/>
              <a:gd name="T5" fmla="*/ 0 h 20"/>
              <a:gd name="T6" fmla="*/ 0 w 17"/>
              <a:gd name="T7" fmla="*/ 2147483647 h 20"/>
              <a:gd name="T8" fmla="*/ 2147483647 w 17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0"/>
              <a:gd name="T17" fmla="*/ 17 w 17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0">
                <a:moveTo>
                  <a:pt x="4" y="20"/>
                </a:moveTo>
                <a:lnTo>
                  <a:pt x="17" y="17"/>
                </a:lnTo>
                <a:lnTo>
                  <a:pt x="13" y="0"/>
                </a:lnTo>
                <a:lnTo>
                  <a:pt x="0" y="2"/>
                </a:lnTo>
                <a:lnTo>
                  <a:pt x="4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7" name="Freeform 102"/>
          <p:cNvSpPr>
            <a:spLocks/>
          </p:cNvSpPr>
          <p:nvPr/>
        </p:nvSpPr>
        <p:spPr bwMode="auto">
          <a:xfrm>
            <a:off x="7362825" y="2503488"/>
            <a:ext cx="66675" cy="77787"/>
          </a:xfrm>
          <a:custGeom>
            <a:avLst/>
            <a:gdLst>
              <a:gd name="T0" fmla="*/ 2147483647 w 18"/>
              <a:gd name="T1" fmla="*/ 2147483647 h 21"/>
              <a:gd name="T2" fmla="*/ 2147483647 w 18"/>
              <a:gd name="T3" fmla="*/ 2147483647 h 21"/>
              <a:gd name="T4" fmla="*/ 2147483647 w 18"/>
              <a:gd name="T5" fmla="*/ 0 h 21"/>
              <a:gd name="T6" fmla="*/ 0 w 18"/>
              <a:gd name="T7" fmla="*/ 2147483647 h 21"/>
              <a:gd name="T8" fmla="*/ 2147483647 w 18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6" y="21"/>
                </a:moveTo>
                <a:lnTo>
                  <a:pt x="18" y="17"/>
                </a:lnTo>
                <a:lnTo>
                  <a:pt x="12" y="0"/>
                </a:lnTo>
                <a:lnTo>
                  <a:pt x="0" y="3"/>
                </a:lnTo>
                <a:lnTo>
                  <a:pt x="6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8" name="Freeform 103"/>
          <p:cNvSpPr>
            <a:spLocks/>
          </p:cNvSpPr>
          <p:nvPr/>
        </p:nvSpPr>
        <p:spPr bwMode="auto">
          <a:xfrm>
            <a:off x="7407275" y="2630488"/>
            <a:ext cx="71438" cy="82550"/>
          </a:xfrm>
          <a:custGeom>
            <a:avLst/>
            <a:gdLst>
              <a:gd name="T0" fmla="*/ 2147483647 w 19"/>
              <a:gd name="T1" fmla="*/ 2147483647 h 22"/>
              <a:gd name="T2" fmla="*/ 2147483647 w 19"/>
              <a:gd name="T3" fmla="*/ 2147483647 h 22"/>
              <a:gd name="T4" fmla="*/ 2147483647 w 19"/>
              <a:gd name="T5" fmla="*/ 0 h 22"/>
              <a:gd name="T6" fmla="*/ 0 w 19"/>
              <a:gd name="T7" fmla="*/ 2147483647 h 22"/>
              <a:gd name="T8" fmla="*/ 2147483647 w 19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2"/>
              <a:gd name="T17" fmla="*/ 19 w 19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2">
                <a:moveTo>
                  <a:pt x="8" y="22"/>
                </a:moveTo>
                <a:lnTo>
                  <a:pt x="19" y="17"/>
                </a:lnTo>
                <a:lnTo>
                  <a:pt x="12" y="0"/>
                </a:lnTo>
                <a:lnTo>
                  <a:pt x="0" y="6"/>
                </a:lnTo>
                <a:lnTo>
                  <a:pt x="8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199" name="Freeform 104"/>
          <p:cNvSpPr>
            <a:spLocks/>
          </p:cNvSpPr>
          <p:nvPr/>
        </p:nvSpPr>
        <p:spPr bwMode="auto">
          <a:xfrm>
            <a:off x="7470775" y="2757488"/>
            <a:ext cx="71438" cy="80962"/>
          </a:xfrm>
          <a:custGeom>
            <a:avLst/>
            <a:gdLst>
              <a:gd name="T0" fmla="*/ 2147483647 w 19"/>
              <a:gd name="T1" fmla="*/ 2147483647 h 22"/>
              <a:gd name="T2" fmla="*/ 2147483647 w 19"/>
              <a:gd name="T3" fmla="*/ 2147483647 h 22"/>
              <a:gd name="T4" fmla="*/ 2147483647 w 19"/>
              <a:gd name="T5" fmla="*/ 0 h 22"/>
              <a:gd name="T6" fmla="*/ 0 w 19"/>
              <a:gd name="T7" fmla="*/ 2147483647 h 22"/>
              <a:gd name="T8" fmla="*/ 2147483647 w 19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2"/>
              <a:gd name="T17" fmla="*/ 19 w 19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2">
                <a:moveTo>
                  <a:pt x="8" y="22"/>
                </a:moveTo>
                <a:lnTo>
                  <a:pt x="19" y="15"/>
                </a:lnTo>
                <a:lnTo>
                  <a:pt x="11" y="0"/>
                </a:lnTo>
                <a:lnTo>
                  <a:pt x="0" y="6"/>
                </a:lnTo>
                <a:lnTo>
                  <a:pt x="8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00" name="Freeform 105"/>
          <p:cNvSpPr>
            <a:spLocks/>
          </p:cNvSpPr>
          <p:nvPr/>
        </p:nvSpPr>
        <p:spPr bwMode="auto">
          <a:xfrm>
            <a:off x="7542213" y="2873375"/>
            <a:ext cx="77787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1" y="22"/>
                </a:moveTo>
                <a:lnTo>
                  <a:pt x="21" y="15"/>
                </a:lnTo>
                <a:lnTo>
                  <a:pt x="11" y="0"/>
                </a:lnTo>
                <a:lnTo>
                  <a:pt x="0" y="8"/>
                </a:lnTo>
                <a:lnTo>
                  <a:pt x="11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01" name="Freeform 106"/>
          <p:cNvSpPr>
            <a:spLocks/>
          </p:cNvSpPr>
          <p:nvPr/>
        </p:nvSpPr>
        <p:spPr bwMode="auto">
          <a:xfrm>
            <a:off x="7627938" y="2981325"/>
            <a:ext cx="77787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2" y="22"/>
                </a:moveTo>
                <a:lnTo>
                  <a:pt x="21" y="14"/>
                </a:lnTo>
                <a:lnTo>
                  <a:pt x="9" y="0"/>
                </a:lnTo>
                <a:lnTo>
                  <a:pt x="0" y="9"/>
                </a:lnTo>
                <a:lnTo>
                  <a:pt x="12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02" name="Freeform 107"/>
          <p:cNvSpPr>
            <a:spLocks/>
          </p:cNvSpPr>
          <p:nvPr/>
        </p:nvSpPr>
        <p:spPr bwMode="auto">
          <a:xfrm>
            <a:off x="7724775" y="3082925"/>
            <a:ext cx="82550" cy="80963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0 h 22"/>
              <a:gd name="T6" fmla="*/ 0 w 22"/>
              <a:gd name="T7" fmla="*/ 2147483647 h 22"/>
              <a:gd name="T8" fmla="*/ 2147483647 w 22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3" y="22"/>
                </a:moveTo>
                <a:lnTo>
                  <a:pt x="22" y="13"/>
                </a:lnTo>
                <a:lnTo>
                  <a:pt x="9" y="0"/>
                </a:lnTo>
                <a:lnTo>
                  <a:pt x="0" y="10"/>
                </a:lnTo>
                <a:lnTo>
                  <a:pt x="13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03" name="Freeform 108"/>
          <p:cNvSpPr>
            <a:spLocks/>
          </p:cNvSpPr>
          <p:nvPr/>
        </p:nvSpPr>
        <p:spPr bwMode="auto">
          <a:xfrm>
            <a:off x="7829550" y="3175000"/>
            <a:ext cx="82550" cy="79375"/>
          </a:xfrm>
          <a:custGeom>
            <a:avLst/>
            <a:gdLst>
              <a:gd name="T0" fmla="*/ 2147483647 w 22"/>
              <a:gd name="T1" fmla="*/ 2147483647 h 21"/>
              <a:gd name="T2" fmla="*/ 2147483647 w 22"/>
              <a:gd name="T3" fmla="*/ 2147483647 h 21"/>
              <a:gd name="T4" fmla="*/ 2147483647 w 22"/>
              <a:gd name="T5" fmla="*/ 0 h 21"/>
              <a:gd name="T6" fmla="*/ 0 w 22"/>
              <a:gd name="T7" fmla="*/ 2147483647 h 21"/>
              <a:gd name="T8" fmla="*/ 2147483647 w 22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1"/>
              <a:gd name="T17" fmla="*/ 22 w 2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1">
                <a:moveTo>
                  <a:pt x="15" y="21"/>
                </a:moveTo>
                <a:lnTo>
                  <a:pt x="22" y="10"/>
                </a:lnTo>
                <a:lnTo>
                  <a:pt x="8" y="0"/>
                </a:lnTo>
                <a:lnTo>
                  <a:pt x="0" y="10"/>
                </a:lnTo>
                <a:lnTo>
                  <a:pt x="15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04" name="Freeform 109"/>
          <p:cNvSpPr>
            <a:spLocks/>
          </p:cNvSpPr>
          <p:nvPr/>
        </p:nvSpPr>
        <p:spPr bwMode="auto">
          <a:xfrm>
            <a:off x="7945438" y="3254375"/>
            <a:ext cx="80962" cy="74613"/>
          </a:xfrm>
          <a:custGeom>
            <a:avLst/>
            <a:gdLst>
              <a:gd name="T0" fmla="*/ 2147483647 w 22"/>
              <a:gd name="T1" fmla="*/ 2147483647 h 20"/>
              <a:gd name="T2" fmla="*/ 2147483647 w 22"/>
              <a:gd name="T3" fmla="*/ 2147483647 h 20"/>
              <a:gd name="T4" fmla="*/ 2147483647 w 22"/>
              <a:gd name="T5" fmla="*/ 0 h 20"/>
              <a:gd name="T6" fmla="*/ 0 w 22"/>
              <a:gd name="T7" fmla="*/ 2147483647 h 20"/>
              <a:gd name="T8" fmla="*/ 2147483647 w 22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16" y="20"/>
                </a:moveTo>
                <a:lnTo>
                  <a:pt x="22" y="9"/>
                </a:lnTo>
                <a:lnTo>
                  <a:pt x="7" y="0"/>
                </a:lnTo>
                <a:lnTo>
                  <a:pt x="0" y="11"/>
                </a:lnTo>
                <a:lnTo>
                  <a:pt x="16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05" name="Line 110"/>
          <p:cNvSpPr>
            <a:spLocks noChangeShapeType="1"/>
          </p:cNvSpPr>
          <p:nvPr/>
        </p:nvSpPr>
        <p:spPr bwMode="auto">
          <a:xfrm>
            <a:off x="8342313" y="1504950"/>
            <a:ext cx="9525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6" name="Freeform 111"/>
          <p:cNvSpPr>
            <a:spLocks/>
          </p:cNvSpPr>
          <p:nvPr/>
        </p:nvSpPr>
        <p:spPr bwMode="auto">
          <a:xfrm>
            <a:off x="8453438" y="1473200"/>
            <a:ext cx="33337" cy="22225"/>
          </a:xfrm>
          <a:custGeom>
            <a:avLst/>
            <a:gdLst>
              <a:gd name="T0" fmla="*/ 0 w 9"/>
              <a:gd name="T1" fmla="*/ 2147483647 h 6"/>
              <a:gd name="T2" fmla="*/ 2147483647 w 9"/>
              <a:gd name="T3" fmla="*/ 2147483647 h 6"/>
              <a:gd name="T4" fmla="*/ 2147483647 w 9"/>
              <a:gd name="T5" fmla="*/ 0 h 6"/>
              <a:gd name="T6" fmla="*/ 0 60000 65536"/>
              <a:gd name="T7" fmla="*/ 0 60000 65536"/>
              <a:gd name="T8" fmla="*/ 0 60000 65536"/>
              <a:gd name="T9" fmla="*/ 0 w 9"/>
              <a:gd name="T10" fmla="*/ 0 h 6"/>
              <a:gd name="T11" fmla="*/ 9 w 9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" h="6">
                <a:moveTo>
                  <a:pt x="0" y="6"/>
                </a:moveTo>
                <a:lnTo>
                  <a:pt x="2" y="2"/>
                </a:lnTo>
                <a:lnTo>
                  <a:pt x="9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7" name="Freeform 112"/>
          <p:cNvSpPr>
            <a:spLocks/>
          </p:cNvSpPr>
          <p:nvPr/>
        </p:nvSpPr>
        <p:spPr bwMode="auto">
          <a:xfrm>
            <a:off x="8486775" y="836613"/>
            <a:ext cx="11113" cy="646112"/>
          </a:xfrm>
          <a:custGeom>
            <a:avLst/>
            <a:gdLst>
              <a:gd name="T0" fmla="*/ 0 w 3"/>
              <a:gd name="T1" fmla="*/ 0 h 173"/>
              <a:gd name="T2" fmla="*/ 0 w 3"/>
              <a:gd name="T3" fmla="*/ 2147483647 h 173"/>
              <a:gd name="T4" fmla="*/ 2147483647 w 3"/>
              <a:gd name="T5" fmla="*/ 2147483647 h 173"/>
              <a:gd name="T6" fmla="*/ 2147483647 w 3"/>
              <a:gd name="T7" fmla="*/ 0 h 173"/>
              <a:gd name="T8" fmla="*/ 0 w 3"/>
              <a:gd name="T9" fmla="*/ 0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73"/>
              <a:gd name="T17" fmla="*/ 3 w 3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73">
                <a:moveTo>
                  <a:pt x="0" y="0"/>
                </a:moveTo>
                <a:lnTo>
                  <a:pt x="0" y="173"/>
                </a:lnTo>
                <a:lnTo>
                  <a:pt x="3" y="17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8" name="Freeform 114"/>
          <p:cNvSpPr>
            <a:spLocks/>
          </p:cNvSpPr>
          <p:nvPr/>
        </p:nvSpPr>
        <p:spPr bwMode="auto">
          <a:xfrm>
            <a:off x="8437563" y="896938"/>
            <a:ext cx="12700" cy="588962"/>
          </a:xfrm>
          <a:custGeom>
            <a:avLst/>
            <a:gdLst>
              <a:gd name="T0" fmla="*/ 0 w 3"/>
              <a:gd name="T1" fmla="*/ 0 h 158"/>
              <a:gd name="T2" fmla="*/ 0 w 3"/>
              <a:gd name="T3" fmla="*/ 2147483647 h 158"/>
              <a:gd name="T4" fmla="*/ 2147483647 w 3"/>
              <a:gd name="T5" fmla="*/ 2147483647 h 158"/>
              <a:gd name="T6" fmla="*/ 2147483647 w 3"/>
              <a:gd name="T7" fmla="*/ 0 h 158"/>
              <a:gd name="T8" fmla="*/ 0 w 3"/>
              <a:gd name="T9" fmla="*/ 0 h 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58"/>
              <a:gd name="T17" fmla="*/ 3 w 3"/>
              <a:gd name="T18" fmla="*/ 158 h 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58">
                <a:moveTo>
                  <a:pt x="0" y="0"/>
                </a:moveTo>
                <a:lnTo>
                  <a:pt x="0" y="158"/>
                </a:lnTo>
                <a:lnTo>
                  <a:pt x="3" y="157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09" name="Freeform 115"/>
          <p:cNvSpPr>
            <a:spLocks/>
          </p:cNvSpPr>
          <p:nvPr/>
        </p:nvSpPr>
        <p:spPr bwMode="auto">
          <a:xfrm>
            <a:off x="8475663" y="2771775"/>
            <a:ext cx="49212" cy="26988"/>
          </a:xfrm>
          <a:custGeom>
            <a:avLst/>
            <a:gdLst>
              <a:gd name="T0" fmla="*/ 0 w 13"/>
              <a:gd name="T1" fmla="*/ 0 h 7"/>
              <a:gd name="T2" fmla="*/ 2147483647 w 13"/>
              <a:gd name="T3" fmla="*/ 2147483647 h 7"/>
              <a:gd name="T4" fmla="*/ 2147483647 w 13"/>
              <a:gd name="T5" fmla="*/ 2147483647 h 7"/>
              <a:gd name="T6" fmla="*/ 0 60000 65536"/>
              <a:gd name="T7" fmla="*/ 0 60000 65536"/>
              <a:gd name="T8" fmla="*/ 0 60000 65536"/>
              <a:gd name="T9" fmla="*/ 0 w 13"/>
              <a:gd name="T10" fmla="*/ 0 h 7"/>
              <a:gd name="T11" fmla="*/ 13 w 13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" h="7">
                <a:moveTo>
                  <a:pt x="0" y="0"/>
                </a:moveTo>
                <a:lnTo>
                  <a:pt x="3" y="4"/>
                </a:lnTo>
                <a:lnTo>
                  <a:pt x="13" y="7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0" name="Freeform 117"/>
          <p:cNvSpPr>
            <a:spLocks/>
          </p:cNvSpPr>
          <p:nvPr/>
        </p:nvSpPr>
        <p:spPr bwMode="auto">
          <a:xfrm>
            <a:off x="7908925" y="3335338"/>
            <a:ext cx="114300" cy="82550"/>
          </a:xfrm>
          <a:custGeom>
            <a:avLst/>
            <a:gdLst>
              <a:gd name="T0" fmla="*/ 0 w 31"/>
              <a:gd name="T1" fmla="*/ 2147483647 h 22"/>
              <a:gd name="T2" fmla="*/ 2147483647 w 31"/>
              <a:gd name="T3" fmla="*/ 0 h 22"/>
              <a:gd name="T4" fmla="*/ 2147483647 w 31"/>
              <a:gd name="T5" fmla="*/ 2147483647 h 22"/>
              <a:gd name="T6" fmla="*/ 2147483647 w 31"/>
              <a:gd name="T7" fmla="*/ 2147483647 h 22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22"/>
              <a:gd name="T14" fmla="*/ 31 w 31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22">
                <a:moveTo>
                  <a:pt x="0" y="5"/>
                </a:moveTo>
                <a:lnTo>
                  <a:pt x="3" y="0"/>
                </a:lnTo>
                <a:lnTo>
                  <a:pt x="31" y="16"/>
                </a:lnTo>
                <a:lnTo>
                  <a:pt x="29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1" name="Line 118"/>
          <p:cNvSpPr>
            <a:spLocks noChangeShapeType="1"/>
          </p:cNvSpPr>
          <p:nvPr/>
        </p:nvSpPr>
        <p:spPr bwMode="auto">
          <a:xfrm flipH="1">
            <a:off x="7934325" y="3332163"/>
            <a:ext cx="6350" cy="127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2" name="Line 119"/>
          <p:cNvSpPr>
            <a:spLocks noChangeShapeType="1"/>
          </p:cNvSpPr>
          <p:nvPr/>
        </p:nvSpPr>
        <p:spPr bwMode="auto">
          <a:xfrm flipH="1">
            <a:off x="8013700" y="3376613"/>
            <a:ext cx="3175" cy="127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3" name="Freeform 120"/>
          <p:cNvSpPr>
            <a:spLocks/>
          </p:cNvSpPr>
          <p:nvPr/>
        </p:nvSpPr>
        <p:spPr bwMode="auto">
          <a:xfrm>
            <a:off x="7931150" y="3344863"/>
            <a:ext cx="82550" cy="58737"/>
          </a:xfrm>
          <a:custGeom>
            <a:avLst/>
            <a:gdLst>
              <a:gd name="T0" fmla="*/ 2147483647 w 22"/>
              <a:gd name="T1" fmla="*/ 0 h 16"/>
              <a:gd name="T2" fmla="*/ 0 w 22"/>
              <a:gd name="T3" fmla="*/ 2147483647 h 16"/>
              <a:gd name="T4" fmla="*/ 2147483647 w 22"/>
              <a:gd name="T5" fmla="*/ 2147483647 h 16"/>
              <a:gd name="T6" fmla="*/ 2147483647 w 22"/>
              <a:gd name="T7" fmla="*/ 2147483647 h 16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16"/>
              <a:gd name="T14" fmla="*/ 22 w 22"/>
              <a:gd name="T15" fmla="*/ 16 h 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16">
                <a:moveTo>
                  <a:pt x="1" y="0"/>
                </a:moveTo>
                <a:lnTo>
                  <a:pt x="0" y="4"/>
                </a:lnTo>
                <a:lnTo>
                  <a:pt x="20" y="16"/>
                </a:lnTo>
                <a:lnTo>
                  <a:pt x="22" y="1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4" name="Freeform 121"/>
          <p:cNvSpPr>
            <a:spLocks/>
          </p:cNvSpPr>
          <p:nvPr/>
        </p:nvSpPr>
        <p:spPr bwMode="auto">
          <a:xfrm>
            <a:off x="7134225" y="2130425"/>
            <a:ext cx="88900" cy="1728788"/>
          </a:xfrm>
          <a:custGeom>
            <a:avLst/>
            <a:gdLst>
              <a:gd name="T0" fmla="*/ 2147483647 w 24"/>
              <a:gd name="T1" fmla="*/ 0 h 463"/>
              <a:gd name="T2" fmla="*/ 2147483647 w 24"/>
              <a:gd name="T3" fmla="*/ 0 h 463"/>
              <a:gd name="T4" fmla="*/ 0 w 24"/>
              <a:gd name="T5" fmla="*/ 2147483647 h 463"/>
              <a:gd name="T6" fmla="*/ 0 w 24"/>
              <a:gd name="T7" fmla="*/ 2147483647 h 463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463"/>
              <a:gd name="T14" fmla="*/ 24 w 24"/>
              <a:gd name="T15" fmla="*/ 463 h 4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463">
                <a:moveTo>
                  <a:pt x="24" y="0"/>
                </a:moveTo>
                <a:lnTo>
                  <a:pt x="13" y="0"/>
                </a:lnTo>
                <a:lnTo>
                  <a:pt x="0" y="13"/>
                </a:lnTo>
                <a:lnTo>
                  <a:pt x="0" y="463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5" name="Line 122"/>
          <p:cNvSpPr>
            <a:spLocks noChangeShapeType="1"/>
          </p:cNvSpPr>
          <p:nvPr/>
        </p:nvSpPr>
        <p:spPr bwMode="auto">
          <a:xfrm>
            <a:off x="7981950" y="3414713"/>
            <a:ext cx="1588" cy="4445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6" name="Freeform 123"/>
          <p:cNvSpPr>
            <a:spLocks/>
          </p:cNvSpPr>
          <p:nvPr/>
        </p:nvSpPr>
        <p:spPr bwMode="auto">
          <a:xfrm>
            <a:off x="7485063" y="2928938"/>
            <a:ext cx="82550" cy="109537"/>
          </a:xfrm>
          <a:custGeom>
            <a:avLst/>
            <a:gdLst>
              <a:gd name="T0" fmla="*/ 0 w 22"/>
              <a:gd name="T1" fmla="*/ 2147483647 h 29"/>
              <a:gd name="T2" fmla="*/ 2147483647 w 22"/>
              <a:gd name="T3" fmla="*/ 0 h 29"/>
              <a:gd name="T4" fmla="*/ 2147483647 w 22"/>
              <a:gd name="T5" fmla="*/ 2147483647 h 29"/>
              <a:gd name="T6" fmla="*/ 2147483647 w 22"/>
              <a:gd name="T7" fmla="*/ 2147483647 h 29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29"/>
              <a:gd name="T14" fmla="*/ 22 w 22"/>
              <a:gd name="T15" fmla="*/ 29 h 2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29">
                <a:moveTo>
                  <a:pt x="0" y="3"/>
                </a:moveTo>
                <a:lnTo>
                  <a:pt x="5" y="0"/>
                </a:lnTo>
                <a:lnTo>
                  <a:pt x="22" y="24"/>
                </a:lnTo>
                <a:lnTo>
                  <a:pt x="18" y="29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7" name="Line 124"/>
          <p:cNvSpPr>
            <a:spLocks noChangeShapeType="1"/>
          </p:cNvSpPr>
          <p:nvPr/>
        </p:nvSpPr>
        <p:spPr bwMode="auto">
          <a:xfrm flipH="1">
            <a:off x="7515225" y="2936875"/>
            <a:ext cx="7938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8" name="Line 125"/>
          <p:cNvSpPr>
            <a:spLocks noChangeShapeType="1"/>
          </p:cNvSpPr>
          <p:nvPr/>
        </p:nvSpPr>
        <p:spPr bwMode="auto">
          <a:xfrm flipH="1">
            <a:off x="7561263" y="2997200"/>
            <a:ext cx="6350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19" name="Freeform 126"/>
          <p:cNvSpPr>
            <a:spLocks/>
          </p:cNvSpPr>
          <p:nvPr/>
        </p:nvSpPr>
        <p:spPr bwMode="auto">
          <a:xfrm>
            <a:off x="7504113" y="2943225"/>
            <a:ext cx="57150" cy="71438"/>
          </a:xfrm>
          <a:custGeom>
            <a:avLst/>
            <a:gdLst>
              <a:gd name="T0" fmla="*/ 2147483647 w 15"/>
              <a:gd name="T1" fmla="*/ 0 h 19"/>
              <a:gd name="T2" fmla="*/ 0 w 15"/>
              <a:gd name="T3" fmla="*/ 2147483647 h 19"/>
              <a:gd name="T4" fmla="*/ 2147483647 w 15"/>
              <a:gd name="T5" fmla="*/ 2147483647 h 19"/>
              <a:gd name="T6" fmla="*/ 2147483647 w 15"/>
              <a:gd name="T7" fmla="*/ 2147483647 h 19"/>
              <a:gd name="T8" fmla="*/ 0 60000 65536"/>
              <a:gd name="T9" fmla="*/ 0 60000 65536"/>
              <a:gd name="T10" fmla="*/ 0 60000 65536"/>
              <a:gd name="T11" fmla="*/ 0 60000 65536"/>
              <a:gd name="T12" fmla="*/ 0 w 15"/>
              <a:gd name="T13" fmla="*/ 0 h 19"/>
              <a:gd name="T14" fmla="*/ 15 w 15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" h="19">
                <a:moveTo>
                  <a:pt x="3" y="0"/>
                </a:moveTo>
                <a:lnTo>
                  <a:pt x="0" y="2"/>
                </a:lnTo>
                <a:lnTo>
                  <a:pt x="12" y="19"/>
                </a:lnTo>
                <a:lnTo>
                  <a:pt x="15" y="17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0" name="Line 127"/>
          <p:cNvSpPr>
            <a:spLocks noChangeShapeType="1"/>
          </p:cNvSpPr>
          <p:nvPr/>
        </p:nvSpPr>
        <p:spPr bwMode="auto">
          <a:xfrm>
            <a:off x="7500938" y="2992438"/>
            <a:ext cx="0" cy="8667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1" name="Line 128"/>
          <p:cNvSpPr>
            <a:spLocks noChangeShapeType="1"/>
          </p:cNvSpPr>
          <p:nvPr/>
        </p:nvSpPr>
        <p:spPr bwMode="auto">
          <a:xfrm>
            <a:off x="7523163" y="3019425"/>
            <a:ext cx="1587" cy="8397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2" name="Line 129"/>
          <p:cNvSpPr>
            <a:spLocks noChangeShapeType="1"/>
          </p:cNvSpPr>
          <p:nvPr/>
        </p:nvSpPr>
        <p:spPr bwMode="auto">
          <a:xfrm>
            <a:off x="7956550" y="3398838"/>
            <a:ext cx="1588" cy="4603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3" name="Line 134"/>
          <p:cNvSpPr>
            <a:spLocks noChangeShapeType="1"/>
          </p:cNvSpPr>
          <p:nvPr/>
        </p:nvSpPr>
        <p:spPr bwMode="auto">
          <a:xfrm flipH="1" flipV="1">
            <a:off x="8020050" y="974725"/>
            <a:ext cx="665163" cy="11557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4" name="Line 135"/>
          <p:cNvSpPr>
            <a:spLocks noChangeShapeType="1"/>
          </p:cNvSpPr>
          <p:nvPr/>
        </p:nvSpPr>
        <p:spPr bwMode="auto">
          <a:xfrm flipH="1">
            <a:off x="8020050" y="2130425"/>
            <a:ext cx="665163" cy="115411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5" name="Line 137"/>
          <p:cNvSpPr>
            <a:spLocks noChangeShapeType="1"/>
          </p:cNvSpPr>
          <p:nvPr/>
        </p:nvSpPr>
        <p:spPr bwMode="auto">
          <a:xfrm flipH="1">
            <a:off x="8450263" y="1203325"/>
            <a:ext cx="14287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6" name="Freeform 138"/>
          <p:cNvSpPr>
            <a:spLocks/>
          </p:cNvSpPr>
          <p:nvPr/>
        </p:nvSpPr>
        <p:spPr bwMode="auto">
          <a:xfrm>
            <a:off x="8464550" y="1116013"/>
            <a:ext cx="11113" cy="87312"/>
          </a:xfrm>
          <a:custGeom>
            <a:avLst/>
            <a:gdLst>
              <a:gd name="T0" fmla="*/ 0 w 3"/>
              <a:gd name="T1" fmla="*/ 2147483647 h 23"/>
              <a:gd name="T2" fmla="*/ 2147483647 w 3"/>
              <a:gd name="T3" fmla="*/ 0 h 23"/>
              <a:gd name="T4" fmla="*/ 2147483647 w 3"/>
              <a:gd name="T5" fmla="*/ 2147483647 h 23"/>
              <a:gd name="T6" fmla="*/ 0 w 3"/>
              <a:gd name="T7" fmla="*/ 2147483647 h 2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23"/>
              <a:gd name="T14" fmla="*/ 3 w 3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23">
                <a:moveTo>
                  <a:pt x="0" y="1"/>
                </a:moveTo>
                <a:lnTo>
                  <a:pt x="3" y="0"/>
                </a:lnTo>
                <a:lnTo>
                  <a:pt x="3" y="23"/>
                </a:lnTo>
                <a:lnTo>
                  <a:pt x="0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7" name="Rectangle 139"/>
          <p:cNvSpPr>
            <a:spLocks noChangeArrowheads="1"/>
          </p:cNvSpPr>
          <p:nvPr/>
        </p:nvSpPr>
        <p:spPr bwMode="auto">
          <a:xfrm>
            <a:off x="8464550" y="1101725"/>
            <a:ext cx="22225" cy="119063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8" name="Rectangle 163"/>
          <p:cNvSpPr>
            <a:spLocks noChangeArrowheads="1"/>
          </p:cNvSpPr>
          <p:nvPr/>
        </p:nvSpPr>
        <p:spPr bwMode="auto">
          <a:xfrm>
            <a:off x="7037388" y="3863975"/>
            <a:ext cx="1778000" cy="66675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29" name="Freeform 164"/>
          <p:cNvSpPr>
            <a:spLocks/>
          </p:cNvSpPr>
          <p:nvPr/>
        </p:nvSpPr>
        <p:spPr bwMode="auto">
          <a:xfrm>
            <a:off x="8524875" y="2782888"/>
            <a:ext cx="22225" cy="803275"/>
          </a:xfrm>
          <a:custGeom>
            <a:avLst/>
            <a:gdLst>
              <a:gd name="T0" fmla="*/ 0 w 6"/>
              <a:gd name="T1" fmla="*/ 0 h 215"/>
              <a:gd name="T2" fmla="*/ 2147483647 w 6"/>
              <a:gd name="T3" fmla="*/ 2147483647 h 215"/>
              <a:gd name="T4" fmla="*/ 2147483647 w 6"/>
              <a:gd name="T5" fmla="*/ 2147483647 h 215"/>
              <a:gd name="T6" fmla="*/ 0 w 6"/>
              <a:gd name="T7" fmla="*/ 2147483647 h 215"/>
              <a:gd name="T8" fmla="*/ 0 w 6"/>
              <a:gd name="T9" fmla="*/ 0 h 2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215"/>
              <a:gd name="T17" fmla="*/ 6 w 6"/>
              <a:gd name="T18" fmla="*/ 215 h 2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215">
                <a:moveTo>
                  <a:pt x="0" y="0"/>
                </a:moveTo>
                <a:lnTo>
                  <a:pt x="6" y="2"/>
                </a:lnTo>
                <a:lnTo>
                  <a:pt x="6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0" name="Freeform 165"/>
          <p:cNvSpPr>
            <a:spLocks/>
          </p:cNvSpPr>
          <p:nvPr/>
        </p:nvSpPr>
        <p:spPr bwMode="auto">
          <a:xfrm>
            <a:off x="8437563" y="2771775"/>
            <a:ext cx="38100" cy="758825"/>
          </a:xfrm>
          <a:custGeom>
            <a:avLst/>
            <a:gdLst>
              <a:gd name="T0" fmla="*/ 0 w 10"/>
              <a:gd name="T1" fmla="*/ 0 h 203"/>
              <a:gd name="T2" fmla="*/ 2147483647 w 10"/>
              <a:gd name="T3" fmla="*/ 2147483647 h 203"/>
              <a:gd name="T4" fmla="*/ 2147483647 w 10"/>
              <a:gd name="T5" fmla="*/ 2147483647 h 203"/>
              <a:gd name="T6" fmla="*/ 0 w 10"/>
              <a:gd name="T7" fmla="*/ 2147483647 h 203"/>
              <a:gd name="T8" fmla="*/ 0 w 10"/>
              <a:gd name="T9" fmla="*/ 0 h 2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203"/>
              <a:gd name="T17" fmla="*/ 10 w 10"/>
              <a:gd name="T18" fmla="*/ 203 h 2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203">
                <a:moveTo>
                  <a:pt x="0" y="0"/>
                </a:moveTo>
                <a:lnTo>
                  <a:pt x="10" y="3"/>
                </a:lnTo>
                <a:lnTo>
                  <a:pt x="10" y="203"/>
                </a:ln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1" name="Freeform 166"/>
          <p:cNvSpPr>
            <a:spLocks/>
          </p:cNvSpPr>
          <p:nvPr/>
        </p:nvSpPr>
        <p:spPr bwMode="auto">
          <a:xfrm>
            <a:off x="8285163" y="3503613"/>
            <a:ext cx="119062" cy="49212"/>
          </a:xfrm>
          <a:custGeom>
            <a:avLst/>
            <a:gdLst>
              <a:gd name="T0" fmla="*/ 0 w 32"/>
              <a:gd name="T1" fmla="*/ 2147483647 h 13"/>
              <a:gd name="T2" fmla="*/ 2147483647 w 32"/>
              <a:gd name="T3" fmla="*/ 0 h 13"/>
              <a:gd name="T4" fmla="*/ 2147483647 w 32"/>
              <a:gd name="T5" fmla="*/ 2147483647 h 13"/>
              <a:gd name="T6" fmla="*/ 2147483647 w 32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  <a:gd name="T12" fmla="*/ 0 w 32"/>
              <a:gd name="T13" fmla="*/ 0 h 13"/>
              <a:gd name="T14" fmla="*/ 32 w 32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" h="13">
                <a:moveTo>
                  <a:pt x="0" y="6"/>
                </a:moveTo>
                <a:lnTo>
                  <a:pt x="1" y="0"/>
                </a:lnTo>
                <a:lnTo>
                  <a:pt x="32" y="7"/>
                </a:lnTo>
                <a:lnTo>
                  <a:pt x="31" y="13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2" name="Line 167"/>
          <p:cNvSpPr>
            <a:spLocks noChangeShapeType="1"/>
          </p:cNvSpPr>
          <p:nvPr/>
        </p:nvSpPr>
        <p:spPr bwMode="auto">
          <a:xfrm flipH="1">
            <a:off x="8304213" y="3494088"/>
            <a:ext cx="3175" cy="142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3" name="Line 168"/>
          <p:cNvSpPr>
            <a:spLocks noChangeShapeType="1"/>
          </p:cNvSpPr>
          <p:nvPr/>
        </p:nvSpPr>
        <p:spPr bwMode="auto">
          <a:xfrm flipH="1">
            <a:off x="8393113" y="3516313"/>
            <a:ext cx="4762" cy="142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4" name="Freeform 169"/>
          <p:cNvSpPr>
            <a:spLocks/>
          </p:cNvSpPr>
          <p:nvPr/>
        </p:nvSpPr>
        <p:spPr bwMode="auto">
          <a:xfrm>
            <a:off x="8301038" y="3508375"/>
            <a:ext cx="92075" cy="33338"/>
          </a:xfrm>
          <a:custGeom>
            <a:avLst/>
            <a:gdLst>
              <a:gd name="T0" fmla="*/ 2147483647 w 25"/>
              <a:gd name="T1" fmla="*/ 0 h 9"/>
              <a:gd name="T2" fmla="*/ 0 w 25"/>
              <a:gd name="T3" fmla="*/ 2147483647 h 9"/>
              <a:gd name="T4" fmla="*/ 2147483647 w 25"/>
              <a:gd name="T5" fmla="*/ 2147483647 h 9"/>
              <a:gd name="T6" fmla="*/ 2147483647 w 25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25"/>
              <a:gd name="T13" fmla="*/ 0 h 9"/>
              <a:gd name="T14" fmla="*/ 25 w 25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" h="9">
                <a:moveTo>
                  <a:pt x="1" y="0"/>
                </a:moveTo>
                <a:lnTo>
                  <a:pt x="0" y="3"/>
                </a:lnTo>
                <a:lnTo>
                  <a:pt x="25" y="9"/>
                </a:lnTo>
                <a:lnTo>
                  <a:pt x="25" y="6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5" name="Line 170"/>
          <p:cNvSpPr>
            <a:spLocks noChangeShapeType="1"/>
          </p:cNvSpPr>
          <p:nvPr/>
        </p:nvSpPr>
        <p:spPr bwMode="auto">
          <a:xfrm>
            <a:off x="8326438" y="3549650"/>
            <a:ext cx="1587" cy="30956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6" name="Line 171"/>
          <p:cNvSpPr>
            <a:spLocks noChangeShapeType="1"/>
          </p:cNvSpPr>
          <p:nvPr/>
        </p:nvSpPr>
        <p:spPr bwMode="auto">
          <a:xfrm>
            <a:off x="8351838" y="3552825"/>
            <a:ext cx="1587" cy="3111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7" name="Rectangle 173"/>
          <p:cNvSpPr>
            <a:spLocks noChangeArrowheads="1"/>
          </p:cNvSpPr>
          <p:nvPr/>
        </p:nvSpPr>
        <p:spPr bwMode="auto">
          <a:xfrm>
            <a:off x="8685213" y="2857500"/>
            <a:ext cx="25400" cy="1006475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8" name="Freeform 174"/>
          <p:cNvSpPr>
            <a:spLocks/>
          </p:cNvSpPr>
          <p:nvPr/>
        </p:nvSpPr>
        <p:spPr bwMode="auto">
          <a:xfrm>
            <a:off x="8547100" y="2794000"/>
            <a:ext cx="138113" cy="66675"/>
          </a:xfrm>
          <a:custGeom>
            <a:avLst/>
            <a:gdLst>
              <a:gd name="T0" fmla="*/ 0 w 37"/>
              <a:gd name="T1" fmla="*/ 0 h 18"/>
              <a:gd name="T2" fmla="*/ 2147483647 w 37"/>
              <a:gd name="T3" fmla="*/ 2147483647 h 18"/>
              <a:gd name="T4" fmla="*/ 2147483647 w 37"/>
              <a:gd name="T5" fmla="*/ 2147483647 h 18"/>
              <a:gd name="T6" fmla="*/ 2147483647 w 37"/>
              <a:gd name="T7" fmla="*/ 2147483647 h 18"/>
              <a:gd name="T8" fmla="*/ 2147483647 w 37"/>
              <a:gd name="T9" fmla="*/ 2147483647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18"/>
              <a:gd name="T17" fmla="*/ 37 w 37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18">
                <a:moveTo>
                  <a:pt x="0" y="0"/>
                </a:moveTo>
                <a:lnTo>
                  <a:pt x="11" y="2"/>
                </a:lnTo>
                <a:lnTo>
                  <a:pt x="22" y="3"/>
                </a:lnTo>
                <a:lnTo>
                  <a:pt x="25" y="3"/>
                </a:lnTo>
                <a:lnTo>
                  <a:pt x="37" y="18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39" name="Freeform 175"/>
          <p:cNvSpPr>
            <a:spLocks/>
          </p:cNvSpPr>
          <p:nvPr/>
        </p:nvSpPr>
        <p:spPr bwMode="auto">
          <a:xfrm>
            <a:off x="8255000" y="1457325"/>
            <a:ext cx="82550" cy="74613"/>
          </a:xfrm>
          <a:custGeom>
            <a:avLst/>
            <a:gdLst>
              <a:gd name="T0" fmla="*/ 2147483647 w 22"/>
              <a:gd name="T1" fmla="*/ 0 h 20"/>
              <a:gd name="T2" fmla="*/ 2147483647 w 22"/>
              <a:gd name="T3" fmla="*/ 2147483647 h 20"/>
              <a:gd name="T4" fmla="*/ 2147483647 w 22"/>
              <a:gd name="T5" fmla="*/ 2147483647 h 20"/>
              <a:gd name="T6" fmla="*/ 0 w 22"/>
              <a:gd name="T7" fmla="*/ 2147483647 h 20"/>
              <a:gd name="T8" fmla="*/ 2147483647 w 22"/>
              <a:gd name="T9" fmla="*/ 0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16" y="0"/>
                </a:moveTo>
                <a:lnTo>
                  <a:pt x="22" y="11"/>
                </a:lnTo>
                <a:lnTo>
                  <a:pt x="6" y="20"/>
                </a:lnTo>
                <a:lnTo>
                  <a:pt x="0" y="9"/>
                </a:lnTo>
                <a:lnTo>
                  <a:pt x="16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0" name="Freeform 176"/>
          <p:cNvSpPr>
            <a:spLocks/>
          </p:cNvSpPr>
          <p:nvPr/>
        </p:nvSpPr>
        <p:spPr bwMode="auto">
          <a:xfrm>
            <a:off x="8199438" y="1490663"/>
            <a:ext cx="82550" cy="77787"/>
          </a:xfrm>
          <a:custGeom>
            <a:avLst/>
            <a:gdLst>
              <a:gd name="T0" fmla="*/ 2147483647 w 22"/>
              <a:gd name="T1" fmla="*/ 0 h 21"/>
              <a:gd name="T2" fmla="*/ 2147483647 w 22"/>
              <a:gd name="T3" fmla="*/ 2147483647 h 21"/>
              <a:gd name="T4" fmla="*/ 2147483647 w 22"/>
              <a:gd name="T5" fmla="*/ 2147483647 h 21"/>
              <a:gd name="T6" fmla="*/ 0 w 22"/>
              <a:gd name="T7" fmla="*/ 2147483647 h 21"/>
              <a:gd name="T8" fmla="*/ 2147483647 w 22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1"/>
              <a:gd name="T17" fmla="*/ 22 w 2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1">
                <a:moveTo>
                  <a:pt x="15" y="0"/>
                </a:moveTo>
                <a:lnTo>
                  <a:pt x="22" y="11"/>
                </a:lnTo>
                <a:lnTo>
                  <a:pt x="8" y="21"/>
                </a:lnTo>
                <a:lnTo>
                  <a:pt x="0" y="11"/>
                </a:lnTo>
                <a:lnTo>
                  <a:pt x="1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1" name="Freeform 177"/>
          <p:cNvSpPr>
            <a:spLocks/>
          </p:cNvSpPr>
          <p:nvPr/>
        </p:nvSpPr>
        <p:spPr bwMode="auto">
          <a:xfrm>
            <a:off x="8147050" y="1535113"/>
            <a:ext cx="80963" cy="79375"/>
          </a:xfrm>
          <a:custGeom>
            <a:avLst/>
            <a:gdLst>
              <a:gd name="T0" fmla="*/ 2147483647 w 22"/>
              <a:gd name="T1" fmla="*/ 0 h 21"/>
              <a:gd name="T2" fmla="*/ 2147483647 w 22"/>
              <a:gd name="T3" fmla="*/ 2147483647 h 21"/>
              <a:gd name="T4" fmla="*/ 2147483647 w 22"/>
              <a:gd name="T5" fmla="*/ 2147483647 h 21"/>
              <a:gd name="T6" fmla="*/ 0 w 22"/>
              <a:gd name="T7" fmla="*/ 2147483647 h 21"/>
              <a:gd name="T8" fmla="*/ 2147483647 w 22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1"/>
              <a:gd name="T17" fmla="*/ 22 w 2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1">
                <a:moveTo>
                  <a:pt x="13" y="0"/>
                </a:moveTo>
                <a:lnTo>
                  <a:pt x="22" y="9"/>
                </a:lnTo>
                <a:lnTo>
                  <a:pt x="8" y="21"/>
                </a:lnTo>
                <a:lnTo>
                  <a:pt x="0" y="11"/>
                </a:lnTo>
                <a:lnTo>
                  <a:pt x="13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2" name="Freeform 178"/>
          <p:cNvSpPr>
            <a:spLocks/>
          </p:cNvSpPr>
          <p:nvPr/>
        </p:nvSpPr>
        <p:spPr bwMode="auto">
          <a:xfrm>
            <a:off x="8097838" y="1581150"/>
            <a:ext cx="82550" cy="80963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2" y="0"/>
                </a:moveTo>
                <a:lnTo>
                  <a:pt x="22" y="9"/>
                </a:lnTo>
                <a:lnTo>
                  <a:pt x="9" y="22"/>
                </a:lnTo>
                <a:lnTo>
                  <a:pt x="0" y="13"/>
                </a:lnTo>
                <a:lnTo>
                  <a:pt x="1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3" name="Freeform 179"/>
          <p:cNvSpPr>
            <a:spLocks/>
          </p:cNvSpPr>
          <p:nvPr/>
        </p:nvSpPr>
        <p:spPr bwMode="auto">
          <a:xfrm>
            <a:off x="8053388" y="1631950"/>
            <a:ext cx="82550" cy="82550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2" y="0"/>
                </a:moveTo>
                <a:lnTo>
                  <a:pt x="22" y="8"/>
                </a:lnTo>
                <a:lnTo>
                  <a:pt x="10" y="22"/>
                </a:lnTo>
                <a:lnTo>
                  <a:pt x="0" y="14"/>
                </a:lnTo>
                <a:lnTo>
                  <a:pt x="1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4" name="Freeform 180"/>
          <p:cNvSpPr>
            <a:spLocks/>
          </p:cNvSpPr>
          <p:nvPr/>
        </p:nvSpPr>
        <p:spPr bwMode="auto">
          <a:xfrm>
            <a:off x="8016875" y="1687513"/>
            <a:ext cx="77788" cy="82550"/>
          </a:xfrm>
          <a:custGeom>
            <a:avLst/>
            <a:gdLst>
              <a:gd name="T0" fmla="*/ 2147483647 w 21"/>
              <a:gd name="T1" fmla="*/ 0 h 22"/>
              <a:gd name="T2" fmla="*/ 2147483647 w 21"/>
              <a:gd name="T3" fmla="*/ 2147483647 h 22"/>
              <a:gd name="T4" fmla="*/ 2147483647 w 21"/>
              <a:gd name="T5" fmla="*/ 2147483647 h 22"/>
              <a:gd name="T6" fmla="*/ 0 w 21"/>
              <a:gd name="T7" fmla="*/ 2147483647 h 22"/>
              <a:gd name="T8" fmla="*/ 2147483647 w 21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0" y="0"/>
                </a:moveTo>
                <a:lnTo>
                  <a:pt x="21" y="7"/>
                </a:lnTo>
                <a:lnTo>
                  <a:pt x="11" y="22"/>
                </a:lnTo>
                <a:lnTo>
                  <a:pt x="0" y="15"/>
                </a:lnTo>
                <a:lnTo>
                  <a:pt x="10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5" name="Freeform 181"/>
          <p:cNvSpPr>
            <a:spLocks/>
          </p:cNvSpPr>
          <p:nvPr/>
        </p:nvSpPr>
        <p:spPr bwMode="auto">
          <a:xfrm>
            <a:off x="7981950" y="1751013"/>
            <a:ext cx="76200" cy="79375"/>
          </a:xfrm>
          <a:custGeom>
            <a:avLst/>
            <a:gdLst>
              <a:gd name="T0" fmla="*/ 2147483647 w 20"/>
              <a:gd name="T1" fmla="*/ 0 h 21"/>
              <a:gd name="T2" fmla="*/ 2147483647 w 20"/>
              <a:gd name="T3" fmla="*/ 2147483647 h 21"/>
              <a:gd name="T4" fmla="*/ 2147483647 w 20"/>
              <a:gd name="T5" fmla="*/ 2147483647 h 21"/>
              <a:gd name="T6" fmla="*/ 0 w 20"/>
              <a:gd name="T7" fmla="*/ 2147483647 h 21"/>
              <a:gd name="T8" fmla="*/ 2147483647 w 20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1"/>
              <a:gd name="T17" fmla="*/ 20 w 20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1">
                <a:moveTo>
                  <a:pt x="8" y="0"/>
                </a:moveTo>
                <a:lnTo>
                  <a:pt x="20" y="5"/>
                </a:lnTo>
                <a:lnTo>
                  <a:pt x="12" y="21"/>
                </a:lnTo>
                <a:lnTo>
                  <a:pt x="0" y="16"/>
                </a:lnTo>
                <a:lnTo>
                  <a:pt x="8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6" name="Freeform 182"/>
          <p:cNvSpPr>
            <a:spLocks/>
          </p:cNvSpPr>
          <p:nvPr/>
        </p:nvSpPr>
        <p:spPr bwMode="auto">
          <a:xfrm>
            <a:off x="7956550" y="1814513"/>
            <a:ext cx="69850" cy="79375"/>
          </a:xfrm>
          <a:custGeom>
            <a:avLst/>
            <a:gdLst>
              <a:gd name="T0" fmla="*/ 2147483647 w 19"/>
              <a:gd name="T1" fmla="*/ 0 h 21"/>
              <a:gd name="T2" fmla="*/ 2147483647 w 19"/>
              <a:gd name="T3" fmla="*/ 2147483647 h 21"/>
              <a:gd name="T4" fmla="*/ 2147483647 w 19"/>
              <a:gd name="T5" fmla="*/ 2147483647 h 21"/>
              <a:gd name="T6" fmla="*/ 0 w 19"/>
              <a:gd name="T7" fmla="*/ 2147483647 h 21"/>
              <a:gd name="T8" fmla="*/ 2147483647 w 19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1"/>
              <a:gd name="T17" fmla="*/ 19 w 19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1">
                <a:moveTo>
                  <a:pt x="7" y="0"/>
                </a:moveTo>
                <a:lnTo>
                  <a:pt x="19" y="4"/>
                </a:lnTo>
                <a:lnTo>
                  <a:pt x="12" y="21"/>
                </a:lnTo>
                <a:lnTo>
                  <a:pt x="0" y="17"/>
                </a:lnTo>
                <a:lnTo>
                  <a:pt x="7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7" name="Freeform 183"/>
          <p:cNvSpPr>
            <a:spLocks/>
          </p:cNvSpPr>
          <p:nvPr/>
        </p:nvSpPr>
        <p:spPr bwMode="auto">
          <a:xfrm>
            <a:off x="7921625" y="1951038"/>
            <a:ext cx="60325" cy="73025"/>
          </a:xfrm>
          <a:custGeom>
            <a:avLst/>
            <a:gdLst>
              <a:gd name="T0" fmla="*/ 2147483647 w 16"/>
              <a:gd name="T1" fmla="*/ 0 h 20"/>
              <a:gd name="T2" fmla="*/ 2147483647 w 16"/>
              <a:gd name="T3" fmla="*/ 2147483647 h 20"/>
              <a:gd name="T4" fmla="*/ 2147483647 w 16"/>
              <a:gd name="T5" fmla="*/ 2147483647 h 20"/>
              <a:gd name="T6" fmla="*/ 0 w 16"/>
              <a:gd name="T7" fmla="*/ 2147483647 h 20"/>
              <a:gd name="T8" fmla="*/ 2147483647 w 16"/>
              <a:gd name="T9" fmla="*/ 0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20"/>
              <a:gd name="T17" fmla="*/ 16 w 16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20">
                <a:moveTo>
                  <a:pt x="3" y="0"/>
                </a:moveTo>
                <a:lnTo>
                  <a:pt x="16" y="2"/>
                </a:lnTo>
                <a:lnTo>
                  <a:pt x="13" y="20"/>
                </a:lnTo>
                <a:lnTo>
                  <a:pt x="0" y="18"/>
                </a:lnTo>
                <a:lnTo>
                  <a:pt x="3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8" name="Freeform 184"/>
          <p:cNvSpPr>
            <a:spLocks/>
          </p:cNvSpPr>
          <p:nvPr/>
        </p:nvSpPr>
        <p:spPr bwMode="auto">
          <a:xfrm>
            <a:off x="7937500" y="1882775"/>
            <a:ext cx="63500" cy="77788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3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49" name="Freeform 185"/>
          <p:cNvSpPr>
            <a:spLocks/>
          </p:cNvSpPr>
          <p:nvPr/>
        </p:nvSpPr>
        <p:spPr bwMode="auto">
          <a:xfrm>
            <a:off x="7915275" y="2020888"/>
            <a:ext cx="57150" cy="71437"/>
          </a:xfrm>
          <a:custGeom>
            <a:avLst/>
            <a:gdLst>
              <a:gd name="T0" fmla="*/ 2147483647 w 15"/>
              <a:gd name="T1" fmla="*/ 0 h 19"/>
              <a:gd name="T2" fmla="*/ 2147483647 w 15"/>
              <a:gd name="T3" fmla="*/ 2147483647 h 19"/>
              <a:gd name="T4" fmla="*/ 2147483647 w 15"/>
              <a:gd name="T5" fmla="*/ 2147483647 h 19"/>
              <a:gd name="T6" fmla="*/ 0 w 15"/>
              <a:gd name="T7" fmla="*/ 2147483647 h 19"/>
              <a:gd name="T8" fmla="*/ 2147483647 w 15"/>
              <a:gd name="T9" fmla="*/ 0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9"/>
              <a:gd name="T17" fmla="*/ 15 w 15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9">
                <a:moveTo>
                  <a:pt x="2" y="0"/>
                </a:moveTo>
                <a:lnTo>
                  <a:pt x="15" y="1"/>
                </a:lnTo>
                <a:lnTo>
                  <a:pt x="13" y="19"/>
                </a:lnTo>
                <a:lnTo>
                  <a:pt x="0" y="18"/>
                </a:lnTo>
                <a:lnTo>
                  <a:pt x="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0" name="Freeform 186"/>
          <p:cNvSpPr>
            <a:spLocks/>
          </p:cNvSpPr>
          <p:nvPr/>
        </p:nvSpPr>
        <p:spPr bwMode="auto">
          <a:xfrm>
            <a:off x="8315325" y="1422400"/>
            <a:ext cx="82550" cy="76200"/>
          </a:xfrm>
          <a:custGeom>
            <a:avLst/>
            <a:gdLst>
              <a:gd name="T0" fmla="*/ 0 w 22"/>
              <a:gd name="T1" fmla="*/ 2147483647 h 20"/>
              <a:gd name="T2" fmla="*/ 2147483647 w 22"/>
              <a:gd name="T3" fmla="*/ 2147483647 h 20"/>
              <a:gd name="T4" fmla="*/ 2147483647 w 22"/>
              <a:gd name="T5" fmla="*/ 2147483647 h 20"/>
              <a:gd name="T6" fmla="*/ 2147483647 w 22"/>
              <a:gd name="T7" fmla="*/ 0 h 20"/>
              <a:gd name="T8" fmla="*/ 0 w 22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0" y="8"/>
                </a:moveTo>
                <a:lnTo>
                  <a:pt x="6" y="20"/>
                </a:lnTo>
                <a:lnTo>
                  <a:pt x="22" y="12"/>
                </a:lnTo>
                <a:lnTo>
                  <a:pt x="17" y="0"/>
                </a:lnTo>
                <a:lnTo>
                  <a:pt x="0" y="8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1" name="Freeform 187"/>
          <p:cNvSpPr>
            <a:spLocks/>
          </p:cNvSpPr>
          <p:nvPr/>
        </p:nvSpPr>
        <p:spPr bwMode="auto">
          <a:xfrm>
            <a:off x="8329613" y="1250950"/>
            <a:ext cx="68262" cy="79375"/>
          </a:xfrm>
          <a:custGeom>
            <a:avLst/>
            <a:gdLst>
              <a:gd name="T0" fmla="*/ 0 w 18"/>
              <a:gd name="T1" fmla="*/ 2147483647 h 21"/>
              <a:gd name="T2" fmla="*/ 2147483647 w 18"/>
              <a:gd name="T3" fmla="*/ 0 h 21"/>
              <a:gd name="T4" fmla="*/ 2147483647 w 18"/>
              <a:gd name="T5" fmla="*/ 2147483647 h 21"/>
              <a:gd name="T6" fmla="*/ 2147483647 w 18"/>
              <a:gd name="T7" fmla="*/ 2147483647 h 21"/>
              <a:gd name="T8" fmla="*/ 0 w 18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0" y="4"/>
                </a:moveTo>
                <a:lnTo>
                  <a:pt x="13" y="0"/>
                </a:lnTo>
                <a:lnTo>
                  <a:pt x="18" y="17"/>
                </a:lnTo>
                <a:lnTo>
                  <a:pt x="6" y="21"/>
                </a:lnTo>
                <a:lnTo>
                  <a:pt x="0" y="4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2" name="Freeform 188"/>
          <p:cNvSpPr>
            <a:spLocks/>
          </p:cNvSpPr>
          <p:nvPr/>
        </p:nvSpPr>
        <p:spPr bwMode="auto">
          <a:xfrm>
            <a:off x="8304213" y="1150938"/>
            <a:ext cx="66675" cy="77787"/>
          </a:xfrm>
          <a:custGeom>
            <a:avLst/>
            <a:gdLst>
              <a:gd name="T0" fmla="*/ 0 w 18"/>
              <a:gd name="T1" fmla="*/ 2147483647 h 21"/>
              <a:gd name="T2" fmla="*/ 2147483647 w 18"/>
              <a:gd name="T3" fmla="*/ 0 h 21"/>
              <a:gd name="T4" fmla="*/ 2147483647 w 18"/>
              <a:gd name="T5" fmla="*/ 2147483647 h 21"/>
              <a:gd name="T6" fmla="*/ 2147483647 w 18"/>
              <a:gd name="T7" fmla="*/ 2147483647 h 21"/>
              <a:gd name="T8" fmla="*/ 0 w 18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0" y="4"/>
                </a:moveTo>
                <a:lnTo>
                  <a:pt x="12" y="0"/>
                </a:lnTo>
                <a:lnTo>
                  <a:pt x="18" y="17"/>
                </a:lnTo>
                <a:lnTo>
                  <a:pt x="5" y="21"/>
                </a:lnTo>
                <a:lnTo>
                  <a:pt x="0" y="4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3" name="Freeform 191"/>
          <p:cNvSpPr>
            <a:spLocks/>
          </p:cNvSpPr>
          <p:nvPr/>
        </p:nvSpPr>
        <p:spPr bwMode="auto">
          <a:xfrm>
            <a:off x="8359775" y="1344613"/>
            <a:ext cx="63500" cy="77787"/>
          </a:xfrm>
          <a:custGeom>
            <a:avLst/>
            <a:gdLst>
              <a:gd name="T0" fmla="*/ 0 w 17"/>
              <a:gd name="T1" fmla="*/ 2147483647 h 21"/>
              <a:gd name="T2" fmla="*/ 2147483647 w 17"/>
              <a:gd name="T3" fmla="*/ 0 h 21"/>
              <a:gd name="T4" fmla="*/ 2147483647 w 17"/>
              <a:gd name="T5" fmla="*/ 2147483647 h 21"/>
              <a:gd name="T6" fmla="*/ 2147483647 w 17"/>
              <a:gd name="T7" fmla="*/ 2147483647 h 21"/>
              <a:gd name="T8" fmla="*/ 0 w 17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0" y="4"/>
                </a:moveTo>
                <a:lnTo>
                  <a:pt x="12" y="0"/>
                </a:lnTo>
                <a:lnTo>
                  <a:pt x="17" y="17"/>
                </a:lnTo>
                <a:lnTo>
                  <a:pt x="5" y="21"/>
                </a:lnTo>
                <a:lnTo>
                  <a:pt x="0" y="4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4" name="Rectangle 194"/>
          <p:cNvSpPr>
            <a:spLocks noChangeArrowheads="1"/>
          </p:cNvSpPr>
          <p:nvPr/>
        </p:nvSpPr>
        <p:spPr bwMode="auto">
          <a:xfrm>
            <a:off x="7915275" y="2095500"/>
            <a:ext cx="47625" cy="6667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5" name="Freeform 195"/>
          <p:cNvSpPr>
            <a:spLocks/>
          </p:cNvSpPr>
          <p:nvPr/>
        </p:nvSpPr>
        <p:spPr bwMode="auto">
          <a:xfrm>
            <a:off x="7915275" y="2162175"/>
            <a:ext cx="52388" cy="73025"/>
          </a:xfrm>
          <a:custGeom>
            <a:avLst/>
            <a:gdLst>
              <a:gd name="T0" fmla="*/ 2147483647 w 14"/>
              <a:gd name="T1" fmla="*/ 2147483647 h 19"/>
              <a:gd name="T2" fmla="*/ 2147483647 w 14"/>
              <a:gd name="T3" fmla="*/ 2147483647 h 19"/>
              <a:gd name="T4" fmla="*/ 2147483647 w 14"/>
              <a:gd name="T5" fmla="*/ 0 h 19"/>
              <a:gd name="T6" fmla="*/ 0 w 14"/>
              <a:gd name="T7" fmla="*/ 2147483647 h 19"/>
              <a:gd name="T8" fmla="*/ 2147483647 w 14"/>
              <a:gd name="T9" fmla="*/ 2147483647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"/>
              <a:gd name="T16" fmla="*/ 0 h 19"/>
              <a:gd name="T17" fmla="*/ 14 w 14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" h="19">
                <a:moveTo>
                  <a:pt x="1" y="19"/>
                </a:moveTo>
                <a:lnTo>
                  <a:pt x="14" y="18"/>
                </a:lnTo>
                <a:lnTo>
                  <a:pt x="13" y="0"/>
                </a:lnTo>
                <a:lnTo>
                  <a:pt x="0" y="1"/>
                </a:lnTo>
                <a:lnTo>
                  <a:pt x="1" y="19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6" name="Freeform 196"/>
          <p:cNvSpPr>
            <a:spLocks/>
          </p:cNvSpPr>
          <p:nvPr/>
        </p:nvSpPr>
        <p:spPr bwMode="auto">
          <a:xfrm>
            <a:off x="7934325" y="2298700"/>
            <a:ext cx="63500" cy="77788"/>
          </a:xfrm>
          <a:custGeom>
            <a:avLst/>
            <a:gdLst>
              <a:gd name="T0" fmla="*/ 2147483647 w 17"/>
              <a:gd name="T1" fmla="*/ 2147483647 h 21"/>
              <a:gd name="T2" fmla="*/ 2147483647 w 17"/>
              <a:gd name="T3" fmla="*/ 2147483647 h 21"/>
              <a:gd name="T4" fmla="*/ 2147483647 w 17"/>
              <a:gd name="T5" fmla="*/ 0 h 21"/>
              <a:gd name="T6" fmla="*/ 0 w 17"/>
              <a:gd name="T7" fmla="*/ 2147483647 h 21"/>
              <a:gd name="T8" fmla="*/ 2147483647 w 17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21"/>
                </a:moveTo>
                <a:lnTo>
                  <a:pt x="17" y="17"/>
                </a:lnTo>
                <a:lnTo>
                  <a:pt x="12" y="0"/>
                </a:lnTo>
                <a:lnTo>
                  <a:pt x="0" y="4"/>
                </a:lnTo>
                <a:lnTo>
                  <a:pt x="5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7" name="Freeform 197"/>
          <p:cNvSpPr>
            <a:spLocks/>
          </p:cNvSpPr>
          <p:nvPr/>
        </p:nvSpPr>
        <p:spPr bwMode="auto">
          <a:xfrm>
            <a:off x="7921625" y="2230438"/>
            <a:ext cx="57150" cy="74612"/>
          </a:xfrm>
          <a:custGeom>
            <a:avLst/>
            <a:gdLst>
              <a:gd name="T0" fmla="*/ 2147483647 w 15"/>
              <a:gd name="T1" fmla="*/ 2147483647 h 20"/>
              <a:gd name="T2" fmla="*/ 2147483647 w 15"/>
              <a:gd name="T3" fmla="*/ 2147483647 h 20"/>
              <a:gd name="T4" fmla="*/ 2147483647 w 15"/>
              <a:gd name="T5" fmla="*/ 0 h 20"/>
              <a:gd name="T6" fmla="*/ 0 w 15"/>
              <a:gd name="T7" fmla="*/ 2147483647 h 20"/>
              <a:gd name="T8" fmla="*/ 2147483647 w 15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0"/>
              <a:gd name="T17" fmla="*/ 15 w 15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0">
                <a:moveTo>
                  <a:pt x="3" y="20"/>
                </a:moveTo>
                <a:lnTo>
                  <a:pt x="15" y="18"/>
                </a:lnTo>
                <a:lnTo>
                  <a:pt x="12" y="0"/>
                </a:lnTo>
                <a:lnTo>
                  <a:pt x="0" y="2"/>
                </a:lnTo>
                <a:lnTo>
                  <a:pt x="3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8" name="Freeform 198"/>
          <p:cNvSpPr>
            <a:spLocks/>
          </p:cNvSpPr>
          <p:nvPr/>
        </p:nvSpPr>
        <p:spPr bwMode="auto">
          <a:xfrm>
            <a:off x="7978775" y="2424113"/>
            <a:ext cx="74613" cy="82550"/>
          </a:xfrm>
          <a:custGeom>
            <a:avLst/>
            <a:gdLst>
              <a:gd name="T0" fmla="*/ 2147483647 w 20"/>
              <a:gd name="T1" fmla="*/ 2147483647 h 22"/>
              <a:gd name="T2" fmla="*/ 2147483647 w 20"/>
              <a:gd name="T3" fmla="*/ 2147483647 h 22"/>
              <a:gd name="T4" fmla="*/ 2147483647 w 20"/>
              <a:gd name="T5" fmla="*/ 0 h 22"/>
              <a:gd name="T6" fmla="*/ 0 w 20"/>
              <a:gd name="T7" fmla="*/ 2147483647 h 22"/>
              <a:gd name="T8" fmla="*/ 2147483647 w 20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2"/>
              <a:gd name="T17" fmla="*/ 20 w 20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2">
                <a:moveTo>
                  <a:pt x="9" y="22"/>
                </a:moveTo>
                <a:lnTo>
                  <a:pt x="20" y="16"/>
                </a:lnTo>
                <a:lnTo>
                  <a:pt x="12" y="0"/>
                </a:lnTo>
                <a:lnTo>
                  <a:pt x="0" y="6"/>
                </a:lnTo>
                <a:lnTo>
                  <a:pt x="9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59" name="Freeform 199"/>
          <p:cNvSpPr>
            <a:spLocks/>
          </p:cNvSpPr>
          <p:nvPr/>
        </p:nvSpPr>
        <p:spPr bwMode="auto">
          <a:xfrm>
            <a:off x="7956550" y="2360613"/>
            <a:ext cx="66675" cy="82550"/>
          </a:xfrm>
          <a:custGeom>
            <a:avLst/>
            <a:gdLst>
              <a:gd name="T0" fmla="*/ 2147483647 w 18"/>
              <a:gd name="T1" fmla="*/ 2147483647 h 22"/>
              <a:gd name="T2" fmla="*/ 2147483647 w 18"/>
              <a:gd name="T3" fmla="*/ 2147483647 h 22"/>
              <a:gd name="T4" fmla="*/ 2147483647 w 18"/>
              <a:gd name="T5" fmla="*/ 0 h 22"/>
              <a:gd name="T6" fmla="*/ 0 w 18"/>
              <a:gd name="T7" fmla="*/ 2147483647 h 22"/>
              <a:gd name="T8" fmla="*/ 2147483647 w 18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2"/>
              <a:gd name="T17" fmla="*/ 18 w 18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2">
                <a:moveTo>
                  <a:pt x="6" y="22"/>
                </a:moveTo>
                <a:lnTo>
                  <a:pt x="18" y="17"/>
                </a:lnTo>
                <a:lnTo>
                  <a:pt x="12" y="0"/>
                </a:lnTo>
                <a:lnTo>
                  <a:pt x="0" y="5"/>
                </a:lnTo>
                <a:lnTo>
                  <a:pt x="6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0" name="Freeform 200"/>
          <p:cNvSpPr>
            <a:spLocks/>
          </p:cNvSpPr>
          <p:nvPr/>
        </p:nvSpPr>
        <p:spPr bwMode="auto">
          <a:xfrm>
            <a:off x="8013700" y="2484438"/>
            <a:ext cx="77788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0" y="22"/>
                </a:moveTo>
                <a:lnTo>
                  <a:pt x="21" y="15"/>
                </a:lnTo>
                <a:lnTo>
                  <a:pt x="11" y="0"/>
                </a:lnTo>
                <a:lnTo>
                  <a:pt x="0" y="7"/>
                </a:lnTo>
                <a:lnTo>
                  <a:pt x="10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1" name="Freeform 201"/>
          <p:cNvSpPr>
            <a:spLocks/>
          </p:cNvSpPr>
          <p:nvPr/>
        </p:nvSpPr>
        <p:spPr bwMode="auto">
          <a:xfrm>
            <a:off x="8050213" y="2540000"/>
            <a:ext cx="77787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1" y="22"/>
                </a:moveTo>
                <a:lnTo>
                  <a:pt x="21" y="14"/>
                </a:lnTo>
                <a:lnTo>
                  <a:pt x="10" y="0"/>
                </a:lnTo>
                <a:lnTo>
                  <a:pt x="0" y="7"/>
                </a:lnTo>
                <a:lnTo>
                  <a:pt x="11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2" name="Freeform 202"/>
          <p:cNvSpPr>
            <a:spLocks/>
          </p:cNvSpPr>
          <p:nvPr/>
        </p:nvSpPr>
        <p:spPr bwMode="auto">
          <a:xfrm>
            <a:off x="8094663" y="2592388"/>
            <a:ext cx="82550" cy="82550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0 h 22"/>
              <a:gd name="T6" fmla="*/ 0 w 22"/>
              <a:gd name="T7" fmla="*/ 2147483647 h 22"/>
              <a:gd name="T8" fmla="*/ 2147483647 w 22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3" y="22"/>
                </a:moveTo>
                <a:lnTo>
                  <a:pt x="22" y="13"/>
                </a:lnTo>
                <a:lnTo>
                  <a:pt x="9" y="0"/>
                </a:lnTo>
                <a:lnTo>
                  <a:pt x="0" y="9"/>
                </a:lnTo>
                <a:lnTo>
                  <a:pt x="13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3" name="Freeform 203"/>
          <p:cNvSpPr>
            <a:spLocks/>
          </p:cNvSpPr>
          <p:nvPr/>
        </p:nvSpPr>
        <p:spPr bwMode="auto">
          <a:xfrm>
            <a:off x="8196263" y="2686050"/>
            <a:ext cx="85725" cy="77788"/>
          </a:xfrm>
          <a:custGeom>
            <a:avLst/>
            <a:gdLst>
              <a:gd name="T0" fmla="*/ 2147483647 w 23"/>
              <a:gd name="T1" fmla="*/ 2147483647 h 21"/>
              <a:gd name="T2" fmla="*/ 2147483647 w 23"/>
              <a:gd name="T3" fmla="*/ 2147483647 h 21"/>
              <a:gd name="T4" fmla="*/ 2147483647 w 23"/>
              <a:gd name="T5" fmla="*/ 0 h 21"/>
              <a:gd name="T6" fmla="*/ 0 w 23"/>
              <a:gd name="T7" fmla="*/ 2147483647 h 21"/>
              <a:gd name="T8" fmla="*/ 2147483647 w 23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"/>
              <a:gd name="T16" fmla="*/ 0 h 21"/>
              <a:gd name="T17" fmla="*/ 23 w 23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" h="21">
                <a:moveTo>
                  <a:pt x="15" y="21"/>
                </a:moveTo>
                <a:lnTo>
                  <a:pt x="23" y="11"/>
                </a:lnTo>
                <a:lnTo>
                  <a:pt x="8" y="0"/>
                </a:lnTo>
                <a:lnTo>
                  <a:pt x="0" y="11"/>
                </a:lnTo>
                <a:lnTo>
                  <a:pt x="15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4" name="Freeform 204"/>
          <p:cNvSpPr>
            <a:spLocks/>
          </p:cNvSpPr>
          <p:nvPr/>
        </p:nvSpPr>
        <p:spPr bwMode="auto">
          <a:xfrm>
            <a:off x="8142288" y="2641600"/>
            <a:ext cx="82550" cy="80963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0 h 22"/>
              <a:gd name="T6" fmla="*/ 0 w 22"/>
              <a:gd name="T7" fmla="*/ 2147483647 h 22"/>
              <a:gd name="T8" fmla="*/ 2147483647 w 22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4" y="22"/>
                </a:moveTo>
                <a:lnTo>
                  <a:pt x="22" y="12"/>
                </a:lnTo>
                <a:lnTo>
                  <a:pt x="9" y="0"/>
                </a:lnTo>
                <a:lnTo>
                  <a:pt x="0" y="10"/>
                </a:lnTo>
                <a:lnTo>
                  <a:pt x="14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5" name="Freeform 205"/>
          <p:cNvSpPr>
            <a:spLocks/>
          </p:cNvSpPr>
          <p:nvPr/>
        </p:nvSpPr>
        <p:spPr bwMode="auto">
          <a:xfrm>
            <a:off x="8255000" y="2727325"/>
            <a:ext cx="82550" cy="74613"/>
          </a:xfrm>
          <a:custGeom>
            <a:avLst/>
            <a:gdLst>
              <a:gd name="T0" fmla="*/ 2147483647 w 22"/>
              <a:gd name="T1" fmla="*/ 2147483647 h 20"/>
              <a:gd name="T2" fmla="*/ 2147483647 w 22"/>
              <a:gd name="T3" fmla="*/ 2147483647 h 20"/>
              <a:gd name="T4" fmla="*/ 2147483647 w 22"/>
              <a:gd name="T5" fmla="*/ 0 h 20"/>
              <a:gd name="T6" fmla="*/ 0 w 22"/>
              <a:gd name="T7" fmla="*/ 2147483647 h 20"/>
              <a:gd name="T8" fmla="*/ 2147483647 w 22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16" y="20"/>
                </a:moveTo>
                <a:lnTo>
                  <a:pt x="22" y="9"/>
                </a:lnTo>
                <a:lnTo>
                  <a:pt x="6" y="0"/>
                </a:lnTo>
                <a:lnTo>
                  <a:pt x="0" y="11"/>
                </a:lnTo>
                <a:lnTo>
                  <a:pt x="16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6" name="Freeform 206"/>
          <p:cNvSpPr>
            <a:spLocks/>
          </p:cNvSpPr>
          <p:nvPr/>
        </p:nvSpPr>
        <p:spPr bwMode="auto">
          <a:xfrm>
            <a:off x="8315325" y="2763838"/>
            <a:ext cx="82550" cy="71437"/>
          </a:xfrm>
          <a:custGeom>
            <a:avLst/>
            <a:gdLst>
              <a:gd name="T0" fmla="*/ 0 w 22"/>
              <a:gd name="T1" fmla="*/ 2147483647 h 19"/>
              <a:gd name="T2" fmla="*/ 2147483647 w 22"/>
              <a:gd name="T3" fmla="*/ 0 h 19"/>
              <a:gd name="T4" fmla="*/ 2147483647 w 22"/>
              <a:gd name="T5" fmla="*/ 2147483647 h 19"/>
              <a:gd name="T6" fmla="*/ 2147483647 w 22"/>
              <a:gd name="T7" fmla="*/ 2147483647 h 19"/>
              <a:gd name="T8" fmla="*/ 0 w 22"/>
              <a:gd name="T9" fmla="*/ 2147483647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19"/>
              <a:gd name="T17" fmla="*/ 22 w 22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19">
                <a:moveTo>
                  <a:pt x="0" y="11"/>
                </a:moveTo>
                <a:lnTo>
                  <a:pt x="6" y="0"/>
                </a:lnTo>
                <a:lnTo>
                  <a:pt x="22" y="7"/>
                </a:lnTo>
                <a:lnTo>
                  <a:pt x="17" y="19"/>
                </a:lnTo>
                <a:lnTo>
                  <a:pt x="0" y="1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7" name="Freeform 207"/>
          <p:cNvSpPr>
            <a:spLocks/>
          </p:cNvSpPr>
          <p:nvPr/>
        </p:nvSpPr>
        <p:spPr bwMode="auto">
          <a:xfrm>
            <a:off x="8359775" y="2835275"/>
            <a:ext cx="63500" cy="79375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8" name="Freeform 208"/>
          <p:cNvSpPr>
            <a:spLocks/>
          </p:cNvSpPr>
          <p:nvPr/>
        </p:nvSpPr>
        <p:spPr bwMode="auto">
          <a:xfrm>
            <a:off x="8329613" y="2928938"/>
            <a:ext cx="68262" cy="77787"/>
          </a:xfrm>
          <a:custGeom>
            <a:avLst/>
            <a:gdLst>
              <a:gd name="T0" fmla="*/ 2147483647 w 18"/>
              <a:gd name="T1" fmla="*/ 0 h 21"/>
              <a:gd name="T2" fmla="*/ 2147483647 w 18"/>
              <a:gd name="T3" fmla="*/ 2147483647 h 21"/>
              <a:gd name="T4" fmla="*/ 2147483647 w 18"/>
              <a:gd name="T5" fmla="*/ 2147483647 h 21"/>
              <a:gd name="T6" fmla="*/ 0 w 18"/>
              <a:gd name="T7" fmla="*/ 2147483647 h 21"/>
              <a:gd name="T8" fmla="*/ 2147483647 w 1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6" y="0"/>
                </a:moveTo>
                <a:lnTo>
                  <a:pt x="18" y="3"/>
                </a:lnTo>
                <a:lnTo>
                  <a:pt x="13" y="21"/>
                </a:lnTo>
                <a:lnTo>
                  <a:pt x="0" y="17"/>
                </a:lnTo>
                <a:lnTo>
                  <a:pt x="6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69" name="Freeform 209"/>
          <p:cNvSpPr>
            <a:spLocks/>
          </p:cNvSpPr>
          <p:nvPr/>
        </p:nvSpPr>
        <p:spPr bwMode="auto">
          <a:xfrm>
            <a:off x="8304213" y="3025775"/>
            <a:ext cx="66675" cy="79375"/>
          </a:xfrm>
          <a:custGeom>
            <a:avLst/>
            <a:gdLst>
              <a:gd name="T0" fmla="*/ 2147483647 w 18"/>
              <a:gd name="T1" fmla="*/ 0 h 21"/>
              <a:gd name="T2" fmla="*/ 2147483647 w 18"/>
              <a:gd name="T3" fmla="*/ 2147483647 h 21"/>
              <a:gd name="T4" fmla="*/ 2147483647 w 18"/>
              <a:gd name="T5" fmla="*/ 2147483647 h 21"/>
              <a:gd name="T6" fmla="*/ 0 w 18"/>
              <a:gd name="T7" fmla="*/ 2147483647 h 21"/>
              <a:gd name="T8" fmla="*/ 2147483647 w 1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5" y="0"/>
                </a:moveTo>
                <a:lnTo>
                  <a:pt x="18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70" name="Freeform 210"/>
          <p:cNvSpPr>
            <a:spLocks/>
          </p:cNvSpPr>
          <p:nvPr/>
        </p:nvSpPr>
        <p:spPr bwMode="auto">
          <a:xfrm>
            <a:off x="8278813" y="3119438"/>
            <a:ext cx="63500" cy="77787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4"/>
                </a:lnTo>
                <a:lnTo>
                  <a:pt x="12" y="21"/>
                </a:lnTo>
                <a:lnTo>
                  <a:pt x="0" y="18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71" name="Freeform 211"/>
          <p:cNvSpPr>
            <a:spLocks/>
          </p:cNvSpPr>
          <p:nvPr/>
        </p:nvSpPr>
        <p:spPr bwMode="auto">
          <a:xfrm>
            <a:off x="8247063" y="3221038"/>
            <a:ext cx="68262" cy="77787"/>
          </a:xfrm>
          <a:custGeom>
            <a:avLst/>
            <a:gdLst>
              <a:gd name="T0" fmla="*/ 2147483647 w 18"/>
              <a:gd name="T1" fmla="*/ 0 h 21"/>
              <a:gd name="T2" fmla="*/ 2147483647 w 18"/>
              <a:gd name="T3" fmla="*/ 2147483647 h 21"/>
              <a:gd name="T4" fmla="*/ 2147483647 w 18"/>
              <a:gd name="T5" fmla="*/ 2147483647 h 21"/>
              <a:gd name="T6" fmla="*/ 0 w 18"/>
              <a:gd name="T7" fmla="*/ 2147483647 h 21"/>
              <a:gd name="T8" fmla="*/ 2147483647 w 1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5" y="0"/>
                </a:moveTo>
                <a:lnTo>
                  <a:pt x="18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72" name="Rectangle 212"/>
          <p:cNvSpPr>
            <a:spLocks noChangeArrowheads="1"/>
          </p:cNvSpPr>
          <p:nvPr/>
        </p:nvSpPr>
        <p:spPr bwMode="auto">
          <a:xfrm>
            <a:off x="8154988" y="3287713"/>
            <a:ext cx="66675" cy="4762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73" name="Rectangle 213"/>
          <p:cNvSpPr>
            <a:spLocks noChangeArrowheads="1"/>
          </p:cNvSpPr>
          <p:nvPr/>
        </p:nvSpPr>
        <p:spPr bwMode="auto">
          <a:xfrm>
            <a:off x="8058150" y="3287713"/>
            <a:ext cx="66675" cy="4762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74" name="Rectangle 214"/>
          <p:cNvSpPr>
            <a:spLocks noChangeArrowheads="1"/>
          </p:cNvSpPr>
          <p:nvPr/>
        </p:nvSpPr>
        <p:spPr bwMode="auto">
          <a:xfrm>
            <a:off x="7515225" y="1814513"/>
            <a:ext cx="39846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000">
                <a:solidFill>
                  <a:srgbClr val="242729"/>
                </a:solidFill>
                <a:latin typeface="Arial" charset="0"/>
              </a:rPr>
              <a:t>Liq. Xe</a:t>
            </a:r>
            <a:endParaRPr lang="en-US" sz="2000">
              <a:latin typeface="Arial" charset="0"/>
            </a:endParaRPr>
          </a:p>
        </p:txBody>
      </p:sp>
      <p:sp>
        <p:nvSpPr>
          <p:cNvPr id="47275" name="Rectangle 220"/>
          <p:cNvSpPr>
            <a:spLocks noChangeArrowheads="1"/>
          </p:cNvSpPr>
          <p:nvPr/>
        </p:nvSpPr>
        <p:spPr bwMode="auto">
          <a:xfrm>
            <a:off x="7561263" y="2417763"/>
            <a:ext cx="242887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900">
                <a:solidFill>
                  <a:srgbClr val="242729"/>
                </a:solidFill>
                <a:latin typeface="Arial" charset="0"/>
              </a:rPr>
              <a:t>PMT</a:t>
            </a:r>
            <a:endParaRPr lang="en-US" sz="2000">
              <a:latin typeface="Arial" charset="0"/>
            </a:endParaRPr>
          </a:p>
        </p:txBody>
      </p:sp>
      <p:sp>
        <p:nvSpPr>
          <p:cNvPr id="47276" name="Line 227"/>
          <p:cNvSpPr>
            <a:spLocks noChangeShapeType="1"/>
          </p:cNvSpPr>
          <p:nvPr/>
        </p:nvSpPr>
        <p:spPr bwMode="auto">
          <a:xfrm>
            <a:off x="7754938" y="2468563"/>
            <a:ext cx="276225" cy="682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77" name="Line 228"/>
          <p:cNvSpPr>
            <a:spLocks noChangeShapeType="1"/>
          </p:cNvSpPr>
          <p:nvPr/>
        </p:nvSpPr>
        <p:spPr bwMode="auto">
          <a:xfrm>
            <a:off x="8915400" y="2171700"/>
            <a:ext cx="0" cy="1752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78" name="Text Box 229"/>
          <p:cNvSpPr txBox="1">
            <a:spLocks noChangeArrowheads="1"/>
          </p:cNvSpPr>
          <p:nvPr/>
        </p:nvSpPr>
        <p:spPr bwMode="auto">
          <a:xfrm>
            <a:off x="8859838" y="3019425"/>
            <a:ext cx="4699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1000">
                <a:latin typeface="Arial" charset="0"/>
              </a:rPr>
              <a:t>1.5m</a:t>
            </a:r>
          </a:p>
        </p:txBody>
      </p:sp>
      <p:sp>
        <p:nvSpPr>
          <p:cNvPr id="47279" name="Oval 230"/>
          <p:cNvSpPr>
            <a:spLocks noChangeArrowheads="1"/>
          </p:cNvSpPr>
          <p:nvPr/>
        </p:nvSpPr>
        <p:spPr bwMode="auto">
          <a:xfrm>
            <a:off x="8518525" y="2058988"/>
            <a:ext cx="287338" cy="142875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280" name="Text Box 231"/>
          <p:cNvSpPr txBox="1">
            <a:spLocks noChangeArrowheads="1"/>
          </p:cNvSpPr>
          <p:nvPr/>
        </p:nvSpPr>
        <p:spPr bwMode="auto">
          <a:xfrm>
            <a:off x="7664450" y="1122363"/>
            <a:ext cx="28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kumimoji="1" lang="en-US" altLang="ja-JP" sz="1800" b="1">
                <a:solidFill>
                  <a:srgbClr val="FF0000"/>
                </a:solidFill>
                <a:latin typeface="Symbol" charset="0"/>
                <a:ea typeface="ＭＳ Ｐゴシック" charset="0"/>
                <a:cs typeface="ＭＳ Ｐゴシック" charset="0"/>
              </a:rPr>
              <a:t>g</a:t>
            </a:r>
          </a:p>
        </p:txBody>
      </p:sp>
      <p:sp>
        <p:nvSpPr>
          <p:cNvPr id="47281" name="Freeform 232"/>
          <p:cNvSpPr>
            <a:spLocks/>
          </p:cNvSpPr>
          <p:nvPr/>
        </p:nvSpPr>
        <p:spPr bwMode="auto">
          <a:xfrm rot="-8275315">
            <a:off x="7726363" y="1638300"/>
            <a:ext cx="1008062" cy="276225"/>
          </a:xfrm>
          <a:custGeom>
            <a:avLst/>
            <a:gdLst>
              <a:gd name="T0" fmla="*/ 0 w 1815"/>
              <a:gd name="T1" fmla="*/ 2147483647 h 491"/>
              <a:gd name="T2" fmla="*/ 2147483647 w 1815"/>
              <a:gd name="T3" fmla="*/ 2147483647 h 491"/>
              <a:gd name="T4" fmla="*/ 2147483647 w 1815"/>
              <a:gd name="T5" fmla="*/ 2147483647 h 491"/>
              <a:gd name="T6" fmla="*/ 2147483647 w 1815"/>
              <a:gd name="T7" fmla="*/ 2147483647 h 491"/>
              <a:gd name="T8" fmla="*/ 2147483647 w 1815"/>
              <a:gd name="T9" fmla="*/ 2147483647 h 491"/>
              <a:gd name="T10" fmla="*/ 2147483647 w 1815"/>
              <a:gd name="T11" fmla="*/ 2147483647 h 491"/>
              <a:gd name="T12" fmla="*/ 2147483647 w 1815"/>
              <a:gd name="T13" fmla="*/ 2147483647 h 491"/>
              <a:gd name="T14" fmla="*/ 2147483647 w 1815"/>
              <a:gd name="T15" fmla="*/ 2147483647 h 491"/>
              <a:gd name="T16" fmla="*/ 2147483647 w 1815"/>
              <a:gd name="T17" fmla="*/ 2147483647 h 49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15"/>
              <a:gd name="T28" fmla="*/ 0 h 491"/>
              <a:gd name="T29" fmla="*/ 1815 w 1815"/>
              <a:gd name="T30" fmla="*/ 491 h 49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15" h="491">
                <a:moveTo>
                  <a:pt x="0" y="264"/>
                </a:moveTo>
                <a:cubicBezTo>
                  <a:pt x="38" y="264"/>
                  <a:pt x="151" y="302"/>
                  <a:pt x="227" y="264"/>
                </a:cubicBezTo>
                <a:cubicBezTo>
                  <a:pt x="303" y="226"/>
                  <a:pt x="379" y="0"/>
                  <a:pt x="454" y="38"/>
                </a:cubicBezTo>
                <a:cubicBezTo>
                  <a:pt x="529" y="76"/>
                  <a:pt x="606" y="491"/>
                  <a:pt x="681" y="491"/>
                </a:cubicBezTo>
                <a:cubicBezTo>
                  <a:pt x="756" y="491"/>
                  <a:pt x="832" y="38"/>
                  <a:pt x="907" y="38"/>
                </a:cubicBezTo>
                <a:cubicBezTo>
                  <a:pt x="982" y="38"/>
                  <a:pt x="1058" y="491"/>
                  <a:pt x="1134" y="491"/>
                </a:cubicBezTo>
                <a:cubicBezTo>
                  <a:pt x="1210" y="491"/>
                  <a:pt x="1286" y="76"/>
                  <a:pt x="1361" y="38"/>
                </a:cubicBezTo>
                <a:cubicBezTo>
                  <a:pt x="1436" y="0"/>
                  <a:pt x="1512" y="226"/>
                  <a:pt x="1588" y="264"/>
                </a:cubicBezTo>
                <a:cubicBezTo>
                  <a:pt x="1664" y="302"/>
                  <a:pt x="1768" y="264"/>
                  <a:pt x="1815" y="264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209" name="Text Box 233"/>
          <p:cNvSpPr txBox="1">
            <a:spLocks noChangeArrowheads="1"/>
          </p:cNvSpPr>
          <p:nvPr/>
        </p:nvSpPr>
        <p:spPr bwMode="auto">
          <a:xfrm>
            <a:off x="107950" y="4581525"/>
            <a:ext cx="1582738" cy="19383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dirty="0">
                <a:latin typeface="Symbol" charset="2"/>
                <a:ea typeface="ヒラギノ角ゴ Pro W3" charset="-128"/>
                <a:cs typeface="ヒラギノ角ゴ Pro W3" charset="-128"/>
              </a:rPr>
              <a:t>m</a:t>
            </a:r>
            <a:r>
              <a:rPr lang="en-US" sz="2000" baseline="30000" dirty="0">
                <a:ea typeface="ヒラギノ角ゴ Pro W3" charset="-128"/>
                <a:cs typeface="ヒラギノ角ゴ Pro W3" charset="-128"/>
              </a:rPr>
              <a:t>+</a:t>
            </a:r>
            <a:r>
              <a:rPr lang="en-US" sz="2000" dirty="0">
                <a:ea typeface="ヒラギノ角ゴ Pro W3" charset="-128"/>
                <a:cs typeface="ヒラギノ角ゴ Pro W3" charset="-128"/>
                <a:sym typeface="Symbol" charset="2"/>
              </a:rPr>
              <a:t></a:t>
            </a:r>
            <a:r>
              <a:rPr lang="en-US" sz="2000" dirty="0" err="1">
                <a:ea typeface="ヒラギノ角ゴ Pro W3" charset="-128"/>
                <a:cs typeface="ヒラギノ角ゴ Pro W3" charset="-128"/>
                <a:sym typeface="Symbol" charset="2"/>
              </a:rPr>
              <a:t>e</a:t>
            </a:r>
            <a:r>
              <a:rPr lang="en-US" sz="2000" baseline="30000" dirty="0" err="1">
                <a:ea typeface="ヒラギノ角ゴ Pro W3" charset="-128"/>
                <a:cs typeface="ヒラギノ角ゴ Pro W3" charset="-128"/>
                <a:sym typeface="Symbol" charset="2"/>
              </a:rPr>
              <a:t>+</a:t>
            </a:r>
            <a:r>
              <a:rPr lang="en-US" sz="2400" dirty="0" err="1">
                <a:latin typeface="Symbol" charset="2"/>
                <a:ea typeface="ヒラギノ角ゴ Pro W3" charset="-128"/>
                <a:cs typeface="ヒラギノ角ゴ Pro W3" charset="-128"/>
                <a:sym typeface="Symbol" charset="2"/>
              </a:rPr>
              <a:t>g</a:t>
            </a:r>
            <a:endParaRPr lang="en-US" sz="2400" dirty="0">
              <a:latin typeface="Symbol" charset="2"/>
              <a:ea typeface="ヒラギノ角ゴ Pro W3" charset="-128"/>
              <a:cs typeface="ヒラギノ角ゴ Pro W3" charset="-128"/>
              <a:sym typeface="Symbol" charset="2"/>
            </a:endParaRPr>
          </a:p>
          <a:p>
            <a:pPr algn="ctr">
              <a:defRPr/>
            </a:pPr>
            <a:r>
              <a:rPr lang="en-US" sz="1600" dirty="0">
                <a:ea typeface="ヒラギノ角ゴ Pro W3" charset="-128"/>
                <a:cs typeface="ヒラギノ角ゴ Pro W3" charset="-128"/>
                <a:sym typeface="Symbol" charset="2"/>
              </a:rPr>
              <a:t>At 10</a:t>
            </a:r>
            <a:r>
              <a:rPr lang="en-US" sz="1600" baseline="30000" dirty="0">
                <a:ea typeface="ヒラギノ角ゴ Pro W3" charset="-128"/>
                <a:cs typeface="ヒラギノ角ゴ Pro W3" charset="-128"/>
                <a:sym typeface="Symbol" charset="2"/>
              </a:rPr>
              <a:t>-13</a:t>
            </a:r>
            <a:r>
              <a:rPr lang="en-US" sz="1600" dirty="0">
                <a:ea typeface="ヒラギノ角ゴ Pro W3" charset="-128"/>
                <a:cs typeface="ヒラギノ角ゴ Pro W3" charset="-128"/>
                <a:sym typeface="Symbol" charset="2"/>
              </a:rPr>
              <a:t> level</a:t>
            </a:r>
          </a:p>
          <a:p>
            <a:pPr algn="ctr">
              <a:defRPr/>
            </a:pPr>
            <a:endParaRPr lang="en-US" sz="1600" dirty="0">
              <a:ea typeface="ヒラギノ角ゴ Pro W3" charset="-128"/>
              <a:cs typeface="ヒラギノ角ゴ Pro W3" charset="-128"/>
              <a:sym typeface="Symbol" charset="2"/>
            </a:endParaRPr>
          </a:p>
          <a:p>
            <a:pPr algn="ctr">
              <a:defRPr/>
            </a:pPr>
            <a:r>
              <a:rPr lang="en-US" sz="1600" dirty="0">
                <a:ea typeface="ヒラギノ角ゴ Pro W3" charset="-128"/>
                <a:cs typeface="ヒラギノ角ゴ Pro W3" charset="-128"/>
                <a:sym typeface="Symbol" charset="2"/>
              </a:rPr>
              <a:t>3000 Channels</a:t>
            </a:r>
          </a:p>
          <a:p>
            <a:pPr algn="ctr">
              <a:defRPr/>
            </a:pPr>
            <a:r>
              <a:rPr lang="en-US" sz="1600" dirty="0">
                <a:ea typeface="ヒラギノ角ゴ Pro W3" charset="-128"/>
                <a:cs typeface="ヒラギノ角ゴ Pro W3" charset="-128"/>
                <a:sym typeface="Symbol" charset="2"/>
              </a:rPr>
              <a:t>Digitized with </a:t>
            </a:r>
            <a:br>
              <a:rPr lang="en-US" sz="1600" dirty="0">
                <a:ea typeface="ヒラギノ角ゴ Pro W3" charset="-128"/>
                <a:cs typeface="ヒラギノ角ゴ Pro W3" charset="-128"/>
                <a:sym typeface="Symbol" charset="2"/>
              </a:rPr>
            </a:br>
            <a:r>
              <a:rPr lang="en-US" sz="1600" b="1" dirty="0">
                <a:ea typeface="ヒラギノ角ゴ Pro W3" charset="-128"/>
                <a:cs typeface="ヒラギノ角ゴ Pro W3" charset="-128"/>
                <a:sym typeface="Symbol" charset="2"/>
              </a:rPr>
              <a:t>DRS4 chips </a:t>
            </a:r>
            <a:r>
              <a:rPr lang="en-US" sz="1600" dirty="0">
                <a:ea typeface="ヒラギノ角ゴ Pro W3" charset="-128"/>
                <a:cs typeface="ヒラギノ角ゴ Pro W3" charset="-128"/>
                <a:sym typeface="Symbol" charset="2"/>
              </a:rPr>
              <a:t>at</a:t>
            </a:r>
          </a:p>
          <a:p>
            <a:pPr algn="ctr">
              <a:defRPr/>
            </a:pPr>
            <a:r>
              <a:rPr lang="en-US" sz="1600" dirty="0">
                <a:ea typeface="ヒラギノ角ゴ Pro W3" charset="-128"/>
                <a:cs typeface="ヒラギノ角ゴ Pro W3" charset="-128"/>
                <a:sym typeface="Symbol" charset="2"/>
              </a:rPr>
              <a:t>1.6 GSPS</a:t>
            </a:r>
          </a:p>
        </p:txBody>
      </p:sp>
      <p:sp>
        <p:nvSpPr>
          <p:cNvPr id="47283" name="Text Box 234"/>
          <p:cNvSpPr txBox="1">
            <a:spLocks noChangeArrowheads="1"/>
          </p:cNvSpPr>
          <p:nvPr/>
        </p:nvSpPr>
        <p:spPr bwMode="auto">
          <a:xfrm>
            <a:off x="8518525" y="1841500"/>
            <a:ext cx="331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000">
                <a:latin typeface="Symbol" charset="0"/>
              </a:rPr>
              <a:t>m</a:t>
            </a:r>
          </a:p>
        </p:txBody>
      </p:sp>
      <p:sp>
        <p:nvSpPr>
          <p:cNvPr id="127211" name="Text Box 235"/>
          <p:cNvSpPr txBox="1">
            <a:spLocks noChangeArrowheads="1"/>
          </p:cNvSpPr>
          <p:nvPr/>
        </p:nvSpPr>
        <p:spPr bwMode="auto">
          <a:xfrm>
            <a:off x="1911350" y="6081713"/>
            <a:ext cx="3103563" cy="369887"/>
          </a:xfrm>
          <a:prstGeom prst="rect">
            <a:avLst/>
          </a:prstGeom>
          <a:solidFill>
            <a:srgbClr val="FFCCCC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ea typeface="ヒラギノ角ゴ Pro W3" charset="-128"/>
                <a:cs typeface="ヒラギノ角ゴ Pro W3" charset="-128"/>
              </a:rPr>
              <a:t>Drawback: 400 TB data/year</a:t>
            </a:r>
          </a:p>
        </p:txBody>
      </p:sp>
      <p:pic>
        <p:nvPicPr>
          <p:cNvPr id="4728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3429000"/>
            <a:ext cx="1547813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80312" y="5589240"/>
            <a:ext cx="1432078" cy="27699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/>
              <a:t>750 Oscilloscopes!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7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72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7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7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2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49154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Pulse shape discrimination</a:t>
            </a:r>
          </a:p>
        </p:txBody>
      </p:sp>
      <p:pic>
        <p:nvPicPr>
          <p:cNvPr id="4915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765175"/>
            <a:ext cx="3313113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2781300"/>
            <a:ext cx="3408362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4791075"/>
            <a:ext cx="3354387" cy="180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Freeform 19"/>
          <p:cNvSpPr>
            <a:spLocks/>
          </p:cNvSpPr>
          <p:nvPr/>
        </p:nvSpPr>
        <p:spPr bwMode="auto">
          <a:xfrm>
            <a:off x="1474788" y="1498600"/>
            <a:ext cx="1135062" cy="2422525"/>
          </a:xfrm>
          <a:custGeom>
            <a:avLst/>
            <a:gdLst>
              <a:gd name="T0" fmla="*/ 2147483647 w 304"/>
              <a:gd name="T1" fmla="*/ 0 h 648"/>
              <a:gd name="T2" fmla="*/ 2147483647 w 304"/>
              <a:gd name="T3" fmla="*/ 0 h 648"/>
              <a:gd name="T4" fmla="*/ 2147483647 w 304"/>
              <a:gd name="T5" fmla="*/ 2147483647 h 648"/>
              <a:gd name="T6" fmla="*/ 2147483647 w 304"/>
              <a:gd name="T7" fmla="*/ 2147483647 h 648"/>
              <a:gd name="T8" fmla="*/ 2147483647 w 304"/>
              <a:gd name="T9" fmla="*/ 2147483647 h 648"/>
              <a:gd name="T10" fmla="*/ 2147483647 w 304"/>
              <a:gd name="T11" fmla="*/ 2147483647 h 648"/>
              <a:gd name="T12" fmla="*/ 2147483647 w 304"/>
              <a:gd name="T13" fmla="*/ 2147483647 h 648"/>
              <a:gd name="T14" fmla="*/ 2147483647 w 304"/>
              <a:gd name="T15" fmla="*/ 2147483647 h 648"/>
              <a:gd name="T16" fmla="*/ 2147483647 w 304"/>
              <a:gd name="T17" fmla="*/ 2147483647 h 648"/>
              <a:gd name="T18" fmla="*/ 2147483647 w 304"/>
              <a:gd name="T19" fmla="*/ 2147483647 h 648"/>
              <a:gd name="T20" fmla="*/ 2147483647 w 304"/>
              <a:gd name="T21" fmla="*/ 2147483647 h 648"/>
              <a:gd name="T22" fmla="*/ 2147483647 w 304"/>
              <a:gd name="T23" fmla="*/ 2147483647 h 648"/>
              <a:gd name="T24" fmla="*/ 2147483647 w 304"/>
              <a:gd name="T25" fmla="*/ 2147483647 h 648"/>
              <a:gd name="T26" fmla="*/ 2147483647 w 304"/>
              <a:gd name="T27" fmla="*/ 2147483647 h 648"/>
              <a:gd name="T28" fmla="*/ 2147483647 w 304"/>
              <a:gd name="T29" fmla="*/ 2147483647 h 648"/>
              <a:gd name="T30" fmla="*/ 2147483647 w 304"/>
              <a:gd name="T31" fmla="*/ 2147483647 h 648"/>
              <a:gd name="T32" fmla="*/ 2147483647 w 304"/>
              <a:gd name="T33" fmla="*/ 2147483647 h 648"/>
              <a:gd name="T34" fmla="*/ 2147483647 w 304"/>
              <a:gd name="T35" fmla="*/ 2147483647 h 648"/>
              <a:gd name="T36" fmla="*/ 2147483647 w 304"/>
              <a:gd name="T37" fmla="*/ 2147483647 h 648"/>
              <a:gd name="T38" fmla="*/ 2147483647 w 304"/>
              <a:gd name="T39" fmla="*/ 2147483647 h 648"/>
              <a:gd name="T40" fmla="*/ 2147483647 w 304"/>
              <a:gd name="T41" fmla="*/ 2147483647 h 648"/>
              <a:gd name="T42" fmla="*/ 2147483647 w 304"/>
              <a:gd name="T43" fmla="*/ 2147483647 h 648"/>
              <a:gd name="T44" fmla="*/ 0 w 304"/>
              <a:gd name="T45" fmla="*/ 2147483647 h 648"/>
              <a:gd name="T46" fmla="*/ 2147483647 w 304"/>
              <a:gd name="T47" fmla="*/ 2147483647 h 648"/>
              <a:gd name="T48" fmla="*/ 2147483647 w 304"/>
              <a:gd name="T49" fmla="*/ 2147483647 h 648"/>
              <a:gd name="T50" fmla="*/ 2147483647 w 304"/>
              <a:gd name="T51" fmla="*/ 2147483647 h 648"/>
              <a:gd name="T52" fmla="*/ 2147483647 w 304"/>
              <a:gd name="T53" fmla="*/ 2147483647 h 648"/>
              <a:gd name="T54" fmla="*/ 2147483647 w 304"/>
              <a:gd name="T55" fmla="*/ 2147483647 h 648"/>
              <a:gd name="T56" fmla="*/ 2147483647 w 304"/>
              <a:gd name="T57" fmla="*/ 2147483647 h 648"/>
              <a:gd name="T58" fmla="*/ 2147483647 w 304"/>
              <a:gd name="T59" fmla="*/ 2147483647 h 648"/>
              <a:gd name="T60" fmla="*/ 2147483647 w 304"/>
              <a:gd name="T61" fmla="*/ 2147483647 h 648"/>
              <a:gd name="T62" fmla="*/ 2147483647 w 304"/>
              <a:gd name="T63" fmla="*/ 2147483647 h 648"/>
              <a:gd name="T64" fmla="*/ 2147483647 w 304"/>
              <a:gd name="T65" fmla="*/ 2147483647 h 648"/>
              <a:gd name="T66" fmla="*/ 2147483647 w 304"/>
              <a:gd name="T67" fmla="*/ 2147483647 h 648"/>
              <a:gd name="T68" fmla="*/ 2147483647 w 304"/>
              <a:gd name="T69" fmla="*/ 2147483647 h 648"/>
              <a:gd name="T70" fmla="*/ 2147483647 w 304"/>
              <a:gd name="T71" fmla="*/ 2147483647 h 648"/>
              <a:gd name="T72" fmla="*/ 2147483647 w 304"/>
              <a:gd name="T73" fmla="*/ 2147483647 h 648"/>
              <a:gd name="T74" fmla="*/ 2147483647 w 304"/>
              <a:gd name="T75" fmla="*/ 2147483647 h 648"/>
              <a:gd name="T76" fmla="*/ 2147483647 w 304"/>
              <a:gd name="T77" fmla="*/ 2147483647 h 648"/>
              <a:gd name="T78" fmla="*/ 2147483647 w 304"/>
              <a:gd name="T79" fmla="*/ 2147483647 h 648"/>
              <a:gd name="T80" fmla="*/ 2147483647 w 304"/>
              <a:gd name="T81" fmla="*/ 2147483647 h 648"/>
              <a:gd name="T82" fmla="*/ 2147483647 w 304"/>
              <a:gd name="T83" fmla="*/ 2147483647 h 648"/>
              <a:gd name="T84" fmla="*/ 2147483647 w 304"/>
              <a:gd name="T85" fmla="*/ 2147483647 h 648"/>
              <a:gd name="T86" fmla="*/ 2147483647 w 304"/>
              <a:gd name="T87" fmla="*/ 2147483647 h 648"/>
              <a:gd name="T88" fmla="*/ 2147483647 w 304"/>
              <a:gd name="T89" fmla="*/ 2147483647 h 648"/>
              <a:gd name="T90" fmla="*/ 2147483647 w 304"/>
              <a:gd name="T91" fmla="*/ 2147483647 h 648"/>
              <a:gd name="T92" fmla="*/ 2147483647 w 304"/>
              <a:gd name="T93" fmla="*/ 2147483647 h 648"/>
              <a:gd name="T94" fmla="*/ 2147483647 w 304"/>
              <a:gd name="T95" fmla="*/ 2147483647 h 648"/>
              <a:gd name="T96" fmla="*/ 2147483647 w 304"/>
              <a:gd name="T97" fmla="*/ 2147483647 h 648"/>
              <a:gd name="T98" fmla="*/ 2147483647 w 304"/>
              <a:gd name="T99" fmla="*/ 2147483647 h 648"/>
              <a:gd name="T100" fmla="*/ 2147483647 w 304"/>
              <a:gd name="T101" fmla="*/ 2147483647 h 648"/>
              <a:gd name="T102" fmla="*/ 2147483647 w 304"/>
              <a:gd name="T103" fmla="*/ 2147483647 h 648"/>
              <a:gd name="T104" fmla="*/ 2147483647 w 304"/>
              <a:gd name="T105" fmla="*/ 2147483647 h 648"/>
              <a:gd name="T106" fmla="*/ 2147483647 w 304"/>
              <a:gd name="T107" fmla="*/ 2147483647 h 648"/>
              <a:gd name="T108" fmla="*/ 2147483647 w 304"/>
              <a:gd name="T109" fmla="*/ 2147483647 h 648"/>
              <a:gd name="T110" fmla="*/ 2147483647 w 304"/>
              <a:gd name="T111" fmla="*/ 2147483647 h 648"/>
              <a:gd name="T112" fmla="*/ 2147483647 w 304"/>
              <a:gd name="T113" fmla="*/ 2147483647 h 648"/>
              <a:gd name="T114" fmla="*/ 2147483647 w 304"/>
              <a:gd name="T115" fmla="*/ 2147483647 h 648"/>
              <a:gd name="T116" fmla="*/ 2147483647 w 304"/>
              <a:gd name="T117" fmla="*/ 2147483647 h 648"/>
              <a:gd name="T118" fmla="*/ 2147483647 w 304"/>
              <a:gd name="T119" fmla="*/ 2147483647 h 648"/>
              <a:gd name="T120" fmla="*/ 2147483647 w 304"/>
              <a:gd name="T121" fmla="*/ 2147483647 h 648"/>
              <a:gd name="T122" fmla="*/ 2147483647 w 304"/>
              <a:gd name="T123" fmla="*/ 0 h 648"/>
              <a:gd name="T124" fmla="*/ 2147483647 w 304"/>
              <a:gd name="T125" fmla="*/ 0 h 64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4"/>
              <a:gd name="T190" fmla="*/ 0 h 648"/>
              <a:gd name="T191" fmla="*/ 304 w 304"/>
              <a:gd name="T192" fmla="*/ 648 h 64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4" h="648">
                <a:moveTo>
                  <a:pt x="234" y="0"/>
                </a:moveTo>
                <a:lnTo>
                  <a:pt x="191" y="0"/>
                </a:lnTo>
                <a:lnTo>
                  <a:pt x="178" y="7"/>
                </a:lnTo>
                <a:lnTo>
                  <a:pt x="162" y="18"/>
                </a:lnTo>
                <a:lnTo>
                  <a:pt x="148" y="28"/>
                </a:lnTo>
                <a:lnTo>
                  <a:pt x="132" y="40"/>
                </a:lnTo>
                <a:lnTo>
                  <a:pt x="119" y="52"/>
                </a:lnTo>
                <a:lnTo>
                  <a:pt x="106" y="65"/>
                </a:lnTo>
                <a:lnTo>
                  <a:pt x="92" y="78"/>
                </a:lnTo>
                <a:lnTo>
                  <a:pt x="80" y="94"/>
                </a:lnTo>
                <a:lnTo>
                  <a:pt x="70" y="108"/>
                </a:lnTo>
                <a:lnTo>
                  <a:pt x="58" y="126"/>
                </a:lnTo>
                <a:lnTo>
                  <a:pt x="48" y="141"/>
                </a:lnTo>
                <a:lnTo>
                  <a:pt x="40" y="158"/>
                </a:lnTo>
                <a:lnTo>
                  <a:pt x="31" y="176"/>
                </a:lnTo>
                <a:lnTo>
                  <a:pt x="25" y="193"/>
                </a:lnTo>
                <a:lnTo>
                  <a:pt x="19" y="209"/>
                </a:lnTo>
                <a:lnTo>
                  <a:pt x="12" y="230"/>
                </a:lnTo>
                <a:lnTo>
                  <a:pt x="8" y="249"/>
                </a:lnTo>
                <a:lnTo>
                  <a:pt x="5" y="266"/>
                </a:lnTo>
                <a:lnTo>
                  <a:pt x="3" y="285"/>
                </a:lnTo>
                <a:lnTo>
                  <a:pt x="1" y="306"/>
                </a:lnTo>
                <a:lnTo>
                  <a:pt x="0" y="325"/>
                </a:lnTo>
                <a:lnTo>
                  <a:pt x="1" y="342"/>
                </a:lnTo>
                <a:lnTo>
                  <a:pt x="3" y="360"/>
                </a:lnTo>
                <a:lnTo>
                  <a:pt x="5" y="381"/>
                </a:lnTo>
                <a:lnTo>
                  <a:pt x="8" y="398"/>
                </a:lnTo>
                <a:lnTo>
                  <a:pt x="14" y="418"/>
                </a:lnTo>
                <a:lnTo>
                  <a:pt x="19" y="436"/>
                </a:lnTo>
                <a:lnTo>
                  <a:pt x="25" y="454"/>
                </a:lnTo>
                <a:lnTo>
                  <a:pt x="31" y="471"/>
                </a:lnTo>
                <a:lnTo>
                  <a:pt x="39" y="488"/>
                </a:lnTo>
                <a:lnTo>
                  <a:pt x="48" y="505"/>
                </a:lnTo>
                <a:lnTo>
                  <a:pt x="59" y="522"/>
                </a:lnTo>
                <a:lnTo>
                  <a:pt x="68" y="537"/>
                </a:lnTo>
                <a:lnTo>
                  <a:pt x="82" y="555"/>
                </a:lnTo>
                <a:lnTo>
                  <a:pt x="93" y="567"/>
                </a:lnTo>
                <a:lnTo>
                  <a:pt x="106" y="581"/>
                </a:lnTo>
                <a:lnTo>
                  <a:pt x="119" y="595"/>
                </a:lnTo>
                <a:lnTo>
                  <a:pt x="135" y="608"/>
                </a:lnTo>
                <a:lnTo>
                  <a:pt x="148" y="619"/>
                </a:lnTo>
                <a:lnTo>
                  <a:pt x="166" y="631"/>
                </a:lnTo>
                <a:lnTo>
                  <a:pt x="181" y="640"/>
                </a:lnTo>
                <a:lnTo>
                  <a:pt x="189" y="645"/>
                </a:lnTo>
                <a:lnTo>
                  <a:pt x="263" y="648"/>
                </a:lnTo>
                <a:lnTo>
                  <a:pt x="270" y="625"/>
                </a:lnTo>
                <a:lnTo>
                  <a:pt x="276" y="601"/>
                </a:lnTo>
                <a:lnTo>
                  <a:pt x="283" y="575"/>
                </a:lnTo>
                <a:lnTo>
                  <a:pt x="291" y="548"/>
                </a:lnTo>
                <a:lnTo>
                  <a:pt x="297" y="528"/>
                </a:lnTo>
                <a:lnTo>
                  <a:pt x="303" y="504"/>
                </a:lnTo>
                <a:lnTo>
                  <a:pt x="293" y="501"/>
                </a:lnTo>
                <a:lnTo>
                  <a:pt x="143" y="453"/>
                </a:lnTo>
                <a:lnTo>
                  <a:pt x="147" y="188"/>
                </a:lnTo>
                <a:lnTo>
                  <a:pt x="293" y="146"/>
                </a:lnTo>
                <a:lnTo>
                  <a:pt x="304" y="142"/>
                </a:lnTo>
                <a:lnTo>
                  <a:pt x="298" y="122"/>
                </a:lnTo>
                <a:lnTo>
                  <a:pt x="291" y="96"/>
                </a:lnTo>
                <a:lnTo>
                  <a:pt x="283" y="71"/>
                </a:lnTo>
                <a:lnTo>
                  <a:pt x="276" y="44"/>
                </a:lnTo>
                <a:lnTo>
                  <a:pt x="268" y="17"/>
                </a:lnTo>
                <a:lnTo>
                  <a:pt x="261" y="0"/>
                </a:lnTo>
                <a:lnTo>
                  <a:pt x="234" y="0"/>
                </a:lnTo>
              </a:path>
            </a:pathLst>
          </a:custGeom>
          <a:solidFill>
            <a:srgbClr val="E7EEEF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160" name="Freeform 20"/>
          <p:cNvSpPr>
            <a:spLocks/>
          </p:cNvSpPr>
          <p:nvPr/>
        </p:nvSpPr>
        <p:spPr bwMode="auto">
          <a:xfrm>
            <a:off x="1527175" y="1546225"/>
            <a:ext cx="1023938" cy="2320925"/>
          </a:xfrm>
          <a:custGeom>
            <a:avLst/>
            <a:gdLst>
              <a:gd name="T0" fmla="*/ 2147483647 w 274"/>
              <a:gd name="T1" fmla="*/ 2147483647 h 621"/>
              <a:gd name="T2" fmla="*/ 2147483647 w 274"/>
              <a:gd name="T3" fmla="*/ 2147483647 h 621"/>
              <a:gd name="T4" fmla="*/ 2147483647 w 274"/>
              <a:gd name="T5" fmla="*/ 2147483647 h 621"/>
              <a:gd name="T6" fmla="*/ 2147483647 w 274"/>
              <a:gd name="T7" fmla="*/ 2147483647 h 621"/>
              <a:gd name="T8" fmla="*/ 2147483647 w 274"/>
              <a:gd name="T9" fmla="*/ 2147483647 h 621"/>
              <a:gd name="T10" fmla="*/ 2147483647 w 274"/>
              <a:gd name="T11" fmla="*/ 2147483647 h 621"/>
              <a:gd name="T12" fmla="*/ 2147483647 w 274"/>
              <a:gd name="T13" fmla="*/ 2147483647 h 621"/>
              <a:gd name="T14" fmla="*/ 2147483647 w 274"/>
              <a:gd name="T15" fmla="*/ 2147483647 h 621"/>
              <a:gd name="T16" fmla="*/ 2147483647 w 274"/>
              <a:gd name="T17" fmla="*/ 2147483647 h 621"/>
              <a:gd name="T18" fmla="*/ 2147483647 w 274"/>
              <a:gd name="T19" fmla="*/ 2147483647 h 621"/>
              <a:gd name="T20" fmla="*/ 2147483647 w 274"/>
              <a:gd name="T21" fmla="*/ 2147483647 h 621"/>
              <a:gd name="T22" fmla="*/ 2147483647 w 274"/>
              <a:gd name="T23" fmla="*/ 2147483647 h 621"/>
              <a:gd name="T24" fmla="*/ 2147483647 w 274"/>
              <a:gd name="T25" fmla="*/ 2147483647 h 621"/>
              <a:gd name="T26" fmla="*/ 2147483647 w 274"/>
              <a:gd name="T27" fmla="*/ 2147483647 h 621"/>
              <a:gd name="T28" fmla="*/ 2147483647 w 274"/>
              <a:gd name="T29" fmla="*/ 2147483647 h 621"/>
              <a:gd name="T30" fmla="*/ 2147483647 w 274"/>
              <a:gd name="T31" fmla="*/ 2147483647 h 621"/>
              <a:gd name="T32" fmla="*/ 2147483647 w 274"/>
              <a:gd name="T33" fmla="*/ 2147483647 h 621"/>
              <a:gd name="T34" fmla="*/ 2147483647 w 274"/>
              <a:gd name="T35" fmla="*/ 2147483647 h 621"/>
              <a:gd name="T36" fmla="*/ 2147483647 w 274"/>
              <a:gd name="T37" fmla="*/ 2147483647 h 621"/>
              <a:gd name="T38" fmla="*/ 0 w 274"/>
              <a:gd name="T39" fmla="*/ 2147483647 h 621"/>
              <a:gd name="T40" fmla="*/ 0 w 274"/>
              <a:gd name="T41" fmla="*/ 2147483647 h 621"/>
              <a:gd name="T42" fmla="*/ 0 w 274"/>
              <a:gd name="T43" fmla="*/ 2147483647 h 621"/>
              <a:gd name="T44" fmla="*/ 2147483647 w 274"/>
              <a:gd name="T45" fmla="*/ 2147483647 h 621"/>
              <a:gd name="T46" fmla="*/ 2147483647 w 274"/>
              <a:gd name="T47" fmla="*/ 2147483647 h 621"/>
              <a:gd name="T48" fmla="*/ 2147483647 w 274"/>
              <a:gd name="T49" fmla="*/ 2147483647 h 621"/>
              <a:gd name="T50" fmla="*/ 2147483647 w 274"/>
              <a:gd name="T51" fmla="*/ 2147483647 h 621"/>
              <a:gd name="T52" fmla="*/ 2147483647 w 274"/>
              <a:gd name="T53" fmla="*/ 2147483647 h 621"/>
              <a:gd name="T54" fmla="*/ 2147483647 w 274"/>
              <a:gd name="T55" fmla="*/ 2147483647 h 621"/>
              <a:gd name="T56" fmla="*/ 2147483647 w 274"/>
              <a:gd name="T57" fmla="*/ 2147483647 h 621"/>
              <a:gd name="T58" fmla="*/ 2147483647 w 274"/>
              <a:gd name="T59" fmla="*/ 2147483647 h 621"/>
              <a:gd name="T60" fmla="*/ 2147483647 w 274"/>
              <a:gd name="T61" fmla="*/ 2147483647 h 621"/>
              <a:gd name="T62" fmla="*/ 2147483647 w 274"/>
              <a:gd name="T63" fmla="*/ 2147483647 h 621"/>
              <a:gd name="T64" fmla="*/ 2147483647 w 274"/>
              <a:gd name="T65" fmla="*/ 2147483647 h 621"/>
              <a:gd name="T66" fmla="*/ 2147483647 w 274"/>
              <a:gd name="T67" fmla="*/ 2147483647 h 621"/>
              <a:gd name="T68" fmla="*/ 2147483647 w 274"/>
              <a:gd name="T69" fmla="*/ 2147483647 h 621"/>
              <a:gd name="T70" fmla="*/ 2147483647 w 274"/>
              <a:gd name="T71" fmla="*/ 2147483647 h 621"/>
              <a:gd name="T72" fmla="*/ 2147483647 w 274"/>
              <a:gd name="T73" fmla="*/ 2147483647 h 621"/>
              <a:gd name="T74" fmla="*/ 2147483647 w 274"/>
              <a:gd name="T75" fmla="*/ 2147483647 h 621"/>
              <a:gd name="T76" fmla="*/ 2147483647 w 274"/>
              <a:gd name="T77" fmla="*/ 2147483647 h 621"/>
              <a:gd name="T78" fmla="*/ 2147483647 w 274"/>
              <a:gd name="T79" fmla="*/ 2147483647 h 621"/>
              <a:gd name="T80" fmla="*/ 2147483647 w 274"/>
              <a:gd name="T81" fmla="*/ 2147483647 h 621"/>
              <a:gd name="T82" fmla="*/ 2147483647 w 274"/>
              <a:gd name="T83" fmla="*/ 2147483647 h 621"/>
              <a:gd name="T84" fmla="*/ 2147483647 w 274"/>
              <a:gd name="T85" fmla="*/ 2147483647 h 621"/>
              <a:gd name="T86" fmla="*/ 2147483647 w 274"/>
              <a:gd name="T87" fmla="*/ 2147483647 h 621"/>
              <a:gd name="T88" fmla="*/ 2147483647 w 274"/>
              <a:gd name="T89" fmla="*/ 2147483647 h 621"/>
              <a:gd name="T90" fmla="*/ 2147483647 w 274"/>
              <a:gd name="T91" fmla="*/ 2147483647 h 621"/>
              <a:gd name="T92" fmla="*/ 2147483647 w 274"/>
              <a:gd name="T93" fmla="*/ 2147483647 h 621"/>
              <a:gd name="T94" fmla="*/ 2147483647 w 274"/>
              <a:gd name="T95" fmla="*/ 2147483647 h 621"/>
              <a:gd name="T96" fmla="*/ 2147483647 w 274"/>
              <a:gd name="T97" fmla="*/ 2147483647 h 621"/>
              <a:gd name="T98" fmla="*/ 2147483647 w 274"/>
              <a:gd name="T99" fmla="*/ 0 h 621"/>
              <a:gd name="T100" fmla="*/ 2147483647 w 274"/>
              <a:gd name="T101" fmla="*/ 0 h 621"/>
              <a:gd name="T102" fmla="*/ 2147483647 w 274"/>
              <a:gd name="T103" fmla="*/ 2147483647 h 62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74"/>
              <a:gd name="T157" fmla="*/ 0 h 621"/>
              <a:gd name="T158" fmla="*/ 274 w 274"/>
              <a:gd name="T159" fmla="*/ 621 h 621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74" h="621">
                <a:moveTo>
                  <a:pt x="172" y="5"/>
                </a:moveTo>
                <a:lnTo>
                  <a:pt x="156" y="14"/>
                </a:lnTo>
                <a:lnTo>
                  <a:pt x="142" y="26"/>
                </a:lnTo>
                <a:lnTo>
                  <a:pt x="127" y="38"/>
                </a:lnTo>
                <a:lnTo>
                  <a:pt x="114" y="49"/>
                </a:lnTo>
                <a:lnTo>
                  <a:pt x="101" y="62"/>
                </a:lnTo>
                <a:lnTo>
                  <a:pt x="89" y="74"/>
                </a:lnTo>
                <a:lnTo>
                  <a:pt x="76" y="89"/>
                </a:lnTo>
                <a:lnTo>
                  <a:pt x="66" y="103"/>
                </a:lnTo>
                <a:lnTo>
                  <a:pt x="55" y="120"/>
                </a:lnTo>
                <a:lnTo>
                  <a:pt x="46" y="133"/>
                </a:lnTo>
                <a:lnTo>
                  <a:pt x="37" y="152"/>
                </a:lnTo>
                <a:lnTo>
                  <a:pt x="30" y="168"/>
                </a:lnTo>
                <a:lnTo>
                  <a:pt x="22" y="186"/>
                </a:lnTo>
                <a:lnTo>
                  <a:pt x="16" y="203"/>
                </a:lnTo>
                <a:lnTo>
                  <a:pt x="12" y="220"/>
                </a:lnTo>
                <a:lnTo>
                  <a:pt x="7" y="240"/>
                </a:lnTo>
                <a:lnTo>
                  <a:pt x="3" y="258"/>
                </a:lnTo>
                <a:lnTo>
                  <a:pt x="2" y="277"/>
                </a:lnTo>
                <a:lnTo>
                  <a:pt x="0" y="295"/>
                </a:lnTo>
                <a:lnTo>
                  <a:pt x="0" y="310"/>
                </a:lnTo>
                <a:lnTo>
                  <a:pt x="0" y="329"/>
                </a:lnTo>
                <a:lnTo>
                  <a:pt x="2" y="345"/>
                </a:lnTo>
                <a:lnTo>
                  <a:pt x="4" y="365"/>
                </a:lnTo>
                <a:lnTo>
                  <a:pt x="8" y="382"/>
                </a:lnTo>
                <a:lnTo>
                  <a:pt x="12" y="403"/>
                </a:lnTo>
                <a:lnTo>
                  <a:pt x="17" y="418"/>
                </a:lnTo>
                <a:lnTo>
                  <a:pt x="24" y="439"/>
                </a:lnTo>
                <a:lnTo>
                  <a:pt x="30" y="453"/>
                </a:lnTo>
                <a:lnTo>
                  <a:pt x="38" y="470"/>
                </a:lnTo>
                <a:lnTo>
                  <a:pt x="46" y="486"/>
                </a:lnTo>
                <a:lnTo>
                  <a:pt x="55" y="503"/>
                </a:lnTo>
                <a:lnTo>
                  <a:pt x="67" y="519"/>
                </a:lnTo>
                <a:lnTo>
                  <a:pt x="77" y="532"/>
                </a:lnTo>
                <a:lnTo>
                  <a:pt x="89" y="545"/>
                </a:lnTo>
                <a:lnTo>
                  <a:pt x="101" y="560"/>
                </a:lnTo>
                <a:lnTo>
                  <a:pt x="114" y="571"/>
                </a:lnTo>
                <a:lnTo>
                  <a:pt x="128" y="585"/>
                </a:lnTo>
                <a:lnTo>
                  <a:pt x="141" y="595"/>
                </a:lnTo>
                <a:lnTo>
                  <a:pt x="158" y="607"/>
                </a:lnTo>
                <a:lnTo>
                  <a:pt x="179" y="620"/>
                </a:lnTo>
                <a:lnTo>
                  <a:pt x="239" y="621"/>
                </a:lnTo>
                <a:lnTo>
                  <a:pt x="273" y="499"/>
                </a:lnTo>
                <a:lnTo>
                  <a:pt x="194" y="430"/>
                </a:lnTo>
                <a:lnTo>
                  <a:pt x="160" y="360"/>
                </a:lnTo>
                <a:lnTo>
                  <a:pt x="158" y="274"/>
                </a:lnTo>
                <a:lnTo>
                  <a:pt x="184" y="206"/>
                </a:lnTo>
                <a:lnTo>
                  <a:pt x="235" y="152"/>
                </a:lnTo>
                <a:lnTo>
                  <a:pt x="274" y="121"/>
                </a:lnTo>
                <a:lnTo>
                  <a:pt x="239" y="0"/>
                </a:lnTo>
                <a:lnTo>
                  <a:pt x="181" y="0"/>
                </a:lnTo>
                <a:lnTo>
                  <a:pt x="172" y="5"/>
                </a:lnTo>
              </a:path>
            </a:pathLst>
          </a:custGeom>
          <a:solidFill>
            <a:srgbClr val="76BD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1" name="Freeform 21"/>
          <p:cNvSpPr>
            <a:spLocks/>
          </p:cNvSpPr>
          <p:nvPr/>
        </p:nvSpPr>
        <p:spPr bwMode="auto">
          <a:xfrm>
            <a:off x="2667000" y="3938588"/>
            <a:ext cx="30163" cy="115887"/>
          </a:xfrm>
          <a:custGeom>
            <a:avLst/>
            <a:gdLst>
              <a:gd name="T0" fmla="*/ 2147483647 w 8"/>
              <a:gd name="T1" fmla="*/ 0 h 31"/>
              <a:gd name="T2" fmla="*/ 0 w 8"/>
              <a:gd name="T3" fmla="*/ 0 h 31"/>
              <a:gd name="T4" fmla="*/ 0 w 8"/>
              <a:gd name="T5" fmla="*/ 2147483647 h 31"/>
              <a:gd name="T6" fmla="*/ 2147483647 w 8"/>
              <a:gd name="T7" fmla="*/ 2147483647 h 31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31"/>
              <a:gd name="T14" fmla="*/ 8 w 8"/>
              <a:gd name="T15" fmla="*/ 31 h 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31">
                <a:moveTo>
                  <a:pt x="7" y="0"/>
                </a:moveTo>
                <a:lnTo>
                  <a:pt x="0" y="0"/>
                </a:lnTo>
                <a:lnTo>
                  <a:pt x="0" y="31"/>
                </a:lnTo>
                <a:lnTo>
                  <a:pt x="8" y="31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2" name="Line 22"/>
          <p:cNvSpPr>
            <a:spLocks noChangeShapeType="1"/>
          </p:cNvSpPr>
          <p:nvPr/>
        </p:nvSpPr>
        <p:spPr bwMode="auto">
          <a:xfrm>
            <a:off x="2651125" y="3949700"/>
            <a:ext cx="11113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3" name="Line 23"/>
          <p:cNvSpPr>
            <a:spLocks noChangeShapeType="1"/>
          </p:cNvSpPr>
          <p:nvPr/>
        </p:nvSpPr>
        <p:spPr bwMode="auto">
          <a:xfrm>
            <a:off x="2647950" y="4035425"/>
            <a:ext cx="14288" cy="15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4" name="Freeform 24"/>
          <p:cNvSpPr>
            <a:spLocks/>
          </p:cNvSpPr>
          <p:nvPr/>
        </p:nvSpPr>
        <p:spPr bwMode="auto">
          <a:xfrm>
            <a:off x="2662238" y="3952875"/>
            <a:ext cx="19050" cy="82550"/>
          </a:xfrm>
          <a:custGeom>
            <a:avLst/>
            <a:gdLst>
              <a:gd name="T0" fmla="*/ 2147483647 w 5"/>
              <a:gd name="T1" fmla="*/ 0 h 22"/>
              <a:gd name="T2" fmla="*/ 2147483647 w 5"/>
              <a:gd name="T3" fmla="*/ 0 h 22"/>
              <a:gd name="T4" fmla="*/ 2147483647 w 5"/>
              <a:gd name="T5" fmla="*/ 2147483647 h 22"/>
              <a:gd name="T6" fmla="*/ 0 w 5"/>
              <a:gd name="T7" fmla="*/ 2147483647 h 22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22"/>
              <a:gd name="T14" fmla="*/ 5 w 5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22">
                <a:moveTo>
                  <a:pt x="1" y="0"/>
                </a:moveTo>
                <a:lnTo>
                  <a:pt x="5" y="0"/>
                </a:lnTo>
                <a:lnTo>
                  <a:pt x="5" y="22"/>
                </a:lnTo>
                <a:lnTo>
                  <a:pt x="0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5" name="Rectangle 25"/>
          <p:cNvSpPr>
            <a:spLocks noChangeArrowheads="1"/>
          </p:cNvSpPr>
          <p:nvPr/>
        </p:nvSpPr>
        <p:spPr bwMode="auto">
          <a:xfrm>
            <a:off x="2667000" y="3475038"/>
            <a:ext cx="30163" cy="115887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6" name="Line 26"/>
          <p:cNvSpPr>
            <a:spLocks noChangeShapeType="1"/>
          </p:cNvSpPr>
          <p:nvPr/>
        </p:nvSpPr>
        <p:spPr bwMode="auto">
          <a:xfrm>
            <a:off x="2651125" y="3490913"/>
            <a:ext cx="11113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7" name="Line 27"/>
          <p:cNvSpPr>
            <a:spLocks noChangeShapeType="1"/>
          </p:cNvSpPr>
          <p:nvPr/>
        </p:nvSpPr>
        <p:spPr bwMode="auto">
          <a:xfrm>
            <a:off x="2647950" y="3573463"/>
            <a:ext cx="14288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8" name="Freeform 28"/>
          <p:cNvSpPr>
            <a:spLocks/>
          </p:cNvSpPr>
          <p:nvPr/>
        </p:nvSpPr>
        <p:spPr bwMode="auto">
          <a:xfrm>
            <a:off x="2662238" y="3490913"/>
            <a:ext cx="19050" cy="82550"/>
          </a:xfrm>
          <a:custGeom>
            <a:avLst/>
            <a:gdLst>
              <a:gd name="T0" fmla="*/ 2147483647 w 5"/>
              <a:gd name="T1" fmla="*/ 0 h 22"/>
              <a:gd name="T2" fmla="*/ 2147483647 w 5"/>
              <a:gd name="T3" fmla="*/ 0 h 22"/>
              <a:gd name="T4" fmla="*/ 2147483647 w 5"/>
              <a:gd name="T5" fmla="*/ 2147483647 h 22"/>
              <a:gd name="T6" fmla="*/ 0 w 5"/>
              <a:gd name="T7" fmla="*/ 2147483647 h 22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22"/>
              <a:gd name="T14" fmla="*/ 5 w 5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22">
                <a:moveTo>
                  <a:pt x="1" y="0"/>
                </a:moveTo>
                <a:lnTo>
                  <a:pt x="5" y="0"/>
                </a:lnTo>
                <a:lnTo>
                  <a:pt x="5" y="22"/>
                </a:lnTo>
                <a:lnTo>
                  <a:pt x="0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69" name="Line 29"/>
          <p:cNvSpPr>
            <a:spLocks noChangeShapeType="1"/>
          </p:cNvSpPr>
          <p:nvPr/>
        </p:nvSpPr>
        <p:spPr bwMode="auto">
          <a:xfrm>
            <a:off x="2719388" y="3522663"/>
            <a:ext cx="138112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0" name="Line 30"/>
          <p:cNvSpPr>
            <a:spLocks noChangeShapeType="1"/>
          </p:cNvSpPr>
          <p:nvPr/>
        </p:nvSpPr>
        <p:spPr bwMode="auto">
          <a:xfrm>
            <a:off x="2719388" y="3551238"/>
            <a:ext cx="133350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1" name="Line 31"/>
          <p:cNvSpPr>
            <a:spLocks noChangeShapeType="1"/>
          </p:cNvSpPr>
          <p:nvPr/>
        </p:nvSpPr>
        <p:spPr bwMode="auto">
          <a:xfrm>
            <a:off x="2719388" y="3984625"/>
            <a:ext cx="138112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2" name="Line 32"/>
          <p:cNvSpPr>
            <a:spLocks noChangeShapeType="1"/>
          </p:cNvSpPr>
          <p:nvPr/>
        </p:nvSpPr>
        <p:spPr bwMode="auto">
          <a:xfrm>
            <a:off x="2722563" y="4010025"/>
            <a:ext cx="134937" cy="15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3" name="Freeform 33"/>
          <p:cNvSpPr>
            <a:spLocks/>
          </p:cNvSpPr>
          <p:nvPr/>
        </p:nvSpPr>
        <p:spPr bwMode="auto">
          <a:xfrm>
            <a:off x="2054225" y="2039938"/>
            <a:ext cx="555625" cy="1335087"/>
          </a:xfrm>
          <a:custGeom>
            <a:avLst/>
            <a:gdLst>
              <a:gd name="T0" fmla="*/ 2147483647 w 149"/>
              <a:gd name="T1" fmla="*/ 0 h 357"/>
              <a:gd name="T2" fmla="*/ 2147483647 w 149"/>
              <a:gd name="T3" fmla="*/ 2147483647 h 357"/>
              <a:gd name="T4" fmla="*/ 2147483647 w 149"/>
              <a:gd name="T5" fmla="*/ 2147483647 h 357"/>
              <a:gd name="T6" fmla="*/ 0 60000 65536"/>
              <a:gd name="T7" fmla="*/ 0 60000 65536"/>
              <a:gd name="T8" fmla="*/ 0 60000 65536"/>
              <a:gd name="T9" fmla="*/ 0 w 149"/>
              <a:gd name="T10" fmla="*/ 0 h 357"/>
              <a:gd name="T11" fmla="*/ 149 w 149"/>
              <a:gd name="T12" fmla="*/ 357 h 3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9" h="357">
                <a:moveTo>
                  <a:pt x="149" y="0"/>
                </a:moveTo>
                <a:cubicBezTo>
                  <a:pt x="51" y="36"/>
                  <a:pt x="0" y="146"/>
                  <a:pt x="37" y="244"/>
                </a:cubicBezTo>
                <a:cubicBezTo>
                  <a:pt x="57" y="298"/>
                  <a:pt x="95" y="337"/>
                  <a:pt x="149" y="357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4" name="Freeform 34"/>
          <p:cNvSpPr>
            <a:spLocks/>
          </p:cNvSpPr>
          <p:nvPr/>
        </p:nvSpPr>
        <p:spPr bwMode="auto">
          <a:xfrm>
            <a:off x="2081213" y="2062163"/>
            <a:ext cx="533400" cy="1285875"/>
          </a:xfrm>
          <a:custGeom>
            <a:avLst/>
            <a:gdLst>
              <a:gd name="T0" fmla="*/ 2147483647 w 143"/>
              <a:gd name="T1" fmla="*/ 2147483647 h 344"/>
              <a:gd name="T2" fmla="*/ 2147483647 w 143"/>
              <a:gd name="T3" fmla="*/ 2147483647 h 344"/>
              <a:gd name="T4" fmla="*/ 2147483647 w 143"/>
              <a:gd name="T5" fmla="*/ 0 h 344"/>
              <a:gd name="T6" fmla="*/ 0 60000 65536"/>
              <a:gd name="T7" fmla="*/ 0 60000 65536"/>
              <a:gd name="T8" fmla="*/ 0 60000 65536"/>
              <a:gd name="T9" fmla="*/ 0 w 143"/>
              <a:gd name="T10" fmla="*/ 0 h 344"/>
              <a:gd name="T11" fmla="*/ 143 w 143"/>
              <a:gd name="T12" fmla="*/ 344 h 3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3" h="344">
                <a:moveTo>
                  <a:pt x="143" y="344"/>
                </a:moveTo>
                <a:cubicBezTo>
                  <a:pt x="48" y="308"/>
                  <a:pt x="0" y="202"/>
                  <a:pt x="36" y="107"/>
                </a:cubicBezTo>
                <a:cubicBezTo>
                  <a:pt x="55" y="56"/>
                  <a:pt x="91" y="20"/>
                  <a:pt x="142" y="0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5" name="Freeform 35"/>
          <p:cNvSpPr>
            <a:spLocks/>
          </p:cNvSpPr>
          <p:nvPr/>
        </p:nvSpPr>
        <p:spPr bwMode="auto">
          <a:xfrm>
            <a:off x="1254125" y="1473200"/>
            <a:ext cx="1355725" cy="2614613"/>
          </a:xfrm>
          <a:custGeom>
            <a:avLst/>
            <a:gdLst>
              <a:gd name="T0" fmla="*/ 2147483647 w 363"/>
              <a:gd name="T1" fmla="*/ 0 h 700"/>
              <a:gd name="T2" fmla="*/ 2147483647 w 363"/>
              <a:gd name="T3" fmla="*/ 2147483647 h 700"/>
              <a:gd name="T4" fmla="*/ 2147483647 w 363"/>
              <a:gd name="T5" fmla="*/ 2147483647 h 700"/>
              <a:gd name="T6" fmla="*/ 0 60000 65536"/>
              <a:gd name="T7" fmla="*/ 0 60000 65536"/>
              <a:gd name="T8" fmla="*/ 0 60000 65536"/>
              <a:gd name="T9" fmla="*/ 0 w 363"/>
              <a:gd name="T10" fmla="*/ 0 h 700"/>
              <a:gd name="T11" fmla="*/ 363 w 363"/>
              <a:gd name="T12" fmla="*/ 700 h 7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3" h="700">
                <a:moveTo>
                  <a:pt x="249" y="0"/>
                </a:moveTo>
                <a:cubicBezTo>
                  <a:pt x="67" y="99"/>
                  <a:pt x="0" y="328"/>
                  <a:pt x="99" y="510"/>
                </a:cubicBezTo>
                <a:cubicBezTo>
                  <a:pt x="156" y="614"/>
                  <a:pt x="247" y="679"/>
                  <a:pt x="363" y="700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6" name="Freeform 36"/>
          <p:cNvSpPr>
            <a:spLocks/>
          </p:cNvSpPr>
          <p:nvPr/>
        </p:nvSpPr>
        <p:spPr bwMode="auto">
          <a:xfrm>
            <a:off x="1328738" y="1473200"/>
            <a:ext cx="1281112" cy="2625725"/>
          </a:xfrm>
          <a:custGeom>
            <a:avLst/>
            <a:gdLst>
              <a:gd name="T0" fmla="*/ 2147483647 w 343"/>
              <a:gd name="T1" fmla="*/ 2147483647 h 703"/>
              <a:gd name="T2" fmla="*/ 2147483647 w 343"/>
              <a:gd name="T3" fmla="*/ 2147483647 h 703"/>
              <a:gd name="T4" fmla="*/ 2147483647 w 343"/>
              <a:gd name="T5" fmla="*/ 0 h 703"/>
              <a:gd name="T6" fmla="*/ 0 60000 65536"/>
              <a:gd name="T7" fmla="*/ 0 60000 65536"/>
              <a:gd name="T8" fmla="*/ 0 60000 65536"/>
              <a:gd name="T9" fmla="*/ 0 w 343"/>
              <a:gd name="T10" fmla="*/ 0 h 703"/>
              <a:gd name="T11" fmla="*/ 343 w 343"/>
              <a:gd name="T12" fmla="*/ 703 h 7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703">
                <a:moveTo>
                  <a:pt x="343" y="703"/>
                </a:moveTo>
                <a:cubicBezTo>
                  <a:pt x="137" y="667"/>
                  <a:pt x="0" y="469"/>
                  <a:pt x="37" y="263"/>
                </a:cubicBezTo>
                <a:cubicBezTo>
                  <a:pt x="57" y="148"/>
                  <a:pt x="121" y="58"/>
                  <a:pt x="223" y="0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7" name="Freeform 37"/>
          <p:cNvSpPr>
            <a:spLocks/>
          </p:cNvSpPr>
          <p:nvPr/>
        </p:nvSpPr>
        <p:spPr bwMode="auto">
          <a:xfrm>
            <a:off x="1187450" y="1412875"/>
            <a:ext cx="1504950" cy="2749550"/>
          </a:xfrm>
          <a:custGeom>
            <a:avLst/>
            <a:gdLst>
              <a:gd name="T0" fmla="*/ 2147483647 w 403"/>
              <a:gd name="T1" fmla="*/ 0 h 736"/>
              <a:gd name="T2" fmla="*/ 2147483647 w 403"/>
              <a:gd name="T3" fmla="*/ 2147483647 h 736"/>
              <a:gd name="T4" fmla="*/ 2147483647 w 403"/>
              <a:gd name="T5" fmla="*/ 2147483647 h 736"/>
              <a:gd name="T6" fmla="*/ 0 60000 65536"/>
              <a:gd name="T7" fmla="*/ 0 60000 65536"/>
              <a:gd name="T8" fmla="*/ 0 60000 65536"/>
              <a:gd name="T9" fmla="*/ 0 w 403"/>
              <a:gd name="T10" fmla="*/ 0 h 736"/>
              <a:gd name="T11" fmla="*/ 403 w 403"/>
              <a:gd name="T12" fmla="*/ 736 h 7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3" h="736">
                <a:moveTo>
                  <a:pt x="264" y="0"/>
                </a:moveTo>
                <a:cubicBezTo>
                  <a:pt x="72" y="101"/>
                  <a:pt x="0" y="339"/>
                  <a:pt x="101" y="530"/>
                </a:cubicBezTo>
                <a:cubicBezTo>
                  <a:pt x="164" y="648"/>
                  <a:pt x="271" y="720"/>
                  <a:pt x="403" y="736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8" name="Freeform 38"/>
          <p:cNvSpPr>
            <a:spLocks/>
          </p:cNvSpPr>
          <p:nvPr/>
        </p:nvSpPr>
        <p:spPr bwMode="auto">
          <a:xfrm>
            <a:off x="2103438" y="2058988"/>
            <a:ext cx="593725" cy="1300162"/>
          </a:xfrm>
          <a:custGeom>
            <a:avLst/>
            <a:gdLst>
              <a:gd name="T0" fmla="*/ 2147483647 w 159"/>
              <a:gd name="T1" fmla="*/ 0 h 348"/>
              <a:gd name="T2" fmla="*/ 2147483647 w 159"/>
              <a:gd name="T3" fmla="*/ 2147483647 h 348"/>
              <a:gd name="T4" fmla="*/ 2147483647 w 159"/>
              <a:gd name="T5" fmla="*/ 2147483647 h 348"/>
              <a:gd name="T6" fmla="*/ 0 60000 65536"/>
              <a:gd name="T7" fmla="*/ 0 60000 65536"/>
              <a:gd name="T8" fmla="*/ 0 60000 65536"/>
              <a:gd name="T9" fmla="*/ 0 w 159"/>
              <a:gd name="T10" fmla="*/ 0 h 348"/>
              <a:gd name="T11" fmla="*/ 159 w 159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" h="348">
                <a:moveTo>
                  <a:pt x="149" y="0"/>
                </a:moveTo>
                <a:cubicBezTo>
                  <a:pt x="54" y="29"/>
                  <a:pt x="0" y="130"/>
                  <a:pt x="29" y="226"/>
                </a:cubicBezTo>
                <a:cubicBezTo>
                  <a:pt x="48" y="288"/>
                  <a:pt x="95" y="333"/>
                  <a:pt x="159" y="348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79" name="Freeform 39"/>
          <p:cNvSpPr>
            <a:spLocks/>
          </p:cNvSpPr>
          <p:nvPr/>
        </p:nvSpPr>
        <p:spPr bwMode="auto">
          <a:xfrm>
            <a:off x="1203325" y="1412875"/>
            <a:ext cx="1493838" cy="2738438"/>
          </a:xfrm>
          <a:custGeom>
            <a:avLst/>
            <a:gdLst>
              <a:gd name="T0" fmla="*/ 2147483647 w 400"/>
              <a:gd name="T1" fmla="*/ 0 h 733"/>
              <a:gd name="T2" fmla="*/ 2147483647 w 400"/>
              <a:gd name="T3" fmla="*/ 2147483647 h 733"/>
              <a:gd name="T4" fmla="*/ 2147483647 w 400"/>
              <a:gd name="T5" fmla="*/ 2147483647 h 733"/>
              <a:gd name="T6" fmla="*/ 0 60000 65536"/>
              <a:gd name="T7" fmla="*/ 0 60000 65536"/>
              <a:gd name="T8" fmla="*/ 0 60000 65536"/>
              <a:gd name="T9" fmla="*/ 0 w 400"/>
              <a:gd name="T10" fmla="*/ 0 h 733"/>
              <a:gd name="T11" fmla="*/ 400 w 400"/>
              <a:gd name="T12" fmla="*/ 733 h 73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0" h="733">
                <a:moveTo>
                  <a:pt x="267" y="0"/>
                </a:moveTo>
                <a:cubicBezTo>
                  <a:pt x="76" y="97"/>
                  <a:pt x="0" y="331"/>
                  <a:pt x="97" y="523"/>
                </a:cubicBezTo>
                <a:cubicBezTo>
                  <a:pt x="158" y="643"/>
                  <a:pt x="266" y="718"/>
                  <a:pt x="400" y="733"/>
                </a:cubicBez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0" name="Line 40"/>
          <p:cNvSpPr>
            <a:spLocks noChangeShapeType="1"/>
          </p:cNvSpPr>
          <p:nvPr/>
        </p:nvSpPr>
        <p:spPr bwMode="auto">
          <a:xfrm>
            <a:off x="2540000" y="2071688"/>
            <a:ext cx="11113" cy="174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1" name="Line 41"/>
          <p:cNvSpPr>
            <a:spLocks noChangeShapeType="1"/>
          </p:cNvSpPr>
          <p:nvPr/>
        </p:nvSpPr>
        <p:spPr bwMode="auto">
          <a:xfrm>
            <a:off x="2570163" y="2058988"/>
            <a:ext cx="6350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2" name="Line 42"/>
          <p:cNvSpPr>
            <a:spLocks noChangeShapeType="1"/>
          </p:cNvSpPr>
          <p:nvPr/>
        </p:nvSpPr>
        <p:spPr bwMode="auto">
          <a:xfrm>
            <a:off x="2598738" y="2044700"/>
            <a:ext cx="4762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3" name="Line 43"/>
          <p:cNvSpPr>
            <a:spLocks noChangeShapeType="1"/>
          </p:cNvSpPr>
          <p:nvPr/>
        </p:nvSpPr>
        <p:spPr bwMode="auto">
          <a:xfrm flipV="1">
            <a:off x="2151063" y="2801938"/>
            <a:ext cx="25400" cy="47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4" name="Line 44"/>
          <p:cNvSpPr>
            <a:spLocks noChangeShapeType="1"/>
          </p:cNvSpPr>
          <p:nvPr/>
        </p:nvSpPr>
        <p:spPr bwMode="auto">
          <a:xfrm flipV="1">
            <a:off x="2166938" y="2865438"/>
            <a:ext cx="22225" cy="47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5" name="Line 45"/>
          <p:cNvSpPr>
            <a:spLocks noChangeShapeType="1"/>
          </p:cNvSpPr>
          <p:nvPr/>
        </p:nvSpPr>
        <p:spPr bwMode="auto">
          <a:xfrm flipV="1">
            <a:off x="2185988" y="2925763"/>
            <a:ext cx="22225" cy="793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6" name="Line 46"/>
          <p:cNvSpPr>
            <a:spLocks noChangeShapeType="1"/>
          </p:cNvSpPr>
          <p:nvPr/>
        </p:nvSpPr>
        <p:spPr bwMode="auto">
          <a:xfrm flipV="1">
            <a:off x="2208213" y="2982913"/>
            <a:ext cx="22225" cy="1111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7" name="Line 47"/>
          <p:cNvSpPr>
            <a:spLocks noChangeShapeType="1"/>
          </p:cNvSpPr>
          <p:nvPr/>
        </p:nvSpPr>
        <p:spPr bwMode="auto">
          <a:xfrm flipV="1">
            <a:off x="2236788" y="3038475"/>
            <a:ext cx="19050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8" name="Line 48"/>
          <p:cNvSpPr>
            <a:spLocks noChangeShapeType="1"/>
          </p:cNvSpPr>
          <p:nvPr/>
        </p:nvSpPr>
        <p:spPr bwMode="auto">
          <a:xfrm flipV="1">
            <a:off x="2270125" y="3094038"/>
            <a:ext cx="19050" cy="142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89" name="Line 49"/>
          <p:cNvSpPr>
            <a:spLocks noChangeShapeType="1"/>
          </p:cNvSpPr>
          <p:nvPr/>
        </p:nvSpPr>
        <p:spPr bwMode="auto">
          <a:xfrm flipV="1">
            <a:off x="2311400" y="3143250"/>
            <a:ext cx="1587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0" name="Line 50"/>
          <p:cNvSpPr>
            <a:spLocks noChangeShapeType="1"/>
          </p:cNvSpPr>
          <p:nvPr/>
        </p:nvSpPr>
        <p:spPr bwMode="auto">
          <a:xfrm flipV="1">
            <a:off x="2355850" y="3190875"/>
            <a:ext cx="1587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1" name="Line 51"/>
          <p:cNvSpPr>
            <a:spLocks noChangeShapeType="1"/>
          </p:cNvSpPr>
          <p:nvPr/>
        </p:nvSpPr>
        <p:spPr bwMode="auto">
          <a:xfrm flipV="1">
            <a:off x="2405063" y="3235325"/>
            <a:ext cx="11112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2" name="Line 52"/>
          <p:cNvSpPr>
            <a:spLocks noChangeShapeType="1"/>
          </p:cNvSpPr>
          <p:nvPr/>
        </p:nvSpPr>
        <p:spPr bwMode="auto">
          <a:xfrm flipV="1">
            <a:off x="2457450" y="3273425"/>
            <a:ext cx="11113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3" name="Line 53"/>
          <p:cNvSpPr>
            <a:spLocks noChangeShapeType="1"/>
          </p:cNvSpPr>
          <p:nvPr/>
        </p:nvSpPr>
        <p:spPr bwMode="auto">
          <a:xfrm flipV="1">
            <a:off x="2517775" y="3306763"/>
            <a:ext cx="11113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4" name="Line 54"/>
          <p:cNvSpPr>
            <a:spLocks noChangeShapeType="1"/>
          </p:cNvSpPr>
          <p:nvPr/>
        </p:nvSpPr>
        <p:spPr bwMode="auto">
          <a:xfrm flipV="1">
            <a:off x="2573338" y="3333750"/>
            <a:ext cx="11112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5" name="Line 55"/>
          <p:cNvSpPr>
            <a:spLocks noChangeShapeType="1"/>
          </p:cNvSpPr>
          <p:nvPr/>
        </p:nvSpPr>
        <p:spPr bwMode="auto">
          <a:xfrm flipV="1">
            <a:off x="2195513" y="2952750"/>
            <a:ext cx="19050" cy="11113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6" name="Line 56"/>
          <p:cNvSpPr>
            <a:spLocks noChangeShapeType="1"/>
          </p:cNvSpPr>
          <p:nvPr/>
        </p:nvSpPr>
        <p:spPr bwMode="auto">
          <a:xfrm flipV="1">
            <a:off x="2222500" y="3011488"/>
            <a:ext cx="17463" cy="1111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7" name="Line 57"/>
          <p:cNvSpPr>
            <a:spLocks noChangeShapeType="1"/>
          </p:cNvSpPr>
          <p:nvPr/>
        </p:nvSpPr>
        <p:spPr bwMode="auto">
          <a:xfrm flipV="1">
            <a:off x="2252663" y="3063875"/>
            <a:ext cx="17462" cy="158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8" name="Line 58"/>
          <p:cNvSpPr>
            <a:spLocks noChangeShapeType="1"/>
          </p:cNvSpPr>
          <p:nvPr/>
        </p:nvSpPr>
        <p:spPr bwMode="auto">
          <a:xfrm flipV="1">
            <a:off x="2289175" y="3121025"/>
            <a:ext cx="19050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99" name="Line 59"/>
          <p:cNvSpPr>
            <a:spLocks noChangeShapeType="1"/>
          </p:cNvSpPr>
          <p:nvPr/>
        </p:nvSpPr>
        <p:spPr bwMode="auto">
          <a:xfrm flipV="1">
            <a:off x="2333625" y="3168650"/>
            <a:ext cx="1587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0" name="Line 60"/>
          <p:cNvSpPr>
            <a:spLocks noChangeShapeType="1"/>
          </p:cNvSpPr>
          <p:nvPr/>
        </p:nvSpPr>
        <p:spPr bwMode="auto">
          <a:xfrm flipV="1">
            <a:off x="2378075" y="3209925"/>
            <a:ext cx="15875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1" name="Line 61"/>
          <p:cNvSpPr>
            <a:spLocks noChangeShapeType="1"/>
          </p:cNvSpPr>
          <p:nvPr/>
        </p:nvSpPr>
        <p:spPr bwMode="auto">
          <a:xfrm flipV="1">
            <a:off x="2432050" y="3254375"/>
            <a:ext cx="9525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2" name="Line 62"/>
          <p:cNvSpPr>
            <a:spLocks noChangeShapeType="1"/>
          </p:cNvSpPr>
          <p:nvPr/>
        </p:nvSpPr>
        <p:spPr bwMode="auto">
          <a:xfrm flipV="1">
            <a:off x="2487613" y="3292475"/>
            <a:ext cx="11112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3" name="Line 63"/>
          <p:cNvSpPr>
            <a:spLocks noChangeShapeType="1"/>
          </p:cNvSpPr>
          <p:nvPr/>
        </p:nvSpPr>
        <p:spPr bwMode="auto">
          <a:xfrm flipV="1">
            <a:off x="2543175" y="3322638"/>
            <a:ext cx="11113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4" name="Line 64"/>
          <p:cNvSpPr>
            <a:spLocks noChangeShapeType="1"/>
          </p:cNvSpPr>
          <p:nvPr/>
        </p:nvSpPr>
        <p:spPr bwMode="auto">
          <a:xfrm flipV="1">
            <a:off x="2598738" y="3344863"/>
            <a:ext cx="7937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5" name="Line 65"/>
          <p:cNvSpPr>
            <a:spLocks noChangeShapeType="1"/>
          </p:cNvSpPr>
          <p:nvPr/>
        </p:nvSpPr>
        <p:spPr bwMode="auto">
          <a:xfrm flipV="1">
            <a:off x="2159000" y="2836863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6" name="Line 66"/>
          <p:cNvSpPr>
            <a:spLocks noChangeShapeType="1"/>
          </p:cNvSpPr>
          <p:nvPr/>
        </p:nvSpPr>
        <p:spPr bwMode="auto">
          <a:xfrm flipV="1">
            <a:off x="2173288" y="2897188"/>
            <a:ext cx="22225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7" name="Line 67"/>
          <p:cNvSpPr>
            <a:spLocks noChangeShapeType="1"/>
          </p:cNvSpPr>
          <p:nvPr/>
        </p:nvSpPr>
        <p:spPr bwMode="auto">
          <a:xfrm>
            <a:off x="2185988" y="2473325"/>
            <a:ext cx="22225" cy="793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8" name="Line 68"/>
          <p:cNvSpPr>
            <a:spLocks noChangeShapeType="1"/>
          </p:cNvSpPr>
          <p:nvPr/>
        </p:nvSpPr>
        <p:spPr bwMode="auto">
          <a:xfrm>
            <a:off x="2211388" y="2414588"/>
            <a:ext cx="19050" cy="793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09" name="Line 69"/>
          <p:cNvSpPr>
            <a:spLocks noChangeShapeType="1"/>
          </p:cNvSpPr>
          <p:nvPr/>
        </p:nvSpPr>
        <p:spPr bwMode="auto">
          <a:xfrm>
            <a:off x="2239963" y="2354263"/>
            <a:ext cx="19050" cy="1111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0" name="Line 70"/>
          <p:cNvSpPr>
            <a:spLocks noChangeShapeType="1"/>
          </p:cNvSpPr>
          <p:nvPr/>
        </p:nvSpPr>
        <p:spPr bwMode="auto">
          <a:xfrm>
            <a:off x="2274888" y="2298700"/>
            <a:ext cx="17462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1" name="Line 71"/>
          <p:cNvSpPr>
            <a:spLocks noChangeShapeType="1"/>
          </p:cNvSpPr>
          <p:nvPr/>
        </p:nvSpPr>
        <p:spPr bwMode="auto">
          <a:xfrm>
            <a:off x="2314575" y="2246313"/>
            <a:ext cx="15875" cy="174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2" name="Line 72"/>
          <p:cNvSpPr>
            <a:spLocks noChangeShapeType="1"/>
          </p:cNvSpPr>
          <p:nvPr/>
        </p:nvSpPr>
        <p:spPr bwMode="auto">
          <a:xfrm>
            <a:off x="2355850" y="2197100"/>
            <a:ext cx="19050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3" name="Line 73"/>
          <p:cNvSpPr>
            <a:spLocks noChangeShapeType="1"/>
          </p:cNvSpPr>
          <p:nvPr/>
        </p:nvSpPr>
        <p:spPr bwMode="auto">
          <a:xfrm>
            <a:off x="2405063" y="2157413"/>
            <a:ext cx="14287" cy="174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4" name="Line 74"/>
          <p:cNvSpPr>
            <a:spLocks noChangeShapeType="1"/>
          </p:cNvSpPr>
          <p:nvPr/>
        </p:nvSpPr>
        <p:spPr bwMode="auto">
          <a:xfrm>
            <a:off x="2460625" y="2116138"/>
            <a:ext cx="12700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5" name="Line 75"/>
          <p:cNvSpPr>
            <a:spLocks noChangeShapeType="1"/>
          </p:cNvSpPr>
          <p:nvPr/>
        </p:nvSpPr>
        <p:spPr bwMode="auto">
          <a:xfrm>
            <a:off x="2432050" y="2138363"/>
            <a:ext cx="14288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6" name="Line 76"/>
          <p:cNvSpPr>
            <a:spLocks noChangeShapeType="1"/>
          </p:cNvSpPr>
          <p:nvPr/>
        </p:nvSpPr>
        <p:spPr bwMode="auto">
          <a:xfrm>
            <a:off x="2382838" y="2179638"/>
            <a:ext cx="14287" cy="174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7" name="Line 77"/>
          <p:cNvSpPr>
            <a:spLocks noChangeShapeType="1"/>
          </p:cNvSpPr>
          <p:nvPr/>
        </p:nvSpPr>
        <p:spPr bwMode="auto">
          <a:xfrm>
            <a:off x="2333625" y="2224088"/>
            <a:ext cx="19050" cy="142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8" name="Line 78"/>
          <p:cNvSpPr>
            <a:spLocks noChangeShapeType="1"/>
          </p:cNvSpPr>
          <p:nvPr/>
        </p:nvSpPr>
        <p:spPr bwMode="auto">
          <a:xfrm>
            <a:off x="2292350" y="2271713"/>
            <a:ext cx="19050" cy="158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19" name="Line 79"/>
          <p:cNvSpPr>
            <a:spLocks noChangeShapeType="1"/>
          </p:cNvSpPr>
          <p:nvPr/>
        </p:nvSpPr>
        <p:spPr bwMode="auto">
          <a:xfrm>
            <a:off x="2255838" y="2324100"/>
            <a:ext cx="22225" cy="158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0" name="Line 80"/>
          <p:cNvSpPr>
            <a:spLocks noChangeShapeType="1"/>
          </p:cNvSpPr>
          <p:nvPr/>
        </p:nvSpPr>
        <p:spPr bwMode="auto">
          <a:xfrm>
            <a:off x="2225675" y="2384425"/>
            <a:ext cx="19050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1" name="Line 81"/>
          <p:cNvSpPr>
            <a:spLocks noChangeShapeType="1"/>
          </p:cNvSpPr>
          <p:nvPr/>
        </p:nvSpPr>
        <p:spPr bwMode="auto">
          <a:xfrm>
            <a:off x="2195513" y="2444750"/>
            <a:ext cx="22225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2" name="Line 82"/>
          <p:cNvSpPr>
            <a:spLocks noChangeShapeType="1"/>
          </p:cNvSpPr>
          <p:nvPr/>
        </p:nvSpPr>
        <p:spPr bwMode="auto">
          <a:xfrm>
            <a:off x="2166938" y="2541588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3" name="Line 83"/>
          <p:cNvSpPr>
            <a:spLocks noChangeShapeType="1"/>
          </p:cNvSpPr>
          <p:nvPr/>
        </p:nvSpPr>
        <p:spPr bwMode="auto">
          <a:xfrm>
            <a:off x="2154238" y="2605088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4" name="Line 84"/>
          <p:cNvSpPr>
            <a:spLocks noChangeShapeType="1"/>
          </p:cNvSpPr>
          <p:nvPr/>
        </p:nvSpPr>
        <p:spPr bwMode="auto">
          <a:xfrm>
            <a:off x="2159000" y="2571750"/>
            <a:ext cx="26988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5" name="Line 85"/>
          <p:cNvSpPr>
            <a:spLocks noChangeShapeType="1"/>
          </p:cNvSpPr>
          <p:nvPr/>
        </p:nvSpPr>
        <p:spPr bwMode="auto">
          <a:xfrm>
            <a:off x="2176463" y="2503488"/>
            <a:ext cx="19050" cy="793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6" name="Line 86"/>
          <p:cNvSpPr>
            <a:spLocks noChangeShapeType="1"/>
          </p:cNvSpPr>
          <p:nvPr/>
        </p:nvSpPr>
        <p:spPr bwMode="auto">
          <a:xfrm>
            <a:off x="2151063" y="2638425"/>
            <a:ext cx="22225" cy="31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7" name="Line 87"/>
          <p:cNvSpPr>
            <a:spLocks noChangeShapeType="1"/>
          </p:cNvSpPr>
          <p:nvPr/>
        </p:nvSpPr>
        <p:spPr bwMode="auto">
          <a:xfrm>
            <a:off x="2147888" y="2671763"/>
            <a:ext cx="25400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8" name="Line 88"/>
          <p:cNvSpPr>
            <a:spLocks noChangeShapeType="1"/>
          </p:cNvSpPr>
          <p:nvPr/>
        </p:nvSpPr>
        <p:spPr bwMode="auto">
          <a:xfrm>
            <a:off x="2487613" y="2100263"/>
            <a:ext cx="11112" cy="190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29" name="Line 89"/>
          <p:cNvSpPr>
            <a:spLocks noChangeShapeType="1"/>
          </p:cNvSpPr>
          <p:nvPr/>
        </p:nvSpPr>
        <p:spPr bwMode="auto">
          <a:xfrm>
            <a:off x="2147888" y="2706688"/>
            <a:ext cx="22225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30" name="Line 90"/>
          <p:cNvSpPr>
            <a:spLocks noChangeShapeType="1"/>
          </p:cNvSpPr>
          <p:nvPr/>
        </p:nvSpPr>
        <p:spPr bwMode="auto">
          <a:xfrm>
            <a:off x="2147888" y="2738438"/>
            <a:ext cx="22225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31" name="Line 91"/>
          <p:cNvSpPr>
            <a:spLocks noChangeShapeType="1"/>
          </p:cNvSpPr>
          <p:nvPr/>
        </p:nvSpPr>
        <p:spPr bwMode="auto">
          <a:xfrm>
            <a:off x="2151063" y="2773363"/>
            <a:ext cx="22225" cy="15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32" name="Freeform 92"/>
          <p:cNvSpPr>
            <a:spLocks/>
          </p:cNvSpPr>
          <p:nvPr/>
        </p:nvSpPr>
        <p:spPr bwMode="auto">
          <a:xfrm>
            <a:off x="1893888" y="1670050"/>
            <a:ext cx="80962" cy="82550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4" y="0"/>
                </a:moveTo>
                <a:lnTo>
                  <a:pt x="22" y="10"/>
                </a:lnTo>
                <a:lnTo>
                  <a:pt x="9" y="22"/>
                </a:lnTo>
                <a:lnTo>
                  <a:pt x="0" y="13"/>
                </a:lnTo>
                <a:lnTo>
                  <a:pt x="14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33" name="Freeform 93"/>
          <p:cNvSpPr>
            <a:spLocks/>
          </p:cNvSpPr>
          <p:nvPr/>
        </p:nvSpPr>
        <p:spPr bwMode="auto">
          <a:xfrm>
            <a:off x="1797050" y="1771650"/>
            <a:ext cx="80963" cy="82550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2" y="0"/>
                </a:moveTo>
                <a:lnTo>
                  <a:pt x="22" y="8"/>
                </a:lnTo>
                <a:lnTo>
                  <a:pt x="10" y="22"/>
                </a:lnTo>
                <a:lnTo>
                  <a:pt x="0" y="14"/>
                </a:lnTo>
                <a:lnTo>
                  <a:pt x="1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34" name="Freeform 94"/>
          <p:cNvSpPr>
            <a:spLocks/>
          </p:cNvSpPr>
          <p:nvPr/>
        </p:nvSpPr>
        <p:spPr bwMode="auto">
          <a:xfrm>
            <a:off x="1714500" y="1879600"/>
            <a:ext cx="77788" cy="82550"/>
          </a:xfrm>
          <a:custGeom>
            <a:avLst/>
            <a:gdLst>
              <a:gd name="T0" fmla="*/ 2147483647 w 21"/>
              <a:gd name="T1" fmla="*/ 0 h 22"/>
              <a:gd name="T2" fmla="*/ 2147483647 w 21"/>
              <a:gd name="T3" fmla="*/ 2147483647 h 22"/>
              <a:gd name="T4" fmla="*/ 2147483647 w 21"/>
              <a:gd name="T5" fmla="*/ 2147483647 h 22"/>
              <a:gd name="T6" fmla="*/ 0 w 21"/>
              <a:gd name="T7" fmla="*/ 2147483647 h 22"/>
              <a:gd name="T8" fmla="*/ 2147483647 w 21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0" y="0"/>
                </a:moveTo>
                <a:lnTo>
                  <a:pt x="21" y="7"/>
                </a:lnTo>
                <a:lnTo>
                  <a:pt x="10" y="22"/>
                </a:lnTo>
                <a:lnTo>
                  <a:pt x="0" y="15"/>
                </a:lnTo>
                <a:lnTo>
                  <a:pt x="10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35" name="Freeform 95"/>
          <p:cNvSpPr>
            <a:spLocks/>
          </p:cNvSpPr>
          <p:nvPr/>
        </p:nvSpPr>
        <p:spPr bwMode="auto">
          <a:xfrm>
            <a:off x="1579563" y="2122488"/>
            <a:ext cx="71437" cy="82550"/>
          </a:xfrm>
          <a:custGeom>
            <a:avLst/>
            <a:gdLst>
              <a:gd name="T0" fmla="*/ 2147483647 w 19"/>
              <a:gd name="T1" fmla="*/ 0 h 22"/>
              <a:gd name="T2" fmla="*/ 2147483647 w 19"/>
              <a:gd name="T3" fmla="*/ 2147483647 h 22"/>
              <a:gd name="T4" fmla="*/ 2147483647 w 19"/>
              <a:gd name="T5" fmla="*/ 2147483647 h 22"/>
              <a:gd name="T6" fmla="*/ 0 w 19"/>
              <a:gd name="T7" fmla="*/ 2147483647 h 22"/>
              <a:gd name="T8" fmla="*/ 2147483647 w 19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2"/>
              <a:gd name="T17" fmla="*/ 19 w 19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2">
                <a:moveTo>
                  <a:pt x="7" y="0"/>
                </a:moveTo>
                <a:lnTo>
                  <a:pt x="19" y="5"/>
                </a:lnTo>
                <a:lnTo>
                  <a:pt x="12" y="22"/>
                </a:lnTo>
                <a:lnTo>
                  <a:pt x="0" y="17"/>
                </a:lnTo>
                <a:lnTo>
                  <a:pt x="7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36" name="Freeform 96"/>
          <p:cNvSpPr>
            <a:spLocks/>
          </p:cNvSpPr>
          <p:nvPr/>
        </p:nvSpPr>
        <p:spPr bwMode="auto">
          <a:xfrm>
            <a:off x="1639888" y="1998663"/>
            <a:ext cx="74612" cy="82550"/>
          </a:xfrm>
          <a:custGeom>
            <a:avLst/>
            <a:gdLst>
              <a:gd name="T0" fmla="*/ 2147483647 w 20"/>
              <a:gd name="T1" fmla="*/ 0 h 22"/>
              <a:gd name="T2" fmla="*/ 2147483647 w 20"/>
              <a:gd name="T3" fmla="*/ 2147483647 h 22"/>
              <a:gd name="T4" fmla="*/ 2147483647 w 20"/>
              <a:gd name="T5" fmla="*/ 2147483647 h 22"/>
              <a:gd name="T6" fmla="*/ 0 w 20"/>
              <a:gd name="T7" fmla="*/ 2147483647 h 22"/>
              <a:gd name="T8" fmla="*/ 2147483647 w 20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2"/>
              <a:gd name="T17" fmla="*/ 20 w 20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2">
                <a:moveTo>
                  <a:pt x="9" y="0"/>
                </a:moveTo>
                <a:lnTo>
                  <a:pt x="20" y="6"/>
                </a:lnTo>
                <a:lnTo>
                  <a:pt x="11" y="22"/>
                </a:lnTo>
                <a:lnTo>
                  <a:pt x="0" y="16"/>
                </a:lnTo>
                <a:lnTo>
                  <a:pt x="9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37" name="Freeform 97"/>
          <p:cNvSpPr>
            <a:spLocks/>
          </p:cNvSpPr>
          <p:nvPr/>
        </p:nvSpPr>
        <p:spPr bwMode="auto">
          <a:xfrm>
            <a:off x="1500188" y="2390775"/>
            <a:ext cx="60325" cy="79375"/>
          </a:xfrm>
          <a:custGeom>
            <a:avLst/>
            <a:gdLst>
              <a:gd name="T0" fmla="*/ 2147483647 w 16"/>
              <a:gd name="T1" fmla="*/ 0 h 21"/>
              <a:gd name="T2" fmla="*/ 2147483647 w 16"/>
              <a:gd name="T3" fmla="*/ 2147483647 h 21"/>
              <a:gd name="T4" fmla="*/ 2147483647 w 16"/>
              <a:gd name="T5" fmla="*/ 2147483647 h 21"/>
              <a:gd name="T6" fmla="*/ 0 w 16"/>
              <a:gd name="T7" fmla="*/ 2147483647 h 21"/>
              <a:gd name="T8" fmla="*/ 2147483647 w 16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21"/>
              <a:gd name="T17" fmla="*/ 16 w 16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21">
                <a:moveTo>
                  <a:pt x="4" y="0"/>
                </a:moveTo>
                <a:lnTo>
                  <a:pt x="16" y="3"/>
                </a:lnTo>
                <a:lnTo>
                  <a:pt x="12" y="21"/>
                </a:lnTo>
                <a:lnTo>
                  <a:pt x="0" y="18"/>
                </a:lnTo>
                <a:lnTo>
                  <a:pt x="4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38" name="Freeform 98"/>
          <p:cNvSpPr>
            <a:spLocks/>
          </p:cNvSpPr>
          <p:nvPr/>
        </p:nvSpPr>
        <p:spPr bwMode="auto">
          <a:xfrm>
            <a:off x="1535113" y="2257425"/>
            <a:ext cx="63500" cy="79375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39" name="Freeform 99"/>
          <p:cNvSpPr>
            <a:spLocks/>
          </p:cNvSpPr>
          <p:nvPr/>
        </p:nvSpPr>
        <p:spPr bwMode="auto">
          <a:xfrm>
            <a:off x="1482725" y="2533650"/>
            <a:ext cx="55563" cy="71438"/>
          </a:xfrm>
          <a:custGeom>
            <a:avLst/>
            <a:gdLst>
              <a:gd name="T0" fmla="*/ 2147483647 w 15"/>
              <a:gd name="T1" fmla="*/ 0 h 19"/>
              <a:gd name="T2" fmla="*/ 2147483647 w 15"/>
              <a:gd name="T3" fmla="*/ 2147483647 h 19"/>
              <a:gd name="T4" fmla="*/ 2147483647 w 15"/>
              <a:gd name="T5" fmla="*/ 2147483647 h 19"/>
              <a:gd name="T6" fmla="*/ 0 w 15"/>
              <a:gd name="T7" fmla="*/ 2147483647 h 19"/>
              <a:gd name="T8" fmla="*/ 2147483647 w 15"/>
              <a:gd name="T9" fmla="*/ 0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9"/>
              <a:gd name="T17" fmla="*/ 15 w 15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9">
                <a:moveTo>
                  <a:pt x="2" y="0"/>
                </a:moveTo>
                <a:lnTo>
                  <a:pt x="15" y="1"/>
                </a:lnTo>
                <a:lnTo>
                  <a:pt x="13" y="19"/>
                </a:lnTo>
                <a:lnTo>
                  <a:pt x="0" y="18"/>
                </a:lnTo>
                <a:lnTo>
                  <a:pt x="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0" name="Rectangle 100"/>
          <p:cNvSpPr>
            <a:spLocks noChangeArrowheads="1"/>
          </p:cNvSpPr>
          <p:nvPr/>
        </p:nvSpPr>
        <p:spPr bwMode="auto">
          <a:xfrm>
            <a:off x="1477963" y="2671763"/>
            <a:ext cx="49212" cy="6667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1" name="Freeform 101"/>
          <p:cNvSpPr>
            <a:spLocks/>
          </p:cNvSpPr>
          <p:nvPr/>
        </p:nvSpPr>
        <p:spPr bwMode="auto">
          <a:xfrm>
            <a:off x="1482725" y="2806700"/>
            <a:ext cx="55563" cy="74613"/>
          </a:xfrm>
          <a:custGeom>
            <a:avLst/>
            <a:gdLst>
              <a:gd name="T0" fmla="*/ 2147483647 w 15"/>
              <a:gd name="T1" fmla="*/ 2147483647 h 20"/>
              <a:gd name="T2" fmla="*/ 2147483647 w 15"/>
              <a:gd name="T3" fmla="*/ 2147483647 h 20"/>
              <a:gd name="T4" fmla="*/ 2147483647 w 15"/>
              <a:gd name="T5" fmla="*/ 0 h 20"/>
              <a:gd name="T6" fmla="*/ 0 w 15"/>
              <a:gd name="T7" fmla="*/ 2147483647 h 20"/>
              <a:gd name="T8" fmla="*/ 2147483647 w 15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0"/>
              <a:gd name="T17" fmla="*/ 15 w 15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0">
                <a:moveTo>
                  <a:pt x="2" y="20"/>
                </a:moveTo>
                <a:lnTo>
                  <a:pt x="15" y="18"/>
                </a:lnTo>
                <a:lnTo>
                  <a:pt x="13" y="0"/>
                </a:lnTo>
                <a:lnTo>
                  <a:pt x="0" y="2"/>
                </a:lnTo>
                <a:lnTo>
                  <a:pt x="2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2" name="Freeform 102"/>
          <p:cNvSpPr>
            <a:spLocks/>
          </p:cNvSpPr>
          <p:nvPr/>
        </p:nvSpPr>
        <p:spPr bwMode="auto">
          <a:xfrm>
            <a:off x="1500188" y="2944813"/>
            <a:ext cx="63500" cy="74612"/>
          </a:xfrm>
          <a:custGeom>
            <a:avLst/>
            <a:gdLst>
              <a:gd name="T0" fmla="*/ 2147483647 w 17"/>
              <a:gd name="T1" fmla="*/ 2147483647 h 20"/>
              <a:gd name="T2" fmla="*/ 2147483647 w 17"/>
              <a:gd name="T3" fmla="*/ 2147483647 h 20"/>
              <a:gd name="T4" fmla="*/ 2147483647 w 17"/>
              <a:gd name="T5" fmla="*/ 0 h 20"/>
              <a:gd name="T6" fmla="*/ 0 w 17"/>
              <a:gd name="T7" fmla="*/ 2147483647 h 20"/>
              <a:gd name="T8" fmla="*/ 2147483647 w 17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0"/>
              <a:gd name="T17" fmla="*/ 17 w 17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0">
                <a:moveTo>
                  <a:pt x="4" y="20"/>
                </a:moveTo>
                <a:lnTo>
                  <a:pt x="17" y="17"/>
                </a:lnTo>
                <a:lnTo>
                  <a:pt x="13" y="0"/>
                </a:lnTo>
                <a:lnTo>
                  <a:pt x="0" y="2"/>
                </a:lnTo>
                <a:lnTo>
                  <a:pt x="4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3" name="Freeform 103"/>
          <p:cNvSpPr>
            <a:spLocks/>
          </p:cNvSpPr>
          <p:nvPr/>
        </p:nvSpPr>
        <p:spPr bwMode="auto">
          <a:xfrm>
            <a:off x="1535113" y="3079750"/>
            <a:ext cx="66675" cy="77788"/>
          </a:xfrm>
          <a:custGeom>
            <a:avLst/>
            <a:gdLst>
              <a:gd name="T0" fmla="*/ 2147483647 w 18"/>
              <a:gd name="T1" fmla="*/ 2147483647 h 21"/>
              <a:gd name="T2" fmla="*/ 2147483647 w 18"/>
              <a:gd name="T3" fmla="*/ 2147483647 h 21"/>
              <a:gd name="T4" fmla="*/ 2147483647 w 18"/>
              <a:gd name="T5" fmla="*/ 0 h 21"/>
              <a:gd name="T6" fmla="*/ 0 w 18"/>
              <a:gd name="T7" fmla="*/ 2147483647 h 21"/>
              <a:gd name="T8" fmla="*/ 2147483647 w 18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6" y="21"/>
                </a:moveTo>
                <a:lnTo>
                  <a:pt x="18" y="17"/>
                </a:lnTo>
                <a:lnTo>
                  <a:pt x="12" y="0"/>
                </a:lnTo>
                <a:lnTo>
                  <a:pt x="0" y="3"/>
                </a:lnTo>
                <a:lnTo>
                  <a:pt x="6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4" name="Freeform 104"/>
          <p:cNvSpPr>
            <a:spLocks/>
          </p:cNvSpPr>
          <p:nvPr/>
        </p:nvSpPr>
        <p:spPr bwMode="auto">
          <a:xfrm>
            <a:off x="1579563" y="3206750"/>
            <a:ext cx="71437" cy="82550"/>
          </a:xfrm>
          <a:custGeom>
            <a:avLst/>
            <a:gdLst>
              <a:gd name="T0" fmla="*/ 2147483647 w 19"/>
              <a:gd name="T1" fmla="*/ 2147483647 h 22"/>
              <a:gd name="T2" fmla="*/ 2147483647 w 19"/>
              <a:gd name="T3" fmla="*/ 2147483647 h 22"/>
              <a:gd name="T4" fmla="*/ 2147483647 w 19"/>
              <a:gd name="T5" fmla="*/ 0 h 22"/>
              <a:gd name="T6" fmla="*/ 0 w 19"/>
              <a:gd name="T7" fmla="*/ 2147483647 h 22"/>
              <a:gd name="T8" fmla="*/ 2147483647 w 19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2"/>
              <a:gd name="T17" fmla="*/ 19 w 19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2">
                <a:moveTo>
                  <a:pt x="8" y="22"/>
                </a:moveTo>
                <a:lnTo>
                  <a:pt x="19" y="17"/>
                </a:lnTo>
                <a:lnTo>
                  <a:pt x="12" y="0"/>
                </a:lnTo>
                <a:lnTo>
                  <a:pt x="0" y="6"/>
                </a:lnTo>
                <a:lnTo>
                  <a:pt x="8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5" name="Freeform 105"/>
          <p:cNvSpPr>
            <a:spLocks/>
          </p:cNvSpPr>
          <p:nvPr/>
        </p:nvSpPr>
        <p:spPr bwMode="auto">
          <a:xfrm>
            <a:off x="1643063" y="3333750"/>
            <a:ext cx="71437" cy="80963"/>
          </a:xfrm>
          <a:custGeom>
            <a:avLst/>
            <a:gdLst>
              <a:gd name="T0" fmla="*/ 2147483647 w 19"/>
              <a:gd name="T1" fmla="*/ 2147483647 h 22"/>
              <a:gd name="T2" fmla="*/ 2147483647 w 19"/>
              <a:gd name="T3" fmla="*/ 2147483647 h 22"/>
              <a:gd name="T4" fmla="*/ 2147483647 w 19"/>
              <a:gd name="T5" fmla="*/ 0 h 22"/>
              <a:gd name="T6" fmla="*/ 0 w 19"/>
              <a:gd name="T7" fmla="*/ 2147483647 h 22"/>
              <a:gd name="T8" fmla="*/ 2147483647 w 19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2"/>
              <a:gd name="T17" fmla="*/ 19 w 19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2">
                <a:moveTo>
                  <a:pt x="8" y="22"/>
                </a:moveTo>
                <a:lnTo>
                  <a:pt x="19" y="15"/>
                </a:lnTo>
                <a:lnTo>
                  <a:pt x="11" y="0"/>
                </a:lnTo>
                <a:lnTo>
                  <a:pt x="0" y="6"/>
                </a:lnTo>
                <a:lnTo>
                  <a:pt x="8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6" name="Freeform 106"/>
          <p:cNvSpPr>
            <a:spLocks/>
          </p:cNvSpPr>
          <p:nvPr/>
        </p:nvSpPr>
        <p:spPr bwMode="auto">
          <a:xfrm>
            <a:off x="1714500" y="3449638"/>
            <a:ext cx="77788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1" y="22"/>
                </a:moveTo>
                <a:lnTo>
                  <a:pt x="21" y="15"/>
                </a:lnTo>
                <a:lnTo>
                  <a:pt x="11" y="0"/>
                </a:lnTo>
                <a:lnTo>
                  <a:pt x="0" y="8"/>
                </a:lnTo>
                <a:lnTo>
                  <a:pt x="11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7" name="Freeform 107"/>
          <p:cNvSpPr>
            <a:spLocks/>
          </p:cNvSpPr>
          <p:nvPr/>
        </p:nvSpPr>
        <p:spPr bwMode="auto">
          <a:xfrm>
            <a:off x="1800225" y="3557588"/>
            <a:ext cx="77788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2" y="22"/>
                </a:moveTo>
                <a:lnTo>
                  <a:pt x="21" y="14"/>
                </a:lnTo>
                <a:lnTo>
                  <a:pt x="9" y="0"/>
                </a:lnTo>
                <a:lnTo>
                  <a:pt x="0" y="9"/>
                </a:lnTo>
                <a:lnTo>
                  <a:pt x="12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8" name="Freeform 108"/>
          <p:cNvSpPr>
            <a:spLocks/>
          </p:cNvSpPr>
          <p:nvPr/>
        </p:nvSpPr>
        <p:spPr bwMode="auto">
          <a:xfrm>
            <a:off x="1897063" y="3659188"/>
            <a:ext cx="82550" cy="80962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0 h 22"/>
              <a:gd name="T6" fmla="*/ 0 w 22"/>
              <a:gd name="T7" fmla="*/ 2147483647 h 22"/>
              <a:gd name="T8" fmla="*/ 2147483647 w 22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3" y="22"/>
                </a:moveTo>
                <a:lnTo>
                  <a:pt x="22" y="13"/>
                </a:lnTo>
                <a:lnTo>
                  <a:pt x="9" y="0"/>
                </a:lnTo>
                <a:lnTo>
                  <a:pt x="0" y="10"/>
                </a:lnTo>
                <a:lnTo>
                  <a:pt x="13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49" name="Freeform 109"/>
          <p:cNvSpPr>
            <a:spLocks/>
          </p:cNvSpPr>
          <p:nvPr/>
        </p:nvSpPr>
        <p:spPr bwMode="auto">
          <a:xfrm>
            <a:off x="2001838" y="3751263"/>
            <a:ext cx="82550" cy="79375"/>
          </a:xfrm>
          <a:custGeom>
            <a:avLst/>
            <a:gdLst>
              <a:gd name="T0" fmla="*/ 2147483647 w 22"/>
              <a:gd name="T1" fmla="*/ 2147483647 h 21"/>
              <a:gd name="T2" fmla="*/ 2147483647 w 22"/>
              <a:gd name="T3" fmla="*/ 2147483647 h 21"/>
              <a:gd name="T4" fmla="*/ 2147483647 w 22"/>
              <a:gd name="T5" fmla="*/ 0 h 21"/>
              <a:gd name="T6" fmla="*/ 0 w 22"/>
              <a:gd name="T7" fmla="*/ 2147483647 h 21"/>
              <a:gd name="T8" fmla="*/ 2147483647 w 22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1"/>
              <a:gd name="T17" fmla="*/ 22 w 2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1">
                <a:moveTo>
                  <a:pt x="15" y="21"/>
                </a:moveTo>
                <a:lnTo>
                  <a:pt x="22" y="10"/>
                </a:lnTo>
                <a:lnTo>
                  <a:pt x="8" y="0"/>
                </a:lnTo>
                <a:lnTo>
                  <a:pt x="0" y="10"/>
                </a:lnTo>
                <a:lnTo>
                  <a:pt x="15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50" name="Freeform 110"/>
          <p:cNvSpPr>
            <a:spLocks/>
          </p:cNvSpPr>
          <p:nvPr/>
        </p:nvSpPr>
        <p:spPr bwMode="auto">
          <a:xfrm>
            <a:off x="2117725" y="3830638"/>
            <a:ext cx="80963" cy="74612"/>
          </a:xfrm>
          <a:custGeom>
            <a:avLst/>
            <a:gdLst>
              <a:gd name="T0" fmla="*/ 2147483647 w 22"/>
              <a:gd name="T1" fmla="*/ 2147483647 h 20"/>
              <a:gd name="T2" fmla="*/ 2147483647 w 22"/>
              <a:gd name="T3" fmla="*/ 2147483647 h 20"/>
              <a:gd name="T4" fmla="*/ 2147483647 w 22"/>
              <a:gd name="T5" fmla="*/ 0 h 20"/>
              <a:gd name="T6" fmla="*/ 0 w 22"/>
              <a:gd name="T7" fmla="*/ 2147483647 h 20"/>
              <a:gd name="T8" fmla="*/ 2147483647 w 22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16" y="20"/>
                </a:moveTo>
                <a:lnTo>
                  <a:pt x="22" y="9"/>
                </a:lnTo>
                <a:lnTo>
                  <a:pt x="7" y="0"/>
                </a:lnTo>
                <a:lnTo>
                  <a:pt x="0" y="11"/>
                </a:lnTo>
                <a:lnTo>
                  <a:pt x="16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51" name="Line 111"/>
          <p:cNvSpPr>
            <a:spLocks noChangeShapeType="1"/>
          </p:cNvSpPr>
          <p:nvPr/>
        </p:nvSpPr>
        <p:spPr bwMode="auto">
          <a:xfrm>
            <a:off x="2514600" y="2081213"/>
            <a:ext cx="9525" cy="2222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52" name="Freeform 112"/>
          <p:cNvSpPr>
            <a:spLocks/>
          </p:cNvSpPr>
          <p:nvPr/>
        </p:nvSpPr>
        <p:spPr bwMode="auto">
          <a:xfrm>
            <a:off x="2625725" y="2049463"/>
            <a:ext cx="33338" cy="22225"/>
          </a:xfrm>
          <a:custGeom>
            <a:avLst/>
            <a:gdLst>
              <a:gd name="T0" fmla="*/ 0 w 9"/>
              <a:gd name="T1" fmla="*/ 2147483647 h 6"/>
              <a:gd name="T2" fmla="*/ 2147483647 w 9"/>
              <a:gd name="T3" fmla="*/ 2147483647 h 6"/>
              <a:gd name="T4" fmla="*/ 2147483647 w 9"/>
              <a:gd name="T5" fmla="*/ 0 h 6"/>
              <a:gd name="T6" fmla="*/ 0 60000 65536"/>
              <a:gd name="T7" fmla="*/ 0 60000 65536"/>
              <a:gd name="T8" fmla="*/ 0 60000 65536"/>
              <a:gd name="T9" fmla="*/ 0 w 9"/>
              <a:gd name="T10" fmla="*/ 0 h 6"/>
              <a:gd name="T11" fmla="*/ 9 w 9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" h="6">
                <a:moveTo>
                  <a:pt x="0" y="6"/>
                </a:moveTo>
                <a:lnTo>
                  <a:pt x="2" y="2"/>
                </a:lnTo>
                <a:lnTo>
                  <a:pt x="9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53" name="Freeform 113"/>
          <p:cNvSpPr>
            <a:spLocks/>
          </p:cNvSpPr>
          <p:nvPr/>
        </p:nvSpPr>
        <p:spPr bwMode="auto">
          <a:xfrm>
            <a:off x="2659063" y="1412875"/>
            <a:ext cx="11112" cy="646113"/>
          </a:xfrm>
          <a:custGeom>
            <a:avLst/>
            <a:gdLst>
              <a:gd name="T0" fmla="*/ 0 w 3"/>
              <a:gd name="T1" fmla="*/ 0 h 173"/>
              <a:gd name="T2" fmla="*/ 0 w 3"/>
              <a:gd name="T3" fmla="*/ 2147483647 h 173"/>
              <a:gd name="T4" fmla="*/ 2147483647 w 3"/>
              <a:gd name="T5" fmla="*/ 2147483647 h 173"/>
              <a:gd name="T6" fmla="*/ 2147483647 w 3"/>
              <a:gd name="T7" fmla="*/ 0 h 173"/>
              <a:gd name="T8" fmla="*/ 0 w 3"/>
              <a:gd name="T9" fmla="*/ 0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73"/>
              <a:gd name="T17" fmla="*/ 3 w 3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73">
                <a:moveTo>
                  <a:pt x="0" y="0"/>
                </a:moveTo>
                <a:lnTo>
                  <a:pt x="0" y="173"/>
                </a:lnTo>
                <a:lnTo>
                  <a:pt x="3" y="17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54" name="Freeform 114"/>
          <p:cNvSpPr>
            <a:spLocks/>
          </p:cNvSpPr>
          <p:nvPr/>
        </p:nvSpPr>
        <p:spPr bwMode="auto">
          <a:xfrm>
            <a:off x="2609850" y="1473200"/>
            <a:ext cx="12700" cy="588963"/>
          </a:xfrm>
          <a:custGeom>
            <a:avLst/>
            <a:gdLst>
              <a:gd name="T0" fmla="*/ 0 w 3"/>
              <a:gd name="T1" fmla="*/ 0 h 158"/>
              <a:gd name="T2" fmla="*/ 0 w 3"/>
              <a:gd name="T3" fmla="*/ 2147483647 h 158"/>
              <a:gd name="T4" fmla="*/ 2147483647 w 3"/>
              <a:gd name="T5" fmla="*/ 2147483647 h 158"/>
              <a:gd name="T6" fmla="*/ 2147483647 w 3"/>
              <a:gd name="T7" fmla="*/ 0 h 158"/>
              <a:gd name="T8" fmla="*/ 0 w 3"/>
              <a:gd name="T9" fmla="*/ 0 h 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158"/>
              <a:gd name="T17" fmla="*/ 3 w 3"/>
              <a:gd name="T18" fmla="*/ 158 h 1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158">
                <a:moveTo>
                  <a:pt x="0" y="0"/>
                </a:moveTo>
                <a:lnTo>
                  <a:pt x="0" y="158"/>
                </a:lnTo>
                <a:lnTo>
                  <a:pt x="3" y="157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55" name="Freeform 115"/>
          <p:cNvSpPr>
            <a:spLocks/>
          </p:cNvSpPr>
          <p:nvPr/>
        </p:nvSpPr>
        <p:spPr bwMode="auto">
          <a:xfrm>
            <a:off x="2647950" y="3348038"/>
            <a:ext cx="49213" cy="26987"/>
          </a:xfrm>
          <a:custGeom>
            <a:avLst/>
            <a:gdLst>
              <a:gd name="T0" fmla="*/ 0 w 13"/>
              <a:gd name="T1" fmla="*/ 0 h 7"/>
              <a:gd name="T2" fmla="*/ 2147483647 w 13"/>
              <a:gd name="T3" fmla="*/ 2147483647 h 7"/>
              <a:gd name="T4" fmla="*/ 2147483647 w 13"/>
              <a:gd name="T5" fmla="*/ 2147483647 h 7"/>
              <a:gd name="T6" fmla="*/ 0 60000 65536"/>
              <a:gd name="T7" fmla="*/ 0 60000 65536"/>
              <a:gd name="T8" fmla="*/ 0 60000 65536"/>
              <a:gd name="T9" fmla="*/ 0 w 13"/>
              <a:gd name="T10" fmla="*/ 0 h 7"/>
              <a:gd name="T11" fmla="*/ 13 w 13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" h="7">
                <a:moveTo>
                  <a:pt x="0" y="0"/>
                </a:moveTo>
                <a:lnTo>
                  <a:pt x="3" y="4"/>
                </a:lnTo>
                <a:lnTo>
                  <a:pt x="13" y="7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56" name="Freeform 116"/>
          <p:cNvSpPr>
            <a:spLocks/>
          </p:cNvSpPr>
          <p:nvPr/>
        </p:nvSpPr>
        <p:spPr bwMode="auto">
          <a:xfrm>
            <a:off x="2081213" y="3911600"/>
            <a:ext cx="114300" cy="82550"/>
          </a:xfrm>
          <a:custGeom>
            <a:avLst/>
            <a:gdLst>
              <a:gd name="T0" fmla="*/ 0 w 31"/>
              <a:gd name="T1" fmla="*/ 2147483647 h 22"/>
              <a:gd name="T2" fmla="*/ 2147483647 w 31"/>
              <a:gd name="T3" fmla="*/ 0 h 22"/>
              <a:gd name="T4" fmla="*/ 2147483647 w 31"/>
              <a:gd name="T5" fmla="*/ 2147483647 h 22"/>
              <a:gd name="T6" fmla="*/ 2147483647 w 31"/>
              <a:gd name="T7" fmla="*/ 2147483647 h 22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22"/>
              <a:gd name="T14" fmla="*/ 31 w 31"/>
              <a:gd name="T15" fmla="*/ 22 h 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22">
                <a:moveTo>
                  <a:pt x="0" y="5"/>
                </a:moveTo>
                <a:lnTo>
                  <a:pt x="3" y="0"/>
                </a:lnTo>
                <a:lnTo>
                  <a:pt x="31" y="16"/>
                </a:lnTo>
                <a:lnTo>
                  <a:pt x="29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57" name="Line 117"/>
          <p:cNvSpPr>
            <a:spLocks noChangeShapeType="1"/>
          </p:cNvSpPr>
          <p:nvPr/>
        </p:nvSpPr>
        <p:spPr bwMode="auto">
          <a:xfrm flipH="1">
            <a:off x="2106613" y="3908425"/>
            <a:ext cx="6350" cy="127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58" name="Line 118"/>
          <p:cNvSpPr>
            <a:spLocks noChangeShapeType="1"/>
          </p:cNvSpPr>
          <p:nvPr/>
        </p:nvSpPr>
        <p:spPr bwMode="auto">
          <a:xfrm flipH="1">
            <a:off x="2185988" y="3952875"/>
            <a:ext cx="3175" cy="127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59" name="Freeform 119"/>
          <p:cNvSpPr>
            <a:spLocks/>
          </p:cNvSpPr>
          <p:nvPr/>
        </p:nvSpPr>
        <p:spPr bwMode="auto">
          <a:xfrm>
            <a:off x="2103438" y="3921125"/>
            <a:ext cx="82550" cy="58738"/>
          </a:xfrm>
          <a:custGeom>
            <a:avLst/>
            <a:gdLst>
              <a:gd name="T0" fmla="*/ 2147483647 w 22"/>
              <a:gd name="T1" fmla="*/ 0 h 16"/>
              <a:gd name="T2" fmla="*/ 0 w 22"/>
              <a:gd name="T3" fmla="*/ 2147483647 h 16"/>
              <a:gd name="T4" fmla="*/ 2147483647 w 22"/>
              <a:gd name="T5" fmla="*/ 2147483647 h 16"/>
              <a:gd name="T6" fmla="*/ 2147483647 w 22"/>
              <a:gd name="T7" fmla="*/ 2147483647 h 16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16"/>
              <a:gd name="T14" fmla="*/ 22 w 22"/>
              <a:gd name="T15" fmla="*/ 16 h 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16">
                <a:moveTo>
                  <a:pt x="1" y="0"/>
                </a:moveTo>
                <a:lnTo>
                  <a:pt x="0" y="4"/>
                </a:lnTo>
                <a:lnTo>
                  <a:pt x="20" y="16"/>
                </a:lnTo>
                <a:lnTo>
                  <a:pt x="22" y="1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0" name="Freeform 120"/>
          <p:cNvSpPr>
            <a:spLocks/>
          </p:cNvSpPr>
          <p:nvPr/>
        </p:nvSpPr>
        <p:spPr bwMode="auto">
          <a:xfrm>
            <a:off x="1306513" y="2706688"/>
            <a:ext cx="88900" cy="1728787"/>
          </a:xfrm>
          <a:custGeom>
            <a:avLst/>
            <a:gdLst>
              <a:gd name="T0" fmla="*/ 2147483647 w 24"/>
              <a:gd name="T1" fmla="*/ 0 h 463"/>
              <a:gd name="T2" fmla="*/ 2147483647 w 24"/>
              <a:gd name="T3" fmla="*/ 0 h 463"/>
              <a:gd name="T4" fmla="*/ 0 w 24"/>
              <a:gd name="T5" fmla="*/ 2147483647 h 463"/>
              <a:gd name="T6" fmla="*/ 0 w 24"/>
              <a:gd name="T7" fmla="*/ 2147483647 h 463"/>
              <a:gd name="T8" fmla="*/ 0 60000 65536"/>
              <a:gd name="T9" fmla="*/ 0 60000 65536"/>
              <a:gd name="T10" fmla="*/ 0 60000 65536"/>
              <a:gd name="T11" fmla="*/ 0 60000 65536"/>
              <a:gd name="T12" fmla="*/ 0 w 24"/>
              <a:gd name="T13" fmla="*/ 0 h 463"/>
              <a:gd name="T14" fmla="*/ 24 w 24"/>
              <a:gd name="T15" fmla="*/ 463 h 4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" h="463">
                <a:moveTo>
                  <a:pt x="24" y="0"/>
                </a:moveTo>
                <a:lnTo>
                  <a:pt x="13" y="0"/>
                </a:lnTo>
                <a:lnTo>
                  <a:pt x="0" y="13"/>
                </a:lnTo>
                <a:lnTo>
                  <a:pt x="0" y="463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1" name="Line 121"/>
          <p:cNvSpPr>
            <a:spLocks noChangeShapeType="1"/>
          </p:cNvSpPr>
          <p:nvPr/>
        </p:nvSpPr>
        <p:spPr bwMode="auto">
          <a:xfrm>
            <a:off x="2154238" y="3990975"/>
            <a:ext cx="1587" cy="44450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2" name="Freeform 122"/>
          <p:cNvSpPr>
            <a:spLocks/>
          </p:cNvSpPr>
          <p:nvPr/>
        </p:nvSpPr>
        <p:spPr bwMode="auto">
          <a:xfrm>
            <a:off x="1657350" y="3505200"/>
            <a:ext cx="82550" cy="109538"/>
          </a:xfrm>
          <a:custGeom>
            <a:avLst/>
            <a:gdLst>
              <a:gd name="T0" fmla="*/ 0 w 22"/>
              <a:gd name="T1" fmla="*/ 2147483647 h 29"/>
              <a:gd name="T2" fmla="*/ 2147483647 w 22"/>
              <a:gd name="T3" fmla="*/ 0 h 29"/>
              <a:gd name="T4" fmla="*/ 2147483647 w 22"/>
              <a:gd name="T5" fmla="*/ 2147483647 h 29"/>
              <a:gd name="T6" fmla="*/ 2147483647 w 22"/>
              <a:gd name="T7" fmla="*/ 2147483647 h 29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29"/>
              <a:gd name="T14" fmla="*/ 22 w 22"/>
              <a:gd name="T15" fmla="*/ 29 h 2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29">
                <a:moveTo>
                  <a:pt x="0" y="3"/>
                </a:moveTo>
                <a:lnTo>
                  <a:pt x="5" y="0"/>
                </a:lnTo>
                <a:lnTo>
                  <a:pt x="22" y="24"/>
                </a:lnTo>
                <a:lnTo>
                  <a:pt x="18" y="29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3" name="Line 123"/>
          <p:cNvSpPr>
            <a:spLocks noChangeShapeType="1"/>
          </p:cNvSpPr>
          <p:nvPr/>
        </p:nvSpPr>
        <p:spPr bwMode="auto">
          <a:xfrm flipH="1">
            <a:off x="1687513" y="3513138"/>
            <a:ext cx="7937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4" name="Line 124"/>
          <p:cNvSpPr>
            <a:spLocks noChangeShapeType="1"/>
          </p:cNvSpPr>
          <p:nvPr/>
        </p:nvSpPr>
        <p:spPr bwMode="auto">
          <a:xfrm flipH="1">
            <a:off x="1733550" y="3573463"/>
            <a:ext cx="6350" cy="63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5" name="Freeform 125"/>
          <p:cNvSpPr>
            <a:spLocks/>
          </p:cNvSpPr>
          <p:nvPr/>
        </p:nvSpPr>
        <p:spPr bwMode="auto">
          <a:xfrm>
            <a:off x="1676400" y="3519488"/>
            <a:ext cx="57150" cy="71437"/>
          </a:xfrm>
          <a:custGeom>
            <a:avLst/>
            <a:gdLst>
              <a:gd name="T0" fmla="*/ 2147483647 w 15"/>
              <a:gd name="T1" fmla="*/ 0 h 19"/>
              <a:gd name="T2" fmla="*/ 0 w 15"/>
              <a:gd name="T3" fmla="*/ 2147483647 h 19"/>
              <a:gd name="T4" fmla="*/ 2147483647 w 15"/>
              <a:gd name="T5" fmla="*/ 2147483647 h 19"/>
              <a:gd name="T6" fmla="*/ 2147483647 w 15"/>
              <a:gd name="T7" fmla="*/ 2147483647 h 19"/>
              <a:gd name="T8" fmla="*/ 0 60000 65536"/>
              <a:gd name="T9" fmla="*/ 0 60000 65536"/>
              <a:gd name="T10" fmla="*/ 0 60000 65536"/>
              <a:gd name="T11" fmla="*/ 0 60000 65536"/>
              <a:gd name="T12" fmla="*/ 0 w 15"/>
              <a:gd name="T13" fmla="*/ 0 h 19"/>
              <a:gd name="T14" fmla="*/ 15 w 15"/>
              <a:gd name="T15" fmla="*/ 19 h 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" h="19">
                <a:moveTo>
                  <a:pt x="3" y="0"/>
                </a:moveTo>
                <a:lnTo>
                  <a:pt x="0" y="2"/>
                </a:lnTo>
                <a:lnTo>
                  <a:pt x="12" y="19"/>
                </a:lnTo>
                <a:lnTo>
                  <a:pt x="15" y="17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6" name="Line 126"/>
          <p:cNvSpPr>
            <a:spLocks noChangeShapeType="1"/>
          </p:cNvSpPr>
          <p:nvPr/>
        </p:nvSpPr>
        <p:spPr bwMode="auto">
          <a:xfrm>
            <a:off x="1673225" y="3568700"/>
            <a:ext cx="0" cy="8667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7" name="Line 127"/>
          <p:cNvSpPr>
            <a:spLocks noChangeShapeType="1"/>
          </p:cNvSpPr>
          <p:nvPr/>
        </p:nvSpPr>
        <p:spPr bwMode="auto">
          <a:xfrm>
            <a:off x="1695450" y="3595688"/>
            <a:ext cx="1588" cy="839787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8" name="Line 128"/>
          <p:cNvSpPr>
            <a:spLocks noChangeShapeType="1"/>
          </p:cNvSpPr>
          <p:nvPr/>
        </p:nvSpPr>
        <p:spPr bwMode="auto">
          <a:xfrm>
            <a:off x="2128838" y="3975100"/>
            <a:ext cx="1587" cy="460375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69" name="Line 131"/>
          <p:cNvSpPr>
            <a:spLocks noChangeShapeType="1"/>
          </p:cNvSpPr>
          <p:nvPr/>
        </p:nvSpPr>
        <p:spPr bwMode="auto">
          <a:xfrm flipH="1">
            <a:off x="2622550" y="1779588"/>
            <a:ext cx="14288" cy="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0" name="Freeform 132"/>
          <p:cNvSpPr>
            <a:spLocks/>
          </p:cNvSpPr>
          <p:nvPr/>
        </p:nvSpPr>
        <p:spPr bwMode="auto">
          <a:xfrm>
            <a:off x="2636838" y="1692275"/>
            <a:ext cx="11112" cy="87313"/>
          </a:xfrm>
          <a:custGeom>
            <a:avLst/>
            <a:gdLst>
              <a:gd name="T0" fmla="*/ 0 w 3"/>
              <a:gd name="T1" fmla="*/ 2147483647 h 23"/>
              <a:gd name="T2" fmla="*/ 2147483647 w 3"/>
              <a:gd name="T3" fmla="*/ 0 h 23"/>
              <a:gd name="T4" fmla="*/ 2147483647 w 3"/>
              <a:gd name="T5" fmla="*/ 2147483647 h 23"/>
              <a:gd name="T6" fmla="*/ 0 w 3"/>
              <a:gd name="T7" fmla="*/ 2147483647 h 23"/>
              <a:gd name="T8" fmla="*/ 0 60000 65536"/>
              <a:gd name="T9" fmla="*/ 0 60000 65536"/>
              <a:gd name="T10" fmla="*/ 0 60000 65536"/>
              <a:gd name="T11" fmla="*/ 0 60000 65536"/>
              <a:gd name="T12" fmla="*/ 0 w 3"/>
              <a:gd name="T13" fmla="*/ 0 h 23"/>
              <a:gd name="T14" fmla="*/ 3 w 3"/>
              <a:gd name="T15" fmla="*/ 23 h 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" h="23">
                <a:moveTo>
                  <a:pt x="0" y="1"/>
                </a:moveTo>
                <a:lnTo>
                  <a:pt x="3" y="0"/>
                </a:lnTo>
                <a:lnTo>
                  <a:pt x="3" y="23"/>
                </a:lnTo>
                <a:lnTo>
                  <a:pt x="0" y="22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1" name="Rectangle 133"/>
          <p:cNvSpPr>
            <a:spLocks noChangeArrowheads="1"/>
          </p:cNvSpPr>
          <p:nvPr/>
        </p:nvSpPr>
        <p:spPr bwMode="auto">
          <a:xfrm>
            <a:off x="2636838" y="1677988"/>
            <a:ext cx="22225" cy="119062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2" name="Rectangle 134"/>
          <p:cNvSpPr>
            <a:spLocks noChangeArrowheads="1"/>
          </p:cNvSpPr>
          <p:nvPr/>
        </p:nvSpPr>
        <p:spPr bwMode="auto">
          <a:xfrm>
            <a:off x="1209675" y="4440238"/>
            <a:ext cx="1778000" cy="66675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3" name="Freeform 135"/>
          <p:cNvSpPr>
            <a:spLocks/>
          </p:cNvSpPr>
          <p:nvPr/>
        </p:nvSpPr>
        <p:spPr bwMode="auto">
          <a:xfrm>
            <a:off x="2697163" y="3359150"/>
            <a:ext cx="22225" cy="803275"/>
          </a:xfrm>
          <a:custGeom>
            <a:avLst/>
            <a:gdLst>
              <a:gd name="T0" fmla="*/ 0 w 6"/>
              <a:gd name="T1" fmla="*/ 0 h 215"/>
              <a:gd name="T2" fmla="*/ 2147483647 w 6"/>
              <a:gd name="T3" fmla="*/ 2147483647 h 215"/>
              <a:gd name="T4" fmla="*/ 2147483647 w 6"/>
              <a:gd name="T5" fmla="*/ 2147483647 h 215"/>
              <a:gd name="T6" fmla="*/ 0 w 6"/>
              <a:gd name="T7" fmla="*/ 2147483647 h 215"/>
              <a:gd name="T8" fmla="*/ 0 w 6"/>
              <a:gd name="T9" fmla="*/ 0 h 2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215"/>
              <a:gd name="T17" fmla="*/ 6 w 6"/>
              <a:gd name="T18" fmla="*/ 215 h 2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215">
                <a:moveTo>
                  <a:pt x="0" y="0"/>
                </a:moveTo>
                <a:lnTo>
                  <a:pt x="6" y="2"/>
                </a:lnTo>
                <a:lnTo>
                  <a:pt x="6" y="215"/>
                </a:lnTo>
                <a:lnTo>
                  <a:pt x="0" y="215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4" name="Freeform 136"/>
          <p:cNvSpPr>
            <a:spLocks/>
          </p:cNvSpPr>
          <p:nvPr/>
        </p:nvSpPr>
        <p:spPr bwMode="auto">
          <a:xfrm>
            <a:off x="2609850" y="3348038"/>
            <a:ext cx="38100" cy="758825"/>
          </a:xfrm>
          <a:custGeom>
            <a:avLst/>
            <a:gdLst>
              <a:gd name="T0" fmla="*/ 0 w 10"/>
              <a:gd name="T1" fmla="*/ 0 h 203"/>
              <a:gd name="T2" fmla="*/ 2147483647 w 10"/>
              <a:gd name="T3" fmla="*/ 2147483647 h 203"/>
              <a:gd name="T4" fmla="*/ 2147483647 w 10"/>
              <a:gd name="T5" fmla="*/ 2147483647 h 203"/>
              <a:gd name="T6" fmla="*/ 0 w 10"/>
              <a:gd name="T7" fmla="*/ 2147483647 h 203"/>
              <a:gd name="T8" fmla="*/ 0 w 10"/>
              <a:gd name="T9" fmla="*/ 0 h 2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203"/>
              <a:gd name="T17" fmla="*/ 10 w 10"/>
              <a:gd name="T18" fmla="*/ 203 h 2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203">
                <a:moveTo>
                  <a:pt x="0" y="0"/>
                </a:moveTo>
                <a:lnTo>
                  <a:pt x="10" y="3"/>
                </a:lnTo>
                <a:lnTo>
                  <a:pt x="10" y="203"/>
                </a:lnTo>
                <a:lnTo>
                  <a:pt x="0" y="201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5" name="Freeform 137"/>
          <p:cNvSpPr>
            <a:spLocks/>
          </p:cNvSpPr>
          <p:nvPr/>
        </p:nvSpPr>
        <p:spPr bwMode="auto">
          <a:xfrm>
            <a:off x="2457450" y="4079875"/>
            <a:ext cx="119063" cy="49213"/>
          </a:xfrm>
          <a:custGeom>
            <a:avLst/>
            <a:gdLst>
              <a:gd name="T0" fmla="*/ 0 w 32"/>
              <a:gd name="T1" fmla="*/ 2147483647 h 13"/>
              <a:gd name="T2" fmla="*/ 2147483647 w 32"/>
              <a:gd name="T3" fmla="*/ 0 h 13"/>
              <a:gd name="T4" fmla="*/ 2147483647 w 32"/>
              <a:gd name="T5" fmla="*/ 2147483647 h 13"/>
              <a:gd name="T6" fmla="*/ 2147483647 w 32"/>
              <a:gd name="T7" fmla="*/ 2147483647 h 13"/>
              <a:gd name="T8" fmla="*/ 0 60000 65536"/>
              <a:gd name="T9" fmla="*/ 0 60000 65536"/>
              <a:gd name="T10" fmla="*/ 0 60000 65536"/>
              <a:gd name="T11" fmla="*/ 0 60000 65536"/>
              <a:gd name="T12" fmla="*/ 0 w 32"/>
              <a:gd name="T13" fmla="*/ 0 h 13"/>
              <a:gd name="T14" fmla="*/ 32 w 32"/>
              <a:gd name="T15" fmla="*/ 13 h 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" h="13">
                <a:moveTo>
                  <a:pt x="0" y="6"/>
                </a:moveTo>
                <a:lnTo>
                  <a:pt x="1" y="0"/>
                </a:lnTo>
                <a:lnTo>
                  <a:pt x="32" y="7"/>
                </a:lnTo>
                <a:lnTo>
                  <a:pt x="31" y="13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6" name="Line 138"/>
          <p:cNvSpPr>
            <a:spLocks noChangeShapeType="1"/>
          </p:cNvSpPr>
          <p:nvPr/>
        </p:nvSpPr>
        <p:spPr bwMode="auto">
          <a:xfrm flipH="1">
            <a:off x="2476500" y="4070350"/>
            <a:ext cx="3175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7" name="Line 139"/>
          <p:cNvSpPr>
            <a:spLocks noChangeShapeType="1"/>
          </p:cNvSpPr>
          <p:nvPr/>
        </p:nvSpPr>
        <p:spPr bwMode="auto">
          <a:xfrm flipH="1">
            <a:off x="2565400" y="4092575"/>
            <a:ext cx="4763" cy="14288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8" name="Freeform 140"/>
          <p:cNvSpPr>
            <a:spLocks/>
          </p:cNvSpPr>
          <p:nvPr/>
        </p:nvSpPr>
        <p:spPr bwMode="auto">
          <a:xfrm>
            <a:off x="2473325" y="4084638"/>
            <a:ext cx="92075" cy="33337"/>
          </a:xfrm>
          <a:custGeom>
            <a:avLst/>
            <a:gdLst>
              <a:gd name="T0" fmla="*/ 2147483647 w 25"/>
              <a:gd name="T1" fmla="*/ 0 h 9"/>
              <a:gd name="T2" fmla="*/ 0 w 25"/>
              <a:gd name="T3" fmla="*/ 2147483647 h 9"/>
              <a:gd name="T4" fmla="*/ 2147483647 w 25"/>
              <a:gd name="T5" fmla="*/ 2147483647 h 9"/>
              <a:gd name="T6" fmla="*/ 2147483647 w 25"/>
              <a:gd name="T7" fmla="*/ 2147483647 h 9"/>
              <a:gd name="T8" fmla="*/ 0 60000 65536"/>
              <a:gd name="T9" fmla="*/ 0 60000 65536"/>
              <a:gd name="T10" fmla="*/ 0 60000 65536"/>
              <a:gd name="T11" fmla="*/ 0 60000 65536"/>
              <a:gd name="T12" fmla="*/ 0 w 25"/>
              <a:gd name="T13" fmla="*/ 0 h 9"/>
              <a:gd name="T14" fmla="*/ 25 w 25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" h="9">
                <a:moveTo>
                  <a:pt x="1" y="0"/>
                </a:moveTo>
                <a:lnTo>
                  <a:pt x="0" y="3"/>
                </a:lnTo>
                <a:lnTo>
                  <a:pt x="25" y="9"/>
                </a:lnTo>
                <a:lnTo>
                  <a:pt x="25" y="6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79" name="Line 141"/>
          <p:cNvSpPr>
            <a:spLocks noChangeShapeType="1"/>
          </p:cNvSpPr>
          <p:nvPr/>
        </p:nvSpPr>
        <p:spPr bwMode="auto">
          <a:xfrm>
            <a:off x="2498725" y="4125913"/>
            <a:ext cx="1588" cy="309562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80" name="Line 142"/>
          <p:cNvSpPr>
            <a:spLocks noChangeShapeType="1"/>
          </p:cNvSpPr>
          <p:nvPr/>
        </p:nvSpPr>
        <p:spPr bwMode="auto">
          <a:xfrm>
            <a:off x="2524125" y="4129088"/>
            <a:ext cx="1588" cy="311150"/>
          </a:xfrm>
          <a:prstGeom prst="line">
            <a:avLst/>
          </a:pr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81" name="Rectangle 143"/>
          <p:cNvSpPr>
            <a:spLocks noChangeArrowheads="1"/>
          </p:cNvSpPr>
          <p:nvPr/>
        </p:nvSpPr>
        <p:spPr bwMode="auto">
          <a:xfrm>
            <a:off x="2857500" y="3433763"/>
            <a:ext cx="25400" cy="1006475"/>
          </a:xfrm>
          <a:prstGeom prst="rect">
            <a:avLst/>
          </a:prstGeom>
          <a:noFill/>
          <a:ln w="0">
            <a:solidFill>
              <a:srgbClr val="24272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82" name="Freeform 144"/>
          <p:cNvSpPr>
            <a:spLocks/>
          </p:cNvSpPr>
          <p:nvPr/>
        </p:nvSpPr>
        <p:spPr bwMode="auto">
          <a:xfrm>
            <a:off x="2719388" y="3370263"/>
            <a:ext cx="138112" cy="66675"/>
          </a:xfrm>
          <a:custGeom>
            <a:avLst/>
            <a:gdLst>
              <a:gd name="T0" fmla="*/ 0 w 37"/>
              <a:gd name="T1" fmla="*/ 0 h 18"/>
              <a:gd name="T2" fmla="*/ 2147483647 w 37"/>
              <a:gd name="T3" fmla="*/ 2147483647 h 18"/>
              <a:gd name="T4" fmla="*/ 2147483647 w 37"/>
              <a:gd name="T5" fmla="*/ 2147483647 h 18"/>
              <a:gd name="T6" fmla="*/ 2147483647 w 37"/>
              <a:gd name="T7" fmla="*/ 2147483647 h 18"/>
              <a:gd name="T8" fmla="*/ 2147483647 w 37"/>
              <a:gd name="T9" fmla="*/ 2147483647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18"/>
              <a:gd name="T17" fmla="*/ 37 w 37"/>
              <a:gd name="T18" fmla="*/ 18 h 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18">
                <a:moveTo>
                  <a:pt x="0" y="0"/>
                </a:moveTo>
                <a:lnTo>
                  <a:pt x="11" y="2"/>
                </a:lnTo>
                <a:lnTo>
                  <a:pt x="22" y="3"/>
                </a:lnTo>
                <a:lnTo>
                  <a:pt x="25" y="3"/>
                </a:lnTo>
                <a:lnTo>
                  <a:pt x="37" y="18"/>
                </a:lnTo>
              </a:path>
            </a:pathLst>
          </a:custGeom>
          <a:noFill/>
          <a:ln w="0">
            <a:solidFill>
              <a:srgbClr val="24272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83" name="Freeform 145"/>
          <p:cNvSpPr>
            <a:spLocks/>
          </p:cNvSpPr>
          <p:nvPr/>
        </p:nvSpPr>
        <p:spPr bwMode="auto">
          <a:xfrm>
            <a:off x="2427288" y="2033588"/>
            <a:ext cx="82550" cy="74612"/>
          </a:xfrm>
          <a:custGeom>
            <a:avLst/>
            <a:gdLst>
              <a:gd name="T0" fmla="*/ 2147483647 w 22"/>
              <a:gd name="T1" fmla="*/ 0 h 20"/>
              <a:gd name="T2" fmla="*/ 2147483647 w 22"/>
              <a:gd name="T3" fmla="*/ 2147483647 h 20"/>
              <a:gd name="T4" fmla="*/ 2147483647 w 22"/>
              <a:gd name="T5" fmla="*/ 2147483647 h 20"/>
              <a:gd name="T6" fmla="*/ 0 w 22"/>
              <a:gd name="T7" fmla="*/ 2147483647 h 20"/>
              <a:gd name="T8" fmla="*/ 2147483647 w 22"/>
              <a:gd name="T9" fmla="*/ 0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16" y="0"/>
                </a:moveTo>
                <a:lnTo>
                  <a:pt x="22" y="11"/>
                </a:lnTo>
                <a:lnTo>
                  <a:pt x="6" y="20"/>
                </a:lnTo>
                <a:lnTo>
                  <a:pt x="0" y="9"/>
                </a:lnTo>
                <a:lnTo>
                  <a:pt x="16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84" name="Freeform 146"/>
          <p:cNvSpPr>
            <a:spLocks/>
          </p:cNvSpPr>
          <p:nvPr/>
        </p:nvSpPr>
        <p:spPr bwMode="auto">
          <a:xfrm>
            <a:off x="2371725" y="2066925"/>
            <a:ext cx="82550" cy="77788"/>
          </a:xfrm>
          <a:custGeom>
            <a:avLst/>
            <a:gdLst>
              <a:gd name="T0" fmla="*/ 2147483647 w 22"/>
              <a:gd name="T1" fmla="*/ 0 h 21"/>
              <a:gd name="T2" fmla="*/ 2147483647 w 22"/>
              <a:gd name="T3" fmla="*/ 2147483647 h 21"/>
              <a:gd name="T4" fmla="*/ 2147483647 w 22"/>
              <a:gd name="T5" fmla="*/ 2147483647 h 21"/>
              <a:gd name="T6" fmla="*/ 0 w 22"/>
              <a:gd name="T7" fmla="*/ 2147483647 h 21"/>
              <a:gd name="T8" fmla="*/ 2147483647 w 22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1"/>
              <a:gd name="T17" fmla="*/ 22 w 2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1">
                <a:moveTo>
                  <a:pt x="15" y="0"/>
                </a:moveTo>
                <a:lnTo>
                  <a:pt x="22" y="11"/>
                </a:lnTo>
                <a:lnTo>
                  <a:pt x="8" y="21"/>
                </a:lnTo>
                <a:lnTo>
                  <a:pt x="0" y="11"/>
                </a:lnTo>
                <a:lnTo>
                  <a:pt x="1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85" name="Freeform 147"/>
          <p:cNvSpPr>
            <a:spLocks/>
          </p:cNvSpPr>
          <p:nvPr/>
        </p:nvSpPr>
        <p:spPr bwMode="auto">
          <a:xfrm>
            <a:off x="2319338" y="2111375"/>
            <a:ext cx="80962" cy="79375"/>
          </a:xfrm>
          <a:custGeom>
            <a:avLst/>
            <a:gdLst>
              <a:gd name="T0" fmla="*/ 2147483647 w 22"/>
              <a:gd name="T1" fmla="*/ 0 h 21"/>
              <a:gd name="T2" fmla="*/ 2147483647 w 22"/>
              <a:gd name="T3" fmla="*/ 2147483647 h 21"/>
              <a:gd name="T4" fmla="*/ 2147483647 w 22"/>
              <a:gd name="T5" fmla="*/ 2147483647 h 21"/>
              <a:gd name="T6" fmla="*/ 0 w 22"/>
              <a:gd name="T7" fmla="*/ 2147483647 h 21"/>
              <a:gd name="T8" fmla="*/ 2147483647 w 22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1"/>
              <a:gd name="T17" fmla="*/ 22 w 22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1">
                <a:moveTo>
                  <a:pt x="13" y="0"/>
                </a:moveTo>
                <a:lnTo>
                  <a:pt x="22" y="9"/>
                </a:lnTo>
                <a:lnTo>
                  <a:pt x="8" y="21"/>
                </a:lnTo>
                <a:lnTo>
                  <a:pt x="0" y="11"/>
                </a:lnTo>
                <a:lnTo>
                  <a:pt x="13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86" name="Freeform 148"/>
          <p:cNvSpPr>
            <a:spLocks/>
          </p:cNvSpPr>
          <p:nvPr/>
        </p:nvSpPr>
        <p:spPr bwMode="auto">
          <a:xfrm>
            <a:off x="2270125" y="2157413"/>
            <a:ext cx="82550" cy="80962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2" y="0"/>
                </a:moveTo>
                <a:lnTo>
                  <a:pt x="22" y="9"/>
                </a:lnTo>
                <a:lnTo>
                  <a:pt x="9" y="22"/>
                </a:lnTo>
                <a:lnTo>
                  <a:pt x="0" y="13"/>
                </a:lnTo>
                <a:lnTo>
                  <a:pt x="1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87" name="Freeform 149"/>
          <p:cNvSpPr>
            <a:spLocks/>
          </p:cNvSpPr>
          <p:nvPr/>
        </p:nvSpPr>
        <p:spPr bwMode="auto">
          <a:xfrm>
            <a:off x="2225675" y="2208213"/>
            <a:ext cx="82550" cy="82550"/>
          </a:xfrm>
          <a:custGeom>
            <a:avLst/>
            <a:gdLst>
              <a:gd name="T0" fmla="*/ 2147483647 w 22"/>
              <a:gd name="T1" fmla="*/ 0 h 22"/>
              <a:gd name="T2" fmla="*/ 2147483647 w 22"/>
              <a:gd name="T3" fmla="*/ 2147483647 h 22"/>
              <a:gd name="T4" fmla="*/ 2147483647 w 22"/>
              <a:gd name="T5" fmla="*/ 2147483647 h 22"/>
              <a:gd name="T6" fmla="*/ 0 w 22"/>
              <a:gd name="T7" fmla="*/ 2147483647 h 22"/>
              <a:gd name="T8" fmla="*/ 2147483647 w 22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2" y="0"/>
                </a:moveTo>
                <a:lnTo>
                  <a:pt x="22" y="8"/>
                </a:lnTo>
                <a:lnTo>
                  <a:pt x="10" y="22"/>
                </a:lnTo>
                <a:lnTo>
                  <a:pt x="0" y="14"/>
                </a:lnTo>
                <a:lnTo>
                  <a:pt x="1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88" name="Freeform 150"/>
          <p:cNvSpPr>
            <a:spLocks/>
          </p:cNvSpPr>
          <p:nvPr/>
        </p:nvSpPr>
        <p:spPr bwMode="auto">
          <a:xfrm>
            <a:off x="2189163" y="2263775"/>
            <a:ext cx="77787" cy="82550"/>
          </a:xfrm>
          <a:custGeom>
            <a:avLst/>
            <a:gdLst>
              <a:gd name="T0" fmla="*/ 2147483647 w 21"/>
              <a:gd name="T1" fmla="*/ 0 h 22"/>
              <a:gd name="T2" fmla="*/ 2147483647 w 21"/>
              <a:gd name="T3" fmla="*/ 2147483647 h 22"/>
              <a:gd name="T4" fmla="*/ 2147483647 w 21"/>
              <a:gd name="T5" fmla="*/ 2147483647 h 22"/>
              <a:gd name="T6" fmla="*/ 0 w 21"/>
              <a:gd name="T7" fmla="*/ 2147483647 h 22"/>
              <a:gd name="T8" fmla="*/ 2147483647 w 21"/>
              <a:gd name="T9" fmla="*/ 0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0" y="0"/>
                </a:moveTo>
                <a:lnTo>
                  <a:pt x="21" y="7"/>
                </a:lnTo>
                <a:lnTo>
                  <a:pt x="11" y="22"/>
                </a:lnTo>
                <a:lnTo>
                  <a:pt x="0" y="15"/>
                </a:lnTo>
                <a:lnTo>
                  <a:pt x="10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89" name="Freeform 151"/>
          <p:cNvSpPr>
            <a:spLocks/>
          </p:cNvSpPr>
          <p:nvPr/>
        </p:nvSpPr>
        <p:spPr bwMode="auto">
          <a:xfrm>
            <a:off x="2154238" y="2327275"/>
            <a:ext cx="76200" cy="79375"/>
          </a:xfrm>
          <a:custGeom>
            <a:avLst/>
            <a:gdLst>
              <a:gd name="T0" fmla="*/ 2147483647 w 20"/>
              <a:gd name="T1" fmla="*/ 0 h 21"/>
              <a:gd name="T2" fmla="*/ 2147483647 w 20"/>
              <a:gd name="T3" fmla="*/ 2147483647 h 21"/>
              <a:gd name="T4" fmla="*/ 2147483647 w 20"/>
              <a:gd name="T5" fmla="*/ 2147483647 h 21"/>
              <a:gd name="T6" fmla="*/ 0 w 20"/>
              <a:gd name="T7" fmla="*/ 2147483647 h 21"/>
              <a:gd name="T8" fmla="*/ 2147483647 w 20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1"/>
              <a:gd name="T17" fmla="*/ 20 w 20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1">
                <a:moveTo>
                  <a:pt x="8" y="0"/>
                </a:moveTo>
                <a:lnTo>
                  <a:pt x="20" y="5"/>
                </a:lnTo>
                <a:lnTo>
                  <a:pt x="12" y="21"/>
                </a:lnTo>
                <a:lnTo>
                  <a:pt x="0" y="16"/>
                </a:lnTo>
                <a:lnTo>
                  <a:pt x="8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0" name="Freeform 152"/>
          <p:cNvSpPr>
            <a:spLocks/>
          </p:cNvSpPr>
          <p:nvPr/>
        </p:nvSpPr>
        <p:spPr bwMode="auto">
          <a:xfrm>
            <a:off x="2128838" y="2390775"/>
            <a:ext cx="69850" cy="79375"/>
          </a:xfrm>
          <a:custGeom>
            <a:avLst/>
            <a:gdLst>
              <a:gd name="T0" fmla="*/ 2147483647 w 19"/>
              <a:gd name="T1" fmla="*/ 0 h 21"/>
              <a:gd name="T2" fmla="*/ 2147483647 w 19"/>
              <a:gd name="T3" fmla="*/ 2147483647 h 21"/>
              <a:gd name="T4" fmla="*/ 2147483647 w 19"/>
              <a:gd name="T5" fmla="*/ 2147483647 h 21"/>
              <a:gd name="T6" fmla="*/ 0 w 19"/>
              <a:gd name="T7" fmla="*/ 2147483647 h 21"/>
              <a:gd name="T8" fmla="*/ 2147483647 w 19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"/>
              <a:gd name="T16" fmla="*/ 0 h 21"/>
              <a:gd name="T17" fmla="*/ 19 w 19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" h="21">
                <a:moveTo>
                  <a:pt x="7" y="0"/>
                </a:moveTo>
                <a:lnTo>
                  <a:pt x="19" y="4"/>
                </a:lnTo>
                <a:lnTo>
                  <a:pt x="12" y="21"/>
                </a:lnTo>
                <a:lnTo>
                  <a:pt x="0" y="17"/>
                </a:lnTo>
                <a:lnTo>
                  <a:pt x="7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1" name="Freeform 153"/>
          <p:cNvSpPr>
            <a:spLocks/>
          </p:cNvSpPr>
          <p:nvPr/>
        </p:nvSpPr>
        <p:spPr bwMode="auto">
          <a:xfrm>
            <a:off x="2093913" y="2527300"/>
            <a:ext cx="60325" cy="73025"/>
          </a:xfrm>
          <a:custGeom>
            <a:avLst/>
            <a:gdLst>
              <a:gd name="T0" fmla="*/ 2147483647 w 16"/>
              <a:gd name="T1" fmla="*/ 0 h 20"/>
              <a:gd name="T2" fmla="*/ 2147483647 w 16"/>
              <a:gd name="T3" fmla="*/ 2147483647 h 20"/>
              <a:gd name="T4" fmla="*/ 2147483647 w 16"/>
              <a:gd name="T5" fmla="*/ 2147483647 h 20"/>
              <a:gd name="T6" fmla="*/ 0 w 16"/>
              <a:gd name="T7" fmla="*/ 2147483647 h 20"/>
              <a:gd name="T8" fmla="*/ 2147483647 w 16"/>
              <a:gd name="T9" fmla="*/ 0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"/>
              <a:gd name="T16" fmla="*/ 0 h 20"/>
              <a:gd name="T17" fmla="*/ 16 w 16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" h="20">
                <a:moveTo>
                  <a:pt x="3" y="0"/>
                </a:moveTo>
                <a:lnTo>
                  <a:pt x="16" y="2"/>
                </a:lnTo>
                <a:lnTo>
                  <a:pt x="13" y="20"/>
                </a:lnTo>
                <a:lnTo>
                  <a:pt x="0" y="18"/>
                </a:lnTo>
                <a:lnTo>
                  <a:pt x="3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2" name="Freeform 154"/>
          <p:cNvSpPr>
            <a:spLocks/>
          </p:cNvSpPr>
          <p:nvPr/>
        </p:nvSpPr>
        <p:spPr bwMode="auto">
          <a:xfrm>
            <a:off x="2109788" y="2459038"/>
            <a:ext cx="63500" cy="77787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3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3" name="Freeform 155"/>
          <p:cNvSpPr>
            <a:spLocks/>
          </p:cNvSpPr>
          <p:nvPr/>
        </p:nvSpPr>
        <p:spPr bwMode="auto">
          <a:xfrm>
            <a:off x="2087563" y="2597150"/>
            <a:ext cx="57150" cy="71438"/>
          </a:xfrm>
          <a:custGeom>
            <a:avLst/>
            <a:gdLst>
              <a:gd name="T0" fmla="*/ 2147483647 w 15"/>
              <a:gd name="T1" fmla="*/ 0 h 19"/>
              <a:gd name="T2" fmla="*/ 2147483647 w 15"/>
              <a:gd name="T3" fmla="*/ 2147483647 h 19"/>
              <a:gd name="T4" fmla="*/ 2147483647 w 15"/>
              <a:gd name="T5" fmla="*/ 2147483647 h 19"/>
              <a:gd name="T6" fmla="*/ 0 w 15"/>
              <a:gd name="T7" fmla="*/ 2147483647 h 19"/>
              <a:gd name="T8" fmla="*/ 2147483647 w 15"/>
              <a:gd name="T9" fmla="*/ 0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9"/>
              <a:gd name="T17" fmla="*/ 15 w 15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9">
                <a:moveTo>
                  <a:pt x="2" y="0"/>
                </a:moveTo>
                <a:lnTo>
                  <a:pt x="15" y="1"/>
                </a:lnTo>
                <a:lnTo>
                  <a:pt x="13" y="19"/>
                </a:lnTo>
                <a:lnTo>
                  <a:pt x="0" y="18"/>
                </a:lnTo>
                <a:lnTo>
                  <a:pt x="2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4" name="Freeform 156"/>
          <p:cNvSpPr>
            <a:spLocks/>
          </p:cNvSpPr>
          <p:nvPr/>
        </p:nvSpPr>
        <p:spPr bwMode="auto">
          <a:xfrm>
            <a:off x="2487613" y="1998663"/>
            <a:ext cx="82550" cy="76200"/>
          </a:xfrm>
          <a:custGeom>
            <a:avLst/>
            <a:gdLst>
              <a:gd name="T0" fmla="*/ 0 w 22"/>
              <a:gd name="T1" fmla="*/ 2147483647 h 20"/>
              <a:gd name="T2" fmla="*/ 2147483647 w 22"/>
              <a:gd name="T3" fmla="*/ 2147483647 h 20"/>
              <a:gd name="T4" fmla="*/ 2147483647 w 22"/>
              <a:gd name="T5" fmla="*/ 2147483647 h 20"/>
              <a:gd name="T6" fmla="*/ 2147483647 w 22"/>
              <a:gd name="T7" fmla="*/ 0 h 20"/>
              <a:gd name="T8" fmla="*/ 0 w 22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0" y="8"/>
                </a:moveTo>
                <a:lnTo>
                  <a:pt x="6" y="20"/>
                </a:lnTo>
                <a:lnTo>
                  <a:pt x="22" y="12"/>
                </a:lnTo>
                <a:lnTo>
                  <a:pt x="17" y="0"/>
                </a:lnTo>
                <a:lnTo>
                  <a:pt x="0" y="8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5" name="Freeform 157"/>
          <p:cNvSpPr>
            <a:spLocks/>
          </p:cNvSpPr>
          <p:nvPr/>
        </p:nvSpPr>
        <p:spPr bwMode="auto">
          <a:xfrm>
            <a:off x="2501900" y="1827213"/>
            <a:ext cx="68263" cy="79375"/>
          </a:xfrm>
          <a:custGeom>
            <a:avLst/>
            <a:gdLst>
              <a:gd name="T0" fmla="*/ 0 w 18"/>
              <a:gd name="T1" fmla="*/ 2147483647 h 21"/>
              <a:gd name="T2" fmla="*/ 2147483647 w 18"/>
              <a:gd name="T3" fmla="*/ 0 h 21"/>
              <a:gd name="T4" fmla="*/ 2147483647 w 18"/>
              <a:gd name="T5" fmla="*/ 2147483647 h 21"/>
              <a:gd name="T6" fmla="*/ 2147483647 w 18"/>
              <a:gd name="T7" fmla="*/ 2147483647 h 21"/>
              <a:gd name="T8" fmla="*/ 0 w 18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0" y="4"/>
                </a:moveTo>
                <a:lnTo>
                  <a:pt x="13" y="0"/>
                </a:lnTo>
                <a:lnTo>
                  <a:pt x="18" y="17"/>
                </a:lnTo>
                <a:lnTo>
                  <a:pt x="6" y="21"/>
                </a:lnTo>
                <a:lnTo>
                  <a:pt x="0" y="4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6" name="Freeform 158"/>
          <p:cNvSpPr>
            <a:spLocks/>
          </p:cNvSpPr>
          <p:nvPr/>
        </p:nvSpPr>
        <p:spPr bwMode="auto">
          <a:xfrm>
            <a:off x="2476500" y="1727200"/>
            <a:ext cx="66675" cy="77788"/>
          </a:xfrm>
          <a:custGeom>
            <a:avLst/>
            <a:gdLst>
              <a:gd name="T0" fmla="*/ 0 w 18"/>
              <a:gd name="T1" fmla="*/ 2147483647 h 21"/>
              <a:gd name="T2" fmla="*/ 2147483647 w 18"/>
              <a:gd name="T3" fmla="*/ 0 h 21"/>
              <a:gd name="T4" fmla="*/ 2147483647 w 18"/>
              <a:gd name="T5" fmla="*/ 2147483647 h 21"/>
              <a:gd name="T6" fmla="*/ 2147483647 w 18"/>
              <a:gd name="T7" fmla="*/ 2147483647 h 21"/>
              <a:gd name="T8" fmla="*/ 0 w 18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0" y="4"/>
                </a:moveTo>
                <a:lnTo>
                  <a:pt x="12" y="0"/>
                </a:lnTo>
                <a:lnTo>
                  <a:pt x="18" y="17"/>
                </a:lnTo>
                <a:lnTo>
                  <a:pt x="5" y="21"/>
                </a:lnTo>
                <a:lnTo>
                  <a:pt x="0" y="4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7" name="Freeform 159"/>
          <p:cNvSpPr>
            <a:spLocks/>
          </p:cNvSpPr>
          <p:nvPr/>
        </p:nvSpPr>
        <p:spPr bwMode="auto">
          <a:xfrm>
            <a:off x="2532063" y="1920875"/>
            <a:ext cx="63500" cy="77788"/>
          </a:xfrm>
          <a:custGeom>
            <a:avLst/>
            <a:gdLst>
              <a:gd name="T0" fmla="*/ 0 w 17"/>
              <a:gd name="T1" fmla="*/ 2147483647 h 21"/>
              <a:gd name="T2" fmla="*/ 2147483647 w 17"/>
              <a:gd name="T3" fmla="*/ 0 h 21"/>
              <a:gd name="T4" fmla="*/ 2147483647 w 17"/>
              <a:gd name="T5" fmla="*/ 2147483647 h 21"/>
              <a:gd name="T6" fmla="*/ 2147483647 w 17"/>
              <a:gd name="T7" fmla="*/ 2147483647 h 21"/>
              <a:gd name="T8" fmla="*/ 0 w 17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0" y="4"/>
                </a:moveTo>
                <a:lnTo>
                  <a:pt x="12" y="0"/>
                </a:lnTo>
                <a:lnTo>
                  <a:pt x="17" y="17"/>
                </a:lnTo>
                <a:lnTo>
                  <a:pt x="5" y="21"/>
                </a:lnTo>
                <a:lnTo>
                  <a:pt x="0" y="4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8" name="Rectangle 160"/>
          <p:cNvSpPr>
            <a:spLocks noChangeArrowheads="1"/>
          </p:cNvSpPr>
          <p:nvPr/>
        </p:nvSpPr>
        <p:spPr bwMode="auto">
          <a:xfrm>
            <a:off x="2087563" y="2671763"/>
            <a:ext cx="47625" cy="6667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299" name="Freeform 161"/>
          <p:cNvSpPr>
            <a:spLocks/>
          </p:cNvSpPr>
          <p:nvPr/>
        </p:nvSpPr>
        <p:spPr bwMode="auto">
          <a:xfrm>
            <a:off x="2087563" y="2738438"/>
            <a:ext cx="52387" cy="73025"/>
          </a:xfrm>
          <a:custGeom>
            <a:avLst/>
            <a:gdLst>
              <a:gd name="T0" fmla="*/ 2147483647 w 14"/>
              <a:gd name="T1" fmla="*/ 2147483647 h 19"/>
              <a:gd name="T2" fmla="*/ 2147483647 w 14"/>
              <a:gd name="T3" fmla="*/ 2147483647 h 19"/>
              <a:gd name="T4" fmla="*/ 2147483647 w 14"/>
              <a:gd name="T5" fmla="*/ 0 h 19"/>
              <a:gd name="T6" fmla="*/ 0 w 14"/>
              <a:gd name="T7" fmla="*/ 2147483647 h 19"/>
              <a:gd name="T8" fmla="*/ 2147483647 w 14"/>
              <a:gd name="T9" fmla="*/ 2147483647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"/>
              <a:gd name="T16" fmla="*/ 0 h 19"/>
              <a:gd name="T17" fmla="*/ 14 w 14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" h="19">
                <a:moveTo>
                  <a:pt x="1" y="19"/>
                </a:moveTo>
                <a:lnTo>
                  <a:pt x="14" y="18"/>
                </a:lnTo>
                <a:lnTo>
                  <a:pt x="13" y="0"/>
                </a:lnTo>
                <a:lnTo>
                  <a:pt x="0" y="1"/>
                </a:lnTo>
                <a:lnTo>
                  <a:pt x="1" y="19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0" name="Freeform 162"/>
          <p:cNvSpPr>
            <a:spLocks/>
          </p:cNvSpPr>
          <p:nvPr/>
        </p:nvSpPr>
        <p:spPr bwMode="auto">
          <a:xfrm>
            <a:off x="2106613" y="2874963"/>
            <a:ext cx="63500" cy="77787"/>
          </a:xfrm>
          <a:custGeom>
            <a:avLst/>
            <a:gdLst>
              <a:gd name="T0" fmla="*/ 2147483647 w 17"/>
              <a:gd name="T1" fmla="*/ 2147483647 h 21"/>
              <a:gd name="T2" fmla="*/ 2147483647 w 17"/>
              <a:gd name="T3" fmla="*/ 2147483647 h 21"/>
              <a:gd name="T4" fmla="*/ 2147483647 w 17"/>
              <a:gd name="T5" fmla="*/ 0 h 21"/>
              <a:gd name="T6" fmla="*/ 0 w 17"/>
              <a:gd name="T7" fmla="*/ 2147483647 h 21"/>
              <a:gd name="T8" fmla="*/ 2147483647 w 17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21"/>
                </a:moveTo>
                <a:lnTo>
                  <a:pt x="17" y="17"/>
                </a:lnTo>
                <a:lnTo>
                  <a:pt x="12" y="0"/>
                </a:lnTo>
                <a:lnTo>
                  <a:pt x="0" y="4"/>
                </a:lnTo>
                <a:lnTo>
                  <a:pt x="5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1" name="Freeform 163"/>
          <p:cNvSpPr>
            <a:spLocks/>
          </p:cNvSpPr>
          <p:nvPr/>
        </p:nvSpPr>
        <p:spPr bwMode="auto">
          <a:xfrm>
            <a:off x="2093913" y="2806700"/>
            <a:ext cx="57150" cy="74613"/>
          </a:xfrm>
          <a:custGeom>
            <a:avLst/>
            <a:gdLst>
              <a:gd name="T0" fmla="*/ 2147483647 w 15"/>
              <a:gd name="T1" fmla="*/ 2147483647 h 20"/>
              <a:gd name="T2" fmla="*/ 2147483647 w 15"/>
              <a:gd name="T3" fmla="*/ 2147483647 h 20"/>
              <a:gd name="T4" fmla="*/ 2147483647 w 15"/>
              <a:gd name="T5" fmla="*/ 0 h 20"/>
              <a:gd name="T6" fmla="*/ 0 w 15"/>
              <a:gd name="T7" fmla="*/ 2147483647 h 20"/>
              <a:gd name="T8" fmla="*/ 2147483647 w 15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20"/>
              <a:gd name="T17" fmla="*/ 15 w 15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20">
                <a:moveTo>
                  <a:pt x="3" y="20"/>
                </a:moveTo>
                <a:lnTo>
                  <a:pt x="15" y="18"/>
                </a:lnTo>
                <a:lnTo>
                  <a:pt x="12" y="0"/>
                </a:lnTo>
                <a:lnTo>
                  <a:pt x="0" y="2"/>
                </a:lnTo>
                <a:lnTo>
                  <a:pt x="3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2" name="Freeform 164"/>
          <p:cNvSpPr>
            <a:spLocks/>
          </p:cNvSpPr>
          <p:nvPr/>
        </p:nvSpPr>
        <p:spPr bwMode="auto">
          <a:xfrm>
            <a:off x="2151063" y="3000375"/>
            <a:ext cx="74612" cy="82550"/>
          </a:xfrm>
          <a:custGeom>
            <a:avLst/>
            <a:gdLst>
              <a:gd name="T0" fmla="*/ 2147483647 w 20"/>
              <a:gd name="T1" fmla="*/ 2147483647 h 22"/>
              <a:gd name="T2" fmla="*/ 2147483647 w 20"/>
              <a:gd name="T3" fmla="*/ 2147483647 h 22"/>
              <a:gd name="T4" fmla="*/ 2147483647 w 20"/>
              <a:gd name="T5" fmla="*/ 0 h 22"/>
              <a:gd name="T6" fmla="*/ 0 w 20"/>
              <a:gd name="T7" fmla="*/ 2147483647 h 22"/>
              <a:gd name="T8" fmla="*/ 2147483647 w 20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2"/>
              <a:gd name="T17" fmla="*/ 20 w 20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2">
                <a:moveTo>
                  <a:pt x="9" y="22"/>
                </a:moveTo>
                <a:lnTo>
                  <a:pt x="20" y="16"/>
                </a:lnTo>
                <a:lnTo>
                  <a:pt x="12" y="0"/>
                </a:lnTo>
                <a:lnTo>
                  <a:pt x="0" y="6"/>
                </a:lnTo>
                <a:lnTo>
                  <a:pt x="9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3" name="Freeform 165"/>
          <p:cNvSpPr>
            <a:spLocks/>
          </p:cNvSpPr>
          <p:nvPr/>
        </p:nvSpPr>
        <p:spPr bwMode="auto">
          <a:xfrm>
            <a:off x="2128838" y="2936875"/>
            <a:ext cx="66675" cy="82550"/>
          </a:xfrm>
          <a:custGeom>
            <a:avLst/>
            <a:gdLst>
              <a:gd name="T0" fmla="*/ 2147483647 w 18"/>
              <a:gd name="T1" fmla="*/ 2147483647 h 22"/>
              <a:gd name="T2" fmla="*/ 2147483647 w 18"/>
              <a:gd name="T3" fmla="*/ 2147483647 h 22"/>
              <a:gd name="T4" fmla="*/ 2147483647 w 18"/>
              <a:gd name="T5" fmla="*/ 0 h 22"/>
              <a:gd name="T6" fmla="*/ 0 w 18"/>
              <a:gd name="T7" fmla="*/ 2147483647 h 22"/>
              <a:gd name="T8" fmla="*/ 2147483647 w 18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2"/>
              <a:gd name="T17" fmla="*/ 18 w 18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2">
                <a:moveTo>
                  <a:pt x="6" y="22"/>
                </a:moveTo>
                <a:lnTo>
                  <a:pt x="18" y="17"/>
                </a:lnTo>
                <a:lnTo>
                  <a:pt x="12" y="0"/>
                </a:lnTo>
                <a:lnTo>
                  <a:pt x="0" y="5"/>
                </a:lnTo>
                <a:lnTo>
                  <a:pt x="6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4" name="Freeform 166"/>
          <p:cNvSpPr>
            <a:spLocks/>
          </p:cNvSpPr>
          <p:nvPr/>
        </p:nvSpPr>
        <p:spPr bwMode="auto">
          <a:xfrm>
            <a:off x="2185988" y="3060700"/>
            <a:ext cx="77787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0" y="22"/>
                </a:moveTo>
                <a:lnTo>
                  <a:pt x="21" y="15"/>
                </a:lnTo>
                <a:lnTo>
                  <a:pt x="11" y="0"/>
                </a:lnTo>
                <a:lnTo>
                  <a:pt x="0" y="7"/>
                </a:lnTo>
                <a:lnTo>
                  <a:pt x="10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5" name="Freeform 167"/>
          <p:cNvSpPr>
            <a:spLocks/>
          </p:cNvSpPr>
          <p:nvPr/>
        </p:nvSpPr>
        <p:spPr bwMode="auto">
          <a:xfrm>
            <a:off x="2222500" y="3116263"/>
            <a:ext cx="77788" cy="82550"/>
          </a:xfrm>
          <a:custGeom>
            <a:avLst/>
            <a:gdLst>
              <a:gd name="T0" fmla="*/ 2147483647 w 21"/>
              <a:gd name="T1" fmla="*/ 2147483647 h 22"/>
              <a:gd name="T2" fmla="*/ 2147483647 w 21"/>
              <a:gd name="T3" fmla="*/ 2147483647 h 22"/>
              <a:gd name="T4" fmla="*/ 2147483647 w 21"/>
              <a:gd name="T5" fmla="*/ 0 h 22"/>
              <a:gd name="T6" fmla="*/ 0 w 21"/>
              <a:gd name="T7" fmla="*/ 2147483647 h 22"/>
              <a:gd name="T8" fmla="*/ 2147483647 w 21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2"/>
              <a:gd name="T17" fmla="*/ 21 w 21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2">
                <a:moveTo>
                  <a:pt x="11" y="22"/>
                </a:moveTo>
                <a:lnTo>
                  <a:pt x="21" y="14"/>
                </a:lnTo>
                <a:lnTo>
                  <a:pt x="10" y="0"/>
                </a:lnTo>
                <a:lnTo>
                  <a:pt x="0" y="7"/>
                </a:lnTo>
                <a:lnTo>
                  <a:pt x="11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6" name="Freeform 168"/>
          <p:cNvSpPr>
            <a:spLocks/>
          </p:cNvSpPr>
          <p:nvPr/>
        </p:nvSpPr>
        <p:spPr bwMode="auto">
          <a:xfrm>
            <a:off x="2266950" y="3168650"/>
            <a:ext cx="82550" cy="82550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0 h 22"/>
              <a:gd name="T6" fmla="*/ 0 w 22"/>
              <a:gd name="T7" fmla="*/ 2147483647 h 22"/>
              <a:gd name="T8" fmla="*/ 2147483647 w 22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3" y="22"/>
                </a:moveTo>
                <a:lnTo>
                  <a:pt x="22" y="13"/>
                </a:lnTo>
                <a:lnTo>
                  <a:pt x="9" y="0"/>
                </a:lnTo>
                <a:lnTo>
                  <a:pt x="0" y="9"/>
                </a:lnTo>
                <a:lnTo>
                  <a:pt x="13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7" name="Freeform 169"/>
          <p:cNvSpPr>
            <a:spLocks/>
          </p:cNvSpPr>
          <p:nvPr/>
        </p:nvSpPr>
        <p:spPr bwMode="auto">
          <a:xfrm>
            <a:off x="2368550" y="3262313"/>
            <a:ext cx="85725" cy="77787"/>
          </a:xfrm>
          <a:custGeom>
            <a:avLst/>
            <a:gdLst>
              <a:gd name="T0" fmla="*/ 2147483647 w 23"/>
              <a:gd name="T1" fmla="*/ 2147483647 h 21"/>
              <a:gd name="T2" fmla="*/ 2147483647 w 23"/>
              <a:gd name="T3" fmla="*/ 2147483647 h 21"/>
              <a:gd name="T4" fmla="*/ 2147483647 w 23"/>
              <a:gd name="T5" fmla="*/ 0 h 21"/>
              <a:gd name="T6" fmla="*/ 0 w 23"/>
              <a:gd name="T7" fmla="*/ 2147483647 h 21"/>
              <a:gd name="T8" fmla="*/ 2147483647 w 23"/>
              <a:gd name="T9" fmla="*/ 2147483647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"/>
              <a:gd name="T16" fmla="*/ 0 h 21"/>
              <a:gd name="T17" fmla="*/ 23 w 23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" h="21">
                <a:moveTo>
                  <a:pt x="15" y="21"/>
                </a:moveTo>
                <a:lnTo>
                  <a:pt x="23" y="11"/>
                </a:lnTo>
                <a:lnTo>
                  <a:pt x="8" y="0"/>
                </a:lnTo>
                <a:lnTo>
                  <a:pt x="0" y="11"/>
                </a:lnTo>
                <a:lnTo>
                  <a:pt x="15" y="2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8" name="Freeform 170"/>
          <p:cNvSpPr>
            <a:spLocks/>
          </p:cNvSpPr>
          <p:nvPr/>
        </p:nvSpPr>
        <p:spPr bwMode="auto">
          <a:xfrm>
            <a:off x="2314575" y="3217863"/>
            <a:ext cx="82550" cy="80962"/>
          </a:xfrm>
          <a:custGeom>
            <a:avLst/>
            <a:gdLst>
              <a:gd name="T0" fmla="*/ 2147483647 w 22"/>
              <a:gd name="T1" fmla="*/ 2147483647 h 22"/>
              <a:gd name="T2" fmla="*/ 2147483647 w 22"/>
              <a:gd name="T3" fmla="*/ 2147483647 h 22"/>
              <a:gd name="T4" fmla="*/ 2147483647 w 22"/>
              <a:gd name="T5" fmla="*/ 0 h 22"/>
              <a:gd name="T6" fmla="*/ 0 w 22"/>
              <a:gd name="T7" fmla="*/ 2147483647 h 22"/>
              <a:gd name="T8" fmla="*/ 2147483647 w 22"/>
              <a:gd name="T9" fmla="*/ 2147483647 h 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2"/>
              <a:gd name="T17" fmla="*/ 22 w 22"/>
              <a:gd name="T18" fmla="*/ 22 h 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2">
                <a:moveTo>
                  <a:pt x="14" y="22"/>
                </a:moveTo>
                <a:lnTo>
                  <a:pt x="22" y="12"/>
                </a:lnTo>
                <a:lnTo>
                  <a:pt x="9" y="0"/>
                </a:lnTo>
                <a:lnTo>
                  <a:pt x="0" y="10"/>
                </a:lnTo>
                <a:lnTo>
                  <a:pt x="14" y="22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09" name="Freeform 171"/>
          <p:cNvSpPr>
            <a:spLocks/>
          </p:cNvSpPr>
          <p:nvPr/>
        </p:nvSpPr>
        <p:spPr bwMode="auto">
          <a:xfrm>
            <a:off x="2427288" y="3303588"/>
            <a:ext cx="82550" cy="74612"/>
          </a:xfrm>
          <a:custGeom>
            <a:avLst/>
            <a:gdLst>
              <a:gd name="T0" fmla="*/ 2147483647 w 22"/>
              <a:gd name="T1" fmla="*/ 2147483647 h 20"/>
              <a:gd name="T2" fmla="*/ 2147483647 w 22"/>
              <a:gd name="T3" fmla="*/ 2147483647 h 20"/>
              <a:gd name="T4" fmla="*/ 2147483647 w 22"/>
              <a:gd name="T5" fmla="*/ 0 h 20"/>
              <a:gd name="T6" fmla="*/ 0 w 22"/>
              <a:gd name="T7" fmla="*/ 2147483647 h 20"/>
              <a:gd name="T8" fmla="*/ 2147483647 w 22"/>
              <a:gd name="T9" fmla="*/ 2147483647 h 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20"/>
              <a:gd name="T17" fmla="*/ 22 w 22"/>
              <a:gd name="T18" fmla="*/ 20 h 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20">
                <a:moveTo>
                  <a:pt x="16" y="20"/>
                </a:moveTo>
                <a:lnTo>
                  <a:pt x="22" y="9"/>
                </a:lnTo>
                <a:lnTo>
                  <a:pt x="6" y="0"/>
                </a:lnTo>
                <a:lnTo>
                  <a:pt x="0" y="11"/>
                </a:lnTo>
                <a:lnTo>
                  <a:pt x="16" y="2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10" name="Freeform 172"/>
          <p:cNvSpPr>
            <a:spLocks/>
          </p:cNvSpPr>
          <p:nvPr/>
        </p:nvSpPr>
        <p:spPr bwMode="auto">
          <a:xfrm>
            <a:off x="2487613" y="3340100"/>
            <a:ext cx="82550" cy="71438"/>
          </a:xfrm>
          <a:custGeom>
            <a:avLst/>
            <a:gdLst>
              <a:gd name="T0" fmla="*/ 0 w 22"/>
              <a:gd name="T1" fmla="*/ 2147483647 h 19"/>
              <a:gd name="T2" fmla="*/ 2147483647 w 22"/>
              <a:gd name="T3" fmla="*/ 0 h 19"/>
              <a:gd name="T4" fmla="*/ 2147483647 w 22"/>
              <a:gd name="T5" fmla="*/ 2147483647 h 19"/>
              <a:gd name="T6" fmla="*/ 2147483647 w 22"/>
              <a:gd name="T7" fmla="*/ 2147483647 h 19"/>
              <a:gd name="T8" fmla="*/ 0 w 22"/>
              <a:gd name="T9" fmla="*/ 2147483647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"/>
              <a:gd name="T16" fmla="*/ 0 h 19"/>
              <a:gd name="T17" fmla="*/ 22 w 22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" h="19">
                <a:moveTo>
                  <a:pt x="0" y="11"/>
                </a:moveTo>
                <a:lnTo>
                  <a:pt x="6" y="0"/>
                </a:lnTo>
                <a:lnTo>
                  <a:pt x="22" y="7"/>
                </a:lnTo>
                <a:lnTo>
                  <a:pt x="17" y="19"/>
                </a:lnTo>
                <a:lnTo>
                  <a:pt x="0" y="11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11" name="Freeform 173"/>
          <p:cNvSpPr>
            <a:spLocks/>
          </p:cNvSpPr>
          <p:nvPr/>
        </p:nvSpPr>
        <p:spPr bwMode="auto">
          <a:xfrm>
            <a:off x="2532063" y="3411538"/>
            <a:ext cx="63500" cy="79375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12" name="Freeform 174"/>
          <p:cNvSpPr>
            <a:spLocks/>
          </p:cNvSpPr>
          <p:nvPr/>
        </p:nvSpPr>
        <p:spPr bwMode="auto">
          <a:xfrm>
            <a:off x="2501900" y="3505200"/>
            <a:ext cx="68263" cy="77788"/>
          </a:xfrm>
          <a:custGeom>
            <a:avLst/>
            <a:gdLst>
              <a:gd name="T0" fmla="*/ 2147483647 w 18"/>
              <a:gd name="T1" fmla="*/ 0 h 21"/>
              <a:gd name="T2" fmla="*/ 2147483647 w 18"/>
              <a:gd name="T3" fmla="*/ 2147483647 h 21"/>
              <a:gd name="T4" fmla="*/ 2147483647 w 18"/>
              <a:gd name="T5" fmla="*/ 2147483647 h 21"/>
              <a:gd name="T6" fmla="*/ 0 w 18"/>
              <a:gd name="T7" fmla="*/ 2147483647 h 21"/>
              <a:gd name="T8" fmla="*/ 2147483647 w 1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6" y="0"/>
                </a:moveTo>
                <a:lnTo>
                  <a:pt x="18" y="3"/>
                </a:lnTo>
                <a:lnTo>
                  <a:pt x="13" y="21"/>
                </a:lnTo>
                <a:lnTo>
                  <a:pt x="0" y="17"/>
                </a:lnTo>
                <a:lnTo>
                  <a:pt x="6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13" name="Freeform 175"/>
          <p:cNvSpPr>
            <a:spLocks/>
          </p:cNvSpPr>
          <p:nvPr/>
        </p:nvSpPr>
        <p:spPr bwMode="auto">
          <a:xfrm>
            <a:off x="2476500" y="3602038"/>
            <a:ext cx="66675" cy="79375"/>
          </a:xfrm>
          <a:custGeom>
            <a:avLst/>
            <a:gdLst>
              <a:gd name="T0" fmla="*/ 2147483647 w 18"/>
              <a:gd name="T1" fmla="*/ 0 h 21"/>
              <a:gd name="T2" fmla="*/ 2147483647 w 18"/>
              <a:gd name="T3" fmla="*/ 2147483647 h 21"/>
              <a:gd name="T4" fmla="*/ 2147483647 w 18"/>
              <a:gd name="T5" fmla="*/ 2147483647 h 21"/>
              <a:gd name="T6" fmla="*/ 0 w 18"/>
              <a:gd name="T7" fmla="*/ 2147483647 h 21"/>
              <a:gd name="T8" fmla="*/ 2147483647 w 1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5" y="0"/>
                </a:moveTo>
                <a:lnTo>
                  <a:pt x="18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14" name="Freeform 176"/>
          <p:cNvSpPr>
            <a:spLocks/>
          </p:cNvSpPr>
          <p:nvPr/>
        </p:nvSpPr>
        <p:spPr bwMode="auto">
          <a:xfrm>
            <a:off x="2451100" y="3695700"/>
            <a:ext cx="63500" cy="77788"/>
          </a:xfrm>
          <a:custGeom>
            <a:avLst/>
            <a:gdLst>
              <a:gd name="T0" fmla="*/ 2147483647 w 17"/>
              <a:gd name="T1" fmla="*/ 0 h 21"/>
              <a:gd name="T2" fmla="*/ 2147483647 w 17"/>
              <a:gd name="T3" fmla="*/ 2147483647 h 21"/>
              <a:gd name="T4" fmla="*/ 2147483647 w 17"/>
              <a:gd name="T5" fmla="*/ 2147483647 h 21"/>
              <a:gd name="T6" fmla="*/ 0 w 17"/>
              <a:gd name="T7" fmla="*/ 2147483647 h 21"/>
              <a:gd name="T8" fmla="*/ 2147483647 w 17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"/>
              <a:gd name="T16" fmla="*/ 0 h 21"/>
              <a:gd name="T17" fmla="*/ 17 w 17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" h="21">
                <a:moveTo>
                  <a:pt x="5" y="0"/>
                </a:moveTo>
                <a:lnTo>
                  <a:pt x="17" y="4"/>
                </a:lnTo>
                <a:lnTo>
                  <a:pt x="12" y="21"/>
                </a:lnTo>
                <a:lnTo>
                  <a:pt x="0" y="18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15" name="Freeform 177"/>
          <p:cNvSpPr>
            <a:spLocks/>
          </p:cNvSpPr>
          <p:nvPr/>
        </p:nvSpPr>
        <p:spPr bwMode="auto">
          <a:xfrm>
            <a:off x="2419350" y="3797300"/>
            <a:ext cx="68263" cy="77788"/>
          </a:xfrm>
          <a:custGeom>
            <a:avLst/>
            <a:gdLst>
              <a:gd name="T0" fmla="*/ 2147483647 w 18"/>
              <a:gd name="T1" fmla="*/ 0 h 21"/>
              <a:gd name="T2" fmla="*/ 2147483647 w 18"/>
              <a:gd name="T3" fmla="*/ 2147483647 h 21"/>
              <a:gd name="T4" fmla="*/ 2147483647 w 18"/>
              <a:gd name="T5" fmla="*/ 2147483647 h 21"/>
              <a:gd name="T6" fmla="*/ 0 w 18"/>
              <a:gd name="T7" fmla="*/ 2147483647 h 21"/>
              <a:gd name="T8" fmla="*/ 2147483647 w 18"/>
              <a:gd name="T9" fmla="*/ 0 h 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21"/>
              <a:gd name="T17" fmla="*/ 18 w 18"/>
              <a:gd name="T18" fmla="*/ 21 h 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21">
                <a:moveTo>
                  <a:pt x="5" y="0"/>
                </a:moveTo>
                <a:lnTo>
                  <a:pt x="18" y="4"/>
                </a:lnTo>
                <a:lnTo>
                  <a:pt x="12" y="21"/>
                </a:lnTo>
                <a:lnTo>
                  <a:pt x="0" y="17"/>
                </a:lnTo>
                <a:lnTo>
                  <a:pt x="5" y="0"/>
                </a:lnTo>
              </a:path>
            </a:pathLst>
          </a:custGeom>
          <a:solidFill>
            <a:srgbClr val="9D3B2A"/>
          </a:solidFill>
          <a:ln w="0">
            <a:solidFill>
              <a:srgbClr val="24272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16" name="Rectangle 178"/>
          <p:cNvSpPr>
            <a:spLocks noChangeArrowheads="1"/>
          </p:cNvSpPr>
          <p:nvPr/>
        </p:nvSpPr>
        <p:spPr bwMode="auto">
          <a:xfrm>
            <a:off x="2327275" y="3863975"/>
            <a:ext cx="66675" cy="4762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17" name="Rectangle 179"/>
          <p:cNvSpPr>
            <a:spLocks noChangeArrowheads="1"/>
          </p:cNvSpPr>
          <p:nvPr/>
        </p:nvSpPr>
        <p:spPr bwMode="auto">
          <a:xfrm>
            <a:off x="2230438" y="3863975"/>
            <a:ext cx="66675" cy="47625"/>
          </a:xfrm>
          <a:prstGeom prst="rect">
            <a:avLst/>
          </a:prstGeom>
          <a:solidFill>
            <a:srgbClr val="9D3B2A"/>
          </a:solidFill>
          <a:ln w="0">
            <a:solidFill>
              <a:srgbClr val="242729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318" name="Oval 185"/>
          <p:cNvSpPr>
            <a:spLocks noChangeArrowheads="1"/>
          </p:cNvSpPr>
          <p:nvPr/>
        </p:nvSpPr>
        <p:spPr bwMode="auto">
          <a:xfrm>
            <a:off x="2690813" y="2635250"/>
            <a:ext cx="287337" cy="142875"/>
          </a:xfrm>
          <a:prstGeom prst="ellipse">
            <a:avLst/>
          </a:prstGeom>
          <a:solidFill>
            <a:srgbClr val="FF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319" name="Oval 189"/>
          <p:cNvSpPr>
            <a:spLocks noChangeArrowheads="1"/>
          </p:cNvSpPr>
          <p:nvPr/>
        </p:nvSpPr>
        <p:spPr bwMode="auto">
          <a:xfrm rot="2291819">
            <a:off x="1763713" y="1987550"/>
            <a:ext cx="503237" cy="2174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320" name="Line 190"/>
          <p:cNvSpPr>
            <a:spLocks noChangeShapeType="1"/>
          </p:cNvSpPr>
          <p:nvPr/>
        </p:nvSpPr>
        <p:spPr bwMode="auto">
          <a:xfrm flipH="1" flipV="1">
            <a:off x="2155825" y="2211388"/>
            <a:ext cx="544513" cy="425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321" name="Oval 191"/>
          <p:cNvSpPr>
            <a:spLocks noChangeArrowheads="1"/>
          </p:cNvSpPr>
          <p:nvPr/>
        </p:nvSpPr>
        <p:spPr bwMode="auto">
          <a:xfrm>
            <a:off x="2051050" y="3213100"/>
            <a:ext cx="73025" cy="714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322" name="Line 192"/>
          <p:cNvSpPr>
            <a:spLocks noChangeShapeType="1"/>
          </p:cNvSpPr>
          <p:nvPr/>
        </p:nvSpPr>
        <p:spPr bwMode="auto">
          <a:xfrm>
            <a:off x="1403350" y="1628775"/>
            <a:ext cx="720725" cy="2232025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323" name="Text Box 193"/>
          <p:cNvSpPr txBox="1">
            <a:spLocks noChangeArrowheads="1"/>
          </p:cNvSpPr>
          <p:nvPr/>
        </p:nvSpPr>
        <p:spPr bwMode="auto">
          <a:xfrm>
            <a:off x="1906588" y="1844675"/>
            <a:ext cx="2905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000">
                <a:latin typeface="Symbol" charset="0"/>
              </a:rPr>
              <a:t>g</a:t>
            </a:r>
          </a:p>
        </p:txBody>
      </p:sp>
      <p:sp>
        <p:nvSpPr>
          <p:cNvPr id="49324" name="Text Box 194"/>
          <p:cNvSpPr txBox="1">
            <a:spLocks noChangeArrowheads="1"/>
          </p:cNvSpPr>
          <p:nvPr/>
        </p:nvSpPr>
        <p:spPr bwMode="auto">
          <a:xfrm>
            <a:off x="1979613" y="3140075"/>
            <a:ext cx="346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000">
                <a:latin typeface="Symbol" charset="0"/>
              </a:rPr>
              <a:t>a</a:t>
            </a:r>
          </a:p>
        </p:txBody>
      </p:sp>
      <p:sp>
        <p:nvSpPr>
          <p:cNvPr id="49325" name="Text Box 195"/>
          <p:cNvSpPr txBox="1">
            <a:spLocks noChangeArrowheads="1"/>
          </p:cNvSpPr>
          <p:nvPr/>
        </p:nvSpPr>
        <p:spPr bwMode="auto">
          <a:xfrm>
            <a:off x="1187450" y="1268413"/>
            <a:ext cx="3317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000">
                <a:latin typeface="Symbol" charset="0"/>
              </a:rPr>
              <a:t>m</a:t>
            </a:r>
          </a:p>
        </p:txBody>
      </p:sp>
      <p:sp>
        <p:nvSpPr>
          <p:cNvPr id="49326" name="Text Box 196"/>
          <p:cNvSpPr txBox="1">
            <a:spLocks noChangeArrowheads="1"/>
          </p:cNvSpPr>
          <p:nvPr/>
        </p:nvSpPr>
        <p:spPr bwMode="auto">
          <a:xfrm>
            <a:off x="4643438" y="1133475"/>
            <a:ext cx="438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4800">
                <a:latin typeface="Symbol" charset="0"/>
              </a:rPr>
              <a:t>g</a:t>
            </a:r>
          </a:p>
        </p:txBody>
      </p:sp>
      <p:sp>
        <p:nvSpPr>
          <p:cNvPr id="49327" name="Text Box 197"/>
          <p:cNvSpPr txBox="1">
            <a:spLocks noChangeArrowheads="1"/>
          </p:cNvSpPr>
          <p:nvPr/>
        </p:nvSpPr>
        <p:spPr bwMode="auto">
          <a:xfrm>
            <a:off x="4572000" y="2924175"/>
            <a:ext cx="5730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4800">
                <a:latin typeface="Symbol" charset="0"/>
              </a:rPr>
              <a:t>a</a:t>
            </a:r>
          </a:p>
        </p:txBody>
      </p:sp>
      <p:sp>
        <p:nvSpPr>
          <p:cNvPr id="49328" name="Text Box 198"/>
          <p:cNvSpPr txBox="1">
            <a:spLocks noChangeArrowheads="1"/>
          </p:cNvSpPr>
          <p:nvPr/>
        </p:nvSpPr>
        <p:spPr bwMode="auto">
          <a:xfrm>
            <a:off x="4572000" y="5084763"/>
            <a:ext cx="5397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4800">
                <a:latin typeface="Symbol" charset="0"/>
              </a:rPr>
              <a:t>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00113" y="5445125"/>
            <a:ext cx="2951162" cy="8318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600" dirty="0"/>
              <a:t>Events found and correctly processed 2 years (!) after the were acquired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Signals in particle physics</a:t>
            </a:r>
          </a:p>
        </p:txBody>
      </p:sp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pic>
        <p:nvPicPr>
          <p:cNvPr id="13316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902218">
            <a:off x="2764632" y="1920081"/>
            <a:ext cx="1001712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1"/>
          <p:cNvSpPr>
            <a:spLocks noChangeArrowheads="1"/>
          </p:cNvSpPr>
          <p:nvPr/>
        </p:nvSpPr>
        <p:spPr bwMode="auto">
          <a:xfrm>
            <a:off x="3492500" y="1514475"/>
            <a:ext cx="431800" cy="287338"/>
          </a:xfrm>
          <a:prstGeom prst="rect">
            <a:avLst/>
          </a:prstGeom>
          <a:solidFill>
            <a:srgbClr val="008000">
              <a:alpha val="4117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pic>
        <p:nvPicPr>
          <p:cNvPr id="1331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1298575"/>
            <a:ext cx="15351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052513"/>
            <a:ext cx="2303463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Box 9"/>
          <p:cNvSpPr txBox="1">
            <a:spLocks noChangeArrowheads="1"/>
          </p:cNvSpPr>
          <p:nvPr/>
        </p:nvSpPr>
        <p:spPr bwMode="auto">
          <a:xfrm>
            <a:off x="3844925" y="836613"/>
            <a:ext cx="16637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Photomultiplier (PMT)</a:t>
            </a:r>
          </a:p>
        </p:txBody>
      </p:sp>
      <p:sp>
        <p:nvSpPr>
          <p:cNvPr id="13321" name="TextBox 14"/>
          <p:cNvSpPr txBox="1">
            <a:spLocks noChangeArrowheads="1"/>
          </p:cNvSpPr>
          <p:nvPr/>
        </p:nvSpPr>
        <p:spPr bwMode="auto">
          <a:xfrm>
            <a:off x="2987675" y="1125538"/>
            <a:ext cx="8921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Scintillator</a:t>
            </a:r>
          </a:p>
        </p:txBody>
      </p:sp>
      <p:sp>
        <p:nvSpPr>
          <p:cNvPr id="13322" name="TextBox 15"/>
          <p:cNvSpPr txBox="1">
            <a:spLocks noChangeArrowheads="1"/>
          </p:cNvSpPr>
          <p:nvPr/>
        </p:nvSpPr>
        <p:spPr bwMode="auto">
          <a:xfrm rot="-2783922">
            <a:off x="2608263" y="1770063"/>
            <a:ext cx="6762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Particle</a:t>
            </a:r>
          </a:p>
        </p:txBody>
      </p:sp>
      <p:cxnSp>
        <p:nvCxnSpPr>
          <p:cNvPr id="13323" name="Straight Arrow Connector 11"/>
          <p:cNvCxnSpPr>
            <a:cxnSpLocks noChangeShapeType="1"/>
          </p:cNvCxnSpPr>
          <p:nvPr/>
        </p:nvCxnSpPr>
        <p:spPr bwMode="auto">
          <a:xfrm>
            <a:off x="6515100" y="2636838"/>
            <a:ext cx="12255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24" name="TextBox 18"/>
          <p:cNvSpPr txBox="1">
            <a:spLocks noChangeArrowheads="1"/>
          </p:cNvSpPr>
          <p:nvPr/>
        </p:nvSpPr>
        <p:spPr bwMode="auto">
          <a:xfrm>
            <a:off x="6608763" y="2276475"/>
            <a:ext cx="9874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10 – 100 ns</a:t>
            </a:r>
          </a:p>
        </p:txBody>
      </p:sp>
      <p:cxnSp>
        <p:nvCxnSpPr>
          <p:cNvPr id="13325" name="Straight Arrow Connector 13"/>
          <p:cNvCxnSpPr>
            <a:cxnSpLocks noChangeShapeType="1"/>
          </p:cNvCxnSpPr>
          <p:nvPr/>
        </p:nvCxnSpPr>
        <p:spPr bwMode="auto">
          <a:xfrm flipV="1">
            <a:off x="3605213" y="1557338"/>
            <a:ext cx="319087" cy="127000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1" name="Oval 20"/>
          <p:cNvSpPr/>
          <p:nvPr/>
        </p:nvSpPr>
        <p:spPr>
          <a:xfrm>
            <a:off x="2843213" y="2924175"/>
            <a:ext cx="433387" cy="57626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cxnSp>
        <p:nvCxnSpPr>
          <p:cNvPr id="13327" name="Straight Connector 22"/>
          <p:cNvCxnSpPr>
            <a:cxnSpLocks noChangeShapeType="1"/>
          </p:cNvCxnSpPr>
          <p:nvPr/>
        </p:nvCxnSpPr>
        <p:spPr bwMode="auto">
          <a:xfrm>
            <a:off x="3059113" y="3213100"/>
            <a:ext cx="1152525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28" name="Straight Connector 28"/>
          <p:cNvCxnSpPr>
            <a:cxnSpLocks noChangeShapeType="1"/>
            <a:stCxn id="21" idx="7"/>
            <a:endCxn id="26" idx="7"/>
          </p:cNvCxnSpPr>
          <p:nvPr/>
        </p:nvCxnSpPr>
        <p:spPr bwMode="auto">
          <a:xfrm>
            <a:off x="3213100" y="3009900"/>
            <a:ext cx="1150938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29" name="Straight Connector 32"/>
          <p:cNvCxnSpPr>
            <a:cxnSpLocks noChangeShapeType="1"/>
          </p:cNvCxnSpPr>
          <p:nvPr/>
        </p:nvCxnSpPr>
        <p:spPr bwMode="auto">
          <a:xfrm>
            <a:off x="2916238" y="3429000"/>
            <a:ext cx="115093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6" name="Oval 25"/>
          <p:cNvSpPr/>
          <p:nvPr/>
        </p:nvSpPr>
        <p:spPr>
          <a:xfrm>
            <a:off x="3995738" y="3860800"/>
            <a:ext cx="431800" cy="57626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cxnSp>
        <p:nvCxnSpPr>
          <p:cNvPr id="13331" name="Straight Connector 30"/>
          <p:cNvCxnSpPr>
            <a:cxnSpLocks noChangeShapeType="1"/>
          </p:cNvCxnSpPr>
          <p:nvPr/>
        </p:nvCxnSpPr>
        <p:spPr bwMode="auto">
          <a:xfrm flipH="1">
            <a:off x="5148263" y="1658938"/>
            <a:ext cx="31750" cy="546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32" name="Straight Connector 36"/>
          <p:cNvCxnSpPr>
            <a:cxnSpLocks noChangeShapeType="1"/>
          </p:cNvCxnSpPr>
          <p:nvPr/>
        </p:nvCxnSpPr>
        <p:spPr bwMode="auto">
          <a:xfrm>
            <a:off x="4278313" y="177641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33" name="Straight Connector 33"/>
          <p:cNvCxnSpPr>
            <a:cxnSpLocks noChangeShapeType="1"/>
          </p:cNvCxnSpPr>
          <p:nvPr/>
        </p:nvCxnSpPr>
        <p:spPr bwMode="auto">
          <a:xfrm>
            <a:off x="4284663" y="22050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34" name="Straight Connector 39"/>
          <p:cNvCxnSpPr>
            <a:cxnSpLocks noChangeShapeType="1"/>
          </p:cNvCxnSpPr>
          <p:nvPr/>
        </p:nvCxnSpPr>
        <p:spPr bwMode="auto">
          <a:xfrm>
            <a:off x="4859338" y="220503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35" name="TextBox 38"/>
          <p:cNvSpPr txBox="1">
            <a:spLocks noChangeArrowheads="1"/>
          </p:cNvSpPr>
          <p:nvPr/>
        </p:nvSpPr>
        <p:spPr bwMode="auto">
          <a:xfrm>
            <a:off x="4500563" y="2060575"/>
            <a:ext cx="412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HV</a:t>
            </a:r>
          </a:p>
        </p:txBody>
      </p:sp>
      <p:sp>
        <p:nvSpPr>
          <p:cNvPr id="13336" name="TextBox 44"/>
          <p:cNvSpPr txBox="1">
            <a:spLocks noChangeArrowheads="1"/>
          </p:cNvSpPr>
          <p:nvPr/>
        </p:nvSpPr>
        <p:spPr bwMode="auto">
          <a:xfrm>
            <a:off x="4140200" y="3141663"/>
            <a:ext cx="4127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HV</a:t>
            </a:r>
          </a:p>
        </p:txBody>
      </p:sp>
      <p:cxnSp>
        <p:nvCxnSpPr>
          <p:cNvPr id="13337" name="Straight Connector 45"/>
          <p:cNvCxnSpPr>
            <a:cxnSpLocks noChangeShapeType="1"/>
          </p:cNvCxnSpPr>
          <p:nvPr/>
        </p:nvCxnSpPr>
        <p:spPr bwMode="auto">
          <a:xfrm flipH="1">
            <a:off x="3563938" y="3284538"/>
            <a:ext cx="431800" cy="350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38" name="Straight Connector 48"/>
          <p:cNvCxnSpPr>
            <a:cxnSpLocks noChangeShapeType="1"/>
          </p:cNvCxnSpPr>
          <p:nvPr/>
        </p:nvCxnSpPr>
        <p:spPr bwMode="auto">
          <a:xfrm>
            <a:off x="4572000" y="32845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39" name="Straight Connector 49"/>
          <p:cNvCxnSpPr>
            <a:cxnSpLocks noChangeShapeType="1"/>
          </p:cNvCxnSpPr>
          <p:nvPr/>
        </p:nvCxnSpPr>
        <p:spPr bwMode="auto">
          <a:xfrm flipV="1">
            <a:off x="4170363" y="3429000"/>
            <a:ext cx="546100" cy="35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40" name="Straight Connector 54"/>
          <p:cNvCxnSpPr>
            <a:cxnSpLocks noChangeShapeType="1"/>
          </p:cNvCxnSpPr>
          <p:nvPr/>
        </p:nvCxnSpPr>
        <p:spPr bwMode="auto">
          <a:xfrm>
            <a:off x="4716463" y="32845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41" name="Straight Connector 58"/>
          <p:cNvCxnSpPr>
            <a:cxnSpLocks noChangeShapeType="1"/>
          </p:cNvCxnSpPr>
          <p:nvPr/>
        </p:nvCxnSpPr>
        <p:spPr bwMode="auto">
          <a:xfrm>
            <a:off x="3995738" y="328453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42" name="Straight Arrow Connector 60"/>
          <p:cNvCxnSpPr>
            <a:cxnSpLocks noChangeShapeType="1"/>
          </p:cNvCxnSpPr>
          <p:nvPr/>
        </p:nvCxnSpPr>
        <p:spPr bwMode="auto">
          <a:xfrm flipV="1">
            <a:off x="2916238" y="2997200"/>
            <a:ext cx="1008062" cy="846138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43" name="Explosion 1 56"/>
          <p:cNvSpPr>
            <a:spLocks noChangeArrowheads="1"/>
          </p:cNvSpPr>
          <p:nvPr/>
        </p:nvSpPr>
        <p:spPr bwMode="auto">
          <a:xfrm>
            <a:off x="3203575" y="3500438"/>
            <a:ext cx="144463" cy="144462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44" name="Explosion 1 63"/>
          <p:cNvSpPr>
            <a:spLocks noChangeArrowheads="1"/>
          </p:cNvSpPr>
          <p:nvPr/>
        </p:nvSpPr>
        <p:spPr bwMode="auto">
          <a:xfrm>
            <a:off x="3348038" y="3357563"/>
            <a:ext cx="144462" cy="142875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45" name="Explosion 1 64"/>
          <p:cNvSpPr>
            <a:spLocks noChangeArrowheads="1"/>
          </p:cNvSpPr>
          <p:nvPr/>
        </p:nvSpPr>
        <p:spPr bwMode="auto">
          <a:xfrm>
            <a:off x="3465513" y="3259138"/>
            <a:ext cx="144462" cy="142875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46" name="Freeform 61"/>
          <p:cNvSpPr>
            <a:spLocks/>
          </p:cNvSpPr>
          <p:nvPr/>
        </p:nvSpPr>
        <p:spPr bwMode="auto">
          <a:xfrm>
            <a:off x="3259138" y="3576638"/>
            <a:ext cx="231775" cy="44450"/>
          </a:xfrm>
          <a:custGeom>
            <a:avLst/>
            <a:gdLst>
              <a:gd name="T0" fmla="*/ 0 w 231775"/>
              <a:gd name="T1" fmla="*/ 0 h 44609"/>
              <a:gd name="T2" fmla="*/ 117475 w 231775"/>
              <a:gd name="T3" fmla="*/ 43044 h 44609"/>
              <a:gd name="T4" fmla="*/ 231775 w 231775"/>
              <a:gd name="T5" fmla="*/ 15373 h 446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1775" h="44609">
                <a:moveTo>
                  <a:pt x="0" y="0"/>
                </a:moveTo>
                <a:cubicBezTo>
                  <a:pt x="39423" y="20902"/>
                  <a:pt x="78846" y="41804"/>
                  <a:pt x="117475" y="44450"/>
                </a:cubicBezTo>
                <a:cubicBezTo>
                  <a:pt x="156104" y="47096"/>
                  <a:pt x="231775" y="15875"/>
                  <a:pt x="231775" y="1587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7" name="Freeform 68"/>
          <p:cNvSpPr>
            <a:spLocks/>
          </p:cNvSpPr>
          <p:nvPr/>
        </p:nvSpPr>
        <p:spPr bwMode="auto">
          <a:xfrm rot="6084291" flipV="1">
            <a:off x="3421062" y="3452813"/>
            <a:ext cx="231775" cy="44450"/>
          </a:xfrm>
          <a:custGeom>
            <a:avLst/>
            <a:gdLst>
              <a:gd name="T0" fmla="*/ 0 w 231775"/>
              <a:gd name="T1" fmla="*/ 0 h 44609"/>
              <a:gd name="T2" fmla="*/ 117475 w 231775"/>
              <a:gd name="T3" fmla="*/ 43044 h 44609"/>
              <a:gd name="T4" fmla="*/ 231775 w 231775"/>
              <a:gd name="T5" fmla="*/ 15373 h 446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1775" h="44609">
                <a:moveTo>
                  <a:pt x="0" y="0"/>
                </a:moveTo>
                <a:cubicBezTo>
                  <a:pt x="39423" y="20902"/>
                  <a:pt x="78846" y="41804"/>
                  <a:pt x="117475" y="44450"/>
                </a:cubicBezTo>
                <a:cubicBezTo>
                  <a:pt x="156104" y="47096"/>
                  <a:pt x="231775" y="15875"/>
                  <a:pt x="231775" y="1587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8" name="Freeform 69"/>
          <p:cNvSpPr>
            <a:spLocks/>
          </p:cNvSpPr>
          <p:nvPr/>
        </p:nvSpPr>
        <p:spPr bwMode="auto">
          <a:xfrm rot="4053909" flipV="1">
            <a:off x="3391694" y="3490119"/>
            <a:ext cx="160338" cy="44450"/>
          </a:xfrm>
          <a:custGeom>
            <a:avLst/>
            <a:gdLst>
              <a:gd name="T0" fmla="*/ 0 w 231775"/>
              <a:gd name="T1" fmla="*/ 0 h 44609"/>
              <a:gd name="T2" fmla="*/ 2961 w 231775"/>
              <a:gd name="T3" fmla="*/ 44115 h 44609"/>
              <a:gd name="T4" fmla="*/ 5841 w 231775"/>
              <a:gd name="T5" fmla="*/ 15755 h 446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1775" h="44609">
                <a:moveTo>
                  <a:pt x="0" y="0"/>
                </a:moveTo>
                <a:cubicBezTo>
                  <a:pt x="39423" y="20902"/>
                  <a:pt x="78846" y="41804"/>
                  <a:pt x="117475" y="44450"/>
                </a:cubicBezTo>
                <a:cubicBezTo>
                  <a:pt x="156104" y="47096"/>
                  <a:pt x="231775" y="15875"/>
                  <a:pt x="231775" y="1587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3349" name="Straight Connector 65"/>
          <p:cNvCxnSpPr>
            <a:cxnSpLocks noChangeShapeType="1"/>
          </p:cNvCxnSpPr>
          <p:nvPr/>
        </p:nvCxnSpPr>
        <p:spPr bwMode="auto">
          <a:xfrm>
            <a:off x="4211638" y="4149725"/>
            <a:ext cx="5762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50" name="Straight Connector 67"/>
          <p:cNvCxnSpPr>
            <a:cxnSpLocks noChangeShapeType="1"/>
            <a:endCxn id="13353" idx="3"/>
          </p:cNvCxnSpPr>
          <p:nvPr/>
        </p:nvCxnSpPr>
        <p:spPr bwMode="auto">
          <a:xfrm>
            <a:off x="4787900" y="458152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51" name="Oval 70"/>
          <p:cNvSpPr>
            <a:spLocks noChangeArrowheads="1"/>
          </p:cNvSpPr>
          <p:nvPr/>
        </p:nvSpPr>
        <p:spPr bwMode="auto">
          <a:xfrm>
            <a:off x="5435600" y="450850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pic>
        <p:nvPicPr>
          <p:cNvPr id="13352" name="Picture 7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3284538"/>
            <a:ext cx="2287588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53" name="Isosceles Triangle 73"/>
          <p:cNvSpPr>
            <a:spLocks noChangeArrowheads="1"/>
          </p:cNvSpPr>
          <p:nvPr/>
        </p:nvSpPr>
        <p:spPr bwMode="auto">
          <a:xfrm rot="5400000">
            <a:off x="4896644" y="4401344"/>
            <a:ext cx="431800" cy="360362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3354" name="Straight Connector 79"/>
          <p:cNvCxnSpPr>
            <a:cxnSpLocks noChangeShapeType="1"/>
          </p:cNvCxnSpPr>
          <p:nvPr/>
        </p:nvCxnSpPr>
        <p:spPr bwMode="auto">
          <a:xfrm>
            <a:off x="5292725" y="45815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55" name="Rectangle 77"/>
          <p:cNvSpPr>
            <a:spLocks noChangeArrowheads="1"/>
          </p:cNvSpPr>
          <p:nvPr/>
        </p:nvSpPr>
        <p:spPr bwMode="auto">
          <a:xfrm>
            <a:off x="2916238" y="5229225"/>
            <a:ext cx="1511300" cy="1152525"/>
          </a:xfrm>
          <a:prstGeom prst="rect">
            <a:avLst/>
          </a:prstGeom>
          <a:solidFill>
            <a:srgbClr val="00009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56" name="Rectangle 78"/>
          <p:cNvSpPr>
            <a:spLocks noChangeArrowheads="1"/>
          </p:cNvSpPr>
          <p:nvPr/>
        </p:nvSpPr>
        <p:spPr bwMode="auto">
          <a:xfrm>
            <a:off x="2987675" y="5300663"/>
            <a:ext cx="1368425" cy="730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57" name="Rectangle 85"/>
          <p:cNvSpPr>
            <a:spLocks noChangeArrowheads="1"/>
          </p:cNvSpPr>
          <p:nvPr/>
        </p:nvSpPr>
        <p:spPr bwMode="auto">
          <a:xfrm>
            <a:off x="2987675" y="5453063"/>
            <a:ext cx="1368425" cy="730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58" name="Rectangle 86"/>
          <p:cNvSpPr>
            <a:spLocks noChangeArrowheads="1"/>
          </p:cNvSpPr>
          <p:nvPr/>
        </p:nvSpPr>
        <p:spPr bwMode="auto">
          <a:xfrm>
            <a:off x="2987675" y="5605463"/>
            <a:ext cx="1368425" cy="730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59" name="Rectangle 87"/>
          <p:cNvSpPr>
            <a:spLocks noChangeArrowheads="1"/>
          </p:cNvSpPr>
          <p:nvPr/>
        </p:nvSpPr>
        <p:spPr bwMode="auto">
          <a:xfrm>
            <a:off x="2987675" y="5757863"/>
            <a:ext cx="1368425" cy="730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60" name="Rectangle 88"/>
          <p:cNvSpPr>
            <a:spLocks noChangeArrowheads="1"/>
          </p:cNvSpPr>
          <p:nvPr/>
        </p:nvSpPr>
        <p:spPr bwMode="auto">
          <a:xfrm>
            <a:off x="2987675" y="5910263"/>
            <a:ext cx="1368425" cy="730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61" name="Rectangle 89"/>
          <p:cNvSpPr>
            <a:spLocks noChangeArrowheads="1"/>
          </p:cNvSpPr>
          <p:nvPr/>
        </p:nvSpPr>
        <p:spPr bwMode="auto">
          <a:xfrm>
            <a:off x="2987675" y="6062663"/>
            <a:ext cx="1368425" cy="730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62" name="Rectangle 90"/>
          <p:cNvSpPr>
            <a:spLocks noChangeArrowheads="1"/>
          </p:cNvSpPr>
          <p:nvPr/>
        </p:nvSpPr>
        <p:spPr bwMode="auto">
          <a:xfrm>
            <a:off x="2987675" y="6215063"/>
            <a:ext cx="1368425" cy="730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3363" name="Straight Connector 91"/>
          <p:cNvCxnSpPr>
            <a:cxnSpLocks noChangeShapeType="1"/>
            <a:stCxn id="13359" idx="3"/>
            <a:endCxn id="13365" idx="3"/>
          </p:cNvCxnSpPr>
          <p:nvPr/>
        </p:nvCxnSpPr>
        <p:spPr bwMode="auto">
          <a:xfrm>
            <a:off x="4356100" y="5794375"/>
            <a:ext cx="576263" cy="11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64" name="Oval 92"/>
          <p:cNvSpPr>
            <a:spLocks noChangeArrowheads="1"/>
          </p:cNvSpPr>
          <p:nvPr/>
        </p:nvSpPr>
        <p:spPr bwMode="auto">
          <a:xfrm>
            <a:off x="5435600" y="5732463"/>
            <a:ext cx="144463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3365" name="Isosceles Triangle 93"/>
          <p:cNvSpPr>
            <a:spLocks noChangeArrowheads="1"/>
          </p:cNvSpPr>
          <p:nvPr/>
        </p:nvSpPr>
        <p:spPr bwMode="auto">
          <a:xfrm rot="5400000">
            <a:off x="4896644" y="5625307"/>
            <a:ext cx="431800" cy="360362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3366" name="Straight Connector 94"/>
          <p:cNvCxnSpPr>
            <a:cxnSpLocks noChangeShapeType="1"/>
          </p:cNvCxnSpPr>
          <p:nvPr/>
        </p:nvCxnSpPr>
        <p:spPr bwMode="auto">
          <a:xfrm>
            <a:off x="5292725" y="58054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3367" name="Straight Arrow Connector 96"/>
          <p:cNvCxnSpPr>
            <a:cxnSpLocks noChangeShapeType="1"/>
          </p:cNvCxnSpPr>
          <p:nvPr/>
        </p:nvCxnSpPr>
        <p:spPr bwMode="auto">
          <a:xfrm>
            <a:off x="2195513" y="5229225"/>
            <a:ext cx="1152525" cy="576263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13368" name="Picture 8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5013325"/>
            <a:ext cx="2303463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369" name="Straight Arrow Connector 101"/>
          <p:cNvCxnSpPr>
            <a:cxnSpLocks noChangeShapeType="1"/>
          </p:cNvCxnSpPr>
          <p:nvPr/>
        </p:nvCxnSpPr>
        <p:spPr bwMode="auto">
          <a:xfrm>
            <a:off x="6588125" y="6381750"/>
            <a:ext cx="12239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370" name="TextBox 102"/>
          <p:cNvSpPr txBox="1">
            <a:spLocks noChangeArrowheads="1"/>
          </p:cNvSpPr>
          <p:nvPr/>
        </p:nvSpPr>
        <p:spPr bwMode="auto">
          <a:xfrm>
            <a:off x="6680200" y="6021388"/>
            <a:ext cx="8366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1 – 10 </a:t>
            </a:r>
            <a:r>
              <a:rPr lang="en-US" sz="1400">
                <a:latin typeface="Symbol" charset="0"/>
                <a:cs typeface="Symbol" charset="0"/>
              </a:rPr>
              <a:t>m</a:t>
            </a:r>
            <a:r>
              <a:rPr lang="en-US" sz="1200"/>
              <a:t>s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07950" y="836613"/>
            <a:ext cx="1963738" cy="9239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/>
              <a:t>Scintillators</a:t>
            </a:r>
          </a:p>
          <a:p>
            <a:pPr>
              <a:defRPr/>
            </a:pPr>
            <a:r>
              <a:rPr lang="en-US" sz="1800" dirty="0"/>
              <a:t>(Plastic, Crystals, </a:t>
            </a:r>
            <a:br>
              <a:rPr lang="en-US" sz="1800" dirty="0"/>
            </a:br>
            <a:r>
              <a:rPr lang="en-US" sz="1800" dirty="0"/>
              <a:t>Noble Liquids, …)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107950" y="2924175"/>
            <a:ext cx="1706563" cy="6477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/>
              <a:t>Wire chambers</a:t>
            </a:r>
            <a:br>
              <a:rPr lang="en-US" sz="1800" dirty="0"/>
            </a:br>
            <a:r>
              <a:rPr lang="en-US" sz="1800" dirty="0"/>
              <a:t>Straw tubes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07950" y="4797425"/>
            <a:ext cx="1362075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/>
              <a:t>Silicon</a:t>
            </a:r>
          </a:p>
          <a:p>
            <a:pPr>
              <a:defRPr/>
            </a:pPr>
            <a:r>
              <a:rPr lang="en-US" sz="1800" dirty="0"/>
              <a:t>Germanium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MAGIC Telescope</a:t>
            </a:r>
          </a:p>
        </p:txBody>
      </p:sp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pic>
        <p:nvPicPr>
          <p:cNvPr id="5120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765175"/>
            <a:ext cx="3935413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1300" y="765175"/>
            <a:ext cx="505777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Box 7"/>
          <p:cNvSpPr txBox="1">
            <a:spLocks noChangeArrowheads="1"/>
          </p:cNvSpPr>
          <p:nvPr/>
        </p:nvSpPr>
        <p:spPr bwMode="auto">
          <a:xfrm>
            <a:off x="6445250" y="5373688"/>
            <a:ext cx="25193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http://ihp-lx.ethz.ch/Stamet/magic/magicIntro.html</a:t>
            </a:r>
          </a:p>
        </p:txBody>
      </p:sp>
      <p:pic>
        <p:nvPicPr>
          <p:cNvPr id="51207" name="Picture 9" descr="event_sequence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860800"/>
            <a:ext cx="2806700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8" name="TextBox 10"/>
          <p:cNvSpPr txBox="1">
            <a:spLocks noChangeArrowheads="1"/>
          </p:cNvSpPr>
          <p:nvPr/>
        </p:nvSpPr>
        <p:spPr bwMode="auto">
          <a:xfrm>
            <a:off x="3492500" y="6310313"/>
            <a:ext cx="16637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https://wwwmagic.mpp.mpg.de/</a:t>
            </a:r>
          </a:p>
        </p:txBody>
      </p:sp>
      <p:sp>
        <p:nvSpPr>
          <p:cNvPr id="51209" name="TextBox 11"/>
          <p:cNvSpPr txBox="1">
            <a:spLocks noChangeArrowheads="1"/>
          </p:cNvSpPr>
          <p:nvPr/>
        </p:nvSpPr>
        <p:spPr bwMode="auto">
          <a:xfrm>
            <a:off x="4260850" y="5876925"/>
            <a:ext cx="40560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/>
              <a:t>La Palma, Canary Islands, Spain, 2200 m above sea level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55298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>
                <a:latin typeface="Tahoma" charset="0"/>
                <a:ea typeface="ヒラギノ角ゴ Pro W3" charset="0"/>
                <a:cs typeface="ヒラギノ角ゴ Pro W3" charset="0"/>
              </a:rPr>
              <a:t>Template Fit</a:t>
            </a:r>
            <a:endParaRPr lang="en-US">
              <a:latin typeface="Tahoma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265113" indent="-265113">
              <a:buFontTx/>
              <a:buChar char="•"/>
            </a:pPr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</a:rPr>
              <a:t>Determine “standard” PMT pulse by </a:t>
            </a:r>
            <a:br>
              <a:rPr lang="en-US" sz="2000">
                <a:latin typeface="Tahoma" charset="0"/>
                <a:ea typeface="ヒラギノ角ゴ Pro W3" charset="0"/>
                <a:cs typeface="ヒラギノ角ゴ Pro W3" charset="0"/>
              </a:rPr>
            </a:br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</a:rPr>
              <a:t>averaging over many events </a:t>
            </a:r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 “Template”</a:t>
            </a:r>
          </a:p>
          <a:p>
            <a:pPr marL="635000" lvl="1" indent="-190500"/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Find hit in waveform</a:t>
            </a:r>
          </a:p>
          <a:p>
            <a:pPr marL="635000" lvl="1" indent="-190500"/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Shift (“TDC”) and scale (“ADC”)</a:t>
            </a:r>
            <a:br>
              <a:rPr lang="en-US" sz="2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</a:br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template to hit</a:t>
            </a:r>
          </a:p>
          <a:p>
            <a:pPr marL="635000" lvl="1" indent="-190500"/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Minimize </a:t>
            </a:r>
            <a:r>
              <a:rPr lang="en-US" sz="2000">
                <a:latin typeface="Symbol" charset="0"/>
                <a:ea typeface="ヒラギノ角ゴ Pro W3" charset="0"/>
                <a:cs typeface="ヒラギノ角ゴ Pro W3" charset="0"/>
                <a:sym typeface="Symbol" charset="0"/>
              </a:rPr>
              <a:t>c</a:t>
            </a:r>
            <a:r>
              <a:rPr lang="en-US" sz="2000" baseline="30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2</a:t>
            </a:r>
          </a:p>
          <a:p>
            <a:pPr marL="635000" lvl="1" indent="-190500"/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Compare fit with waveform</a:t>
            </a:r>
          </a:p>
          <a:p>
            <a:pPr marL="635000" lvl="1" indent="-190500"/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Repeat if above threshold</a:t>
            </a:r>
          </a:p>
          <a:p>
            <a:pPr marL="265113" indent="-265113">
              <a:buFontTx/>
              <a:buChar char="•"/>
            </a:pPr>
            <a:r>
              <a:rPr lang="en-US" sz="2000">
                <a:latin typeface="Tahoma" charset="0"/>
                <a:ea typeface="ヒラギノ角ゴ Pro W3" charset="0"/>
                <a:cs typeface="ヒラギノ角ゴ Pro W3" charset="0"/>
                <a:sym typeface="Symbol" charset="0"/>
              </a:rPr>
              <a:t>Store ADC &amp; TDC values</a:t>
            </a:r>
          </a:p>
          <a:p>
            <a:pPr marL="265113" indent="-265113"/>
            <a:endParaRPr lang="en-US" sz="2000">
              <a:latin typeface="Tahoma" charset="0"/>
              <a:ea typeface="ヒラギノ角ゴ Pro W3" charset="0"/>
              <a:cs typeface="ヒラギノ角ゴ Pro W3" charset="0"/>
              <a:sym typeface="Symbol" charset="0"/>
            </a:endParaRPr>
          </a:p>
          <a:p>
            <a:pPr marL="635000" lvl="1" indent="-190500"/>
            <a:endParaRPr lang="en-US" sz="2000">
              <a:latin typeface="Tahoma" charset="0"/>
              <a:ea typeface="ヒラギノ角ゴ Pro W3" charset="0"/>
              <a:cs typeface="ヒラギノ角ゴ Pro W3" charset="0"/>
              <a:sym typeface="Symbol" charset="0"/>
            </a:endParaRPr>
          </a:p>
          <a:p>
            <a:pPr marL="265113" indent="-265113">
              <a:buFontTx/>
              <a:buChar char="•"/>
            </a:pPr>
            <a:endParaRPr lang="en-US" sz="2000">
              <a:latin typeface="Tahoma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55301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196975"/>
            <a:ext cx="287972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55302" name="Text Box 5"/>
          <p:cNvSpPr txBox="1">
            <a:spLocks noChangeArrowheads="1"/>
          </p:cNvSpPr>
          <p:nvPr/>
        </p:nvSpPr>
        <p:spPr bwMode="auto">
          <a:xfrm>
            <a:off x="6440488" y="836613"/>
            <a:ext cx="1498600" cy="461962"/>
          </a:xfrm>
          <a:prstGeom prst="rect">
            <a:avLst/>
          </a:prstGeom>
          <a:solidFill>
            <a:srgbClr val="FFCC00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1200">
                <a:latin typeface="Symbol" charset="0"/>
              </a:rPr>
              <a:t>pb</a:t>
            </a:r>
            <a:r>
              <a:rPr lang="en-US" sz="1200">
                <a:latin typeface="Comic Sans MS" charset="0"/>
              </a:rPr>
              <a:t> Experiment</a:t>
            </a:r>
          </a:p>
          <a:p>
            <a:pPr algn="ctr"/>
            <a:r>
              <a:rPr lang="en-US" sz="1200">
                <a:latin typeface="Comic Sans MS" charset="0"/>
              </a:rPr>
              <a:t>500 MHz sampling</a:t>
            </a:r>
            <a:endParaRPr lang="de-CH" sz="1200">
              <a:latin typeface="Comic Sans MS" charset="0"/>
            </a:endParaRPr>
          </a:p>
        </p:txBody>
      </p:sp>
      <p:sp>
        <p:nvSpPr>
          <p:cNvPr id="55303" name="Freeform 6"/>
          <p:cNvSpPr>
            <a:spLocks/>
          </p:cNvSpPr>
          <p:nvPr/>
        </p:nvSpPr>
        <p:spPr bwMode="auto">
          <a:xfrm>
            <a:off x="250825" y="1773238"/>
            <a:ext cx="360363" cy="1655762"/>
          </a:xfrm>
          <a:custGeom>
            <a:avLst/>
            <a:gdLst>
              <a:gd name="T0" fmla="*/ 2147483647 w 227"/>
              <a:gd name="T1" fmla="*/ 2147483647 h 1460"/>
              <a:gd name="T2" fmla="*/ 2147483647 w 227"/>
              <a:gd name="T3" fmla="*/ 2147483647 h 1460"/>
              <a:gd name="T4" fmla="*/ 2147483647 w 227"/>
              <a:gd name="T5" fmla="*/ 2147483647 h 1460"/>
              <a:gd name="T6" fmla="*/ 2147483647 w 227"/>
              <a:gd name="T7" fmla="*/ 2147483647 h 1460"/>
              <a:gd name="T8" fmla="*/ 2147483647 w 227"/>
              <a:gd name="T9" fmla="*/ 2147483647 h 14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7"/>
              <a:gd name="T16" fmla="*/ 0 h 1460"/>
              <a:gd name="T17" fmla="*/ 227 w 227"/>
              <a:gd name="T18" fmla="*/ 1460 h 14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7" h="1460">
                <a:moveTo>
                  <a:pt x="227" y="1460"/>
                </a:moveTo>
                <a:cubicBezTo>
                  <a:pt x="199" y="1434"/>
                  <a:pt x="98" y="1442"/>
                  <a:pt x="60" y="1306"/>
                </a:cubicBezTo>
                <a:cubicBezTo>
                  <a:pt x="22" y="1170"/>
                  <a:pt x="0" y="843"/>
                  <a:pt x="1" y="643"/>
                </a:cubicBezTo>
                <a:cubicBezTo>
                  <a:pt x="2" y="443"/>
                  <a:pt x="29" y="212"/>
                  <a:pt x="67" y="106"/>
                </a:cubicBezTo>
                <a:cubicBezTo>
                  <a:pt x="105" y="0"/>
                  <a:pt x="194" y="29"/>
                  <a:pt x="227" y="8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345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4365625"/>
            <a:ext cx="32416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5530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4103688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506" name="Rectangle 10"/>
          <p:cNvSpPr>
            <a:spLocks noChangeArrowheads="1"/>
          </p:cNvSpPr>
          <p:nvPr/>
        </p:nvSpPr>
        <p:spPr bwMode="auto">
          <a:xfrm>
            <a:off x="6040438" y="6261100"/>
            <a:ext cx="2867025" cy="338138"/>
          </a:xfrm>
          <a:prstGeom prst="rect">
            <a:avLst/>
          </a:prstGeom>
          <a:solidFill>
            <a:srgbClr val="DFEFFF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accent2"/>
                </a:solidFill>
                <a:ea typeface="ヒラギノ角ゴ Pro W3" charset="-128"/>
                <a:cs typeface="ヒラギノ角ゴ Pro W3" charset="-128"/>
              </a:rPr>
              <a:t>www.southerninnovation.com</a:t>
            </a:r>
          </a:p>
        </p:txBody>
      </p:sp>
      <p:sp>
        <p:nvSpPr>
          <p:cNvPr id="234507" name="Text Box 11"/>
          <p:cNvSpPr txBox="1">
            <a:spLocks noChangeArrowheads="1"/>
          </p:cNvSpPr>
          <p:nvPr/>
        </p:nvSpPr>
        <p:spPr bwMode="auto">
          <a:xfrm>
            <a:off x="4700588" y="4930775"/>
            <a:ext cx="1028700" cy="708025"/>
          </a:xfrm>
          <a:prstGeom prst="rect">
            <a:avLst/>
          </a:prstGeom>
          <a:solidFill>
            <a:srgbClr val="CCFFCC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>
                <a:ea typeface="ヒラギノ角ゴ Pro W3" charset="-128"/>
                <a:cs typeface="ヒラギノ角ゴ Pro W3" charset="-128"/>
              </a:rPr>
              <a:t>14 bit</a:t>
            </a:r>
          </a:p>
          <a:p>
            <a:pPr algn="ctr">
              <a:defRPr/>
            </a:pPr>
            <a:r>
              <a:rPr lang="en-US" sz="2000">
                <a:ea typeface="ヒラギノ角ゴ Pro W3" charset="-128"/>
                <a:cs typeface="ヒラギノ角ゴ Pro W3" charset="-128"/>
              </a:rPr>
              <a:t>60 MHz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58370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High speed USB oscilloscope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 </a:t>
            </a:r>
          </a:p>
        </p:txBody>
      </p:sp>
      <p:pic>
        <p:nvPicPr>
          <p:cNvPr id="5837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636963"/>
            <a:ext cx="4176713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1368425" y="1027113"/>
            <a:ext cx="1646238" cy="1938337"/>
          </a:xfrm>
          <a:prstGeom prst="rect">
            <a:avLst/>
          </a:prstGeom>
          <a:solidFill>
            <a:srgbClr val="FFFF99"/>
          </a:solidFill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r>
              <a:rPr lang="en-US" sz="2400" dirty="0"/>
              <a:t>4 channels</a:t>
            </a:r>
          </a:p>
          <a:p>
            <a:pPr>
              <a:defRPr/>
            </a:pPr>
            <a:r>
              <a:rPr lang="en-US" sz="2400" dirty="0"/>
              <a:t>5 GSPS</a:t>
            </a:r>
          </a:p>
          <a:p>
            <a:pPr>
              <a:defRPr/>
            </a:pPr>
            <a:r>
              <a:rPr lang="en-US" sz="2400" dirty="0"/>
              <a:t>1 GHz BW</a:t>
            </a:r>
          </a:p>
          <a:p>
            <a:pPr>
              <a:defRPr/>
            </a:pPr>
            <a:r>
              <a:rPr lang="en-US" sz="2400" dirty="0"/>
              <a:t>8 bit (6-7)</a:t>
            </a:r>
          </a:p>
          <a:p>
            <a:pPr>
              <a:defRPr/>
            </a:pPr>
            <a:r>
              <a:rPr lang="en-US" sz="2400" dirty="0"/>
              <a:t>15 k</a:t>
            </a:r>
            <a:r>
              <a:rPr lang="en-US" sz="2400" dirty="0">
                <a:cs typeface="Tahoma" charset="0"/>
              </a:rPr>
              <a:t>€</a:t>
            </a:r>
            <a:endParaRPr lang="en-US" sz="2400" dirty="0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635375" y="1052513"/>
            <a:ext cx="4979988" cy="5184775"/>
            <a:chOff x="3635375" y="1052513"/>
            <a:chExt cx="4979988" cy="5184775"/>
          </a:xfrm>
        </p:grpSpPr>
        <p:pic>
          <p:nvPicPr>
            <p:cNvPr id="58379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363" y="3643313"/>
              <a:ext cx="3683000" cy="2593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7335" name="Text Box 7"/>
            <p:cNvSpPr txBox="1">
              <a:spLocks noChangeArrowheads="1"/>
            </p:cNvSpPr>
            <p:nvPr/>
          </p:nvSpPr>
          <p:spPr bwMode="auto">
            <a:xfrm>
              <a:off x="6113463" y="1052513"/>
              <a:ext cx="1671637" cy="2308225"/>
            </a:xfrm>
            <a:prstGeom prst="rect">
              <a:avLst/>
            </a:prstGeom>
            <a:solidFill>
              <a:srgbClr val="66CC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400" dirty="0">
                  <a:ea typeface="ヒラギノ角ゴ Pro W3" charset="-128"/>
                  <a:cs typeface="ヒラギノ角ゴ Pro W3" charset="-128"/>
                </a:rPr>
                <a:t>4 channels</a:t>
              </a:r>
            </a:p>
            <a:p>
              <a:pPr>
                <a:defRPr/>
              </a:pPr>
              <a:r>
                <a:rPr lang="en-US" sz="2400" dirty="0">
                  <a:ea typeface="ヒラギノ角ゴ Pro W3" charset="-128"/>
                  <a:cs typeface="ヒラギノ角ゴ Pro W3" charset="-128"/>
                </a:rPr>
                <a:t>5 GSPS</a:t>
              </a:r>
            </a:p>
            <a:p>
              <a:pPr>
                <a:defRPr/>
              </a:pPr>
              <a:r>
                <a:rPr lang="en-US" sz="2400" dirty="0">
                  <a:ea typeface="ヒラギノ角ゴ Pro W3" charset="-128"/>
                  <a:cs typeface="ヒラギノ角ゴ Pro W3" charset="-128"/>
                </a:rPr>
                <a:t>1 GHz BW</a:t>
              </a:r>
            </a:p>
            <a:p>
              <a:pPr>
                <a:defRPr/>
              </a:pPr>
              <a:r>
                <a:rPr lang="en-US" sz="2400" dirty="0">
                  <a:solidFill>
                    <a:srgbClr val="FF0000"/>
                  </a:solidFill>
                  <a:ea typeface="ヒラギノ角ゴ Pro W3" charset="-128"/>
                  <a:cs typeface="ヒラギノ角ゴ Pro W3" charset="-128"/>
                </a:rPr>
                <a:t>11.5 bits</a:t>
              </a:r>
            </a:p>
            <a:p>
              <a:pPr>
                <a:defRPr/>
              </a:pPr>
              <a:r>
                <a:rPr lang="en-US" sz="2400" dirty="0">
                  <a:solidFill>
                    <a:srgbClr val="FF0000"/>
                  </a:solidFill>
                  <a:ea typeface="ヒラギノ角ゴ Pro W3" charset="-128"/>
                  <a:cs typeface="ヒラギノ角ゴ Pro W3" charset="-128"/>
                </a:rPr>
                <a:t>1170 </a:t>
              </a:r>
              <a:r>
                <a:rPr lang="en-US" sz="2400" dirty="0">
                  <a:solidFill>
                    <a:srgbClr val="FF0000"/>
                  </a:solidFill>
                  <a:ea typeface="Tahoma" charset="0"/>
                  <a:cs typeface="Tahoma" charset="0"/>
                </a:rPr>
                <a:t>€</a:t>
              </a:r>
              <a:endParaRPr lang="en-US" sz="2400" dirty="0">
                <a:solidFill>
                  <a:srgbClr val="FF0000"/>
                </a:solidFill>
                <a:ea typeface="ヒラギノ角ゴ Pro W3" charset="-128"/>
                <a:cs typeface="ヒラギノ角ゴ Pro W3" charset="-128"/>
              </a:endParaRPr>
            </a:p>
            <a:p>
              <a:pPr>
                <a:defRPr/>
              </a:pPr>
              <a:r>
                <a:rPr lang="en-US" sz="2400" dirty="0">
                  <a:solidFill>
                    <a:srgbClr val="FF0000"/>
                  </a:solidFill>
                  <a:ea typeface="ヒラギノ角ゴ Pro W3" charset="-128"/>
                  <a:cs typeface="ヒラギノ角ゴ Pro W3" charset="-128"/>
                </a:rPr>
                <a:t>USB Power</a:t>
              </a:r>
            </a:p>
          </p:txBody>
        </p:sp>
        <p:sp>
          <p:nvSpPr>
            <p:cNvPr id="58381" name="AutoShape 8"/>
            <p:cNvSpPr>
              <a:spLocks noChangeArrowheads="1"/>
            </p:cNvSpPr>
            <p:nvPr/>
          </p:nvSpPr>
          <p:spPr bwMode="auto">
            <a:xfrm>
              <a:off x="3635375" y="1628775"/>
              <a:ext cx="2089150" cy="792163"/>
            </a:xfrm>
            <a:prstGeom prst="notchedRightArrow">
              <a:avLst>
                <a:gd name="adj1" fmla="val 50000"/>
                <a:gd name="adj2" fmla="val 65932"/>
              </a:avLst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69634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43744" y="188640"/>
            <a:ext cx="7162800" cy="476250"/>
          </a:xfrm>
        </p:spPr>
        <p:txBody>
          <a:bodyPr/>
          <a:lstStyle/>
          <a:p>
            <a:r>
              <a:rPr lang="en-US" dirty="0">
                <a:latin typeface="Tahoma" charset="0"/>
                <a:ea typeface="ヒラギノ角ゴ Pro W3" charset="0"/>
                <a:cs typeface="ヒラギノ角ゴ Pro W3" charset="0"/>
              </a:rPr>
              <a:t>New chips</a:t>
            </a:r>
          </a:p>
        </p:txBody>
      </p:sp>
      <p:pic>
        <p:nvPicPr>
          <p:cNvPr id="6963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933056"/>
            <a:ext cx="1578470" cy="25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412" y="4175209"/>
            <a:ext cx="4321175" cy="2062103"/>
          </a:xfrm>
          <a:prstGeom prst="rect">
            <a:avLst/>
          </a:prstGeom>
          <a:solidFill>
            <a:srgbClr val="DFEFFF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1450" indent="-171450">
              <a:buFont typeface="Arial"/>
              <a:buChar char="•"/>
              <a:defRPr/>
            </a:pPr>
            <a:r>
              <a:rPr lang="en-US" sz="1600" dirty="0"/>
              <a:t>Self-trigger writing of 128 short 32-bin segments (4096 bins total)</a:t>
            </a:r>
          </a:p>
          <a:p>
            <a:pPr marL="171450" indent="-171450">
              <a:buFont typeface="Arial"/>
              <a:buChar char="•"/>
              <a:defRPr/>
            </a:pPr>
            <a:endParaRPr lang="en-US" sz="1600" dirty="0"/>
          </a:p>
          <a:p>
            <a:pPr marL="171450" indent="-171450">
              <a:buFont typeface="Arial"/>
              <a:buChar char="•"/>
              <a:defRPr/>
            </a:pPr>
            <a:r>
              <a:rPr lang="en-US" sz="1600" dirty="0"/>
              <a:t>Storage of 128 events</a:t>
            </a:r>
          </a:p>
          <a:p>
            <a:pPr marL="361950" lvl="1" indent="-171450">
              <a:buFont typeface="Arial"/>
              <a:buChar char="•"/>
              <a:defRPr/>
            </a:pPr>
            <a:r>
              <a:rPr lang="en-US" sz="1600" dirty="0"/>
              <a:t>Accommodate long trigger latencies</a:t>
            </a:r>
          </a:p>
          <a:p>
            <a:pPr marL="361950" lvl="1" indent="-171450">
              <a:buFont typeface="Arial"/>
              <a:buChar char="•"/>
              <a:defRPr/>
            </a:pPr>
            <a:r>
              <a:rPr lang="en-US" sz="1600" dirty="0"/>
              <a:t>Quasi dead time-free up to a few MHz, </a:t>
            </a:r>
          </a:p>
          <a:p>
            <a:pPr marL="361950" lvl="1" indent="-171450">
              <a:buFont typeface="Arial"/>
              <a:buChar char="•"/>
              <a:defRPr/>
            </a:pPr>
            <a:r>
              <a:rPr lang="en-US" sz="1600" dirty="0"/>
              <a:t>Possibility to skip segments</a:t>
            </a:r>
            <a:br>
              <a:rPr lang="en-US" sz="1600" dirty="0"/>
            </a:br>
            <a:r>
              <a:rPr lang="en-US" sz="1600" dirty="0"/>
              <a:t>→ second level trigger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1343968"/>
            <a:ext cx="4321175" cy="1815882"/>
          </a:xfrm>
          <a:prstGeom prst="rect">
            <a:avLst/>
          </a:prstGeom>
          <a:solidFill>
            <a:srgbClr val="DFEFFF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1450" indent="-171450">
              <a:buFont typeface="Arial"/>
              <a:buChar char="•"/>
              <a:defRPr/>
            </a:pPr>
            <a:r>
              <a:rPr lang="en-US" sz="1600" dirty="0"/>
              <a:t>SAMPIC Waveform TDC</a:t>
            </a:r>
          </a:p>
          <a:p>
            <a:pPr marL="171450" indent="-171450">
              <a:buFont typeface="Arial"/>
              <a:buChar char="•"/>
              <a:defRPr/>
            </a:pPr>
            <a:endParaRPr lang="en-US" sz="1600" dirty="0"/>
          </a:p>
          <a:p>
            <a:pPr marL="171450" indent="-171450">
              <a:buFont typeface="Arial"/>
              <a:buChar char="•"/>
              <a:defRPr/>
            </a:pPr>
            <a:r>
              <a:rPr lang="en-US" sz="1600" dirty="0"/>
              <a:t>Record short (64 bins) waveforms</a:t>
            </a:r>
          </a:p>
          <a:p>
            <a:pPr marL="171450" indent="-171450">
              <a:buFont typeface="Arial"/>
              <a:buChar char="•"/>
              <a:defRPr/>
            </a:pPr>
            <a:endParaRPr lang="en-US" sz="1600" dirty="0"/>
          </a:p>
          <a:p>
            <a:pPr marL="171450" indent="-171450">
              <a:buFont typeface="Arial"/>
              <a:buChar char="•"/>
              <a:defRPr/>
            </a:pPr>
            <a:r>
              <a:rPr lang="en-US" sz="1600" dirty="0"/>
              <a:t>Digitize on-chip</a:t>
            </a:r>
          </a:p>
          <a:p>
            <a:pPr marL="171450" indent="-171450">
              <a:buFont typeface="Arial"/>
              <a:buChar char="•"/>
              <a:defRPr/>
            </a:pPr>
            <a:endParaRPr lang="en-US" sz="1600" dirty="0"/>
          </a:p>
          <a:p>
            <a:pPr marL="171450" indent="-171450">
              <a:buFont typeface="Arial"/>
              <a:buChar char="•"/>
              <a:defRPr/>
            </a:pPr>
            <a:r>
              <a:rPr lang="en-US" sz="1600" dirty="0"/>
              <a:t>Data-driven read out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7624" y="3896925"/>
            <a:ext cx="2047155" cy="33855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/>
              <a:t>DRS5 (PSI, planned)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9796" y="1052736"/>
            <a:ext cx="1210588" cy="33855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/>
              <a:t>CEA/</a:t>
            </a:r>
            <a:r>
              <a:rPr lang="en-US" sz="1600" dirty="0" err="1"/>
              <a:t>Saclay</a:t>
            </a:r>
            <a:endParaRPr lang="en-US" sz="1600" dirty="0"/>
          </a:p>
        </p:txBody>
      </p:sp>
      <p:pic>
        <p:nvPicPr>
          <p:cNvPr id="4" name="Picture 3" descr="Screen Shot 2016-01-20 at 15.40.13 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301" y="764704"/>
            <a:ext cx="4344699" cy="28529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Datumsplatzhalt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71682" name="Fußzeilenplatzhalt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Tahoma" charset="0"/>
                <a:ea typeface="ヒラギノ角ゴ Pro W3" charset="0"/>
                <a:cs typeface="ヒラギノ角ゴ Pro W3" charset="0"/>
              </a:rPr>
              <a:t>Summary</a:t>
            </a:r>
          </a:p>
        </p:txBody>
      </p:sp>
      <p:sp>
        <p:nvSpPr>
          <p:cNvPr id="716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560" y="900113"/>
            <a:ext cx="7848871" cy="5121175"/>
          </a:xfrm>
        </p:spPr>
        <p:txBody>
          <a:bodyPr/>
          <a:lstStyle/>
          <a:p>
            <a:pPr>
              <a:lnSpc>
                <a:spcPct val="100000"/>
              </a:lnSpc>
              <a:buFontTx/>
              <a:buChar char="•"/>
            </a:pPr>
            <a:r>
              <a:rPr lang="en-US" sz="2800" dirty="0">
                <a:latin typeface="Tahoma" charset="0"/>
                <a:ea typeface="ヒラギノ角ゴ Pro W3" charset="0"/>
                <a:cs typeface="ヒラギノ角ゴ Pro W3" charset="0"/>
              </a:rPr>
              <a:t>Digitization is a key element of all particle physics experiments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Char char="•"/>
            </a:pPr>
            <a:r>
              <a:rPr lang="en-US" sz="2800" dirty="0">
                <a:latin typeface="Tahoma" charset="0"/>
                <a:ea typeface="ヒラギノ角ゴ Pro W3" charset="0"/>
                <a:cs typeface="ヒラギノ角ゴ Pro W3" charset="0"/>
              </a:rPr>
              <a:t>General trend to faster digitization and waveform analysis in digital domain </a:t>
            </a:r>
            <a:br>
              <a:rPr lang="en-US" sz="2800" dirty="0">
                <a:latin typeface="Tahoma" charset="0"/>
                <a:ea typeface="ヒラギノ角ゴ Pro W3" charset="0"/>
                <a:cs typeface="ヒラギノ角ゴ Pro W3" charset="0"/>
              </a:rPr>
            </a:br>
            <a:r>
              <a:rPr lang="en-US" sz="2800" dirty="0">
                <a:latin typeface="Tahoma" charset="0"/>
                <a:ea typeface="ヒラギノ角ゴ Pro W3" charset="0"/>
                <a:cs typeface="ヒラギノ角ゴ Pro W3" charset="0"/>
              </a:rPr>
              <a:t>(embedded CPUs, FPGAs)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Char char="•"/>
            </a:pPr>
            <a:r>
              <a:rPr lang="en-US" sz="2800" dirty="0">
                <a:latin typeface="Tahoma" charset="0"/>
                <a:ea typeface="ヒラギノ角ゴ Pro W3" charset="0"/>
                <a:cs typeface="ヒラギノ角ゴ Pro W3" charset="0"/>
              </a:rPr>
              <a:t>This talk can only give you a glimpse 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Char char="•"/>
            </a:pPr>
            <a:r>
              <a:rPr lang="en-US" sz="2800" dirty="0">
                <a:latin typeface="Tahoma" charset="0"/>
                <a:ea typeface="ヒラギノ角ゴ Pro W3" charset="0"/>
                <a:cs typeface="ヒラギノ角ゴ Pro W3" charset="0"/>
              </a:rPr>
              <a:t>Further information</a:t>
            </a:r>
          </a:p>
          <a:p>
            <a:pPr marL="539750" lvl="1" indent="-273050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en-US" sz="1600" dirty="0">
                <a:latin typeface="Tahoma" charset="0"/>
                <a:ea typeface="ヒラギノ角ゴ Pro W3" charset="0"/>
                <a:cs typeface="ヒラギノ角ゴ Pro W3" charset="0"/>
              </a:rPr>
              <a:t>H. </a:t>
            </a:r>
            <a:r>
              <a:rPr lang="en-US" sz="1600" dirty="0" err="1">
                <a:latin typeface="Tahoma" charset="0"/>
                <a:ea typeface="ヒラギノ角ゴ Pro W3" charset="0"/>
                <a:cs typeface="ヒラギノ角ゴ Pro W3" charset="0"/>
              </a:rPr>
              <a:t>Spieler</a:t>
            </a:r>
            <a:r>
              <a:rPr lang="en-US" sz="1600" dirty="0">
                <a:latin typeface="Tahoma" charset="0"/>
                <a:ea typeface="ヒラギノ角ゴ Pro W3" charset="0"/>
                <a:cs typeface="ヒラギノ角ゴ Pro W3" charset="0"/>
              </a:rPr>
              <a:t>, “Semiconductor Detector Systems”, Oxford Univ. Press, 2005</a:t>
            </a:r>
          </a:p>
          <a:p>
            <a:pPr marL="539750" lvl="1" indent="-273050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en-US" sz="1600" dirty="0">
                <a:latin typeface="Tahoma" charset="0"/>
                <a:ea typeface="ヒラギノ角ゴ Pro W3" charset="0"/>
                <a:cs typeface="ヒラギノ角ゴ Pro W3" charset="0"/>
              </a:rPr>
              <a:t>G. Knoll, “Radiation Detection and Measurement”, Wiley, 2010 </a:t>
            </a:r>
          </a:p>
          <a:p>
            <a:pPr marL="539750" lvl="1" indent="-273050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en-US" sz="1600" dirty="0">
                <a:latin typeface="Tahoma" charset="0"/>
                <a:ea typeface="ヒラギノ角ゴ Pro W3" charset="0"/>
                <a:cs typeface="ヒラギノ角ゴ Pro W3" charset="0"/>
              </a:rPr>
              <a:t>Conferences (with short courses): </a:t>
            </a:r>
            <a:br>
              <a:rPr lang="en-US" sz="1600" dirty="0">
                <a:latin typeface="Tahoma" charset="0"/>
                <a:ea typeface="ヒラギノ角ゴ Pro W3" charset="0"/>
                <a:cs typeface="ヒラギノ角ゴ Pro W3" charset="0"/>
              </a:rPr>
            </a:br>
            <a:r>
              <a:rPr lang="en-US" sz="1600" dirty="0">
                <a:latin typeface="Tahoma" charset="0"/>
                <a:ea typeface="ヒラギノ角ゴ Pro W3" charset="0"/>
                <a:cs typeface="ヒラギノ角ゴ Pro W3" charset="0"/>
              </a:rPr>
              <a:t>IEEE NSS-MIC (Sydney, Australia, Nov. 2018)</a:t>
            </a:r>
            <a:br>
              <a:rPr lang="en-US" sz="1600" dirty="0">
                <a:latin typeface="Tahoma" charset="0"/>
                <a:ea typeface="ヒラギノ角ゴ Pro W3" charset="0"/>
                <a:cs typeface="ヒラギノ角ゴ Pro W3" charset="0"/>
              </a:rPr>
            </a:br>
            <a:r>
              <a:rPr lang="en-US" sz="1600" dirty="0">
                <a:latin typeface="Tahoma" charset="0"/>
                <a:ea typeface="ヒラギノ角ゴ Pro W3" charset="0"/>
                <a:cs typeface="ヒラギノ角ゴ Pro W3" charset="0"/>
              </a:rPr>
              <a:t>IEEE Realtime (Ho Chi Minh City, Vietnam, June 2020)</a:t>
            </a:r>
          </a:p>
          <a:p>
            <a:pPr marL="539750" lvl="1" indent="-273050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en-US" sz="1600" dirty="0">
                <a:latin typeface="Tahoma" charset="0"/>
                <a:ea typeface="ヒラギノ角ゴ Pro W3" charset="0"/>
                <a:cs typeface="ヒラギノ角ゴ Pro W3" charset="0"/>
              </a:rPr>
              <a:t>Become IEEE NPSS member</a:t>
            </a:r>
            <a:endParaRPr lang="en-US" sz="2800" dirty="0">
              <a:latin typeface="Tahoma" charset="0"/>
              <a:ea typeface="ヒラギノ角ゴ Pro W3" charset="0"/>
              <a:cs typeface="ヒラギノ角ゴ Pro W3" charset="0"/>
            </a:endParaRPr>
          </a:p>
          <a:p>
            <a:pPr marL="539750" lvl="1" indent="-273050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endParaRPr lang="en-US" sz="2800" dirty="0">
              <a:latin typeface="Tahoma" charset="0"/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2"/>
          <p:cNvSpPr>
            <a:spLocks noGrp="1"/>
          </p:cNvSpPr>
          <p:nvPr>
            <p:ph type="title"/>
          </p:nvPr>
        </p:nvSpPr>
        <p:spPr>
          <a:xfrm>
            <a:off x="1619250" y="144463"/>
            <a:ext cx="6769100" cy="549275"/>
          </a:xfrm>
          <a:ln/>
        </p:spPr>
        <p:txBody>
          <a:bodyPr/>
          <a:lstStyle/>
          <a:p>
            <a:r>
              <a:rPr lang="en-US">
                <a:latin typeface="Tahoma" charset="0"/>
                <a:ea typeface="ヒラギノ角ゴ Pro W3" charset="0"/>
                <a:cs typeface="ヒラギノ角ゴ Pro W3" charset="0"/>
              </a:rPr>
              <a:t>Measure precise timing: ToF-PET</a:t>
            </a:r>
          </a:p>
        </p:txBody>
      </p:sp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July 2018</a:t>
            </a:r>
            <a:endParaRPr lang="de-DE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/>
              <a:t>RT School, Cape Town</a:t>
            </a:r>
            <a:endParaRPr lang="de-DE"/>
          </a:p>
        </p:txBody>
      </p:sp>
      <p:pic>
        <p:nvPicPr>
          <p:cNvPr id="14340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449389"/>
            <a:ext cx="4175956" cy="3059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755650" y="908050"/>
            <a:ext cx="3632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000">
                <a:solidFill>
                  <a:srgbClr val="FF0000"/>
                </a:solidFill>
              </a:rPr>
              <a:t>P</a:t>
            </a:r>
            <a:r>
              <a:rPr lang="en-US" sz="2000"/>
              <a:t>ositron </a:t>
            </a:r>
            <a:r>
              <a:rPr lang="en-US" sz="2000">
                <a:solidFill>
                  <a:srgbClr val="FF0000"/>
                </a:solidFill>
              </a:rPr>
              <a:t>E</a:t>
            </a:r>
            <a:r>
              <a:rPr lang="en-US" sz="2000"/>
              <a:t>mission </a:t>
            </a:r>
            <a:r>
              <a:rPr lang="en-US" sz="2000">
                <a:solidFill>
                  <a:srgbClr val="FF0000"/>
                </a:solidFill>
              </a:rPr>
              <a:t>T</a:t>
            </a:r>
            <a:r>
              <a:rPr lang="en-US" sz="2000"/>
              <a:t>omography</a:t>
            </a:r>
          </a:p>
        </p:txBody>
      </p:sp>
      <p:pic>
        <p:nvPicPr>
          <p:cNvPr id="14343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059606"/>
            <a:ext cx="1152128" cy="130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5148263" y="908050"/>
            <a:ext cx="3783012" cy="5502275"/>
            <a:chOff x="5148263" y="908050"/>
            <a:chExt cx="3783012" cy="5502275"/>
          </a:xfrm>
        </p:grpSpPr>
        <p:sp>
          <p:nvSpPr>
            <p:cNvPr id="14345" name="Oval 71"/>
            <p:cNvSpPr>
              <a:spLocks noChangeArrowheads="1"/>
            </p:cNvSpPr>
            <p:nvPr/>
          </p:nvSpPr>
          <p:spPr bwMode="auto">
            <a:xfrm>
              <a:off x="6443663" y="3789363"/>
              <a:ext cx="1008062" cy="50323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14346" name="Oval 70"/>
            <p:cNvSpPr>
              <a:spLocks noChangeArrowheads="1"/>
            </p:cNvSpPr>
            <p:nvPr/>
          </p:nvSpPr>
          <p:spPr bwMode="auto">
            <a:xfrm>
              <a:off x="6443663" y="1557338"/>
              <a:ext cx="1008062" cy="50323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pic>
          <p:nvPicPr>
            <p:cNvPr id="14347" name="Picture 6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688" y="4941888"/>
              <a:ext cx="754062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Box 9"/>
            <p:cNvSpPr txBox="1">
              <a:spLocks noChangeArrowheads="1"/>
            </p:cNvSpPr>
            <p:nvPr/>
          </p:nvSpPr>
          <p:spPr bwMode="auto">
            <a:xfrm>
              <a:off x="5940425" y="908050"/>
              <a:ext cx="22875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2000">
                  <a:solidFill>
                    <a:srgbClr val="FF0000"/>
                  </a:solidFill>
                </a:rPr>
                <a:t>T</a:t>
              </a:r>
              <a:r>
                <a:rPr lang="en-US" sz="2000"/>
                <a:t>ime-</a:t>
              </a:r>
              <a:r>
                <a:rPr lang="en-US" sz="2000">
                  <a:solidFill>
                    <a:srgbClr val="FF0000"/>
                  </a:solidFill>
                </a:rPr>
                <a:t>o</a:t>
              </a:r>
              <a:r>
                <a:rPr lang="en-US" sz="2000"/>
                <a:t>f-</a:t>
              </a:r>
              <a:r>
                <a:rPr lang="en-US" sz="2000">
                  <a:solidFill>
                    <a:srgbClr val="FF0000"/>
                  </a:solidFill>
                </a:rPr>
                <a:t>F</a:t>
              </a:r>
              <a:r>
                <a:rPr lang="en-US" sz="2000"/>
                <a:t>light PET</a:t>
              </a:r>
            </a:p>
          </p:txBody>
        </p:sp>
        <p:sp>
          <p:nvSpPr>
            <p:cNvPr id="14349" name="Rectangle 10"/>
            <p:cNvSpPr>
              <a:spLocks noChangeArrowheads="1"/>
            </p:cNvSpPr>
            <p:nvPr/>
          </p:nvSpPr>
          <p:spPr bwMode="auto">
            <a:xfrm>
              <a:off x="5651500" y="1700213"/>
              <a:ext cx="360363" cy="144462"/>
            </a:xfrm>
            <a:prstGeom prst="rect">
              <a:avLst/>
            </a:prstGeom>
            <a:solidFill>
              <a:srgbClr val="8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14350" name="Rectangle 12"/>
            <p:cNvSpPr>
              <a:spLocks noChangeArrowheads="1"/>
            </p:cNvSpPr>
            <p:nvPr/>
          </p:nvSpPr>
          <p:spPr bwMode="auto">
            <a:xfrm>
              <a:off x="7812088" y="1700213"/>
              <a:ext cx="360362" cy="144462"/>
            </a:xfrm>
            <a:prstGeom prst="rect">
              <a:avLst/>
            </a:prstGeom>
            <a:solidFill>
              <a:srgbClr val="8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4351" name="Straight Arrow Connector 14"/>
            <p:cNvCxnSpPr>
              <a:cxnSpLocks noChangeShapeType="1"/>
              <a:stCxn id="14350" idx="1"/>
              <a:endCxn id="14349" idx="3"/>
            </p:cNvCxnSpPr>
            <p:nvPr/>
          </p:nvCxnSpPr>
          <p:spPr bwMode="auto">
            <a:xfrm flipH="1">
              <a:off x="6011863" y="1773238"/>
              <a:ext cx="18002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52" name="Explosion 2 16"/>
            <p:cNvSpPr>
              <a:spLocks noChangeArrowheads="1"/>
            </p:cNvSpPr>
            <p:nvPr/>
          </p:nvSpPr>
          <p:spPr bwMode="auto">
            <a:xfrm>
              <a:off x="6516688" y="1700213"/>
              <a:ext cx="215900" cy="144462"/>
            </a:xfrm>
            <a:prstGeom prst="irregularSeal2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4353" name="Straight Connector 23"/>
            <p:cNvCxnSpPr>
              <a:cxnSpLocks noChangeShapeType="1"/>
              <a:stCxn id="14349" idx="1"/>
            </p:cNvCxnSpPr>
            <p:nvPr/>
          </p:nvCxnSpPr>
          <p:spPr bwMode="auto">
            <a:xfrm flipH="1">
              <a:off x="5435600" y="1773238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4" name="Straight Connector 24"/>
            <p:cNvCxnSpPr>
              <a:cxnSpLocks noChangeShapeType="1"/>
            </p:cNvCxnSpPr>
            <p:nvPr/>
          </p:nvCxnSpPr>
          <p:spPr bwMode="auto">
            <a:xfrm flipV="1">
              <a:off x="5435600" y="1773238"/>
              <a:ext cx="0" cy="935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5" name="Straight Connector 27"/>
            <p:cNvCxnSpPr>
              <a:cxnSpLocks noChangeShapeType="1"/>
            </p:cNvCxnSpPr>
            <p:nvPr/>
          </p:nvCxnSpPr>
          <p:spPr bwMode="auto">
            <a:xfrm flipV="1">
              <a:off x="8388350" y="1773238"/>
              <a:ext cx="0" cy="1368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6" name="Straight Connector 28"/>
            <p:cNvCxnSpPr>
              <a:cxnSpLocks noChangeShapeType="1"/>
            </p:cNvCxnSpPr>
            <p:nvPr/>
          </p:nvCxnSpPr>
          <p:spPr bwMode="auto">
            <a:xfrm flipH="1">
              <a:off x="5435600" y="2708275"/>
              <a:ext cx="936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7" name="Straight Connector 31"/>
            <p:cNvCxnSpPr>
              <a:cxnSpLocks noChangeShapeType="1"/>
            </p:cNvCxnSpPr>
            <p:nvPr/>
          </p:nvCxnSpPr>
          <p:spPr bwMode="auto">
            <a:xfrm flipH="1">
              <a:off x="8172450" y="1773238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8" name="Straight Connector 32"/>
            <p:cNvCxnSpPr>
              <a:cxnSpLocks noChangeShapeType="1"/>
            </p:cNvCxnSpPr>
            <p:nvPr/>
          </p:nvCxnSpPr>
          <p:spPr bwMode="auto">
            <a:xfrm flipH="1">
              <a:off x="7451725" y="3141663"/>
              <a:ext cx="936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4359" name="Picture 3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688" y="2636838"/>
              <a:ext cx="766762" cy="658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60" name="Oval 38"/>
            <p:cNvSpPr>
              <a:spLocks noChangeArrowheads="1"/>
            </p:cNvSpPr>
            <p:nvPr/>
          </p:nvSpPr>
          <p:spPr bwMode="auto">
            <a:xfrm>
              <a:off x="6372225" y="2674938"/>
              <a:ext cx="71438" cy="714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14361" name="Oval 39"/>
            <p:cNvSpPr>
              <a:spLocks noChangeArrowheads="1"/>
            </p:cNvSpPr>
            <p:nvPr/>
          </p:nvSpPr>
          <p:spPr bwMode="auto">
            <a:xfrm>
              <a:off x="7375525" y="3103563"/>
              <a:ext cx="71438" cy="714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4362" name="Straight Connector 42"/>
            <p:cNvCxnSpPr>
              <a:cxnSpLocks noChangeShapeType="1"/>
            </p:cNvCxnSpPr>
            <p:nvPr/>
          </p:nvCxnSpPr>
          <p:spPr bwMode="auto">
            <a:xfrm>
              <a:off x="6627813" y="2420938"/>
              <a:ext cx="0" cy="1079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63" name="Straight Connector 43"/>
            <p:cNvCxnSpPr>
              <a:cxnSpLocks noChangeShapeType="1"/>
            </p:cNvCxnSpPr>
            <p:nvPr/>
          </p:nvCxnSpPr>
          <p:spPr bwMode="auto">
            <a:xfrm>
              <a:off x="6819900" y="2420938"/>
              <a:ext cx="0" cy="1079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64" name="Straight Arrow Connector 45"/>
            <p:cNvCxnSpPr>
              <a:cxnSpLocks noChangeShapeType="1"/>
            </p:cNvCxnSpPr>
            <p:nvPr/>
          </p:nvCxnSpPr>
          <p:spPr bwMode="auto">
            <a:xfrm>
              <a:off x="6372225" y="3429000"/>
              <a:ext cx="254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65" name="Straight Arrow Connector 46"/>
            <p:cNvCxnSpPr>
              <a:cxnSpLocks noChangeShapeType="1"/>
            </p:cNvCxnSpPr>
            <p:nvPr/>
          </p:nvCxnSpPr>
          <p:spPr bwMode="auto">
            <a:xfrm flipH="1">
              <a:off x="6818313" y="3429000"/>
              <a:ext cx="2174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66" name="Rectangle 50"/>
            <p:cNvSpPr>
              <a:spLocks noChangeArrowheads="1"/>
            </p:cNvSpPr>
            <p:nvPr/>
          </p:nvSpPr>
          <p:spPr bwMode="auto">
            <a:xfrm>
              <a:off x="5651500" y="3933825"/>
              <a:ext cx="360363" cy="142875"/>
            </a:xfrm>
            <a:prstGeom prst="rect">
              <a:avLst/>
            </a:prstGeom>
            <a:solidFill>
              <a:srgbClr val="8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14367" name="Rectangle 51"/>
            <p:cNvSpPr>
              <a:spLocks noChangeArrowheads="1"/>
            </p:cNvSpPr>
            <p:nvPr/>
          </p:nvSpPr>
          <p:spPr bwMode="auto">
            <a:xfrm>
              <a:off x="7812088" y="3933825"/>
              <a:ext cx="360362" cy="142875"/>
            </a:xfrm>
            <a:prstGeom prst="rect">
              <a:avLst/>
            </a:prstGeom>
            <a:solidFill>
              <a:srgbClr val="8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4368" name="Straight Arrow Connector 52"/>
            <p:cNvCxnSpPr>
              <a:cxnSpLocks noChangeShapeType="1"/>
              <a:stCxn id="14367" idx="1"/>
              <a:endCxn id="14366" idx="3"/>
            </p:cNvCxnSpPr>
            <p:nvPr/>
          </p:nvCxnSpPr>
          <p:spPr bwMode="auto">
            <a:xfrm flipH="1">
              <a:off x="6011863" y="4005263"/>
              <a:ext cx="18002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69" name="Explosion 2 53"/>
            <p:cNvSpPr>
              <a:spLocks noChangeArrowheads="1"/>
            </p:cNvSpPr>
            <p:nvPr/>
          </p:nvSpPr>
          <p:spPr bwMode="auto">
            <a:xfrm>
              <a:off x="7164388" y="3933825"/>
              <a:ext cx="215900" cy="142875"/>
            </a:xfrm>
            <a:prstGeom prst="irregularSeal2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4370" name="Straight Connector 54"/>
            <p:cNvCxnSpPr>
              <a:cxnSpLocks noChangeShapeType="1"/>
              <a:stCxn id="14366" idx="1"/>
            </p:cNvCxnSpPr>
            <p:nvPr/>
          </p:nvCxnSpPr>
          <p:spPr bwMode="auto">
            <a:xfrm flipH="1">
              <a:off x="5435600" y="4005263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71" name="Straight Connector 55"/>
            <p:cNvCxnSpPr>
              <a:cxnSpLocks noChangeShapeType="1"/>
            </p:cNvCxnSpPr>
            <p:nvPr/>
          </p:nvCxnSpPr>
          <p:spPr bwMode="auto">
            <a:xfrm flipV="1">
              <a:off x="5435600" y="4005263"/>
              <a:ext cx="0" cy="936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72" name="Straight Connector 56"/>
            <p:cNvCxnSpPr>
              <a:cxnSpLocks noChangeShapeType="1"/>
            </p:cNvCxnSpPr>
            <p:nvPr/>
          </p:nvCxnSpPr>
          <p:spPr bwMode="auto">
            <a:xfrm flipV="1">
              <a:off x="8388350" y="4005263"/>
              <a:ext cx="0" cy="1368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73" name="Straight Connector 57"/>
            <p:cNvCxnSpPr>
              <a:cxnSpLocks noChangeShapeType="1"/>
            </p:cNvCxnSpPr>
            <p:nvPr/>
          </p:nvCxnSpPr>
          <p:spPr bwMode="auto">
            <a:xfrm flipH="1">
              <a:off x="5435600" y="4941888"/>
              <a:ext cx="936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74" name="Straight Connector 58"/>
            <p:cNvCxnSpPr>
              <a:cxnSpLocks noChangeShapeType="1"/>
            </p:cNvCxnSpPr>
            <p:nvPr/>
          </p:nvCxnSpPr>
          <p:spPr bwMode="auto">
            <a:xfrm flipH="1">
              <a:off x="8172450" y="4005263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75" name="Straight Connector 59"/>
            <p:cNvCxnSpPr>
              <a:cxnSpLocks noChangeShapeType="1"/>
            </p:cNvCxnSpPr>
            <p:nvPr/>
          </p:nvCxnSpPr>
          <p:spPr bwMode="auto">
            <a:xfrm flipH="1">
              <a:off x="7451725" y="5373688"/>
              <a:ext cx="9366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76" name="Oval 61"/>
            <p:cNvSpPr>
              <a:spLocks noChangeArrowheads="1"/>
            </p:cNvSpPr>
            <p:nvPr/>
          </p:nvSpPr>
          <p:spPr bwMode="auto">
            <a:xfrm>
              <a:off x="6372225" y="4906963"/>
              <a:ext cx="71438" cy="730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sp>
          <p:nvSpPr>
            <p:cNvPr id="14377" name="Oval 62"/>
            <p:cNvSpPr>
              <a:spLocks noChangeArrowheads="1"/>
            </p:cNvSpPr>
            <p:nvPr/>
          </p:nvSpPr>
          <p:spPr bwMode="auto">
            <a:xfrm>
              <a:off x="7375525" y="5335588"/>
              <a:ext cx="71438" cy="7302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" charset="0"/>
              </a:endParaRPr>
            </a:p>
          </p:txBody>
        </p:sp>
        <p:cxnSp>
          <p:nvCxnSpPr>
            <p:cNvPr id="14378" name="Straight Connector 63"/>
            <p:cNvCxnSpPr>
              <a:cxnSpLocks noChangeShapeType="1"/>
            </p:cNvCxnSpPr>
            <p:nvPr/>
          </p:nvCxnSpPr>
          <p:spPr bwMode="auto">
            <a:xfrm>
              <a:off x="6627813" y="4652963"/>
              <a:ext cx="0" cy="1079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79" name="Straight Connector 64"/>
            <p:cNvCxnSpPr>
              <a:cxnSpLocks noChangeShapeType="1"/>
            </p:cNvCxnSpPr>
            <p:nvPr/>
          </p:nvCxnSpPr>
          <p:spPr bwMode="auto">
            <a:xfrm>
              <a:off x="6724650" y="4652963"/>
              <a:ext cx="0" cy="1079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80" name="Straight Arrow Connector 65"/>
            <p:cNvCxnSpPr>
              <a:cxnSpLocks noChangeShapeType="1"/>
            </p:cNvCxnSpPr>
            <p:nvPr/>
          </p:nvCxnSpPr>
          <p:spPr bwMode="auto">
            <a:xfrm>
              <a:off x="6372225" y="5661025"/>
              <a:ext cx="254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81" name="Straight Arrow Connector 66"/>
            <p:cNvCxnSpPr>
              <a:cxnSpLocks noChangeShapeType="1"/>
            </p:cNvCxnSpPr>
            <p:nvPr/>
          </p:nvCxnSpPr>
          <p:spPr bwMode="auto">
            <a:xfrm flipH="1">
              <a:off x="6729413" y="5661025"/>
              <a:ext cx="2174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82" name="Straight Connector 73"/>
            <p:cNvCxnSpPr>
              <a:cxnSpLocks noChangeShapeType="1"/>
            </p:cNvCxnSpPr>
            <p:nvPr/>
          </p:nvCxnSpPr>
          <p:spPr bwMode="auto">
            <a:xfrm>
              <a:off x="6011863" y="3789363"/>
              <a:ext cx="0" cy="6746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83" name="Straight Connector 76"/>
            <p:cNvCxnSpPr>
              <a:cxnSpLocks noChangeShapeType="1"/>
            </p:cNvCxnSpPr>
            <p:nvPr/>
          </p:nvCxnSpPr>
          <p:spPr bwMode="auto">
            <a:xfrm>
              <a:off x="7258050" y="3787775"/>
              <a:ext cx="0" cy="674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84" name="Straight Arrow Connector 79"/>
            <p:cNvCxnSpPr>
              <a:cxnSpLocks noChangeShapeType="1"/>
            </p:cNvCxnSpPr>
            <p:nvPr/>
          </p:nvCxnSpPr>
          <p:spPr bwMode="auto">
            <a:xfrm>
              <a:off x="6011863" y="4365625"/>
              <a:ext cx="12509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85" name="TextBox 80"/>
            <p:cNvSpPr txBox="1">
              <a:spLocks noChangeArrowheads="1"/>
            </p:cNvSpPr>
            <p:nvPr/>
          </p:nvSpPr>
          <p:spPr bwMode="auto">
            <a:xfrm>
              <a:off x="6948488" y="5516563"/>
              <a:ext cx="330200" cy="2778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200">
                  <a:latin typeface="Symbol" charset="0"/>
                  <a:cs typeface="Symbol" charset="0"/>
                </a:rPr>
                <a:t>D</a:t>
              </a:r>
              <a:r>
                <a:rPr lang="en-US" sz="1200"/>
                <a:t>t</a:t>
              </a:r>
            </a:p>
          </p:txBody>
        </p:sp>
        <p:sp>
          <p:nvSpPr>
            <p:cNvPr id="14386" name="TextBox 77"/>
            <p:cNvSpPr txBox="1">
              <a:spLocks noChangeArrowheads="1"/>
            </p:cNvSpPr>
            <p:nvPr/>
          </p:nvSpPr>
          <p:spPr bwMode="auto">
            <a:xfrm>
              <a:off x="6227763" y="4232275"/>
              <a:ext cx="269875" cy="276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1200"/>
                <a:t>d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148263" y="6021388"/>
              <a:ext cx="1800225" cy="369887"/>
            </a:xfrm>
            <a:prstGeom prst="rect">
              <a:avLst/>
            </a:prstGeom>
            <a:solidFill>
              <a:srgbClr val="DFEFFF"/>
            </a:solidFill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dirty="0"/>
                <a:t>d ~ c/2 * </a:t>
              </a:r>
              <a:r>
                <a:rPr lang="en-US" sz="1800" dirty="0" err="1">
                  <a:latin typeface="Symbol" charset="2"/>
                  <a:cs typeface="Symbol" charset="2"/>
                </a:rPr>
                <a:t>D</a:t>
              </a:r>
              <a:r>
                <a:rPr lang="en-US" sz="1800" dirty="0" err="1"/>
                <a:t>t</a:t>
              </a:r>
              <a:endParaRPr lang="en-US" sz="1800" dirty="0"/>
            </a:p>
          </p:txBody>
        </p:sp>
        <p:sp>
          <p:nvSpPr>
            <p:cNvPr id="14388" name="TextBox 82"/>
            <p:cNvSpPr txBox="1">
              <a:spLocks noChangeArrowheads="1"/>
            </p:cNvSpPr>
            <p:nvPr/>
          </p:nvSpPr>
          <p:spPr bwMode="auto">
            <a:xfrm>
              <a:off x="7242175" y="5949950"/>
              <a:ext cx="1689100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1pPr>
              <a:lvl2pPr marL="742950" indent="-28575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2pPr>
              <a:lvl3pPr marL="11430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3pPr>
              <a:lvl4pPr marL="16002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4pPr>
              <a:lvl5pPr marL="2057400" indent="-228600"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chemeClr val="tx1"/>
                  </a:solidFill>
                  <a:latin typeface="Tahoma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pPr algn="ctr"/>
              <a:r>
                <a:rPr lang="en-US" sz="1200"/>
                <a:t>e.g. </a:t>
              </a:r>
              <a:br>
                <a:rPr lang="en-US" sz="1200"/>
              </a:br>
              <a:r>
                <a:rPr lang="en-US" sz="1200"/>
                <a:t>d=1 cm → </a:t>
              </a:r>
              <a:r>
                <a:rPr lang="en-US" sz="1200">
                  <a:latin typeface="Symbol" charset="0"/>
                  <a:cs typeface="Symbol" charset="0"/>
                </a:rPr>
                <a:t>D</a:t>
              </a:r>
              <a:r>
                <a:rPr lang="en-US" sz="1200"/>
                <a:t>t = 67 ps</a:t>
              </a:r>
            </a:p>
          </p:txBody>
        </p:sp>
      </p:grpSp>
      <p:pic>
        <p:nvPicPr>
          <p:cNvPr id="58" name="Picture 5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83" y="4581129"/>
            <a:ext cx="3156797" cy="201622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27784" y="6381328"/>
            <a:ext cx="216024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1-bit &amp; 2-bit ADC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1916832"/>
            <a:ext cx="3713790" cy="3586460"/>
          </a:xfrm>
          <a:prstGeom prst="rect">
            <a:avLst/>
          </a:prstGeom>
        </p:spPr>
      </p:pic>
      <p:cxnSp>
        <p:nvCxnSpPr>
          <p:cNvPr id="9" name="Straight Connector 3"/>
          <p:cNvCxnSpPr>
            <a:cxnSpLocks noChangeShapeType="1"/>
            <a:stCxn id="10" idx="6"/>
          </p:cNvCxnSpPr>
          <p:nvPr/>
        </p:nvCxnSpPr>
        <p:spPr bwMode="auto">
          <a:xfrm>
            <a:off x="612453" y="3500661"/>
            <a:ext cx="1871315" cy="34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323528" y="3356992"/>
            <a:ext cx="288925" cy="28733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11" name="Isosceles Triangle 5"/>
          <p:cNvSpPr>
            <a:spLocks noChangeArrowheads="1"/>
          </p:cNvSpPr>
          <p:nvPr/>
        </p:nvSpPr>
        <p:spPr bwMode="auto">
          <a:xfrm rot="5400000">
            <a:off x="2375818" y="3320926"/>
            <a:ext cx="1008062" cy="792162"/>
          </a:xfrm>
          <a:prstGeom prst="triangle">
            <a:avLst>
              <a:gd name="adj" fmla="val 50000"/>
            </a:avLst>
          </a:prstGeom>
          <a:solidFill>
            <a:srgbClr val="6DB56C"/>
          </a:solidFill>
          <a:ln w="28575" cmpd="sng">
            <a:solidFill>
              <a:schemeClr val="tx1"/>
            </a:solidFill>
            <a:miter lim="800000"/>
            <a:headEnd/>
            <a:tailEnd/>
          </a:ln>
          <a:extLst/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1331640" y="4005064"/>
            <a:ext cx="115188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1547664" y="4077072"/>
            <a:ext cx="8543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200" dirty="0"/>
              <a:t>Threshold</a:t>
            </a:r>
          </a:p>
        </p:txBody>
      </p:sp>
      <p:cxnSp>
        <p:nvCxnSpPr>
          <p:cNvPr id="14" name="Straight Connector 9"/>
          <p:cNvCxnSpPr>
            <a:cxnSpLocks noChangeShapeType="1"/>
          </p:cNvCxnSpPr>
          <p:nvPr/>
        </p:nvCxnSpPr>
        <p:spPr bwMode="auto">
          <a:xfrm>
            <a:off x="2556793" y="3933701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2"/>
          <p:cNvCxnSpPr>
            <a:cxnSpLocks noChangeShapeType="1"/>
          </p:cNvCxnSpPr>
          <p:nvPr/>
        </p:nvCxnSpPr>
        <p:spPr bwMode="auto">
          <a:xfrm flipV="1">
            <a:off x="2699668" y="3644776"/>
            <a:ext cx="1444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18"/>
          <p:cNvCxnSpPr>
            <a:cxnSpLocks noChangeShapeType="1"/>
          </p:cNvCxnSpPr>
          <p:nvPr/>
        </p:nvCxnSpPr>
        <p:spPr bwMode="auto">
          <a:xfrm>
            <a:off x="2844130" y="3644776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19"/>
          <p:cNvCxnSpPr>
            <a:cxnSpLocks noChangeShapeType="1"/>
          </p:cNvCxnSpPr>
          <p:nvPr/>
        </p:nvCxnSpPr>
        <p:spPr bwMode="auto">
          <a:xfrm>
            <a:off x="2699668" y="378923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24"/>
          <p:cNvCxnSpPr>
            <a:cxnSpLocks noChangeShapeType="1"/>
          </p:cNvCxnSpPr>
          <p:nvPr/>
        </p:nvCxnSpPr>
        <p:spPr bwMode="auto">
          <a:xfrm flipV="1">
            <a:off x="1331640" y="1700810"/>
            <a:ext cx="0" cy="64807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Connector 24"/>
          <p:cNvCxnSpPr>
            <a:cxnSpLocks noChangeShapeType="1"/>
          </p:cNvCxnSpPr>
          <p:nvPr/>
        </p:nvCxnSpPr>
        <p:spPr bwMode="auto">
          <a:xfrm flipH="1" flipV="1">
            <a:off x="1331640" y="2348880"/>
            <a:ext cx="152400" cy="8039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Connector 24"/>
          <p:cNvCxnSpPr>
            <a:cxnSpLocks noChangeShapeType="1"/>
          </p:cNvCxnSpPr>
          <p:nvPr/>
        </p:nvCxnSpPr>
        <p:spPr bwMode="auto">
          <a:xfrm flipV="1">
            <a:off x="1187624" y="2420889"/>
            <a:ext cx="288032" cy="14401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24"/>
          <p:cNvCxnSpPr>
            <a:cxnSpLocks noChangeShapeType="1"/>
          </p:cNvCxnSpPr>
          <p:nvPr/>
        </p:nvCxnSpPr>
        <p:spPr bwMode="auto">
          <a:xfrm flipH="1" flipV="1">
            <a:off x="1187624" y="2564904"/>
            <a:ext cx="288032" cy="1440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Connector 24"/>
          <p:cNvCxnSpPr>
            <a:cxnSpLocks noChangeShapeType="1"/>
          </p:cNvCxnSpPr>
          <p:nvPr/>
        </p:nvCxnSpPr>
        <p:spPr bwMode="auto">
          <a:xfrm flipV="1">
            <a:off x="1187624" y="2708920"/>
            <a:ext cx="288032" cy="14401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24"/>
          <p:cNvCxnSpPr>
            <a:cxnSpLocks noChangeShapeType="1"/>
          </p:cNvCxnSpPr>
          <p:nvPr/>
        </p:nvCxnSpPr>
        <p:spPr bwMode="auto">
          <a:xfrm flipH="1" flipV="1">
            <a:off x="1187624" y="2852936"/>
            <a:ext cx="152400" cy="8039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Connector 24"/>
          <p:cNvCxnSpPr>
            <a:cxnSpLocks noChangeShapeType="1"/>
          </p:cNvCxnSpPr>
          <p:nvPr/>
        </p:nvCxnSpPr>
        <p:spPr bwMode="auto">
          <a:xfrm flipV="1">
            <a:off x="1331640" y="2924944"/>
            <a:ext cx="0" cy="1800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Connector 24"/>
          <p:cNvCxnSpPr>
            <a:cxnSpLocks noChangeShapeType="1"/>
          </p:cNvCxnSpPr>
          <p:nvPr/>
        </p:nvCxnSpPr>
        <p:spPr bwMode="auto">
          <a:xfrm flipH="1" flipV="1">
            <a:off x="1331640" y="4725144"/>
            <a:ext cx="152400" cy="8039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24"/>
          <p:cNvCxnSpPr>
            <a:cxnSpLocks noChangeShapeType="1"/>
          </p:cNvCxnSpPr>
          <p:nvPr/>
        </p:nvCxnSpPr>
        <p:spPr bwMode="auto">
          <a:xfrm flipV="1">
            <a:off x="1187624" y="4797153"/>
            <a:ext cx="288032" cy="14401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Connector 24"/>
          <p:cNvCxnSpPr>
            <a:cxnSpLocks noChangeShapeType="1"/>
          </p:cNvCxnSpPr>
          <p:nvPr/>
        </p:nvCxnSpPr>
        <p:spPr bwMode="auto">
          <a:xfrm flipH="1" flipV="1">
            <a:off x="1187624" y="4941168"/>
            <a:ext cx="288032" cy="1440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Connector 24"/>
          <p:cNvCxnSpPr>
            <a:cxnSpLocks noChangeShapeType="1"/>
          </p:cNvCxnSpPr>
          <p:nvPr/>
        </p:nvCxnSpPr>
        <p:spPr bwMode="auto">
          <a:xfrm flipV="1">
            <a:off x="1187624" y="5085184"/>
            <a:ext cx="288032" cy="14401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Connector 24"/>
          <p:cNvCxnSpPr>
            <a:cxnSpLocks noChangeShapeType="1"/>
          </p:cNvCxnSpPr>
          <p:nvPr/>
        </p:nvCxnSpPr>
        <p:spPr bwMode="auto">
          <a:xfrm flipH="1" flipV="1">
            <a:off x="1187624" y="5229200"/>
            <a:ext cx="152400" cy="8039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2" name="Straight Connector 24"/>
          <p:cNvCxnSpPr>
            <a:cxnSpLocks noChangeShapeType="1"/>
          </p:cNvCxnSpPr>
          <p:nvPr/>
        </p:nvCxnSpPr>
        <p:spPr bwMode="auto">
          <a:xfrm flipV="1">
            <a:off x="1331640" y="5301208"/>
            <a:ext cx="0" cy="64807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3" name="Straight Connector 24"/>
          <p:cNvCxnSpPr>
            <a:cxnSpLocks noChangeShapeType="1"/>
          </p:cNvCxnSpPr>
          <p:nvPr/>
        </p:nvCxnSpPr>
        <p:spPr bwMode="auto">
          <a:xfrm>
            <a:off x="1115616" y="5949280"/>
            <a:ext cx="43204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6" name="Straight Connector 24"/>
          <p:cNvCxnSpPr>
            <a:cxnSpLocks noChangeShapeType="1"/>
          </p:cNvCxnSpPr>
          <p:nvPr/>
        </p:nvCxnSpPr>
        <p:spPr bwMode="auto">
          <a:xfrm>
            <a:off x="1187624" y="6021288"/>
            <a:ext cx="28803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8" name="Straight Connector 24"/>
          <p:cNvCxnSpPr>
            <a:cxnSpLocks noChangeShapeType="1"/>
          </p:cNvCxnSpPr>
          <p:nvPr/>
        </p:nvCxnSpPr>
        <p:spPr bwMode="auto">
          <a:xfrm>
            <a:off x="1259632" y="6093296"/>
            <a:ext cx="14401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51" name="Straight Connector 24"/>
          <p:cNvCxnSpPr>
            <a:cxnSpLocks noChangeShapeType="1"/>
          </p:cNvCxnSpPr>
          <p:nvPr/>
        </p:nvCxnSpPr>
        <p:spPr bwMode="auto">
          <a:xfrm>
            <a:off x="1115616" y="1700808"/>
            <a:ext cx="43204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2" name="TextBox 51"/>
          <p:cNvSpPr txBox="1"/>
          <p:nvPr/>
        </p:nvSpPr>
        <p:spPr>
          <a:xfrm>
            <a:off x="1043608" y="1340768"/>
            <a:ext cx="552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</a:t>
            </a:r>
            <a:r>
              <a:rPr lang="en-US" sz="1600" baseline="-25000" dirty="0"/>
              <a:t>REF</a:t>
            </a:r>
          </a:p>
        </p:txBody>
      </p:sp>
      <p:sp>
        <p:nvSpPr>
          <p:cNvPr id="54" name="Oval 53"/>
          <p:cNvSpPr/>
          <p:nvPr/>
        </p:nvSpPr>
        <p:spPr>
          <a:xfrm>
            <a:off x="1294433" y="3972297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51520" y="2924944"/>
            <a:ext cx="4622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</a:t>
            </a:r>
            <a:r>
              <a:rPr lang="en-US" sz="1600" baseline="-25000" dirty="0"/>
              <a:t>IN</a:t>
            </a:r>
          </a:p>
        </p:txBody>
      </p:sp>
      <p:cxnSp>
        <p:nvCxnSpPr>
          <p:cNvPr id="56" name="Straight Connector 55"/>
          <p:cNvCxnSpPr>
            <a:cxnSpLocks noChangeShapeType="1"/>
          </p:cNvCxnSpPr>
          <p:nvPr/>
        </p:nvCxnSpPr>
        <p:spPr bwMode="auto">
          <a:xfrm>
            <a:off x="3275856" y="3717032"/>
            <a:ext cx="43204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8" name="TextBox 57"/>
          <p:cNvSpPr txBox="1"/>
          <p:nvPr/>
        </p:nvSpPr>
        <p:spPr>
          <a:xfrm>
            <a:off x="3347864" y="3356992"/>
            <a:ext cx="3055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835696" y="1268760"/>
            <a:ext cx="18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1-Bit Flash</a:t>
            </a:r>
          </a:p>
          <a:p>
            <a:pPr algn="ctr"/>
            <a:r>
              <a:rPr lang="en-US" sz="1400" dirty="0"/>
              <a:t>Analog to Digital</a:t>
            </a:r>
          </a:p>
          <a:p>
            <a:pPr algn="ctr"/>
            <a:r>
              <a:rPr lang="en-US" sz="1400" dirty="0"/>
              <a:t>Converter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55576" y="2348880"/>
            <a:ext cx="312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55576" y="4869160"/>
            <a:ext cx="312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31730691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n-bit ADC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764704"/>
            <a:ext cx="4248472" cy="57787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2160" y="1340768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2400" dirty="0"/>
              <a:t>Flash ADC very fast for small number of bits</a:t>
            </a:r>
          </a:p>
          <a:p>
            <a:pPr marL="171450" indent="-171450">
              <a:buFont typeface="Arial"/>
              <a:buChar char="•"/>
            </a:pPr>
            <a:r>
              <a:rPr lang="en-US" sz="2400" dirty="0"/>
              <a:t>Requires 2</a:t>
            </a:r>
            <a:r>
              <a:rPr lang="en-US" sz="2400" baseline="30000" dirty="0"/>
              <a:t>n</a:t>
            </a:r>
            <a:r>
              <a:rPr lang="en-US" sz="2400" dirty="0"/>
              <a:t> comparators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98679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Successive approximation ADC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412776"/>
            <a:ext cx="3810000" cy="444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196752"/>
            <a:ext cx="3849933" cy="1944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645024"/>
            <a:ext cx="3048000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584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Pipeline ADC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July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RT School, Cape Town</a:t>
            </a:r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052736"/>
            <a:ext cx="4737100" cy="3035300"/>
          </a:xfrm>
          <a:prstGeom prst="rect">
            <a:avLst/>
          </a:prstGeom>
        </p:spPr>
      </p:pic>
      <p:pic>
        <p:nvPicPr>
          <p:cNvPr id="7" name="Picture 6" descr="Screen Shot 2016-01-20 at 12.42.11 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4365104"/>
            <a:ext cx="4716016" cy="17709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1124744"/>
            <a:ext cx="338437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600" dirty="0"/>
              <a:t>Combine 4-Bit flash ADC with successive approximation logic</a:t>
            </a:r>
          </a:p>
          <a:p>
            <a:pPr marL="171450" indent="-171450">
              <a:buFont typeface="Arial"/>
              <a:buChar char="•"/>
            </a:pPr>
            <a:endParaRPr lang="en-US" sz="1600" dirty="0"/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Only requires 4-Bit flash ADC</a:t>
            </a:r>
          </a:p>
          <a:p>
            <a:pPr marL="171450" indent="-171450">
              <a:buFont typeface="Arial"/>
              <a:buChar char="•"/>
            </a:pPr>
            <a:endParaRPr lang="en-US" sz="1600" dirty="0"/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Can convert one sample in each clock cycle</a:t>
            </a:r>
          </a:p>
          <a:p>
            <a:pPr marL="171450" indent="-171450">
              <a:buFont typeface="Arial"/>
              <a:buChar char="•"/>
            </a:pPr>
            <a:endParaRPr lang="en-US" sz="1600" dirty="0"/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Has a latency depending on the number of pipeline stages</a:t>
            </a:r>
          </a:p>
          <a:p>
            <a:pPr marL="171450" indent="-171450">
              <a:buFont typeface="Arial"/>
              <a:buChar char="•"/>
            </a:pPr>
            <a:endParaRPr lang="en-US" sz="1600" dirty="0"/>
          </a:p>
          <a:p>
            <a:pPr marL="171450" indent="-171450">
              <a:buFont typeface="Arial"/>
              <a:buChar char="•"/>
            </a:pPr>
            <a:r>
              <a:rPr lang="en-US" sz="1600" dirty="0"/>
              <a:t>Most common technology for fast ADCs (&gt; 10 MHz)</a:t>
            </a:r>
          </a:p>
        </p:txBody>
      </p:sp>
    </p:spTree>
    <p:extLst>
      <p:ext uri="{BB962C8B-B14F-4D97-AF65-F5344CB8AC3E}">
        <p14:creationId xmlns:p14="http://schemas.microsoft.com/office/powerpoint/2010/main" val="144221975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3_Office-Design">
  <a:themeElements>
    <a:clrScheme name="Office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Office-Design">
      <a:majorFont>
        <a:latin typeface="Tahoma"/>
        <a:ea typeface="ヒラギノ角ゴ Pro W3"/>
        <a:cs typeface="ヒラギノ角ゴ Pro W3"/>
      </a:majorFont>
      <a:minorFont>
        <a:latin typeface="Tahoma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4511</TotalTime>
  <Words>1759</Words>
  <Application>Microsoft Macintosh PowerPoint</Application>
  <PresentationFormat>On-screen Show (4:3)</PresentationFormat>
  <Paragraphs>565</Paragraphs>
  <Slides>44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9" baseType="lpstr">
      <vt:lpstr>ＭＳ Ｐゴシック</vt:lpstr>
      <vt:lpstr>ヒラギノ角ゴ Pro W3</vt:lpstr>
      <vt:lpstr>Arial</vt:lpstr>
      <vt:lpstr>Arial Black</vt:lpstr>
      <vt:lpstr>Arial Narrow</vt:lpstr>
      <vt:lpstr>Century Gothic</vt:lpstr>
      <vt:lpstr>Comic Sans MS</vt:lpstr>
      <vt:lpstr>Franklin Gothic Book</vt:lpstr>
      <vt:lpstr>Lucida Grande</vt:lpstr>
      <vt:lpstr>Symbol</vt:lpstr>
      <vt:lpstr>Tahoma</vt:lpstr>
      <vt:lpstr>Times</vt:lpstr>
      <vt:lpstr>Times New Roman</vt:lpstr>
      <vt:lpstr>3_Office-Design</vt:lpstr>
      <vt:lpstr>Equation</vt:lpstr>
      <vt:lpstr>Paul Scherrer Institute, Switzerland</vt:lpstr>
      <vt:lpstr>“Manual” DAQ</vt:lpstr>
      <vt:lpstr>Electronic Signal Acquisition</vt:lpstr>
      <vt:lpstr>Signals in particle physics</vt:lpstr>
      <vt:lpstr>Measure precise timing: ToF-PET</vt:lpstr>
      <vt:lpstr>1-bit &amp; 2-bit ADC</vt:lpstr>
      <vt:lpstr>n-bit ADC</vt:lpstr>
      <vt:lpstr>Successive approximation ADC</vt:lpstr>
      <vt:lpstr>Pipeline ADC</vt:lpstr>
      <vt:lpstr>Digital-to-analog converter (DAC)</vt:lpstr>
      <vt:lpstr>Raspberry Pi ADC – DAC Board</vt:lpstr>
      <vt:lpstr>Time-to-Digital Converter</vt:lpstr>
      <vt:lpstr>TDC in FPGA</vt:lpstr>
      <vt:lpstr>Signal discrimination</vt:lpstr>
      <vt:lpstr>Influence of noise</vt:lpstr>
      <vt:lpstr>Noise limited time accuracy</vt:lpstr>
      <vt:lpstr>Noise limited time accuracy</vt:lpstr>
      <vt:lpstr>Example: CFG in FPGA</vt:lpstr>
      <vt:lpstr>Nyquist-Shannon Sampling Theorem</vt:lpstr>
      <vt:lpstr>Limits of waveform digitizing</vt:lpstr>
      <vt:lpstr>Charge ADCs (QADC)</vt:lpstr>
      <vt:lpstr>Peak sensing ADC</vt:lpstr>
      <vt:lpstr>Double buffering</vt:lpstr>
      <vt:lpstr>Analog readout chain</vt:lpstr>
      <vt:lpstr>Baseline noise</vt:lpstr>
      <vt:lpstr>Conventional DAQ chain</vt:lpstr>
      <vt:lpstr>Let’s go a bit faster…</vt:lpstr>
      <vt:lpstr>Ultimate sampling</vt:lpstr>
      <vt:lpstr>What are the fastest detectors?</vt:lpstr>
      <vt:lpstr>Can it be done with FADCs?</vt:lpstr>
      <vt:lpstr>Switched Capacitor Array (Analog Memory)</vt:lpstr>
      <vt:lpstr>Triggered Operation</vt:lpstr>
      <vt:lpstr>How to measure best timing?</vt:lpstr>
      <vt:lpstr>How is timing resolution affected?</vt:lpstr>
      <vt:lpstr>How is timing resolution affected?</vt:lpstr>
      <vt:lpstr>Readout of Straw Tubes</vt:lpstr>
      <vt:lpstr>Switched Capacitor Arrays for Particle Physics</vt:lpstr>
      <vt:lpstr>MEG On-line waveform display</vt:lpstr>
      <vt:lpstr>Pulse shape discrimination</vt:lpstr>
      <vt:lpstr>MAGIC Telescope</vt:lpstr>
      <vt:lpstr>Template Fit</vt:lpstr>
      <vt:lpstr>High speed USB oscilloscope</vt:lpstr>
      <vt:lpstr>New chips</vt:lpstr>
      <vt:lpstr>Summary</vt:lpstr>
    </vt:vector>
  </TitlesOfParts>
  <Company>Paul Scherrer Institut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Personalrekrutierung: Kandidaten werden bezüglich verschiedener Faktoren auf ihre Eignung untersucht</dc:title>
  <dc:creator>Mac04</dc:creator>
  <cp:lastModifiedBy>Microsoft Office User</cp:lastModifiedBy>
  <cp:revision>576</cp:revision>
  <cp:lastPrinted>2004-07-12T09:37:01Z</cp:lastPrinted>
  <dcterms:created xsi:type="dcterms:W3CDTF">2011-05-25T18:25:58Z</dcterms:created>
  <dcterms:modified xsi:type="dcterms:W3CDTF">2018-07-09T14:14:39Z</dcterms:modified>
</cp:coreProperties>
</file>