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5"/>
  </p:notesMasterIdLst>
  <p:sldIdLst>
    <p:sldId id="257" r:id="rId2"/>
    <p:sldId id="258" r:id="rId3"/>
    <p:sldId id="259" r:id="rId4"/>
    <p:sldId id="260" r:id="rId5"/>
    <p:sldId id="261" r:id="rId6"/>
    <p:sldId id="266" r:id="rId7"/>
    <p:sldId id="272" r:id="rId8"/>
    <p:sldId id="267" r:id="rId9"/>
    <p:sldId id="268" r:id="rId10"/>
    <p:sldId id="273" r:id="rId11"/>
    <p:sldId id="269" r:id="rId12"/>
    <p:sldId id="270" r:id="rId13"/>
    <p:sldId id="271" r:id="rId14"/>
  </p:sldIdLst>
  <p:sldSz cx="9144000" cy="6858000" type="screen4x3"/>
  <p:notesSz cx="6940550" cy="90789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7"/>
    <p:restoredTop sz="94643"/>
  </p:normalViewPr>
  <p:slideViewPr>
    <p:cSldViewPr snapToGrid="0" snapToObjects="1">
      <p:cViewPr varScale="1">
        <p:scale>
          <a:sx n="85" d="100"/>
          <a:sy n="85" d="100"/>
        </p:scale>
        <p:origin x="158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7" name="Rectangle 1"/>
          <p:cNvSpPr/>
          <p:nvPr/>
        </p:nvSpPr>
        <p:spPr>
          <a:xfrm>
            <a:off x="0" y="0"/>
            <a:ext cx="6940800" cy="9079200"/>
          </a:xfrm>
          <a:prstGeom prst="rect">
            <a:avLst/>
          </a:prstGeom>
          <a:solidFill>
            <a:srgbClr val="FFFFFF"/>
          </a:solidFill>
          <a:ln w="9360">
            <a:noFill/>
          </a:ln>
        </p:spPr>
      </p:sp>
      <p:sp>
        <p:nvSpPr>
          <p:cNvPr id="38" name="CustomShape 2"/>
          <p:cNvSpPr/>
          <p:nvPr/>
        </p:nvSpPr>
        <p:spPr>
          <a:xfrm>
            <a:off x="0" y="0"/>
            <a:ext cx="6940440" cy="9078840"/>
          </a:xfrm>
          <a:prstGeom prst="roundRect">
            <a:avLst>
              <a:gd name="adj" fmla="val 4"/>
            </a:avLst>
          </a:prstGeom>
          <a:solidFill>
            <a:srgbClr val="FFFFFF"/>
          </a:solidFill>
          <a:ln>
            <a:noFill/>
          </a:ln>
        </p:spPr>
      </p:sp>
      <p:sp>
        <p:nvSpPr>
          <p:cNvPr id="39" name="CustomShape 3"/>
          <p:cNvSpPr/>
          <p:nvPr/>
        </p:nvSpPr>
        <p:spPr>
          <a:xfrm>
            <a:off x="0" y="31680"/>
            <a:ext cx="3008160" cy="451080"/>
          </a:xfrm>
          <a:prstGeom prst="rect">
            <a:avLst/>
          </a:prstGeom>
          <a:noFill/>
          <a:ln>
            <a:noFill/>
          </a:ln>
        </p:spPr>
      </p:sp>
      <p:sp>
        <p:nvSpPr>
          <p:cNvPr id="40" name="CustomShape 4"/>
          <p:cNvSpPr/>
          <p:nvPr/>
        </p:nvSpPr>
        <p:spPr>
          <a:xfrm>
            <a:off x="3932280" y="31680"/>
            <a:ext cx="3008160" cy="451080"/>
          </a:xfrm>
          <a:prstGeom prst="rect">
            <a:avLst/>
          </a:prstGeom>
          <a:noFill/>
          <a:ln>
            <a:noFill/>
          </a:ln>
        </p:spPr>
      </p:sp>
      <p:sp>
        <p:nvSpPr>
          <p:cNvPr id="41" name="PlaceHolder 5"/>
          <p:cNvSpPr>
            <a:spLocks noGrp="1"/>
          </p:cNvSpPr>
          <p:nvPr>
            <p:ph type="body"/>
          </p:nvPr>
        </p:nvSpPr>
        <p:spPr>
          <a:xfrm>
            <a:off x="925200" y="4314600"/>
            <a:ext cx="5089320" cy="4057560"/>
          </a:xfrm>
          <a:prstGeom prst="rect">
            <a:avLst/>
          </a:prstGeom>
        </p:spPr>
        <p:txBody>
          <a:bodyPr lIns="92160" tIns="46080" rIns="92160" bIns="46080"/>
          <a:lstStyle/>
          <a:p>
            <a:r>
              <a:rPr lang="en-US" sz="1200">
                <a:latin typeface="Times New Roman"/>
              </a:rPr>
              <a:t>Click to edit the notes format</a:t>
            </a:r>
            <a:endParaRPr/>
          </a:p>
        </p:txBody>
      </p:sp>
      <p:sp>
        <p:nvSpPr>
          <p:cNvPr id="42" name="CustomShape 6"/>
          <p:cNvSpPr/>
          <p:nvPr/>
        </p:nvSpPr>
        <p:spPr>
          <a:xfrm>
            <a:off x="0" y="8597880"/>
            <a:ext cx="3008160" cy="450720"/>
          </a:xfrm>
          <a:prstGeom prst="rect">
            <a:avLst/>
          </a:prstGeom>
          <a:noFill/>
          <a:ln>
            <a:noFill/>
          </a:ln>
        </p:spPr>
      </p:sp>
      <p:sp>
        <p:nvSpPr>
          <p:cNvPr id="43" name="CustomShape 7"/>
          <p:cNvSpPr/>
          <p:nvPr/>
        </p:nvSpPr>
        <p:spPr>
          <a:xfrm>
            <a:off x="3932280" y="8895960"/>
            <a:ext cx="3008160" cy="152640"/>
          </a:xfrm>
          <a:prstGeom prst="rect">
            <a:avLst/>
          </a:prstGeom>
          <a:noFill/>
          <a:ln>
            <a:noFill/>
          </a:ln>
        </p:spPr>
        <p:txBody>
          <a:bodyPr lIns="19080" tIns="0" rIns="19080" bIns="0" anchor="b"/>
          <a:lstStyle/>
          <a:p>
            <a:pPr algn="r">
              <a:lnSpc>
                <a:spcPct val="93000"/>
              </a:lnSpc>
              <a:buFont typeface="Times New Roman"/>
              <a:buChar char="•"/>
            </a:pPr>
            <a:fld id="{154A806C-896F-4365-B421-BE64F63E0008}" type="slidenum">
              <a:rPr lang="en-GB" sz="1000" i="1">
                <a:latin typeface="Times New Roman"/>
              </a:rPr>
              <a:t>‹#›</a:t>
            </a:fld>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TextShape 1"/>
          <p:cNvSpPr txBox="1"/>
          <p:nvPr/>
        </p:nvSpPr>
        <p:spPr>
          <a:xfrm>
            <a:off x="925200" y="4314600"/>
            <a:ext cx="5089320" cy="4057560"/>
          </a:xfrm>
          <a:prstGeom prst="rect">
            <a:avLst/>
          </a:pr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TextShape 1"/>
          <p:cNvSpPr txBox="1"/>
          <p:nvPr/>
        </p:nvSpPr>
        <p:spPr>
          <a:xfrm>
            <a:off x="925200" y="4314600"/>
            <a:ext cx="5089320" cy="4057560"/>
          </a:xfrm>
          <a:prstGeom prst="rect">
            <a:avLst/>
          </a:prstGeom>
        </p:spPr>
      </p:sp>
    </p:spTree>
    <p:extLst>
      <p:ext uri="{BB962C8B-B14F-4D97-AF65-F5344CB8AC3E}">
        <p14:creationId xmlns:p14="http://schemas.microsoft.com/office/powerpoint/2010/main" val="14502492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TextShape 1"/>
          <p:cNvSpPr txBox="1"/>
          <p:nvPr/>
        </p:nvSpPr>
        <p:spPr>
          <a:xfrm>
            <a:off x="925200" y="4314600"/>
            <a:ext cx="5089320" cy="4057560"/>
          </a:xfrm>
          <a:prstGeom prst="rect">
            <a:avLst/>
          </a:pr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extShape 1"/>
          <p:cNvSpPr txBox="1"/>
          <p:nvPr/>
        </p:nvSpPr>
        <p:spPr>
          <a:xfrm>
            <a:off x="925200" y="4314600"/>
            <a:ext cx="5089320" cy="4057560"/>
          </a:xfrm>
          <a:prstGeom prst="rect">
            <a:avLst/>
          </a:pr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TextShape 1"/>
          <p:cNvSpPr txBox="1"/>
          <p:nvPr/>
        </p:nvSpPr>
        <p:spPr>
          <a:xfrm>
            <a:off x="925200" y="4314600"/>
            <a:ext cx="5089320" cy="4057560"/>
          </a:xfrm>
          <a:prstGeom prst="rect">
            <a:avLst/>
          </a:pr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TextShape 1"/>
          <p:cNvSpPr txBox="1"/>
          <p:nvPr/>
        </p:nvSpPr>
        <p:spPr>
          <a:xfrm>
            <a:off x="925200" y="4314600"/>
            <a:ext cx="5089320" cy="4057560"/>
          </a:xfrm>
          <a:prstGeom prst="rect">
            <a:avLst/>
          </a:pr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TextShape 1"/>
          <p:cNvSpPr txBox="1"/>
          <p:nvPr/>
        </p:nvSpPr>
        <p:spPr>
          <a:xfrm>
            <a:off x="925200" y="4314600"/>
            <a:ext cx="5089320" cy="4057560"/>
          </a:xfrm>
          <a:prstGeom prst="rect">
            <a:avLst/>
          </a:pr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extShape 1"/>
          <p:cNvSpPr txBox="1"/>
          <p:nvPr/>
        </p:nvSpPr>
        <p:spPr>
          <a:xfrm>
            <a:off x="925200" y="4314600"/>
            <a:ext cx="5089320" cy="4057560"/>
          </a:xfrm>
          <a:prstGeom prst="rect">
            <a:avLst/>
          </a:pr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TextShape 1"/>
          <p:cNvSpPr txBox="1"/>
          <p:nvPr/>
        </p:nvSpPr>
        <p:spPr>
          <a:xfrm>
            <a:off x="925200" y="4314600"/>
            <a:ext cx="5089320" cy="4057560"/>
          </a:xfrm>
          <a:prstGeom prst="rect">
            <a:avLst/>
          </a:pr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925200" y="4314600"/>
            <a:ext cx="5089320" cy="4057560"/>
          </a:xfrm>
          <a:prstGeom prst="rect">
            <a:avLst/>
          </a:pr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Shape 1"/>
          <p:cNvSpPr txBox="1"/>
          <p:nvPr/>
        </p:nvSpPr>
        <p:spPr>
          <a:xfrm>
            <a:off x="925200" y="4314600"/>
            <a:ext cx="5089320" cy="4057560"/>
          </a:xfrm>
          <a:prstGeom prst="rect">
            <a:avLst/>
          </a:prstGeom>
        </p:spPr>
      </p:sp>
    </p:spTree>
    <p:extLst>
      <p:ext uri="{BB962C8B-B14F-4D97-AF65-F5344CB8AC3E}">
        <p14:creationId xmlns:p14="http://schemas.microsoft.com/office/powerpoint/2010/main" val="28884921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 name="TextShape 1"/>
          <p:cNvSpPr txBox="1"/>
          <p:nvPr/>
        </p:nvSpPr>
        <p:spPr>
          <a:xfrm>
            <a:off x="925200" y="4314600"/>
            <a:ext cx="5089320" cy="4057560"/>
          </a:xfrm>
          <a:prstGeom prst="rect">
            <a:avLst/>
          </a:pr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TextShape 1"/>
          <p:cNvSpPr txBox="1"/>
          <p:nvPr/>
        </p:nvSpPr>
        <p:spPr>
          <a:xfrm>
            <a:off x="925200" y="4314600"/>
            <a:ext cx="5089320" cy="4057560"/>
          </a:xfrm>
          <a:prstGeom prst="rect">
            <a:avLst/>
          </a:pr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
        <p:nvSpPr>
          <p:cNvPr id="25" name="PlaceHolder 2"/>
          <p:cNvSpPr>
            <a:spLocks noGrp="1"/>
          </p:cNvSpPr>
          <p:nvPr>
            <p:ph type="body"/>
          </p:nvPr>
        </p:nvSpPr>
        <p:spPr>
          <a:xfrm>
            <a:off x="685800" y="1523520"/>
            <a:ext cx="7770960" cy="2252520"/>
          </a:xfrm>
          <a:prstGeom prst="rect">
            <a:avLst/>
          </a:prstGeom>
        </p:spPr>
        <p:txBody>
          <a:bodyPr lIns="92160" tIns="46080" rIns="92160" bIns="46080"/>
          <a:lstStyle/>
          <a:p>
            <a:endParaRPr/>
          </a:p>
        </p:txBody>
      </p:sp>
      <p:sp>
        <p:nvSpPr>
          <p:cNvPr id="26" name="PlaceHolder 3"/>
          <p:cNvSpPr>
            <a:spLocks noGrp="1"/>
          </p:cNvSpPr>
          <p:nvPr>
            <p:ph type="body"/>
          </p:nvPr>
        </p:nvSpPr>
        <p:spPr>
          <a:xfrm>
            <a:off x="685800" y="3990600"/>
            <a:ext cx="7770960" cy="2252520"/>
          </a:xfrm>
          <a:prstGeom prst="rect">
            <a:avLst/>
          </a:prstGeom>
        </p:spPr>
        <p:txBody>
          <a:bodyPr lIns="92160" tIns="46080" rIns="92160" bIns="4608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
        <p:nvSpPr>
          <p:cNvPr id="28" name="PlaceHolder 2"/>
          <p:cNvSpPr>
            <a:spLocks noGrp="1"/>
          </p:cNvSpPr>
          <p:nvPr>
            <p:ph type="body"/>
          </p:nvPr>
        </p:nvSpPr>
        <p:spPr>
          <a:xfrm>
            <a:off x="685800" y="1523520"/>
            <a:ext cx="3791880" cy="2252520"/>
          </a:xfrm>
          <a:prstGeom prst="rect">
            <a:avLst/>
          </a:prstGeom>
        </p:spPr>
        <p:txBody>
          <a:bodyPr lIns="92160" tIns="46080" rIns="92160" bIns="46080"/>
          <a:lstStyle/>
          <a:p>
            <a:endParaRPr/>
          </a:p>
        </p:txBody>
      </p:sp>
      <p:sp>
        <p:nvSpPr>
          <p:cNvPr id="29" name="PlaceHolder 3"/>
          <p:cNvSpPr>
            <a:spLocks noGrp="1"/>
          </p:cNvSpPr>
          <p:nvPr>
            <p:ph type="body"/>
          </p:nvPr>
        </p:nvSpPr>
        <p:spPr>
          <a:xfrm>
            <a:off x="4667760" y="1523520"/>
            <a:ext cx="3791880" cy="2252520"/>
          </a:xfrm>
          <a:prstGeom prst="rect">
            <a:avLst/>
          </a:prstGeom>
        </p:spPr>
        <p:txBody>
          <a:bodyPr lIns="92160" tIns="46080" rIns="92160" bIns="46080"/>
          <a:lstStyle/>
          <a:p>
            <a:endParaRPr/>
          </a:p>
        </p:txBody>
      </p:sp>
      <p:sp>
        <p:nvSpPr>
          <p:cNvPr id="30" name="PlaceHolder 4"/>
          <p:cNvSpPr>
            <a:spLocks noGrp="1"/>
          </p:cNvSpPr>
          <p:nvPr>
            <p:ph type="body"/>
          </p:nvPr>
        </p:nvSpPr>
        <p:spPr>
          <a:xfrm>
            <a:off x="4667760" y="3990600"/>
            <a:ext cx="3791880" cy="2252520"/>
          </a:xfrm>
          <a:prstGeom prst="rect">
            <a:avLst/>
          </a:prstGeom>
        </p:spPr>
        <p:txBody>
          <a:bodyPr lIns="92160" tIns="46080" rIns="92160" bIns="46080"/>
          <a:lstStyle/>
          <a:p>
            <a:endParaRPr/>
          </a:p>
        </p:txBody>
      </p:sp>
      <p:sp>
        <p:nvSpPr>
          <p:cNvPr id="31" name="PlaceHolder 5"/>
          <p:cNvSpPr>
            <a:spLocks noGrp="1"/>
          </p:cNvSpPr>
          <p:nvPr>
            <p:ph type="body"/>
          </p:nvPr>
        </p:nvSpPr>
        <p:spPr>
          <a:xfrm>
            <a:off x="685800" y="3990600"/>
            <a:ext cx="3791880" cy="2252520"/>
          </a:xfrm>
          <a:prstGeom prst="rect">
            <a:avLst/>
          </a:prstGeom>
        </p:spPr>
        <p:txBody>
          <a:bodyPr lIns="92160" tIns="46080" rIns="92160" bIns="4608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
        <p:nvSpPr>
          <p:cNvPr id="33" name="PlaceHolder 2"/>
          <p:cNvSpPr>
            <a:spLocks noGrp="1"/>
          </p:cNvSpPr>
          <p:nvPr>
            <p:ph type="body"/>
          </p:nvPr>
        </p:nvSpPr>
        <p:spPr>
          <a:xfrm>
            <a:off x="685800" y="1523520"/>
            <a:ext cx="7770960" cy="4722840"/>
          </a:xfrm>
          <a:prstGeom prst="rect">
            <a:avLst/>
          </a:prstGeom>
        </p:spPr>
        <p:txBody>
          <a:bodyPr lIns="92160" tIns="46080" rIns="92160" bIns="46080"/>
          <a:lstStyle/>
          <a:p>
            <a:endParaRPr/>
          </a:p>
        </p:txBody>
      </p:sp>
      <p:sp>
        <p:nvSpPr>
          <p:cNvPr id="34" name="PlaceHolder 3"/>
          <p:cNvSpPr>
            <a:spLocks noGrp="1"/>
          </p:cNvSpPr>
          <p:nvPr>
            <p:ph type="body"/>
          </p:nvPr>
        </p:nvSpPr>
        <p:spPr>
          <a:xfrm>
            <a:off x="685800" y="1523520"/>
            <a:ext cx="7770960" cy="4722840"/>
          </a:xfrm>
          <a:prstGeom prst="rect">
            <a:avLst/>
          </a:prstGeom>
        </p:spPr>
        <p:txBody>
          <a:bodyPr lIns="92160" tIns="46080" rIns="92160" bIns="46080"/>
          <a:lstStyle/>
          <a:p>
            <a:endParaRPr/>
          </a:p>
        </p:txBody>
      </p:sp>
      <p:pic>
        <p:nvPicPr>
          <p:cNvPr id="35" name="Picture 34"/>
          <p:cNvPicPr/>
          <p:nvPr/>
        </p:nvPicPr>
        <p:blipFill>
          <a:blip r:embed="rId2"/>
          <a:stretch>
            <a:fillRect/>
          </a:stretch>
        </p:blipFill>
        <p:spPr>
          <a:xfrm>
            <a:off x="1610640" y="1523160"/>
            <a:ext cx="5921280" cy="4722840"/>
          </a:xfrm>
          <a:prstGeom prst="rect">
            <a:avLst/>
          </a:prstGeom>
          <a:ln>
            <a:noFill/>
          </a:ln>
        </p:spPr>
      </p:pic>
      <p:pic>
        <p:nvPicPr>
          <p:cNvPr id="36" name="Picture 35"/>
          <p:cNvPicPr/>
          <p:nvPr/>
        </p:nvPicPr>
        <p:blipFill>
          <a:blip r:embed="rId2"/>
          <a:stretch>
            <a:fillRect/>
          </a:stretch>
        </p:blipFill>
        <p:spPr>
          <a:xfrm>
            <a:off x="1610640" y="1523160"/>
            <a:ext cx="5921280" cy="472284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
        <p:nvSpPr>
          <p:cNvPr id="4" name="PlaceHolder 2"/>
          <p:cNvSpPr>
            <a:spLocks noGrp="1"/>
          </p:cNvSpPr>
          <p:nvPr>
            <p:ph type="subTitle"/>
          </p:nvPr>
        </p:nvSpPr>
        <p:spPr>
          <a:xfrm>
            <a:off x="685800" y="1523520"/>
            <a:ext cx="7770960" cy="472320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
        <p:nvSpPr>
          <p:cNvPr id="6" name="PlaceHolder 2"/>
          <p:cNvSpPr>
            <a:spLocks noGrp="1"/>
          </p:cNvSpPr>
          <p:nvPr>
            <p:ph type="body"/>
          </p:nvPr>
        </p:nvSpPr>
        <p:spPr>
          <a:xfrm>
            <a:off x="685800" y="1523520"/>
            <a:ext cx="7770960" cy="4722840"/>
          </a:xfrm>
          <a:prstGeom prst="rect">
            <a:avLst/>
          </a:prstGeom>
        </p:spPr>
        <p:txBody>
          <a:bodyPr lIns="92160" tIns="46080" rIns="92160" bIns="4608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
        <p:nvSpPr>
          <p:cNvPr id="8" name="PlaceHolder 2"/>
          <p:cNvSpPr>
            <a:spLocks noGrp="1"/>
          </p:cNvSpPr>
          <p:nvPr>
            <p:ph type="body"/>
          </p:nvPr>
        </p:nvSpPr>
        <p:spPr>
          <a:xfrm>
            <a:off x="685800" y="1523520"/>
            <a:ext cx="3791880" cy="4722840"/>
          </a:xfrm>
          <a:prstGeom prst="rect">
            <a:avLst/>
          </a:prstGeom>
        </p:spPr>
        <p:txBody>
          <a:bodyPr lIns="92160" tIns="46080" rIns="92160" bIns="46080"/>
          <a:lstStyle/>
          <a:p>
            <a:endParaRPr/>
          </a:p>
        </p:txBody>
      </p:sp>
      <p:sp>
        <p:nvSpPr>
          <p:cNvPr id="9" name="PlaceHolder 3"/>
          <p:cNvSpPr>
            <a:spLocks noGrp="1"/>
          </p:cNvSpPr>
          <p:nvPr>
            <p:ph type="body"/>
          </p:nvPr>
        </p:nvSpPr>
        <p:spPr>
          <a:xfrm>
            <a:off x="4667760" y="1523520"/>
            <a:ext cx="3791880" cy="4722840"/>
          </a:xfrm>
          <a:prstGeom prst="rect">
            <a:avLst/>
          </a:prstGeom>
        </p:spPr>
        <p:txBody>
          <a:bodyPr lIns="92160" tIns="46080" rIns="92160" bIns="4608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685800" y="456840"/>
            <a:ext cx="7770960" cy="246636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
        <p:nvSpPr>
          <p:cNvPr id="13" name="PlaceHolder 2"/>
          <p:cNvSpPr>
            <a:spLocks noGrp="1"/>
          </p:cNvSpPr>
          <p:nvPr>
            <p:ph type="body"/>
          </p:nvPr>
        </p:nvSpPr>
        <p:spPr>
          <a:xfrm>
            <a:off x="685800" y="1523520"/>
            <a:ext cx="3791880" cy="2252520"/>
          </a:xfrm>
          <a:prstGeom prst="rect">
            <a:avLst/>
          </a:prstGeom>
        </p:spPr>
        <p:txBody>
          <a:bodyPr lIns="92160" tIns="46080" rIns="92160" bIns="46080"/>
          <a:lstStyle/>
          <a:p>
            <a:endParaRPr/>
          </a:p>
        </p:txBody>
      </p:sp>
      <p:sp>
        <p:nvSpPr>
          <p:cNvPr id="14" name="PlaceHolder 3"/>
          <p:cNvSpPr>
            <a:spLocks noGrp="1"/>
          </p:cNvSpPr>
          <p:nvPr>
            <p:ph type="body"/>
          </p:nvPr>
        </p:nvSpPr>
        <p:spPr>
          <a:xfrm>
            <a:off x="685800" y="3990600"/>
            <a:ext cx="3791880" cy="2252520"/>
          </a:xfrm>
          <a:prstGeom prst="rect">
            <a:avLst/>
          </a:prstGeom>
        </p:spPr>
        <p:txBody>
          <a:bodyPr lIns="92160" tIns="46080" rIns="92160" bIns="46080"/>
          <a:lstStyle/>
          <a:p>
            <a:endParaRPr/>
          </a:p>
        </p:txBody>
      </p:sp>
      <p:sp>
        <p:nvSpPr>
          <p:cNvPr id="15" name="PlaceHolder 4"/>
          <p:cNvSpPr>
            <a:spLocks noGrp="1"/>
          </p:cNvSpPr>
          <p:nvPr>
            <p:ph type="body"/>
          </p:nvPr>
        </p:nvSpPr>
        <p:spPr>
          <a:xfrm>
            <a:off x="4667760" y="1523520"/>
            <a:ext cx="3791880" cy="4722840"/>
          </a:xfrm>
          <a:prstGeom prst="rect">
            <a:avLst/>
          </a:prstGeom>
        </p:spPr>
        <p:txBody>
          <a:bodyPr lIns="92160" tIns="46080" rIns="92160" bIns="4608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
        <p:nvSpPr>
          <p:cNvPr id="17" name="PlaceHolder 2"/>
          <p:cNvSpPr>
            <a:spLocks noGrp="1"/>
          </p:cNvSpPr>
          <p:nvPr>
            <p:ph type="body"/>
          </p:nvPr>
        </p:nvSpPr>
        <p:spPr>
          <a:xfrm>
            <a:off x="685800" y="1523520"/>
            <a:ext cx="3791880" cy="4722840"/>
          </a:xfrm>
          <a:prstGeom prst="rect">
            <a:avLst/>
          </a:prstGeom>
        </p:spPr>
        <p:txBody>
          <a:bodyPr lIns="92160" tIns="46080" rIns="92160" bIns="46080"/>
          <a:lstStyle/>
          <a:p>
            <a:endParaRPr/>
          </a:p>
        </p:txBody>
      </p:sp>
      <p:sp>
        <p:nvSpPr>
          <p:cNvPr id="18" name="PlaceHolder 3"/>
          <p:cNvSpPr>
            <a:spLocks noGrp="1"/>
          </p:cNvSpPr>
          <p:nvPr>
            <p:ph type="body"/>
          </p:nvPr>
        </p:nvSpPr>
        <p:spPr>
          <a:xfrm>
            <a:off x="4667760" y="1523520"/>
            <a:ext cx="3791880" cy="2252520"/>
          </a:xfrm>
          <a:prstGeom prst="rect">
            <a:avLst/>
          </a:prstGeom>
        </p:spPr>
        <p:txBody>
          <a:bodyPr lIns="92160" tIns="46080" rIns="92160" bIns="46080"/>
          <a:lstStyle/>
          <a:p>
            <a:endParaRPr/>
          </a:p>
        </p:txBody>
      </p:sp>
      <p:sp>
        <p:nvSpPr>
          <p:cNvPr id="19" name="PlaceHolder 4"/>
          <p:cNvSpPr>
            <a:spLocks noGrp="1"/>
          </p:cNvSpPr>
          <p:nvPr>
            <p:ph type="body"/>
          </p:nvPr>
        </p:nvSpPr>
        <p:spPr>
          <a:xfrm>
            <a:off x="4667760" y="3990600"/>
            <a:ext cx="3791880" cy="2252520"/>
          </a:xfrm>
          <a:prstGeom prst="rect">
            <a:avLst/>
          </a:prstGeom>
        </p:spPr>
        <p:txBody>
          <a:bodyPr lIns="92160" tIns="46080" rIns="92160" bIns="4608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85800" y="410760"/>
            <a:ext cx="7770960" cy="624240"/>
          </a:xfrm>
          <a:prstGeom prst="rect">
            <a:avLst/>
          </a:prstGeom>
        </p:spPr>
        <p:txBody>
          <a:bodyPr lIns="92160" tIns="46080" rIns="92160" bIns="46080" anchor="ctr"/>
          <a:lstStyle/>
          <a:p>
            <a:pPr algn="ctr"/>
            <a:endParaRPr/>
          </a:p>
        </p:txBody>
      </p:sp>
      <p:sp>
        <p:nvSpPr>
          <p:cNvPr id="21" name="PlaceHolder 2"/>
          <p:cNvSpPr>
            <a:spLocks noGrp="1"/>
          </p:cNvSpPr>
          <p:nvPr>
            <p:ph type="body"/>
          </p:nvPr>
        </p:nvSpPr>
        <p:spPr>
          <a:xfrm>
            <a:off x="685800" y="1523520"/>
            <a:ext cx="3791880" cy="2252520"/>
          </a:xfrm>
          <a:prstGeom prst="rect">
            <a:avLst/>
          </a:prstGeom>
        </p:spPr>
        <p:txBody>
          <a:bodyPr lIns="92160" tIns="46080" rIns="92160" bIns="46080"/>
          <a:lstStyle/>
          <a:p>
            <a:endParaRPr/>
          </a:p>
        </p:txBody>
      </p:sp>
      <p:sp>
        <p:nvSpPr>
          <p:cNvPr id="22" name="PlaceHolder 3"/>
          <p:cNvSpPr>
            <a:spLocks noGrp="1"/>
          </p:cNvSpPr>
          <p:nvPr>
            <p:ph type="body"/>
          </p:nvPr>
        </p:nvSpPr>
        <p:spPr>
          <a:xfrm>
            <a:off x="4667760" y="1523520"/>
            <a:ext cx="3791880" cy="2252520"/>
          </a:xfrm>
          <a:prstGeom prst="rect">
            <a:avLst/>
          </a:prstGeom>
        </p:spPr>
        <p:txBody>
          <a:bodyPr lIns="92160" tIns="46080" rIns="92160" bIns="46080"/>
          <a:lstStyle/>
          <a:p>
            <a:endParaRPr/>
          </a:p>
        </p:txBody>
      </p:sp>
      <p:sp>
        <p:nvSpPr>
          <p:cNvPr id="23" name="PlaceHolder 4"/>
          <p:cNvSpPr>
            <a:spLocks noGrp="1"/>
          </p:cNvSpPr>
          <p:nvPr>
            <p:ph type="body"/>
          </p:nvPr>
        </p:nvSpPr>
        <p:spPr>
          <a:xfrm>
            <a:off x="685800" y="3990600"/>
            <a:ext cx="7770960" cy="2252520"/>
          </a:xfrm>
          <a:prstGeom prst="rect">
            <a:avLst/>
          </a:prstGeom>
        </p:spPr>
        <p:txBody>
          <a:bodyPr lIns="92160" tIns="46080" rIns="92160" bIns="4608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CustomShape 1"/>
          <p:cNvSpPr/>
          <p:nvPr/>
        </p:nvSpPr>
        <p:spPr>
          <a:xfrm>
            <a:off x="6781680" y="6515280"/>
            <a:ext cx="1676520" cy="183960"/>
          </a:xfrm>
          <a:prstGeom prst="rect">
            <a:avLst/>
          </a:prstGeom>
          <a:noFill/>
          <a:ln>
            <a:noFill/>
          </a:ln>
        </p:spPr>
        <p:txBody>
          <a:bodyPr lIns="92160" tIns="46080" rIns="92160" bIns="46080"/>
          <a:lstStyle/>
          <a:p>
            <a:pPr>
              <a:lnSpc>
                <a:spcPct val="100000"/>
              </a:lnSpc>
              <a:buFont typeface="Tahoma"/>
              <a:buChar char="•"/>
            </a:pPr>
            <a:r>
              <a:rPr lang="en-GB" sz="600">
                <a:latin typeface="Tahoma"/>
              </a:rPr>
              <a:t>Martin L Purschke</a:t>
            </a:r>
            <a:endParaRPr/>
          </a:p>
        </p:txBody>
      </p:sp>
      <p:sp>
        <p:nvSpPr>
          <p:cNvPr id="4" name="PlaceHolder 2"/>
          <p:cNvSpPr>
            <a:spLocks noGrp="1"/>
          </p:cNvSpPr>
          <p:nvPr>
            <p:ph type="title"/>
          </p:nvPr>
        </p:nvSpPr>
        <p:spPr>
          <a:xfrm>
            <a:off x="685800" y="456840"/>
            <a:ext cx="7770960" cy="531720"/>
          </a:xfrm>
          <a:prstGeom prst="rect">
            <a:avLst/>
          </a:prstGeom>
        </p:spPr>
        <p:txBody>
          <a:bodyPr lIns="92160" tIns="46080" rIns="92160" bIns="46080" anchor="ctr"/>
          <a:lstStyle/>
          <a:p>
            <a:pPr algn="ctr"/>
            <a:r>
              <a:rPr lang="en-US" sz="2400" b="1">
                <a:latin typeface="Comic Sans MS"/>
              </a:rPr>
              <a:t>Click to edit the title text format</a:t>
            </a:r>
            <a:endParaRPr/>
          </a:p>
        </p:txBody>
      </p:sp>
      <p:sp>
        <p:nvSpPr>
          <p:cNvPr id="2" name="PlaceHolder 3"/>
          <p:cNvSpPr>
            <a:spLocks noGrp="1"/>
          </p:cNvSpPr>
          <p:nvPr>
            <p:ph type="body"/>
          </p:nvPr>
        </p:nvSpPr>
        <p:spPr>
          <a:xfrm>
            <a:off x="685800" y="1523520"/>
            <a:ext cx="7770960" cy="4722840"/>
          </a:xfrm>
          <a:prstGeom prst="rect">
            <a:avLst/>
          </a:prstGeom>
        </p:spPr>
        <p:txBody>
          <a:bodyPr lIns="92160" tIns="46080" rIns="92160" bIns="46080"/>
          <a:lstStyle/>
          <a:p>
            <a:pPr>
              <a:buFont typeface="Comic Sans MS"/>
              <a:buChar char="•"/>
            </a:pPr>
            <a:r>
              <a:rPr lang="en-US">
                <a:latin typeface="Comic Sans MS"/>
              </a:rPr>
              <a:t>Click to edit the outline text format</a:t>
            </a:r>
            <a:endParaRPr/>
          </a:p>
          <a:p>
            <a:pPr lvl="1">
              <a:buFont typeface="Comic Sans MS"/>
              <a:buChar char="–"/>
            </a:pPr>
            <a:r>
              <a:rPr lang="en-US">
                <a:latin typeface="Comic Sans MS"/>
              </a:rPr>
              <a:t>Second Outline Level</a:t>
            </a:r>
            <a:endParaRPr/>
          </a:p>
          <a:p>
            <a:pPr lvl="2">
              <a:buFont typeface="Comic Sans MS"/>
              <a:buChar char="•"/>
            </a:pPr>
            <a:r>
              <a:rPr lang="en-US">
                <a:latin typeface="Comic Sans MS"/>
              </a:rPr>
              <a:t>Third Outline Level</a:t>
            </a:r>
            <a:endParaRPr/>
          </a:p>
          <a:p>
            <a:pPr lvl="3">
              <a:buFont typeface="Comic Sans MS"/>
              <a:buChar char="–"/>
            </a:pPr>
            <a:r>
              <a:rPr lang="en-US" sz="1600">
                <a:latin typeface="Comic Sans MS"/>
              </a:rPr>
              <a:t>Fourth Outline Level</a:t>
            </a:r>
            <a:endParaRPr/>
          </a:p>
          <a:p>
            <a:pPr lvl="4">
              <a:buFont typeface="Comic Sans MS"/>
              <a:buChar char="•"/>
            </a:pPr>
            <a:r>
              <a:rPr lang="en-US" sz="1600">
                <a:latin typeface="Comic Sans MS"/>
              </a:rPr>
              <a:t>Fifth Outline Level</a:t>
            </a:r>
            <a:endParaRPr/>
          </a:p>
          <a:p>
            <a:pPr lvl="5">
              <a:buFont typeface="Comic Sans MS"/>
              <a:buChar char="•"/>
            </a:pPr>
            <a:r>
              <a:rPr lang="en-US" sz="1600">
                <a:latin typeface="Comic Sans MS"/>
              </a:rPr>
              <a:t>Sixth Outline Level</a:t>
            </a:r>
            <a:endParaRPr/>
          </a:p>
          <a:p>
            <a:pPr lvl="6">
              <a:buFont typeface="Comic Sans MS"/>
              <a:buChar char="•"/>
            </a:pPr>
            <a:r>
              <a:rPr lang="en-US" sz="1600">
                <a:latin typeface="Comic Sans MS"/>
              </a:rPr>
              <a:t>Seventh Outline Level</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The Scaledown Story</a:t>
            </a:r>
            <a:endParaRPr/>
          </a:p>
        </p:txBody>
      </p:sp>
      <p:sp>
        <p:nvSpPr>
          <p:cNvPr id="50" name="CustomShape 2"/>
          <p:cNvSpPr/>
          <p:nvPr/>
        </p:nvSpPr>
        <p:spPr>
          <a:xfrm>
            <a:off x="685800" y="1299030"/>
            <a:ext cx="8016840" cy="2905560"/>
          </a:xfrm>
          <a:prstGeom prst="rect">
            <a:avLst/>
          </a:prstGeom>
          <a:noFill/>
          <a:ln>
            <a:noFill/>
          </a:ln>
        </p:spPr>
        <p:txBody>
          <a:bodyPr lIns="90000" tIns="46800" rIns="90000" bIns="46800"/>
          <a:lstStyle/>
          <a:p>
            <a:pPr>
              <a:lnSpc>
                <a:spcPct val="93000"/>
              </a:lnSpc>
              <a:spcAft>
                <a:spcPts val="1200"/>
              </a:spcAft>
              <a:buFont typeface="Times New Roman"/>
              <a:buChar char="•"/>
            </a:pPr>
            <a:r>
              <a:rPr lang="en-GB" sz="2400" dirty="0">
                <a:latin typeface="Times New Roman"/>
              </a:rPr>
              <a:t>What’s the deal?</a:t>
            </a:r>
            <a:endParaRPr sz="2400" dirty="0"/>
          </a:p>
          <a:p>
            <a:pPr>
              <a:lnSpc>
                <a:spcPct val="100000"/>
              </a:lnSpc>
              <a:spcAft>
                <a:spcPts val="1200"/>
              </a:spcAft>
              <a:buFont typeface="Times New Roman"/>
              <a:buChar char="•"/>
            </a:pPr>
            <a:r>
              <a:rPr lang="en-GB" sz="2400" dirty="0">
                <a:latin typeface="Times New Roman"/>
              </a:rPr>
              <a:t>We cannot select the way collisions happen. We have to take whatever nature gives to us.</a:t>
            </a:r>
            <a:endParaRPr sz="2400" dirty="0"/>
          </a:p>
          <a:p>
            <a:pPr>
              <a:lnSpc>
                <a:spcPct val="100000"/>
              </a:lnSpc>
              <a:spcAft>
                <a:spcPts val="1200"/>
              </a:spcAft>
              <a:buFont typeface="Times New Roman"/>
              <a:buChar char="•"/>
            </a:pPr>
            <a:r>
              <a:rPr lang="en-GB" sz="2400" dirty="0">
                <a:latin typeface="Times New Roman"/>
              </a:rPr>
              <a:t>Strategy: Make as many collisions as possible, then pick the ones you want.</a:t>
            </a:r>
            <a:endParaRPr sz="2400" dirty="0"/>
          </a:p>
          <a:p>
            <a:pPr>
              <a:lnSpc>
                <a:spcPct val="100000"/>
              </a:lnSpc>
              <a:spcAft>
                <a:spcPts val="1200"/>
              </a:spcAft>
              <a:buFont typeface="Times New Roman"/>
              <a:buChar char="•"/>
            </a:pPr>
            <a:r>
              <a:rPr lang="en-GB" sz="2400" dirty="0">
                <a:latin typeface="Times New Roman"/>
              </a:rPr>
              <a:t>The number is limited by the collider performance, and ultimately by what the detectors can stand - at some point you start loading the detectors or even damage them.</a:t>
            </a:r>
            <a:endParaRPr sz="2400" dirty="0"/>
          </a:p>
          <a:p>
            <a:pPr>
              <a:lnSpc>
                <a:spcPct val="100000"/>
              </a:lnSpc>
              <a:spcAft>
                <a:spcPts val="1200"/>
              </a:spcAft>
              <a:buFont typeface="Times New Roman"/>
              <a:buChar char="•"/>
            </a:pPr>
            <a:r>
              <a:rPr lang="en-GB" sz="2400" dirty="0">
                <a:latin typeface="Times New Roman"/>
              </a:rPr>
              <a:t>Unfortunately, the abundance of collisions is of the </a:t>
            </a:r>
            <a:r>
              <a:rPr lang="en-GB" sz="2400" b="1" dirty="0">
                <a:latin typeface="Times New Roman"/>
              </a:rPr>
              <a:t>uninteresting</a:t>
            </a:r>
            <a:r>
              <a:rPr lang="en-GB" sz="2400" dirty="0">
                <a:latin typeface="Times New Roman"/>
              </a:rPr>
              <a:t> type, been there, done that, have seen millions of similar ones.</a:t>
            </a:r>
            <a:endParaRPr sz="2400"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4"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Watch this.</a:t>
            </a:r>
            <a:endParaRPr/>
          </a:p>
        </p:txBody>
      </p:sp>
      <p:sp>
        <p:nvSpPr>
          <p:cNvPr id="105" name="CustomShape 2"/>
          <p:cNvSpPr/>
          <p:nvPr/>
        </p:nvSpPr>
        <p:spPr>
          <a:xfrm>
            <a:off x="254833" y="1143000"/>
            <a:ext cx="8739265" cy="3656880"/>
          </a:xfrm>
          <a:prstGeom prst="rect">
            <a:avLst/>
          </a:prstGeom>
          <a:noFill/>
          <a:ln>
            <a:noFill/>
          </a:ln>
        </p:spPr>
        <p:txBody>
          <a:bodyPr lIns="90000" tIns="46800" rIns="90000" bIns="46800"/>
          <a:lstStyle/>
          <a:p>
            <a:pPr>
              <a:lnSpc>
                <a:spcPct val="100000"/>
              </a:lnSpc>
            </a:pPr>
            <a:r>
              <a:rPr lang="en-US" dirty="0"/>
              <a:t>Now we have </a:t>
            </a:r>
          </a:p>
          <a:p>
            <a:pPr>
              <a:lnSpc>
                <a:spcPct val="100000"/>
              </a:lnSpc>
            </a:pPr>
            <a:endParaRPr lang="en-US" dirty="0"/>
          </a:p>
          <a:p>
            <a:pPr>
              <a:lnSpc>
                <a:spcPct val="100000"/>
              </a:lnSpc>
            </a:pPr>
            <a:r>
              <a:rPr lang="en-GB" dirty="0">
                <a:latin typeface="Courier New"/>
              </a:rPr>
              <a:t>            566, 1000, 4820, 14094, 23004 before </a:t>
            </a:r>
            <a:r>
              <a:rPr lang="en-GB" dirty="0" err="1">
                <a:latin typeface="Courier New"/>
              </a:rPr>
              <a:t>scaledown</a:t>
            </a:r>
            <a:endParaRPr lang="en-GB" dirty="0">
              <a:latin typeface="Courier New"/>
            </a:endParaRPr>
          </a:p>
          <a:p>
            <a:pPr>
              <a:lnSpc>
                <a:spcPct val="100000"/>
              </a:lnSpc>
            </a:pPr>
            <a:r>
              <a:rPr lang="en-GB" dirty="0">
                <a:latin typeface="Courier New"/>
              </a:rPr>
              <a:t>              1      1    2      6      6</a:t>
            </a:r>
            <a:endParaRPr dirty="0"/>
          </a:p>
          <a:p>
            <a:pPr>
              <a:lnSpc>
                <a:spcPct val="100000"/>
              </a:lnSpc>
              <a:buFont typeface="Courier New"/>
              <a:buChar char="•"/>
            </a:pPr>
            <a:r>
              <a:rPr lang="en-GB" dirty="0">
                <a:latin typeface="Courier New"/>
              </a:rPr>
              <a:t>Run 1*:    566, 1000, 2410,  2349,  3834</a:t>
            </a:r>
            <a:endParaRPr dirty="0"/>
          </a:p>
          <a:p>
            <a:pPr>
              <a:lnSpc>
                <a:spcPct val="100000"/>
              </a:lnSpc>
              <a:buFont typeface="Courier New"/>
              <a:buChar char="•"/>
            </a:pPr>
            <a:endParaRPr dirty="0"/>
          </a:p>
          <a:p>
            <a:pPr>
              <a:lnSpc>
                <a:spcPct val="100000"/>
              </a:lnSpc>
            </a:pPr>
            <a:endParaRPr lang="en-GB" dirty="0">
              <a:latin typeface="Times New Roman"/>
            </a:endParaRPr>
          </a:p>
          <a:p>
            <a:pPr>
              <a:lnSpc>
                <a:spcPct val="100000"/>
              </a:lnSpc>
            </a:pPr>
            <a:endParaRPr dirty="0"/>
          </a:p>
        </p:txBody>
      </p:sp>
      <p:pic>
        <p:nvPicPr>
          <p:cNvPr id="106" name="Picture 105"/>
          <p:cNvPicPr/>
          <p:nvPr/>
        </p:nvPicPr>
        <p:blipFill>
          <a:blip r:embed="rId3"/>
          <a:stretch>
            <a:fillRect/>
          </a:stretch>
        </p:blipFill>
        <p:spPr>
          <a:xfrm>
            <a:off x="1062513" y="3237138"/>
            <a:ext cx="6734160" cy="1581120"/>
          </a:xfrm>
          <a:prstGeom prst="rect">
            <a:avLst/>
          </a:prstGeom>
          <a:ln>
            <a:noFill/>
          </a:ln>
        </p:spPr>
      </p:pic>
      <p:sp>
        <p:nvSpPr>
          <p:cNvPr id="107" name="CustomShape 3"/>
          <p:cNvSpPr/>
          <p:nvPr/>
        </p:nvSpPr>
        <p:spPr>
          <a:xfrm>
            <a:off x="2586213" y="5162742"/>
            <a:ext cx="3686760" cy="369000"/>
          </a:xfrm>
          <a:prstGeom prst="roundRect">
            <a:avLst>
              <a:gd name="adj" fmla="val 93"/>
            </a:avLst>
          </a:prstGeom>
          <a:noFill/>
          <a:ln>
            <a:noFill/>
          </a:ln>
        </p:spPr>
        <p:txBody>
          <a:bodyPr wrap="none" lIns="90000" tIns="46800" rIns="90000" bIns="46800"/>
          <a:lstStyle/>
          <a:p>
            <a:pPr>
              <a:lnSpc>
                <a:spcPct val="93000"/>
              </a:lnSpc>
              <a:buFont typeface="Times New Roman"/>
              <a:buChar char="•"/>
            </a:pPr>
            <a:r>
              <a:rPr lang="en-GB" b="1" dirty="0">
                <a:latin typeface="Times New Roman"/>
              </a:rPr>
              <a:t>Remember? We had +/- 761.6 here before! </a:t>
            </a:r>
            <a:endParaRPr dirty="0"/>
          </a:p>
        </p:txBody>
      </p:sp>
      <p:sp>
        <p:nvSpPr>
          <p:cNvPr id="2" name="Oval 1">
            <a:extLst>
              <a:ext uri="{FF2B5EF4-FFF2-40B4-BE49-F238E27FC236}">
                <a16:creationId xmlns:a16="http://schemas.microsoft.com/office/drawing/2014/main" id="{57E3A054-EFA3-2645-B7E3-9B15D6067A01}"/>
              </a:ext>
            </a:extLst>
          </p:cNvPr>
          <p:cNvSpPr/>
          <p:nvPr/>
        </p:nvSpPr>
        <p:spPr>
          <a:xfrm>
            <a:off x="2608289" y="4362138"/>
            <a:ext cx="794479" cy="32978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5944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9"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What’s the difference?</a:t>
            </a:r>
            <a:endParaRPr/>
          </a:p>
        </p:txBody>
      </p:sp>
      <p:sp>
        <p:nvSpPr>
          <p:cNvPr id="110" name="CustomShape 2"/>
          <p:cNvSpPr/>
          <p:nvPr/>
        </p:nvSpPr>
        <p:spPr>
          <a:xfrm>
            <a:off x="685800" y="990720"/>
            <a:ext cx="7772400" cy="733320"/>
          </a:xfrm>
          <a:prstGeom prst="rect">
            <a:avLst/>
          </a:prstGeom>
          <a:noFill/>
          <a:ln>
            <a:noFill/>
          </a:ln>
        </p:spPr>
        <p:txBody>
          <a:bodyPr lIns="90000" tIns="46800" rIns="90000" bIns="46800"/>
          <a:lstStyle/>
          <a:p>
            <a:pPr>
              <a:lnSpc>
                <a:spcPct val="93000"/>
              </a:lnSpc>
              <a:buFont typeface="Times New Roman"/>
              <a:buChar char="•"/>
            </a:pPr>
            <a:endParaRPr dirty="0"/>
          </a:p>
          <a:p>
            <a:pPr>
              <a:lnSpc>
                <a:spcPct val="100000"/>
              </a:lnSpc>
              <a:buFont typeface="Courier New"/>
              <a:buChar char="•"/>
            </a:pPr>
            <a:r>
              <a:rPr lang="en-GB" sz="1200" dirty="0">
                <a:latin typeface="Courier New"/>
              </a:rPr>
              <a:t>Run 1:  1  1  2  20 20   events  445, 786, 1894,  522,  852  (4500)</a:t>
            </a:r>
            <a:endParaRPr dirty="0"/>
          </a:p>
          <a:p>
            <a:pPr>
              <a:lnSpc>
                <a:spcPct val="100000"/>
              </a:lnSpc>
              <a:buFont typeface="Courier New"/>
              <a:buChar char="•"/>
            </a:pPr>
            <a:r>
              <a:rPr lang="en-GB" sz="1200" dirty="0">
                <a:latin typeface="Courier New"/>
              </a:rPr>
              <a:t>Run 2:  1  1  2   2  2   events  121, 214,  516, 1827, 2982  (5660)</a:t>
            </a:r>
            <a:endParaRPr dirty="0"/>
          </a:p>
        </p:txBody>
      </p:sp>
      <p:sp>
        <p:nvSpPr>
          <p:cNvPr id="111" name="CustomShape 3"/>
          <p:cNvSpPr/>
          <p:nvPr/>
        </p:nvSpPr>
        <p:spPr>
          <a:xfrm>
            <a:off x="5217946" y="1219320"/>
            <a:ext cx="609480" cy="503280"/>
          </a:xfrm>
          <a:prstGeom prst="ellipse">
            <a:avLst/>
          </a:prstGeom>
          <a:noFill/>
          <a:ln w="28440">
            <a:solidFill>
              <a:srgbClr val="FF0033"/>
            </a:solidFill>
            <a:miter/>
          </a:ln>
        </p:spPr>
      </p:sp>
      <p:sp>
        <p:nvSpPr>
          <p:cNvPr id="112" name="CustomShape 4"/>
          <p:cNvSpPr/>
          <p:nvPr/>
        </p:nvSpPr>
        <p:spPr>
          <a:xfrm>
            <a:off x="5827426" y="1219320"/>
            <a:ext cx="609480" cy="503280"/>
          </a:xfrm>
          <a:prstGeom prst="ellipse">
            <a:avLst/>
          </a:prstGeom>
          <a:noFill/>
          <a:ln w="28440">
            <a:solidFill>
              <a:srgbClr val="FF0033"/>
            </a:solidFill>
            <a:miter/>
          </a:ln>
        </p:spPr>
      </p:sp>
      <p:sp>
        <p:nvSpPr>
          <p:cNvPr id="113" name="CustomShape 5"/>
          <p:cNvSpPr/>
          <p:nvPr/>
        </p:nvSpPr>
        <p:spPr>
          <a:xfrm>
            <a:off x="593640" y="1884330"/>
            <a:ext cx="8093160" cy="3895560"/>
          </a:xfrm>
          <a:prstGeom prst="rect">
            <a:avLst/>
          </a:prstGeom>
          <a:noFill/>
          <a:ln>
            <a:noFill/>
          </a:ln>
        </p:spPr>
        <p:txBody>
          <a:bodyPr lIns="90000" tIns="46800" rIns="90000" bIns="46800"/>
          <a:lstStyle/>
          <a:p>
            <a:pPr>
              <a:lnSpc>
                <a:spcPct val="93000"/>
              </a:lnSpc>
              <a:spcAft>
                <a:spcPts val="600"/>
              </a:spcAft>
            </a:pPr>
            <a:r>
              <a:rPr lang="en-GB" dirty="0">
                <a:latin typeface="Times New Roman"/>
              </a:rPr>
              <a:t>The problem: Each event from a given trigger in run 1 and 2 has the exact same statistical significance, as long as we don’t change the trigger, which we didn’t. The physics is the same in the morning and in the afternoon. </a:t>
            </a:r>
            <a:endParaRPr dirty="0"/>
          </a:p>
          <a:p>
            <a:pPr>
              <a:lnSpc>
                <a:spcPct val="100000"/>
              </a:lnSpc>
              <a:spcAft>
                <a:spcPts val="600"/>
              </a:spcAft>
            </a:pPr>
            <a:r>
              <a:rPr lang="en-GB" dirty="0">
                <a:latin typeface="Times New Roman"/>
              </a:rPr>
              <a:t> The fact that we took 1827 of them (2982 of them) a while later has no bearing on our result.</a:t>
            </a:r>
            <a:endParaRPr dirty="0"/>
          </a:p>
          <a:p>
            <a:pPr>
              <a:lnSpc>
                <a:spcPct val="100000"/>
              </a:lnSpc>
              <a:spcAft>
                <a:spcPts val="600"/>
              </a:spcAft>
            </a:pPr>
            <a:r>
              <a:rPr lang="en-GB" dirty="0">
                <a:latin typeface="Times New Roman"/>
              </a:rPr>
              <a:t> Yet, we assign 522 of them the weight 20 and 1827 the weight 2 (ditto with 852 and 2982 events from “peripheral”).</a:t>
            </a:r>
            <a:endParaRPr dirty="0"/>
          </a:p>
          <a:p>
            <a:pPr>
              <a:lnSpc>
                <a:spcPct val="100000"/>
              </a:lnSpc>
              <a:spcAft>
                <a:spcPts val="600"/>
              </a:spcAft>
              <a:buFont typeface="Times New Roman"/>
              <a:buChar char="•"/>
            </a:pPr>
            <a:endParaRPr dirty="0"/>
          </a:p>
          <a:p>
            <a:pPr>
              <a:lnSpc>
                <a:spcPct val="100000"/>
              </a:lnSpc>
              <a:spcAft>
                <a:spcPts val="600"/>
              </a:spcAft>
            </a:pPr>
            <a:r>
              <a:rPr lang="en-GB" dirty="0">
                <a:latin typeface="Times New Roman"/>
              </a:rPr>
              <a:t>All I did is to assign each event the same statistical weight (yes, I tweaked the numbers so that an even “6” would come out for added drama, but for any </a:t>
            </a:r>
            <a:r>
              <a:rPr lang="en-GB" dirty="0" err="1">
                <a:latin typeface="Times New Roman"/>
              </a:rPr>
              <a:t>scaledown</a:t>
            </a:r>
            <a:r>
              <a:rPr lang="en-GB" dirty="0">
                <a:latin typeface="Times New Roman"/>
              </a:rPr>
              <a:t> setting there is such an equal weight). It’s even easy:</a:t>
            </a:r>
            <a:endParaRPr dirty="0"/>
          </a:p>
          <a:p>
            <a:pPr>
              <a:lnSpc>
                <a:spcPct val="100000"/>
              </a:lnSpc>
              <a:spcAft>
                <a:spcPts val="600"/>
              </a:spcAft>
              <a:buFont typeface="Times New Roman"/>
              <a:buChar char="•"/>
            </a:pPr>
            <a:endParaRPr dirty="0"/>
          </a:p>
          <a:p>
            <a:pPr>
              <a:lnSpc>
                <a:spcPct val="100000"/>
              </a:lnSpc>
              <a:spcAft>
                <a:spcPts val="600"/>
              </a:spcAft>
            </a:pPr>
            <a:r>
              <a:rPr lang="en-GB" dirty="0">
                <a:latin typeface="Times New Roman"/>
              </a:rPr>
              <a:t>weight = events that were offered / events that were taken</a:t>
            </a:r>
            <a:endParaRPr dirty="0"/>
          </a:p>
          <a:p>
            <a:pPr>
              <a:lnSpc>
                <a:spcPct val="100000"/>
              </a:lnSpc>
              <a:spcAft>
                <a:spcPts val="600"/>
              </a:spcAft>
            </a:pPr>
            <a:r>
              <a:rPr lang="en-GB" dirty="0">
                <a:latin typeface="Times New Roman"/>
              </a:rPr>
              <a:t>            = sum of event*</a:t>
            </a:r>
            <a:r>
              <a:rPr lang="en-GB" dirty="0" err="1">
                <a:latin typeface="Times New Roman"/>
              </a:rPr>
              <a:t>weight_for_the_run</a:t>
            </a:r>
            <a:r>
              <a:rPr lang="en-GB" dirty="0">
                <a:latin typeface="Times New Roman"/>
              </a:rPr>
              <a:t> / number of events taken</a:t>
            </a: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4"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How to do that practically?</a:t>
            </a:r>
            <a:endParaRPr/>
          </a:p>
        </p:txBody>
      </p:sp>
      <p:sp>
        <p:nvSpPr>
          <p:cNvPr id="115" name="CustomShape 2"/>
          <p:cNvSpPr/>
          <p:nvPr/>
        </p:nvSpPr>
        <p:spPr>
          <a:xfrm>
            <a:off x="822240" y="1143000"/>
            <a:ext cx="7940880" cy="4737960"/>
          </a:xfrm>
          <a:prstGeom prst="rect">
            <a:avLst/>
          </a:prstGeom>
          <a:noFill/>
          <a:ln>
            <a:noFill/>
          </a:ln>
        </p:spPr>
        <p:txBody>
          <a:bodyPr lIns="90000" tIns="46800" rIns="90000" bIns="46800"/>
          <a:lstStyle/>
          <a:p>
            <a:pPr>
              <a:lnSpc>
                <a:spcPct val="93000"/>
              </a:lnSpc>
              <a:spcAft>
                <a:spcPts val="600"/>
              </a:spcAft>
            </a:pPr>
            <a:r>
              <a:rPr lang="en-GB" dirty="0">
                <a:latin typeface="Times New Roman"/>
              </a:rPr>
              <a:t>As your analysis progresses and burns through the runs, the weights are constantly changing. Takes some getting-used to. And you don’t know the numbers up front!</a:t>
            </a:r>
            <a:endParaRPr dirty="0"/>
          </a:p>
          <a:p>
            <a:pPr>
              <a:lnSpc>
                <a:spcPct val="100000"/>
              </a:lnSpc>
              <a:spcAft>
                <a:spcPts val="600"/>
              </a:spcAft>
            </a:pPr>
            <a:r>
              <a:rPr lang="en-GB" dirty="0">
                <a:latin typeface="Times New Roman"/>
              </a:rPr>
              <a:t>maintain two numbers </a:t>
            </a:r>
            <a:r>
              <a:rPr lang="en-GB" b="1" dirty="0">
                <a:latin typeface="Times New Roman"/>
              </a:rPr>
              <a:t>per trigger:</a:t>
            </a:r>
            <a:endParaRPr dirty="0"/>
          </a:p>
          <a:p>
            <a:pPr>
              <a:lnSpc>
                <a:spcPct val="100000"/>
              </a:lnSpc>
              <a:spcAft>
                <a:spcPts val="600"/>
              </a:spcAft>
            </a:pPr>
            <a:r>
              <a:rPr lang="en-GB" dirty="0">
                <a:latin typeface="Times New Roman"/>
              </a:rPr>
              <a:t>for each event that you consider to be triggered by that trigger, add up the current weight (in that run).</a:t>
            </a:r>
            <a:endParaRPr dirty="0"/>
          </a:p>
          <a:p>
            <a:pPr>
              <a:lnSpc>
                <a:spcPct val="100000"/>
              </a:lnSpc>
              <a:spcAft>
                <a:spcPts val="600"/>
              </a:spcAft>
            </a:pPr>
            <a:r>
              <a:rPr lang="en-GB" dirty="0">
                <a:latin typeface="Times New Roman"/>
              </a:rPr>
              <a:t>And click another counter +1 (one more accepted event)</a:t>
            </a:r>
            <a:endParaRPr dirty="0"/>
          </a:p>
          <a:p>
            <a:pPr>
              <a:lnSpc>
                <a:spcPct val="100000"/>
              </a:lnSpc>
              <a:spcAft>
                <a:spcPts val="600"/>
              </a:spcAft>
            </a:pPr>
            <a:r>
              <a:rPr lang="en-GB" dirty="0">
                <a:latin typeface="Times New Roman"/>
              </a:rPr>
              <a:t>The first is (number of events offered [to the </a:t>
            </a:r>
            <a:r>
              <a:rPr lang="en-GB" dirty="0" err="1">
                <a:latin typeface="Times New Roman"/>
              </a:rPr>
              <a:t>daq</a:t>
            </a:r>
            <a:r>
              <a:rPr lang="en-GB" dirty="0">
                <a:latin typeface="Times New Roman"/>
              </a:rPr>
              <a:t>]) </a:t>
            </a:r>
            <a:endParaRPr dirty="0"/>
          </a:p>
          <a:p>
            <a:pPr>
              <a:lnSpc>
                <a:spcPct val="100000"/>
              </a:lnSpc>
              <a:spcAft>
                <a:spcPts val="600"/>
              </a:spcAft>
            </a:pPr>
            <a:r>
              <a:rPr lang="en-GB" dirty="0">
                <a:latin typeface="Times New Roman"/>
              </a:rPr>
              <a:t>The second is number of events taken</a:t>
            </a:r>
            <a:endParaRPr dirty="0"/>
          </a:p>
          <a:p>
            <a:pPr>
              <a:lnSpc>
                <a:spcPct val="100000"/>
              </a:lnSpc>
              <a:spcAft>
                <a:spcPts val="600"/>
              </a:spcAft>
            </a:pPr>
            <a:r>
              <a:rPr lang="en-GB" dirty="0">
                <a:latin typeface="Times New Roman"/>
              </a:rPr>
              <a:t>At any time you can calculate the trigger weight as the ratio of the two</a:t>
            </a:r>
            <a:endParaRPr dirty="0"/>
          </a:p>
          <a:p>
            <a:pPr>
              <a:lnSpc>
                <a:spcPct val="100000"/>
              </a:lnSpc>
              <a:spcAft>
                <a:spcPts val="600"/>
              </a:spcAft>
            </a:pPr>
            <a:r>
              <a:rPr lang="en-GB" dirty="0">
                <a:latin typeface="Times New Roman"/>
              </a:rPr>
              <a:t>Unfortunately, you need to book each histogram you want to have in the end </a:t>
            </a:r>
            <a:r>
              <a:rPr lang="en-GB" b="1" dirty="0">
                <a:latin typeface="Times New Roman"/>
              </a:rPr>
              <a:t>once per trigger! </a:t>
            </a:r>
            <a:r>
              <a:rPr lang="en-GB" dirty="0">
                <a:latin typeface="Times New Roman"/>
              </a:rPr>
              <a:t>Then fill each one with weight=1.</a:t>
            </a:r>
            <a:endParaRPr dirty="0"/>
          </a:p>
          <a:p>
            <a:pPr>
              <a:lnSpc>
                <a:spcPct val="100000"/>
              </a:lnSpc>
              <a:spcAft>
                <a:spcPts val="600"/>
              </a:spcAft>
            </a:pPr>
            <a:r>
              <a:rPr lang="en-GB" dirty="0">
                <a:latin typeface="Times New Roman"/>
              </a:rPr>
              <a:t>Then, when you want to look at “the histogram”, you need to add those histograms with the current trigger-specific weight.</a:t>
            </a:r>
            <a:endParaRPr dirty="0"/>
          </a:p>
          <a:p>
            <a:pPr>
              <a:lnSpc>
                <a:spcPct val="100000"/>
              </a:lnSpc>
              <a:spcAft>
                <a:spcPts val="600"/>
              </a:spcAft>
            </a:pPr>
            <a:r>
              <a:rPr lang="en-GB" dirty="0">
                <a:latin typeface="Times New Roman"/>
              </a:rPr>
              <a:t>Easiest is to “abuse” yet another TH1F as a spreadsheet to keep the sum of weights and event counts (nice since when you add up </a:t>
            </a:r>
            <a:r>
              <a:rPr lang="en-GB" dirty="0" err="1">
                <a:latin typeface="Times New Roman"/>
              </a:rPr>
              <a:t>histos</a:t>
            </a:r>
            <a:r>
              <a:rPr lang="en-GB" dirty="0">
                <a:latin typeface="Times New Roman"/>
              </a:rPr>
              <a:t> from different job outputs, you add up those as well, easier on the bookkeeping).</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6"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Oh my god.</a:t>
            </a:r>
            <a:endParaRPr/>
          </a:p>
        </p:txBody>
      </p:sp>
      <p:sp>
        <p:nvSpPr>
          <p:cNvPr id="117" name="CustomShape 2"/>
          <p:cNvSpPr/>
          <p:nvPr/>
        </p:nvSpPr>
        <p:spPr>
          <a:xfrm>
            <a:off x="533520" y="1295280"/>
            <a:ext cx="7924680" cy="878040"/>
          </a:xfrm>
          <a:prstGeom prst="rect">
            <a:avLst/>
          </a:prstGeom>
          <a:noFill/>
          <a:ln>
            <a:noFill/>
          </a:ln>
        </p:spPr>
        <p:txBody>
          <a:bodyPr lIns="90000" tIns="46800" rIns="90000" bIns="46800"/>
          <a:lstStyle/>
          <a:p>
            <a:pPr>
              <a:lnSpc>
                <a:spcPct val="93000"/>
              </a:lnSpc>
            </a:pPr>
            <a:r>
              <a:rPr lang="en-GB" sz="2800" dirty="0">
                <a:latin typeface="Times New Roman"/>
              </a:rPr>
              <a:t>It’s tedious, really. </a:t>
            </a:r>
            <a:endParaRPr lang="en-GB" sz="2800" dirty="0"/>
          </a:p>
        </p:txBody>
      </p:sp>
      <p:sp>
        <p:nvSpPr>
          <p:cNvPr id="118" name="CustomShape 3"/>
          <p:cNvSpPr/>
          <p:nvPr/>
        </p:nvSpPr>
        <p:spPr>
          <a:xfrm>
            <a:off x="533520" y="1951099"/>
            <a:ext cx="7924680" cy="2269080"/>
          </a:xfrm>
          <a:prstGeom prst="rect">
            <a:avLst/>
          </a:prstGeom>
          <a:noFill/>
          <a:ln>
            <a:noFill/>
          </a:ln>
        </p:spPr>
        <p:txBody>
          <a:bodyPr lIns="90000" tIns="46800" rIns="90000" bIns="46800"/>
          <a:lstStyle/>
          <a:p>
            <a:pPr>
              <a:lnSpc>
                <a:spcPct val="93000"/>
              </a:lnSpc>
            </a:pPr>
            <a:r>
              <a:rPr lang="en-GB" sz="2400" dirty="0">
                <a:latin typeface="Times New Roman"/>
              </a:rPr>
              <a:t>However, if you don’t do it right, your error bars can be significantly too large, especially </a:t>
            </a:r>
            <a:r>
              <a:rPr lang="en-GB" sz="2400">
                <a:latin typeface="Times New Roman"/>
              </a:rPr>
              <a:t>with a  </a:t>
            </a:r>
            <a:r>
              <a:rPr lang="en-GB" sz="2400" dirty="0">
                <a:latin typeface="Times New Roman"/>
              </a:rPr>
              <a:t>wide variation in </a:t>
            </a:r>
            <a:r>
              <a:rPr lang="en-GB" sz="2400" dirty="0" err="1">
                <a:latin typeface="Times New Roman"/>
              </a:rPr>
              <a:t>scaledowns</a:t>
            </a:r>
            <a:r>
              <a:rPr lang="en-GB" sz="2400" dirty="0">
                <a:latin typeface="Times New Roman"/>
              </a:rPr>
              <a:t>. </a:t>
            </a:r>
            <a:endParaRPr sz="2400" dirty="0"/>
          </a:p>
          <a:p>
            <a:pPr>
              <a:lnSpc>
                <a:spcPct val="100000"/>
              </a:lnSpc>
            </a:pPr>
            <a:endParaRPr sz="2400" dirty="0"/>
          </a:p>
          <a:p>
            <a:pPr>
              <a:lnSpc>
                <a:spcPct val="100000"/>
              </a:lnSpc>
            </a:pPr>
            <a:r>
              <a:rPr lang="en-GB" sz="2400" dirty="0">
                <a:latin typeface="Times New Roman"/>
              </a:rPr>
              <a:t>Remember, too large error bars make fits work that wouldn’t work otherwise. We may not be able to rule out one model over another, for example. </a:t>
            </a:r>
          </a:p>
          <a:p>
            <a:pPr>
              <a:lnSpc>
                <a:spcPct val="100000"/>
              </a:lnSpc>
            </a:pPr>
            <a:endParaRPr lang="en-GB" sz="2400" dirty="0">
              <a:latin typeface="Times New Roman"/>
            </a:endParaRPr>
          </a:p>
          <a:p>
            <a:pPr>
              <a:lnSpc>
                <a:spcPct val="100000"/>
              </a:lnSpc>
            </a:pPr>
            <a:r>
              <a:rPr lang="en-GB" sz="2400" dirty="0">
                <a:latin typeface="Times New Roman"/>
              </a:rPr>
              <a:t>Make the best use of your always limited statistics! </a:t>
            </a:r>
            <a:endParaRPr sz="2400" dirty="0"/>
          </a:p>
          <a:p>
            <a:pPr>
              <a:lnSpc>
                <a:spcPct val="100000"/>
              </a:lnSpc>
            </a:pPr>
            <a:endParaRPr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dirty="0">
                <a:latin typeface="Comic Sans MS"/>
              </a:rPr>
              <a:t>Such as E</a:t>
            </a:r>
            <a:r>
              <a:rPr lang="en-GB" sz="2400" b="1" baseline="-25000" dirty="0">
                <a:latin typeface="Comic Sans MS"/>
              </a:rPr>
              <a:t>T </a:t>
            </a:r>
            <a:r>
              <a:rPr lang="en-GB" sz="2400" b="1" dirty="0">
                <a:latin typeface="Comic Sans MS"/>
              </a:rPr>
              <a:t>(“transverse Energy”)</a:t>
            </a:r>
            <a:endParaRPr dirty="0"/>
          </a:p>
        </p:txBody>
      </p:sp>
      <p:sp>
        <p:nvSpPr>
          <p:cNvPr id="52" name="CustomShape 2"/>
          <p:cNvSpPr/>
          <p:nvPr/>
        </p:nvSpPr>
        <p:spPr>
          <a:xfrm>
            <a:off x="5400720" y="1600200"/>
            <a:ext cx="3514680" cy="1901880"/>
          </a:xfrm>
          <a:prstGeom prst="roundRect">
            <a:avLst>
              <a:gd name="adj" fmla="val 18"/>
            </a:avLst>
          </a:prstGeom>
          <a:solidFill>
            <a:srgbClr val="CCECFF"/>
          </a:solidFill>
          <a:ln>
            <a:noFill/>
          </a:ln>
        </p:spPr>
      </p:sp>
      <p:sp>
        <p:nvSpPr>
          <p:cNvPr id="53" name="CustomShape 3"/>
          <p:cNvSpPr/>
          <p:nvPr/>
        </p:nvSpPr>
        <p:spPr>
          <a:xfrm>
            <a:off x="5400720" y="1600200"/>
            <a:ext cx="3514680" cy="1588680"/>
          </a:xfrm>
          <a:prstGeom prst="rect">
            <a:avLst/>
          </a:prstGeom>
          <a:noFill/>
          <a:ln>
            <a:noFill/>
          </a:ln>
        </p:spPr>
        <p:txBody>
          <a:bodyPr lIns="90000" tIns="46800" rIns="90000" bIns="46800"/>
          <a:lstStyle/>
          <a:p>
            <a:pPr>
              <a:buFont typeface="Times New Roman"/>
              <a:buChar char="•"/>
            </a:pPr>
            <a:r>
              <a:rPr lang="en-GB" dirty="0">
                <a:latin typeface="Times New Roman"/>
              </a:rPr>
              <a:t>The ET distribution has 10**4 more entries in the peripheral area than in the central -- for one central collision you would take 10000 peripheral ones, which, by and large, all look the same. </a:t>
            </a:r>
            <a:endParaRPr dirty="0"/>
          </a:p>
        </p:txBody>
      </p:sp>
      <p:sp>
        <p:nvSpPr>
          <p:cNvPr id="54" name="CustomShape 4"/>
          <p:cNvSpPr/>
          <p:nvPr/>
        </p:nvSpPr>
        <p:spPr>
          <a:xfrm>
            <a:off x="965160" y="4724280"/>
            <a:ext cx="7238880" cy="1548000"/>
          </a:xfrm>
          <a:prstGeom prst="roundRect">
            <a:avLst>
              <a:gd name="adj" fmla="val 22"/>
            </a:avLst>
          </a:prstGeom>
          <a:solidFill>
            <a:srgbClr val="CCECFF"/>
          </a:solidFill>
          <a:ln>
            <a:noFill/>
          </a:ln>
        </p:spPr>
      </p:sp>
      <p:sp>
        <p:nvSpPr>
          <p:cNvPr id="55" name="CustomShape 5"/>
          <p:cNvSpPr/>
          <p:nvPr/>
        </p:nvSpPr>
        <p:spPr>
          <a:xfrm>
            <a:off x="965160" y="4724280"/>
            <a:ext cx="7238880" cy="1531800"/>
          </a:xfrm>
          <a:prstGeom prst="rect">
            <a:avLst/>
          </a:prstGeom>
          <a:noFill/>
          <a:ln>
            <a:noFill/>
          </a:ln>
        </p:spPr>
        <p:txBody>
          <a:bodyPr lIns="90000" tIns="46800" rIns="90000" bIns="46800"/>
          <a:lstStyle/>
          <a:p>
            <a:pPr>
              <a:lnSpc>
                <a:spcPct val="93000"/>
              </a:lnSpc>
              <a:buFont typeface="Times New Roman"/>
              <a:buChar char="•"/>
            </a:pPr>
            <a:r>
              <a:rPr lang="en-GB">
                <a:latin typeface="Times New Roman"/>
              </a:rPr>
              <a:t>Throw in more selective triggers and scaledowns -- scale down the abundant ones and make room for the rare ones. </a:t>
            </a:r>
            <a:endParaRPr/>
          </a:p>
          <a:p>
            <a:pPr>
              <a:lnSpc>
                <a:spcPct val="100000"/>
              </a:lnSpc>
              <a:buFont typeface="Times New Roman"/>
              <a:buChar char="•"/>
            </a:pPr>
            <a:r>
              <a:rPr lang="en-GB">
                <a:latin typeface="Times New Roman"/>
              </a:rPr>
              <a:t>The idea is that you take one out of every, say, 20 of the abundant ones as a representative for all 20. Later, this one event is </a:t>
            </a:r>
            <a:r>
              <a:rPr lang="en-GB" i="1">
                <a:latin typeface="Times New Roman"/>
              </a:rPr>
              <a:t>weighted </a:t>
            </a:r>
            <a:r>
              <a:rPr lang="en-GB">
                <a:latin typeface="Times New Roman"/>
              </a:rPr>
              <a:t>with 20 in the analysis. Easy, right? Hang on...</a:t>
            </a:r>
            <a:endParaRPr/>
          </a:p>
        </p:txBody>
      </p:sp>
      <p:pic>
        <p:nvPicPr>
          <p:cNvPr id="56" name="Picture 55"/>
          <p:cNvPicPr/>
          <p:nvPr/>
        </p:nvPicPr>
        <p:blipFill>
          <a:blip r:embed="rId3"/>
          <a:stretch>
            <a:fillRect/>
          </a:stretch>
        </p:blipFill>
        <p:spPr>
          <a:xfrm>
            <a:off x="609480" y="1123920"/>
            <a:ext cx="4714920" cy="33339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7"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Some basics</a:t>
            </a:r>
            <a:endParaRPr/>
          </a:p>
        </p:txBody>
      </p:sp>
      <p:sp>
        <p:nvSpPr>
          <p:cNvPr id="58" name="CustomShape 2"/>
          <p:cNvSpPr/>
          <p:nvPr/>
        </p:nvSpPr>
        <p:spPr>
          <a:xfrm>
            <a:off x="685800" y="1371600"/>
            <a:ext cx="8016840" cy="4088520"/>
          </a:xfrm>
          <a:prstGeom prst="rect">
            <a:avLst/>
          </a:prstGeom>
          <a:noFill/>
          <a:ln>
            <a:noFill/>
          </a:ln>
        </p:spPr>
        <p:txBody>
          <a:bodyPr lIns="90000" tIns="46800" rIns="90000" bIns="46800"/>
          <a:lstStyle/>
          <a:p>
            <a:pPr>
              <a:lnSpc>
                <a:spcPct val="93000"/>
              </a:lnSpc>
              <a:spcAft>
                <a:spcPts val="1200"/>
              </a:spcAft>
              <a:buFont typeface="Times New Roman"/>
              <a:buChar char="•"/>
            </a:pPr>
            <a:r>
              <a:rPr lang="en-GB" sz="2000" dirty="0">
                <a:latin typeface="Times New Roman"/>
              </a:rPr>
              <a:t>So why not just take all events? Just takes longer, right?</a:t>
            </a:r>
            <a:endParaRPr sz="2000" dirty="0"/>
          </a:p>
          <a:p>
            <a:pPr>
              <a:lnSpc>
                <a:spcPct val="100000"/>
              </a:lnSpc>
              <a:spcAft>
                <a:spcPts val="1200"/>
              </a:spcAft>
              <a:buFont typeface="Times New Roman"/>
              <a:buChar char="•"/>
            </a:pPr>
            <a:r>
              <a:rPr lang="en-GB" sz="2000" dirty="0">
                <a:latin typeface="Times New Roman"/>
              </a:rPr>
              <a:t>Well, it may actually take months or years longer, even if we had so much beam time. Because if you are not selective about events, the DAQ runs at a high dead time, which can easily be 99%.</a:t>
            </a:r>
            <a:endParaRPr sz="2000" dirty="0"/>
          </a:p>
          <a:p>
            <a:pPr>
              <a:lnSpc>
                <a:spcPct val="100000"/>
              </a:lnSpc>
              <a:spcAft>
                <a:spcPts val="1200"/>
              </a:spcAft>
              <a:buFont typeface="Times New Roman"/>
              <a:buChar char="•"/>
            </a:pPr>
            <a:r>
              <a:rPr lang="en-GB" sz="2000" dirty="0">
                <a:latin typeface="Times New Roman"/>
              </a:rPr>
              <a:t>Now say you do get 99% dead time, and during your run you have 300 J/Psi events. Under those circumstances, you get only 3 of those events to tape.</a:t>
            </a:r>
            <a:endParaRPr sz="2000" dirty="0"/>
          </a:p>
          <a:p>
            <a:pPr>
              <a:lnSpc>
                <a:spcPct val="100000"/>
              </a:lnSpc>
              <a:spcAft>
                <a:spcPts val="1200"/>
              </a:spcAft>
              <a:buFont typeface="Times New Roman"/>
              <a:buChar char="•"/>
            </a:pPr>
            <a:r>
              <a:rPr lang="en-GB" sz="2000" dirty="0">
                <a:latin typeface="Times New Roman"/>
              </a:rPr>
              <a:t>Solution: Decrease the dead time by cutting out the abundant triggers and make room for the others. Just another way of saying “look more closely in this region”. If we run at about 15% dead, we record 255 of the 300 J/Psi’s.</a:t>
            </a:r>
            <a:endParaRPr sz="2000" dirty="0"/>
          </a:p>
          <a:p>
            <a:pPr>
              <a:lnSpc>
                <a:spcPct val="100000"/>
              </a:lnSpc>
              <a:spcAft>
                <a:spcPts val="1200"/>
              </a:spcAft>
              <a:buFont typeface="Times New Roman"/>
              <a:buChar char="•"/>
            </a:pPr>
            <a:r>
              <a:rPr lang="en-GB" sz="2000" dirty="0">
                <a:latin typeface="Times New Roman"/>
              </a:rPr>
              <a:t>By the way: a high dead time is not always a bad thing. If after your trigger selection you still have more than enough events left (so they are not that “rare” after all), just take what you can get. (E.g., WA98 ran with ~60%). </a:t>
            </a:r>
            <a:endParaRPr sz="2000" dirty="0"/>
          </a:p>
          <a:p>
            <a:pPr>
              <a:lnSpc>
                <a:spcPct val="100000"/>
              </a:lnSpc>
              <a:spcAft>
                <a:spcPts val="1200"/>
              </a:spcAft>
              <a:buFont typeface="Times New Roman"/>
              <a:buChar char="•"/>
            </a:pPr>
            <a:endParaRPr sz="2000"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Scaledowns</a:t>
            </a:r>
            <a:endParaRPr/>
          </a:p>
        </p:txBody>
      </p:sp>
      <p:pic>
        <p:nvPicPr>
          <p:cNvPr id="60" name="Picture 59"/>
          <p:cNvPicPr/>
          <p:nvPr/>
        </p:nvPicPr>
        <p:blipFill>
          <a:blip r:embed="rId3"/>
          <a:stretch>
            <a:fillRect/>
          </a:stretch>
        </p:blipFill>
        <p:spPr>
          <a:xfrm>
            <a:off x="2133720" y="2590920"/>
            <a:ext cx="4714920" cy="3333600"/>
          </a:xfrm>
          <a:prstGeom prst="rect">
            <a:avLst/>
          </a:prstGeom>
          <a:ln>
            <a:noFill/>
          </a:ln>
        </p:spPr>
      </p:pic>
      <p:sp>
        <p:nvSpPr>
          <p:cNvPr id="61" name="CustomShape 2"/>
          <p:cNvSpPr/>
          <p:nvPr/>
        </p:nvSpPr>
        <p:spPr>
          <a:xfrm>
            <a:off x="2346480" y="1486080"/>
            <a:ext cx="4991040" cy="643320"/>
          </a:xfrm>
          <a:prstGeom prst="roundRect">
            <a:avLst>
              <a:gd name="adj" fmla="val 53"/>
            </a:avLst>
          </a:prstGeom>
          <a:noFill/>
          <a:ln>
            <a:noFill/>
          </a:ln>
        </p:spPr>
        <p:txBody>
          <a:bodyPr wrap="none" lIns="90000" tIns="46800" rIns="90000" bIns="46800"/>
          <a:lstStyle/>
          <a:p>
            <a:pPr>
              <a:lnSpc>
                <a:spcPct val="93000"/>
              </a:lnSpc>
              <a:buFont typeface="Times New Roman"/>
              <a:buChar char="•"/>
            </a:pPr>
            <a:r>
              <a:rPr lang="en-GB" b="1">
                <a:latin typeface="Times New Roman"/>
              </a:rPr>
              <a:t>So scale the events. </a:t>
            </a:r>
            <a:endParaRPr/>
          </a:p>
          <a:p>
            <a:pPr>
              <a:lnSpc>
                <a:spcPct val="100000"/>
              </a:lnSpc>
              <a:buFont typeface="Times New Roman"/>
              <a:buChar char="•"/>
            </a:pPr>
            <a:r>
              <a:rPr lang="en-GB" b="1">
                <a:latin typeface="Times New Roman"/>
              </a:rPr>
              <a:t>Take only every, say, 20th here but each one here </a:t>
            </a:r>
            <a:endParaRPr/>
          </a:p>
        </p:txBody>
      </p:sp>
      <p:sp>
        <p:nvSpPr>
          <p:cNvPr id="62" name="Line 3"/>
          <p:cNvSpPr/>
          <p:nvPr/>
        </p:nvSpPr>
        <p:spPr>
          <a:xfrm flipH="1">
            <a:off x="3046320" y="2127240"/>
            <a:ext cx="2136960" cy="1225440"/>
          </a:xfrm>
          <a:prstGeom prst="line">
            <a:avLst/>
          </a:prstGeom>
          <a:ln w="12600">
            <a:solidFill>
              <a:srgbClr val="000000"/>
            </a:solidFill>
            <a:miter/>
            <a:tailEnd type="triangle" w="med" len="med"/>
          </a:ln>
        </p:spPr>
      </p:sp>
      <p:sp>
        <p:nvSpPr>
          <p:cNvPr id="63" name="Line 4"/>
          <p:cNvSpPr/>
          <p:nvPr/>
        </p:nvSpPr>
        <p:spPr>
          <a:xfrm flipH="1">
            <a:off x="5560560" y="2127240"/>
            <a:ext cx="1289160" cy="1987560"/>
          </a:xfrm>
          <a:prstGeom prst="line">
            <a:avLst/>
          </a:prstGeom>
          <a:ln w="12600">
            <a:solidFill>
              <a:srgbClr val="000000"/>
            </a:solidFill>
            <a:miter/>
            <a:tailEnd type="triangle" w="med" len="med"/>
          </a:ln>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One event representing many others</a:t>
            </a:r>
            <a:endParaRPr/>
          </a:p>
        </p:txBody>
      </p:sp>
      <p:sp>
        <p:nvSpPr>
          <p:cNvPr id="65" name="CustomShape 2"/>
          <p:cNvSpPr/>
          <p:nvPr/>
        </p:nvSpPr>
        <p:spPr>
          <a:xfrm>
            <a:off x="685800" y="1676520"/>
            <a:ext cx="8016840" cy="3670200"/>
          </a:xfrm>
          <a:prstGeom prst="rect">
            <a:avLst/>
          </a:prstGeom>
          <a:noFill/>
          <a:ln>
            <a:noFill/>
          </a:ln>
        </p:spPr>
        <p:txBody>
          <a:bodyPr lIns="90000" tIns="46800" rIns="90000" bIns="46800"/>
          <a:lstStyle/>
          <a:p>
            <a:pPr>
              <a:lnSpc>
                <a:spcPct val="93000"/>
              </a:lnSpc>
              <a:spcAft>
                <a:spcPts val="1200"/>
              </a:spcAft>
              <a:buFont typeface="Times New Roman"/>
              <a:buChar char="•"/>
            </a:pPr>
            <a:r>
              <a:rPr lang="en-GB" sz="2400" dirty="0">
                <a:latin typeface="Times New Roman"/>
              </a:rPr>
              <a:t>That looks easy. You count, say, 20 events of a given type and then take only the 20th.  But it implies that you count those 20 events that arrived </a:t>
            </a:r>
            <a:r>
              <a:rPr lang="en-GB" sz="2400" b="1" dirty="0">
                <a:latin typeface="Times New Roman"/>
              </a:rPr>
              <a:t>during the live time of the DAQ</a:t>
            </a:r>
            <a:r>
              <a:rPr lang="en-GB" sz="2400" dirty="0">
                <a:latin typeface="Times New Roman"/>
              </a:rPr>
              <a:t>. Can’t count those that came during the dead time - those wouldn’t have been recorded anyway.</a:t>
            </a:r>
            <a:endParaRPr sz="2400" dirty="0"/>
          </a:p>
          <a:p>
            <a:pPr>
              <a:lnSpc>
                <a:spcPct val="100000"/>
              </a:lnSpc>
              <a:spcAft>
                <a:spcPts val="1200"/>
              </a:spcAft>
              <a:buFont typeface="Times New Roman"/>
              <a:buChar char="•"/>
            </a:pPr>
            <a:r>
              <a:rPr lang="en-GB" sz="2400" dirty="0">
                <a:latin typeface="Times New Roman"/>
              </a:rPr>
              <a:t>“This event represents x other events that </a:t>
            </a:r>
            <a:r>
              <a:rPr lang="en-GB" sz="2400" b="1" i="1" dirty="0">
                <a:latin typeface="Times New Roman"/>
              </a:rPr>
              <a:t>could have been taken</a:t>
            </a:r>
            <a:r>
              <a:rPr lang="en-GB" sz="2400" dirty="0">
                <a:latin typeface="Times New Roman"/>
              </a:rPr>
              <a:t>”. (We just decided not to).</a:t>
            </a:r>
            <a:endParaRPr sz="2400" dirty="0"/>
          </a:p>
          <a:p>
            <a:pPr>
              <a:lnSpc>
                <a:spcPct val="100000"/>
              </a:lnSpc>
              <a:spcAft>
                <a:spcPts val="1200"/>
              </a:spcAft>
              <a:buFont typeface="Times New Roman"/>
              <a:buChar char="•"/>
            </a:pPr>
            <a:r>
              <a:rPr lang="en-GB" sz="2400" dirty="0">
                <a:latin typeface="Times New Roman"/>
              </a:rPr>
              <a:t>Only then is that representing thing true and can be done right. (Note: Large collaborations usually get this right).</a:t>
            </a:r>
            <a:endParaRPr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dirty="0">
                <a:latin typeface="Comic Sans MS"/>
              </a:rPr>
              <a:t> Pitfalls of the weight</a:t>
            </a:r>
            <a:endParaRPr dirty="0"/>
          </a:p>
        </p:txBody>
      </p:sp>
      <p:sp>
        <p:nvSpPr>
          <p:cNvPr id="5" name="CustomShape 2">
            <a:extLst>
              <a:ext uri="{FF2B5EF4-FFF2-40B4-BE49-F238E27FC236}">
                <a16:creationId xmlns:a16="http://schemas.microsoft.com/office/drawing/2014/main" id="{5824A9B4-4376-2C4E-B7E5-DF1B1489740D}"/>
              </a:ext>
            </a:extLst>
          </p:cNvPr>
          <p:cNvSpPr/>
          <p:nvPr/>
        </p:nvSpPr>
        <p:spPr>
          <a:xfrm>
            <a:off x="149903" y="1350486"/>
            <a:ext cx="8859186" cy="1830600"/>
          </a:xfrm>
          <a:prstGeom prst="rect">
            <a:avLst/>
          </a:prstGeom>
          <a:noFill/>
          <a:ln>
            <a:noFill/>
          </a:ln>
        </p:spPr>
        <p:txBody>
          <a:bodyPr lIns="90000" tIns="46800" rIns="90000" bIns="46800"/>
          <a:lstStyle/>
          <a:p>
            <a:pPr>
              <a:lnSpc>
                <a:spcPct val="100000"/>
              </a:lnSpc>
            </a:pPr>
            <a:r>
              <a:rPr lang="en-US" dirty="0">
                <a:latin typeface="Times New Roman"/>
              </a:rPr>
              <a:t>We assume that we take a run (1) with 4500 events total:</a:t>
            </a:r>
          </a:p>
          <a:p>
            <a:pPr>
              <a:lnSpc>
                <a:spcPct val="100000"/>
              </a:lnSpc>
            </a:pPr>
            <a:endParaRPr dirty="0"/>
          </a:p>
          <a:p>
            <a:pPr>
              <a:lnSpc>
                <a:spcPct val="100000"/>
              </a:lnSpc>
            </a:pPr>
            <a:r>
              <a:rPr lang="en-GB" sz="1600" b="1" dirty="0">
                <a:latin typeface="Courier New"/>
              </a:rPr>
              <a:t>Run 1:  1  1  2  20 20   events  445, 786, 1894,  522,  852  (4499)</a:t>
            </a:r>
            <a:endParaRPr sz="2400" b="1" dirty="0"/>
          </a:p>
          <a:p>
            <a:pPr>
              <a:lnSpc>
                <a:spcPct val="100000"/>
              </a:lnSpc>
            </a:pPr>
            <a:endParaRPr sz="2400" dirty="0"/>
          </a:p>
          <a:p>
            <a:pPr>
              <a:lnSpc>
                <a:spcPct val="100000"/>
              </a:lnSpc>
            </a:pPr>
            <a:r>
              <a:rPr lang="en-GB" dirty="0">
                <a:latin typeface="Times New Roman"/>
              </a:rPr>
              <a:t>Now let’s assume for simplicity that all events add one entry to one bin of a histogram. Your math book tells you to calculate, and ROOT’s TH1F will calculate</a:t>
            </a:r>
            <a:endParaRPr dirty="0"/>
          </a:p>
        </p:txBody>
      </p:sp>
      <p:pic>
        <p:nvPicPr>
          <p:cNvPr id="2" name="Picture 1">
            <a:extLst>
              <a:ext uri="{FF2B5EF4-FFF2-40B4-BE49-F238E27FC236}">
                <a16:creationId xmlns:a16="http://schemas.microsoft.com/office/drawing/2014/main" id="{98EA07BE-3E1F-2941-946B-00074734EEAF}"/>
              </a:ext>
            </a:extLst>
          </p:cNvPr>
          <p:cNvPicPr>
            <a:picLocks noChangeAspect="1"/>
          </p:cNvPicPr>
          <p:nvPr/>
        </p:nvPicPr>
        <p:blipFill>
          <a:blip r:embed="rId3"/>
          <a:stretch>
            <a:fillRect/>
          </a:stretch>
        </p:blipFill>
        <p:spPr>
          <a:xfrm>
            <a:off x="955519" y="3240359"/>
            <a:ext cx="7023100" cy="309880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7"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dirty="0">
                <a:latin typeface="Comic Sans MS"/>
              </a:rPr>
              <a:t> Now let’s change the </a:t>
            </a:r>
            <a:r>
              <a:rPr lang="en-GB" sz="2400" b="1" dirty="0" err="1">
                <a:latin typeface="Comic Sans MS"/>
              </a:rPr>
              <a:t>scaledown</a:t>
            </a:r>
            <a:r>
              <a:rPr lang="en-GB" sz="2400" b="1" dirty="0">
                <a:latin typeface="Comic Sans MS"/>
              </a:rPr>
              <a:t>…</a:t>
            </a:r>
            <a:endParaRPr lang="en-GB" dirty="0"/>
          </a:p>
        </p:txBody>
      </p:sp>
      <p:sp>
        <p:nvSpPr>
          <p:cNvPr id="5" name="CustomShape 2">
            <a:extLst>
              <a:ext uri="{FF2B5EF4-FFF2-40B4-BE49-F238E27FC236}">
                <a16:creationId xmlns:a16="http://schemas.microsoft.com/office/drawing/2014/main" id="{5824A9B4-4376-2C4E-B7E5-DF1B1489740D}"/>
              </a:ext>
            </a:extLst>
          </p:cNvPr>
          <p:cNvSpPr/>
          <p:nvPr/>
        </p:nvSpPr>
        <p:spPr>
          <a:xfrm>
            <a:off x="149903" y="1350485"/>
            <a:ext cx="8859186" cy="5185225"/>
          </a:xfrm>
          <a:prstGeom prst="rect">
            <a:avLst/>
          </a:prstGeom>
          <a:noFill/>
          <a:ln>
            <a:noFill/>
          </a:ln>
        </p:spPr>
        <p:txBody>
          <a:bodyPr lIns="90000" tIns="46800" rIns="90000" bIns="46800"/>
          <a:lstStyle/>
          <a:p>
            <a:pPr>
              <a:lnSpc>
                <a:spcPct val="100000"/>
              </a:lnSpc>
            </a:pPr>
            <a:r>
              <a:rPr lang="en-US" sz="2400" dirty="0">
                <a:latin typeface="Times New Roman"/>
              </a:rPr>
              <a:t>Wait. Why would we change the </a:t>
            </a:r>
            <a:r>
              <a:rPr lang="en-US" sz="2400" dirty="0" err="1">
                <a:latin typeface="Times New Roman"/>
              </a:rPr>
              <a:t>scaledowns</a:t>
            </a:r>
            <a:r>
              <a:rPr lang="en-US" sz="2400" dirty="0">
                <a:latin typeface="Times New Roman"/>
              </a:rPr>
              <a:t>?</a:t>
            </a:r>
          </a:p>
          <a:p>
            <a:pPr>
              <a:lnSpc>
                <a:spcPct val="100000"/>
              </a:lnSpc>
            </a:pPr>
            <a:endParaRPr lang="en-US" sz="2400" dirty="0">
              <a:latin typeface="Times New Roman"/>
            </a:endParaRPr>
          </a:p>
          <a:p>
            <a:pPr>
              <a:lnSpc>
                <a:spcPct val="100000"/>
              </a:lnSpc>
            </a:pPr>
            <a:r>
              <a:rPr lang="en-US" sz="2400" dirty="0">
                <a:latin typeface="Times New Roman"/>
              </a:rPr>
              <a:t>You never quite know what the “mix” of interesting events is up front (it is an experiment after all)</a:t>
            </a:r>
          </a:p>
          <a:p>
            <a:pPr>
              <a:lnSpc>
                <a:spcPct val="100000"/>
              </a:lnSpc>
            </a:pPr>
            <a:endParaRPr lang="en-US" sz="2400" dirty="0">
              <a:latin typeface="Times New Roman"/>
            </a:endParaRPr>
          </a:p>
          <a:p>
            <a:pPr>
              <a:lnSpc>
                <a:spcPct val="100000"/>
              </a:lnSpc>
            </a:pPr>
            <a:r>
              <a:rPr lang="en-US" sz="2400" dirty="0">
                <a:latin typeface="Times New Roman"/>
              </a:rPr>
              <a:t>So at the end of the day you find that you didn’t take enough events of the types that were scaled down by a factor of 20.</a:t>
            </a:r>
          </a:p>
          <a:p>
            <a:pPr>
              <a:lnSpc>
                <a:spcPct val="100000"/>
              </a:lnSpc>
            </a:pPr>
            <a:endParaRPr lang="en-US" sz="2400" dirty="0">
              <a:latin typeface="Times New Roman"/>
            </a:endParaRPr>
          </a:p>
          <a:p>
            <a:pPr>
              <a:lnSpc>
                <a:spcPct val="100000"/>
              </a:lnSpc>
            </a:pPr>
            <a:r>
              <a:rPr lang="en-US" sz="2400" dirty="0">
                <a:latin typeface="Times New Roman"/>
              </a:rPr>
              <a:t>So a meeting is held, and it is decided that we make up the shortfall by relaxing the </a:t>
            </a:r>
            <a:r>
              <a:rPr lang="en-US" sz="2400" dirty="0" err="1">
                <a:latin typeface="Times New Roman"/>
              </a:rPr>
              <a:t>scaledowns</a:t>
            </a:r>
            <a:r>
              <a:rPr lang="en-US" sz="2400" dirty="0">
                <a:latin typeface="Times New Roman"/>
              </a:rPr>
              <a:t> in the next run.</a:t>
            </a:r>
          </a:p>
          <a:p>
            <a:pPr>
              <a:lnSpc>
                <a:spcPct val="100000"/>
              </a:lnSpc>
            </a:pPr>
            <a:endParaRPr lang="en-US" sz="2400" dirty="0">
              <a:latin typeface="Times New Roman"/>
            </a:endParaRPr>
          </a:p>
          <a:p>
            <a:pPr>
              <a:lnSpc>
                <a:spcPct val="100000"/>
              </a:lnSpc>
            </a:pPr>
            <a:r>
              <a:rPr lang="en-US" sz="2400" dirty="0">
                <a:latin typeface="Times New Roman"/>
              </a:rPr>
              <a:t>In practice, you will find that such </a:t>
            </a:r>
            <a:r>
              <a:rPr lang="en-US" sz="2400" dirty="0" err="1">
                <a:latin typeface="Times New Roman"/>
              </a:rPr>
              <a:t>scaledowns</a:t>
            </a:r>
            <a:r>
              <a:rPr lang="en-US" sz="2400" dirty="0">
                <a:latin typeface="Times New Roman"/>
              </a:rPr>
              <a:t> change </a:t>
            </a:r>
            <a:r>
              <a:rPr lang="en-US" sz="2400" i="1" dirty="0">
                <a:latin typeface="Times New Roman"/>
              </a:rPr>
              <a:t>all the time </a:t>
            </a:r>
            <a:r>
              <a:rPr lang="en-US" sz="2400" dirty="0">
                <a:latin typeface="Times New Roman"/>
              </a:rPr>
              <a:t>in order to adapt to changing beam conditions – you usually want to max out your DAQs capabilities.</a:t>
            </a:r>
          </a:p>
          <a:p>
            <a:pPr>
              <a:lnSpc>
                <a:spcPct val="100000"/>
              </a:lnSpc>
            </a:pPr>
            <a:endParaRPr sz="2400" dirty="0"/>
          </a:p>
        </p:txBody>
      </p:sp>
    </p:spTree>
    <p:extLst>
      <p:ext uri="{BB962C8B-B14F-4D97-AF65-F5344CB8AC3E}">
        <p14:creationId xmlns:p14="http://schemas.microsoft.com/office/powerpoint/2010/main" val="16763634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0"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Cont’ed</a:t>
            </a:r>
            <a:endParaRPr/>
          </a:p>
        </p:txBody>
      </p:sp>
      <p:pic>
        <p:nvPicPr>
          <p:cNvPr id="101" name="Picture 100"/>
          <p:cNvPicPr/>
          <p:nvPr/>
        </p:nvPicPr>
        <p:blipFill>
          <a:blip r:embed="rId3"/>
          <a:stretch>
            <a:fillRect/>
          </a:stretch>
        </p:blipFill>
        <p:spPr>
          <a:xfrm>
            <a:off x="1109520" y="2820960"/>
            <a:ext cx="6924960" cy="3591000"/>
          </a:xfrm>
          <a:prstGeom prst="rect">
            <a:avLst/>
          </a:prstGeom>
          <a:ln>
            <a:noFill/>
          </a:ln>
        </p:spPr>
      </p:pic>
      <p:sp>
        <p:nvSpPr>
          <p:cNvPr id="102" name="CustomShape 2"/>
          <p:cNvSpPr/>
          <p:nvPr/>
        </p:nvSpPr>
        <p:spPr>
          <a:xfrm>
            <a:off x="385997" y="1005710"/>
            <a:ext cx="8458200" cy="1830600"/>
          </a:xfrm>
          <a:prstGeom prst="rect">
            <a:avLst/>
          </a:prstGeom>
          <a:noFill/>
          <a:ln>
            <a:noFill/>
          </a:ln>
        </p:spPr>
        <p:txBody>
          <a:bodyPr lIns="90000" tIns="46800" rIns="90000" bIns="46800"/>
          <a:lstStyle/>
          <a:p>
            <a:pPr>
              <a:lnSpc>
                <a:spcPct val="93000"/>
              </a:lnSpc>
            </a:pPr>
            <a:r>
              <a:rPr lang="en-GB" dirty="0">
                <a:latin typeface="Times New Roman"/>
              </a:rPr>
              <a:t>Let’s change the </a:t>
            </a:r>
            <a:r>
              <a:rPr lang="en-GB" dirty="0" err="1">
                <a:latin typeface="Times New Roman"/>
              </a:rPr>
              <a:t>scaledown</a:t>
            </a:r>
            <a:r>
              <a:rPr lang="en-GB" dirty="0">
                <a:latin typeface="Times New Roman"/>
              </a:rPr>
              <a:t>:. </a:t>
            </a:r>
            <a:endParaRPr dirty="0"/>
          </a:p>
          <a:p>
            <a:pPr>
              <a:lnSpc>
                <a:spcPct val="100000"/>
              </a:lnSpc>
              <a:buFont typeface="Times New Roman"/>
              <a:buChar char="•"/>
            </a:pPr>
            <a:endParaRPr dirty="0"/>
          </a:p>
          <a:p>
            <a:pPr>
              <a:lnSpc>
                <a:spcPct val="100000"/>
              </a:lnSpc>
            </a:pPr>
            <a:r>
              <a:rPr lang="en-GB" sz="1600" b="1" dirty="0">
                <a:latin typeface="Courier New"/>
              </a:rPr>
              <a:t>Run 1:  1  1  2  20 20   events  445, 786, 1894,  522,  852  (4499)</a:t>
            </a:r>
            <a:endParaRPr sz="2400" b="1" dirty="0"/>
          </a:p>
          <a:p>
            <a:pPr>
              <a:lnSpc>
                <a:spcPct val="100000"/>
              </a:lnSpc>
            </a:pPr>
            <a:r>
              <a:rPr lang="en-GB" sz="1600" b="1" dirty="0">
                <a:solidFill>
                  <a:srgbClr val="002060"/>
                </a:solidFill>
                <a:latin typeface="Courier New"/>
              </a:rPr>
              <a:t>Run 2:  1  1  2   </a:t>
            </a:r>
            <a:r>
              <a:rPr lang="en-GB" sz="1600" b="1" dirty="0">
                <a:solidFill>
                  <a:srgbClr val="FF0000"/>
                </a:solidFill>
                <a:latin typeface="Courier New"/>
              </a:rPr>
              <a:t>2  2</a:t>
            </a:r>
            <a:r>
              <a:rPr lang="en-GB" sz="1600" b="1" dirty="0">
                <a:solidFill>
                  <a:srgbClr val="002060"/>
                </a:solidFill>
                <a:latin typeface="Courier New"/>
              </a:rPr>
              <a:t>   events  121, 214,  516, 1827, 2982  (5660)</a:t>
            </a:r>
            <a:endParaRPr sz="2400" b="1" dirty="0">
              <a:solidFill>
                <a:srgbClr val="002060"/>
              </a:solidFill>
            </a:endParaRPr>
          </a:p>
          <a:p>
            <a:pPr>
              <a:lnSpc>
                <a:spcPct val="100000"/>
              </a:lnSpc>
            </a:pPr>
            <a:endParaRPr lang="en-US" dirty="0">
              <a:solidFill>
                <a:srgbClr val="002060"/>
              </a:solidFill>
            </a:endParaRPr>
          </a:p>
          <a:p>
            <a:pPr>
              <a:lnSpc>
                <a:spcPct val="100000"/>
              </a:lnSpc>
            </a:pPr>
            <a:r>
              <a:rPr lang="en-US" dirty="0"/>
              <a:t>You see that you get many more events here!</a:t>
            </a:r>
            <a:endParaRPr dirty="0"/>
          </a:p>
        </p:txBody>
      </p:sp>
      <p:sp>
        <p:nvSpPr>
          <p:cNvPr id="103" name="CustomShape 3"/>
          <p:cNvSpPr/>
          <p:nvPr/>
        </p:nvSpPr>
        <p:spPr>
          <a:xfrm>
            <a:off x="6461280" y="5905440"/>
            <a:ext cx="1422000" cy="369000"/>
          </a:xfrm>
          <a:prstGeom prst="roundRect">
            <a:avLst>
              <a:gd name="adj" fmla="val 93"/>
            </a:avLst>
          </a:prstGeom>
          <a:noFill/>
          <a:ln>
            <a:noFill/>
          </a:ln>
        </p:spPr>
        <p:txBody>
          <a:bodyPr wrap="none" lIns="90000" tIns="46800" rIns="90000" bIns="46800"/>
          <a:lstStyle/>
          <a:p>
            <a:pPr>
              <a:lnSpc>
                <a:spcPct val="93000"/>
              </a:lnSpc>
              <a:buFont typeface="Times New Roman"/>
              <a:buChar char="•"/>
            </a:pPr>
            <a:r>
              <a:rPr lang="en-GB" b="1">
                <a:latin typeface="Times New Roman"/>
              </a:rPr>
              <a:t>Ok? Or not?</a:t>
            </a:r>
            <a:endParaRPr/>
          </a:p>
        </p:txBody>
      </p:sp>
      <p:cxnSp>
        <p:nvCxnSpPr>
          <p:cNvPr id="3" name="Straight Arrow Connector 2">
            <a:extLst>
              <a:ext uri="{FF2B5EF4-FFF2-40B4-BE49-F238E27FC236}">
                <a16:creationId xmlns:a16="http://schemas.microsoft.com/office/drawing/2014/main" id="{C1EBF223-DF6E-F145-99B1-D8657A0106B1}"/>
              </a:ext>
            </a:extLst>
          </p:cNvPr>
          <p:cNvCxnSpPr>
            <a:cxnSpLocks/>
          </p:cNvCxnSpPr>
          <p:nvPr/>
        </p:nvCxnSpPr>
        <p:spPr>
          <a:xfrm flipV="1">
            <a:off x="5171606" y="2098624"/>
            <a:ext cx="1499016" cy="37475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3E5D82A8-DB65-4140-8EEB-590314D80DC1}"/>
              </a:ext>
            </a:extLst>
          </p:cNvPr>
          <p:cNvCxnSpPr>
            <a:cxnSpLocks/>
          </p:cNvCxnSpPr>
          <p:nvPr/>
        </p:nvCxnSpPr>
        <p:spPr>
          <a:xfrm flipV="1">
            <a:off x="5171606" y="2098624"/>
            <a:ext cx="2113613" cy="37475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presetID="2" presetClass="entr" presetSubtype="8"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 calcmode="lin" valueType="num">
                                      <p:cBhvr additive="repl">
                                        <p:cTn id="7" dur="500" fill="hold"/>
                                        <p:tgtEl>
                                          <p:spTgt spid="101"/>
                                        </p:tgtEl>
                                        <p:attrNameLst>
                                          <p:attrName>ppt_x</p:attrName>
                                        </p:attrNameLst>
                                      </p:cBhvr>
                                      <p:tavLst>
                                        <p:tav tm="0">
                                          <p:val>
                                            <p:strVal val="0-#ppt_w/2"/>
                                          </p:val>
                                        </p:tav>
                                        <p:tav tm="100000">
                                          <p:val>
                                            <p:strVal val="#ppt_x"/>
                                          </p:val>
                                        </p:tav>
                                      </p:tavLst>
                                    </p:anim>
                                    <p:anim calcmode="lin" valueType="num">
                                      <p:cBhvr additive="repl">
                                        <p:cTn id="8" dur="500" fill="hold"/>
                                        <p:tgtEl>
                                          <p:spTgt spid="101"/>
                                        </p:tgtEl>
                                        <p:attrNameLst>
                                          <p:attrName>ppt_y</p:attrName>
                                        </p:attrNameLst>
                                      </p:cBhvr>
                                      <p:tavLst>
                                        <p:tav tm="0">
                                          <p:val>
                                            <p:strVal val="#ppt_y"/>
                                          </p:val>
                                        </p:tav>
                                        <p:tav tm="100000">
                                          <p:val>
                                            <p:strVal val="#ppt_y"/>
                                          </p:val>
                                        </p:tav>
                                      </p:tavLst>
                                    </p:anim>
                                  </p:childTnLst>
                                </p:cTn>
                              </p:par>
                            </p:childTnLst>
                          </p:cTn>
                        </p:par>
                      </p:childTnLst>
                    </p:cTn>
                  </p:par>
                  <p:par>
                    <p:cTn id="9" fill="freeze">
                      <p:stCondLst>
                        <p:cond delay="indefinite"/>
                      </p:stCondLst>
                      <p:childTnLst>
                        <p:par>
                          <p:cTn id="10" fill="freeze">
                            <p:stCondLst>
                              <p:cond delay="0"/>
                            </p:stCondLst>
                            <p:childTnLst>
                              <p:par>
                                <p:cTn id="11" presetID="2" presetClass="entr" presetSubtype="8" fill="hold" nodeType="clickEffect">
                                  <p:stCondLst>
                                    <p:cond delay="0"/>
                                  </p:stCondLst>
                                  <p:childTnLst>
                                    <p:set>
                                      <p:cBhvr>
                                        <p:cTn id="12" dur="1" fill="hold">
                                          <p:stCondLst>
                                            <p:cond delay="0"/>
                                          </p:stCondLst>
                                        </p:cTn>
                                        <p:tgtEl>
                                          <p:spTgt spid="103"/>
                                        </p:tgtEl>
                                        <p:attrNameLst>
                                          <p:attrName>style.visibility</p:attrName>
                                        </p:attrNameLst>
                                      </p:cBhvr>
                                      <p:to>
                                        <p:strVal val="visible"/>
                                      </p:to>
                                    </p:set>
                                    <p:anim calcmode="lin" valueType="num">
                                      <p:cBhvr additive="repl">
                                        <p:cTn id="13" dur="500" fill="hold"/>
                                        <p:tgtEl>
                                          <p:spTgt spid="103"/>
                                        </p:tgtEl>
                                        <p:attrNameLst>
                                          <p:attrName>ppt_x</p:attrName>
                                        </p:attrNameLst>
                                      </p:cBhvr>
                                      <p:tavLst>
                                        <p:tav tm="0">
                                          <p:val>
                                            <p:strVal val="0-#ppt_w/2"/>
                                          </p:val>
                                        </p:tav>
                                        <p:tav tm="100000">
                                          <p:val>
                                            <p:strVal val="#ppt_x"/>
                                          </p:val>
                                        </p:tav>
                                      </p:tavLst>
                                    </p:anim>
                                    <p:anim calcmode="lin" valueType="num">
                                      <p:cBhvr additive="repl">
                                        <p:cTn id="14" dur="500" fill="hold"/>
                                        <p:tgtEl>
                                          <p:spTgt spid="10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 name="Rounded Rectangle 9">
            <a:extLst>
              <a:ext uri="{FF2B5EF4-FFF2-40B4-BE49-F238E27FC236}">
                <a16:creationId xmlns:a16="http://schemas.microsoft.com/office/drawing/2014/main" id="{D869EE34-A902-5643-83DC-C15545DED25F}"/>
              </a:ext>
            </a:extLst>
          </p:cNvPr>
          <p:cNvSpPr/>
          <p:nvPr/>
        </p:nvSpPr>
        <p:spPr>
          <a:xfrm>
            <a:off x="254833" y="5401451"/>
            <a:ext cx="7884825" cy="750639"/>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a:extLst>
              <a:ext uri="{FF2B5EF4-FFF2-40B4-BE49-F238E27FC236}">
                <a16:creationId xmlns:a16="http://schemas.microsoft.com/office/drawing/2014/main" id="{E0CE3A15-4866-BA4E-A22C-EA5557EAF0F0}"/>
              </a:ext>
            </a:extLst>
          </p:cNvPr>
          <p:cNvSpPr/>
          <p:nvPr/>
        </p:nvSpPr>
        <p:spPr>
          <a:xfrm>
            <a:off x="287306" y="4469559"/>
            <a:ext cx="7852352" cy="812381"/>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a:extLst>
              <a:ext uri="{FF2B5EF4-FFF2-40B4-BE49-F238E27FC236}">
                <a16:creationId xmlns:a16="http://schemas.microsoft.com/office/drawing/2014/main" id="{13913EC6-0164-664F-88C0-7D15D96D8195}"/>
              </a:ext>
            </a:extLst>
          </p:cNvPr>
          <p:cNvSpPr/>
          <p:nvPr/>
        </p:nvSpPr>
        <p:spPr>
          <a:xfrm>
            <a:off x="5084165" y="1726368"/>
            <a:ext cx="824459" cy="1933731"/>
          </a:xfrm>
          <a:prstGeom prst="round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ounded Rectangle 1">
            <a:extLst>
              <a:ext uri="{FF2B5EF4-FFF2-40B4-BE49-F238E27FC236}">
                <a16:creationId xmlns:a16="http://schemas.microsoft.com/office/drawing/2014/main" id="{2F0C2B16-7100-A041-A737-C3D73FAEA080}"/>
              </a:ext>
            </a:extLst>
          </p:cNvPr>
          <p:cNvSpPr/>
          <p:nvPr/>
        </p:nvSpPr>
        <p:spPr>
          <a:xfrm>
            <a:off x="4212236" y="1708879"/>
            <a:ext cx="824459" cy="1933731"/>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Shape 1"/>
          <p:cNvSpPr txBox="1"/>
          <p:nvPr/>
        </p:nvSpPr>
        <p:spPr>
          <a:xfrm>
            <a:off x="685800" y="457200"/>
            <a:ext cx="7772400" cy="533520"/>
          </a:xfrm>
          <a:prstGeom prst="rect">
            <a:avLst/>
          </a:prstGeom>
        </p:spPr>
        <p:txBody>
          <a:bodyPr lIns="92160" tIns="46080" rIns="92160" bIns="46080" anchor="ctr"/>
          <a:lstStyle/>
          <a:p>
            <a:pPr algn="ctr">
              <a:buFont typeface="Comic Sans MS"/>
              <a:buChar char="•"/>
            </a:pPr>
            <a:r>
              <a:rPr lang="en-GB" sz="2400" b="1">
                <a:latin typeface="Comic Sans MS"/>
              </a:rPr>
              <a:t>Watch this.</a:t>
            </a:r>
            <a:endParaRPr/>
          </a:p>
        </p:txBody>
      </p:sp>
      <p:sp>
        <p:nvSpPr>
          <p:cNvPr id="105" name="CustomShape 2"/>
          <p:cNvSpPr/>
          <p:nvPr/>
        </p:nvSpPr>
        <p:spPr>
          <a:xfrm>
            <a:off x="254833" y="1142999"/>
            <a:ext cx="8739265" cy="5002967"/>
          </a:xfrm>
          <a:prstGeom prst="rect">
            <a:avLst/>
          </a:prstGeom>
          <a:noFill/>
          <a:ln>
            <a:noFill/>
          </a:ln>
        </p:spPr>
        <p:txBody>
          <a:bodyPr lIns="90000" tIns="46800" rIns="90000" bIns="46800"/>
          <a:lstStyle/>
          <a:p>
            <a:pPr>
              <a:lnSpc>
                <a:spcPct val="93000"/>
              </a:lnSpc>
            </a:pPr>
            <a:r>
              <a:rPr lang="en-GB" sz="2400" dirty="0">
                <a:latin typeface="Times New Roman"/>
              </a:rPr>
              <a:t>Let’s see how many events we had originally.</a:t>
            </a:r>
            <a:endParaRPr sz="2400" dirty="0"/>
          </a:p>
          <a:p>
            <a:pPr>
              <a:lnSpc>
                <a:spcPct val="100000"/>
              </a:lnSpc>
              <a:buFont typeface="Times New Roman"/>
              <a:buChar char="•"/>
            </a:pPr>
            <a:endParaRPr dirty="0"/>
          </a:p>
          <a:p>
            <a:pPr>
              <a:lnSpc>
                <a:spcPct val="100000"/>
              </a:lnSpc>
            </a:pPr>
            <a:r>
              <a:rPr lang="en-GB" sz="1600" b="1" dirty="0">
                <a:latin typeface="Courier New"/>
              </a:rPr>
              <a:t>                445, 786, 3788, 10440, 17040    before </a:t>
            </a:r>
            <a:r>
              <a:rPr lang="en-GB" sz="1600" b="1" dirty="0" err="1">
                <a:latin typeface="Courier New"/>
              </a:rPr>
              <a:t>scaledown</a:t>
            </a:r>
            <a:r>
              <a:rPr lang="en-GB" sz="1600" b="1" dirty="0">
                <a:latin typeface="Courier New"/>
              </a:rPr>
              <a:t>  </a:t>
            </a:r>
          </a:p>
          <a:p>
            <a:pPr>
              <a:lnSpc>
                <a:spcPct val="100000"/>
              </a:lnSpc>
            </a:pPr>
            <a:r>
              <a:rPr lang="en-GB" sz="1600" b="1" dirty="0">
                <a:latin typeface="Courier New"/>
              </a:rPr>
              <a:t>   </a:t>
            </a:r>
            <a:r>
              <a:rPr lang="en-GB" sz="1600" b="1" dirty="0" err="1">
                <a:latin typeface="Courier New"/>
              </a:rPr>
              <a:t>scaledowns</a:t>
            </a:r>
            <a:r>
              <a:rPr lang="en-GB" sz="1600" b="1" dirty="0">
                <a:latin typeface="Courier New"/>
              </a:rPr>
              <a:t>     1    1     2     20     20</a:t>
            </a:r>
            <a:endParaRPr sz="1600" b="1" dirty="0"/>
          </a:p>
          <a:p>
            <a:pPr>
              <a:lnSpc>
                <a:spcPct val="100000"/>
              </a:lnSpc>
            </a:pPr>
            <a:r>
              <a:rPr lang="en-GB" sz="1600" b="1" dirty="0">
                <a:latin typeface="Courier New"/>
              </a:rPr>
              <a:t>Run 1:  events  445, 786, 1894,   522,   852</a:t>
            </a:r>
            <a:endParaRPr sz="2400" b="1" dirty="0"/>
          </a:p>
          <a:p>
            <a:pPr>
              <a:lnSpc>
                <a:spcPct val="100000"/>
              </a:lnSpc>
              <a:buFont typeface="Courier New"/>
              <a:buChar char="•"/>
            </a:pPr>
            <a:endParaRPr sz="2400" b="1" dirty="0"/>
          </a:p>
          <a:p>
            <a:pPr>
              <a:lnSpc>
                <a:spcPct val="100000"/>
              </a:lnSpc>
            </a:pPr>
            <a:r>
              <a:rPr lang="en-GB" sz="1600" b="1" dirty="0">
                <a:latin typeface="Courier New"/>
              </a:rPr>
              <a:t>                121, 214, 1032,  3654,  5964    before </a:t>
            </a:r>
            <a:r>
              <a:rPr lang="en-GB" sz="1600" b="1" dirty="0" err="1">
                <a:latin typeface="Courier New"/>
              </a:rPr>
              <a:t>scaledown</a:t>
            </a:r>
            <a:endParaRPr lang="en-GB" sz="1600" b="1" dirty="0">
              <a:latin typeface="Courier New"/>
            </a:endParaRPr>
          </a:p>
          <a:p>
            <a:pPr>
              <a:lnSpc>
                <a:spcPct val="100000"/>
              </a:lnSpc>
            </a:pPr>
            <a:r>
              <a:rPr lang="en-GB" sz="1600" b="1" dirty="0">
                <a:latin typeface="Courier New"/>
              </a:rPr>
              <a:t>   </a:t>
            </a:r>
            <a:r>
              <a:rPr lang="en-GB" sz="1600" b="1" dirty="0" err="1">
                <a:latin typeface="Courier New"/>
              </a:rPr>
              <a:t>scaledowns</a:t>
            </a:r>
            <a:r>
              <a:rPr lang="en-GB" sz="1600" b="1" dirty="0">
                <a:latin typeface="Courier New"/>
              </a:rPr>
              <a:t>     1    1     2      2      2</a:t>
            </a:r>
            <a:endParaRPr sz="1600" b="1" dirty="0"/>
          </a:p>
          <a:p>
            <a:pPr>
              <a:lnSpc>
                <a:spcPct val="100000"/>
              </a:lnSpc>
            </a:pPr>
            <a:r>
              <a:rPr lang="en-GB" sz="1600" b="1" dirty="0">
                <a:latin typeface="Courier New"/>
              </a:rPr>
              <a:t>Run 2:  events  121, 214,  516,  1827,  2982</a:t>
            </a:r>
            <a:endParaRPr sz="2400" b="1" dirty="0"/>
          </a:p>
          <a:p>
            <a:pPr>
              <a:lnSpc>
                <a:spcPct val="100000"/>
              </a:lnSpc>
            </a:pPr>
            <a:r>
              <a:rPr lang="en-GB" sz="1200" b="1" dirty="0">
                <a:latin typeface="Courier New"/>
              </a:rPr>
              <a:t>                                     </a:t>
            </a:r>
            <a:endParaRPr dirty="0"/>
          </a:p>
          <a:p>
            <a:pPr>
              <a:lnSpc>
                <a:spcPct val="100000"/>
              </a:lnSpc>
            </a:pPr>
            <a:r>
              <a:rPr lang="en-US" sz="2000" dirty="0">
                <a:latin typeface="Times New Roman"/>
              </a:rPr>
              <a:t>Remember the </a:t>
            </a:r>
            <a:r>
              <a:rPr lang="en-US" sz="2000" dirty="0" err="1">
                <a:latin typeface="Times New Roman"/>
              </a:rPr>
              <a:t>scaledown</a:t>
            </a:r>
            <a:r>
              <a:rPr lang="en-US" sz="2000" dirty="0">
                <a:latin typeface="Times New Roman"/>
              </a:rPr>
              <a:t> definition: “Events offered” / “Events accepted”</a:t>
            </a:r>
          </a:p>
          <a:p>
            <a:pPr>
              <a:lnSpc>
                <a:spcPct val="100000"/>
              </a:lnSpc>
            </a:pPr>
            <a:endParaRPr dirty="0"/>
          </a:p>
          <a:p>
            <a:pPr>
              <a:lnSpc>
                <a:spcPct val="100000"/>
              </a:lnSpc>
              <a:buFont typeface="Times New Roman"/>
              <a:buChar char="•"/>
            </a:pPr>
            <a:endParaRPr lang="en-US" dirty="0"/>
          </a:p>
          <a:p>
            <a:pPr>
              <a:lnSpc>
                <a:spcPct val="100000"/>
              </a:lnSpc>
            </a:pPr>
            <a:r>
              <a:rPr lang="en-GB" b="1" dirty="0">
                <a:latin typeface="Courier New"/>
              </a:rPr>
              <a:t> (</a:t>
            </a:r>
            <a:r>
              <a:rPr lang="en-US" b="1" dirty="0">
                <a:latin typeface="Courier New"/>
              </a:rPr>
              <a:t>10440 + 3654) events offered  / (522 + 1827)</a:t>
            </a:r>
          </a:p>
          <a:p>
            <a:pPr>
              <a:lnSpc>
                <a:spcPct val="100000"/>
              </a:lnSpc>
            </a:pPr>
            <a:r>
              <a:rPr lang="en-US" b="1" dirty="0">
                <a:latin typeface="Courier New"/>
              </a:rPr>
              <a:t>     14094      events offered  /    2349         = 6</a:t>
            </a:r>
          </a:p>
          <a:p>
            <a:pPr>
              <a:lnSpc>
                <a:spcPct val="100000"/>
              </a:lnSpc>
            </a:pPr>
            <a:endParaRPr lang="en-US" dirty="0"/>
          </a:p>
          <a:p>
            <a:pPr>
              <a:lnSpc>
                <a:spcPct val="100000"/>
              </a:lnSpc>
            </a:pPr>
            <a:r>
              <a:rPr lang="en-GB" b="1" dirty="0">
                <a:latin typeface="Courier New"/>
              </a:rPr>
              <a:t> (</a:t>
            </a:r>
            <a:r>
              <a:rPr lang="en-US" b="1" dirty="0">
                <a:latin typeface="Courier New"/>
              </a:rPr>
              <a:t>17040 + 5964) events offered  / (852 + 2982)</a:t>
            </a:r>
          </a:p>
          <a:p>
            <a:pPr>
              <a:lnSpc>
                <a:spcPct val="100000"/>
              </a:lnSpc>
            </a:pPr>
            <a:r>
              <a:rPr lang="en-US" b="1" dirty="0">
                <a:latin typeface="Courier New"/>
              </a:rPr>
              <a:t>      23004      events offered  /    3824        = 6</a:t>
            </a:r>
            <a:endParaRPr lang="en-US" dirty="0"/>
          </a:p>
          <a:p>
            <a:pPr>
              <a:lnSpc>
                <a:spcPct val="100000"/>
              </a:lnSpc>
              <a:buFont typeface="Times New Roman"/>
              <a:buChar char="•"/>
            </a:pPr>
            <a:endParaRPr lang="en-US" dirty="0"/>
          </a:p>
          <a:p>
            <a:pPr>
              <a:lnSpc>
                <a:spcPct val="100000"/>
              </a:lnSpc>
            </a:pPr>
            <a:endParaRPr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1485</Words>
  <Application>Microsoft Macintosh PowerPoint</Application>
  <PresentationFormat>On-screen Show (4:3)</PresentationFormat>
  <Paragraphs>104</Paragraphs>
  <Slides>13</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Comic Sans MS</vt:lpstr>
      <vt:lpstr>Courier New</vt:lpstr>
      <vt:lpstr>DejaVu Sans</vt:lpstr>
      <vt:lpstr>Tahoma</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16.0014</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Martin Purschke</cp:lastModifiedBy>
  <cp:revision>8</cp:revision>
  <dcterms:modified xsi:type="dcterms:W3CDTF">2018-07-07T13:35:15Z</dcterms:modified>
</cp:coreProperties>
</file>