
<file path=[Content_Types].xml><?xml version="1.0" encoding="utf-8"?>
<Types xmlns="http://schemas.openxmlformats.org/package/2006/content-types">
  <Default Extension="png" ContentType="image/png"/>
  <Default Extension="w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70"/>
  </p:notesMasterIdLst>
  <p:handoutMasterIdLst>
    <p:handoutMasterId r:id="rId71"/>
  </p:handoutMasterIdLst>
  <p:sldIdLst>
    <p:sldId id="256" r:id="rId3"/>
    <p:sldId id="257" r:id="rId4"/>
    <p:sldId id="258" r:id="rId5"/>
    <p:sldId id="259" r:id="rId6"/>
    <p:sldId id="260"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7" r:id="rId52"/>
    <p:sldId id="308" r:id="rId53"/>
    <p:sldId id="309" r:id="rId54"/>
    <p:sldId id="310" r:id="rId55"/>
    <p:sldId id="311" r:id="rId56"/>
    <p:sldId id="317" r:id="rId57"/>
    <p:sldId id="318" r:id="rId58"/>
    <p:sldId id="319" r:id="rId59"/>
    <p:sldId id="320" r:id="rId60"/>
    <p:sldId id="321" r:id="rId61"/>
    <p:sldId id="322" r:id="rId62"/>
    <p:sldId id="323" r:id="rId63"/>
    <p:sldId id="324" r:id="rId64"/>
    <p:sldId id="325" r:id="rId65"/>
    <p:sldId id="326" r:id="rId66"/>
    <p:sldId id="327" r:id="rId67"/>
    <p:sldId id="328" r:id="rId68"/>
    <p:sldId id="329"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643"/>
  </p:normalViewPr>
  <p:slideViewPr>
    <p:cSldViewPr snapToGrid="0" snapToObjects="1">
      <p:cViewPr varScale="1">
        <p:scale>
          <a:sx n="80" d="100"/>
          <a:sy n="80" d="100"/>
        </p:scale>
        <p:origin x="174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1EABEFD-FABC-DF40-93E0-1AF597AED488}"/>
              </a:ext>
            </a:extLst>
          </p:cNvPr>
          <p:cNvSpPr txBox="1">
            <a:spLocks noGrp="1"/>
          </p:cNvSpPr>
          <p:nvPr>
            <p:ph type="hdr" sz="quarter"/>
          </p:nvPr>
        </p:nvSpPr>
        <p:spPr>
          <a:xfrm>
            <a:off x="0" y="0"/>
            <a:ext cx="2975760" cy="456839"/>
          </a:xfrm>
          <a:prstGeom prst="rect">
            <a:avLst/>
          </a:prstGeom>
          <a:noFill/>
          <a:ln>
            <a:noFill/>
          </a:ln>
        </p:spPr>
        <p:txBody>
          <a:bodyPr vert="horz" wrap="none" lIns="90000" tIns="45000" rIns="90000" bIns="45000"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endParaRPr lang="en-US" sz="1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Date Placeholder 2">
            <a:extLst>
              <a:ext uri="{FF2B5EF4-FFF2-40B4-BE49-F238E27FC236}">
                <a16:creationId xmlns:a16="http://schemas.microsoft.com/office/drawing/2014/main" id="{BDC749BD-F51E-CB45-92D8-8A4FBE4C504E}"/>
              </a:ext>
            </a:extLst>
          </p:cNvPr>
          <p:cNvSpPr txBox="1">
            <a:spLocks noGrp="1"/>
          </p:cNvSpPr>
          <p:nvPr>
            <p:ph type="dt" sz="quarter" idx="1"/>
          </p:nvPr>
        </p:nvSpPr>
        <p:spPr>
          <a:xfrm>
            <a:off x="3881880" y="0"/>
            <a:ext cx="2975760" cy="456839"/>
          </a:xfrm>
          <a:prstGeom prst="rect">
            <a:avLst/>
          </a:prstGeom>
          <a:noFill/>
          <a:ln>
            <a:noFill/>
          </a:ln>
        </p:spPr>
        <p:txBody>
          <a:bodyPr vert="horz" wrap="none" lIns="90000" tIns="45000" rIns="90000" bIns="45000" anchorCtr="0" compatLnSpc="1">
            <a:spAutoFit/>
          </a:bodyPr>
          <a:lstStyle/>
          <a:p>
            <a:pPr marL="0" marR="0" lvl="0" indent="0" algn="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endParaRPr lang="en-US" sz="1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Footer Placeholder 3">
            <a:extLst>
              <a:ext uri="{FF2B5EF4-FFF2-40B4-BE49-F238E27FC236}">
                <a16:creationId xmlns:a16="http://schemas.microsoft.com/office/drawing/2014/main" id="{EB2798F5-8F53-3C40-8C67-81099F7C0620}"/>
              </a:ext>
            </a:extLst>
          </p:cNvPr>
          <p:cNvSpPr txBox="1">
            <a:spLocks noGrp="1"/>
          </p:cNvSpPr>
          <p:nvPr>
            <p:ph type="ftr" sz="quarter" idx="2"/>
          </p:nvPr>
        </p:nvSpPr>
        <p:spPr>
          <a:xfrm>
            <a:off x="0" y="8686800"/>
            <a:ext cx="2975760" cy="456839"/>
          </a:xfrm>
          <a:prstGeom prst="rect">
            <a:avLst/>
          </a:prstGeom>
          <a:noFill/>
          <a:ln>
            <a:noFill/>
          </a:ln>
        </p:spPr>
        <p:txBody>
          <a:bodyPr vert="horz" wrap="none" lIns="90000" tIns="45000" rIns="90000" bIns="45000" anchor="b"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endParaRPr lang="en-US" sz="1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Slide Number Placeholder 4">
            <a:extLst>
              <a:ext uri="{FF2B5EF4-FFF2-40B4-BE49-F238E27FC236}">
                <a16:creationId xmlns:a16="http://schemas.microsoft.com/office/drawing/2014/main" id="{B5B35FE3-2BF3-5048-A7B0-77D166BC0822}"/>
              </a:ext>
            </a:extLst>
          </p:cNvPr>
          <p:cNvSpPr txBox="1">
            <a:spLocks noGrp="1"/>
          </p:cNvSpPr>
          <p:nvPr>
            <p:ph type="sldNum" sz="quarter" idx="3"/>
          </p:nvPr>
        </p:nvSpPr>
        <p:spPr>
          <a:xfrm>
            <a:off x="3881880" y="8686800"/>
            <a:ext cx="2975760" cy="456839"/>
          </a:xfrm>
          <a:prstGeom prst="rect">
            <a:avLst/>
          </a:prstGeom>
          <a:noFill/>
          <a:ln>
            <a:noFill/>
          </a:ln>
        </p:spPr>
        <p:txBody>
          <a:bodyPr vert="horz" wrap="none" lIns="90000" tIns="45000" rIns="90000" bIns="45000" anchor="b" anchorCtr="0" compatLnSpc="1">
            <a:spAutoFit/>
          </a:bodyPr>
          <a:lstStyle/>
          <a:p>
            <a:pPr marL="0" marR="0" lvl="0" indent="0" algn="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sz="1400"/>
            </a:pPr>
            <a:fld id="{619E7CC8-E2B6-CF4B-AB47-96685999060C}" type="slidenum">
              <a:t>‹#›</a:t>
            </a:fld>
            <a:endParaRPr lang="en-US" sz="1400" b="0" i="0" u="none" strike="noStrike" baseline="0">
              <a:ln>
                <a:noFill/>
              </a:ln>
              <a:solidFill>
                <a:srgbClr val="000000"/>
              </a:solidFill>
              <a:latin typeface="Times New Roman" pitchFamily="18"/>
              <a:ea typeface="Lucida Sans Unicode" pitchFamily="2"/>
              <a:cs typeface="Lucida Sans Unicode" pitchFamily="2"/>
            </a:endParaRPr>
          </a:p>
        </p:txBody>
      </p:sp>
    </p:spTree>
    <p:extLst>
      <p:ext uri="{BB962C8B-B14F-4D97-AF65-F5344CB8AC3E}">
        <p14:creationId xmlns:p14="http://schemas.microsoft.com/office/powerpoint/2010/main" val="3568423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706DDCE-42D3-6D49-8DF0-8DBB59394DB6}"/>
              </a:ext>
            </a:extLst>
          </p:cNvPr>
          <p:cNvSpPr>
            <a:spLocks noMove="1" noResize="1"/>
          </p:cNvSpPr>
          <p:nvPr/>
        </p:nvSpPr>
        <p:spPr>
          <a:xfrm>
            <a:off x="0" y="0"/>
            <a:ext cx="6858000" cy="9144000"/>
          </a:xfrm>
          <a:prstGeom prst="rect">
            <a:avLst/>
          </a:prstGeom>
          <a:solidFill>
            <a:srgbClr val="FFFFFF"/>
          </a:solidFill>
          <a:ln cap="sq">
            <a:noFill/>
            <a:prstDash val="solid"/>
          </a:ln>
        </p:spPr>
        <p:txBody>
          <a:bodyPr vert="horz" wrap="none" lIns="90000" tIns="45000" rIns="90000" bIns="45000" anchor="ctr" anchorCtr="1"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Freeform 2">
            <a:extLst>
              <a:ext uri="{FF2B5EF4-FFF2-40B4-BE49-F238E27FC236}">
                <a16:creationId xmlns:a16="http://schemas.microsoft.com/office/drawing/2014/main" id="{291D84B5-4B71-2245-A0EB-AFA37A3D9535}"/>
              </a:ext>
            </a:extLst>
          </p:cNvPr>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Freeform 3">
            <a:extLst>
              <a:ext uri="{FF2B5EF4-FFF2-40B4-BE49-F238E27FC236}">
                <a16:creationId xmlns:a16="http://schemas.microsoft.com/office/drawing/2014/main" id="{58A641B6-8714-4348-AF53-56F6D7339B41}"/>
              </a:ext>
            </a:extLst>
          </p:cNvPr>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Freeform 4">
            <a:extLst>
              <a:ext uri="{FF2B5EF4-FFF2-40B4-BE49-F238E27FC236}">
                <a16:creationId xmlns:a16="http://schemas.microsoft.com/office/drawing/2014/main" id="{C293A9AC-60CF-624A-8A81-13039856B923}"/>
              </a:ext>
            </a:extLst>
          </p:cNvPr>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3BFA9528-52F5-D14E-A637-03F18DB5C0A7}"/>
              </a:ext>
            </a:extLst>
          </p:cNvPr>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8F45D43F-EE89-394D-8FA4-78B2640FBBCC}"/>
              </a:ext>
            </a:extLst>
          </p:cNvPr>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Freeform 7">
            <a:extLst>
              <a:ext uri="{FF2B5EF4-FFF2-40B4-BE49-F238E27FC236}">
                <a16:creationId xmlns:a16="http://schemas.microsoft.com/office/drawing/2014/main" id="{6E951813-8C89-B14C-BB9D-BBF9887F8D7F}"/>
              </a:ext>
            </a:extLst>
          </p:cNvPr>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Freeform 8">
            <a:extLst>
              <a:ext uri="{FF2B5EF4-FFF2-40B4-BE49-F238E27FC236}">
                <a16:creationId xmlns:a16="http://schemas.microsoft.com/office/drawing/2014/main" id="{B9991372-C25E-E44D-A14C-2C36225893E1}"/>
              </a:ext>
            </a:extLst>
          </p:cNvPr>
          <p:cNvSpPr/>
          <p:nvPr/>
        </p:nvSpPr>
        <p:spPr>
          <a:xfrm>
            <a:off x="0" y="0"/>
            <a:ext cx="6858000" cy="914400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Header Placeholder 9">
            <a:extLst>
              <a:ext uri="{FF2B5EF4-FFF2-40B4-BE49-F238E27FC236}">
                <a16:creationId xmlns:a16="http://schemas.microsoft.com/office/drawing/2014/main" id="{1092F96C-CB54-5A4B-8A0D-E39609CBBFF1}"/>
              </a:ext>
            </a:extLst>
          </p:cNvPr>
          <p:cNvSpPr txBox="1">
            <a:spLocks noGrp="1"/>
          </p:cNvSpPr>
          <p:nvPr>
            <p:ph type="hdr" sz="quarter"/>
          </p:nvPr>
        </p:nvSpPr>
        <p:spPr>
          <a:xfrm>
            <a:off x="0" y="0"/>
            <a:ext cx="2960639" cy="450720"/>
          </a:xfrm>
          <a:prstGeom prst="rect">
            <a:avLst/>
          </a:prstGeom>
          <a:noFill/>
          <a:ln>
            <a:noFill/>
          </a:ln>
        </p:spPr>
        <p:txBody>
          <a:bodyPr vert="horz" wrap="square" lIns="90000" tIns="46800" rIns="90000" bIns="46800" anchor="t" anchorCtr="0" compatLnSpc="1">
            <a:normAutofit/>
          </a:bodyPr>
          <a:lstStyle>
            <a:lvl1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GB" sz="1200" b="0" i="0" u="none" strike="noStrike" baseline="0">
                <a:ln>
                  <a:noFill/>
                </a:ln>
                <a:solidFill>
                  <a:srgbClr val="000000"/>
                </a:solidFill>
                <a:latin typeface="Times New Roman" pitchFamily="18"/>
                <a:ea typeface="Lucida Sans Unicode" pitchFamily="2"/>
                <a:cs typeface="Lucida Sans Unicode" pitchFamily="2"/>
              </a:defRPr>
            </a:lvl1pPr>
          </a:lstStyle>
          <a:p>
            <a:pPr lvl="0"/>
            <a:endParaRPr lang="en-GB"/>
          </a:p>
        </p:txBody>
      </p:sp>
      <p:sp>
        <p:nvSpPr>
          <p:cNvPr id="11" name="Date Placeholder 10">
            <a:extLst>
              <a:ext uri="{FF2B5EF4-FFF2-40B4-BE49-F238E27FC236}">
                <a16:creationId xmlns:a16="http://schemas.microsoft.com/office/drawing/2014/main" id="{9398D52F-165B-2340-8858-B2ABCF6790DC}"/>
              </a:ext>
            </a:extLst>
          </p:cNvPr>
          <p:cNvSpPr txBox="1">
            <a:spLocks noGrp="1"/>
          </p:cNvSpPr>
          <p:nvPr>
            <p:ph type="dt" idx="1"/>
          </p:nvPr>
        </p:nvSpPr>
        <p:spPr>
          <a:xfrm>
            <a:off x="3886200" y="0"/>
            <a:ext cx="2960639" cy="450720"/>
          </a:xfrm>
          <a:prstGeom prst="rect">
            <a:avLst/>
          </a:prstGeom>
          <a:noFill/>
          <a:ln>
            <a:noFill/>
          </a:ln>
        </p:spPr>
        <p:txBody>
          <a:bodyPr vert="horz" wrap="square" lIns="90000" tIns="46800" rIns="90000" bIns="46800" anchor="t" anchorCtr="0" compatLnSpc="1">
            <a:normAutofit/>
          </a:bodyPr>
          <a:lstStyle>
            <a:lvl1pPr marL="0" marR="0" lvl="0" indent="0" algn="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GB" sz="1200" b="0" i="0" u="none" strike="noStrike" baseline="0">
                <a:ln>
                  <a:noFill/>
                </a:ln>
                <a:solidFill>
                  <a:srgbClr val="000000"/>
                </a:solidFill>
                <a:latin typeface="Times New Roman" pitchFamily="18"/>
                <a:ea typeface="Lucida Sans Unicode" pitchFamily="2"/>
                <a:cs typeface="Lucida Sans Unicode" pitchFamily="2"/>
              </a:defRPr>
            </a:lvl1pPr>
          </a:lstStyle>
          <a:p>
            <a:pPr lvl="0"/>
            <a:endParaRPr lang="en-GB"/>
          </a:p>
        </p:txBody>
      </p:sp>
      <p:sp>
        <p:nvSpPr>
          <p:cNvPr id="12" name="Slide Image Placeholder 11">
            <a:extLst>
              <a:ext uri="{FF2B5EF4-FFF2-40B4-BE49-F238E27FC236}">
                <a16:creationId xmlns:a16="http://schemas.microsoft.com/office/drawing/2014/main" id="{28956FB1-F9DD-1A47-8CCC-DF4C799EEE9D}"/>
              </a:ext>
            </a:extLst>
          </p:cNvPr>
          <p:cNvSpPr>
            <a:spLocks noGrp="1" noRot="1" noChangeAspect="1"/>
          </p:cNvSpPr>
          <p:nvPr>
            <p:ph type="sldImg" idx="2"/>
          </p:nvPr>
        </p:nvSpPr>
        <p:spPr>
          <a:xfrm>
            <a:off x="1142640" y="685440"/>
            <a:ext cx="4560840" cy="3422520"/>
          </a:xfrm>
          <a:prstGeom prst="rect">
            <a:avLst/>
          </a:prstGeom>
          <a:noFill/>
          <a:ln>
            <a:noFill/>
            <a:prstDash val="solid"/>
          </a:ln>
        </p:spPr>
      </p:sp>
      <p:sp>
        <p:nvSpPr>
          <p:cNvPr id="13" name="Notes Placeholder 12">
            <a:extLst>
              <a:ext uri="{FF2B5EF4-FFF2-40B4-BE49-F238E27FC236}">
                <a16:creationId xmlns:a16="http://schemas.microsoft.com/office/drawing/2014/main" id="{52BA8DE4-B3F5-EC4E-858D-1AB60E911239}"/>
              </a:ext>
            </a:extLst>
          </p:cNvPr>
          <p:cNvSpPr txBox="1">
            <a:spLocks noGrp="1"/>
          </p:cNvSpPr>
          <p:nvPr>
            <p:ph type="body" sz="quarter" idx="3"/>
          </p:nvPr>
        </p:nvSpPr>
        <p:spPr>
          <a:xfrm>
            <a:off x="914039" y="4343400"/>
            <a:ext cx="5018040" cy="4108320"/>
          </a:xfrm>
          <a:prstGeom prst="rect">
            <a:avLst/>
          </a:prstGeom>
          <a:noFill/>
          <a:ln>
            <a:noFill/>
          </a:ln>
        </p:spPr>
        <p:txBody>
          <a:bodyPr vert="horz" lIns="0" tIns="0" rIns="0" bIns="0" compatLnSpc="1"/>
          <a:lstStyle/>
          <a:p>
            <a:endParaRPr lang="en-US"/>
          </a:p>
        </p:txBody>
      </p:sp>
      <p:sp>
        <p:nvSpPr>
          <p:cNvPr id="14" name="Footer Placeholder 13">
            <a:extLst>
              <a:ext uri="{FF2B5EF4-FFF2-40B4-BE49-F238E27FC236}">
                <a16:creationId xmlns:a16="http://schemas.microsoft.com/office/drawing/2014/main" id="{B257500A-DD1D-0C4C-89C5-B1486E3A332B}"/>
              </a:ext>
            </a:extLst>
          </p:cNvPr>
          <p:cNvSpPr txBox="1">
            <a:spLocks noGrp="1"/>
          </p:cNvSpPr>
          <p:nvPr>
            <p:ph type="ftr" sz="quarter" idx="4"/>
          </p:nvPr>
        </p:nvSpPr>
        <p:spPr>
          <a:xfrm>
            <a:off x="0" y="8686800"/>
            <a:ext cx="2960639" cy="450720"/>
          </a:xfrm>
          <a:prstGeom prst="rect">
            <a:avLst/>
          </a:prstGeom>
          <a:noFill/>
          <a:ln>
            <a:noFill/>
          </a:ln>
        </p:spPr>
        <p:txBody>
          <a:bodyPr vert="horz" wrap="square" lIns="90000" tIns="46800" rIns="90000" bIns="46800" anchor="b" anchorCtr="0" compatLnSpc="1">
            <a:normAutofit/>
          </a:bodyPr>
          <a:lstStyle>
            <a:lvl1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GB" sz="1200" b="0" i="0" u="none" strike="noStrike" baseline="0">
                <a:ln>
                  <a:noFill/>
                </a:ln>
                <a:solidFill>
                  <a:srgbClr val="000000"/>
                </a:solidFill>
                <a:latin typeface="Times New Roman" pitchFamily="18"/>
                <a:ea typeface="Lucida Sans Unicode" pitchFamily="2"/>
                <a:cs typeface="Lucida Sans Unicode" pitchFamily="2"/>
              </a:defRPr>
            </a:lvl1pPr>
          </a:lstStyle>
          <a:p>
            <a:pPr lvl="0"/>
            <a:endParaRPr lang="en-GB"/>
          </a:p>
        </p:txBody>
      </p:sp>
      <p:sp>
        <p:nvSpPr>
          <p:cNvPr id="15" name="Slide Number Placeholder 14">
            <a:extLst>
              <a:ext uri="{FF2B5EF4-FFF2-40B4-BE49-F238E27FC236}">
                <a16:creationId xmlns:a16="http://schemas.microsoft.com/office/drawing/2014/main" id="{E184686E-9049-484F-9C4A-78C6BA21F64C}"/>
              </a:ext>
            </a:extLst>
          </p:cNvPr>
          <p:cNvSpPr txBox="1">
            <a:spLocks noGrp="1"/>
          </p:cNvSpPr>
          <p:nvPr>
            <p:ph type="sldNum" sz="quarter" idx="5"/>
          </p:nvPr>
        </p:nvSpPr>
        <p:spPr>
          <a:xfrm>
            <a:off x="3886200" y="8686800"/>
            <a:ext cx="2960639" cy="450720"/>
          </a:xfrm>
          <a:prstGeom prst="rect">
            <a:avLst/>
          </a:prstGeom>
          <a:noFill/>
          <a:ln>
            <a:noFill/>
          </a:ln>
        </p:spPr>
        <p:txBody>
          <a:bodyPr vert="horz" wrap="square" lIns="90000" tIns="46800" rIns="90000" bIns="46800" anchor="b" anchorCtr="0" compatLnSpc="1">
            <a:normAutofit/>
          </a:bodyPr>
          <a:lstStyle>
            <a:lvl1pPr marL="0" marR="0" lvl="0" indent="0" algn="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GB" sz="1200" b="0" i="0" u="none" strike="noStrike" baseline="0">
                <a:ln>
                  <a:noFill/>
                </a:ln>
                <a:solidFill>
                  <a:srgbClr val="000000"/>
                </a:solidFill>
                <a:latin typeface="Times New Roman" pitchFamily="18"/>
                <a:ea typeface="Lucida Sans Unicode" pitchFamily="2"/>
                <a:cs typeface="Lucida Sans Unicode" pitchFamily="2"/>
              </a:defRPr>
            </a:lvl1pPr>
          </a:lstStyle>
          <a:p>
            <a:pPr lvl="0"/>
            <a:fld id="{625FD3FA-4785-6243-A602-36C419CA80E0}" type="slidenum">
              <a:t>‹#›</a:t>
            </a:fld>
            <a:endParaRPr lang="en-GB"/>
          </a:p>
        </p:txBody>
      </p:sp>
    </p:spTree>
    <p:extLst>
      <p:ext uri="{BB962C8B-B14F-4D97-AF65-F5344CB8AC3E}">
        <p14:creationId xmlns:p14="http://schemas.microsoft.com/office/powerpoint/2010/main" val="4015559198"/>
      </p:ext>
    </p:extLst>
  </p:cSld>
  <p:clrMap bg1="lt1" tx1="dk1" bg2="lt2" tx2="dk2" accent1="accent1" accent2="accent2" accent3="accent3" accent4="accent4" accent5="accent5" accent6="accent6" hlink="hlink" folHlink="folHlink"/>
  <p:notesStyle>
    <a:lvl1pPr marL="0" marR="0" indent="0" algn="l" rtl="0" hangingPunct="0">
      <a:lnSpc>
        <a:spcPct val="100000"/>
      </a:lnSpc>
      <a:spcBef>
        <a:spcPts val="448"/>
      </a:spcBef>
      <a:spcAft>
        <a:spcPts val="0"/>
      </a:spcAft>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US" sz="1200" b="0" i="0" u="none" strike="noStrike" baseline="0">
        <a:ln>
          <a:noFill/>
        </a:ln>
        <a:solidFill>
          <a:srgbClr val="000000"/>
        </a:solidFill>
        <a:latin typeface="Times New Roman" pitchFamily="18"/>
        <a:ea typeface="Arial Unicode MS" pitchFamily="2"/>
        <a:cs typeface="Arial Unicode MS"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A2C311A2-B41F-4B46-ACDA-4B71442564C4}"/>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34A9DBC-B4C5-CD46-95CC-62E0F5279998}" type="slidenum">
              <a:t>1</a:t>
            </a:fld>
            <a:endParaRPr lang="en-GB"/>
          </a:p>
        </p:txBody>
      </p:sp>
      <p:sp>
        <p:nvSpPr>
          <p:cNvPr id="2" name="Freeform 1">
            <a:extLst>
              <a:ext uri="{FF2B5EF4-FFF2-40B4-BE49-F238E27FC236}">
                <a16:creationId xmlns:a16="http://schemas.microsoft.com/office/drawing/2014/main" id="{E913AF6B-CDA7-3248-BB28-725CD1727F56}"/>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B39A88D9-58EB-8E41-91C9-124C520447D3}"/>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2939D7BF-A272-304E-A192-324DD1C21A1C}"/>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A8CBA556-098F-8544-8386-656044BAF50D}" type="slidenum">
              <a:t>10</a:t>
            </a:fld>
            <a:endParaRPr lang="en-GB"/>
          </a:p>
        </p:txBody>
      </p:sp>
      <p:sp>
        <p:nvSpPr>
          <p:cNvPr id="2" name="Freeform 1">
            <a:extLst>
              <a:ext uri="{FF2B5EF4-FFF2-40B4-BE49-F238E27FC236}">
                <a16:creationId xmlns:a16="http://schemas.microsoft.com/office/drawing/2014/main" id="{E7014050-9052-FB4B-90D2-D303F1C46361}"/>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C96897FC-153F-6D44-8998-120F4E5A4F15}"/>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CFBD383D-EF2A-1847-9623-47DAFE0B5F0F}"/>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E237E6D4-3CA9-E249-AEA9-18CA404DB618}" type="slidenum">
              <a:t>11</a:t>
            </a:fld>
            <a:endParaRPr lang="en-GB"/>
          </a:p>
        </p:txBody>
      </p:sp>
      <p:sp>
        <p:nvSpPr>
          <p:cNvPr id="2" name="Freeform 1">
            <a:extLst>
              <a:ext uri="{FF2B5EF4-FFF2-40B4-BE49-F238E27FC236}">
                <a16:creationId xmlns:a16="http://schemas.microsoft.com/office/drawing/2014/main" id="{66A2F921-3B7D-E34F-B164-6498371982E0}"/>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423116D6-7358-B84A-A511-5CE033BA47A9}"/>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9FCFB29C-3B34-B543-9F2A-26EF15701828}"/>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C4C8BEF-9B07-3842-9286-2E2FE3EA1C57}" type="slidenum">
              <a:t>12</a:t>
            </a:fld>
            <a:endParaRPr lang="en-GB"/>
          </a:p>
        </p:txBody>
      </p:sp>
      <p:sp>
        <p:nvSpPr>
          <p:cNvPr id="2" name="Freeform 1">
            <a:extLst>
              <a:ext uri="{FF2B5EF4-FFF2-40B4-BE49-F238E27FC236}">
                <a16:creationId xmlns:a16="http://schemas.microsoft.com/office/drawing/2014/main" id="{0127340D-4915-024D-9243-389DE4B53438}"/>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F5D49C78-DF59-EE4B-8AAF-61A73460AA65}"/>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B19BA077-9A6D-5542-B4E9-A236F4F9F51F}"/>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2E672ECD-A547-414C-B74E-B134B9C6D1D9}" type="slidenum">
              <a:t>13</a:t>
            </a:fld>
            <a:endParaRPr lang="en-GB"/>
          </a:p>
        </p:txBody>
      </p:sp>
      <p:sp>
        <p:nvSpPr>
          <p:cNvPr id="2" name="Freeform 1">
            <a:extLst>
              <a:ext uri="{FF2B5EF4-FFF2-40B4-BE49-F238E27FC236}">
                <a16:creationId xmlns:a16="http://schemas.microsoft.com/office/drawing/2014/main" id="{29A11610-FE81-0146-B5B9-6D4CD12F00BA}"/>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F40688F5-692B-C74E-B4F3-DE3D661494E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3CA56FFD-F147-FD49-B979-A86140951596}"/>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497D3A3-EF99-4446-99BF-110DD52D3C30}" type="slidenum">
              <a:t>14</a:t>
            </a:fld>
            <a:endParaRPr lang="en-GB"/>
          </a:p>
        </p:txBody>
      </p:sp>
      <p:sp>
        <p:nvSpPr>
          <p:cNvPr id="2" name="Freeform 1">
            <a:extLst>
              <a:ext uri="{FF2B5EF4-FFF2-40B4-BE49-F238E27FC236}">
                <a16:creationId xmlns:a16="http://schemas.microsoft.com/office/drawing/2014/main" id="{8EFD5FE8-965B-B644-AAEA-9BB3F31EFC18}"/>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22314086-652B-8549-87EF-81CB9E02E82B}"/>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9670D5C4-600E-1E41-88F9-AC89BDA9B00F}"/>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F47040B8-C98A-7541-A492-9192A29BFDBC}" type="slidenum">
              <a:t>15</a:t>
            </a:fld>
            <a:endParaRPr lang="en-GB"/>
          </a:p>
        </p:txBody>
      </p:sp>
      <p:sp>
        <p:nvSpPr>
          <p:cNvPr id="2" name="Freeform 1">
            <a:extLst>
              <a:ext uri="{FF2B5EF4-FFF2-40B4-BE49-F238E27FC236}">
                <a16:creationId xmlns:a16="http://schemas.microsoft.com/office/drawing/2014/main" id="{58D9419C-7771-C446-9074-D6A3FA85668E}"/>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2485D7A1-1B32-D043-B1FE-C9229942D6B7}"/>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750E3E71-2DCB-F545-830E-35947DCF9A55}"/>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F20F1D82-43B9-7840-8596-504CC1AD0F94}" type="slidenum">
              <a:t>16</a:t>
            </a:fld>
            <a:endParaRPr lang="en-GB"/>
          </a:p>
        </p:txBody>
      </p:sp>
      <p:sp>
        <p:nvSpPr>
          <p:cNvPr id="2" name="Freeform 1">
            <a:extLst>
              <a:ext uri="{FF2B5EF4-FFF2-40B4-BE49-F238E27FC236}">
                <a16:creationId xmlns:a16="http://schemas.microsoft.com/office/drawing/2014/main" id="{0A8C4673-8080-E040-AF58-2C19E6BFC554}"/>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9550B924-8256-4A4C-BCC0-A2C8EDF0FDF3}"/>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B49A63DA-12A7-6D43-B82D-06DCAA8D29FE}"/>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57B82A64-39EE-CC49-BC2F-46BB2E6C84A4}" type="slidenum">
              <a:t>17</a:t>
            </a:fld>
            <a:endParaRPr lang="en-GB"/>
          </a:p>
        </p:txBody>
      </p:sp>
      <p:sp>
        <p:nvSpPr>
          <p:cNvPr id="2" name="Freeform 1">
            <a:extLst>
              <a:ext uri="{FF2B5EF4-FFF2-40B4-BE49-F238E27FC236}">
                <a16:creationId xmlns:a16="http://schemas.microsoft.com/office/drawing/2014/main" id="{C877D2ED-2D4F-5241-99BB-97747CA1C1DC}"/>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E2B05A9D-45D9-574D-A57E-8FE9C38DD4AE}"/>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446B4ADF-3F15-7949-AC03-9DBD7D2EEA7C}"/>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C45B6C67-5E39-274F-9A94-1B46E4E55FC4}" type="slidenum">
              <a:t>18</a:t>
            </a:fld>
            <a:endParaRPr lang="en-GB"/>
          </a:p>
        </p:txBody>
      </p:sp>
      <p:sp>
        <p:nvSpPr>
          <p:cNvPr id="2" name="Freeform 1">
            <a:extLst>
              <a:ext uri="{FF2B5EF4-FFF2-40B4-BE49-F238E27FC236}">
                <a16:creationId xmlns:a16="http://schemas.microsoft.com/office/drawing/2014/main" id="{C861DFF8-75AC-434E-8368-788C085C4530}"/>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E84028A8-0368-8E45-9354-6D07E7B8E7D6}"/>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0671E401-7D7D-F54F-B1C7-052605C9B8A2}"/>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ECC4F326-3FFE-DA4D-8314-AD155C4CD499}" type="slidenum">
              <a:t>19</a:t>
            </a:fld>
            <a:endParaRPr lang="en-GB"/>
          </a:p>
        </p:txBody>
      </p:sp>
      <p:sp>
        <p:nvSpPr>
          <p:cNvPr id="2" name="Freeform 1">
            <a:extLst>
              <a:ext uri="{FF2B5EF4-FFF2-40B4-BE49-F238E27FC236}">
                <a16:creationId xmlns:a16="http://schemas.microsoft.com/office/drawing/2014/main" id="{74DC8FA0-4391-5441-86E2-380258D2BD9A}"/>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B1CE531E-BE4B-1443-A666-470975B7BBD5}"/>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A9EEEEC8-E79B-A149-942F-FFF3D3D3C1A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44987893-2CD0-3B4C-975F-6BFC4116520B}" type="slidenum">
              <a:t>2</a:t>
            </a:fld>
            <a:endParaRPr lang="en-GB"/>
          </a:p>
        </p:txBody>
      </p:sp>
      <p:sp>
        <p:nvSpPr>
          <p:cNvPr id="2" name="Freeform 1">
            <a:extLst>
              <a:ext uri="{FF2B5EF4-FFF2-40B4-BE49-F238E27FC236}">
                <a16:creationId xmlns:a16="http://schemas.microsoft.com/office/drawing/2014/main" id="{DF3102FF-AF0D-404A-9B03-57CDFFBA7405}"/>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27319389-F728-F446-8D34-99E9A4FA286F}"/>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CFAA9FA6-717C-A348-8F80-9E5B9E6141D6}"/>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8EE2F471-84AB-B04F-8316-B2576A6AB5A5}" type="slidenum">
              <a:t>20</a:t>
            </a:fld>
            <a:endParaRPr lang="en-GB"/>
          </a:p>
        </p:txBody>
      </p:sp>
      <p:sp>
        <p:nvSpPr>
          <p:cNvPr id="2" name="Freeform 1">
            <a:extLst>
              <a:ext uri="{FF2B5EF4-FFF2-40B4-BE49-F238E27FC236}">
                <a16:creationId xmlns:a16="http://schemas.microsoft.com/office/drawing/2014/main" id="{98C5B4D8-09CA-DB4F-BC87-75C0463D980A}"/>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7E4E3E5C-1C50-A545-82E6-034E3061AA9D}"/>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9A757B30-D80C-5540-A699-38618570B182}"/>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B62251EE-1939-4248-AA45-67AFBC2DFECC}" type="slidenum">
              <a:t>21</a:t>
            </a:fld>
            <a:endParaRPr lang="en-GB"/>
          </a:p>
        </p:txBody>
      </p:sp>
      <p:sp>
        <p:nvSpPr>
          <p:cNvPr id="2" name="Freeform 1">
            <a:extLst>
              <a:ext uri="{FF2B5EF4-FFF2-40B4-BE49-F238E27FC236}">
                <a16:creationId xmlns:a16="http://schemas.microsoft.com/office/drawing/2014/main" id="{FED29D6B-99F8-294B-A998-F628EDF70090}"/>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3F041651-7AEA-9B47-AE09-E8089C9504FD}"/>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BA10EBDC-5046-4D43-8EE4-E1DD6E887D3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2396B17A-5FC1-4D43-8351-A4AB0239EF36}" type="slidenum">
              <a:t>22</a:t>
            </a:fld>
            <a:endParaRPr lang="en-GB"/>
          </a:p>
        </p:txBody>
      </p:sp>
      <p:sp>
        <p:nvSpPr>
          <p:cNvPr id="2" name="Freeform 1">
            <a:extLst>
              <a:ext uri="{FF2B5EF4-FFF2-40B4-BE49-F238E27FC236}">
                <a16:creationId xmlns:a16="http://schemas.microsoft.com/office/drawing/2014/main" id="{D174ADF4-A3E8-FE4C-B2EA-9CB20E5F3ECE}"/>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B188E15E-5C7F-764B-80A9-3C2524679F3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658BA5A-21EF-3B4D-A342-0ED151E500BC}"/>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BF850921-7E93-214E-AB1E-BA898BDBFD0F}" type="slidenum">
              <a:t>23</a:t>
            </a:fld>
            <a:endParaRPr lang="en-GB"/>
          </a:p>
        </p:txBody>
      </p:sp>
      <p:sp>
        <p:nvSpPr>
          <p:cNvPr id="2" name="Freeform 1">
            <a:extLst>
              <a:ext uri="{FF2B5EF4-FFF2-40B4-BE49-F238E27FC236}">
                <a16:creationId xmlns:a16="http://schemas.microsoft.com/office/drawing/2014/main" id="{AEC6779A-3D7B-3846-9420-A1D06FBF5F69}"/>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0">
            <a:spAutoFit/>
          </a:bodyPr>
          <a:lstStyle/>
          <a:p>
            <a:pPr lvl="0" rtl="0" hangingPunct="0">
              <a:buNone/>
              <a:tabLst/>
            </a:pPr>
            <a:endParaRPr lang="en-US" sz="2400">
              <a:latin typeface="Times New Roman" pitchFamily="18"/>
              <a:ea typeface="Tahoma" pitchFamily="2"/>
              <a:cs typeface="Tahoma" pitchFamily="2"/>
            </a:endParaRPr>
          </a:p>
        </p:txBody>
      </p:sp>
      <p:sp>
        <p:nvSpPr>
          <p:cNvPr id="3" name="TextBox 2">
            <a:extLst>
              <a:ext uri="{FF2B5EF4-FFF2-40B4-BE49-F238E27FC236}">
                <a16:creationId xmlns:a16="http://schemas.microsoft.com/office/drawing/2014/main" id="{1176653D-493C-4848-A16C-71D16E6F14A0}"/>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4DA9B00-237F-8541-8ECB-5DC54DC667BD}"/>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9BE3ABEF-CD4A-5244-8CB6-94413DD2EB70}" type="slidenum">
              <a:t>24</a:t>
            </a:fld>
            <a:endParaRPr lang="en-GB"/>
          </a:p>
        </p:txBody>
      </p:sp>
      <p:sp>
        <p:nvSpPr>
          <p:cNvPr id="2" name="Freeform 1">
            <a:extLst>
              <a:ext uri="{FF2B5EF4-FFF2-40B4-BE49-F238E27FC236}">
                <a16:creationId xmlns:a16="http://schemas.microsoft.com/office/drawing/2014/main" id="{8CAF2AB6-C2F7-7D4B-B312-2C71419B3478}"/>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8610E102-ECE0-0948-B414-F36F1C542D4B}"/>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CFD73094-ED40-F048-AB17-9F326BDF8D10}"/>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3330E7FC-9080-0347-A86C-1367B0534A37}" type="slidenum">
              <a:t>25</a:t>
            </a:fld>
            <a:endParaRPr lang="en-GB"/>
          </a:p>
        </p:txBody>
      </p:sp>
      <p:sp>
        <p:nvSpPr>
          <p:cNvPr id="2" name="Freeform 1">
            <a:extLst>
              <a:ext uri="{FF2B5EF4-FFF2-40B4-BE49-F238E27FC236}">
                <a16:creationId xmlns:a16="http://schemas.microsoft.com/office/drawing/2014/main" id="{F1967DB0-6D9B-0744-88DE-24852BFF1860}"/>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195569A7-442B-FA46-9E13-BDFE5372776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AB6EDA00-CF1C-E94B-961F-030972633699}"/>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D45AC00-0B66-984B-9B73-3B3CC79EC824}" type="slidenum">
              <a:t>26</a:t>
            </a:fld>
            <a:endParaRPr lang="en-GB"/>
          </a:p>
        </p:txBody>
      </p:sp>
      <p:sp>
        <p:nvSpPr>
          <p:cNvPr id="2" name="Freeform 1">
            <a:extLst>
              <a:ext uri="{FF2B5EF4-FFF2-40B4-BE49-F238E27FC236}">
                <a16:creationId xmlns:a16="http://schemas.microsoft.com/office/drawing/2014/main" id="{4A100D8D-DAF4-024F-AB5B-9B0973BD4BA4}"/>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1336EE09-1694-1D4F-9F02-D8E72B97FC6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5A990B22-A64A-0E4E-A95D-0A004B4E299B}"/>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CC3C607-B42F-084D-8A4E-FCA2280C3B5C}" type="slidenum">
              <a:t>27</a:t>
            </a:fld>
            <a:endParaRPr lang="en-GB"/>
          </a:p>
        </p:txBody>
      </p:sp>
      <p:sp>
        <p:nvSpPr>
          <p:cNvPr id="2" name="Freeform 1">
            <a:extLst>
              <a:ext uri="{FF2B5EF4-FFF2-40B4-BE49-F238E27FC236}">
                <a16:creationId xmlns:a16="http://schemas.microsoft.com/office/drawing/2014/main" id="{78D1644E-9842-1441-9160-452F59A473DF}"/>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1F335A3E-909A-F247-8636-47897368C16E}"/>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AA2FF8FE-3FC2-8948-AAF7-35BEF940F66F}"/>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6D7A3FCB-B410-0C45-B19B-5EF80818236D}" type="slidenum">
              <a:t>28</a:t>
            </a:fld>
            <a:endParaRPr lang="en-GB"/>
          </a:p>
        </p:txBody>
      </p:sp>
      <p:sp>
        <p:nvSpPr>
          <p:cNvPr id="2" name="Freeform 1">
            <a:extLst>
              <a:ext uri="{FF2B5EF4-FFF2-40B4-BE49-F238E27FC236}">
                <a16:creationId xmlns:a16="http://schemas.microsoft.com/office/drawing/2014/main" id="{C6C35777-D79E-4143-905F-13CBC1C1C0AC}"/>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00F8BB01-AFBD-FF44-8D80-6CB8E21625E3}"/>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8E88262-E3F4-DA45-B299-C4DDF0A361FB}"/>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D03D7A59-BF3D-344B-BEDB-2D7DFA7A8826}" type="slidenum">
              <a:t>29</a:t>
            </a:fld>
            <a:endParaRPr lang="en-GB"/>
          </a:p>
        </p:txBody>
      </p:sp>
      <p:sp>
        <p:nvSpPr>
          <p:cNvPr id="2" name="Freeform 1">
            <a:extLst>
              <a:ext uri="{FF2B5EF4-FFF2-40B4-BE49-F238E27FC236}">
                <a16:creationId xmlns:a16="http://schemas.microsoft.com/office/drawing/2014/main" id="{7BA40C69-0A9F-774C-98C1-2CA1F7BE7026}"/>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4AE81561-0A05-854E-A3EA-06B3339866FB}"/>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A9ABF524-C395-9145-90F9-955F42C66D9C}"/>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08202192-E50E-5F48-904F-AA17CBE15A12}" type="slidenum">
              <a:t>3</a:t>
            </a:fld>
            <a:endParaRPr lang="en-GB"/>
          </a:p>
        </p:txBody>
      </p:sp>
      <p:sp>
        <p:nvSpPr>
          <p:cNvPr id="2" name="Slide Image Placeholder 1">
            <a:extLst>
              <a:ext uri="{FF2B5EF4-FFF2-40B4-BE49-F238E27FC236}">
                <a16:creationId xmlns:a16="http://schemas.microsoft.com/office/drawing/2014/main" id="{AA251C1F-034C-D441-9734-546DDF3C1981}"/>
              </a:ext>
            </a:extLst>
          </p:cNvPr>
          <p:cNvSpPr>
            <a:spLocks noGrp="1" noRot="1" noChangeAspect="1" noResize="1"/>
          </p:cNvSpPr>
          <p:nvPr>
            <p:ph type="sldImg"/>
          </p:nvPr>
        </p:nvSpPr>
        <p:spPr>
          <a:xfrm>
            <a:off x="1143000" y="685799"/>
            <a:ext cx="4572000" cy="3429000"/>
          </a:xfrm>
          <a:solidFill>
            <a:srgbClr val="729FCF"/>
          </a:solidFill>
          <a:ln w="25400">
            <a:solidFill>
              <a:srgbClr val="3465AF"/>
            </a:solidFill>
            <a:prstDash val="solid"/>
          </a:ln>
        </p:spPr>
      </p:sp>
      <p:sp>
        <p:nvSpPr>
          <p:cNvPr id="3" name="TextBox 2">
            <a:extLst>
              <a:ext uri="{FF2B5EF4-FFF2-40B4-BE49-F238E27FC236}">
                <a16:creationId xmlns:a16="http://schemas.microsoft.com/office/drawing/2014/main" id="{57822D15-3FF7-0141-B6C7-F132D1E8B52A}"/>
              </a:ext>
            </a:extLst>
          </p:cNvPr>
          <p:cNvSpPr txBox="1"/>
          <p:nvPr/>
        </p:nvSpPr>
        <p:spPr>
          <a:xfrm>
            <a:off x="914400" y="4343400"/>
            <a:ext cx="502920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250EBABF-243F-654B-B6F1-601C10526A30}"/>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BEC46BCD-0A3E-7340-B167-0FA5B5448A38}" type="slidenum">
              <a:t>30</a:t>
            </a:fld>
            <a:endParaRPr lang="en-GB"/>
          </a:p>
        </p:txBody>
      </p:sp>
      <p:sp>
        <p:nvSpPr>
          <p:cNvPr id="2" name="Freeform 1">
            <a:extLst>
              <a:ext uri="{FF2B5EF4-FFF2-40B4-BE49-F238E27FC236}">
                <a16:creationId xmlns:a16="http://schemas.microsoft.com/office/drawing/2014/main" id="{8F113160-38D2-6B46-878D-AEC7425853BB}"/>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6A0C0225-A484-5E45-959C-9BC7C605F75D}"/>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23A57CC8-635A-9643-B9AC-AB5FB3AC50F7}"/>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24FEBD88-661C-6244-9401-B1BA9ADC1909}" type="slidenum">
              <a:t>31</a:t>
            </a:fld>
            <a:endParaRPr lang="en-GB"/>
          </a:p>
        </p:txBody>
      </p:sp>
      <p:sp>
        <p:nvSpPr>
          <p:cNvPr id="2" name="Freeform 1">
            <a:extLst>
              <a:ext uri="{FF2B5EF4-FFF2-40B4-BE49-F238E27FC236}">
                <a16:creationId xmlns:a16="http://schemas.microsoft.com/office/drawing/2014/main" id="{E6F3936D-66FD-9245-B922-5BE8CAB4A3E3}"/>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3E06E0D-E682-0A4A-A882-5F6784FC1717}"/>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63A7CFC1-F611-5848-8BDA-07908A41E109}"/>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A55B9595-F5EC-0F44-AAA6-ADC6D1032F3D}" type="slidenum">
              <a:t>32</a:t>
            </a:fld>
            <a:endParaRPr lang="en-GB"/>
          </a:p>
        </p:txBody>
      </p:sp>
      <p:sp>
        <p:nvSpPr>
          <p:cNvPr id="2" name="Freeform 1">
            <a:extLst>
              <a:ext uri="{FF2B5EF4-FFF2-40B4-BE49-F238E27FC236}">
                <a16:creationId xmlns:a16="http://schemas.microsoft.com/office/drawing/2014/main" id="{BBAEF04C-8091-F249-8D6A-6A0A292944A7}"/>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69E7D46B-289B-B245-8DD3-CC2C03EA19DC}"/>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B77E7AE8-F980-8845-AFD4-C09692727896}"/>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28F8AB3-8708-A349-BF8B-B39497107E32}" type="slidenum">
              <a:t>33</a:t>
            </a:fld>
            <a:endParaRPr lang="en-GB"/>
          </a:p>
        </p:txBody>
      </p:sp>
      <p:sp>
        <p:nvSpPr>
          <p:cNvPr id="2" name="Freeform 1">
            <a:extLst>
              <a:ext uri="{FF2B5EF4-FFF2-40B4-BE49-F238E27FC236}">
                <a16:creationId xmlns:a16="http://schemas.microsoft.com/office/drawing/2014/main" id="{34F93D5E-4680-5542-811A-333F6DDDD1AB}"/>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2D60A03-0E6D-454A-B775-6B4B775D9ED0}"/>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6875F9A4-0A98-374B-80ED-A8F0F6BA70C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3F724624-BE0F-9243-B75D-7406B98A7F31}" type="slidenum">
              <a:t>34</a:t>
            </a:fld>
            <a:endParaRPr lang="en-GB"/>
          </a:p>
        </p:txBody>
      </p:sp>
      <p:sp>
        <p:nvSpPr>
          <p:cNvPr id="2" name="Freeform 1">
            <a:extLst>
              <a:ext uri="{FF2B5EF4-FFF2-40B4-BE49-F238E27FC236}">
                <a16:creationId xmlns:a16="http://schemas.microsoft.com/office/drawing/2014/main" id="{365E4E3B-D1ED-5243-8BD1-D77D3A45206C}"/>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3B1DCEB7-B5C7-924F-809A-D033B8C41F29}"/>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9793D3A2-A013-D048-9F4F-5B405F29D6FD}"/>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95FD020-AE3D-1344-A212-3F9EC85BEE54}" type="slidenum">
              <a:t>35</a:t>
            </a:fld>
            <a:endParaRPr lang="en-GB"/>
          </a:p>
        </p:txBody>
      </p:sp>
      <p:sp>
        <p:nvSpPr>
          <p:cNvPr id="2" name="Freeform 1">
            <a:extLst>
              <a:ext uri="{FF2B5EF4-FFF2-40B4-BE49-F238E27FC236}">
                <a16:creationId xmlns:a16="http://schemas.microsoft.com/office/drawing/2014/main" id="{9D87AA27-BE28-7B4B-AC7D-8512A7CF466F}"/>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8386691-AE03-6C48-8DF6-8C65463BFBE2}"/>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141B385F-1B0A-5F47-89A9-F53B8DD861B5}"/>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DC25D18A-23C4-9C44-9177-ED020F0F1ED5}" type="slidenum">
              <a:t>36</a:t>
            </a:fld>
            <a:endParaRPr lang="en-GB"/>
          </a:p>
        </p:txBody>
      </p:sp>
      <p:sp>
        <p:nvSpPr>
          <p:cNvPr id="2" name="Slide Image Placeholder 1">
            <a:extLst>
              <a:ext uri="{FF2B5EF4-FFF2-40B4-BE49-F238E27FC236}">
                <a16:creationId xmlns:a16="http://schemas.microsoft.com/office/drawing/2014/main" id="{6E59F002-F214-1C40-AE1B-A1B75782EB05}"/>
              </a:ext>
            </a:extLst>
          </p:cNvPr>
          <p:cNvSpPr>
            <a:spLocks noGrp="1" noRot="1" noChangeAspect="1" noResize="1"/>
          </p:cNvSpPr>
          <p:nvPr>
            <p:ph type="sldImg"/>
          </p:nvPr>
        </p:nvSpPr>
        <p:spPr>
          <a:xfrm>
            <a:off x="1141413" y="685800"/>
            <a:ext cx="4568825" cy="3427413"/>
          </a:xfrm>
          <a:solidFill>
            <a:srgbClr val="729FCF"/>
          </a:solidFill>
          <a:ln w="25400">
            <a:solidFill>
              <a:srgbClr val="3465AF"/>
            </a:solidFill>
            <a:prstDash val="solid"/>
          </a:ln>
        </p:spPr>
      </p:sp>
      <p:sp>
        <p:nvSpPr>
          <p:cNvPr id="3" name="TextBox 2">
            <a:extLst>
              <a:ext uri="{FF2B5EF4-FFF2-40B4-BE49-F238E27FC236}">
                <a16:creationId xmlns:a16="http://schemas.microsoft.com/office/drawing/2014/main" id="{0784B01F-8BD4-8B43-B03A-C8DA2D4A728E}"/>
              </a:ext>
            </a:extLst>
          </p:cNvPr>
          <p:cNvSpPr txBox="1"/>
          <p:nvPr/>
        </p:nvSpPr>
        <p:spPr>
          <a:xfrm>
            <a:off x="914400" y="4343400"/>
            <a:ext cx="50227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2E36FD59-8602-AF4F-A79A-5D75143F7D81}"/>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DBE2B7C7-75C6-CA45-81BB-D7F7C4027808}" type="slidenum">
              <a:t>37</a:t>
            </a:fld>
            <a:endParaRPr lang="en-GB"/>
          </a:p>
        </p:txBody>
      </p:sp>
      <p:sp>
        <p:nvSpPr>
          <p:cNvPr id="2" name="Slide Image Placeholder 1">
            <a:extLst>
              <a:ext uri="{FF2B5EF4-FFF2-40B4-BE49-F238E27FC236}">
                <a16:creationId xmlns:a16="http://schemas.microsoft.com/office/drawing/2014/main" id="{8C269FA7-BD72-CA41-AAAD-868723CB005A}"/>
              </a:ext>
            </a:extLst>
          </p:cNvPr>
          <p:cNvSpPr>
            <a:spLocks noGrp="1" noRot="1" noChangeAspect="1" noResize="1"/>
          </p:cNvSpPr>
          <p:nvPr>
            <p:ph type="sldImg"/>
          </p:nvPr>
        </p:nvSpPr>
        <p:spPr>
          <a:xfrm>
            <a:off x="1141413" y="685800"/>
            <a:ext cx="4568825" cy="3427413"/>
          </a:xfrm>
          <a:solidFill>
            <a:srgbClr val="729FCF"/>
          </a:solidFill>
          <a:ln w="25400">
            <a:solidFill>
              <a:srgbClr val="3465AF"/>
            </a:solidFill>
            <a:prstDash val="solid"/>
          </a:ln>
        </p:spPr>
      </p:sp>
      <p:sp>
        <p:nvSpPr>
          <p:cNvPr id="3" name="TextBox 2">
            <a:extLst>
              <a:ext uri="{FF2B5EF4-FFF2-40B4-BE49-F238E27FC236}">
                <a16:creationId xmlns:a16="http://schemas.microsoft.com/office/drawing/2014/main" id="{C7364486-1A0F-294C-AB9F-04D0FA5CB89D}"/>
              </a:ext>
            </a:extLst>
          </p:cNvPr>
          <p:cNvSpPr txBox="1"/>
          <p:nvPr/>
        </p:nvSpPr>
        <p:spPr>
          <a:xfrm>
            <a:off x="914400" y="4343400"/>
            <a:ext cx="50227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A334B5EB-2FF1-194F-9E6A-8E1265605FA5}"/>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373F1114-1EEE-484C-A896-2EBC24C6C02B}" type="slidenum">
              <a:t>38</a:t>
            </a:fld>
            <a:endParaRPr lang="en-GB"/>
          </a:p>
        </p:txBody>
      </p:sp>
      <p:sp>
        <p:nvSpPr>
          <p:cNvPr id="2" name="Slide Image Placeholder 1">
            <a:extLst>
              <a:ext uri="{FF2B5EF4-FFF2-40B4-BE49-F238E27FC236}">
                <a16:creationId xmlns:a16="http://schemas.microsoft.com/office/drawing/2014/main" id="{23E5F3E9-C26E-B640-B6A5-2FE4FA1F9BDE}"/>
              </a:ext>
            </a:extLst>
          </p:cNvPr>
          <p:cNvSpPr>
            <a:spLocks noGrp="1" noRot="1" noChangeAspect="1" noResize="1"/>
          </p:cNvSpPr>
          <p:nvPr>
            <p:ph type="sldImg"/>
          </p:nvPr>
        </p:nvSpPr>
        <p:spPr>
          <a:xfrm>
            <a:off x="1141413" y="685800"/>
            <a:ext cx="4568825" cy="3427413"/>
          </a:xfrm>
          <a:solidFill>
            <a:srgbClr val="729FCF"/>
          </a:solidFill>
          <a:ln w="25400">
            <a:solidFill>
              <a:srgbClr val="3465AF"/>
            </a:solidFill>
            <a:prstDash val="solid"/>
          </a:ln>
        </p:spPr>
      </p:sp>
      <p:sp>
        <p:nvSpPr>
          <p:cNvPr id="3" name="TextBox 2">
            <a:extLst>
              <a:ext uri="{FF2B5EF4-FFF2-40B4-BE49-F238E27FC236}">
                <a16:creationId xmlns:a16="http://schemas.microsoft.com/office/drawing/2014/main" id="{E4957F94-DBC3-6240-81D2-138B31F33D8A}"/>
              </a:ext>
            </a:extLst>
          </p:cNvPr>
          <p:cNvSpPr txBox="1"/>
          <p:nvPr/>
        </p:nvSpPr>
        <p:spPr>
          <a:xfrm>
            <a:off x="914400" y="4343400"/>
            <a:ext cx="50227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8F18AB6-160A-A14F-9656-37447336D0B4}"/>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50CDC172-6E05-6749-9C94-C78D4FAD71F9}" type="slidenum">
              <a:t>39</a:t>
            </a:fld>
            <a:endParaRPr lang="en-GB"/>
          </a:p>
        </p:txBody>
      </p:sp>
      <p:sp>
        <p:nvSpPr>
          <p:cNvPr id="2" name="Freeform 1">
            <a:extLst>
              <a:ext uri="{FF2B5EF4-FFF2-40B4-BE49-F238E27FC236}">
                <a16:creationId xmlns:a16="http://schemas.microsoft.com/office/drawing/2014/main" id="{7E8040DA-DC81-3047-A5F3-B89E736C3283}"/>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E281A86-679B-4C46-829B-831EB24ECD83}"/>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E8C88C55-AC65-134D-89D9-28B63E157406}"/>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16AC6EF4-0687-2941-AD50-93045EB38E86}" type="slidenum">
              <a:t>4</a:t>
            </a:fld>
            <a:endParaRPr lang="en-GB"/>
          </a:p>
        </p:txBody>
      </p:sp>
      <p:sp>
        <p:nvSpPr>
          <p:cNvPr id="2" name="Slide Image Placeholder 1">
            <a:extLst>
              <a:ext uri="{FF2B5EF4-FFF2-40B4-BE49-F238E27FC236}">
                <a16:creationId xmlns:a16="http://schemas.microsoft.com/office/drawing/2014/main" id="{BF4822DA-9642-DE46-8272-122C7E833E88}"/>
              </a:ext>
            </a:extLst>
          </p:cNvPr>
          <p:cNvSpPr>
            <a:spLocks noGrp="1" noRot="1" noChangeAspect="1" noResize="1"/>
          </p:cNvSpPr>
          <p:nvPr>
            <p:ph type="sldImg"/>
          </p:nvPr>
        </p:nvSpPr>
        <p:spPr>
          <a:xfrm>
            <a:off x="1143000" y="685799"/>
            <a:ext cx="4572000" cy="3429000"/>
          </a:xfrm>
          <a:solidFill>
            <a:srgbClr val="729FCF"/>
          </a:solidFill>
          <a:ln w="25400">
            <a:solidFill>
              <a:srgbClr val="3465AF"/>
            </a:solidFill>
            <a:prstDash val="solid"/>
          </a:ln>
        </p:spPr>
      </p:sp>
      <p:sp>
        <p:nvSpPr>
          <p:cNvPr id="3" name="TextBox 2">
            <a:extLst>
              <a:ext uri="{FF2B5EF4-FFF2-40B4-BE49-F238E27FC236}">
                <a16:creationId xmlns:a16="http://schemas.microsoft.com/office/drawing/2014/main" id="{D2DB683C-5A5C-6A4A-9205-3A2597883FD3}"/>
              </a:ext>
            </a:extLst>
          </p:cNvPr>
          <p:cNvSpPr txBox="1"/>
          <p:nvPr/>
        </p:nvSpPr>
        <p:spPr>
          <a:xfrm>
            <a:off x="914400" y="4343400"/>
            <a:ext cx="502920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5F1E7084-5045-804D-B484-9025F3175D09}"/>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0D26EC95-229D-5748-8E7B-62222FBC0CDC}" type="slidenum">
              <a:t>40</a:t>
            </a:fld>
            <a:endParaRPr lang="en-GB"/>
          </a:p>
        </p:txBody>
      </p:sp>
      <p:sp>
        <p:nvSpPr>
          <p:cNvPr id="2" name="Freeform 1">
            <a:extLst>
              <a:ext uri="{FF2B5EF4-FFF2-40B4-BE49-F238E27FC236}">
                <a16:creationId xmlns:a16="http://schemas.microsoft.com/office/drawing/2014/main" id="{FD8AD2BA-924C-7940-8DDF-21A87C917701}"/>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E58670F9-0301-2543-8549-F47BBE0C2E01}"/>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8767A4F-876A-9841-942E-C54ECF09F1BD}"/>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2741EC02-0310-8C47-BF0D-57E35382EC21}" type="slidenum">
              <a:t>41</a:t>
            </a:fld>
            <a:endParaRPr lang="en-GB"/>
          </a:p>
        </p:txBody>
      </p:sp>
      <p:sp>
        <p:nvSpPr>
          <p:cNvPr id="2" name="Freeform 1">
            <a:extLst>
              <a:ext uri="{FF2B5EF4-FFF2-40B4-BE49-F238E27FC236}">
                <a16:creationId xmlns:a16="http://schemas.microsoft.com/office/drawing/2014/main" id="{DB78580B-348B-F541-9757-FAC15364D727}"/>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DDBBDB88-4297-6342-9567-ACC4E43FA0EC}"/>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12799DE-E9F9-A44E-BB70-E24A2DF279B9}"/>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D989A643-5CD9-F74B-B7A8-5970325E2232}" type="slidenum">
              <a:t>42</a:t>
            </a:fld>
            <a:endParaRPr lang="en-GB"/>
          </a:p>
        </p:txBody>
      </p:sp>
      <p:sp>
        <p:nvSpPr>
          <p:cNvPr id="2" name="Freeform 1">
            <a:extLst>
              <a:ext uri="{FF2B5EF4-FFF2-40B4-BE49-F238E27FC236}">
                <a16:creationId xmlns:a16="http://schemas.microsoft.com/office/drawing/2014/main" id="{1D99C779-FF8C-104F-9514-5BB4166ED2B0}"/>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11EA40B4-9BEC-4F4F-89DB-9E0FC29C9A71}"/>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0F49C7A9-915A-CE4A-A6B9-0B9C2E8D1077}"/>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8B6BD222-2853-3247-B557-D759A9B09AF3}" type="slidenum">
              <a:t>43</a:t>
            </a:fld>
            <a:endParaRPr lang="en-GB"/>
          </a:p>
        </p:txBody>
      </p:sp>
      <p:sp>
        <p:nvSpPr>
          <p:cNvPr id="2" name="Freeform 1">
            <a:extLst>
              <a:ext uri="{FF2B5EF4-FFF2-40B4-BE49-F238E27FC236}">
                <a16:creationId xmlns:a16="http://schemas.microsoft.com/office/drawing/2014/main" id="{79555291-3986-8F46-954D-6FCB4E0520EB}"/>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FC916EEB-1FAC-274B-84C4-1BCE9740CBC8}"/>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12CB80D3-1082-3E47-8279-9EE654C91603}"/>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3D99A8FE-F8B4-4045-B167-ADF32A81ECB1}" type="slidenum">
              <a:t>44</a:t>
            </a:fld>
            <a:endParaRPr lang="en-GB"/>
          </a:p>
        </p:txBody>
      </p:sp>
      <p:sp>
        <p:nvSpPr>
          <p:cNvPr id="2" name="Freeform 1">
            <a:extLst>
              <a:ext uri="{FF2B5EF4-FFF2-40B4-BE49-F238E27FC236}">
                <a16:creationId xmlns:a16="http://schemas.microsoft.com/office/drawing/2014/main" id="{A6F38936-D630-F44F-A5AB-E431D5C198EE}"/>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C9297A8-9B2F-5A4E-8136-28C4EA3D3EBF}"/>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76343644-39B6-B747-9741-96A9347869E5}"/>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73173F0-EA1F-B740-B74A-E215ED814302}" type="slidenum">
              <a:t>45</a:t>
            </a:fld>
            <a:endParaRPr lang="en-GB"/>
          </a:p>
        </p:txBody>
      </p:sp>
      <p:sp>
        <p:nvSpPr>
          <p:cNvPr id="2" name="Freeform 1">
            <a:extLst>
              <a:ext uri="{FF2B5EF4-FFF2-40B4-BE49-F238E27FC236}">
                <a16:creationId xmlns:a16="http://schemas.microsoft.com/office/drawing/2014/main" id="{93E92031-D8D1-9E4C-8B8E-91D5C9D5A5F9}"/>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298C067-D878-234E-A9DF-98AB80FC78A5}"/>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2F0CAC3A-A16A-7445-9A24-8A033ECE978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8974EF97-CEAF-2443-A9F5-6E80D5632853}" type="slidenum">
              <a:t>46</a:t>
            </a:fld>
            <a:endParaRPr lang="en-GB"/>
          </a:p>
        </p:txBody>
      </p:sp>
      <p:sp>
        <p:nvSpPr>
          <p:cNvPr id="2" name="Freeform 1">
            <a:extLst>
              <a:ext uri="{FF2B5EF4-FFF2-40B4-BE49-F238E27FC236}">
                <a16:creationId xmlns:a16="http://schemas.microsoft.com/office/drawing/2014/main" id="{BF78B43B-91C5-F849-B286-1A4A10D44FFF}"/>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C063A7CE-7F64-F04F-9526-1C4AAEB4563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EE5FDE76-DA55-A349-A457-6D5BD64E2257}"/>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8D05CE39-2CF2-9E4B-8300-306FB5E3A09E}" type="slidenum">
              <a:t>47</a:t>
            </a:fld>
            <a:endParaRPr lang="en-GB"/>
          </a:p>
        </p:txBody>
      </p:sp>
      <p:sp>
        <p:nvSpPr>
          <p:cNvPr id="2" name="Freeform 1">
            <a:extLst>
              <a:ext uri="{FF2B5EF4-FFF2-40B4-BE49-F238E27FC236}">
                <a16:creationId xmlns:a16="http://schemas.microsoft.com/office/drawing/2014/main" id="{FF9C0393-CF43-A543-BE18-946010EB9898}"/>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020B9AA3-BDC5-C047-8F04-0AAD887E9A86}"/>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676492DF-085D-8449-A3B3-840ACA267BE6}"/>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4EEC5D4D-AE71-E14A-AA6D-7E76D88C85A5}" type="slidenum">
              <a:t>48</a:t>
            </a:fld>
            <a:endParaRPr lang="en-GB"/>
          </a:p>
        </p:txBody>
      </p:sp>
      <p:sp>
        <p:nvSpPr>
          <p:cNvPr id="2" name="Freeform 1">
            <a:extLst>
              <a:ext uri="{FF2B5EF4-FFF2-40B4-BE49-F238E27FC236}">
                <a16:creationId xmlns:a16="http://schemas.microsoft.com/office/drawing/2014/main" id="{9B227B60-1914-4640-8287-BA6C4BC52DE2}"/>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B2331525-BEA7-604F-9308-4B4C954B49A6}"/>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E63F27B7-0257-8446-9CD1-AB9E1D477A94}"/>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C4633A4-F7ED-BF4B-B8CF-09609A5681FA}" type="slidenum">
              <a:t>49</a:t>
            </a:fld>
            <a:endParaRPr lang="en-GB"/>
          </a:p>
        </p:txBody>
      </p:sp>
      <p:sp>
        <p:nvSpPr>
          <p:cNvPr id="2" name="Freeform 1">
            <a:extLst>
              <a:ext uri="{FF2B5EF4-FFF2-40B4-BE49-F238E27FC236}">
                <a16:creationId xmlns:a16="http://schemas.microsoft.com/office/drawing/2014/main" id="{180E64C1-F0C7-BD4D-8E15-B813109D1974}"/>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3FBAEC62-1CAE-2645-AD25-3E5C96ECD97F}"/>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B031D312-4B2F-DE46-922C-120276E3DB7C}"/>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F7A57D11-96AE-B045-811B-7CF2643CC414}" type="slidenum">
              <a:t>5</a:t>
            </a:fld>
            <a:endParaRPr lang="en-GB"/>
          </a:p>
        </p:txBody>
      </p:sp>
      <p:sp>
        <p:nvSpPr>
          <p:cNvPr id="2" name="Freeform 1">
            <a:extLst>
              <a:ext uri="{FF2B5EF4-FFF2-40B4-BE49-F238E27FC236}">
                <a16:creationId xmlns:a16="http://schemas.microsoft.com/office/drawing/2014/main" id="{AD94FA4E-DAB5-A249-A209-58743FCCC4ED}"/>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FECE09F8-89E5-ED4C-BCAB-35BCF41F9196}"/>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63F8AAB-C0A7-EB4E-8E3B-0F919680D124}"/>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D59FC897-C3E3-344B-BC4A-C81569469B3D}" type="slidenum">
              <a:t>50</a:t>
            </a:fld>
            <a:endParaRPr lang="en-GB"/>
          </a:p>
        </p:txBody>
      </p:sp>
      <p:sp>
        <p:nvSpPr>
          <p:cNvPr id="2" name="Freeform 1">
            <a:extLst>
              <a:ext uri="{FF2B5EF4-FFF2-40B4-BE49-F238E27FC236}">
                <a16:creationId xmlns:a16="http://schemas.microsoft.com/office/drawing/2014/main" id="{E51185A1-10F5-DB49-8FB2-B04FF25F12A8}"/>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3753CF16-3BFC-9B46-87B0-FBDDF8634741}"/>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99BA01CF-7108-364A-BCE1-D088F6A16C93}"/>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8D97247A-EE38-1445-9B87-A6E8536CE95A}" type="slidenum">
              <a:t>51</a:t>
            </a:fld>
            <a:endParaRPr lang="en-GB"/>
          </a:p>
        </p:txBody>
      </p:sp>
      <p:sp>
        <p:nvSpPr>
          <p:cNvPr id="2" name="Slide Image Placeholder 1">
            <a:extLst>
              <a:ext uri="{FF2B5EF4-FFF2-40B4-BE49-F238E27FC236}">
                <a16:creationId xmlns:a16="http://schemas.microsoft.com/office/drawing/2014/main" id="{736E2972-8D99-2644-9958-D3C16F881526}"/>
              </a:ext>
            </a:extLst>
          </p:cNvPr>
          <p:cNvSpPr>
            <a:spLocks noGrp="1" noRot="1" noChangeAspect="1" noResize="1"/>
          </p:cNvSpPr>
          <p:nvPr>
            <p:ph type="sldImg"/>
          </p:nvPr>
        </p:nvSpPr>
        <p:spPr>
          <a:xfrm>
            <a:off x="1222199" y="714240"/>
            <a:ext cx="4496040" cy="3368880"/>
          </a:xfrm>
          <a:solidFill>
            <a:srgbClr val="729FCF"/>
          </a:solidFill>
          <a:ln w="25400">
            <a:solidFill>
              <a:srgbClr val="3465AF"/>
            </a:solidFill>
            <a:prstDash val="solid"/>
          </a:ln>
        </p:spPr>
      </p:sp>
      <p:sp>
        <p:nvSpPr>
          <p:cNvPr id="3" name="TextBox 2">
            <a:extLst>
              <a:ext uri="{FF2B5EF4-FFF2-40B4-BE49-F238E27FC236}">
                <a16:creationId xmlns:a16="http://schemas.microsoft.com/office/drawing/2014/main" id="{1DE2F2D0-F836-E448-BA7C-5734BC0517BB}"/>
              </a:ext>
            </a:extLst>
          </p:cNvPr>
          <p:cNvSpPr txBox="1"/>
          <p:nvPr/>
        </p:nvSpPr>
        <p:spPr>
          <a:xfrm>
            <a:off x="925200" y="4314600"/>
            <a:ext cx="5089319" cy="4057559"/>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17060F0F-3781-7F42-AB6D-718070323E98}"/>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B036C946-9210-CA4F-86E5-354410BE20F5}" type="slidenum">
              <a:t>52</a:t>
            </a:fld>
            <a:endParaRPr lang="en-GB"/>
          </a:p>
        </p:txBody>
      </p:sp>
      <p:sp>
        <p:nvSpPr>
          <p:cNvPr id="2" name="Freeform 1">
            <a:extLst>
              <a:ext uri="{FF2B5EF4-FFF2-40B4-BE49-F238E27FC236}">
                <a16:creationId xmlns:a16="http://schemas.microsoft.com/office/drawing/2014/main" id="{DD786A7B-18A3-854B-AEFC-FB828B466FCF}"/>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FADCC938-E2D9-4B4E-AD19-1F5C9FA0C308}"/>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7CB12CBD-A194-2740-8F11-EE2167CAC7A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889E379D-5ACF-264D-84D7-3FD74E8EB887}" type="slidenum">
              <a:t>53</a:t>
            </a:fld>
            <a:endParaRPr lang="en-GB"/>
          </a:p>
        </p:txBody>
      </p:sp>
      <p:sp>
        <p:nvSpPr>
          <p:cNvPr id="2" name="Freeform 1">
            <a:extLst>
              <a:ext uri="{FF2B5EF4-FFF2-40B4-BE49-F238E27FC236}">
                <a16:creationId xmlns:a16="http://schemas.microsoft.com/office/drawing/2014/main" id="{F089F153-260D-F441-BDA1-5A54E32D435C}"/>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081C8F8D-2117-E942-8EFF-BEE8F3ACE8E1}"/>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F713D4BC-1E44-DE41-B8EC-EDF811B3058D}"/>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2CD62FA1-2879-5E4F-8585-119256299E34}" type="slidenum">
              <a:t>54</a:t>
            </a:fld>
            <a:endParaRPr lang="en-GB"/>
          </a:p>
        </p:txBody>
      </p:sp>
      <p:sp>
        <p:nvSpPr>
          <p:cNvPr id="2" name="Freeform 1">
            <a:extLst>
              <a:ext uri="{FF2B5EF4-FFF2-40B4-BE49-F238E27FC236}">
                <a16:creationId xmlns:a16="http://schemas.microsoft.com/office/drawing/2014/main" id="{8AD8055D-88A1-4F40-9B40-C2727C57D86F}"/>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525B1881-12DC-F544-A454-3BCE725C0455}"/>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3CF7F2F6-0E08-3549-BDE3-43E65E06C5C8}"/>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9CE9BD48-47F9-0A47-A147-38F6561EE2CF}" type="slidenum">
              <a:t>55</a:t>
            </a:fld>
            <a:endParaRPr lang="en-GB"/>
          </a:p>
        </p:txBody>
      </p:sp>
      <p:sp>
        <p:nvSpPr>
          <p:cNvPr id="2" name="Freeform 1">
            <a:extLst>
              <a:ext uri="{FF2B5EF4-FFF2-40B4-BE49-F238E27FC236}">
                <a16:creationId xmlns:a16="http://schemas.microsoft.com/office/drawing/2014/main" id="{733832D8-73E8-544D-89A6-6DDB00608213}"/>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1F29E1D-8714-2A46-8567-6017D7553FA3}"/>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3AAED5B8-825B-B941-8460-772A6681F877}"/>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A2FE3765-D680-014C-84CA-897823782ECF}" type="slidenum">
              <a:t>56</a:t>
            </a:fld>
            <a:endParaRPr lang="en-GB"/>
          </a:p>
        </p:txBody>
      </p:sp>
      <p:sp>
        <p:nvSpPr>
          <p:cNvPr id="2" name="Freeform 1">
            <a:extLst>
              <a:ext uri="{FF2B5EF4-FFF2-40B4-BE49-F238E27FC236}">
                <a16:creationId xmlns:a16="http://schemas.microsoft.com/office/drawing/2014/main" id="{C189C977-757D-214C-A84E-0ADF595AAB2E}"/>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262F870C-9CA7-0C42-9BD8-C4A844C07087}"/>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B4E97E4E-6925-0B4C-9E1E-AAA7D474EB07}"/>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F2E12047-C5A7-C94F-9AE8-8BEB8E93206A}" type="slidenum">
              <a:t>57</a:t>
            </a:fld>
            <a:endParaRPr lang="en-GB"/>
          </a:p>
        </p:txBody>
      </p:sp>
      <p:sp>
        <p:nvSpPr>
          <p:cNvPr id="2" name="Freeform 1">
            <a:extLst>
              <a:ext uri="{FF2B5EF4-FFF2-40B4-BE49-F238E27FC236}">
                <a16:creationId xmlns:a16="http://schemas.microsoft.com/office/drawing/2014/main" id="{76BC0F2C-1289-3841-BEA0-FFCE672305BD}"/>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C9AD4A04-52C7-F14B-B5D1-6581A8F4BF4F}"/>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5170C176-6C59-DE4B-AD67-CF11344C61D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0984D4CB-CFC9-CC4E-A0C4-9C7FA23B7447}" type="slidenum">
              <a:t>58</a:t>
            </a:fld>
            <a:endParaRPr lang="en-GB"/>
          </a:p>
        </p:txBody>
      </p:sp>
      <p:sp>
        <p:nvSpPr>
          <p:cNvPr id="2" name="Freeform 1">
            <a:extLst>
              <a:ext uri="{FF2B5EF4-FFF2-40B4-BE49-F238E27FC236}">
                <a16:creationId xmlns:a16="http://schemas.microsoft.com/office/drawing/2014/main" id="{E3834BB4-25B1-4945-B88C-14156993B161}"/>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57AFFB4C-0744-2E47-934E-9F5154912F7D}"/>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7640890D-554C-BB48-89B8-7FFD1C9A5749}"/>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B830DE09-8FDB-AA45-B0BC-F88E26765BEB}" type="slidenum">
              <a:t>59</a:t>
            </a:fld>
            <a:endParaRPr lang="en-GB"/>
          </a:p>
        </p:txBody>
      </p:sp>
      <p:sp>
        <p:nvSpPr>
          <p:cNvPr id="2" name="Freeform 1">
            <a:extLst>
              <a:ext uri="{FF2B5EF4-FFF2-40B4-BE49-F238E27FC236}">
                <a16:creationId xmlns:a16="http://schemas.microsoft.com/office/drawing/2014/main" id="{B2250356-AEB3-DB41-9036-4F4D8C03AC19}"/>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22A8BA2F-4493-374F-8AD7-AE83D2B58C48}"/>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AED2306F-32FF-D04A-B995-E3467DFE5B2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CC2253AE-D19C-7D4E-AB20-53F9211CF42E}" type="slidenum">
              <a:t>6</a:t>
            </a:fld>
            <a:endParaRPr lang="en-GB"/>
          </a:p>
        </p:txBody>
      </p:sp>
      <p:sp>
        <p:nvSpPr>
          <p:cNvPr id="2" name="Freeform 1">
            <a:extLst>
              <a:ext uri="{FF2B5EF4-FFF2-40B4-BE49-F238E27FC236}">
                <a16:creationId xmlns:a16="http://schemas.microsoft.com/office/drawing/2014/main" id="{88426864-EB6C-7A4F-A3D3-F8A50AC1121C}"/>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7BAC385C-F6A9-EB48-9598-818E6D80799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DFCF608E-99B5-B74D-A027-2CF5535914D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491DB5A0-D069-0444-B76C-3BE16D4B8BD4}" type="slidenum">
              <a:t>60</a:t>
            </a:fld>
            <a:endParaRPr lang="en-GB"/>
          </a:p>
        </p:txBody>
      </p:sp>
      <p:sp>
        <p:nvSpPr>
          <p:cNvPr id="2" name="Freeform 1">
            <a:extLst>
              <a:ext uri="{FF2B5EF4-FFF2-40B4-BE49-F238E27FC236}">
                <a16:creationId xmlns:a16="http://schemas.microsoft.com/office/drawing/2014/main" id="{D643E03F-A0EC-184D-81C1-34291F2BC629}"/>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5F086B71-52BD-8E48-B38E-01638F48B09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944412BE-6454-BE46-BCF5-989138A3A901}"/>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1A11B2C6-BA01-D440-AD78-8C15AD7B307D}" type="slidenum">
              <a:t>61</a:t>
            </a:fld>
            <a:endParaRPr lang="en-GB"/>
          </a:p>
        </p:txBody>
      </p:sp>
      <p:sp>
        <p:nvSpPr>
          <p:cNvPr id="2" name="Freeform 1">
            <a:extLst>
              <a:ext uri="{FF2B5EF4-FFF2-40B4-BE49-F238E27FC236}">
                <a16:creationId xmlns:a16="http://schemas.microsoft.com/office/drawing/2014/main" id="{58B45549-A428-1740-BAF9-C5C415713DF7}"/>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D132EF17-3EDE-954E-9E98-C388283AC824}"/>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116D7ECC-3155-CE4E-9E3F-C0E53685CBE7}"/>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6B8B1FD7-0213-EC47-92D6-21A64AC07BF1}" type="slidenum">
              <a:t>62</a:t>
            </a:fld>
            <a:endParaRPr lang="en-GB"/>
          </a:p>
        </p:txBody>
      </p:sp>
      <p:sp>
        <p:nvSpPr>
          <p:cNvPr id="2" name="Freeform 1">
            <a:extLst>
              <a:ext uri="{FF2B5EF4-FFF2-40B4-BE49-F238E27FC236}">
                <a16:creationId xmlns:a16="http://schemas.microsoft.com/office/drawing/2014/main" id="{65773698-A909-3845-8260-303055D7B7F4}"/>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20DF10F8-A642-5B49-BCE8-23E9D5AA83C6}"/>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9739F437-EC0D-F34E-B8A7-FDEBFAE377FB}"/>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B24C3722-7EB0-D142-B3CC-4C9972403DC1}" type="slidenum">
              <a:t>63</a:t>
            </a:fld>
            <a:endParaRPr lang="en-GB"/>
          </a:p>
        </p:txBody>
      </p:sp>
      <p:sp>
        <p:nvSpPr>
          <p:cNvPr id="2" name="Freeform 1">
            <a:extLst>
              <a:ext uri="{FF2B5EF4-FFF2-40B4-BE49-F238E27FC236}">
                <a16:creationId xmlns:a16="http://schemas.microsoft.com/office/drawing/2014/main" id="{39145001-2A1B-A64A-98F2-840E7474FDD4}"/>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348894D9-F1E1-7143-8C21-DC829D718898}"/>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C56BBA49-D2C9-D646-9BC9-16393FAC51FC}"/>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4469E5CD-C5EF-BE44-AD63-A49C937D6792}" type="slidenum">
              <a:t>64</a:t>
            </a:fld>
            <a:endParaRPr lang="en-GB"/>
          </a:p>
        </p:txBody>
      </p:sp>
      <p:sp>
        <p:nvSpPr>
          <p:cNvPr id="2" name="Freeform 1">
            <a:extLst>
              <a:ext uri="{FF2B5EF4-FFF2-40B4-BE49-F238E27FC236}">
                <a16:creationId xmlns:a16="http://schemas.microsoft.com/office/drawing/2014/main" id="{A979062F-5960-D74A-AAD8-561FFF52EB98}"/>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98BFEE5-5A60-F24C-919D-AED4CEC13D36}"/>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8D53CAB5-7E64-AB42-ABA1-5BE52B8D33BF}"/>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F57C6D6A-0724-7340-9EC9-E9102E796E7C}" type="slidenum">
              <a:t>65</a:t>
            </a:fld>
            <a:endParaRPr lang="en-GB"/>
          </a:p>
        </p:txBody>
      </p:sp>
      <p:sp>
        <p:nvSpPr>
          <p:cNvPr id="2" name="Freeform 1">
            <a:extLst>
              <a:ext uri="{FF2B5EF4-FFF2-40B4-BE49-F238E27FC236}">
                <a16:creationId xmlns:a16="http://schemas.microsoft.com/office/drawing/2014/main" id="{20DA6CA5-A27D-0642-8385-869B3389679D}"/>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7352ED21-9957-1449-92FB-4E19D517E3EB}"/>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C7789AD4-AC1D-DF41-860B-BC772045B740}"/>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B04A6BC5-99EE-D14A-9F1E-F003502AF055}" type="slidenum">
              <a:t>66</a:t>
            </a:fld>
            <a:endParaRPr lang="en-GB"/>
          </a:p>
        </p:txBody>
      </p:sp>
      <p:sp>
        <p:nvSpPr>
          <p:cNvPr id="2" name="Freeform 1">
            <a:extLst>
              <a:ext uri="{FF2B5EF4-FFF2-40B4-BE49-F238E27FC236}">
                <a16:creationId xmlns:a16="http://schemas.microsoft.com/office/drawing/2014/main" id="{7D7B9629-BEFA-6B4C-836D-ABC47E4BB888}"/>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3E4ED5D0-2CF1-204F-856E-92546A272A8F}"/>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C6499D4D-37E1-AC46-992D-EC33C967F014}"/>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F291EBDE-9E00-4D46-BB93-41984390ACDF}" type="slidenum">
              <a:t>67</a:t>
            </a:fld>
            <a:endParaRPr lang="en-GB"/>
          </a:p>
        </p:txBody>
      </p:sp>
      <p:sp>
        <p:nvSpPr>
          <p:cNvPr id="2" name="Freeform 1">
            <a:extLst>
              <a:ext uri="{FF2B5EF4-FFF2-40B4-BE49-F238E27FC236}">
                <a16:creationId xmlns:a16="http://schemas.microsoft.com/office/drawing/2014/main" id="{0A4C3D42-A448-894E-8510-C947718498B5}"/>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055ECE4C-9FD2-E140-BD42-F8162C5EA7F8}"/>
              </a:ext>
            </a:extLst>
          </p:cNvPr>
          <p:cNvSpPr txBox="1"/>
          <p:nvPr/>
        </p:nvSpPr>
        <p:spPr>
          <a:xfrm>
            <a:off x="914039" y="4343400"/>
            <a:ext cx="5008680" cy="409896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4D6AAE44-B32C-A04C-8668-565BF05D0E96}"/>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8BA48914-E6E7-EA4B-BB54-670832370B59}" type="slidenum">
              <a:t>7</a:t>
            </a:fld>
            <a:endParaRPr lang="en-GB"/>
          </a:p>
        </p:txBody>
      </p:sp>
      <p:sp>
        <p:nvSpPr>
          <p:cNvPr id="2" name="Freeform 1">
            <a:extLst>
              <a:ext uri="{FF2B5EF4-FFF2-40B4-BE49-F238E27FC236}">
                <a16:creationId xmlns:a16="http://schemas.microsoft.com/office/drawing/2014/main" id="{D5E2D7AF-F7AE-364F-B67B-B9C60AC598E2}"/>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A6CE3737-2B79-8E44-87F9-0CF655C74F9F}"/>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E01F493A-6FAE-4446-A784-D51F2B223A57}"/>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1C2F43CF-49D0-6B49-9F11-1D8CD295DD75}" type="slidenum">
              <a:t>8</a:t>
            </a:fld>
            <a:endParaRPr lang="en-GB"/>
          </a:p>
        </p:txBody>
      </p:sp>
      <p:sp>
        <p:nvSpPr>
          <p:cNvPr id="2" name="Freeform 1">
            <a:extLst>
              <a:ext uri="{FF2B5EF4-FFF2-40B4-BE49-F238E27FC236}">
                <a16:creationId xmlns:a16="http://schemas.microsoft.com/office/drawing/2014/main" id="{6C88CA59-B7CA-F14E-8093-843C928821AA}"/>
              </a:ext>
            </a:extLst>
          </p:cNvPr>
          <p:cNvSpPr/>
          <p:nvPr/>
        </p:nvSpPr>
        <p:spPr>
          <a:xfrm>
            <a:off x="1143000" y="685799"/>
            <a:ext cx="4572000" cy="342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29A8E154-7EAB-1440-A453-B003148627E2}"/>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4">
            <a:extLst>
              <a:ext uri="{FF2B5EF4-FFF2-40B4-BE49-F238E27FC236}">
                <a16:creationId xmlns:a16="http://schemas.microsoft.com/office/drawing/2014/main" id="{3DDAD2BA-7D89-7043-96A3-9E1EFDB6188A}"/>
              </a:ext>
            </a:extLst>
          </p:cNvPr>
          <p:cNvSpPr txBox="1">
            <a:spLocks noGrp="1"/>
          </p:cNvSpPr>
          <p:nvPr>
            <p:ph type="sldNum" sz="quarter" idx="5"/>
          </p:nvPr>
        </p:nvSpPr>
        <p:spPr>
          <a:ln/>
        </p:spPr>
        <p:txBody>
          <a:bodyPr vert="horz" wrap="square" lIns="90000" tIns="46800" rIns="90000" bIns="46800" anchor="b" anchorCtr="0" compatLnSpc="1">
            <a:normAutofit/>
          </a:bodyPr>
          <a:lstStyle/>
          <a:p>
            <a:pPr lvl="0"/>
            <a:fld id="{709001F8-9774-CB4C-AD1D-88586F2FAA55}" type="slidenum">
              <a:t>9</a:t>
            </a:fld>
            <a:endParaRPr lang="en-GB"/>
          </a:p>
        </p:txBody>
      </p:sp>
      <p:sp>
        <p:nvSpPr>
          <p:cNvPr id="2" name="Freeform 1">
            <a:extLst>
              <a:ext uri="{FF2B5EF4-FFF2-40B4-BE49-F238E27FC236}">
                <a16:creationId xmlns:a16="http://schemas.microsoft.com/office/drawing/2014/main" id="{F0DFF539-66A5-7043-B54B-56AA8123C785}"/>
              </a:ext>
            </a:extLst>
          </p:cNvPr>
          <p:cNvSpPr/>
          <p:nvPr/>
        </p:nvSpPr>
        <p:spPr>
          <a:xfrm>
            <a:off x="1187280" y="708120"/>
            <a:ext cx="4713480" cy="3535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extBox 2">
            <a:extLst>
              <a:ext uri="{FF2B5EF4-FFF2-40B4-BE49-F238E27FC236}">
                <a16:creationId xmlns:a16="http://schemas.microsoft.com/office/drawing/2014/main" id="{667B86CE-6F4D-0C44-9E1E-24546342703A}"/>
              </a:ext>
            </a:extLst>
          </p:cNvPr>
          <p:cNvSpPr txBox="1"/>
          <p:nvPr/>
        </p:nvSpPr>
        <p:spPr>
          <a:xfrm>
            <a:off x="914039" y="4343400"/>
            <a:ext cx="5024520" cy="4114800"/>
          </a:xfrm>
          <a:prstGeom prst="rect">
            <a:avLst/>
          </a:prstGeom>
          <a:noFill/>
          <a:ln>
            <a:noFill/>
          </a:ln>
        </p:spPr>
        <p:txBody>
          <a:bodyPr vert="horz" wrap="none" lIns="90000" tIns="46800" rIns="90000" bIns="46800" anchor="ctr" anchorCtr="0" compatLnSpc="1">
            <a:normAutofit/>
          </a:bodyPr>
          <a:lstStyle/>
          <a:p>
            <a:pPr marL="0" marR="0" lvl="0" indent="0" algn="l" rtl="0" hangingPunct="0">
              <a:lnSpc>
                <a:spcPct val="100000"/>
              </a:lnSpc>
              <a:spcBef>
                <a:spcPts val="4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200" b="0" i="0" u="none" strike="noStrike" baseline="0">
              <a:ln>
                <a:noFill/>
              </a:ln>
              <a:solidFill>
                <a:srgbClr val="000000"/>
              </a:solidFill>
              <a:latin typeface="Times New Roman" pitchFamily="18"/>
              <a:ea typeface="Arial Unicode MS" pitchFamily="2"/>
              <a:cs typeface="Arial Unicode MS" pitchFamily="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D04F9-EA97-1143-AAB9-DA146A59CCA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2F37381-E3C3-D441-BB26-D6EBC24D8A6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Slide Number Placeholder 3">
            <a:extLst>
              <a:ext uri="{FF2B5EF4-FFF2-40B4-BE49-F238E27FC236}">
                <a16:creationId xmlns:a16="http://schemas.microsoft.com/office/drawing/2014/main" id="{69789883-1EA0-8C4E-8B99-B66F8880B376}"/>
              </a:ext>
            </a:extLst>
          </p:cNvPr>
          <p:cNvSpPr>
            <a:spLocks noGrp="1"/>
          </p:cNvSpPr>
          <p:nvPr>
            <p:ph type="sldNum" sz="quarter" idx="10"/>
          </p:nvPr>
        </p:nvSpPr>
        <p:spPr/>
        <p:txBody>
          <a:bodyPr/>
          <a:lstStyle/>
          <a:p>
            <a:pPr lvl="0"/>
            <a:fld id="{D10CCD78-6591-6B4B-9A0B-01529F10009F}" type="slidenum">
              <a:t>‹#›</a:t>
            </a:fld>
            <a:endParaRPr lang="en-GB"/>
          </a:p>
        </p:txBody>
      </p:sp>
    </p:spTree>
    <p:extLst>
      <p:ext uri="{BB962C8B-B14F-4D97-AF65-F5344CB8AC3E}">
        <p14:creationId xmlns:p14="http://schemas.microsoft.com/office/powerpoint/2010/main" val="322101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19E00-2519-8B44-93EA-FFC55D2DC0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FC74798-0940-7C45-94C2-5EA227C5A0C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A3BE053D-CE98-B844-BFF3-EA3C6BB3CCEB}"/>
              </a:ext>
            </a:extLst>
          </p:cNvPr>
          <p:cNvSpPr>
            <a:spLocks noGrp="1"/>
          </p:cNvSpPr>
          <p:nvPr>
            <p:ph type="sldNum" sz="quarter" idx="10"/>
          </p:nvPr>
        </p:nvSpPr>
        <p:spPr/>
        <p:txBody>
          <a:bodyPr/>
          <a:lstStyle/>
          <a:p>
            <a:pPr lvl="0"/>
            <a:fld id="{FD5A1A9B-07E8-EF4F-9303-E64403C73AC0}" type="slidenum">
              <a:t>‹#›</a:t>
            </a:fld>
            <a:endParaRPr lang="en-GB"/>
          </a:p>
        </p:txBody>
      </p:sp>
    </p:spTree>
    <p:extLst>
      <p:ext uri="{BB962C8B-B14F-4D97-AF65-F5344CB8AC3E}">
        <p14:creationId xmlns:p14="http://schemas.microsoft.com/office/powerpoint/2010/main" val="3011172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621720-2DC2-0548-9A4F-441F6FEC8C5B}"/>
              </a:ext>
            </a:extLst>
          </p:cNvPr>
          <p:cNvSpPr>
            <a:spLocks noGrp="1"/>
          </p:cNvSpPr>
          <p:nvPr>
            <p:ph type="title" orient="vert"/>
          </p:nvPr>
        </p:nvSpPr>
        <p:spPr>
          <a:xfrm>
            <a:off x="6621463" y="304800"/>
            <a:ext cx="2054225" cy="58197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59C988-4625-9F48-9314-459A78119604}"/>
              </a:ext>
            </a:extLst>
          </p:cNvPr>
          <p:cNvSpPr>
            <a:spLocks noGrp="1"/>
          </p:cNvSpPr>
          <p:nvPr>
            <p:ph type="body" orient="vert" idx="1"/>
          </p:nvPr>
        </p:nvSpPr>
        <p:spPr>
          <a:xfrm>
            <a:off x="457200" y="304800"/>
            <a:ext cx="6011863" cy="58197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EB822873-C7C6-9146-8C71-A300562721B6}"/>
              </a:ext>
            </a:extLst>
          </p:cNvPr>
          <p:cNvSpPr>
            <a:spLocks noGrp="1"/>
          </p:cNvSpPr>
          <p:nvPr>
            <p:ph type="sldNum" sz="quarter" idx="10"/>
          </p:nvPr>
        </p:nvSpPr>
        <p:spPr/>
        <p:txBody>
          <a:bodyPr/>
          <a:lstStyle/>
          <a:p>
            <a:pPr lvl="0"/>
            <a:fld id="{0B431239-CD73-1241-8CA8-22153C533B01}" type="slidenum">
              <a:t>‹#›</a:t>
            </a:fld>
            <a:endParaRPr lang="en-GB"/>
          </a:p>
        </p:txBody>
      </p:sp>
    </p:spTree>
    <p:extLst>
      <p:ext uri="{BB962C8B-B14F-4D97-AF65-F5344CB8AC3E}">
        <p14:creationId xmlns:p14="http://schemas.microsoft.com/office/powerpoint/2010/main" val="2798559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DDFE4-3C30-454A-8245-81FCABF932B9}"/>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8C2AA0-BFFE-A541-B1B5-450B685ACD4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2169617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6E8AA-DEA2-7047-B9AB-2ED4C3B884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025237-0B43-4948-B6F4-AF6D14D3204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10794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B8C2B-5473-E346-9BAB-90DC7C6C3FA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7FC2D2-28D1-4042-ACFE-D73B06C745EE}"/>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95429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10069-C32F-9F4C-8C96-DD07C444FED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4CC869-8875-D64F-A2DD-DB4C25F273F1}"/>
              </a:ext>
            </a:extLst>
          </p:cNvPr>
          <p:cNvSpPr>
            <a:spLocks noGrp="1"/>
          </p:cNvSpPr>
          <p:nvPr>
            <p:ph sz="half" idx="1"/>
          </p:nvPr>
        </p:nvSpPr>
        <p:spPr>
          <a:xfrm>
            <a:off x="457200" y="1604963"/>
            <a:ext cx="4038600" cy="39766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7DA45F-9A5A-AF40-9C64-8C708EE38F72}"/>
              </a:ext>
            </a:extLst>
          </p:cNvPr>
          <p:cNvSpPr>
            <a:spLocks noGrp="1"/>
          </p:cNvSpPr>
          <p:nvPr>
            <p:ph sz="half" idx="2"/>
          </p:nvPr>
        </p:nvSpPr>
        <p:spPr>
          <a:xfrm>
            <a:off x="4648200" y="1604963"/>
            <a:ext cx="4038600" cy="39766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9902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99BF5-781E-9A4F-A9DC-0910E842290A}"/>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77B19E-ACFC-4E47-96F0-A218A3D8CAA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8CE64F6-BB87-9E4C-80BD-82FCAA61CE13}"/>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A3D46D7-BDF6-1542-9B1A-7024033FCA4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40FF58C-746A-0547-98F0-7C178860611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508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8D51F-6589-5C4A-A1B2-5DA5213EF34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135727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18136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1ACFA-556C-5E41-B75D-FA73C3C882B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9CB29E-CBFD-DA4A-9AB6-F83B68BAF94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D720B05-67AE-1640-A4D9-67A0DD8E5F0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712167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0FE17-89C4-004F-8E1A-2F54AD84BA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2D22EA-994D-A848-A5B1-6F2D44505F0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5D4C35FF-B46D-E740-A0DC-8C29DB78735C}"/>
              </a:ext>
            </a:extLst>
          </p:cNvPr>
          <p:cNvSpPr>
            <a:spLocks noGrp="1"/>
          </p:cNvSpPr>
          <p:nvPr>
            <p:ph type="sldNum" sz="quarter" idx="10"/>
          </p:nvPr>
        </p:nvSpPr>
        <p:spPr/>
        <p:txBody>
          <a:bodyPr/>
          <a:lstStyle/>
          <a:p>
            <a:pPr lvl="0"/>
            <a:fld id="{CC16090F-7737-9F41-B212-1161BB6561E2}" type="slidenum">
              <a:t>‹#›</a:t>
            </a:fld>
            <a:endParaRPr lang="en-GB"/>
          </a:p>
        </p:txBody>
      </p:sp>
    </p:spTree>
    <p:extLst>
      <p:ext uri="{BB962C8B-B14F-4D97-AF65-F5344CB8AC3E}">
        <p14:creationId xmlns:p14="http://schemas.microsoft.com/office/powerpoint/2010/main" val="24124128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5F58E-C30C-A74A-B4EE-DCC677DE428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A87B6B-69A8-6149-A328-4E2D4D20C8B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DC8DC0-8945-A341-B86B-930D14F35A1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4754500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A31D3-6D9B-4241-B308-13B7A994C3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789D09-FBDA-CA4E-827F-1541DC46E85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477708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96E642-A485-D745-AB82-6D6E67EBD623}"/>
              </a:ext>
            </a:extLst>
          </p:cNvPr>
          <p:cNvSpPr>
            <a:spLocks noGrp="1"/>
          </p:cNvSpPr>
          <p:nvPr>
            <p:ph type="title" orient="vert"/>
          </p:nvPr>
        </p:nvSpPr>
        <p:spPr>
          <a:xfrm>
            <a:off x="6735763" y="381000"/>
            <a:ext cx="2092325" cy="520065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8BDD33-12B4-8340-B24A-4BA39410FDC3}"/>
              </a:ext>
            </a:extLst>
          </p:cNvPr>
          <p:cNvSpPr>
            <a:spLocks noGrp="1"/>
          </p:cNvSpPr>
          <p:nvPr>
            <p:ph type="body" orient="vert" idx="1"/>
          </p:nvPr>
        </p:nvSpPr>
        <p:spPr>
          <a:xfrm>
            <a:off x="457200" y="381000"/>
            <a:ext cx="6126163" cy="52006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30651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E9DC-24BB-3444-9B87-0A194CA3853B}"/>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E15332-353A-C64A-952A-A4CC383A138D}"/>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66D6DE91-9AE6-704E-9ED0-872CA150F129}"/>
              </a:ext>
            </a:extLst>
          </p:cNvPr>
          <p:cNvSpPr>
            <a:spLocks noGrp="1"/>
          </p:cNvSpPr>
          <p:nvPr>
            <p:ph type="sldNum" sz="quarter" idx="10"/>
          </p:nvPr>
        </p:nvSpPr>
        <p:spPr/>
        <p:txBody>
          <a:bodyPr/>
          <a:lstStyle/>
          <a:p>
            <a:pPr lvl="0"/>
            <a:fld id="{191C20D3-DBFE-8444-825F-ED74284D1EFB}" type="slidenum">
              <a:t>‹#›</a:t>
            </a:fld>
            <a:endParaRPr lang="en-GB"/>
          </a:p>
        </p:txBody>
      </p:sp>
    </p:spTree>
    <p:extLst>
      <p:ext uri="{BB962C8B-B14F-4D97-AF65-F5344CB8AC3E}">
        <p14:creationId xmlns:p14="http://schemas.microsoft.com/office/powerpoint/2010/main" val="505649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14641-FF93-BD42-9906-888C2A6F52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2D48B7-D44B-494C-BB4A-BACAA7CBB4DB}"/>
              </a:ext>
            </a:extLst>
          </p:cNvPr>
          <p:cNvSpPr>
            <a:spLocks noGrp="1"/>
          </p:cNvSpPr>
          <p:nvPr>
            <p:ph sz="half" idx="1"/>
          </p:nvPr>
        </p:nvSpPr>
        <p:spPr>
          <a:xfrm>
            <a:off x="457200" y="1604963"/>
            <a:ext cx="4032250" cy="45196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7FB6353-70CC-5E42-A2DF-490F3EF2A5E8}"/>
              </a:ext>
            </a:extLst>
          </p:cNvPr>
          <p:cNvSpPr>
            <a:spLocks noGrp="1"/>
          </p:cNvSpPr>
          <p:nvPr>
            <p:ph sz="half" idx="2"/>
          </p:nvPr>
        </p:nvSpPr>
        <p:spPr>
          <a:xfrm>
            <a:off x="4641850" y="1604963"/>
            <a:ext cx="4033838" cy="45196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0C79B452-4E26-AC44-9677-1A0FAC545EBC}"/>
              </a:ext>
            </a:extLst>
          </p:cNvPr>
          <p:cNvSpPr>
            <a:spLocks noGrp="1"/>
          </p:cNvSpPr>
          <p:nvPr>
            <p:ph type="sldNum" sz="quarter" idx="10"/>
          </p:nvPr>
        </p:nvSpPr>
        <p:spPr/>
        <p:txBody>
          <a:bodyPr/>
          <a:lstStyle/>
          <a:p>
            <a:pPr lvl="0"/>
            <a:fld id="{CCE0150C-CCE3-6B43-98E7-C9DAB54A2C5B}" type="slidenum">
              <a:t>‹#›</a:t>
            </a:fld>
            <a:endParaRPr lang="en-GB"/>
          </a:p>
        </p:txBody>
      </p:sp>
    </p:spTree>
    <p:extLst>
      <p:ext uri="{BB962C8B-B14F-4D97-AF65-F5344CB8AC3E}">
        <p14:creationId xmlns:p14="http://schemas.microsoft.com/office/powerpoint/2010/main" val="820786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94CC6-5272-AC46-BDAF-0FEDEF356103}"/>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1D45A18-A86B-694D-83DD-967419D3EE5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53B2E3-462E-8947-AF1A-83A70814A515}"/>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E27523-87BA-7548-99B7-97C16C5F691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C54C0BC-2A2F-8041-8F6E-575DF5DAF82D}"/>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C860ED5D-4E09-CE46-A07B-71C0487D1AC1}"/>
              </a:ext>
            </a:extLst>
          </p:cNvPr>
          <p:cNvSpPr>
            <a:spLocks noGrp="1"/>
          </p:cNvSpPr>
          <p:nvPr>
            <p:ph type="sldNum" sz="quarter" idx="10"/>
          </p:nvPr>
        </p:nvSpPr>
        <p:spPr/>
        <p:txBody>
          <a:bodyPr/>
          <a:lstStyle/>
          <a:p>
            <a:pPr lvl="0"/>
            <a:fld id="{D86165D1-5D9A-1840-9455-8A63F60C0444}" type="slidenum">
              <a:t>‹#›</a:t>
            </a:fld>
            <a:endParaRPr lang="en-GB"/>
          </a:p>
        </p:txBody>
      </p:sp>
    </p:spTree>
    <p:extLst>
      <p:ext uri="{BB962C8B-B14F-4D97-AF65-F5344CB8AC3E}">
        <p14:creationId xmlns:p14="http://schemas.microsoft.com/office/powerpoint/2010/main" val="101456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1D497-9DC5-E24D-AB8E-E79114CF3108}"/>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5FD0C8B6-45BC-554C-ABF8-C9C05E164AA2}"/>
              </a:ext>
            </a:extLst>
          </p:cNvPr>
          <p:cNvSpPr>
            <a:spLocks noGrp="1"/>
          </p:cNvSpPr>
          <p:nvPr>
            <p:ph type="sldNum" sz="quarter" idx="10"/>
          </p:nvPr>
        </p:nvSpPr>
        <p:spPr/>
        <p:txBody>
          <a:bodyPr/>
          <a:lstStyle/>
          <a:p>
            <a:pPr lvl="0"/>
            <a:fld id="{AE1C4C82-6519-6D46-9125-9FFFF1167DB9}" type="slidenum">
              <a:t>‹#›</a:t>
            </a:fld>
            <a:endParaRPr lang="en-GB"/>
          </a:p>
        </p:txBody>
      </p:sp>
    </p:spTree>
    <p:extLst>
      <p:ext uri="{BB962C8B-B14F-4D97-AF65-F5344CB8AC3E}">
        <p14:creationId xmlns:p14="http://schemas.microsoft.com/office/powerpoint/2010/main" val="2843944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6A29D5-E06F-F64E-8D48-440A3AFA3228}"/>
              </a:ext>
            </a:extLst>
          </p:cNvPr>
          <p:cNvSpPr>
            <a:spLocks noGrp="1"/>
          </p:cNvSpPr>
          <p:nvPr>
            <p:ph type="sldNum" sz="quarter" idx="10"/>
          </p:nvPr>
        </p:nvSpPr>
        <p:spPr/>
        <p:txBody>
          <a:bodyPr/>
          <a:lstStyle/>
          <a:p>
            <a:pPr lvl="0"/>
            <a:fld id="{84BBA484-2E7C-1D4C-B3AC-E6BF08E4CD02}" type="slidenum">
              <a:t>‹#›</a:t>
            </a:fld>
            <a:endParaRPr lang="en-GB"/>
          </a:p>
        </p:txBody>
      </p:sp>
    </p:spTree>
    <p:extLst>
      <p:ext uri="{BB962C8B-B14F-4D97-AF65-F5344CB8AC3E}">
        <p14:creationId xmlns:p14="http://schemas.microsoft.com/office/powerpoint/2010/main" val="322437824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9BE75-CE13-AC4B-82CF-78E00BB23F3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4B1D2C-28DE-4541-A345-65FEDA866EC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9F48EC-438C-DA43-880B-E72F778FFFA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86C36AAB-9DDE-AB4D-8651-D667E017635D}"/>
              </a:ext>
            </a:extLst>
          </p:cNvPr>
          <p:cNvSpPr>
            <a:spLocks noGrp="1"/>
          </p:cNvSpPr>
          <p:nvPr>
            <p:ph type="sldNum" sz="quarter" idx="10"/>
          </p:nvPr>
        </p:nvSpPr>
        <p:spPr/>
        <p:txBody>
          <a:bodyPr/>
          <a:lstStyle/>
          <a:p>
            <a:pPr lvl="0"/>
            <a:fld id="{2C6575D3-40FD-EB44-BDEC-07E725630FDC}" type="slidenum">
              <a:t>‹#›</a:t>
            </a:fld>
            <a:endParaRPr lang="en-GB"/>
          </a:p>
        </p:txBody>
      </p:sp>
    </p:spTree>
    <p:extLst>
      <p:ext uri="{BB962C8B-B14F-4D97-AF65-F5344CB8AC3E}">
        <p14:creationId xmlns:p14="http://schemas.microsoft.com/office/powerpoint/2010/main" val="1747209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ED6E2-71C7-5141-8A8B-D4AD456D101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BAA4471-6BE6-CF4C-96C1-3D383482AC8B}"/>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896EB1D-FB3E-9848-84E3-883D713B743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CC0058D2-B849-3946-B809-DA1A1F1F0204}"/>
              </a:ext>
            </a:extLst>
          </p:cNvPr>
          <p:cNvSpPr>
            <a:spLocks noGrp="1"/>
          </p:cNvSpPr>
          <p:nvPr>
            <p:ph type="sldNum" sz="quarter" idx="10"/>
          </p:nvPr>
        </p:nvSpPr>
        <p:spPr/>
        <p:txBody>
          <a:bodyPr/>
          <a:lstStyle/>
          <a:p>
            <a:pPr lvl="0"/>
            <a:fld id="{65CF6C33-4369-9840-A2B4-DA3006BE3BEC}" type="slidenum">
              <a:t>‹#›</a:t>
            </a:fld>
            <a:endParaRPr lang="en-GB"/>
          </a:p>
        </p:txBody>
      </p:sp>
    </p:spTree>
    <p:extLst>
      <p:ext uri="{BB962C8B-B14F-4D97-AF65-F5344CB8AC3E}">
        <p14:creationId xmlns:p14="http://schemas.microsoft.com/office/powerpoint/2010/main" val="352093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404A74"/>
            </a:gs>
            <a:gs pos="100000">
              <a:srgbClr val="8CA1FC"/>
            </a:gs>
          </a:gsLst>
          <a:lin ang="13500000"/>
        </a:gradFill>
        <a:effectLst/>
      </p:bgPr>
    </p:bg>
    <p:spTree>
      <p:nvGrpSpPr>
        <p:cNvPr id="1" name=""/>
        <p:cNvGrpSpPr/>
        <p:nvPr/>
      </p:nvGrpSpPr>
      <p:grpSpPr>
        <a:xfrm>
          <a:off x="0" y="0"/>
          <a:ext cx="0" cy="0"/>
          <a:chOff x="0" y="0"/>
          <a:chExt cx="0" cy="0"/>
        </a:xfrm>
      </p:grpSpPr>
      <p:sp>
        <p:nvSpPr>
          <p:cNvPr id="2" name="Straight Connector 1">
            <a:extLst>
              <a:ext uri="{FF2B5EF4-FFF2-40B4-BE49-F238E27FC236}">
                <a16:creationId xmlns:a16="http://schemas.microsoft.com/office/drawing/2014/main" id="{D01DA8E2-4DA6-0049-9372-9C4FF340F013}"/>
              </a:ext>
            </a:extLst>
          </p:cNvPr>
          <p:cNvSpPr/>
          <p:nvPr/>
        </p:nvSpPr>
        <p:spPr>
          <a:xfrm flipH="1">
            <a:off x="-11160" y="1066680"/>
            <a:ext cx="8888400" cy="1800"/>
          </a:xfrm>
          <a:prstGeom prst="line">
            <a:avLst/>
          </a:prstGeom>
          <a:noFill/>
          <a:ln w="76320" cap="sq">
            <a:solidFill>
              <a:srgbClr val="FF9933"/>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Title Placeholder 2">
            <a:extLst>
              <a:ext uri="{FF2B5EF4-FFF2-40B4-BE49-F238E27FC236}">
                <a16:creationId xmlns:a16="http://schemas.microsoft.com/office/drawing/2014/main" id="{9CC9C4CF-3AE9-B041-BE8B-291F9E12678B}"/>
              </a:ext>
            </a:extLst>
          </p:cNvPr>
          <p:cNvSpPr txBox="1">
            <a:spLocks noGrp="1"/>
          </p:cNvSpPr>
          <p:nvPr>
            <p:ph type="title"/>
          </p:nvPr>
        </p:nvSpPr>
        <p:spPr>
          <a:xfrm>
            <a:off x="838080" y="304920"/>
            <a:ext cx="7608960" cy="598320"/>
          </a:xfrm>
          <a:prstGeom prst="rect">
            <a:avLst/>
          </a:prstGeom>
          <a:noFill/>
          <a:ln>
            <a:noFill/>
          </a:ln>
        </p:spPr>
        <p:txBody>
          <a:bodyPr vert="horz" lIns="90000" tIns="46800" rIns="90000" bIns="46800" anchor="b" anchorCtr="0" compatLnSpc="1"/>
          <a:lstStyle/>
          <a:p>
            <a:endParaRPr lang="en-US"/>
          </a:p>
        </p:txBody>
      </p:sp>
      <p:sp>
        <p:nvSpPr>
          <p:cNvPr id="4" name="Freeform 3">
            <a:extLst>
              <a:ext uri="{FF2B5EF4-FFF2-40B4-BE49-F238E27FC236}">
                <a16:creationId xmlns:a16="http://schemas.microsoft.com/office/drawing/2014/main" id="{9443F768-EC8D-9C40-91F2-7B8B050CCF43}"/>
              </a:ext>
            </a:extLst>
          </p:cNvPr>
          <p:cNvSpPr/>
          <p:nvPr/>
        </p:nvSpPr>
        <p:spPr>
          <a:xfrm>
            <a:off x="2362320" y="6324479"/>
            <a:ext cx="4572000" cy="4604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Slide Number Placeholder 4">
            <a:extLst>
              <a:ext uri="{FF2B5EF4-FFF2-40B4-BE49-F238E27FC236}">
                <a16:creationId xmlns:a16="http://schemas.microsoft.com/office/drawing/2014/main" id="{2DB7BCDB-0758-8646-9C5C-EDCE9BFC8D9C}"/>
              </a:ext>
            </a:extLst>
          </p:cNvPr>
          <p:cNvSpPr txBox="1">
            <a:spLocks noGrp="1"/>
          </p:cNvSpPr>
          <p:nvPr>
            <p:ph type="sldNum" sz="quarter" idx="4"/>
          </p:nvPr>
        </p:nvSpPr>
        <p:spPr>
          <a:xfrm>
            <a:off x="8229600" y="6324479"/>
            <a:ext cx="598320" cy="362160"/>
          </a:xfrm>
          <a:prstGeom prst="rect">
            <a:avLst/>
          </a:prstGeom>
          <a:noFill/>
          <a:ln>
            <a:noFill/>
          </a:ln>
        </p:spPr>
        <p:txBody>
          <a:bodyPr vert="horz" wrap="square" lIns="90000" tIns="46800" rIns="90000" bIns="46800" anchor="t" anchorCtr="0" compatLnSpc="1">
            <a:normAutofit/>
          </a:bodyPr>
          <a:lstStyle>
            <a:lvl1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GB" sz="2400" b="0" i="0" u="none" strike="noStrike" baseline="0">
                <a:solidFill>
                  <a:srgbClr val="000000"/>
                </a:solidFill>
                <a:latin typeface="Times New Roman" pitchFamily="18"/>
                <a:ea typeface="Lucida Sans Unicode" pitchFamily="2"/>
                <a:cs typeface="Lucida Sans Unicode" pitchFamily="2"/>
              </a:defRPr>
            </a:lvl1pPr>
          </a:lstStyle>
          <a:p>
            <a:pPr lvl="0"/>
            <a:fld id="{126D75D7-1BF6-0F41-B63D-61492BD5A2F4}" type="slidenum">
              <a:t>‹#›</a:t>
            </a:fld>
            <a:endParaRPr lang="en-GB"/>
          </a:p>
        </p:txBody>
      </p:sp>
      <p:sp>
        <p:nvSpPr>
          <p:cNvPr id="6" name="Text Placeholder 5">
            <a:extLst>
              <a:ext uri="{FF2B5EF4-FFF2-40B4-BE49-F238E27FC236}">
                <a16:creationId xmlns:a16="http://schemas.microsoft.com/office/drawing/2014/main" id="{452A9548-2F12-1D45-B2E0-23D15CBB9AE5}"/>
              </a:ext>
            </a:extLst>
          </p:cNvPr>
          <p:cNvSpPr txBox="1">
            <a:spLocks noGrp="1"/>
          </p:cNvSpPr>
          <p:nvPr>
            <p:ph type="body" idx="1"/>
          </p:nvPr>
        </p:nvSpPr>
        <p:spPr>
          <a:xfrm>
            <a:off x="456839" y="1604520"/>
            <a:ext cx="8218440" cy="4519800"/>
          </a:xfrm>
          <a:prstGeom prst="rect">
            <a:avLst/>
          </a:prstGeom>
          <a:noFill/>
          <a:ln>
            <a:noFill/>
          </a:ln>
        </p:spPr>
        <p:txBody>
          <a:bodyPr vert="horz" lIns="0" tIns="0" rIns="0" bIns="0" anchor="t" anchorCtr="0" compatLnSpc="1">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indent="0" algn="ctr" rtl="0" hangingPunct="0">
        <a:lnSpc>
          <a:spcPct val="71000"/>
        </a:lnSpc>
        <a:spcBef>
          <a:spcPts val="0"/>
        </a:spcBef>
        <a:spcAft>
          <a:spcPts val="0"/>
        </a:spcAft>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US" sz="3600" b="1" i="0" u="none" strike="noStrike" baseline="0">
          <a:ln>
            <a:noFill/>
          </a:ln>
          <a:solidFill>
            <a:srgbClr val="FFFFFF"/>
          </a:solidFill>
          <a:latin typeface="Arial Narrow" pitchFamily="34"/>
          <a:cs typeface="Lucida Sans Unicode" pitchFamily="2"/>
        </a:defRPr>
      </a:lvl1pPr>
    </p:titleStyle>
    <p:bodyStyle>
      <a:lvl1pPr marL="342720" marR="0" indent="0" algn="l" rtl="0" hangingPunct="0">
        <a:lnSpc>
          <a:spcPct val="71000"/>
        </a:lnSpc>
        <a:spcBef>
          <a:spcPts val="799"/>
        </a:spcBef>
        <a:spcAft>
          <a:spcPts val="0"/>
        </a:spcAft>
        <a:tabLst>
          <a:tab pos="342720" algn="l"/>
          <a:tab pos="456840" algn="l"/>
          <a:tab pos="914040" algn="l"/>
          <a:tab pos="1371239" algn="l"/>
          <a:tab pos="1828439" algn="l"/>
          <a:tab pos="2285639" algn="l"/>
          <a:tab pos="2742839" algn="l"/>
          <a:tab pos="3200040" algn="l"/>
          <a:tab pos="3657239" algn="l"/>
          <a:tab pos="4114440" algn="l"/>
          <a:tab pos="4571639" algn="l"/>
          <a:tab pos="5028840" algn="l"/>
          <a:tab pos="5486040" algn="l"/>
          <a:tab pos="5943240" algn="l"/>
          <a:tab pos="6400440" algn="l"/>
          <a:tab pos="6857640" algn="l"/>
          <a:tab pos="7314840" algn="l"/>
          <a:tab pos="7772040" algn="l"/>
          <a:tab pos="8229240" algn="l"/>
          <a:tab pos="8686440" algn="l"/>
          <a:tab pos="9143640" algn="l"/>
        </a:tabLst>
        <a:defRPr lang="en-US" sz="3200" b="0" i="0" u="none" strike="noStrike" baseline="0">
          <a:ln>
            <a:noFill/>
          </a:ln>
          <a:solidFill>
            <a:srgbClr val="000000"/>
          </a:solidFill>
          <a:latin typeface="Arial Narrow" pitchFamily="34"/>
          <a:cs typeface="Lucida Sans Unicode"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404A74"/>
            </a:gs>
            <a:gs pos="100000">
              <a:srgbClr val="8CA1FC"/>
            </a:gs>
          </a:gsLst>
          <a:lin ang="13500000"/>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1B50BF-00CE-DC47-A271-2505FDF0426B}"/>
              </a:ext>
            </a:extLst>
          </p:cNvPr>
          <p:cNvSpPr txBox="1">
            <a:spLocks noGrp="1"/>
          </p:cNvSpPr>
          <p:nvPr>
            <p:ph type="title"/>
          </p:nvPr>
        </p:nvSpPr>
        <p:spPr>
          <a:xfrm>
            <a:off x="685440" y="380880"/>
            <a:ext cx="8142120" cy="1136880"/>
          </a:xfrm>
          <a:prstGeom prst="rect">
            <a:avLst/>
          </a:prstGeom>
          <a:noFill/>
          <a:ln>
            <a:noFill/>
          </a:ln>
        </p:spPr>
        <p:txBody>
          <a:bodyPr vert="horz" lIns="90000" tIns="46800" rIns="90000" bIns="46800" anchor="ctr" anchorCtr="0" compatLnSpc="1"/>
          <a:lstStyle/>
          <a:p>
            <a:endParaRPr lang="en-US"/>
          </a:p>
        </p:txBody>
      </p:sp>
      <p:sp>
        <p:nvSpPr>
          <p:cNvPr id="3" name="Straight Connector 2">
            <a:extLst>
              <a:ext uri="{FF2B5EF4-FFF2-40B4-BE49-F238E27FC236}">
                <a16:creationId xmlns:a16="http://schemas.microsoft.com/office/drawing/2014/main" id="{844F14ED-22CD-7645-87EC-F304F72D0663}"/>
              </a:ext>
            </a:extLst>
          </p:cNvPr>
          <p:cNvSpPr/>
          <p:nvPr/>
        </p:nvSpPr>
        <p:spPr>
          <a:xfrm flipH="1">
            <a:off x="91440" y="1226160"/>
            <a:ext cx="8888759" cy="1440"/>
          </a:xfrm>
          <a:prstGeom prst="line">
            <a:avLst/>
          </a:prstGeom>
          <a:noFill/>
          <a:ln w="76320" cap="sq">
            <a:solidFill>
              <a:srgbClr val="FF9933"/>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Text Placeholder 3">
            <a:extLst>
              <a:ext uri="{FF2B5EF4-FFF2-40B4-BE49-F238E27FC236}">
                <a16:creationId xmlns:a16="http://schemas.microsoft.com/office/drawing/2014/main" id="{918C2910-FB77-9746-841E-95A41F072D06}"/>
              </a:ext>
            </a:extLst>
          </p:cNvPr>
          <p:cNvSpPr txBox="1">
            <a:spLocks noGrp="1"/>
          </p:cNvSpPr>
          <p:nvPr>
            <p:ph type="body" idx="1"/>
          </p:nvPr>
        </p:nvSpPr>
        <p:spPr>
          <a:xfrm>
            <a:off x="457200" y="1604520"/>
            <a:ext cx="8229240" cy="3977279"/>
          </a:xfrm>
          <a:prstGeom prst="rect">
            <a:avLst/>
          </a:prstGeom>
          <a:noFill/>
          <a:ln>
            <a:noFill/>
          </a:ln>
        </p:spPr>
        <p:txBody>
          <a:bodyPr vert="horz" lIns="0" tIns="0" rIns="0" bIns="0" compatLnSpc="1">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marR="0" indent="0" algn="ctr" rtl="0" hangingPunct="0">
        <a:lnSpc>
          <a:spcPct val="71000"/>
        </a:lnSpc>
        <a:spcBef>
          <a:spcPts val="0"/>
        </a:spcBef>
        <a:spcAft>
          <a:spcPts val="0"/>
        </a:spcAft>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US" sz="3600" b="1" i="0" u="none" strike="noStrike" kern="1200" baseline="0">
          <a:ln>
            <a:noFill/>
          </a:ln>
          <a:solidFill>
            <a:srgbClr val="FFFFFF"/>
          </a:solidFill>
          <a:latin typeface="Arial Narrow" pitchFamily="34"/>
          <a:cs typeface="Lucida Sans Unicode" pitchFamily="2"/>
        </a:defRPr>
      </a:lvl1pPr>
    </p:titleStyle>
    <p:bodyStyle>
      <a:lvl1pPr marL="342720" marR="0" indent="0" algn="l" rtl="0" hangingPunct="0">
        <a:lnSpc>
          <a:spcPct val="71000"/>
        </a:lnSpc>
        <a:spcBef>
          <a:spcPts val="799"/>
        </a:spcBef>
        <a:spcAft>
          <a:spcPts val="0"/>
        </a:spcAft>
        <a:tabLst>
          <a:tab pos="342720" algn="l"/>
          <a:tab pos="456840" algn="l"/>
          <a:tab pos="914040" algn="l"/>
          <a:tab pos="1371239" algn="l"/>
          <a:tab pos="1828439" algn="l"/>
          <a:tab pos="2285639" algn="l"/>
          <a:tab pos="2742839" algn="l"/>
          <a:tab pos="3200040" algn="l"/>
          <a:tab pos="3657239" algn="l"/>
          <a:tab pos="4114440" algn="l"/>
          <a:tab pos="4571639" algn="l"/>
          <a:tab pos="5028840" algn="l"/>
          <a:tab pos="5486040" algn="l"/>
          <a:tab pos="5943240" algn="l"/>
          <a:tab pos="6400440" algn="l"/>
          <a:tab pos="6857640" algn="l"/>
          <a:tab pos="7314840" algn="l"/>
          <a:tab pos="7772040" algn="l"/>
          <a:tab pos="8229240" algn="l"/>
          <a:tab pos="8686440" algn="l"/>
          <a:tab pos="9143640" algn="l"/>
        </a:tabLst>
        <a:defRPr lang="en-US" sz="3200" b="0" i="0" u="none" strike="noStrike" kern="1200" baseline="0">
          <a:ln>
            <a:noFill/>
          </a:ln>
          <a:solidFill>
            <a:srgbClr val="000000"/>
          </a:solidFill>
          <a:latin typeface="Arial Narrow" pitchFamily="34"/>
          <a:cs typeface="Lucida Sans Unicode"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1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22.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5.gif"/></Relationships>
</file>

<file path=ppt/slides/_rels/slide2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40.jpg"/><Relationship Id="rId4" Type="http://schemas.openxmlformats.org/officeDocument/2006/relationships/image" Target="../media/image39.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8.jpg"/><Relationship Id="rId7"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jpg"/><Relationship Id="rId4" Type="http://schemas.openxmlformats.org/officeDocument/2006/relationships/image" Target="../media/image49.jpg"/><Relationship Id="rId9"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61.w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2.jpg"/><Relationship Id="rId7" Type="http://schemas.openxmlformats.org/officeDocument/2006/relationships/image" Target="../media/image66.jp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image" Target="../media/image65.jpg"/><Relationship Id="rId5" Type="http://schemas.openxmlformats.org/officeDocument/2006/relationships/image" Target="../media/image64.jpg"/><Relationship Id="rId4" Type="http://schemas.openxmlformats.org/officeDocument/2006/relationships/image" Target="../media/image63.jpg"/></Relationships>
</file>

<file path=ppt/slides/_rels/slide5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58.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image" Target="../media/image73.jp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3.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AC834CE0-251E-4C40-821B-07B2217EE4D2}"/>
              </a:ext>
            </a:extLst>
          </p:cNvPr>
          <p:cNvSpPr>
            <a:spLocks noGrp="1"/>
          </p:cNvSpPr>
          <p:nvPr>
            <p:ph type="sldNum" sz="quarter" idx="10"/>
          </p:nvPr>
        </p:nvSpPr>
        <p:spPr/>
        <p:txBody>
          <a:bodyPr>
            <a:normAutofit lnSpcReduction="10000"/>
          </a:bodyPr>
          <a:lstStyle/>
          <a:p>
            <a:pPr lvl="0"/>
            <a:fld id="{1245BFD4-E2C8-9346-95B0-1DA89B4D150F}" type="slidenum">
              <a:t>1</a:t>
            </a:fld>
            <a:endParaRPr lang="en-GB"/>
          </a:p>
        </p:txBody>
      </p:sp>
      <p:sp>
        <p:nvSpPr>
          <p:cNvPr id="2" name="Title 1">
            <a:extLst>
              <a:ext uri="{FF2B5EF4-FFF2-40B4-BE49-F238E27FC236}">
                <a16:creationId xmlns:a16="http://schemas.microsoft.com/office/drawing/2014/main" id="{41945414-E685-2E43-A6FC-DFC299D15459}"/>
              </a:ext>
            </a:extLst>
          </p:cNvPr>
          <p:cNvSpPr txBox="1">
            <a:spLocks noGrp="1"/>
          </p:cNvSpPr>
          <p:nvPr>
            <p:ph type="title" idx="4294967295"/>
          </p:nvPr>
        </p:nvSpPr>
        <p:spPr>
          <a:xfrm>
            <a:off x="456839" y="1045799"/>
            <a:ext cx="8458200" cy="685799"/>
          </a:xfrm>
        </p:spPr>
        <p:txBody>
          <a:bodyPr wrap="square">
            <a:normAutofit/>
          </a:bodyPr>
          <a:lstStyle/>
          <a:p>
            <a:pPr lvl="0"/>
            <a:r>
              <a:rPr lang="en-US" dirty="0"/>
              <a:t>Data Acquisitions, Trigger, Controls</a:t>
            </a:r>
          </a:p>
        </p:txBody>
      </p:sp>
      <p:sp>
        <p:nvSpPr>
          <p:cNvPr id="3" name="Freeform 2">
            <a:extLst>
              <a:ext uri="{FF2B5EF4-FFF2-40B4-BE49-F238E27FC236}">
                <a16:creationId xmlns:a16="http://schemas.microsoft.com/office/drawing/2014/main" id="{9B7AD3F6-295E-D044-B99B-4D6B33A193E9}"/>
              </a:ext>
            </a:extLst>
          </p:cNvPr>
          <p:cNvSpPr/>
          <p:nvPr/>
        </p:nvSpPr>
        <p:spPr>
          <a:xfrm>
            <a:off x="1193759" y="2486160"/>
            <a:ext cx="6950160" cy="489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ct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600" b="1" i="0" u="none" strike="noStrike" baseline="0">
                <a:ln>
                  <a:noFill/>
                </a:ln>
                <a:solidFill>
                  <a:srgbClr val="FFFFFF"/>
                </a:solidFill>
                <a:latin typeface="Arial Narrow" pitchFamily="34"/>
                <a:ea typeface="Lucida Sans Unicode" pitchFamily="2"/>
                <a:cs typeface="Lucida Sans Unicode" pitchFamily="2"/>
              </a:rPr>
              <a:t>Martin L. Purschke, Brookhaven National Laboratory</a:t>
            </a:r>
          </a:p>
        </p:txBody>
      </p:sp>
      <p:sp>
        <p:nvSpPr>
          <p:cNvPr id="4" name="Freeform 3">
            <a:extLst>
              <a:ext uri="{FF2B5EF4-FFF2-40B4-BE49-F238E27FC236}">
                <a16:creationId xmlns:a16="http://schemas.microsoft.com/office/drawing/2014/main" id="{FE394CC3-FCF9-044E-BD43-4709076019EE}"/>
              </a:ext>
            </a:extLst>
          </p:cNvPr>
          <p:cNvSpPr/>
          <p:nvPr/>
        </p:nvSpPr>
        <p:spPr>
          <a:xfrm>
            <a:off x="2837160" y="1897200"/>
            <a:ext cx="354275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ct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a:ln>
                  <a:noFill/>
                </a:ln>
                <a:solidFill>
                  <a:srgbClr val="FFFFFF"/>
                </a:solidFill>
                <a:latin typeface="Arial Narrow" pitchFamily="34"/>
                <a:ea typeface="Lucida Sans Unicode" pitchFamily="2"/>
                <a:cs typeface="Lucida Sans Unicode" pitchFamily="2"/>
              </a:rPr>
              <a:t>( … but never dared to ask. )‏</a:t>
            </a:r>
          </a:p>
        </p:txBody>
      </p:sp>
      <p:sp>
        <p:nvSpPr>
          <p:cNvPr id="5" name="Freeform 4">
            <a:extLst>
              <a:ext uri="{FF2B5EF4-FFF2-40B4-BE49-F238E27FC236}">
                <a16:creationId xmlns:a16="http://schemas.microsoft.com/office/drawing/2014/main" id="{5A4536AA-BFC4-2649-878F-312618A0672E}"/>
              </a:ext>
            </a:extLst>
          </p:cNvPr>
          <p:cNvSpPr/>
          <p:nvPr/>
        </p:nvSpPr>
        <p:spPr>
          <a:xfrm>
            <a:off x="2203560" y="530640"/>
            <a:ext cx="51001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ct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a:ln>
                  <a:noFill/>
                </a:ln>
                <a:solidFill>
                  <a:srgbClr val="FFFFFF"/>
                </a:solidFill>
                <a:latin typeface="Arial Narrow" pitchFamily="34"/>
                <a:ea typeface="Lucida Sans Unicode" pitchFamily="2"/>
                <a:cs typeface="Lucida Sans Unicode" pitchFamily="2"/>
              </a:rPr>
              <a:t>What you always wanted to know about...</a:t>
            </a:r>
          </a:p>
        </p:txBody>
      </p:sp>
      <p:sp>
        <p:nvSpPr>
          <p:cNvPr id="7" name="Title 1">
            <a:extLst>
              <a:ext uri="{FF2B5EF4-FFF2-40B4-BE49-F238E27FC236}">
                <a16:creationId xmlns:a16="http://schemas.microsoft.com/office/drawing/2014/main" id="{6A404F75-8CAB-064D-ACF3-026EB69213E3}"/>
              </a:ext>
            </a:extLst>
          </p:cNvPr>
          <p:cNvSpPr txBox="1">
            <a:spLocks/>
          </p:cNvSpPr>
          <p:nvPr/>
        </p:nvSpPr>
        <p:spPr>
          <a:xfrm>
            <a:off x="352567" y="3877235"/>
            <a:ext cx="8458200" cy="685799"/>
          </a:xfrm>
          <a:prstGeom prst="rect">
            <a:avLst/>
          </a:prstGeom>
          <a:noFill/>
          <a:ln>
            <a:noFill/>
          </a:ln>
        </p:spPr>
        <p:txBody>
          <a:bodyPr vert="horz" wrap="square" lIns="90000" tIns="46800" rIns="90000" bIns="46800" anchor="b" anchorCtr="0" compatLnSpc="1">
            <a:normAutofit/>
          </a:bodyPr>
          <a:lstStyle>
            <a:lvl1pPr marL="0" marR="0" indent="0" algn="ctr" rtl="0" hangingPunct="0">
              <a:lnSpc>
                <a:spcPct val="71000"/>
              </a:lnSpc>
              <a:spcBef>
                <a:spcPts val="0"/>
              </a:spcBef>
              <a:spcAft>
                <a:spcPts val="0"/>
              </a:spcAft>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lang="en-US" sz="3600" b="1" i="0" u="none" strike="noStrike" baseline="0">
                <a:ln>
                  <a:noFill/>
                </a:ln>
                <a:solidFill>
                  <a:srgbClr val="FFFFFF"/>
                </a:solidFill>
                <a:latin typeface="Arial Narrow" pitchFamily="34"/>
                <a:cs typeface="Lucida Sans Unicode" pitchFamily="2"/>
              </a:defRPr>
            </a:lvl1pPr>
          </a:lstStyle>
          <a:p>
            <a:r>
              <a:rPr lang="en-US" kern="0"/>
              <a:t>Data Acquisitions, Trigger, Controls</a:t>
            </a:r>
            <a:endParaRPr lang="en-US" kern="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ED30C6E5-DF45-524D-ABD8-B64949A41EA8}"/>
              </a:ext>
            </a:extLst>
          </p:cNvPr>
          <p:cNvSpPr>
            <a:spLocks noGrp="1"/>
          </p:cNvSpPr>
          <p:nvPr>
            <p:ph type="sldNum" sz="quarter" idx="10"/>
          </p:nvPr>
        </p:nvSpPr>
        <p:spPr/>
        <p:txBody>
          <a:bodyPr>
            <a:normAutofit lnSpcReduction="10000"/>
          </a:bodyPr>
          <a:lstStyle/>
          <a:p>
            <a:pPr lvl="0"/>
            <a:fld id="{14C161E0-B710-8A49-88CB-BFFDB1A91A71}" type="slidenum">
              <a:t>10</a:t>
            </a:fld>
            <a:endParaRPr lang="en-GB"/>
          </a:p>
        </p:txBody>
      </p:sp>
      <p:sp>
        <p:nvSpPr>
          <p:cNvPr id="2" name="Freeform 1">
            <a:extLst>
              <a:ext uri="{FF2B5EF4-FFF2-40B4-BE49-F238E27FC236}">
                <a16:creationId xmlns:a16="http://schemas.microsoft.com/office/drawing/2014/main" id="{2D8E6C51-0E36-554D-A4D7-870EDBADD057}"/>
              </a:ext>
            </a:extLst>
          </p:cNvPr>
          <p:cNvSpPr/>
          <p:nvPr/>
        </p:nvSpPr>
        <p:spPr>
          <a:xfrm>
            <a:off x="20484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Signal Standards - ECL</a:t>
            </a:r>
          </a:p>
        </p:txBody>
      </p:sp>
      <p:sp>
        <p:nvSpPr>
          <p:cNvPr id="3" name="Freeform 2">
            <a:extLst>
              <a:ext uri="{FF2B5EF4-FFF2-40B4-BE49-F238E27FC236}">
                <a16:creationId xmlns:a16="http://schemas.microsoft.com/office/drawing/2014/main" id="{C2E42A58-C341-5F46-B03F-A9F211AA5B63}"/>
              </a:ext>
            </a:extLst>
          </p:cNvPr>
          <p:cNvSpPr/>
          <p:nvPr/>
        </p:nvSpPr>
        <p:spPr>
          <a:xfrm>
            <a:off x="274680" y="1192319"/>
            <a:ext cx="5668919" cy="3706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ECL – Emitter Coupled Logic</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Part of the NIM standard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Excellent timing characteristics – constant current gets routed on way or another, no capacitance charging</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High-Density (well, back some years) connectors with twisted-pair or short flat cables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 “bus” of ECL lines can connect to multiple inputs, last one gets terminated – convenient at times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Flat cables make it harder to make wiring mistakes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But mostly chosen for speed and density.</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Constant current makes for high power consumption though</a:t>
            </a:r>
          </a:p>
        </p:txBody>
      </p:sp>
      <p:pic>
        <p:nvPicPr>
          <p:cNvPr id="4" name="Picture 3">
            <a:extLst>
              <a:ext uri="{FF2B5EF4-FFF2-40B4-BE49-F238E27FC236}">
                <a16:creationId xmlns:a16="http://schemas.microsoft.com/office/drawing/2014/main" id="{12C805EA-1CD1-A94C-ABB0-10542360F557}"/>
              </a:ext>
            </a:extLst>
          </p:cNvPr>
          <p:cNvPicPr>
            <a:picLocks noChangeAspect="1"/>
          </p:cNvPicPr>
          <p:nvPr/>
        </p:nvPicPr>
        <p:blipFill>
          <a:blip r:embed="rId3">
            <a:lum/>
            <a:alphaModFix/>
          </a:blip>
          <a:srcRect/>
          <a:stretch>
            <a:fillRect/>
          </a:stretch>
        </p:blipFill>
        <p:spPr>
          <a:xfrm>
            <a:off x="6602400" y="0"/>
            <a:ext cx="528480" cy="6576839"/>
          </a:xfrm>
          <a:prstGeom prst="rect">
            <a:avLst/>
          </a:prstGeom>
          <a:noFill/>
          <a:ln>
            <a:noFill/>
          </a:ln>
        </p:spPr>
      </p:pic>
      <p:pic>
        <p:nvPicPr>
          <p:cNvPr id="5" name="Picture 4">
            <a:extLst>
              <a:ext uri="{FF2B5EF4-FFF2-40B4-BE49-F238E27FC236}">
                <a16:creationId xmlns:a16="http://schemas.microsoft.com/office/drawing/2014/main" id="{38DD8DCD-2BAA-E644-A3A9-E5DE79FBD0C5}"/>
              </a:ext>
            </a:extLst>
          </p:cNvPr>
          <p:cNvPicPr>
            <a:picLocks noChangeAspect="1"/>
          </p:cNvPicPr>
          <p:nvPr/>
        </p:nvPicPr>
        <p:blipFill>
          <a:blip r:embed="rId4">
            <a:lum/>
            <a:alphaModFix/>
          </a:blip>
          <a:srcRect/>
          <a:stretch>
            <a:fillRect/>
          </a:stretch>
        </p:blipFill>
        <p:spPr>
          <a:xfrm>
            <a:off x="7535880" y="1120680"/>
            <a:ext cx="784080" cy="491508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9AA7DAEE-339F-5A46-AA2D-2FEB00632FEA}"/>
              </a:ext>
            </a:extLst>
          </p:cNvPr>
          <p:cNvSpPr>
            <a:spLocks noGrp="1"/>
          </p:cNvSpPr>
          <p:nvPr>
            <p:ph type="sldNum" sz="quarter" idx="10"/>
          </p:nvPr>
        </p:nvSpPr>
        <p:spPr/>
        <p:txBody>
          <a:bodyPr>
            <a:normAutofit lnSpcReduction="10000"/>
          </a:bodyPr>
          <a:lstStyle/>
          <a:p>
            <a:pPr lvl="0"/>
            <a:fld id="{0C15364F-4D87-3041-A602-BAB6421C4947}" type="slidenum">
              <a:t>11</a:t>
            </a:fld>
            <a:endParaRPr lang="en-GB"/>
          </a:p>
        </p:txBody>
      </p:sp>
      <p:sp>
        <p:nvSpPr>
          <p:cNvPr id="2" name="Freeform 1">
            <a:extLst>
              <a:ext uri="{FF2B5EF4-FFF2-40B4-BE49-F238E27FC236}">
                <a16:creationId xmlns:a16="http://schemas.microsoft.com/office/drawing/2014/main" id="{72C08206-4657-434F-A9E0-621A3E83469B}"/>
              </a:ext>
            </a:extLst>
          </p:cNvPr>
          <p:cNvSpPr/>
          <p:nvPr/>
        </p:nvSpPr>
        <p:spPr>
          <a:xfrm>
            <a:off x="204840" y="162000"/>
            <a:ext cx="8481960"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Why do we need to know the “classic” things?</a:t>
            </a:r>
          </a:p>
        </p:txBody>
      </p:sp>
      <p:sp>
        <p:nvSpPr>
          <p:cNvPr id="3" name="Freeform 2">
            <a:extLst>
              <a:ext uri="{FF2B5EF4-FFF2-40B4-BE49-F238E27FC236}">
                <a16:creationId xmlns:a16="http://schemas.microsoft.com/office/drawing/2014/main" id="{03666C82-E308-954E-AFCE-63DBCE11A43F}"/>
              </a:ext>
            </a:extLst>
          </p:cNvPr>
          <p:cNvSpPr/>
          <p:nvPr/>
        </p:nvSpPr>
        <p:spPr>
          <a:xfrm>
            <a:off x="274680" y="1192319"/>
            <a:ext cx="8320680" cy="118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Even in 2014, you are likely to use CAMAC / VME for the initial tests of the detector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Results obtained with “known” electronics drive the development of your final readout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That final readout is likely not available by the time you go to test beams</a:t>
            </a:r>
          </a:p>
        </p:txBody>
      </p:sp>
      <p:pic>
        <p:nvPicPr>
          <p:cNvPr id="4" name="Picture 3">
            <a:extLst>
              <a:ext uri="{FF2B5EF4-FFF2-40B4-BE49-F238E27FC236}">
                <a16:creationId xmlns:a16="http://schemas.microsoft.com/office/drawing/2014/main" id="{A5DBF7C9-6D88-454C-B3DB-CD3951BDA25D}"/>
              </a:ext>
            </a:extLst>
          </p:cNvPr>
          <p:cNvPicPr>
            <a:picLocks noChangeAspect="1"/>
          </p:cNvPicPr>
          <p:nvPr/>
        </p:nvPicPr>
        <p:blipFill>
          <a:blip r:embed="rId3">
            <a:lum/>
            <a:alphaModFix/>
          </a:blip>
          <a:srcRect/>
          <a:stretch>
            <a:fillRect/>
          </a:stretch>
        </p:blipFill>
        <p:spPr>
          <a:xfrm>
            <a:off x="305280" y="2486160"/>
            <a:ext cx="5486040" cy="4114079"/>
          </a:xfrm>
          <a:prstGeom prst="rect">
            <a:avLst/>
          </a:prstGeom>
          <a:noFill/>
          <a:ln>
            <a:noFill/>
          </a:ln>
        </p:spPr>
      </p:pic>
      <p:pic>
        <p:nvPicPr>
          <p:cNvPr id="5" name="Picture 4">
            <a:extLst>
              <a:ext uri="{FF2B5EF4-FFF2-40B4-BE49-F238E27FC236}">
                <a16:creationId xmlns:a16="http://schemas.microsoft.com/office/drawing/2014/main" id="{CBF4F6FB-DB38-D24C-96E4-C8706D6A1A1B}"/>
              </a:ext>
            </a:extLst>
          </p:cNvPr>
          <p:cNvPicPr>
            <a:picLocks noChangeAspect="1"/>
          </p:cNvPicPr>
          <p:nvPr/>
        </p:nvPicPr>
        <p:blipFill>
          <a:blip r:embed="rId4">
            <a:lum/>
            <a:alphaModFix/>
          </a:blip>
          <a:srcRect l="12623" t="22118" r="25246" b="9480"/>
          <a:stretch>
            <a:fillRect/>
          </a:stretch>
        </p:blipFill>
        <p:spPr>
          <a:xfrm>
            <a:off x="4937760" y="4480560"/>
            <a:ext cx="2234880" cy="2091240"/>
          </a:xfrm>
          <a:prstGeom prst="rect">
            <a:avLst/>
          </a:prstGeom>
          <a:noFill/>
          <a:ln>
            <a:noFill/>
          </a:ln>
        </p:spPr>
      </p:pic>
      <p:sp>
        <p:nvSpPr>
          <p:cNvPr id="6" name="TextBox 5">
            <a:extLst>
              <a:ext uri="{FF2B5EF4-FFF2-40B4-BE49-F238E27FC236}">
                <a16:creationId xmlns:a16="http://schemas.microsoft.com/office/drawing/2014/main" id="{6E4DACC5-672D-B343-8F22-301C2820753A}"/>
              </a:ext>
            </a:extLst>
          </p:cNvPr>
          <p:cNvSpPr txBox="1"/>
          <p:nvPr/>
        </p:nvSpPr>
        <p:spPr>
          <a:xfrm>
            <a:off x="5791320" y="2272320"/>
            <a:ext cx="3169800" cy="1855079"/>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FermiLab test beam Sep. 2013</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For the PHENIX-MPCEX detector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Struck SIS3300 Flash ADCs (VME)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(Also a DRS4 eval. Board...)</a:t>
            </a:r>
          </a:p>
        </p:txBody>
      </p:sp>
      <p:sp>
        <p:nvSpPr>
          <p:cNvPr id="7" name="Straight Connector 6">
            <a:extLst>
              <a:ext uri="{FF2B5EF4-FFF2-40B4-BE49-F238E27FC236}">
                <a16:creationId xmlns:a16="http://schemas.microsoft.com/office/drawing/2014/main" id="{BE7A5BF3-FCAA-5847-B1C5-141267FEC65F}"/>
              </a:ext>
            </a:extLst>
          </p:cNvPr>
          <p:cNvSpPr/>
          <p:nvPr/>
        </p:nvSpPr>
        <p:spPr>
          <a:xfrm flipH="1" flipV="1">
            <a:off x="2286000" y="3383280"/>
            <a:ext cx="3505320" cy="640080"/>
          </a:xfrm>
          <a:prstGeom prst="line">
            <a:avLst/>
          </a:prstGeom>
          <a:noFill/>
          <a:ln w="36000">
            <a:solidFill>
              <a:srgbClr val="FFFF00"/>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B251D7D0-4732-F440-88E1-042937112CB5}"/>
              </a:ext>
            </a:extLst>
          </p:cNvPr>
          <p:cNvSpPr/>
          <p:nvPr/>
        </p:nvSpPr>
        <p:spPr>
          <a:xfrm flipH="1">
            <a:off x="2743199" y="3447360"/>
            <a:ext cx="3048480" cy="576000"/>
          </a:xfrm>
          <a:prstGeom prst="line">
            <a:avLst/>
          </a:prstGeom>
          <a:noFill/>
          <a:ln w="36000">
            <a:solidFill>
              <a:srgbClr val="FFFF00"/>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29214EC0-3823-D142-93E9-EB0E170A7898}"/>
              </a:ext>
            </a:extLst>
          </p:cNvPr>
          <p:cNvSpPr>
            <a:spLocks noGrp="1"/>
          </p:cNvSpPr>
          <p:nvPr>
            <p:ph type="sldNum" sz="quarter" idx="10"/>
          </p:nvPr>
        </p:nvSpPr>
        <p:spPr/>
        <p:txBody>
          <a:bodyPr>
            <a:normAutofit lnSpcReduction="10000"/>
          </a:bodyPr>
          <a:lstStyle/>
          <a:p>
            <a:pPr lvl="0"/>
            <a:fld id="{F116AE43-5F03-7749-9BAD-1AD06B2BA8C6}" type="slidenum">
              <a:t>12</a:t>
            </a:fld>
            <a:endParaRPr lang="en-GB"/>
          </a:p>
        </p:txBody>
      </p:sp>
      <p:sp>
        <p:nvSpPr>
          <p:cNvPr id="2" name="Freeform 1">
            <a:extLst>
              <a:ext uri="{FF2B5EF4-FFF2-40B4-BE49-F238E27FC236}">
                <a16:creationId xmlns:a16="http://schemas.microsoft.com/office/drawing/2014/main" id="{153ED511-4E71-6D4C-A2A1-2495EDAEED65}"/>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Signal Discriminators</a:t>
            </a:r>
          </a:p>
        </p:txBody>
      </p:sp>
      <p:sp>
        <p:nvSpPr>
          <p:cNvPr id="3" name="Freeform 2">
            <a:extLst>
              <a:ext uri="{FF2B5EF4-FFF2-40B4-BE49-F238E27FC236}">
                <a16:creationId xmlns:a16="http://schemas.microsoft.com/office/drawing/2014/main" id="{C1E3CAE0-1DC8-8243-AD2D-1D0DF5C408E2}"/>
              </a:ext>
            </a:extLst>
          </p:cNvPr>
          <p:cNvSpPr/>
          <p:nvPr/>
        </p:nvSpPr>
        <p:spPr>
          <a:xfrm>
            <a:off x="5943600" y="1864800"/>
            <a:ext cx="3108959" cy="301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This is a parameterized “typical” signal from a photomultiplier.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It usually has a fast rise and returns to the baseline more slowly.</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We almost always deal with negative pulses, so we usually say “rise”, although it technically falls. In the same spirit, we always say “signal height”...</a:t>
            </a:r>
          </a:p>
        </p:txBody>
      </p:sp>
      <p:pic>
        <p:nvPicPr>
          <p:cNvPr id="4" name="Picture 3">
            <a:extLst>
              <a:ext uri="{FF2B5EF4-FFF2-40B4-BE49-F238E27FC236}">
                <a16:creationId xmlns:a16="http://schemas.microsoft.com/office/drawing/2014/main" id="{4EB6975C-34A8-0842-8882-BEE3A8F2104F}"/>
              </a:ext>
            </a:extLst>
          </p:cNvPr>
          <p:cNvPicPr>
            <a:picLocks noChangeAspect="1"/>
          </p:cNvPicPr>
          <p:nvPr/>
        </p:nvPicPr>
        <p:blipFill>
          <a:blip r:embed="rId3">
            <a:lum/>
            <a:alphaModFix/>
          </a:blip>
          <a:srcRect/>
          <a:stretch>
            <a:fillRect/>
          </a:stretch>
        </p:blipFill>
        <p:spPr>
          <a:xfrm>
            <a:off x="260640" y="1947240"/>
            <a:ext cx="5582160" cy="3785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FB58E295-2C7F-C54D-A53D-5C25132A732D}"/>
              </a:ext>
            </a:extLst>
          </p:cNvPr>
          <p:cNvSpPr>
            <a:spLocks noGrp="1"/>
          </p:cNvSpPr>
          <p:nvPr>
            <p:ph type="sldNum" sz="quarter" idx="10"/>
          </p:nvPr>
        </p:nvSpPr>
        <p:spPr/>
        <p:txBody>
          <a:bodyPr>
            <a:normAutofit lnSpcReduction="10000"/>
          </a:bodyPr>
          <a:lstStyle/>
          <a:p>
            <a:pPr lvl="0"/>
            <a:fld id="{50F6DFCF-5697-1143-8BB6-06E0AE6D7350}" type="slidenum">
              <a:t>13</a:t>
            </a:fld>
            <a:endParaRPr lang="en-GB"/>
          </a:p>
        </p:txBody>
      </p:sp>
      <p:sp>
        <p:nvSpPr>
          <p:cNvPr id="2" name="Freeform 1">
            <a:extLst>
              <a:ext uri="{FF2B5EF4-FFF2-40B4-BE49-F238E27FC236}">
                <a16:creationId xmlns:a16="http://schemas.microsoft.com/office/drawing/2014/main" id="{10180B09-A554-9346-B1F8-4940D9DA3065}"/>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Signal Discriminators</a:t>
            </a:r>
          </a:p>
        </p:txBody>
      </p:sp>
      <p:sp>
        <p:nvSpPr>
          <p:cNvPr id="3" name="Freeform 2">
            <a:extLst>
              <a:ext uri="{FF2B5EF4-FFF2-40B4-BE49-F238E27FC236}">
                <a16:creationId xmlns:a16="http://schemas.microsoft.com/office/drawing/2014/main" id="{2A2EEB38-3416-7742-8316-19324E891D39}"/>
              </a:ext>
            </a:extLst>
          </p:cNvPr>
          <p:cNvSpPr/>
          <p:nvPr/>
        </p:nvSpPr>
        <p:spPr>
          <a:xfrm>
            <a:off x="5943600" y="1540800"/>
            <a:ext cx="3108959" cy="4289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Of course the signal heights vary from pulse to pulse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There is also noise – a myriad of tiny pulses which have nothing to do with a signal in your detector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You want to know whether or not  a signal is higher than a certain threshold – this could translate into a minimum required energy deposited, for example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All signals on the left have the same form, just a different amplitude</a:t>
            </a:r>
          </a:p>
        </p:txBody>
      </p:sp>
      <p:pic>
        <p:nvPicPr>
          <p:cNvPr id="4" name="Picture 3">
            <a:extLst>
              <a:ext uri="{FF2B5EF4-FFF2-40B4-BE49-F238E27FC236}">
                <a16:creationId xmlns:a16="http://schemas.microsoft.com/office/drawing/2014/main" id="{FD68C2C0-ADDD-3F4B-B335-3D5E7DFF00A6}"/>
              </a:ext>
            </a:extLst>
          </p:cNvPr>
          <p:cNvPicPr>
            <a:picLocks noChangeAspect="1"/>
          </p:cNvPicPr>
          <p:nvPr/>
        </p:nvPicPr>
        <p:blipFill>
          <a:blip r:embed="rId3">
            <a:lum/>
            <a:alphaModFix/>
          </a:blip>
          <a:srcRect/>
          <a:stretch>
            <a:fillRect/>
          </a:stretch>
        </p:blipFill>
        <p:spPr>
          <a:xfrm>
            <a:off x="178560" y="1839240"/>
            <a:ext cx="5582160" cy="3785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sp>
        <p:nvSpPr>
          <p:cNvPr id="7" name="Slide Number Placeholder 1">
            <a:extLst>
              <a:ext uri="{FF2B5EF4-FFF2-40B4-BE49-F238E27FC236}">
                <a16:creationId xmlns:a16="http://schemas.microsoft.com/office/drawing/2014/main" id="{0AE94281-3EC5-1444-9CC2-01B16360EC3C}"/>
              </a:ext>
            </a:extLst>
          </p:cNvPr>
          <p:cNvSpPr>
            <a:spLocks noGrp="1"/>
          </p:cNvSpPr>
          <p:nvPr>
            <p:ph type="sldNum" sz="quarter" idx="10"/>
          </p:nvPr>
        </p:nvSpPr>
        <p:spPr/>
        <p:txBody>
          <a:bodyPr>
            <a:normAutofit lnSpcReduction="10000"/>
          </a:bodyPr>
          <a:lstStyle/>
          <a:p>
            <a:pPr lvl="0"/>
            <a:fld id="{3D414B88-F5D4-8C4E-95B4-FE1F24FB0C9A}" type="slidenum">
              <a:t>14</a:t>
            </a:fld>
            <a:endParaRPr lang="en-GB"/>
          </a:p>
        </p:txBody>
      </p:sp>
      <p:sp>
        <p:nvSpPr>
          <p:cNvPr id="2" name="Freeform 1">
            <a:extLst>
              <a:ext uri="{FF2B5EF4-FFF2-40B4-BE49-F238E27FC236}">
                <a16:creationId xmlns:a16="http://schemas.microsoft.com/office/drawing/2014/main" id="{85427C9C-7FB3-4A46-A4C3-C23D6EDBF7DD}"/>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Signal Discriminators</a:t>
            </a:r>
          </a:p>
        </p:txBody>
      </p:sp>
      <p:sp>
        <p:nvSpPr>
          <p:cNvPr id="3" name="Freeform 2">
            <a:extLst>
              <a:ext uri="{FF2B5EF4-FFF2-40B4-BE49-F238E27FC236}">
                <a16:creationId xmlns:a16="http://schemas.microsoft.com/office/drawing/2014/main" id="{05E0D3F6-38CC-124B-8A12-7BDC488186C8}"/>
              </a:ext>
            </a:extLst>
          </p:cNvPr>
          <p:cNvSpPr/>
          <p:nvPr/>
        </p:nvSpPr>
        <p:spPr>
          <a:xfrm>
            <a:off x="5943600" y="1864800"/>
            <a:ext cx="3108959" cy="301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In this example, we set  a threshold of -40mV.</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The black, green, and blue signals would make the cut here.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We would ignore the magenta and light blue signals here.</a:t>
            </a:r>
          </a:p>
        </p:txBody>
      </p:sp>
      <p:pic>
        <p:nvPicPr>
          <p:cNvPr id="4" name="Picture 3">
            <a:extLst>
              <a:ext uri="{FF2B5EF4-FFF2-40B4-BE49-F238E27FC236}">
                <a16:creationId xmlns:a16="http://schemas.microsoft.com/office/drawing/2014/main" id="{406C02F8-533C-B24C-B7AD-7A810452C29B}"/>
              </a:ext>
            </a:extLst>
          </p:cNvPr>
          <p:cNvPicPr>
            <a:picLocks noChangeAspect="1"/>
          </p:cNvPicPr>
          <p:nvPr/>
        </p:nvPicPr>
        <p:blipFill>
          <a:blip r:embed="rId3">
            <a:lum/>
            <a:alphaModFix/>
          </a:blip>
          <a:srcRect/>
          <a:stretch>
            <a:fillRect/>
          </a:stretch>
        </p:blipFill>
        <p:spPr>
          <a:xfrm>
            <a:off x="178560" y="1875600"/>
            <a:ext cx="5582160" cy="3785400"/>
          </a:xfrm>
          <a:prstGeom prst="rect">
            <a:avLst/>
          </a:prstGeom>
          <a:noFill/>
          <a:ln>
            <a:noFill/>
          </a:ln>
        </p:spPr>
      </p:pic>
      <p:sp>
        <p:nvSpPr>
          <p:cNvPr id="5" name="TextBox 4">
            <a:extLst>
              <a:ext uri="{FF2B5EF4-FFF2-40B4-BE49-F238E27FC236}">
                <a16:creationId xmlns:a16="http://schemas.microsoft.com/office/drawing/2014/main" id="{5E1AF1AA-5820-3044-84EB-53A436621A25}"/>
              </a:ext>
            </a:extLst>
          </p:cNvPr>
          <p:cNvSpPr txBox="1"/>
          <p:nvPr/>
        </p:nvSpPr>
        <p:spPr>
          <a:xfrm>
            <a:off x="3714480" y="3548160"/>
            <a:ext cx="140616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FF"/>
                </a:solidFill>
                <a:latin typeface="Arial" pitchFamily="34"/>
                <a:ea typeface="Arial" pitchFamily="34"/>
                <a:cs typeface="Arial" pitchFamily="34"/>
              </a:rPr>
              <a:t>Threshold</a:t>
            </a:r>
          </a:p>
        </p:txBody>
      </p:sp>
      <p:sp>
        <p:nvSpPr>
          <p:cNvPr id="6" name="Straight Connector 5">
            <a:extLst>
              <a:ext uri="{FF2B5EF4-FFF2-40B4-BE49-F238E27FC236}">
                <a16:creationId xmlns:a16="http://schemas.microsoft.com/office/drawing/2014/main" id="{BE7205A2-79E0-9440-BA63-F1AEBF939378}"/>
              </a:ext>
            </a:extLst>
          </p:cNvPr>
          <p:cNvSpPr/>
          <p:nvPr/>
        </p:nvSpPr>
        <p:spPr>
          <a:xfrm flipH="1" flipV="1">
            <a:off x="3474720" y="3521520"/>
            <a:ext cx="239760" cy="182879"/>
          </a:xfrm>
          <a:prstGeom prst="line">
            <a:avLst/>
          </a:prstGeom>
          <a:noFill/>
          <a:ln w="0">
            <a:solidFill>
              <a:srgbClr val="000000"/>
            </a:solidFill>
            <a:prstDash val="solid"/>
            <a:tailEnd type="arrow"/>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sp>
        <p:nvSpPr>
          <p:cNvPr id="12" name="Slide Number Placeholder 1">
            <a:extLst>
              <a:ext uri="{FF2B5EF4-FFF2-40B4-BE49-F238E27FC236}">
                <a16:creationId xmlns:a16="http://schemas.microsoft.com/office/drawing/2014/main" id="{B9BB4253-5AEC-B948-8448-93E207E9EA38}"/>
              </a:ext>
            </a:extLst>
          </p:cNvPr>
          <p:cNvSpPr>
            <a:spLocks noGrp="1"/>
          </p:cNvSpPr>
          <p:nvPr>
            <p:ph type="sldNum" sz="quarter" idx="10"/>
          </p:nvPr>
        </p:nvSpPr>
        <p:spPr/>
        <p:txBody>
          <a:bodyPr>
            <a:normAutofit lnSpcReduction="10000"/>
          </a:bodyPr>
          <a:lstStyle/>
          <a:p>
            <a:pPr lvl="0"/>
            <a:fld id="{7C9C94A6-2B45-8740-8A8F-28BB87329C85}" type="slidenum">
              <a:t>15</a:t>
            </a:fld>
            <a:endParaRPr lang="en-GB"/>
          </a:p>
        </p:txBody>
      </p:sp>
      <p:sp>
        <p:nvSpPr>
          <p:cNvPr id="2" name="Freeform 1">
            <a:extLst>
              <a:ext uri="{FF2B5EF4-FFF2-40B4-BE49-F238E27FC236}">
                <a16:creationId xmlns:a16="http://schemas.microsoft.com/office/drawing/2014/main" id="{4BFC7D9F-0842-F348-955E-050B40A251C5}"/>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Signal Discriminators</a:t>
            </a:r>
          </a:p>
        </p:txBody>
      </p:sp>
      <p:sp>
        <p:nvSpPr>
          <p:cNvPr id="3" name="Freeform 2">
            <a:extLst>
              <a:ext uri="{FF2B5EF4-FFF2-40B4-BE49-F238E27FC236}">
                <a16:creationId xmlns:a16="http://schemas.microsoft.com/office/drawing/2014/main" id="{8D32F1BF-E0D1-D540-870F-6285AF9754C2}"/>
              </a:ext>
            </a:extLst>
          </p:cNvPr>
          <p:cNvSpPr/>
          <p:nvPr/>
        </p:nvSpPr>
        <p:spPr>
          <a:xfrm>
            <a:off x="5943600" y="1864800"/>
            <a:ext cx="3108959" cy="1518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This is what you might see on your scope.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Where the signal exceeds the threshold, you get the discriminator to fire.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p:txBody>
      </p:sp>
      <p:sp>
        <p:nvSpPr>
          <p:cNvPr id="4" name="TextBox 3">
            <a:extLst>
              <a:ext uri="{FF2B5EF4-FFF2-40B4-BE49-F238E27FC236}">
                <a16:creationId xmlns:a16="http://schemas.microsoft.com/office/drawing/2014/main" id="{5C6908B6-4D7A-4646-8806-BD52310A6AF7}"/>
              </a:ext>
            </a:extLst>
          </p:cNvPr>
          <p:cNvSpPr txBox="1"/>
          <p:nvPr/>
        </p:nvSpPr>
        <p:spPr>
          <a:xfrm>
            <a:off x="3714480" y="3044160"/>
            <a:ext cx="140616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FF"/>
                </a:solidFill>
                <a:latin typeface="Arial" pitchFamily="34"/>
                <a:ea typeface="Arial" pitchFamily="34"/>
                <a:cs typeface="Arial" pitchFamily="34"/>
              </a:rPr>
              <a:t>Threshold</a:t>
            </a:r>
          </a:p>
        </p:txBody>
      </p:sp>
      <p:sp>
        <p:nvSpPr>
          <p:cNvPr id="5" name="Straight Connector 4">
            <a:extLst>
              <a:ext uri="{FF2B5EF4-FFF2-40B4-BE49-F238E27FC236}">
                <a16:creationId xmlns:a16="http://schemas.microsoft.com/office/drawing/2014/main" id="{A72D0AE9-68D6-8049-B86C-42E92F14842D}"/>
              </a:ext>
            </a:extLst>
          </p:cNvPr>
          <p:cNvSpPr/>
          <p:nvPr/>
        </p:nvSpPr>
        <p:spPr>
          <a:xfrm flipH="1" flipV="1">
            <a:off x="3474720" y="3017520"/>
            <a:ext cx="239760" cy="182880"/>
          </a:xfrm>
          <a:prstGeom prst="line">
            <a:avLst/>
          </a:prstGeom>
          <a:noFill/>
          <a:ln w="0">
            <a:solidFill>
              <a:srgbClr val="000000"/>
            </a:solidFill>
            <a:prstDash val="solid"/>
            <a:tailEnd type="arrow"/>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pic>
        <p:nvPicPr>
          <p:cNvPr id="6" name="Picture 5">
            <a:extLst>
              <a:ext uri="{FF2B5EF4-FFF2-40B4-BE49-F238E27FC236}">
                <a16:creationId xmlns:a16="http://schemas.microsoft.com/office/drawing/2014/main" id="{C4C2BF0F-4362-ED49-8186-D1B854ECCE78}"/>
              </a:ext>
            </a:extLst>
          </p:cNvPr>
          <p:cNvPicPr>
            <a:picLocks noChangeAspect="1"/>
          </p:cNvPicPr>
          <p:nvPr/>
        </p:nvPicPr>
        <p:blipFill>
          <a:blip r:embed="rId3">
            <a:lum/>
            <a:alphaModFix/>
          </a:blip>
          <a:srcRect/>
          <a:stretch>
            <a:fillRect/>
          </a:stretch>
        </p:blipFill>
        <p:spPr>
          <a:xfrm>
            <a:off x="270000" y="1518119"/>
            <a:ext cx="5582160" cy="3785400"/>
          </a:xfrm>
          <a:prstGeom prst="rect">
            <a:avLst/>
          </a:prstGeom>
          <a:noFill/>
          <a:ln>
            <a:noFill/>
          </a:ln>
        </p:spPr>
      </p:pic>
      <p:grpSp>
        <p:nvGrpSpPr>
          <p:cNvPr id="7" name="Group 6">
            <a:extLst>
              <a:ext uri="{FF2B5EF4-FFF2-40B4-BE49-F238E27FC236}">
                <a16:creationId xmlns:a16="http://schemas.microsoft.com/office/drawing/2014/main" id="{50C9E042-BC5F-B645-BE9D-34B6FCFFBFBA}"/>
              </a:ext>
            </a:extLst>
          </p:cNvPr>
          <p:cNvGrpSpPr/>
          <p:nvPr/>
        </p:nvGrpSpPr>
        <p:grpSpPr>
          <a:xfrm>
            <a:off x="270000" y="1518119"/>
            <a:ext cx="8818559" cy="3785400"/>
            <a:chOff x="270000" y="1518119"/>
            <a:chExt cx="8818559" cy="3785400"/>
          </a:xfrm>
        </p:grpSpPr>
        <p:pic>
          <p:nvPicPr>
            <p:cNvPr id="8" name="Picture 7">
              <a:extLst>
                <a:ext uri="{FF2B5EF4-FFF2-40B4-BE49-F238E27FC236}">
                  <a16:creationId xmlns:a16="http://schemas.microsoft.com/office/drawing/2014/main" id="{52A5B459-B411-F644-BDE2-B93C73B693BD}"/>
                </a:ext>
              </a:extLst>
            </p:cNvPr>
            <p:cNvPicPr>
              <a:picLocks noChangeAspect="1"/>
            </p:cNvPicPr>
            <p:nvPr/>
          </p:nvPicPr>
          <p:blipFill>
            <a:blip>
              <a:lum/>
              <a:alphaModFix/>
            </a:blip>
            <a:srcRect/>
            <a:stretch>
              <a:fillRect/>
            </a:stretch>
          </p:blipFill>
          <p:spPr>
            <a:xfrm>
              <a:off x="270000" y="1518119"/>
              <a:ext cx="5582160" cy="3785400"/>
            </a:xfrm>
            <a:prstGeom prst="rect">
              <a:avLst/>
            </a:prstGeom>
            <a:noFill/>
            <a:ln>
              <a:noFill/>
            </a:ln>
          </p:spPr>
        </p:pic>
        <p:sp>
          <p:nvSpPr>
            <p:cNvPr id="9" name="Freeform 8">
              <a:extLst>
                <a:ext uri="{FF2B5EF4-FFF2-40B4-BE49-F238E27FC236}">
                  <a16:creationId xmlns:a16="http://schemas.microsoft.com/office/drawing/2014/main" id="{55255FD9-5ABF-4244-BBBD-76A9336DDE2A}"/>
                </a:ext>
              </a:extLst>
            </p:cNvPr>
            <p:cNvSpPr/>
            <p:nvPr/>
          </p:nvSpPr>
          <p:spPr>
            <a:xfrm>
              <a:off x="5979600" y="3611880"/>
              <a:ext cx="3108959" cy="1518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Most discriminators give a logic pulse with a fixed length, independent of the “above-threshold-time” of the signal. Has many advantages.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p:txBody>
        </p:sp>
        <p:sp>
          <p:nvSpPr>
            <p:cNvPr id="10" name="TextBox 9">
              <a:extLst>
                <a:ext uri="{FF2B5EF4-FFF2-40B4-BE49-F238E27FC236}">
                  <a16:creationId xmlns:a16="http://schemas.microsoft.com/office/drawing/2014/main" id="{5F8109DC-370A-174F-AFD0-3B293EADC90D}"/>
                </a:ext>
              </a:extLst>
            </p:cNvPr>
            <p:cNvSpPr txBox="1"/>
            <p:nvPr/>
          </p:nvSpPr>
          <p:spPr>
            <a:xfrm>
              <a:off x="2490480" y="4359240"/>
              <a:ext cx="277416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FF"/>
                  </a:solidFill>
                  <a:latin typeface="Arial" pitchFamily="34"/>
                  <a:ea typeface="Arial" pitchFamily="34"/>
                  <a:cs typeface="Arial" pitchFamily="34"/>
                </a:rPr>
                <a:t>Fixed-length logical signal</a:t>
              </a:r>
            </a:p>
          </p:txBody>
        </p:sp>
        <p:sp>
          <p:nvSpPr>
            <p:cNvPr id="11" name="Straight Connector 10">
              <a:extLst>
                <a:ext uri="{FF2B5EF4-FFF2-40B4-BE49-F238E27FC236}">
                  <a16:creationId xmlns:a16="http://schemas.microsoft.com/office/drawing/2014/main" id="{ABD0C45B-CD3D-9241-93F4-B1110E5762FF}"/>
                </a:ext>
              </a:extLst>
            </p:cNvPr>
            <p:cNvSpPr/>
            <p:nvPr/>
          </p:nvSpPr>
          <p:spPr>
            <a:xfrm flipH="1" flipV="1">
              <a:off x="2139120" y="4408200"/>
              <a:ext cx="351360" cy="91440"/>
            </a:xfrm>
            <a:prstGeom prst="line">
              <a:avLst/>
            </a:prstGeom>
            <a:noFill/>
            <a:ln w="0">
              <a:solidFill>
                <a:srgbClr val="0000FF"/>
              </a:solidFill>
              <a:prstDash val="solid"/>
              <a:tailEnd type="arrow"/>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579A3216-6D3D-874D-AF23-7DA968333228}"/>
              </a:ext>
            </a:extLst>
          </p:cNvPr>
          <p:cNvSpPr>
            <a:spLocks noGrp="1"/>
          </p:cNvSpPr>
          <p:nvPr>
            <p:ph type="sldNum" sz="quarter" idx="10"/>
          </p:nvPr>
        </p:nvSpPr>
        <p:spPr/>
        <p:txBody>
          <a:bodyPr>
            <a:normAutofit lnSpcReduction="10000"/>
          </a:bodyPr>
          <a:lstStyle/>
          <a:p>
            <a:pPr lvl="0"/>
            <a:fld id="{5ABC419C-D147-2C4C-9143-333F14698BFD}" type="slidenum">
              <a:t>16</a:t>
            </a:fld>
            <a:endParaRPr lang="en-GB"/>
          </a:p>
        </p:txBody>
      </p:sp>
      <p:sp>
        <p:nvSpPr>
          <p:cNvPr id="2" name="Freeform 1">
            <a:extLst>
              <a:ext uri="{FF2B5EF4-FFF2-40B4-BE49-F238E27FC236}">
                <a16:creationId xmlns:a16="http://schemas.microsoft.com/office/drawing/2014/main" id="{76B65AC2-5242-6F41-9A3A-B4761D1A7F89}"/>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Signal Discriminators</a:t>
            </a:r>
          </a:p>
        </p:txBody>
      </p:sp>
      <p:sp>
        <p:nvSpPr>
          <p:cNvPr id="3" name="Freeform 2">
            <a:extLst>
              <a:ext uri="{FF2B5EF4-FFF2-40B4-BE49-F238E27FC236}">
                <a16:creationId xmlns:a16="http://schemas.microsoft.com/office/drawing/2014/main" id="{8D58CA83-5AC3-3742-BCF6-FDC047E4FE3F}"/>
              </a:ext>
            </a:extLst>
          </p:cNvPr>
          <p:cNvSpPr/>
          <p:nvPr/>
        </p:nvSpPr>
        <p:spPr>
          <a:xfrm>
            <a:off x="5943600" y="1864800"/>
            <a:ext cx="3108959" cy="1518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This is what you might see on your scope.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Where the signal exceeds the threshold, you get the discriminator to fire.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p:txBody>
      </p:sp>
      <p:sp>
        <p:nvSpPr>
          <p:cNvPr id="4" name="Straight Connector 3">
            <a:extLst>
              <a:ext uri="{FF2B5EF4-FFF2-40B4-BE49-F238E27FC236}">
                <a16:creationId xmlns:a16="http://schemas.microsoft.com/office/drawing/2014/main" id="{E6BDCEB4-CF97-A64D-8867-2EA8B5492D16}"/>
              </a:ext>
            </a:extLst>
          </p:cNvPr>
          <p:cNvSpPr/>
          <p:nvPr/>
        </p:nvSpPr>
        <p:spPr>
          <a:xfrm flipH="1" flipV="1">
            <a:off x="3474720" y="3017520"/>
            <a:ext cx="239760" cy="182880"/>
          </a:xfrm>
          <a:prstGeom prst="line">
            <a:avLst/>
          </a:prstGeom>
          <a:noFill/>
          <a:ln w="0">
            <a:solidFill>
              <a:srgbClr val="000000"/>
            </a:solidFill>
            <a:prstDash val="solid"/>
            <a:tailEnd type="arrow"/>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pic>
        <p:nvPicPr>
          <p:cNvPr id="5" name="Picture 4">
            <a:extLst>
              <a:ext uri="{FF2B5EF4-FFF2-40B4-BE49-F238E27FC236}">
                <a16:creationId xmlns:a16="http://schemas.microsoft.com/office/drawing/2014/main" id="{E5C71B6B-54B0-4C4C-90DD-E3DE7344082B}"/>
              </a:ext>
            </a:extLst>
          </p:cNvPr>
          <p:cNvPicPr>
            <a:picLocks noChangeAspect="1"/>
          </p:cNvPicPr>
          <p:nvPr/>
        </p:nvPicPr>
        <p:blipFill>
          <a:blip r:embed="rId3">
            <a:lum/>
            <a:alphaModFix/>
          </a:blip>
          <a:srcRect/>
          <a:stretch>
            <a:fillRect/>
          </a:stretch>
        </p:blipFill>
        <p:spPr>
          <a:xfrm>
            <a:off x="270000" y="2066760"/>
            <a:ext cx="5582160" cy="3785400"/>
          </a:xfrm>
          <a:prstGeom prst="rect">
            <a:avLst/>
          </a:prstGeom>
          <a:noFill/>
          <a:ln>
            <a:noFill/>
          </a:ln>
        </p:spPr>
      </p:pic>
      <p:sp>
        <p:nvSpPr>
          <p:cNvPr id="6" name="TextBox 5">
            <a:extLst>
              <a:ext uri="{FF2B5EF4-FFF2-40B4-BE49-F238E27FC236}">
                <a16:creationId xmlns:a16="http://schemas.microsoft.com/office/drawing/2014/main" id="{F5F3B549-8270-3549-900D-4D108DDBF987}"/>
              </a:ext>
            </a:extLst>
          </p:cNvPr>
          <p:cNvSpPr txBox="1"/>
          <p:nvPr/>
        </p:nvSpPr>
        <p:spPr>
          <a:xfrm>
            <a:off x="5943600" y="3657600"/>
            <a:ext cx="2834640" cy="189540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dirty="0">
                <a:ln>
                  <a:noFill/>
                </a:ln>
                <a:solidFill>
                  <a:srgbClr val="FFFFFF"/>
                </a:solidFill>
                <a:latin typeface="Arial" pitchFamily="34"/>
                <a:ea typeface="Arial" pitchFamily="34"/>
                <a:cs typeface="Arial" pitchFamily="34"/>
              </a:rPr>
              <a:t>Most discriminators give a</a:t>
            </a:r>
            <a:br>
              <a:rPr lang="en-US" sz="1600" b="1" i="0" u="none" strike="noStrike" baseline="0" dirty="0">
                <a:ln>
                  <a:noFill/>
                </a:ln>
                <a:solidFill>
                  <a:srgbClr val="FFFFFF"/>
                </a:solidFill>
                <a:latin typeface="Arial" pitchFamily="34"/>
                <a:ea typeface="Arial" pitchFamily="34"/>
                <a:cs typeface="Arial" pitchFamily="34"/>
              </a:rPr>
            </a:br>
            <a:r>
              <a:rPr lang="en-US" sz="1600" b="1" i="0" u="none" strike="noStrike" baseline="0" dirty="0">
                <a:ln>
                  <a:noFill/>
                </a:ln>
                <a:solidFill>
                  <a:srgbClr val="FFFFFF"/>
                </a:solidFill>
                <a:latin typeface="Arial" pitchFamily="34"/>
                <a:ea typeface="Arial" pitchFamily="34"/>
                <a:cs typeface="Arial" pitchFamily="34"/>
              </a:rPr>
              <a:t> logic pulse with a fixed </a:t>
            </a:r>
            <a:br>
              <a:rPr lang="en-US" sz="1600" b="1" i="0" u="none" strike="noStrike" baseline="0" dirty="0">
                <a:ln>
                  <a:noFill/>
                </a:ln>
                <a:solidFill>
                  <a:srgbClr val="FFFFFF"/>
                </a:solidFill>
                <a:latin typeface="Arial" pitchFamily="34"/>
                <a:ea typeface="Arial" pitchFamily="34"/>
                <a:cs typeface="Arial" pitchFamily="34"/>
              </a:rPr>
            </a:br>
            <a:r>
              <a:rPr lang="en-US" sz="1600" b="1" i="0" u="none" strike="noStrike" baseline="0" dirty="0">
                <a:ln>
                  <a:noFill/>
                </a:ln>
                <a:solidFill>
                  <a:srgbClr val="FFFFFF"/>
                </a:solidFill>
                <a:latin typeface="Arial" pitchFamily="34"/>
                <a:ea typeface="Arial" pitchFamily="34"/>
                <a:cs typeface="Arial" pitchFamily="34"/>
              </a:rPr>
              <a:t>length, independent of the </a:t>
            </a:r>
            <a:br>
              <a:rPr lang="en-US" sz="1600" b="1" i="0" u="none" strike="noStrike" baseline="0" dirty="0">
                <a:ln>
                  <a:noFill/>
                </a:ln>
                <a:solidFill>
                  <a:srgbClr val="FFFFFF"/>
                </a:solidFill>
                <a:latin typeface="Arial" pitchFamily="34"/>
                <a:ea typeface="Arial" pitchFamily="34"/>
                <a:cs typeface="Arial" pitchFamily="34"/>
              </a:rPr>
            </a:br>
            <a:r>
              <a:rPr lang="en-US" sz="1600" b="1" i="0" u="none" strike="noStrike" baseline="0" dirty="0">
                <a:ln>
                  <a:noFill/>
                </a:ln>
                <a:solidFill>
                  <a:srgbClr val="FFFFFF"/>
                </a:solidFill>
                <a:latin typeface="Arial" pitchFamily="34"/>
                <a:ea typeface="Arial" pitchFamily="34"/>
                <a:cs typeface="Arial" pitchFamily="34"/>
              </a:rPr>
              <a:t>“above-threshold-time” of </a:t>
            </a:r>
            <a:br>
              <a:rPr lang="en-US" sz="1600" b="1" i="0" u="none" strike="noStrike" baseline="0" dirty="0">
                <a:ln>
                  <a:noFill/>
                </a:ln>
                <a:solidFill>
                  <a:srgbClr val="FFFFFF"/>
                </a:solidFill>
                <a:latin typeface="Arial" pitchFamily="34"/>
                <a:ea typeface="Arial" pitchFamily="34"/>
                <a:cs typeface="Arial" pitchFamily="34"/>
              </a:rPr>
            </a:br>
            <a:r>
              <a:rPr lang="en-US" sz="1600" b="1" i="0" u="none" strike="noStrike" baseline="0" dirty="0">
                <a:ln>
                  <a:noFill/>
                </a:ln>
                <a:solidFill>
                  <a:srgbClr val="FFFFFF"/>
                </a:solidFill>
                <a:latin typeface="Arial" pitchFamily="34"/>
                <a:ea typeface="Arial" pitchFamily="34"/>
                <a:cs typeface="Arial" pitchFamily="34"/>
              </a:rPr>
              <a:t>the signal. Has many </a:t>
            </a:r>
            <a:br>
              <a:rPr lang="en-US" sz="1600" b="1" i="0" u="none" strike="noStrike" baseline="0" dirty="0">
                <a:ln>
                  <a:noFill/>
                </a:ln>
                <a:solidFill>
                  <a:srgbClr val="FFFFFF"/>
                </a:solidFill>
                <a:latin typeface="Arial" pitchFamily="34"/>
                <a:ea typeface="Arial" pitchFamily="34"/>
                <a:cs typeface="Arial" pitchFamily="34"/>
              </a:rPr>
            </a:br>
            <a:r>
              <a:rPr lang="en-US" sz="1600" b="1" i="0" u="none" strike="noStrike" baseline="0" dirty="0">
                <a:ln>
                  <a:noFill/>
                </a:ln>
                <a:solidFill>
                  <a:srgbClr val="FFFFFF"/>
                </a:solidFill>
                <a:latin typeface="Arial" pitchFamily="34"/>
                <a:ea typeface="Arial" pitchFamily="34"/>
                <a:cs typeface="Arial" pitchFamily="34"/>
              </a:rPr>
              <a:t>advantages.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dirty="0">
              <a:ln>
                <a:noFill/>
              </a:ln>
              <a:solidFill>
                <a:srgbClr val="FFFFFF"/>
              </a:solidFill>
              <a:latin typeface="Arial" pitchFamily="34"/>
              <a:ea typeface="Arial" pitchFamily="34"/>
              <a:cs typeface="Arial" pitchFamily="34"/>
            </a:endParaRPr>
          </a:p>
        </p:txBody>
      </p:sp>
      <p:sp>
        <p:nvSpPr>
          <p:cNvPr id="7" name="TextBox 6">
            <a:extLst>
              <a:ext uri="{FF2B5EF4-FFF2-40B4-BE49-F238E27FC236}">
                <a16:creationId xmlns:a16="http://schemas.microsoft.com/office/drawing/2014/main" id="{DF570179-1D85-A641-9F2D-135870D4432F}"/>
              </a:ext>
            </a:extLst>
          </p:cNvPr>
          <p:cNvSpPr txBox="1"/>
          <p:nvPr/>
        </p:nvSpPr>
        <p:spPr>
          <a:xfrm>
            <a:off x="2077200" y="5160960"/>
            <a:ext cx="277416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FF"/>
                </a:solidFill>
                <a:latin typeface="Arial" pitchFamily="34"/>
                <a:ea typeface="Arial" pitchFamily="34"/>
                <a:cs typeface="Arial" pitchFamily="34"/>
              </a:rPr>
              <a:t>Fixed-length logical signal</a:t>
            </a:r>
          </a:p>
        </p:txBody>
      </p:sp>
      <p:sp>
        <p:nvSpPr>
          <p:cNvPr id="8" name="Straight Connector 7">
            <a:extLst>
              <a:ext uri="{FF2B5EF4-FFF2-40B4-BE49-F238E27FC236}">
                <a16:creationId xmlns:a16="http://schemas.microsoft.com/office/drawing/2014/main" id="{7CE68DA1-95DA-0C4E-BD1B-150878F64772}"/>
              </a:ext>
            </a:extLst>
          </p:cNvPr>
          <p:cNvSpPr/>
          <p:nvPr/>
        </p:nvSpPr>
        <p:spPr>
          <a:xfrm flipH="1" flipV="1">
            <a:off x="1725839" y="5209920"/>
            <a:ext cx="351361" cy="91440"/>
          </a:xfrm>
          <a:prstGeom prst="line">
            <a:avLst/>
          </a:prstGeom>
          <a:noFill/>
          <a:ln w="0">
            <a:solidFill>
              <a:srgbClr val="0000FF"/>
            </a:solidFill>
            <a:prstDash val="solid"/>
            <a:tailEnd type="arrow"/>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63CD17B6-6D9B-1F42-93FF-C6ECED68CE5B}"/>
              </a:ext>
            </a:extLst>
          </p:cNvPr>
          <p:cNvSpPr>
            <a:spLocks noGrp="1"/>
          </p:cNvSpPr>
          <p:nvPr>
            <p:ph type="sldNum" sz="quarter" idx="10"/>
          </p:nvPr>
        </p:nvSpPr>
        <p:spPr/>
        <p:txBody>
          <a:bodyPr>
            <a:normAutofit lnSpcReduction="10000"/>
          </a:bodyPr>
          <a:lstStyle/>
          <a:p>
            <a:pPr lvl="0"/>
            <a:fld id="{A8285FFB-503E-A74C-AF43-1271C4E0112E}" type="slidenum">
              <a:t>17</a:t>
            </a:fld>
            <a:endParaRPr lang="en-GB"/>
          </a:p>
        </p:txBody>
      </p:sp>
      <p:sp>
        <p:nvSpPr>
          <p:cNvPr id="2" name="Freeform 1">
            <a:extLst>
              <a:ext uri="{FF2B5EF4-FFF2-40B4-BE49-F238E27FC236}">
                <a16:creationId xmlns:a16="http://schemas.microsoft.com/office/drawing/2014/main" id="{62710F9A-7F0C-554C-B781-B933108B36FE}"/>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Zero-Crossing Discriminator</a:t>
            </a:r>
          </a:p>
        </p:txBody>
      </p:sp>
      <p:sp>
        <p:nvSpPr>
          <p:cNvPr id="3" name="Freeform 2">
            <a:extLst>
              <a:ext uri="{FF2B5EF4-FFF2-40B4-BE49-F238E27FC236}">
                <a16:creationId xmlns:a16="http://schemas.microsoft.com/office/drawing/2014/main" id="{6D10FF3A-1C27-8B48-9DB5-457BF80E1B68}"/>
              </a:ext>
            </a:extLst>
          </p:cNvPr>
          <p:cNvSpPr/>
          <p:nvPr/>
        </p:nvSpPr>
        <p:spPr>
          <a:xfrm>
            <a:off x="5943600" y="2152800"/>
            <a:ext cx="3108959" cy="301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There are many ways to discriminate a signal – I just want to mention a zero-crossing discriminator.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Fires when a signal goes through zero.</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Typically involves a shaper, which converts the pulse into a bipolar signal.</a:t>
            </a:r>
          </a:p>
        </p:txBody>
      </p:sp>
      <p:pic>
        <p:nvPicPr>
          <p:cNvPr id="4" name="Picture 3">
            <a:extLst>
              <a:ext uri="{FF2B5EF4-FFF2-40B4-BE49-F238E27FC236}">
                <a16:creationId xmlns:a16="http://schemas.microsoft.com/office/drawing/2014/main" id="{A3BBB0A6-0CA0-704E-81D5-77BD99AEB945}"/>
              </a:ext>
            </a:extLst>
          </p:cNvPr>
          <p:cNvPicPr>
            <a:picLocks noChangeAspect="1"/>
          </p:cNvPicPr>
          <p:nvPr/>
        </p:nvPicPr>
        <p:blipFill>
          <a:blip r:embed="rId3">
            <a:lum/>
            <a:alphaModFix/>
          </a:blip>
          <a:srcRect/>
          <a:stretch>
            <a:fillRect/>
          </a:stretch>
        </p:blipFill>
        <p:spPr>
          <a:xfrm>
            <a:off x="178560" y="2144160"/>
            <a:ext cx="5582160" cy="3785400"/>
          </a:xfrm>
          <a:prstGeom prst="rect">
            <a:avLst/>
          </a:prstGeom>
          <a:noFill/>
          <a:ln>
            <a:noFill/>
          </a:ln>
        </p:spPr>
      </p:pic>
      <p:sp>
        <p:nvSpPr>
          <p:cNvPr id="5" name="Freeform 4">
            <a:extLst>
              <a:ext uri="{FF2B5EF4-FFF2-40B4-BE49-F238E27FC236}">
                <a16:creationId xmlns:a16="http://schemas.microsoft.com/office/drawing/2014/main" id="{5E2354AD-9B9A-9F46-BA0C-216A60C69395}"/>
              </a:ext>
            </a:extLst>
          </p:cNvPr>
          <p:cNvSpPr/>
          <p:nvPr/>
        </p:nvSpPr>
        <p:spPr>
          <a:xfrm>
            <a:off x="1116720" y="3058560"/>
            <a:ext cx="640080" cy="4572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FF420E"/>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Straight Connector 5">
            <a:extLst>
              <a:ext uri="{FF2B5EF4-FFF2-40B4-BE49-F238E27FC236}">
                <a16:creationId xmlns:a16="http://schemas.microsoft.com/office/drawing/2014/main" id="{B9ABA34F-A1C2-4B44-9D60-E267D3C8FE73}"/>
              </a:ext>
            </a:extLst>
          </p:cNvPr>
          <p:cNvSpPr/>
          <p:nvPr/>
        </p:nvSpPr>
        <p:spPr>
          <a:xfrm>
            <a:off x="1152720" y="3277439"/>
            <a:ext cx="548640" cy="0"/>
          </a:xfrm>
          <a:prstGeom prst="line">
            <a:avLst/>
          </a:prstGeom>
          <a:noFill/>
          <a:ln w="0">
            <a:solidFill>
              <a:srgbClr val="FF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Straight Connector 6">
            <a:extLst>
              <a:ext uri="{FF2B5EF4-FFF2-40B4-BE49-F238E27FC236}">
                <a16:creationId xmlns:a16="http://schemas.microsoft.com/office/drawing/2014/main" id="{C9DE125C-E9E2-C444-B5BB-69F13D01ACEA}"/>
              </a:ext>
            </a:extLst>
          </p:cNvPr>
          <p:cNvSpPr/>
          <p:nvPr/>
        </p:nvSpPr>
        <p:spPr>
          <a:xfrm>
            <a:off x="1427760" y="2995920"/>
            <a:ext cx="0" cy="2531520"/>
          </a:xfrm>
          <a:prstGeom prst="line">
            <a:avLst/>
          </a:prstGeom>
          <a:noFill/>
          <a:ln w="0">
            <a:solidFill>
              <a:srgbClr val="FF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TextBox 7">
            <a:extLst>
              <a:ext uri="{FF2B5EF4-FFF2-40B4-BE49-F238E27FC236}">
                <a16:creationId xmlns:a16="http://schemas.microsoft.com/office/drawing/2014/main" id="{44C02B6C-D70E-EA43-BC89-94373033D5EE}"/>
              </a:ext>
            </a:extLst>
          </p:cNvPr>
          <p:cNvSpPr txBox="1"/>
          <p:nvPr/>
        </p:nvSpPr>
        <p:spPr>
          <a:xfrm>
            <a:off x="614520" y="1532519"/>
            <a:ext cx="5146200" cy="33372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Just to mention this...</a:t>
            </a:r>
          </a:p>
        </p:txBody>
      </p:sp>
      <p:sp>
        <p:nvSpPr>
          <p:cNvPr id="10" name="TextBox 9">
            <a:extLst>
              <a:ext uri="{FF2B5EF4-FFF2-40B4-BE49-F238E27FC236}">
                <a16:creationId xmlns:a16="http://schemas.microsoft.com/office/drawing/2014/main" id="{FA9A9CD5-7738-B440-BDDB-CE71D00DFB8F}"/>
              </a:ext>
            </a:extLst>
          </p:cNvPr>
          <p:cNvSpPr txBox="1"/>
          <p:nvPr/>
        </p:nvSpPr>
        <p:spPr>
          <a:xfrm>
            <a:off x="2119264" y="4209856"/>
            <a:ext cx="6767775" cy="1842342"/>
          </a:xfrm>
          <a:prstGeom prst="rect">
            <a:avLst/>
          </a:prstGeom>
          <a:solidFill>
            <a:schemeClr val="accent2">
              <a:lumMod val="20000"/>
              <a:lumOff val="80000"/>
            </a:schemeClr>
          </a:solid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dirty="0">
                <a:ln>
                  <a:noFill/>
                </a:ln>
                <a:solidFill>
                  <a:schemeClr val="accent1">
                    <a:lumMod val="75000"/>
                  </a:schemeClr>
                </a:solidFill>
                <a:latin typeface="Arial" pitchFamily="34"/>
                <a:ea typeface="Arial" pitchFamily="34"/>
                <a:cs typeface="Arial" pitchFamily="34"/>
              </a:rPr>
              <a:t>Why </a:t>
            </a:r>
            <a:r>
              <a:rPr lang="en-US" sz="1600" b="1" dirty="0">
                <a:solidFill>
                  <a:schemeClr val="accent1">
                    <a:lumMod val="75000"/>
                  </a:schemeClr>
                </a:solidFill>
                <a:latin typeface="Arial" pitchFamily="34"/>
                <a:ea typeface="Arial" pitchFamily="34"/>
                <a:cs typeface="Arial" pitchFamily="34"/>
              </a:rPr>
              <a:t>do we like a signal that is 0? </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dirty="0">
                <a:ln>
                  <a:noFill/>
                </a:ln>
                <a:solidFill>
                  <a:schemeClr val="accent1">
                    <a:lumMod val="75000"/>
                  </a:schemeClr>
                </a:solidFill>
                <a:latin typeface="Arial" pitchFamily="34"/>
                <a:ea typeface="Arial" pitchFamily="34"/>
                <a:cs typeface="Arial" pitchFamily="34"/>
              </a:rPr>
              <a:t>You can </a:t>
            </a:r>
            <a:r>
              <a:rPr lang="en-US" sz="1600" b="1" dirty="0">
                <a:solidFill>
                  <a:schemeClr val="accent1">
                    <a:lumMod val="75000"/>
                  </a:schemeClr>
                </a:solidFill>
                <a:latin typeface="Arial" pitchFamily="34"/>
                <a:ea typeface="Arial" pitchFamily="34"/>
                <a:cs typeface="Arial" pitchFamily="34"/>
              </a:rPr>
              <a:t>amplify the signal as much as you need</a:t>
            </a:r>
            <a:br>
              <a:rPr lang="en-US" sz="1600" b="1" dirty="0">
                <a:solidFill>
                  <a:schemeClr val="accent1">
                    <a:lumMod val="75000"/>
                  </a:schemeClr>
                </a:solidFill>
                <a:latin typeface="Arial" pitchFamily="34"/>
                <a:ea typeface="Arial" pitchFamily="34"/>
                <a:cs typeface="Arial" pitchFamily="34"/>
              </a:rPr>
            </a:br>
            <a:r>
              <a:rPr lang="en-US" sz="1600" b="1" dirty="0">
                <a:solidFill>
                  <a:schemeClr val="accent1">
                    <a:lumMod val="75000"/>
                  </a:schemeClr>
                </a:solidFill>
                <a:latin typeface="Arial" pitchFamily="34"/>
                <a:ea typeface="Arial" pitchFamily="34"/>
                <a:cs typeface="Arial" pitchFamily="34"/>
              </a:rPr>
              <a:t>and get a more accurate measurement. </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dirty="0">
                <a:ln>
                  <a:noFill/>
                </a:ln>
                <a:solidFill>
                  <a:schemeClr val="accent1">
                    <a:lumMod val="75000"/>
                  </a:schemeClr>
                </a:solidFill>
                <a:latin typeface="Arial" pitchFamily="34"/>
                <a:ea typeface="Arial" pitchFamily="34"/>
                <a:cs typeface="Arial" pitchFamily="34"/>
              </a:rPr>
              <a:t>Distinguishing 200 from 201 mV is much harder than</a:t>
            </a:r>
            <a:br>
              <a:rPr lang="en-US" sz="1600" b="1" dirty="0">
                <a:solidFill>
                  <a:schemeClr val="accent1">
                    <a:lumMod val="75000"/>
                  </a:schemeClr>
                </a:solidFill>
                <a:latin typeface="Arial" pitchFamily="34"/>
                <a:ea typeface="Arial" pitchFamily="34"/>
                <a:cs typeface="Arial" pitchFamily="34"/>
              </a:rPr>
            </a:br>
            <a:r>
              <a:rPr lang="en-US" sz="1600" b="1" i="0" u="none" strike="noStrike" baseline="0" dirty="0">
                <a:ln>
                  <a:noFill/>
                </a:ln>
                <a:solidFill>
                  <a:schemeClr val="accent1">
                    <a:lumMod val="75000"/>
                  </a:schemeClr>
                </a:solidFill>
                <a:latin typeface="Arial" pitchFamily="34"/>
                <a:ea typeface="Arial" pitchFamily="34"/>
                <a:cs typeface="Arial" pitchFamily="34"/>
              </a:rPr>
              <a:t>distinguishing 0 from 1 mV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F16D8122-7DFB-F043-9D46-D9A249728C12}"/>
              </a:ext>
            </a:extLst>
          </p:cNvPr>
          <p:cNvSpPr>
            <a:spLocks noGrp="1"/>
          </p:cNvSpPr>
          <p:nvPr>
            <p:ph type="sldNum" sz="quarter" idx="10"/>
          </p:nvPr>
        </p:nvSpPr>
        <p:spPr/>
        <p:txBody>
          <a:bodyPr>
            <a:normAutofit lnSpcReduction="10000"/>
          </a:bodyPr>
          <a:lstStyle/>
          <a:p>
            <a:pPr lvl="0"/>
            <a:fld id="{241A366F-F400-CA4E-A4AF-A9511B0053D5}" type="slidenum">
              <a:t>18</a:t>
            </a:fld>
            <a:endParaRPr lang="en-GB"/>
          </a:p>
        </p:txBody>
      </p:sp>
      <p:sp>
        <p:nvSpPr>
          <p:cNvPr id="2" name="Freeform 1">
            <a:extLst>
              <a:ext uri="{FF2B5EF4-FFF2-40B4-BE49-F238E27FC236}">
                <a16:creationId xmlns:a16="http://schemas.microsoft.com/office/drawing/2014/main" id="{95356D3F-9B14-424B-90D6-B76CE539640C}"/>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A big problem: Walk</a:t>
            </a:r>
          </a:p>
        </p:txBody>
      </p:sp>
      <p:sp>
        <p:nvSpPr>
          <p:cNvPr id="3" name="Freeform 2">
            <a:extLst>
              <a:ext uri="{FF2B5EF4-FFF2-40B4-BE49-F238E27FC236}">
                <a16:creationId xmlns:a16="http://schemas.microsoft.com/office/drawing/2014/main" id="{1BE9975E-A64A-3B4C-AF53-FECA96A1594F}"/>
              </a:ext>
            </a:extLst>
          </p:cNvPr>
          <p:cNvSpPr/>
          <p:nvPr/>
        </p:nvSpPr>
        <p:spPr>
          <a:xfrm>
            <a:off x="5943600" y="1864800"/>
            <a:ext cx="3108959" cy="301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 larger pulse will cross the threshold earlier than a smaller pulse which will ultimately be above the threshold.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So the timing when we cross the threshold “walks” around depending on signal height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By and large, physicists don't use threshold discriminators in their setups because of the significant walk problem.</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Basically unusable for timing measurements.</a:t>
            </a:r>
          </a:p>
        </p:txBody>
      </p:sp>
      <p:pic>
        <p:nvPicPr>
          <p:cNvPr id="4" name="Picture 3">
            <a:extLst>
              <a:ext uri="{FF2B5EF4-FFF2-40B4-BE49-F238E27FC236}">
                <a16:creationId xmlns:a16="http://schemas.microsoft.com/office/drawing/2014/main" id="{F34D80D2-3AF9-AC4E-8204-BA1DEB284573}"/>
              </a:ext>
            </a:extLst>
          </p:cNvPr>
          <p:cNvPicPr>
            <a:picLocks noChangeAspect="1"/>
          </p:cNvPicPr>
          <p:nvPr/>
        </p:nvPicPr>
        <p:blipFill>
          <a:blip r:embed="rId3">
            <a:lum/>
            <a:alphaModFix/>
          </a:blip>
          <a:srcRect/>
          <a:stretch>
            <a:fillRect/>
          </a:stretch>
        </p:blipFill>
        <p:spPr>
          <a:xfrm>
            <a:off x="274320" y="1891800"/>
            <a:ext cx="5582160" cy="37854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2BEE5921-3C49-3344-9E48-0BD533D96F86}"/>
              </a:ext>
            </a:extLst>
          </p:cNvPr>
          <p:cNvSpPr>
            <a:spLocks noGrp="1"/>
          </p:cNvSpPr>
          <p:nvPr>
            <p:ph type="sldNum" sz="quarter" idx="10"/>
          </p:nvPr>
        </p:nvSpPr>
        <p:spPr/>
        <p:txBody>
          <a:bodyPr>
            <a:normAutofit lnSpcReduction="10000"/>
          </a:bodyPr>
          <a:lstStyle/>
          <a:p>
            <a:pPr lvl="0"/>
            <a:fld id="{BA9AC854-B5E2-CE4B-9D5B-3D6D2F6CC162}" type="slidenum">
              <a:t>19</a:t>
            </a:fld>
            <a:endParaRPr lang="en-GB"/>
          </a:p>
        </p:txBody>
      </p:sp>
      <p:sp>
        <p:nvSpPr>
          <p:cNvPr id="2" name="Freeform 1">
            <a:extLst>
              <a:ext uri="{FF2B5EF4-FFF2-40B4-BE49-F238E27FC236}">
                <a16:creationId xmlns:a16="http://schemas.microsoft.com/office/drawing/2014/main" id="{8A546AF6-3652-A647-9781-EEAE20DC3CA0}"/>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A big problem: Walk</a:t>
            </a:r>
          </a:p>
        </p:txBody>
      </p:sp>
      <p:sp>
        <p:nvSpPr>
          <p:cNvPr id="3" name="Freeform 2">
            <a:extLst>
              <a:ext uri="{FF2B5EF4-FFF2-40B4-BE49-F238E27FC236}">
                <a16:creationId xmlns:a16="http://schemas.microsoft.com/office/drawing/2014/main" id="{A1977998-17C7-1243-9B18-99B711A2DCE3}"/>
              </a:ext>
            </a:extLst>
          </p:cNvPr>
          <p:cNvSpPr/>
          <p:nvPr/>
        </p:nvSpPr>
        <p:spPr>
          <a:xfrm>
            <a:off x="5943600" y="1864800"/>
            <a:ext cx="3108959" cy="301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 larger pulse will cross the threshold earlier than a smaller pulse which will ultimately be above the threshold.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So the timing when we cross the threshold “walks” around depending on signal height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By and large, physicists don't use threshold discriminators in their setups because of the significant walk problem.</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Basically unusable for timing measurements.</a:t>
            </a:r>
          </a:p>
        </p:txBody>
      </p:sp>
      <p:grpSp>
        <p:nvGrpSpPr>
          <p:cNvPr id="4" name="Group 3">
            <a:extLst>
              <a:ext uri="{FF2B5EF4-FFF2-40B4-BE49-F238E27FC236}">
                <a16:creationId xmlns:a16="http://schemas.microsoft.com/office/drawing/2014/main" id="{598E8432-BA63-4E4C-A160-16739DE382D5}"/>
              </a:ext>
            </a:extLst>
          </p:cNvPr>
          <p:cNvGrpSpPr/>
          <p:nvPr/>
        </p:nvGrpSpPr>
        <p:grpSpPr>
          <a:xfrm>
            <a:off x="274320" y="1920239"/>
            <a:ext cx="5582160" cy="3785400"/>
            <a:chOff x="274320" y="1920239"/>
            <a:chExt cx="5582160" cy="3785400"/>
          </a:xfrm>
        </p:grpSpPr>
        <p:pic>
          <p:nvPicPr>
            <p:cNvPr id="5" name="Picture 4">
              <a:extLst>
                <a:ext uri="{FF2B5EF4-FFF2-40B4-BE49-F238E27FC236}">
                  <a16:creationId xmlns:a16="http://schemas.microsoft.com/office/drawing/2014/main" id="{7461CBCD-0A27-B940-B387-5E0D2582A596}"/>
                </a:ext>
              </a:extLst>
            </p:cNvPr>
            <p:cNvPicPr>
              <a:picLocks noChangeAspect="1"/>
            </p:cNvPicPr>
            <p:nvPr/>
          </p:nvPicPr>
          <p:blipFill>
            <a:blip r:embed="rId3">
              <a:lum/>
              <a:alphaModFix/>
            </a:blip>
            <a:srcRect/>
            <a:stretch>
              <a:fillRect/>
            </a:stretch>
          </p:blipFill>
          <p:spPr>
            <a:xfrm>
              <a:off x="274320" y="1920239"/>
              <a:ext cx="5582160" cy="3785400"/>
            </a:xfrm>
            <a:prstGeom prst="rect">
              <a:avLst/>
            </a:prstGeom>
            <a:noFill/>
            <a:ln>
              <a:noFill/>
            </a:ln>
          </p:spPr>
        </p:pic>
        <p:sp>
          <p:nvSpPr>
            <p:cNvPr id="6" name="Straight Connector 5">
              <a:extLst>
                <a:ext uri="{FF2B5EF4-FFF2-40B4-BE49-F238E27FC236}">
                  <a16:creationId xmlns:a16="http://schemas.microsoft.com/office/drawing/2014/main" id="{E0327ACF-4DDC-E84B-9ACC-2BBB268E30EE}"/>
                </a:ext>
              </a:extLst>
            </p:cNvPr>
            <p:cNvSpPr/>
            <p:nvPr/>
          </p:nvSpPr>
          <p:spPr>
            <a:xfrm>
              <a:off x="1730880" y="5099040"/>
              <a:ext cx="365759" cy="0"/>
            </a:xfrm>
            <a:prstGeom prst="line">
              <a:avLst/>
            </a:prstGeom>
            <a:noFill/>
            <a:ln w="0">
              <a:solidFill>
                <a:srgbClr val="000000"/>
              </a:solidFill>
              <a:prstDash val="solid"/>
              <a:tailEnd type="arrow"/>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Straight Connector 6">
              <a:extLst>
                <a:ext uri="{FF2B5EF4-FFF2-40B4-BE49-F238E27FC236}">
                  <a16:creationId xmlns:a16="http://schemas.microsoft.com/office/drawing/2014/main" id="{304E1240-943B-0F4B-A368-3B10233D5DBB}"/>
                </a:ext>
              </a:extLst>
            </p:cNvPr>
            <p:cNvSpPr/>
            <p:nvPr/>
          </p:nvSpPr>
          <p:spPr>
            <a:xfrm flipH="1">
              <a:off x="2581200" y="5099040"/>
              <a:ext cx="337679" cy="0"/>
            </a:xfrm>
            <a:prstGeom prst="line">
              <a:avLst/>
            </a:prstGeom>
            <a:noFill/>
            <a:ln w="0">
              <a:solidFill>
                <a:srgbClr val="000000"/>
              </a:solidFill>
              <a:prstDash val="solid"/>
              <a:tailEnd type="arrow"/>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TextBox 7">
              <a:extLst>
                <a:ext uri="{FF2B5EF4-FFF2-40B4-BE49-F238E27FC236}">
                  <a16:creationId xmlns:a16="http://schemas.microsoft.com/office/drawing/2014/main" id="{9B3D8FF1-A5E5-B14E-B0C2-A35CDAB34824}"/>
                </a:ext>
              </a:extLst>
            </p:cNvPr>
            <p:cNvSpPr txBox="1"/>
            <p:nvPr/>
          </p:nvSpPr>
          <p:spPr>
            <a:xfrm>
              <a:off x="2035799" y="5005440"/>
              <a:ext cx="1195560" cy="33372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80"/>
                  </a:solidFill>
                  <a:latin typeface="Arial" pitchFamily="34"/>
                  <a:ea typeface="Arial" pitchFamily="34"/>
                  <a:cs typeface="Arial" pitchFamily="34"/>
                </a:rPr>
                <a:t>walk</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12" name="Slide Number Placeholder 1">
            <a:extLst>
              <a:ext uri="{FF2B5EF4-FFF2-40B4-BE49-F238E27FC236}">
                <a16:creationId xmlns:a16="http://schemas.microsoft.com/office/drawing/2014/main" id="{131387C8-5E77-DA46-ADA1-DB85AA6381BB}"/>
              </a:ext>
            </a:extLst>
          </p:cNvPr>
          <p:cNvSpPr>
            <a:spLocks noGrp="1"/>
          </p:cNvSpPr>
          <p:nvPr>
            <p:ph type="sldNum" sz="quarter" idx="10"/>
          </p:nvPr>
        </p:nvSpPr>
        <p:spPr/>
        <p:txBody>
          <a:bodyPr>
            <a:normAutofit lnSpcReduction="10000"/>
          </a:bodyPr>
          <a:lstStyle/>
          <a:p>
            <a:pPr lvl="0"/>
            <a:fld id="{F79A659B-1F8D-D142-9856-EAD458242021}" type="slidenum">
              <a:t>2</a:t>
            </a:fld>
            <a:endParaRPr lang="en-GB"/>
          </a:p>
        </p:txBody>
      </p:sp>
      <p:sp>
        <p:nvSpPr>
          <p:cNvPr id="2" name="Title 1">
            <a:extLst>
              <a:ext uri="{FF2B5EF4-FFF2-40B4-BE49-F238E27FC236}">
                <a16:creationId xmlns:a16="http://schemas.microsoft.com/office/drawing/2014/main" id="{B40F8D38-DA4F-6D44-A7B0-EF224B203FD2}"/>
              </a:ext>
            </a:extLst>
          </p:cNvPr>
          <p:cNvSpPr txBox="1">
            <a:spLocks noGrp="1"/>
          </p:cNvSpPr>
          <p:nvPr>
            <p:ph type="title" idx="4294967295"/>
          </p:nvPr>
        </p:nvSpPr>
        <p:spPr>
          <a:xfrm>
            <a:off x="837720" y="304560"/>
            <a:ext cx="7620120" cy="609480"/>
          </a:xfrm>
        </p:spPr>
        <p:txBody>
          <a:bodyPr wrap="square">
            <a:normAutofit/>
          </a:bodyPr>
          <a:lstStyle/>
          <a:p>
            <a:pPr lvl="0"/>
            <a:r>
              <a:rPr lang="en-US"/>
              <a:t>About Martin</a:t>
            </a:r>
          </a:p>
        </p:txBody>
      </p:sp>
      <p:sp>
        <p:nvSpPr>
          <p:cNvPr id="3" name="Freeform 2">
            <a:extLst>
              <a:ext uri="{FF2B5EF4-FFF2-40B4-BE49-F238E27FC236}">
                <a16:creationId xmlns:a16="http://schemas.microsoft.com/office/drawing/2014/main" id="{9949CDDF-4645-A243-A8CC-B0DC18D0931C}"/>
              </a:ext>
            </a:extLst>
          </p:cNvPr>
          <p:cNvSpPr/>
          <p:nvPr/>
        </p:nvSpPr>
        <p:spPr>
          <a:xfrm>
            <a:off x="182520" y="1419480"/>
            <a:ext cx="8686800" cy="2549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Studied nuclear physics at the University of Muenster, Germany</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WA80  - WA93 – WA98 Experiments at CERN</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Graduated in 1990</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Spent 11 years at CERN with the SPS Heavy-Ion Program until it ended  in 1996</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Then I moved “with the program” to Brookhaven National Laboratory</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BNL has the Relativistic Heavy Ion Collider called “RHIC”</a:t>
            </a:r>
          </a:p>
        </p:txBody>
      </p:sp>
      <p:pic>
        <p:nvPicPr>
          <p:cNvPr id="4" name="CBA-Landsat-w">
            <a:extLst>
              <a:ext uri="{FF2B5EF4-FFF2-40B4-BE49-F238E27FC236}">
                <a16:creationId xmlns:a16="http://schemas.microsoft.com/office/drawing/2014/main" id="{9DAABEE8-75E8-384C-A375-59F24C31AD1C}"/>
              </a:ext>
            </a:extLst>
          </p:cNvPr>
          <p:cNvPicPr>
            <a:picLocks noChangeAspect="1"/>
          </p:cNvPicPr>
          <p:nvPr/>
        </p:nvPicPr>
        <p:blipFill>
          <a:blip r:embed="rId3">
            <a:lum/>
            <a:alphaModFix/>
          </a:blip>
          <a:srcRect/>
          <a:stretch>
            <a:fillRect/>
          </a:stretch>
        </p:blipFill>
        <p:spPr>
          <a:xfrm>
            <a:off x="1920239" y="4754879"/>
            <a:ext cx="4962240" cy="1400400"/>
          </a:xfrm>
          <a:prstGeom prst="rect">
            <a:avLst/>
          </a:prstGeom>
          <a:noFill/>
          <a:ln>
            <a:noFill/>
          </a:ln>
        </p:spPr>
      </p:pic>
      <p:pic>
        <p:nvPicPr>
          <p:cNvPr id="5" name="CBA-close-w">
            <a:extLst>
              <a:ext uri="{FF2B5EF4-FFF2-40B4-BE49-F238E27FC236}">
                <a16:creationId xmlns:a16="http://schemas.microsoft.com/office/drawing/2014/main" id="{8B09ACF0-3A96-214B-AAB1-118EFAEF38E5}"/>
              </a:ext>
            </a:extLst>
          </p:cNvPr>
          <p:cNvPicPr>
            <a:picLocks noChangeAspect="1"/>
          </p:cNvPicPr>
          <p:nvPr/>
        </p:nvPicPr>
        <p:blipFill>
          <a:blip r:embed="rId4">
            <a:lum/>
            <a:alphaModFix/>
          </a:blip>
          <a:srcRect/>
          <a:stretch>
            <a:fillRect/>
          </a:stretch>
        </p:blipFill>
        <p:spPr>
          <a:xfrm>
            <a:off x="7132320" y="4063319"/>
            <a:ext cx="1447560" cy="1514520"/>
          </a:xfrm>
          <a:prstGeom prst="rect">
            <a:avLst/>
          </a:prstGeom>
          <a:noFill/>
          <a:ln>
            <a:noFill/>
          </a:ln>
        </p:spPr>
      </p:pic>
      <p:sp>
        <p:nvSpPr>
          <p:cNvPr id="6" name="Freeform 5">
            <a:extLst>
              <a:ext uri="{FF2B5EF4-FFF2-40B4-BE49-F238E27FC236}">
                <a16:creationId xmlns:a16="http://schemas.microsoft.com/office/drawing/2014/main" id="{457F1F92-FE24-364E-A7D4-44022CC7E2F2}"/>
              </a:ext>
            </a:extLst>
          </p:cNvPr>
          <p:cNvSpPr/>
          <p:nvPr/>
        </p:nvSpPr>
        <p:spPr>
          <a:xfrm>
            <a:off x="4023360" y="6095160"/>
            <a:ext cx="1755000" cy="398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ct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Long Island, NY</a:t>
            </a:r>
          </a:p>
        </p:txBody>
      </p:sp>
      <p:sp>
        <p:nvSpPr>
          <p:cNvPr id="7" name="TextBox 6">
            <a:extLst>
              <a:ext uri="{FF2B5EF4-FFF2-40B4-BE49-F238E27FC236}">
                <a16:creationId xmlns:a16="http://schemas.microsoft.com/office/drawing/2014/main" id="{99557E99-60E6-1A44-B1A4-258DA2F46663}"/>
              </a:ext>
            </a:extLst>
          </p:cNvPr>
          <p:cNvSpPr txBox="1"/>
          <p:nvPr/>
        </p:nvSpPr>
        <p:spPr>
          <a:xfrm>
            <a:off x="0" y="4991040"/>
            <a:ext cx="1802519" cy="825480"/>
          </a:xfrm>
          <a:prstGeom prst="rect">
            <a:avLst/>
          </a:prstGeom>
          <a:noFill/>
          <a:ln>
            <a:noFill/>
          </a:ln>
        </p:spPr>
        <p:txBody>
          <a:bodyPr vert="horz" wrap="none" lIns="90000" tIns="45000" rIns="90000" bIns="45000" anchorCtr="0" compatLnSpc="1"/>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New York City</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Manhattan</a:t>
            </a:r>
          </a:p>
        </p:txBody>
      </p:sp>
      <p:sp>
        <p:nvSpPr>
          <p:cNvPr id="8" name="Straight Connector 7">
            <a:extLst>
              <a:ext uri="{FF2B5EF4-FFF2-40B4-BE49-F238E27FC236}">
                <a16:creationId xmlns:a16="http://schemas.microsoft.com/office/drawing/2014/main" id="{28CD7C7C-9706-2E48-A160-693699C2FDA7}"/>
              </a:ext>
            </a:extLst>
          </p:cNvPr>
          <p:cNvSpPr/>
          <p:nvPr/>
        </p:nvSpPr>
        <p:spPr>
          <a:xfrm flipV="1">
            <a:off x="1188719" y="5303520"/>
            <a:ext cx="1280161" cy="365759"/>
          </a:xfrm>
          <a:prstGeom prst="line">
            <a:avLst/>
          </a:prstGeom>
          <a:noFill/>
          <a:ln w="36000">
            <a:solidFill>
              <a:srgbClr val="FFFF00"/>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TextBox 8">
            <a:extLst>
              <a:ext uri="{FF2B5EF4-FFF2-40B4-BE49-F238E27FC236}">
                <a16:creationId xmlns:a16="http://schemas.microsoft.com/office/drawing/2014/main" id="{061792A1-08B5-D54E-9ACB-B2F161063C67}"/>
              </a:ext>
            </a:extLst>
          </p:cNvPr>
          <p:cNvSpPr txBox="1"/>
          <p:nvPr/>
        </p:nvSpPr>
        <p:spPr>
          <a:xfrm>
            <a:off x="7052400" y="5567040"/>
            <a:ext cx="1911599" cy="425880"/>
          </a:xfrm>
          <a:prstGeom prst="rect">
            <a:avLst/>
          </a:prstGeom>
          <a:noFill/>
          <a:ln>
            <a:noFill/>
          </a:ln>
        </p:spPr>
        <p:txBody>
          <a:bodyPr vert="horz" wrap="none" lIns="90000" tIns="45000" rIns="90000" bIns="45000" anchorCtr="0" compatLnSpc="1"/>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RHIC from space</a:t>
            </a:r>
          </a:p>
        </p:txBody>
      </p:sp>
      <p:sp>
        <p:nvSpPr>
          <p:cNvPr id="10" name="Freeform 9">
            <a:extLst>
              <a:ext uri="{FF2B5EF4-FFF2-40B4-BE49-F238E27FC236}">
                <a16:creationId xmlns:a16="http://schemas.microsoft.com/office/drawing/2014/main" id="{B7A32442-C4C4-754A-82FB-ABF8063B0806}"/>
              </a:ext>
            </a:extLst>
          </p:cNvPr>
          <p:cNvSpPr/>
          <p:nvPr/>
        </p:nvSpPr>
        <p:spPr>
          <a:xfrm>
            <a:off x="1920239" y="4846320"/>
            <a:ext cx="1188719" cy="10058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72000">
            <a:solidFill>
              <a:srgbClr val="FF6633"/>
            </a:solidFill>
            <a:prstDash val="solid"/>
          </a:ln>
        </p:spPr>
        <p:txBody>
          <a:bodyPr vert="horz" wrap="none" lIns="126000" tIns="81000" rIns="126000" bIns="81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Straight Connector 10">
            <a:extLst>
              <a:ext uri="{FF2B5EF4-FFF2-40B4-BE49-F238E27FC236}">
                <a16:creationId xmlns:a16="http://schemas.microsoft.com/office/drawing/2014/main" id="{B22948BA-F0CC-614A-8888-F358C7EAB7CA}"/>
              </a:ext>
            </a:extLst>
          </p:cNvPr>
          <p:cNvSpPr/>
          <p:nvPr/>
        </p:nvSpPr>
        <p:spPr>
          <a:xfrm>
            <a:off x="1554479" y="5303520"/>
            <a:ext cx="374400" cy="36000"/>
          </a:xfrm>
          <a:prstGeom prst="line">
            <a:avLst/>
          </a:prstGeom>
          <a:noFill/>
          <a:ln w="36000">
            <a:solidFill>
              <a:srgbClr val="EB61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82300B1E-B992-2943-9FBC-1B412A30E93F}"/>
              </a:ext>
            </a:extLst>
          </p:cNvPr>
          <p:cNvSpPr>
            <a:spLocks noGrp="1"/>
          </p:cNvSpPr>
          <p:nvPr>
            <p:ph type="sldNum" sz="quarter" idx="10"/>
          </p:nvPr>
        </p:nvSpPr>
        <p:spPr/>
        <p:txBody>
          <a:bodyPr>
            <a:normAutofit lnSpcReduction="10000"/>
          </a:bodyPr>
          <a:lstStyle/>
          <a:p>
            <a:pPr lvl="0"/>
            <a:fld id="{F1048992-AB01-F546-8CF5-D15413DB86D7}" type="slidenum">
              <a:t>20</a:t>
            </a:fld>
            <a:endParaRPr lang="en-GB"/>
          </a:p>
        </p:txBody>
      </p:sp>
      <p:sp>
        <p:nvSpPr>
          <p:cNvPr id="2" name="Freeform 1">
            <a:extLst>
              <a:ext uri="{FF2B5EF4-FFF2-40B4-BE49-F238E27FC236}">
                <a16:creationId xmlns:a16="http://schemas.microsoft.com/office/drawing/2014/main" id="{BEFF31C7-2F6F-C547-BC7D-62504D4892CE}"/>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Constant Fraction Discriminators</a:t>
            </a:r>
          </a:p>
        </p:txBody>
      </p:sp>
      <p:sp>
        <p:nvSpPr>
          <p:cNvPr id="3" name="Freeform 2">
            <a:extLst>
              <a:ext uri="{FF2B5EF4-FFF2-40B4-BE49-F238E27FC236}">
                <a16:creationId xmlns:a16="http://schemas.microsoft.com/office/drawing/2014/main" id="{ACDE39BF-895C-1349-B796-640A67073323}"/>
              </a:ext>
            </a:extLst>
          </p:cNvPr>
          <p:cNvSpPr/>
          <p:nvPr/>
        </p:nvSpPr>
        <p:spPr>
          <a:xfrm>
            <a:off x="640080" y="1371599"/>
            <a:ext cx="7406640" cy="283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Well, a Constant Fraction Discriminator sounds like the golden solution</a:t>
            </a:r>
          </a:p>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 instead of a fixed threshold, you “adjust” the threshold pulse by pulse so it fires at, say, 40% of the peak amplitude</a:t>
            </a:r>
          </a:p>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No matter what  the peak is, if the pulse shape is always  the same, a signal reaches its 40% level at the same time. Walk eliminated.</a:t>
            </a:r>
          </a:p>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Problem solved... well, not so fast.</a:t>
            </a:r>
          </a:p>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How do you know the peak amplitude? How do you do that?</a:t>
            </a:r>
          </a:p>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Luckily, someone figured that one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page22">
    <p:spTree>
      <p:nvGrpSpPr>
        <p:cNvPr id="1" name=""/>
        <p:cNvGrpSpPr/>
        <p:nvPr/>
      </p:nvGrpSpPr>
      <p:grpSpPr>
        <a:xfrm>
          <a:off x="0" y="0"/>
          <a:ext cx="0" cy="0"/>
          <a:chOff x="0" y="0"/>
          <a:chExt cx="0" cy="0"/>
        </a:xfrm>
      </p:grpSpPr>
      <p:sp>
        <p:nvSpPr>
          <p:cNvPr id="16" name="Slide Number Placeholder 1">
            <a:extLst>
              <a:ext uri="{FF2B5EF4-FFF2-40B4-BE49-F238E27FC236}">
                <a16:creationId xmlns:a16="http://schemas.microsoft.com/office/drawing/2014/main" id="{7B8CC079-CAA7-4841-90CE-C21F4F574256}"/>
              </a:ext>
            </a:extLst>
          </p:cNvPr>
          <p:cNvSpPr>
            <a:spLocks noGrp="1"/>
          </p:cNvSpPr>
          <p:nvPr>
            <p:ph type="sldNum" sz="quarter" idx="10"/>
          </p:nvPr>
        </p:nvSpPr>
        <p:spPr/>
        <p:txBody>
          <a:bodyPr>
            <a:normAutofit lnSpcReduction="10000"/>
          </a:bodyPr>
          <a:lstStyle/>
          <a:p>
            <a:pPr lvl="0"/>
            <a:fld id="{3C35DC28-2E0D-2941-932C-D456BEB35C73}" type="slidenum">
              <a:t>21</a:t>
            </a:fld>
            <a:endParaRPr lang="en-GB"/>
          </a:p>
        </p:txBody>
      </p:sp>
      <p:sp>
        <p:nvSpPr>
          <p:cNvPr id="2" name="Freeform 1">
            <a:extLst>
              <a:ext uri="{FF2B5EF4-FFF2-40B4-BE49-F238E27FC236}">
                <a16:creationId xmlns:a16="http://schemas.microsoft.com/office/drawing/2014/main" id="{4BD6E11E-CEC5-CB44-B600-B7AECDF78B2E}"/>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The Constant Fraction Discriminator (CFD)</a:t>
            </a:r>
          </a:p>
        </p:txBody>
      </p:sp>
      <p:sp>
        <p:nvSpPr>
          <p:cNvPr id="3" name="Freeform 2">
            <a:extLst>
              <a:ext uri="{FF2B5EF4-FFF2-40B4-BE49-F238E27FC236}">
                <a16:creationId xmlns:a16="http://schemas.microsoft.com/office/drawing/2014/main" id="{7B0150A8-86FB-DD49-9762-C8CC4A863841}"/>
              </a:ext>
            </a:extLst>
          </p:cNvPr>
          <p:cNvSpPr/>
          <p:nvPr/>
        </p:nvSpPr>
        <p:spPr>
          <a:xfrm>
            <a:off x="640080" y="1371599"/>
            <a:ext cx="7406640" cy="283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You take the signal, and subtract a delayed and attenuated copy from it</a:t>
            </a:r>
          </a:p>
          <a:p>
            <a:pPr marL="0" marR="0" lvl="0" indent="0" algn="l" rtl="0" hangingPunct="0">
              <a:lnSpc>
                <a:spcPct val="15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(or: you add an inverted, delayed and attenuated copy to it)  </a:t>
            </a:r>
          </a:p>
        </p:txBody>
      </p:sp>
      <p:grpSp>
        <p:nvGrpSpPr>
          <p:cNvPr id="4" name="Group 3">
            <a:extLst>
              <a:ext uri="{FF2B5EF4-FFF2-40B4-BE49-F238E27FC236}">
                <a16:creationId xmlns:a16="http://schemas.microsoft.com/office/drawing/2014/main" id="{AABF28FB-3479-B94C-8329-64FE2D695122}"/>
              </a:ext>
            </a:extLst>
          </p:cNvPr>
          <p:cNvGrpSpPr/>
          <p:nvPr/>
        </p:nvGrpSpPr>
        <p:grpSpPr>
          <a:xfrm>
            <a:off x="313200" y="2468880"/>
            <a:ext cx="5582160" cy="3785400"/>
            <a:chOff x="313200" y="2468880"/>
            <a:chExt cx="5582160" cy="3785400"/>
          </a:xfrm>
        </p:grpSpPr>
        <p:pic>
          <p:nvPicPr>
            <p:cNvPr id="5" name="Picture 4">
              <a:extLst>
                <a:ext uri="{FF2B5EF4-FFF2-40B4-BE49-F238E27FC236}">
                  <a16:creationId xmlns:a16="http://schemas.microsoft.com/office/drawing/2014/main" id="{C9DB5CB0-2DEC-D242-B4C5-B87821107C10}"/>
                </a:ext>
              </a:extLst>
            </p:cNvPr>
            <p:cNvPicPr>
              <a:picLocks noChangeAspect="1"/>
            </p:cNvPicPr>
            <p:nvPr/>
          </p:nvPicPr>
          <p:blipFill>
            <a:blip r:embed="rId3">
              <a:lum/>
              <a:alphaModFix/>
            </a:blip>
            <a:srcRect/>
            <a:stretch>
              <a:fillRect/>
            </a:stretch>
          </p:blipFill>
          <p:spPr>
            <a:xfrm>
              <a:off x="313200" y="2468880"/>
              <a:ext cx="5582160" cy="3785400"/>
            </a:xfrm>
            <a:prstGeom prst="rect">
              <a:avLst/>
            </a:prstGeom>
            <a:noFill/>
            <a:ln>
              <a:noFill/>
            </a:ln>
          </p:spPr>
        </p:pic>
        <p:sp>
          <p:nvSpPr>
            <p:cNvPr id="6" name="TextBox 5">
              <a:extLst>
                <a:ext uri="{FF2B5EF4-FFF2-40B4-BE49-F238E27FC236}">
                  <a16:creationId xmlns:a16="http://schemas.microsoft.com/office/drawing/2014/main" id="{EFCB8864-A0D2-3348-ABF6-D322F43D5F85}"/>
                </a:ext>
              </a:extLst>
            </p:cNvPr>
            <p:cNvSpPr txBox="1"/>
            <p:nvPr/>
          </p:nvSpPr>
          <p:spPr>
            <a:xfrm>
              <a:off x="2922479" y="3044160"/>
              <a:ext cx="2237040" cy="577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FF"/>
                  </a:solidFill>
                  <a:latin typeface="Arial" pitchFamily="34"/>
                  <a:ea typeface="Arial" pitchFamily="34"/>
                  <a:cs typeface="Arial" pitchFamily="34"/>
                </a:rPr>
                <a:t>Inverted, attenuated, delayed copy</a:t>
              </a:r>
            </a:p>
          </p:txBody>
        </p:sp>
        <p:sp>
          <p:nvSpPr>
            <p:cNvPr id="7" name="TextBox 6">
              <a:extLst>
                <a:ext uri="{FF2B5EF4-FFF2-40B4-BE49-F238E27FC236}">
                  <a16:creationId xmlns:a16="http://schemas.microsoft.com/office/drawing/2014/main" id="{809BF80C-D3A3-A94F-BC1C-61FA57497560}"/>
                </a:ext>
              </a:extLst>
            </p:cNvPr>
            <p:cNvSpPr txBox="1"/>
            <p:nvPr/>
          </p:nvSpPr>
          <p:spPr>
            <a:xfrm>
              <a:off x="2526120" y="4796280"/>
              <a:ext cx="1207799" cy="577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00"/>
                  </a:solidFill>
                  <a:latin typeface="Arial" pitchFamily="34"/>
                  <a:ea typeface="Arial" pitchFamily="34"/>
                  <a:cs typeface="Arial" pitchFamily="34"/>
                </a:rPr>
                <a:t>Original pulse</a:t>
              </a:r>
            </a:p>
          </p:txBody>
        </p:sp>
      </p:grpSp>
      <p:grpSp>
        <p:nvGrpSpPr>
          <p:cNvPr id="8" name="Group 7">
            <a:extLst>
              <a:ext uri="{FF2B5EF4-FFF2-40B4-BE49-F238E27FC236}">
                <a16:creationId xmlns:a16="http://schemas.microsoft.com/office/drawing/2014/main" id="{77664D10-FF2A-3449-B780-E1CCDC97F8B7}"/>
              </a:ext>
            </a:extLst>
          </p:cNvPr>
          <p:cNvGrpSpPr/>
          <p:nvPr/>
        </p:nvGrpSpPr>
        <p:grpSpPr>
          <a:xfrm>
            <a:off x="338760" y="2458440"/>
            <a:ext cx="5582160" cy="3785400"/>
            <a:chOff x="338760" y="2458440"/>
            <a:chExt cx="5582160" cy="3785400"/>
          </a:xfrm>
        </p:grpSpPr>
        <p:pic>
          <p:nvPicPr>
            <p:cNvPr id="9" name="Picture 8">
              <a:extLst>
                <a:ext uri="{FF2B5EF4-FFF2-40B4-BE49-F238E27FC236}">
                  <a16:creationId xmlns:a16="http://schemas.microsoft.com/office/drawing/2014/main" id="{D3A29EE0-614F-C841-A499-D1CAF4318889}"/>
                </a:ext>
              </a:extLst>
            </p:cNvPr>
            <p:cNvPicPr>
              <a:picLocks noChangeAspect="1"/>
            </p:cNvPicPr>
            <p:nvPr/>
          </p:nvPicPr>
          <p:blipFill>
            <a:blip r:embed="rId4">
              <a:lum/>
              <a:alphaModFix/>
            </a:blip>
            <a:srcRect/>
            <a:stretch>
              <a:fillRect/>
            </a:stretch>
          </p:blipFill>
          <p:spPr>
            <a:xfrm>
              <a:off x="338760" y="2458440"/>
              <a:ext cx="5582160" cy="3785400"/>
            </a:xfrm>
            <a:prstGeom prst="rect">
              <a:avLst/>
            </a:prstGeom>
            <a:noFill/>
            <a:ln>
              <a:noFill/>
            </a:ln>
          </p:spPr>
        </p:pic>
        <p:sp>
          <p:nvSpPr>
            <p:cNvPr id="10" name="TextBox 9">
              <a:extLst>
                <a:ext uri="{FF2B5EF4-FFF2-40B4-BE49-F238E27FC236}">
                  <a16:creationId xmlns:a16="http://schemas.microsoft.com/office/drawing/2014/main" id="{FB3D1E52-8D40-E048-96D8-37BD00195155}"/>
                </a:ext>
              </a:extLst>
            </p:cNvPr>
            <p:cNvSpPr txBox="1"/>
            <p:nvPr/>
          </p:nvSpPr>
          <p:spPr>
            <a:xfrm>
              <a:off x="2922479" y="3044520"/>
              <a:ext cx="2237040" cy="577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FF"/>
                  </a:solidFill>
                  <a:latin typeface="Arial" pitchFamily="34"/>
                  <a:ea typeface="Arial" pitchFamily="34"/>
                  <a:cs typeface="Arial" pitchFamily="34"/>
                </a:rPr>
                <a:t>Inverted, attenuated, delayed copy</a:t>
              </a:r>
            </a:p>
          </p:txBody>
        </p:sp>
        <p:sp>
          <p:nvSpPr>
            <p:cNvPr id="11" name="TextBox 10">
              <a:extLst>
                <a:ext uri="{FF2B5EF4-FFF2-40B4-BE49-F238E27FC236}">
                  <a16:creationId xmlns:a16="http://schemas.microsoft.com/office/drawing/2014/main" id="{F032A2FD-BB4D-DE47-AD0A-110EAD8B5671}"/>
                </a:ext>
              </a:extLst>
            </p:cNvPr>
            <p:cNvSpPr txBox="1"/>
            <p:nvPr/>
          </p:nvSpPr>
          <p:spPr>
            <a:xfrm>
              <a:off x="2526120" y="4796640"/>
              <a:ext cx="1207799" cy="577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00"/>
                  </a:solidFill>
                  <a:latin typeface="Arial" pitchFamily="34"/>
                  <a:ea typeface="Arial" pitchFamily="34"/>
                  <a:cs typeface="Arial" pitchFamily="34"/>
                </a:rPr>
                <a:t>Original pulse</a:t>
              </a:r>
            </a:p>
          </p:txBody>
        </p:sp>
        <p:sp>
          <p:nvSpPr>
            <p:cNvPr id="12" name="TextBox 11">
              <a:extLst>
                <a:ext uri="{FF2B5EF4-FFF2-40B4-BE49-F238E27FC236}">
                  <a16:creationId xmlns:a16="http://schemas.microsoft.com/office/drawing/2014/main" id="{4049C857-E796-3142-BE98-0CA6ADFECEBB}"/>
                </a:ext>
              </a:extLst>
            </p:cNvPr>
            <p:cNvSpPr txBox="1"/>
            <p:nvPr/>
          </p:nvSpPr>
          <p:spPr>
            <a:xfrm>
              <a:off x="3605039" y="4400280"/>
              <a:ext cx="182880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8000"/>
                  </a:solidFill>
                  <a:latin typeface="Arial" pitchFamily="34"/>
                  <a:ea typeface="Arial" pitchFamily="34"/>
                  <a:cs typeface="Arial" pitchFamily="34"/>
                </a:rPr>
                <a:t>Resulting pulse</a:t>
              </a:r>
            </a:p>
          </p:txBody>
        </p:sp>
      </p:grpSp>
      <p:grpSp>
        <p:nvGrpSpPr>
          <p:cNvPr id="13" name="Group 12">
            <a:extLst>
              <a:ext uri="{FF2B5EF4-FFF2-40B4-BE49-F238E27FC236}">
                <a16:creationId xmlns:a16="http://schemas.microsoft.com/office/drawing/2014/main" id="{CCE174B1-8461-B442-9751-3D09CA65734B}"/>
              </a:ext>
            </a:extLst>
          </p:cNvPr>
          <p:cNvGrpSpPr/>
          <p:nvPr/>
        </p:nvGrpSpPr>
        <p:grpSpPr>
          <a:xfrm>
            <a:off x="1953360" y="3427200"/>
            <a:ext cx="7143839" cy="1072800"/>
            <a:chOff x="1953360" y="3427200"/>
            <a:chExt cx="7143839" cy="1072800"/>
          </a:xfrm>
        </p:grpSpPr>
        <p:sp>
          <p:nvSpPr>
            <p:cNvPr id="14" name="Freeform 13">
              <a:extLst>
                <a:ext uri="{FF2B5EF4-FFF2-40B4-BE49-F238E27FC236}">
                  <a16:creationId xmlns:a16="http://schemas.microsoft.com/office/drawing/2014/main" id="{F98E9B43-50B1-C04A-8336-FC2174306723}"/>
                </a:ext>
              </a:extLst>
            </p:cNvPr>
            <p:cNvSpPr/>
            <p:nvPr/>
          </p:nvSpPr>
          <p:spPr>
            <a:xfrm>
              <a:off x="1953360" y="3900960"/>
              <a:ext cx="640080" cy="4572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FF420E"/>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Freeform 14">
              <a:extLst>
                <a:ext uri="{FF2B5EF4-FFF2-40B4-BE49-F238E27FC236}">
                  <a16:creationId xmlns:a16="http://schemas.microsoft.com/office/drawing/2014/main" id="{A6529938-8A1B-5849-88F6-34B1EA5EFD9A}"/>
                </a:ext>
              </a:extLst>
            </p:cNvPr>
            <p:cNvSpPr/>
            <p:nvPr/>
          </p:nvSpPr>
          <p:spPr>
            <a:xfrm>
              <a:off x="5988240" y="3427200"/>
              <a:ext cx="3108959" cy="1072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And then you use a zero-crossing discriminator to find the spot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sp>
        <p:nvSpPr>
          <p:cNvPr id="7" name="Slide Number Placeholder 1">
            <a:extLst>
              <a:ext uri="{FF2B5EF4-FFF2-40B4-BE49-F238E27FC236}">
                <a16:creationId xmlns:a16="http://schemas.microsoft.com/office/drawing/2014/main" id="{5859FFC9-522E-9742-A62F-6EDDA604E914}"/>
              </a:ext>
            </a:extLst>
          </p:cNvPr>
          <p:cNvSpPr>
            <a:spLocks noGrp="1"/>
          </p:cNvSpPr>
          <p:nvPr>
            <p:ph type="sldNum" sz="quarter" idx="10"/>
          </p:nvPr>
        </p:nvSpPr>
        <p:spPr/>
        <p:txBody>
          <a:bodyPr>
            <a:normAutofit lnSpcReduction="10000"/>
          </a:bodyPr>
          <a:lstStyle/>
          <a:p>
            <a:pPr lvl="0"/>
            <a:fld id="{41B08150-3582-134C-8E39-DDBD0257EAF3}" type="slidenum">
              <a:t>22</a:t>
            </a:fld>
            <a:endParaRPr lang="en-GB"/>
          </a:p>
        </p:txBody>
      </p:sp>
      <p:sp>
        <p:nvSpPr>
          <p:cNvPr id="2" name="Freeform 1">
            <a:extLst>
              <a:ext uri="{FF2B5EF4-FFF2-40B4-BE49-F238E27FC236}">
                <a16:creationId xmlns:a16="http://schemas.microsoft.com/office/drawing/2014/main" id="{BF802028-5737-AB40-915B-DAAFE02DB3CC}"/>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Look, no walk!</a:t>
            </a:r>
          </a:p>
        </p:txBody>
      </p:sp>
      <p:pic>
        <p:nvPicPr>
          <p:cNvPr id="3" name="Picture 2">
            <a:extLst>
              <a:ext uri="{FF2B5EF4-FFF2-40B4-BE49-F238E27FC236}">
                <a16:creationId xmlns:a16="http://schemas.microsoft.com/office/drawing/2014/main" id="{8AF45789-5D3E-AA4A-864D-E76A4B27CE02}"/>
              </a:ext>
            </a:extLst>
          </p:cNvPr>
          <p:cNvPicPr>
            <a:picLocks noChangeAspect="1"/>
          </p:cNvPicPr>
          <p:nvPr/>
        </p:nvPicPr>
        <p:blipFill>
          <a:blip r:embed="rId3">
            <a:lum/>
            <a:alphaModFix/>
          </a:blip>
          <a:srcRect/>
          <a:stretch>
            <a:fillRect/>
          </a:stretch>
        </p:blipFill>
        <p:spPr>
          <a:xfrm>
            <a:off x="270000" y="1676160"/>
            <a:ext cx="5582160" cy="3785400"/>
          </a:xfrm>
          <a:prstGeom prst="rect">
            <a:avLst/>
          </a:prstGeom>
          <a:noFill/>
          <a:ln>
            <a:noFill/>
          </a:ln>
        </p:spPr>
      </p:pic>
      <p:sp>
        <p:nvSpPr>
          <p:cNvPr id="4" name="Freeform 3">
            <a:extLst>
              <a:ext uri="{FF2B5EF4-FFF2-40B4-BE49-F238E27FC236}">
                <a16:creationId xmlns:a16="http://schemas.microsoft.com/office/drawing/2014/main" id="{B63959B2-443F-D544-9A43-A0ED71F07695}"/>
              </a:ext>
            </a:extLst>
          </p:cNvPr>
          <p:cNvSpPr/>
          <p:nvPr/>
        </p:nvSpPr>
        <p:spPr>
          <a:xfrm>
            <a:off x="5943600" y="1828800"/>
            <a:ext cx="3108959" cy="1692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This shows the zero-crossing time of 3 different pulses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They all go through 0 at exactly the same time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If the signals are amplified copies (all the same shape), this is mathematically exact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Of course, we are dealing with real-life signals...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p:txBody>
      </p:sp>
      <p:pic>
        <p:nvPicPr>
          <p:cNvPr id="5" name="Picture 4">
            <a:extLst>
              <a:ext uri="{FF2B5EF4-FFF2-40B4-BE49-F238E27FC236}">
                <a16:creationId xmlns:a16="http://schemas.microsoft.com/office/drawing/2014/main" id="{4689CDEB-AB2C-194A-834B-5ED645365451}"/>
              </a:ext>
            </a:extLst>
          </p:cNvPr>
          <p:cNvPicPr>
            <a:picLocks noChangeAspect="1"/>
          </p:cNvPicPr>
          <p:nvPr/>
        </p:nvPicPr>
        <p:blipFill>
          <a:blip r:embed="rId4">
            <a:lum/>
            <a:alphaModFix/>
          </a:blip>
          <a:srcRect/>
          <a:stretch>
            <a:fillRect/>
          </a:stretch>
        </p:blipFill>
        <p:spPr>
          <a:xfrm>
            <a:off x="2651760" y="3104639"/>
            <a:ext cx="2678760" cy="1924560"/>
          </a:xfrm>
          <a:prstGeom prst="rect">
            <a:avLst/>
          </a:prstGeom>
          <a:noFill/>
          <a:ln>
            <a:noFill/>
          </a:ln>
        </p:spPr>
      </p:pic>
      <p:sp>
        <p:nvSpPr>
          <p:cNvPr id="6" name="Freeform 5">
            <a:extLst>
              <a:ext uri="{FF2B5EF4-FFF2-40B4-BE49-F238E27FC236}">
                <a16:creationId xmlns:a16="http://schemas.microsoft.com/office/drawing/2014/main" id="{D5E6CDB5-133D-B042-9113-ABED737FCD96}"/>
              </a:ext>
            </a:extLst>
          </p:cNvPr>
          <p:cNvSpPr/>
          <p:nvPr/>
        </p:nvSpPr>
        <p:spPr>
          <a:xfrm>
            <a:off x="1908719" y="2374560"/>
            <a:ext cx="640080" cy="4572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FF420E"/>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page24">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3077034B-CB76-EB47-A0DA-8CA0882E8E2B}"/>
              </a:ext>
            </a:extLst>
          </p:cNvPr>
          <p:cNvSpPr>
            <a:spLocks noGrp="1"/>
          </p:cNvSpPr>
          <p:nvPr>
            <p:ph type="sldNum" sz="quarter" idx="10"/>
          </p:nvPr>
        </p:nvSpPr>
        <p:spPr/>
        <p:txBody>
          <a:bodyPr>
            <a:normAutofit lnSpcReduction="10000"/>
          </a:bodyPr>
          <a:lstStyle/>
          <a:p>
            <a:pPr lvl="0"/>
            <a:fld id="{3F30F3F0-CB56-2147-B9AA-CF65B651D2A3}" type="slidenum">
              <a:t>23</a:t>
            </a:fld>
            <a:endParaRPr lang="en-GB"/>
          </a:p>
        </p:txBody>
      </p:sp>
      <p:sp>
        <p:nvSpPr>
          <p:cNvPr id="2" name="Freeform 1">
            <a:extLst>
              <a:ext uri="{FF2B5EF4-FFF2-40B4-BE49-F238E27FC236}">
                <a16:creationId xmlns:a16="http://schemas.microsoft.com/office/drawing/2014/main" id="{06AA2B6E-F8F8-FA41-BC54-FD1416CA8D36}"/>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0">
            <a:spAutoFit/>
          </a:bodyPr>
          <a:lstStyle/>
          <a:p>
            <a:pPr marL="0" marR="0" lvl="0" indent="0" algn="ctr" rtl="0" hangingPunct="0">
              <a:lnSpc>
                <a:spcPct val="85000"/>
              </a:lnSpc>
              <a:buNone/>
              <a:tabLst/>
            </a:pPr>
            <a:r>
              <a:rPr lang="en-GB" sz="3600" b="1">
                <a:solidFill>
                  <a:srgbClr val="FFFFFF"/>
                </a:solidFill>
                <a:latin typeface="Arial Narrow" pitchFamily="34"/>
                <a:ea typeface="Tahoma" pitchFamily="2"/>
                <a:cs typeface="Tahoma" pitchFamily="2"/>
              </a:rPr>
              <a:t>Data from our Time-of-Flight Setup</a:t>
            </a:r>
          </a:p>
        </p:txBody>
      </p:sp>
      <p:sp>
        <p:nvSpPr>
          <p:cNvPr id="3" name="Freeform 2">
            <a:extLst>
              <a:ext uri="{FF2B5EF4-FFF2-40B4-BE49-F238E27FC236}">
                <a16:creationId xmlns:a16="http://schemas.microsoft.com/office/drawing/2014/main" id="{CA374C56-62F1-2A47-A30C-DDAFE23E98AC}"/>
              </a:ext>
            </a:extLst>
          </p:cNvPr>
          <p:cNvSpPr/>
          <p:nvPr/>
        </p:nvSpPr>
        <p:spPr>
          <a:xfrm>
            <a:off x="5943600" y="1828800"/>
            <a:ext cx="3108959" cy="1692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rtl="0" hangingPunct="0">
              <a:lnSpc>
                <a:spcPct val="100000"/>
              </a:lnSpc>
              <a:spcBef>
                <a:spcPts val="0"/>
              </a:spcBef>
              <a:spcAft>
                <a:spcPts val="799"/>
              </a:spcAft>
              <a:buNone/>
              <a:tabLst/>
            </a:pPr>
            <a:r>
              <a:rPr lang="en-US" sz="1600" b="1" baseline="0">
                <a:solidFill>
                  <a:srgbClr val="FFFFFF"/>
                </a:solidFill>
                <a:latin typeface="Arial" pitchFamily="34"/>
                <a:ea typeface="Arial" pitchFamily="34"/>
                <a:cs typeface="Arial" pitchFamily="34"/>
              </a:rPr>
              <a:t>This are data taken by us here at the school with the TOF setup.</a:t>
            </a:r>
          </a:p>
          <a:p>
            <a:pPr marL="0" marR="0" lvl="0" indent="0" rtl="0" hangingPunct="0">
              <a:lnSpc>
                <a:spcPct val="100000"/>
              </a:lnSpc>
              <a:spcBef>
                <a:spcPts val="0"/>
              </a:spcBef>
              <a:spcAft>
                <a:spcPts val="799"/>
              </a:spcAft>
              <a:buNone/>
              <a:tabLst/>
            </a:pPr>
            <a:r>
              <a:rPr lang="en-US" sz="1600" b="1" baseline="0">
                <a:solidFill>
                  <a:srgbClr val="FFFFFF"/>
                </a:solidFill>
                <a:latin typeface="Arial" pitchFamily="34"/>
                <a:ea typeface="Arial" pitchFamily="34"/>
                <a:cs typeface="Arial" pitchFamily="34"/>
              </a:rPr>
              <a:t>I picked a 0.6 fraction, 50 samples delay</a:t>
            </a:r>
          </a:p>
          <a:p>
            <a:pPr marL="0" marR="0" lvl="0" indent="0" rtl="0" hangingPunct="0">
              <a:lnSpc>
                <a:spcPct val="100000"/>
              </a:lnSpc>
              <a:spcBef>
                <a:spcPts val="0"/>
              </a:spcBef>
              <a:spcAft>
                <a:spcPts val="799"/>
              </a:spcAft>
              <a:buNone/>
              <a:tabLst/>
            </a:pPr>
            <a:r>
              <a:rPr lang="en-US" sz="1600" b="1" baseline="0">
                <a:solidFill>
                  <a:srgbClr val="FFFFFF"/>
                </a:solidFill>
                <a:latin typeface="Arial" pitchFamily="34"/>
                <a:ea typeface="Arial" pitchFamily="34"/>
                <a:cs typeface="Arial" pitchFamily="34"/>
              </a:rPr>
              <a:t>That can still be improved...</a:t>
            </a:r>
          </a:p>
        </p:txBody>
      </p:sp>
      <p:pic>
        <p:nvPicPr>
          <p:cNvPr id="4" name="Picture 3">
            <a:extLst>
              <a:ext uri="{FF2B5EF4-FFF2-40B4-BE49-F238E27FC236}">
                <a16:creationId xmlns:a16="http://schemas.microsoft.com/office/drawing/2014/main" id="{5EF2897D-24FA-554D-B592-76F6D4178072}"/>
              </a:ext>
            </a:extLst>
          </p:cNvPr>
          <p:cNvPicPr>
            <a:picLocks noChangeAspect="1"/>
          </p:cNvPicPr>
          <p:nvPr/>
        </p:nvPicPr>
        <p:blipFill>
          <a:blip r:embed="rId3">
            <a:lum/>
            <a:alphaModFix/>
          </a:blip>
          <a:srcRect/>
          <a:stretch>
            <a:fillRect/>
          </a:stretch>
        </p:blipFill>
        <p:spPr>
          <a:xfrm>
            <a:off x="598680" y="1296720"/>
            <a:ext cx="4796280" cy="5012640"/>
          </a:xfrm>
          <a:prstGeom prst="rect">
            <a:avLst/>
          </a:prstGeom>
          <a:noFill/>
          <a:ln>
            <a:noFill/>
          </a:ln>
        </p:spPr>
      </p:pic>
      <p:sp>
        <p:nvSpPr>
          <p:cNvPr id="5" name="TextBox 4">
            <a:extLst>
              <a:ext uri="{FF2B5EF4-FFF2-40B4-BE49-F238E27FC236}">
                <a16:creationId xmlns:a16="http://schemas.microsoft.com/office/drawing/2014/main" id="{B98466F8-E1B6-AD47-8BF3-129E3904FA5E}"/>
              </a:ext>
            </a:extLst>
          </p:cNvPr>
          <p:cNvSpPr txBox="1"/>
          <p:nvPr/>
        </p:nvSpPr>
        <p:spPr>
          <a:xfrm>
            <a:off x="2831760" y="2091240"/>
            <a:ext cx="225936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a:solidFill>
                  <a:srgbClr val="FF0000"/>
                </a:solidFill>
              </a:defRPr>
            </a:pPr>
            <a:r>
              <a:rPr lang="en-US" sz="1600" b="1" i="0" u="none" strike="noStrike" baseline="0">
                <a:ln>
                  <a:noFill/>
                </a:ln>
                <a:solidFill>
                  <a:srgbClr val="FF0000"/>
                </a:solidFill>
                <a:latin typeface="Arial" pitchFamily="34"/>
                <a:ea typeface="Arial" pitchFamily="34"/>
                <a:cs typeface="Arial" pitchFamily="34"/>
              </a:rPr>
              <a:t>Original Waveform</a:t>
            </a:r>
          </a:p>
        </p:txBody>
      </p:sp>
      <p:sp>
        <p:nvSpPr>
          <p:cNvPr id="6" name="TextBox 5">
            <a:extLst>
              <a:ext uri="{FF2B5EF4-FFF2-40B4-BE49-F238E27FC236}">
                <a16:creationId xmlns:a16="http://schemas.microsoft.com/office/drawing/2014/main" id="{561650AA-A2E4-7648-9D6B-C0B42D29FC31}"/>
              </a:ext>
            </a:extLst>
          </p:cNvPr>
          <p:cNvSpPr txBox="1"/>
          <p:nvPr/>
        </p:nvSpPr>
        <p:spPr>
          <a:xfrm>
            <a:off x="2831760" y="3423240"/>
            <a:ext cx="225936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a:solidFill>
                  <a:srgbClr val="FF0000"/>
                </a:solidFill>
              </a:defRPr>
            </a:pPr>
            <a:r>
              <a:rPr lang="en-US" sz="1600" b="1" i="0" u="none" strike="noStrike" baseline="0">
                <a:ln>
                  <a:noFill/>
                </a:ln>
                <a:solidFill>
                  <a:srgbClr val="FF0000"/>
                </a:solidFill>
                <a:latin typeface="Arial" pitchFamily="34"/>
                <a:ea typeface="Arial" pitchFamily="34"/>
                <a:cs typeface="Arial" pitchFamily="34"/>
              </a:rPr>
              <a:t>Delayed and inverted</a:t>
            </a:r>
          </a:p>
        </p:txBody>
      </p:sp>
      <p:sp>
        <p:nvSpPr>
          <p:cNvPr id="7" name="TextBox 6">
            <a:extLst>
              <a:ext uri="{FF2B5EF4-FFF2-40B4-BE49-F238E27FC236}">
                <a16:creationId xmlns:a16="http://schemas.microsoft.com/office/drawing/2014/main" id="{4D2CDF2B-10BB-6F43-866D-1CCF4859335D}"/>
              </a:ext>
            </a:extLst>
          </p:cNvPr>
          <p:cNvSpPr txBox="1"/>
          <p:nvPr/>
        </p:nvSpPr>
        <p:spPr>
          <a:xfrm>
            <a:off x="2831760" y="5331240"/>
            <a:ext cx="2259360" cy="3340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defRPr>
                <a:solidFill>
                  <a:srgbClr val="FF0000"/>
                </a:solidFill>
              </a:defRPr>
            </a:pPr>
            <a:r>
              <a:rPr lang="en-US" sz="1600" b="1" i="0" u="none" strike="noStrike" baseline="0">
                <a:ln>
                  <a:noFill/>
                </a:ln>
                <a:solidFill>
                  <a:srgbClr val="FF0000"/>
                </a:solidFill>
                <a:latin typeface="Arial" pitchFamily="34"/>
                <a:ea typeface="Arial" pitchFamily="34"/>
                <a:cs typeface="Arial" pitchFamily="34"/>
              </a:rPr>
              <a:t>Sum of the two</a:t>
            </a:r>
          </a:p>
        </p:txBody>
      </p:sp>
      <p:sp>
        <p:nvSpPr>
          <p:cNvPr id="8" name="Straight Connector 7">
            <a:extLst>
              <a:ext uri="{FF2B5EF4-FFF2-40B4-BE49-F238E27FC236}">
                <a16:creationId xmlns:a16="http://schemas.microsoft.com/office/drawing/2014/main" id="{4E19718F-49DC-BC4F-9802-7701EDB8DD61}"/>
              </a:ext>
            </a:extLst>
          </p:cNvPr>
          <p:cNvSpPr/>
          <p:nvPr/>
        </p:nvSpPr>
        <p:spPr>
          <a:xfrm flipV="1">
            <a:off x="2194560" y="4754879"/>
            <a:ext cx="0" cy="1280161"/>
          </a:xfrm>
          <a:prstGeom prst="line">
            <a:avLst/>
          </a:prstGeom>
          <a:noFill/>
          <a:ln w="0">
            <a:solidFill>
              <a:srgbClr val="00FF00"/>
            </a:solidFill>
            <a:custDash>
              <a:ds d="197000" sp="197000"/>
            </a:custDash>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page25">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08A87600-BB5D-EE46-9312-C4D2EE2333EC}"/>
              </a:ext>
            </a:extLst>
          </p:cNvPr>
          <p:cNvSpPr>
            <a:spLocks noGrp="1"/>
          </p:cNvSpPr>
          <p:nvPr>
            <p:ph type="sldNum" sz="quarter" idx="10"/>
          </p:nvPr>
        </p:nvSpPr>
        <p:spPr/>
        <p:txBody>
          <a:bodyPr>
            <a:normAutofit lnSpcReduction="10000"/>
          </a:bodyPr>
          <a:lstStyle/>
          <a:p>
            <a:pPr lvl="0"/>
            <a:fld id="{C6130EB9-9715-AA48-8EE8-D000FBD8E13C}" type="slidenum">
              <a:t>24</a:t>
            </a:fld>
            <a:endParaRPr lang="en-GB"/>
          </a:p>
        </p:txBody>
      </p:sp>
      <p:sp>
        <p:nvSpPr>
          <p:cNvPr id="2" name="Freeform 1">
            <a:extLst>
              <a:ext uri="{FF2B5EF4-FFF2-40B4-BE49-F238E27FC236}">
                <a16:creationId xmlns:a16="http://schemas.microsoft.com/office/drawing/2014/main" id="{597F7229-D39F-1A42-9F6F-2BB4B13E10FC}"/>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Slewing Correction</a:t>
            </a:r>
          </a:p>
        </p:txBody>
      </p:sp>
      <p:sp>
        <p:nvSpPr>
          <p:cNvPr id="3" name="Freeform 2">
            <a:extLst>
              <a:ext uri="{FF2B5EF4-FFF2-40B4-BE49-F238E27FC236}">
                <a16:creationId xmlns:a16="http://schemas.microsoft.com/office/drawing/2014/main" id="{8FD35E86-067F-5A47-891D-32733F738B67}"/>
              </a:ext>
            </a:extLst>
          </p:cNvPr>
          <p:cNvSpPr/>
          <p:nvPr/>
        </p:nvSpPr>
        <p:spPr>
          <a:xfrm>
            <a:off x="365760" y="1416240"/>
            <a:ext cx="8503920" cy="279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Real-life signals do usually not completely fulfill the “scaling rule”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They do not have the exact same shape (still good enough for many applications)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Example: Scintillator light does not simply “scale” - depending on energy the light profile varies, and so does the final pulse shape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For picosecond-level timing, one still needs to eliminate a residual timing dependence on the pulse height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Measure the pulse height and perform a amplitude-dependent correction -</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“Slewing correction”  - part of your offline analysis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200" b="1" i="0" u="none" strike="noStrike" baseline="0">
              <a:ln>
                <a:noFill/>
              </a:ln>
              <a:solidFill>
                <a:srgbClr val="FFFFFF"/>
              </a:solidFill>
              <a:latin typeface="Arial" pitchFamily="34"/>
              <a:ea typeface="Arial" pitchFamily="34"/>
              <a:cs typeface="Arial" pitchFamily="34"/>
            </a:endParaRP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200" b="1" i="0" u="none" strike="noStrike" baseline="0">
              <a:ln>
                <a:noFill/>
              </a:ln>
              <a:solidFill>
                <a:srgbClr val="FFFFFF"/>
              </a:solidFill>
              <a:latin typeface="Arial" pitchFamily="34"/>
              <a:ea typeface="Arial" pitchFamily="34"/>
              <a:cs typeface="Arial" pitchFamily="34"/>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page26">
    <p:spTree>
      <p:nvGrpSpPr>
        <p:cNvPr id="1" name=""/>
        <p:cNvGrpSpPr/>
        <p:nvPr/>
      </p:nvGrpSpPr>
      <p:grpSpPr>
        <a:xfrm>
          <a:off x="0" y="0"/>
          <a:ext cx="0" cy="0"/>
          <a:chOff x="0" y="0"/>
          <a:chExt cx="0" cy="0"/>
        </a:xfrm>
      </p:grpSpPr>
      <p:sp>
        <p:nvSpPr>
          <p:cNvPr id="18" name="Slide Number Placeholder 1">
            <a:extLst>
              <a:ext uri="{FF2B5EF4-FFF2-40B4-BE49-F238E27FC236}">
                <a16:creationId xmlns:a16="http://schemas.microsoft.com/office/drawing/2014/main" id="{52061C9A-EB41-9247-BC72-07E5C15063AF}"/>
              </a:ext>
            </a:extLst>
          </p:cNvPr>
          <p:cNvSpPr>
            <a:spLocks noGrp="1"/>
          </p:cNvSpPr>
          <p:nvPr>
            <p:ph type="sldNum" sz="quarter" idx="10"/>
          </p:nvPr>
        </p:nvSpPr>
        <p:spPr/>
        <p:txBody>
          <a:bodyPr>
            <a:normAutofit lnSpcReduction="10000"/>
          </a:bodyPr>
          <a:lstStyle/>
          <a:p>
            <a:pPr lvl="0"/>
            <a:fld id="{B3C68343-692C-F545-869B-1500F9531D4A}" type="slidenum">
              <a:t>25</a:t>
            </a:fld>
            <a:endParaRPr lang="en-GB"/>
          </a:p>
        </p:txBody>
      </p:sp>
      <p:sp>
        <p:nvSpPr>
          <p:cNvPr id="2" name="Freeform 1">
            <a:extLst>
              <a:ext uri="{FF2B5EF4-FFF2-40B4-BE49-F238E27FC236}">
                <a16:creationId xmlns:a16="http://schemas.microsoft.com/office/drawing/2014/main" id="{AF02B0D4-8C5D-BB4D-8370-990E31ABDB01}"/>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A Cosmic Ray Test Stand</a:t>
            </a:r>
          </a:p>
        </p:txBody>
      </p:sp>
      <p:pic>
        <p:nvPicPr>
          <p:cNvPr id="3" name="Picture 2">
            <a:extLst>
              <a:ext uri="{FF2B5EF4-FFF2-40B4-BE49-F238E27FC236}">
                <a16:creationId xmlns:a16="http://schemas.microsoft.com/office/drawing/2014/main" id="{18B29AA2-F2D4-274D-82B8-1F33B957F0F4}"/>
              </a:ext>
            </a:extLst>
          </p:cNvPr>
          <p:cNvPicPr>
            <a:picLocks noChangeAspect="1"/>
          </p:cNvPicPr>
          <p:nvPr/>
        </p:nvPicPr>
        <p:blipFill>
          <a:blip r:embed="rId3">
            <a:lum/>
            <a:alphaModFix/>
          </a:blip>
          <a:srcRect l="3162" t="9484" r="9484" b="3162"/>
          <a:stretch>
            <a:fillRect/>
          </a:stretch>
        </p:blipFill>
        <p:spPr>
          <a:xfrm>
            <a:off x="3100320" y="1280159"/>
            <a:ext cx="5860799" cy="4399559"/>
          </a:xfrm>
          <a:prstGeom prst="rect">
            <a:avLst/>
          </a:prstGeom>
          <a:noFill/>
          <a:ln>
            <a:noFill/>
          </a:ln>
        </p:spPr>
      </p:pic>
      <p:grpSp>
        <p:nvGrpSpPr>
          <p:cNvPr id="4" name="Group 3">
            <a:extLst>
              <a:ext uri="{FF2B5EF4-FFF2-40B4-BE49-F238E27FC236}">
                <a16:creationId xmlns:a16="http://schemas.microsoft.com/office/drawing/2014/main" id="{01A93BCF-0E46-3A40-86BB-C2226B0913A1}"/>
              </a:ext>
            </a:extLst>
          </p:cNvPr>
          <p:cNvGrpSpPr/>
          <p:nvPr/>
        </p:nvGrpSpPr>
        <p:grpSpPr>
          <a:xfrm>
            <a:off x="160920" y="2076119"/>
            <a:ext cx="2487600" cy="281160"/>
            <a:chOff x="160920" y="2076119"/>
            <a:chExt cx="2487600" cy="281160"/>
          </a:xfrm>
        </p:grpSpPr>
        <p:sp>
          <p:nvSpPr>
            <p:cNvPr id="5" name="Freeform 4">
              <a:extLst>
                <a:ext uri="{FF2B5EF4-FFF2-40B4-BE49-F238E27FC236}">
                  <a16:creationId xmlns:a16="http://schemas.microsoft.com/office/drawing/2014/main" id="{7DFEE43E-E5C1-F744-88A2-15CDEACAED18}"/>
                </a:ext>
              </a:extLst>
            </p:cNvPr>
            <p:cNvSpPr/>
            <p:nvPr/>
          </p:nvSpPr>
          <p:spPr>
            <a:xfrm flipH="1" flipV="1">
              <a:off x="160920" y="2076119"/>
              <a:ext cx="1175760" cy="28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24DB87CA-FEF8-7D4F-BB3E-9AA33E051F66}"/>
                </a:ext>
              </a:extLst>
            </p:cNvPr>
            <p:cNvSpPr/>
            <p:nvPr/>
          </p:nvSpPr>
          <p:spPr>
            <a:xfrm flipH="1" flipV="1">
              <a:off x="815040" y="2077920"/>
              <a:ext cx="1833480" cy="271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7" name="Group 6">
            <a:extLst>
              <a:ext uri="{FF2B5EF4-FFF2-40B4-BE49-F238E27FC236}">
                <a16:creationId xmlns:a16="http://schemas.microsoft.com/office/drawing/2014/main" id="{4AD46310-4CE3-A643-8C9A-4ED0BC97C62D}"/>
              </a:ext>
            </a:extLst>
          </p:cNvPr>
          <p:cNvGrpSpPr/>
          <p:nvPr/>
        </p:nvGrpSpPr>
        <p:grpSpPr>
          <a:xfrm>
            <a:off x="197280" y="2796480"/>
            <a:ext cx="2454480" cy="281160"/>
            <a:chOff x="197280" y="2796480"/>
            <a:chExt cx="2454480" cy="281160"/>
          </a:xfrm>
        </p:grpSpPr>
        <p:sp>
          <p:nvSpPr>
            <p:cNvPr id="8" name="Freeform 7">
              <a:extLst>
                <a:ext uri="{FF2B5EF4-FFF2-40B4-BE49-F238E27FC236}">
                  <a16:creationId xmlns:a16="http://schemas.microsoft.com/office/drawing/2014/main" id="{D5CB137C-A026-A34A-A408-0CD0018BA295}"/>
                </a:ext>
              </a:extLst>
            </p:cNvPr>
            <p:cNvSpPr/>
            <p:nvPr/>
          </p:nvSpPr>
          <p:spPr>
            <a:xfrm flipH="1" flipV="1">
              <a:off x="197280" y="2796480"/>
              <a:ext cx="1158480" cy="28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Freeform 8">
              <a:extLst>
                <a:ext uri="{FF2B5EF4-FFF2-40B4-BE49-F238E27FC236}">
                  <a16:creationId xmlns:a16="http://schemas.microsoft.com/office/drawing/2014/main" id="{3DC34C69-49B8-B24B-8C89-7F2697200300}"/>
                </a:ext>
              </a:extLst>
            </p:cNvPr>
            <p:cNvSpPr/>
            <p:nvPr/>
          </p:nvSpPr>
          <p:spPr>
            <a:xfrm flipH="1" flipV="1">
              <a:off x="845280" y="2798280"/>
              <a:ext cx="1806480" cy="271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10" name="Straight Connector 9">
            <a:extLst>
              <a:ext uri="{FF2B5EF4-FFF2-40B4-BE49-F238E27FC236}">
                <a16:creationId xmlns:a16="http://schemas.microsoft.com/office/drawing/2014/main" id="{807A5847-C96F-3140-87F3-66BFE5922957}"/>
              </a:ext>
            </a:extLst>
          </p:cNvPr>
          <p:cNvSpPr/>
          <p:nvPr/>
        </p:nvSpPr>
        <p:spPr>
          <a:xfrm flipH="1">
            <a:off x="1342440" y="1096920"/>
            <a:ext cx="741240" cy="43894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Straight Connector 10">
            <a:extLst>
              <a:ext uri="{FF2B5EF4-FFF2-40B4-BE49-F238E27FC236}">
                <a16:creationId xmlns:a16="http://schemas.microsoft.com/office/drawing/2014/main" id="{3275A4FC-8098-2849-8779-511696092A70}"/>
              </a:ext>
            </a:extLst>
          </p:cNvPr>
          <p:cNvSpPr/>
          <p:nvPr/>
        </p:nvSpPr>
        <p:spPr>
          <a:xfrm>
            <a:off x="1463039" y="1096920"/>
            <a:ext cx="178560" cy="4939200"/>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Freeform 11">
            <a:extLst>
              <a:ext uri="{FF2B5EF4-FFF2-40B4-BE49-F238E27FC236}">
                <a16:creationId xmlns:a16="http://schemas.microsoft.com/office/drawing/2014/main" id="{33576948-81BD-0641-B47C-2F8FB5AECF98}"/>
              </a:ext>
            </a:extLst>
          </p:cNvPr>
          <p:cNvSpPr/>
          <p:nvPr/>
        </p:nvSpPr>
        <p:spPr>
          <a:xfrm>
            <a:off x="640080" y="3354840"/>
            <a:ext cx="2194560" cy="668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8000"/>
          </a:solidFill>
          <a:ln w="18360">
            <a:solidFill>
              <a:srgbClr val="3465AF"/>
            </a:solidFill>
            <a:prstDash val="solid"/>
            <a:round/>
          </a:ln>
          <a:effectLst>
            <a:outerShdw dist="101823" dir="2700000" algn="tl">
              <a:srgbClr val="808080"/>
            </a:outerShdw>
          </a:effectLst>
        </p:spPr>
        <p:txBody>
          <a:bodyPr vert="horz" wrap="none" lIns="99000" tIns="54000" rIns="99000" bIns="54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0" i="0" u="none" strike="noStrike" baseline="0">
                <a:ln>
                  <a:noFill/>
                </a:ln>
                <a:solidFill>
                  <a:srgbClr val="FFFF00"/>
                </a:solidFill>
                <a:latin typeface="Times New Roman" pitchFamily="18"/>
                <a:ea typeface="Lucida Sans Unicode" pitchFamily="2"/>
                <a:cs typeface="Lucida Sans Unicode" pitchFamily="2"/>
              </a:rPr>
              <a:t>Actual Detector(s)</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0" i="0" u="none" strike="noStrike" baseline="0">
                <a:ln>
                  <a:noFill/>
                </a:ln>
                <a:solidFill>
                  <a:srgbClr val="FFFF00"/>
                </a:solidFill>
                <a:latin typeface="Times New Roman" pitchFamily="18"/>
                <a:ea typeface="Lucida Sans Unicode" pitchFamily="2"/>
                <a:cs typeface="Lucida Sans Unicode" pitchFamily="2"/>
              </a:rPr>
              <a:t>you want to test</a:t>
            </a:r>
          </a:p>
        </p:txBody>
      </p:sp>
      <p:sp>
        <p:nvSpPr>
          <p:cNvPr id="13" name="TextBox 12">
            <a:extLst>
              <a:ext uri="{FF2B5EF4-FFF2-40B4-BE49-F238E27FC236}">
                <a16:creationId xmlns:a16="http://schemas.microsoft.com/office/drawing/2014/main" id="{C38158B1-6F68-3F43-9B5C-C2FDE73A90BC}"/>
              </a:ext>
            </a:extLst>
          </p:cNvPr>
          <p:cNvSpPr txBox="1"/>
          <p:nvPr/>
        </p:nvSpPr>
        <p:spPr>
          <a:xfrm>
            <a:off x="640080" y="5700600"/>
            <a:ext cx="2286000" cy="42588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pitchFamily="34"/>
                <a:ea typeface="Arial" pitchFamily="34"/>
                <a:cs typeface="Arial" pitchFamily="34"/>
              </a:rPr>
              <a:t>Cosmic rays</a:t>
            </a:r>
          </a:p>
        </p:txBody>
      </p:sp>
      <p:sp>
        <p:nvSpPr>
          <p:cNvPr id="14" name="Straight Connector 13">
            <a:extLst>
              <a:ext uri="{FF2B5EF4-FFF2-40B4-BE49-F238E27FC236}">
                <a16:creationId xmlns:a16="http://schemas.microsoft.com/office/drawing/2014/main" id="{B2A72A0E-CBBD-894A-8C5A-10C15AEC37B1}"/>
              </a:ext>
            </a:extLst>
          </p:cNvPr>
          <p:cNvSpPr/>
          <p:nvPr/>
        </p:nvSpPr>
        <p:spPr>
          <a:xfrm>
            <a:off x="2651760" y="2194560"/>
            <a:ext cx="2834639" cy="457200"/>
          </a:xfrm>
          <a:prstGeom prst="line">
            <a:avLst/>
          </a:prstGeom>
          <a:noFill/>
          <a:ln w="36000">
            <a:solidFill>
              <a:srgbClr val="FF00FF"/>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Straight Connector 14">
            <a:extLst>
              <a:ext uri="{FF2B5EF4-FFF2-40B4-BE49-F238E27FC236}">
                <a16:creationId xmlns:a16="http://schemas.microsoft.com/office/drawing/2014/main" id="{93A12A9E-F87F-8D42-80FF-CAEE38ED8033}"/>
              </a:ext>
            </a:extLst>
          </p:cNvPr>
          <p:cNvSpPr/>
          <p:nvPr/>
        </p:nvSpPr>
        <p:spPr>
          <a:xfrm>
            <a:off x="2651760" y="2950560"/>
            <a:ext cx="2194560" cy="0"/>
          </a:xfrm>
          <a:prstGeom prst="line">
            <a:avLst/>
          </a:prstGeom>
          <a:noFill/>
          <a:ln w="36000">
            <a:solidFill>
              <a:srgbClr val="FF00FF"/>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Straight Connector 15">
            <a:extLst>
              <a:ext uri="{FF2B5EF4-FFF2-40B4-BE49-F238E27FC236}">
                <a16:creationId xmlns:a16="http://schemas.microsoft.com/office/drawing/2014/main" id="{E70D66B4-6BEE-624F-8A44-854CF6FE7F30}"/>
              </a:ext>
            </a:extLst>
          </p:cNvPr>
          <p:cNvSpPr/>
          <p:nvPr/>
        </p:nvSpPr>
        <p:spPr>
          <a:xfrm flipV="1">
            <a:off x="2759760" y="3566160"/>
            <a:ext cx="1903680" cy="176400"/>
          </a:xfrm>
          <a:prstGeom prst="line">
            <a:avLst/>
          </a:prstGeom>
          <a:noFill/>
          <a:ln w="36000">
            <a:solidFill>
              <a:srgbClr val="EB61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Freeform 16">
            <a:extLst>
              <a:ext uri="{FF2B5EF4-FFF2-40B4-BE49-F238E27FC236}">
                <a16:creationId xmlns:a16="http://schemas.microsoft.com/office/drawing/2014/main" id="{CBFA85F2-E20E-B049-8622-D2645DD25B05}"/>
              </a:ext>
            </a:extLst>
          </p:cNvPr>
          <p:cNvSpPr/>
          <p:nvPr/>
        </p:nvSpPr>
        <p:spPr>
          <a:xfrm>
            <a:off x="4663440" y="3144959"/>
            <a:ext cx="3931920" cy="82296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72000">
            <a:solidFill>
              <a:srgbClr val="FF6633"/>
            </a:solidFill>
            <a:prstDash val="solid"/>
          </a:ln>
        </p:spPr>
        <p:txBody>
          <a:bodyPr vert="horz" wrap="none" lIns="126000" tIns="81000" rIns="126000" bIns="81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page27">
    <p:spTree>
      <p:nvGrpSpPr>
        <p:cNvPr id="1" name=""/>
        <p:cNvGrpSpPr/>
        <p:nvPr/>
      </p:nvGrpSpPr>
      <p:grpSpPr>
        <a:xfrm>
          <a:off x="0" y="0"/>
          <a:ext cx="0" cy="0"/>
          <a:chOff x="0" y="0"/>
          <a:chExt cx="0" cy="0"/>
        </a:xfrm>
      </p:grpSpPr>
      <p:sp>
        <p:nvSpPr>
          <p:cNvPr id="76" name="Slide Number Placeholder 1">
            <a:extLst>
              <a:ext uri="{FF2B5EF4-FFF2-40B4-BE49-F238E27FC236}">
                <a16:creationId xmlns:a16="http://schemas.microsoft.com/office/drawing/2014/main" id="{885D90E5-87F7-1A44-86CB-F115AF68534A}"/>
              </a:ext>
            </a:extLst>
          </p:cNvPr>
          <p:cNvSpPr>
            <a:spLocks noGrp="1"/>
          </p:cNvSpPr>
          <p:nvPr>
            <p:ph type="sldNum" sz="quarter" idx="10"/>
          </p:nvPr>
        </p:nvSpPr>
        <p:spPr/>
        <p:txBody>
          <a:bodyPr>
            <a:normAutofit lnSpcReduction="10000"/>
          </a:bodyPr>
          <a:lstStyle/>
          <a:p>
            <a:pPr lvl="0"/>
            <a:fld id="{5FDBC92E-F8B7-1345-9793-4ECE4F20DF20}" type="slidenum">
              <a:t>26</a:t>
            </a:fld>
            <a:endParaRPr lang="en-GB"/>
          </a:p>
        </p:txBody>
      </p:sp>
      <p:sp>
        <p:nvSpPr>
          <p:cNvPr id="2" name="Straight Connector 1">
            <a:extLst>
              <a:ext uri="{FF2B5EF4-FFF2-40B4-BE49-F238E27FC236}">
                <a16:creationId xmlns:a16="http://schemas.microsoft.com/office/drawing/2014/main" id="{5864D77C-81D5-4C44-A8C1-FF75F8C7ED1B}"/>
              </a:ext>
            </a:extLst>
          </p:cNvPr>
          <p:cNvSpPr/>
          <p:nvPr/>
        </p:nvSpPr>
        <p:spPr>
          <a:xfrm flipH="1">
            <a:off x="909720" y="1646280"/>
            <a:ext cx="681120" cy="4206960"/>
          </a:xfrm>
          <a:prstGeom prst="line">
            <a:avLst/>
          </a:prstGeom>
          <a:noFill/>
          <a:ln w="28800">
            <a:solidFill>
              <a:srgbClr val="2300DC"/>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Freeform 2">
            <a:extLst>
              <a:ext uri="{FF2B5EF4-FFF2-40B4-BE49-F238E27FC236}">
                <a16:creationId xmlns:a16="http://schemas.microsoft.com/office/drawing/2014/main" id="{85E7D9B1-DE98-7843-B31B-93F3055707C9}"/>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Let's Build a Cosmic Ray Teststand</a:t>
            </a:r>
          </a:p>
        </p:txBody>
      </p:sp>
      <p:grpSp>
        <p:nvGrpSpPr>
          <p:cNvPr id="4" name="Group 3">
            <a:extLst>
              <a:ext uri="{FF2B5EF4-FFF2-40B4-BE49-F238E27FC236}">
                <a16:creationId xmlns:a16="http://schemas.microsoft.com/office/drawing/2014/main" id="{42EDDC1A-1B31-E84D-9277-7C12DD9C275F}"/>
              </a:ext>
            </a:extLst>
          </p:cNvPr>
          <p:cNvGrpSpPr/>
          <p:nvPr/>
        </p:nvGrpSpPr>
        <p:grpSpPr>
          <a:xfrm>
            <a:off x="1096920" y="2077920"/>
            <a:ext cx="1731960" cy="282600"/>
            <a:chOff x="1096920" y="2077920"/>
            <a:chExt cx="1731960" cy="282600"/>
          </a:xfrm>
        </p:grpSpPr>
        <p:sp>
          <p:nvSpPr>
            <p:cNvPr id="5" name="Freeform 4">
              <a:extLst>
                <a:ext uri="{FF2B5EF4-FFF2-40B4-BE49-F238E27FC236}">
                  <a16:creationId xmlns:a16="http://schemas.microsoft.com/office/drawing/2014/main" id="{D1F28A68-10EE-804B-ACB7-EE62AE644A18}"/>
                </a:ext>
              </a:extLst>
            </p:cNvPr>
            <p:cNvSpPr/>
            <p:nvPr/>
          </p:nvSpPr>
          <p:spPr>
            <a:xfrm>
              <a:off x="2011320" y="2077920"/>
              <a:ext cx="817560" cy="28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9070F636-9C24-054D-A964-C6860DE75B76}"/>
                </a:ext>
              </a:extLst>
            </p:cNvPr>
            <p:cNvSpPr/>
            <p:nvPr/>
          </p:nvSpPr>
          <p:spPr>
            <a:xfrm>
              <a:off x="1096920" y="2089080"/>
              <a:ext cx="1274760" cy="271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7" name="Freeform 6">
            <a:extLst>
              <a:ext uri="{FF2B5EF4-FFF2-40B4-BE49-F238E27FC236}">
                <a16:creationId xmlns:a16="http://schemas.microsoft.com/office/drawing/2014/main" id="{E9CCDE01-463D-2E4B-995F-F08A27493AE2}"/>
              </a:ext>
            </a:extLst>
          </p:cNvPr>
          <p:cNvSpPr/>
          <p:nvPr/>
        </p:nvSpPr>
        <p:spPr>
          <a:xfrm>
            <a:off x="274680" y="1227240"/>
            <a:ext cx="2835360" cy="323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Scintillator Paddle with PMT</a:t>
            </a:r>
          </a:p>
        </p:txBody>
      </p:sp>
      <p:grpSp>
        <p:nvGrpSpPr>
          <p:cNvPr id="8" name="Group 7">
            <a:extLst>
              <a:ext uri="{FF2B5EF4-FFF2-40B4-BE49-F238E27FC236}">
                <a16:creationId xmlns:a16="http://schemas.microsoft.com/office/drawing/2014/main" id="{A595A8D5-1AA1-A74B-843F-312B62D247D0}"/>
              </a:ext>
            </a:extLst>
          </p:cNvPr>
          <p:cNvGrpSpPr/>
          <p:nvPr/>
        </p:nvGrpSpPr>
        <p:grpSpPr>
          <a:xfrm>
            <a:off x="1096920" y="5391000"/>
            <a:ext cx="1731960" cy="282600"/>
            <a:chOff x="1096920" y="5391000"/>
            <a:chExt cx="1731960" cy="282600"/>
          </a:xfrm>
        </p:grpSpPr>
        <p:sp>
          <p:nvSpPr>
            <p:cNvPr id="9" name="Freeform 8">
              <a:extLst>
                <a:ext uri="{FF2B5EF4-FFF2-40B4-BE49-F238E27FC236}">
                  <a16:creationId xmlns:a16="http://schemas.microsoft.com/office/drawing/2014/main" id="{43518660-6F98-B94A-B3C1-340160DD2185}"/>
                </a:ext>
              </a:extLst>
            </p:cNvPr>
            <p:cNvSpPr/>
            <p:nvPr/>
          </p:nvSpPr>
          <p:spPr>
            <a:xfrm>
              <a:off x="2011320" y="5391000"/>
              <a:ext cx="817560" cy="2826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Freeform 9">
              <a:extLst>
                <a:ext uri="{FF2B5EF4-FFF2-40B4-BE49-F238E27FC236}">
                  <a16:creationId xmlns:a16="http://schemas.microsoft.com/office/drawing/2014/main" id="{815196F7-0B5C-6949-89D6-FF23AB40FB25}"/>
                </a:ext>
              </a:extLst>
            </p:cNvPr>
            <p:cNvSpPr/>
            <p:nvPr/>
          </p:nvSpPr>
          <p:spPr>
            <a:xfrm>
              <a:off x="1096920" y="5400720"/>
              <a:ext cx="1274760" cy="272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11" name="Straight Connector 10">
            <a:extLst>
              <a:ext uri="{FF2B5EF4-FFF2-40B4-BE49-F238E27FC236}">
                <a16:creationId xmlns:a16="http://schemas.microsoft.com/office/drawing/2014/main" id="{A469172A-9975-7E4B-960E-4724ED8F40A8}"/>
              </a:ext>
            </a:extLst>
          </p:cNvPr>
          <p:cNvSpPr/>
          <p:nvPr/>
        </p:nvSpPr>
        <p:spPr>
          <a:xfrm flipH="1">
            <a:off x="1641240" y="1646280"/>
            <a:ext cx="741240" cy="43894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Straight Connector 11">
            <a:extLst>
              <a:ext uri="{FF2B5EF4-FFF2-40B4-BE49-F238E27FC236}">
                <a16:creationId xmlns:a16="http://schemas.microsoft.com/office/drawing/2014/main" id="{2F7C4C38-44D7-7E4E-B083-1E30969A6390}"/>
              </a:ext>
            </a:extLst>
          </p:cNvPr>
          <p:cNvSpPr/>
          <p:nvPr/>
        </p:nvSpPr>
        <p:spPr>
          <a:xfrm>
            <a:off x="1828800" y="1550880"/>
            <a:ext cx="274680" cy="44848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Straight Connector 12">
            <a:extLst>
              <a:ext uri="{FF2B5EF4-FFF2-40B4-BE49-F238E27FC236}">
                <a16:creationId xmlns:a16="http://schemas.microsoft.com/office/drawing/2014/main" id="{C9087D15-1B5D-284F-ADD0-C09AA79719C3}"/>
              </a:ext>
            </a:extLst>
          </p:cNvPr>
          <p:cNvSpPr/>
          <p:nvPr/>
        </p:nvSpPr>
        <p:spPr>
          <a:xfrm flipH="1">
            <a:off x="1366920" y="1646280"/>
            <a:ext cx="223920" cy="43894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Freeform 13">
            <a:extLst>
              <a:ext uri="{FF2B5EF4-FFF2-40B4-BE49-F238E27FC236}">
                <a16:creationId xmlns:a16="http://schemas.microsoft.com/office/drawing/2014/main" id="{6C653ED2-F2EB-E648-B94C-B8B1FBE5620E}"/>
              </a:ext>
            </a:extLst>
          </p:cNvPr>
          <p:cNvSpPr/>
          <p:nvPr/>
        </p:nvSpPr>
        <p:spPr>
          <a:xfrm>
            <a:off x="1252439" y="5946840"/>
            <a:ext cx="1595520" cy="4539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Cosmics</a:t>
            </a:r>
          </a:p>
        </p:txBody>
      </p:sp>
      <p:sp>
        <p:nvSpPr>
          <p:cNvPr id="15" name="Straight Connector 14">
            <a:extLst>
              <a:ext uri="{FF2B5EF4-FFF2-40B4-BE49-F238E27FC236}">
                <a16:creationId xmlns:a16="http://schemas.microsoft.com/office/drawing/2014/main" id="{4A8965DF-8D42-0944-8FB7-66BFC52B4497}"/>
              </a:ext>
            </a:extLst>
          </p:cNvPr>
          <p:cNvSpPr/>
          <p:nvPr/>
        </p:nvSpPr>
        <p:spPr>
          <a:xfrm>
            <a:off x="757080" y="1646280"/>
            <a:ext cx="1071720" cy="4300560"/>
          </a:xfrm>
          <a:prstGeom prst="line">
            <a:avLst/>
          </a:prstGeom>
          <a:noFill/>
          <a:ln w="28800">
            <a:solidFill>
              <a:srgbClr val="DC23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Straight Connector 15">
            <a:extLst>
              <a:ext uri="{FF2B5EF4-FFF2-40B4-BE49-F238E27FC236}">
                <a16:creationId xmlns:a16="http://schemas.microsoft.com/office/drawing/2014/main" id="{46A29427-093D-5940-B992-01A747B0B54B}"/>
              </a:ext>
            </a:extLst>
          </p:cNvPr>
          <p:cNvSpPr/>
          <p:nvPr/>
        </p:nvSpPr>
        <p:spPr>
          <a:xfrm>
            <a:off x="1189080" y="1550880"/>
            <a:ext cx="182519" cy="644760"/>
          </a:xfrm>
          <a:prstGeom prst="line">
            <a:avLst/>
          </a:prstGeom>
          <a:noFill/>
          <a:ln w="9360">
            <a:solidFill>
              <a:srgbClr val="00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Freeform 16">
            <a:extLst>
              <a:ext uri="{FF2B5EF4-FFF2-40B4-BE49-F238E27FC236}">
                <a16:creationId xmlns:a16="http://schemas.microsoft.com/office/drawing/2014/main" id="{D21C9642-FF96-DC41-8A7A-EF594933D84B}"/>
              </a:ext>
            </a:extLst>
          </p:cNvPr>
          <p:cNvSpPr/>
          <p:nvPr/>
        </p:nvSpPr>
        <p:spPr>
          <a:xfrm>
            <a:off x="1096920" y="2989440"/>
            <a:ext cx="1279440" cy="1400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8000"/>
          </a:solidFill>
          <a:ln w="18360">
            <a:solidFill>
              <a:srgbClr val="3465AF"/>
            </a:solidFill>
            <a:prstDash val="solid"/>
            <a:round/>
          </a:ln>
        </p:spPr>
        <p:txBody>
          <a:bodyPr vert="horz" wrap="none" lIns="99000" tIns="54000" rIns="99000" bIns="54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Actual</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Detector</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you want</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to test</a:t>
            </a:r>
          </a:p>
        </p:txBody>
      </p:sp>
      <p:sp>
        <p:nvSpPr>
          <p:cNvPr id="18" name="Freeform 17">
            <a:extLst>
              <a:ext uri="{FF2B5EF4-FFF2-40B4-BE49-F238E27FC236}">
                <a16:creationId xmlns:a16="http://schemas.microsoft.com/office/drawing/2014/main" id="{901D9A1D-7424-674D-A229-2C7A27C44424}"/>
              </a:ext>
            </a:extLst>
          </p:cNvPr>
          <p:cNvSpPr/>
          <p:nvPr/>
        </p:nvSpPr>
        <p:spPr>
          <a:xfrm rot="5400000">
            <a:off x="3584160" y="1628639"/>
            <a:ext cx="1189080" cy="118908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solidFill>
            <a:srgbClr val="729FCF"/>
          </a:solid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9" name="Freeform 18">
            <a:extLst>
              <a:ext uri="{FF2B5EF4-FFF2-40B4-BE49-F238E27FC236}">
                <a16:creationId xmlns:a16="http://schemas.microsoft.com/office/drawing/2014/main" id="{5F0CB270-CC93-A54B-88E9-418021214D99}"/>
              </a:ext>
            </a:extLst>
          </p:cNvPr>
          <p:cNvSpPr/>
          <p:nvPr/>
        </p:nvSpPr>
        <p:spPr>
          <a:xfrm>
            <a:off x="3605039" y="2050919"/>
            <a:ext cx="773280" cy="360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CFD</a:t>
            </a:r>
          </a:p>
        </p:txBody>
      </p:sp>
      <p:sp>
        <p:nvSpPr>
          <p:cNvPr id="20" name="Freeform 19">
            <a:extLst>
              <a:ext uri="{FF2B5EF4-FFF2-40B4-BE49-F238E27FC236}">
                <a16:creationId xmlns:a16="http://schemas.microsoft.com/office/drawing/2014/main" id="{2277F8AF-45C1-4645-943E-A7D388566671}"/>
              </a:ext>
            </a:extLst>
          </p:cNvPr>
          <p:cNvSpPr/>
          <p:nvPr/>
        </p:nvSpPr>
        <p:spPr>
          <a:xfrm rot="5400000">
            <a:off x="3584160" y="5013360"/>
            <a:ext cx="1189080" cy="118908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solidFill>
            <a:srgbClr val="729FCF"/>
          </a:solid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1" name="Freeform 20">
            <a:extLst>
              <a:ext uri="{FF2B5EF4-FFF2-40B4-BE49-F238E27FC236}">
                <a16:creationId xmlns:a16="http://schemas.microsoft.com/office/drawing/2014/main" id="{2AB9DCCC-2590-1F42-8E48-082B41004AD8}"/>
              </a:ext>
            </a:extLst>
          </p:cNvPr>
          <p:cNvSpPr/>
          <p:nvPr/>
        </p:nvSpPr>
        <p:spPr>
          <a:xfrm>
            <a:off x="3605039" y="5433840"/>
            <a:ext cx="773280" cy="360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CFD</a:t>
            </a:r>
          </a:p>
        </p:txBody>
      </p:sp>
      <p:sp>
        <p:nvSpPr>
          <p:cNvPr id="22" name="Straight Connector 21">
            <a:extLst>
              <a:ext uri="{FF2B5EF4-FFF2-40B4-BE49-F238E27FC236}">
                <a16:creationId xmlns:a16="http://schemas.microsoft.com/office/drawing/2014/main" id="{C1448DB6-D949-274F-8B5B-180A502A10AB}"/>
              </a:ext>
            </a:extLst>
          </p:cNvPr>
          <p:cNvSpPr/>
          <p:nvPr/>
        </p:nvSpPr>
        <p:spPr>
          <a:xfrm>
            <a:off x="4764239" y="2214719"/>
            <a:ext cx="264961" cy="1441"/>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3" name="Straight Connector 22">
            <a:extLst>
              <a:ext uri="{FF2B5EF4-FFF2-40B4-BE49-F238E27FC236}">
                <a16:creationId xmlns:a16="http://schemas.microsoft.com/office/drawing/2014/main" id="{24CF341B-183E-6547-BB31-1ADE32C1E14C}"/>
              </a:ext>
            </a:extLst>
          </p:cNvPr>
          <p:cNvSpPr/>
          <p:nvPr/>
        </p:nvSpPr>
        <p:spPr>
          <a:xfrm>
            <a:off x="4764239" y="5597640"/>
            <a:ext cx="264961" cy="144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24" name="Group 23">
            <a:extLst>
              <a:ext uri="{FF2B5EF4-FFF2-40B4-BE49-F238E27FC236}">
                <a16:creationId xmlns:a16="http://schemas.microsoft.com/office/drawing/2014/main" id="{EBAF8B20-12A7-F24E-9322-A0E6D043660F}"/>
              </a:ext>
            </a:extLst>
          </p:cNvPr>
          <p:cNvGrpSpPr/>
          <p:nvPr/>
        </p:nvGrpSpPr>
        <p:grpSpPr>
          <a:xfrm>
            <a:off x="5519880" y="5397480"/>
            <a:ext cx="2231640" cy="541440"/>
            <a:chOff x="5519880" y="5397480"/>
            <a:chExt cx="2231640" cy="541440"/>
          </a:xfrm>
        </p:grpSpPr>
        <p:sp>
          <p:nvSpPr>
            <p:cNvPr id="25" name="Straight Connector 24">
              <a:extLst>
                <a:ext uri="{FF2B5EF4-FFF2-40B4-BE49-F238E27FC236}">
                  <a16:creationId xmlns:a16="http://schemas.microsoft.com/office/drawing/2014/main" id="{FDB7C9B1-B9A7-8542-9C76-32AEBA2ACEB2}"/>
                </a:ext>
              </a:extLst>
            </p:cNvPr>
            <p:cNvSpPr/>
            <p:nvPr/>
          </p:nvSpPr>
          <p:spPr>
            <a:xfrm>
              <a:off x="5932440" y="539748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6" name="Straight Connector 25">
              <a:extLst>
                <a:ext uri="{FF2B5EF4-FFF2-40B4-BE49-F238E27FC236}">
                  <a16:creationId xmlns:a16="http://schemas.microsoft.com/office/drawing/2014/main" id="{1451C3AE-10EC-1244-AD29-C53E975E8452}"/>
                </a:ext>
              </a:extLst>
            </p:cNvPr>
            <p:cNvSpPr/>
            <p:nvPr/>
          </p:nvSpPr>
          <p:spPr>
            <a:xfrm>
              <a:off x="6847560" y="539748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7" name="Straight Connector 26">
              <a:extLst>
                <a:ext uri="{FF2B5EF4-FFF2-40B4-BE49-F238E27FC236}">
                  <a16:creationId xmlns:a16="http://schemas.microsoft.com/office/drawing/2014/main" id="{34F4DB9E-E0B5-B841-9995-9C754CEE8201}"/>
                </a:ext>
              </a:extLst>
            </p:cNvPr>
            <p:cNvSpPr/>
            <p:nvPr/>
          </p:nvSpPr>
          <p:spPr>
            <a:xfrm>
              <a:off x="5929200" y="5938920"/>
              <a:ext cx="91044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8" name="Straight Connector 27">
              <a:extLst>
                <a:ext uri="{FF2B5EF4-FFF2-40B4-BE49-F238E27FC236}">
                  <a16:creationId xmlns:a16="http://schemas.microsoft.com/office/drawing/2014/main" id="{05F29AB5-45B7-EE47-8CE1-C193FE962713}"/>
                </a:ext>
              </a:extLst>
            </p:cNvPr>
            <p:cNvSpPr/>
            <p:nvPr/>
          </p:nvSpPr>
          <p:spPr>
            <a:xfrm>
              <a:off x="6841080" y="5398920"/>
              <a:ext cx="91044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9" name="Straight Connector 28">
              <a:extLst>
                <a:ext uri="{FF2B5EF4-FFF2-40B4-BE49-F238E27FC236}">
                  <a16:creationId xmlns:a16="http://schemas.microsoft.com/office/drawing/2014/main" id="{EE140D1A-3E6D-A540-ADC0-5084A21305A6}"/>
                </a:ext>
              </a:extLst>
            </p:cNvPr>
            <p:cNvSpPr/>
            <p:nvPr/>
          </p:nvSpPr>
          <p:spPr>
            <a:xfrm>
              <a:off x="5519880" y="5398920"/>
              <a:ext cx="40932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30" name="Group 29">
            <a:extLst>
              <a:ext uri="{FF2B5EF4-FFF2-40B4-BE49-F238E27FC236}">
                <a16:creationId xmlns:a16="http://schemas.microsoft.com/office/drawing/2014/main" id="{047B18F2-85AD-1F4E-9827-0571813EB54A}"/>
              </a:ext>
            </a:extLst>
          </p:cNvPr>
          <p:cNvGrpSpPr/>
          <p:nvPr/>
        </p:nvGrpSpPr>
        <p:grpSpPr>
          <a:xfrm>
            <a:off x="6006960" y="2009880"/>
            <a:ext cx="663840" cy="541080"/>
            <a:chOff x="6006960" y="2009880"/>
            <a:chExt cx="663840" cy="541080"/>
          </a:xfrm>
        </p:grpSpPr>
        <p:sp>
          <p:nvSpPr>
            <p:cNvPr id="31" name="Straight Connector 30">
              <a:extLst>
                <a:ext uri="{FF2B5EF4-FFF2-40B4-BE49-F238E27FC236}">
                  <a16:creationId xmlns:a16="http://schemas.microsoft.com/office/drawing/2014/main" id="{EB59C1A8-8997-0942-83D8-57653E2649EE}"/>
                </a:ext>
              </a:extLst>
            </p:cNvPr>
            <p:cNvSpPr/>
            <p:nvPr/>
          </p:nvSpPr>
          <p:spPr>
            <a:xfrm>
              <a:off x="6130800" y="2009880"/>
              <a:ext cx="0" cy="54108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2" name="Straight Connector 31">
              <a:extLst>
                <a:ext uri="{FF2B5EF4-FFF2-40B4-BE49-F238E27FC236}">
                  <a16:creationId xmlns:a16="http://schemas.microsoft.com/office/drawing/2014/main" id="{ACA05D01-D3EB-704A-9983-07DC0DB4AEBF}"/>
                </a:ext>
              </a:extLst>
            </p:cNvPr>
            <p:cNvSpPr/>
            <p:nvPr/>
          </p:nvSpPr>
          <p:spPr>
            <a:xfrm>
              <a:off x="6402240" y="2009880"/>
              <a:ext cx="0" cy="54108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3" name="Straight Connector 32">
              <a:extLst>
                <a:ext uri="{FF2B5EF4-FFF2-40B4-BE49-F238E27FC236}">
                  <a16:creationId xmlns:a16="http://schemas.microsoft.com/office/drawing/2014/main" id="{EABC59B8-C4F4-5545-AC1D-01294766602F}"/>
                </a:ext>
              </a:extLst>
            </p:cNvPr>
            <p:cNvSpPr/>
            <p:nvPr/>
          </p:nvSpPr>
          <p:spPr>
            <a:xfrm>
              <a:off x="6129360" y="2550960"/>
              <a:ext cx="26820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4" name="Straight Connector 33">
              <a:extLst>
                <a:ext uri="{FF2B5EF4-FFF2-40B4-BE49-F238E27FC236}">
                  <a16:creationId xmlns:a16="http://schemas.microsoft.com/office/drawing/2014/main" id="{8E634312-FDEC-874B-939F-9503CD1045C1}"/>
                </a:ext>
              </a:extLst>
            </p:cNvPr>
            <p:cNvSpPr/>
            <p:nvPr/>
          </p:nvSpPr>
          <p:spPr>
            <a:xfrm>
              <a:off x="6402240" y="2011320"/>
              <a:ext cx="26856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5" name="Straight Connector 34">
              <a:extLst>
                <a:ext uri="{FF2B5EF4-FFF2-40B4-BE49-F238E27FC236}">
                  <a16:creationId xmlns:a16="http://schemas.microsoft.com/office/drawing/2014/main" id="{0306B53E-795E-6E42-AABF-4826F765E5AD}"/>
                </a:ext>
              </a:extLst>
            </p:cNvPr>
            <p:cNvSpPr/>
            <p:nvPr/>
          </p:nvSpPr>
          <p:spPr>
            <a:xfrm>
              <a:off x="6006960" y="2011320"/>
              <a:ext cx="11916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36" name="Straight Connector 35">
            <a:extLst>
              <a:ext uri="{FF2B5EF4-FFF2-40B4-BE49-F238E27FC236}">
                <a16:creationId xmlns:a16="http://schemas.microsoft.com/office/drawing/2014/main" id="{1D2420A3-5A70-2942-A80D-EDCCF92ABEE1}"/>
              </a:ext>
            </a:extLst>
          </p:cNvPr>
          <p:cNvSpPr/>
          <p:nvPr/>
        </p:nvSpPr>
        <p:spPr>
          <a:xfrm>
            <a:off x="6099119" y="1646280"/>
            <a:ext cx="1801" cy="4572000"/>
          </a:xfrm>
          <a:prstGeom prst="line">
            <a:avLst/>
          </a:prstGeom>
          <a:noFill/>
          <a:ln w="9360">
            <a:solidFill>
              <a:srgbClr val="000000"/>
            </a:solidFill>
            <a:custDash>
              <a:ds d="100000" sp="100000"/>
            </a:custDash>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7" name="Straight Connector 36">
            <a:extLst>
              <a:ext uri="{FF2B5EF4-FFF2-40B4-BE49-F238E27FC236}">
                <a16:creationId xmlns:a16="http://schemas.microsoft.com/office/drawing/2014/main" id="{F0BB15A1-94A1-344E-9817-9B44EA83DACD}"/>
              </a:ext>
            </a:extLst>
          </p:cNvPr>
          <p:cNvSpPr/>
          <p:nvPr/>
        </p:nvSpPr>
        <p:spPr>
          <a:xfrm flipV="1">
            <a:off x="5029200" y="2209320"/>
            <a:ext cx="1440" cy="145260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8" name="Straight Connector 37">
            <a:extLst>
              <a:ext uri="{FF2B5EF4-FFF2-40B4-BE49-F238E27FC236}">
                <a16:creationId xmlns:a16="http://schemas.microsoft.com/office/drawing/2014/main" id="{BE13E7BF-95B1-2044-A11E-71D84EF6D302}"/>
              </a:ext>
            </a:extLst>
          </p:cNvPr>
          <p:cNvSpPr/>
          <p:nvPr/>
        </p:nvSpPr>
        <p:spPr>
          <a:xfrm flipV="1">
            <a:off x="5029200" y="4017600"/>
            <a:ext cx="1440" cy="158580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9" name="Freeform 38">
            <a:extLst>
              <a:ext uri="{FF2B5EF4-FFF2-40B4-BE49-F238E27FC236}">
                <a16:creationId xmlns:a16="http://schemas.microsoft.com/office/drawing/2014/main" id="{60D50BD2-A52B-2747-A590-3EC39E3F3A7C}"/>
              </a:ext>
            </a:extLst>
          </p:cNvPr>
          <p:cNvSpPr/>
          <p:nvPr/>
        </p:nvSpPr>
        <p:spPr>
          <a:xfrm>
            <a:off x="7888320" y="2468519"/>
            <a:ext cx="1440" cy="180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0" name="Freeform 39">
            <a:extLst>
              <a:ext uri="{FF2B5EF4-FFF2-40B4-BE49-F238E27FC236}">
                <a16:creationId xmlns:a16="http://schemas.microsoft.com/office/drawing/2014/main" id="{2BA087A7-716E-EE42-994F-A8505C73DF67}"/>
              </a:ext>
            </a:extLst>
          </p:cNvPr>
          <p:cNvSpPr/>
          <p:nvPr/>
        </p:nvSpPr>
        <p:spPr>
          <a:xfrm>
            <a:off x="8961480" y="3932280"/>
            <a:ext cx="1440" cy="144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41" name="Group 40">
            <a:extLst>
              <a:ext uri="{FF2B5EF4-FFF2-40B4-BE49-F238E27FC236}">
                <a16:creationId xmlns:a16="http://schemas.microsoft.com/office/drawing/2014/main" id="{419CAFA0-92A0-FC4C-840C-C5B4E30CDF03}"/>
              </a:ext>
            </a:extLst>
          </p:cNvPr>
          <p:cNvGrpSpPr/>
          <p:nvPr/>
        </p:nvGrpSpPr>
        <p:grpSpPr>
          <a:xfrm>
            <a:off x="5035680" y="3565440"/>
            <a:ext cx="909360" cy="544680"/>
            <a:chOff x="5035680" y="3565440"/>
            <a:chExt cx="909360" cy="544680"/>
          </a:xfrm>
        </p:grpSpPr>
        <p:grpSp>
          <p:nvGrpSpPr>
            <p:cNvPr id="42" name="Group 41">
              <a:extLst>
                <a:ext uri="{FF2B5EF4-FFF2-40B4-BE49-F238E27FC236}">
                  <a16:creationId xmlns:a16="http://schemas.microsoft.com/office/drawing/2014/main" id="{68438E6C-D029-4140-AB10-3ACCFFD797EF}"/>
                </a:ext>
              </a:extLst>
            </p:cNvPr>
            <p:cNvGrpSpPr/>
            <p:nvPr/>
          </p:nvGrpSpPr>
          <p:grpSpPr>
            <a:xfrm>
              <a:off x="5035680" y="3565440"/>
              <a:ext cx="909360" cy="544680"/>
              <a:chOff x="5035680" y="3565440"/>
              <a:chExt cx="909360" cy="544680"/>
            </a:xfrm>
          </p:grpSpPr>
          <p:sp>
            <p:nvSpPr>
              <p:cNvPr id="43" name="Freeform 42">
                <a:extLst>
                  <a:ext uri="{FF2B5EF4-FFF2-40B4-BE49-F238E27FC236}">
                    <a16:creationId xmlns:a16="http://schemas.microsoft.com/office/drawing/2014/main" id="{0EFB07E1-07FD-2F49-AFF1-5BF568A7CDC6}"/>
                  </a:ext>
                </a:extLst>
              </p:cNvPr>
              <p:cNvSpPr/>
              <p:nvPr/>
            </p:nvSpPr>
            <p:spPr>
              <a:xfrm>
                <a:off x="5218200" y="3565440"/>
                <a:ext cx="544320" cy="544680"/>
              </a:xfrm>
              <a:custGeom>
                <a:avLst/>
                <a:gdLst>
                  <a:gd name="f0" fmla="val 10800000"/>
                  <a:gd name="f1" fmla="val 5400000"/>
                  <a:gd name="f2" fmla="val 16200000"/>
                  <a:gd name="f3" fmla="val 180"/>
                  <a:gd name="f4" fmla="val w"/>
                  <a:gd name="f5" fmla="val h"/>
                  <a:gd name="f6" fmla="val 0"/>
                  <a:gd name="f7" fmla="val 21600"/>
                  <a:gd name="f8" fmla="val 10800"/>
                  <a:gd name="f9" fmla="+- 10800 0 21600"/>
                  <a:gd name="f10" fmla="+- 21600 0 10800"/>
                  <a:gd name="f11" fmla="+- 0 0 0"/>
                  <a:gd name="f12" fmla="*/ f4 1 21600"/>
                  <a:gd name="f13" fmla="*/ f5 1 21600"/>
                  <a:gd name="f14" fmla="+- 21600 0 f8"/>
                  <a:gd name="f15" fmla="+- 10800 0 f6"/>
                  <a:gd name="f16" fmla="+- 0 0 f1"/>
                  <a:gd name="f17" fmla="abs f9"/>
                  <a:gd name="f18" fmla="abs f10"/>
                  <a:gd name="f19" fmla="?: f10 0 f0"/>
                  <a:gd name="f20" fmla="?: f10 f0 0"/>
                  <a:gd name="f21" fmla="*/ f11 f0 1"/>
                  <a:gd name="f22" fmla="*/ 0 f12 1"/>
                  <a:gd name="f23" fmla="*/ 18500 f12 1"/>
                  <a:gd name="f24" fmla="*/ 18500 f13 1"/>
                  <a:gd name="f25" fmla="*/ 3100 f13 1"/>
                  <a:gd name="f26" fmla="abs f14"/>
                  <a:gd name="f27" fmla="abs f15"/>
                  <a:gd name="f28" fmla="?: f14 f16 f1"/>
                  <a:gd name="f29" fmla="?: f14 f1 f16"/>
                  <a:gd name="f30" fmla="?: f14 f2 f1"/>
                  <a:gd name="f31" fmla="?: f14 f1 f2"/>
                  <a:gd name="f32" fmla="?: f9 f16 f1"/>
                  <a:gd name="f33" fmla="?: f9 f1 f16"/>
                  <a:gd name="f34" fmla="?: f9 f20 f19"/>
                  <a:gd name="f35" fmla="?: f9 f19 f20"/>
                  <a:gd name="f36" fmla="*/ 10800 f12 1"/>
                  <a:gd name="f37" fmla="*/ 0 f13 1"/>
                  <a:gd name="f38" fmla="*/ f21 1 f3"/>
                  <a:gd name="f39" fmla="*/ 10800 f13 1"/>
                  <a:gd name="f40" fmla="*/ 21600 f13 1"/>
                  <a:gd name="f41" fmla="*/ 21600 f12 1"/>
                  <a:gd name="f42" fmla="?: f14 f31 f30"/>
                  <a:gd name="f43" fmla="?: f14 f30 f31"/>
                  <a:gd name="f44" fmla="?: f15 f29 f28"/>
                  <a:gd name="f45" fmla="?: f10 f34 f35"/>
                  <a:gd name="f46" fmla="?: f10 f32 f33"/>
                  <a:gd name="f47" fmla="+- f38 0 f1"/>
                  <a:gd name="f48" fmla="?: f15 f43 f42"/>
                </a:gdLst>
                <a:ahLst/>
                <a:cxnLst>
                  <a:cxn ang="3cd4">
                    <a:pos x="hc" y="t"/>
                  </a:cxn>
                  <a:cxn ang="0">
                    <a:pos x="r" y="vc"/>
                  </a:cxn>
                  <a:cxn ang="cd4">
                    <a:pos x="hc" y="b"/>
                  </a:cxn>
                  <a:cxn ang="cd2">
                    <a:pos x="l" y="vc"/>
                  </a:cxn>
                  <a:cxn ang="f47">
                    <a:pos x="f36" y="f37"/>
                  </a:cxn>
                  <a:cxn ang="f47">
                    <a:pos x="f22" y="f39"/>
                  </a:cxn>
                  <a:cxn ang="f47">
                    <a:pos x="f36" y="f40"/>
                  </a:cxn>
                  <a:cxn ang="f47">
                    <a:pos x="f41" y="f39"/>
                  </a:cxn>
                </a:cxnLst>
                <a:rect l="f22" t="f25" r="f23" b="f24"/>
                <a:pathLst>
                  <a:path w="21600" h="21600">
                    <a:moveTo>
                      <a:pt x="f8" y="f6"/>
                    </a:moveTo>
                    <a:arcTo wR="f26" hR="f27" stAng="f48" swAng="f44"/>
                    <a:arcTo wR="f17" hR="f18" stAng="f45" swAng="f46"/>
                    <a:lnTo>
                      <a:pt x="f6" y="f7"/>
                    </a:lnTo>
                    <a:lnTo>
                      <a:pt x="f6" y="f6"/>
                    </a:lnTo>
                    <a:close/>
                  </a:path>
                </a:pathLst>
              </a:custGeom>
              <a:noFill/>
              <a:ln w="1908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4" name="Straight Connector 43">
                <a:extLst>
                  <a:ext uri="{FF2B5EF4-FFF2-40B4-BE49-F238E27FC236}">
                    <a16:creationId xmlns:a16="http://schemas.microsoft.com/office/drawing/2014/main" id="{72D08698-9F0F-8D45-A83E-D5AEE12E91C9}"/>
                  </a:ext>
                </a:extLst>
              </p:cNvPr>
              <p:cNvSpPr/>
              <p:nvPr/>
            </p:nvSpPr>
            <p:spPr>
              <a:xfrm>
                <a:off x="5767560" y="3840120"/>
                <a:ext cx="17748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5" name="Straight Connector 44">
                <a:extLst>
                  <a:ext uri="{FF2B5EF4-FFF2-40B4-BE49-F238E27FC236}">
                    <a16:creationId xmlns:a16="http://schemas.microsoft.com/office/drawing/2014/main" id="{8E4E2223-BB5E-C04F-A67E-7A3955173249}"/>
                  </a:ext>
                </a:extLst>
              </p:cNvPr>
              <p:cNvSpPr/>
              <p:nvPr/>
            </p:nvSpPr>
            <p:spPr>
              <a:xfrm>
                <a:off x="5035680" y="3657600"/>
                <a:ext cx="17784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6" name="Straight Connector 45">
                <a:extLst>
                  <a:ext uri="{FF2B5EF4-FFF2-40B4-BE49-F238E27FC236}">
                    <a16:creationId xmlns:a16="http://schemas.microsoft.com/office/drawing/2014/main" id="{BC899982-FD20-E644-9A29-02C53DD99B15}"/>
                  </a:ext>
                </a:extLst>
              </p:cNvPr>
              <p:cNvSpPr/>
              <p:nvPr/>
            </p:nvSpPr>
            <p:spPr>
              <a:xfrm>
                <a:off x="5035680" y="4022640"/>
                <a:ext cx="17784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47" name="Freeform 46">
              <a:extLst>
                <a:ext uri="{FF2B5EF4-FFF2-40B4-BE49-F238E27FC236}">
                  <a16:creationId xmlns:a16="http://schemas.microsoft.com/office/drawing/2014/main" id="{9CEB3E1E-A374-484B-A8FD-BA7388FB3AA0}"/>
                </a:ext>
              </a:extLst>
            </p:cNvPr>
            <p:cNvSpPr/>
            <p:nvPr/>
          </p:nvSpPr>
          <p:spPr>
            <a:xfrm>
              <a:off x="5038560" y="3656160"/>
              <a:ext cx="893880" cy="357120"/>
            </a:xfrm>
            <a:custGeom>
              <a:avLst/>
              <a:gdLst>
                <a:gd name="f0" fmla="val 0"/>
                <a:gd name="f1" fmla="val 566"/>
                <a:gd name="f2" fmla="val 228"/>
                <a:gd name="f3" fmla="val 114"/>
              </a:gdLst>
              <a:ahLst/>
              <a:cxnLst>
                <a:cxn ang="3cd4">
                  <a:pos x="hc" y="t"/>
                </a:cxn>
                <a:cxn ang="0">
                  <a:pos x="r" y="vc"/>
                </a:cxn>
                <a:cxn ang="cd4">
                  <a:pos x="hc" y="b"/>
                </a:cxn>
                <a:cxn ang="cd2">
                  <a:pos x="l" y="vc"/>
                </a:cxn>
              </a:cxnLst>
              <a:rect l="l" t="t" r="r" b="b"/>
              <a:pathLst>
                <a:path w="566" h="228">
                  <a:moveTo>
                    <a:pt x="f0" y="f0"/>
                  </a:moveTo>
                  <a:lnTo>
                    <a:pt x="f1" y="f3"/>
                  </a:lnTo>
                  <a:lnTo>
                    <a:pt x="f0" y="f2"/>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48" name="Group 47">
            <a:extLst>
              <a:ext uri="{FF2B5EF4-FFF2-40B4-BE49-F238E27FC236}">
                <a16:creationId xmlns:a16="http://schemas.microsoft.com/office/drawing/2014/main" id="{6EFA1B44-51FF-6F49-8D87-4E4494C24AC5}"/>
              </a:ext>
            </a:extLst>
          </p:cNvPr>
          <p:cNvGrpSpPr/>
          <p:nvPr/>
        </p:nvGrpSpPr>
        <p:grpSpPr>
          <a:xfrm>
            <a:off x="5951520" y="3597120"/>
            <a:ext cx="774720" cy="541440"/>
            <a:chOff x="5951520" y="3597120"/>
            <a:chExt cx="774720" cy="541440"/>
          </a:xfrm>
        </p:grpSpPr>
        <p:sp>
          <p:nvSpPr>
            <p:cNvPr id="49" name="Straight Connector 48">
              <a:extLst>
                <a:ext uri="{FF2B5EF4-FFF2-40B4-BE49-F238E27FC236}">
                  <a16:creationId xmlns:a16="http://schemas.microsoft.com/office/drawing/2014/main" id="{9BD9B086-CC39-E64D-84AB-F4BC19CAC608}"/>
                </a:ext>
              </a:extLst>
            </p:cNvPr>
            <p:cNvSpPr/>
            <p:nvPr/>
          </p:nvSpPr>
          <p:spPr>
            <a:xfrm>
              <a:off x="6095880" y="359712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0" name="Straight Connector 49">
              <a:extLst>
                <a:ext uri="{FF2B5EF4-FFF2-40B4-BE49-F238E27FC236}">
                  <a16:creationId xmlns:a16="http://schemas.microsoft.com/office/drawing/2014/main" id="{FD2CF729-1637-7444-B75B-9948AA68512F}"/>
                </a:ext>
              </a:extLst>
            </p:cNvPr>
            <p:cNvSpPr/>
            <p:nvPr/>
          </p:nvSpPr>
          <p:spPr>
            <a:xfrm>
              <a:off x="6413400" y="359712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1" name="Straight Connector 50">
              <a:extLst>
                <a:ext uri="{FF2B5EF4-FFF2-40B4-BE49-F238E27FC236}">
                  <a16:creationId xmlns:a16="http://schemas.microsoft.com/office/drawing/2014/main" id="{A5F1FE41-E9A9-064C-AC83-E66D57FEAD28}"/>
                </a:ext>
              </a:extLst>
            </p:cNvPr>
            <p:cNvSpPr/>
            <p:nvPr/>
          </p:nvSpPr>
          <p:spPr>
            <a:xfrm>
              <a:off x="6094439" y="4138560"/>
              <a:ext cx="314281"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2" name="Straight Connector 51">
              <a:extLst>
                <a:ext uri="{FF2B5EF4-FFF2-40B4-BE49-F238E27FC236}">
                  <a16:creationId xmlns:a16="http://schemas.microsoft.com/office/drawing/2014/main" id="{8C8F7837-A24A-4342-9D61-0A108763FE40}"/>
                </a:ext>
              </a:extLst>
            </p:cNvPr>
            <p:cNvSpPr/>
            <p:nvPr/>
          </p:nvSpPr>
          <p:spPr>
            <a:xfrm>
              <a:off x="6411960" y="3598920"/>
              <a:ext cx="31428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3" name="Straight Connector 52">
              <a:extLst>
                <a:ext uri="{FF2B5EF4-FFF2-40B4-BE49-F238E27FC236}">
                  <a16:creationId xmlns:a16="http://schemas.microsoft.com/office/drawing/2014/main" id="{A09BEA28-9B6F-3E4F-B260-5FE539C48A30}"/>
                </a:ext>
              </a:extLst>
            </p:cNvPr>
            <p:cNvSpPr/>
            <p:nvPr/>
          </p:nvSpPr>
          <p:spPr>
            <a:xfrm>
              <a:off x="5951520" y="3598920"/>
              <a:ext cx="139679"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54" name="Freeform 53">
            <a:extLst>
              <a:ext uri="{FF2B5EF4-FFF2-40B4-BE49-F238E27FC236}">
                <a16:creationId xmlns:a16="http://schemas.microsoft.com/office/drawing/2014/main" id="{E163CAE9-A4BD-9049-BB28-8999E1B973CC}"/>
              </a:ext>
            </a:extLst>
          </p:cNvPr>
          <p:cNvSpPr/>
          <p:nvPr/>
        </p:nvSpPr>
        <p:spPr>
          <a:xfrm>
            <a:off x="4170240" y="1255680"/>
            <a:ext cx="1928879" cy="573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Timing-defining CFD (short width)</a:t>
            </a:r>
          </a:p>
        </p:txBody>
      </p:sp>
      <p:grpSp>
        <p:nvGrpSpPr>
          <p:cNvPr id="55" name="Group 54">
            <a:extLst>
              <a:ext uri="{FF2B5EF4-FFF2-40B4-BE49-F238E27FC236}">
                <a16:creationId xmlns:a16="http://schemas.microsoft.com/office/drawing/2014/main" id="{26DDEB28-62C2-BB41-BEDD-2754C1F84C73}"/>
              </a:ext>
            </a:extLst>
          </p:cNvPr>
          <p:cNvGrpSpPr/>
          <p:nvPr/>
        </p:nvGrpSpPr>
        <p:grpSpPr>
          <a:xfrm>
            <a:off x="6851520" y="5254560"/>
            <a:ext cx="2231640" cy="541440"/>
            <a:chOff x="6851520" y="5254560"/>
            <a:chExt cx="2231640" cy="541440"/>
          </a:xfrm>
        </p:grpSpPr>
        <p:sp>
          <p:nvSpPr>
            <p:cNvPr id="56" name="Straight Connector 55">
              <a:extLst>
                <a:ext uri="{FF2B5EF4-FFF2-40B4-BE49-F238E27FC236}">
                  <a16:creationId xmlns:a16="http://schemas.microsoft.com/office/drawing/2014/main" id="{C830CC0E-1F7F-D74B-A213-0ADDF64E00CC}"/>
                </a:ext>
              </a:extLst>
            </p:cNvPr>
            <p:cNvSpPr/>
            <p:nvPr/>
          </p:nvSpPr>
          <p:spPr>
            <a:xfrm>
              <a:off x="7264440" y="5254560"/>
              <a:ext cx="0" cy="541440"/>
            </a:xfrm>
            <a:prstGeom prst="line">
              <a:avLst/>
            </a:prstGeom>
            <a:noFill/>
            <a:ln w="18360">
              <a:solidFill>
                <a:srgbClr val="DC23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7" name="Straight Connector 56">
              <a:extLst>
                <a:ext uri="{FF2B5EF4-FFF2-40B4-BE49-F238E27FC236}">
                  <a16:creationId xmlns:a16="http://schemas.microsoft.com/office/drawing/2014/main" id="{01A0A306-E862-C044-9732-1243ABF93F19}"/>
                </a:ext>
              </a:extLst>
            </p:cNvPr>
            <p:cNvSpPr/>
            <p:nvPr/>
          </p:nvSpPr>
          <p:spPr>
            <a:xfrm>
              <a:off x="8177760" y="5254560"/>
              <a:ext cx="0" cy="541440"/>
            </a:xfrm>
            <a:prstGeom prst="line">
              <a:avLst/>
            </a:prstGeom>
            <a:noFill/>
            <a:ln w="18360">
              <a:solidFill>
                <a:srgbClr val="DC23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8" name="Straight Connector 57">
              <a:extLst>
                <a:ext uri="{FF2B5EF4-FFF2-40B4-BE49-F238E27FC236}">
                  <a16:creationId xmlns:a16="http://schemas.microsoft.com/office/drawing/2014/main" id="{B2A22711-A779-E647-BB40-D477DD8D4B17}"/>
                </a:ext>
              </a:extLst>
            </p:cNvPr>
            <p:cNvSpPr/>
            <p:nvPr/>
          </p:nvSpPr>
          <p:spPr>
            <a:xfrm>
              <a:off x="7261200" y="5796000"/>
              <a:ext cx="910080" cy="0"/>
            </a:xfrm>
            <a:prstGeom prst="line">
              <a:avLst/>
            </a:prstGeom>
            <a:noFill/>
            <a:ln w="18360">
              <a:solidFill>
                <a:srgbClr val="DC23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9" name="Straight Connector 58">
              <a:extLst>
                <a:ext uri="{FF2B5EF4-FFF2-40B4-BE49-F238E27FC236}">
                  <a16:creationId xmlns:a16="http://schemas.microsoft.com/office/drawing/2014/main" id="{F24BE080-1172-5645-9C55-8374790DDABC}"/>
                </a:ext>
              </a:extLst>
            </p:cNvPr>
            <p:cNvSpPr/>
            <p:nvPr/>
          </p:nvSpPr>
          <p:spPr>
            <a:xfrm>
              <a:off x="8173080" y="5254560"/>
              <a:ext cx="910080" cy="0"/>
            </a:xfrm>
            <a:prstGeom prst="line">
              <a:avLst/>
            </a:prstGeom>
            <a:noFill/>
            <a:ln w="18360">
              <a:solidFill>
                <a:srgbClr val="DC23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0" name="Straight Connector 59">
              <a:extLst>
                <a:ext uri="{FF2B5EF4-FFF2-40B4-BE49-F238E27FC236}">
                  <a16:creationId xmlns:a16="http://schemas.microsoft.com/office/drawing/2014/main" id="{C5905DBD-3C17-DF4D-9DE0-83C27FCCA170}"/>
                </a:ext>
              </a:extLst>
            </p:cNvPr>
            <p:cNvSpPr/>
            <p:nvPr/>
          </p:nvSpPr>
          <p:spPr>
            <a:xfrm>
              <a:off x="6851520" y="5254560"/>
              <a:ext cx="409680" cy="0"/>
            </a:xfrm>
            <a:prstGeom prst="line">
              <a:avLst/>
            </a:prstGeom>
            <a:noFill/>
            <a:ln w="18360">
              <a:solidFill>
                <a:srgbClr val="DC23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61" name="Freeform 60">
            <a:extLst>
              <a:ext uri="{FF2B5EF4-FFF2-40B4-BE49-F238E27FC236}">
                <a16:creationId xmlns:a16="http://schemas.microsoft.com/office/drawing/2014/main" id="{607EE984-B3DC-DB45-BB3B-56CA20974E1F}"/>
              </a:ext>
            </a:extLst>
          </p:cNvPr>
          <p:cNvSpPr/>
          <p:nvPr/>
        </p:nvSpPr>
        <p:spPr>
          <a:xfrm>
            <a:off x="9220320" y="2324160"/>
            <a:ext cx="1440" cy="144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DC2300"/>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62" name="Group 61">
            <a:extLst>
              <a:ext uri="{FF2B5EF4-FFF2-40B4-BE49-F238E27FC236}">
                <a16:creationId xmlns:a16="http://schemas.microsoft.com/office/drawing/2014/main" id="{F78DBC29-A23A-CF4E-9457-253DDD2F0100}"/>
              </a:ext>
            </a:extLst>
          </p:cNvPr>
          <p:cNvGrpSpPr/>
          <p:nvPr/>
        </p:nvGrpSpPr>
        <p:grpSpPr>
          <a:xfrm>
            <a:off x="7483320" y="2009880"/>
            <a:ext cx="663480" cy="541080"/>
            <a:chOff x="7483320" y="2009880"/>
            <a:chExt cx="663480" cy="541080"/>
          </a:xfrm>
        </p:grpSpPr>
        <p:sp>
          <p:nvSpPr>
            <p:cNvPr id="63" name="Straight Connector 62">
              <a:extLst>
                <a:ext uri="{FF2B5EF4-FFF2-40B4-BE49-F238E27FC236}">
                  <a16:creationId xmlns:a16="http://schemas.microsoft.com/office/drawing/2014/main" id="{E9E4D574-4F9C-B24D-80F6-A9D1A9721A1B}"/>
                </a:ext>
              </a:extLst>
            </p:cNvPr>
            <p:cNvSpPr/>
            <p:nvPr/>
          </p:nvSpPr>
          <p:spPr>
            <a:xfrm>
              <a:off x="7605720" y="2009880"/>
              <a:ext cx="0" cy="541080"/>
            </a:xfrm>
            <a:prstGeom prst="line">
              <a:avLst/>
            </a:prstGeom>
            <a:noFill/>
            <a:ln w="18360">
              <a:solidFill>
                <a:srgbClr val="2300DC"/>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4" name="Straight Connector 63">
              <a:extLst>
                <a:ext uri="{FF2B5EF4-FFF2-40B4-BE49-F238E27FC236}">
                  <a16:creationId xmlns:a16="http://schemas.microsoft.com/office/drawing/2014/main" id="{7135AA50-3BCE-D74D-82CC-D90F5286238B}"/>
                </a:ext>
              </a:extLst>
            </p:cNvPr>
            <p:cNvSpPr/>
            <p:nvPr/>
          </p:nvSpPr>
          <p:spPr>
            <a:xfrm>
              <a:off x="7879320" y="2009880"/>
              <a:ext cx="0" cy="541080"/>
            </a:xfrm>
            <a:prstGeom prst="line">
              <a:avLst/>
            </a:prstGeom>
            <a:noFill/>
            <a:ln w="18360">
              <a:solidFill>
                <a:srgbClr val="2300DC"/>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5" name="Straight Connector 64">
              <a:extLst>
                <a:ext uri="{FF2B5EF4-FFF2-40B4-BE49-F238E27FC236}">
                  <a16:creationId xmlns:a16="http://schemas.microsoft.com/office/drawing/2014/main" id="{AE4BDCED-BF43-4B47-9CAB-8A571977D0E3}"/>
                </a:ext>
              </a:extLst>
            </p:cNvPr>
            <p:cNvSpPr/>
            <p:nvPr/>
          </p:nvSpPr>
          <p:spPr>
            <a:xfrm>
              <a:off x="7605720" y="2550960"/>
              <a:ext cx="268920" cy="0"/>
            </a:xfrm>
            <a:prstGeom prst="line">
              <a:avLst/>
            </a:prstGeom>
            <a:noFill/>
            <a:ln w="18360">
              <a:solidFill>
                <a:srgbClr val="2300DC"/>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6" name="Straight Connector 65">
              <a:extLst>
                <a:ext uri="{FF2B5EF4-FFF2-40B4-BE49-F238E27FC236}">
                  <a16:creationId xmlns:a16="http://schemas.microsoft.com/office/drawing/2014/main" id="{8D6F1838-AE6C-7444-B748-429CEDCBF228}"/>
                </a:ext>
              </a:extLst>
            </p:cNvPr>
            <p:cNvSpPr/>
            <p:nvPr/>
          </p:nvSpPr>
          <p:spPr>
            <a:xfrm>
              <a:off x="7877880" y="2011320"/>
              <a:ext cx="268920" cy="0"/>
            </a:xfrm>
            <a:prstGeom prst="line">
              <a:avLst/>
            </a:prstGeom>
            <a:noFill/>
            <a:ln w="18360">
              <a:solidFill>
                <a:srgbClr val="2300DC"/>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7" name="Straight Connector 66">
              <a:extLst>
                <a:ext uri="{FF2B5EF4-FFF2-40B4-BE49-F238E27FC236}">
                  <a16:creationId xmlns:a16="http://schemas.microsoft.com/office/drawing/2014/main" id="{9011256B-E2C0-724B-B95F-F626A6DD0DD4}"/>
                </a:ext>
              </a:extLst>
            </p:cNvPr>
            <p:cNvSpPr/>
            <p:nvPr/>
          </p:nvSpPr>
          <p:spPr>
            <a:xfrm>
              <a:off x="7483320" y="2011320"/>
              <a:ext cx="119160" cy="0"/>
            </a:xfrm>
            <a:prstGeom prst="line">
              <a:avLst/>
            </a:prstGeom>
            <a:noFill/>
            <a:ln w="18360">
              <a:solidFill>
                <a:srgbClr val="2300DC"/>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68" name="Freeform 67">
            <a:extLst>
              <a:ext uri="{FF2B5EF4-FFF2-40B4-BE49-F238E27FC236}">
                <a16:creationId xmlns:a16="http://schemas.microsoft.com/office/drawing/2014/main" id="{0E4B1925-C189-2646-B510-E0CBCD87853A}"/>
              </a:ext>
            </a:extLst>
          </p:cNvPr>
          <p:cNvSpPr/>
          <p:nvPr/>
        </p:nvSpPr>
        <p:spPr>
          <a:xfrm>
            <a:off x="3510000" y="3649679"/>
            <a:ext cx="1884240" cy="318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Coincidence unit</a:t>
            </a:r>
          </a:p>
        </p:txBody>
      </p:sp>
      <p:sp>
        <p:nvSpPr>
          <p:cNvPr id="69" name="Straight Connector 68">
            <a:extLst>
              <a:ext uri="{FF2B5EF4-FFF2-40B4-BE49-F238E27FC236}">
                <a16:creationId xmlns:a16="http://schemas.microsoft.com/office/drawing/2014/main" id="{22DB48F7-7A40-4643-B5DD-E4807925DEB9}"/>
              </a:ext>
            </a:extLst>
          </p:cNvPr>
          <p:cNvSpPr/>
          <p:nvPr/>
        </p:nvSpPr>
        <p:spPr>
          <a:xfrm>
            <a:off x="5950079" y="3840120"/>
            <a:ext cx="1549441" cy="1800"/>
          </a:xfrm>
          <a:prstGeom prst="line">
            <a:avLst/>
          </a:prstGeom>
          <a:noFill/>
          <a:ln w="9360">
            <a:solidFill>
              <a:srgbClr val="00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0" name="Freeform 69">
            <a:extLst>
              <a:ext uri="{FF2B5EF4-FFF2-40B4-BE49-F238E27FC236}">
                <a16:creationId xmlns:a16="http://schemas.microsoft.com/office/drawing/2014/main" id="{91883FD2-BBF1-3E47-A279-76BCDC940EBA}"/>
              </a:ext>
            </a:extLst>
          </p:cNvPr>
          <p:cNvSpPr/>
          <p:nvPr/>
        </p:nvSpPr>
        <p:spPr>
          <a:xfrm>
            <a:off x="6765840" y="3382920"/>
            <a:ext cx="1884600" cy="318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Trigger for DAQ</a:t>
            </a:r>
          </a:p>
        </p:txBody>
      </p:sp>
      <p:sp>
        <p:nvSpPr>
          <p:cNvPr id="71" name="Freeform 70">
            <a:extLst>
              <a:ext uri="{FF2B5EF4-FFF2-40B4-BE49-F238E27FC236}">
                <a16:creationId xmlns:a16="http://schemas.microsoft.com/office/drawing/2014/main" id="{AB940F8B-C213-F34E-9D7B-6D5BADFD0747}"/>
              </a:ext>
            </a:extLst>
          </p:cNvPr>
          <p:cNvSpPr/>
          <p:nvPr/>
        </p:nvSpPr>
        <p:spPr>
          <a:xfrm>
            <a:off x="7267680" y="4292640"/>
            <a:ext cx="1608119" cy="546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Signal(s) for DAQ</a:t>
            </a:r>
          </a:p>
        </p:txBody>
      </p:sp>
      <p:sp>
        <p:nvSpPr>
          <p:cNvPr id="72" name="Straight Connector 71">
            <a:extLst>
              <a:ext uri="{FF2B5EF4-FFF2-40B4-BE49-F238E27FC236}">
                <a16:creationId xmlns:a16="http://schemas.microsoft.com/office/drawing/2014/main" id="{3907920A-1D81-4F43-991B-89E4802C62BA}"/>
              </a:ext>
            </a:extLst>
          </p:cNvPr>
          <p:cNvSpPr/>
          <p:nvPr/>
        </p:nvSpPr>
        <p:spPr>
          <a:xfrm>
            <a:off x="2828880" y="2194560"/>
            <a:ext cx="755280" cy="0"/>
          </a:xfrm>
          <a:prstGeom prst="line">
            <a:avLst/>
          </a:prstGeom>
          <a:noFill/>
          <a:ln w="0">
            <a:solidFill>
              <a:srgbClr val="00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3" name="Straight Connector 72">
            <a:extLst>
              <a:ext uri="{FF2B5EF4-FFF2-40B4-BE49-F238E27FC236}">
                <a16:creationId xmlns:a16="http://schemas.microsoft.com/office/drawing/2014/main" id="{8F92CFDF-D359-124A-A67A-2AB3E1117891}"/>
              </a:ext>
            </a:extLst>
          </p:cNvPr>
          <p:cNvSpPr/>
          <p:nvPr/>
        </p:nvSpPr>
        <p:spPr>
          <a:xfrm>
            <a:off x="2828880" y="5541840"/>
            <a:ext cx="755280" cy="0"/>
          </a:xfrm>
          <a:prstGeom prst="line">
            <a:avLst/>
          </a:prstGeom>
          <a:noFill/>
          <a:ln w="0">
            <a:solidFill>
              <a:srgbClr val="00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4" name="Straight Connector 73">
            <a:extLst>
              <a:ext uri="{FF2B5EF4-FFF2-40B4-BE49-F238E27FC236}">
                <a16:creationId xmlns:a16="http://schemas.microsoft.com/office/drawing/2014/main" id="{AEF7F4ED-9BC0-B34B-9B39-725F3F89E71A}"/>
              </a:ext>
            </a:extLst>
          </p:cNvPr>
          <p:cNvSpPr/>
          <p:nvPr/>
        </p:nvSpPr>
        <p:spPr>
          <a:xfrm>
            <a:off x="2382480" y="3383280"/>
            <a:ext cx="543599" cy="731520"/>
          </a:xfrm>
          <a:prstGeom prst="line">
            <a:avLst/>
          </a:prstGeom>
          <a:noFill/>
          <a:ln w="108000">
            <a:solidFill>
              <a:srgbClr val="FF00FF"/>
            </a:solidFill>
            <a:prstDash val="solid"/>
            <a:tailEnd type="arrow"/>
          </a:ln>
        </p:spPr>
        <p:txBody>
          <a:bodyPr vert="horz" wrap="none" lIns="144000" tIns="99000" rIns="144000" bIns="99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5" name="TextBox 74">
            <a:extLst>
              <a:ext uri="{FF2B5EF4-FFF2-40B4-BE49-F238E27FC236}">
                <a16:creationId xmlns:a16="http://schemas.microsoft.com/office/drawing/2014/main" id="{3A64471A-DC97-D64D-8A22-496193F437ED}"/>
              </a:ext>
            </a:extLst>
          </p:cNvPr>
          <p:cNvSpPr txBox="1"/>
          <p:nvPr/>
        </p:nvSpPr>
        <p:spPr>
          <a:xfrm>
            <a:off x="2582280" y="4114800"/>
            <a:ext cx="801000" cy="54864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DAQ</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page28">
    <p:spTree>
      <p:nvGrpSpPr>
        <p:cNvPr id="1" name=""/>
        <p:cNvGrpSpPr/>
        <p:nvPr/>
      </p:nvGrpSpPr>
      <p:grpSpPr>
        <a:xfrm>
          <a:off x="0" y="0"/>
          <a:ext cx="0" cy="0"/>
          <a:chOff x="0" y="0"/>
          <a:chExt cx="0" cy="0"/>
        </a:xfrm>
      </p:grpSpPr>
      <p:sp>
        <p:nvSpPr>
          <p:cNvPr id="7" name="Slide Number Placeholder 1">
            <a:extLst>
              <a:ext uri="{FF2B5EF4-FFF2-40B4-BE49-F238E27FC236}">
                <a16:creationId xmlns:a16="http://schemas.microsoft.com/office/drawing/2014/main" id="{F2AC2C3E-0010-F340-B9DE-181CEAAECE04}"/>
              </a:ext>
            </a:extLst>
          </p:cNvPr>
          <p:cNvSpPr>
            <a:spLocks noGrp="1"/>
          </p:cNvSpPr>
          <p:nvPr>
            <p:ph type="sldNum" sz="quarter" idx="10"/>
          </p:nvPr>
        </p:nvSpPr>
        <p:spPr/>
        <p:txBody>
          <a:bodyPr>
            <a:normAutofit lnSpcReduction="10000"/>
          </a:bodyPr>
          <a:lstStyle/>
          <a:p>
            <a:pPr lvl="0"/>
            <a:fld id="{13ADD943-04F7-A246-A634-D4D8198ECA9E}" type="slidenum">
              <a:t>27</a:t>
            </a:fld>
            <a:endParaRPr lang="en-GB"/>
          </a:p>
        </p:txBody>
      </p:sp>
      <p:sp>
        <p:nvSpPr>
          <p:cNvPr id="2" name="Freeform 1">
            <a:extLst>
              <a:ext uri="{FF2B5EF4-FFF2-40B4-BE49-F238E27FC236}">
                <a16:creationId xmlns:a16="http://schemas.microsoft.com/office/drawing/2014/main" id="{AE4D3D2A-E8CD-324C-87AC-4562FACCFA47}"/>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More BLTs...</a:t>
            </a:r>
          </a:p>
        </p:txBody>
      </p:sp>
      <p:pic>
        <p:nvPicPr>
          <p:cNvPr id="3" name="Picture 2">
            <a:extLst>
              <a:ext uri="{FF2B5EF4-FFF2-40B4-BE49-F238E27FC236}">
                <a16:creationId xmlns:a16="http://schemas.microsoft.com/office/drawing/2014/main" id="{41B404CE-12B6-9C40-B76E-F05C6DF43438}"/>
              </a:ext>
            </a:extLst>
          </p:cNvPr>
          <p:cNvPicPr>
            <a:picLocks noChangeAspect="1"/>
          </p:cNvPicPr>
          <p:nvPr/>
        </p:nvPicPr>
        <p:blipFill>
          <a:blip r:embed="rId3">
            <a:lum/>
            <a:alphaModFix/>
          </a:blip>
          <a:srcRect/>
          <a:stretch>
            <a:fillRect/>
          </a:stretch>
        </p:blipFill>
        <p:spPr>
          <a:xfrm>
            <a:off x="150840" y="1192319"/>
            <a:ext cx="3871800" cy="5541840"/>
          </a:xfrm>
          <a:prstGeom prst="rect">
            <a:avLst/>
          </a:prstGeom>
          <a:noFill/>
          <a:ln>
            <a:noFill/>
          </a:ln>
        </p:spPr>
      </p:pic>
      <p:pic>
        <p:nvPicPr>
          <p:cNvPr id="4" name="Picture 3">
            <a:extLst>
              <a:ext uri="{FF2B5EF4-FFF2-40B4-BE49-F238E27FC236}">
                <a16:creationId xmlns:a16="http://schemas.microsoft.com/office/drawing/2014/main" id="{23131246-197A-A242-82D8-F7A0D6A55A4E}"/>
              </a:ext>
            </a:extLst>
          </p:cNvPr>
          <p:cNvPicPr>
            <a:picLocks noChangeAspect="1"/>
          </p:cNvPicPr>
          <p:nvPr/>
        </p:nvPicPr>
        <p:blipFill>
          <a:blip r:embed="rId4">
            <a:lum/>
            <a:alphaModFix/>
          </a:blip>
          <a:srcRect/>
          <a:stretch>
            <a:fillRect/>
          </a:stretch>
        </p:blipFill>
        <p:spPr>
          <a:xfrm>
            <a:off x="4086360" y="1198440"/>
            <a:ext cx="4875120" cy="3656160"/>
          </a:xfrm>
          <a:prstGeom prst="rect">
            <a:avLst/>
          </a:prstGeom>
          <a:noFill/>
          <a:ln>
            <a:noFill/>
          </a:ln>
        </p:spPr>
      </p:pic>
      <p:pic>
        <p:nvPicPr>
          <p:cNvPr id="5" name="Picture 4">
            <a:extLst>
              <a:ext uri="{FF2B5EF4-FFF2-40B4-BE49-F238E27FC236}">
                <a16:creationId xmlns:a16="http://schemas.microsoft.com/office/drawing/2014/main" id="{33C806F3-08E1-9D40-AB8C-DEAF9FB60FDF}"/>
              </a:ext>
            </a:extLst>
          </p:cNvPr>
          <p:cNvPicPr>
            <a:picLocks noChangeAspect="1"/>
          </p:cNvPicPr>
          <p:nvPr/>
        </p:nvPicPr>
        <p:blipFill>
          <a:blip r:embed="rId5">
            <a:lum/>
            <a:alphaModFix/>
          </a:blip>
          <a:srcRect/>
          <a:stretch>
            <a:fillRect/>
          </a:stretch>
        </p:blipFill>
        <p:spPr>
          <a:xfrm>
            <a:off x="5799240" y="4530600"/>
            <a:ext cx="3054240" cy="2289240"/>
          </a:xfrm>
          <a:prstGeom prst="rect">
            <a:avLst/>
          </a:prstGeom>
          <a:noFill/>
          <a:ln>
            <a:noFill/>
          </a:ln>
        </p:spPr>
      </p:pic>
      <p:sp>
        <p:nvSpPr>
          <p:cNvPr id="6" name="Freeform 5">
            <a:extLst>
              <a:ext uri="{FF2B5EF4-FFF2-40B4-BE49-F238E27FC236}">
                <a16:creationId xmlns:a16="http://schemas.microsoft.com/office/drawing/2014/main" id="{0CF22AB1-5247-264E-83D0-CC6A70083F2C}"/>
              </a:ext>
            </a:extLst>
          </p:cNvPr>
          <p:cNvSpPr/>
          <p:nvPr/>
        </p:nvSpPr>
        <p:spPr>
          <a:xfrm>
            <a:off x="457200" y="1279440"/>
            <a:ext cx="3292559" cy="457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The trigger of WA80 @ CERN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page29">
    <p:spTree>
      <p:nvGrpSpPr>
        <p:cNvPr id="1" name=""/>
        <p:cNvGrpSpPr/>
        <p:nvPr/>
      </p:nvGrpSpPr>
      <p:grpSpPr>
        <a:xfrm>
          <a:off x="0" y="0"/>
          <a:ext cx="0" cy="0"/>
          <a:chOff x="0" y="0"/>
          <a:chExt cx="0" cy="0"/>
        </a:xfrm>
      </p:grpSpPr>
      <p:sp>
        <p:nvSpPr>
          <p:cNvPr id="18" name="Slide Number Placeholder 1">
            <a:extLst>
              <a:ext uri="{FF2B5EF4-FFF2-40B4-BE49-F238E27FC236}">
                <a16:creationId xmlns:a16="http://schemas.microsoft.com/office/drawing/2014/main" id="{4A69B126-AE86-664F-9E6F-8853D24BBDE4}"/>
              </a:ext>
            </a:extLst>
          </p:cNvPr>
          <p:cNvSpPr>
            <a:spLocks noGrp="1"/>
          </p:cNvSpPr>
          <p:nvPr>
            <p:ph type="sldNum" sz="quarter" idx="10"/>
          </p:nvPr>
        </p:nvSpPr>
        <p:spPr/>
        <p:txBody>
          <a:bodyPr>
            <a:normAutofit lnSpcReduction="10000"/>
          </a:bodyPr>
          <a:lstStyle/>
          <a:p>
            <a:pPr lvl="0"/>
            <a:fld id="{6512BB25-6CF4-F648-A1E8-5D96CB1E9DF8}" type="slidenum">
              <a:t>28</a:t>
            </a:fld>
            <a:endParaRPr lang="en-GB"/>
          </a:p>
        </p:txBody>
      </p:sp>
      <p:sp>
        <p:nvSpPr>
          <p:cNvPr id="2" name="Freeform 1">
            <a:extLst>
              <a:ext uri="{FF2B5EF4-FFF2-40B4-BE49-F238E27FC236}">
                <a16:creationId xmlns:a16="http://schemas.microsoft.com/office/drawing/2014/main" id="{D6A9144D-9EA5-FF46-9F69-E79193E65654}"/>
              </a:ext>
            </a:extLst>
          </p:cNvPr>
          <p:cNvSpPr/>
          <p:nvPr/>
        </p:nvSpPr>
        <p:spPr>
          <a:xfrm>
            <a:off x="20484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How to measure signals?</a:t>
            </a:r>
          </a:p>
        </p:txBody>
      </p:sp>
      <p:sp>
        <p:nvSpPr>
          <p:cNvPr id="3" name="Freeform 2">
            <a:extLst>
              <a:ext uri="{FF2B5EF4-FFF2-40B4-BE49-F238E27FC236}">
                <a16:creationId xmlns:a16="http://schemas.microsoft.com/office/drawing/2014/main" id="{E58D0A52-D936-034C-89E1-6A3A015A4DD9}"/>
              </a:ext>
            </a:extLst>
          </p:cNvPr>
          <p:cNvSpPr/>
          <p:nvPr/>
        </p:nvSpPr>
        <p:spPr>
          <a:xfrm>
            <a:off x="271440" y="1250999"/>
            <a:ext cx="6218280" cy="31575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Two main devices: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An ADC – Analog to Digital Converter  - converts a pulse height or integrated charge in to a number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 TDC – Time to Digital Converter  - converts the time difference between a start and a stop signal into a number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You'll hear “10 bit” or “12 bit resolution”  -  how many bits that number has. This is one contributor to the real  resolution – with 10bit you can get at most 0.1% (1/1024).  Typically your detector's resolution is much worse than that.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ADC – “charge integrating” or “Peak Sensing” … PS is rare, charge-integrating is the most common ADC</a:t>
            </a:r>
          </a:p>
        </p:txBody>
      </p:sp>
      <p:sp>
        <p:nvSpPr>
          <p:cNvPr id="4" name="Straight Connector 3">
            <a:extLst>
              <a:ext uri="{FF2B5EF4-FFF2-40B4-BE49-F238E27FC236}">
                <a16:creationId xmlns:a16="http://schemas.microsoft.com/office/drawing/2014/main" id="{BEF1086E-B7BA-DF41-B5C9-22D37D3D3AC9}"/>
              </a:ext>
            </a:extLst>
          </p:cNvPr>
          <p:cNvSpPr/>
          <p:nvPr/>
        </p:nvSpPr>
        <p:spPr>
          <a:xfrm>
            <a:off x="939959" y="4633920"/>
            <a:ext cx="1915921" cy="0"/>
          </a:xfrm>
          <a:prstGeom prst="line">
            <a:avLst/>
          </a:prstGeom>
          <a:noFill/>
          <a:ln w="9360">
            <a:solidFill>
              <a:srgbClr val="000000"/>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5" name="Group 4">
            <a:extLst>
              <a:ext uri="{FF2B5EF4-FFF2-40B4-BE49-F238E27FC236}">
                <a16:creationId xmlns:a16="http://schemas.microsoft.com/office/drawing/2014/main" id="{7A9E8906-688B-8941-AE7F-1A4DE8F63072}"/>
              </a:ext>
            </a:extLst>
          </p:cNvPr>
          <p:cNvGrpSpPr/>
          <p:nvPr/>
        </p:nvGrpSpPr>
        <p:grpSpPr>
          <a:xfrm>
            <a:off x="227160" y="4894200"/>
            <a:ext cx="4125240" cy="541440"/>
            <a:chOff x="227160" y="4894200"/>
            <a:chExt cx="4125240" cy="541440"/>
          </a:xfrm>
        </p:grpSpPr>
        <p:sp>
          <p:nvSpPr>
            <p:cNvPr id="6" name="Straight Connector 5">
              <a:extLst>
                <a:ext uri="{FF2B5EF4-FFF2-40B4-BE49-F238E27FC236}">
                  <a16:creationId xmlns:a16="http://schemas.microsoft.com/office/drawing/2014/main" id="{AEC7C42F-C811-664D-ADA5-4502B12F5CB3}"/>
                </a:ext>
              </a:extLst>
            </p:cNvPr>
            <p:cNvSpPr/>
            <p:nvPr/>
          </p:nvSpPr>
          <p:spPr>
            <a:xfrm>
              <a:off x="992159" y="4894200"/>
              <a:ext cx="0" cy="541440"/>
            </a:xfrm>
            <a:prstGeom prst="line">
              <a:avLst/>
            </a:prstGeom>
            <a:noFill/>
            <a:ln w="18360">
              <a:solidFill>
                <a:srgbClr val="FFFF00"/>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Straight Connector 6">
              <a:extLst>
                <a:ext uri="{FF2B5EF4-FFF2-40B4-BE49-F238E27FC236}">
                  <a16:creationId xmlns:a16="http://schemas.microsoft.com/office/drawing/2014/main" id="{BD988F1C-BFF1-2A41-B7D6-ED27D9C0126E}"/>
                </a:ext>
              </a:extLst>
            </p:cNvPr>
            <p:cNvSpPr/>
            <p:nvPr/>
          </p:nvSpPr>
          <p:spPr>
            <a:xfrm>
              <a:off x="2674080" y="4894200"/>
              <a:ext cx="0" cy="541440"/>
            </a:xfrm>
            <a:prstGeom prst="line">
              <a:avLst/>
            </a:prstGeom>
            <a:noFill/>
            <a:ln w="18360">
              <a:solidFill>
                <a:srgbClr val="FFFF00"/>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18606D26-1AC4-814B-9489-07B9971300F6}"/>
                </a:ext>
              </a:extLst>
            </p:cNvPr>
            <p:cNvSpPr/>
            <p:nvPr/>
          </p:nvSpPr>
          <p:spPr>
            <a:xfrm>
              <a:off x="984240" y="5435640"/>
              <a:ext cx="1684800" cy="0"/>
            </a:xfrm>
            <a:prstGeom prst="line">
              <a:avLst/>
            </a:prstGeom>
            <a:noFill/>
            <a:ln w="18360">
              <a:solidFill>
                <a:srgbClr val="FFFF00"/>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33DE0BBC-A46C-734E-8E39-676F1159E228}"/>
                </a:ext>
              </a:extLst>
            </p:cNvPr>
            <p:cNvSpPr/>
            <p:nvPr/>
          </p:nvSpPr>
          <p:spPr>
            <a:xfrm>
              <a:off x="2667600" y="4896000"/>
              <a:ext cx="1684800" cy="0"/>
            </a:xfrm>
            <a:prstGeom prst="line">
              <a:avLst/>
            </a:prstGeom>
            <a:noFill/>
            <a:ln w="18360">
              <a:solidFill>
                <a:srgbClr val="FFFF00"/>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Straight Connector 9">
              <a:extLst>
                <a:ext uri="{FF2B5EF4-FFF2-40B4-BE49-F238E27FC236}">
                  <a16:creationId xmlns:a16="http://schemas.microsoft.com/office/drawing/2014/main" id="{C3446D65-3C1A-F94A-A594-7B16DB321A04}"/>
                </a:ext>
              </a:extLst>
            </p:cNvPr>
            <p:cNvSpPr/>
            <p:nvPr/>
          </p:nvSpPr>
          <p:spPr>
            <a:xfrm>
              <a:off x="227160" y="4896000"/>
              <a:ext cx="758520" cy="0"/>
            </a:xfrm>
            <a:prstGeom prst="line">
              <a:avLst/>
            </a:prstGeom>
            <a:noFill/>
            <a:ln w="18360">
              <a:solidFill>
                <a:srgbClr val="FFFF00"/>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11" name="Freeform 10">
            <a:extLst>
              <a:ext uri="{FF2B5EF4-FFF2-40B4-BE49-F238E27FC236}">
                <a16:creationId xmlns:a16="http://schemas.microsoft.com/office/drawing/2014/main" id="{B6F291CD-D99C-A144-B0CF-0CDDED28C56A}"/>
              </a:ext>
            </a:extLst>
          </p:cNvPr>
          <p:cNvSpPr/>
          <p:nvPr/>
        </p:nvSpPr>
        <p:spPr>
          <a:xfrm>
            <a:off x="1227240" y="4587839"/>
            <a:ext cx="1006200" cy="333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signal</a:t>
            </a:r>
          </a:p>
        </p:txBody>
      </p:sp>
      <p:sp>
        <p:nvSpPr>
          <p:cNvPr id="12" name="Freeform 11">
            <a:extLst>
              <a:ext uri="{FF2B5EF4-FFF2-40B4-BE49-F238E27FC236}">
                <a16:creationId xmlns:a16="http://schemas.microsoft.com/office/drawing/2014/main" id="{7EF7D113-3381-1041-876F-5FABD4FA0AA3}"/>
              </a:ext>
            </a:extLst>
          </p:cNvPr>
          <p:cNvSpPr/>
          <p:nvPr/>
        </p:nvSpPr>
        <p:spPr>
          <a:xfrm>
            <a:off x="1047599" y="5380200"/>
            <a:ext cx="1736999" cy="677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       Gate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Integraton time</a:t>
            </a:r>
          </a:p>
        </p:txBody>
      </p:sp>
      <p:sp>
        <p:nvSpPr>
          <p:cNvPr id="13" name="Straight Connector 12">
            <a:extLst>
              <a:ext uri="{FF2B5EF4-FFF2-40B4-BE49-F238E27FC236}">
                <a16:creationId xmlns:a16="http://schemas.microsoft.com/office/drawing/2014/main" id="{C589EC66-37BE-8542-9733-17A79841EADF}"/>
              </a:ext>
            </a:extLst>
          </p:cNvPr>
          <p:cNvSpPr/>
          <p:nvPr/>
        </p:nvSpPr>
        <p:spPr>
          <a:xfrm flipV="1">
            <a:off x="976319" y="5433480"/>
            <a:ext cx="1440" cy="395640"/>
          </a:xfrm>
          <a:prstGeom prst="line">
            <a:avLst/>
          </a:prstGeom>
          <a:noFill/>
          <a:ln w="9360">
            <a:solidFill>
              <a:srgbClr val="00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Straight Connector 13">
            <a:extLst>
              <a:ext uri="{FF2B5EF4-FFF2-40B4-BE49-F238E27FC236}">
                <a16:creationId xmlns:a16="http://schemas.microsoft.com/office/drawing/2014/main" id="{232FC1A2-4884-7443-B9F1-A2651C15D425}"/>
              </a:ext>
            </a:extLst>
          </p:cNvPr>
          <p:cNvSpPr/>
          <p:nvPr/>
        </p:nvSpPr>
        <p:spPr>
          <a:xfrm flipV="1">
            <a:off x="2703600" y="5433480"/>
            <a:ext cx="1439" cy="395640"/>
          </a:xfrm>
          <a:prstGeom prst="line">
            <a:avLst/>
          </a:prstGeom>
          <a:noFill/>
          <a:ln w="9360">
            <a:solidFill>
              <a:srgbClr val="00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Freeform 14">
            <a:extLst>
              <a:ext uri="{FF2B5EF4-FFF2-40B4-BE49-F238E27FC236}">
                <a16:creationId xmlns:a16="http://schemas.microsoft.com/office/drawing/2014/main" id="{104A84CB-416C-4947-92C5-7B55792D33C4}"/>
              </a:ext>
            </a:extLst>
          </p:cNvPr>
          <p:cNvSpPr/>
          <p:nvPr/>
        </p:nvSpPr>
        <p:spPr>
          <a:xfrm>
            <a:off x="3030479" y="5603760"/>
            <a:ext cx="4284720" cy="1173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Even without an actual signal, an ADC does not measure 0 -  noise, dark currents, etc make a “pedestal”. Needs to be measured and subtracted</a:t>
            </a:r>
          </a:p>
        </p:txBody>
      </p:sp>
      <p:sp>
        <p:nvSpPr>
          <p:cNvPr id="16" name="Freeform 15">
            <a:extLst>
              <a:ext uri="{FF2B5EF4-FFF2-40B4-BE49-F238E27FC236}">
                <a16:creationId xmlns:a16="http://schemas.microsoft.com/office/drawing/2014/main" id="{D6BFFF4F-6343-AD4B-B1F2-38862D09C436}"/>
              </a:ext>
            </a:extLst>
          </p:cNvPr>
          <p:cNvSpPr/>
          <p:nvPr/>
        </p:nvSpPr>
        <p:spPr>
          <a:xfrm>
            <a:off x="3565440" y="4568760"/>
            <a:ext cx="4100760" cy="82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Charge integrating ADC are often the most precise ADCs (you can lose signal height, but you can't lose charge)</a:t>
            </a:r>
          </a:p>
        </p:txBody>
      </p:sp>
      <p:sp>
        <p:nvSpPr>
          <p:cNvPr id="17" name="Freeform 16">
            <a:extLst>
              <a:ext uri="{FF2B5EF4-FFF2-40B4-BE49-F238E27FC236}">
                <a16:creationId xmlns:a16="http://schemas.microsoft.com/office/drawing/2014/main" id="{878AA831-7B54-734E-8638-5A3B1617ED4C}"/>
              </a:ext>
            </a:extLst>
          </p:cNvPr>
          <p:cNvSpPr/>
          <p:nvPr/>
        </p:nvSpPr>
        <p:spPr>
          <a:xfrm rot="3187800">
            <a:off x="1414746" y="3998387"/>
            <a:ext cx="1049040" cy="1396079"/>
          </a:xfrm>
          <a:custGeom>
            <a:avLst/>
            <a:gdLst/>
            <a:ahLst/>
            <a:cxnLst>
              <a:cxn ang="3cd4">
                <a:pos x="hc" y="t"/>
              </a:cxn>
              <a:cxn ang="cd2">
                <a:pos x="l" y="vc"/>
              </a:cxn>
              <a:cxn ang="cd4">
                <a:pos x="hc" y="b"/>
              </a:cxn>
              <a:cxn ang="0">
                <a:pos x="r" y="vc"/>
              </a:cxn>
            </a:cxnLst>
            <a:rect l="l" t="t" r="r" b="b"/>
            <a:pathLst>
              <a:path w="2915" h="3879">
                <a:moveTo>
                  <a:pt x="2682" y="0"/>
                </a:moveTo>
                <a:cubicBezTo>
                  <a:pt x="2002" y="1780"/>
                  <a:pt x="3416" y="2044"/>
                  <a:pt x="2713" y="3154"/>
                </a:cubicBezTo>
                <a:cubicBezTo>
                  <a:pt x="2011" y="4264"/>
                  <a:pt x="2199" y="3565"/>
                  <a:pt x="0" y="3879"/>
                </a:cubicBezTo>
              </a:path>
            </a:pathLst>
          </a:custGeom>
          <a:noFill/>
          <a:ln w="36000">
            <a:solidFill>
              <a:srgbClr val="DC2300"/>
            </a:solidFill>
            <a:prstDash val="solid"/>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name="page30">
    <p:spTree>
      <p:nvGrpSpPr>
        <p:cNvPr id="1" name=""/>
        <p:cNvGrpSpPr/>
        <p:nvPr/>
      </p:nvGrpSpPr>
      <p:grpSpPr>
        <a:xfrm>
          <a:off x="0" y="0"/>
          <a:ext cx="0" cy="0"/>
          <a:chOff x="0" y="0"/>
          <a:chExt cx="0" cy="0"/>
        </a:xfrm>
      </p:grpSpPr>
      <p:sp>
        <p:nvSpPr>
          <p:cNvPr id="7" name="Slide Number Placeholder 1">
            <a:extLst>
              <a:ext uri="{FF2B5EF4-FFF2-40B4-BE49-F238E27FC236}">
                <a16:creationId xmlns:a16="http://schemas.microsoft.com/office/drawing/2014/main" id="{9CD56863-046A-CC43-8739-384C57B98716}"/>
              </a:ext>
            </a:extLst>
          </p:cNvPr>
          <p:cNvSpPr>
            <a:spLocks noGrp="1"/>
          </p:cNvSpPr>
          <p:nvPr>
            <p:ph type="sldNum" sz="quarter" idx="10"/>
          </p:nvPr>
        </p:nvSpPr>
        <p:spPr/>
        <p:txBody>
          <a:bodyPr>
            <a:normAutofit lnSpcReduction="10000"/>
          </a:bodyPr>
          <a:lstStyle/>
          <a:p>
            <a:pPr lvl="0"/>
            <a:fld id="{4B884729-4C5F-D145-8C5F-994F1D4F2D3E}" type="slidenum">
              <a:t>29</a:t>
            </a:fld>
            <a:endParaRPr lang="en-GB"/>
          </a:p>
        </p:txBody>
      </p:sp>
      <p:sp>
        <p:nvSpPr>
          <p:cNvPr id="2" name="Freeform 1">
            <a:extLst>
              <a:ext uri="{FF2B5EF4-FFF2-40B4-BE49-F238E27FC236}">
                <a16:creationId xmlns:a16="http://schemas.microsoft.com/office/drawing/2014/main" id="{635503CB-5C52-AA4A-B944-4BF56AE5A0D7}"/>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Flash ADCs</a:t>
            </a:r>
          </a:p>
        </p:txBody>
      </p:sp>
      <p:sp>
        <p:nvSpPr>
          <p:cNvPr id="3" name="Freeform 2">
            <a:extLst>
              <a:ext uri="{FF2B5EF4-FFF2-40B4-BE49-F238E27FC236}">
                <a16:creationId xmlns:a16="http://schemas.microsoft.com/office/drawing/2014/main" id="{BEA8847C-9D3B-8841-94B5-00480ACD464D}"/>
              </a:ext>
            </a:extLst>
          </p:cNvPr>
          <p:cNvSpPr/>
          <p:nvPr/>
        </p:nvSpPr>
        <p:spPr>
          <a:xfrm>
            <a:off x="271440" y="1250999"/>
            <a:ext cx="6218280" cy="4035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Rather than measuring one number, a Flash ADC samples the signal at a specific frequency (10, 100 MHz, 1, 2, 5 GHz)</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FADC gives you a waveform just like a scope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You can measure pedestals signal-by-signal (select samples before the actual pulse)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Perform Waveform analysis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Much higher data volume though</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FADCs are expensive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Switched-capacitor arrays can be a </a:t>
            </a:r>
            <a:br>
              <a:rPr lang="en-US" sz="1600" b="1" i="0" u="none" strike="noStrike" baseline="0">
                <a:ln>
                  <a:noFill/>
                </a:ln>
                <a:solidFill>
                  <a:srgbClr val="FFFFFF"/>
                </a:solidFill>
                <a:latin typeface="Arial" pitchFamily="34"/>
                <a:ea typeface="Arial" pitchFamily="34"/>
                <a:cs typeface="Arial" pitchFamily="34"/>
              </a:rPr>
            </a:br>
            <a:r>
              <a:rPr lang="en-US" sz="1600" b="1" i="0" u="none" strike="noStrike" baseline="0">
                <a:ln>
                  <a:noFill/>
                </a:ln>
                <a:solidFill>
                  <a:srgbClr val="FFFFFF"/>
                </a:solidFill>
                <a:latin typeface="Arial" pitchFamily="34"/>
                <a:ea typeface="Arial" pitchFamily="34"/>
                <a:cs typeface="Arial" pitchFamily="34"/>
              </a:rPr>
              <a:t>cheaper alternative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we will use here the  </a:t>
            </a:r>
            <a:br>
              <a:rPr lang="en-US" sz="1600" b="1" i="0" u="none" strike="noStrike" baseline="0">
                <a:ln>
                  <a:noFill/>
                </a:ln>
                <a:solidFill>
                  <a:srgbClr val="FFFFFF"/>
                </a:solidFill>
                <a:latin typeface="Arial" pitchFamily="34"/>
                <a:ea typeface="Arial" pitchFamily="34"/>
                <a:cs typeface="Arial" pitchFamily="34"/>
              </a:rPr>
            </a:br>
            <a:r>
              <a:rPr lang="en-US" sz="1600" b="1" i="0" u="none" strike="noStrike" baseline="0">
                <a:ln>
                  <a:noFill/>
                </a:ln>
                <a:solidFill>
                  <a:srgbClr val="FFFFFF"/>
                </a:solidFill>
                <a:latin typeface="Arial" pitchFamily="34"/>
                <a:ea typeface="Arial" pitchFamily="34"/>
                <a:cs typeface="Arial" pitchFamily="34"/>
              </a:rPr>
              <a:t>DRS4 chip</a:t>
            </a:r>
          </a:p>
        </p:txBody>
      </p:sp>
      <p:pic>
        <p:nvPicPr>
          <p:cNvPr id="4" name="Picture 3">
            <a:extLst>
              <a:ext uri="{FF2B5EF4-FFF2-40B4-BE49-F238E27FC236}">
                <a16:creationId xmlns:a16="http://schemas.microsoft.com/office/drawing/2014/main" id="{7BFD743E-3F86-164F-9637-56C3E825A575}"/>
              </a:ext>
            </a:extLst>
          </p:cNvPr>
          <p:cNvPicPr>
            <a:picLocks noChangeAspect="1"/>
          </p:cNvPicPr>
          <p:nvPr/>
        </p:nvPicPr>
        <p:blipFill>
          <a:blip r:embed="rId3">
            <a:lum/>
            <a:alphaModFix/>
          </a:blip>
          <a:srcRect/>
          <a:stretch>
            <a:fillRect/>
          </a:stretch>
        </p:blipFill>
        <p:spPr>
          <a:xfrm>
            <a:off x="4162320" y="2651039"/>
            <a:ext cx="4762440" cy="3781440"/>
          </a:xfrm>
          <a:prstGeom prst="rect">
            <a:avLst/>
          </a:prstGeom>
          <a:noFill/>
          <a:ln>
            <a:noFill/>
          </a:ln>
        </p:spPr>
      </p:pic>
      <p:pic>
        <p:nvPicPr>
          <p:cNvPr id="5" name="Picture 4">
            <a:extLst>
              <a:ext uri="{FF2B5EF4-FFF2-40B4-BE49-F238E27FC236}">
                <a16:creationId xmlns:a16="http://schemas.microsoft.com/office/drawing/2014/main" id="{1EEE909A-A78D-5349-97A7-08582B11E64F}"/>
              </a:ext>
            </a:extLst>
          </p:cNvPr>
          <p:cNvPicPr>
            <a:picLocks noChangeAspect="1"/>
          </p:cNvPicPr>
          <p:nvPr/>
        </p:nvPicPr>
        <p:blipFill>
          <a:blip r:embed="rId4">
            <a:lum/>
            <a:alphaModFix/>
          </a:blip>
          <a:srcRect/>
          <a:stretch>
            <a:fillRect/>
          </a:stretch>
        </p:blipFill>
        <p:spPr>
          <a:xfrm>
            <a:off x="1736639" y="5114879"/>
            <a:ext cx="1596960" cy="955799"/>
          </a:xfrm>
          <a:prstGeom prst="rect">
            <a:avLst/>
          </a:prstGeom>
          <a:noFill/>
          <a:ln>
            <a:noFill/>
          </a:ln>
        </p:spPr>
      </p:pic>
      <p:pic>
        <p:nvPicPr>
          <p:cNvPr id="6" name="Picture 5">
            <a:extLst>
              <a:ext uri="{FF2B5EF4-FFF2-40B4-BE49-F238E27FC236}">
                <a16:creationId xmlns:a16="http://schemas.microsoft.com/office/drawing/2014/main" id="{01005620-10AE-BF40-8CFB-27536A2918EE}"/>
              </a:ext>
            </a:extLst>
          </p:cNvPr>
          <p:cNvPicPr>
            <a:picLocks noChangeAspect="1"/>
          </p:cNvPicPr>
          <p:nvPr/>
        </p:nvPicPr>
        <p:blipFill>
          <a:blip r:embed="rId5">
            <a:lum/>
            <a:alphaModFix/>
          </a:blip>
          <a:srcRect/>
          <a:stretch>
            <a:fillRect/>
          </a:stretch>
        </p:blipFill>
        <p:spPr>
          <a:xfrm>
            <a:off x="1728719" y="6067440"/>
            <a:ext cx="1614600" cy="71604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RHIC/PHENIX at a glanc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95972-2D98-194F-9649-B6B4D8D22411}"/>
              </a:ext>
            </a:extLst>
          </p:cNvPr>
          <p:cNvSpPr txBox="1">
            <a:spLocks noGrp="1"/>
          </p:cNvSpPr>
          <p:nvPr>
            <p:ph type="title" idx="4294967295"/>
          </p:nvPr>
        </p:nvSpPr>
        <p:spPr>
          <a:xfrm>
            <a:off x="837720" y="298080"/>
            <a:ext cx="7620120" cy="617400"/>
          </a:xfrm>
        </p:spPr>
        <p:txBody>
          <a:bodyPr wrap="square">
            <a:normAutofit/>
          </a:bodyPr>
          <a:lstStyle/>
          <a:p>
            <a:pPr lvl="0">
              <a:lnSpc>
                <a:spcPct val="94000"/>
              </a:lnSpc>
            </a:pPr>
            <a:r>
              <a:rPr lang="en-US"/>
              <a:t>RHIC/PHENIX at a glance</a:t>
            </a:r>
          </a:p>
        </p:txBody>
      </p:sp>
      <p:pic>
        <p:nvPicPr>
          <p:cNvPr id="3" name="Picture 2">
            <a:extLst>
              <a:ext uri="{FF2B5EF4-FFF2-40B4-BE49-F238E27FC236}">
                <a16:creationId xmlns:a16="http://schemas.microsoft.com/office/drawing/2014/main" id="{54399FA3-79E1-B845-93BD-E1B15ECA0BFE}"/>
              </a:ext>
            </a:extLst>
          </p:cNvPr>
          <p:cNvPicPr>
            <a:picLocks noChangeAspect="1"/>
          </p:cNvPicPr>
          <p:nvPr/>
        </p:nvPicPr>
        <p:blipFill>
          <a:blip r:embed="rId3">
            <a:lum/>
            <a:alphaModFix/>
          </a:blip>
          <a:srcRect/>
          <a:stretch>
            <a:fillRect/>
          </a:stretch>
        </p:blipFill>
        <p:spPr>
          <a:xfrm>
            <a:off x="152280" y="1295280"/>
            <a:ext cx="5181840" cy="3430800"/>
          </a:xfrm>
          <a:prstGeom prst="rect">
            <a:avLst/>
          </a:prstGeom>
          <a:noFill/>
          <a:ln>
            <a:noFill/>
          </a:ln>
        </p:spPr>
      </p:pic>
      <p:sp>
        <p:nvSpPr>
          <p:cNvPr id="4" name="Freeform 3">
            <a:extLst>
              <a:ext uri="{FF2B5EF4-FFF2-40B4-BE49-F238E27FC236}">
                <a16:creationId xmlns:a16="http://schemas.microsoft.com/office/drawing/2014/main" id="{F64D39DC-11DF-6744-A50F-3C377D68C08A}"/>
              </a:ext>
            </a:extLst>
          </p:cNvPr>
          <p:cNvSpPr/>
          <p:nvPr/>
        </p:nvSpPr>
        <p:spPr>
          <a:xfrm>
            <a:off x="304920" y="4702320"/>
            <a:ext cx="4419360" cy="1965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spAutoFit/>
          </a:bodyPr>
          <a:lstStyle/>
          <a:p>
            <a:pPr marL="0" marR="0" lvl="0" indent="0" algn="l" rtl="0" hangingPunct="0">
              <a:lnSpc>
                <a:spcPct val="9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00"/>
                </a:solidFill>
                <a:latin typeface="Arial Narrow" pitchFamily="34"/>
                <a:ea typeface="Lucida Sans Unicode" pitchFamily="2"/>
                <a:cs typeface="Lucida Sans Unicode" pitchFamily="2"/>
              </a:rPr>
              <a:t>RHIC:</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2 independent rings, one beam clockwise, the other counterclockwise</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sqrt(S</a:t>
            </a:r>
            <a:r>
              <a:rPr lang="en-US" sz="2000" b="1" i="0" u="none" strike="noStrike" baseline="-25000">
                <a:ln>
                  <a:noFill/>
                </a:ln>
                <a:solidFill>
                  <a:srgbClr val="FFFFFF"/>
                </a:solidFill>
                <a:latin typeface="Arial Narrow" pitchFamily="34"/>
                <a:ea typeface="Lucida Sans Unicode" pitchFamily="2"/>
                <a:cs typeface="Lucida Sans Unicode" pitchFamily="2"/>
              </a:rPr>
              <a:t>NN</a:t>
            </a:r>
            <a:r>
              <a:rPr lang="en-US" sz="2000" b="1" i="0" u="none" strike="noStrike" baseline="0">
                <a:ln>
                  <a:noFill/>
                </a:ln>
                <a:solidFill>
                  <a:srgbClr val="FFFFFF"/>
                </a:solidFill>
                <a:latin typeface="Arial Narrow" pitchFamily="34"/>
                <a:ea typeface="Lucida Sans Unicode" pitchFamily="2"/>
                <a:cs typeface="Lucida Sans Unicode" pitchFamily="2"/>
              </a:rPr>
              <a:t>)= 500GeV * Z/A</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~200 GeV for Heavy Ions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~500 GeV for proton-proton (polarized)</a:t>
            </a:r>
          </a:p>
        </p:txBody>
      </p:sp>
      <p:grpSp>
        <p:nvGrpSpPr>
          <p:cNvPr id="5" name="Group 4">
            <a:extLst>
              <a:ext uri="{FF2B5EF4-FFF2-40B4-BE49-F238E27FC236}">
                <a16:creationId xmlns:a16="http://schemas.microsoft.com/office/drawing/2014/main" id="{95F40474-B556-B446-BDA1-738617DD939F}"/>
              </a:ext>
            </a:extLst>
          </p:cNvPr>
          <p:cNvGrpSpPr/>
          <p:nvPr/>
        </p:nvGrpSpPr>
        <p:grpSpPr>
          <a:xfrm>
            <a:off x="228600" y="1371599"/>
            <a:ext cx="2793960" cy="1596601"/>
            <a:chOff x="228600" y="1371599"/>
            <a:chExt cx="2793960" cy="1596601"/>
          </a:xfrm>
        </p:grpSpPr>
        <p:sp>
          <p:nvSpPr>
            <p:cNvPr id="6" name="Freeform 5">
              <a:extLst>
                <a:ext uri="{FF2B5EF4-FFF2-40B4-BE49-F238E27FC236}">
                  <a16:creationId xmlns:a16="http://schemas.microsoft.com/office/drawing/2014/main" id="{C6A82160-32AA-964C-916B-6150FED3461F}"/>
                </a:ext>
              </a:extLst>
            </p:cNvPr>
            <p:cNvSpPr/>
            <p:nvPr/>
          </p:nvSpPr>
          <p:spPr>
            <a:xfrm>
              <a:off x="228600" y="2435400"/>
              <a:ext cx="709200" cy="532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8160" cap="sq">
              <a:solidFill>
                <a:srgbClr val="FF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Straight Connector 6">
              <a:extLst>
                <a:ext uri="{FF2B5EF4-FFF2-40B4-BE49-F238E27FC236}">
                  <a16:creationId xmlns:a16="http://schemas.microsoft.com/office/drawing/2014/main" id="{91F2801E-6305-1647-9E4D-D411633001D5}"/>
                </a:ext>
              </a:extLst>
            </p:cNvPr>
            <p:cNvSpPr/>
            <p:nvPr/>
          </p:nvSpPr>
          <p:spPr>
            <a:xfrm flipV="1">
              <a:off x="858959" y="1899000"/>
              <a:ext cx="1024561" cy="615240"/>
            </a:xfrm>
            <a:prstGeom prst="line">
              <a:avLst/>
            </a:prstGeom>
            <a:noFill/>
            <a:ln w="38160" cap="sq">
              <a:solidFill>
                <a:srgbClr val="FF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8" name="Group 7">
              <a:extLst>
                <a:ext uri="{FF2B5EF4-FFF2-40B4-BE49-F238E27FC236}">
                  <a16:creationId xmlns:a16="http://schemas.microsoft.com/office/drawing/2014/main" id="{4998A914-F6BB-AC4E-9EA2-9F6A9F4F25C4}"/>
                </a:ext>
              </a:extLst>
            </p:cNvPr>
            <p:cNvGrpSpPr/>
            <p:nvPr/>
          </p:nvGrpSpPr>
          <p:grpSpPr>
            <a:xfrm>
              <a:off x="1568160" y="1371599"/>
              <a:ext cx="1454400" cy="1337761"/>
              <a:chOff x="1568160" y="1371599"/>
              <a:chExt cx="1454400" cy="1337761"/>
            </a:xfrm>
          </p:grpSpPr>
          <p:pic>
            <p:nvPicPr>
              <p:cNvPr id="9" name="Picture 8">
                <a:extLst>
                  <a:ext uri="{FF2B5EF4-FFF2-40B4-BE49-F238E27FC236}">
                    <a16:creationId xmlns:a16="http://schemas.microsoft.com/office/drawing/2014/main" id="{05390FFF-5724-1246-8F41-75E0DA608981}"/>
                  </a:ext>
                </a:extLst>
              </p:cNvPr>
              <p:cNvPicPr>
                <a:picLocks noChangeAspect="1"/>
              </p:cNvPicPr>
              <p:nvPr/>
            </p:nvPicPr>
            <p:blipFill>
              <a:blip r:embed="rId4">
                <a:lum/>
                <a:alphaModFix/>
              </a:blip>
              <a:srcRect/>
              <a:stretch>
                <a:fillRect/>
              </a:stretch>
            </p:blipFill>
            <p:spPr>
              <a:xfrm>
                <a:off x="1568160" y="1371599"/>
                <a:ext cx="1454400" cy="1138680"/>
              </a:xfrm>
              <a:prstGeom prst="rect">
                <a:avLst/>
              </a:prstGeom>
              <a:noFill/>
              <a:ln>
                <a:noFill/>
              </a:ln>
            </p:spPr>
          </p:pic>
          <p:pic>
            <p:nvPicPr>
              <p:cNvPr id="10" name="Picture 9">
                <a:extLst>
                  <a:ext uri="{FF2B5EF4-FFF2-40B4-BE49-F238E27FC236}">
                    <a16:creationId xmlns:a16="http://schemas.microsoft.com/office/drawing/2014/main" id="{D56FC87B-F7DA-7745-B734-C62A15D7E1D7}"/>
                  </a:ext>
                </a:extLst>
              </p:cNvPr>
              <p:cNvPicPr>
                <a:picLocks noChangeAspect="1"/>
              </p:cNvPicPr>
              <p:nvPr/>
            </p:nvPicPr>
            <p:blipFill>
              <a:blip r:embed="rId5">
                <a:lum/>
                <a:alphaModFix/>
              </a:blip>
              <a:srcRect/>
              <a:stretch>
                <a:fillRect/>
              </a:stretch>
            </p:blipFill>
            <p:spPr>
              <a:xfrm>
                <a:off x="1585800" y="2358360"/>
                <a:ext cx="1103760" cy="351000"/>
              </a:xfrm>
              <a:prstGeom prst="rect">
                <a:avLst/>
              </a:prstGeom>
              <a:noFill/>
              <a:ln>
                <a:noFill/>
              </a:ln>
            </p:spPr>
          </p:pic>
        </p:grpSp>
      </p:grpSp>
      <p:sp>
        <p:nvSpPr>
          <p:cNvPr id="11" name="Freeform 10">
            <a:extLst>
              <a:ext uri="{FF2B5EF4-FFF2-40B4-BE49-F238E27FC236}">
                <a16:creationId xmlns:a16="http://schemas.microsoft.com/office/drawing/2014/main" id="{75036AEC-0793-A24D-8478-AAB92AA28A50}"/>
              </a:ext>
            </a:extLst>
          </p:cNvPr>
          <p:cNvSpPr/>
          <p:nvPr/>
        </p:nvSpPr>
        <p:spPr>
          <a:xfrm>
            <a:off x="5486399" y="1219320"/>
            <a:ext cx="3566160" cy="51206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94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00"/>
                </a:solidFill>
                <a:latin typeface="Arial Narrow" pitchFamily="34"/>
                <a:ea typeface="Lucida Sans Unicode" pitchFamily="2"/>
                <a:cs typeface="Lucida Sans Unicode" pitchFamily="2"/>
              </a:rPr>
              <a:t>PHENIX:</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4 spectrometer arms</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12 Detector subsystems</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2500,000 detector channels</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Lots of readout electronics</a:t>
            </a:r>
          </a:p>
          <a:p>
            <a:pPr marL="0" marR="0" lvl="0" indent="0" algn="l" rtl="0" hangingPunct="0">
              <a:lnSpc>
                <a:spcPct val="100000"/>
              </a:lnSpc>
              <a:spcBef>
                <a:spcPts val="0"/>
              </a:spcBef>
              <a:spcAft>
                <a:spcPts val="998"/>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Data rate ~7KHz (AuAu) , 9KHz (pp)</a:t>
            </a:r>
          </a:p>
          <a:p>
            <a:pPr marL="0" marR="0" lvl="0" indent="0" algn="l" rtl="0" hangingPunct="0">
              <a:lnSpc>
                <a:spcPct val="100000"/>
              </a:lnSpc>
              <a:spcBef>
                <a:spcPts val="0"/>
              </a:spcBef>
              <a:spcAft>
                <a:spcPts val="998"/>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Narrow" pitchFamily="34"/>
                <a:ea typeface="Lucida Sans Unicode" pitchFamily="2"/>
                <a:cs typeface="Lucida Sans Unicode" pitchFamily="2"/>
              </a:rPr>
              <a:t>Data Logging rate ~900-1200 MB/s  1600MB/s max</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page31">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C9E6F7D4-BFD7-B34D-825B-E8C7DC3AC6D1}"/>
              </a:ext>
            </a:extLst>
          </p:cNvPr>
          <p:cNvSpPr>
            <a:spLocks noGrp="1"/>
          </p:cNvSpPr>
          <p:nvPr>
            <p:ph type="sldNum" sz="quarter" idx="10"/>
          </p:nvPr>
        </p:nvSpPr>
        <p:spPr/>
        <p:txBody>
          <a:bodyPr>
            <a:normAutofit lnSpcReduction="10000"/>
          </a:bodyPr>
          <a:lstStyle/>
          <a:p>
            <a:pPr lvl="0"/>
            <a:fld id="{8FA91320-4AEF-AE42-A806-44EB1631819F}" type="slidenum">
              <a:t>30</a:t>
            </a:fld>
            <a:endParaRPr lang="en-GB"/>
          </a:p>
        </p:txBody>
      </p:sp>
      <p:sp>
        <p:nvSpPr>
          <p:cNvPr id="2" name="Freeform 1">
            <a:extLst>
              <a:ext uri="{FF2B5EF4-FFF2-40B4-BE49-F238E27FC236}">
                <a16:creationId xmlns:a16="http://schemas.microsoft.com/office/drawing/2014/main" id="{A691E656-2CE9-AB43-B183-576CD4CC673D}"/>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More Standards</a:t>
            </a:r>
          </a:p>
        </p:txBody>
      </p:sp>
      <p:sp>
        <p:nvSpPr>
          <p:cNvPr id="3" name="Freeform 2">
            <a:extLst>
              <a:ext uri="{FF2B5EF4-FFF2-40B4-BE49-F238E27FC236}">
                <a16:creationId xmlns:a16="http://schemas.microsoft.com/office/drawing/2014/main" id="{B5FDACE7-D484-E34D-B520-F604897A2F9D}"/>
              </a:ext>
            </a:extLst>
          </p:cNvPr>
          <p:cNvSpPr/>
          <p:nvPr/>
        </p:nvSpPr>
        <p:spPr>
          <a:xfrm>
            <a:off x="271440" y="1250999"/>
            <a:ext cx="8507520" cy="1155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Now what? Can I buy one of those ADC's and read it out?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Depends. There are a few standards for such instrumentation so you can buy stuff off the shelf.</a:t>
            </a:r>
          </a:p>
        </p:txBody>
      </p:sp>
      <p:sp>
        <p:nvSpPr>
          <p:cNvPr id="4" name="Freeform 3">
            <a:extLst>
              <a:ext uri="{FF2B5EF4-FFF2-40B4-BE49-F238E27FC236}">
                <a16:creationId xmlns:a16="http://schemas.microsoft.com/office/drawing/2014/main" id="{B4762CE9-74FC-4045-94A5-EA16ECE10CD6}"/>
              </a:ext>
            </a:extLst>
          </p:cNvPr>
          <p:cNvSpPr/>
          <p:nvPr/>
        </p:nvSpPr>
        <p:spPr>
          <a:xfrm>
            <a:off x="271440" y="2403360"/>
            <a:ext cx="8507520" cy="1698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CAMAC  </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VME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FASTBUS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Custom-made (most of PHENIX)</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uTCA  (I'll get back to this later)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page32">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D1328BF9-469E-D944-A1D4-DA12A1408BE1}"/>
              </a:ext>
            </a:extLst>
          </p:cNvPr>
          <p:cNvSpPr>
            <a:spLocks noGrp="1"/>
          </p:cNvSpPr>
          <p:nvPr>
            <p:ph type="sldNum" sz="quarter" idx="10"/>
          </p:nvPr>
        </p:nvSpPr>
        <p:spPr/>
        <p:txBody>
          <a:bodyPr>
            <a:normAutofit lnSpcReduction="10000"/>
          </a:bodyPr>
          <a:lstStyle/>
          <a:p>
            <a:pPr lvl="0"/>
            <a:fld id="{9DDAFD23-863F-EB4F-9517-DA7F112B4F6E}" type="slidenum">
              <a:t>31</a:t>
            </a:fld>
            <a:endParaRPr lang="en-GB"/>
          </a:p>
        </p:txBody>
      </p:sp>
      <p:sp>
        <p:nvSpPr>
          <p:cNvPr id="2" name="Freeform 1">
            <a:extLst>
              <a:ext uri="{FF2B5EF4-FFF2-40B4-BE49-F238E27FC236}">
                <a16:creationId xmlns:a16="http://schemas.microsoft.com/office/drawing/2014/main" id="{FEAEF677-6FDF-D840-B010-FB2C1A3C9FE8}"/>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CAMAC</a:t>
            </a:r>
          </a:p>
        </p:txBody>
      </p:sp>
      <p:sp>
        <p:nvSpPr>
          <p:cNvPr id="3" name="Freeform 2">
            <a:extLst>
              <a:ext uri="{FF2B5EF4-FFF2-40B4-BE49-F238E27FC236}">
                <a16:creationId xmlns:a16="http://schemas.microsoft.com/office/drawing/2014/main" id="{B1146703-4200-6941-AF15-7D516D01A6FF}"/>
              </a:ext>
            </a:extLst>
          </p:cNvPr>
          <p:cNvSpPr/>
          <p:nvPr/>
        </p:nvSpPr>
        <p:spPr>
          <a:xfrm>
            <a:off x="271440" y="1250999"/>
            <a:ext cx="8507520" cy="522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“Computer Automated Measurement and Control”</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 standard crate with a bus-backplane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Up to 25 slots per crate, 2 typically taken by “Crate Controller”,  23 free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 standard communications interface, short-hand FCNA</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Function (F), Crate (C), Station (N) (slot), Subaddress (A), with standard libraries on various platforms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To the extent that we are using CAMAC, it is typically through our VME crate controllers – not in the “real” PHENIX DAQ</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But many R&amp;D projects come to life initially using CAMAC modules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Most prominent: the LeCroy 2249W ADC and the LeCroy 2228A TDC</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Virtually each Institute has a large inventory of CAMAC hardware, easy to get (“HEEP” at BNL)</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Also many “control” modules, such as the delay module before, in CAMAC for  all computer-controlled settings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At CERN we did what we do here by loading a LVL1 configuration by setting hundreds of CAMAC registers – CFDs in CAMAC, Logic modules (“8LM”), delays,... screwdriver-less operation</a:t>
            </a:r>
          </a:p>
        </p:txBody>
      </p:sp>
      <p:pic>
        <p:nvPicPr>
          <p:cNvPr id="4" name="Picture 3">
            <a:extLst>
              <a:ext uri="{FF2B5EF4-FFF2-40B4-BE49-F238E27FC236}">
                <a16:creationId xmlns:a16="http://schemas.microsoft.com/office/drawing/2014/main" id="{C2C55A26-CB98-344C-8588-A0964147C996}"/>
              </a:ext>
            </a:extLst>
          </p:cNvPr>
          <p:cNvPicPr>
            <a:picLocks noChangeAspect="1"/>
          </p:cNvPicPr>
          <p:nvPr/>
        </p:nvPicPr>
        <p:blipFill>
          <a:blip r:embed="rId3">
            <a:lum/>
            <a:alphaModFix/>
          </a:blip>
          <a:srcRect/>
          <a:stretch>
            <a:fillRect/>
          </a:stretch>
        </p:blipFill>
        <p:spPr>
          <a:xfrm>
            <a:off x="2052720" y="1231920"/>
            <a:ext cx="6729480" cy="50464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name="page33">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5D3A6A7B-691A-8748-814B-1FA72732A051}"/>
              </a:ext>
            </a:extLst>
          </p:cNvPr>
          <p:cNvSpPr>
            <a:spLocks noGrp="1"/>
          </p:cNvSpPr>
          <p:nvPr>
            <p:ph type="sldNum" sz="quarter" idx="10"/>
          </p:nvPr>
        </p:nvSpPr>
        <p:spPr/>
        <p:txBody>
          <a:bodyPr>
            <a:normAutofit lnSpcReduction="10000"/>
          </a:bodyPr>
          <a:lstStyle/>
          <a:p>
            <a:pPr lvl="0"/>
            <a:fld id="{4E215C36-B80F-9B43-BFB7-2E7642EFD520}" type="slidenum">
              <a:t>32</a:t>
            </a:fld>
            <a:endParaRPr lang="en-GB"/>
          </a:p>
        </p:txBody>
      </p:sp>
      <p:sp>
        <p:nvSpPr>
          <p:cNvPr id="2" name="Freeform 1">
            <a:extLst>
              <a:ext uri="{FF2B5EF4-FFF2-40B4-BE49-F238E27FC236}">
                <a16:creationId xmlns:a16="http://schemas.microsoft.com/office/drawing/2014/main" id="{C7F7576C-9555-7D42-A1B3-E508016B3FCB}"/>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Example: 2280 ADC System</a:t>
            </a:r>
          </a:p>
        </p:txBody>
      </p:sp>
      <p:sp>
        <p:nvSpPr>
          <p:cNvPr id="3" name="Freeform 2">
            <a:extLst>
              <a:ext uri="{FF2B5EF4-FFF2-40B4-BE49-F238E27FC236}">
                <a16:creationId xmlns:a16="http://schemas.microsoft.com/office/drawing/2014/main" id="{45B4032B-A70C-1344-873D-252A95B13239}"/>
              </a:ext>
            </a:extLst>
          </p:cNvPr>
          <p:cNvSpPr/>
          <p:nvPr/>
        </p:nvSpPr>
        <p:spPr>
          <a:xfrm>
            <a:off x="111240" y="1220759"/>
            <a:ext cx="4141800" cy="3416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My workhorse ADC system back at CERN</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To the best of my knowledge, the densest ADC system in CAMAC</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Up to 960 ADC channels with a common gate in one crate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System processor subtracts pedestals, zero-suppresses, delivers data in a compact format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Used to read out what is today our Lead Glass Calorimeter (and other Calos at CERN)</a:t>
            </a:r>
          </a:p>
        </p:txBody>
      </p:sp>
      <p:pic>
        <p:nvPicPr>
          <p:cNvPr id="4" name="Picture 3">
            <a:extLst>
              <a:ext uri="{FF2B5EF4-FFF2-40B4-BE49-F238E27FC236}">
                <a16:creationId xmlns:a16="http://schemas.microsoft.com/office/drawing/2014/main" id="{3B5A681D-054D-2948-B3C2-A79F966F80E7}"/>
              </a:ext>
            </a:extLst>
          </p:cNvPr>
          <p:cNvPicPr>
            <a:picLocks noChangeAspect="1"/>
          </p:cNvPicPr>
          <p:nvPr/>
        </p:nvPicPr>
        <p:blipFill>
          <a:blip r:embed="rId3">
            <a:lum/>
            <a:alphaModFix/>
          </a:blip>
          <a:srcRect/>
          <a:stretch>
            <a:fillRect/>
          </a:stretch>
        </p:blipFill>
        <p:spPr>
          <a:xfrm>
            <a:off x="4324320" y="647640"/>
            <a:ext cx="4780079" cy="5935679"/>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page34">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2315634D-4D8D-1044-BE52-8AA01035EAFD}"/>
              </a:ext>
            </a:extLst>
          </p:cNvPr>
          <p:cNvSpPr>
            <a:spLocks noGrp="1"/>
          </p:cNvSpPr>
          <p:nvPr>
            <p:ph type="sldNum" sz="quarter" idx="10"/>
          </p:nvPr>
        </p:nvSpPr>
        <p:spPr/>
        <p:txBody>
          <a:bodyPr>
            <a:normAutofit lnSpcReduction="10000"/>
          </a:bodyPr>
          <a:lstStyle/>
          <a:p>
            <a:pPr lvl="0"/>
            <a:fld id="{9B2F661C-751B-DF4B-9600-47C22610807C}" type="slidenum">
              <a:t>33</a:t>
            </a:fld>
            <a:endParaRPr lang="en-GB"/>
          </a:p>
        </p:txBody>
      </p:sp>
      <p:sp>
        <p:nvSpPr>
          <p:cNvPr id="2" name="Freeform 1">
            <a:extLst>
              <a:ext uri="{FF2B5EF4-FFF2-40B4-BE49-F238E27FC236}">
                <a16:creationId xmlns:a16="http://schemas.microsoft.com/office/drawing/2014/main" id="{7B7A151F-D901-F944-8B83-8FAA42CB5D16}"/>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FASTBUS</a:t>
            </a:r>
          </a:p>
        </p:txBody>
      </p:sp>
      <p:sp>
        <p:nvSpPr>
          <p:cNvPr id="3" name="Freeform 2">
            <a:extLst>
              <a:ext uri="{FF2B5EF4-FFF2-40B4-BE49-F238E27FC236}">
                <a16:creationId xmlns:a16="http://schemas.microsoft.com/office/drawing/2014/main" id="{05945446-29F0-7E48-84A1-4812D91F0C1F}"/>
              </a:ext>
            </a:extLst>
          </p:cNvPr>
          <p:cNvSpPr/>
          <p:nvPr/>
        </p:nvSpPr>
        <p:spPr>
          <a:xfrm>
            <a:off x="111240" y="1220759"/>
            <a:ext cx="8575560" cy="299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Attempt to overcome some of CAMAC's limitations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Larger crate, more space, hot-swappable modules...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 have not used FB that much, so I'm not the expert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The reason that I skipped FB, however, is the “wrong sex” of the backplane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The backplane is by far the most expensive item in a crate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In FB the backplane has the pins. What??? You bend or break one while inserting a module, and the backplane is shot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That said, JH's 787 experiment was all in FastBus... so it cannot be that bad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page35">
    <p:spTree>
      <p:nvGrpSpPr>
        <p:cNvPr id="1" name=""/>
        <p:cNvGrpSpPr/>
        <p:nvPr/>
      </p:nvGrpSpPr>
      <p:grpSpPr>
        <a:xfrm>
          <a:off x="0" y="0"/>
          <a:ext cx="0" cy="0"/>
          <a:chOff x="0" y="0"/>
          <a:chExt cx="0" cy="0"/>
        </a:xfrm>
      </p:grpSpPr>
      <p:sp>
        <p:nvSpPr>
          <p:cNvPr id="7" name="Slide Number Placeholder 1">
            <a:extLst>
              <a:ext uri="{FF2B5EF4-FFF2-40B4-BE49-F238E27FC236}">
                <a16:creationId xmlns:a16="http://schemas.microsoft.com/office/drawing/2014/main" id="{EA1C3CEA-52B8-6B4D-962E-B5B83B0E28D4}"/>
              </a:ext>
            </a:extLst>
          </p:cNvPr>
          <p:cNvSpPr>
            <a:spLocks noGrp="1"/>
          </p:cNvSpPr>
          <p:nvPr>
            <p:ph type="sldNum" sz="quarter" idx="10"/>
          </p:nvPr>
        </p:nvSpPr>
        <p:spPr/>
        <p:txBody>
          <a:bodyPr>
            <a:normAutofit lnSpcReduction="10000"/>
          </a:bodyPr>
          <a:lstStyle/>
          <a:p>
            <a:pPr lvl="0"/>
            <a:fld id="{91720759-C6A7-CF4E-85C5-B519C577F740}" type="slidenum">
              <a:t>34</a:t>
            </a:fld>
            <a:endParaRPr lang="en-GB"/>
          </a:p>
        </p:txBody>
      </p:sp>
      <p:sp>
        <p:nvSpPr>
          <p:cNvPr id="2" name="Freeform 1">
            <a:extLst>
              <a:ext uri="{FF2B5EF4-FFF2-40B4-BE49-F238E27FC236}">
                <a16:creationId xmlns:a16="http://schemas.microsoft.com/office/drawing/2014/main" id="{58BCE639-777A-FE4E-B806-80DDC53DBA69}"/>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VME</a:t>
            </a:r>
          </a:p>
        </p:txBody>
      </p:sp>
      <p:sp>
        <p:nvSpPr>
          <p:cNvPr id="3" name="Freeform 2">
            <a:extLst>
              <a:ext uri="{FF2B5EF4-FFF2-40B4-BE49-F238E27FC236}">
                <a16:creationId xmlns:a16="http://schemas.microsoft.com/office/drawing/2014/main" id="{8476B65F-BF41-B341-A867-F52A5FD9FF4F}"/>
              </a:ext>
            </a:extLst>
          </p:cNvPr>
          <p:cNvSpPr/>
          <p:nvPr/>
        </p:nvSpPr>
        <p:spPr>
          <a:xfrm>
            <a:off x="160200" y="1189080"/>
            <a:ext cx="7478999" cy="4654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“Virtual Memory Extender”, designed as a digital / computing device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Bus allows to memory-map modules and access them</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Different modules can access each other's memory across the backplane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Many attempts to use VME for analog-type instrumentation (denser, faster, cheaper than CAMAC)</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However, standard VME crates don't have the proper clean power for analog electronics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CERN's add-on standard “VIPA” guarantees certain limits, but makes VME crates really expensive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Still, a wealth of modules in VME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All of PHENIX's DCMs, DCM2s, Partitioners are in VME (e.g VME crate controllers, such as iocondev1a). All use of VME in the PHENIX DAQ is digital-only</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 like(ed) VME a lot for its ease of use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Easy to understand</a:t>
            </a:r>
          </a:p>
        </p:txBody>
      </p:sp>
      <p:pic>
        <p:nvPicPr>
          <p:cNvPr id="4" name="Picture 3">
            <a:extLst>
              <a:ext uri="{FF2B5EF4-FFF2-40B4-BE49-F238E27FC236}">
                <a16:creationId xmlns:a16="http://schemas.microsoft.com/office/drawing/2014/main" id="{DAE339BF-DD30-8041-B90E-618CAC13F36D}"/>
              </a:ext>
            </a:extLst>
          </p:cNvPr>
          <p:cNvPicPr>
            <a:picLocks noChangeAspect="1"/>
          </p:cNvPicPr>
          <p:nvPr/>
        </p:nvPicPr>
        <p:blipFill>
          <a:blip r:embed="rId3">
            <a:lum/>
            <a:alphaModFix/>
          </a:blip>
          <a:srcRect/>
          <a:stretch>
            <a:fillRect/>
          </a:stretch>
        </p:blipFill>
        <p:spPr>
          <a:xfrm>
            <a:off x="7594560" y="2373480"/>
            <a:ext cx="1328760" cy="2500200"/>
          </a:xfrm>
          <a:prstGeom prst="rect">
            <a:avLst/>
          </a:prstGeom>
          <a:noFill/>
          <a:ln>
            <a:noFill/>
          </a:ln>
        </p:spPr>
      </p:pic>
      <p:sp>
        <p:nvSpPr>
          <p:cNvPr id="5" name="Freeform 4">
            <a:extLst>
              <a:ext uri="{FF2B5EF4-FFF2-40B4-BE49-F238E27FC236}">
                <a16:creationId xmlns:a16="http://schemas.microsoft.com/office/drawing/2014/main" id="{7D6935AB-ADA4-2C43-9510-543FCFAE9F61}"/>
              </a:ext>
            </a:extLst>
          </p:cNvPr>
          <p:cNvSpPr/>
          <p:nvPr/>
        </p:nvSpPr>
        <p:spPr>
          <a:xfrm>
            <a:off x="7442280" y="4924440"/>
            <a:ext cx="1535039" cy="1347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00"/>
                </a:solidFill>
                <a:latin typeface="Arial Narrow" pitchFamily="34"/>
                <a:ea typeface="Arial Narrow" pitchFamily="34"/>
                <a:cs typeface="Arial Narrow" pitchFamily="34"/>
              </a:rPr>
              <a:t>Struck SIS3300 8-channel Flash ADC</a:t>
            </a:r>
          </a:p>
        </p:txBody>
      </p:sp>
      <p:pic>
        <p:nvPicPr>
          <p:cNvPr id="6" name="Picture 5">
            <a:extLst>
              <a:ext uri="{FF2B5EF4-FFF2-40B4-BE49-F238E27FC236}">
                <a16:creationId xmlns:a16="http://schemas.microsoft.com/office/drawing/2014/main" id="{64CC4B66-0A3F-B04F-AFF2-052FB70EE987}"/>
              </a:ext>
            </a:extLst>
          </p:cNvPr>
          <p:cNvPicPr>
            <a:picLocks noChangeAspect="1"/>
          </p:cNvPicPr>
          <p:nvPr/>
        </p:nvPicPr>
        <p:blipFill>
          <a:blip r:embed="rId4">
            <a:lum/>
            <a:alphaModFix/>
          </a:blip>
          <a:srcRect/>
          <a:stretch>
            <a:fillRect/>
          </a:stretch>
        </p:blipFill>
        <p:spPr>
          <a:xfrm>
            <a:off x="4081320" y="5029200"/>
            <a:ext cx="3292559" cy="1736639"/>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page36">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id="{49F2484F-304E-2D47-9331-211DFBCC09C6}"/>
              </a:ext>
            </a:extLst>
          </p:cNvPr>
          <p:cNvSpPr>
            <a:spLocks noGrp="1"/>
          </p:cNvSpPr>
          <p:nvPr>
            <p:ph type="sldNum" sz="quarter" idx="10"/>
          </p:nvPr>
        </p:nvSpPr>
        <p:spPr/>
        <p:txBody>
          <a:bodyPr>
            <a:normAutofit lnSpcReduction="10000"/>
          </a:bodyPr>
          <a:lstStyle/>
          <a:p>
            <a:pPr lvl="0"/>
            <a:fld id="{F481E094-D8F4-BC4E-8F68-5F6FD9694697}" type="slidenum">
              <a:t>35</a:t>
            </a:fld>
            <a:endParaRPr lang="en-GB"/>
          </a:p>
        </p:txBody>
      </p:sp>
      <p:pic>
        <p:nvPicPr>
          <p:cNvPr id="2" name="Picture 1">
            <a:extLst>
              <a:ext uri="{FF2B5EF4-FFF2-40B4-BE49-F238E27FC236}">
                <a16:creationId xmlns:a16="http://schemas.microsoft.com/office/drawing/2014/main" id="{3E6E6704-0B1C-D341-90D4-7E5FC9ACFDE4}"/>
              </a:ext>
            </a:extLst>
          </p:cNvPr>
          <p:cNvPicPr>
            <a:picLocks noChangeAspect="1"/>
          </p:cNvPicPr>
          <p:nvPr/>
        </p:nvPicPr>
        <p:blipFill>
          <a:blip r:embed="rId3">
            <a:lum/>
            <a:alphaModFix/>
          </a:blip>
          <a:srcRect/>
          <a:stretch>
            <a:fillRect/>
          </a:stretch>
        </p:blipFill>
        <p:spPr>
          <a:xfrm>
            <a:off x="7002360" y="2770200"/>
            <a:ext cx="771480" cy="1157400"/>
          </a:xfrm>
          <a:prstGeom prst="rect">
            <a:avLst/>
          </a:prstGeom>
          <a:noFill/>
          <a:ln>
            <a:noFill/>
          </a:ln>
        </p:spPr>
      </p:pic>
      <p:pic>
        <p:nvPicPr>
          <p:cNvPr id="3" name="Picture 2">
            <a:extLst>
              <a:ext uri="{FF2B5EF4-FFF2-40B4-BE49-F238E27FC236}">
                <a16:creationId xmlns:a16="http://schemas.microsoft.com/office/drawing/2014/main" id="{23D481B6-9D96-6649-87EB-DB1E09792B06}"/>
              </a:ext>
            </a:extLst>
          </p:cNvPr>
          <p:cNvPicPr>
            <a:picLocks noChangeAspect="1"/>
          </p:cNvPicPr>
          <p:nvPr/>
        </p:nvPicPr>
        <p:blipFill>
          <a:blip r:embed="rId3">
            <a:lum/>
            <a:alphaModFix/>
          </a:blip>
          <a:srcRect/>
          <a:stretch>
            <a:fillRect/>
          </a:stretch>
        </p:blipFill>
        <p:spPr>
          <a:xfrm>
            <a:off x="1603440" y="2770200"/>
            <a:ext cx="771480" cy="1157400"/>
          </a:xfrm>
          <a:prstGeom prst="rect">
            <a:avLst/>
          </a:prstGeom>
          <a:noFill/>
          <a:ln>
            <a:noFill/>
          </a:ln>
        </p:spPr>
      </p:pic>
      <p:pic>
        <p:nvPicPr>
          <p:cNvPr id="4" name="Picture 3">
            <a:extLst>
              <a:ext uri="{FF2B5EF4-FFF2-40B4-BE49-F238E27FC236}">
                <a16:creationId xmlns:a16="http://schemas.microsoft.com/office/drawing/2014/main" id="{DF1731D3-64AF-2240-BA82-DED598C1E057}"/>
              </a:ext>
            </a:extLst>
          </p:cNvPr>
          <p:cNvPicPr>
            <a:picLocks noChangeAspect="1"/>
          </p:cNvPicPr>
          <p:nvPr/>
        </p:nvPicPr>
        <p:blipFill>
          <a:blip r:embed="rId4">
            <a:lum/>
            <a:alphaModFix/>
          </a:blip>
          <a:srcRect/>
          <a:stretch>
            <a:fillRect/>
          </a:stretch>
        </p:blipFill>
        <p:spPr>
          <a:xfrm>
            <a:off x="4413240" y="2968559"/>
            <a:ext cx="749160" cy="1157400"/>
          </a:xfrm>
          <a:prstGeom prst="rect">
            <a:avLst/>
          </a:prstGeom>
          <a:noFill/>
          <a:ln>
            <a:noFill/>
          </a:ln>
        </p:spPr>
      </p:pic>
      <p:sp>
        <p:nvSpPr>
          <p:cNvPr id="5" name="Freeform 4">
            <a:extLst>
              <a:ext uri="{FF2B5EF4-FFF2-40B4-BE49-F238E27FC236}">
                <a16:creationId xmlns:a16="http://schemas.microsoft.com/office/drawing/2014/main" id="{A89C6B0B-ECB5-D647-B703-BC42D32A032F}"/>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New(er) Developments</a:t>
            </a:r>
          </a:p>
        </p:txBody>
      </p:sp>
      <p:sp>
        <p:nvSpPr>
          <p:cNvPr id="6" name="Freeform 5">
            <a:extLst>
              <a:ext uri="{FF2B5EF4-FFF2-40B4-BE49-F238E27FC236}">
                <a16:creationId xmlns:a16="http://schemas.microsoft.com/office/drawing/2014/main" id="{3B9CA5FC-E89B-E145-9C79-B0BFDDCEE1EB}"/>
              </a:ext>
            </a:extLst>
          </p:cNvPr>
          <p:cNvSpPr/>
          <p:nvPr/>
        </p:nvSpPr>
        <p:spPr>
          <a:xfrm>
            <a:off x="1482840" y="5551560"/>
            <a:ext cx="2412720" cy="10555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PET Scanner for Mammography / Rodents (3072 LYSO crystals)</a:t>
            </a:r>
          </a:p>
        </p:txBody>
      </p:sp>
      <p:sp>
        <p:nvSpPr>
          <p:cNvPr id="7" name="Freeform 6">
            <a:extLst>
              <a:ext uri="{FF2B5EF4-FFF2-40B4-BE49-F238E27FC236}">
                <a16:creationId xmlns:a16="http://schemas.microsoft.com/office/drawing/2014/main" id="{01F54793-F511-114C-9B6F-9BC8F477210E}"/>
              </a:ext>
            </a:extLst>
          </p:cNvPr>
          <p:cNvSpPr/>
          <p:nvPr/>
        </p:nvSpPr>
        <p:spPr>
          <a:xfrm>
            <a:off x="930240" y="2513160"/>
            <a:ext cx="7497720" cy="442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CCFF"/>
          </a:solidFill>
          <a:ln w="9360" cap="sq">
            <a:solidFill>
              <a:srgbClr val="000000"/>
            </a:solidFill>
            <a:prstDash val="solid"/>
            <a:roun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RCDAQ</a:t>
            </a:r>
          </a:p>
        </p:txBody>
      </p:sp>
      <p:pic>
        <p:nvPicPr>
          <p:cNvPr id="8" name="Picture 7">
            <a:extLst>
              <a:ext uri="{FF2B5EF4-FFF2-40B4-BE49-F238E27FC236}">
                <a16:creationId xmlns:a16="http://schemas.microsoft.com/office/drawing/2014/main" id="{B7EBF55A-190C-8643-8D96-DC8B8EDA874E}"/>
              </a:ext>
            </a:extLst>
          </p:cNvPr>
          <p:cNvPicPr>
            <a:picLocks noChangeAspect="1"/>
          </p:cNvPicPr>
          <p:nvPr/>
        </p:nvPicPr>
        <p:blipFill>
          <a:blip r:embed="rId5">
            <a:lum/>
            <a:alphaModFix/>
          </a:blip>
          <a:srcRect l="47381" t="23703" r="31585" b="31602"/>
          <a:stretch>
            <a:fillRect/>
          </a:stretch>
        </p:blipFill>
        <p:spPr>
          <a:xfrm>
            <a:off x="1074600" y="3755880"/>
            <a:ext cx="1868760" cy="1819439"/>
          </a:xfrm>
          <a:prstGeom prst="rect">
            <a:avLst/>
          </a:prstGeom>
          <a:noFill/>
          <a:ln>
            <a:noFill/>
          </a:ln>
        </p:spPr>
      </p:pic>
      <p:pic>
        <p:nvPicPr>
          <p:cNvPr id="9" name="Picture 8">
            <a:extLst>
              <a:ext uri="{FF2B5EF4-FFF2-40B4-BE49-F238E27FC236}">
                <a16:creationId xmlns:a16="http://schemas.microsoft.com/office/drawing/2014/main" id="{53414D3F-E162-0642-9BDF-803F1AD78253}"/>
              </a:ext>
            </a:extLst>
          </p:cNvPr>
          <p:cNvPicPr>
            <a:picLocks noChangeAspect="1"/>
          </p:cNvPicPr>
          <p:nvPr/>
        </p:nvPicPr>
        <p:blipFill>
          <a:blip r:embed="rId6">
            <a:lum/>
            <a:alphaModFix/>
          </a:blip>
          <a:srcRect/>
          <a:stretch>
            <a:fillRect/>
          </a:stretch>
        </p:blipFill>
        <p:spPr>
          <a:xfrm>
            <a:off x="366839" y="5156280"/>
            <a:ext cx="1130040" cy="1293840"/>
          </a:xfrm>
          <a:prstGeom prst="rect">
            <a:avLst/>
          </a:prstGeom>
          <a:noFill/>
          <a:ln>
            <a:noFill/>
          </a:ln>
        </p:spPr>
      </p:pic>
      <p:sp>
        <p:nvSpPr>
          <p:cNvPr id="10" name="Straight Connector 9">
            <a:extLst>
              <a:ext uri="{FF2B5EF4-FFF2-40B4-BE49-F238E27FC236}">
                <a16:creationId xmlns:a16="http://schemas.microsoft.com/office/drawing/2014/main" id="{814ABC5E-1CAE-F940-8072-98E232F25DD8}"/>
              </a:ext>
            </a:extLst>
          </p:cNvPr>
          <p:cNvSpPr/>
          <p:nvPr/>
        </p:nvSpPr>
        <p:spPr>
          <a:xfrm flipV="1">
            <a:off x="1007999" y="4048199"/>
            <a:ext cx="1646281" cy="233281"/>
          </a:xfrm>
          <a:prstGeom prst="line">
            <a:avLst/>
          </a:prstGeom>
          <a:noFill/>
          <a:ln w="9360" cap="sq">
            <a:solidFill>
              <a:srgbClr val="FF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Freeform 10">
            <a:extLst>
              <a:ext uri="{FF2B5EF4-FFF2-40B4-BE49-F238E27FC236}">
                <a16:creationId xmlns:a16="http://schemas.microsoft.com/office/drawing/2014/main" id="{E02331AA-C0AC-9042-9A2B-F798EFF75DF4}"/>
              </a:ext>
            </a:extLst>
          </p:cNvPr>
          <p:cNvSpPr/>
          <p:nvPr/>
        </p:nvSpPr>
        <p:spPr>
          <a:xfrm>
            <a:off x="173160" y="4091040"/>
            <a:ext cx="917280" cy="392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“TSPM”</a:t>
            </a:r>
          </a:p>
        </p:txBody>
      </p:sp>
      <p:sp>
        <p:nvSpPr>
          <p:cNvPr id="12" name="Freeform 11">
            <a:extLst>
              <a:ext uri="{FF2B5EF4-FFF2-40B4-BE49-F238E27FC236}">
                <a16:creationId xmlns:a16="http://schemas.microsoft.com/office/drawing/2014/main" id="{B5AD1173-F15C-E941-8A4D-FDFC47D6F9C6}"/>
              </a:ext>
            </a:extLst>
          </p:cNvPr>
          <p:cNvSpPr/>
          <p:nvPr/>
        </p:nvSpPr>
        <p:spPr>
          <a:xfrm>
            <a:off x="1749599" y="4809960"/>
            <a:ext cx="1509479" cy="392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Prototype</a:t>
            </a:r>
          </a:p>
        </p:txBody>
      </p:sp>
      <p:pic>
        <p:nvPicPr>
          <p:cNvPr id="13" name="Picture 12">
            <a:extLst>
              <a:ext uri="{FF2B5EF4-FFF2-40B4-BE49-F238E27FC236}">
                <a16:creationId xmlns:a16="http://schemas.microsoft.com/office/drawing/2014/main" id="{C2379F45-6C11-5B44-B524-96B172878F8B}"/>
              </a:ext>
            </a:extLst>
          </p:cNvPr>
          <p:cNvPicPr>
            <a:picLocks noChangeAspect="1"/>
          </p:cNvPicPr>
          <p:nvPr/>
        </p:nvPicPr>
        <p:blipFill>
          <a:blip r:embed="rId7">
            <a:lum/>
            <a:alphaModFix/>
          </a:blip>
          <a:srcRect/>
          <a:stretch>
            <a:fillRect/>
          </a:stretch>
        </p:blipFill>
        <p:spPr>
          <a:xfrm>
            <a:off x="3935520" y="3862439"/>
            <a:ext cx="1596960" cy="955799"/>
          </a:xfrm>
          <a:prstGeom prst="rect">
            <a:avLst/>
          </a:prstGeom>
          <a:noFill/>
          <a:ln>
            <a:noFill/>
          </a:ln>
        </p:spPr>
      </p:pic>
      <p:pic>
        <p:nvPicPr>
          <p:cNvPr id="14" name="Picture 13">
            <a:extLst>
              <a:ext uri="{FF2B5EF4-FFF2-40B4-BE49-F238E27FC236}">
                <a16:creationId xmlns:a16="http://schemas.microsoft.com/office/drawing/2014/main" id="{1D9C8EAF-01EA-B049-86E9-4019DED9F7F4}"/>
              </a:ext>
            </a:extLst>
          </p:cNvPr>
          <p:cNvPicPr>
            <a:picLocks noChangeAspect="1"/>
          </p:cNvPicPr>
          <p:nvPr/>
        </p:nvPicPr>
        <p:blipFill>
          <a:blip r:embed="rId8">
            <a:lum/>
            <a:alphaModFix/>
          </a:blip>
          <a:srcRect/>
          <a:stretch>
            <a:fillRect/>
          </a:stretch>
        </p:blipFill>
        <p:spPr>
          <a:xfrm>
            <a:off x="3924360" y="4591080"/>
            <a:ext cx="1614600" cy="716040"/>
          </a:xfrm>
          <a:prstGeom prst="rect">
            <a:avLst/>
          </a:prstGeom>
          <a:noFill/>
          <a:ln>
            <a:noFill/>
          </a:ln>
        </p:spPr>
      </p:pic>
      <p:sp>
        <p:nvSpPr>
          <p:cNvPr id="15" name="Freeform 14">
            <a:extLst>
              <a:ext uri="{FF2B5EF4-FFF2-40B4-BE49-F238E27FC236}">
                <a16:creationId xmlns:a16="http://schemas.microsoft.com/office/drawing/2014/main" id="{E2E46542-D0EB-3043-A27C-7AE7130C00E3}"/>
              </a:ext>
            </a:extLst>
          </p:cNvPr>
          <p:cNvSpPr/>
          <p:nvPr/>
        </p:nvSpPr>
        <p:spPr>
          <a:xfrm>
            <a:off x="3948120" y="5278320"/>
            <a:ext cx="2011320" cy="14875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DRS4 Eval board</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“USB Oscilloscope”</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Nice for triggering, say, for cosmics</a:t>
            </a:r>
          </a:p>
        </p:txBody>
      </p:sp>
      <p:pic>
        <p:nvPicPr>
          <p:cNvPr id="16" name="Picture 15">
            <a:extLst>
              <a:ext uri="{FF2B5EF4-FFF2-40B4-BE49-F238E27FC236}">
                <a16:creationId xmlns:a16="http://schemas.microsoft.com/office/drawing/2014/main" id="{985A0820-1376-C747-A41F-C7BD2AAB0BA5}"/>
              </a:ext>
            </a:extLst>
          </p:cNvPr>
          <p:cNvPicPr>
            <a:picLocks noChangeAspect="1"/>
          </p:cNvPicPr>
          <p:nvPr/>
        </p:nvPicPr>
        <p:blipFill>
          <a:blip r:embed="rId9">
            <a:lum/>
            <a:alphaModFix/>
          </a:blip>
          <a:srcRect l="12649" t="18967" r="31619"/>
          <a:stretch>
            <a:fillRect/>
          </a:stretch>
        </p:blipFill>
        <p:spPr>
          <a:xfrm>
            <a:off x="6146640" y="3871800"/>
            <a:ext cx="2613240" cy="1655999"/>
          </a:xfrm>
          <a:prstGeom prst="rect">
            <a:avLst/>
          </a:prstGeom>
          <a:noFill/>
          <a:ln>
            <a:noFill/>
          </a:ln>
        </p:spPr>
      </p:pic>
      <p:sp>
        <p:nvSpPr>
          <p:cNvPr id="17" name="Freeform 16">
            <a:extLst>
              <a:ext uri="{FF2B5EF4-FFF2-40B4-BE49-F238E27FC236}">
                <a16:creationId xmlns:a16="http://schemas.microsoft.com/office/drawing/2014/main" id="{1DFDA561-607D-AF4B-9407-59AD5BF93B92}"/>
              </a:ext>
            </a:extLst>
          </p:cNvPr>
          <p:cNvSpPr/>
          <p:nvPr/>
        </p:nvSpPr>
        <p:spPr>
          <a:xfrm>
            <a:off x="6396120" y="5638680"/>
            <a:ext cx="2011320" cy="109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The SRS System</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1800" b="1" i="0" u="none" strike="noStrike" baseline="0">
              <a:ln>
                <a:noFill/>
              </a:ln>
              <a:solidFill>
                <a:srgbClr val="FFFFFF"/>
              </a:solidFill>
              <a:latin typeface="Arial Narrow" pitchFamily="34"/>
              <a:ea typeface="Lucida Sans Unicode" pitchFamily="2"/>
              <a:cs typeface="Lucida Sans Unicode" pitchFamily="2"/>
            </a:endParaRPr>
          </a:p>
        </p:txBody>
      </p:sp>
      <p:sp>
        <p:nvSpPr>
          <p:cNvPr id="18" name="Freeform 17">
            <a:extLst>
              <a:ext uri="{FF2B5EF4-FFF2-40B4-BE49-F238E27FC236}">
                <a16:creationId xmlns:a16="http://schemas.microsoft.com/office/drawing/2014/main" id="{3D2B6829-5B72-F24C-91B7-F188DFBFEBBF}"/>
              </a:ext>
            </a:extLst>
          </p:cNvPr>
          <p:cNvSpPr/>
          <p:nvPr/>
        </p:nvSpPr>
        <p:spPr>
          <a:xfrm>
            <a:off x="290520" y="1025639"/>
            <a:ext cx="8594640" cy="14875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FF"/>
                </a:solidFill>
                <a:latin typeface="Arial Narrow" pitchFamily="34"/>
                <a:ea typeface="Arial Narrow" pitchFamily="34"/>
                <a:cs typeface="Arial Narrow" pitchFamily="34"/>
              </a:rPr>
              <a:t>For various groups (medical imaging, GEM R&amp;D, Stony Brook GEM Cherenkov, Yale...) I'm providing a modern DAQ system running on a PC.</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FF"/>
                </a:solidFill>
                <a:latin typeface="Arial Narrow" pitchFamily="34"/>
                <a:ea typeface="Arial Narrow" pitchFamily="34"/>
                <a:cs typeface="Arial Narrow" pitchFamily="34"/>
              </a:rPr>
              <a:t>The principal data streams into a PC are network, USB, and PCI/PCIe</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FF"/>
                </a:solidFill>
                <a:latin typeface="Arial Narrow" pitchFamily="34"/>
                <a:ea typeface="Arial Narrow" pitchFamily="34"/>
                <a:cs typeface="Arial Narrow" pitchFamily="34"/>
              </a:rPr>
              <a:t>Most folks planning some test beam will likely interact with it. SB@SLAC (now), MPC-EX...</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page37">
    <p:spTree>
      <p:nvGrpSpPr>
        <p:cNvPr id="1" name=""/>
        <p:cNvGrpSpPr/>
        <p:nvPr/>
      </p:nvGrpSpPr>
      <p:grpSpPr>
        <a:xfrm>
          <a:off x="0" y="0"/>
          <a:ext cx="0" cy="0"/>
          <a:chOff x="0" y="0"/>
          <a:chExt cx="0" cy="0"/>
        </a:xfrm>
      </p:grpSpPr>
      <p:sp>
        <p:nvSpPr>
          <p:cNvPr id="17" name="Slide Number Placeholder 1">
            <a:extLst>
              <a:ext uri="{FF2B5EF4-FFF2-40B4-BE49-F238E27FC236}">
                <a16:creationId xmlns:a16="http://schemas.microsoft.com/office/drawing/2014/main" id="{B07DC906-3FA8-B249-8209-C953B0C50040}"/>
              </a:ext>
            </a:extLst>
          </p:cNvPr>
          <p:cNvSpPr>
            <a:spLocks noGrp="1"/>
          </p:cNvSpPr>
          <p:nvPr>
            <p:ph type="sldNum" sz="quarter" idx="10"/>
          </p:nvPr>
        </p:nvSpPr>
        <p:spPr/>
        <p:txBody>
          <a:bodyPr>
            <a:normAutofit lnSpcReduction="10000"/>
          </a:bodyPr>
          <a:lstStyle/>
          <a:p>
            <a:pPr lvl="0"/>
            <a:fld id="{F9C3C9BE-444C-464A-8F96-33BA7472EB7B}" type="slidenum">
              <a:t>36</a:t>
            </a:fld>
            <a:endParaRPr lang="en-GB"/>
          </a:p>
        </p:txBody>
      </p:sp>
      <p:sp>
        <p:nvSpPr>
          <p:cNvPr id="2" name="Title 1">
            <a:extLst>
              <a:ext uri="{FF2B5EF4-FFF2-40B4-BE49-F238E27FC236}">
                <a16:creationId xmlns:a16="http://schemas.microsoft.com/office/drawing/2014/main" id="{25BFB0E8-3D1E-594D-9978-DBAEBB03DC73}"/>
              </a:ext>
            </a:extLst>
          </p:cNvPr>
          <p:cNvSpPr txBox="1">
            <a:spLocks noGrp="1"/>
          </p:cNvSpPr>
          <p:nvPr>
            <p:ph type="title" idx="4294967295"/>
          </p:nvPr>
        </p:nvSpPr>
        <p:spPr>
          <a:xfrm>
            <a:off x="837720" y="304560"/>
            <a:ext cx="7613640" cy="603000"/>
          </a:xfrm>
        </p:spPr>
        <p:txBody>
          <a:bodyPr wrap="square">
            <a:normAutofit/>
          </a:bodyPr>
          <a:lstStyle/>
          <a:p>
            <a:pPr lvl="0"/>
            <a:r>
              <a:rPr lang="en-US"/>
              <a:t>Dead Time</a:t>
            </a:r>
          </a:p>
        </p:txBody>
      </p:sp>
      <p:grpSp>
        <p:nvGrpSpPr>
          <p:cNvPr id="3" name="Group 2">
            <a:extLst>
              <a:ext uri="{FF2B5EF4-FFF2-40B4-BE49-F238E27FC236}">
                <a16:creationId xmlns:a16="http://schemas.microsoft.com/office/drawing/2014/main" id="{BB8D0362-B639-F14B-A902-CD20666F0FD6}"/>
              </a:ext>
            </a:extLst>
          </p:cNvPr>
          <p:cNvGrpSpPr/>
          <p:nvPr/>
        </p:nvGrpSpPr>
        <p:grpSpPr>
          <a:xfrm>
            <a:off x="155160" y="1609560"/>
            <a:ext cx="8710920" cy="4242600"/>
            <a:chOff x="155160" y="1609560"/>
            <a:chExt cx="8710920" cy="4242600"/>
          </a:xfrm>
        </p:grpSpPr>
        <p:pic>
          <p:nvPicPr>
            <p:cNvPr id="4" name="Picture 3">
              <a:extLst>
                <a:ext uri="{FF2B5EF4-FFF2-40B4-BE49-F238E27FC236}">
                  <a16:creationId xmlns:a16="http://schemas.microsoft.com/office/drawing/2014/main" id="{DA4FC9CA-19CC-614E-A5E1-383949827D0E}"/>
                </a:ext>
              </a:extLst>
            </p:cNvPr>
            <p:cNvPicPr>
              <a:picLocks noChangeAspect="1"/>
            </p:cNvPicPr>
            <p:nvPr/>
          </p:nvPicPr>
          <p:blipFill>
            <a:blip r:embed="rId3">
              <a:lum/>
              <a:alphaModFix/>
            </a:blip>
            <a:srcRect t="12751"/>
            <a:stretch>
              <a:fillRect/>
            </a:stretch>
          </p:blipFill>
          <p:spPr>
            <a:xfrm>
              <a:off x="155160" y="1609560"/>
              <a:ext cx="8710920" cy="4242600"/>
            </a:xfrm>
            <a:prstGeom prst="rect">
              <a:avLst/>
            </a:prstGeom>
            <a:noFill/>
            <a:ln>
              <a:noFill/>
            </a:ln>
          </p:spPr>
        </p:pic>
        <p:sp>
          <p:nvSpPr>
            <p:cNvPr id="5" name="Freeform 4">
              <a:extLst>
                <a:ext uri="{FF2B5EF4-FFF2-40B4-BE49-F238E27FC236}">
                  <a16:creationId xmlns:a16="http://schemas.microsoft.com/office/drawing/2014/main" id="{5E9A4367-4666-F540-817D-D3E56872F543}"/>
                </a:ext>
              </a:extLst>
            </p:cNvPr>
            <p:cNvSpPr/>
            <p:nvPr/>
          </p:nvSpPr>
          <p:spPr>
            <a:xfrm>
              <a:off x="1992240" y="4291920"/>
              <a:ext cx="3781080" cy="1407240"/>
            </a:xfrm>
            <a:custGeom>
              <a:avLst>
                <a:gd name="f0" fmla="val 104"/>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solidFill>
              <a:srgbClr val="FF3333"/>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Rectangle 5">
              <a:extLst>
                <a:ext uri="{FF2B5EF4-FFF2-40B4-BE49-F238E27FC236}">
                  <a16:creationId xmlns:a16="http://schemas.microsoft.com/office/drawing/2014/main" id="{DE75FDB9-EBBB-FB45-8960-FB812836EB4B}"/>
                </a:ext>
              </a:extLst>
            </p:cNvPr>
            <p:cNvSpPr/>
            <p:nvPr/>
          </p:nvSpPr>
          <p:spPr>
            <a:xfrm>
              <a:off x="2046960" y="4460760"/>
              <a:ext cx="3447720" cy="975240"/>
            </a:xfrm>
            <a:prstGeom prst="rect">
              <a:avLst/>
            </a:prstGeom>
          </p:spPr>
          <p:txBody>
            <a:bodyPr vert="horz" wrap="none" lIns="90000" tIns="46800" rIns="90000" bIns="46800" fromWordArt="1" anchor="ctr" anchorCtr="1" compatLnSpc="1">
              <a:prstTxWarp prst="textPlain">
                <a:avLst/>
              </a:prstTxWarp>
              <a:norm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w="9360">
                    <a:solidFill>
                      <a:srgbClr val="000000"/>
                    </a:solidFill>
                    <a:prstDash val="solid"/>
                    <a:miter/>
                  </a:ln>
                  <a:solidFill>
                    <a:srgbClr val="000000"/>
                  </a:solidFill>
                  <a:latin typeface="Arial Black" pitchFamily="18"/>
                  <a:ea typeface="Arial Black" pitchFamily="18"/>
                  <a:cs typeface="Arial Black" pitchFamily="18"/>
                </a:rPr>
                <a:t>Deadtime is Evil!</a:t>
              </a:r>
            </a:p>
          </p:txBody>
        </p:sp>
        <p:sp>
          <p:nvSpPr>
            <p:cNvPr id="7" name="Freeform 6">
              <a:extLst>
                <a:ext uri="{FF2B5EF4-FFF2-40B4-BE49-F238E27FC236}">
                  <a16:creationId xmlns:a16="http://schemas.microsoft.com/office/drawing/2014/main" id="{115839E6-DEC1-D841-AD7A-579BC03227CE}"/>
                </a:ext>
              </a:extLst>
            </p:cNvPr>
            <p:cNvSpPr/>
            <p:nvPr/>
          </p:nvSpPr>
          <p:spPr>
            <a:xfrm>
              <a:off x="2997000" y="2651760"/>
              <a:ext cx="672840" cy="558720"/>
            </a:xfrm>
            <a:custGeom>
              <a:avLst>
                <a:gd name="f0" fmla="val 1770"/>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solidFill>
              <a:srgbClr val="729FCF"/>
            </a:solidFill>
            <a:ln>
              <a:noFill/>
              <a:prstDash val="soli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0" i="0" u="none" strike="noStrike" baseline="0">
                  <a:ln>
                    <a:noFill/>
                  </a:ln>
                  <a:solidFill>
                    <a:srgbClr val="000000"/>
                  </a:solidFill>
                  <a:latin typeface="Times New Roman" pitchFamily="18"/>
                  <a:ea typeface="Lucida Sans Unicode" pitchFamily="2"/>
                  <a:cs typeface="Lucida Sans Unicode" pitchFamily="2"/>
                </a:rPr>
                <a:t>More</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0" i="0" u="none" strike="noStrike" baseline="0">
                  <a:ln>
                    <a:noFill/>
                  </a:ln>
                  <a:solidFill>
                    <a:srgbClr val="000000"/>
                  </a:solidFill>
                  <a:latin typeface="Times New Roman" pitchFamily="18"/>
                  <a:ea typeface="Lucida Sans Unicode" pitchFamily="2"/>
                  <a:cs typeface="Lucida Sans Unicode" pitchFamily="2"/>
                </a:rPr>
                <a:t>Than</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0" i="0" u="none" strike="noStrike" baseline="0">
                  <a:ln>
                    <a:noFill/>
                  </a:ln>
                  <a:solidFill>
                    <a:srgbClr val="000000"/>
                  </a:solidFill>
                  <a:latin typeface="Times New Roman" pitchFamily="18"/>
                  <a:ea typeface="Lucida Sans Unicode" pitchFamily="2"/>
                  <a:cs typeface="Lucida Sans Unicode" pitchFamily="2"/>
                </a:rPr>
                <a:t>10%!</a:t>
              </a:r>
            </a:p>
          </p:txBody>
        </p:sp>
        <p:sp>
          <p:nvSpPr>
            <p:cNvPr id="8" name="Rectangle 7">
              <a:extLst>
                <a:ext uri="{FF2B5EF4-FFF2-40B4-BE49-F238E27FC236}">
                  <a16:creationId xmlns:a16="http://schemas.microsoft.com/office/drawing/2014/main" id="{87B7B650-4DD5-F64B-9217-CD5550B6258D}"/>
                </a:ext>
              </a:extLst>
            </p:cNvPr>
            <p:cNvSpPr/>
            <p:nvPr/>
          </p:nvSpPr>
          <p:spPr>
            <a:xfrm>
              <a:off x="5437800" y="1729439"/>
              <a:ext cx="2715840" cy="453239"/>
            </a:xfrm>
            <a:prstGeom prst="rect">
              <a:avLst/>
            </a:prstGeom>
          </p:spPr>
          <p:txBody>
            <a:bodyPr vert="horz" wrap="none" lIns="90000" tIns="46800" rIns="90000" bIns="46800" fromWordArt="1" anchor="ctr" anchorCtr="1" compatLnSpc="1">
              <a:prstTxWarp prst="textPlain">
                <a:avLst/>
              </a:prstTxWarp>
              <a:norm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w="9360">
                    <a:solidFill>
                      <a:srgbClr val="000000"/>
                    </a:solidFill>
                    <a:prstDash val="solid"/>
                    <a:miter/>
                  </a:ln>
                  <a:solidFill>
                    <a:srgbClr val="000000"/>
                  </a:solidFill>
                  <a:latin typeface="Arial Black" pitchFamily="18"/>
                  <a:ea typeface="Arial Black" pitchFamily="18"/>
                  <a:cs typeface="Arial Black" pitchFamily="18"/>
                </a:rPr>
                <a:t>Don't let Deadtime</a:t>
              </a:r>
            </a:p>
          </p:txBody>
        </p:sp>
        <p:sp>
          <p:nvSpPr>
            <p:cNvPr id="9" name="Rectangle 8">
              <a:extLst>
                <a:ext uri="{FF2B5EF4-FFF2-40B4-BE49-F238E27FC236}">
                  <a16:creationId xmlns:a16="http://schemas.microsoft.com/office/drawing/2014/main" id="{F07BE7F3-3185-CE4E-8AE3-685887070EE8}"/>
                </a:ext>
              </a:extLst>
            </p:cNvPr>
            <p:cNvSpPr/>
            <p:nvPr/>
          </p:nvSpPr>
          <p:spPr>
            <a:xfrm>
              <a:off x="5475240" y="2056680"/>
              <a:ext cx="2635200" cy="689040"/>
            </a:xfrm>
            <a:prstGeom prst="rect">
              <a:avLst/>
            </a:prstGeom>
          </p:spPr>
          <p:txBody>
            <a:bodyPr vert="horz" wrap="none" lIns="90000" tIns="46800" rIns="90000" bIns="46800" fromWordArt="1" anchor="ctr" anchorCtr="1" compatLnSpc="1">
              <a:prstTxWarp prst="textPlain">
                <a:avLst/>
              </a:prstTxWarp>
              <a:norm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w="9360">
                    <a:solidFill>
                      <a:srgbClr val="000000"/>
                    </a:solidFill>
                    <a:prstDash val="solid"/>
                    <a:miter/>
                  </a:ln>
                  <a:solidFill>
                    <a:srgbClr val="000000"/>
                  </a:solidFill>
                  <a:latin typeface="Arial Black" pitchFamily="18"/>
                  <a:ea typeface="Arial Black" pitchFamily="18"/>
                  <a:cs typeface="Arial Black" pitchFamily="18"/>
                </a:rPr>
                <a:t>ruin your data</a:t>
              </a:r>
            </a:p>
          </p:txBody>
        </p:sp>
        <p:sp>
          <p:nvSpPr>
            <p:cNvPr id="10" name="Freeform 9">
              <a:extLst>
                <a:ext uri="{FF2B5EF4-FFF2-40B4-BE49-F238E27FC236}">
                  <a16:creationId xmlns:a16="http://schemas.microsoft.com/office/drawing/2014/main" id="{56689C60-3EAD-2141-9829-D6BF6B1DB307}"/>
                </a:ext>
              </a:extLst>
            </p:cNvPr>
            <p:cNvSpPr/>
            <p:nvPr/>
          </p:nvSpPr>
          <p:spPr>
            <a:xfrm>
              <a:off x="6662520" y="2086560"/>
              <a:ext cx="672840" cy="727919"/>
            </a:xfrm>
            <a:custGeom>
              <a:avLst>
                <a:gd name="f0" fmla="val 0"/>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solidFill>
              <a:srgbClr val="FF3333"/>
            </a:solidFill>
            <a:ln>
              <a:noFill/>
              <a:prstDash val="soli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Scientists</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for less</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Deadtime</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9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Freeform 10">
              <a:extLst>
                <a:ext uri="{FF2B5EF4-FFF2-40B4-BE49-F238E27FC236}">
                  <a16:creationId xmlns:a16="http://schemas.microsoft.com/office/drawing/2014/main" id="{1F360643-E238-B748-90C7-27B88A2444F2}"/>
                </a:ext>
              </a:extLst>
            </p:cNvPr>
            <p:cNvSpPr/>
            <p:nvPr/>
          </p:nvSpPr>
          <p:spPr>
            <a:xfrm>
              <a:off x="5459400" y="2310120"/>
              <a:ext cx="672840" cy="727919"/>
            </a:xfrm>
            <a:custGeom>
              <a:avLst>
                <a:gd name="f0" fmla="val 0"/>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solidFill>
              <a:srgbClr val="9966CC"/>
            </a:solidFill>
            <a:ln>
              <a:noFill/>
              <a:prstDash val="soli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Scientists</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for less</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Deadtime</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9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Freeform 11">
              <a:extLst>
                <a:ext uri="{FF2B5EF4-FFF2-40B4-BE49-F238E27FC236}">
                  <a16:creationId xmlns:a16="http://schemas.microsoft.com/office/drawing/2014/main" id="{4E5DBADF-616E-B74B-9F92-BE53A3503E9A}"/>
                </a:ext>
              </a:extLst>
            </p:cNvPr>
            <p:cNvSpPr/>
            <p:nvPr/>
          </p:nvSpPr>
          <p:spPr>
            <a:xfrm>
              <a:off x="2322000" y="2239200"/>
              <a:ext cx="456839" cy="559440"/>
            </a:xfrm>
            <a:custGeom>
              <a:avLst>
                <a:gd name="f0" fmla="val 1770"/>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solidFill>
              <a:srgbClr val="729FCF"/>
            </a:solidFill>
            <a:ln>
              <a:noFill/>
              <a:prstDash val="soli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Less</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than</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10%!</a:t>
              </a:r>
            </a:p>
          </p:txBody>
        </p:sp>
        <p:sp>
          <p:nvSpPr>
            <p:cNvPr id="13" name="Freeform 12">
              <a:extLst>
                <a:ext uri="{FF2B5EF4-FFF2-40B4-BE49-F238E27FC236}">
                  <a16:creationId xmlns:a16="http://schemas.microsoft.com/office/drawing/2014/main" id="{E09EF2AD-CFC6-1A48-97AE-1D173E0CD990}"/>
                </a:ext>
              </a:extLst>
            </p:cNvPr>
            <p:cNvSpPr/>
            <p:nvPr/>
          </p:nvSpPr>
          <p:spPr>
            <a:xfrm>
              <a:off x="1387799" y="2463120"/>
              <a:ext cx="456839" cy="559440"/>
            </a:xfrm>
            <a:custGeom>
              <a:avLst>
                <a:gd name="f0" fmla="val 1770"/>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solidFill>
              <a:srgbClr val="729FCF"/>
            </a:solidFill>
            <a:ln>
              <a:noFill/>
              <a:prstDash val="soli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Less</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than</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0" i="0" u="none" strike="noStrike" baseline="0">
                  <a:ln>
                    <a:noFill/>
                  </a:ln>
                  <a:solidFill>
                    <a:srgbClr val="000000"/>
                  </a:solidFill>
                  <a:latin typeface="Times New Roman" pitchFamily="18"/>
                  <a:ea typeface="Lucida Sans Unicode" pitchFamily="2"/>
                  <a:cs typeface="Lucida Sans Unicode" pitchFamily="2"/>
                </a:rPr>
                <a:t>10%!</a:t>
              </a:r>
            </a:p>
          </p:txBody>
        </p:sp>
        <p:sp>
          <p:nvSpPr>
            <p:cNvPr id="14" name="Rectangle 13">
              <a:extLst>
                <a:ext uri="{FF2B5EF4-FFF2-40B4-BE49-F238E27FC236}">
                  <a16:creationId xmlns:a16="http://schemas.microsoft.com/office/drawing/2014/main" id="{D7DD8ED8-BCAF-F343-91C0-6B7D2206986F}"/>
                </a:ext>
              </a:extLst>
            </p:cNvPr>
            <p:cNvSpPr/>
            <p:nvPr/>
          </p:nvSpPr>
          <p:spPr>
            <a:xfrm>
              <a:off x="186840" y="2716200"/>
              <a:ext cx="1175040" cy="353520"/>
            </a:xfrm>
            <a:prstGeom prst="rect">
              <a:avLst/>
            </a:prstGeom>
          </p:spPr>
          <p:txBody>
            <a:bodyPr vert="horz" wrap="none" lIns="90000" tIns="46800" rIns="90000" bIns="46800" fromWordArt="1" anchor="ctr" anchorCtr="1" compatLnSpc="1">
              <a:prstTxWarp prst="textPlain">
                <a:avLst/>
              </a:prstTxWarp>
              <a:normAutofit lnSpcReduction="10000"/>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w="9360">
                    <a:solidFill>
                      <a:srgbClr val="000000"/>
                    </a:solidFill>
                    <a:prstDash val="solid"/>
                    <a:miter/>
                  </a:ln>
                  <a:solidFill>
                    <a:srgbClr val="000000"/>
                  </a:solidFill>
                  <a:latin typeface="Arial Black" pitchFamily="18"/>
                  <a:ea typeface="Arial Black" pitchFamily="18"/>
                  <a:cs typeface="Arial Black" pitchFamily="18"/>
                </a:rPr>
                <a:t>Deadtime</a:t>
              </a:r>
            </a:p>
          </p:txBody>
        </p:sp>
        <p:sp>
          <p:nvSpPr>
            <p:cNvPr id="15" name="Rectangle 14">
              <a:extLst>
                <a:ext uri="{FF2B5EF4-FFF2-40B4-BE49-F238E27FC236}">
                  <a16:creationId xmlns:a16="http://schemas.microsoft.com/office/drawing/2014/main" id="{544654EF-A83E-5749-ADCA-FFC7F2A6CB9B}"/>
                </a:ext>
              </a:extLst>
            </p:cNvPr>
            <p:cNvSpPr/>
            <p:nvPr/>
          </p:nvSpPr>
          <p:spPr>
            <a:xfrm>
              <a:off x="186840" y="2449440"/>
              <a:ext cx="1175040" cy="353160"/>
            </a:xfrm>
            <a:prstGeom prst="rect">
              <a:avLst/>
            </a:prstGeom>
          </p:spPr>
          <p:txBody>
            <a:bodyPr vert="horz" wrap="none" lIns="90000" tIns="46800" rIns="90000" bIns="46800" fromWordArt="1" anchor="ctr" anchorCtr="1" compatLnSpc="1">
              <a:prstTxWarp prst="textPlain">
                <a:avLst/>
              </a:prstTxWarp>
              <a:normAutofit lnSpcReduction="10000"/>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w="9360">
                    <a:solidFill>
                      <a:srgbClr val="000000"/>
                    </a:solidFill>
                    <a:prstDash val="solid"/>
                    <a:miter/>
                  </a:ln>
                  <a:solidFill>
                    <a:srgbClr val="000000"/>
                  </a:solidFill>
                  <a:latin typeface="Arial Black" pitchFamily="18"/>
                  <a:ea typeface="Arial Black" pitchFamily="18"/>
                  <a:cs typeface="Arial Black" pitchFamily="18"/>
                </a:rPr>
                <a:t>against</a:t>
              </a:r>
            </a:p>
          </p:txBody>
        </p:sp>
      </p:grpSp>
      <p:sp>
        <p:nvSpPr>
          <p:cNvPr id="16" name="Freeform 15">
            <a:extLst>
              <a:ext uri="{FF2B5EF4-FFF2-40B4-BE49-F238E27FC236}">
                <a16:creationId xmlns:a16="http://schemas.microsoft.com/office/drawing/2014/main" id="{EB2A484A-22FA-6248-A2D9-FFB46C537EC8}"/>
              </a:ext>
            </a:extLst>
          </p:cNvPr>
          <p:cNvSpPr/>
          <p:nvPr/>
        </p:nvSpPr>
        <p:spPr>
          <a:xfrm>
            <a:off x="182520" y="1297080"/>
            <a:ext cx="8670960" cy="1611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page38">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8163F0B5-83E4-DB40-9583-D0021AB97850}"/>
              </a:ext>
            </a:extLst>
          </p:cNvPr>
          <p:cNvSpPr>
            <a:spLocks noGrp="1"/>
          </p:cNvSpPr>
          <p:nvPr>
            <p:ph type="sldNum" sz="quarter" idx="10"/>
          </p:nvPr>
        </p:nvSpPr>
        <p:spPr/>
        <p:txBody>
          <a:bodyPr>
            <a:normAutofit lnSpcReduction="10000"/>
          </a:bodyPr>
          <a:lstStyle/>
          <a:p>
            <a:pPr lvl="0"/>
            <a:fld id="{0406495A-6D29-6E4C-BEF1-900FE7E2766B}" type="slidenum">
              <a:t>37</a:t>
            </a:fld>
            <a:endParaRPr lang="en-GB"/>
          </a:p>
        </p:txBody>
      </p:sp>
      <p:sp>
        <p:nvSpPr>
          <p:cNvPr id="2" name="Title 1">
            <a:extLst>
              <a:ext uri="{FF2B5EF4-FFF2-40B4-BE49-F238E27FC236}">
                <a16:creationId xmlns:a16="http://schemas.microsoft.com/office/drawing/2014/main" id="{0B417F58-0702-B84D-94EF-2BD26866FB36}"/>
              </a:ext>
            </a:extLst>
          </p:cNvPr>
          <p:cNvSpPr txBox="1">
            <a:spLocks noGrp="1"/>
          </p:cNvSpPr>
          <p:nvPr>
            <p:ph type="title" idx="4294967295"/>
          </p:nvPr>
        </p:nvSpPr>
        <p:spPr>
          <a:xfrm>
            <a:off x="837720" y="304560"/>
            <a:ext cx="7613640" cy="603000"/>
          </a:xfrm>
        </p:spPr>
        <p:txBody>
          <a:bodyPr wrap="square">
            <a:normAutofit/>
          </a:bodyPr>
          <a:lstStyle/>
          <a:p>
            <a:pPr lvl="0"/>
            <a:r>
              <a:rPr lang="en-US"/>
              <a:t>Dead Time</a:t>
            </a:r>
          </a:p>
        </p:txBody>
      </p:sp>
      <p:sp>
        <p:nvSpPr>
          <p:cNvPr id="3" name="Freeform 2">
            <a:extLst>
              <a:ext uri="{FF2B5EF4-FFF2-40B4-BE49-F238E27FC236}">
                <a16:creationId xmlns:a16="http://schemas.microsoft.com/office/drawing/2014/main" id="{D97F1B92-4036-B845-BF79-D47D0E329F57}"/>
              </a:ext>
            </a:extLst>
          </p:cNvPr>
          <p:cNvSpPr/>
          <p:nvPr/>
        </p:nvSpPr>
        <p:spPr>
          <a:xfrm>
            <a:off x="182520" y="1297080"/>
            <a:ext cx="8670960" cy="1611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It takes some time to actually read out your detectors. You have to transfer the data, package it, store it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Many “small” data acquisitions run in the neighborhood of 1 millisecond – so you can  get an event rate of about 1KHz max.</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During the time the DAQ is reading out, it cannot accept another signal - “dead ”.</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An event / signal arriving during that time is </a:t>
            </a:r>
            <a:r>
              <a:rPr lang="en-US" sz="2200" b="1" i="0" u="none" strike="noStrike" baseline="0">
                <a:ln>
                  <a:noFill/>
                </a:ln>
                <a:solidFill>
                  <a:srgbClr val="FFFF00"/>
                </a:solidFill>
                <a:latin typeface="Arial" pitchFamily="34"/>
                <a:ea typeface="Arial" pitchFamily="34"/>
                <a:cs typeface="Arial" pitchFamily="34"/>
              </a:rPr>
              <a:t>lost</a:t>
            </a:r>
            <a:r>
              <a:rPr lang="en-US" sz="2200" b="1" i="0" u="none" strike="noStrike" baseline="0">
                <a:ln>
                  <a:noFill/>
                </a:ln>
                <a:solidFill>
                  <a:srgbClr val="FFFFFF"/>
                </a:solidFill>
                <a:latin typeface="Arial" pitchFamily="34"/>
                <a:ea typeface="Arial" pitchFamily="34"/>
                <a:cs typeface="Arial" pitchFamily="34"/>
              </a:rPr>
              <a: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We measure dead time (or live time) in percent – 10%, 20%, …</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If your dead time  is 50%, a given signal has a  50% chance to be accepted.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If your dead time is 10%, the chance is 90%.</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200" b="1" i="0" u="none" strike="noStrike" baseline="0">
              <a:ln>
                <a:noFill/>
              </a:ln>
              <a:solidFill>
                <a:srgbClr val="FFFFFF"/>
              </a:solidFill>
              <a:latin typeface="Arial" pitchFamily="34"/>
              <a:ea typeface="Arial" pitchFamily="34"/>
              <a:cs typeface="Arial" pitchFamily="34"/>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page39">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BFFC2AA7-C563-3F43-B51F-812BBFCDBEB5}"/>
              </a:ext>
            </a:extLst>
          </p:cNvPr>
          <p:cNvSpPr>
            <a:spLocks noGrp="1"/>
          </p:cNvSpPr>
          <p:nvPr>
            <p:ph type="sldNum" sz="quarter" idx="10"/>
          </p:nvPr>
        </p:nvSpPr>
        <p:spPr/>
        <p:txBody>
          <a:bodyPr>
            <a:normAutofit lnSpcReduction="10000"/>
          </a:bodyPr>
          <a:lstStyle/>
          <a:p>
            <a:pPr lvl="0"/>
            <a:fld id="{3E4ABB99-F7E3-A74D-9329-F1AB6AEDA361}" type="slidenum">
              <a:t>38</a:t>
            </a:fld>
            <a:endParaRPr lang="en-GB"/>
          </a:p>
        </p:txBody>
      </p:sp>
      <p:sp>
        <p:nvSpPr>
          <p:cNvPr id="2" name="Title 1">
            <a:extLst>
              <a:ext uri="{FF2B5EF4-FFF2-40B4-BE49-F238E27FC236}">
                <a16:creationId xmlns:a16="http://schemas.microsoft.com/office/drawing/2014/main" id="{4F0D5A46-A856-1C43-A613-1EB5AD1A1E18}"/>
              </a:ext>
            </a:extLst>
          </p:cNvPr>
          <p:cNvSpPr txBox="1">
            <a:spLocks noGrp="1"/>
          </p:cNvSpPr>
          <p:nvPr>
            <p:ph type="title" idx="4294967295"/>
          </p:nvPr>
        </p:nvSpPr>
        <p:spPr>
          <a:xfrm>
            <a:off x="837720" y="304560"/>
            <a:ext cx="7613640" cy="603000"/>
          </a:xfrm>
        </p:spPr>
        <p:txBody>
          <a:bodyPr wrap="square">
            <a:normAutofit/>
          </a:bodyPr>
          <a:lstStyle/>
          <a:p>
            <a:pPr lvl="0"/>
            <a:r>
              <a:rPr lang="en-US"/>
              <a:t>Dead Time</a:t>
            </a:r>
          </a:p>
        </p:txBody>
      </p:sp>
      <p:sp>
        <p:nvSpPr>
          <p:cNvPr id="3" name="Freeform 2">
            <a:extLst>
              <a:ext uri="{FF2B5EF4-FFF2-40B4-BE49-F238E27FC236}">
                <a16:creationId xmlns:a16="http://schemas.microsoft.com/office/drawing/2014/main" id="{ADF21092-5330-6C46-BF20-F57962F15762}"/>
              </a:ext>
            </a:extLst>
          </p:cNvPr>
          <p:cNvSpPr/>
          <p:nvPr/>
        </p:nvSpPr>
        <p:spPr>
          <a:xfrm>
            <a:off x="182520" y="1297080"/>
            <a:ext cx="8670960" cy="1611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If you have truly rare interesting events which you want to measure in your overall data stream, you cannot afford such a high dead time.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Example: PHENIX takes data at about 7KHz.  We get about  300 J/Psi particles /day among all the millions of other events.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If we would be running at 50% dead, we would lose 150 out of the 300.</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We are running about 88% live, so we are losing 36 of the 300.</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Of course we would like to run 99% live.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But then we would not take not a lot of data, and the J/Psi is not the only thing we measure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 Always a compromise.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page40">
    <p:spTree>
      <p:nvGrpSpPr>
        <p:cNvPr id="1" name=""/>
        <p:cNvGrpSpPr/>
        <p:nvPr/>
      </p:nvGrpSpPr>
      <p:grpSpPr>
        <a:xfrm>
          <a:off x="0" y="0"/>
          <a:ext cx="0" cy="0"/>
          <a:chOff x="0" y="0"/>
          <a:chExt cx="0" cy="0"/>
        </a:xfrm>
      </p:grpSpPr>
      <p:sp>
        <p:nvSpPr>
          <p:cNvPr id="10" name="Slide Number Placeholder 1">
            <a:extLst>
              <a:ext uri="{FF2B5EF4-FFF2-40B4-BE49-F238E27FC236}">
                <a16:creationId xmlns:a16="http://schemas.microsoft.com/office/drawing/2014/main" id="{FDA76CA0-CB7F-BD4C-AC8F-0853D0049905}"/>
              </a:ext>
            </a:extLst>
          </p:cNvPr>
          <p:cNvSpPr>
            <a:spLocks noGrp="1"/>
          </p:cNvSpPr>
          <p:nvPr>
            <p:ph type="sldNum" sz="quarter" idx="10"/>
          </p:nvPr>
        </p:nvSpPr>
        <p:spPr/>
        <p:txBody>
          <a:bodyPr>
            <a:normAutofit lnSpcReduction="10000"/>
          </a:bodyPr>
          <a:lstStyle/>
          <a:p>
            <a:pPr lvl="0"/>
            <a:fld id="{E03478C4-82E7-AA44-8157-92830608535F}" type="slidenum">
              <a:t>39</a:t>
            </a:fld>
            <a:endParaRPr lang="en-GB"/>
          </a:p>
        </p:txBody>
      </p:sp>
      <p:sp>
        <p:nvSpPr>
          <p:cNvPr id="2" name="Freeform 1">
            <a:extLst>
              <a:ext uri="{FF2B5EF4-FFF2-40B4-BE49-F238E27FC236}">
                <a16:creationId xmlns:a16="http://schemas.microsoft.com/office/drawing/2014/main" id="{CD1E0522-F6D0-D348-8054-25010E7AAF5F}"/>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An example from my past</a:t>
            </a:r>
          </a:p>
        </p:txBody>
      </p:sp>
      <p:pic>
        <p:nvPicPr>
          <p:cNvPr id="3" name="Picture 2">
            <a:extLst>
              <a:ext uri="{FF2B5EF4-FFF2-40B4-BE49-F238E27FC236}">
                <a16:creationId xmlns:a16="http://schemas.microsoft.com/office/drawing/2014/main" id="{122ECA6C-EF1C-0243-B026-2D564EBB2DC6}"/>
              </a:ext>
            </a:extLst>
          </p:cNvPr>
          <p:cNvPicPr>
            <a:picLocks noChangeAspect="1"/>
          </p:cNvPicPr>
          <p:nvPr/>
        </p:nvPicPr>
        <p:blipFill>
          <a:blip r:embed="rId3">
            <a:lum/>
            <a:alphaModFix/>
          </a:blip>
          <a:srcRect/>
          <a:stretch>
            <a:fillRect/>
          </a:stretch>
        </p:blipFill>
        <p:spPr>
          <a:xfrm>
            <a:off x="12240" y="1371599"/>
            <a:ext cx="5806800" cy="3857759"/>
          </a:xfrm>
          <a:prstGeom prst="rect">
            <a:avLst/>
          </a:prstGeom>
          <a:noFill/>
          <a:ln>
            <a:noFill/>
          </a:ln>
        </p:spPr>
      </p:pic>
      <p:sp>
        <p:nvSpPr>
          <p:cNvPr id="4" name="TextBox 3">
            <a:extLst>
              <a:ext uri="{FF2B5EF4-FFF2-40B4-BE49-F238E27FC236}">
                <a16:creationId xmlns:a16="http://schemas.microsoft.com/office/drawing/2014/main" id="{F4690FF8-4C98-1E47-92E8-81AB40053935}"/>
              </a:ext>
            </a:extLst>
          </p:cNvPr>
          <p:cNvSpPr txBox="1"/>
          <p:nvPr/>
        </p:nvSpPr>
        <p:spPr>
          <a:xfrm>
            <a:off x="6273359" y="1188719"/>
            <a:ext cx="2596320" cy="556920"/>
          </a:xfrm>
          <a:prstGeom prst="rect">
            <a:avLst/>
          </a:prstGeom>
          <a:noFill/>
          <a:ln>
            <a:noFill/>
          </a:ln>
        </p:spPr>
        <p:txBody>
          <a:bodyPr vert="horz" wrap="none" lIns="90000" tIns="45000" rIns="90000" bIns="45000" anchorCtr="0" compatLnSpc="1"/>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WA98 @ CERN</a:t>
            </a:r>
          </a:p>
        </p:txBody>
      </p:sp>
      <p:sp>
        <p:nvSpPr>
          <p:cNvPr id="5" name="TextBox 4">
            <a:extLst>
              <a:ext uri="{FF2B5EF4-FFF2-40B4-BE49-F238E27FC236}">
                <a16:creationId xmlns:a16="http://schemas.microsoft.com/office/drawing/2014/main" id="{CFA0F5CF-356C-224E-9024-0C74EF7C2924}"/>
              </a:ext>
            </a:extLst>
          </p:cNvPr>
          <p:cNvSpPr txBox="1"/>
          <p:nvPr/>
        </p:nvSpPr>
        <p:spPr>
          <a:xfrm>
            <a:off x="6143040" y="1775880"/>
            <a:ext cx="2978639" cy="1463399"/>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Heavy-Ion Experiment at the SPS – 158 GeV/A Pb</a:t>
            </a:r>
          </a:p>
        </p:txBody>
      </p:sp>
      <p:sp>
        <p:nvSpPr>
          <p:cNvPr id="6" name="TextBox 5">
            <a:extLst>
              <a:ext uri="{FF2B5EF4-FFF2-40B4-BE49-F238E27FC236}">
                <a16:creationId xmlns:a16="http://schemas.microsoft.com/office/drawing/2014/main" id="{5F2A0C92-559B-5C42-A72C-A2F6DAAEF3D3}"/>
              </a:ext>
            </a:extLst>
          </p:cNvPr>
          <p:cNvSpPr txBox="1"/>
          <p:nvPr/>
        </p:nvSpPr>
        <p:spPr>
          <a:xfrm>
            <a:off x="5891040" y="2642040"/>
            <a:ext cx="3070079" cy="2988360"/>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Zero-Degree Calorimeter (measures Energy going forward). No or “grazing” collision – lots of energy here</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200" b="1" i="0" u="none" strike="noStrike" baseline="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Mid-Rapidity calorimeter. No collision – no energy</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More violent collision – more energy</a:t>
            </a:r>
          </a:p>
        </p:txBody>
      </p:sp>
      <p:sp>
        <p:nvSpPr>
          <p:cNvPr id="7" name="Straight Connector 6">
            <a:extLst>
              <a:ext uri="{FF2B5EF4-FFF2-40B4-BE49-F238E27FC236}">
                <a16:creationId xmlns:a16="http://schemas.microsoft.com/office/drawing/2014/main" id="{0A032E04-5392-7B4D-8592-57F618C309F9}"/>
              </a:ext>
            </a:extLst>
          </p:cNvPr>
          <p:cNvSpPr/>
          <p:nvPr/>
        </p:nvSpPr>
        <p:spPr>
          <a:xfrm flipH="1" flipV="1">
            <a:off x="4754879" y="2194560"/>
            <a:ext cx="1136161" cy="640080"/>
          </a:xfrm>
          <a:prstGeom prst="line">
            <a:avLst/>
          </a:prstGeom>
          <a:noFill/>
          <a:ln w="72000">
            <a:solidFill>
              <a:srgbClr val="FF00FF"/>
            </a:solidFill>
            <a:prstDash val="solid"/>
            <a:tailEnd type="arrow"/>
          </a:ln>
        </p:spPr>
        <p:txBody>
          <a:bodyPr vert="horz" wrap="none" lIns="126000" tIns="81000" rIns="126000" bIns="81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11A1D2F3-CBCF-ED46-B3D3-5A5DA0888E53}"/>
              </a:ext>
            </a:extLst>
          </p:cNvPr>
          <p:cNvSpPr/>
          <p:nvPr/>
        </p:nvSpPr>
        <p:spPr>
          <a:xfrm flipH="1" flipV="1">
            <a:off x="4538880" y="2626560"/>
            <a:ext cx="1352160" cy="1671120"/>
          </a:xfrm>
          <a:prstGeom prst="line">
            <a:avLst/>
          </a:prstGeom>
          <a:noFill/>
          <a:ln w="72000">
            <a:solidFill>
              <a:srgbClr val="FF00FF"/>
            </a:solidFill>
            <a:prstDash val="solid"/>
            <a:tailEnd type="arrow"/>
          </a:ln>
        </p:spPr>
        <p:txBody>
          <a:bodyPr vert="horz" wrap="none" lIns="126000" tIns="81000" rIns="126000" bIns="81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pic>
        <p:nvPicPr>
          <p:cNvPr id="9" name="Picture 8">
            <a:extLst>
              <a:ext uri="{FF2B5EF4-FFF2-40B4-BE49-F238E27FC236}">
                <a16:creationId xmlns:a16="http://schemas.microsoft.com/office/drawing/2014/main" id="{FFE6CE43-7D37-CA4B-B2D3-7B6BA631799D}"/>
              </a:ext>
            </a:extLst>
          </p:cNvPr>
          <p:cNvPicPr>
            <a:picLocks noChangeAspect="1"/>
          </p:cNvPicPr>
          <p:nvPr/>
        </p:nvPicPr>
        <p:blipFill>
          <a:blip r:embed="rId4">
            <a:lum/>
            <a:alphaModFix/>
          </a:blip>
          <a:srcRect/>
          <a:stretch>
            <a:fillRect/>
          </a:stretch>
        </p:blipFill>
        <p:spPr>
          <a:xfrm>
            <a:off x="330840" y="2926079"/>
            <a:ext cx="3143879" cy="3537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BC39-6749-0B45-848A-B883DE45BCB5}"/>
              </a:ext>
            </a:extLst>
          </p:cNvPr>
          <p:cNvSpPr txBox="1">
            <a:spLocks noGrp="1"/>
          </p:cNvSpPr>
          <p:nvPr>
            <p:ph type="title" idx="4294967295"/>
          </p:nvPr>
        </p:nvSpPr>
        <p:spPr>
          <a:xfrm>
            <a:off x="837720" y="298080"/>
            <a:ext cx="7620120" cy="617400"/>
          </a:xfrm>
        </p:spPr>
        <p:txBody>
          <a:bodyPr wrap="square">
            <a:normAutofit/>
          </a:bodyPr>
          <a:lstStyle/>
          <a:p>
            <a:pPr lvl="0">
              <a:lnSpc>
                <a:spcPct val="94000"/>
              </a:lnSpc>
            </a:pPr>
            <a:r>
              <a:rPr lang="en-US"/>
              <a:t>Medical Imaging / PET @BNL</a:t>
            </a:r>
          </a:p>
        </p:txBody>
      </p:sp>
      <p:pic>
        <p:nvPicPr>
          <p:cNvPr id="3" name="Picture 2">
            <a:extLst>
              <a:ext uri="{FF2B5EF4-FFF2-40B4-BE49-F238E27FC236}">
                <a16:creationId xmlns:a16="http://schemas.microsoft.com/office/drawing/2014/main" id="{49CF9621-DB53-354E-AABA-33C6567CA90B}"/>
              </a:ext>
            </a:extLst>
          </p:cNvPr>
          <p:cNvPicPr>
            <a:picLocks noChangeAspect="1"/>
          </p:cNvPicPr>
          <p:nvPr/>
        </p:nvPicPr>
        <p:blipFill>
          <a:blip r:embed="rId3">
            <a:lum/>
            <a:alphaModFix/>
          </a:blip>
          <a:srcRect/>
          <a:stretch>
            <a:fillRect/>
          </a:stretch>
        </p:blipFill>
        <p:spPr>
          <a:xfrm>
            <a:off x="646560" y="1330560"/>
            <a:ext cx="1733760" cy="1459080"/>
          </a:xfrm>
          <a:prstGeom prst="rect">
            <a:avLst/>
          </a:prstGeom>
          <a:noFill/>
          <a:ln>
            <a:noFill/>
          </a:ln>
        </p:spPr>
      </p:pic>
      <p:pic>
        <p:nvPicPr>
          <p:cNvPr id="4" name="Picture 3">
            <a:extLst>
              <a:ext uri="{FF2B5EF4-FFF2-40B4-BE49-F238E27FC236}">
                <a16:creationId xmlns:a16="http://schemas.microsoft.com/office/drawing/2014/main" id="{2A290BE5-2CD1-E349-B3E3-84EABF5799F6}"/>
              </a:ext>
            </a:extLst>
          </p:cNvPr>
          <p:cNvPicPr>
            <a:picLocks noChangeAspect="1"/>
          </p:cNvPicPr>
          <p:nvPr/>
        </p:nvPicPr>
        <p:blipFill>
          <a:blip r:embed="rId4">
            <a:lum/>
            <a:alphaModFix/>
          </a:blip>
          <a:srcRect/>
          <a:stretch>
            <a:fillRect/>
          </a:stretch>
        </p:blipFill>
        <p:spPr>
          <a:xfrm>
            <a:off x="885960" y="3454920"/>
            <a:ext cx="1582919" cy="2214360"/>
          </a:xfrm>
          <a:prstGeom prst="rect">
            <a:avLst/>
          </a:prstGeom>
          <a:noFill/>
          <a:ln w="22320" cap="sq">
            <a:solidFill>
              <a:srgbClr val="322F31"/>
            </a:solidFill>
            <a:prstDash val="solid"/>
            <a:miter/>
          </a:ln>
        </p:spPr>
      </p:pic>
      <p:sp>
        <p:nvSpPr>
          <p:cNvPr id="5" name="Freeform 4">
            <a:extLst>
              <a:ext uri="{FF2B5EF4-FFF2-40B4-BE49-F238E27FC236}">
                <a16:creationId xmlns:a16="http://schemas.microsoft.com/office/drawing/2014/main" id="{108A2EA9-4B4D-3349-85B2-01172F34B211}"/>
              </a:ext>
            </a:extLst>
          </p:cNvPr>
          <p:cNvSpPr/>
          <p:nvPr/>
        </p:nvSpPr>
        <p:spPr>
          <a:xfrm>
            <a:off x="564480" y="2689200"/>
            <a:ext cx="2409839" cy="4251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Original Ratcap V1</a:t>
            </a:r>
          </a:p>
        </p:txBody>
      </p:sp>
      <p:sp>
        <p:nvSpPr>
          <p:cNvPr id="6" name="Freeform 5">
            <a:extLst>
              <a:ext uri="{FF2B5EF4-FFF2-40B4-BE49-F238E27FC236}">
                <a16:creationId xmlns:a16="http://schemas.microsoft.com/office/drawing/2014/main" id="{B65EA50D-972C-6240-B08E-A2B8EE5FE73D}"/>
              </a:ext>
            </a:extLst>
          </p:cNvPr>
          <p:cNvSpPr/>
          <p:nvPr/>
        </p:nvSpPr>
        <p:spPr>
          <a:xfrm>
            <a:off x="888480" y="5605200"/>
            <a:ext cx="2409839" cy="4251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Plant Scanner</a:t>
            </a:r>
          </a:p>
        </p:txBody>
      </p:sp>
      <p:sp>
        <p:nvSpPr>
          <p:cNvPr id="7" name="Freeform 6">
            <a:extLst>
              <a:ext uri="{FF2B5EF4-FFF2-40B4-BE49-F238E27FC236}">
                <a16:creationId xmlns:a16="http://schemas.microsoft.com/office/drawing/2014/main" id="{35AF18AE-075B-4047-9952-F055BFB116C6}"/>
              </a:ext>
            </a:extLst>
          </p:cNvPr>
          <p:cNvSpPr/>
          <p:nvPr/>
        </p:nvSpPr>
        <p:spPr>
          <a:xfrm>
            <a:off x="4025520" y="3872520"/>
            <a:ext cx="4752720" cy="882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Breast Scanner</a:t>
            </a:r>
            <a:br>
              <a:rPr lang="en-GB" sz="1800" b="1" i="0" u="none" strike="noStrike" baseline="0">
                <a:ln>
                  <a:noFill/>
                </a:ln>
                <a:solidFill>
                  <a:srgbClr val="FFFFFF"/>
                </a:solidFill>
                <a:latin typeface="Arial Narrow" pitchFamily="34"/>
                <a:ea typeface="Lucida Sans Unicode" pitchFamily="2"/>
                <a:cs typeface="Lucida Sans Unicode" pitchFamily="2"/>
              </a:rPr>
            </a:br>
            <a:r>
              <a:rPr lang="en-GB" sz="1800" b="1" i="0" u="none" strike="noStrike" baseline="0">
                <a:ln>
                  <a:noFill/>
                </a:ln>
                <a:solidFill>
                  <a:srgbClr val="FFFFFF"/>
                </a:solidFill>
                <a:latin typeface="Arial Narrow" pitchFamily="34"/>
                <a:ea typeface="Lucida Sans Unicode" pitchFamily="2"/>
                <a:cs typeface="Lucida Sans Unicode" pitchFamily="2"/>
              </a:rPr>
              <a:t>UPenn Scanner    400MB/s DAQ application</a:t>
            </a:r>
          </a:p>
        </p:txBody>
      </p:sp>
      <p:pic>
        <p:nvPicPr>
          <p:cNvPr id="8" name="Picture 7">
            <a:extLst>
              <a:ext uri="{FF2B5EF4-FFF2-40B4-BE49-F238E27FC236}">
                <a16:creationId xmlns:a16="http://schemas.microsoft.com/office/drawing/2014/main" id="{59F03005-4D6F-2042-ACB7-1CB077D516AA}"/>
              </a:ext>
            </a:extLst>
          </p:cNvPr>
          <p:cNvPicPr>
            <a:picLocks noChangeAspect="1"/>
          </p:cNvPicPr>
          <p:nvPr/>
        </p:nvPicPr>
        <p:blipFill>
          <a:blip r:embed="rId5">
            <a:lum/>
            <a:alphaModFix/>
          </a:blip>
          <a:srcRect/>
          <a:stretch>
            <a:fillRect/>
          </a:stretch>
        </p:blipFill>
        <p:spPr>
          <a:xfrm>
            <a:off x="3383280" y="1492199"/>
            <a:ext cx="3048120" cy="2286000"/>
          </a:xfrm>
          <a:prstGeom prst="rect">
            <a:avLst/>
          </a:prstGeom>
          <a:noFill/>
          <a:ln>
            <a:noFill/>
          </a:ln>
        </p:spPr>
      </p:pic>
      <p:pic>
        <p:nvPicPr>
          <p:cNvPr id="9" name="Picture 8">
            <a:extLst>
              <a:ext uri="{FF2B5EF4-FFF2-40B4-BE49-F238E27FC236}">
                <a16:creationId xmlns:a16="http://schemas.microsoft.com/office/drawing/2014/main" id="{681D5816-C3E8-BC41-A4CB-1D930BDDF2FB}"/>
              </a:ext>
            </a:extLst>
          </p:cNvPr>
          <p:cNvPicPr>
            <a:picLocks noChangeAspect="1"/>
          </p:cNvPicPr>
          <p:nvPr/>
        </p:nvPicPr>
        <p:blipFill>
          <a:blip r:embed="rId6">
            <a:lum/>
            <a:alphaModFix/>
          </a:blip>
          <a:srcRect l="23690" t="7905" r="15792" b="23722"/>
          <a:stretch>
            <a:fillRect/>
          </a:stretch>
        </p:blipFill>
        <p:spPr>
          <a:xfrm>
            <a:off x="6431399" y="1411200"/>
            <a:ext cx="2103120" cy="1880639"/>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page41">
    <p:spTree>
      <p:nvGrpSpPr>
        <p:cNvPr id="1" name=""/>
        <p:cNvGrpSpPr/>
        <p:nvPr/>
      </p:nvGrpSpPr>
      <p:grpSpPr>
        <a:xfrm>
          <a:off x="0" y="0"/>
          <a:ext cx="0" cy="0"/>
          <a:chOff x="0" y="0"/>
          <a:chExt cx="0" cy="0"/>
        </a:xfrm>
      </p:grpSpPr>
      <p:sp>
        <p:nvSpPr>
          <p:cNvPr id="35" name="Slide Number Placeholder 1">
            <a:extLst>
              <a:ext uri="{FF2B5EF4-FFF2-40B4-BE49-F238E27FC236}">
                <a16:creationId xmlns:a16="http://schemas.microsoft.com/office/drawing/2014/main" id="{86E86BCC-1F72-7E43-A14C-196F50A44FCD}"/>
              </a:ext>
            </a:extLst>
          </p:cNvPr>
          <p:cNvSpPr>
            <a:spLocks noGrp="1"/>
          </p:cNvSpPr>
          <p:nvPr>
            <p:ph type="sldNum" sz="quarter" idx="10"/>
          </p:nvPr>
        </p:nvSpPr>
        <p:spPr/>
        <p:txBody>
          <a:bodyPr>
            <a:normAutofit lnSpcReduction="10000"/>
          </a:bodyPr>
          <a:lstStyle/>
          <a:p>
            <a:pPr lvl="0"/>
            <a:fld id="{8BDF5243-CC74-4649-82B0-D14B7BA14861}" type="slidenum">
              <a:t>40</a:t>
            </a:fld>
            <a:endParaRPr lang="en-GB"/>
          </a:p>
        </p:txBody>
      </p:sp>
      <p:sp>
        <p:nvSpPr>
          <p:cNvPr id="2" name="Freeform 1">
            <a:extLst>
              <a:ext uri="{FF2B5EF4-FFF2-40B4-BE49-F238E27FC236}">
                <a16:creationId xmlns:a16="http://schemas.microsoft.com/office/drawing/2014/main" id="{A349E075-9E24-1E4B-8866-66A3943429CD}"/>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Centrality Trigger</a:t>
            </a:r>
          </a:p>
        </p:txBody>
      </p:sp>
      <p:sp>
        <p:nvSpPr>
          <p:cNvPr id="3" name="TextBox 2">
            <a:extLst>
              <a:ext uri="{FF2B5EF4-FFF2-40B4-BE49-F238E27FC236}">
                <a16:creationId xmlns:a16="http://schemas.microsoft.com/office/drawing/2014/main" id="{9C2996D9-6BCC-F44A-8A3B-19F76FF6B31B}"/>
              </a:ext>
            </a:extLst>
          </p:cNvPr>
          <p:cNvSpPr txBox="1"/>
          <p:nvPr/>
        </p:nvSpPr>
        <p:spPr>
          <a:xfrm>
            <a:off x="945360" y="1188719"/>
            <a:ext cx="7101360" cy="879480"/>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High Centrality → small impact parameter</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Low Centrality →  large impact parameter</a:t>
            </a:r>
          </a:p>
        </p:txBody>
      </p:sp>
      <p:pic>
        <p:nvPicPr>
          <p:cNvPr id="4" name="Picture 3">
            <a:extLst>
              <a:ext uri="{FF2B5EF4-FFF2-40B4-BE49-F238E27FC236}">
                <a16:creationId xmlns:a16="http://schemas.microsoft.com/office/drawing/2014/main" id="{4866250F-C39A-D24D-A2AE-742B152432D7}"/>
              </a:ext>
            </a:extLst>
          </p:cNvPr>
          <p:cNvPicPr>
            <a:picLocks noChangeAspect="1"/>
          </p:cNvPicPr>
          <p:nvPr/>
        </p:nvPicPr>
        <p:blipFill>
          <a:blip r:embed="rId3">
            <a:lum/>
            <a:alphaModFix/>
          </a:blip>
          <a:srcRect/>
          <a:stretch>
            <a:fillRect/>
          </a:stretch>
        </p:blipFill>
        <p:spPr>
          <a:xfrm>
            <a:off x="2616840" y="2482560"/>
            <a:ext cx="3143879" cy="3537000"/>
          </a:xfrm>
          <a:prstGeom prst="rect">
            <a:avLst/>
          </a:prstGeom>
          <a:noFill/>
          <a:ln>
            <a:noFill/>
          </a:ln>
        </p:spPr>
      </p:pic>
      <p:grpSp>
        <p:nvGrpSpPr>
          <p:cNvPr id="5" name="Group 4">
            <a:extLst>
              <a:ext uri="{FF2B5EF4-FFF2-40B4-BE49-F238E27FC236}">
                <a16:creationId xmlns:a16="http://schemas.microsoft.com/office/drawing/2014/main" id="{82FE91E2-564E-0748-B719-A01A763A5C7E}"/>
              </a:ext>
            </a:extLst>
          </p:cNvPr>
          <p:cNvGrpSpPr/>
          <p:nvPr/>
        </p:nvGrpSpPr>
        <p:grpSpPr>
          <a:xfrm>
            <a:off x="6221519" y="3070079"/>
            <a:ext cx="2008081" cy="2247121"/>
            <a:chOff x="6221519" y="3070079"/>
            <a:chExt cx="2008081" cy="2247121"/>
          </a:xfrm>
        </p:grpSpPr>
        <p:sp>
          <p:nvSpPr>
            <p:cNvPr id="6" name="Freeform 5">
              <a:extLst>
                <a:ext uri="{FF2B5EF4-FFF2-40B4-BE49-F238E27FC236}">
                  <a16:creationId xmlns:a16="http://schemas.microsoft.com/office/drawing/2014/main" id="{DCBFFD3B-4EFB-0A44-AD25-B340CCD77A7E}"/>
                </a:ext>
              </a:extLst>
            </p:cNvPr>
            <p:cNvSpPr/>
            <p:nvPr/>
          </p:nvSpPr>
          <p:spPr>
            <a:xfrm>
              <a:off x="6789600" y="3070079"/>
              <a:ext cx="457200" cy="1199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FF00"/>
            </a:solidFill>
            <a:ln w="0">
              <a:solidFill>
                <a:srgbClr val="FF6633"/>
              </a:solidFill>
              <a:prstDash val="solid"/>
            </a:ln>
          </p:spPr>
          <p:txBody>
            <a:bodyPr vert="horz" wrap="none" lIns="90000" tIns="45000" rIns="90000" bIns="45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A030E2AF-B667-C442-A56A-8EEB21039343}"/>
                </a:ext>
              </a:extLst>
            </p:cNvPr>
            <p:cNvSpPr/>
            <p:nvPr/>
          </p:nvSpPr>
          <p:spPr>
            <a:xfrm>
              <a:off x="7236000" y="4117320"/>
              <a:ext cx="457200" cy="1199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FF00"/>
            </a:solidFill>
            <a:ln w="0">
              <a:solidFill>
                <a:srgbClr val="FF6633"/>
              </a:solidFill>
              <a:prstDash val="solid"/>
            </a:ln>
          </p:spPr>
          <p:txBody>
            <a:bodyPr vert="horz" wrap="none" lIns="90000" tIns="45000" rIns="90000" bIns="45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0B91F908-6396-3F4D-83F4-2C4415329FAE}"/>
                </a:ext>
              </a:extLst>
            </p:cNvPr>
            <p:cNvSpPr/>
            <p:nvPr/>
          </p:nvSpPr>
          <p:spPr>
            <a:xfrm>
              <a:off x="6293519" y="344376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BBAE96CD-965D-754A-AA09-2E7461E2290B}"/>
                </a:ext>
              </a:extLst>
            </p:cNvPr>
            <p:cNvSpPr/>
            <p:nvPr/>
          </p:nvSpPr>
          <p:spPr>
            <a:xfrm>
              <a:off x="6221519" y="365976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Straight Connector 9">
              <a:extLst>
                <a:ext uri="{FF2B5EF4-FFF2-40B4-BE49-F238E27FC236}">
                  <a16:creationId xmlns:a16="http://schemas.microsoft.com/office/drawing/2014/main" id="{81349FFF-16B9-704D-AA7A-F1DA8C79EFA4}"/>
                </a:ext>
              </a:extLst>
            </p:cNvPr>
            <p:cNvSpPr/>
            <p:nvPr/>
          </p:nvSpPr>
          <p:spPr>
            <a:xfrm>
              <a:off x="6293519" y="387576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Straight Connector 10">
              <a:extLst>
                <a:ext uri="{FF2B5EF4-FFF2-40B4-BE49-F238E27FC236}">
                  <a16:creationId xmlns:a16="http://schemas.microsoft.com/office/drawing/2014/main" id="{C9C922C3-4A61-0B44-A675-D2F4E86927BB}"/>
                </a:ext>
              </a:extLst>
            </p:cNvPr>
            <p:cNvSpPr/>
            <p:nvPr/>
          </p:nvSpPr>
          <p:spPr>
            <a:xfrm>
              <a:off x="6293519" y="322776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Straight Connector 11">
              <a:extLst>
                <a:ext uri="{FF2B5EF4-FFF2-40B4-BE49-F238E27FC236}">
                  <a16:creationId xmlns:a16="http://schemas.microsoft.com/office/drawing/2014/main" id="{7F776E4A-9175-704B-99B6-9E03294DE760}"/>
                </a:ext>
              </a:extLst>
            </p:cNvPr>
            <p:cNvSpPr/>
            <p:nvPr/>
          </p:nvSpPr>
          <p:spPr>
            <a:xfrm>
              <a:off x="6329519" y="409176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Straight Connector 12">
              <a:extLst>
                <a:ext uri="{FF2B5EF4-FFF2-40B4-BE49-F238E27FC236}">
                  <a16:creationId xmlns:a16="http://schemas.microsoft.com/office/drawing/2014/main" id="{81371277-B098-B84E-BA79-00D18E7921DE}"/>
                </a:ext>
              </a:extLst>
            </p:cNvPr>
            <p:cNvSpPr/>
            <p:nvPr/>
          </p:nvSpPr>
          <p:spPr>
            <a:xfrm>
              <a:off x="7769519" y="448776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Straight Connector 13">
              <a:extLst>
                <a:ext uri="{FF2B5EF4-FFF2-40B4-BE49-F238E27FC236}">
                  <a16:creationId xmlns:a16="http://schemas.microsoft.com/office/drawing/2014/main" id="{D99AA61A-450F-8349-ADE8-79ACBC058375}"/>
                </a:ext>
              </a:extLst>
            </p:cNvPr>
            <p:cNvSpPr/>
            <p:nvPr/>
          </p:nvSpPr>
          <p:spPr>
            <a:xfrm>
              <a:off x="7769519" y="470376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Straight Connector 14">
              <a:extLst>
                <a:ext uri="{FF2B5EF4-FFF2-40B4-BE49-F238E27FC236}">
                  <a16:creationId xmlns:a16="http://schemas.microsoft.com/office/drawing/2014/main" id="{7C1CACC1-0130-AD4F-A52A-A66AF6D8E142}"/>
                </a:ext>
              </a:extLst>
            </p:cNvPr>
            <p:cNvSpPr/>
            <p:nvPr/>
          </p:nvSpPr>
          <p:spPr>
            <a:xfrm>
              <a:off x="7733519" y="491976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Straight Connector 15">
              <a:extLst>
                <a:ext uri="{FF2B5EF4-FFF2-40B4-BE49-F238E27FC236}">
                  <a16:creationId xmlns:a16="http://schemas.microsoft.com/office/drawing/2014/main" id="{2D06AC41-47AA-324D-9F63-D383F3089E06}"/>
                </a:ext>
              </a:extLst>
            </p:cNvPr>
            <p:cNvSpPr/>
            <p:nvPr/>
          </p:nvSpPr>
          <p:spPr>
            <a:xfrm>
              <a:off x="7697519" y="427176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Straight Connector 16">
              <a:extLst>
                <a:ext uri="{FF2B5EF4-FFF2-40B4-BE49-F238E27FC236}">
                  <a16:creationId xmlns:a16="http://schemas.microsoft.com/office/drawing/2014/main" id="{DB6E1B54-9A97-DE43-AAB6-4F82E3414DDA}"/>
                </a:ext>
              </a:extLst>
            </p:cNvPr>
            <p:cNvSpPr/>
            <p:nvPr/>
          </p:nvSpPr>
          <p:spPr>
            <a:xfrm>
              <a:off x="7697519" y="513576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8" name="Freeform 17">
              <a:extLst>
                <a:ext uri="{FF2B5EF4-FFF2-40B4-BE49-F238E27FC236}">
                  <a16:creationId xmlns:a16="http://schemas.microsoft.com/office/drawing/2014/main" id="{0B8DD147-4F40-6C44-AC87-C17733B858CB}"/>
                </a:ext>
              </a:extLst>
            </p:cNvPr>
            <p:cNvSpPr/>
            <p:nvPr/>
          </p:nvSpPr>
          <p:spPr>
            <a:xfrm>
              <a:off x="6695280" y="4091760"/>
              <a:ext cx="997919" cy="266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0">
              <a:solidFill>
                <a:srgbClr val="3465AF"/>
              </a:solidFill>
              <a:prstDash val="solid"/>
            </a:ln>
          </p:spPr>
          <p:txBody>
            <a:bodyPr vert="horz" wrap="none" lIns="90000" tIns="45000" rIns="90000" bIns="45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19" name="Group 18">
            <a:extLst>
              <a:ext uri="{FF2B5EF4-FFF2-40B4-BE49-F238E27FC236}">
                <a16:creationId xmlns:a16="http://schemas.microsoft.com/office/drawing/2014/main" id="{41930303-0B7A-DA41-A95C-D63FC7729CAA}"/>
              </a:ext>
            </a:extLst>
          </p:cNvPr>
          <p:cNvGrpSpPr/>
          <p:nvPr/>
        </p:nvGrpSpPr>
        <p:grpSpPr>
          <a:xfrm>
            <a:off x="182880" y="3031200"/>
            <a:ext cx="2116080" cy="1288080"/>
            <a:chOff x="182880" y="3031200"/>
            <a:chExt cx="2116080" cy="1288080"/>
          </a:xfrm>
        </p:grpSpPr>
        <p:sp>
          <p:nvSpPr>
            <p:cNvPr id="20" name="Freeform 19">
              <a:extLst>
                <a:ext uri="{FF2B5EF4-FFF2-40B4-BE49-F238E27FC236}">
                  <a16:creationId xmlns:a16="http://schemas.microsoft.com/office/drawing/2014/main" id="{F41462D2-59B1-334A-9BF3-32FE041C9F42}"/>
                </a:ext>
              </a:extLst>
            </p:cNvPr>
            <p:cNvSpPr/>
            <p:nvPr/>
          </p:nvSpPr>
          <p:spPr>
            <a:xfrm>
              <a:off x="750960" y="3031200"/>
              <a:ext cx="457200" cy="1199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FF00"/>
            </a:solidFill>
            <a:ln w="0">
              <a:solidFill>
                <a:srgbClr val="FF6633"/>
              </a:solidFill>
              <a:prstDash val="solid"/>
            </a:ln>
          </p:spPr>
          <p:txBody>
            <a:bodyPr vert="horz" wrap="none" lIns="90000" tIns="45000" rIns="90000" bIns="45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1" name="Freeform 20">
              <a:extLst>
                <a:ext uri="{FF2B5EF4-FFF2-40B4-BE49-F238E27FC236}">
                  <a16:creationId xmlns:a16="http://schemas.microsoft.com/office/drawing/2014/main" id="{4BF1A006-F695-294F-99B4-C1EAA995EF09}"/>
                </a:ext>
              </a:extLst>
            </p:cNvPr>
            <p:cNvSpPr/>
            <p:nvPr/>
          </p:nvSpPr>
          <p:spPr>
            <a:xfrm>
              <a:off x="1305360" y="3070440"/>
              <a:ext cx="457200" cy="1199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FF00"/>
            </a:solidFill>
            <a:ln w="0">
              <a:solidFill>
                <a:srgbClr val="FF6633"/>
              </a:solidFill>
              <a:prstDash val="solid"/>
            </a:ln>
          </p:spPr>
          <p:txBody>
            <a:bodyPr vert="horz" wrap="none" lIns="90000" tIns="45000" rIns="90000" bIns="45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2" name="Straight Connector 21">
              <a:extLst>
                <a:ext uri="{FF2B5EF4-FFF2-40B4-BE49-F238E27FC236}">
                  <a16:creationId xmlns:a16="http://schemas.microsoft.com/office/drawing/2014/main" id="{9ED5C8FB-D99C-CC4D-A75D-3C28561BADDA}"/>
                </a:ext>
              </a:extLst>
            </p:cNvPr>
            <p:cNvSpPr/>
            <p:nvPr/>
          </p:nvSpPr>
          <p:spPr>
            <a:xfrm>
              <a:off x="254880" y="340488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3" name="Straight Connector 22">
              <a:extLst>
                <a:ext uri="{FF2B5EF4-FFF2-40B4-BE49-F238E27FC236}">
                  <a16:creationId xmlns:a16="http://schemas.microsoft.com/office/drawing/2014/main" id="{F8469678-5834-E045-97B8-96B2A23A01CD}"/>
                </a:ext>
              </a:extLst>
            </p:cNvPr>
            <p:cNvSpPr/>
            <p:nvPr/>
          </p:nvSpPr>
          <p:spPr>
            <a:xfrm>
              <a:off x="182880" y="362088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4" name="Straight Connector 23">
              <a:extLst>
                <a:ext uri="{FF2B5EF4-FFF2-40B4-BE49-F238E27FC236}">
                  <a16:creationId xmlns:a16="http://schemas.microsoft.com/office/drawing/2014/main" id="{EC8F4A3C-58BE-F542-8645-E14CD72396F9}"/>
                </a:ext>
              </a:extLst>
            </p:cNvPr>
            <p:cNvSpPr/>
            <p:nvPr/>
          </p:nvSpPr>
          <p:spPr>
            <a:xfrm>
              <a:off x="254880" y="383688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5" name="Straight Connector 24">
              <a:extLst>
                <a:ext uri="{FF2B5EF4-FFF2-40B4-BE49-F238E27FC236}">
                  <a16:creationId xmlns:a16="http://schemas.microsoft.com/office/drawing/2014/main" id="{9090C563-6405-FB4F-A0DF-EC2CEC203B89}"/>
                </a:ext>
              </a:extLst>
            </p:cNvPr>
            <p:cNvSpPr/>
            <p:nvPr/>
          </p:nvSpPr>
          <p:spPr>
            <a:xfrm>
              <a:off x="254880" y="318888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6" name="Straight Connector 25">
              <a:extLst>
                <a:ext uri="{FF2B5EF4-FFF2-40B4-BE49-F238E27FC236}">
                  <a16:creationId xmlns:a16="http://schemas.microsoft.com/office/drawing/2014/main" id="{002D551E-B7B1-484F-BE24-C8660C997D9E}"/>
                </a:ext>
              </a:extLst>
            </p:cNvPr>
            <p:cNvSpPr/>
            <p:nvPr/>
          </p:nvSpPr>
          <p:spPr>
            <a:xfrm>
              <a:off x="290880" y="4052879"/>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7" name="Straight Connector 26">
              <a:extLst>
                <a:ext uri="{FF2B5EF4-FFF2-40B4-BE49-F238E27FC236}">
                  <a16:creationId xmlns:a16="http://schemas.microsoft.com/office/drawing/2014/main" id="{EC724E6C-3767-8A48-9960-33D12AA7F7B4}"/>
                </a:ext>
              </a:extLst>
            </p:cNvPr>
            <p:cNvSpPr/>
            <p:nvPr/>
          </p:nvSpPr>
          <p:spPr>
            <a:xfrm>
              <a:off x="1838879" y="344088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8" name="Straight Connector 27">
              <a:extLst>
                <a:ext uri="{FF2B5EF4-FFF2-40B4-BE49-F238E27FC236}">
                  <a16:creationId xmlns:a16="http://schemas.microsoft.com/office/drawing/2014/main" id="{E0D82AB4-8713-6E4E-AD77-059D10DA8D1C}"/>
                </a:ext>
              </a:extLst>
            </p:cNvPr>
            <p:cNvSpPr/>
            <p:nvPr/>
          </p:nvSpPr>
          <p:spPr>
            <a:xfrm>
              <a:off x="1838879" y="3656880"/>
              <a:ext cx="460081"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9" name="Straight Connector 28">
              <a:extLst>
                <a:ext uri="{FF2B5EF4-FFF2-40B4-BE49-F238E27FC236}">
                  <a16:creationId xmlns:a16="http://schemas.microsoft.com/office/drawing/2014/main" id="{2088CE7D-9558-E742-9FD4-A2A7FB5233DB}"/>
                </a:ext>
              </a:extLst>
            </p:cNvPr>
            <p:cNvSpPr/>
            <p:nvPr/>
          </p:nvSpPr>
          <p:spPr>
            <a:xfrm>
              <a:off x="1802880" y="3872879"/>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0" name="Straight Connector 29">
              <a:extLst>
                <a:ext uri="{FF2B5EF4-FFF2-40B4-BE49-F238E27FC236}">
                  <a16:creationId xmlns:a16="http://schemas.microsoft.com/office/drawing/2014/main" id="{6F71C9B8-FB43-4345-B7FE-286CFCFD8FC4}"/>
                </a:ext>
              </a:extLst>
            </p:cNvPr>
            <p:cNvSpPr/>
            <p:nvPr/>
          </p:nvSpPr>
          <p:spPr>
            <a:xfrm>
              <a:off x="1766880" y="322488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1" name="Straight Connector 30">
              <a:extLst>
                <a:ext uri="{FF2B5EF4-FFF2-40B4-BE49-F238E27FC236}">
                  <a16:creationId xmlns:a16="http://schemas.microsoft.com/office/drawing/2014/main" id="{54F35912-14F6-4D4D-AC64-A8026CB96EE7}"/>
                </a:ext>
              </a:extLst>
            </p:cNvPr>
            <p:cNvSpPr/>
            <p:nvPr/>
          </p:nvSpPr>
          <p:spPr>
            <a:xfrm>
              <a:off x="1766880" y="4088880"/>
              <a:ext cx="460080" cy="0"/>
            </a:xfrm>
            <a:prstGeom prst="line">
              <a:avLst/>
            </a:prstGeom>
            <a:noFill/>
            <a:ln w="0">
              <a:solidFill>
                <a:srgbClr val="FFFF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2" name="Freeform 31">
              <a:extLst>
                <a:ext uri="{FF2B5EF4-FFF2-40B4-BE49-F238E27FC236}">
                  <a16:creationId xmlns:a16="http://schemas.microsoft.com/office/drawing/2014/main" id="{D6240C79-014C-424A-96CC-116C1251E8E7}"/>
                </a:ext>
              </a:extLst>
            </p:cNvPr>
            <p:cNvSpPr/>
            <p:nvPr/>
          </p:nvSpPr>
          <p:spPr>
            <a:xfrm>
              <a:off x="656640" y="3031200"/>
              <a:ext cx="1105919" cy="1288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0">
              <a:solidFill>
                <a:srgbClr val="3465AF"/>
              </a:solidFill>
              <a:prstDash val="solid"/>
            </a:ln>
          </p:spPr>
          <p:txBody>
            <a:bodyPr vert="horz" wrap="none" lIns="90000" tIns="45000" rIns="90000" bIns="45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33" name="Straight Connector 32">
            <a:extLst>
              <a:ext uri="{FF2B5EF4-FFF2-40B4-BE49-F238E27FC236}">
                <a16:creationId xmlns:a16="http://schemas.microsoft.com/office/drawing/2014/main" id="{9F9924F1-2C28-E844-A07E-6DE8D1586F9E}"/>
              </a:ext>
            </a:extLst>
          </p:cNvPr>
          <p:cNvSpPr/>
          <p:nvPr/>
        </p:nvSpPr>
        <p:spPr>
          <a:xfrm>
            <a:off x="1554479" y="3579839"/>
            <a:ext cx="1920241" cy="0"/>
          </a:xfrm>
          <a:prstGeom prst="line">
            <a:avLst/>
          </a:prstGeom>
          <a:noFill/>
          <a:ln w="108000">
            <a:solidFill>
              <a:srgbClr val="FF00FF"/>
            </a:solidFill>
            <a:prstDash val="solid"/>
            <a:tailEnd type="arrow"/>
          </a:ln>
        </p:spPr>
        <p:txBody>
          <a:bodyPr vert="horz" wrap="none" lIns="144000" tIns="99000" rIns="144000" bIns="99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4" name="Straight Connector 33">
            <a:extLst>
              <a:ext uri="{FF2B5EF4-FFF2-40B4-BE49-F238E27FC236}">
                <a16:creationId xmlns:a16="http://schemas.microsoft.com/office/drawing/2014/main" id="{B522BF86-E8E4-0A42-98DA-29711C545ABE}"/>
              </a:ext>
            </a:extLst>
          </p:cNvPr>
          <p:cNvSpPr/>
          <p:nvPr/>
        </p:nvSpPr>
        <p:spPr>
          <a:xfrm flipH="1">
            <a:off x="4914720" y="4358160"/>
            <a:ext cx="1780560" cy="625680"/>
          </a:xfrm>
          <a:prstGeom prst="line">
            <a:avLst/>
          </a:prstGeom>
          <a:noFill/>
          <a:ln w="108000">
            <a:solidFill>
              <a:srgbClr val="FF00FF"/>
            </a:solidFill>
            <a:prstDash val="solid"/>
            <a:tailEnd type="arrow"/>
          </a:ln>
        </p:spPr>
        <p:txBody>
          <a:bodyPr vert="horz" wrap="none" lIns="144000" tIns="99000" rIns="144000" bIns="99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page42">
    <p:spTree>
      <p:nvGrpSpPr>
        <p:cNvPr id="1" name=""/>
        <p:cNvGrpSpPr/>
        <p:nvPr/>
      </p:nvGrpSpPr>
      <p:grpSpPr>
        <a:xfrm>
          <a:off x="0" y="0"/>
          <a:ext cx="0" cy="0"/>
          <a:chOff x="0" y="0"/>
          <a:chExt cx="0" cy="0"/>
        </a:xfrm>
      </p:grpSpPr>
      <p:sp>
        <p:nvSpPr>
          <p:cNvPr id="11" name="Slide Number Placeholder 1">
            <a:extLst>
              <a:ext uri="{FF2B5EF4-FFF2-40B4-BE49-F238E27FC236}">
                <a16:creationId xmlns:a16="http://schemas.microsoft.com/office/drawing/2014/main" id="{10DC4F16-A411-2340-B197-22F1372C7A90}"/>
              </a:ext>
            </a:extLst>
          </p:cNvPr>
          <p:cNvSpPr>
            <a:spLocks noGrp="1"/>
          </p:cNvSpPr>
          <p:nvPr>
            <p:ph type="sldNum" sz="quarter" idx="10"/>
          </p:nvPr>
        </p:nvSpPr>
        <p:spPr/>
        <p:txBody>
          <a:bodyPr>
            <a:normAutofit lnSpcReduction="10000"/>
          </a:bodyPr>
          <a:lstStyle/>
          <a:p>
            <a:pPr lvl="0"/>
            <a:fld id="{D283047C-7DE0-194A-B945-CCF654EF2969}" type="slidenum">
              <a:t>41</a:t>
            </a:fld>
            <a:endParaRPr lang="en-GB"/>
          </a:p>
        </p:txBody>
      </p:sp>
      <p:sp>
        <p:nvSpPr>
          <p:cNvPr id="2" name="Freeform 1">
            <a:extLst>
              <a:ext uri="{FF2B5EF4-FFF2-40B4-BE49-F238E27FC236}">
                <a16:creationId xmlns:a16="http://schemas.microsoft.com/office/drawing/2014/main" id="{4F4CC20A-FD87-8841-B077-20730864DBDB}"/>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Centrality Regions</a:t>
            </a:r>
          </a:p>
        </p:txBody>
      </p:sp>
      <p:sp>
        <p:nvSpPr>
          <p:cNvPr id="3" name="TextBox 2">
            <a:extLst>
              <a:ext uri="{FF2B5EF4-FFF2-40B4-BE49-F238E27FC236}">
                <a16:creationId xmlns:a16="http://schemas.microsoft.com/office/drawing/2014/main" id="{698A3203-3A60-5F47-B899-368E0D675298}"/>
              </a:ext>
            </a:extLst>
          </p:cNvPr>
          <p:cNvSpPr txBox="1"/>
          <p:nvPr/>
        </p:nvSpPr>
        <p:spPr>
          <a:xfrm>
            <a:off x="5120639" y="2743199"/>
            <a:ext cx="3273840" cy="1967039"/>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High</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800" b="1" i="0" u="none" strike="noStrike" baseline="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Medium    Centrality</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800" b="1" i="0" u="none" strike="noStrike" baseline="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Low  </a:t>
            </a:r>
          </a:p>
        </p:txBody>
      </p:sp>
      <p:pic>
        <p:nvPicPr>
          <p:cNvPr id="4" name="Picture 3">
            <a:extLst>
              <a:ext uri="{FF2B5EF4-FFF2-40B4-BE49-F238E27FC236}">
                <a16:creationId xmlns:a16="http://schemas.microsoft.com/office/drawing/2014/main" id="{70420556-25EF-094A-B82F-DA8C92CB67D1}"/>
              </a:ext>
            </a:extLst>
          </p:cNvPr>
          <p:cNvPicPr>
            <a:picLocks noChangeAspect="1"/>
          </p:cNvPicPr>
          <p:nvPr/>
        </p:nvPicPr>
        <p:blipFill>
          <a:blip r:embed="rId3">
            <a:lum/>
            <a:alphaModFix/>
          </a:blip>
          <a:srcRect/>
          <a:stretch>
            <a:fillRect/>
          </a:stretch>
        </p:blipFill>
        <p:spPr>
          <a:xfrm>
            <a:off x="1068840" y="2014560"/>
            <a:ext cx="3143879" cy="3537000"/>
          </a:xfrm>
          <a:prstGeom prst="rect">
            <a:avLst/>
          </a:prstGeom>
          <a:noFill/>
          <a:ln>
            <a:noFill/>
          </a:ln>
        </p:spPr>
      </p:pic>
      <p:sp>
        <p:nvSpPr>
          <p:cNvPr id="5" name="Freeform 4">
            <a:extLst>
              <a:ext uri="{FF2B5EF4-FFF2-40B4-BE49-F238E27FC236}">
                <a16:creationId xmlns:a16="http://schemas.microsoft.com/office/drawing/2014/main" id="{86D4F6F8-2054-C643-A8D0-A29263AA6CE5}"/>
              </a:ext>
            </a:extLst>
          </p:cNvPr>
          <p:cNvSpPr/>
          <p:nvPr/>
        </p:nvSpPr>
        <p:spPr>
          <a:xfrm flipV="1">
            <a:off x="1234080" y="2561760"/>
            <a:ext cx="1463039" cy="716040"/>
          </a:xfrm>
          <a:custGeom>
            <a:avLst>
              <a:gd name="f0" fmla="val 6727"/>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FF6633"/>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7F7A07C5-2DB2-384B-A703-CE96F45051F3}"/>
              </a:ext>
            </a:extLst>
          </p:cNvPr>
          <p:cNvSpPr/>
          <p:nvPr/>
        </p:nvSpPr>
        <p:spPr>
          <a:xfrm flipV="1">
            <a:off x="2475360" y="4228200"/>
            <a:ext cx="1409759" cy="620280"/>
          </a:xfrm>
          <a:custGeom>
            <a:avLst>
              <a:gd name="f0" fmla="val 6512"/>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0084D1"/>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2C7974A4-DC2E-4548-AB6B-190CF75CBD7E}"/>
              </a:ext>
            </a:extLst>
          </p:cNvPr>
          <p:cNvSpPr/>
          <p:nvPr/>
        </p:nvSpPr>
        <p:spPr>
          <a:xfrm flipV="1">
            <a:off x="1666079" y="3321359"/>
            <a:ext cx="1632240" cy="874080"/>
          </a:xfrm>
          <a:custGeom>
            <a:avLst>
              <a:gd name="f0" fmla="val 6727"/>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23FF23"/>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A1E466E2-FDAA-3542-A489-162F343DD229}"/>
              </a:ext>
            </a:extLst>
          </p:cNvPr>
          <p:cNvSpPr/>
          <p:nvPr/>
        </p:nvSpPr>
        <p:spPr>
          <a:xfrm flipH="1">
            <a:off x="2697120" y="2926079"/>
            <a:ext cx="2332080" cy="0"/>
          </a:xfrm>
          <a:prstGeom prst="line">
            <a:avLst/>
          </a:prstGeom>
          <a:noFill/>
          <a:ln w="36000">
            <a:solidFill>
              <a:srgbClr val="EB61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A8FBE27D-699B-7047-AF61-175D7556AA84}"/>
              </a:ext>
            </a:extLst>
          </p:cNvPr>
          <p:cNvSpPr/>
          <p:nvPr/>
        </p:nvSpPr>
        <p:spPr>
          <a:xfrm flipH="1">
            <a:off x="3237120" y="3682079"/>
            <a:ext cx="1792080" cy="0"/>
          </a:xfrm>
          <a:prstGeom prst="line">
            <a:avLst/>
          </a:prstGeom>
          <a:noFill/>
          <a:ln w="36000">
            <a:solidFill>
              <a:srgbClr val="3DEB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Straight Connector 9">
            <a:extLst>
              <a:ext uri="{FF2B5EF4-FFF2-40B4-BE49-F238E27FC236}">
                <a16:creationId xmlns:a16="http://schemas.microsoft.com/office/drawing/2014/main" id="{54761480-F811-444D-9FD4-6F6808640D0F}"/>
              </a:ext>
            </a:extLst>
          </p:cNvPr>
          <p:cNvSpPr/>
          <p:nvPr/>
        </p:nvSpPr>
        <p:spPr>
          <a:xfrm flipH="1">
            <a:off x="3705120" y="4402079"/>
            <a:ext cx="1324080" cy="0"/>
          </a:xfrm>
          <a:prstGeom prst="line">
            <a:avLst/>
          </a:prstGeom>
          <a:noFill/>
          <a:ln w="36000">
            <a:solidFill>
              <a:srgbClr val="00B8FF"/>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page43">
    <p:spTree>
      <p:nvGrpSpPr>
        <p:cNvPr id="1" name=""/>
        <p:cNvGrpSpPr/>
        <p:nvPr/>
      </p:nvGrpSpPr>
      <p:grpSpPr>
        <a:xfrm>
          <a:off x="0" y="0"/>
          <a:ext cx="0" cy="0"/>
          <a:chOff x="0" y="0"/>
          <a:chExt cx="0" cy="0"/>
        </a:xfrm>
      </p:grpSpPr>
      <p:sp>
        <p:nvSpPr>
          <p:cNvPr id="13" name="Slide Number Placeholder 1">
            <a:extLst>
              <a:ext uri="{FF2B5EF4-FFF2-40B4-BE49-F238E27FC236}">
                <a16:creationId xmlns:a16="http://schemas.microsoft.com/office/drawing/2014/main" id="{D4DE604E-9E54-6E41-8900-B4514C2B9EC1}"/>
              </a:ext>
            </a:extLst>
          </p:cNvPr>
          <p:cNvSpPr>
            <a:spLocks noGrp="1"/>
          </p:cNvSpPr>
          <p:nvPr>
            <p:ph type="sldNum" sz="quarter" idx="10"/>
          </p:nvPr>
        </p:nvSpPr>
        <p:spPr/>
        <p:txBody>
          <a:bodyPr>
            <a:normAutofit lnSpcReduction="10000"/>
          </a:bodyPr>
          <a:lstStyle/>
          <a:p>
            <a:pPr lvl="0"/>
            <a:fld id="{A1B7DA6A-DED9-844A-AE43-28D7783D104A}" type="slidenum">
              <a:t>42</a:t>
            </a:fld>
            <a:endParaRPr lang="en-GB"/>
          </a:p>
        </p:txBody>
      </p:sp>
      <p:sp>
        <p:nvSpPr>
          <p:cNvPr id="2" name="Freeform 1">
            <a:extLst>
              <a:ext uri="{FF2B5EF4-FFF2-40B4-BE49-F238E27FC236}">
                <a16:creationId xmlns:a16="http://schemas.microsoft.com/office/drawing/2014/main" id="{FD044F55-A05D-D144-B4B5-FADB5A1B64E6}"/>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What is the problem?</a:t>
            </a:r>
          </a:p>
        </p:txBody>
      </p:sp>
      <p:sp>
        <p:nvSpPr>
          <p:cNvPr id="3" name="TextBox 2">
            <a:extLst>
              <a:ext uri="{FF2B5EF4-FFF2-40B4-BE49-F238E27FC236}">
                <a16:creationId xmlns:a16="http://schemas.microsoft.com/office/drawing/2014/main" id="{860C5BB8-468B-FD44-8EE2-48C27C22F387}"/>
              </a:ext>
            </a:extLst>
          </p:cNvPr>
          <p:cNvSpPr txBox="1"/>
          <p:nvPr/>
        </p:nvSpPr>
        <p:spPr>
          <a:xfrm>
            <a:off x="3851999" y="2926079"/>
            <a:ext cx="731519" cy="1967039"/>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1</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800" b="1" i="0" u="none" strike="noStrike" baseline="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10</a:t>
            </a:r>
            <a:r>
              <a:rPr lang="en-GB" sz="2800" b="1" i="0" u="none" strike="noStrike" baseline="30000">
                <a:ln>
                  <a:noFill/>
                </a:ln>
                <a:solidFill>
                  <a:srgbClr val="FFFFFF"/>
                </a:solidFill>
                <a:latin typeface="Arial Narrow" pitchFamily="34"/>
                <a:ea typeface="Lucida Sans Unicode" pitchFamily="2"/>
                <a:cs typeface="Lucida Sans Unicode" pitchFamily="2"/>
              </a:rPr>
              <a:t>5</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800" b="1" i="0" u="none" strike="noStrike" baseline="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10</a:t>
            </a:r>
            <a:r>
              <a:rPr lang="en-GB" sz="2800" b="1" i="0" u="none" strike="noStrike" baseline="30000">
                <a:ln>
                  <a:noFill/>
                </a:ln>
                <a:solidFill>
                  <a:srgbClr val="FFFFFF"/>
                </a:solidFill>
                <a:latin typeface="Arial Narrow" pitchFamily="34"/>
                <a:ea typeface="Lucida Sans Unicode" pitchFamily="2"/>
                <a:cs typeface="Lucida Sans Unicode" pitchFamily="2"/>
              </a:rPr>
              <a:t>8</a:t>
            </a:r>
          </a:p>
        </p:txBody>
      </p:sp>
      <p:pic>
        <p:nvPicPr>
          <p:cNvPr id="4" name="Picture 3">
            <a:extLst>
              <a:ext uri="{FF2B5EF4-FFF2-40B4-BE49-F238E27FC236}">
                <a16:creationId xmlns:a16="http://schemas.microsoft.com/office/drawing/2014/main" id="{6717DA2B-A412-784D-9119-C9645C55804A}"/>
              </a:ext>
            </a:extLst>
          </p:cNvPr>
          <p:cNvPicPr>
            <a:picLocks noChangeAspect="1"/>
          </p:cNvPicPr>
          <p:nvPr/>
        </p:nvPicPr>
        <p:blipFill>
          <a:blip r:embed="rId3">
            <a:lum/>
            <a:alphaModFix/>
          </a:blip>
          <a:srcRect/>
          <a:stretch>
            <a:fillRect/>
          </a:stretch>
        </p:blipFill>
        <p:spPr>
          <a:xfrm>
            <a:off x="276840" y="2194560"/>
            <a:ext cx="3143879" cy="3537000"/>
          </a:xfrm>
          <a:prstGeom prst="rect">
            <a:avLst/>
          </a:prstGeom>
          <a:noFill/>
          <a:ln>
            <a:noFill/>
          </a:ln>
        </p:spPr>
      </p:pic>
      <p:sp>
        <p:nvSpPr>
          <p:cNvPr id="5" name="Freeform 4">
            <a:extLst>
              <a:ext uri="{FF2B5EF4-FFF2-40B4-BE49-F238E27FC236}">
                <a16:creationId xmlns:a16="http://schemas.microsoft.com/office/drawing/2014/main" id="{85B7024D-7200-FC43-AB85-8B8A4EDB9F3C}"/>
              </a:ext>
            </a:extLst>
          </p:cNvPr>
          <p:cNvSpPr/>
          <p:nvPr/>
        </p:nvSpPr>
        <p:spPr>
          <a:xfrm flipV="1">
            <a:off x="442080" y="2741760"/>
            <a:ext cx="1463039" cy="716040"/>
          </a:xfrm>
          <a:custGeom>
            <a:avLst>
              <a:gd name="f0" fmla="val 6727"/>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FF6633"/>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4DCF072D-6CEA-C446-965F-07264CC25E08}"/>
              </a:ext>
            </a:extLst>
          </p:cNvPr>
          <p:cNvSpPr/>
          <p:nvPr/>
        </p:nvSpPr>
        <p:spPr>
          <a:xfrm flipV="1">
            <a:off x="1683360" y="4408200"/>
            <a:ext cx="1409759" cy="620280"/>
          </a:xfrm>
          <a:custGeom>
            <a:avLst>
              <a:gd name="f0" fmla="val 6512"/>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0084D1"/>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0FA6BC70-7797-0541-8211-19C6BAE70A15}"/>
              </a:ext>
            </a:extLst>
          </p:cNvPr>
          <p:cNvSpPr/>
          <p:nvPr/>
        </p:nvSpPr>
        <p:spPr>
          <a:xfrm flipV="1">
            <a:off x="874080" y="3501359"/>
            <a:ext cx="1632240" cy="874080"/>
          </a:xfrm>
          <a:custGeom>
            <a:avLst>
              <a:gd name="f0" fmla="val 6727"/>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23FF23"/>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C7F10F12-4B13-DD4E-8742-5933E3B7B435}"/>
              </a:ext>
            </a:extLst>
          </p:cNvPr>
          <p:cNvSpPr/>
          <p:nvPr/>
        </p:nvSpPr>
        <p:spPr>
          <a:xfrm flipH="1">
            <a:off x="2085120" y="3142079"/>
            <a:ext cx="1663920" cy="0"/>
          </a:xfrm>
          <a:prstGeom prst="line">
            <a:avLst/>
          </a:prstGeom>
          <a:noFill/>
          <a:ln w="36000">
            <a:solidFill>
              <a:srgbClr val="EB61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4C684BFC-D2BF-A64B-A566-1B18865840AE}"/>
              </a:ext>
            </a:extLst>
          </p:cNvPr>
          <p:cNvSpPr/>
          <p:nvPr/>
        </p:nvSpPr>
        <p:spPr>
          <a:xfrm flipH="1">
            <a:off x="2470319" y="3898080"/>
            <a:ext cx="1278721" cy="0"/>
          </a:xfrm>
          <a:prstGeom prst="line">
            <a:avLst/>
          </a:prstGeom>
          <a:noFill/>
          <a:ln w="36000">
            <a:solidFill>
              <a:srgbClr val="3DEB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Straight Connector 9">
            <a:extLst>
              <a:ext uri="{FF2B5EF4-FFF2-40B4-BE49-F238E27FC236}">
                <a16:creationId xmlns:a16="http://schemas.microsoft.com/office/drawing/2014/main" id="{4719A43E-C8A3-3346-A267-70A2DAC0AD70}"/>
              </a:ext>
            </a:extLst>
          </p:cNvPr>
          <p:cNvSpPr/>
          <p:nvPr/>
        </p:nvSpPr>
        <p:spPr>
          <a:xfrm flipH="1">
            <a:off x="2804400" y="4618080"/>
            <a:ext cx="944640" cy="0"/>
          </a:xfrm>
          <a:prstGeom prst="line">
            <a:avLst/>
          </a:prstGeom>
          <a:noFill/>
          <a:ln w="36000">
            <a:solidFill>
              <a:srgbClr val="00B8FF"/>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TextBox 10">
            <a:extLst>
              <a:ext uri="{FF2B5EF4-FFF2-40B4-BE49-F238E27FC236}">
                <a16:creationId xmlns:a16="http://schemas.microsoft.com/office/drawing/2014/main" id="{75902D3E-015F-A14F-8855-815839A0424B}"/>
              </a:ext>
            </a:extLst>
          </p:cNvPr>
          <p:cNvSpPr txBox="1"/>
          <p:nvPr/>
        </p:nvSpPr>
        <p:spPr>
          <a:xfrm>
            <a:off x="254520" y="1375560"/>
            <a:ext cx="6833879" cy="544680"/>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For each high-centrality collision,  you get  </a:t>
            </a:r>
          </a:p>
        </p:txBody>
      </p:sp>
      <p:sp>
        <p:nvSpPr>
          <p:cNvPr id="12" name="TextBox 11">
            <a:extLst>
              <a:ext uri="{FF2B5EF4-FFF2-40B4-BE49-F238E27FC236}">
                <a16:creationId xmlns:a16="http://schemas.microsoft.com/office/drawing/2014/main" id="{849FA4AE-4DE2-F948-93E0-BFBFE5F5E80B}"/>
              </a:ext>
            </a:extLst>
          </p:cNvPr>
          <p:cNvSpPr txBox="1"/>
          <p:nvPr/>
        </p:nvSpPr>
        <p:spPr>
          <a:xfrm>
            <a:off x="4535104" y="1997280"/>
            <a:ext cx="4206240" cy="4494960"/>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FF"/>
                </a:solidFill>
                <a:latin typeface="Arial Narrow" pitchFamily="34"/>
                <a:ea typeface="Lucida Sans Unicode" pitchFamily="2"/>
                <a:cs typeface="Lucida Sans Unicode" pitchFamily="2"/>
              </a:rPr>
              <a:t>Such a central collision is</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FF"/>
                </a:solidFill>
                <a:latin typeface="Arial Narrow" pitchFamily="34"/>
                <a:ea typeface="Lucida Sans Unicode" pitchFamily="2"/>
                <a:cs typeface="Lucida Sans Unicode" pitchFamily="2"/>
              </a:rPr>
              <a:t>somewhat rare</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400" b="1" i="0" u="none" strike="noStrike" baseline="0" dirty="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FF"/>
                </a:solidFill>
                <a:latin typeface="Arial Narrow" pitchFamily="34"/>
                <a:ea typeface="Lucida Sans Unicode" pitchFamily="2"/>
                <a:cs typeface="Lucida Sans Unicode" pitchFamily="2"/>
              </a:rPr>
              <a:t>If you can take 1000 event/s –</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FF"/>
                </a:solidFill>
                <a:latin typeface="Arial Narrow" pitchFamily="34"/>
                <a:ea typeface="Lucida Sans Unicode" pitchFamily="2"/>
                <a:cs typeface="Lucida Sans Unicode" pitchFamily="2"/>
              </a:rPr>
              <a:t> and your DAQ is 10% live –</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400" b="1" i="0" u="none" strike="noStrike" baseline="0" dirty="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FF"/>
                </a:solidFill>
                <a:latin typeface="Arial Narrow" pitchFamily="34"/>
                <a:ea typeface="Lucida Sans Unicode" pitchFamily="2"/>
                <a:cs typeface="Lucida Sans Unicode" pitchFamily="2"/>
              </a:rPr>
              <a:t>You capture </a:t>
            </a:r>
            <a:r>
              <a:rPr lang="en-GB" sz="2400" b="1" i="1" u="none" strike="noStrike" baseline="0" dirty="0">
                <a:ln>
                  <a:noFill/>
                </a:ln>
                <a:solidFill>
                  <a:srgbClr val="FFFF00"/>
                </a:solidFill>
                <a:latin typeface="Arial Narrow" pitchFamily="34"/>
                <a:ea typeface="Lucida Sans Unicode" pitchFamily="2"/>
                <a:cs typeface="Lucida Sans Unicode" pitchFamily="2"/>
              </a:rPr>
              <a:t>one</a:t>
            </a:r>
            <a:r>
              <a:rPr lang="en-GB" sz="2400" b="1" i="0" u="none" strike="noStrike" baseline="0" dirty="0">
                <a:ln>
                  <a:noFill/>
                </a:ln>
                <a:solidFill>
                  <a:srgbClr val="FFFFFF"/>
                </a:solidFill>
                <a:latin typeface="Arial Narrow" pitchFamily="34"/>
                <a:ea typeface="Lucida Sans Unicode" pitchFamily="2"/>
                <a:cs typeface="Lucida Sans Unicode" pitchFamily="2"/>
              </a:rPr>
              <a:t> of those events</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FF"/>
                </a:solidFill>
                <a:latin typeface="Arial Narrow" pitchFamily="34"/>
                <a:ea typeface="Lucida Sans Unicode" pitchFamily="2"/>
                <a:cs typeface="Lucida Sans Unicode" pitchFamily="2"/>
              </a:rPr>
              <a:t>every 4 hours and 40 minutes</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400" b="1" i="0" u="none" strike="noStrike" baseline="0" dirty="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00"/>
                </a:solidFill>
                <a:latin typeface="Arial Narrow" pitchFamily="34"/>
                <a:ea typeface="Lucida Sans Unicode" pitchFamily="2"/>
                <a:cs typeface="Lucida Sans Unicode" pitchFamily="2"/>
              </a:rPr>
              <a:t>You will never complete your </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00"/>
                </a:solidFill>
                <a:latin typeface="Arial Narrow" pitchFamily="34"/>
                <a:ea typeface="Lucida Sans Unicode" pitchFamily="2"/>
                <a:cs typeface="Lucida Sans Unicode" pitchFamily="2"/>
              </a:rPr>
              <a:t>measurement!</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400" b="1" i="0" u="none" strike="noStrike" baseline="0" dirty="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dirty="0">
                <a:ln>
                  <a:noFill/>
                </a:ln>
                <a:solidFill>
                  <a:srgbClr val="FFFFFF"/>
                </a:solidFill>
                <a:latin typeface="Arial Narrow" pitchFamily="34"/>
                <a:ea typeface="Lucida Sans Unicode" pitchFamily="2"/>
                <a:cs typeface="Lucida Sans Unicode" pitchFamily="2"/>
              </a:rPr>
              <a:t>You need to do something different...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page44">
    <p:spTree>
      <p:nvGrpSpPr>
        <p:cNvPr id="1" name=""/>
        <p:cNvGrpSpPr/>
        <p:nvPr/>
      </p:nvGrpSpPr>
      <p:grpSpPr>
        <a:xfrm>
          <a:off x="0" y="0"/>
          <a:ext cx="0" cy="0"/>
          <a:chOff x="0" y="0"/>
          <a:chExt cx="0" cy="0"/>
        </a:xfrm>
      </p:grpSpPr>
      <p:sp>
        <p:nvSpPr>
          <p:cNvPr id="13" name="Slide Number Placeholder 1">
            <a:extLst>
              <a:ext uri="{FF2B5EF4-FFF2-40B4-BE49-F238E27FC236}">
                <a16:creationId xmlns:a16="http://schemas.microsoft.com/office/drawing/2014/main" id="{E687A0A1-6C7E-DC4B-B205-EEB51C920F51}"/>
              </a:ext>
            </a:extLst>
          </p:cNvPr>
          <p:cNvSpPr>
            <a:spLocks noGrp="1"/>
          </p:cNvSpPr>
          <p:nvPr>
            <p:ph type="sldNum" sz="quarter" idx="10"/>
          </p:nvPr>
        </p:nvSpPr>
        <p:spPr/>
        <p:txBody>
          <a:bodyPr>
            <a:normAutofit lnSpcReduction="10000"/>
          </a:bodyPr>
          <a:lstStyle/>
          <a:p>
            <a:pPr lvl="0"/>
            <a:fld id="{3555D93B-FE8E-3F42-B4A9-05C8CB1599CE}" type="slidenum">
              <a:t>43</a:t>
            </a:fld>
            <a:endParaRPr lang="en-GB"/>
          </a:p>
        </p:txBody>
      </p:sp>
      <p:sp>
        <p:nvSpPr>
          <p:cNvPr id="2" name="Freeform 1">
            <a:extLst>
              <a:ext uri="{FF2B5EF4-FFF2-40B4-BE49-F238E27FC236}">
                <a16:creationId xmlns:a16="http://schemas.microsoft.com/office/drawing/2014/main" id="{E5EDC8AD-915A-A14C-83FC-685FFB361983}"/>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How do we fix this?</a:t>
            </a:r>
          </a:p>
        </p:txBody>
      </p:sp>
      <p:sp>
        <p:nvSpPr>
          <p:cNvPr id="3" name="TextBox 2">
            <a:extLst>
              <a:ext uri="{FF2B5EF4-FFF2-40B4-BE49-F238E27FC236}">
                <a16:creationId xmlns:a16="http://schemas.microsoft.com/office/drawing/2014/main" id="{19AF7631-E62D-F248-A017-A80F4AF40CBA}"/>
              </a:ext>
            </a:extLst>
          </p:cNvPr>
          <p:cNvSpPr txBox="1"/>
          <p:nvPr/>
        </p:nvSpPr>
        <p:spPr>
          <a:xfrm>
            <a:off x="3671999" y="4006079"/>
            <a:ext cx="3277439" cy="1967039"/>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1      /        1      = 1  </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800" b="1" i="0" u="none" strike="noStrike" baseline="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10</a:t>
            </a:r>
            <a:r>
              <a:rPr lang="en-GB" sz="2800" b="1" i="0" u="none" strike="noStrike" baseline="30000">
                <a:ln>
                  <a:noFill/>
                </a:ln>
                <a:solidFill>
                  <a:srgbClr val="FFFFFF"/>
                </a:solidFill>
                <a:latin typeface="Arial Narrow" pitchFamily="34"/>
                <a:ea typeface="Lucida Sans Unicode" pitchFamily="2"/>
                <a:cs typeface="Lucida Sans Unicode" pitchFamily="2"/>
              </a:rPr>
              <a:t>5    </a:t>
            </a:r>
            <a:r>
              <a:rPr lang="en-GB" sz="2800" b="1" i="0" u="none" strike="noStrike" baseline="0">
                <a:ln>
                  <a:noFill/>
                </a:ln>
                <a:solidFill>
                  <a:srgbClr val="FFFFFF"/>
                </a:solidFill>
                <a:latin typeface="Arial Narrow" pitchFamily="34"/>
                <a:ea typeface="Lucida Sans Unicode" pitchFamily="2"/>
                <a:cs typeface="Lucida Sans Unicode" pitchFamily="2"/>
              </a:rPr>
              <a:t>/   1000     = 100</a:t>
            </a:r>
            <a:r>
              <a:rPr lang="en-GB" sz="2800" b="1" i="0" u="none" strike="noStrike" baseline="30000">
                <a:ln>
                  <a:noFill/>
                </a:ln>
                <a:solidFill>
                  <a:srgbClr val="FFFFFF"/>
                </a:solidFill>
                <a:latin typeface="Arial Narrow" pitchFamily="34"/>
                <a:ea typeface="Lucida Sans Unicode" pitchFamily="2"/>
                <a:cs typeface="Lucida Sans Unicode" pitchFamily="2"/>
              </a:rPr>
              <a:t>        </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 </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800" b="1" i="0" u="none" strike="noStrike" baseline="0">
                <a:ln>
                  <a:noFill/>
                </a:ln>
                <a:solidFill>
                  <a:srgbClr val="FFFFFF"/>
                </a:solidFill>
                <a:latin typeface="Arial Narrow" pitchFamily="34"/>
                <a:ea typeface="Lucida Sans Unicode" pitchFamily="2"/>
                <a:cs typeface="Lucida Sans Unicode" pitchFamily="2"/>
              </a:rPr>
              <a:t>10</a:t>
            </a:r>
            <a:r>
              <a:rPr lang="en-GB" sz="2800" b="1" i="0" u="none" strike="noStrike" baseline="30000">
                <a:ln>
                  <a:noFill/>
                </a:ln>
                <a:solidFill>
                  <a:srgbClr val="FFFFFF"/>
                </a:solidFill>
                <a:latin typeface="Arial Narrow" pitchFamily="34"/>
                <a:ea typeface="Lucida Sans Unicode" pitchFamily="2"/>
                <a:cs typeface="Lucida Sans Unicode" pitchFamily="2"/>
              </a:rPr>
              <a:t>8    </a:t>
            </a:r>
            <a:r>
              <a:rPr lang="en-GB" sz="2800" b="1" i="0" u="none" strike="noStrike" baseline="0">
                <a:ln>
                  <a:noFill/>
                </a:ln>
                <a:solidFill>
                  <a:srgbClr val="FFFFFF"/>
                </a:solidFill>
                <a:latin typeface="Arial Narrow" pitchFamily="34"/>
                <a:ea typeface="Lucida Sans Unicode" pitchFamily="2"/>
                <a:cs typeface="Lucida Sans Unicode" pitchFamily="2"/>
              </a:rPr>
              <a:t>/   100000 = 1000</a:t>
            </a:r>
          </a:p>
        </p:txBody>
      </p:sp>
      <p:pic>
        <p:nvPicPr>
          <p:cNvPr id="4" name="Picture 3">
            <a:extLst>
              <a:ext uri="{FF2B5EF4-FFF2-40B4-BE49-F238E27FC236}">
                <a16:creationId xmlns:a16="http://schemas.microsoft.com/office/drawing/2014/main" id="{E500A035-5808-1745-B9FC-F2E2286AFD6C}"/>
              </a:ext>
            </a:extLst>
          </p:cNvPr>
          <p:cNvPicPr>
            <a:picLocks noChangeAspect="1"/>
          </p:cNvPicPr>
          <p:nvPr/>
        </p:nvPicPr>
        <p:blipFill>
          <a:blip r:embed="rId3">
            <a:lum/>
            <a:alphaModFix/>
          </a:blip>
          <a:srcRect/>
          <a:stretch>
            <a:fillRect/>
          </a:stretch>
        </p:blipFill>
        <p:spPr>
          <a:xfrm>
            <a:off x="96840" y="3274560"/>
            <a:ext cx="3143879" cy="3537000"/>
          </a:xfrm>
          <a:prstGeom prst="rect">
            <a:avLst/>
          </a:prstGeom>
          <a:noFill/>
          <a:ln>
            <a:noFill/>
          </a:ln>
        </p:spPr>
      </p:pic>
      <p:sp>
        <p:nvSpPr>
          <p:cNvPr id="5" name="Freeform 4">
            <a:extLst>
              <a:ext uri="{FF2B5EF4-FFF2-40B4-BE49-F238E27FC236}">
                <a16:creationId xmlns:a16="http://schemas.microsoft.com/office/drawing/2014/main" id="{7D12ADDF-486B-924E-BA2D-2F586BE9CCCC}"/>
              </a:ext>
            </a:extLst>
          </p:cNvPr>
          <p:cNvSpPr/>
          <p:nvPr/>
        </p:nvSpPr>
        <p:spPr>
          <a:xfrm flipV="1">
            <a:off x="262080" y="3821760"/>
            <a:ext cx="1463039" cy="716040"/>
          </a:xfrm>
          <a:custGeom>
            <a:avLst>
              <a:gd name="f0" fmla="val 6727"/>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FF6633"/>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D094BD4F-1C42-C64A-9B51-AE226EA13332}"/>
              </a:ext>
            </a:extLst>
          </p:cNvPr>
          <p:cNvSpPr/>
          <p:nvPr/>
        </p:nvSpPr>
        <p:spPr>
          <a:xfrm flipV="1">
            <a:off x="1503360" y="5488200"/>
            <a:ext cx="1409759" cy="620280"/>
          </a:xfrm>
          <a:custGeom>
            <a:avLst>
              <a:gd name="f0" fmla="val 6512"/>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0084D1"/>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24B8FC8B-2246-BD43-BD39-2748B417AE12}"/>
              </a:ext>
            </a:extLst>
          </p:cNvPr>
          <p:cNvSpPr/>
          <p:nvPr/>
        </p:nvSpPr>
        <p:spPr>
          <a:xfrm flipV="1">
            <a:off x="694080" y="4581360"/>
            <a:ext cx="1632240" cy="874080"/>
          </a:xfrm>
          <a:custGeom>
            <a:avLst>
              <a:gd name="f0" fmla="val 6727"/>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noFill/>
          <a:ln w="36000">
            <a:solidFill>
              <a:srgbClr val="23FF23"/>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1CE68A7D-5E87-B342-B84C-4281D04F80CA}"/>
              </a:ext>
            </a:extLst>
          </p:cNvPr>
          <p:cNvSpPr/>
          <p:nvPr/>
        </p:nvSpPr>
        <p:spPr>
          <a:xfrm flipH="1">
            <a:off x="1905120" y="4222079"/>
            <a:ext cx="1663920" cy="0"/>
          </a:xfrm>
          <a:prstGeom prst="line">
            <a:avLst/>
          </a:prstGeom>
          <a:noFill/>
          <a:ln w="36000">
            <a:solidFill>
              <a:srgbClr val="EB61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EC3F42AF-63B6-7042-BD9F-D131B80B22F5}"/>
              </a:ext>
            </a:extLst>
          </p:cNvPr>
          <p:cNvSpPr/>
          <p:nvPr/>
        </p:nvSpPr>
        <p:spPr>
          <a:xfrm flipH="1">
            <a:off x="2290319" y="4978080"/>
            <a:ext cx="1278721" cy="0"/>
          </a:xfrm>
          <a:prstGeom prst="line">
            <a:avLst/>
          </a:prstGeom>
          <a:noFill/>
          <a:ln w="36000">
            <a:solidFill>
              <a:srgbClr val="3DEB3D"/>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Straight Connector 9">
            <a:extLst>
              <a:ext uri="{FF2B5EF4-FFF2-40B4-BE49-F238E27FC236}">
                <a16:creationId xmlns:a16="http://schemas.microsoft.com/office/drawing/2014/main" id="{B9AC13B9-F373-994E-838E-363783F765A9}"/>
              </a:ext>
            </a:extLst>
          </p:cNvPr>
          <p:cNvSpPr/>
          <p:nvPr/>
        </p:nvSpPr>
        <p:spPr>
          <a:xfrm flipH="1">
            <a:off x="2624400" y="5698080"/>
            <a:ext cx="944640" cy="0"/>
          </a:xfrm>
          <a:prstGeom prst="line">
            <a:avLst/>
          </a:prstGeom>
          <a:noFill/>
          <a:ln w="36000">
            <a:solidFill>
              <a:srgbClr val="00B8FF"/>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TextBox 10">
            <a:extLst>
              <a:ext uri="{FF2B5EF4-FFF2-40B4-BE49-F238E27FC236}">
                <a16:creationId xmlns:a16="http://schemas.microsoft.com/office/drawing/2014/main" id="{DF1E60C7-DA48-284B-AA6A-9F59CD6A9921}"/>
              </a:ext>
            </a:extLst>
          </p:cNvPr>
          <p:cNvSpPr txBox="1"/>
          <p:nvPr/>
        </p:nvSpPr>
        <p:spPr>
          <a:xfrm>
            <a:off x="362519" y="1267560"/>
            <a:ext cx="8415720" cy="1564560"/>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dirty="0">
                <a:ln>
                  <a:noFill/>
                </a:ln>
                <a:solidFill>
                  <a:srgbClr val="FFFFFF"/>
                </a:solidFill>
                <a:latin typeface="Arial Narrow" pitchFamily="34"/>
                <a:ea typeface="Lucida Sans Unicode" pitchFamily="2"/>
                <a:cs typeface="Lucida Sans Unicode" pitchFamily="2"/>
              </a:rPr>
              <a:t>The low-centrality collisions are abundant. There are plenty available, and </a:t>
            </a:r>
            <a:br>
              <a:rPr lang="en-GB" sz="2200" b="1" i="0" u="none" strike="noStrike" baseline="0" dirty="0">
                <a:ln>
                  <a:noFill/>
                </a:ln>
                <a:solidFill>
                  <a:srgbClr val="FFFFFF"/>
                </a:solidFill>
                <a:latin typeface="Arial Narrow" pitchFamily="34"/>
                <a:ea typeface="Lucida Sans Unicode" pitchFamily="2"/>
                <a:cs typeface="Lucida Sans Unicode" pitchFamily="2"/>
              </a:rPr>
            </a:br>
            <a:r>
              <a:rPr lang="en-GB" sz="2200" b="1" i="0" u="none" strike="noStrike" baseline="0" dirty="0">
                <a:ln>
                  <a:noFill/>
                </a:ln>
                <a:solidFill>
                  <a:srgbClr val="FFFFFF"/>
                </a:solidFill>
                <a:latin typeface="Arial Narrow" pitchFamily="34"/>
                <a:ea typeface="Lucida Sans Unicode" pitchFamily="2"/>
                <a:cs typeface="Lucida Sans Unicode" pitchFamily="2"/>
              </a:rPr>
              <a:t>they look pretty much </a:t>
            </a:r>
            <a:r>
              <a:rPr lang="en-GB" sz="2200" b="1" i="0" u="none" strike="noStrike" baseline="0" dirty="0">
                <a:ln>
                  <a:noFill/>
                </a:ln>
                <a:solidFill>
                  <a:srgbClr val="FFFF00"/>
                </a:solidFill>
                <a:latin typeface="Arial Narrow" pitchFamily="34"/>
                <a:ea typeface="Lucida Sans Unicode" pitchFamily="2"/>
                <a:cs typeface="Lucida Sans Unicode" pitchFamily="2"/>
              </a:rPr>
              <a:t>all the same</a:t>
            </a:r>
            <a:r>
              <a:rPr lang="en-GB" sz="2200" b="1" i="0" u="none" strike="noStrike" baseline="0" dirty="0">
                <a:ln>
                  <a:noFill/>
                </a:ln>
                <a:solidFill>
                  <a:srgbClr val="FFFFFF"/>
                </a:solidFill>
                <a:latin typeface="Arial Narrow" pitchFamily="34"/>
                <a:ea typeface="Lucida Sans Unicode" pitchFamily="2"/>
                <a:cs typeface="Lucida Sans Unicode" pitchFamily="2"/>
              </a:rPr>
              <a:t>.</a:t>
            </a: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200" b="1" i="0" u="none" strike="noStrike" baseline="0" dirty="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dirty="0">
                <a:ln>
                  <a:noFill/>
                </a:ln>
                <a:solidFill>
                  <a:srgbClr val="FFFFFF"/>
                </a:solidFill>
                <a:latin typeface="Arial Narrow" pitchFamily="34"/>
                <a:ea typeface="Lucida Sans Unicode" pitchFamily="2"/>
                <a:cs typeface="Lucida Sans Unicode" pitchFamily="2"/>
              </a:rPr>
              <a:t>You divide your trigger in the 3 regions, and scale down the trigger rate</a:t>
            </a:r>
            <a:br>
              <a:rPr lang="en-GB" sz="2200" b="1" i="0" u="none" strike="noStrike" baseline="0" dirty="0">
                <a:ln>
                  <a:noFill/>
                </a:ln>
                <a:solidFill>
                  <a:srgbClr val="FFFFFF"/>
                </a:solidFill>
                <a:latin typeface="Arial Narrow" pitchFamily="34"/>
                <a:ea typeface="Lucida Sans Unicode" pitchFamily="2"/>
                <a:cs typeface="Lucida Sans Unicode" pitchFamily="2"/>
              </a:rPr>
            </a:br>
            <a:r>
              <a:rPr lang="en-GB" sz="2200" b="1" i="0" u="none" strike="noStrike" baseline="0" dirty="0">
                <a:ln>
                  <a:noFill/>
                </a:ln>
                <a:solidFill>
                  <a:srgbClr val="FFFFFF"/>
                </a:solidFill>
                <a:latin typeface="Arial Narrow" pitchFamily="34"/>
                <a:ea typeface="Lucida Sans Unicode" pitchFamily="2"/>
                <a:cs typeface="Lucida Sans Unicode" pitchFamily="2"/>
              </a:rPr>
              <a:t>for the low-C triggers</a:t>
            </a:r>
          </a:p>
        </p:txBody>
      </p:sp>
      <p:sp>
        <p:nvSpPr>
          <p:cNvPr id="12" name="TextBox 11">
            <a:extLst>
              <a:ext uri="{FF2B5EF4-FFF2-40B4-BE49-F238E27FC236}">
                <a16:creationId xmlns:a16="http://schemas.microsoft.com/office/drawing/2014/main" id="{DEB5601C-FEF0-454C-B585-3743612D8024}"/>
              </a:ext>
            </a:extLst>
          </p:cNvPr>
          <p:cNvSpPr txBox="1"/>
          <p:nvPr/>
        </p:nvSpPr>
        <p:spPr>
          <a:xfrm>
            <a:off x="3436198" y="2694600"/>
            <a:ext cx="3749040" cy="995040"/>
          </a:xfrm>
          <a:prstGeom prst="rect">
            <a:avLst/>
          </a:prstGeom>
          <a:noFill/>
          <a:ln>
            <a:noFill/>
          </a:ln>
        </p:spPr>
        <p:txBody>
          <a:bodyPr vert="horz" wrap="none" lIns="90000" tIns="45000" rIns="90000" bIns="45000" anchorCtr="0" compatLnSpc="1"/>
          <a:lstStyle/>
          <a:p>
            <a:pPr marL="0" marR="0" lvl="0" indent="0" algn="l"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dirty="0">
                <a:ln>
                  <a:noFill/>
                </a:ln>
                <a:solidFill>
                  <a:srgbClr val="FFFF00"/>
                </a:solidFill>
                <a:latin typeface="Arial Narrow" pitchFamily="34"/>
                <a:ea typeface="Lucida Sans Unicode" pitchFamily="2"/>
                <a:cs typeface="Lucida Sans Unicode" pitchFamily="2"/>
              </a:rPr>
              <a:t>Now you play with the numbers until your DAQ</a:t>
            </a:r>
            <a:br>
              <a:rPr lang="en-GB" sz="2200" b="1" i="0" u="none" strike="noStrike" baseline="0" dirty="0">
                <a:ln>
                  <a:noFill/>
                </a:ln>
                <a:solidFill>
                  <a:srgbClr val="FFFF00"/>
                </a:solidFill>
                <a:latin typeface="Arial Narrow" pitchFamily="34"/>
                <a:ea typeface="Lucida Sans Unicode" pitchFamily="2"/>
                <a:cs typeface="Lucida Sans Unicode" pitchFamily="2"/>
              </a:rPr>
            </a:br>
            <a:r>
              <a:rPr lang="en-GB" sz="2200" b="1" i="0" u="none" strike="noStrike" baseline="0" dirty="0">
                <a:ln>
                  <a:noFill/>
                </a:ln>
                <a:solidFill>
                  <a:srgbClr val="FFFF00"/>
                </a:solidFill>
                <a:latin typeface="Arial Narrow" pitchFamily="34"/>
                <a:ea typeface="Lucida Sans Unicode" pitchFamily="2"/>
                <a:cs typeface="Lucida Sans Unicode" pitchFamily="2"/>
              </a:rPr>
              <a:t>live time is right – for example, 90%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page45">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546B2C7D-A39D-F842-AA10-2DB05A5B5DF9}"/>
              </a:ext>
            </a:extLst>
          </p:cNvPr>
          <p:cNvSpPr>
            <a:spLocks noGrp="1"/>
          </p:cNvSpPr>
          <p:nvPr>
            <p:ph type="sldNum" sz="quarter" idx="10"/>
          </p:nvPr>
        </p:nvSpPr>
        <p:spPr/>
        <p:txBody>
          <a:bodyPr>
            <a:normAutofit lnSpcReduction="10000"/>
          </a:bodyPr>
          <a:lstStyle/>
          <a:p>
            <a:pPr lvl="0"/>
            <a:fld id="{B7BDFEE6-8359-F342-8CF1-55204B39FDAE}" type="slidenum">
              <a:t>44</a:t>
            </a:fld>
            <a:endParaRPr lang="en-GB"/>
          </a:p>
        </p:txBody>
      </p:sp>
      <p:sp>
        <p:nvSpPr>
          <p:cNvPr id="2" name="Freeform 1">
            <a:extLst>
              <a:ext uri="{FF2B5EF4-FFF2-40B4-BE49-F238E27FC236}">
                <a16:creationId xmlns:a16="http://schemas.microsoft.com/office/drawing/2014/main" id="{05210FFC-3CCC-0643-85D9-4D50A3A35B09}"/>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Pitfalls of the Scaledown</a:t>
            </a:r>
          </a:p>
        </p:txBody>
      </p:sp>
      <p:sp>
        <p:nvSpPr>
          <p:cNvPr id="3" name="Freeform 2">
            <a:extLst>
              <a:ext uri="{FF2B5EF4-FFF2-40B4-BE49-F238E27FC236}">
                <a16:creationId xmlns:a16="http://schemas.microsoft.com/office/drawing/2014/main" id="{80058BE8-5DE6-8149-AE14-DA4C70102A75}"/>
              </a:ext>
            </a:extLst>
          </p:cNvPr>
          <p:cNvSpPr/>
          <p:nvPr/>
        </p:nvSpPr>
        <p:spPr>
          <a:xfrm>
            <a:off x="111240" y="1220759"/>
            <a:ext cx="8575560" cy="4998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You offer your DAQ fewer events of the “abundant” types by “scaling them down”</a:t>
            </a: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You offer the DAQ only each 5</a:t>
            </a:r>
            <a:r>
              <a:rPr lang="en-US" sz="2200" b="1" i="0" u="none" strike="noStrike" baseline="30000">
                <a:ln>
                  <a:noFill/>
                </a:ln>
                <a:solidFill>
                  <a:srgbClr val="FFFFFF"/>
                </a:solidFill>
                <a:latin typeface="Arial" pitchFamily="34"/>
                <a:ea typeface="Arial" pitchFamily="34"/>
                <a:cs typeface="Arial" pitchFamily="34"/>
              </a:rPr>
              <a:t>th</a:t>
            </a:r>
            <a:r>
              <a:rPr lang="en-US" sz="2200" b="1" i="0" u="none" strike="noStrike" baseline="0">
                <a:ln>
                  <a:noFill/>
                </a:ln>
                <a:solidFill>
                  <a:srgbClr val="FFFFFF"/>
                </a:solidFill>
                <a:latin typeface="Arial" pitchFamily="34"/>
                <a:ea typeface="Arial" pitchFamily="34"/>
                <a:cs typeface="Arial" pitchFamily="34"/>
              </a:rPr>
              <a:t>,  100</a:t>
            </a:r>
            <a:r>
              <a:rPr lang="en-US" sz="2200" b="1" i="0" u="none" strike="noStrike" baseline="30000">
                <a:ln>
                  <a:noFill/>
                </a:ln>
                <a:solidFill>
                  <a:srgbClr val="FFFFFF"/>
                </a:solidFill>
                <a:latin typeface="Arial" pitchFamily="34"/>
                <a:ea typeface="Arial" pitchFamily="34"/>
                <a:cs typeface="Arial" pitchFamily="34"/>
              </a:rPr>
              <a:t>th</a:t>
            </a:r>
            <a:r>
              <a:rPr lang="en-US" sz="2200" b="1" i="0" u="none" strike="noStrike" baseline="0">
                <a:ln>
                  <a:noFill/>
                </a:ln>
                <a:solidFill>
                  <a:srgbClr val="FFFFFF"/>
                </a:solidFill>
                <a:latin typeface="Arial" pitchFamily="34"/>
                <a:ea typeface="Arial" pitchFamily="34"/>
                <a:cs typeface="Arial" pitchFamily="34"/>
              </a:rPr>
              <a:t>, or 1000</a:t>
            </a:r>
            <a:r>
              <a:rPr lang="en-US" sz="2200" b="1" i="0" u="none" strike="noStrike" baseline="30000">
                <a:ln>
                  <a:noFill/>
                </a:ln>
                <a:solidFill>
                  <a:srgbClr val="FFFFFF"/>
                </a:solidFill>
                <a:latin typeface="Arial" pitchFamily="34"/>
                <a:ea typeface="Arial" pitchFamily="34"/>
                <a:cs typeface="Arial" pitchFamily="34"/>
              </a:rPr>
              <a:t>th</a:t>
            </a:r>
            <a:r>
              <a:rPr lang="en-US" sz="2200" b="1" i="0" u="none" strike="noStrike" baseline="0">
                <a:ln>
                  <a:noFill/>
                </a:ln>
                <a:solidFill>
                  <a:srgbClr val="FFFFFF"/>
                </a:solidFill>
                <a:latin typeface="Arial" pitchFamily="34"/>
                <a:ea typeface="Arial" pitchFamily="34"/>
                <a:cs typeface="Arial" pitchFamily="34"/>
              </a:rPr>
              <a:t> event</a:t>
            </a: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VERY IMPORTANT:  You can only count the events which arrived during the live time of your DAQ.</a:t>
            </a: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The Event </a:t>
            </a:r>
            <a:r>
              <a:rPr lang="en-US" sz="2200" b="1" i="1" u="none" strike="noStrike" baseline="0">
                <a:ln>
                  <a:noFill/>
                </a:ln>
                <a:solidFill>
                  <a:srgbClr val="FFFFFF"/>
                </a:solidFill>
                <a:latin typeface="Arial" pitchFamily="34"/>
                <a:ea typeface="Arial" pitchFamily="34"/>
                <a:cs typeface="Arial" pitchFamily="34"/>
              </a:rPr>
              <a:t>could have been taken</a:t>
            </a:r>
            <a:r>
              <a:rPr lang="en-US" sz="2200" b="1" i="0" u="none" strike="noStrike" baseline="0">
                <a:ln>
                  <a:noFill/>
                </a:ln>
                <a:solidFill>
                  <a:srgbClr val="FFFFFF"/>
                </a:solidFill>
                <a:latin typeface="Arial" pitchFamily="34"/>
                <a:ea typeface="Arial" pitchFamily="34"/>
                <a:cs typeface="Arial" pitchFamily="34"/>
              </a:rPr>
              <a:t> (we just decided not to).</a:t>
            </a: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Then (and ONLY then) such an event represents 5, 100, or 1000 others of the same kind (that's pretty much how a poll for politics works – you poll 5000 representative people)</a:t>
            </a: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200" b="1" i="0" u="none" strike="noStrike" baseline="0">
                <a:ln>
                  <a:noFill/>
                </a:ln>
                <a:solidFill>
                  <a:srgbClr val="FFFFFF"/>
                </a:solidFill>
                <a:latin typeface="Arial" pitchFamily="34"/>
                <a:ea typeface="Arial" pitchFamily="34"/>
                <a:cs typeface="Arial" pitchFamily="34"/>
              </a:rPr>
              <a:t>When you analyze the data, you assign a weight of 5, 100, or 1000 (in this example) to it to account for the scaledown</a:t>
            </a: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200" b="1" i="0" u="none" strike="noStrike" baseline="0">
              <a:ln>
                <a:noFill/>
              </a:ln>
              <a:solidFill>
                <a:srgbClr val="FFFFFF"/>
              </a:solidFill>
              <a:latin typeface="Arial" pitchFamily="34"/>
              <a:ea typeface="Arial" pitchFamily="34"/>
              <a:cs typeface="Arial" pitchFamily="34"/>
            </a:endParaRP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200" b="1" i="0" u="none" strike="noStrike" baseline="0">
              <a:ln>
                <a:noFill/>
              </a:ln>
              <a:solidFill>
                <a:srgbClr val="FFFFFF"/>
              </a:solidFill>
              <a:latin typeface="Arial" pitchFamily="34"/>
              <a:ea typeface="Arial" pitchFamily="34"/>
              <a:cs typeface="Arial" pitchFamily="34"/>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page46">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F6661FB0-DA0F-BF4F-80C2-5E06C3B6475B}"/>
              </a:ext>
            </a:extLst>
          </p:cNvPr>
          <p:cNvSpPr>
            <a:spLocks noGrp="1"/>
          </p:cNvSpPr>
          <p:nvPr>
            <p:ph type="sldNum" sz="quarter" idx="10"/>
          </p:nvPr>
        </p:nvSpPr>
        <p:spPr/>
        <p:txBody>
          <a:bodyPr>
            <a:normAutofit lnSpcReduction="10000"/>
          </a:bodyPr>
          <a:lstStyle/>
          <a:p>
            <a:pPr lvl="0"/>
            <a:fld id="{B7EFA735-9998-B44B-9559-94823B12C794}" type="slidenum">
              <a:t>45</a:t>
            </a:fld>
            <a:endParaRPr lang="en-GB"/>
          </a:p>
        </p:txBody>
      </p:sp>
      <p:sp>
        <p:nvSpPr>
          <p:cNvPr id="2" name="Freeform 1">
            <a:extLst>
              <a:ext uri="{FF2B5EF4-FFF2-40B4-BE49-F238E27FC236}">
                <a16:creationId xmlns:a16="http://schemas.microsoft.com/office/drawing/2014/main" id="{F0E765B2-C7EC-CF47-B32B-D96BB276097C}"/>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3600" b="1" i="0" u="none" strike="noStrike" baseline="0">
              <a:ln>
                <a:noFill/>
              </a:ln>
              <a:solidFill>
                <a:srgbClr val="FFFFFF"/>
              </a:solidFill>
              <a:latin typeface="Arial Narrow" pitchFamily="34"/>
              <a:ea typeface="Lucida Sans Unicode" pitchFamily="2"/>
              <a:cs typeface="Lucida Sans Unicode" pitchFamily="2"/>
            </a:endParaRPr>
          </a:p>
        </p:txBody>
      </p:sp>
      <p:sp>
        <p:nvSpPr>
          <p:cNvPr id="3" name="Freeform 2">
            <a:extLst>
              <a:ext uri="{FF2B5EF4-FFF2-40B4-BE49-F238E27FC236}">
                <a16:creationId xmlns:a16="http://schemas.microsoft.com/office/drawing/2014/main" id="{25432C45-4B0A-6341-9EAB-7E6676815AC6}"/>
              </a:ext>
            </a:extLst>
          </p:cNvPr>
          <p:cNvSpPr/>
          <p:nvPr/>
        </p:nvSpPr>
        <p:spPr>
          <a:xfrm>
            <a:off x="1280159" y="2775240"/>
            <a:ext cx="7315200" cy="1156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800" b="1" i="0" u="none" strike="noStrike" baseline="0">
                <a:ln>
                  <a:noFill/>
                </a:ln>
                <a:solidFill>
                  <a:srgbClr val="FFFFFF"/>
                </a:solidFill>
                <a:latin typeface="Arial" pitchFamily="34"/>
                <a:ea typeface="Arial" pitchFamily="34"/>
                <a:cs typeface="Arial" pitchFamily="34"/>
              </a:rPr>
              <a:t>End of Part 1.... I hope we made it here....</a:t>
            </a:r>
          </a:p>
          <a:p>
            <a:pPr marL="0" marR="0" lvl="0" indent="0" algn="l" rtl="0" hangingPunct="0">
              <a:lnSpc>
                <a:spcPct val="100000"/>
              </a:lnSpc>
              <a:spcBef>
                <a:spcPts val="0"/>
              </a:spcBef>
              <a:spcAft>
                <a:spcPts val="107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800" b="1" i="0" u="none" strike="noStrike" baseline="0">
              <a:ln>
                <a:noFill/>
              </a:ln>
              <a:solidFill>
                <a:srgbClr val="FFFFFF"/>
              </a:solidFill>
              <a:latin typeface="Arial" pitchFamily="34"/>
              <a:ea typeface="Arial" pitchFamily="34"/>
              <a:cs typeface="Arial" pitchFamily="34"/>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page47">
    <p:spTree>
      <p:nvGrpSpPr>
        <p:cNvPr id="1" name=""/>
        <p:cNvGrpSpPr/>
        <p:nvPr/>
      </p:nvGrpSpPr>
      <p:grpSpPr>
        <a:xfrm>
          <a:off x="0" y="0"/>
          <a:ext cx="0" cy="0"/>
          <a:chOff x="0" y="0"/>
          <a:chExt cx="0" cy="0"/>
        </a:xfrm>
      </p:grpSpPr>
      <p:sp>
        <p:nvSpPr>
          <p:cNvPr id="46" name="Slide Number Placeholder 1">
            <a:extLst>
              <a:ext uri="{FF2B5EF4-FFF2-40B4-BE49-F238E27FC236}">
                <a16:creationId xmlns:a16="http://schemas.microsoft.com/office/drawing/2014/main" id="{5CD79CD9-90DD-3840-9A6C-3DCBF9A7DEF0}"/>
              </a:ext>
            </a:extLst>
          </p:cNvPr>
          <p:cNvSpPr>
            <a:spLocks noGrp="1"/>
          </p:cNvSpPr>
          <p:nvPr>
            <p:ph type="sldNum" sz="quarter" idx="10"/>
          </p:nvPr>
        </p:nvSpPr>
        <p:spPr/>
        <p:txBody>
          <a:bodyPr>
            <a:normAutofit lnSpcReduction="10000"/>
          </a:bodyPr>
          <a:lstStyle/>
          <a:p>
            <a:pPr lvl="0"/>
            <a:fld id="{8E369B86-5B9B-364A-8D6C-E7C3C07F504A}" type="slidenum">
              <a:t>46</a:t>
            </a:fld>
            <a:endParaRPr lang="en-GB"/>
          </a:p>
        </p:txBody>
      </p:sp>
      <p:sp>
        <p:nvSpPr>
          <p:cNvPr id="2" name="Straight Connector 1">
            <a:extLst>
              <a:ext uri="{FF2B5EF4-FFF2-40B4-BE49-F238E27FC236}">
                <a16:creationId xmlns:a16="http://schemas.microsoft.com/office/drawing/2014/main" id="{5E474D39-5D79-9A48-9D4D-93B52FE5ACBC}"/>
              </a:ext>
            </a:extLst>
          </p:cNvPr>
          <p:cNvSpPr/>
          <p:nvPr/>
        </p:nvSpPr>
        <p:spPr>
          <a:xfrm>
            <a:off x="2828880" y="5541840"/>
            <a:ext cx="755280" cy="0"/>
          </a:xfrm>
          <a:prstGeom prst="line">
            <a:avLst/>
          </a:prstGeom>
          <a:noFill/>
          <a:ln w="0">
            <a:solidFill>
              <a:srgbClr val="00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Straight Connector 2">
            <a:extLst>
              <a:ext uri="{FF2B5EF4-FFF2-40B4-BE49-F238E27FC236}">
                <a16:creationId xmlns:a16="http://schemas.microsoft.com/office/drawing/2014/main" id="{C295E497-6D96-7447-98E2-AE87E3386C5C}"/>
              </a:ext>
            </a:extLst>
          </p:cNvPr>
          <p:cNvSpPr/>
          <p:nvPr/>
        </p:nvSpPr>
        <p:spPr>
          <a:xfrm>
            <a:off x="2828880" y="2194560"/>
            <a:ext cx="755280" cy="0"/>
          </a:xfrm>
          <a:prstGeom prst="line">
            <a:avLst/>
          </a:prstGeom>
          <a:noFill/>
          <a:ln w="0">
            <a:solidFill>
              <a:srgbClr val="00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Straight Connector 3">
            <a:extLst>
              <a:ext uri="{FF2B5EF4-FFF2-40B4-BE49-F238E27FC236}">
                <a16:creationId xmlns:a16="http://schemas.microsoft.com/office/drawing/2014/main" id="{0D240C37-FB43-DA46-9D22-1AC28602183A}"/>
              </a:ext>
            </a:extLst>
          </p:cNvPr>
          <p:cNvSpPr/>
          <p:nvPr/>
        </p:nvSpPr>
        <p:spPr>
          <a:xfrm flipH="1">
            <a:off x="909720" y="1646280"/>
            <a:ext cx="681120" cy="4206960"/>
          </a:xfrm>
          <a:prstGeom prst="line">
            <a:avLst/>
          </a:prstGeom>
          <a:noFill/>
          <a:ln w="28800">
            <a:solidFill>
              <a:srgbClr val="2300DC"/>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Freeform 4">
            <a:extLst>
              <a:ext uri="{FF2B5EF4-FFF2-40B4-BE49-F238E27FC236}">
                <a16:creationId xmlns:a16="http://schemas.microsoft.com/office/drawing/2014/main" id="{0045C89C-8BE9-B940-8E53-352D8D7A9EA8}"/>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Let's go back here for a second</a:t>
            </a:r>
          </a:p>
        </p:txBody>
      </p:sp>
      <p:grpSp>
        <p:nvGrpSpPr>
          <p:cNvPr id="6" name="Group 5">
            <a:extLst>
              <a:ext uri="{FF2B5EF4-FFF2-40B4-BE49-F238E27FC236}">
                <a16:creationId xmlns:a16="http://schemas.microsoft.com/office/drawing/2014/main" id="{78EF22F9-ECBE-E44F-923B-ED2017C65910}"/>
              </a:ext>
            </a:extLst>
          </p:cNvPr>
          <p:cNvGrpSpPr/>
          <p:nvPr/>
        </p:nvGrpSpPr>
        <p:grpSpPr>
          <a:xfrm>
            <a:off x="1096920" y="2077920"/>
            <a:ext cx="1731960" cy="282600"/>
            <a:chOff x="1096920" y="2077920"/>
            <a:chExt cx="1731960" cy="282600"/>
          </a:xfrm>
        </p:grpSpPr>
        <p:sp>
          <p:nvSpPr>
            <p:cNvPr id="7" name="Freeform 6">
              <a:extLst>
                <a:ext uri="{FF2B5EF4-FFF2-40B4-BE49-F238E27FC236}">
                  <a16:creationId xmlns:a16="http://schemas.microsoft.com/office/drawing/2014/main" id="{A4D979FD-EAFA-474D-A092-7FF5CB28DD86}"/>
                </a:ext>
              </a:extLst>
            </p:cNvPr>
            <p:cNvSpPr/>
            <p:nvPr/>
          </p:nvSpPr>
          <p:spPr>
            <a:xfrm>
              <a:off x="2011320" y="2077920"/>
              <a:ext cx="817560" cy="28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Freeform 7">
              <a:extLst>
                <a:ext uri="{FF2B5EF4-FFF2-40B4-BE49-F238E27FC236}">
                  <a16:creationId xmlns:a16="http://schemas.microsoft.com/office/drawing/2014/main" id="{8F4C374F-1A64-C14F-B7CB-FC8526F2A137}"/>
                </a:ext>
              </a:extLst>
            </p:cNvPr>
            <p:cNvSpPr/>
            <p:nvPr/>
          </p:nvSpPr>
          <p:spPr>
            <a:xfrm>
              <a:off x="1096920" y="2089080"/>
              <a:ext cx="1274760" cy="271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9" name="Freeform 8">
            <a:extLst>
              <a:ext uri="{FF2B5EF4-FFF2-40B4-BE49-F238E27FC236}">
                <a16:creationId xmlns:a16="http://schemas.microsoft.com/office/drawing/2014/main" id="{5A67E8FA-83C7-9249-A15A-141112FE346C}"/>
              </a:ext>
            </a:extLst>
          </p:cNvPr>
          <p:cNvSpPr/>
          <p:nvPr/>
        </p:nvSpPr>
        <p:spPr>
          <a:xfrm>
            <a:off x="274680" y="1227240"/>
            <a:ext cx="2835360" cy="323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Scintillator Paddle with PMT</a:t>
            </a:r>
          </a:p>
        </p:txBody>
      </p:sp>
      <p:grpSp>
        <p:nvGrpSpPr>
          <p:cNvPr id="10" name="Group 9">
            <a:extLst>
              <a:ext uri="{FF2B5EF4-FFF2-40B4-BE49-F238E27FC236}">
                <a16:creationId xmlns:a16="http://schemas.microsoft.com/office/drawing/2014/main" id="{74076ABB-2F16-BB42-A820-4B5E3BE8EDFF}"/>
              </a:ext>
            </a:extLst>
          </p:cNvPr>
          <p:cNvGrpSpPr/>
          <p:nvPr/>
        </p:nvGrpSpPr>
        <p:grpSpPr>
          <a:xfrm>
            <a:off x="1096920" y="5391000"/>
            <a:ext cx="1731960" cy="282600"/>
            <a:chOff x="1096920" y="5391000"/>
            <a:chExt cx="1731960" cy="282600"/>
          </a:xfrm>
        </p:grpSpPr>
        <p:sp>
          <p:nvSpPr>
            <p:cNvPr id="11" name="Freeform 10">
              <a:extLst>
                <a:ext uri="{FF2B5EF4-FFF2-40B4-BE49-F238E27FC236}">
                  <a16:creationId xmlns:a16="http://schemas.microsoft.com/office/drawing/2014/main" id="{18688DE2-8A01-7D47-853F-32BE625E4A05}"/>
                </a:ext>
              </a:extLst>
            </p:cNvPr>
            <p:cNvSpPr/>
            <p:nvPr/>
          </p:nvSpPr>
          <p:spPr>
            <a:xfrm>
              <a:off x="2011320" y="5391000"/>
              <a:ext cx="817560" cy="2826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Freeform 11">
              <a:extLst>
                <a:ext uri="{FF2B5EF4-FFF2-40B4-BE49-F238E27FC236}">
                  <a16:creationId xmlns:a16="http://schemas.microsoft.com/office/drawing/2014/main" id="{06E2EC16-6327-0F4B-9A1D-63545D8301F1}"/>
                </a:ext>
              </a:extLst>
            </p:cNvPr>
            <p:cNvSpPr/>
            <p:nvPr/>
          </p:nvSpPr>
          <p:spPr>
            <a:xfrm>
              <a:off x="1096920" y="5400720"/>
              <a:ext cx="1274760" cy="272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13" name="Straight Connector 12">
            <a:extLst>
              <a:ext uri="{FF2B5EF4-FFF2-40B4-BE49-F238E27FC236}">
                <a16:creationId xmlns:a16="http://schemas.microsoft.com/office/drawing/2014/main" id="{8016498A-CB0A-D548-92A1-201FF2B8D2A8}"/>
              </a:ext>
            </a:extLst>
          </p:cNvPr>
          <p:cNvSpPr/>
          <p:nvPr/>
        </p:nvSpPr>
        <p:spPr>
          <a:xfrm flipH="1">
            <a:off x="1641240" y="1646280"/>
            <a:ext cx="741240" cy="43894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Straight Connector 13">
            <a:extLst>
              <a:ext uri="{FF2B5EF4-FFF2-40B4-BE49-F238E27FC236}">
                <a16:creationId xmlns:a16="http://schemas.microsoft.com/office/drawing/2014/main" id="{B43FF252-A5F9-954C-9B6E-CF55AD08CE8C}"/>
              </a:ext>
            </a:extLst>
          </p:cNvPr>
          <p:cNvSpPr/>
          <p:nvPr/>
        </p:nvSpPr>
        <p:spPr>
          <a:xfrm>
            <a:off x="1828800" y="1550880"/>
            <a:ext cx="274680" cy="44848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Straight Connector 14">
            <a:extLst>
              <a:ext uri="{FF2B5EF4-FFF2-40B4-BE49-F238E27FC236}">
                <a16:creationId xmlns:a16="http://schemas.microsoft.com/office/drawing/2014/main" id="{5FB190EA-6DDC-4A45-9A17-9DC2D44DB915}"/>
              </a:ext>
            </a:extLst>
          </p:cNvPr>
          <p:cNvSpPr/>
          <p:nvPr/>
        </p:nvSpPr>
        <p:spPr>
          <a:xfrm flipH="1">
            <a:off x="1366920" y="1646280"/>
            <a:ext cx="223920" cy="43894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Freeform 15">
            <a:extLst>
              <a:ext uri="{FF2B5EF4-FFF2-40B4-BE49-F238E27FC236}">
                <a16:creationId xmlns:a16="http://schemas.microsoft.com/office/drawing/2014/main" id="{C71380EC-EB1E-7A4F-A6A7-81DCE48EF313}"/>
              </a:ext>
            </a:extLst>
          </p:cNvPr>
          <p:cNvSpPr/>
          <p:nvPr/>
        </p:nvSpPr>
        <p:spPr>
          <a:xfrm>
            <a:off x="1252439" y="5946840"/>
            <a:ext cx="1595520" cy="4539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Cosmics</a:t>
            </a:r>
          </a:p>
        </p:txBody>
      </p:sp>
      <p:sp>
        <p:nvSpPr>
          <p:cNvPr id="17" name="Straight Connector 16">
            <a:extLst>
              <a:ext uri="{FF2B5EF4-FFF2-40B4-BE49-F238E27FC236}">
                <a16:creationId xmlns:a16="http://schemas.microsoft.com/office/drawing/2014/main" id="{59C87E66-1649-9B43-B94F-237321478E81}"/>
              </a:ext>
            </a:extLst>
          </p:cNvPr>
          <p:cNvSpPr/>
          <p:nvPr/>
        </p:nvSpPr>
        <p:spPr>
          <a:xfrm>
            <a:off x="757080" y="1646280"/>
            <a:ext cx="1071720" cy="4300560"/>
          </a:xfrm>
          <a:prstGeom prst="line">
            <a:avLst/>
          </a:prstGeom>
          <a:noFill/>
          <a:ln w="28800">
            <a:solidFill>
              <a:srgbClr val="DC23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8" name="Straight Connector 17">
            <a:extLst>
              <a:ext uri="{FF2B5EF4-FFF2-40B4-BE49-F238E27FC236}">
                <a16:creationId xmlns:a16="http://schemas.microsoft.com/office/drawing/2014/main" id="{099BE753-E324-C54C-902F-703588B3AA1B}"/>
              </a:ext>
            </a:extLst>
          </p:cNvPr>
          <p:cNvSpPr/>
          <p:nvPr/>
        </p:nvSpPr>
        <p:spPr>
          <a:xfrm>
            <a:off x="1189080" y="1550880"/>
            <a:ext cx="182519" cy="644760"/>
          </a:xfrm>
          <a:prstGeom prst="line">
            <a:avLst/>
          </a:prstGeom>
          <a:noFill/>
          <a:ln w="9360">
            <a:solidFill>
              <a:srgbClr val="00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9" name="Freeform 18">
            <a:extLst>
              <a:ext uri="{FF2B5EF4-FFF2-40B4-BE49-F238E27FC236}">
                <a16:creationId xmlns:a16="http://schemas.microsoft.com/office/drawing/2014/main" id="{63F99D89-2D8C-A44D-AC87-878F62AAECDD}"/>
              </a:ext>
            </a:extLst>
          </p:cNvPr>
          <p:cNvSpPr/>
          <p:nvPr/>
        </p:nvSpPr>
        <p:spPr>
          <a:xfrm>
            <a:off x="1096920" y="2989440"/>
            <a:ext cx="1279440" cy="1400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8000"/>
          </a:solidFill>
          <a:ln w="18360">
            <a:solidFill>
              <a:srgbClr val="3465AF"/>
            </a:solidFill>
            <a:prstDash val="solid"/>
            <a:round/>
          </a:ln>
        </p:spPr>
        <p:txBody>
          <a:bodyPr vert="horz" wrap="none" lIns="99000" tIns="54000" rIns="99000" bIns="54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Actual</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Detector</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you want</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to test</a:t>
            </a:r>
          </a:p>
        </p:txBody>
      </p:sp>
      <p:sp>
        <p:nvSpPr>
          <p:cNvPr id="20" name="Freeform 19">
            <a:extLst>
              <a:ext uri="{FF2B5EF4-FFF2-40B4-BE49-F238E27FC236}">
                <a16:creationId xmlns:a16="http://schemas.microsoft.com/office/drawing/2014/main" id="{A4492D41-4503-B743-B5B4-70F55F1CC11B}"/>
              </a:ext>
            </a:extLst>
          </p:cNvPr>
          <p:cNvSpPr/>
          <p:nvPr/>
        </p:nvSpPr>
        <p:spPr>
          <a:xfrm rot="5400000">
            <a:off x="3044160" y="1628639"/>
            <a:ext cx="1189080" cy="118908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solidFill>
            <a:srgbClr val="729FCF"/>
          </a:solid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1" name="Freeform 20">
            <a:extLst>
              <a:ext uri="{FF2B5EF4-FFF2-40B4-BE49-F238E27FC236}">
                <a16:creationId xmlns:a16="http://schemas.microsoft.com/office/drawing/2014/main" id="{EB35F76B-4A59-9548-B6E6-0E5B7083C45B}"/>
              </a:ext>
            </a:extLst>
          </p:cNvPr>
          <p:cNvSpPr/>
          <p:nvPr/>
        </p:nvSpPr>
        <p:spPr>
          <a:xfrm>
            <a:off x="3065039" y="2050919"/>
            <a:ext cx="773280" cy="360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CFD</a:t>
            </a:r>
          </a:p>
        </p:txBody>
      </p:sp>
      <p:sp>
        <p:nvSpPr>
          <p:cNvPr id="22" name="Freeform 21">
            <a:extLst>
              <a:ext uri="{FF2B5EF4-FFF2-40B4-BE49-F238E27FC236}">
                <a16:creationId xmlns:a16="http://schemas.microsoft.com/office/drawing/2014/main" id="{855E90DA-E837-E54E-81CD-713103838922}"/>
              </a:ext>
            </a:extLst>
          </p:cNvPr>
          <p:cNvSpPr/>
          <p:nvPr/>
        </p:nvSpPr>
        <p:spPr>
          <a:xfrm rot="5400000">
            <a:off x="3044160" y="5013360"/>
            <a:ext cx="1189080" cy="118908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solidFill>
            <a:srgbClr val="729FCF"/>
          </a:solid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3" name="Freeform 22">
            <a:extLst>
              <a:ext uri="{FF2B5EF4-FFF2-40B4-BE49-F238E27FC236}">
                <a16:creationId xmlns:a16="http://schemas.microsoft.com/office/drawing/2014/main" id="{6A9B37E2-FB07-014C-AF63-F6B4D163DEAC}"/>
              </a:ext>
            </a:extLst>
          </p:cNvPr>
          <p:cNvSpPr/>
          <p:nvPr/>
        </p:nvSpPr>
        <p:spPr>
          <a:xfrm>
            <a:off x="3065039" y="5433840"/>
            <a:ext cx="773280" cy="360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CFD</a:t>
            </a:r>
          </a:p>
        </p:txBody>
      </p:sp>
      <p:sp>
        <p:nvSpPr>
          <p:cNvPr id="24" name="Straight Connector 23">
            <a:extLst>
              <a:ext uri="{FF2B5EF4-FFF2-40B4-BE49-F238E27FC236}">
                <a16:creationId xmlns:a16="http://schemas.microsoft.com/office/drawing/2014/main" id="{34543EFA-E81A-AF4A-A04A-305094293FF8}"/>
              </a:ext>
            </a:extLst>
          </p:cNvPr>
          <p:cNvSpPr/>
          <p:nvPr/>
        </p:nvSpPr>
        <p:spPr>
          <a:xfrm>
            <a:off x="4224239" y="2214719"/>
            <a:ext cx="264961" cy="1441"/>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5" name="Straight Connector 24">
            <a:extLst>
              <a:ext uri="{FF2B5EF4-FFF2-40B4-BE49-F238E27FC236}">
                <a16:creationId xmlns:a16="http://schemas.microsoft.com/office/drawing/2014/main" id="{818EF5F4-9376-7245-9A99-9DDFB8F867FE}"/>
              </a:ext>
            </a:extLst>
          </p:cNvPr>
          <p:cNvSpPr/>
          <p:nvPr/>
        </p:nvSpPr>
        <p:spPr>
          <a:xfrm>
            <a:off x="4224239" y="5597640"/>
            <a:ext cx="264961" cy="144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6" name="Straight Connector 25">
            <a:extLst>
              <a:ext uri="{FF2B5EF4-FFF2-40B4-BE49-F238E27FC236}">
                <a16:creationId xmlns:a16="http://schemas.microsoft.com/office/drawing/2014/main" id="{6E5A8F82-5014-CC44-A3A8-3691C59F4E1D}"/>
              </a:ext>
            </a:extLst>
          </p:cNvPr>
          <p:cNvSpPr/>
          <p:nvPr/>
        </p:nvSpPr>
        <p:spPr>
          <a:xfrm flipV="1">
            <a:off x="4489200" y="2209320"/>
            <a:ext cx="1440" cy="145260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7" name="Straight Connector 26">
            <a:extLst>
              <a:ext uri="{FF2B5EF4-FFF2-40B4-BE49-F238E27FC236}">
                <a16:creationId xmlns:a16="http://schemas.microsoft.com/office/drawing/2014/main" id="{A25B51BE-25B4-8E45-AE67-87AC58A809A5}"/>
              </a:ext>
            </a:extLst>
          </p:cNvPr>
          <p:cNvSpPr/>
          <p:nvPr/>
        </p:nvSpPr>
        <p:spPr>
          <a:xfrm flipV="1">
            <a:off x="4489200" y="4017600"/>
            <a:ext cx="1440" cy="158580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8" name="Freeform 27">
            <a:extLst>
              <a:ext uri="{FF2B5EF4-FFF2-40B4-BE49-F238E27FC236}">
                <a16:creationId xmlns:a16="http://schemas.microsoft.com/office/drawing/2014/main" id="{263E318E-CFEB-5944-B0BE-9E89E0D4818D}"/>
              </a:ext>
            </a:extLst>
          </p:cNvPr>
          <p:cNvSpPr/>
          <p:nvPr/>
        </p:nvSpPr>
        <p:spPr>
          <a:xfrm>
            <a:off x="8961480" y="3932280"/>
            <a:ext cx="1440" cy="144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29" name="Group 28">
            <a:extLst>
              <a:ext uri="{FF2B5EF4-FFF2-40B4-BE49-F238E27FC236}">
                <a16:creationId xmlns:a16="http://schemas.microsoft.com/office/drawing/2014/main" id="{2F9AF88E-506D-AF4F-A59F-DE5A485AADC4}"/>
              </a:ext>
            </a:extLst>
          </p:cNvPr>
          <p:cNvGrpSpPr/>
          <p:nvPr/>
        </p:nvGrpSpPr>
        <p:grpSpPr>
          <a:xfrm>
            <a:off x="4495680" y="3565440"/>
            <a:ext cx="909360" cy="544680"/>
            <a:chOff x="4495680" y="3565440"/>
            <a:chExt cx="909360" cy="544680"/>
          </a:xfrm>
        </p:grpSpPr>
        <p:grpSp>
          <p:nvGrpSpPr>
            <p:cNvPr id="30" name="Group 29">
              <a:extLst>
                <a:ext uri="{FF2B5EF4-FFF2-40B4-BE49-F238E27FC236}">
                  <a16:creationId xmlns:a16="http://schemas.microsoft.com/office/drawing/2014/main" id="{1C263CD0-242A-2546-A329-E3DB8DFD6D45}"/>
                </a:ext>
              </a:extLst>
            </p:cNvPr>
            <p:cNvGrpSpPr/>
            <p:nvPr/>
          </p:nvGrpSpPr>
          <p:grpSpPr>
            <a:xfrm>
              <a:off x="4495680" y="3565440"/>
              <a:ext cx="909360" cy="544680"/>
              <a:chOff x="4495680" y="3565440"/>
              <a:chExt cx="909360" cy="544680"/>
            </a:xfrm>
          </p:grpSpPr>
          <p:sp>
            <p:nvSpPr>
              <p:cNvPr id="31" name="Freeform 30">
                <a:extLst>
                  <a:ext uri="{FF2B5EF4-FFF2-40B4-BE49-F238E27FC236}">
                    <a16:creationId xmlns:a16="http://schemas.microsoft.com/office/drawing/2014/main" id="{CDC78093-63C0-194E-A76A-DB851B0C9779}"/>
                  </a:ext>
                </a:extLst>
              </p:cNvPr>
              <p:cNvSpPr/>
              <p:nvPr/>
            </p:nvSpPr>
            <p:spPr>
              <a:xfrm>
                <a:off x="4678200" y="3565440"/>
                <a:ext cx="544320" cy="544680"/>
              </a:xfrm>
              <a:custGeom>
                <a:avLst/>
                <a:gdLst>
                  <a:gd name="f0" fmla="val 10800000"/>
                  <a:gd name="f1" fmla="val 5400000"/>
                  <a:gd name="f2" fmla="val 16200000"/>
                  <a:gd name="f3" fmla="val 180"/>
                  <a:gd name="f4" fmla="val w"/>
                  <a:gd name="f5" fmla="val h"/>
                  <a:gd name="f6" fmla="val 0"/>
                  <a:gd name="f7" fmla="val 21600"/>
                  <a:gd name="f8" fmla="val 10800"/>
                  <a:gd name="f9" fmla="+- 10800 0 21600"/>
                  <a:gd name="f10" fmla="+- 21600 0 10800"/>
                  <a:gd name="f11" fmla="+- 0 0 0"/>
                  <a:gd name="f12" fmla="*/ f4 1 21600"/>
                  <a:gd name="f13" fmla="*/ f5 1 21600"/>
                  <a:gd name="f14" fmla="+- 21600 0 f8"/>
                  <a:gd name="f15" fmla="+- 10800 0 f6"/>
                  <a:gd name="f16" fmla="+- 0 0 f1"/>
                  <a:gd name="f17" fmla="abs f9"/>
                  <a:gd name="f18" fmla="abs f10"/>
                  <a:gd name="f19" fmla="?: f10 0 f0"/>
                  <a:gd name="f20" fmla="?: f10 f0 0"/>
                  <a:gd name="f21" fmla="*/ f11 f0 1"/>
                  <a:gd name="f22" fmla="*/ 0 f12 1"/>
                  <a:gd name="f23" fmla="*/ 18500 f12 1"/>
                  <a:gd name="f24" fmla="*/ 18500 f13 1"/>
                  <a:gd name="f25" fmla="*/ 3100 f13 1"/>
                  <a:gd name="f26" fmla="abs f14"/>
                  <a:gd name="f27" fmla="abs f15"/>
                  <a:gd name="f28" fmla="?: f14 f16 f1"/>
                  <a:gd name="f29" fmla="?: f14 f1 f16"/>
                  <a:gd name="f30" fmla="?: f14 f2 f1"/>
                  <a:gd name="f31" fmla="?: f14 f1 f2"/>
                  <a:gd name="f32" fmla="?: f9 f16 f1"/>
                  <a:gd name="f33" fmla="?: f9 f1 f16"/>
                  <a:gd name="f34" fmla="?: f9 f20 f19"/>
                  <a:gd name="f35" fmla="?: f9 f19 f20"/>
                  <a:gd name="f36" fmla="*/ 10800 f12 1"/>
                  <a:gd name="f37" fmla="*/ 0 f13 1"/>
                  <a:gd name="f38" fmla="*/ f21 1 f3"/>
                  <a:gd name="f39" fmla="*/ 10800 f13 1"/>
                  <a:gd name="f40" fmla="*/ 21600 f13 1"/>
                  <a:gd name="f41" fmla="*/ 21600 f12 1"/>
                  <a:gd name="f42" fmla="?: f14 f31 f30"/>
                  <a:gd name="f43" fmla="?: f14 f30 f31"/>
                  <a:gd name="f44" fmla="?: f15 f29 f28"/>
                  <a:gd name="f45" fmla="?: f10 f34 f35"/>
                  <a:gd name="f46" fmla="?: f10 f32 f33"/>
                  <a:gd name="f47" fmla="+- f38 0 f1"/>
                  <a:gd name="f48" fmla="?: f15 f43 f42"/>
                </a:gdLst>
                <a:ahLst/>
                <a:cxnLst>
                  <a:cxn ang="3cd4">
                    <a:pos x="hc" y="t"/>
                  </a:cxn>
                  <a:cxn ang="0">
                    <a:pos x="r" y="vc"/>
                  </a:cxn>
                  <a:cxn ang="cd4">
                    <a:pos x="hc" y="b"/>
                  </a:cxn>
                  <a:cxn ang="cd2">
                    <a:pos x="l" y="vc"/>
                  </a:cxn>
                  <a:cxn ang="f47">
                    <a:pos x="f36" y="f37"/>
                  </a:cxn>
                  <a:cxn ang="f47">
                    <a:pos x="f22" y="f39"/>
                  </a:cxn>
                  <a:cxn ang="f47">
                    <a:pos x="f36" y="f40"/>
                  </a:cxn>
                  <a:cxn ang="f47">
                    <a:pos x="f41" y="f39"/>
                  </a:cxn>
                </a:cxnLst>
                <a:rect l="f22" t="f25" r="f23" b="f24"/>
                <a:pathLst>
                  <a:path w="21600" h="21600">
                    <a:moveTo>
                      <a:pt x="f8" y="f6"/>
                    </a:moveTo>
                    <a:arcTo wR="f26" hR="f27" stAng="f48" swAng="f44"/>
                    <a:arcTo wR="f17" hR="f18" stAng="f45" swAng="f46"/>
                    <a:lnTo>
                      <a:pt x="f6" y="f7"/>
                    </a:lnTo>
                    <a:lnTo>
                      <a:pt x="f6" y="f6"/>
                    </a:lnTo>
                    <a:close/>
                  </a:path>
                </a:pathLst>
              </a:custGeom>
              <a:noFill/>
              <a:ln w="1908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2" name="Straight Connector 31">
                <a:extLst>
                  <a:ext uri="{FF2B5EF4-FFF2-40B4-BE49-F238E27FC236}">
                    <a16:creationId xmlns:a16="http://schemas.microsoft.com/office/drawing/2014/main" id="{01437D4A-F7D6-504F-9D50-46C5C564DB74}"/>
                  </a:ext>
                </a:extLst>
              </p:cNvPr>
              <p:cNvSpPr/>
              <p:nvPr/>
            </p:nvSpPr>
            <p:spPr>
              <a:xfrm>
                <a:off x="5227560" y="3840120"/>
                <a:ext cx="17748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3" name="Straight Connector 32">
                <a:extLst>
                  <a:ext uri="{FF2B5EF4-FFF2-40B4-BE49-F238E27FC236}">
                    <a16:creationId xmlns:a16="http://schemas.microsoft.com/office/drawing/2014/main" id="{BAD8649F-6924-F945-B13B-4DB701C315ED}"/>
                  </a:ext>
                </a:extLst>
              </p:cNvPr>
              <p:cNvSpPr/>
              <p:nvPr/>
            </p:nvSpPr>
            <p:spPr>
              <a:xfrm>
                <a:off x="4495680" y="3657600"/>
                <a:ext cx="17784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4" name="Straight Connector 33">
                <a:extLst>
                  <a:ext uri="{FF2B5EF4-FFF2-40B4-BE49-F238E27FC236}">
                    <a16:creationId xmlns:a16="http://schemas.microsoft.com/office/drawing/2014/main" id="{264F53F7-A195-3749-9797-35D57C520C82}"/>
                  </a:ext>
                </a:extLst>
              </p:cNvPr>
              <p:cNvSpPr/>
              <p:nvPr/>
            </p:nvSpPr>
            <p:spPr>
              <a:xfrm>
                <a:off x="4495680" y="4022640"/>
                <a:ext cx="17784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35" name="Freeform 34">
              <a:extLst>
                <a:ext uri="{FF2B5EF4-FFF2-40B4-BE49-F238E27FC236}">
                  <a16:creationId xmlns:a16="http://schemas.microsoft.com/office/drawing/2014/main" id="{B12E4322-DD16-9F41-85B6-DA8E8178C7A7}"/>
                </a:ext>
              </a:extLst>
            </p:cNvPr>
            <p:cNvSpPr/>
            <p:nvPr/>
          </p:nvSpPr>
          <p:spPr>
            <a:xfrm>
              <a:off x="4498560" y="3656160"/>
              <a:ext cx="893880" cy="357120"/>
            </a:xfrm>
            <a:custGeom>
              <a:avLst/>
              <a:gdLst>
                <a:gd name="f0" fmla="val 0"/>
                <a:gd name="f1" fmla="val 566"/>
                <a:gd name="f2" fmla="val 228"/>
                <a:gd name="f3" fmla="val 114"/>
              </a:gdLst>
              <a:ahLst/>
              <a:cxnLst>
                <a:cxn ang="3cd4">
                  <a:pos x="hc" y="t"/>
                </a:cxn>
                <a:cxn ang="0">
                  <a:pos x="r" y="vc"/>
                </a:cxn>
                <a:cxn ang="cd4">
                  <a:pos x="hc" y="b"/>
                </a:cxn>
                <a:cxn ang="cd2">
                  <a:pos x="l" y="vc"/>
                </a:cxn>
              </a:cxnLst>
              <a:rect l="l" t="t" r="r" b="b"/>
              <a:pathLst>
                <a:path w="566" h="228">
                  <a:moveTo>
                    <a:pt x="f0" y="f0"/>
                  </a:moveTo>
                  <a:lnTo>
                    <a:pt x="f1" y="f3"/>
                  </a:lnTo>
                  <a:lnTo>
                    <a:pt x="f0" y="f2"/>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36" name="Group 35">
            <a:extLst>
              <a:ext uri="{FF2B5EF4-FFF2-40B4-BE49-F238E27FC236}">
                <a16:creationId xmlns:a16="http://schemas.microsoft.com/office/drawing/2014/main" id="{37A71C66-4BAB-5B43-B5BD-E8D20A7D999F}"/>
              </a:ext>
            </a:extLst>
          </p:cNvPr>
          <p:cNvGrpSpPr/>
          <p:nvPr/>
        </p:nvGrpSpPr>
        <p:grpSpPr>
          <a:xfrm>
            <a:off x="5411520" y="3597120"/>
            <a:ext cx="774720" cy="541440"/>
            <a:chOff x="5411520" y="3597120"/>
            <a:chExt cx="774720" cy="541440"/>
          </a:xfrm>
        </p:grpSpPr>
        <p:sp>
          <p:nvSpPr>
            <p:cNvPr id="37" name="Straight Connector 36">
              <a:extLst>
                <a:ext uri="{FF2B5EF4-FFF2-40B4-BE49-F238E27FC236}">
                  <a16:creationId xmlns:a16="http://schemas.microsoft.com/office/drawing/2014/main" id="{8442B1A6-B3AA-1A49-968A-0BB296CFDEE1}"/>
                </a:ext>
              </a:extLst>
            </p:cNvPr>
            <p:cNvSpPr/>
            <p:nvPr/>
          </p:nvSpPr>
          <p:spPr>
            <a:xfrm>
              <a:off x="5555880" y="359712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8" name="Straight Connector 37">
              <a:extLst>
                <a:ext uri="{FF2B5EF4-FFF2-40B4-BE49-F238E27FC236}">
                  <a16:creationId xmlns:a16="http://schemas.microsoft.com/office/drawing/2014/main" id="{023A48E5-32E8-6C4C-BD1B-766F65424493}"/>
                </a:ext>
              </a:extLst>
            </p:cNvPr>
            <p:cNvSpPr/>
            <p:nvPr/>
          </p:nvSpPr>
          <p:spPr>
            <a:xfrm>
              <a:off x="5873400" y="359712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9" name="Straight Connector 38">
              <a:extLst>
                <a:ext uri="{FF2B5EF4-FFF2-40B4-BE49-F238E27FC236}">
                  <a16:creationId xmlns:a16="http://schemas.microsoft.com/office/drawing/2014/main" id="{F3CFC9B7-24F2-DC45-8B09-B0D168C38A7A}"/>
                </a:ext>
              </a:extLst>
            </p:cNvPr>
            <p:cNvSpPr/>
            <p:nvPr/>
          </p:nvSpPr>
          <p:spPr>
            <a:xfrm>
              <a:off x="5554440" y="4138560"/>
              <a:ext cx="31428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0" name="Straight Connector 39">
              <a:extLst>
                <a:ext uri="{FF2B5EF4-FFF2-40B4-BE49-F238E27FC236}">
                  <a16:creationId xmlns:a16="http://schemas.microsoft.com/office/drawing/2014/main" id="{E93847AA-62BA-E14E-AB8F-00AA3274417C}"/>
                </a:ext>
              </a:extLst>
            </p:cNvPr>
            <p:cNvSpPr/>
            <p:nvPr/>
          </p:nvSpPr>
          <p:spPr>
            <a:xfrm>
              <a:off x="5871960" y="3598920"/>
              <a:ext cx="31428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1" name="Straight Connector 40">
              <a:extLst>
                <a:ext uri="{FF2B5EF4-FFF2-40B4-BE49-F238E27FC236}">
                  <a16:creationId xmlns:a16="http://schemas.microsoft.com/office/drawing/2014/main" id="{2EE94CFA-65E3-F04F-8A48-189CDFC7F848}"/>
                </a:ext>
              </a:extLst>
            </p:cNvPr>
            <p:cNvSpPr/>
            <p:nvPr/>
          </p:nvSpPr>
          <p:spPr>
            <a:xfrm>
              <a:off x="5411520" y="3598920"/>
              <a:ext cx="13968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42" name="Freeform 41">
            <a:extLst>
              <a:ext uri="{FF2B5EF4-FFF2-40B4-BE49-F238E27FC236}">
                <a16:creationId xmlns:a16="http://schemas.microsoft.com/office/drawing/2014/main" id="{F9B2A5B5-EB5F-F145-8002-3CDA1AEF2B5F}"/>
              </a:ext>
            </a:extLst>
          </p:cNvPr>
          <p:cNvSpPr/>
          <p:nvPr/>
        </p:nvSpPr>
        <p:spPr>
          <a:xfrm>
            <a:off x="9220320" y="2324160"/>
            <a:ext cx="1440" cy="144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DC2300"/>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3" name="Freeform 42">
            <a:extLst>
              <a:ext uri="{FF2B5EF4-FFF2-40B4-BE49-F238E27FC236}">
                <a16:creationId xmlns:a16="http://schemas.microsoft.com/office/drawing/2014/main" id="{9C96DB01-43E3-D24B-860C-325682993472}"/>
              </a:ext>
            </a:extLst>
          </p:cNvPr>
          <p:cNvSpPr/>
          <p:nvPr/>
        </p:nvSpPr>
        <p:spPr>
          <a:xfrm>
            <a:off x="2970000" y="3649679"/>
            <a:ext cx="1884240" cy="318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Coincidence unit</a:t>
            </a:r>
          </a:p>
        </p:txBody>
      </p:sp>
      <p:sp>
        <p:nvSpPr>
          <p:cNvPr id="44" name="Straight Connector 43">
            <a:extLst>
              <a:ext uri="{FF2B5EF4-FFF2-40B4-BE49-F238E27FC236}">
                <a16:creationId xmlns:a16="http://schemas.microsoft.com/office/drawing/2014/main" id="{02EA2C54-ADB6-6444-B4B3-B3AF98365D7D}"/>
              </a:ext>
            </a:extLst>
          </p:cNvPr>
          <p:cNvSpPr/>
          <p:nvPr/>
        </p:nvSpPr>
        <p:spPr>
          <a:xfrm>
            <a:off x="5410079" y="3840120"/>
            <a:ext cx="1549441" cy="1800"/>
          </a:xfrm>
          <a:prstGeom prst="line">
            <a:avLst/>
          </a:prstGeom>
          <a:noFill/>
          <a:ln w="9360">
            <a:solidFill>
              <a:srgbClr val="00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5" name="TextBox 44">
            <a:extLst>
              <a:ext uri="{FF2B5EF4-FFF2-40B4-BE49-F238E27FC236}">
                <a16:creationId xmlns:a16="http://schemas.microsoft.com/office/drawing/2014/main" id="{D59CB552-6D0B-EA4B-926F-1D7D866BA2F7}"/>
              </a:ext>
            </a:extLst>
          </p:cNvPr>
          <p:cNvSpPr txBox="1"/>
          <p:nvPr/>
        </p:nvSpPr>
        <p:spPr>
          <a:xfrm>
            <a:off x="4854455" y="1277561"/>
            <a:ext cx="3931920" cy="2000519"/>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It takes time to form a trigger decision. Each </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gate adds in the order of 20ns.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There is a very good chance that your trigger </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decision is  marginal at best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You need to gain some time for making the </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trigger.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page48">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898DA790-31EC-B944-917A-CAEC63C7E095}"/>
              </a:ext>
            </a:extLst>
          </p:cNvPr>
          <p:cNvSpPr>
            <a:spLocks noGrp="1"/>
          </p:cNvSpPr>
          <p:nvPr>
            <p:ph type="sldNum" sz="quarter" idx="10"/>
          </p:nvPr>
        </p:nvSpPr>
        <p:spPr/>
        <p:txBody>
          <a:bodyPr>
            <a:normAutofit lnSpcReduction="10000"/>
          </a:bodyPr>
          <a:lstStyle/>
          <a:p>
            <a:pPr lvl="0"/>
            <a:fld id="{2019B797-3BA8-AE41-A903-F94EACCA409F}" type="slidenum">
              <a:t>47</a:t>
            </a:fld>
            <a:endParaRPr lang="en-GB"/>
          </a:p>
        </p:txBody>
      </p:sp>
      <p:sp>
        <p:nvSpPr>
          <p:cNvPr id="2" name="Freeform 1">
            <a:extLst>
              <a:ext uri="{FF2B5EF4-FFF2-40B4-BE49-F238E27FC236}">
                <a16:creationId xmlns:a16="http://schemas.microsoft.com/office/drawing/2014/main" id="{5523529F-22CF-6F43-A0E3-DE3DD79A59F2}"/>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Too Late!</a:t>
            </a:r>
          </a:p>
        </p:txBody>
      </p:sp>
      <p:sp>
        <p:nvSpPr>
          <p:cNvPr id="3" name="Freeform 2">
            <a:extLst>
              <a:ext uri="{FF2B5EF4-FFF2-40B4-BE49-F238E27FC236}">
                <a16:creationId xmlns:a16="http://schemas.microsoft.com/office/drawing/2014/main" id="{DF907B04-C588-524C-B331-CC85A3E0CE17}"/>
              </a:ext>
            </a:extLst>
          </p:cNvPr>
          <p:cNvSpPr/>
          <p:nvPr/>
        </p:nvSpPr>
        <p:spPr>
          <a:xfrm>
            <a:off x="9220320" y="2324160"/>
            <a:ext cx="1440" cy="144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DC2300"/>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pic>
        <p:nvPicPr>
          <p:cNvPr id="5" name="Picture 4">
            <a:extLst>
              <a:ext uri="{FF2B5EF4-FFF2-40B4-BE49-F238E27FC236}">
                <a16:creationId xmlns:a16="http://schemas.microsoft.com/office/drawing/2014/main" id="{A690C431-5879-6D4A-A8EE-D98CA81206C7}"/>
              </a:ext>
            </a:extLst>
          </p:cNvPr>
          <p:cNvPicPr>
            <a:picLocks noChangeAspect="1"/>
          </p:cNvPicPr>
          <p:nvPr/>
        </p:nvPicPr>
        <p:blipFill>
          <a:blip r:embed="rId3">
            <a:lum/>
            <a:alphaModFix/>
          </a:blip>
          <a:srcRect/>
          <a:stretch>
            <a:fillRect/>
          </a:stretch>
        </p:blipFill>
        <p:spPr>
          <a:xfrm>
            <a:off x="182880" y="1188719"/>
            <a:ext cx="8189279" cy="5582160"/>
          </a:xfrm>
          <a:prstGeom prst="rect">
            <a:avLst/>
          </a:prstGeom>
          <a:noFill/>
          <a:ln>
            <a:noFill/>
          </a:ln>
        </p:spPr>
      </p:pic>
      <p:sp>
        <p:nvSpPr>
          <p:cNvPr id="7" name="Straight Connector 6">
            <a:extLst>
              <a:ext uri="{FF2B5EF4-FFF2-40B4-BE49-F238E27FC236}">
                <a16:creationId xmlns:a16="http://schemas.microsoft.com/office/drawing/2014/main" id="{8DD79A1E-4FAA-3649-873E-844A6F250BC4}"/>
              </a:ext>
            </a:extLst>
          </p:cNvPr>
          <p:cNvSpPr/>
          <p:nvPr/>
        </p:nvSpPr>
        <p:spPr>
          <a:xfrm flipH="1">
            <a:off x="1554479" y="2656080"/>
            <a:ext cx="640081" cy="1645920"/>
          </a:xfrm>
          <a:prstGeom prst="line">
            <a:avLst/>
          </a:prstGeom>
          <a:noFill/>
          <a:ln w="36000">
            <a:solidFill>
              <a:srgbClr val="FFCC99"/>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72B5C3E5-9950-4840-9C27-D37F69C4B01D}"/>
              </a:ext>
            </a:extLst>
          </p:cNvPr>
          <p:cNvSpPr/>
          <p:nvPr/>
        </p:nvSpPr>
        <p:spPr>
          <a:xfrm>
            <a:off x="2468880" y="2564639"/>
            <a:ext cx="561599" cy="1737361"/>
          </a:xfrm>
          <a:prstGeom prst="line">
            <a:avLst/>
          </a:prstGeom>
          <a:noFill/>
          <a:ln w="36000">
            <a:solidFill>
              <a:srgbClr val="FFCC99"/>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TextBox 9">
            <a:extLst>
              <a:ext uri="{FF2B5EF4-FFF2-40B4-BE49-F238E27FC236}">
                <a16:creationId xmlns:a16="http://schemas.microsoft.com/office/drawing/2014/main" id="{6B15A624-4775-9C4A-B448-193D10B35DC1}"/>
              </a:ext>
            </a:extLst>
          </p:cNvPr>
          <p:cNvSpPr txBox="1"/>
          <p:nvPr/>
        </p:nvSpPr>
        <p:spPr>
          <a:xfrm>
            <a:off x="1052762" y="1826701"/>
            <a:ext cx="3854519" cy="132372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This is a screenshot  where we see that</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our gate would be too late for a “classic”</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 ADC</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500" b="1" i="0" u="none" strike="noStrike" baseline="0" dirty="0">
              <a:ln>
                <a:noFill/>
              </a:ln>
              <a:solidFill>
                <a:srgbClr val="FFFFFF"/>
              </a:solidFill>
              <a:latin typeface="Arial" pitchFamily="34"/>
              <a:ea typeface="Arial" pitchFamily="34"/>
              <a:cs typeface="Arial" pitchFamily="34"/>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page49">
    <p:spTree>
      <p:nvGrpSpPr>
        <p:cNvPr id="1" name=""/>
        <p:cNvGrpSpPr/>
        <p:nvPr/>
      </p:nvGrpSpPr>
      <p:grpSpPr>
        <a:xfrm>
          <a:off x="0" y="0"/>
          <a:ext cx="0" cy="0"/>
          <a:chOff x="0" y="0"/>
          <a:chExt cx="0" cy="0"/>
        </a:xfrm>
      </p:grpSpPr>
      <p:sp>
        <p:nvSpPr>
          <p:cNvPr id="49" name="Slide Number Placeholder 1">
            <a:extLst>
              <a:ext uri="{FF2B5EF4-FFF2-40B4-BE49-F238E27FC236}">
                <a16:creationId xmlns:a16="http://schemas.microsoft.com/office/drawing/2014/main" id="{D5E4C213-B926-D049-9256-1C3BC9F1ED13}"/>
              </a:ext>
            </a:extLst>
          </p:cNvPr>
          <p:cNvSpPr>
            <a:spLocks noGrp="1"/>
          </p:cNvSpPr>
          <p:nvPr>
            <p:ph type="sldNum" sz="quarter" idx="10"/>
          </p:nvPr>
        </p:nvSpPr>
        <p:spPr/>
        <p:txBody>
          <a:bodyPr>
            <a:normAutofit lnSpcReduction="10000"/>
          </a:bodyPr>
          <a:lstStyle/>
          <a:p>
            <a:pPr lvl="0"/>
            <a:fld id="{3E9EC90B-1716-A043-A7BC-4499D9BE1ED5}" type="slidenum">
              <a:t>48</a:t>
            </a:fld>
            <a:endParaRPr lang="en-GB"/>
          </a:p>
        </p:txBody>
      </p:sp>
      <p:sp>
        <p:nvSpPr>
          <p:cNvPr id="2" name="Straight Connector 1">
            <a:extLst>
              <a:ext uri="{FF2B5EF4-FFF2-40B4-BE49-F238E27FC236}">
                <a16:creationId xmlns:a16="http://schemas.microsoft.com/office/drawing/2014/main" id="{BAE5E8F7-F4B6-714A-B3F1-B3C81BF1B36C}"/>
              </a:ext>
            </a:extLst>
          </p:cNvPr>
          <p:cNvSpPr/>
          <p:nvPr/>
        </p:nvSpPr>
        <p:spPr>
          <a:xfrm>
            <a:off x="2828880" y="5541840"/>
            <a:ext cx="755280" cy="0"/>
          </a:xfrm>
          <a:prstGeom prst="line">
            <a:avLst/>
          </a:prstGeom>
          <a:noFill/>
          <a:ln w="0">
            <a:solidFill>
              <a:srgbClr val="00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 name="Straight Connector 2">
            <a:extLst>
              <a:ext uri="{FF2B5EF4-FFF2-40B4-BE49-F238E27FC236}">
                <a16:creationId xmlns:a16="http://schemas.microsoft.com/office/drawing/2014/main" id="{9443225C-E215-6443-8F8F-CB0621FC7E9E}"/>
              </a:ext>
            </a:extLst>
          </p:cNvPr>
          <p:cNvSpPr/>
          <p:nvPr/>
        </p:nvSpPr>
        <p:spPr>
          <a:xfrm>
            <a:off x="2828880" y="2194560"/>
            <a:ext cx="755280" cy="0"/>
          </a:xfrm>
          <a:prstGeom prst="line">
            <a:avLst/>
          </a:prstGeom>
          <a:noFill/>
          <a:ln w="0">
            <a:solidFill>
              <a:srgbClr val="000000"/>
            </a:solidFill>
            <a:prstDash val="solid"/>
          </a:ln>
        </p:spPr>
        <p:txBody>
          <a:bodyPr vert="horz" wrap="none" lIns="90000" tIns="45000" rIns="90000" bIns="45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Straight Connector 3">
            <a:extLst>
              <a:ext uri="{FF2B5EF4-FFF2-40B4-BE49-F238E27FC236}">
                <a16:creationId xmlns:a16="http://schemas.microsoft.com/office/drawing/2014/main" id="{AC1DF4CE-4C39-2746-A1E0-CB1125D5ACBC}"/>
              </a:ext>
            </a:extLst>
          </p:cNvPr>
          <p:cNvSpPr/>
          <p:nvPr/>
        </p:nvSpPr>
        <p:spPr>
          <a:xfrm flipH="1">
            <a:off x="909720" y="1646280"/>
            <a:ext cx="681120" cy="4206960"/>
          </a:xfrm>
          <a:prstGeom prst="line">
            <a:avLst/>
          </a:prstGeom>
          <a:noFill/>
          <a:ln w="28800">
            <a:solidFill>
              <a:srgbClr val="2300DC"/>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Freeform 4">
            <a:extLst>
              <a:ext uri="{FF2B5EF4-FFF2-40B4-BE49-F238E27FC236}">
                <a16:creationId xmlns:a16="http://schemas.microsoft.com/office/drawing/2014/main" id="{80AADE0E-4F81-4C4F-801E-A4015347827C}"/>
              </a:ext>
            </a:extLst>
          </p:cNvPr>
          <p:cNvSpPr/>
          <p:nvPr/>
        </p:nvSpPr>
        <p:spPr>
          <a:xfrm>
            <a:off x="565200" y="23328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So what can you do?</a:t>
            </a:r>
          </a:p>
        </p:txBody>
      </p:sp>
      <p:grpSp>
        <p:nvGrpSpPr>
          <p:cNvPr id="6" name="Group 5">
            <a:extLst>
              <a:ext uri="{FF2B5EF4-FFF2-40B4-BE49-F238E27FC236}">
                <a16:creationId xmlns:a16="http://schemas.microsoft.com/office/drawing/2014/main" id="{3DC80896-C8E7-8A45-9DDA-E9A7094CE803}"/>
              </a:ext>
            </a:extLst>
          </p:cNvPr>
          <p:cNvGrpSpPr/>
          <p:nvPr/>
        </p:nvGrpSpPr>
        <p:grpSpPr>
          <a:xfrm>
            <a:off x="1096920" y="2077920"/>
            <a:ext cx="1731960" cy="282600"/>
            <a:chOff x="1096920" y="2077920"/>
            <a:chExt cx="1731960" cy="282600"/>
          </a:xfrm>
        </p:grpSpPr>
        <p:sp>
          <p:nvSpPr>
            <p:cNvPr id="7" name="Freeform 6">
              <a:extLst>
                <a:ext uri="{FF2B5EF4-FFF2-40B4-BE49-F238E27FC236}">
                  <a16:creationId xmlns:a16="http://schemas.microsoft.com/office/drawing/2014/main" id="{D21A8BE3-81F9-1048-8B38-9B91EDB70819}"/>
                </a:ext>
              </a:extLst>
            </p:cNvPr>
            <p:cNvSpPr/>
            <p:nvPr/>
          </p:nvSpPr>
          <p:spPr>
            <a:xfrm>
              <a:off x="2011320" y="2077920"/>
              <a:ext cx="817560" cy="28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Freeform 7">
              <a:extLst>
                <a:ext uri="{FF2B5EF4-FFF2-40B4-BE49-F238E27FC236}">
                  <a16:creationId xmlns:a16="http://schemas.microsoft.com/office/drawing/2014/main" id="{834E8B60-0066-6142-8D88-E64175BE1E34}"/>
                </a:ext>
              </a:extLst>
            </p:cNvPr>
            <p:cNvSpPr/>
            <p:nvPr/>
          </p:nvSpPr>
          <p:spPr>
            <a:xfrm>
              <a:off x="1096920" y="2089080"/>
              <a:ext cx="1274760" cy="271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9" name="Freeform 8">
            <a:extLst>
              <a:ext uri="{FF2B5EF4-FFF2-40B4-BE49-F238E27FC236}">
                <a16:creationId xmlns:a16="http://schemas.microsoft.com/office/drawing/2014/main" id="{A173555B-A716-2C44-8135-E61A5AC8AA2B}"/>
              </a:ext>
            </a:extLst>
          </p:cNvPr>
          <p:cNvSpPr/>
          <p:nvPr/>
        </p:nvSpPr>
        <p:spPr>
          <a:xfrm>
            <a:off x="274680" y="1227240"/>
            <a:ext cx="2835360" cy="323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Scintillator Paddle with PMT</a:t>
            </a:r>
          </a:p>
        </p:txBody>
      </p:sp>
      <p:grpSp>
        <p:nvGrpSpPr>
          <p:cNvPr id="10" name="Group 9">
            <a:extLst>
              <a:ext uri="{FF2B5EF4-FFF2-40B4-BE49-F238E27FC236}">
                <a16:creationId xmlns:a16="http://schemas.microsoft.com/office/drawing/2014/main" id="{B07B1ED1-940E-F541-8651-4534BB6681D8}"/>
              </a:ext>
            </a:extLst>
          </p:cNvPr>
          <p:cNvGrpSpPr/>
          <p:nvPr/>
        </p:nvGrpSpPr>
        <p:grpSpPr>
          <a:xfrm>
            <a:off x="1096920" y="5391000"/>
            <a:ext cx="1731960" cy="282600"/>
            <a:chOff x="1096920" y="5391000"/>
            <a:chExt cx="1731960" cy="282600"/>
          </a:xfrm>
        </p:grpSpPr>
        <p:sp>
          <p:nvSpPr>
            <p:cNvPr id="11" name="Freeform 10">
              <a:extLst>
                <a:ext uri="{FF2B5EF4-FFF2-40B4-BE49-F238E27FC236}">
                  <a16:creationId xmlns:a16="http://schemas.microsoft.com/office/drawing/2014/main" id="{F8BDC09E-4AFC-C34F-A82D-42638D0B37B8}"/>
                </a:ext>
              </a:extLst>
            </p:cNvPr>
            <p:cNvSpPr/>
            <p:nvPr/>
          </p:nvSpPr>
          <p:spPr>
            <a:xfrm>
              <a:off x="2011320" y="5391000"/>
              <a:ext cx="817560" cy="2826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Freeform 11">
              <a:extLst>
                <a:ext uri="{FF2B5EF4-FFF2-40B4-BE49-F238E27FC236}">
                  <a16:creationId xmlns:a16="http://schemas.microsoft.com/office/drawing/2014/main" id="{C22AA343-7B76-B04D-B9D1-1CF378203FBF}"/>
                </a:ext>
              </a:extLst>
            </p:cNvPr>
            <p:cNvSpPr/>
            <p:nvPr/>
          </p:nvSpPr>
          <p:spPr>
            <a:xfrm>
              <a:off x="1096920" y="5400720"/>
              <a:ext cx="1274760" cy="272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8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13" name="Straight Connector 12">
            <a:extLst>
              <a:ext uri="{FF2B5EF4-FFF2-40B4-BE49-F238E27FC236}">
                <a16:creationId xmlns:a16="http://schemas.microsoft.com/office/drawing/2014/main" id="{9D781349-100C-3545-B069-C9851A7332F9}"/>
              </a:ext>
            </a:extLst>
          </p:cNvPr>
          <p:cNvSpPr/>
          <p:nvPr/>
        </p:nvSpPr>
        <p:spPr>
          <a:xfrm flipH="1">
            <a:off x="1641240" y="1646280"/>
            <a:ext cx="741240" cy="43894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Straight Connector 13">
            <a:extLst>
              <a:ext uri="{FF2B5EF4-FFF2-40B4-BE49-F238E27FC236}">
                <a16:creationId xmlns:a16="http://schemas.microsoft.com/office/drawing/2014/main" id="{7F001311-D0E7-E243-B6A7-3FF70F0556A4}"/>
              </a:ext>
            </a:extLst>
          </p:cNvPr>
          <p:cNvSpPr/>
          <p:nvPr/>
        </p:nvSpPr>
        <p:spPr>
          <a:xfrm>
            <a:off x="1828800" y="1550880"/>
            <a:ext cx="274680" cy="44848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Straight Connector 14">
            <a:extLst>
              <a:ext uri="{FF2B5EF4-FFF2-40B4-BE49-F238E27FC236}">
                <a16:creationId xmlns:a16="http://schemas.microsoft.com/office/drawing/2014/main" id="{BAFDFC90-F05C-5D4B-8145-98B8575EF4B5}"/>
              </a:ext>
            </a:extLst>
          </p:cNvPr>
          <p:cNvSpPr/>
          <p:nvPr/>
        </p:nvSpPr>
        <p:spPr>
          <a:xfrm flipH="1">
            <a:off x="1366920" y="1646280"/>
            <a:ext cx="223920" cy="4389479"/>
          </a:xfrm>
          <a:prstGeom prst="line">
            <a:avLst/>
          </a:prstGeom>
          <a:noFill/>
          <a:ln w="28800">
            <a:solidFill>
              <a:srgbClr val="FFFF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Freeform 15">
            <a:extLst>
              <a:ext uri="{FF2B5EF4-FFF2-40B4-BE49-F238E27FC236}">
                <a16:creationId xmlns:a16="http://schemas.microsoft.com/office/drawing/2014/main" id="{E35B175F-442C-DD44-8E39-43DF10B72FAC}"/>
              </a:ext>
            </a:extLst>
          </p:cNvPr>
          <p:cNvSpPr/>
          <p:nvPr/>
        </p:nvSpPr>
        <p:spPr>
          <a:xfrm>
            <a:off x="1252439" y="5946840"/>
            <a:ext cx="1595520" cy="4539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Cosmics</a:t>
            </a:r>
          </a:p>
        </p:txBody>
      </p:sp>
      <p:sp>
        <p:nvSpPr>
          <p:cNvPr id="17" name="Straight Connector 16">
            <a:extLst>
              <a:ext uri="{FF2B5EF4-FFF2-40B4-BE49-F238E27FC236}">
                <a16:creationId xmlns:a16="http://schemas.microsoft.com/office/drawing/2014/main" id="{4B0EAE48-1B29-A242-969C-5226B1C093F4}"/>
              </a:ext>
            </a:extLst>
          </p:cNvPr>
          <p:cNvSpPr/>
          <p:nvPr/>
        </p:nvSpPr>
        <p:spPr>
          <a:xfrm>
            <a:off x="757080" y="1646280"/>
            <a:ext cx="1071720" cy="4300560"/>
          </a:xfrm>
          <a:prstGeom prst="line">
            <a:avLst/>
          </a:prstGeom>
          <a:noFill/>
          <a:ln w="28800">
            <a:solidFill>
              <a:srgbClr val="DC2300"/>
            </a:solidFill>
            <a:custDash>
              <a:ds d="32500" sp="32500"/>
            </a:custDash>
            <a:round/>
            <a:tailEnd type="arrow"/>
          </a:ln>
        </p:spPr>
        <p:txBody>
          <a:bodyPr vert="horz" wrap="square" lIns="99720" tIns="56520" rIns="99720" bIns="5652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8" name="Straight Connector 17">
            <a:extLst>
              <a:ext uri="{FF2B5EF4-FFF2-40B4-BE49-F238E27FC236}">
                <a16:creationId xmlns:a16="http://schemas.microsoft.com/office/drawing/2014/main" id="{5EC94654-A5BB-1C4C-B558-99C4038F57D5}"/>
              </a:ext>
            </a:extLst>
          </p:cNvPr>
          <p:cNvSpPr/>
          <p:nvPr/>
        </p:nvSpPr>
        <p:spPr>
          <a:xfrm>
            <a:off x="1189080" y="1550880"/>
            <a:ext cx="182519" cy="644760"/>
          </a:xfrm>
          <a:prstGeom prst="line">
            <a:avLst/>
          </a:prstGeom>
          <a:noFill/>
          <a:ln w="9360">
            <a:solidFill>
              <a:srgbClr val="00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9" name="Freeform 18">
            <a:extLst>
              <a:ext uri="{FF2B5EF4-FFF2-40B4-BE49-F238E27FC236}">
                <a16:creationId xmlns:a16="http://schemas.microsoft.com/office/drawing/2014/main" id="{9838F631-4B53-8949-8C28-192C6A7CDF0B}"/>
              </a:ext>
            </a:extLst>
          </p:cNvPr>
          <p:cNvSpPr/>
          <p:nvPr/>
        </p:nvSpPr>
        <p:spPr>
          <a:xfrm>
            <a:off x="1096920" y="2989440"/>
            <a:ext cx="1279440" cy="1400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8000"/>
          </a:solidFill>
          <a:ln w="18360">
            <a:solidFill>
              <a:srgbClr val="3465AF"/>
            </a:solidFill>
            <a:prstDash val="solid"/>
            <a:round/>
          </a:ln>
        </p:spPr>
        <p:txBody>
          <a:bodyPr vert="horz" wrap="none" lIns="99000" tIns="54000" rIns="99000" bIns="54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Actual</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Detector</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you want</a:t>
            </a:r>
          </a:p>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to test</a:t>
            </a:r>
          </a:p>
        </p:txBody>
      </p:sp>
      <p:sp>
        <p:nvSpPr>
          <p:cNvPr id="20" name="Freeform 19">
            <a:extLst>
              <a:ext uri="{FF2B5EF4-FFF2-40B4-BE49-F238E27FC236}">
                <a16:creationId xmlns:a16="http://schemas.microsoft.com/office/drawing/2014/main" id="{2025C710-E1A4-C74A-8E5C-7A607298DDDE}"/>
              </a:ext>
            </a:extLst>
          </p:cNvPr>
          <p:cNvSpPr/>
          <p:nvPr/>
        </p:nvSpPr>
        <p:spPr>
          <a:xfrm rot="5400000">
            <a:off x="3044160" y="1628639"/>
            <a:ext cx="1189080" cy="118908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solidFill>
            <a:srgbClr val="729FCF"/>
          </a:solid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1" name="Freeform 20">
            <a:extLst>
              <a:ext uri="{FF2B5EF4-FFF2-40B4-BE49-F238E27FC236}">
                <a16:creationId xmlns:a16="http://schemas.microsoft.com/office/drawing/2014/main" id="{AAED9938-5098-024F-8BA7-60E18BE3D68C}"/>
              </a:ext>
            </a:extLst>
          </p:cNvPr>
          <p:cNvSpPr/>
          <p:nvPr/>
        </p:nvSpPr>
        <p:spPr>
          <a:xfrm>
            <a:off x="3065039" y="2050919"/>
            <a:ext cx="773280" cy="360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CFD</a:t>
            </a:r>
          </a:p>
        </p:txBody>
      </p:sp>
      <p:sp>
        <p:nvSpPr>
          <p:cNvPr id="22" name="Freeform 21">
            <a:extLst>
              <a:ext uri="{FF2B5EF4-FFF2-40B4-BE49-F238E27FC236}">
                <a16:creationId xmlns:a16="http://schemas.microsoft.com/office/drawing/2014/main" id="{D9EC4763-F0C0-A942-8C26-2806F56D34C2}"/>
              </a:ext>
            </a:extLst>
          </p:cNvPr>
          <p:cNvSpPr/>
          <p:nvPr/>
        </p:nvSpPr>
        <p:spPr>
          <a:xfrm rot="5400000">
            <a:off x="3044160" y="5013360"/>
            <a:ext cx="1189080" cy="118908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solidFill>
            <a:srgbClr val="729FCF"/>
          </a:solid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3" name="Freeform 22">
            <a:extLst>
              <a:ext uri="{FF2B5EF4-FFF2-40B4-BE49-F238E27FC236}">
                <a16:creationId xmlns:a16="http://schemas.microsoft.com/office/drawing/2014/main" id="{7A52057F-A964-F443-992C-FB22A3D775AB}"/>
              </a:ext>
            </a:extLst>
          </p:cNvPr>
          <p:cNvSpPr/>
          <p:nvPr/>
        </p:nvSpPr>
        <p:spPr>
          <a:xfrm>
            <a:off x="3065039" y="5433840"/>
            <a:ext cx="773280" cy="360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CFD</a:t>
            </a:r>
          </a:p>
        </p:txBody>
      </p:sp>
      <p:sp>
        <p:nvSpPr>
          <p:cNvPr id="24" name="Straight Connector 23">
            <a:extLst>
              <a:ext uri="{FF2B5EF4-FFF2-40B4-BE49-F238E27FC236}">
                <a16:creationId xmlns:a16="http://schemas.microsoft.com/office/drawing/2014/main" id="{E42758AF-D96D-DC4E-A600-A9688150AD9A}"/>
              </a:ext>
            </a:extLst>
          </p:cNvPr>
          <p:cNvSpPr/>
          <p:nvPr/>
        </p:nvSpPr>
        <p:spPr>
          <a:xfrm>
            <a:off x="4224239" y="2214719"/>
            <a:ext cx="264961" cy="1441"/>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5" name="Straight Connector 24">
            <a:extLst>
              <a:ext uri="{FF2B5EF4-FFF2-40B4-BE49-F238E27FC236}">
                <a16:creationId xmlns:a16="http://schemas.microsoft.com/office/drawing/2014/main" id="{9079A683-5B75-4741-A0BA-E23D700F10B0}"/>
              </a:ext>
            </a:extLst>
          </p:cNvPr>
          <p:cNvSpPr/>
          <p:nvPr/>
        </p:nvSpPr>
        <p:spPr>
          <a:xfrm>
            <a:off x="4224239" y="5597640"/>
            <a:ext cx="264961" cy="144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6" name="Straight Connector 25">
            <a:extLst>
              <a:ext uri="{FF2B5EF4-FFF2-40B4-BE49-F238E27FC236}">
                <a16:creationId xmlns:a16="http://schemas.microsoft.com/office/drawing/2014/main" id="{731A6CCC-339E-1741-9AC4-5E3315539A24}"/>
              </a:ext>
            </a:extLst>
          </p:cNvPr>
          <p:cNvSpPr/>
          <p:nvPr/>
        </p:nvSpPr>
        <p:spPr>
          <a:xfrm flipV="1">
            <a:off x="4489200" y="2209320"/>
            <a:ext cx="1440" cy="145260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7" name="Straight Connector 26">
            <a:extLst>
              <a:ext uri="{FF2B5EF4-FFF2-40B4-BE49-F238E27FC236}">
                <a16:creationId xmlns:a16="http://schemas.microsoft.com/office/drawing/2014/main" id="{E38A4A70-E717-454B-A89A-639811DB1EE1}"/>
              </a:ext>
            </a:extLst>
          </p:cNvPr>
          <p:cNvSpPr/>
          <p:nvPr/>
        </p:nvSpPr>
        <p:spPr>
          <a:xfrm flipV="1">
            <a:off x="4489200" y="4017600"/>
            <a:ext cx="1440" cy="1585800"/>
          </a:xfrm>
          <a:prstGeom prst="line">
            <a:avLst/>
          </a:prstGeom>
          <a:noFill/>
          <a:ln w="18360">
            <a:solidFill>
              <a:srgbClr val="0000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8" name="Freeform 27">
            <a:extLst>
              <a:ext uri="{FF2B5EF4-FFF2-40B4-BE49-F238E27FC236}">
                <a16:creationId xmlns:a16="http://schemas.microsoft.com/office/drawing/2014/main" id="{5D6475C3-14A8-2344-82B0-390E0B459C51}"/>
              </a:ext>
            </a:extLst>
          </p:cNvPr>
          <p:cNvSpPr/>
          <p:nvPr/>
        </p:nvSpPr>
        <p:spPr>
          <a:xfrm>
            <a:off x="8961480" y="3932280"/>
            <a:ext cx="1440" cy="144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3465AF"/>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29" name="Group 28">
            <a:extLst>
              <a:ext uri="{FF2B5EF4-FFF2-40B4-BE49-F238E27FC236}">
                <a16:creationId xmlns:a16="http://schemas.microsoft.com/office/drawing/2014/main" id="{64787CAC-F0BB-B64A-B3BD-FF8F08F27690}"/>
              </a:ext>
            </a:extLst>
          </p:cNvPr>
          <p:cNvGrpSpPr/>
          <p:nvPr/>
        </p:nvGrpSpPr>
        <p:grpSpPr>
          <a:xfrm>
            <a:off x="4495680" y="3565440"/>
            <a:ext cx="909360" cy="544680"/>
            <a:chOff x="4495680" y="3565440"/>
            <a:chExt cx="909360" cy="544680"/>
          </a:xfrm>
        </p:grpSpPr>
        <p:grpSp>
          <p:nvGrpSpPr>
            <p:cNvPr id="30" name="Group 29">
              <a:extLst>
                <a:ext uri="{FF2B5EF4-FFF2-40B4-BE49-F238E27FC236}">
                  <a16:creationId xmlns:a16="http://schemas.microsoft.com/office/drawing/2014/main" id="{06DF5907-104C-4A47-A3E9-B892A5CBE2A8}"/>
                </a:ext>
              </a:extLst>
            </p:cNvPr>
            <p:cNvGrpSpPr/>
            <p:nvPr/>
          </p:nvGrpSpPr>
          <p:grpSpPr>
            <a:xfrm>
              <a:off x="4495680" y="3565440"/>
              <a:ext cx="909360" cy="544680"/>
              <a:chOff x="4495680" y="3565440"/>
              <a:chExt cx="909360" cy="544680"/>
            </a:xfrm>
          </p:grpSpPr>
          <p:sp>
            <p:nvSpPr>
              <p:cNvPr id="31" name="Freeform 30">
                <a:extLst>
                  <a:ext uri="{FF2B5EF4-FFF2-40B4-BE49-F238E27FC236}">
                    <a16:creationId xmlns:a16="http://schemas.microsoft.com/office/drawing/2014/main" id="{329D8112-FDFF-E844-B660-6F0864B24B41}"/>
                  </a:ext>
                </a:extLst>
              </p:cNvPr>
              <p:cNvSpPr/>
              <p:nvPr/>
            </p:nvSpPr>
            <p:spPr>
              <a:xfrm>
                <a:off x="4678200" y="3565440"/>
                <a:ext cx="544320" cy="544680"/>
              </a:xfrm>
              <a:custGeom>
                <a:avLst/>
                <a:gdLst>
                  <a:gd name="f0" fmla="val 10800000"/>
                  <a:gd name="f1" fmla="val 5400000"/>
                  <a:gd name="f2" fmla="val 16200000"/>
                  <a:gd name="f3" fmla="val 180"/>
                  <a:gd name="f4" fmla="val w"/>
                  <a:gd name="f5" fmla="val h"/>
                  <a:gd name="f6" fmla="val 0"/>
                  <a:gd name="f7" fmla="val 21600"/>
                  <a:gd name="f8" fmla="val 10800"/>
                  <a:gd name="f9" fmla="+- 10800 0 21600"/>
                  <a:gd name="f10" fmla="+- 21600 0 10800"/>
                  <a:gd name="f11" fmla="+- 0 0 0"/>
                  <a:gd name="f12" fmla="*/ f4 1 21600"/>
                  <a:gd name="f13" fmla="*/ f5 1 21600"/>
                  <a:gd name="f14" fmla="+- 21600 0 f8"/>
                  <a:gd name="f15" fmla="+- 10800 0 f6"/>
                  <a:gd name="f16" fmla="+- 0 0 f1"/>
                  <a:gd name="f17" fmla="abs f9"/>
                  <a:gd name="f18" fmla="abs f10"/>
                  <a:gd name="f19" fmla="?: f10 0 f0"/>
                  <a:gd name="f20" fmla="?: f10 f0 0"/>
                  <a:gd name="f21" fmla="*/ f11 f0 1"/>
                  <a:gd name="f22" fmla="*/ 0 f12 1"/>
                  <a:gd name="f23" fmla="*/ 18500 f12 1"/>
                  <a:gd name="f24" fmla="*/ 18500 f13 1"/>
                  <a:gd name="f25" fmla="*/ 3100 f13 1"/>
                  <a:gd name="f26" fmla="abs f14"/>
                  <a:gd name="f27" fmla="abs f15"/>
                  <a:gd name="f28" fmla="?: f14 f16 f1"/>
                  <a:gd name="f29" fmla="?: f14 f1 f16"/>
                  <a:gd name="f30" fmla="?: f14 f2 f1"/>
                  <a:gd name="f31" fmla="?: f14 f1 f2"/>
                  <a:gd name="f32" fmla="?: f9 f16 f1"/>
                  <a:gd name="f33" fmla="?: f9 f1 f16"/>
                  <a:gd name="f34" fmla="?: f9 f20 f19"/>
                  <a:gd name="f35" fmla="?: f9 f19 f20"/>
                  <a:gd name="f36" fmla="*/ 10800 f12 1"/>
                  <a:gd name="f37" fmla="*/ 0 f13 1"/>
                  <a:gd name="f38" fmla="*/ f21 1 f3"/>
                  <a:gd name="f39" fmla="*/ 10800 f13 1"/>
                  <a:gd name="f40" fmla="*/ 21600 f13 1"/>
                  <a:gd name="f41" fmla="*/ 21600 f12 1"/>
                  <a:gd name="f42" fmla="?: f14 f31 f30"/>
                  <a:gd name="f43" fmla="?: f14 f30 f31"/>
                  <a:gd name="f44" fmla="?: f15 f29 f28"/>
                  <a:gd name="f45" fmla="?: f10 f34 f35"/>
                  <a:gd name="f46" fmla="?: f10 f32 f33"/>
                  <a:gd name="f47" fmla="+- f38 0 f1"/>
                  <a:gd name="f48" fmla="?: f15 f43 f42"/>
                </a:gdLst>
                <a:ahLst/>
                <a:cxnLst>
                  <a:cxn ang="3cd4">
                    <a:pos x="hc" y="t"/>
                  </a:cxn>
                  <a:cxn ang="0">
                    <a:pos x="r" y="vc"/>
                  </a:cxn>
                  <a:cxn ang="cd4">
                    <a:pos x="hc" y="b"/>
                  </a:cxn>
                  <a:cxn ang="cd2">
                    <a:pos x="l" y="vc"/>
                  </a:cxn>
                  <a:cxn ang="f47">
                    <a:pos x="f36" y="f37"/>
                  </a:cxn>
                  <a:cxn ang="f47">
                    <a:pos x="f22" y="f39"/>
                  </a:cxn>
                  <a:cxn ang="f47">
                    <a:pos x="f36" y="f40"/>
                  </a:cxn>
                  <a:cxn ang="f47">
                    <a:pos x="f41" y="f39"/>
                  </a:cxn>
                </a:cxnLst>
                <a:rect l="f22" t="f25" r="f23" b="f24"/>
                <a:pathLst>
                  <a:path w="21600" h="21600">
                    <a:moveTo>
                      <a:pt x="f8" y="f6"/>
                    </a:moveTo>
                    <a:arcTo wR="f26" hR="f27" stAng="f48" swAng="f44"/>
                    <a:arcTo wR="f17" hR="f18" stAng="f45" swAng="f46"/>
                    <a:lnTo>
                      <a:pt x="f6" y="f7"/>
                    </a:lnTo>
                    <a:lnTo>
                      <a:pt x="f6" y="f6"/>
                    </a:lnTo>
                    <a:close/>
                  </a:path>
                </a:pathLst>
              </a:custGeom>
              <a:noFill/>
              <a:ln w="1908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2" name="Straight Connector 31">
                <a:extLst>
                  <a:ext uri="{FF2B5EF4-FFF2-40B4-BE49-F238E27FC236}">
                    <a16:creationId xmlns:a16="http://schemas.microsoft.com/office/drawing/2014/main" id="{AA1152C0-033F-D34C-B490-48669A8110FF}"/>
                  </a:ext>
                </a:extLst>
              </p:cNvPr>
              <p:cNvSpPr/>
              <p:nvPr/>
            </p:nvSpPr>
            <p:spPr>
              <a:xfrm>
                <a:off x="5227560" y="3840120"/>
                <a:ext cx="17748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3" name="Straight Connector 32">
                <a:extLst>
                  <a:ext uri="{FF2B5EF4-FFF2-40B4-BE49-F238E27FC236}">
                    <a16:creationId xmlns:a16="http://schemas.microsoft.com/office/drawing/2014/main" id="{E9668F29-403F-9641-9681-60E0DA24E05A}"/>
                  </a:ext>
                </a:extLst>
              </p:cNvPr>
              <p:cNvSpPr/>
              <p:nvPr/>
            </p:nvSpPr>
            <p:spPr>
              <a:xfrm>
                <a:off x="4495680" y="3657600"/>
                <a:ext cx="17784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4" name="Straight Connector 33">
                <a:extLst>
                  <a:ext uri="{FF2B5EF4-FFF2-40B4-BE49-F238E27FC236}">
                    <a16:creationId xmlns:a16="http://schemas.microsoft.com/office/drawing/2014/main" id="{D343C6D9-5AE3-BE40-871C-52F6ED4277D2}"/>
                  </a:ext>
                </a:extLst>
              </p:cNvPr>
              <p:cNvSpPr/>
              <p:nvPr/>
            </p:nvSpPr>
            <p:spPr>
              <a:xfrm>
                <a:off x="4495680" y="4022640"/>
                <a:ext cx="177840" cy="0"/>
              </a:xfrm>
              <a:prstGeom prst="line">
                <a:avLst/>
              </a:prstGeom>
              <a:noFill/>
              <a:ln w="1908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35" name="Freeform 34">
              <a:extLst>
                <a:ext uri="{FF2B5EF4-FFF2-40B4-BE49-F238E27FC236}">
                  <a16:creationId xmlns:a16="http://schemas.microsoft.com/office/drawing/2014/main" id="{B853413A-CE32-434B-895A-A3529EBB7B5B}"/>
                </a:ext>
              </a:extLst>
            </p:cNvPr>
            <p:cNvSpPr/>
            <p:nvPr/>
          </p:nvSpPr>
          <p:spPr>
            <a:xfrm>
              <a:off x="4498560" y="3656160"/>
              <a:ext cx="893880" cy="357120"/>
            </a:xfrm>
            <a:custGeom>
              <a:avLst/>
              <a:gdLst>
                <a:gd name="f0" fmla="val 0"/>
                <a:gd name="f1" fmla="val 566"/>
                <a:gd name="f2" fmla="val 228"/>
                <a:gd name="f3" fmla="val 114"/>
              </a:gdLst>
              <a:ahLst/>
              <a:cxnLst>
                <a:cxn ang="3cd4">
                  <a:pos x="hc" y="t"/>
                </a:cxn>
                <a:cxn ang="0">
                  <a:pos x="r" y="vc"/>
                </a:cxn>
                <a:cxn ang="cd4">
                  <a:pos x="hc" y="b"/>
                </a:cxn>
                <a:cxn ang="cd2">
                  <a:pos x="l" y="vc"/>
                </a:cxn>
              </a:cxnLst>
              <a:rect l="l" t="t" r="r" b="b"/>
              <a:pathLst>
                <a:path w="566" h="228">
                  <a:moveTo>
                    <a:pt x="f0" y="f0"/>
                  </a:moveTo>
                  <a:lnTo>
                    <a:pt x="f1" y="f3"/>
                  </a:lnTo>
                  <a:lnTo>
                    <a:pt x="f0" y="f2"/>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36" name="Group 35">
            <a:extLst>
              <a:ext uri="{FF2B5EF4-FFF2-40B4-BE49-F238E27FC236}">
                <a16:creationId xmlns:a16="http://schemas.microsoft.com/office/drawing/2014/main" id="{50FE4064-D00A-0940-AD03-47FC962B5259}"/>
              </a:ext>
            </a:extLst>
          </p:cNvPr>
          <p:cNvGrpSpPr/>
          <p:nvPr/>
        </p:nvGrpSpPr>
        <p:grpSpPr>
          <a:xfrm>
            <a:off x="5411520" y="3597120"/>
            <a:ext cx="774720" cy="541440"/>
            <a:chOff x="5411520" y="3597120"/>
            <a:chExt cx="774720" cy="541440"/>
          </a:xfrm>
        </p:grpSpPr>
        <p:sp>
          <p:nvSpPr>
            <p:cNvPr id="37" name="Straight Connector 36">
              <a:extLst>
                <a:ext uri="{FF2B5EF4-FFF2-40B4-BE49-F238E27FC236}">
                  <a16:creationId xmlns:a16="http://schemas.microsoft.com/office/drawing/2014/main" id="{3843FFCD-C995-9045-BAEF-63EEBD5435CC}"/>
                </a:ext>
              </a:extLst>
            </p:cNvPr>
            <p:cNvSpPr/>
            <p:nvPr/>
          </p:nvSpPr>
          <p:spPr>
            <a:xfrm>
              <a:off x="5555880" y="359712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8" name="Straight Connector 37">
              <a:extLst>
                <a:ext uri="{FF2B5EF4-FFF2-40B4-BE49-F238E27FC236}">
                  <a16:creationId xmlns:a16="http://schemas.microsoft.com/office/drawing/2014/main" id="{71EB58A2-2A25-C243-A260-9F8F4F0C537A}"/>
                </a:ext>
              </a:extLst>
            </p:cNvPr>
            <p:cNvSpPr/>
            <p:nvPr/>
          </p:nvSpPr>
          <p:spPr>
            <a:xfrm>
              <a:off x="5873400" y="3597120"/>
              <a:ext cx="0" cy="54144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9" name="Straight Connector 38">
              <a:extLst>
                <a:ext uri="{FF2B5EF4-FFF2-40B4-BE49-F238E27FC236}">
                  <a16:creationId xmlns:a16="http://schemas.microsoft.com/office/drawing/2014/main" id="{4EF58FEB-885B-374A-B40E-0601EE059689}"/>
                </a:ext>
              </a:extLst>
            </p:cNvPr>
            <p:cNvSpPr/>
            <p:nvPr/>
          </p:nvSpPr>
          <p:spPr>
            <a:xfrm>
              <a:off x="5554440" y="4138560"/>
              <a:ext cx="31428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0" name="Straight Connector 39">
              <a:extLst>
                <a:ext uri="{FF2B5EF4-FFF2-40B4-BE49-F238E27FC236}">
                  <a16:creationId xmlns:a16="http://schemas.microsoft.com/office/drawing/2014/main" id="{09BA999E-147E-2746-9F90-2D4EEF5D7F5C}"/>
                </a:ext>
              </a:extLst>
            </p:cNvPr>
            <p:cNvSpPr/>
            <p:nvPr/>
          </p:nvSpPr>
          <p:spPr>
            <a:xfrm>
              <a:off x="5871960" y="3598920"/>
              <a:ext cx="31428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1" name="Straight Connector 40">
              <a:extLst>
                <a:ext uri="{FF2B5EF4-FFF2-40B4-BE49-F238E27FC236}">
                  <a16:creationId xmlns:a16="http://schemas.microsoft.com/office/drawing/2014/main" id="{BF4F78AC-AF20-5A45-874E-271F32A3DFBF}"/>
                </a:ext>
              </a:extLst>
            </p:cNvPr>
            <p:cNvSpPr/>
            <p:nvPr/>
          </p:nvSpPr>
          <p:spPr>
            <a:xfrm>
              <a:off x="5411520" y="3598920"/>
              <a:ext cx="139680" cy="0"/>
            </a:xfrm>
            <a:prstGeom prst="line">
              <a:avLst/>
            </a:prstGeom>
            <a:noFill/>
            <a:ln w="18360">
              <a:solidFill>
                <a:srgbClr val="FFFF00"/>
              </a:solidFill>
              <a:prstDash val="solid"/>
              <a:round/>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42" name="Freeform 41">
            <a:extLst>
              <a:ext uri="{FF2B5EF4-FFF2-40B4-BE49-F238E27FC236}">
                <a16:creationId xmlns:a16="http://schemas.microsoft.com/office/drawing/2014/main" id="{8FEF19AA-ED81-0A4E-8EE9-D18F40540A76}"/>
              </a:ext>
            </a:extLst>
          </p:cNvPr>
          <p:cNvSpPr/>
          <p:nvPr/>
        </p:nvSpPr>
        <p:spPr>
          <a:xfrm>
            <a:off x="9220320" y="2324160"/>
            <a:ext cx="1440" cy="1440"/>
          </a:xfrm>
          <a:custGeom>
            <a:avLst/>
            <a:gdLst>
              <a:gd name="f0" fmla="val 0"/>
            </a:gdLst>
            <a:ahLst/>
            <a:cxnLst>
              <a:cxn ang="3cd4">
                <a:pos x="hc" y="t"/>
              </a:cxn>
              <a:cxn ang="0">
                <a:pos x="r" y="vc"/>
              </a:cxn>
              <a:cxn ang="cd4">
                <a:pos x="hc" y="b"/>
              </a:cxn>
              <a:cxn ang="cd2">
                <a:pos x="l" y="vc"/>
              </a:cxn>
            </a:cxnLst>
            <a:rect l="l" t="t" r="r" b="b"/>
            <a:pathLst>
              <a:path w="1" h="1">
                <a:moveTo>
                  <a:pt x="f0" y="f0"/>
                </a:moveTo>
                <a:lnTo>
                  <a:pt x="f0" y="f0"/>
                </a:lnTo>
              </a:path>
            </a:pathLst>
          </a:custGeom>
          <a:noFill/>
          <a:ln w="9360">
            <a:solidFill>
              <a:srgbClr val="DC2300"/>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3" name="Freeform 42">
            <a:extLst>
              <a:ext uri="{FF2B5EF4-FFF2-40B4-BE49-F238E27FC236}">
                <a16:creationId xmlns:a16="http://schemas.microsoft.com/office/drawing/2014/main" id="{B760741C-3F81-E24E-A53F-0DDE1FC093DD}"/>
              </a:ext>
            </a:extLst>
          </p:cNvPr>
          <p:cNvSpPr/>
          <p:nvPr/>
        </p:nvSpPr>
        <p:spPr>
          <a:xfrm>
            <a:off x="2970000" y="3649679"/>
            <a:ext cx="1884240" cy="318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Coincidence unit</a:t>
            </a:r>
          </a:p>
        </p:txBody>
      </p:sp>
      <p:sp>
        <p:nvSpPr>
          <p:cNvPr id="44" name="Straight Connector 43">
            <a:extLst>
              <a:ext uri="{FF2B5EF4-FFF2-40B4-BE49-F238E27FC236}">
                <a16:creationId xmlns:a16="http://schemas.microsoft.com/office/drawing/2014/main" id="{83D62742-FB3D-FE4B-88AF-6FF8FD6EF7EA}"/>
              </a:ext>
            </a:extLst>
          </p:cNvPr>
          <p:cNvSpPr/>
          <p:nvPr/>
        </p:nvSpPr>
        <p:spPr>
          <a:xfrm>
            <a:off x="5410079" y="3840120"/>
            <a:ext cx="1549441" cy="1800"/>
          </a:xfrm>
          <a:prstGeom prst="line">
            <a:avLst/>
          </a:prstGeom>
          <a:noFill/>
          <a:ln w="9360">
            <a:solidFill>
              <a:srgbClr val="00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pic>
        <p:nvPicPr>
          <p:cNvPr id="45" name="Picture 44">
            <a:extLst>
              <a:ext uri="{FF2B5EF4-FFF2-40B4-BE49-F238E27FC236}">
                <a16:creationId xmlns:a16="http://schemas.microsoft.com/office/drawing/2014/main" id="{BC527E6E-B2B3-1549-945B-CE668521A7C3}"/>
              </a:ext>
            </a:extLst>
          </p:cNvPr>
          <p:cNvPicPr>
            <a:picLocks noChangeAspect="1"/>
          </p:cNvPicPr>
          <p:nvPr/>
        </p:nvPicPr>
        <p:blipFill>
          <a:blip r:embed="rId3">
            <a:lum/>
            <a:alphaModFix/>
          </a:blip>
          <a:srcRect/>
          <a:stretch>
            <a:fillRect/>
          </a:stretch>
        </p:blipFill>
        <p:spPr>
          <a:xfrm>
            <a:off x="5029200" y="1301400"/>
            <a:ext cx="1899000" cy="1899000"/>
          </a:xfrm>
          <a:prstGeom prst="rect">
            <a:avLst/>
          </a:prstGeom>
          <a:noFill/>
          <a:ln>
            <a:noFill/>
          </a:ln>
        </p:spPr>
      </p:pic>
      <p:sp>
        <p:nvSpPr>
          <p:cNvPr id="46" name="TextBox 45">
            <a:extLst>
              <a:ext uri="{FF2B5EF4-FFF2-40B4-BE49-F238E27FC236}">
                <a16:creationId xmlns:a16="http://schemas.microsoft.com/office/drawing/2014/main" id="{8FE4531D-70FE-9046-960C-C8A967068EF1}"/>
              </a:ext>
            </a:extLst>
          </p:cNvPr>
          <p:cNvSpPr txBox="1"/>
          <p:nvPr/>
        </p:nvSpPr>
        <p:spPr>
          <a:xfrm>
            <a:off x="4608000" y="4173120"/>
            <a:ext cx="4389120" cy="267732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In the 80's, we sent all signals through a long</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cables (WA98 – 108 m) so the signals would</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arrive only after the trigger decision has been </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made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Expensive and ultimately limited – 600Km cables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To remember: RG58 and RG174 cables have </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a speed of 5ns/m</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dirty="0">
                <a:ln>
                  <a:noFill/>
                </a:ln>
                <a:solidFill>
                  <a:srgbClr val="FFFFFF"/>
                </a:solidFill>
                <a:latin typeface="Arial" pitchFamily="34"/>
                <a:ea typeface="Arial" pitchFamily="34"/>
                <a:cs typeface="Arial" pitchFamily="34"/>
              </a:rPr>
              <a:t>108m → 540 ns      trigger signals 30m, </a:t>
            </a:r>
            <a:br>
              <a:rPr lang="en-US" sz="1500" b="1" i="0" u="none" strike="noStrike" baseline="0" dirty="0">
                <a:ln>
                  <a:noFill/>
                </a:ln>
                <a:solidFill>
                  <a:srgbClr val="FFFFFF"/>
                </a:solidFill>
                <a:latin typeface="Arial" pitchFamily="34"/>
                <a:ea typeface="Arial" pitchFamily="34"/>
                <a:cs typeface="Arial" pitchFamily="34"/>
              </a:rPr>
            </a:br>
            <a:r>
              <a:rPr lang="en-US" sz="1500" b="1" i="0" u="none" strike="noStrike" baseline="0" dirty="0">
                <a:ln>
                  <a:noFill/>
                </a:ln>
                <a:solidFill>
                  <a:srgbClr val="FFFFFF"/>
                </a:solidFill>
                <a:latin typeface="Arial" pitchFamily="34"/>
                <a:ea typeface="Arial" pitchFamily="34"/>
                <a:cs typeface="Arial" pitchFamily="34"/>
              </a:rPr>
              <a:t>subtract 150ns</a:t>
            </a:r>
          </a:p>
        </p:txBody>
      </p:sp>
      <p:sp>
        <p:nvSpPr>
          <p:cNvPr id="47" name="Freeform 46">
            <a:extLst>
              <a:ext uri="{FF2B5EF4-FFF2-40B4-BE49-F238E27FC236}">
                <a16:creationId xmlns:a16="http://schemas.microsoft.com/office/drawing/2014/main" id="{1BF8ADF8-6BA9-6043-9DF0-6FF17A266700}"/>
              </a:ext>
            </a:extLst>
          </p:cNvPr>
          <p:cNvSpPr/>
          <p:nvPr/>
        </p:nvSpPr>
        <p:spPr>
          <a:xfrm>
            <a:off x="2406239" y="2583000"/>
            <a:ext cx="3099240" cy="861119"/>
          </a:xfrm>
          <a:custGeom>
            <a:avLst/>
            <a:gdLst/>
            <a:ahLst/>
            <a:cxnLst>
              <a:cxn ang="3cd4">
                <a:pos x="hc" y="t"/>
              </a:cxn>
              <a:cxn ang="cd2">
                <a:pos x="l" y="vc"/>
              </a:cxn>
              <a:cxn ang="cd4">
                <a:pos x="hc" y="b"/>
              </a:cxn>
              <a:cxn ang="0">
                <a:pos x="r" y="vc"/>
              </a:cxn>
            </a:cxnLst>
            <a:rect l="l" t="t" r="r" b="b"/>
            <a:pathLst>
              <a:path w="8610" h="2393">
                <a:moveTo>
                  <a:pt x="0" y="2153"/>
                </a:moveTo>
                <a:cubicBezTo>
                  <a:pt x="338" y="2453"/>
                  <a:pt x="802" y="2392"/>
                  <a:pt x="1208" y="2379"/>
                </a:cubicBezTo>
                <a:cubicBezTo>
                  <a:pt x="1601" y="2366"/>
                  <a:pt x="1962" y="2370"/>
                  <a:pt x="2379" y="2228"/>
                </a:cubicBezTo>
                <a:cubicBezTo>
                  <a:pt x="2800" y="2085"/>
                  <a:pt x="3244" y="2060"/>
                  <a:pt x="3663" y="1926"/>
                </a:cubicBezTo>
                <a:cubicBezTo>
                  <a:pt x="4061" y="1798"/>
                  <a:pt x="4466" y="1690"/>
                  <a:pt x="4872" y="1586"/>
                </a:cubicBezTo>
                <a:cubicBezTo>
                  <a:pt x="5312" y="1473"/>
                  <a:pt x="5653" y="1199"/>
                  <a:pt x="6080" y="1020"/>
                </a:cubicBezTo>
                <a:cubicBezTo>
                  <a:pt x="6490" y="848"/>
                  <a:pt x="6859" y="616"/>
                  <a:pt x="7251" y="416"/>
                </a:cubicBezTo>
                <a:cubicBezTo>
                  <a:pt x="7632" y="222"/>
                  <a:pt x="8067" y="173"/>
                  <a:pt x="8459" y="0"/>
                </a:cubicBezTo>
                <a:lnTo>
                  <a:pt x="8610" y="76"/>
                </a:lnTo>
              </a:path>
            </a:pathLst>
          </a:custGeom>
          <a:noFill/>
          <a:ln w="36000">
            <a:solidFill>
              <a:srgbClr val="FFCC99"/>
            </a:solidFill>
            <a:prstDash val="solid"/>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8" name="Freeform 47">
            <a:extLst>
              <a:ext uri="{FF2B5EF4-FFF2-40B4-BE49-F238E27FC236}">
                <a16:creationId xmlns:a16="http://schemas.microsoft.com/office/drawing/2014/main" id="{2BA0B476-1D56-AE4A-A668-77DF9DD5B1ED}"/>
              </a:ext>
            </a:extLst>
          </p:cNvPr>
          <p:cNvSpPr/>
          <p:nvPr/>
        </p:nvSpPr>
        <p:spPr>
          <a:xfrm>
            <a:off x="6579720" y="2273760"/>
            <a:ext cx="1155240" cy="540000"/>
          </a:xfrm>
          <a:custGeom>
            <a:avLst/>
            <a:gdLst/>
            <a:ahLst/>
            <a:cxnLst>
              <a:cxn ang="3cd4">
                <a:pos x="hc" y="t"/>
              </a:cxn>
              <a:cxn ang="cd2">
                <a:pos x="l" y="vc"/>
              </a:cxn>
              <a:cxn ang="cd4">
                <a:pos x="hc" y="b"/>
              </a:cxn>
              <a:cxn ang="0">
                <a:pos x="r" y="vc"/>
              </a:cxn>
            </a:cxnLst>
            <a:rect l="l" t="t" r="r" b="b"/>
            <a:pathLst>
              <a:path w="3210" h="1501">
                <a:moveTo>
                  <a:pt x="0" y="482"/>
                </a:moveTo>
                <a:cubicBezTo>
                  <a:pt x="380" y="262"/>
                  <a:pt x="830" y="426"/>
                  <a:pt x="1209" y="180"/>
                </a:cubicBezTo>
                <a:cubicBezTo>
                  <a:pt x="1562" y="-48"/>
                  <a:pt x="1999" y="-27"/>
                  <a:pt x="2380" y="66"/>
                </a:cubicBezTo>
                <a:cubicBezTo>
                  <a:pt x="2896" y="194"/>
                  <a:pt x="2996" y="836"/>
                  <a:pt x="3210" y="1275"/>
                </a:cubicBezTo>
                <a:lnTo>
                  <a:pt x="3210" y="1501"/>
                </a:lnTo>
              </a:path>
            </a:pathLst>
          </a:custGeom>
          <a:noFill/>
          <a:ln w="36000">
            <a:solidFill>
              <a:srgbClr val="FFCC99"/>
            </a:solidFill>
            <a:prstDash val="solid"/>
            <a:tailEnd type="arrow"/>
          </a:ln>
        </p:spPr>
        <p:txBody>
          <a:bodyPr vert="horz" wrap="none" lIns="108000" tIns="63000" rIns="108000" bIns="63000" anchor="ctr" anchorCtr="0" compatLnSpc="1"/>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page50">
    <p:spTree>
      <p:nvGrpSpPr>
        <p:cNvPr id="1" name=""/>
        <p:cNvGrpSpPr/>
        <p:nvPr/>
      </p:nvGrpSpPr>
      <p:grpSpPr>
        <a:xfrm>
          <a:off x="0" y="0"/>
          <a:ext cx="0" cy="0"/>
          <a:chOff x="0" y="0"/>
          <a:chExt cx="0" cy="0"/>
        </a:xfrm>
      </p:grpSpPr>
      <p:sp>
        <p:nvSpPr>
          <p:cNvPr id="38" name="Slide Number Placeholder 1">
            <a:extLst>
              <a:ext uri="{FF2B5EF4-FFF2-40B4-BE49-F238E27FC236}">
                <a16:creationId xmlns:a16="http://schemas.microsoft.com/office/drawing/2014/main" id="{193A06E9-0554-774A-8DC5-09B5FAF87DE5}"/>
              </a:ext>
            </a:extLst>
          </p:cNvPr>
          <p:cNvSpPr>
            <a:spLocks noGrp="1"/>
          </p:cNvSpPr>
          <p:nvPr>
            <p:ph type="sldNum" sz="quarter" idx="10"/>
          </p:nvPr>
        </p:nvSpPr>
        <p:spPr/>
        <p:txBody>
          <a:bodyPr>
            <a:normAutofit lnSpcReduction="10000"/>
          </a:bodyPr>
          <a:lstStyle/>
          <a:p>
            <a:pPr lvl="0"/>
            <a:fld id="{D5D85DD8-3CB3-A246-8F92-4787A06C46DF}" type="slidenum">
              <a:t>49</a:t>
            </a:fld>
            <a:endParaRPr lang="en-GB"/>
          </a:p>
        </p:txBody>
      </p:sp>
      <p:sp>
        <p:nvSpPr>
          <p:cNvPr id="2" name="Freeform 1">
            <a:extLst>
              <a:ext uri="{FF2B5EF4-FFF2-40B4-BE49-F238E27FC236}">
                <a16:creationId xmlns:a16="http://schemas.microsoft.com/office/drawing/2014/main" id="{E0935368-0354-4F43-B506-A39AB0983556}"/>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Electronic delays instead</a:t>
            </a:r>
          </a:p>
        </p:txBody>
      </p:sp>
      <p:sp>
        <p:nvSpPr>
          <p:cNvPr id="3" name="Freeform 2">
            <a:extLst>
              <a:ext uri="{FF2B5EF4-FFF2-40B4-BE49-F238E27FC236}">
                <a16:creationId xmlns:a16="http://schemas.microsoft.com/office/drawing/2014/main" id="{D0B5F3A5-1D2C-E644-A9E6-ABA8C886B20D}"/>
              </a:ext>
            </a:extLst>
          </p:cNvPr>
          <p:cNvSpPr/>
          <p:nvPr/>
        </p:nvSpPr>
        <p:spPr>
          <a:xfrm>
            <a:off x="111240" y="1220759"/>
            <a:ext cx="8575560" cy="1855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Here's what we concluded.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Move all analog electronics (ADCs, TDCs, etc) to the detector.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Those front-end modules (FEM)  have some analog storage which allows to keep the data from a certain number of crossings (e.g.% 64)</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When the trigger decision finally arrives, we go back a number of storage cells, digitize the signal in there, and transmit the number. Delay problem solved.</a:t>
            </a:r>
          </a:p>
        </p:txBody>
      </p:sp>
      <p:sp>
        <p:nvSpPr>
          <p:cNvPr id="4" name="Freeform 3">
            <a:extLst>
              <a:ext uri="{FF2B5EF4-FFF2-40B4-BE49-F238E27FC236}">
                <a16:creationId xmlns:a16="http://schemas.microsoft.com/office/drawing/2014/main" id="{78F7BE6E-9521-ED41-BD42-9F1752A8150F}"/>
              </a:ext>
            </a:extLst>
          </p:cNvPr>
          <p:cNvSpPr/>
          <p:nvPr/>
        </p:nvSpPr>
        <p:spPr>
          <a:xfrm>
            <a:off x="533520" y="3530520"/>
            <a:ext cx="7924680" cy="279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8F8F8"/>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Freeform 4">
            <a:extLst>
              <a:ext uri="{FF2B5EF4-FFF2-40B4-BE49-F238E27FC236}">
                <a16:creationId xmlns:a16="http://schemas.microsoft.com/office/drawing/2014/main" id="{2E3AF702-4445-634B-94AC-2A9E51E4D007}"/>
              </a:ext>
            </a:extLst>
          </p:cNvPr>
          <p:cNvSpPr/>
          <p:nvPr/>
        </p:nvSpPr>
        <p:spPr>
          <a:xfrm>
            <a:off x="12952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33"/>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97CC0CD1-1568-2B48-A1CC-6BC0E7A83F0A}"/>
              </a:ext>
            </a:extLst>
          </p:cNvPr>
          <p:cNvSpPr/>
          <p:nvPr/>
        </p:nvSpPr>
        <p:spPr>
          <a:xfrm>
            <a:off x="1752479"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E8CC71A3-8126-DE47-A706-D298CD4E95C0}"/>
              </a:ext>
            </a:extLst>
          </p:cNvPr>
          <p:cNvSpPr/>
          <p:nvPr/>
        </p:nvSpPr>
        <p:spPr>
          <a:xfrm>
            <a:off x="22096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Freeform 7">
            <a:extLst>
              <a:ext uri="{FF2B5EF4-FFF2-40B4-BE49-F238E27FC236}">
                <a16:creationId xmlns:a16="http://schemas.microsoft.com/office/drawing/2014/main" id="{7DFCB6FE-F3E8-754B-8212-9D91624B37F8}"/>
              </a:ext>
            </a:extLst>
          </p:cNvPr>
          <p:cNvSpPr/>
          <p:nvPr/>
        </p:nvSpPr>
        <p:spPr>
          <a:xfrm>
            <a:off x="26668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Freeform 8">
            <a:extLst>
              <a:ext uri="{FF2B5EF4-FFF2-40B4-BE49-F238E27FC236}">
                <a16:creationId xmlns:a16="http://schemas.microsoft.com/office/drawing/2014/main" id="{3D8BD822-6140-C148-ABF9-9B532BE10209}"/>
              </a:ext>
            </a:extLst>
          </p:cNvPr>
          <p:cNvSpPr/>
          <p:nvPr/>
        </p:nvSpPr>
        <p:spPr>
          <a:xfrm>
            <a:off x="3124079"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Freeform 9">
            <a:extLst>
              <a:ext uri="{FF2B5EF4-FFF2-40B4-BE49-F238E27FC236}">
                <a16:creationId xmlns:a16="http://schemas.microsoft.com/office/drawing/2014/main" id="{6A6E33E6-8E4F-DE4A-A070-9079BEE07B92}"/>
              </a:ext>
            </a:extLst>
          </p:cNvPr>
          <p:cNvSpPr/>
          <p:nvPr/>
        </p:nvSpPr>
        <p:spPr>
          <a:xfrm>
            <a:off x="3581279"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Freeform 10">
            <a:extLst>
              <a:ext uri="{FF2B5EF4-FFF2-40B4-BE49-F238E27FC236}">
                <a16:creationId xmlns:a16="http://schemas.microsoft.com/office/drawing/2014/main" id="{01B515C0-88C9-2E4B-94B5-E35D852E7FBC}"/>
              </a:ext>
            </a:extLst>
          </p:cNvPr>
          <p:cNvSpPr/>
          <p:nvPr/>
        </p:nvSpPr>
        <p:spPr>
          <a:xfrm>
            <a:off x="4038479"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Freeform 11">
            <a:extLst>
              <a:ext uri="{FF2B5EF4-FFF2-40B4-BE49-F238E27FC236}">
                <a16:creationId xmlns:a16="http://schemas.microsoft.com/office/drawing/2014/main" id="{7D046191-FB5D-254B-B443-D132D1B49DD2}"/>
              </a:ext>
            </a:extLst>
          </p:cNvPr>
          <p:cNvSpPr/>
          <p:nvPr/>
        </p:nvSpPr>
        <p:spPr>
          <a:xfrm>
            <a:off x="44956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Freeform 12">
            <a:extLst>
              <a:ext uri="{FF2B5EF4-FFF2-40B4-BE49-F238E27FC236}">
                <a16:creationId xmlns:a16="http://schemas.microsoft.com/office/drawing/2014/main" id="{8B32467A-7DB0-824E-977D-E4BEF00CB547}"/>
              </a:ext>
            </a:extLst>
          </p:cNvPr>
          <p:cNvSpPr/>
          <p:nvPr/>
        </p:nvSpPr>
        <p:spPr>
          <a:xfrm>
            <a:off x="49528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Freeform 13">
            <a:extLst>
              <a:ext uri="{FF2B5EF4-FFF2-40B4-BE49-F238E27FC236}">
                <a16:creationId xmlns:a16="http://schemas.microsoft.com/office/drawing/2014/main" id="{643C65F4-51A2-0742-9077-E2402F0B5C5B}"/>
              </a:ext>
            </a:extLst>
          </p:cNvPr>
          <p:cNvSpPr/>
          <p:nvPr/>
        </p:nvSpPr>
        <p:spPr>
          <a:xfrm>
            <a:off x="5410079"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Freeform 14">
            <a:extLst>
              <a:ext uri="{FF2B5EF4-FFF2-40B4-BE49-F238E27FC236}">
                <a16:creationId xmlns:a16="http://schemas.microsoft.com/office/drawing/2014/main" id="{70919C8A-01FB-2948-9E95-3A5DB35B161B}"/>
              </a:ext>
            </a:extLst>
          </p:cNvPr>
          <p:cNvSpPr/>
          <p:nvPr/>
        </p:nvSpPr>
        <p:spPr>
          <a:xfrm>
            <a:off x="5867279"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Freeform 15">
            <a:extLst>
              <a:ext uri="{FF2B5EF4-FFF2-40B4-BE49-F238E27FC236}">
                <a16:creationId xmlns:a16="http://schemas.microsoft.com/office/drawing/2014/main" id="{A1475C37-BB85-454F-9A2F-2A3ED772D139}"/>
              </a:ext>
            </a:extLst>
          </p:cNvPr>
          <p:cNvSpPr/>
          <p:nvPr/>
        </p:nvSpPr>
        <p:spPr>
          <a:xfrm>
            <a:off x="6324479"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Freeform 16">
            <a:extLst>
              <a:ext uri="{FF2B5EF4-FFF2-40B4-BE49-F238E27FC236}">
                <a16:creationId xmlns:a16="http://schemas.microsoft.com/office/drawing/2014/main" id="{ECE8239B-0C75-A145-92CA-184A74D23BDA}"/>
              </a:ext>
            </a:extLst>
          </p:cNvPr>
          <p:cNvSpPr/>
          <p:nvPr/>
        </p:nvSpPr>
        <p:spPr>
          <a:xfrm>
            <a:off x="67816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8" name="Freeform 17">
            <a:extLst>
              <a:ext uri="{FF2B5EF4-FFF2-40B4-BE49-F238E27FC236}">
                <a16:creationId xmlns:a16="http://schemas.microsoft.com/office/drawing/2014/main" id="{32195DE6-5EBD-514F-B715-65FE857709C7}"/>
              </a:ext>
            </a:extLst>
          </p:cNvPr>
          <p:cNvSpPr/>
          <p:nvPr/>
        </p:nvSpPr>
        <p:spPr>
          <a:xfrm>
            <a:off x="72388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9" name="Freeform 18">
            <a:extLst>
              <a:ext uri="{FF2B5EF4-FFF2-40B4-BE49-F238E27FC236}">
                <a16:creationId xmlns:a16="http://schemas.microsoft.com/office/drawing/2014/main" id="{4FB332A9-145C-BC43-AE44-2A1010850D4A}"/>
              </a:ext>
            </a:extLst>
          </p:cNvPr>
          <p:cNvSpPr/>
          <p:nvPr/>
        </p:nvSpPr>
        <p:spPr>
          <a:xfrm>
            <a:off x="76960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20" name="Group 19">
            <a:extLst>
              <a:ext uri="{FF2B5EF4-FFF2-40B4-BE49-F238E27FC236}">
                <a16:creationId xmlns:a16="http://schemas.microsoft.com/office/drawing/2014/main" id="{D2D0DCF7-BE7A-314F-A23E-A12652F4FD7D}"/>
              </a:ext>
            </a:extLst>
          </p:cNvPr>
          <p:cNvGrpSpPr/>
          <p:nvPr/>
        </p:nvGrpSpPr>
        <p:grpSpPr>
          <a:xfrm>
            <a:off x="1065239" y="4610160"/>
            <a:ext cx="1062001" cy="287280"/>
            <a:chOff x="1065239" y="4610160"/>
            <a:chExt cx="1062001" cy="287280"/>
          </a:xfrm>
        </p:grpSpPr>
        <p:sp>
          <p:nvSpPr>
            <p:cNvPr id="21" name="Freeform 20">
              <a:extLst>
                <a:ext uri="{FF2B5EF4-FFF2-40B4-BE49-F238E27FC236}">
                  <a16:creationId xmlns:a16="http://schemas.microsoft.com/office/drawing/2014/main" id="{90C19863-518B-9949-873A-080CDACE376F}"/>
                </a:ext>
              </a:extLst>
            </p:cNvPr>
            <p:cNvSpPr/>
            <p:nvPr/>
          </p:nvSpPr>
          <p:spPr>
            <a:xfrm>
              <a:off x="1325520" y="4610160"/>
              <a:ext cx="542880" cy="287280"/>
            </a:xfrm>
            <a:custGeom>
              <a:avLst/>
              <a:gdLst>
                <a:gd name="f0" fmla="val 0"/>
                <a:gd name="f1" fmla="val 660"/>
                <a:gd name="f2" fmla="val 331"/>
                <a:gd name="f3" fmla="val 9"/>
                <a:gd name="f4" fmla="val 25"/>
                <a:gd name="f5" fmla="val 16"/>
                <a:gd name="f6" fmla="val 114"/>
                <a:gd name="f7" fmla="val 4"/>
                <a:gd name="f8" fmla="val 150"/>
                <a:gd name="f9" fmla="val 53"/>
                <a:gd name="f10" fmla="val 186"/>
                <a:gd name="f11" fmla="val 102"/>
                <a:gd name="f12" fmla="val 194"/>
                <a:gd name="f13" fmla="val 279"/>
                <a:gd name="f14" fmla="val 214"/>
                <a:gd name="f15" fmla="val 305"/>
                <a:gd name="f16" fmla="val 234"/>
                <a:gd name="f17" fmla="val 242"/>
                <a:gd name="f18" fmla="val 251"/>
                <a:gd name="f19" fmla="val 268"/>
                <a:gd name="f20" fmla="val 209"/>
                <a:gd name="f21" fmla="val 294"/>
                <a:gd name="f22" fmla="val 167"/>
                <a:gd name="f23" fmla="val 328"/>
                <a:gd name="f24" fmla="val 85"/>
                <a:gd name="f25" fmla="val 368"/>
                <a:gd name="f26" fmla="val 51"/>
                <a:gd name="f27" fmla="val 408"/>
                <a:gd name="f28" fmla="val 17"/>
                <a:gd name="f29" fmla="val 457"/>
                <a:gd name="f30" fmla="val 14"/>
                <a:gd name="f31" fmla="val 506"/>
                <a:gd name="f32" fmla="val 7"/>
                <a:gd name="f33" fmla="val 555"/>
                <a:gd name="f34" fmla="val 628"/>
              </a:gdLst>
              <a:ahLst/>
              <a:cxnLst>
                <a:cxn ang="3cd4">
                  <a:pos x="hc" y="t"/>
                </a:cxn>
                <a:cxn ang="0">
                  <a:pos x="r" y="vc"/>
                </a:cxn>
                <a:cxn ang="cd4">
                  <a:pos x="hc" y="b"/>
                </a:cxn>
                <a:cxn ang="cd2">
                  <a:pos x="l" y="vc"/>
                </a:cxn>
              </a:cxnLst>
              <a:rect l="l" t="t" r="r" b="b"/>
              <a:pathLst>
                <a:path w="660" h="331">
                  <a:moveTo>
                    <a:pt x="f0" y="f3"/>
                  </a:moveTo>
                  <a:cubicBezTo>
                    <a:pt x="f4" y="f5"/>
                    <a:pt x="f6" y="f7"/>
                    <a:pt x="f8" y="f9"/>
                  </a:cubicBezTo>
                  <a:cubicBezTo>
                    <a:pt x="f10" y="f11"/>
                    <a:pt x="f12" y="f13"/>
                    <a:pt x="f14" y="f15"/>
                  </a:cubicBezTo>
                  <a:cubicBezTo>
                    <a:pt x="f16" y="f2"/>
                    <a:pt x="f17" y="f18"/>
                    <a:pt x="f19" y="f20"/>
                  </a:cubicBezTo>
                  <a:cubicBezTo>
                    <a:pt x="f21" y="f22"/>
                    <a:pt x="f23" y="f24"/>
                    <a:pt x="f25" y="f26"/>
                  </a:cubicBezTo>
                  <a:cubicBezTo>
                    <a:pt x="f27" y="f28"/>
                    <a:pt x="f29" y="f30"/>
                    <a:pt x="f31" y="f32"/>
                  </a:cubicBezTo>
                  <a:cubicBezTo>
                    <a:pt x="f33" y="f0"/>
                    <a:pt x="f34" y="f3"/>
                    <a:pt x="f1" y="f3"/>
                  </a:cubicBezTo>
                </a:path>
              </a:pathLst>
            </a:custGeom>
            <a:noFill/>
            <a:ln w="28440">
              <a:solidFill>
                <a:srgbClr val="000000"/>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2" name="Straight Connector 21">
              <a:extLst>
                <a:ext uri="{FF2B5EF4-FFF2-40B4-BE49-F238E27FC236}">
                  <a16:creationId xmlns:a16="http://schemas.microsoft.com/office/drawing/2014/main" id="{06899CB3-5B34-964E-8B15-79A657B9BC5D}"/>
                </a:ext>
              </a:extLst>
            </p:cNvPr>
            <p:cNvSpPr/>
            <p:nvPr/>
          </p:nvSpPr>
          <p:spPr>
            <a:xfrm>
              <a:off x="1065239" y="4616280"/>
              <a:ext cx="253801" cy="0"/>
            </a:xfrm>
            <a:prstGeom prst="line">
              <a:avLst/>
            </a:prstGeom>
            <a:noFill/>
            <a:ln w="28440" cap="sq">
              <a:solidFill>
                <a:srgbClr val="0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3" name="Straight Connector 22">
              <a:extLst>
                <a:ext uri="{FF2B5EF4-FFF2-40B4-BE49-F238E27FC236}">
                  <a16:creationId xmlns:a16="http://schemas.microsoft.com/office/drawing/2014/main" id="{C2F3F6E6-7A2C-9142-A246-B75F8C97B7BC}"/>
                </a:ext>
              </a:extLst>
            </p:cNvPr>
            <p:cNvSpPr/>
            <p:nvPr/>
          </p:nvSpPr>
          <p:spPr>
            <a:xfrm>
              <a:off x="1873080" y="4616280"/>
              <a:ext cx="254160" cy="0"/>
            </a:xfrm>
            <a:prstGeom prst="line">
              <a:avLst/>
            </a:prstGeom>
            <a:noFill/>
            <a:ln w="28440" cap="sq">
              <a:solidFill>
                <a:srgbClr val="0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24" name="Straight Connector 23">
            <a:extLst>
              <a:ext uri="{FF2B5EF4-FFF2-40B4-BE49-F238E27FC236}">
                <a16:creationId xmlns:a16="http://schemas.microsoft.com/office/drawing/2014/main" id="{1E3B4DBD-E775-334B-8973-704BA83D032C}"/>
              </a:ext>
            </a:extLst>
          </p:cNvPr>
          <p:cNvSpPr/>
          <p:nvPr/>
        </p:nvSpPr>
        <p:spPr>
          <a:xfrm>
            <a:off x="685799" y="5248440"/>
            <a:ext cx="7467481" cy="1440"/>
          </a:xfrm>
          <a:prstGeom prst="line">
            <a:avLst/>
          </a:prstGeom>
          <a:noFill/>
          <a:ln w="38160" cap="sq">
            <a:solidFill>
              <a:srgbClr val="0099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5" name="Freeform 24">
            <a:extLst>
              <a:ext uri="{FF2B5EF4-FFF2-40B4-BE49-F238E27FC236}">
                <a16:creationId xmlns:a16="http://schemas.microsoft.com/office/drawing/2014/main" id="{E10BB1A8-7B51-394E-83C3-5327ED15C5E1}"/>
              </a:ext>
            </a:extLst>
          </p:cNvPr>
          <p:cNvSpPr/>
          <p:nvPr/>
        </p:nvSpPr>
        <p:spPr>
          <a:xfrm>
            <a:off x="7605720" y="5357880"/>
            <a:ext cx="49320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time</a:t>
            </a:r>
          </a:p>
        </p:txBody>
      </p:sp>
      <p:sp>
        <p:nvSpPr>
          <p:cNvPr id="26" name="Freeform 25">
            <a:extLst>
              <a:ext uri="{FF2B5EF4-FFF2-40B4-BE49-F238E27FC236}">
                <a16:creationId xmlns:a16="http://schemas.microsoft.com/office/drawing/2014/main" id="{4041E6FC-E380-884D-95C0-03D4477835D5}"/>
              </a:ext>
            </a:extLst>
          </p:cNvPr>
          <p:cNvSpPr/>
          <p:nvPr/>
        </p:nvSpPr>
        <p:spPr>
          <a:xfrm>
            <a:off x="1289160" y="4902120"/>
            <a:ext cx="63792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Signal</a:t>
            </a:r>
          </a:p>
        </p:txBody>
      </p:sp>
      <p:sp>
        <p:nvSpPr>
          <p:cNvPr id="27" name="Straight Connector 26">
            <a:extLst>
              <a:ext uri="{FF2B5EF4-FFF2-40B4-BE49-F238E27FC236}">
                <a16:creationId xmlns:a16="http://schemas.microsoft.com/office/drawing/2014/main" id="{4ABBB272-9C7F-5A4E-9A79-EB4267769E0D}"/>
              </a:ext>
            </a:extLst>
          </p:cNvPr>
          <p:cNvSpPr/>
          <p:nvPr/>
        </p:nvSpPr>
        <p:spPr>
          <a:xfrm>
            <a:off x="1523880" y="3732120"/>
            <a:ext cx="1800" cy="1900440"/>
          </a:xfrm>
          <a:prstGeom prst="line">
            <a:avLst/>
          </a:prstGeom>
          <a:noFill/>
          <a:ln w="28440" cap="sq">
            <a:solidFill>
              <a:srgbClr val="969696"/>
            </a:solidFill>
            <a:custDash>
              <a:ds d="100000" sp="100000"/>
            </a:custDash>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8" name="Straight Connector 27">
            <a:extLst>
              <a:ext uri="{FF2B5EF4-FFF2-40B4-BE49-F238E27FC236}">
                <a16:creationId xmlns:a16="http://schemas.microsoft.com/office/drawing/2014/main" id="{0EFDC91D-C142-074E-8852-7C27EE4A639D}"/>
              </a:ext>
            </a:extLst>
          </p:cNvPr>
          <p:cNvSpPr/>
          <p:nvPr/>
        </p:nvSpPr>
        <p:spPr>
          <a:xfrm>
            <a:off x="1566719" y="5505480"/>
            <a:ext cx="5877001" cy="1440"/>
          </a:xfrm>
          <a:prstGeom prst="line">
            <a:avLst/>
          </a:prstGeom>
          <a:noFill/>
          <a:ln w="38160" cap="sq">
            <a:solidFill>
              <a:srgbClr val="8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9" name="Freeform 28">
            <a:extLst>
              <a:ext uri="{FF2B5EF4-FFF2-40B4-BE49-F238E27FC236}">
                <a16:creationId xmlns:a16="http://schemas.microsoft.com/office/drawing/2014/main" id="{316002BB-A2A7-5744-A3AB-84C5E14D3463}"/>
              </a:ext>
            </a:extLst>
          </p:cNvPr>
          <p:cNvSpPr/>
          <p:nvPr/>
        </p:nvSpPr>
        <p:spPr>
          <a:xfrm>
            <a:off x="7088040" y="4451400"/>
            <a:ext cx="1009799" cy="641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Trigger</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decision is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ready</a:t>
            </a:r>
          </a:p>
        </p:txBody>
      </p:sp>
      <p:sp>
        <p:nvSpPr>
          <p:cNvPr id="30" name="Straight Connector 29">
            <a:extLst>
              <a:ext uri="{FF2B5EF4-FFF2-40B4-BE49-F238E27FC236}">
                <a16:creationId xmlns:a16="http://schemas.microsoft.com/office/drawing/2014/main" id="{AD7F8BC6-7A64-3D44-8E2E-3576341DD2A8}"/>
              </a:ext>
            </a:extLst>
          </p:cNvPr>
          <p:cNvSpPr/>
          <p:nvPr/>
        </p:nvSpPr>
        <p:spPr>
          <a:xfrm>
            <a:off x="7443720" y="3732120"/>
            <a:ext cx="1799" cy="1900440"/>
          </a:xfrm>
          <a:prstGeom prst="line">
            <a:avLst/>
          </a:prstGeom>
          <a:noFill/>
          <a:ln w="28440" cap="sq">
            <a:solidFill>
              <a:srgbClr val="969696"/>
            </a:solidFill>
            <a:custDash>
              <a:ds d="100000" sp="100000"/>
            </a:custDash>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1" name="Freeform 30">
            <a:extLst>
              <a:ext uri="{FF2B5EF4-FFF2-40B4-BE49-F238E27FC236}">
                <a16:creationId xmlns:a16="http://schemas.microsoft.com/office/drawing/2014/main" id="{D39A2549-ACB1-0E47-B0A5-1BE30425429A}"/>
              </a:ext>
            </a:extLst>
          </p:cNvPr>
          <p:cNvSpPr/>
          <p:nvPr/>
        </p:nvSpPr>
        <p:spPr>
          <a:xfrm>
            <a:off x="3597120" y="3924360"/>
            <a:ext cx="112860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Storage cells</a:t>
            </a:r>
          </a:p>
        </p:txBody>
      </p:sp>
      <p:sp>
        <p:nvSpPr>
          <p:cNvPr id="32" name="Freeform 31">
            <a:extLst>
              <a:ext uri="{FF2B5EF4-FFF2-40B4-BE49-F238E27FC236}">
                <a16:creationId xmlns:a16="http://schemas.microsoft.com/office/drawing/2014/main" id="{43014ADA-E86B-E94E-828D-027042991E72}"/>
              </a:ext>
            </a:extLst>
          </p:cNvPr>
          <p:cNvSpPr/>
          <p:nvPr/>
        </p:nvSpPr>
        <p:spPr>
          <a:xfrm>
            <a:off x="1011239" y="3602160"/>
            <a:ext cx="128556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Crossing Nr --&gt;</a:t>
            </a:r>
          </a:p>
        </p:txBody>
      </p:sp>
      <p:sp>
        <p:nvSpPr>
          <p:cNvPr id="33" name="Freeform 32">
            <a:extLst>
              <a:ext uri="{FF2B5EF4-FFF2-40B4-BE49-F238E27FC236}">
                <a16:creationId xmlns:a16="http://schemas.microsoft.com/office/drawing/2014/main" id="{ACEB955E-747A-6046-A41D-2920DAC050D3}"/>
              </a:ext>
            </a:extLst>
          </p:cNvPr>
          <p:cNvSpPr/>
          <p:nvPr/>
        </p:nvSpPr>
        <p:spPr>
          <a:xfrm>
            <a:off x="1285919" y="5715000"/>
            <a:ext cx="6308640" cy="45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At each bunch crossing, store the signal in the next “memory” location. When the trigger decision is made, get the stored value that corresponds to that crossing</a:t>
            </a:r>
          </a:p>
        </p:txBody>
      </p:sp>
      <p:sp>
        <p:nvSpPr>
          <p:cNvPr id="34" name="Straight Connector 33">
            <a:extLst>
              <a:ext uri="{FF2B5EF4-FFF2-40B4-BE49-F238E27FC236}">
                <a16:creationId xmlns:a16="http://schemas.microsoft.com/office/drawing/2014/main" id="{77E9D29D-A4E2-BA4B-82B3-D9961FCFBAF1}"/>
              </a:ext>
            </a:extLst>
          </p:cNvPr>
          <p:cNvSpPr/>
          <p:nvPr/>
        </p:nvSpPr>
        <p:spPr>
          <a:xfrm flipH="1">
            <a:off x="1622160" y="4451400"/>
            <a:ext cx="5825880" cy="1440"/>
          </a:xfrm>
          <a:prstGeom prst="line">
            <a:avLst/>
          </a:prstGeom>
          <a:noFill/>
          <a:ln w="12600" cap="sq">
            <a:solidFill>
              <a:srgbClr val="FF0033"/>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5" name="Straight Connector 34">
            <a:extLst>
              <a:ext uri="{FF2B5EF4-FFF2-40B4-BE49-F238E27FC236}">
                <a16:creationId xmlns:a16="http://schemas.microsoft.com/office/drawing/2014/main" id="{DCFF0D61-49BD-9C4C-8179-C014A4A35F01}"/>
              </a:ext>
            </a:extLst>
          </p:cNvPr>
          <p:cNvSpPr/>
          <p:nvPr/>
        </p:nvSpPr>
        <p:spPr>
          <a:xfrm flipV="1">
            <a:off x="1627199" y="4257360"/>
            <a:ext cx="1440" cy="198360"/>
          </a:xfrm>
          <a:prstGeom prst="line">
            <a:avLst/>
          </a:prstGeom>
          <a:noFill/>
          <a:ln w="12600" cap="sq">
            <a:solidFill>
              <a:srgbClr val="FF0033"/>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6" name="Freeform 35">
            <a:extLst>
              <a:ext uri="{FF2B5EF4-FFF2-40B4-BE49-F238E27FC236}">
                <a16:creationId xmlns:a16="http://schemas.microsoft.com/office/drawing/2014/main" id="{C41F48F1-8DCD-0D40-A00D-CEBC739E8EE6}"/>
              </a:ext>
            </a:extLst>
          </p:cNvPr>
          <p:cNvSpPr/>
          <p:nvPr/>
        </p:nvSpPr>
        <p:spPr>
          <a:xfrm>
            <a:off x="3125880" y="5357880"/>
            <a:ext cx="1230839"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000000"/>
                </a:solidFill>
                <a:latin typeface="Arial" pitchFamily="34"/>
                <a:ea typeface="Lucida Sans Unicode" pitchFamily="2"/>
                <a:cs typeface="Lucida Sans Unicode" pitchFamily="2"/>
              </a:rPr>
              <a:t>trigger latency</a:t>
            </a:r>
          </a:p>
        </p:txBody>
      </p:sp>
      <p:sp>
        <p:nvSpPr>
          <p:cNvPr id="37" name="Freeform 36">
            <a:extLst>
              <a:ext uri="{FF2B5EF4-FFF2-40B4-BE49-F238E27FC236}">
                <a16:creationId xmlns:a16="http://schemas.microsoft.com/office/drawing/2014/main" id="{97A6E65E-5B5A-9348-B156-DAF87ECAE6E3}"/>
              </a:ext>
            </a:extLst>
          </p:cNvPr>
          <p:cNvSpPr/>
          <p:nvPr/>
        </p:nvSpPr>
        <p:spPr>
          <a:xfrm>
            <a:off x="838080" y="3876840"/>
            <a:ext cx="45720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FF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54C77674-3B03-8D4A-AA48-A2251BD58DF7}"/>
              </a:ext>
            </a:extLst>
          </p:cNvPr>
          <p:cNvSpPr>
            <a:spLocks noGrp="1"/>
          </p:cNvSpPr>
          <p:nvPr>
            <p:ph type="sldNum" sz="quarter" idx="10"/>
          </p:nvPr>
        </p:nvSpPr>
        <p:spPr/>
        <p:txBody>
          <a:bodyPr>
            <a:normAutofit lnSpcReduction="10000"/>
          </a:bodyPr>
          <a:lstStyle/>
          <a:p>
            <a:pPr lvl="0"/>
            <a:fld id="{149D64A5-3CB8-2C48-9AE8-FBCBCDDA206E}" type="slidenum">
              <a:t>5</a:t>
            </a:fld>
            <a:endParaRPr lang="en-GB"/>
          </a:p>
        </p:txBody>
      </p:sp>
      <p:sp>
        <p:nvSpPr>
          <p:cNvPr id="2" name="Title 1">
            <a:extLst>
              <a:ext uri="{FF2B5EF4-FFF2-40B4-BE49-F238E27FC236}">
                <a16:creationId xmlns:a16="http://schemas.microsoft.com/office/drawing/2014/main" id="{3814982C-8B42-1949-8317-D927350AC7B8}"/>
              </a:ext>
            </a:extLst>
          </p:cNvPr>
          <p:cNvSpPr txBox="1">
            <a:spLocks noGrp="1"/>
          </p:cNvSpPr>
          <p:nvPr>
            <p:ph type="title" idx="4294967295"/>
          </p:nvPr>
        </p:nvSpPr>
        <p:spPr>
          <a:xfrm>
            <a:off x="837720" y="304560"/>
            <a:ext cx="7620120" cy="609480"/>
          </a:xfrm>
        </p:spPr>
        <p:txBody>
          <a:bodyPr wrap="square">
            <a:normAutofit/>
          </a:bodyPr>
          <a:lstStyle/>
          <a:p>
            <a:pPr lvl="0"/>
            <a:r>
              <a:rPr lang="en-US"/>
              <a:t>PHENIX - an “early” high-rate experiment</a:t>
            </a:r>
          </a:p>
        </p:txBody>
      </p:sp>
      <p:pic>
        <p:nvPicPr>
          <p:cNvPr id="3" name="Picture 2">
            <a:extLst>
              <a:ext uri="{FF2B5EF4-FFF2-40B4-BE49-F238E27FC236}">
                <a16:creationId xmlns:a16="http://schemas.microsoft.com/office/drawing/2014/main" id="{4FE2D745-7DA5-D84A-9F0C-F0EA5F565DCB}"/>
              </a:ext>
            </a:extLst>
          </p:cNvPr>
          <p:cNvPicPr>
            <a:picLocks noChangeAspect="1"/>
          </p:cNvPicPr>
          <p:nvPr/>
        </p:nvPicPr>
        <p:blipFill>
          <a:blip r:embed="rId3">
            <a:lum/>
            <a:alphaModFix/>
          </a:blip>
          <a:srcRect/>
          <a:stretch>
            <a:fillRect/>
          </a:stretch>
        </p:blipFill>
        <p:spPr>
          <a:xfrm>
            <a:off x="208080" y="1424159"/>
            <a:ext cx="5499360" cy="3549600"/>
          </a:xfrm>
          <a:prstGeom prst="rect">
            <a:avLst/>
          </a:prstGeom>
          <a:noFill/>
          <a:ln>
            <a:noFill/>
          </a:ln>
        </p:spPr>
      </p:pic>
      <p:sp>
        <p:nvSpPr>
          <p:cNvPr id="4" name="TextBox 3">
            <a:extLst>
              <a:ext uri="{FF2B5EF4-FFF2-40B4-BE49-F238E27FC236}">
                <a16:creationId xmlns:a16="http://schemas.microsoft.com/office/drawing/2014/main" id="{1EA9D616-25A9-3C47-9396-DED81F9F008A}"/>
              </a:ext>
            </a:extLst>
          </p:cNvPr>
          <p:cNvSpPr txBox="1"/>
          <p:nvPr/>
        </p:nvSpPr>
        <p:spPr>
          <a:xfrm>
            <a:off x="5852160" y="1645920"/>
            <a:ext cx="2926079" cy="131004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dirty="0">
                <a:ln>
                  <a:noFill/>
                </a:ln>
                <a:solidFill>
                  <a:srgbClr val="FFFFFF"/>
                </a:solidFill>
                <a:latin typeface="Arial Narrow" pitchFamily="34"/>
                <a:ea typeface="Lucida Sans Unicode" pitchFamily="2"/>
                <a:cs typeface="Lucida Sans Unicode" pitchFamily="2"/>
              </a:rPr>
              <a:t>My opening slide at the </a:t>
            </a:r>
            <a:br>
              <a:rPr lang="en-US" sz="2000" b="1" i="0" u="none" strike="noStrike" baseline="0" dirty="0">
                <a:ln>
                  <a:noFill/>
                </a:ln>
                <a:solidFill>
                  <a:srgbClr val="FFFFFF"/>
                </a:solidFill>
                <a:latin typeface="Arial Narrow" pitchFamily="34"/>
                <a:ea typeface="Lucida Sans Unicode" pitchFamily="2"/>
                <a:cs typeface="Lucida Sans Unicode" pitchFamily="2"/>
              </a:rPr>
            </a:br>
            <a:r>
              <a:rPr lang="en-US" sz="2000" b="1" i="0" u="none" strike="noStrike" baseline="0" dirty="0">
                <a:ln>
                  <a:noFill/>
                </a:ln>
                <a:solidFill>
                  <a:srgbClr val="FFFFFF"/>
                </a:solidFill>
                <a:latin typeface="Arial Narrow" pitchFamily="34"/>
                <a:ea typeface="Lucida Sans Unicode" pitchFamily="2"/>
                <a:cs typeface="Lucida Sans Unicode" pitchFamily="2"/>
              </a:rPr>
              <a:t>Computing for High-Energy </a:t>
            </a:r>
            <a:br>
              <a:rPr lang="en-US" sz="2000" b="1" i="0" u="none" strike="noStrike" baseline="0" dirty="0">
                <a:ln>
                  <a:noFill/>
                </a:ln>
                <a:solidFill>
                  <a:srgbClr val="FFFFFF"/>
                </a:solidFill>
                <a:latin typeface="Arial Narrow" pitchFamily="34"/>
                <a:ea typeface="Lucida Sans Unicode" pitchFamily="2"/>
                <a:cs typeface="Lucida Sans Unicode" pitchFamily="2"/>
              </a:rPr>
            </a:br>
            <a:r>
              <a:rPr lang="en-US" sz="2000" b="1" i="0" u="none" strike="noStrike" baseline="0" dirty="0">
                <a:ln>
                  <a:noFill/>
                </a:ln>
                <a:solidFill>
                  <a:srgbClr val="FFFFFF"/>
                </a:solidFill>
                <a:latin typeface="Arial Narrow" pitchFamily="34"/>
                <a:ea typeface="Lucida Sans Unicode" pitchFamily="2"/>
                <a:cs typeface="Lucida Sans Unicode" pitchFamily="2"/>
              </a:rPr>
              <a:t>Physics Conference in </a:t>
            </a:r>
            <a:br>
              <a:rPr lang="en-US" sz="2000" b="1" i="0" u="none" strike="noStrike" baseline="0" dirty="0">
                <a:ln>
                  <a:noFill/>
                </a:ln>
                <a:solidFill>
                  <a:srgbClr val="FFFFFF"/>
                </a:solidFill>
                <a:latin typeface="Arial Narrow" pitchFamily="34"/>
                <a:ea typeface="Lucida Sans Unicode" pitchFamily="2"/>
                <a:cs typeface="Lucida Sans Unicode" pitchFamily="2"/>
              </a:rPr>
            </a:br>
            <a:r>
              <a:rPr lang="en-US" sz="2000" b="1" i="0" u="none" strike="noStrike" baseline="0" dirty="0">
                <a:ln>
                  <a:noFill/>
                </a:ln>
                <a:solidFill>
                  <a:srgbClr val="FFFFFF"/>
                </a:solidFill>
                <a:latin typeface="Arial Narrow" pitchFamily="34"/>
                <a:ea typeface="Lucida Sans Unicode" pitchFamily="2"/>
                <a:cs typeface="Lucida Sans Unicode" pitchFamily="2"/>
              </a:rPr>
              <a:t>Mumbai, India, 2006</a:t>
            </a:r>
          </a:p>
        </p:txBody>
      </p:sp>
      <p:sp>
        <p:nvSpPr>
          <p:cNvPr id="5" name="Freeform 4">
            <a:extLst>
              <a:ext uri="{FF2B5EF4-FFF2-40B4-BE49-F238E27FC236}">
                <a16:creationId xmlns:a16="http://schemas.microsoft.com/office/drawing/2014/main" id="{EC2577B3-CCEB-AE4F-9B3E-FF45F31081EE}"/>
              </a:ext>
            </a:extLst>
          </p:cNvPr>
          <p:cNvSpPr/>
          <p:nvPr/>
        </p:nvSpPr>
        <p:spPr>
          <a:xfrm>
            <a:off x="1406520" y="5251504"/>
            <a:ext cx="6218280" cy="117198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dirty="0">
                <a:ln>
                  <a:noFill/>
                </a:ln>
                <a:solidFill>
                  <a:srgbClr val="FFFFFF"/>
                </a:solidFill>
                <a:latin typeface="Arial Narrow" pitchFamily="34"/>
                <a:ea typeface="Lucida Sans Unicode" pitchFamily="2"/>
                <a:cs typeface="Lucida Sans Unicode" pitchFamily="2"/>
              </a:rPr>
              <a:t>I am the Data Acquisition Coordinator for PHENIX</a:t>
            </a:r>
            <a:r>
              <a:rPr lang="en-GB" sz="2000" b="1" dirty="0">
                <a:solidFill>
                  <a:srgbClr val="FFFFFF"/>
                </a:solidFill>
                <a:latin typeface="Arial Narrow" pitchFamily="34"/>
                <a:ea typeface="Lucida Sans Unicode" pitchFamily="2"/>
                <a:cs typeface="Lucida Sans Unicode" pitchFamily="2"/>
              </a:rPr>
              <a:t> and our successor experiment “</a:t>
            </a:r>
            <a:r>
              <a:rPr lang="en-GB" sz="2000" b="1" dirty="0" err="1">
                <a:solidFill>
                  <a:srgbClr val="FFFFFF"/>
                </a:solidFill>
                <a:latin typeface="Arial Narrow" pitchFamily="34"/>
                <a:ea typeface="Lucida Sans Unicode" pitchFamily="2"/>
                <a:cs typeface="Lucida Sans Unicode" pitchFamily="2"/>
              </a:rPr>
              <a:t>sPHENIX</a:t>
            </a:r>
            <a:r>
              <a:rPr lang="en-GB" sz="2000" b="1" dirty="0">
                <a:solidFill>
                  <a:srgbClr val="FFFFFF"/>
                </a:solidFill>
                <a:latin typeface="Arial Narrow" pitchFamily="34"/>
                <a:ea typeface="Lucida Sans Unicode" pitchFamily="2"/>
                <a:cs typeface="Lucida Sans Unicode" pitchFamily="2"/>
              </a:rPr>
              <a:t>”</a:t>
            </a:r>
            <a:endParaRPr lang="en-GB" sz="2000" b="1" i="0" u="none" strike="noStrike" baseline="0" dirty="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dirty="0">
                <a:ln>
                  <a:noFill/>
                </a:ln>
                <a:solidFill>
                  <a:srgbClr val="FFFFFF"/>
                </a:solidFill>
                <a:latin typeface="Arial Narrow" pitchFamily="34"/>
                <a:ea typeface="Lucida Sans Unicode" pitchFamily="2"/>
                <a:cs typeface="Lucida Sans Unicode" pitchFamily="2"/>
              </a:rPr>
              <a:t>… and that's why I'm here today.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name="page52">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E15438FD-A3A2-2844-866F-6DDA5A53CDC5}"/>
              </a:ext>
            </a:extLst>
          </p:cNvPr>
          <p:cNvSpPr>
            <a:spLocks noGrp="1"/>
          </p:cNvSpPr>
          <p:nvPr>
            <p:ph type="sldNum" sz="quarter" idx="10"/>
          </p:nvPr>
        </p:nvSpPr>
        <p:spPr/>
        <p:txBody>
          <a:bodyPr>
            <a:normAutofit lnSpcReduction="10000"/>
          </a:bodyPr>
          <a:lstStyle/>
          <a:p>
            <a:pPr lvl="0"/>
            <a:fld id="{37671D11-B57B-E348-909E-F2CA97573BCF}" type="slidenum">
              <a:t>50</a:t>
            </a:fld>
            <a:endParaRPr lang="en-GB"/>
          </a:p>
        </p:txBody>
      </p:sp>
      <p:sp>
        <p:nvSpPr>
          <p:cNvPr id="2" name="Freeform 1">
            <a:extLst>
              <a:ext uri="{FF2B5EF4-FFF2-40B4-BE49-F238E27FC236}">
                <a16:creationId xmlns:a16="http://schemas.microsoft.com/office/drawing/2014/main" id="{41CB8AA2-EC61-E448-9EF0-D07F2DB9B9D9}"/>
              </a:ext>
            </a:extLst>
          </p:cNvPr>
          <p:cNvSpPr/>
          <p:nvPr/>
        </p:nvSpPr>
        <p:spPr>
          <a:xfrm>
            <a:off x="133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Pipelines</a:t>
            </a:r>
          </a:p>
        </p:txBody>
      </p:sp>
      <p:sp>
        <p:nvSpPr>
          <p:cNvPr id="3" name="Freeform 2">
            <a:extLst>
              <a:ext uri="{FF2B5EF4-FFF2-40B4-BE49-F238E27FC236}">
                <a16:creationId xmlns:a16="http://schemas.microsoft.com/office/drawing/2014/main" id="{7F82FB9C-34D1-8242-B19E-FB993F60DDC0}"/>
              </a:ext>
            </a:extLst>
          </p:cNvPr>
          <p:cNvSpPr/>
          <p:nvPr/>
        </p:nvSpPr>
        <p:spPr>
          <a:xfrm>
            <a:off x="111240" y="4641840"/>
            <a:ext cx="8575560" cy="175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It takes about 18 hours for a given car to be assembled.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If VW would let just one car through at a given time, they would produce 1.3 cars /day</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Of course they can put the next chassis on the line as soon as the first station clears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Each time a car is done at a station, the next car can move forward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So they assemble about 280 cars/day</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 Pipelined assembly</a:t>
            </a:r>
          </a:p>
        </p:txBody>
      </p:sp>
      <p:pic>
        <p:nvPicPr>
          <p:cNvPr id="4" name="Picture 3">
            <a:extLst>
              <a:ext uri="{FF2B5EF4-FFF2-40B4-BE49-F238E27FC236}">
                <a16:creationId xmlns:a16="http://schemas.microsoft.com/office/drawing/2014/main" id="{F66A04FB-5FFC-834C-ACAB-613EC455C935}"/>
              </a:ext>
            </a:extLst>
          </p:cNvPr>
          <p:cNvPicPr>
            <a:picLocks noChangeAspect="1"/>
          </p:cNvPicPr>
          <p:nvPr/>
        </p:nvPicPr>
        <p:blipFill>
          <a:blip r:embed="rId3">
            <a:lum/>
            <a:alphaModFix/>
          </a:blip>
          <a:srcRect/>
          <a:stretch>
            <a:fillRect/>
          </a:stretch>
        </p:blipFill>
        <p:spPr>
          <a:xfrm>
            <a:off x="274320" y="1232280"/>
            <a:ext cx="4871160" cy="3248280"/>
          </a:xfrm>
          <a:prstGeom prst="rect">
            <a:avLst/>
          </a:prstGeom>
          <a:noFill/>
          <a:ln>
            <a:noFill/>
          </a:ln>
        </p:spPr>
      </p:pic>
      <p:sp>
        <p:nvSpPr>
          <p:cNvPr id="5" name="TextBox 4">
            <a:extLst>
              <a:ext uri="{FF2B5EF4-FFF2-40B4-BE49-F238E27FC236}">
                <a16:creationId xmlns:a16="http://schemas.microsoft.com/office/drawing/2014/main" id="{7C51622B-B11C-2C4A-A953-B0242D9FBAB8}"/>
              </a:ext>
            </a:extLst>
          </p:cNvPr>
          <p:cNvSpPr txBox="1"/>
          <p:nvPr/>
        </p:nvSpPr>
        <p:spPr>
          <a:xfrm>
            <a:off x="5223960" y="1744200"/>
            <a:ext cx="2896560" cy="70020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000" b="1" i="0" u="none" strike="noStrike" baseline="0">
                <a:ln>
                  <a:noFill/>
                </a:ln>
                <a:solidFill>
                  <a:srgbClr val="FFFFFF"/>
                </a:solidFill>
                <a:latin typeface="Arial" pitchFamily="34"/>
                <a:ea typeface="Arial" pitchFamily="34"/>
                <a:cs typeface="Arial" pitchFamily="34"/>
              </a:rPr>
              <a:t> Volkswagen assembly line.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page5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8F6E-1172-974F-B408-80D5A38D0E9C}"/>
              </a:ext>
            </a:extLst>
          </p:cNvPr>
          <p:cNvSpPr txBox="1">
            <a:spLocks noGrp="1"/>
          </p:cNvSpPr>
          <p:nvPr>
            <p:ph type="title" idx="4294967295"/>
          </p:nvPr>
        </p:nvSpPr>
        <p:spPr>
          <a:xfrm>
            <a:off x="685799" y="457200"/>
            <a:ext cx="7772400" cy="533520"/>
          </a:xfrm>
          <a:solidFill>
            <a:srgbClr val="FFFFCC"/>
          </a:solidFill>
        </p:spPr>
        <p:txBody>
          <a:bodyPr wrap="square" lIns="92160" tIns="46080" rIns="92160" bIns="46080" anchor="ctr">
            <a:normAutofit/>
          </a:bodyPr>
          <a:lstStyle/>
          <a:p>
            <a:pPr lvl="0"/>
            <a:r>
              <a:rPr lang="en-US">
                <a:solidFill>
                  <a:srgbClr val="000000"/>
                </a:solidFill>
              </a:rPr>
              <a:t>Types of Pipelines - CMS</a:t>
            </a:r>
          </a:p>
        </p:txBody>
      </p:sp>
      <p:pic>
        <p:nvPicPr>
          <p:cNvPr id="3" name="Picture 2">
            <a:extLst>
              <a:ext uri="{FF2B5EF4-FFF2-40B4-BE49-F238E27FC236}">
                <a16:creationId xmlns:a16="http://schemas.microsoft.com/office/drawing/2014/main" id="{2DA60275-0F21-0948-856D-4F7E3831D5E4}"/>
              </a:ext>
            </a:extLst>
          </p:cNvPr>
          <p:cNvPicPr>
            <a:picLocks noChangeAspect="1"/>
          </p:cNvPicPr>
          <p:nvPr/>
        </p:nvPicPr>
        <p:blipFill>
          <a:blip r:embed="rId3">
            <a:lum/>
            <a:alphaModFix/>
          </a:blip>
          <a:srcRect/>
          <a:stretch>
            <a:fillRect/>
          </a:stretch>
        </p:blipFill>
        <p:spPr>
          <a:xfrm>
            <a:off x="228600" y="1143000"/>
            <a:ext cx="8458200" cy="515448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page54">
    <p:spTree>
      <p:nvGrpSpPr>
        <p:cNvPr id="1" name=""/>
        <p:cNvGrpSpPr/>
        <p:nvPr/>
      </p:nvGrpSpPr>
      <p:grpSpPr>
        <a:xfrm>
          <a:off x="0" y="0"/>
          <a:ext cx="0" cy="0"/>
          <a:chOff x="0" y="0"/>
          <a:chExt cx="0" cy="0"/>
        </a:xfrm>
      </p:grpSpPr>
      <p:sp>
        <p:nvSpPr>
          <p:cNvPr id="99" name="Slide Number Placeholder 1">
            <a:extLst>
              <a:ext uri="{FF2B5EF4-FFF2-40B4-BE49-F238E27FC236}">
                <a16:creationId xmlns:a16="http://schemas.microsoft.com/office/drawing/2014/main" id="{357A0A25-06FC-E74A-B291-EF99875752CE}"/>
              </a:ext>
            </a:extLst>
          </p:cNvPr>
          <p:cNvSpPr>
            <a:spLocks noGrp="1"/>
          </p:cNvSpPr>
          <p:nvPr>
            <p:ph type="sldNum" sz="quarter" idx="10"/>
          </p:nvPr>
        </p:nvSpPr>
        <p:spPr/>
        <p:txBody>
          <a:bodyPr>
            <a:normAutofit lnSpcReduction="10000"/>
          </a:bodyPr>
          <a:lstStyle/>
          <a:p>
            <a:pPr lvl="0"/>
            <a:fld id="{A538BE09-28F7-DF49-9A90-32DA2553929A}" type="slidenum">
              <a:t>52</a:t>
            </a:fld>
            <a:endParaRPr lang="en-GB"/>
          </a:p>
        </p:txBody>
      </p:sp>
      <p:sp>
        <p:nvSpPr>
          <p:cNvPr id="2" name="Title 1">
            <a:extLst>
              <a:ext uri="{FF2B5EF4-FFF2-40B4-BE49-F238E27FC236}">
                <a16:creationId xmlns:a16="http://schemas.microsoft.com/office/drawing/2014/main" id="{27909CFA-4477-0446-A779-2EC27B6E7511}"/>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Higher-Level Triggers</a:t>
            </a:r>
          </a:p>
        </p:txBody>
      </p:sp>
      <p:sp>
        <p:nvSpPr>
          <p:cNvPr id="3" name="Freeform 2">
            <a:extLst>
              <a:ext uri="{FF2B5EF4-FFF2-40B4-BE49-F238E27FC236}">
                <a16:creationId xmlns:a16="http://schemas.microsoft.com/office/drawing/2014/main" id="{D2BBCCDA-B090-A84E-BBC4-6E2702750BFF}"/>
              </a:ext>
            </a:extLst>
          </p:cNvPr>
          <p:cNvSpPr/>
          <p:nvPr/>
        </p:nvSpPr>
        <p:spPr>
          <a:xfrm>
            <a:off x="4673520" y="1811160"/>
            <a:ext cx="2799000" cy="3387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3FA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Freeform 3">
            <a:extLst>
              <a:ext uri="{FF2B5EF4-FFF2-40B4-BE49-F238E27FC236}">
                <a16:creationId xmlns:a16="http://schemas.microsoft.com/office/drawing/2014/main" id="{E4B7B549-908C-514B-AEF3-6B8135A86BB6}"/>
              </a:ext>
            </a:extLst>
          </p:cNvPr>
          <p:cNvSpPr/>
          <p:nvPr/>
        </p:nvSpPr>
        <p:spPr>
          <a:xfrm>
            <a:off x="1566719" y="1811160"/>
            <a:ext cx="2799000" cy="3387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3FA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5" name="Group 4">
            <a:extLst>
              <a:ext uri="{FF2B5EF4-FFF2-40B4-BE49-F238E27FC236}">
                <a16:creationId xmlns:a16="http://schemas.microsoft.com/office/drawing/2014/main" id="{0ABA39B0-450D-9944-B037-0D8550FFFF0A}"/>
              </a:ext>
            </a:extLst>
          </p:cNvPr>
          <p:cNvGrpSpPr/>
          <p:nvPr/>
        </p:nvGrpSpPr>
        <p:grpSpPr>
          <a:xfrm>
            <a:off x="4846680" y="1844639"/>
            <a:ext cx="2393999" cy="3065401"/>
            <a:chOff x="4846680" y="1844639"/>
            <a:chExt cx="2393999" cy="3065401"/>
          </a:xfrm>
        </p:grpSpPr>
        <p:sp>
          <p:nvSpPr>
            <p:cNvPr id="6" name="Freeform 5">
              <a:extLst>
                <a:ext uri="{FF2B5EF4-FFF2-40B4-BE49-F238E27FC236}">
                  <a16:creationId xmlns:a16="http://schemas.microsoft.com/office/drawing/2014/main" id="{095AEF04-75EF-094C-99E5-9710EE45FCA4}"/>
                </a:ext>
              </a:extLst>
            </p:cNvPr>
            <p:cNvSpPr/>
            <p:nvPr/>
          </p:nvSpPr>
          <p:spPr>
            <a:xfrm>
              <a:off x="6151679" y="2479680"/>
              <a:ext cx="108900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Front  end pipelines</a:t>
              </a:r>
            </a:p>
          </p:txBody>
        </p:sp>
        <p:sp>
          <p:nvSpPr>
            <p:cNvPr id="7" name="Freeform 6">
              <a:extLst>
                <a:ext uri="{FF2B5EF4-FFF2-40B4-BE49-F238E27FC236}">
                  <a16:creationId xmlns:a16="http://schemas.microsoft.com/office/drawing/2014/main" id="{4073B71A-B9E0-CF48-AA13-995EB39AFB7F}"/>
                </a:ext>
              </a:extLst>
            </p:cNvPr>
            <p:cNvSpPr/>
            <p:nvPr/>
          </p:nvSpPr>
          <p:spPr>
            <a:xfrm>
              <a:off x="6148440" y="3159000"/>
              <a:ext cx="87840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Readout buffers</a:t>
              </a:r>
            </a:p>
          </p:txBody>
        </p:sp>
        <p:sp>
          <p:nvSpPr>
            <p:cNvPr id="8" name="Freeform 7">
              <a:extLst>
                <a:ext uri="{FF2B5EF4-FFF2-40B4-BE49-F238E27FC236}">
                  <a16:creationId xmlns:a16="http://schemas.microsoft.com/office/drawing/2014/main" id="{C76B32EE-805E-774F-A50C-6298D6DC69C4}"/>
                </a:ext>
              </a:extLst>
            </p:cNvPr>
            <p:cNvSpPr/>
            <p:nvPr/>
          </p:nvSpPr>
          <p:spPr>
            <a:xfrm>
              <a:off x="6151679" y="4148280"/>
              <a:ext cx="904319"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Processor farms</a:t>
              </a:r>
            </a:p>
          </p:txBody>
        </p:sp>
        <p:sp>
          <p:nvSpPr>
            <p:cNvPr id="9" name="Freeform 8">
              <a:extLst>
                <a:ext uri="{FF2B5EF4-FFF2-40B4-BE49-F238E27FC236}">
                  <a16:creationId xmlns:a16="http://schemas.microsoft.com/office/drawing/2014/main" id="{614F65E6-718E-3B47-B0F2-85871FC8DF67}"/>
                </a:ext>
              </a:extLst>
            </p:cNvPr>
            <p:cNvSpPr/>
            <p:nvPr/>
          </p:nvSpPr>
          <p:spPr>
            <a:xfrm>
              <a:off x="6151679" y="3630600"/>
              <a:ext cx="1012679"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Switching network</a:t>
              </a:r>
            </a:p>
          </p:txBody>
        </p:sp>
        <p:sp>
          <p:nvSpPr>
            <p:cNvPr id="10" name="Freeform 9">
              <a:extLst>
                <a:ext uri="{FF2B5EF4-FFF2-40B4-BE49-F238E27FC236}">
                  <a16:creationId xmlns:a16="http://schemas.microsoft.com/office/drawing/2014/main" id="{1DA9FE31-B6A8-4143-AE82-83345619C408}"/>
                </a:ext>
              </a:extLst>
            </p:cNvPr>
            <p:cNvSpPr/>
            <p:nvPr/>
          </p:nvSpPr>
          <p:spPr>
            <a:xfrm>
              <a:off x="6151679" y="2017799"/>
              <a:ext cx="52956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Detectors</a:t>
              </a:r>
            </a:p>
          </p:txBody>
        </p:sp>
        <p:sp>
          <p:nvSpPr>
            <p:cNvPr id="11" name="Straight Connector 10">
              <a:extLst>
                <a:ext uri="{FF2B5EF4-FFF2-40B4-BE49-F238E27FC236}">
                  <a16:creationId xmlns:a16="http://schemas.microsoft.com/office/drawing/2014/main" id="{C1407612-E571-E04F-8865-7C4DD53E96D1}"/>
                </a:ext>
              </a:extLst>
            </p:cNvPr>
            <p:cNvSpPr/>
            <p:nvPr/>
          </p:nvSpPr>
          <p:spPr>
            <a:xfrm>
              <a:off x="5813280" y="1844639"/>
              <a:ext cx="0" cy="2754361"/>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Freeform 11">
              <a:extLst>
                <a:ext uri="{FF2B5EF4-FFF2-40B4-BE49-F238E27FC236}">
                  <a16:creationId xmlns:a16="http://schemas.microsoft.com/office/drawing/2014/main" id="{AFF3FADF-10EE-334C-896C-F5CD7A51632D}"/>
                </a:ext>
              </a:extLst>
            </p:cNvPr>
            <p:cNvSpPr/>
            <p:nvPr/>
          </p:nvSpPr>
          <p:spPr>
            <a:xfrm>
              <a:off x="5681520" y="1940040"/>
              <a:ext cx="255600" cy="222120"/>
            </a:xfrm>
            <a:custGeom>
              <a:avLst>
                <a:gd name="f0" fmla="val 159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E1D5"/>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Freeform 12">
              <a:extLst>
                <a:ext uri="{FF2B5EF4-FFF2-40B4-BE49-F238E27FC236}">
                  <a16:creationId xmlns:a16="http://schemas.microsoft.com/office/drawing/2014/main" id="{8EF903F8-E8B6-2746-8851-62EDDAE75AC1}"/>
                </a:ext>
              </a:extLst>
            </p:cNvPr>
            <p:cNvSpPr/>
            <p:nvPr/>
          </p:nvSpPr>
          <p:spPr>
            <a:xfrm>
              <a:off x="5592600" y="3587760"/>
              <a:ext cx="441360" cy="243000"/>
            </a:xfrm>
            <a:custGeom>
              <a:avLst>
                <a:gd name="f0" fmla="val 428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2AA"/>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Freeform 13">
              <a:extLst>
                <a:ext uri="{FF2B5EF4-FFF2-40B4-BE49-F238E27FC236}">
                  <a16:creationId xmlns:a16="http://schemas.microsoft.com/office/drawing/2014/main" id="{E8483B59-37F8-C842-9E57-3D4E0AB92A73}"/>
                </a:ext>
              </a:extLst>
            </p:cNvPr>
            <p:cNvSpPr/>
            <p:nvPr/>
          </p:nvSpPr>
          <p:spPr>
            <a:xfrm>
              <a:off x="5175360" y="2232000"/>
              <a:ext cx="631800" cy="608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Straight Connector 14">
              <a:extLst>
                <a:ext uri="{FF2B5EF4-FFF2-40B4-BE49-F238E27FC236}">
                  <a16:creationId xmlns:a16="http://schemas.microsoft.com/office/drawing/2014/main" id="{E2B485AA-788E-1C4D-8323-020A1453FC02}"/>
                </a:ext>
              </a:extLst>
            </p:cNvPr>
            <p:cNvSpPr/>
            <p:nvPr/>
          </p:nvSpPr>
          <p:spPr>
            <a:xfrm>
              <a:off x="5405400" y="2843280"/>
              <a:ext cx="8568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Freeform 15">
              <a:extLst>
                <a:ext uri="{FF2B5EF4-FFF2-40B4-BE49-F238E27FC236}">
                  <a16:creationId xmlns:a16="http://schemas.microsoft.com/office/drawing/2014/main" id="{656B3791-E8C3-294D-9BC6-F73E97E8C017}"/>
                </a:ext>
              </a:extLst>
            </p:cNvPr>
            <p:cNvSpPr/>
            <p:nvPr/>
          </p:nvSpPr>
          <p:spPr>
            <a:xfrm>
              <a:off x="5500800" y="2813039"/>
              <a:ext cx="42840" cy="68400"/>
            </a:xfrm>
            <a:custGeom>
              <a:avLst/>
              <a:gdLst>
                <a:gd name="f0" fmla="val 0"/>
                <a:gd name="f1" fmla="val 38"/>
                <a:gd name="f2" fmla="val 54"/>
                <a:gd name="f3" fmla="val 27"/>
              </a:gdLst>
              <a:ahLst/>
              <a:cxnLst>
                <a:cxn ang="3cd4">
                  <a:pos x="hc" y="t"/>
                </a:cxn>
                <a:cxn ang="0">
                  <a:pos x="r" y="vc"/>
                </a:cxn>
                <a:cxn ang="cd4">
                  <a:pos x="hc" y="b"/>
                </a:cxn>
                <a:cxn ang="cd2">
                  <a:pos x="l" y="vc"/>
                </a:cxn>
              </a:cxnLst>
              <a:rect l="l" t="t" r="r" b="b"/>
              <a:pathLst>
                <a:path w="38" h="54">
                  <a:moveTo>
                    <a:pt x="f0" y="f3"/>
                  </a:moveTo>
                  <a:lnTo>
                    <a:pt x="f0" y="f2"/>
                  </a:lnTo>
                  <a:lnTo>
                    <a:pt x="f1" y="f3"/>
                  </a:lnTo>
                  <a:lnTo>
                    <a:pt x="f0" y="f0"/>
                  </a:lnTo>
                  <a:lnTo>
                    <a:pt x="f0"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Freeform 16">
              <a:extLst>
                <a:ext uri="{FF2B5EF4-FFF2-40B4-BE49-F238E27FC236}">
                  <a16:creationId xmlns:a16="http://schemas.microsoft.com/office/drawing/2014/main" id="{A7F8F21B-594A-B641-A48C-4AE0787737A2}"/>
                </a:ext>
              </a:extLst>
            </p:cNvPr>
            <p:cNvSpPr/>
            <p:nvPr/>
          </p:nvSpPr>
          <p:spPr>
            <a:xfrm>
              <a:off x="5448239" y="2200319"/>
              <a:ext cx="42840" cy="68040"/>
            </a:xfrm>
            <a:custGeom>
              <a:avLst/>
              <a:gdLst>
                <a:gd name="f0" fmla="val 0"/>
                <a:gd name="f1" fmla="val 38"/>
                <a:gd name="f2" fmla="val 54"/>
                <a:gd name="f3" fmla="val 27"/>
              </a:gdLst>
              <a:ahLst/>
              <a:cxnLst>
                <a:cxn ang="3cd4">
                  <a:pos x="hc" y="t"/>
                </a:cxn>
                <a:cxn ang="0">
                  <a:pos x="r" y="vc"/>
                </a:cxn>
                <a:cxn ang="cd4">
                  <a:pos x="hc" y="b"/>
                </a:cxn>
                <a:cxn ang="cd2">
                  <a:pos x="l" y="vc"/>
                </a:cxn>
              </a:cxnLst>
              <a:rect l="l" t="t" r="r" b="b"/>
              <a:pathLst>
                <a:path w="38" h="54">
                  <a:moveTo>
                    <a:pt x="f1" y="f3"/>
                  </a:moveTo>
                  <a:lnTo>
                    <a:pt x="f1" y="f0"/>
                  </a:lnTo>
                  <a:lnTo>
                    <a:pt x="f0" y="f3"/>
                  </a:lnTo>
                  <a:lnTo>
                    <a:pt x="f1" y="f2"/>
                  </a:lnTo>
                  <a:lnTo>
                    <a:pt x="f1"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8" name="Straight Connector 17">
              <a:extLst>
                <a:ext uri="{FF2B5EF4-FFF2-40B4-BE49-F238E27FC236}">
                  <a16:creationId xmlns:a16="http://schemas.microsoft.com/office/drawing/2014/main" id="{D40BBCD0-D524-B941-AB4F-D347B0222838}"/>
                </a:ext>
              </a:extLst>
            </p:cNvPr>
            <p:cNvSpPr/>
            <p:nvPr/>
          </p:nvSpPr>
          <p:spPr>
            <a:xfrm flipH="1">
              <a:off x="5484960" y="2232000"/>
              <a:ext cx="14904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9" name="Freeform 18">
              <a:extLst>
                <a:ext uri="{FF2B5EF4-FFF2-40B4-BE49-F238E27FC236}">
                  <a16:creationId xmlns:a16="http://schemas.microsoft.com/office/drawing/2014/main" id="{C9471AC6-BE31-AB43-8EC0-C857C979D1C4}"/>
                </a:ext>
              </a:extLst>
            </p:cNvPr>
            <p:cNvSpPr/>
            <p:nvPr/>
          </p:nvSpPr>
          <p:spPr>
            <a:xfrm>
              <a:off x="4846680" y="2340000"/>
              <a:ext cx="650880" cy="414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E9AA"/>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0" name="Freeform 19">
              <a:extLst>
                <a:ext uri="{FF2B5EF4-FFF2-40B4-BE49-F238E27FC236}">
                  <a16:creationId xmlns:a16="http://schemas.microsoft.com/office/drawing/2014/main" id="{30F3A917-718C-FB44-BDAF-93BB12B103C7}"/>
                </a:ext>
              </a:extLst>
            </p:cNvPr>
            <p:cNvSpPr/>
            <p:nvPr/>
          </p:nvSpPr>
          <p:spPr>
            <a:xfrm>
              <a:off x="5022720" y="2459160"/>
              <a:ext cx="26748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Lvl-1</a:t>
              </a:r>
            </a:p>
          </p:txBody>
        </p:sp>
        <p:sp>
          <p:nvSpPr>
            <p:cNvPr id="21" name="Straight Connector 20">
              <a:extLst>
                <a:ext uri="{FF2B5EF4-FFF2-40B4-BE49-F238E27FC236}">
                  <a16:creationId xmlns:a16="http://schemas.microsoft.com/office/drawing/2014/main" id="{2A4B3249-735D-824A-BD34-AFBF816014AE}"/>
                </a:ext>
              </a:extLst>
            </p:cNvPr>
            <p:cNvSpPr/>
            <p:nvPr/>
          </p:nvSpPr>
          <p:spPr>
            <a:xfrm>
              <a:off x="5813280" y="4473720"/>
              <a:ext cx="0" cy="13644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2" name="Freeform 21">
              <a:extLst>
                <a:ext uri="{FF2B5EF4-FFF2-40B4-BE49-F238E27FC236}">
                  <a16:creationId xmlns:a16="http://schemas.microsoft.com/office/drawing/2014/main" id="{3A56DBC5-B687-4140-A49F-65489E4E5A78}"/>
                </a:ext>
              </a:extLst>
            </p:cNvPr>
            <p:cNvSpPr/>
            <p:nvPr/>
          </p:nvSpPr>
          <p:spPr>
            <a:xfrm>
              <a:off x="5783399" y="4621320"/>
              <a:ext cx="61920" cy="46080"/>
            </a:xfrm>
            <a:custGeom>
              <a:avLst/>
              <a:gdLst>
                <a:gd name="f0" fmla="val 0"/>
                <a:gd name="f1" fmla="val 54"/>
                <a:gd name="f2" fmla="val 38"/>
                <a:gd name="f3" fmla="val 27"/>
              </a:gdLst>
              <a:ahLst/>
              <a:cxnLst>
                <a:cxn ang="3cd4">
                  <a:pos x="hc" y="t"/>
                </a:cxn>
                <a:cxn ang="0">
                  <a:pos x="r" y="vc"/>
                </a:cxn>
                <a:cxn ang="cd4">
                  <a:pos x="hc" y="b"/>
                </a:cxn>
                <a:cxn ang="cd2">
                  <a:pos x="l" y="vc"/>
                </a:cxn>
              </a:cxnLst>
              <a:rect l="l" t="t" r="r" b="b"/>
              <a:pathLst>
                <a:path w="54" h="38">
                  <a:moveTo>
                    <a:pt x="f3" y="f0"/>
                  </a:moveTo>
                  <a:lnTo>
                    <a:pt x="f0" y="f0"/>
                  </a:lnTo>
                  <a:lnTo>
                    <a:pt x="f3" y="f2"/>
                  </a:lnTo>
                  <a:lnTo>
                    <a:pt x="f1" y="f0"/>
                  </a:lnTo>
                  <a:lnTo>
                    <a:pt x="f3" y="f0"/>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3" name="Freeform 22">
              <a:extLst>
                <a:ext uri="{FF2B5EF4-FFF2-40B4-BE49-F238E27FC236}">
                  <a16:creationId xmlns:a16="http://schemas.microsoft.com/office/drawing/2014/main" id="{F54D1C88-9626-5E4E-92E3-BF4DFF152785}"/>
                </a:ext>
              </a:extLst>
            </p:cNvPr>
            <p:cNvSpPr/>
            <p:nvPr/>
          </p:nvSpPr>
          <p:spPr>
            <a:xfrm>
              <a:off x="5694480" y="2962439"/>
              <a:ext cx="242640" cy="536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5E2FF"/>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4" name="Freeform 23">
              <a:extLst>
                <a:ext uri="{FF2B5EF4-FFF2-40B4-BE49-F238E27FC236}">
                  <a16:creationId xmlns:a16="http://schemas.microsoft.com/office/drawing/2014/main" id="{C14A0465-1915-BD41-8DE3-FC909D31C89D}"/>
                </a:ext>
              </a:extLst>
            </p:cNvPr>
            <p:cNvSpPr/>
            <p:nvPr/>
          </p:nvSpPr>
          <p:spPr>
            <a:xfrm>
              <a:off x="5653080" y="4667400"/>
              <a:ext cx="233280" cy="2426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7C7C7"/>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5" name="Freeform 24">
              <a:extLst>
                <a:ext uri="{FF2B5EF4-FFF2-40B4-BE49-F238E27FC236}">
                  <a16:creationId xmlns:a16="http://schemas.microsoft.com/office/drawing/2014/main" id="{9DA0D6DE-921B-5940-B60A-B5938F2255F2}"/>
                </a:ext>
              </a:extLst>
            </p:cNvPr>
            <p:cNvSpPr/>
            <p:nvPr/>
          </p:nvSpPr>
          <p:spPr>
            <a:xfrm>
              <a:off x="5772240" y="4667400"/>
              <a:ext cx="163440" cy="90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7C7C7"/>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6" name="Freeform 25">
              <a:extLst>
                <a:ext uri="{FF2B5EF4-FFF2-40B4-BE49-F238E27FC236}">
                  <a16:creationId xmlns:a16="http://schemas.microsoft.com/office/drawing/2014/main" id="{8DAF4490-C48A-DE4D-89AF-FD805678401C}"/>
                </a:ext>
              </a:extLst>
            </p:cNvPr>
            <p:cNvSpPr/>
            <p:nvPr/>
          </p:nvSpPr>
          <p:spPr>
            <a:xfrm>
              <a:off x="5702400" y="4676760"/>
              <a:ext cx="164880" cy="115920"/>
            </a:xfrm>
            <a:custGeom>
              <a:avLst/>
              <a:gdLst>
                <a:gd name="f0" fmla="val 0"/>
                <a:gd name="f1" fmla="val 137"/>
                <a:gd name="f2" fmla="val 89"/>
                <a:gd name="f3" fmla="val 71"/>
                <a:gd name="f4" fmla="val 48"/>
                <a:gd name="f5" fmla="val 41"/>
                <a:gd name="f6" fmla="val 96"/>
                <a:gd name="f7" fmla="val 56"/>
              </a:gdLst>
              <a:ahLst/>
              <a:cxnLst>
                <a:cxn ang="3cd4">
                  <a:pos x="hc" y="t"/>
                </a:cxn>
                <a:cxn ang="0">
                  <a:pos x="r" y="vc"/>
                </a:cxn>
                <a:cxn ang="cd4">
                  <a:pos x="hc" y="b"/>
                </a:cxn>
                <a:cxn ang="cd2">
                  <a:pos x="l" y="vc"/>
                </a:cxn>
              </a:cxnLst>
              <a:rect l="l" t="t" r="r" b="b"/>
              <a:pathLst>
                <a:path w="137" h="89">
                  <a:moveTo>
                    <a:pt x="f3" y="f0"/>
                  </a:moveTo>
                  <a:lnTo>
                    <a:pt x="f4" y="f0"/>
                  </a:lnTo>
                  <a:lnTo>
                    <a:pt x="f0" y="f5"/>
                  </a:lnTo>
                  <a:lnTo>
                    <a:pt x="f6" y="f2"/>
                  </a:lnTo>
                  <a:lnTo>
                    <a:pt x="f1" y="f7"/>
                  </a:lnTo>
                  <a:lnTo>
                    <a:pt x="f1" y="f5"/>
                  </a:lnTo>
                  <a:lnTo>
                    <a:pt x="f3" y="f0"/>
                  </a:lnTo>
                  <a:close/>
                </a:path>
              </a:pathLst>
            </a:custGeom>
            <a:solidFill>
              <a:srgbClr val="C7C7C7"/>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7" name="Freeform 26">
              <a:extLst>
                <a:ext uri="{FF2B5EF4-FFF2-40B4-BE49-F238E27FC236}">
                  <a16:creationId xmlns:a16="http://schemas.microsoft.com/office/drawing/2014/main" id="{2FB31CEC-21D2-DA46-8AB0-2CB5FBCCE2C6}"/>
                </a:ext>
              </a:extLst>
            </p:cNvPr>
            <p:cNvSpPr/>
            <p:nvPr/>
          </p:nvSpPr>
          <p:spPr>
            <a:xfrm>
              <a:off x="5175360" y="3867119"/>
              <a:ext cx="631800" cy="620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8" name="Straight Connector 27">
              <a:extLst>
                <a:ext uri="{FF2B5EF4-FFF2-40B4-BE49-F238E27FC236}">
                  <a16:creationId xmlns:a16="http://schemas.microsoft.com/office/drawing/2014/main" id="{C145685A-6B1F-4F4A-9AB9-86D06E4C62C9}"/>
                </a:ext>
              </a:extLst>
            </p:cNvPr>
            <p:cNvSpPr/>
            <p:nvPr/>
          </p:nvSpPr>
          <p:spPr>
            <a:xfrm>
              <a:off x="5405400" y="4494240"/>
              <a:ext cx="8568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9" name="Freeform 28">
              <a:extLst>
                <a:ext uri="{FF2B5EF4-FFF2-40B4-BE49-F238E27FC236}">
                  <a16:creationId xmlns:a16="http://schemas.microsoft.com/office/drawing/2014/main" id="{CBA577D9-D063-0C42-AD83-B0E28B35D310}"/>
                </a:ext>
              </a:extLst>
            </p:cNvPr>
            <p:cNvSpPr/>
            <p:nvPr/>
          </p:nvSpPr>
          <p:spPr>
            <a:xfrm>
              <a:off x="5500800" y="4462560"/>
              <a:ext cx="42840" cy="68040"/>
            </a:xfrm>
            <a:custGeom>
              <a:avLst/>
              <a:gdLst>
                <a:gd name="f0" fmla="val 0"/>
                <a:gd name="f1" fmla="val 38"/>
                <a:gd name="f2" fmla="val 54"/>
                <a:gd name="f3" fmla="val 27"/>
              </a:gdLst>
              <a:ahLst/>
              <a:cxnLst>
                <a:cxn ang="3cd4">
                  <a:pos x="hc" y="t"/>
                </a:cxn>
                <a:cxn ang="0">
                  <a:pos x="r" y="vc"/>
                </a:cxn>
                <a:cxn ang="cd4">
                  <a:pos x="hc" y="b"/>
                </a:cxn>
                <a:cxn ang="cd2">
                  <a:pos x="l" y="vc"/>
                </a:cxn>
              </a:cxnLst>
              <a:rect l="l" t="t" r="r" b="b"/>
              <a:pathLst>
                <a:path w="38" h="54">
                  <a:moveTo>
                    <a:pt x="f0" y="f3"/>
                  </a:moveTo>
                  <a:lnTo>
                    <a:pt x="f0" y="f2"/>
                  </a:lnTo>
                  <a:lnTo>
                    <a:pt x="f1" y="f3"/>
                  </a:lnTo>
                  <a:lnTo>
                    <a:pt x="f0" y="f0"/>
                  </a:lnTo>
                  <a:lnTo>
                    <a:pt x="f0"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0" name="Freeform 29">
              <a:extLst>
                <a:ext uri="{FF2B5EF4-FFF2-40B4-BE49-F238E27FC236}">
                  <a16:creationId xmlns:a16="http://schemas.microsoft.com/office/drawing/2014/main" id="{8F8FABA4-1683-D343-AE54-6085C1C428F6}"/>
                </a:ext>
              </a:extLst>
            </p:cNvPr>
            <p:cNvSpPr/>
            <p:nvPr/>
          </p:nvSpPr>
          <p:spPr>
            <a:xfrm>
              <a:off x="5448239" y="3835440"/>
              <a:ext cx="42840" cy="68400"/>
            </a:xfrm>
            <a:custGeom>
              <a:avLst/>
              <a:gdLst>
                <a:gd name="f0" fmla="val 0"/>
                <a:gd name="f1" fmla="val 38"/>
                <a:gd name="f2" fmla="val 54"/>
                <a:gd name="f3" fmla="val 27"/>
              </a:gdLst>
              <a:ahLst/>
              <a:cxnLst>
                <a:cxn ang="3cd4">
                  <a:pos x="hc" y="t"/>
                </a:cxn>
                <a:cxn ang="0">
                  <a:pos x="r" y="vc"/>
                </a:cxn>
                <a:cxn ang="cd4">
                  <a:pos x="hc" y="b"/>
                </a:cxn>
                <a:cxn ang="cd2">
                  <a:pos x="l" y="vc"/>
                </a:cxn>
              </a:cxnLst>
              <a:rect l="l" t="t" r="r" b="b"/>
              <a:pathLst>
                <a:path w="38" h="54">
                  <a:moveTo>
                    <a:pt x="f1" y="f3"/>
                  </a:moveTo>
                  <a:lnTo>
                    <a:pt x="f1" y="f0"/>
                  </a:lnTo>
                  <a:lnTo>
                    <a:pt x="f0" y="f3"/>
                  </a:lnTo>
                  <a:lnTo>
                    <a:pt x="f1" y="f2"/>
                  </a:lnTo>
                  <a:lnTo>
                    <a:pt x="f1"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1" name="Straight Connector 30">
              <a:extLst>
                <a:ext uri="{FF2B5EF4-FFF2-40B4-BE49-F238E27FC236}">
                  <a16:creationId xmlns:a16="http://schemas.microsoft.com/office/drawing/2014/main" id="{452D5C17-FC78-F244-B39B-8ABC1AACDDDE}"/>
                </a:ext>
              </a:extLst>
            </p:cNvPr>
            <p:cNvSpPr/>
            <p:nvPr/>
          </p:nvSpPr>
          <p:spPr>
            <a:xfrm flipH="1">
              <a:off x="5484960" y="3867119"/>
              <a:ext cx="14904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2" name="Freeform 31">
              <a:extLst>
                <a:ext uri="{FF2B5EF4-FFF2-40B4-BE49-F238E27FC236}">
                  <a16:creationId xmlns:a16="http://schemas.microsoft.com/office/drawing/2014/main" id="{458DDBA9-EBF2-BB45-BD96-1B46DDC2D448}"/>
                </a:ext>
              </a:extLst>
            </p:cNvPr>
            <p:cNvSpPr/>
            <p:nvPr/>
          </p:nvSpPr>
          <p:spPr>
            <a:xfrm>
              <a:off x="4846680" y="3986280"/>
              <a:ext cx="650880" cy="415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E9AA"/>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3" name="Freeform 32">
              <a:extLst>
                <a:ext uri="{FF2B5EF4-FFF2-40B4-BE49-F238E27FC236}">
                  <a16:creationId xmlns:a16="http://schemas.microsoft.com/office/drawing/2014/main" id="{9B89C1D9-5AD0-8C4C-ABA1-6CC696790683}"/>
                </a:ext>
              </a:extLst>
            </p:cNvPr>
            <p:cNvSpPr/>
            <p:nvPr/>
          </p:nvSpPr>
          <p:spPr>
            <a:xfrm>
              <a:off x="5043600" y="4124160"/>
              <a:ext cx="21420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HLT</a:t>
              </a:r>
            </a:p>
          </p:txBody>
        </p:sp>
        <p:sp>
          <p:nvSpPr>
            <p:cNvPr id="34" name="Freeform 33">
              <a:extLst>
                <a:ext uri="{FF2B5EF4-FFF2-40B4-BE49-F238E27FC236}">
                  <a16:creationId xmlns:a16="http://schemas.microsoft.com/office/drawing/2014/main" id="{CF40B63D-7AFB-5744-8D0E-A457BBE4267B}"/>
                </a:ext>
              </a:extLst>
            </p:cNvPr>
            <p:cNvSpPr/>
            <p:nvPr/>
          </p:nvSpPr>
          <p:spPr>
            <a:xfrm>
              <a:off x="5694480" y="2273400"/>
              <a:ext cx="242640" cy="534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CFFD5"/>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5" name="Straight Connector 34">
              <a:extLst>
                <a:ext uri="{FF2B5EF4-FFF2-40B4-BE49-F238E27FC236}">
                  <a16:creationId xmlns:a16="http://schemas.microsoft.com/office/drawing/2014/main" id="{88F3D2A8-7A73-7445-9C2C-4E21610C56D2}"/>
                </a:ext>
              </a:extLst>
            </p:cNvPr>
            <p:cNvSpPr/>
            <p:nvPr/>
          </p:nvSpPr>
          <p:spPr>
            <a:xfrm flipH="1">
              <a:off x="5689080" y="2316240"/>
              <a:ext cx="242999"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6" name="Straight Connector 35">
              <a:extLst>
                <a:ext uri="{FF2B5EF4-FFF2-40B4-BE49-F238E27FC236}">
                  <a16:creationId xmlns:a16="http://schemas.microsoft.com/office/drawing/2014/main" id="{93434153-08FB-5244-BDB4-C5DBE72D9596}"/>
                </a:ext>
              </a:extLst>
            </p:cNvPr>
            <p:cNvSpPr/>
            <p:nvPr/>
          </p:nvSpPr>
          <p:spPr>
            <a:xfrm flipH="1">
              <a:off x="5689080" y="2360520"/>
              <a:ext cx="242999"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7" name="Straight Connector 36">
              <a:extLst>
                <a:ext uri="{FF2B5EF4-FFF2-40B4-BE49-F238E27FC236}">
                  <a16:creationId xmlns:a16="http://schemas.microsoft.com/office/drawing/2014/main" id="{DE472D6E-6839-BA4F-A3C1-D082CF3ECD02}"/>
                </a:ext>
              </a:extLst>
            </p:cNvPr>
            <p:cNvSpPr/>
            <p:nvPr/>
          </p:nvSpPr>
          <p:spPr>
            <a:xfrm flipH="1">
              <a:off x="5689080" y="2747880"/>
              <a:ext cx="242999"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8" name="Freeform 37">
              <a:extLst>
                <a:ext uri="{FF2B5EF4-FFF2-40B4-BE49-F238E27FC236}">
                  <a16:creationId xmlns:a16="http://schemas.microsoft.com/office/drawing/2014/main" id="{13221477-3373-0443-938E-D7147B9F70BB}"/>
                </a:ext>
              </a:extLst>
            </p:cNvPr>
            <p:cNvSpPr/>
            <p:nvPr/>
          </p:nvSpPr>
          <p:spPr>
            <a:xfrm>
              <a:off x="5694480" y="3913200"/>
              <a:ext cx="242640" cy="542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5E2FF"/>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39" name="Group 38">
            <a:extLst>
              <a:ext uri="{FF2B5EF4-FFF2-40B4-BE49-F238E27FC236}">
                <a16:creationId xmlns:a16="http://schemas.microsoft.com/office/drawing/2014/main" id="{851F34E0-8BBE-BF42-88FB-6FBEC417F586}"/>
              </a:ext>
            </a:extLst>
          </p:cNvPr>
          <p:cNvGrpSpPr/>
          <p:nvPr/>
        </p:nvGrpSpPr>
        <p:grpSpPr>
          <a:xfrm>
            <a:off x="1805039" y="1844639"/>
            <a:ext cx="2345040" cy="3065401"/>
            <a:chOff x="1805039" y="1844639"/>
            <a:chExt cx="2345040" cy="3065401"/>
          </a:xfrm>
        </p:grpSpPr>
        <p:sp>
          <p:nvSpPr>
            <p:cNvPr id="40" name="Freeform 39">
              <a:extLst>
                <a:ext uri="{FF2B5EF4-FFF2-40B4-BE49-F238E27FC236}">
                  <a16:creationId xmlns:a16="http://schemas.microsoft.com/office/drawing/2014/main" id="{EF4CCA28-8F3B-2F4C-9B35-F60DBFBB1131}"/>
                </a:ext>
              </a:extLst>
            </p:cNvPr>
            <p:cNvSpPr/>
            <p:nvPr/>
          </p:nvSpPr>
          <p:spPr>
            <a:xfrm>
              <a:off x="2134800" y="2908440"/>
              <a:ext cx="629640" cy="620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1" name="Straight Connector 40">
              <a:extLst>
                <a:ext uri="{FF2B5EF4-FFF2-40B4-BE49-F238E27FC236}">
                  <a16:creationId xmlns:a16="http://schemas.microsoft.com/office/drawing/2014/main" id="{824E42AC-8688-EE46-A12A-A05A78519BDA}"/>
                </a:ext>
              </a:extLst>
            </p:cNvPr>
            <p:cNvSpPr/>
            <p:nvPr/>
          </p:nvSpPr>
          <p:spPr>
            <a:xfrm>
              <a:off x="2769480" y="1844639"/>
              <a:ext cx="0" cy="2754361"/>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2" name="Straight Connector 41">
              <a:extLst>
                <a:ext uri="{FF2B5EF4-FFF2-40B4-BE49-F238E27FC236}">
                  <a16:creationId xmlns:a16="http://schemas.microsoft.com/office/drawing/2014/main" id="{7B018C7E-E694-C34A-AAF2-726B837FEDF9}"/>
                </a:ext>
              </a:extLst>
            </p:cNvPr>
            <p:cNvSpPr/>
            <p:nvPr/>
          </p:nvSpPr>
          <p:spPr>
            <a:xfrm>
              <a:off x="2769480" y="4473720"/>
              <a:ext cx="0" cy="13644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3" name="Freeform 42">
              <a:extLst>
                <a:ext uri="{FF2B5EF4-FFF2-40B4-BE49-F238E27FC236}">
                  <a16:creationId xmlns:a16="http://schemas.microsoft.com/office/drawing/2014/main" id="{5A6A98C6-2279-A24F-8614-ACD0C8E3E71A}"/>
                </a:ext>
              </a:extLst>
            </p:cNvPr>
            <p:cNvSpPr/>
            <p:nvPr/>
          </p:nvSpPr>
          <p:spPr>
            <a:xfrm>
              <a:off x="2741039" y="4621320"/>
              <a:ext cx="61560" cy="46080"/>
            </a:xfrm>
            <a:custGeom>
              <a:avLst/>
              <a:gdLst>
                <a:gd name="f0" fmla="val 0"/>
                <a:gd name="f1" fmla="val 54"/>
                <a:gd name="f2" fmla="val 38"/>
                <a:gd name="f3" fmla="val 27"/>
              </a:gdLst>
              <a:ahLst/>
              <a:cxnLst>
                <a:cxn ang="3cd4">
                  <a:pos x="hc" y="t"/>
                </a:cxn>
                <a:cxn ang="0">
                  <a:pos x="r" y="vc"/>
                </a:cxn>
                <a:cxn ang="cd4">
                  <a:pos x="hc" y="b"/>
                </a:cxn>
                <a:cxn ang="cd2">
                  <a:pos x="l" y="vc"/>
                </a:cxn>
              </a:cxnLst>
              <a:rect l="l" t="t" r="r" b="b"/>
              <a:pathLst>
                <a:path w="54" h="38">
                  <a:moveTo>
                    <a:pt x="f3" y="f0"/>
                  </a:moveTo>
                  <a:lnTo>
                    <a:pt x="f0" y="f0"/>
                  </a:lnTo>
                  <a:lnTo>
                    <a:pt x="f3" y="f2"/>
                  </a:lnTo>
                  <a:lnTo>
                    <a:pt x="f1" y="f0"/>
                  </a:lnTo>
                  <a:lnTo>
                    <a:pt x="f3" y="f0"/>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4" name="Freeform 43">
              <a:extLst>
                <a:ext uri="{FF2B5EF4-FFF2-40B4-BE49-F238E27FC236}">
                  <a16:creationId xmlns:a16="http://schemas.microsoft.com/office/drawing/2014/main" id="{AEB0E0DC-FCDC-E644-8897-B3ED11ECB6CF}"/>
                </a:ext>
              </a:extLst>
            </p:cNvPr>
            <p:cNvSpPr/>
            <p:nvPr/>
          </p:nvSpPr>
          <p:spPr>
            <a:xfrm>
              <a:off x="2610720" y="4667400"/>
              <a:ext cx="232920" cy="2426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C7C7C7"/>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5" name="Freeform 44">
              <a:extLst>
                <a:ext uri="{FF2B5EF4-FFF2-40B4-BE49-F238E27FC236}">
                  <a16:creationId xmlns:a16="http://schemas.microsoft.com/office/drawing/2014/main" id="{F388E40B-2B39-9149-8A81-13F5E27DE6A1}"/>
                </a:ext>
              </a:extLst>
            </p:cNvPr>
            <p:cNvSpPr/>
            <p:nvPr/>
          </p:nvSpPr>
          <p:spPr>
            <a:xfrm>
              <a:off x="2731320" y="4667400"/>
              <a:ext cx="164880" cy="90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7C7C7"/>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6" name="Freeform 45">
              <a:extLst>
                <a:ext uri="{FF2B5EF4-FFF2-40B4-BE49-F238E27FC236}">
                  <a16:creationId xmlns:a16="http://schemas.microsoft.com/office/drawing/2014/main" id="{6FC69362-A34B-A641-895E-F1916706B862}"/>
                </a:ext>
              </a:extLst>
            </p:cNvPr>
            <p:cNvSpPr/>
            <p:nvPr/>
          </p:nvSpPr>
          <p:spPr>
            <a:xfrm>
              <a:off x="2663280" y="4676760"/>
              <a:ext cx="161280" cy="115920"/>
            </a:xfrm>
            <a:custGeom>
              <a:avLst/>
              <a:gdLst>
                <a:gd name="f0" fmla="val 0"/>
                <a:gd name="f1" fmla="val 134"/>
                <a:gd name="f2" fmla="val 89"/>
                <a:gd name="f3" fmla="val 71"/>
                <a:gd name="f4" fmla="val 48"/>
                <a:gd name="f5" fmla="val 41"/>
                <a:gd name="f6" fmla="val 96"/>
                <a:gd name="f7" fmla="val 56"/>
              </a:gdLst>
              <a:ahLst/>
              <a:cxnLst>
                <a:cxn ang="3cd4">
                  <a:pos x="hc" y="t"/>
                </a:cxn>
                <a:cxn ang="0">
                  <a:pos x="r" y="vc"/>
                </a:cxn>
                <a:cxn ang="cd4">
                  <a:pos x="hc" y="b"/>
                </a:cxn>
                <a:cxn ang="cd2">
                  <a:pos x="l" y="vc"/>
                </a:cxn>
              </a:cxnLst>
              <a:rect l="l" t="t" r="r" b="b"/>
              <a:pathLst>
                <a:path w="134" h="89">
                  <a:moveTo>
                    <a:pt x="f3" y="f0"/>
                  </a:moveTo>
                  <a:lnTo>
                    <a:pt x="f4" y="f0"/>
                  </a:lnTo>
                  <a:lnTo>
                    <a:pt x="f0" y="f5"/>
                  </a:lnTo>
                  <a:lnTo>
                    <a:pt x="f6" y="f2"/>
                  </a:lnTo>
                  <a:lnTo>
                    <a:pt x="f1" y="f7"/>
                  </a:lnTo>
                  <a:lnTo>
                    <a:pt x="f1" y="f5"/>
                  </a:lnTo>
                  <a:lnTo>
                    <a:pt x="f3" y="f0"/>
                  </a:lnTo>
                  <a:close/>
                </a:path>
              </a:pathLst>
            </a:custGeom>
            <a:solidFill>
              <a:srgbClr val="C7C7C7"/>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7" name="Freeform 46">
              <a:extLst>
                <a:ext uri="{FF2B5EF4-FFF2-40B4-BE49-F238E27FC236}">
                  <a16:creationId xmlns:a16="http://schemas.microsoft.com/office/drawing/2014/main" id="{F66A60B9-538F-9046-A130-42A77A5C6047}"/>
                </a:ext>
              </a:extLst>
            </p:cNvPr>
            <p:cNvSpPr/>
            <p:nvPr/>
          </p:nvSpPr>
          <p:spPr>
            <a:xfrm>
              <a:off x="2637719" y="1940040"/>
              <a:ext cx="255240" cy="222120"/>
            </a:xfrm>
            <a:custGeom>
              <a:avLst>
                <a:gd name="f0" fmla="val 159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E1D5"/>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8" name="Freeform 47">
              <a:extLst>
                <a:ext uri="{FF2B5EF4-FFF2-40B4-BE49-F238E27FC236}">
                  <a16:creationId xmlns:a16="http://schemas.microsoft.com/office/drawing/2014/main" id="{05C3314C-B7D5-3E48-AA5F-4F614E896805}"/>
                </a:ext>
              </a:extLst>
            </p:cNvPr>
            <p:cNvSpPr/>
            <p:nvPr/>
          </p:nvSpPr>
          <p:spPr>
            <a:xfrm>
              <a:off x="2552040" y="3587760"/>
              <a:ext cx="440999" cy="243000"/>
            </a:xfrm>
            <a:custGeom>
              <a:avLst>
                <a:gd name="f0" fmla="val 428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2AA"/>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9" name="Freeform 48">
              <a:extLst>
                <a:ext uri="{FF2B5EF4-FFF2-40B4-BE49-F238E27FC236}">
                  <a16:creationId xmlns:a16="http://schemas.microsoft.com/office/drawing/2014/main" id="{6525AF43-8D79-3F40-AA76-1CD49FE310C8}"/>
                </a:ext>
              </a:extLst>
            </p:cNvPr>
            <p:cNvSpPr/>
            <p:nvPr/>
          </p:nvSpPr>
          <p:spPr>
            <a:xfrm>
              <a:off x="2134800" y="2232000"/>
              <a:ext cx="629640" cy="608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0" name="Straight Connector 49">
              <a:extLst>
                <a:ext uri="{FF2B5EF4-FFF2-40B4-BE49-F238E27FC236}">
                  <a16:creationId xmlns:a16="http://schemas.microsoft.com/office/drawing/2014/main" id="{9AB24DE6-6525-0142-B9DA-FB9ED353FF45}"/>
                </a:ext>
              </a:extLst>
            </p:cNvPr>
            <p:cNvSpPr/>
            <p:nvPr/>
          </p:nvSpPr>
          <p:spPr>
            <a:xfrm>
              <a:off x="2333160" y="2843280"/>
              <a:ext cx="8532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1" name="Freeform 50">
              <a:extLst>
                <a:ext uri="{FF2B5EF4-FFF2-40B4-BE49-F238E27FC236}">
                  <a16:creationId xmlns:a16="http://schemas.microsoft.com/office/drawing/2014/main" id="{FF324A0C-4F12-D340-9E3D-F51B28A192FE}"/>
                </a:ext>
              </a:extLst>
            </p:cNvPr>
            <p:cNvSpPr/>
            <p:nvPr/>
          </p:nvSpPr>
          <p:spPr>
            <a:xfrm>
              <a:off x="2428200" y="2813039"/>
              <a:ext cx="41040" cy="68400"/>
            </a:xfrm>
            <a:custGeom>
              <a:avLst/>
              <a:gdLst>
                <a:gd name="f0" fmla="val 0"/>
                <a:gd name="f1" fmla="val 38"/>
                <a:gd name="f2" fmla="val 54"/>
                <a:gd name="f3" fmla="val 27"/>
              </a:gdLst>
              <a:ahLst/>
              <a:cxnLst>
                <a:cxn ang="3cd4">
                  <a:pos x="hc" y="t"/>
                </a:cxn>
                <a:cxn ang="0">
                  <a:pos x="r" y="vc"/>
                </a:cxn>
                <a:cxn ang="cd4">
                  <a:pos x="hc" y="b"/>
                </a:cxn>
                <a:cxn ang="cd2">
                  <a:pos x="l" y="vc"/>
                </a:cxn>
              </a:cxnLst>
              <a:rect l="l" t="t" r="r" b="b"/>
              <a:pathLst>
                <a:path w="38" h="54">
                  <a:moveTo>
                    <a:pt x="f0" y="f3"/>
                  </a:moveTo>
                  <a:lnTo>
                    <a:pt x="f0" y="f2"/>
                  </a:lnTo>
                  <a:lnTo>
                    <a:pt x="f1" y="f3"/>
                  </a:lnTo>
                  <a:lnTo>
                    <a:pt x="f0" y="f0"/>
                  </a:lnTo>
                  <a:lnTo>
                    <a:pt x="f0"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2" name="Freeform 51">
              <a:extLst>
                <a:ext uri="{FF2B5EF4-FFF2-40B4-BE49-F238E27FC236}">
                  <a16:creationId xmlns:a16="http://schemas.microsoft.com/office/drawing/2014/main" id="{D03F1376-334A-FF46-AC07-BB009FC66E3D}"/>
                </a:ext>
              </a:extLst>
            </p:cNvPr>
            <p:cNvSpPr/>
            <p:nvPr/>
          </p:nvSpPr>
          <p:spPr>
            <a:xfrm>
              <a:off x="2405880" y="2200319"/>
              <a:ext cx="42480" cy="68040"/>
            </a:xfrm>
            <a:custGeom>
              <a:avLst/>
              <a:gdLst>
                <a:gd name="f0" fmla="val 0"/>
                <a:gd name="f1" fmla="val 39"/>
                <a:gd name="f2" fmla="val 54"/>
                <a:gd name="f3" fmla="val 27"/>
              </a:gdLst>
              <a:ahLst/>
              <a:cxnLst>
                <a:cxn ang="3cd4">
                  <a:pos x="hc" y="t"/>
                </a:cxn>
                <a:cxn ang="0">
                  <a:pos x="r" y="vc"/>
                </a:cxn>
                <a:cxn ang="cd4">
                  <a:pos x="hc" y="b"/>
                </a:cxn>
                <a:cxn ang="cd2">
                  <a:pos x="l" y="vc"/>
                </a:cxn>
              </a:cxnLst>
              <a:rect l="l" t="t" r="r" b="b"/>
              <a:pathLst>
                <a:path w="39" h="54">
                  <a:moveTo>
                    <a:pt x="f1" y="f3"/>
                  </a:moveTo>
                  <a:lnTo>
                    <a:pt x="f1" y="f0"/>
                  </a:lnTo>
                  <a:lnTo>
                    <a:pt x="f0" y="f3"/>
                  </a:lnTo>
                  <a:lnTo>
                    <a:pt x="f1" y="f2"/>
                  </a:lnTo>
                  <a:lnTo>
                    <a:pt x="f1"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3" name="Straight Connector 52">
              <a:extLst>
                <a:ext uri="{FF2B5EF4-FFF2-40B4-BE49-F238E27FC236}">
                  <a16:creationId xmlns:a16="http://schemas.microsoft.com/office/drawing/2014/main" id="{D738ACD6-5C3E-EA4F-9113-3264C790EE8C}"/>
                </a:ext>
              </a:extLst>
            </p:cNvPr>
            <p:cNvSpPr/>
            <p:nvPr/>
          </p:nvSpPr>
          <p:spPr>
            <a:xfrm flipH="1">
              <a:off x="2444040" y="2232000"/>
              <a:ext cx="14400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4" name="Freeform 53">
              <a:extLst>
                <a:ext uri="{FF2B5EF4-FFF2-40B4-BE49-F238E27FC236}">
                  <a16:creationId xmlns:a16="http://schemas.microsoft.com/office/drawing/2014/main" id="{4F795336-FE3E-D147-8962-3E76D2C2D195}"/>
                </a:ext>
              </a:extLst>
            </p:cNvPr>
            <p:cNvSpPr/>
            <p:nvPr/>
          </p:nvSpPr>
          <p:spPr>
            <a:xfrm>
              <a:off x="1805039" y="2340000"/>
              <a:ext cx="648360" cy="414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E9AA"/>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5" name="Freeform 54">
              <a:extLst>
                <a:ext uri="{FF2B5EF4-FFF2-40B4-BE49-F238E27FC236}">
                  <a16:creationId xmlns:a16="http://schemas.microsoft.com/office/drawing/2014/main" id="{27AFBF59-45DC-8F44-84DE-159809695934}"/>
                </a:ext>
              </a:extLst>
            </p:cNvPr>
            <p:cNvSpPr/>
            <p:nvPr/>
          </p:nvSpPr>
          <p:spPr>
            <a:xfrm>
              <a:off x="2648880" y="2962439"/>
              <a:ext cx="245520" cy="536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5E2FF"/>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6" name="Straight Connector 55">
              <a:extLst>
                <a:ext uri="{FF2B5EF4-FFF2-40B4-BE49-F238E27FC236}">
                  <a16:creationId xmlns:a16="http://schemas.microsoft.com/office/drawing/2014/main" id="{A720DA1A-C636-974E-ABD1-C4EF7880A900}"/>
                </a:ext>
              </a:extLst>
            </p:cNvPr>
            <p:cNvSpPr/>
            <p:nvPr/>
          </p:nvSpPr>
          <p:spPr>
            <a:xfrm>
              <a:off x="2363400" y="3533760"/>
              <a:ext cx="8532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7" name="Freeform 56">
              <a:extLst>
                <a:ext uri="{FF2B5EF4-FFF2-40B4-BE49-F238E27FC236}">
                  <a16:creationId xmlns:a16="http://schemas.microsoft.com/office/drawing/2014/main" id="{EE44A018-54C2-9A40-84BD-EE17C931FE43}"/>
                </a:ext>
              </a:extLst>
            </p:cNvPr>
            <p:cNvSpPr/>
            <p:nvPr/>
          </p:nvSpPr>
          <p:spPr>
            <a:xfrm>
              <a:off x="2459880" y="3503519"/>
              <a:ext cx="42480" cy="66600"/>
            </a:xfrm>
            <a:custGeom>
              <a:avLst/>
              <a:gdLst>
                <a:gd name="f0" fmla="val 0"/>
                <a:gd name="f1" fmla="val 38"/>
                <a:gd name="f2" fmla="val 53"/>
                <a:gd name="f3" fmla="val 26"/>
              </a:gdLst>
              <a:ahLst/>
              <a:cxnLst>
                <a:cxn ang="3cd4">
                  <a:pos x="hc" y="t"/>
                </a:cxn>
                <a:cxn ang="0">
                  <a:pos x="r" y="vc"/>
                </a:cxn>
                <a:cxn ang="cd4">
                  <a:pos x="hc" y="b"/>
                </a:cxn>
                <a:cxn ang="cd2">
                  <a:pos x="l" y="vc"/>
                </a:cxn>
              </a:cxnLst>
              <a:rect l="l" t="t" r="r" b="b"/>
              <a:pathLst>
                <a:path w="38" h="53">
                  <a:moveTo>
                    <a:pt x="f0" y="f3"/>
                  </a:moveTo>
                  <a:lnTo>
                    <a:pt x="f0" y="f2"/>
                  </a:lnTo>
                  <a:lnTo>
                    <a:pt x="f1" y="f3"/>
                  </a:lnTo>
                  <a:lnTo>
                    <a:pt x="f0" y="f0"/>
                  </a:lnTo>
                  <a:lnTo>
                    <a:pt x="f0"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8" name="Freeform 57">
              <a:extLst>
                <a:ext uri="{FF2B5EF4-FFF2-40B4-BE49-F238E27FC236}">
                  <a16:creationId xmlns:a16="http://schemas.microsoft.com/office/drawing/2014/main" id="{FE025AD0-5C30-5F46-B9EE-4A76B17A0E55}"/>
                </a:ext>
              </a:extLst>
            </p:cNvPr>
            <p:cNvSpPr/>
            <p:nvPr/>
          </p:nvSpPr>
          <p:spPr>
            <a:xfrm>
              <a:off x="2436120" y="2878200"/>
              <a:ext cx="42480" cy="68040"/>
            </a:xfrm>
            <a:custGeom>
              <a:avLst/>
              <a:gdLst>
                <a:gd name="f0" fmla="val 0"/>
                <a:gd name="f1" fmla="val 39"/>
                <a:gd name="f2" fmla="val 54"/>
                <a:gd name="f3" fmla="val 27"/>
              </a:gdLst>
              <a:ahLst/>
              <a:cxnLst>
                <a:cxn ang="3cd4">
                  <a:pos x="hc" y="t"/>
                </a:cxn>
                <a:cxn ang="0">
                  <a:pos x="r" y="vc"/>
                </a:cxn>
                <a:cxn ang="cd4">
                  <a:pos x="hc" y="b"/>
                </a:cxn>
                <a:cxn ang="cd2">
                  <a:pos x="l" y="vc"/>
                </a:cxn>
              </a:cxnLst>
              <a:rect l="l" t="t" r="r" b="b"/>
              <a:pathLst>
                <a:path w="39" h="54">
                  <a:moveTo>
                    <a:pt x="f1" y="f3"/>
                  </a:moveTo>
                  <a:lnTo>
                    <a:pt x="f1" y="f0"/>
                  </a:lnTo>
                  <a:lnTo>
                    <a:pt x="f0" y="f3"/>
                  </a:lnTo>
                  <a:lnTo>
                    <a:pt x="f1" y="f2"/>
                  </a:lnTo>
                  <a:lnTo>
                    <a:pt x="f1"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9" name="Straight Connector 58">
              <a:extLst>
                <a:ext uri="{FF2B5EF4-FFF2-40B4-BE49-F238E27FC236}">
                  <a16:creationId xmlns:a16="http://schemas.microsoft.com/office/drawing/2014/main" id="{5FC6A5BD-0CD9-3A49-95AD-0330A699DA74}"/>
                </a:ext>
              </a:extLst>
            </p:cNvPr>
            <p:cNvSpPr/>
            <p:nvPr/>
          </p:nvSpPr>
          <p:spPr>
            <a:xfrm flipH="1">
              <a:off x="2475720" y="2908440"/>
              <a:ext cx="14400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0" name="Freeform 59">
              <a:extLst>
                <a:ext uri="{FF2B5EF4-FFF2-40B4-BE49-F238E27FC236}">
                  <a16:creationId xmlns:a16="http://schemas.microsoft.com/office/drawing/2014/main" id="{7C66285B-4F4F-AA4D-AFEB-BDA399DB7B56}"/>
                </a:ext>
              </a:extLst>
            </p:cNvPr>
            <p:cNvSpPr/>
            <p:nvPr/>
          </p:nvSpPr>
          <p:spPr>
            <a:xfrm>
              <a:off x="1805039" y="3027240"/>
              <a:ext cx="648360" cy="416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E9AA"/>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1" name="Freeform 60">
              <a:extLst>
                <a:ext uri="{FF2B5EF4-FFF2-40B4-BE49-F238E27FC236}">
                  <a16:creationId xmlns:a16="http://schemas.microsoft.com/office/drawing/2014/main" id="{3755D686-6CD2-3A42-A205-368310928EE1}"/>
                </a:ext>
              </a:extLst>
            </p:cNvPr>
            <p:cNvSpPr/>
            <p:nvPr/>
          </p:nvSpPr>
          <p:spPr>
            <a:xfrm>
              <a:off x="2134800" y="3867119"/>
              <a:ext cx="629640" cy="620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2" name="Straight Connector 61">
              <a:extLst>
                <a:ext uri="{FF2B5EF4-FFF2-40B4-BE49-F238E27FC236}">
                  <a16:creationId xmlns:a16="http://schemas.microsoft.com/office/drawing/2014/main" id="{235A4197-2AAD-9941-931F-ABCD0B3968FC}"/>
                </a:ext>
              </a:extLst>
            </p:cNvPr>
            <p:cNvSpPr/>
            <p:nvPr/>
          </p:nvSpPr>
          <p:spPr>
            <a:xfrm>
              <a:off x="2363400" y="4494240"/>
              <a:ext cx="8532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3" name="Freeform 62">
              <a:extLst>
                <a:ext uri="{FF2B5EF4-FFF2-40B4-BE49-F238E27FC236}">
                  <a16:creationId xmlns:a16="http://schemas.microsoft.com/office/drawing/2014/main" id="{CFE818EF-AF6E-654C-AEB1-0AC439A0D878}"/>
                </a:ext>
              </a:extLst>
            </p:cNvPr>
            <p:cNvSpPr/>
            <p:nvPr/>
          </p:nvSpPr>
          <p:spPr>
            <a:xfrm>
              <a:off x="2459880" y="4462560"/>
              <a:ext cx="42480" cy="68040"/>
            </a:xfrm>
            <a:custGeom>
              <a:avLst/>
              <a:gdLst>
                <a:gd name="f0" fmla="val 0"/>
                <a:gd name="f1" fmla="val 38"/>
                <a:gd name="f2" fmla="val 54"/>
                <a:gd name="f3" fmla="val 27"/>
              </a:gdLst>
              <a:ahLst/>
              <a:cxnLst>
                <a:cxn ang="3cd4">
                  <a:pos x="hc" y="t"/>
                </a:cxn>
                <a:cxn ang="0">
                  <a:pos x="r" y="vc"/>
                </a:cxn>
                <a:cxn ang="cd4">
                  <a:pos x="hc" y="b"/>
                </a:cxn>
                <a:cxn ang="cd2">
                  <a:pos x="l" y="vc"/>
                </a:cxn>
              </a:cxnLst>
              <a:rect l="l" t="t" r="r" b="b"/>
              <a:pathLst>
                <a:path w="38" h="54">
                  <a:moveTo>
                    <a:pt x="f0" y="f3"/>
                  </a:moveTo>
                  <a:lnTo>
                    <a:pt x="f0" y="f2"/>
                  </a:lnTo>
                  <a:lnTo>
                    <a:pt x="f1" y="f3"/>
                  </a:lnTo>
                  <a:lnTo>
                    <a:pt x="f0" y="f0"/>
                  </a:lnTo>
                  <a:lnTo>
                    <a:pt x="f0"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4" name="Freeform 63">
              <a:extLst>
                <a:ext uri="{FF2B5EF4-FFF2-40B4-BE49-F238E27FC236}">
                  <a16:creationId xmlns:a16="http://schemas.microsoft.com/office/drawing/2014/main" id="{936DFF0D-F2B1-434B-8356-3462C5789D0D}"/>
                </a:ext>
              </a:extLst>
            </p:cNvPr>
            <p:cNvSpPr/>
            <p:nvPr/>
          </p:nvSpPr>
          <p:spPr>
            <a:xfrm>
              <a:off x="2405880" y="3835440"/>
              <a:ext cx="42480" cy="68400"/>
            </a:xfrm>
            <a:custGeom>
              <a:avLst/>
              <a:gdLst>
                <a:gd name="f0" fmla="val 0"/>
                <a:gd name="f1" fmla="val 39"/>
                <a:gd name="f2" fmla="val 54"/>
                <a:gd name="f3" fmla="val 27"/>
              </a:gdLst>
              <a:ahLst/>
              <a:cxnLst>
                <a:cxn ang="3cd4">
                  <a:pos x="hc" y="t"/>
                </a:cxn>
                <a:cxn ang="0">
                  <a:pos x="r" y="vc"/>
                </a:cxn>
                <a:cxn ang="cd4">
                  <a:pos x="hc" y="b"/>
                </a:cxn>
                <a:cxn ang="cd2">
                  <a:pos x="l" y="vc"/>
                </a:cxn>
              </a:cxnLst>
              <a:rect l="l" t="t" r="r" b="b"/>
              <a:pathLst>
                <a:path w="39" h="54">
                  <a:moveTo>
                    <a:pt x="f1" y="f3"/>
                  </a:moveTo>
                  <a:lnTo>
                    <a:pt x="f1" y="f0"/>
                  </a:lnTo>
                  <a:lnTo>
                    <a:pt x="f0" y="f3"/>
                  </a:lnTo>
                  <a:lnTo>
                    <a:pt x="f1" y="f2"/>
                  </a:lnTo>
                  <a:lnTo>
                    <a:pt x="f1" y="f3"/>
                  </a:lnTo>
                  <a:close/>
                </a:path>
              </a:pathLst>
            </a:custGeom>
            <a:solidFill>
              <a:srgbClr val="000000"/>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5" name="Straight Connector 64">
              <a:extLst>
                <a:ext uri="{FF2B5EF4-FFF2-40B4-BE49-F238E27FC236}">
                  <a16:creationId xmlns:a16="http://schemas.microsoft.com/office/drawing/2014/main" id="{5CD4BFB0-A85D-FC4A-857F-20917660939E}"/>
                </a:ext>
              </a:extLst>
            </p:cNvPr>
            <p:cNvSpPr/>
            <p:nvPr/>
          </p:nvSpPr>
          <p:spPr>
            <a:xfrm flipH="1">
              <a:off x="2444040" y="3867119"/>
              <a:ext cx="14400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6" name="Freeform 65">
              <a:extLst>
                <a:ext uri="{FF2B5EF4-FFF2-40B4-BE49-F238E27FC236}">
                  <a16:creationId xmlns:a16="http://schemas.microsoft.com/office/drawing/2014/main" id="{67E61604-E433-AB46-AF69-C8E49CA1C607}"/>
                </a:ext>
              </a:extLst>
            </p:cNvPr>
            <p:cNvSpPr/>
            <p:nvPr/>
          </p:nvSpPr>
          <p:spPr>
            <a:xfrm>
              <a:off x="1805039" y="3986280"/>
              <a:ext cx="648360" cy="415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E9AA"/>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7" name="Freeform 66">
              <a:extLst>
                <a:ext uri="{FF2B5EF4-FFF2-40B4-BE49-F238E27FC236}">
                  <a16:creationId xmlns:a16="http://schemas.microsoft.com/office/drawing/2014/main" id="{9F4037C9-0870-A341-82C5-ACA839A65B4A}"/>
                </a:ext>
              </a:extLst>
            </p:cNvPr>
            <p:cNvSpPr/>
            <p:nvPr/>
          </p:nvSpPr>
          <p:spPr>
            <a:xfrm>
              <a:off x="1976040" y="2468519"/>
              <a:ext cx="26748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Lvl-1</a:t>
              </a:r>
            </a:p>
          </p:txBody>
        </p:sp>
        <p:sp>
          <p:nvSpPr>
            <p:cNvPr id="68" name="Freeform 67">
              <a:extLst>
                <a:ext uri="{FF2B5EF4-FFF2-40B4-BE49-F238E27FC236}">
                  <a16:creationId xmlns:a16="http://schemas.microsoft.com/office/drawing/2014/main" id="{443A835B-8C99-234D-A355-540A9C608BB1}"/>
                </a:ext>
              </a:extLst>
            </p:cNvPr>
            <p:cNvSpPr/>
            <p:nvPr/>
          </p:nvSpPr>
          <p:spPr>
            <a:xfrm>
              <a:off x="1976040" y="3166919"/>
              <a:ext cx="26748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Lvl-2</a:t>
              </a:r>
            </a:p>
          </p:txBody>
        </p:sp>
        <p:sp>
          <p:nvSpPr>
            <p:cNvPr id="69" name="Freeform 68">
              <a:extLst>
                <a:ext uri="{FF2B5EF4-FFF2-40B4-BE49-F238E27FC236}">
                  <a16:creationId xmlns:a16="http://schemas.microsoft.com/office/drawing/2014/main" id="{F9A607D2-0914-534A-ACE0-E90759A9F3B5}"/>
                </a:ext>
              </a:extLst>
            </p:cNvPr>
            <p:cNvSpPr/>
            <p:nvPr/>
          </p:nvSpPr>
          <p:spPr>
            <a:xfrm>
              <a:off x="1976040" y="4114800"/>
              <a:ext cx="26748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Lvl-3</a:t>
              </a:r>
            </a:p>
          </p:txBody>
        </p:sp>
        <p:sp>
          <p:nvSpPr>
            <p:cNvPr id="70" name="Freeform 69">
              <a:extLst>
                <a:ext uri="{FF2B5EF4-FFF2-40B4-BE49-F238E27FC236}">
                  <a16:creationId xmlns:a16="http://schemas.microsoft.com/office/drawing/2014/main" id="{AAADC101-EE2F-6E4C-B421-0E31AB7784E3}"/>
                </a:ext>
              </a:extLst>
            </p:cNvPr>
            <p:cNvSpPr/>
            <p:nvPr/>
          </p:nvSpPr>
          <p:spPr>
            <a:xfrm>
              <a:off x="3093120" y="2459160"/>
              <a:ext cx="1056959"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Front end pipelines</a:t>
              </a:r>
            </a:p>
          </p:txBody>
        </p:sp>
        <p:sp>
          <p:nvSpPr>
            <p:cNvPr id="71" name="Freeform 70">
              <a:extLst>
                <a:ext uri="{FF2B5EF4-FFF2-40B4-BE49-F238E27FC236}">
                  <a16:creationId xmlns:a16="http://schemas.microsoft.com/office/drawing/2014/main" id="{2F03FF06-7EF1-954C-B644-7F25FA1B84FF}"/>
                </a:ext>
              </a:extLst>
            </p:cNvPr>
            <p:cNvSpPr/>
            <p:nvPr/>
          </p:nvSpPr>
          <p:spPr>
            <a:xfrm>
              <a:off x="3091320" y="3135240"/>
              <a:ext cx="87840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Readout buffers</a:t>
              </a:r>
            </a:p>
          </p:txBody>
        </p:sp>
        <p:sp>
          <p:nvSpPr>
            <p:cNvPr id="72" name="Freeform 71">
              <a:extLst>
                <a:ext uri="{FF2B5EF4-FFF2-40B4-BE49-F238E27FC236}">
                  <a16:creationId xmlns:a16="http://schemas.microsoft.com/office/drawing/2014/main" id="{45E25436-4F14-E74D-A072-442B5C50587B}"/>
                </a:ext>
              </a:extLst>
            </p:cNvPr>
            <p:cNvSpPr/>
            <p:nvPr/>
          </p:nvSpPr>
          <p:spPr>
            <a:xfrm>
              <a:off x="3094560" y="4124160"/>
              <a:ext cx="904319"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Processor farms</a:t>
              </a:r>
            </a:p>
          </p:txBody>
        </p:sp>
        <p:sp>
          <p:nvSpPr>
            <p:cNvPr id="73" name="Freeform 72">
              <a:extLst>
                <a:ext uri="{FF2B5EF4-FFF2-40B4-BE49-F238E27FC236}">
                  <a16:creationId xmlns:a16="http://schemas.microsoft.com/office/drawing/2014/main" id="{24E9330F-6619-534A-B873-91DFB5A16EA6}"/>
                </a:ext>
              </a:extLst>
            </p:cNvPr>
            <p:cNvSpPr/>
            <p:nvPr/>
          </p:nvSpPr>
          <p:spPr>
            <a:xfrm>
              <a:off x="3093120" y="3611520"/>
              <a:ext cx="1012679"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Switching network</a:t>
              </a:r>
            </a:p>
          </p:txBody>
        </p:sp>
        <p:sp>
          <p:nvSpPr>
            <p:cNvPr id="74" name="Freeform 73">
              <a:extLst>
                <a:ext uri="{FF2B5EF4-FFF2-40B4-BE49-F238E27FC236}">
                  <a16:creationId xmlns:a16="http://schemas.microsoft.com/office/drawing/2014/main" id="{06867AE0-061B-2244-82DE-87940B59254A}"/>
                </a:ext>
              </a:extLst>
            </p:cNvPr>
            <p:cNvSpPr/>
            <p:nvPr/>
          </p:nvSpPr>
          <p:spPr>
            <a:xfrm>
              <a:off x="3093120" y="1992240"/>
              <a:ext cx="529560" cy="13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0" tIns="0" rIns="0" bIns="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900" b="1" i="0" u="none" strike="noStrike" baseline="0">
                  <a:ln>
                    <a:noFill/>
                  </a:ln>
                  <a:solidFill>
                    <a:srgbClr val="000000"/>
                  </a:solidFill>
                  <a:latin typeface="Arial" pitchFamily="34"/>
                  <a:ea typeface="Lucida Sans Unicode" pitchFamily="2"/>
                  <a:cs typeface="Lucida Sans Unicode" pitchFamily="2"/>
                </a:rPr>
                <a:t>Detectors</a:t>
              </a:r>
            </a:p>
          </p:txBody>
        </p:sp>
        <p:sp>
          <p:nvSpPr>
            <p:cNvPr id="75" name="Freeform 74">
              <a:extLst>
                <a:ext uri="{FF2B5EF4-FFF2-40B4-BE49-F238E27FC236}">
                  <a16:creationId xmlns:a16="http://schemas.microsoft.com/office/drawing/2014/main" id="{8DD68580-6959-AE4C-B0FB-EFB6D412BF3D}"/>
                </a:ext>
              </a:extLst>
            </p:cNvPr>
            <p:cNvSpPr/>
            <p:nvPr/>
          </p:nvSpPr>
          <p:spPr>
            <a:xfrm>
              <a:off x="2648880" y="2273400"/>
              <a:ext cx="245520" cy="534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CFFD5"/>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6" name="Straight Connector 75">
              <a:extLst>
                <a:ext uri="{FF2B5EF4-FFF2-40B4-BE49-F238E27FC236}">
                  <a16:creationId xmlns:a16="http://schemas.microsoft.com/office/drawing/2014/main" id="{A9E67E58-B3EA-224E-A760-4044351BAC19}"/>
                </a:ext>
              </a:extLst>
            </p:cNvPr>
            <p:cNvSpPr/>
            <p:nvPr/>
          </p:nvSpPr>
          <p:spPr>
            <a:xfrm flipH="1">
              <a:off x="2642040" y="2316240"/>
              <a:ext cx="24588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7" name="Straight Connector 76">
              <a:extLst>
                <a:ext uri="{FF2B5EF4-FFF2-40B4-BE49-F238E27FC236}">
                  <a16:creationId xmlns:a16="http://schemas.microsoft.com/office/drawing/2014/main" id="{5AE748E9-DF63-224F-B924-F3A07F0C481C}"/>
                </a:ext>
              </a:extLst>
            </p:cNvPr>
            <p:cNvSpPr/>
            <p:nvPr/>
          </p:nvSpPr>
          <p:spPr>
            <a:xfrm flipH="1">
              <a:off x="2642040" y="2360520"/>
              <a:ext cx="24588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8" name="Straight Connector 77">
              <a:extLst>
                <a:ext uri="{FF2B5EF4-FFF2-40B4-BE49-F238E27FC236}">
                  <a16:creationId xmlns:a16="http://schemas.microsoft.com/office/drawing/2014/main" id="{E0E19ADB-0656-2D45-B276-DF9E54727D4D}"/>
                </a:ext>
              </a:extLst>
            </p:cNvPr>
            <p:cNvSpPr/>
            <p:nvPr/>
          </p:nvSpPr>
          <p:spPr>
            <a:xfrm flipH="1">
              <a:off x="2642040" y="2747880"/>
              <a:ext cx="245880" cy="0"/>
            </a:xfrm>
            <a:prstGeom prst="line">
              <a:avLst/>
            </a:prstGeom>
            <a:noFill/>
            <a:ln w="12600" cap="sq">
              <a:solidFill>
                <a:srgbClr val="00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9" name="Freeform 78">
              <a:extLst>
                <a:ext uri="{FF2B5EF4-FFF2-40B4-BE49-F238E27FC236}">
                  <a16:creationId xmlns:a16="http://schemas.microsoft.com/office/drawing/2014/main" id="{BAE0D125-8508-734B-9D2F-C4A4174E5D65}"/>
                </a:ext>
              </a:extLst>
            </p:cNvPr>
            <p:cNvSpPr/>
            <p:nvPr/>
          </p:nvSpPr>
          <p:spPr>
            <a:xfrm>
              <a:off x="2648880" y="3913200"/>
              <a:ext cx="245520" cy="542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D5E2FF"/>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80" name="Freeform 79">
            <a:extLst>
              <a:ext uri="{FF2B5EF4-FFF2-40B4-BE49-F238E27FC236}">
                <a16:creationId xmlns:a16="http://schemas.microsoft.com/office/drawing/2014/main" id="{3A838C0E-54EA-AE44-97BE-1C4000326D0E}"/>
              </a:ext>
            </a:extLst>
          </p:cNvPr>
          <p:cNvSpPr/>
          <p:nvPr/>
        </p:nvSpPr>
        <p:spPr>
          <a:xfrm>
            <a:off x="1795320" y="1365120"/>
            <a:ext cx="207972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000000"/>
                </a:solidFill>
                <a:latin typeface="Times New Roman" pitchFamily="18"/>
                <a:ea typeface="Lucida Sans Unicode" pitchFamily="2"/>
                <a:cs typeface="Lucida Sans Unicode" pitchFamily="2"/>
              </a:rPr>
              <a:t>ATLAS: 3 physical levels</a:t>
            </a:r>
          </a:p>
        </p:txBody>
      </p:sp>
      <p:sp>
        <p:nvSpPr>
          <p:cNvPr id="81" name="Freeform 80">
            <a:extLst>
              <a:ext uri="{FF2B5EF4-FFF2-40B4-BE49-F238E27FC236}">
                <a16:creationId xmlns:a16="http://schemas.microsoft.com/office/drawing/2014/main" id="{065CCE27-EE18-5943-AAEE-6F34B8B122B5}"/>
              </a:ext>
            </a:extLst>
          </p:cNvPr>
          <p:cNvSpPr/>
          <p:nvPr/>
        </p:nvSpPr>
        <p:spPr>
          <a:xfrm>
            <a:off x="5176800" y="1365120"/>
            <a:ext cx="189540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000000"/>
                </a:solidFill>
                <a:latin typeface="Times New Roman" pitchFamily="18"/>
                <a:ea typeface="Lucida Sans Unicode" pitchFamily="2"/>
                <a:cs typeface="Lucida Sans Unicode" pitchFamily="2"/>
              </a:rPr>
              <a:t>CMS: 2 physical levels</a:t>
            </a:r>
          </a:p>
        </p:txBody>
      </p:sp>
      <p:sp>
        <p:nvSpPr>
          <p:cNvPr id="82" name="Freeform 81">
            <a:extLst>
              <a:ext uri="{FF2B5EF4-FFF2-40B4-BE49-F238E27FC236}">
                <a16:creationId xmlns:a16="http://schemas.microsoft.com/office/drawing/2014/main" id="{BB85A2EF-753B-3D46-9B04-98F1A282A3EC}"/>
              </a:ext>
            </a:extLst>
          </p:cNvPr>
          <p:cNvSpPr/>
          <p:nvPr/>
        </p:nvSpPr>
        <p:spPr>
          <a:xfrm>
            <a:off x="1023840" y="5278320"/>
            <a:ext cx="7359840" cy="1325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43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FF"/>
                </a:solidFill>
                <a:latin typeface="Arial" pitchFamily="34"/>
                <a:ea typeface="Lucida Sans Unicode" pitchFamily="2"/>
                <a:cs typeface="Lucida Sans Unicode" pitchFamily="2"/>
              </a:rPr>
              <a:t>Atlas has 3 levels with “Regions of Interest”</a:t>
            </a:r>
          </a:p>
          <a:p>
            <a:pPr marL="0" marR="0" lvl="0" indent="0" algn="l" rtl="0" hangingPunct="0">
              <a:lnSpc>
                <a:spcPct val="100000"/>
              </a:lnSpc>
              <a:spcBef>
                <a:spcPts val="0"/>
              </a:spcBef>
              <a:spcAft>
                <a:spcPts val="43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FF"/>
                </a:solidFill>
                <a:latin typeface="Arial" pitchFamily="34"/>
                <a:ea typeface="Lucida Sans Unicode" pitchFamily="2"/>
                <a:cs typeface="Lucida Sans Unicode" pitchFamily="2"/>
              </a:rPr>
              <a:t>CMS has only 2 levels.</a:t>
            </a:r>
          </a:p>
          <a:p>
            <a:pPr marL="0" marR="0" lvl="0" indent="0" algn="l" rtl="0" hangingPunct="0">
              <a:lnSpc>
                <a:spcPct val="100000"/>
              </a:lnSpc>
              <a:spcBef>
                <a:spcPts val="0"/>
              </a:spcBef>
              <a:spcAft>
                <a:spcPts val="43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FF"/>
                </a:solidFill>
                <a:latin typeface="Arial" pitchFamily="34"/>
                <a:ea typeface="Lucida Sans Unicode" pitchFamily="2"/>
                <a:cs typeface="Lucida Sans Unicode" pitchFamily="2"/>
              </a:rPr>
              <a:t>CMS’ Switching Network needs to perform at much higher throughput (1000 GB/s vs 1/100 of that for 3 levels)  </a:t>
            </a:r>
          </a:p>
          <a:p>
            <a:pPr marL="0" marR="0" lvl="0" indent="0" algn="l" rtl="0" hangingPunct="0">
              <a:lnSpc>
                <a:spcPct val="100000"/>
              </a:lnSpc>
              <a:spcBef>
                <a:spcPts val="0"/>
              </a:spcBef>
              <a:spcAft>
                <a:spcPts val="437"/>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FF"/>
                </a:solidFill>
                <a:latin typeface="Arial" pitchFamily="34"/>
                <a:ea typeface="Lucida Sans Unicode" pitchFamily="2"/>
                <a:cs typeface="Lucida Sans Unicode" pitchFamily="2"/>
              </a:rPr>
              <a:t>But the processor farm has the full view of all L1 events</a:t>
            </a:r>
          </a:p>
        </p:txBody>
      </p:sp>
      <p:sp>
        <p:nvSpPr>
          <p:cNvPr id="83" name="Freeform 82">
            <a:extLst>
              <a:ext uri="{FF2B5EF4-FFF2-40B4-BE49-F238E27FC236}">
                <a16:creationId xmlns:a16="http://schemas.microsoft.com/office/drawing/2014/main" id="{2B76C977-DF76-414A-BA81-C9623EDBFD8E}"/>
              </a:ext>
            </a:extLst>
          </p:cNvPr>
          <p:cNvSpPr/>
          <p:nvPr/>
        </p:nvSpPr>
        <p:spPr>
          <a:xfrm>
            <a:off x="1279440" y="2084400"/>
            <a:ext cx="66240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800000"/>
                </a:solidFill>
                <a:latin typeface="Arial" pitchFamily="34"/>
                <a:ea typeface="Lucida Sans Unicode" pitchFamily="2"/>
                <a:cs typeface="Lucida Sans Unicode" pitchFamily="2"/>
              </a:rPr>
              <a:t>40MHz</a:t>
            </a:r>
          </a:p>
        </p:txBody>
      </p:sp>
      <p:sp>
        <p:nvSpPr>
          <p:cNvPr id="84" name="Freeform 83">
            <a:extLst>
              <a:ext uri="{FF2B5EF4-FFF2-40B4-BE49-F238E27FC236}">
                <a16:creationId xmlns:a16="http://schemas.microsoft.com/office/drawing/2014/main" id="{44250726-12A7-CA4E-A35F-360C2BB78B21}"/>
              </a:ext>
            </a:extLst>
          </p:cNvPr>
          <p:cNvSpPr/>
          <p:nvPr/>
        </p:nvSpPr>
        <p:spPr>
          <a:xfrm>
            <a:off x="1254240" y="2801880"/>
            <a:ext cx="730799"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800000"/>
                </a:solidFill>
                <a:latin typeface="Arial" pitchFamily="34"/>
                <a:ea typeface="Lucida Sans Unicode" pitchFamily="2"/>
                <a:cs typeface="Lucida Sans Unicode" pitchFamily="2"/>
              </a:rPr>
              <a:t>100KHz</a:t>
            </a:r>
          </a:p>
        </p:txBody>
      </p:sp>
      <p:sp>
        <p:nvSpPr>
          <p:cNvPr id="85" name="Freeform 84">
            <a:extLst>
              <a:ext uri="{FF2B5EF4-FFF2-40B4-BE49-F238E27FC236}">
                <a16:creationId xmlns:a16="http://schemas.microsoft.com/office/drawing/2014/main" id="{45395A01-F0D3-7C40-B282-E75E3D1B47C2}"/>
              </a:ext>
            </a:extLst>
          </p:cNvPr>
          <p:cNvSpPr/>
          <p:nvPr/>
        </p:nvSpPr>
        <p:spPr>
          <a:xfrm>
            <a:off x="1374839" y="3502079"/>
            <a:ext cx="56160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800000"/>
                </a:solidFill>
                <a:latin typeface="Arial" pitchFamily="34"/>
                <a:ea typeface="Lucida Sans Unicode" pitchFamily="2"/>
                <a:cs typeface="Lucida Sans Unicode" pitchFamily="2"/>
              </a:rPr>
              <a:t>1KHz</a:t>
            </a:r>
          </a:p>
        </p:txBody>
      </p:sp>
      <p:sp>
        <p:nvSpPr>
          <p:cNvPr id="86" name="Freeform 85">
            <a:extLst>
              <a:ext uri="{FF2B5EF4-FFF2-40B4-BE49-F238E27FC236}">
                <a16:creationId xmlns:a16="http://schemas.microsoft.com/office/drawing/2014/main" id="{F650FBD6-B7E4-4747-80A4-D690A0D3B3DA}"/>
              </a:ext>
            </a:extLst>
          </p:cNvPr>
          <p:cNvSpPr/>
          <p:nvPr/>
        </p:nvSpPr>
        <p:spPr>
          <a:xfrm>
            <a:off x="4782960" y="2039759"/>
            <a:ext cx="66240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800000"/>
                </a:solidFill>
                <a:latin typeface="Arial" pitchFamily="34"/>
                <a:ea typeface="Lucida Sans Unicode" pitchFamily="2"/>
                <a:cs typeface="Lucida Sans Unicode" pitchFamily="2"/>
              </a:rPr>
              <a:t>40MHz</a:t>
            </a:r>
          </a:p>
        </p:txBody>
      </p:sp>
      <p:sp>
        <p:nvSpPr>
          <p:cNvPr id="87" name="Freeform 86">
            <a:extLst>
              <a:ext uri="{FF2B5EF4-FFF2-40B4-BE49-F238E27FC236}">
                <a16:creationId xmlns:a16="http://schemas.microsoft.com/office/drawing/2014/main" id="{3AA0E2FD-CB1C-1D4C-8B4E-24816440EDE0}"/>
              </a:ext>
            </a:extLst>
          </p:cNvPr>
          <p:cNvSpPr/>
          <p:nvPr/>
        </p:nvSpPr>
        <p:spPr>
          <a:xfrm>
            <a:off x="4781520" y="3159000"/>
            <a:ext cx="730799"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800000"/>
                </a:solidFill>
                <a:latin typeface="Arial" pitchFamily="34"/>
                <a:ea typeface="Lucida Sans Unicode" pitchFamily="2"/>
                <a:cs typeface="Lucida Sans Unicode" pitchFamily="2"/>
              </a:rPr>
              <a:t>100KHz</a:t>
            </a:r>
          </a:p>
        </p:txBody>
      </p:sp>
      <p:sp>
        <p:nvSpPr>
          <p:cNvPr id="88" name="Freeform 87">
            <a:extLst>
              <a:ext uri="{FF2B5EF4-FFF2-40B4-BE49-F238E27FC236}">
                <a16:creationId xmlns:a16="http://schemas.microsoft.com/office/drawing/2014/main" id="{A703FD34-904D-8643-BB8C-1D386CF53D2B}"/>
              </a:ext>
            </a:extLst>
          </p:cNvPr>
          <p:cNvSpPr/>
          <p:nvPr/>
        </p:nvSpPr>
        <p:spPr>
          <a:xfrm>
            <a:off x="4846680" y="4643280"/>
            <a:ext cx="62100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800000"/>
                </a:solidFill>
                <a:latin typeface="Arial" pitchFamily="34"/>
                <a:ea typeface="Lucida Sans Unicode" pitchFamily="2"/>
                <a:cs typeface="Lucida Sans Unicode" pitchFamily="2"/>
              </a:rPr>
              <a:t>100Hz</a:t>
            </a:r>
          </a:p>
        </p:txBody>
      </p:sp>
      <p:sp>
        <p:nvSpPr>
          <p:cNvPr id="89" name="Freeform 88">
            <a:extLst>
              <a:ext uri="{FF2B5EF4-FFF2-40B4-BE49-F238E27FC236}">
                <a16:creationId xmlns:a16="http://schemas.microsoft.com/office/drawing/2014/main" id="{42E395F5-0231-C341-8E2B-74AB92229A5A}"/>
              </a:ext>
            </a:extLst>
          </p:cNvPr>
          <p:cNvSpPr/>
          <p:nvPr/>
        </p:nvSpPr>
        <p:spPr>
          <a:xfrm>
            <a:off x="1279440" y="4535640"/>
            <a:ext cx="62100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200" b="1" i="0" u="none" strike="noStrike" baseline="0">
                <a:ln>
                  <a:noFill/>
                </a:ln>
                <a:solidFill>
                  <a:srgbClr val="800000"/>
                </a:solidFill>
                <a:latin typeface="Arial" pitchFamily="34"/>
                <a:ea typeface="Lucida Sans Unicode" pitchFamily="2"/>
                <a:cs typeface="Lucida Sans Unicode" pitchFamily="2"/>
              </a:rPr>
              <a:t>100Hz</a:t>
            </a:r>
          </a:p>
        </p:txBody>
      </p:sp>
      <p:grpSp>
        <p:nvGrpSpPr>
          <p:cNvPr id="90" name="Group 89">
            <a:extLst>
              <a:ext uri="{FF2B5EF4-FFF2-40B4-BE49-F238E27FC236}">
                <a16:creationId xmlns:a16="http://schemas.microsoft.com/office/drawing/2014/main" id="{EE3087EA-E732-E143-84D9-36AC54D40871}"/>
              </a:ext>
            </a:extLst>
          </p:cNvPr>
          <p:cNvGrpSpPr/>
          <p:nvPr/>
        </p:nvGrpSpPr>
        <p:grpSpPr>
          <a:xfrm>
            <a:off x="260280" y="1306440"/>
            <a:ext cx="1023839" cy="1006560"/>
            <a:chOff x="260280" y="1306440"/>
            <a:chExt cx="1023839" cy="1006560"/>
          </a:xfrm>
        </p:grpSpPr>
        <p:pic>
          <p:nvPicPr>
            <p:cNvPr id="91" name="Picture 90">
              <a:extLst>
                <a:ext uri="{FF2B5EF4-FFF2-40B4-BE49-F238E27FC236}">
                  <a16:creationId xmlns:a16="http://schemas.microsoft.com/office/drawing/2014/main" id="{B3786517-E421-C645-89ED-5DCDCF5D0409}"/>
                </a:ext>
              </a:extLst>
            </p:cNvPr>
            <p:cNvPicPr>
              <a:picLocks noChangeAspect="1"/>
            </p:cNvPicPr>
            <p:nvPr/>
          </p:nvPicPr>
          <p:blipFill>
            <a:blip r:embed="rId3">
              <a:lum/>
              <a:alphaModFix/>
            </a:blip>
            <a:srcRect/>
            <a:stretch>
              <a:fillRect/>
            </a:stretch>
          </p:blipFill>
          <p:spPr>
            <a:xfrm>
              <a:off x="262080" y="1585800"/>
              <a:ext cx="1022039" cy="727200"/>
            </a:xfrm>
            <a:prstGeom prst="rect">
              <a:avLst/>
            </a:prstGeom>
            <a:noFill/>
            <a:ln>
              <a:noFill/>
            </a:ln>
          </p:spPr>
        </p:pic>
        <p:sp>
          <p:nvSpPr>
            <p:cNvPr id="92" name="Freeform 91">
              <a:extLst>
                <a:ext uri="{FF2B5EF4-FFF2-40B4-BE49-F238E27FC236}">
                  <a16:creationId xmlns:a16="http://schemas.microsoft.com/office/drawing/2014/main" id="{38F3D2E7-2D2A-9741-AE72-41D0C13E15EE}"/>
                </a:ext>
              </a:extLst>
            </p:cNvPr>
            <p:cNvSpPr/>
            <p:nvPr/>
          </p:nvSpPr>
          <p:spPr>
            <a:xfrm>
              <a:off x="260280" y="1306440"/>
              <a:ext cx="842039" cy="337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00"/>
                  </a:solidFill>
                  <a:latin typeface="Times New Roman" pitchFamily="18"/>
                  <a:ea typeface="Lucida Sans Unicode" pitchFamily="2"/>
                  <a:cs typeface="Lucida Sans Unicode" pitchFamily="2"/>
                </a:rPr>
                <a:t>ATLAS</a:t>
              </a:r>
            </a:p>
          </p:txBody>
        </p:sp>
      </p:grpSp>
      <p:grpSp>
        <p:nvGrpSpPr>
          <p:cNvPr id="93" name="Group 92">
            <a:extLst>
              <a:ext uri="{FF2B5EF4-FFF2-40B4-BE49-F238E27FC236}">
                <a16:creationId xmlns:a16="http://schemas.microsoft.com/office/drawing/2014/main" id="{2EBB65D7-5D79-0547-9CA8-D11F9D890E54}"/>
              </a:ext>
            </a:extLst>
          </p:cNvPr>
          <p:cNvGrpSpPr/>
          <p:nvPr/>
        </p:nvGrpSpPr>
        <p:grpSpPr>
          <a:xfrm>
            <a:off x="7813799" y="1374839"/>
            <a:ext cx="873000" cy="785881"/>
            <a:chOff x="7813799" y="1374839"/>
            <a:chExt cx="873000" cy="785881"/>
          </a:xfrm>
        </p:grpSpPr>
        <p:pic>
          <p:nvPicPr>
            <p:cNvPr id="94" name="Picture 93">
              <a:extLst>
                <a:ext uri="{FF2B5EF4-FFF2-40B4-BE49-F238E27FC236}">
                  <a16:creationId xmlns:a16="http://schemas.microsoft.com/office/drawing/2014/main" id="{209229AB-44EE-C14D-8E5F-24D13B8F89C0}"/>
                </a:ext>
              </a:extLst>
            </p:cNvPr>
            <p:cNvPicPr>
              <a:picLocks noChangeAspect="1"/>
            </p:cNvPicPr>
            <p:nvPr/>
          </p:nvPicPr>
          <p:blipFill>
            <a:blip r:embed="rId4">
              <a:lum/>
              <a:alphaModFix/>
            </a:blip>
            <a:srcRect/>
            <a:stretch>
              <a:fillRect/>
            </a:stretch>
          </p:blipFill>
          <p:spPr>
            <a:xfrm>
              <a:off x="7908839" y="1600200"/>
              <a:ext cx="777960" cy="560520"/>
            </a:xfrm>
            <a:prstGeom prst="rect">
              <a:avLst/>
            </a:prstGeom>
            <a:noFill/>
            <a:ln>
              <a:noFill/>
            </a:ln>
          </p:spPr>
        </p:pic>
        <p:sp>
          <p:nvSpPr>
            <p:cNvPr id="95" name="Freeform 94">
              <a:extLst>
                <a:ext uri="{FF2B5EF4-FFF2-40B4-BE49-F238E27FC236}">
                  <a16:creationId xmlns:a16="http://schemas.microsoft.com/office/drawing/2014/main" id="{16B58089-F24D-8E47-BB88-CA3D9C981484}"/>
                </a:ext>
              </a:extLst>
            </p:cNvPr>
            <p:cNvSpPr/>
            <p:nvPr/>
          </p:nvSpPr>
          <p:spPr>
            <a:xfrm>
              <a:off x="7813799" y="1374839"/>
              <a:ext cx="631800" cy="337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000000"/>
                  </a:solidFill>
                  <a:latin typeface="Times New Roman" pitchFamily="18"/>
                  <a:ea typeface="Lucida Sans Unicode" pitchFamily="2"/>
                  <a:cs typeface="Lucida Sans Unicode" pitchFamily="2"/>
                </a:rPr>
                <a:t>CMS</a:t>
              </a:r>
            </a:p>
          </p:txBody>
        </p:sp>
      </p:grpSp>
      <p:grpSp>
        <p:nvGrpSpPr>
          <p:cNvPr id="96" name="Group 95">
            <a:extLst>
              <a:ext uri="{FF2B5EF4-FFF2-40B4-BE49-F238E27FC236}">
                <a16:creationId xmlns:a16="http://schemas.microsoft.com/office/drawing/2014/main" id="{DC72AA01-7BCC-9242-A1D1-62FCFD227F28}"/>
              </a:ext>
            </a:extLst>
          </p:cNvPr>
          <p:cNvGrpSpPr/>
          <p:nvPr/>
        </p:nvGrpSpPr>
        <p:grpSpPr>
          <a:xfrm>
            <a:off x="1314360" y="3173400"/>
            <a:ext cx="4273559" cy="598679"/>
            <a:chOff x="1314360" y="3173400"/>
            <a:chExt cx="4273559" cy="598679"/>
          </a:xfrm>
        </p:grpSpPr>
        <p:sp>
          <p:nvSpPr>
            <p:cNvPr id="97" name="Freeform 96">
              <a:extLst>
                <a:ext uri="{FF2B5EF4-FFF2-40B4-BE49-F238E27FC236}">
                  <a16:creationId xmlns:a16="http://schemas.microsoft.com/office/drawing/2014/main" id="{070CBD0B-B10F-5845-9552-2A2053014E78}"/>
                </a:ext>
              </a:extLst>
            </p:cNvPr>
            <p:cNvSpPr/>
            <p:nvPr/>
          </p:nvSpPr>
          <p:spPr>
            <a:xfrm>
              <a:off x="1314360" y="3502079"/>
              <a:ext cx="660600" cy="27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8160" cap="sq">
              <a:solidFill>
                <a:srgbClr val="FF0033"/>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8" name="Freeform 97">
              <a:extLst>
                <a:ext uri="{FF2B5EF4-FFF2-40B4-BE49-F238E27FC236}">
                  <a16:creationId xmlns:a16="http://schemas.microsoft.com/office/drawing/2014/main" id="{FD125FF8-17E6-9442-8E98-8231AA10FC52}"/>
                </a:ext>
              </a:extLst>
            </p:cNvPr>
            <p:cNvSpPr/>
            <p:nvPr/>
          </p:nvSpPr>
          <p:spPr>
            <a:xfrm>
              <a:off x="4738680" y="3173400"/>
              <a:ext cx="849239" cy="27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8160" cap="sq">
              <a:solidFill>
                <a:srgbClr val="FF0033"/>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page55">
    <p:spTree>
      <p:nvGrpSpPr>
        <p:cNvPr id="1" name=""/>
        <p:cNvGrpSpPr/>
        <p:nvPr/>
      </p:nvGrpSpPr>
      <p:grpSpPr>
        <a:xfrm>
          <a:off x="0" y="0"/>
          <a:ext cx="0" cy="0"/>
          <a:chOff x="0" y="0"/>
          <a:chExt cx="0" cy="0"/>
        </a:xfrm>
      </p:grpSpPr>
      <p:sp>
        <p:nvSpPr>
          <p:cNvPr id="123" name="Slide Number Placeholder 1">
            <a:extLst>
              <a:ext uri="{FF2B5EF4-FFF2-40B4-BE49-F238E27FC236}">
                <a16:creationId xmlns:a16="http://schemas.microsoft.com/office/drawing/2014/main" id="{123B5CFB-EF8D-264E-9AE2-F63222D12435}"/>
              </a:ext>
            </a:extLst>
          </p:cNvPr>
          <p:cNvSpPr>
            <a:spLocks noGrp="1"/>
          </p:cNvSpPr>
          <p:nvPr>
            <p:ph type="sldNum" sz="quarter" idx="10"/>
          </p:nvPr>
        </p:nvSpPr>
        <p:spPr/>
        <p:txBody>
          <a:bodyPr>
            <a:normAutofit lnSpcReduction="10000"/>
          </a:bodyPr>
          <a:lstStyle/>
          <a:p>
            <a:pPr lvl="0"/>
            <a:fld id="{F97A7402-FC6B-6547-92B5-3967A3ED329C}" type="slidenum">
              <a:t>53</a:t>
            </a:fld>
            <a:endParaRPr lang="en-GB"/>
          </a:p>
        </p:txBody>
      </p:sp>
      <p:sp>
        <p:nvSpPr>
          <p:cNvPr id="2" name="Title 1">
            <a:extLst>
              <a:ext uri="{FF2B5EF4-FFF2-40B4-BE49-F238E27FC236}">
                <a16:creationId xmlns:a16="http://schemas.microsoft.com/office/drawing/2014/main" id="{05B10C72-8600-BF4E-BCD1-BF2227E0E1EA}"/>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PHENIX DAQ Event builder</a:t>
            </a:r>
          </a:p>
        </p:txBody>
      </p:sp>
      <p:sp>
        <p:nvSpPr>
          <p:cNvPr id="3" name="Straight Connector 2">
            <a:extLst>
              <a:ext uri="{FF2B5EF4-FFF2-40B4-BE49-F238E27FC236}">
                <a16:creationId xmlns:a16="http://schemas.microsoft.com/office/drawing/2014/main" id="{89259B5A-9B4C-F34C-AE0F-4AAD49370077}"/>
              </a:ext>
            </a:extLst>
          </p:cNvPr>
          <p:cNvSpPr/>
          <p:nvPr/>
        </p:nvSpPr>
        <p:spPr>
          <a:xfrm>
            <a:off x="2665440" y="2227320"/>
            <a:ext cx="830159"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Straight Connector 3">
            <a:extLst>
              <a:ext uri="{FF2B5EF4-FFF2-40B4-BE49-F238E27FC236}">
                <a16:creationId xmlns:a16="http://schemas.microsoft.com/office/drawing/2014/main" id="{E5931417-766A-AE4C-84D5-9E07720B1AD4}"/>
              </a:ext>
            </a:extLst>
          </p:cNvPr>
          <p:cNvSpPr/>
          <p:nvPr/>
        </p:nvSpPr>
        <p:spPr>
          <a:xfrm>
            <a:off x="2630520" y="3090960"/>
            <a:ext cx="830160"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Straight Connector 4">
            <a:extLst>
              <a:ext uri="{FF2B5EF4-FFF2-40B4-BE49-F238E27FC236}">
                <a16:creationId xmlns:a16="http://schemas.microsoft.com/office/drawing/2014/main" id="{79DF10CD-4FE3-2247-8D97-E1B98E361683}"/>
              </a:ext>
            </a:extLst>
          </p:cNvPr>
          <p:cNvSpPr/>
          <p:nvPr/>
        </p:nvSpPr>
        <p:spPr>
          <a:xfrm>
            <a:off x="1766880" y="1974960"/>
            <a:ext cx="830160"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Straight Connector 5">
            <a:extLst>
              <a:ext uri="{FF2B5EF4-FFF2-40B4-BE49-F238E27FC236}">
                <a16:creationId xmlns:a16="http://schemas.microsoft.com/office/drawing/2014/main" id="{2A5F5B66-E98A-9A41-B155-B8C05CE6EE6D}"/>
              </a:ext>
            </a:extLst>
          </p:cNvPr>
          <p:cNvSpPr/>
          <p:nvPr/>
        </p:nvSpPr>
        <p:spPr>
          <a:xfrm>
            <a:off x="1730519" y="233532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Straight Connector 6">
            <a:extLst>
              <a:ext uri="{FF2B5EF4-FFF2-40B4-BE49-F238E27FC236}">
                <a16:creationId xmlns:a16="http://schemas.microsoft.com/office/drawing/2014/main" id="{F8DD33D8-BB90-EC48-A568-BB5DE3F5761C}"/>
              </a:ext>
            </a:extLst>
          </p:cNvPr>
          <p:cNvSpPr/>
          <p:nvPr/>
        </p:nvSpPr>
        <p:spPr>
          <a:xfrm>
            <a:off x="1874880" y="2982960"/>
            <a:ext cx="830159" cy="1439"/>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EA64E319-2FE2-B140-ABE0-940071351224}"/>
              </a:ext>
            </a:extLst>
          </p:cNvPr>
          <p:cNvSpPr/>
          <p:nvPr/>
        </p:nvSpPr>
        <p:spPr>
          <a:xfrm>
            <a:off x="1838160" y="3343319"/>
            <a:ext cx="830520"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6B2813DA-44DC-AC41-B61B-F135D2837B41}"/>
              </a:ext>
            </a:extLst>
          </p:cNvPr>
          <p:cNvSpPr/>
          <p:nvPr/>
        </p:nvSpPr>
        <p:spPr>
          <a:xfrm>
            <a:off x="1801800" y="3666960"/>
            <a:ext cx="830160" cy="1799"/>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Straight Connector 9">
            <a:extLst>
              <a:ext uri="{FF2B5EF4-FFF2-40B4-BE49-F238E27FC236}">
                <a16:creationId xmlns:a16="http://schemas.microsoft.com/office/drawing/2014/main" id="{57561A09-647F-744E-A64A-44BDC8571162}"/>
              </a:ext>
            </a:extLst>
          </p:cNvPr>
          <p:cNvSpPr/>
          <p:nvPr/>
        </p:nvSpPr>
        <p:spPr>
          <a:xfrm>
            <a:off x="685799" y="197496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Straight Connector 10">
            <a:extLst>
              <a:ext uri="{FF2B5EF4-FFF2-40B4-BE49-F238E27FC236}">
                <a16:creationId xmlns:a16="http://schemas.microsoft.com/office/drawing/2014/main" id="{14D83110-FEF1-EC4C-A7B3-25503E88CE6D}"/>
              </a:ext>
            </a:extLst>
          </p:cNvPr>
          <p:cNvSpPr/>
          <p:nvPr/>
        </p:nvSpPr>
        <p:spPr>
          <a:xfrm>
            <a:off x="685799" y="1830239"/>
            <a:ext cx="830161" cy="1801"/>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Straight Connector 11">
            <a:extLst>
              <a:ext uri="{FF2B5EF4-FFF2-40B4-BE49-F238E27FC236}">
                <a16:creationId xmlns:a16="http://schemas.microsoft.com/office/drawing/2014/main" id="{BFC456F4-8CB5-7E42-A954-C57C51D0E283}"/>
              </a:ext>
            </a:extLst>
          </p:cNvPr>
          <p:cNvSpPr/>
          <p:nvPr/>
        </p:nvSpPr>
        <p:spPr>
          <a:xfrm>
            <a:off x="685799" y="247824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Straight Connector 12">
            <a:extLst>
              <a:ext uri="{FF2B5EF4-FFF2-40B4-BE49-F238E27FC236}">
                <a16:creationId xmlns:a16="http://schemas.microsoft.com/office/drawing/2014/main" id="{F5EE034B-2D28-1840-94BD-45BDAECB9197}"/>
              </a:ext>
            </a:extLst>
          </p:cNvPr>
          <p:cNvSpPr/>
          <p:nvPr/>
        </p:nvSpPr>
        <p:spPr>
          <a:xfrm>
            <a:off x="685799" y="233532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Straight Connector 13">
            <a:extLst>
              <a:ext uri="{FF2B5EF4-FFF2-40B4-BE49-F238E27FC236}">
                <a16:creationId xmlns:a16="http://schemas.microsoft.com/office/drawing/2014/main" id="{3339FA59-3497-E84F-9D03-04E0B2145E55}"/>
              </a:ext>
            </a:extLst>
          </p:cNvPr>
          <p:cNvSpPr/>
          <p:nvPr/>
        </p:nvSpPr>
        <p:spPr>
          <a:xfrm>
            <a:off x="685799" y="290988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Straight Connector 14">
            <a:extLst>
              <a:ext uri="{FF2B5EF4-FFF2-40B4-BE49-F238E27FC236}">
                <a16:creationId xmlns:a16="http://schemas.microsoft.com/office/drawing/2014/main" id="{F658BCD5-47DB-A548-A7B7-DE63821DD4D9}"/>
              </a:ext>
            </a:extLst>
          </p:cNvPr>
          <p:cNvSpPr/>
          <p:nvPr/>
        </p:nvSpPr>
        <p:spPr>
          <a:xfrm>
            <a:off x="685799" y="3270240"/>
            <a:ext cx="830161" cy="1439"/>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Straight Connector 15">
            <a:extLst>
              <a:ext uri="{FF2B5EF4-FFF2-40B4-BE49-F238E27FC236}">
                <a16:creationId xmlns:a16="http://schemas.microsoft.com/office/drawing/2014/main" id="{042B699D-0EE5-2A42-AFBA-71AF5A947F4A}"/>
              </a:ext>
            </a:extLst>
          </p:cNvPr>
          <p:cNvSpPr/>
          <p:nvPr/>
        </p:nvSpPr>
        <p:spPr>
          <a:xfrm>
            <a:off x="685799" y="384660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Freeform 16">
            <a:extLst>
              <a:ext uri="{FF2B5EF4-FFF2-40B4-BE49-F238E27FC236}">
                <a16:creationId xmlns:a16="http://schemas.microsoft.com/office/drawing/2014/main" id="{9AF4BF5C-BA7E-D54A-983E-E8B54A2ACEF8}"/>
              </a:ext>
            </a:extLst>
          </p:cNvPr>
          <p:cNvSpPr/>
          <p:nvPr/>
        </p:nvSpPr>
        <p:spPr>
          <a:xfrm>
            <a:off x="3198960" y="1166760"/>
            <a:ext cx="3751200" cy="321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AEAEA">
              <a:alpha val="50000"/>
            </a:srgbClr>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18" name="Group 17">
            <a:extLst>
              <a:ext uri="{FF2B5EF4-FFF2-40B4-BE49-F238E27FC236}">
                <a16:creationId xmlns:a16="http://schemas.microsoft.com/office/drawing/2014/main" id="{C5C28DDA-F5D8-A749-94A5-127354707657}"/>
              </a:ext>
            </a:extLst>
          </p:cNvPr>
          <p:cNvGrpSpPr/>
          <p:nvPr/>
        </p:nvGrpSpPr>
        <p:grpSpPr>
          <a:xfrm>
            <a:off x="5878440" y="1700280"/>
            <a:ext cx="912960" cy="2442960"/>
            <a:chOff x="5878440" y="1700280"/>
            <a:chExt cx="912960" cy="2442960"/>
          </a:xfrm>
        </p:grpSpPr>
        <p:grpSp>
          <p:nvGrpSpPr>
            <p:cNvPr id="19" name="Group 18">
              <a:extLst>
                <a:ext uri="{FF2B5EF4-FFF2-40B4-BE49-F238E27FC236}">
                  <a16:creationId xmlns:a16="http://schemas.microsoft.com/office/drawing/2014/main" id="{FB6854FB-07D5-BA46-B35F-AA0A206E56D4}"/>
                </a:ext>
              </a:extLst>
            </p:cNvPr>
            <p:cNvGrpSpPr/>
            <p:nvPr/>
          </p:nvGrpSpPr>
          <p:grpSpPr>
            <a:xfrm>
              <a:off x="6183360" y="1700280"/>
              <a:ext cx="608040" cy="2214360"/>
              <a:chOff x="6183360" y="1700280"/>
              <a:chExt cx="608040" cy="2214360"/>
            </a:xfrm>
          </p:grpSpPr>
          <p:sp>
            <p:nvSpPr>
              <p:cNvPr id="20" name="Freeform 19">
                <a:extLst>
                  <a:ext uri="{FF2B5EF4-FFF2-40B4-BE49-F238E27FC236}">
                    <a16:creationId xmlns:a16="http://schemas.microsoft.com/office/drawing/2014/main" id="{688F5CF0-A35D-E548-B40E-7A9B6304E49A}"/>
                  </a:ext>
                </a:extLst>
              </p:cNvPr>
              <p:cNvSpPr/>
              <p:nvPr/>
            </p:nvSpPr>
            <p:spPr>
              <a:xfrm>
                <a:off x="6183360" y="170028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1" name="Freeform 20">
                <a:extLst>
                  <a:ext uri="{FF2B5EF4-FFF2-40B4-BE49-F238E27FC236}">
                    <a16:creationId xmlns:a16="http://schemas.microsoft.com/office/drawing/2014/main" id="{6E4CE71D-E3CE-F142-8A65-A492B59534B6}"/>
                  </a:ext>
                </a:extLst>
              </p:cNvPr>
              <p:cNvSpPr/>
              <p:nvPr/>
            </p:nvSpPr>
            <p:spPr>
              <a:xfrm>
                <a:off x="6183360" y="21589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2" name="Freeform 21">
                <a:extLst>
                  <a:ext uri="{FF2B5EF4-FFF2-40B4-BE49-F238E27FC236}">
                    <a16:creationId xmlns:a16="http://schemas.microsoft.com/office/drawing/2014/main" id="{D83C4915-3274-F948-BF7E-F47C488B603D}"/>
                  </a:ext>
                </a:extLst>
              </p:cNvPr>
              <p:cNvSpPr/>
              <p:nvPr/>
            </p:nvSpPr>
            <p:spPr>
              <a:xfrm>
                <a:off x="6183360" y="261936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3" name="Freeform 22">
                <a:extLst>
                  <a:ext uri="{FF2B5EF4-FFF2-40B4-BE49-F238E27FC236}">
                    <a16:creationId xmlns:a16="http://schemas.microsoft.com/office/drawing/2014/main" id="{CDC0543C-1A43-214E-AE91-AEB6C154514F}"/>
                  </a:ext>
                </a:extLst>
              </p:cNvPr>
              <p:cNvSpPr/>
              <p:nvPr/>
            </p:nvSpPr>
            <p:spPr>
              <a:xfrm>
                <a:off x="6183360" y="307980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4" name="Freeform 23">
                <a:extLst>
                  <a:ext uri="{FF2B5EF4-FFF2-40B4-BE49-F238E27FC236}">
                    <a16:creationId xmlns:a16="http://schemas.microsoft.com/office/drawing/2014/main" id="{CB318D86-C183-3847-B001-09B69B648398}"/>
                  </a:ext>
                </a:extLst>
              </p:cNvPr>
              <p:cNvSpPr/>
              <p:nvPr/>
            </p:nvSpPr>
            <p:spPr>
              <a:xfrm>
                <a:off x="6183360" y="353700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grpSp>
        <p:grpSp>
          <p:nvGrpSpPr>
            <p:cNvPr id="25" name="Group 24">
              <a:extLst>
                <a:ext uri="{FF2B5EF4-FFF2-40B4-BE49-F238E27FC236}">
                  <a16:creationId xmlns:a16="http://schemas.microsoft.com/office/drawing/2014/main" id="{B5CE29F6-45F3-7C43-9E8F-7E43AEEBF948}"/>
                </a:ext>
              </a:extLst>
            </p:cNvPr>
            <p:cNvGrpSpPr/>
            <p:nvPr/>
          </p:nvGrpSpPr>
          <p:grpSpPr>
            <a:xfrm>
              <a:off x="5878440" y="1928879"/>
              <a:ext cx="606600" cy="2214361"/>
              <a:chOff x="5878440" y="1928879"/>
              <a:chExt cx="606600" cy="2214361"/>
            </a:xfrm>
          </p:grpSpPr>
          <p:sp>
            <p:nvSpPr>
              <p:cNvPr id="26" name="Freeform 25">
                <a:extLst>
                  <a:ext uri="{FF2B5EF4-FFF2-40B4-BE49-F238E27FC236}">
                    <a16:creationId xmlns:a16="http://schemas.microsoft.com/office/drawing/2014/main" id="{420346F6-AF98-A744-A0AD-33D85E68F3E6}"/>
                  </a:ext>
                </a:extLst>
              </p:cNvPr>
              <p:cNvSpPr/>
              <p:nvPr/>
            </p:nvSpPr>
            <p:spPr>
              <a:xfrm>
                <a:off x="5878440" y="1928879"/>
                <a:ext cx="60660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7" name="Freeform 26">
                <a:extLst>
                  <a:ext uri="{FF2B5EF4-FFF2-40B4-BE49-F238E27FC236}">
                    <a16:creationId xmlns:a16="http://schemas.microsoft.com/office/drawing/2014/main" id="{3B195441-41DD-2F4D-80A3-BE9D17A705C3}"/>
                  </a:ext>
                </a:extLst>
              </p:cNvPr>
              <p:cNvSpPr/>
              <p:nvPr/>
            </p:nvSpPr>
            <p:spPr>
              <a:xfrm>
                <a:off x="5878440" y="2390760"/>
                <a:ext cx="60660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8" name="Freeform 27">
                <a:extLst>
                  <a:ext uri="{FF2B5EF4-FFF2-40B4-BE49-F238E27FC236}">
                    <a16:creationId xmlns:a16="http://schemas.microsoft.com/office/drawing/2014/main" id="{5DE90ABA-D0C3-6F45-ABB0-3D50B3310557}"/>
                  </a:ext>
                </a:extLst>
              </p:cNvPr>
              <p:cNvSpPr/>
              <p:nvPr/>
            </p:nvSpPr>
            <p:spPr>
              <a:xfrm>
                <a:off x="5878440" y="2847960"/>
                <a:ext cx="60660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9" name="Freeform 28">
                <a:extLst>
                  <a:ext uri="{FF2B5EF4-FFF2-40B4-BE49-F238E27FC236}">
                    <a16:creationId xmlns:a16="http://schemas.microsoft.com/office/drawing/2014/main" id="{E03D046B-BB6D-1D42-9D7C-60B92B3B6A81}"/>
                  </a:ext>
                </a:extLst>
              </p:cNvPr>
              <p:cNvSpPr/>
              <p:nvPr/>
            </p:nvSpPr>
            <p:spPr>
              <a:xfrm>
                <a:off x="5878440" y="3308400"/>
                <a:ext cx="60660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30" name="Freeform 29">
                <a:extLst>
                  <a:ext uri="{FF2B5EF4-FFF2-40B4-BE49-F238E27FC236}">
                    <a16:creationId xmlns:a16="http://schemas.microsoft.com/office/drawing/2014/main" id="{CDBC9C8D-C888-314A-8E8E-B8E8353AB4BB}"/>
                  </a:ext>
                </a:extLst>
              </p:cNvPr>
              <p:cNvSpPr/>
              <p:nvPr/>
            </p:nvSpPr>
            <p:spPr>
              <a:xfrm>
                <a:off x="5878440" y="3765600"/>
                <a:ext cx="60660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grpSp>
      </p:grpSp>
      <p:grpSp>
        <p:nvGrpSpPr>
          <p:cNvPr id="31" name="Group 30">
            <a:extLst>
              <a:ext uri="{FF2B5EF4-FFF2-40B4-BE49-F238E27FC236}">
                <a16:creationId xmlns:a16="http://schemas.microsoft.com/office/drawing/2014/main" id="{09DC818F-7019-1E4F-B449-7DF2061DE90F}"/>
              </a:ext>
            </a:extLst>
          </p:cNvPr>
          <p:cNvGrpSpPr/>
          <p:nvPr/>
        </p:nvGrpSpPr>
        <p:grpSpPr>
          <a:xfrm>
            <a:off x="3274920" y="1778040"/>
            <a:ext cx="914399" cy="2442960"/>
            <a:chOff x="3274920" y="1778040"/>
            <a:chExt cx="914399" cy="2442960"/>
          </a:xfrm>
        </p:grpSpPr>
        <p:grpSp>
          <p:nvGrpSpPr>
            <p:cNvPr id="32" name="Group 31">
              <a:extLst>
                <a:ext uri="{FF2B5EF4-FFF2-40B4-BE49-F238E27FC236}">
                  <a16:creationId xmlns:a16="http://schemas.microsoft.com/office/drawing/2014/main" id="{CE6BAAA3-F8BB-C742-B851-968290B3E3CE}"/>
                </a:ext>
              </a:extLst>
            </p:cNvPr>
            <p:cNvGrpSpPr/>
            <p:nvPr/>
          </p:nvGrpSpPr>
          <p:grpSpPr>
            <a:xfrm>
              <a:off x="3581279" y="1778040"/>
              <a:ext cx="608040" cy="2214359"/>
              <a:chOff x="3581279" y="1778040"/>
              <a:chExt cx="608040" cy="2214359"/>
            </a:xfrm>
          </p:grpSpPr>
          <p:sp>
            <p:nvSpPr>
              <p:cNvPr id="33" name="Freeform 32">
                <a:extLst>
                  <a:ext uri="{FF2B5EF4-FFF2-40B4-BE49-F238E27FC236}">
                    <a16:creationId xmlns:a16="http://schemas.microsoft.com/office/drawing/2014/main" id="{6F66101D-DAA5-E14C-97D4-C2D8C479076D}"/>
                  </a:ext>
                </a:extLst>
              </p:cNvPr>
              <p:cNvSpPr/>
              <p:nvPr/>
            </p:nvSpPr>
            <p:spPr>
              <a:xfrm>
                <a:off x="3581279" y="17780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4" name="Freeform 33">
                <a:extLst>
                  <a:ext uri="{FF2B5EF4-FFF2-40B4-BE49-F238E27FC236}">
                    <a16:creationId xmlns:a16="http://schemas.microsoft.com/office/drawing/2014/main" id="{9DA97D8E-1E52-3B4C-9F9D-3973C8BF1517}"/>
                  </a:ext>
                </a:extLst>
              </p:cNvPr>
              <p:cNvSpPr/>
              <p:nvPr/>
            </p:nvSpPr>
            <p:spPr>
              <a:xfrm>
                <a:off x="3581279" y="22352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5" name="Freeform 34">
                <a:extLst>
                  <a:ext uri="{FF2B5EF4-FFF2-40B4-BE49-F238E27FC236}">
                    <a16:creationId xmlns:a16="http://schemas.microsoft.com/office/drawing/2014/main" id="{08C92C00-1A7C-9446-8838-5969E07F60E8}"/>
                  </a:ext>
                </a:extLst>
              </p:cNvPr>
              <p:cNvSpPr/>
              <p:nvPr/>
            </p:nvSpPr>
            <p:spPr>
              <a:xfrm>
                <a:off x="3581279" y="26971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6" name="Freeform 35">
                <a:extLst>
                  <a:ext uri="{FF2B5EF4-FFF2-40B4-BE49-F238E27FC236}">
                    <a16:creationId xmlns:a16="http://schemas.microsoft.com/office/drawing/2014/main" id="{E9163CE4-A9F4-0C41-AD99-3CA99A1B47F2}"/>
                  </a:ext>
                </a:extLst>
              </p:cNvPr>
              <p:cNvSpPr/>
              <p:nvPr/>
            </p:nvSpPr>
            <p:spPr>
              <a:xfrm>
                <a:off x="3581279" y="31543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7" name="Freeform 36">
                <a:extLst>
                  <a:ext uri="{FF2B5EF4-FFF2-40B4-BE49-F238E27FC236}">
                    <a16:creationId xmlns:a16="http://schemas.microsoft.com/office/drawing/2014/main" id="{A043F2AC-D0F2-C64D-AD80-9FF38BA946A5}"/>
                  </a:ext>
                </a:extLst>
              </p:cNvPr>
              <p:cNvSpPr/>
              <p:nvPr/>
            </p:nvSpPr>
            <p:spPr>
              <a:xfrm>
                <a:off x="3581279" y="3614759"/>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grpSp>
        <p:grpSp>
          <p:nvGrpSpPr>
            <p:cNvPr id="38" name="Group 37">
              <a:extLst>
                <a:ext uri="{FF2B5EF4-FFF2-40B4-BE49-F238E27FC236}">
                  <a16:creationId xmlns:a16="http://schemas.microsoft.com/office/drawing/2014/main" id="{68394BA3-4A90-B740-8A2F-BAF722D935A8}"/>
                </a:ext>
              </a:extLst>
            </p:cNvPr>
            <p:cNvGrpSpPr/>
            <p:nvPr/>
          </p:nvGrpSpPr>
          <p:grpSpPr>
            <a:xfrm>
              <a:off x="3274920" y="2006640"/>
              <a:ext cx="608040" cy="2214360"/>
              <a:chOff x="3274920" y="2006640"/>
              <a:chExt cx="608040" cy="2214360"/>
            </a:xfrm>
          </p:grpSpPr>
          <p:sp>
            <p:nvSpPr>
              <p:cNvPr id="39" name="Freeform 38">
                <a:extLst>
                  <a:ext uri="{FF2B5EF4-FFF2-40B4-BE49-F238E27FC236}">
                    <a16:creationId xmlns:a16="http://schemas.microsoft.com/office/drawing/2014/main" id="{F295ACE7-C0D3-2647-80DA-932CAC069A76}"/>
                  </a:ext>
                </a:extLst>
              </p:cNvPr>
              <p:cNvSpPr/>
              <p:nvPr/>
            </p:nvSpPr>
            <p:spPr>
              <a:xfrm>
                <a:off x="3274920" y="20066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0" name="Freeform 39">
                <a:extLst>
                  <a:ext uri="{FF2B5EF4-FFF2-40B4-BE49-F238E27FC236}">
                    <a16:creationId xmlns:a16="http://schemas.microsoft.com/office/drawing/2014/main" id="{CF03E8D6-9FF1-344D-8978-89AB654AC314}"/>
                  </a:ext>
                </a:extLst>
              </p:cNvPr>
              <p:cNvSpPr/>
              <p:nvPr/>
            </p:nvSpPr>
            <p:spPr>
              <a:xfrm>
                <a:off x="3274920" y="246528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1" name="Freeform 40">
                <a:extLst>
                  <a:ext uri="{FF2B5EF4-FFF2-40B4-BE49-F238E27FC236}">
                    <a16:creationId xmlns:a16="http://schemas.microsoft.com/office/drawing/2014/main" id="{FE2BE1AE-F72B-3645-807F-8E19DBC97609}"/>
                  </a:ext>
                </a:extLst>
              </p:cNvPr>
              <p:cNvSpPr/>
              <p:nvPr/>
            </p:nvSpPr>
            <p:spPr>
              <a:xfrm>
                <a:off x="3274920" y="2925719"/>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2" name="Freeform 41">
                <a:extLst>
                  <a:ext uri="{FF2B5EF4-FFF2-40B4-BE49-F238E27FC236}">
                    <a16:creationId xmlns:a16="http://schemas.microsoft.com/office/drawing/2014/main" id="{65BC6780-4E97-DD41-A5E3-063398F77583}"/>
                  </a:ext>
                </a:extLst>
              </p:cNvPr>
              <p:cNvSpPr/>
              <p:nvPr/>
            </p:nvSpPr>
            <p:spPr>
              <a:xfrm>
                <a:off x="3274920" y="33829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3" name="Freeform 42">
                <a:extLst>
                  <a:ext uri="{FF2B5EF4-FFF2-40B4-BE49-F238E27FC236}">
                    <a16:creationId xmlns:a16="http://schemas.microsoft.com/office/drawing/2014/main" id="{C005C2D2-E05D-0244-96DD-450BBCE504CD}"/>
                  </a:ext>
                </a:extLst>
              </p:cNvPr>
              <p:cNvSpPr/>
              <p:nvPr/>
            </p:nvSpPr>
            <p:spPr>
              <a:xfrm>
                <a:off x="3274920" y="384336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grpSp>
      </p:grpSp>
      <p:sp>
        <p:nvSpPr>
          <p:cNvPr id="44" name="Freeform 43">
            <a:extLst>
              <a:ext uri="{FF2B5EF4-FFF2-40B4-BE49-F238E27FC236}">
                <a16:creationId xmlns:a16="http://schemas.microsoft.com/office/drawing/2014/main" id="{60E77AC7-087D-C042-AFFB-1E2A9B0E1CCD}"/>
              </a:ext>
            </a:extLst>
          </p:cNvPr>
          <p:cNvSpPr/>
          <p:nvPr/>
        </p:nvSpPr>
        <p:spPr>
          <a:xfrm>
            <a:off x="4576680" y="1700280"/>
            <a:ext cx="995400" cy="25257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FFFF"/>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10Gigabit</a:t>
            </a:r>
          </a:p>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Crossbar</a:t>
            </a:r>
          </a:p>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Switch</a:t>
            </a:r>
          </a:p>
        </p:txBody>
      </p:sp>
      <p:sp>
        <p:nvSpPr>
          <p:cNvPr id="45" name="Straight Connector 44">
            <a:extLst>
              <a:ext uri="{FF2B5EF4-FFF2-40B4-BE49-F238E27FC236}">
                <a16:creationId xmlns:a16="http://schemas.microsoft.com/office/drawing/2014/main" id="{22112AFE-4A49-354F-B77C-E909C6B96669}"/>
              </a:ext>
            </a:extLst>
          </p:cNvPr>
          <p:cNvSpPr/>
          <p:nvPr/>
        </p:nvSpPr>
        <p:spPr>
          <a:xfrm>
            <a:off x="4194000" y="2465280"/>
            <a:ext cx="38268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6" name="Straight Connector 45">
            <a:extLst>
              <a:ext uri="{FF2B5EF4-FFF2-40B4-BE49-F238E27FC236}">
                <a16:creationId xmlns:a16="http://schemas.microsoft.com/office/drawing/2014/main" id="{D342E0EF-C43E-BF4E-9BDB-F3D5F6E9B98E}"/>
              </a:ext>
            </a:extLst>
          </p:cNvPr>
          <p:cNvSpPr/>
          <p:nvPr/>
        </p:nvSpPr>
        <p:spPr>
          <a:xfrm>
            <a:off x="4194000" y="2925719"/>
            <a:ext cx="382680" cy="180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7" name="Straight Connector 46">
            <a:extLst>
              <a:ext uri="{FF2B5EF4-FFF2-40B4-BE49-F238E27FC236}">
                <a16:creationId xmlns:a16="http://schemas.microsoft.com/office/drawing/2014/main" id="{5AD91890-F0A8-7A4E-AACD-1FE97A239FDA}"/>
              </a:ext>
            </a:extLst>
          </p:cNvPr>
          <p:cNvSpPr/>
          <p:nvPr/>
        </p:nvSpPr>
        <p:spPr>
          <a:xfrm>
            <a:off x="4194000" y="3386160"/>
            <a:ext cx="3826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8" name="Straight Connector 47">
            <a:extLst>
              <a:ext uri="{FF2B5EF4-FFF2-40B4-BE49-F238E27FC236}">
                <a16:creationId xmlns:a16="http://schemas.microsoft.com/office/drawing/2014/main" id="{1F35DC74-1E3A-3048-922F-45689668A149}"/>
              </a:ext>
            </a:extLst>
          </p:cNvPr>
          <p:cNvSpPr/>
          <p:nvPr/>
        </p:nvSpPr>
        <p:spPr>
          <a:xfrm>
            <a:off x="4194000" y="3843360"/>
            <a:ext cx="3826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9" name="Straight Connector 48">
            <a:extLst>
              <a:ext uri="{FF2B5EF4-FFF2-40B4-BE49-F238E27FC236}">
                <a16:creationId xmlns:a16="http://schemas.microsoft.com/office/drawing/2014/main" id="{7F0ED2EB-BDE0-264F-B11A-42B7D069DFD9}"/>
              </a:ext>
            </a:extLst>
          </p:cNvPr>
          <p:cNvSpPr/>
          <p:nvPr/>
        </p:nvSpPr>
        <p:spPr>
          <a:xfrm>
            <a:off x="4194000" y="2006640"/>
            <a:ext cx="3826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0" name="Straight Connector 49">
            <a:extLst>
              <a:ext uri="{FF2B5EF4-FFF2-40B4-BE49-F238E27FC236}">
                <a16:creationId xmlns:a16="http://schemas.microsoft.com/office/drawing/2014/main" id="{E9276404-504B-E049-9455-FE1960FCD622}"/>
              </a:ext>
            </a:extLst>
          </p:cNvPr>
          <p:cNvSpPr/>
          <p:nvPr/>
        </p:nvSpPr>
        <p:spPr>
          <a:xfrm>
            <a:off x="3887640" y="2236680"/>
            <a:ext cx="68904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1" name="Straight Connector 50">
            <a:extLst>
              <a:ext uri="{FF2B5EF4-FFF2-40B4-BE49-F238E27FC236}">
                <a16:creationId xmlns:a16="http://schemas.microsoft.com/office/drawing/2014/main" id="{12931CE3-0EF7-9848-ABB9-4CF7FA6A05F8}"/>
              </a:ext>
            </a:extLst>
          </p:cNvPr>
          <p:cNvSpPr/>
          <p:nvPr/>
        </p:nvSpPr>
        <p:spPr>
          <a:xfrm>
            <a:off x="3887640" y="2697120"/>
            <a:ext cx="68904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2" name="Straight Connector 51">
            <a:extLst>
              <a:ext uri="{FF2B5EF4-FFF2-40B4-BE49-F238E27FC236}">
                <a16:creationId xmlns:a16="http://schemas.microsoft.com/office/drawing/2014/main" id="{D984AB57-4088-5441-8122-EE0D4B410967}"/>
              </a:ext>
            </a:extLst>
          </p:cNvPr>
          <p:cNvSpPr/>
          <p:nvPr/>
        </p:nvSpPr>
        <p:spPr>
          <a:xfrm>
            <a:off x="3887640" y="3154320"/>
            <a:ext cx="68904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3" name="Straight Connector 52">
            <a:extLst>
              <a:ext uri="{FF2B5EF4-FFF2-40B4-BE49-F238E27FC236}">
                <a16:creationId xmlns:a16="http://schemas.microsoft.com/office/drawing/2014/main" id="{263A8093-EEBA-F24C-B47D-7C49DE8C7C70}"/>
              </a:ext>
            </a:extLst>
          </p:cNvPr>
          <p:cNvSpPr/>
          <p:nvPr/>
        </p:nvSpPr>
        <p:spPr>
          <a:xfrm>
            <a:off x="3887640" y="3614759"/>
            <a:ext cx="689040" cy="144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4" name="Straight Connector 53">
            <a:extLst>
              <a:ext uri="{FF2B5EF4-FFF2-40B4-BE49-F238E27FC236}">
                <a16:creationId xmlns:a16="http://schemas.microsoft.com/office/drawing/2014/main" id="{B3725F2D-0671-774A-B105-55C2ED72DB95}"/>
              </a:ext>
            </a:extLst>
          </p:cNvPr>
          <p:cNvSpPr/>
          <p:nvPr/>
        </p:nvSpPr>
        <p:spPr>
          <a:xfrm>
            <a:off x="5572080" y="1855799"/>
            <a:ext cx="611280" cy="144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5" name="Straight Connector 54">
            <a:extLst>
              <a:ext uri="{FF2B5EF4-FFF2-40B4-BE49-F238E27FC236}">
                <a16:creationId xmlns:a16="http://schemas.microsoft.com/office/drawing/2014/main" id="{64A8981F-9E16-4C4B-A83F-950FDA748038}"/>
              </a:ext>
            </a:extLst>
          </p:cNvPr>
          <p:cNvSpPr/>
          <p:nvPr/>
        </p:nvSpPr>
        <p:spPr>
          <a:xfrm>
            <a:off x="5572080" y="2313000"/>
            <a:ext cx="6112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6" name="Straight Connector 55">
            <a:extLst>
              <a:ext uri="{FF2B5EF4-FFF2-40B4-BE49-F238E27FC236}">
                <a16:creationId xmlns:a16="http://schemas.microsoft.com/office/drawing/2014/main" id="{6978B15F-6E94-DE4A-AEBE-5B027EB45013}"/>
              </a:ext>
            </a:extLst>
          </p:cNvPr>
          <p:cNvSpPr/>
          <p:nvPr/>
        </p:nvSpPr>
        <p:spPr>
          <a:xfrm>
            <a:off x="5572080" y="2773440"/>
            <a:ext cx="6112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7" name="Straight Connector 56">
            <a:extLst>
              <a:ext uri="{FF2B5EF4-FFF2-40B4-BE49-F238E27FC236}">
                <a16:creationId xmlns:a16="http://schemas.microsoft.com/office/drawing/2014/main" id="{FC886063-9D6C-494F-B2E5-8CE5FCC2089A}"/>
              </a:ext>
            </a:extLst>
          </p:cNvPr>
          <p:cNvSpPr/>
          <p:nvPr/>
        </p:nvSpPr>
        <p:spPr>
          <a:xfrm>
            <a:off x="5572080" y="3232080"/>
            <a:ext cx="61128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8" name="Straight Connector 57">
            <a:extLst>
              <a:ext uri="{FF2B5EF4-FFF2-40B4-BE49-F238E27FC236}">
                <a16:creationId xmlns:a16="http://schemas.microsoft.com/office/drawing/2014/main" id="{D20A831B-9A31-6340-A26A-082E23DFF633}"/>
              </a:ext>
            </a:extLst>
          </p:cNvPr>
          <p:cNvSpPr/>
          <p:nvPr/>
        </p:nvSpPr>
        <p:spPr>
          <a:xfrm>
            <a:off x="5572080" y="3689279"/>
            <a:ext cx="611280" cy="180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9" name="Straight Connector 58">
            <a:extLst>
              <a:ext uri="{FF2B5EF4-FFF2-40B4-BE49-F238E27FC236}">
                <a16:creationId xmlns:a16="http://schemas.microsoft.com/office/drawing/2014/main" id="{2E70DA11-C648-D84A-B7D6-E2B855A0961E}"/>
              </a:ext>
            </a:extLst>
          </p:cNvPr>
          <p:cNvSpPr/>
          <p:nvPr/>
        </p:nvSpPr>
        <p:spPr>
          <a:xfrm>
            <a:off x="5572080" y="2084400"/>
            <a:ext cx="306360" cy="1439"/>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0" name="Straight Connector 59">
            <a:extLst>
              <a:ext uri="{FF2B5EF4-FFF2-40B4-BE49-F238E27FC236}">
                <a16:creationId xmlns:a16="http://schemas.microsoft.com/office/drawing/2014/main" id="{F3D8281E-05BE-0C47-BC70-1AFCBD80C9B1}"/>
              </a:ext>
            </a:extLst>
          </p:cNvPr>
          <p:cNvSpPr/>
          <p:nvPr/>
        </p:nvSpPr>
        <p:spPr>
          <a:xfrm>
            <a:off x="5572080" y="2544840"/>
            <a:ext cx="30636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1" name="Straight Connector 60">
            <a:extLst>
              <a:ext uri="{FF2B5EF4-FFF2-40B4-BE49-F238E27FC236}">
                <a16:creationId xmlns:a16="http://schemas.microsoft.com/office/drawing/2014/main" id="{E6D1E056-1A32-B142-A13B-4B80065788A6}"/>
              </a:ext>
            </a:extLst>
          </p:cNvPr>
          <p:cNvSpPr/>
          <p:nvPr/>
        </p:nvSpPr>
        <p:spPr>
          <a:xfrm>
            <a:off x="5572080" y="3002040"/>
            <a:ext cx="30636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2" name="Straight Connector 61">
            <a:extLst>
              <a:ext uri="{FF2B5EF4-FFF2-40B4-BE49-F238E27FC236}">
                <a16:creationId xmlns:a16="http://schemas.microsoft.com/office/drawing/2014/main" id="{7935CCBD-0760-9045-B787-71E78BFAA1B5}"/>
              </a:ext>
            </a:extLst>
          </p:cNvPr>
          <p:cNvSpPr/>
          <p:nvPr/>
        </p:nvSpPr>
        <p:spPr>
          <a:xfrm>
            <a:off x="5572080" y="3460680"/>
            <a:ext cx="306360" cy="1799"/>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3" name="Straight Connector 62">
            <a:extLst>
              <a:ext uri="{FF2B5EF4-FFF2-40B4-BE49-F238E27FC236}">
                <a16:creationId xmlns:a16="http://schemas.microsoft.com/office/drawing/2014/main" id="{46723B4E-A39A-CF4D-A968-567E3FFA843A}"/>
              </a:ext>
            </a:extLst>
          </p:cNvPr>
          <p:cNvSpPr/>
          <p:nvPr/>
        </p:nvSpPr>
        <p:spPr>
          <a:xfrm>
            <a:off x="5572080" y="3921120"/>
            <a:ext cx="30636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4" name="Straight Connector 63">
            <a:extLst>
              <a:ext uri="{FF2B5EF4-FFF2-40B4-BE49-F238E27FC236}">
                <a16:creationId xmlns:a16="http://schemas.microsoft.com/office/drawing/2014/main" id="{657549E9-4D06-2E43-B8FB-7F4D4EEAE9C9}"/>
              </a:ext>
            </a:extLst>
          </p:cNvPr>
          <p:cNvSpPr/>
          <p:nvPr/>
        </p:nvSpPr>
        <p:spPr>
          <a:xfrm>
            <a:off x="6796080" y="2390760"/>
            <a:ext cx="38268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5" name="Straight Connector 64">
            <a:extLst>
              <a:ext uri="{FF2B5EF4-FFF2-40B4-BE49-F238E27FC236}">
                <a16:creationId xmlns:a16="http://schemas.microsoft.com/office/drawing/2014/main" id="{DE28FF4B-61A6-AB41-9E0C-BB7492878B74}"/>
              </a:ext>
            </a:extLst>
          </p:cNvPr>
          <p:cNvSpPr/>
          <p:nvPr/>
        </p:nvSpPr>
        <p:spPr>
          <a:xfrm>
            <a:off x="6796080" y="2847960"/>
            <a:ext cx="38268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6" name="Straight Connector 65">
            <a:extLst>
              <a:ext uri="{FF2B5EF4-FFF2-40B4-BE49-F238E27FC236}">
                <a16:creationId xmlns:a16="http://schemas.microsoft.com/office/drawing/2014/main" id="{343FE961-48F9-0B42-864E-2FA058E57770}"/>
              </a:ext>
            </a:extLst>
          </p:cNvPr>
          <p:cNvSpPr/>
          <p:nvPr/>
        </p:nvSpPr>
        <p:spPr>
          <a:xfrm>
            <a:off x="6796080" y="3308400"/>
            <a:ext cx="382680" cy="1439"/>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7" name="Straight Connector 66">
            <a:extLst>
              <a:ext uri="{FF2B5EF4-FFF2-40B4-BE49-F238E27FC236}">
                <a16:creationId xmlns:a16="http://schemas.microsoft.com/office/drawing/2014/main" id="{33AF31FF-F4E1-F049-8577-0BAA064D3306}"/>
              </a:ext>
            </a:extLst>
          </p:cNvPr>
          <p:cNvSpPr/>
          <p:nvPr/>
        </p:nvSpPr>
        <p:spPr>
          <a:xfrm>
            <a:off x="6796080" y="3767040"/>
            <a:ext cx="382680" cy="180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8" name="Straight Connector 67">
            <a:extLst>
              <a:ext uri="{FF2B5EF4-FFF2-40B4-BE49-F238E27FC236}">
                <a16:creationId xmlns:a16="http://schemas.microsoft.com/office/drawing/2014/main" id="{01EEBC09-3201-EA4A-8455-E51AABCD6316}"/>
              </a:ext>
            </a:extLst>
          </p:cNvPr>
          <p:cNvSpPr/>
          <p:nvPr/>
        </p:nvSpPr>
        <p:spPr>
          <a:xfrm>
            <a:off x="6796080" y="1930319"/>
            <a:ext cx="382680" cy="180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9" name="Straight Connector 68">
            <a:extLst>
              <a:ext uri="{FF2B5EF4-FFF2-40B4-BE49-F238E27FC236}">
                <a16:creationId xmlns:a16="http://schemas.microsoft.com/office/drawing/2014/main" id="{4B3F74A5-49C3-5A48-881E-4A5DD67A8F82}"/>
              </a:ext>
            </a:extLst>
          </p:cNvPr>
          <p:cNvSpPr/>
          <p:nvPr/>
        </p:nvSpPr>
        <p:spPr>
          <a:xfrm>
            <a:off x="6489720" y="2158920"/>
            <a:ext cx="689040" cy="180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0" name="Straight Connector 69">
            <a:extLst>
              <a:ext uri="{FF2B5EF4-FFF2-40B4-BE49-F238E27FC236}">
                <a16:creationId xmlns:a16="http://schemas.microsoft.com/office/drawing/2014/main" id="{99685126-5E66-B142-875D-FF856F1EEFA9}"/>
              </a:ext>
            </a:extLst>
          </p:cNvPr>
          <p:cNvSpPr/>
          <p:nvPr/>
        </p:nvSpPr>
        <p:spPr>
          <a:xfrm>
            <a:off x="6489720" y="2619360"/>
            <a:ext cx="68904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1" name="Straight Connector 70">
            <a:extLst>
              <a:ext uri="{FF2B5EF4-FFF2-40B4-BE49-F238E27FC236}">
                <a16:creationId xmlns:a16="http://schemas.microsoft.com/office/drawing/2014/main" id="{993B7AF6-F7E9-9040-B9CC-713C5520E3C8}"/>
              </a:ext>
            </a:extLst>
          </p:cNvPr>
          <p:cNvSpPr/>
          <p:nvPr/>
        </p:nvSpPr>
        <p:spPr>
          <a:xfrm>
            <a:off x="6489720" y="3079800"/>
            <a:ext cx="68904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2" name="Straight Connector 71">
            <a:extLst>
              <a:ext uri="{FF2B5EF4-FFF2-40B4-BE49-F238E27FC236}">
                <a16:creationId xmlns:a16="http://schemas.microsoft.com/office/drawing/2014/main" id="{2157D375-5DA8-1746-9012-3307631F438C}"/>
              </a:ext>
            </a:extLst>
          </p:cNvPr>
          <p:cNvSpPr/>
          <p:nvPr/>
        </p:nvSpPr>
        <p:spPr>
          <a:xfrm>
            <a:off x="6489720" y="3537000"/>
            <a:ext cx="68904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3" name="Straight Connector 72">
            <a:extLst>
              <a:ext uri="{FF2B5EF4-FFF2-40B4-BE49-F238E27FC236}">
                <a16:creationId xmlns:a16="http://schemas.microsoft.com/office/drawing/2014/main" id="{1B3B2F26-B08F-2D4A-B268-54438ECE2B72}"/>
              </a:ext>
            </a:extLst>
          </p:cNvPr>
          <p:cNvSpPr/>
          <p:nvPr/>
        </p:nvSpPr>
        <p:spPr>
          <a:xfrm>
            <a:off x="6489720" y="3995640"/>
            <a:ext cx="689040" cy="1799"/>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4" name="Straight Connector 73">
            <a:extLst>
              <a:ext uri="{FF2B5EF4-FFF2-40B4-BE49-F238E27FC236}">
                <a16:creationId xmlns:a16="http://schemas.microsoft.com/office/drawing/2014/main" id="{9450E1F9-6FE1-664E-ADD6-BB81A65F17C5}"/>
              </a:ext>
            </a:extLst>
          </p:cNvPr>
          <p:cNvSpPr/>
          <p:nvPr/>
        </p:nvSpPr>
        <p:spPr>
          <a:xfrm>
            <a:off x="3274920" y="3843360"/>
            <a:ext cx="61272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5" name="Freeform 74">
            <a:extLst>
              <a:ext uri="{FF2B5EF4-FFF2-40B4-BE49-F238E27FC236}">
                <a16:creationId xmlns:a16="http://schemas.microsoft.com/office/drawing/2014/main" id="{A3243853-8CE5-2142-BD94-71036DAE4D15}"/>
              </a:ext>
            </a:extLst>
          </p:cNvPr>
          <p:cNvSpPr/>
          <p:nvPr/>
        </p:nvSpPr>
        <p:spPr>
          <a:xfrm>
            <a:off x="8547119" y="2673360"/>
            <a:ext cx="474840" cy="504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To</a:t>
            </a:r>
          </a:p>
          <a:p>
            <a:pPr marL="0" marR="0" lvl="0" indent="0" algn="l"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Tape</a:t>
            </a:r>
          </a:p>
        </p:txBody>
      </p:sp>
      <p:sp>
        <p:nvSpPr>
          <p:cNvPr id="76" name="Freeform 75">
            <a:extLst>
              <a:ext uri="{FF2B5EF4-FFF2-40B4-BE49-F238E27FC236}">
                <a16:creationId xmlns:a16="http://schemas.microsoft.com/office/drawing/2014/main" id="{B8B59D8B-8D5C-8C4C-B0CB-E5343D28113A}"/>
              </a:ext>
            </a:extLst>
          </p:cNvPr>
          <p:cNvSpPr/>
          <p:nvPr/>
        </p:nvSpPr>
        <p:spPr>
          <a:xfrm>
            <a:off x="4475160" y="1243080"/>
            <a:ext cx="103104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Event Builder</a:t>
            </a:r>
          </a:p>
        </p:txBody>
      </p:sp>
      <p:grpSp>
        <p:nvGrpSpPr>
          <p:cNvPr id="77" name="Group 76">
            <a:extLst>
              <a:ext uri="{FF2B5EF4-FFF2-40B4-BE49-F238E27FC236}">
                <a16:creationId xmlns:a16="http://schemas.microsoft.com/office/drawing/2014/main" id="{B60EC634-5053-BC43-A3DC-44945017D4BD}"/>
              </a:ext>
            </a:extLst>
          </p:cNvPr>
          <p:cNvGrpSpPr/>
          <p:nvPr/>
        </p:nvGrpSpPr>
        <p:grpSpPr>
          <a:xfrm>
            <a:off x="7191360" y="1336680"/>
            <a:ext cx="1278000" cy="406440"/>
            <a:chOff x="7191360" y="1336680"/>
            <a:chExt cx="1278000" cy="406440"/>
          </a:xfrm>
        </p:grpSpPr>
        <p:sp>
          <p:nvSpPr>
            <p:cNvPr id="78" name="Freeform 77">
              <a:extLst>
                <a:ext uri="{FF2B5EF4-FFF2-40B4-BE49-F238E27FC236}">
                  <a16:creationId xmlns:a16="http://schemas.microsoft.com/office/drawing/2014/main" id="{F395E31C-883A-FD46-881B-935770C23EDA}"/>
                </a:ext>
              </a:extLst>
            </p:cNvPr>
            <p:cNvSpPr/>
            <p:nvPr/>
          </p:nvSpPr>
          <p:spPr>
            <a:xfrm>
              <a:off x="7191360" y="133668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79" name="Straight Connector 78">
              <a:extLst>
                <a:ext uri="{FF2B5EF4-FFF2-40B4-BE49-F238E27FC236}">
                  <a16:creationId xmlns:a16="http://schemas.microsoft.com/office/drawing/2014/main" id="{2EEC22E6-5F88-1F40-9145-526AA35DA9BE}"/>
                </a:ext>
              </a:extLst>
            </p:cNvPr>
            <p:cNvSpPr/>
            <p:nvPr/>
          </p:nvSpPr>
          <p:spPr>
            <a:xfrm>
              <a:off x="8015399" y="154152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0" name="Group 79">
            <a:extLst>
              <a:ext uri="{FF2B5EF4-FFF2-40B4-BE49-F238E27FC236}">
                <a16:creationId xmlns:a16="http://schemas.microsoft.com/office/drawing/2014/main" id="{3D3D55E2-2AEB-204C-89D0-5C6AFE2CCD06}"/>
              </a:ext>
            </a:extLst>
          </p:cNvPr>
          <p:cNvGrpSpPr/>
          <p:nvPr/>
        </p:nvGrpSpPr>
        <p:grpSpPr>
          <a:xfrm>
            <a:off x="7191360" y="1778040"/>
            <a:ext cx="1278000" cy="406440"/>
            <a:chOff x="7191360" y="1778040"/>
            <a:chExt cx="1278000" cy="406440"/>
          </a:xfrm>
        </p:grpSpPr>
        <p:sp>
          <p:nvSpPr>
            <p:cNvPr id="81" name="Freeform 80">
              <a:extLst>
                <a:ext uri="{FF2B5EF4-FFF2-40B4-BE49-F238E27FC236}">
                  <a16:creationId xmlns:a16="http://schemas.microsoft.com/office/drawing/2014/main" id="{8D7A8798-D51A-2940-A5DF-1220C20A4266}"/>
                </a:ext>
              </a:extLst>
            </p:cNvPr>
            <p:cNvSpPr/>
            <p:nvPr/>
          </p:nvSpPr>
          <p:spPr>
            <a:xfrm>
              <a:off x="7191360" y="177804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82" name="Straight Connector 81">
              <a:extLst>
                <a:ext uri="{FF2B5EF4-FFF2-40B4-BE49-F238E27FC236}">
                  <a16:creationId xmlns:a16="http://schemas.microsoft.com/office/drawing/2014/main" id="{658611EE-64C4-B84D-A2EF-39C8A7025DBB}"/>
                </a:ext>
              </a:extLst>
            </p:cNvPr>
            <p:cNvSpPr/>
            <p:nvPr/>
          </p:nvSpPr>
          <p:spPr>
            <a:xfrm>
              <a:off x="8015399" y="1984319"/>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3" name="Group 82">
            <a:extLst>
              <a:ext uri="{FF2B5EF4-FFF2-40B4-BE49-F238E27FC236}">
                <a16:creationId xmlns:a16="http://schemas.microsoft.com/office/drawing/2014/main" id="{86C94441-6680-1F46-BE5A-59856D291F38}"/>
              </a:ext>
            </a:extLst>
          </p:cNvPr>
          <p:cNvGrpSpPr/>
          <p:nvPr/>
        </p:nvGrpSpPr>
        <p:grpSpPr>
          <a:xfrm>
            <a:off x="7191360" y="2216160"/>
            <a:ext cx="1278000" cy="406440"/>
            <a:chOff x="7191360" y="2216160"/>
            <a:chExt cx="1278000" cy="406440"/>
          </a:xfrm>
        </p:grpSpPr>
        <p:sp>
          <p:nvSpPr>
            <p:cNvPr id="84" name="Freeform 83">
              <a:extLst>
                <a:ext uri="{FF2B5EF4-FFF2-40B4-BE49-F238E27FC236}">
                  <a16:creationId xmlns:a16="http://schemas.microsoft.com/office/drawing/2014/main" id="{5338BA7D-37DD-7F4F-8C1A-1A61DCE2A4CF}"/>
                </a:ext>
              </a:extLst>
            </p:cNvPr>
            <p:cNvSpPr/>
            <p:nvPr/>
          </p:nvSpPr>
          <p:spPr>
            <a:xfrm>
              <a:off x="7191360" y="221616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85" name="Straight Connector 84">
              <a:extLst>
                <a:ext uri="{FF2B5EF4-FFF2-40B4-BE49-F238E27FC236}">
                  <a16:creationId xmlns:a16="http://schemas.microsoft.com/office/drawing/2014/main" id="{0712FEE3-FCDA-CA42-B5D3-022C67A78CF9}"/>
                </a:ext>
              </a:extLst>
            </p:cNvPr>
            <p:cNvSpPr/>
            <p:nvPr/>
          </p:nvSpPr>
          <p:spPr>
            <a:xfrm>
              <a:off x="8015399" y="242244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6" name="Group 85">
            <a:extLst>
              <a:ext uri="{FF2B5EF4-FFF2-40B4-BE49-F238E27FC236}">
                <a16:creationId xmlns:a16="http://schemas.microsoft.com/office/drawing/2014/main" id="{C3A882B7-E006-3C43-8675-32C32228EF31}"/>
              </a:ext>
            </a:extLst>
          </p:cNvPr>
          <p:cNvGrpSpPr/>
          <p:nvPr/>
        </p:nvGrpSpPr>
        <p:grpSpPr>
          <a:xfrm>
            <a:off x="7191360" y="2657520"/>
            <a:ext cx="1278000" cy="406440"/>
            <a:chOff x="7191360" y="2657520"/>
            <a:chExt cx="1278000" cy="406440"/>
          </a:xfrm>
        </p:grpSpPr>
        <p:sp>
          <p:nvSpPr>
            <p:cNvPr id="87" name="Freeform 86">
              <a:extLst>
                <a:ext uri="{FF2B5EF4-FFF2-40B4-BE49-F238E27FC236}">
                  <a16:creationId xmlns:a16="http://schemas.microsoft.com/office/drawing/2014/main" id="{C61389E1-0711-9448-B93F-BF1B8207A5C3}"/>
                </a:ext>
              </a:extLst>
            </p:cNvPr>
            <p:cNvSpPr/>
            <p:nvPr/>
          </p:nvSpPr>
          <p:spPr>
            <a:xfrm>
              <a:off x="7191360" y="265752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88" name="Straight Connector 87">
              <a:extLst>
                <a:ext uri="{FF2B5EF4-FFF2-40B4-BE49-F238E27FC236}">
                  <a16:creationId xmlns:a16="http://schemas.microsoft.com/office/drawing/2014/main" id="{46CAD6A7-D588-7949-8D7D-B8D835F56E65}"/>
                </a:ext>
              </a:extLst>
            </p:cNvPr>
            <p:cNvSpPr/>
            <p:nvPr/>
          </p:nvSpPr>
          <p:spPr>
            <a:xfrm>
              <a:off x="8015399" y="286380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9" name="Group 88">
            <a:extLst>
              <a:ext uri="{FF2B5EF4-FFF2-40B4-BE49-F238E27FC236}">
                <a16:creationId xmlns:a16="http://schemas.microsoft.com/office/drawing/2014/main" id="{E7169448-1FA5-424F-BAEF-4605DE2C474A}"/>
              </a:ext>
            </a:extLst>
          </p:cNvPr>
          <p:cNvGrpSpPr/>
          <p:nvPr/>
        </p:nvGrpSpPr>
        <p:grpSpPr>
          <a:xfrm>
            <a:off x="7191360" y="3095640"/>
            <a:ext cx="1278000" cy="407880"/>
            <a:chOff x="7191360" y="3095640"/>
            <a:chExt cx="1278000" cy="407880"/>
          </a:xfrm>
        </p:grpSpPr>
        <p:sp>
          <p:nvSpPr>
            <p:cNvPr id="90" name="Freeform 89">
              <a:extLst>
                <a:ext uri="{FF2B5EF4-FFF2-40B4-BE49-F238E27FC236}">
                  <a16:creationId xmlns:a16="http://schemas.microsoft.com/office/drawing/2014/main" id="{AB90DAA4-C5EB-E244-AD8B-2869CE8DDD39}"/>
                </a:ext>
              </a:extLst>
            </p:cNvPr>
            <p:cNvSpPr/>
            <p:nvPr/>
          </p:nvSpPr>
          <p:spPr>
            <a:xfrm>
              <a:off x="7191360" y="3095640"/>
              <a:ext cx="836640" cy="407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91" name="Straight Connector 90">
              <a:extLst>
                <a:ext uri="{FF2B5EF4-FFF2-40B4-BE49-F238E27FC236}">
                  <a16:creationId xmlns:a16="http://schemas.microsoft.com/office/drawing/2014/main" id="{D97EFF12-EBBA-6441-AA47-46AD88D233D7}"/>
                </a:ext>
              </a:extLst>
            </p:cNvPr>
            <p:cNvSpPr/>
            <p:nvPr/>
          </p:nvSpPr>
          <p:spPr>
            <a:xfrm>
              <a:off x="8015399" y="3305159"/>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92" name="Group 91">
            <a:extLst>
              <a:ext uri="{FF2B5EF4-FFF2-40B4-BE49-F238E27FC236}">
                <a16:creationId xmlns:a16="http://schemas.microsoft.com/office/drawing/2014/main" id="{CA9559E9-E80E-604F-AE81-3A2C911D4E2C}"/>
              </a:ext>
            </a:extLst>
          </p:cNvPr>
          <p:cNvGrpSpPr/>
          <p:nvPr/>
        </p:nvGrpSpPr>
        <p:grpSpPr>
          <a:xfrm>
            <a:off x="7191360" y="3537000"/>
            <a:ext cx="1278000" cy="406440"/>
            <a:chOff x="7191360" y="3537000"/>
            <a:chExt cx="1278000" cy="406440"/>
          </a:xfrm>
        </p:grpSpPr>
        <p:sp>
          <p:nvSpPr>
            <p:cNvPr id="93" name="Freeform 92">
              <a:extLst>
                <a:ext uri="{FF2B5EF4-FFF2-40B4-BE49-F238E27FC236}">
                  <a16:creationId xmlns:a16="http://schemas.microsoft.com/office/drawing/2014/main" id="{FEA262D7-6969-F744-82AB-A346B1B7FBE7}"/>
                </a:ext>
              </a:extLst>
            </p:cNvPr>
            <p:cNvSpPr/>
            <p:nvPr/>
          </p:nvSpPr>
          <p:spPr>
            <a:xfrm>
              <a:off x="7191360" y="353700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94" name="Straight Connector 93">
              <a:extLst>
                <a:ext uri="{FF2B5EF4-FFF2-40B4-BE49-F238E27FC236}">
                  <a16:creationId xmlns:a16="http://schemas.microsoft.com/office/drawing/2014/main" id="{19D4F571-8AA3-A349-B302-4D288E733BD7}"/>
                </a:ext>
              </a:extLst>
            </p:cNvPr>
            <p:cNvSpPr/>
            <p:nvPr/>
          </p:nvSpPr>
          <p:spPr>
            <a:xfrm>
              <a:off x="8015399" y="374328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95" name="Group 94">
            <a:extLst>
              <a:ext uri="{FF2B5EF4-FFF2-40B4-BE49-F238E27FC236}">
                <a16:creationId xmlns:a16="http://schemas.microsoft.com/office/drawing/2014/main" id="{B9D7515C-3B8E-FC49-B1A7-B24DD6CED6E5}"/>
              </a:ext>
            </a:extLst>
          </p:cNvPr>
          <p:cNvGrpSpPr/>
          <p:nvPr/>
        </p:nvGrpSpPr>
        <p:grpSpPr>
          <a:xfrm>
            <a:off x="7191360" y="3987720"/>
            <a:ext cx="1278000" cy="406440"/>
            <a:chOff x="7191360" y="3987720"/>
            <a:chExt cx="1278000" cy="406440"/>
          </a:xfrm>
        </p:grpSpPr>
        <p:sp>
          <p:nvSpPr>
            <p:cNvPr id="96" name="Freeform 95">
              <a:extLst>
                <a:ext uri="{FF2B5EF4-FFF2-40B4-BE49-F238E27FC236}">
                  <a16:creationId xmlns:a16="http://schemas.microsoft.com/office/drawing/2014/main" id="{33D5D688-4E1A-A84A-9171-F9F9E7396A16}"/>
                </a:ext>
              </a:extLst>
            </p:cNvPr>
            <p:cNvSpPr/>
            <p:nvPr/>
          </p:nvSpPr>
          <p:spPr>
            <a:xfrm>
              <a:off x="7191360" y="398772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97" name="Straight Connector 96">
              <a:extLst>
                <a:ext uri="{FF2B5EF4-FFF2-40B4-BE49-F238E27FC236}">
                  <a16:creationId xmlns:a16="http://schemas.microsoft.com/office/drawing/2014/main" id="{E46B9E64-267A-9040-8AFA-E36BB79615D7}"/>
                </a:ext>
              </a:extLst>
            </p:cNvPr>
            <p:cNvSpPr/>
            <p:nvPr/>
          </p:nvSpPr>
          <p:spPr>
            <a:xfrm>
              <a:off x="8015399" y="419580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98" name="Group 97">
            <a:extLst>
              <a:ext uri="{FF2B5EF4-FFF2-40B4-BE49-F238E27FC236}">
                <a16:creationId xmlns:a16="http://schemas.microsoft.com/office/drawing/2014/main" id="{E0152FE5-B33C-1545-B174-9ACD97668039}"/>
              </a:ext>
            </a:extLst>
          </p:cNvPr>
          <p:cNvGrpSpPr/>
          <p:nvPr/>
        </p:nvGrpSpPr>
        <p:grpSpPr>
          <a:xfrm>
            <a:off x="235080" y="1741320"/>
            <a:ext cx="608040" cy="2214720"/>
            <a:chOff x="235080" y="1741320"/>
            <a:chExt cx="608040" cy="2214720"/>
          </a:xfrm>
        </p:grpSpPr>
        <p:sp>
          <p:nvSpPr>
            <p:cNvPr id="99" name="Freeform 98">
              <a:extLst>
                <a:ext uri="{FF2B5EF4-FFF2-40B4-BE49-F238E27FC236}">
                  <a16:creationId xmlns:a16="http://schemas.microsoft.com/office/drawing/2014/main" id="{D3C4375B-717B-F846-AAD5-37E376475A99}"/>
                </a:ext>
              </a:extLst>
            </p:cNvPr>
            <p:cNvSpPr/>
            <p:nvPr/>
          </p:nvSpPr>
          <p:spPr>
            <a:xfrm>
              <a:off x="235080" y="17413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0" name="Freeform 99">
              <a:extLst>
                <a:ext uri="{FF2B5EF4-FFF2-40B4-BE49-F238E27FC236}">
                  <a16:creationId xmlns:a16="http://schemas.microsoft.com/office/drawing/2014/main" id="{831CF54B-536C-E142-B7C9-9420FB56E5B6}"/>
                </a:ext>
              </a:extLst>
            </p:cNvPr>
            <p:cNvSpPr/>
            <p:nvPr/>
          </p:nvSpPr>
          <p:spPr>
            <a:xfrm>
              <a:off x="235080" y="2200319"/>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1" name="Freeform 100">
              <a:extLst>
                <a:ext uri="{FF2B5EF4-FFF2-40B4-BE49-F238E27FC236}">
                  <a16:creationId xmlns:a16="http://schemas.microsoft.com/office/drawing/2014/main" id="{92872533-610C-A548-AC8A-D07AA52E35C4}"/>
                </a:ext>
              </a:extLst>
            </p:cNvPr>
            <p:cNvSpPr/>
            <p:nvPr/>
          </p:nvSpPr>
          <p:spPr>
            <a:xfrm>
              <a:off x="235080" y="266076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2" name="Freeform 101">
              <a:extLst>
                <a:ext uri="{FF2B5EF4-FFF2-40B4-BE49-F238E27FC236}">
                  <a16:creationId xmlns:a16="http://schemas.microsoft.com/office/drawing/2014/main" id="{631F5330-D593-5C46-8812-A9D68E9F2927}"/>
                </a:ext>
              </a:extLst>
            </p:cNvPr>
            <p:cNvSpPr/>
            <p:nvPr/>
          </p:nvSpPr>
          <p:spPr>
            <a:xfrm>
              <a:off x="235080" y="311940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3" name="Freeform 102">
              <a:extLst>
                <a:ext uri="{FF2B5EF4-FFF2-40B4-BE49-F238E27FC236}">
                  <a16:creationId xmlns:a16="http://schemas.microsoft.com/office/drawing/2014/main" id="{9D931252-BCD6-754F-8BAA-C54BBCCAC3D9}"/>
                </a:ext>
              </a:extLst>
            </p:cNvPr>
            <p:cNvSpPr/>
            <p:nvPr/>
          </p:nvSpPr>
          <p:spPr>
            <a:xfrm>
              <a:off x="235080" y="357840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grpSp>
      <p:grpSp>
        <p:nvGrpSpPr>
          <p:cNvPr id="104" name="Group 103">
            <a:extLst>
              <a:ext uri="{FF2B5EF4-FFF2-40B4-BE49-F238E27FC236}">
                <a16:creationId xmlns:a16="http://schemas.microsoft.com/office/drawing/2014/main" id="{27B53745-3D68-4E44-B957-45E5589CB03E}"/>
              </a:ext>
            </a:extLst>
          </p:cNvPr>
          <p:cNvGrpSpPr/>
          <p:nvPr/>
        </p:nvGrpSpPr>
        <p:grpSpPr>
          <a:xfrm>
            <a:off x="522359" y="1886040"/>
            <a:ext cx="608040" cy="2214359"/>
            <a:chOff x="522359" y="1886040"/>
            <a:chExt cx="608040" cy="2214359"/>
          </a:xfrm>
        </p:grpSpPr>
        <p:sp>
          <p:nvSpPr>
            <p:cNvPr id="105" name="Freeform 104">
              <a:extLst>
                <a:ext uri="{FF2B5EF4-FFF2-40B4-BE49-F238E27FC236}">
                  <a16:creationId xmlns:a16="http://schemas.microsoft.com/office/drawing/2014/main" id="{68B5C8EC-CD47-FF4A-AF5C-474590B66CE8}"/>
                </a:ext>
              </a:extLst>
            </p:cNvPr>
            <p:cNvSpPr/>
            <p:nvPr/>
          </p:nvSpPr>
          <p:spPr>
            <a:xfrm>
              <a:off x="522359" y="18860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6" name="Freeform 105">
              <a:extLst>
                <a:ext uri="{FF2B5EF4-FFF2-40B4-BE49-F238E27FC236}">
                  <a16:creationId xmlns:a16="http://schemas.microsoft.com/office/drawing/2014/main" id="{4D794B82-9A92-A643-972D-AA47951E87DD}"/>
                </a:ext>
              </a:extLst>
            </p:cNvPr>
            <p:cNvSpPr/>
            <p:nvPr/>
          </p:nvSpPr>
          <p:spPr>
            <a:xfrm>
              <a:off x="522359" y="234468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7" name="Freeform 106">
              <a:extLst>
                <a:ext uri="{FF2B5EF4-FFF2-40B4-BE49-F238E27FC236}">
                  <a16:creationId xmlns:a16="http://schemas.microsoft.com/office/drawing/2014/main" id="{ECC950C1-139C-4446-A4DE-AC0C2444EED6}"/>
                </a:ext>
              </a:extLst>
            </p:cNvPr>
            <p:cNvSpPr/>
            <p:nvPr/>
          </p:nvSpPr>
          <p:spPr>
            <a:xfrm>
              <a:off x="522359" y="280512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8" name="Freeform 107">
              <a:extLst>
                <a:ext uri="{FF2B5EF4-FFF2-40B4-BE49-F238E27FC236}">
                  <a16:creationId xmlns:a16="http://schemas.microsoft.com/office/drawing/2014/main" id="{89509D41-98B0-BF4E-A10F-916C2B930186}"/>
                </a:ext>
              </a:extLst>
            </p:cNvPr>
            <p:cNvSpPr/>
            <p:nvPr/>
          </p:nvSpPr>
          <p:spPr>
            <a:xfrm>
              <a:off x="522359" y="326232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9" name="Freeform 108">
              <a:extLst>
                <a:ext uri="{FF2B5EF4-FFF2-40B4-BE49-F238E27FC236}">
                  <a16:creationId xmlns:a16="http://schemas.microsoft.com/office/drawing/2014/main" id="{F553A32E-75C4-A84A-A703-F97EAE5A35E5}"/>
                </a:ext>
              </a:extLst>
            </p:cNvPr>
            <p:cNvSpPr/>
            <p:nvPr/>
          </p:nvSpPr>
          <p:spPr>
            <a:xfrm>
              <a:off x="522359" y="3722759"/>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grpSp>
      <p:grpSp>
        <p:nvGrpSpPr>
          <p:cNvPr id="110" name="Group 109">
            <a:extLst>
              <a:ext uri="{FF2B5EF4-FFF2-40B4-BE49-F238E27FC236}">
                <a16:creationId xmlns:a16="http://schemas.microsoft.com/office/drawing/2014/main" id="{B23B4DB0-2F6F-D948-ABD8-B563894C6589}"/>
              </a:ext>
            </a:extLst>
          </p:cNvPr>
          <p:cNvGrpSpPr/>
          <p:nvPr/>
        </p:nvGrpSpPr>
        <p:grpSpPr>
          <a:xfrm>
            <a:off x="1459080" y="1741320"/>
            <a:ext cx="607680" cy="2214720"/>
            <a:chOff x="1459080" y="1741320"/>
            <a:chExt cx="607680" cy="2214720"/>
          </a:xfrm>
        </p:grpSpPr>
        <p:sp>
          <p:nvSpPr>
            <p:cNvPr id="111" name="Freeform 110">
              <a:extLst>
                <a:ext uri="{FF2B5EF4-FFF2-40B4-BE49-F238E27FC236}">
                  <a16:creationId xmlns:a16="http://schemas.microsoft.com/office/drawing/2014/main" id="{13C60695-D9CD-8E44-B79C-FD2CE13B90B1}"/>
                </a:ext>
              </a:extLst>
            </p:cNvPr>
            <p:cNvSpPr/>
            <p:nvPr/>
          </p:nvSpPr>
          <p:spPr>
            <a:xfrm>
              <a:off x="1459080" y="1741320"/>
              <a:ext cx="60768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2" name="Freeform 111">
              <a:extLst>
                <a:ext uri="{FF2B5EF4-FFF2-40B4-BE49-F238E27FC236}">
                  <a16:creationId xmlns:a16="http://schemas.microsoft.com/office/drawing/2014/main" id="{F827C4D2-2AFC-954A-B9AC-2801066BE23B}"/>
                </a:ext>
              </a:extLst>
            </p:cNvPr>
            <p:cNvSpPr/>
            <p:nvPr/>
          </p:nvSpPr>
          <p:spPr>
            <a:xfrm>
              <a:off x="1459080" y="2200319"/>
              <a:ext cx="60768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3" name="Freeform 112">
              <a:extLst>
                <a:ext uri="{FF2B5EF4-FFF2-40B4-BE49-F238E27FC236}">
                  <a16:creationId xmlns:a16="http://schemas.microsoft.com/office/drawing/2014/main" id="{160DD454-FC03-264B-9958-F785265C7FB1}"/>
                </a:ext>
              </a:extLst>
            </p:cNvPr>
            <p:cNvSpPr/>
            <p:nvPr/>
          </p:nvSpPr>
          <p:spPr>
            <a:xfrm>
              <a:off x="1459080" y="2660760"/>
              <a:ext cx="60768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4" name="Freeform 113">
              <a:extLst>
                <a:ext uri="{FF2B5EF4-FFF2-40B4-BE49-F238E27FC236}">
                  <a16:creationId xmlns:a16="http://schemas.microsoft.com/office/drawing/2014/main" id="{20B2D4CF-4F55-2342-AA0F-499FF123CBBF}"/>
                </a:ext>
              </a:extLst>
            </p:cNvPr>
            <p:cNvSpPr/>
            <p:nvPr/>
          </p:nvSpPr>
          <p:spPr>
            <a:xfrm>
              <a:off x="1459080" y="3119400"/>
              <a:ext cx="60768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5" name="Freeform 114">
              <a:extLst>
                <a:ext uri="{FF2B5EF4-FFF2-40B4-BE49-F238E27FC236}">
                  <a16:creationId xmlns:a16="http://schemas.microsoft.com/office/drawing/2014/main" id="{1D3ED9A5-188B-9B47-B01A-46343E5F6D60}"/>
                </a:ext>
              </a:extLst>
            </p:cNvPr>
            <p:cNvSpPr/>
            <p:nvPr/>
          </p:nvSpPr>
          <p:spPr>
            <a:xfrm>
              <a:off x="1459080" y="3578400"/>
              <a:ext cx="60768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grpSp>
      <p:sp>
        <p:nvSpPr>
          <p:cNvPr id="116" name="Freeform 115">
            <a:extLst>
              <a:ext uri="{FF2B5EF4-FFF2-40B4-BE49-F238E27FC236}">
                <a16:creationId xmlns:a16="http://schemas.microsoft.com/office/drawing/2014/main" id="{109EED1B-9D4F-2943-899E-D93FCE389927}"/>
              </a:ext>
            </a:extLst>
          </p:cNvPr>
          <p:cNvSpPr/>
          <p:nvPr/>
        </p:nvSpPr>
        <p:spPr>
          <a:xfrm>
            <a:off x="2251080" y="1849319"/>
            <a:ext cx="612720" cy="754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00"/>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Partition</a:t>
            </a:r>
            <a:br>
              <a:rPr lang="en-GB" sz="1200" b="0" i="0" u="none" strike="noStrike" baseline="0">
                <a:ln>
                  <a:noFill/>
                </a:ln>
                <a:solidFill>
                  <a:srgbClr val="000000"/>
                </a:solidFill>
                <a:latin typeface="Times New Roman" pitchFamily="18"/>
                <a:ea typeface="Lucida Sans Unicode" pitchFamily="2"/>
                <a:cs typeface="Lucida Sans Unicode" pitchFamily="2"/>
              </a:rPr>
            </a:br>
            <a:r>
              <a:rPr lang="en-GB" sz="1200" b="0" i="0" u="none" strike="noStrike" baseline="0">
                <a:ln>
                  <a:noFill/>
                </a:ln>
                <a:solidFill>
                  <a:srgbClr val="000000"/>
                </a:solidFill>
                <a:latin typeface="Times New Roman" pitchFamily="18"/>
                <a:ea typeface="Lucida Sans Unicode" pitchFamily="2"/>
                <a:cs typeface="Lucida Sans Unicode" pitchFamily="2"/>
              </a:rPr>
              <a:t>Mod.</a:t>
            </a:r>
          </a:p>
        </p:txBody>
      </p:sp>
      <p:sp>
        <p:nvSpPr>
          <p:cNvPr id="117" name="Freeform 116">
            <a:extLst>
              <a:ext uri="{FF2B5EF4-FFF2-40B4-BE49-F238E27FC236}">
                <a16:creationId xmlns:a16="http://schemas.microsoft.com/office/drawing/2014/main" id="{DD5447BB-E8EA-3341-A041-A41C24D6B311}"/>
              </a:ext>
            </a:extLst>
          </p:cNvPr>
          <p:cNvSpPr/>
          <p:nvPr/>
        </p:nvSpPr>
        <p:spPr>
          <a:xfrm>
            <a:off x="2251080" y="2941560"/>
            <a:ext cx="612720" cy="754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00"/>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Partition</a:t>
            </a:r>
            <a:br>
              <a:rPr lang="en-GB" sz="1200" b="0" i="0" u="none" strike="noStrike" baseline="0">
                <a:ln>
                  <a:noFill/>
                </a:ln>
                <a:solidFill>
                  <a:srgbClr val="000000"/>
                </a:solidFill>
                <a:latin typeface="Times New Roman" pitchFamily="18"/>
                <a:ea typeface="Lucida Sans Unicode" pitchFamily="2"/>
                <a:cs typeface="Lucida Sans Unicode" pitchFamily="2"/>
              </a:rPr>
            </a:br>
            <a:r>
              <a:rPr lang="en-GB" sz="1200" b="0" i="0" u="none" strike="noStrike" baseline="0">
                <a:ln>
                  <a:noFill/>
                </a:ln>
                <a:solidFill>
                  <a:srgbClr val="000000"/>
                </a:solidFill>
                <a:latin typeface="Times New Roman" pitchFamily="18"/>
                <a:ea typeface="Lucida Sans Unicode" pitchFamily="2"/>
                <a:cs typeface="Lucida Sans Unicode" pitchFamily="2"/>
              </a:rPr>
              <a:t>Mod.</a:t>
            </a:r>
          </a:p>
        </p:txBody>
      </p:sp>
      <p:sp>
        <p:nvSpPr>
          <p:cNvPr id="118" name="Freeform 117">
            <a:extLst>
              <a:ext uri="{FF2B5EF4-FFF2-40B4-BE49-F238E27FC236}">
                <a16:creationId xmlns:a16="http://schemas.microsoft.com/office/drawing/2014/main" id="{498566FA-EE92-CC43-B5FE-13F6D909FF72}"/>
              </a:ext>
            </a:extLst>
          </p:cNvPr>
          <p:cNvSpPr/>
          <p:nvPr/>
        </p:nvSpPr>
        <p:spPr>
          <a:xfrm>
            <a:off x="38160" y="4448160"/>
            <a:ext cx="1947960" cy="10270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Front-End Module</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Digitizes data</a:t>
            </a:r>
          </a:p>
        </p:txBody>
      </p:sp>
      <p:sp>
        <p:nvSpPr>
          <p:cNvPr id="119" name="Freeform 118">
            <a:extLst>
              <a:ext uri="{FF2B5EF4-FFF2-40B4-BE49-F238E27FC236}">
                <a16:creationId xmlns:a16="http://schemas.microsoft.com/office/drawing/2014/main" id="{65741281-7B93-8E4D-8B8F-ACD2B9C616D7}"/>
              </a:ext>
            </a:extLst>
          </p:cNvPr>
          <p:cNvSpPr/>
          <p:nvPr/>
        </p:nvSpPr>
        <p:spPr>
          <a:xfrm>
            <a:off x="914400" y="5597640"/>
            <a:ext cx="2514600" cy="1090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Data Collection Module</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Zero-Suppression, packaging</a:t>
            </a:r>
          </a:p>
        </p:txBody>
      </p:sp>
      <p:sp>
        <p:nvSpPr>
          <p:cNvPr id="120" name="Freeform 119">
            <a:extLst>
              <a:ext uri="{FF2B5EF4-FFF2-40B4-BE49-F238E27FC236}">
                <a16:creationId xmlns:a16="http://schemas.microsoft.com/office/drawing/2014/main" id="{9CE88DA0-2925-674F-85E2-F0EDB433C1AF}"/>
              </a:ext>
            </a:extLst>
          </p:cNvPr>
          <p:cNvSpPr/>
          <p:nvPr/>
        </p:nvSpPr>
        <p:spPr>
          <a:xfrm>
            <a:off x="1959120" y="4444920"/>
            <a:ext cx="3298680" cy="109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00"/>
          </a:solid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Partition Module and Sub-Event Buffer</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Combines data from several DCMs</a:t>
            </a:r>
          </a:p>
        </p:txBody>
      </p:sp>
      <p:sp>
        <p:nvSpPr>
          <p:cNvPr id="121" name="Freeform 120">
            <a:extLst>
              <a:ext uri="{FF2B5EF4-FFF2-40B4-BE49-F238E27FC236}">
                <a16:creationId xmlns:a16="http://schemas.microsoft.com/office/drawing/2014/main" id="{E26785BF-95E6-D646-A739-15D02DD11D8C}"/>
              </a:ext>
            </a:extLst>
          </p:cNvPr>
          <p:cNvSpPr/>
          <p:nvPr/>
        </p:nvSpPr>
        <p:spPr>
          <a:xfrm>
            <a:off x="5307120" y="4446720"/>
            <a:ext cx="3298680" cy="7887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FF"/>
          </a:solid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E6FF00"/>
                </a:solidFill>
                <a:latin typeface="Arial Narrow" pitchFamily="34"/>
                <a:ea typeface="Lucida Sans Unicode" pitchFamily="2"/>
                <a:cs typeface="Lucida Sans Unicode" pitchFamily="2"/>
              </a:rPr>
              <a:t>Assembly and Trigger Processor</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E6FF00"/>
                </a:solidFill>
                <a:latin typeface="Arial Narrow" pitchFamily="34"/>
                <a:ea typeface="Lucida Sans Unicode" pitchFamily="2"/>
                <a:cs typeface="Lucida Sans Unicode" pitchFamily="2"/>
              </a:rPr>
              <a:t>Builds full events</a:t>
            </a:r>
          </a:p>
        </p:txBody>
      </p:sp>
      <p:sp>
        <p:nvSpPr>
          <p:cNvPr id="122" name="Freeform 121">
            <a:extLst>
              <a:ext uri="{FF2B5EF4-FFF2-40B4-BE49-F238E27FC236}">
                <a16:creationId xmlns:a16="http://schemas.microsoft.com/office/drawing/2014/main" id="{C7988DB9-7A2D-114F-B551-D0F250910584}"/>
              </a:ext>
            </a:extLst>
          </p:cNvPr>
          <p:cNvSpPr/>
          <p:nvPr/>
        </p:nvSpPr>
        <p:spPr>
          <a:xfrm>
            <a:off x="5630759" y="5452919"/>
            <a:ext cx="3299040" cy="109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a:noFill/>
            <a:prstDash val="solid"/>
          </a:ln>
        </p:spPr>
        <p:txBody>
          <a:bodyPr vert="horz" wrap="square" lIns="90000" tIns="45000" rIns="90000" bIns="450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Buffer Box</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000000"/>
                </a:solidFill>
                <a:latin typeface="Arial Narrow" pitchFamily="34"/>
                <a:ea typeface="Lucida Sans Unicode" pitchFamily="2"/>
                <a:cs typeface="Lucida Sans Unicode" pitchFamily="2"/>
              </a:rPr>
              <a:t>Buffers data O(40h) -  steady data stream for the tape robot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page56">
    <p:spTree>
      <p:nvGrpSpPr>
        <p:cNvPr id="1" name=""/>
        <p:cNvGrpSpPr/>
        <p:nvPr/>
      </p:nvGrpSpPr>
      <p:grpSpPr>
        <a:xfrm>
          <a:off x="0" y="0"/>
          <a:ext cx="0" cy="0"/>
          <a:chOff x="0" y="0"/>
          <a:chExt cx="0" cy="0"/>
        </a:xfrm>
      </p:grpSpPr>
      <p:sp>
        <p:nvSpPr>
          <p:cNvPr id="133" name="Slide Number Placeholder 1">
            <a:extLst>
              <a:ext uri="{FF2B5EF4-FFF2-40B4-BE49-F238E27FC236}">
                <a16:creationId xmlns:a16="http://schemas.microsoft.com/office/drawing/2014/main" id="{73CE4418-C450-7B4B-BC3C-0B5020C66AA6}"/>
              </a:ext>
            </a:extLst>
          </p:cNvPr>
          <p:cNvSpPr>
            <a:spLocks noGrp="1"/>
          </p:cNvSpPr>
          <p:nvPr>
            <p:ph type="sldNum" sz="quarter" idx="10"/>
          </p:nvPr>
        </p:nvSpPr>
        <p:spPr/>
        <p:txBody>
          <a:bodyPr>
            <a:normAutofit lnSpcReduction="10000"/>
          </a:bodyPr>
          <a:lstStyle/>
          <a:p>
            <a:pPr lvl="0"/>
            <a:fld id="{374C5F79-8B89-FC44-861F-CC30DEA6DA69}" type="slidenum">
              <a:t>54</a:t>
            </a:fld>
            <a:endParaRPr lang="en-GB"/>
          </a:p>
        </p:txBody>
      </p:sp>
      <p:sp>
        <p:nvSpPr>
          <p:cNvPr id="2" name="Title 1">
            <a:extLst>
              <a:ext uri="{FF2B5EF4-FFF2-40B4-BE49-F238E27FC236}">
                <a16:creationId xmlns:a16="http://schemas.microsoft.com/office/drawing/2014/main" id="{AA5CE8A5-9FBF-BF49-BCC8-9379F691B5F3}"/>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PHENIX DAQ</a:t>
            </a:r>
          </a:p>
        </p:txBody>
      </p:sp>
      <p:sp>
        <p:nvSpPr>
          <p:cNvPr id="3" name="Straight Connector 2">
            <a:extLst>
              <a:ext uri="{FF2B5EF4-FFF2-40B4-BE49-F238E27FC236}">
                <a16:creationId xmlns:a16="http://schemas.microsoft.com/office/drawing/2014/main" id="{5C53C8AB-6B7A-B44E-9ACB-28D70BCB9C31}"/>
              </a:ext>
            </a:extLst>
          </p:cNvPr>
          <p:cNvSpPr/>
          <p:nvPr/>
        </p:nvSpPr>
        <p:spPr>
          <a:xfrm>
            <a:off x="2665440" y="2227320"/>
            <a:ext cx="830159"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Straight Connector 3">
            <a:extLst>
              <a:ext uri="{FF2B5EF4-FFF2-40B4-BE49-F238E27FC236}">
                <a16:creationId xmlns:a16="http://schemas.microsoft.com/office/drawing/2014/main" id="{07D4E2D0-A511-0743-B3C7-17E5477F5F78}"/>
              </a:ext>
            </a:extLst>
          </p:cNvPr>
          <p:cNvSpPr/>
          <p:nvPr/>
        </p:nvSpPr>
        <p:spPr>
          <a:xfrm>
            <a:off x="2630520" y="3090960"/>
            <a:ext cx="830160"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Straight Connector 4">
            <a:extLst>
              <a:ext uri="{FF2B5EF4-FFF2-40B4-BE49-F238E27FC236}">
                <a16:creationId xmlns:a16="http://schemas.microsoft.com/office/drawing/2014/main" id="{D66144BA-2237-B14C-B6F2-C09A9B7E9808}"/>
              </a:ext>
            </a:extLst>
          </p:cNvPr>
          <p:cNvSpPr/>
          <p:nvPr/>
        </p:nvSpPr>
        <p:spPr>
          <a:xfrm>
            <a:off x="1766880" y="1974960"/>
            <a:ext cx="830160"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Straight Connector 5">
            <a:extLst>
              <a:ext uri="{FF2B5EF4-FFF2-40B4-BE49-F238E27FC236}">
                <a16:creationId xmlns:a16="http://schemas.microsoft.com/office/drawing/2014/main" id="{D33E5262-4430-8F4E-9C18-D6B66ABD591C}"/>
              </a:ext>
            </a:extLst>
          </p:cNvPr>
          <p:cNvSpPr/>
          <p:nvPr/>
        </p:nvSpPr>
        <p:spPr>
          <a:xfrm>
            <a:off x="1730519" y="233532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Straight Connector 6">
            <a:extLst>
              <a:ext uri="{FF2B5EF4-FFF2-40B4-BE49-F238E27FC236}">
                <a16:creationId xmlns:a16="http://schemas.microsoft.com/office/drawing/2014/main" id="{6E4EEF5B-CE92-724E-AE71-3F13FAD57AE5}"/>
              </a:ext>
            </a:extLst>
          </p:cNvPr>
          <p:cNvSpPr/>
          <p:nvPr/>
        </p:nvSpPr>
        <p:spPr>
          <a:xfrm>
            <a:off x="1874880" y="2982960"/>
            <a:ext cx="830159" cy="1439"/>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9B25A98F-A29A-8D4B-B110-348E50F71C5F}"/>
              </a:ext>
            </a:extLst>
          </p:cNvPr>
          <p:cNvSpPr/>
          <p:nvPr/>
        </p:nvSpPr>
        <p:spPr>
          <a:xfrm>
            <a:off x="1838160" y="3343319"/>
            <a:ext cx="830520"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0D52CEB9-5A79-5E40-A048-DBC3BB647651}"/>
              </a:ext>
            </a:extLst>
          </p:cNvPr>
          <p:cNvSpPr/>
          <p:nvPr/>
        </p:nvSpPr>
        <p:spPr>
          <a:xfrm>
            <a:off x="1801800" y="3666960"/>
            <a:ext cx="830160" cy="1799"/>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Straight Connector 9">
            <a:extLst>
              <a:ext uri="{FF2B5EF4-FFF2-40B4-BE49-F238E27FC236}">
                <a16:creationId xmlns:a16="http://schemas.microsoft.com/office/drawing/2014/main" id="{6047645F-FF7A-464B-BD77-9D460F93D5F9}"/>
              </a:ext>
            </a:extLst>
          </p:cNvPr>
          <p:cNvSpPr/>
          <p:nvPr/>
        </p:nvSpPr>
        <p:spPr>
          <a:xfrm>
            <a:off x="685799" y="197496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Straight Connector 10">
            <a:extLst>
              <a:ext uri="{FF2B5EF4-FFF2-40B4-BE49-F238E27FC236}">
                <a16:creationId xmlns:a16="http://schemas.microsoft.com/office/drawing/2014/main" id="{B4471003-1A6E-854E-B2F3-3A621FCA5551}"/>
              </a:ext>
            </a:extLst>
          </p:cNvPr>
          <p:cNvSpPr/>
          <p:nvPr/>
        </p:nvSpPr>
        <p:spPr>
          <a:xfrm>
            <a:off x="685799" y="1830239"/>
            <a:ext cx="830161" cy="1801"/>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Straight Connector 11">
            <a:extLst>
              <a:ext uri="{FF2B5EF4-FFF2-40B4-BE49-F238E27FC236}">
                <a16:creationId xmlns:a16="http://schemas.microsoft.com/office/drawing/2014/main" id="{25E16C3F-D371-1140-B98D-9D46CA16431B}"/>
              </a:ext>
            </a:extLst>
          </p:cNvPr>
          <p:cNvSpPr/>
          <p:nvPr/>
        </p:nvSpPr>
        <p:spPr>
          <a:xfrm>
            <a:off x="685799" y="247824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Straight Connector 12">
            <a:extLst>
              <a:ext uri="{FF2B5EF4-FFF2-40B4-BE49-F238E27FC236}">
                <a16:creationId xmlns:a16="http://schemas.microsoft.com/office/drawing/2014/main" id="{44E3A1CC-EC74-3640-A2F0-E5EBE3A301B0}"/>
              </a:ext>
            </a:extLst>
          </p:cNvPr>
          <p:cNvSpPr/>
          <p:nvPr/>
        </p:nvSpPr>
        <p:spPr>
          <a:xfrm>
            <a:off x="685799" y="233532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Straight Connector 13">
            <a:extLst>
              <a:ext uri="{FF2B5EF4-FFF2-40B4-BE49-F238E27FC236}">
                <a16:creationId xmlns:a16="http://schemas.microsoft.com/office/drawing/2014/main" id="{B906D92B-82DF-624C-B234-6C2FD7BB0DE9}"/>
              </a:ext>
            </a:extLst>
          </p:cNvPr>
          <p:cNvSpPr/>
          <p:nvPr/>
        </p:nvSpPr>
        <p:spPr>
          <a:xfrm>
            <a:off x="685799" y="290988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Straight Connector 14">
            <a:extLst>
              <a:ext uri="{FF2B5EF4-FFF2-40B4-BE49-F238E27FC236}">
                <a16:creationId xmlns:a16="http://schemas.microsoft.com/office/drawing/2014/main" id="{437A8950-9B7D-A94C-A8B0-37A04BA43510}"/>
              </a:ext>
            </a:extLst>
          </p:cNvPr>
          <p:cNvSpPr/>
          <p:nvPr/>
        </p:nvSpPr>
        <p:spPr>
          <a:xfrm>
            <a:off x="685799" y="3270240"/>
            <a:ext cx="830161" cy="1439"/>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Straight Connector 15">
            <a:extLst>
              <a:ext uri="{FF2B5EF4-FFF2-40B4-BE49-F238E27FC236}">
                <a16:creationId xmlns:a16="http://schemas.microsoft.com/office/drawing/2014/main" id="{FCA7E233-1D6D-D042-B5AB-6FD45A73FDC9}"/>
              </a:ext>
            </a:extLst>
          </p:cNvPr>
          <p:cNvSpPr/>
          <p:nvPr/>
        </p:nvSpPr>
        <p:spPr>
          <a:xfrm>
            <a:off x="685799" y="3846600"/>
            <a:ext cx="830161" cy="1440"/>
          </a:xfrm>
          <a:prstGeom prst="line">
            <a:avLst/>
          </a:prstGeom>
          <a:noFill/>
          <a:ln w="36720" cap="sq">
            <a:solidFill>
              <a:srgbClr val="FF6633"/>
            </a:solidFill>
            <a:prstDash val="solid"/>
            <a:round/>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Freeform 16">
            <a:extLst>
              <a:ext uri="{FF2B5EF4-FFF2-40B4-BE49-F238E27FC236}">
                <a16:creationId xmlns:a16="http://schemas.microsoft.com/office/drawing/2014/main" id="{C9F62298-9E6D-A942-AC9B-09FF347C284D}"/>
              </a:ext>
            </a:extLst>
          </p:cNvPr>
          <p:cNvSpPr/>
          <p:nvPr/>
        </p:nvSpPr>
        <p:spPr>
          <a:xfrm>
            <a:off x="3198960" y="1166760"/>
            <a:ext cx="3751200" cy="321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AEAEA">
              <a:alpha val="50000"/>
            </a:srgbClr>
          </a:soli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18" name="Group 17">
            <a:extLst>
              <a:ext uri="{FF2B5EF4-FFF2-40B4-BE49-F238E27FC236}">
                <a16:creationId xmlns:a16="http://schemas.microsoft.com/office/drawing/2014/main" id="{DD64C7CB-1A06-D84E-B386-5DDC68787BA0}"/>
              </a:ext>
            </a:extLst>
          </p:cNvPr>
          <p:cNvGrpSpPr/>
          <p:nvPr/>
        </p:nvGrpSpPr>
        <p:grpSpPr>
          <a:xfrm>
            <a:off x="5878440" y="1700280"/>
            <a:ext cx="912960" cy="2442960"/>
            <a:chOff x="5878440" y="1700280"/>
            <a:chExt cx="912960" cy="2442960"/>
          </a:xfrm>
        </p:grpSpPr>
        <p:grpSp>
          <p:nvGrpSpPr>
            <p:cNvPr id="19" name="Group 18">
              <a:extLst>
                <a:ext uri="{FF2B5EF4-FFF2-40B4-BE49-F238E27FC236}">
                  <a16:creationId xmlns:a16="http://schemas.microsoft.com/office/drawing/2014/main" id="{C03B69BE-BCE2-F74B-B97D-F3BB9CB91514}"/>
                </a:ext>
              </a:extLst>
            </p:cNvPr>
            <p:cNvGrpSpPr/>
            <p:nvPr/>
          </p:nvGrpSpPr>
          <p:grpSpPr>
            <a:xfrm>
              <a:off x="6183360" y="1700280"/>
              <a:ext cx="608040" cy="2214360"/>
              <a:chOff x="6183360" y="1700280"/>
              <a:chExt cx="608040" cy="2214360"/>
            </a:xfrm>
          </p:grpSpPr>
          <p:sp>
            <p:nvSpPr>
              <p:cNvPr id="20" name="Freeform 19">
                <a:extLst>
                  <a:ext uri="{FF2B5EF4-FFF2-40B4-BE49-F238E27FC236}">
                    <a16:creationId xmlns:a16="http://schemas.microsoft.com/office/drawing/2014/main" id="{E8252183-1408-7F4D-BE8C-2E06F976DE1C}"/>
                  </a:ext>
                </a:extLst>
              </p:cNvPr>
              <p:cNvSpPr/>
              <p:nvPr/>
            </p:nvSpPr>
            <p:spPr>
              <a:xfrm>
                <a:off x="6183360" y="170028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1" name="Freeform 20">
                <a:extLst>
                  <a:ext uri="{FF2B5EF4-FFF2-40B4-BE49-F238E27FC236}">
                    <a16:creationId xmlns:a16="http://schemas.microsoft.com/office/drawing/2014/main" id="{9C8D7F87-E92F-EF47-9DAD-785B3E31003A}"/>
                  </a:ext>
                </a:extLst>
              </p:cNvPr>
              <p:cNvSpPr/>
              <p:nvPr/>
            </p:nvSpPr>
            <p:spPr>
              <a:xfrm>
                <a:off x="6183360" y="21589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2" name="Freeform 21">
                <a:extLst>
                  <a:ext uri="{FF2B5EF4-FFF2-40B4-BE49-F238E27FC236}">
                    <a16:creationId xmlns:a16="http://schemas.microsoft.com/office/drawing/2014/main" id="{F2F5531D-422D-6A4B-84C7-DF32C950E3ED}"/>
                  </a:ext>
                </a:extLst>
              </p:cNvPr>
              <p:cNvSpPr/>
              <p:nvPr/>
            </p:nvSpPr>
            <p:spPr>
              <a:xfrm>
                <a:off x="6183360" y="261936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3" name="Freeform 22">
                <a:extLst>
                  <a:ext uri="{FF2B5EF4-FFF2-40B4-BE49-F238E27FC236}">
                    <a16:creationId xmlns:a16="http://schemas.microsoft.com/office/drawing/2014/main" id="{BC458053-8EE4-2245-9CA4-2EA23630BD23}"/>
                  </a:ext>
                </a:extLst>
              </p:cNvPr>
              <p:cNvSpPr/>
              <p:nvPr/>
            </p:nvSpPr>
            <p:spPr>
              <a:xfrm>
                <a:off x="6183360" y="307980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4" name="Freeform 23">
                <a:extLst>
                  <a:ext uri="{FF2B5EF4-FFF2-40B4-BE49-F238E27FC236}">
                    <a16:creationId xmlns:a16="http://schemas.microsoft.com/office/drawing/2014/main" id="{28C8DDB3-5BB3-B445-8389-295D53329334}"/>
                  </a:ext>
                </a:extLst>
              </p:cNvPr>
              <p:cNvSpPr/>
              <p:nvPr/>
            </p:nvSpPr>
            <p:spPr>
              <a:xfrm>
                <a:off x="6183360" y="353700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grpSp>
        <p:grpSp>
          <p:nvGrpSpPr>
            <p:cNvPr id="25" name="Group 24">
              <a:extLst>
                <a:ext uri="{FF2B5EF4-FFF2-40B4-BE49-F238E27FC236}">
                  <a16:creationId xmlns:a16="http://schemas.microsoft.com/office/drawing/2014/main" id="{79435E13-DC8F-3045-949D-1210223D0D22}"/>
                </a:ext>
              </a:extLst>
            </p:cNvPr>
            <p:cNvGrpSpPr/>
            <p:nvPr/>
          </p:nvGrpSpPr>
          <p:grpSpPr>
            <a:xfrm>
              <a:off x="5878440" y="1928879"/>
              <a:ext cx="606600" cy="2214361"/>
              <a:chOff x="5878440" y="1928879"/>
              <a:chExt cx="606600" cy="2214361"/>
            </a:xfrm>
          </p:grpSpPr>
          <p:sp>
            <p:nvSpPr>
              <p:cNvPr id="26" name="Freeform 25">
                <a:extLst>
                  <a:ext uri="{FF2B5EF4-FFF2-40B4-BE49-F238E27FC236}">
                    <a16:creationId xmlns:a16="http://schemas.microsoft.com/office/drawing/2014/main" id="{0473352D-8BAB-204A-BFE1-25772F0DD5EE}"/>
                  </a:ext>
                </a:extLst>
              </p:cNvPr>
              <p:cNvSpPr/>
              <p:nvPr/>
            </p:nvSpPr>
            <p:spPr>
              <a:xfrm>
                <a:off x="5878440" y="1928879"/>
                <a:ext cx="60660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7" name="Freeform 26">
                <a:extLst>
                  <a:ext uri="{FF2B5EF4-FFF2-40B4-BE49-F238E27FC236}">
                    <a16:creationId xmlns:a16="http://schemas.microsoft.com/office/drawing/2014/main" id="{C6E236A1-EB5C-C142-8BDE-C13270A44B8B}"/>
                  </a:ext>
                </a:extLst>
              </p:cNvPr>
              <p:cNvSpPr/>
              <p:nvPr/>
            </p:nvSpPr>
            <p:spPr>
              <a:xfrm>
                <a:off x="5878440" y="2390760"/>
                <a:ext cx="60660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8" name="Freeform 27">
                <a:extLst>
                  <a:ext uri="{FF2B5EF4-FFF2-40B4-BE49-F238E27FC236}">
                    <a16:creationId xmlns:a16="http://schemas.microsoft.com/office/drawing/2014/main" id="{A6898E5E-B279-F145-B240-15DA1C390E2D}"/>
                  </a:ext>
                </a:extLst>
              </p:cNvPr>
              <p:cNvSpPr/>
              <p:nvPr/>
            </p:nvSpPr>
            <p:spPr>
              <a:xfrm>
                <a:off x="5878440" y="2847960"/>
                <a:ext cx="60660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29" name="Freeform 28">
                <a:extLst>
                  <a:ext uri="{FF2B5EF4-FFF2-40B4-BE49-F238E27FC236}">
                    <a16:creationId xmlns:a16="http://schemas.microsoft.com/office/drawing/2014/main" id="{2A15AACC-BEB4-8044-990E-7ECD832ADE80}"/>
                  </a:ext>
                </a:extLst>
              </p:cNvPr>
              <p:cNvSpPr/>
              <p:nvPr/>
            </p:nvSpPr>
            <p:spPr>
              <a:xfrm>
                <a:off x="5878440" y="3308400"/>
                <a:ext cx="60660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sp>
            <p:nvSpPr>
              <p:cNvPr id="30" name="Freeform 29">
                <a:extLst>
                  <a:ext uri="{FF2B5EF4-FFF2-40B4-BE49-F238E27FC236}">
                    <a16:creationId xmlns:a16="http://schemas.microsoft.com/office/drawing/2014/main" id="{5E51D9F0-58C2-5540-B237-3D41DEED578B}"/>
                  </a:ext>
                </a:extLst>
              </p:cNvPr>
              <p:cNvSpPr/>
              <p:nvPr/>
            </p:nvSpPr>
            <p:spPr>
              <a:xfrm>
                <a:off x="5878440" y="3765600"/>
                <a:ext cx="60660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FFFF00"/>
                    </a:solidFill>
                    <a:latin typeface="Times New Roman" pitchFamily="18"/>
                    <a:ea typeface="Lucida Sans Unicode" pitchFamily="2"/>
                    <a:cs typeface="Lucida Sans Unicode" pitchFamily="2"/>
                  </a:rPr>
                  <a:t>ATP</a:t>
                </a:r>
              </a:p>
            </p:txBody>
          </p:sp>
        </p:grpSp>
      </p:grpSp>
      <p:grpSp>
        <p:nvGrpSpPr>
          <p:cNvPr id="31" name="Group 30">
            <a:extLst>
              <a:ext uri="{FF2B5EF4-FFF2-40B4-BE49-F238E27FC236}">
                <a16:creationId xmlns:a16="http://schemas.microsoft.com/office/drawing/2014/main" id="{5AD5BB60-F00F-9B49-84DF-27214E6AF616}"/>
              </a:ext>
            </a:extLst>
          </p:cNvPr>
          <p:cNvGrpSpPr/>
          <p:nvPr/>
        </p:nvGrpSpPr>
        <p:grpSpPr>
          <a:xfrm>
            <a:off x="3274920" y="1778040"/>
            <a:ext cx="914399" cy="2442960"/>
            <a:chOff x="3274920" y="1778040"/>
            <a:chExt cx="914399" cy="2442960"/>
          </a:xfrm>
        </p:grpSpPr>
        <p:grpSp>
          <p:nvGrpSpPr>
            <p:cNvPr id="32" name="Group 31">
              <a:extLst>
                <a:ext uri="{FF2B5EF4-FFF2-40B4-BE49-F238E27FC236}">
                  <a16:creationId xmlns:a16="http://schemas.microsoft.com/office/drawing/2014/main" id="{26A1B7E4-C540-CB4D-8DA5-AAC3DE4BB359}"/>
                </a:ext>
              </a:extLst>
            </p:cNvPr>
            <p:cNvGrpSpPr/>
            <p:nvPr/>
          </p:nvGrpSpPr>
          <p:grpSpPr>
            <a:xfrm>
              <a:off x="3581279" y="1778040"/>
              <a:ext cx="608040" cy="2214359"/>
              <a:chOff x="3581279" y="1778040"/>
              <a:chExt cx="608040" cy="2214359"/>
            </a:xfrm>
          </p:grpSpPr>
          <p:sp>
            <p:nvSpPr>
              <p:cNvPr id="33" name="Freeform 32">
                <a:extLst>
                  <a:ext uri="{FF2B5EF4-FFF2-40B4-BE49-F238E27FC236}">
                    <a16:creationId xmlns:a16="http://schemas.microsoft.com/office/drawing/2014/main" id="{385E847E-1C81-B748-856B-DCD3B3D92B80}"/>
                  </a:ext>
                </a:extLst>
              </p:cNvPr>
              <p:cNvSpPr/>
              <p:nvPr/>
            </p:nvSpPr>
            <p:spPr>
              <a:xfrm>
                <a:off x="3581279" y="17780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4" name="Freeform 33">
                <a:extLst>
                  <a:ext uri="{FF2B5EF4-FFF2-40B4-BE49-F238E27FC236}">
                    <a16:creationId xmlns:a16="http://schemas.microsoft.com/office/drawing/2014/main" id="{8F9212F0-7CC2-1147-8349-F01F96F2AB6A}"/>
                  </a:ext>
                </a:extLst>
              </p:cNvPr>
              <p:cNvSpPr/>
              <p:nvPr/>
            </p:nvSpPr>
            <p:spPr>
              <a:xfrm>
                <a:off x="3581279" y="22352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5" name="Freeform 34">
                <a:extLst>
                  <a:ext uri="{FF2B5EF4-FFF2-40B4-BE49-F238E27FC236}">
                    <a16:creationId xmlns:a16="http://schemas.microsoft.com/office/drawing/2014/main" id="{0574EBC0-B13E-7648-A167-EB1449BC8824}"/>
                  </a:ext>
                </a:extLst>
              </p:cNvPr>
              <p:cNvSpPr/>
              <p:nvPr/>
            </p:nvSpPr>
            <p:spPr>
              <a:xfrm>
                <a:off x="3581279" y="26971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6" name="Freeform 35">
                <a:extLst>
                  <a:ext uri="{FF2B5EF4-FFF2-40B4-BE49-F238E27FC236}">
                    <a16:creationId xmlns:a16="http://schemas.microsoft.com/office/drawing/2014/main" id="{CDC26316-C458-614C-9B28-2CC0ECEE1B40}"/>
                  </a:ext>
                </a:extLst>
              </p:cNvPr>
              <p:cNvSpPr/>
              <p:nvPr/>
            </p:nvSpPr>
            <p:spPr>
              <a:xfrm>
                <a:off x="3581279" y="31543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37" name="Freeform 36">
                <a:extLst>
                  <a:ext uri="{FF2B5EF4-FFF2-40B4-BE49-F238E27FC236}">
                    <a16:creationId xmlns:a16="http://schemas.microsoft.com/office/drawing/2014/main" id="{E70D7DE9-9907-1142-8863-8FE03CC8ABF4}"/>
                  </a:ext>
                </a:extLst>
              </p:cNvPr>
              <p:cNvSpPr/>
              <p:nvPr/>
            </p:nvSpPr>
            <p:spPr>
              <a:xfrm>
                <a:off x="3581279" y="3614759"/>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grpSp>
        <p:grpSp>
          <p:nvGrpSpPr>
            <p:cNvPr id="38" name="Group 37">
              <a:extLst>
                <a:ext uri="{FF2B5EF4-FFF2-40B4-BE49-F238E27FC236}">
                  <a16:creationId xmlns:a16="http://schemas.microsoft.com/office/drawing/2014/main" id="{3140271A-E903-EC4B-8119-821329FA10A6}"/>
                </a:ext>
              </a:extLst>
            </p:cNvPr>
            <p:cNvGrpSpPr/>
            <p:nvPr/>
          </p:nvGrpSpPr>
          <p:grpSpPr>
            <a:xfrm>
              <a:off x="3274920" y="2006640"/>
              <a:ext cx="608040" cy="2214360"/>
              <a:chOff x="3274920" y="2006640"/>
              <a:chExt cx="608040" cy="2214360"/>
            </a:xfrm>
          </p:grpSpPr>
          <p:sp>
            <p:nvSpPr>
              <p:cNvPr id="39" name="Freeform 38">
                <a:extLst>
                  <a:ext uri="{FF2B5EF4-FFF2-40B4-BE49-F238E27FC236}">
                    <a16:creationId xmlns:a16="http://schemas.microsoft.com/office/drawing/2014/main" id="{40BFA3B0-F153-0D40-A5E0-99A5E60CF810}"/>
                  </a:ext>
                </a:extLst>
              </p:cNvPr>
              <p:cNvSpPr/>
              <p:nvPr/>
            </p:nvSpPr>
            <p:spPr>
              <a:xfrm>
                <a:off x="3274920" y="20066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0" name="Freeform 39">
                <a:extLst>
                  <a:ext uri="{FF2B5EF4-FFF2-40B4-BE49-F238E27FC236}">
                    <a16:creationId xmlns:a16="http://schemas.microsoft.com/office/drawing/2014/main" id="{F2698E88-831D-984C-8D93-7F9677FCA4A8}"/>
                  </a:ext>
                </a:extLst>
              </p:cNvPr>
              <p:cNvSpPr/>
              <p:nvPr/>
            </p:nvSpPr>
            <p:spPr>
              <a:xfrm>
                <a:off x="3274920" y="246528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1" name="Freeform 40">
                <a:extLst>
                  <a:ext uri="{FF2B5EF4-FFF2-40B4-BE49-F238E27FC236}">
                    <a16:creationId xmlns:a16="http://schemas.microsoft.com/office/drawing/2014/main" id="{EBF8E078-9671-5F40-B72E-1419772E7E4E}"/>
                  </a:ext>
                </a:extLst>
              </p:cNvPr>
              <p:cNvSpPr/>
              <p:nvPr/>
            </p:nvSpPr>
            <p:spPr>
              <a:xfrm>
                <a:off x="3274920" y="2925719"/>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2" name="Freeform 41">
                <a:extLst>
                  <a:ext uri="{FF2B5EF4-FFF2-40B4-BE49-F238E27FC236}">
                    <a16:creationId xmlns:a16="http://schemas.microsoft.com/office/drawing/2014/main" id="{8A630CF8-F47E-0748-A988-775747E55B82}"/>
                  </a:ext>
                </a:extLst>
              </p:cNvPr>
              <p:cNvSpPr/>
              <p:nvPr/>
            </p:nvSpPr>
            <p:spPr>
              <a:xfrm>
                <a:off x="3274920" y="33829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sp>
            <p:nvSpPr>
              <p:cNvPr id="43" name="Freeform 42">
                <a:extLst>
                  <a:ext uri="{FF2B5EF4-FFF2-40B4-BE49-F238E27FC236}">
                    <a16:creationId xmlns:a16="http://schemas.microsoft.com/office/drawing/2014/main" id="{F7703C05-2652-5845-A6B2-872576D46FF4}"/>
                  </a:ext>
                </a:extLst>
              </p:cNvPr>
              <p:cNvSpPr/>
              <p:nvPr/>
            </p:nvSpPr>
            <p:spPr>
              <a:xfrm>
                <a:off x="3274920" y="384336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SEB</a:t>
                </a:r>
              </a:p>
            </p:txBody>
          </p:sp>
        </p:grpSp>
      </p:grpSp>
      <p:sp>
        <p:nvSpPr>
          <p:cNvPr id="44" name="Freeform 43">
            <a:extLst>
              <a:ext uri="{FF2B5EF4-FFF2-40B4-BE49-F238E27FC236}">
                <a16:creationId xmlns:a16="http://schemas.microsoft.com/office/drawing/2014/main" id="{C5C972D7-F5D3-6F46-88A6-1FD3776734FF}"/>
              </a:ext>
            </a:extLst>
          </p:cNvPr>
          <p:cNvSpPr/>
          <p:nvPr/>
        </p:nvSpPr>
        <p:spPr>
          <a:xfrm>
            <a:off x="4576680" y="1700280"/>
            <a:ext cx="995400" cy="25257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FFFF"/>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10Gigabit</a:t>
            </a:r>
          </a:p>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Crossbar</a:t>
            </a:r>
          </a:p>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Switch</a:t>
            </a:r>
          </a:p>
        </p:txBody>
      </p:sp>
      <p:sp>
        <p:nvSpPr>
          <p:cNvPr id="45" name="Straight Connector 44">
            <a:extLst>
              <a:ext uri="{FF2B5EF4-FFF2-40B4-BE49-F238E27FC236}">
                <a16:creationId xmlns:a16="http://schemas.microsoft.com/office/drawing/2014/main" id="{7201D57E-353A-5F42-A741-28D8E7141A91}"/>
              </a:ext>
            </a:extLst>
          </p:cNvPr>
          <p:cNvSpPr/>
          <p:nvPr/>
        </p:nvSpPr>
        <p:spPr>
          <a:xfrm>
            <a:off x="4194000" y="2465280"/>
            <a:ext cx="38268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6" name="Straight Connector 45">
            <a:extLst>
              <a:ext uri="{FF2B5EF4-FFF2-40B4-BE49-F238E27FC236}">
                <a16:creationId xmlns:a16="http://schemas.microsoft.com/office/drawing/2014/main" id="{D6362F2A-B121-9A41-BDAF-37C15F85F0CA}"/>
              </a:ext>
            </a:extLst>
          </p:cNvPr>
          <p:cNvSpPr/>
          <p:nvPr/>
        </p:nvSpPr>
        <p:spPr>
          <a:xfrm>
            <a:off x="4194000" y="2925719"/>
            <a:ext cx="382680" cy="180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7" name="Straight Connector 46">
            <a:extLst>
              <a:ext uri="{FF2B5EF4-FFF2-40B4-BE49-F238E27FC236}">
                <a16:creationId xmlns:a16="http://schemas.microsoft.com/office/drawing/2014/main" id="{94174793-1679-6343-8697-0C190D376C90}"/>
              </a:ext>
            </a:extLst>
          </p:cNvPr>
          <p:cNvSpPr/>
          <p:nvPr/>
        </p:nvSpPr>
        <p:spPr>
          <a:xfrm>
            <a:off x="4194000" y="3386160"/>
            <a:ext cx="3826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8" name="Straight Connector 47">
            <a:extLst>
              <a:ext uri="{FF2B5EF4-FFF2-40B4-BE49-F238E27FC236}">
                <a16:creationId xmlns:a16="http://schemas.microsoft.com/office/drawing/2014/main" id="{FCF723BA-FEAE-B44C-B5D1-A63C49EBEFC2}"/>
              </a:ext>
            </a:extLst>
          </p:cNvPr>
          <p:cNvSpPr/>
          <p:nvPr/>
        </p:nvSpPr>
        <p:spPr>
          <a:xfrm>
            <a:off x="4194000" y="3843360"/>
            <a:ext cx="3826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9" name="Straight Connector 48">
            <a:extLst>
              <a:ext uri="{FF2B5EF4-FFF2-40B4-BE49-F238E27FC236}">
                <a16:creationId xmlns:a16="http://schemas.microsoft.com/office/drawing/2014/main" id="{2ECFF751-5011-C64E-BC13-9870F9383E02}"/>
              </a:ext>
            </a:extLst>
          </p:cNvPr>
          <p:cNvSpPr/>
          <p:nvPr/>
        </p:nvSpPr>
        <p:spPr>
          <a:xfrm>
            <a:off x="4194000" y="2006640"/>
            <a:ext cx="3826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0" name="Straight Connector 49">
            <a:extLst>
              <a:ext uri="{FF2B5EF4-FFF2-40B4-BE49-F238E27FC236}">
                <a16:creationId xmlns:a16="http://schemas.microsoft.com/office/drawing/2014/main" id="{23F21E70-F669-D34B-A41C-77896961F8F4}"/>
              </a:ext>
            </a:extLst>
          </p:cNvPr>
          <p:cNvSpPr/>
          <p:nvPr/>
        </p:nvSpPr>
        <p:spPr>
          <a:xfrm>
            <a:off x="3887640" y="2236680"/>
            <a:ext cx="68904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1" name="Straight Connector 50">
            <a:extLst>
              <a:ext uri="{FF2B5EF4-FFF2-40B4-BE49-F238E27FC236}">
                <a16:creationId xmlns:a16="http://schemas.microsoft.com/office/drawing/2014/main" id="{7FC79DC7-F72E-6F43-9F50-D08D375D057F}"/>
              </a:ext>
            </a:extLst>
          </p:cNvPr>
          <p:cNvSpPr/>
          <p:nvPr/>
        </p:nvSpPr>
        <p:spPr>
          <a:xfrm>
            <a:off x="3887640" y="2697120"/>
            <a:ext cx="68904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2" name="Straight Connector 51">
            <a:extLst>
              <a:ext uri="{FF2B5EF4-FFF2-40B4-BE49-F238E27FC236}">
                <a16:creationId xmlns:a16="http://schemas.microsoft.com/office/drawing/2014/main" id="{ACAA9719-8698-7C4C-A4DA-DC15B22C753B}"/>
              </a:ext>
            </a:extLst>
          </p:cNvPr>
          <p:cNvSpPr/>
          <p:nvPr/>
        </p:nvSpPr>
        <p:spPr>
          <a:xfrm>
            <a:off x="3887640" y="3154320"/>
            <a:ext cx="68904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3" name="Straight Connector 52">
            <a:extLst>
              <a:ext uri="{FF2B5EF4-FFF2-40B4-BE49-F238E27FC236}">
                <a16:creationId xmlns:a16="http://schemas.microsoft.com/office/drawing/2014/main" id="{139002FC-AE04-BB43-9077-D0F8A7EC3577}"/>
              </a:ext>
            </a:extLst>
          </p:cNvPr>
          <p:cNvSpPr/>
          <p:nvPr/>
        </p:nvSpPr>
        <p:spPr>
          <a:xfrm>
            <a:off x="3887640" y="3614759"/>
            <a:ext cx="689040" cy="144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4" name="Straight Connector 53">
            <a:extLst>
              <a:ext uri="{FF2B5EF4-FFF2-40B4-BE49-F238E27FC236}">
                <a16:creationId xmlns:a16="http://schemas.microsoft.com/office/drawing/2014/main" id="{94CF4765-3B4F-5446-9E11-383A33510CC8}"/>
              </a:ext>
            </a:extLst>
          </p:cNvPr>
          <p:cNvSpPr/>
          <p:nvPr/>
        </p:nvSpPr>
        <p:spPr>
          <a:xfrm>
            <a:off x="5572080" y="1855799"/>
            <a:ext cx="611280" cy="144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5" name="Straight Connector 54">
            <a:extLst>
              <a:ext uri="{FF2B5EF4-FFF2-40B4-BE49-F238E27FC236}">
                <a16:creationId xmlns:a16="http://schemas.microsoft.com/office/drawing/2014/main" id="{7680CBB8-0EDF-C34B-89E8-2495535DFEEE}"/>
              </a:ext>
            </a:extLst>
          </p:cNvPr>
          <p:cNvSpPr/>
          <p:nvPr/>
        </p:nvSpPr>
        <p:spPr>
          <a:xfrm>
            <a:off x="5572080" y="2313000"/>
            <a:ext cx="6112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6" name="Straight Connector 55">
            <a:extLst>
              <a:ext uri="{FF2B5EF4-FFF2-40B4-BE49-F238E27FC236}">
                <a16:creationId xmlns:a16="http://schemas.microsoft.com/office/drawing/2014/main" id="{5053DA37-724E-AC46-9DFD-2A1178AD596C}"/>
              </a:ext>
            </a:extLst>
          </p:cNvPr>
          <p:cNvSpPr/>
          <p:nvPr/>
        </p:nvSpPr>
        <p:spPr>
          <a:xfrm>
            <a:off x="5572080" y="2773440"/>
            <a:ext cx="61128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7" name="Straight Connector 56">
            <a:extLst>
              <a:ext uri="{FF2B5EF4-FFF2-40B4-BE49-F238E27FC236}">
                <a16:creationId xmlns:a16="http://schemas.microsoft.com/office/drawing/2014/main" id="{6560A024-61BD-C14A-ADC4-889265418113}"/>
              </a:ext>
            </a:extLst>
          </p:cNvPr>
          <p:cNvSpPr/>
          <p:nvPr/>
        </p:nvSpPr>
        <p:spPr>
          <a:xfrm>
            <a:off x="5572080" y="3232080"/>
            <a:ext cx="611280" cy="180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8" name="Straight Connector 57">
            <a:extLst>
              <a:ext uri="{FF2B5EF4-FFF2-40B4-BE49-F238E27FC236}">
                <a16:creationId xmlns:a16="http://schemas.microsoft.com/office/drawing/2014/main" id="{F429B380-3B75-AB4C-9B3E-A99727F582BF}"/>
              </a:ext>
            </a:extLst>
          </p:cNvPr>
          <p:cNvSpPr/>
          <p:nvPr/>
        </p:nvSpPr>
        <p:spPr>
          <a:xfrm>
            <a:off x="5572080" y="3689279"/>
            <a:ext cx="611280" cy="1801"/>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9" name="Straight Connector 58">
            <a:extLst>
              <a:ext uri="{FF2B5EF4-FFF2-40B4-BE49-F238E27FC236}">
                <a16:creationId xmlns:a16="http://schemas.microsoft.com/office/drawing/2014/main" id="{608C8756-3D20-764F-A284-225B2E63D419}"/>
              </a:ext>
            </a:extLst>
          </p:cNvPr>
          <p:cNvSpPr/>
          <p:nvPr/>
        </p:nvSpPr>
        <p:spPr>
          <a:xfrm>
            <a:off x="5572080" y="2084400"/>
            <a:ext cx="306360" cy="1439"/>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0" name="Straight Connector 59">
            <a:extLst>
              <a:ext uri="{FF2B5EF4-FFF2-40B4-BE49-F238E27FC236}">
                <a16:creationId xmlns:a16="http://schemas.microsoft.com/office/drawing/2014/main" id="{52292947-7079-6245-9EB7-450A9F5FC7B0}"/>
              </a:ext>
            </a:extLst>
          </p:cNvPr>
          <p:cNvSpPr/>
          <p:nvPr/>
        </p:nvSpPr>
        <p:spPr>
          <a:xfrm>
            <a:off x="5572080" y="2544840"/>
            <a:ext cx="30636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1" name="Straight Connector 60">
            <a:extLst>
              <a:ext uri="{FF2B5EF4-FFF2-40B4-BE49-F238E27FC236}">
                <a16:creationId xmlns:a16="http://schemas.microsoft.com/office/drawing/2014/main" id="{7CEC01DC-94A5-8143-9BDE-2471CFCF451A}"/>
              </a:ext>
            </a:extLst>
          </p:cNvPr>
          <p:cNvSpPr/>
          <p:nvPr/>
        </p:nvSpPr>
        <p:spPr>
          <a:xfrm>
            <a:off x="5572080" y="3002040"/>
            <a:ext cx="30636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2" name="Straight Connector 61">
            <a:extLst>
              <a:ext uri="{FF2B5EF4-FFF2-40B4-BE49-F238E27FC236}">
                <a16:creationId xmlns:a16="http://schemas.microsoft.com/office/drawing/2014/main" id="{70F9610F-1C7C-E143-A65B-D0ED9C7769C0}"/>
              </a:ext>
            </a:extLst>
          </p:cNvPr>
          <p:cNvSpPr/>
          <p:nvPr/>
        </p:nvSpPr>
        <p:spPr>
          <a:xfrm>
            <a:off x="5572080" y="3460680"/>
            <a:ext cx="306360" cy="1799"/>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3" name="Straight Connector 62">
            <a:extLst>
              <a:ext uri="{FF2B5EF4-FFF2-40B4-BE49-F238E27FC236}">
                <a16:creationId xmlns:a16="http://schemas.microsoft.com/office/drawing/2014/main" id="{B6DB1CC4-EAFF-B64C-84DF-C448FAF35B2A}"/>
              </a:ext>
            </a:extLst>
          </p:cNvPr>
          <p:cNvSpPr/>
          <p:nvPr/>
        </p:nvSpPr>
        <p:spPr>
          <a:xfrm>
            <a:off x="5572080" y="3921120"/>
            <a:ext cx="306360" cy="1440"/>
          </a:xfrm>
          <a:prstGeom prst="line">
            <a:avLst/>
          </a:prstGeom>
          <a:noFill/>
          <a:ln w="3816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4" name="Straight Connector 63">
            <a:extLst>
              <a:ext uri="{FF2B5EF4-FFF2-40B4-BE49-F238E27FC236}">
                <a16:creationId xmlns:a16="http://schemas.microsoft.com/office/drawing/2014/main" id="{6EBC20CD-430C-AD46-914D-2749A59D83A7}"/>
              </a:ext>
            </a:extLst>
          </p:cNvPr>
          <p:cNvSpPr/>
          <p:nvPr/>
        </p:nvSpPr>
        <p:spPr>
          <a:xfrm>
            <a:off x="6796080" y="2390760"/>
            <a:ext cx="38268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5" name="Straight Connector 64">
            <a:extLst>
              <a:ext uri="{FF2B5EF4-FFF2-40B4-BE49-F238E27FC236}">
                <a16:creationId xmlns:a16="http://schemas.microsoft.com/office/drawing/2014/main" id="{74C602BE-ED26-2B47-91E0-71C30AA3FB70}"/>
              </a:ext>
            </a:extLst>
          </p:cNvPr>
          <p:cNvSpPr/>
          <p:nvPr/>
        </p:nvSpPr>
        <p:spPr>
          <a:xfrm>
            <a:off x="6796080" y="2847960"/>
            <a:ext cx="38268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6" name="Straight Connector 65">
            <a:extLst>
              <a:ext uri="{FF2B5EF4-FFF2-40B4-BE49-F238E27FC236}">
                <a16:creationId xmlns:a16="http://schemas.microsoft.com/office/drawing/2014/main" id="{3D743CF0-33E3-7847-9E31-673D3DBF6DB4}"/>
              </a:ext>
            </a:extLst>
          </p:cNvPr>
          <p:cNvSpPr/>
          <p:nvPr/>
        </p:nvSpPr>
        <p:spPr>
          <a:xfrm>
            <a:off x="6796080" y="3308400"/>
            <a:ext cx="382680" cy="1439"/>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7" name="Straight Connector 66">
            <a:extLst>
              <a:ext uri="{FF2B5EF4-FFF2-40B4-BE49-F238E27FC236}">
                <a16:creationId xmlns:a16="http://schemas.microsoft.com/office/drawing/2014/main" id="{239B730D-9423-4F40-9CDE-8BFE74A3DE38}"/>
              </a:ext>
            </a:extLst>
          </p:cNvPr>
          <p:cNvSpPr/>
          <p:nvPr/>
        </p:nvSpPr>
        <p:spPr>
          <a:xfrm>
            <a:off x="6796080" y="3767040"/>
            <a:ext cx="382680" cy="180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8" name="Straight Connector 67">
            <a:extLst>
              <a:ext uri="{FF2B5EF4-FFF2-40B4-BE49-F238E27FC236}">
                <a16:creationId xmlns:a16="http://schemas.microsoft.com/office/drawing/2014/main" id="{BBC314C2-EDFA-4E48-82B4-1D59910D6478}"/>
              </a:ext>
            </a:extLst>
          </p:cNvPr>
          <p:cNvSpPr/>
          <p:nvPr/>
        </p:nvSpPr>
        <p:spPr>
          <a:xfrm>
            <a:off x="6796080" y="1930319"/>
            <a:ext cx="382680" cy="180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9" name="Straight Connector 68">
            <a:extLst>
              <a:ext uri="{FF2B5EF4-FFF2-40B4-BE49-F238E27FC236}">
                <a16:creationId xmlns:a16="http://schemas.microsoft.com/office/drawing/2014/main" id="{1E16C688-87FB-8540-B58A-9EB7831E6AC5}"/>
              </a:ext>
            </a:extLst>
          </p:cNvPr>
          <p:cNvSpPr/>
          <p:nvPr/>
        </p:nvSpPr>
        <p:spPr>
          <a:xfrm>
            <a:off x="6489720" y="2158920"/>
            <a:ext cx="689040" cy="180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0" name="Straight Connector 69">
            <a:extLst>
              <a:ext uri="{FF2B5EF4-FFF2-40B4-BE49-F238E27FC236}">
                <a16:creationId xmlns:a16="http://schemas.microsoft.com/office/drawing/2014/main" id="{5A398599-8337-C944-9BDA-6B9E750AAEF4}"/>
              </a:ext>
            </a:extLst>
          </p:cNvPr>
          <p:cNvSpPr/>
          <p:nvPr/>
        </p:nvSpPr>
        <p:spPr>
          <a:xfrm>
            <a:off x="6489720" y="2619360"/>
            <a:ext cx="68904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1" name="Straight Connector 70">
            <a:extLst>
              <a:ext uri="{FF2B5EF4-FFF2-40B4-BE49-F238E27FC236}">
                <a16:creationId xmlns:a16="http://schemas.microsoft.com/office/drawing/2014/main" id="{9F50B906-482D-CA42-A375-1913C80BF944}"/>
              </a:ext>
            </a:extLst>
          </p:cNvPr>
          <p:cNvSpPr/>
          <p:nvPr/>
        </p:nvSpPr>
        <p:spPr>
          <a:xfrm>
            <a:off x="6489720" y="3079800"/>
            <a:ext cx="68904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2" name="Straight Connector 71">
            <a:extLst>
              <a:ext uri="{FF2B5EF4-FFF2-40B4-BE49-F238E27FC236}">
                <a16:creationId xmlns:a16="http://schemas.microsoft.com/office/drawing/2014/main" id="{7E2161A9-A77E-6347-B761-8CA4E93B09B2}"/>
              </a:ext>
            </a:extLst>
          </p:cNvPr>
          <p:cNvSpPr/>
          <p:nvPr/>
        </p:nvSpPr>
        <p:spPr>
          <a:xfrm>
            <a:off x="6489720" y="3537000"/>
            <a:ext cx="68904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3" name="Straight Connector 72">
            <a:extLst>
              <a:ext uri="{FF2B5EF4-FFF2-40B4-BE49-F238E27FC236}">
                <a16:creationId xmlns:a16="http://schemas.microsoft.com/office/drawing/2014/main" id="{D67C9DFB-6ED5-5E42-9F75-65F80E1B061E}"/>
              </a:ext>
            </a:extLst>
          </p:cNvPr>
          <p:cNvSpPr/>
          <p:nvPr/>
        </p:nvSpPr>
        <p:spPr>
          <a:xfrm>
            <a:off x="6489720" y="3995640"/>
            <a:ext cx="689040" cy="1799"/>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4" name="Straight Connector 73">
            <a:extLst>
              <a:ext uri="{FF2B5EF4-FFF2-40B4-BE49-F238E27FC236}">
                <a16:creationId xmlns:a16="http://schemas.microsoft.com/office/drawing/2014/main" id="{7687FD0C-FC9D-BB42-9FD6-03187980906D}"/>
              </a:ext>
            </a:extLst>
          </p:cNvPr>
          <p:cNvSpPr/>
          <p:nvPr/>
        </p:nvSpPr>
        <p:spPr>
          <a:xfrm>
            <a:off x="3274920" y="3843360"/>
            <a:ext cx="612720" cy="1440"/>
          </a:xfrm>
          <a:prstGeom prst="line">
            <a:avLst/>
          </a:prstGeom>
          <a:noFill/>
          <a:ln w="19080" cap="sq">
            <a:solidFill>
              <a:srgbClr val="800000"/>
            </a:solidFill>
            <a:prstDash val="solid"/>
            <a:miter/>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5" name="Freeform 74">
            <a:extLst>
              <a:ext uri="{FF2B5EF4-FFF2-40B4-BE49-F238E27FC236}">
                <a16:creationId xmlns:a16="http://schemas.microsoft.com/office/drawing/2014/main" id="{4EFC0EEB-A276-F240-BB84-57555B1344F9}"/>
              </a:ext>
            </a:extLst>
          </p:cNvPr>
          <p:cNvSpPr/>
          <p:nvPr/>
        </p:nvSpPr>
        <p:spPr>
          <a:xfrm>
            <a:off x="8547119" y="2673360"/>
            <a:ext cx="474840" cy="504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To</a:t>
            </a:r>
          </a:p>
          <a:p>
            <a:pPr marL="0" marR="0" lvl="0" indent="0" algn="l"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Tape</a:t>
            </a:r>
          </a:p>
        </p:txBody>
      </p:sp>
      <p:sp>
        <p:nvSpPr>
          <p:cNvPr id="76" name="Freeform 75">
            <a:extLst>
              <a:ext uri="{FF2B5EF4-FFF2-40B4-BE49-F238E27FC236}">
                <a16:creationId xmlns:a16="http://schemas.microsoft.com/office/drawing/2014/main" id="{17E80EED-B3B4-B641-B5FE-A9978EBD69A3}"/>
              </a:ext>
            </a:extLst>
          </p:cNvPr>
          <p:cNvSpPr/>
          <p:nvPr/>
        </p:nvSpPr>
        <p:spPr>
          <a:xfrm>
            <a:off x="4475160" y="1243080"/>
            <a:ext cx="1031040" cy="276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Event Builder</a:t>
            </a:r>
          </a:p>
        </p:txBody>
      </p:sp>
      <p:grpSp>
        <p:nvGrpSpPr>
          <p:cNvPr id="77" name="Group 76">
            <a:extLst>
              <a:ext uri="{FF2B5EF4-FFF2-40B4-BE49-F238E27FC236}">
                <a16:creationId xmlns:a16="http://schemas.microsoft.com/office/drawing/2014/main" id="{DBB29950-01A2-3F4D-88B3-B272E2AA30C8}"/>
              </a:ext>
            </a:extLst>
          </p:cNvPr>
          <p:cNvGrpSpPr/>
          <p:nvPr/>
        </p:nvGrpSpPr>
        <p:grpSpPr>
          <a:xfrm>
            <a:off x="7191360" y="1336680"/>
            <a:ext cx="1278000" cy="406440"/>
            <a:chOff x="7191360" y="1336680"/>
            <a:chExt cx="1278000" cy="406440"/>
          </a:xfrm>
        </p:grpSpPr>
        <p:sp>
          <p:nvSpPr>
            <p:cNvPr id="78" name="Freeform 77">
              <a:extLst>
                <a:ext uri="{FF2B5EF4-FFF2-40B4-BE49-F238E27FC236}">
                  <a16:creationId xmlns:a16="http://schemas.microsoft.com/office/drawing/2014/main" id="{87FABCEB-E107-C747-A52D-5FD9D6F8375E}"/>
                </a:ext>
              </a:extLst>
            </p:cNvPr>
            <p:cNvSpPr/>
            <p:nvPr/>
          </p:nvSpPr>
          <p:spPr>
            <a:xfrm>
              <a:off x="7191360" y="133668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79" name="Straight Connector 78">
              <a:extLst>
                <a:ext uri="{FF2B5EF4-FFF2-40B4-BE49-F238E27FC236}">
                  <a16:creationId xmlns:a16="http://schemas.microsoft.com/office/drawing/2014/main" id="{2517F311-2B91-0943-BBA9-8374CA18714F}"/>
                </a:ext>
              </a:extLst>
            </p:cNvPr>
            <p:cNvSpPr/>
            <p:nvPr/>
          </p:nvSpPr>
          <p:spPr>
            <a:xfrm>
              <a:off x="8015399" y="154152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0" name="Group 79">
            <a:extLst>
              <a:ext uri="{FF2B5EF4-FFF2-40B4-BE49-F238E27FC236}">
                <a16:creationId xmlns:a16="http://schemas.microsoft.com/office/drawing/2014/main" id="{DE885900-5521-6942-8398-00CBBB9FD3C6}"/>
              </a:ext>
            </a:extLst>
          </p:cNvPr>
          <p:cNvGrpSpPr/>
          <p:nvPr/>
        </p:nvGrpSpPr>
        <p:grpSpPr>
          <a:xfrm>
            <a:off x="7191360" y="1778040"/>
            <a:ext cx="1278000" cy="406440"/>
            <a:chOff x="7191360" y="1778040"/>
            <a:chExt cx="1278000" cy="406440"/>
          </a:xfrm>
        </p:grpSpPr>
        <p:sp>
          <p:nvSpPr>
            <p:cNvPr id="81" name="Freeform 80">
              <a:extLst>
                <a:ext uri="{FF2B5EF4-FFF2-40B4-BE49-F238E27FC236}">
                  <a16:creationId xmlns:a16="http://schemas.microsoft.com/office/drawing/2014/main" id="{A8994CBE-7383-CE4A-AC3E-B51F79A61F87}"/>
                </a:ext>
              </a:extLst>
            </p:cNvPr>
            <p:cNvSpPr/>
            <p:nvPr/>
          </p:nvSpPr>
          <p:spPr>
            <a:xfrm>
              <a:off x="7191360" y="177804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82" name="Straight Connector 81">
              <a:extLst>
                <a:ext uri="{FF2B5EF4-FFF2-40B4-BE49-F238E27FC236}">
                  <a16:creationId xmlns:a16="http://schemas.microsoft.com/office/drawing/2014/main" id="{A574FB3D-A3E2-6C49-BA3B-145C9B396E52}"/>
                </a:ext>
              </a:extLst>
            </p:cNvPr>
            <p:cNvSpPr/>
            <p:nvPr/>
          </p:nvSpPr>
          <p:spPr>
            <a:xfrm>
              <a:off x="8015399" y="1984319"/>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3" name="Group 82">
            <a:extLst>
              <a:ext uri="{FF2B5EF4-FFF2-40B4-BE49-F238E27FC236}">
                <a16:creationId xmlns:a16="http://schemas.microsoft.com/office/drawing/2014/main" id="{F7645175-220A-7841-955E-9791B2848374}"/>
              </a:ext>
            </a:extLst>
          </p:cNvPr>
          <p:cNvGrpSpPr/>
          <p:nvPr/>
        </p:nvGrpSpPr>
        <p:grpSpPr>
          <a:xfrm>
            <a:off x="7191360" y="2216160"/>
            <a:ext cx="1278000" cy="406440"/>
            <a:chOff x="7191360" y="2216160"/>
            <a:chExt cx="1278000" cy="406440"/>
          </a:xfrm>
        </p:grpSpPr>
        <p:sp>
          <p:nvSpPr>
            <p:cNvPr id="84" name="Freeform 83">
              <a:extLst>
                <a:ext uri="{FF2B5EF4-FFF2-40B4-BE49-F238E27FC236}">
                  <a16:creationId xmlns:a16="http://schemas.microsoft.com/office/drawing/2014/main" id="{E4B1583E-6691-2A40-9F1B-9180B6C7B2D5}"/>
                </a:ext>
              </a:extLst>
            </p:cNvPr>
            <p:cNvSpPr/>
            <p:nvPr/>
          </p:nvSpPr>
          <p:spPr>
            <a:xfrm>
              <a:off x="7191360" y="221616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85" name="Straight Connector 84">
              <a:extLst>
                <a:ext uri="{FF2B5EF4-FFF2-40B4-BE49-F238E27FC236}">
                  <a16:creationId xmlns:a16="http://schemas.microsoft.com/office/drawing/2014/main" id="{0887455E-AE8E-E94F-AE1E-F4D29FB8BC41}"/>
                </a:ext>
              </a:extLst>
            </p:cNvPr>
            <p:cNvSpPr/>
            <p:nvPr/>
          </p:nvSpPr>
          <p:spPr>
            <a:xfrm>
              <a:off x="8015399" y="242244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6" name="Group 85">
            <a:extLst>
              <a:ext uri="{FF2B5EF4-FFF2-40B4-BE49-F238E27FC236}">
                <a16:creationId xmlns:a16="http://schemas.microsoft.com/office/drawing/2014/main" id="{B85F0A10-84EB-C044-B03F-51A42DB73196}"/>
              </a:ext>
            </a:extLst>
          </p:cNvPr>
          <p:cNvGrpSpPr/>
          <p:nvPr/>
        </p:nvGrpSpPr>
        <p:grpSpPr>
          <a:xfrm>
            <a:off x="7191360" y="2657520"/>
            <a:ext cx="1278000" cy="406440"/>
            <a:chOff x="7191360" y="2657520"/>
            <a:chExt cx="1278000" cy="406440"/>
          </a:xfrm>
        </p:grpSpPr>
        <p:sp>
          <p:nvSpPr>
            <p:cNvPr id="87" name="Freeform 86">
              <a:extLst>
                <a:ext uri="{FF2B5EF4-FFF2-40B4-BE49-F238E27FC236}">
                  <a16:creationId xmlns:a16="http://schemas.microsoft.com/office/drawing/2014/main" id="{ED24D801-C21E-4349-91F0-4E8FFF82FBEF}"/>
                </a:ext>
              </a:extLst>
            </p:cNvPr>
            <p:cNvSpPr/>
            <p:nvPr/>
          </p:nvSpPr>
          <p:spPr>
            <a:xfrm>
              <a:off x="7191360" y="265752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88" name="Straight Connector 87">
              <a:extLst>
                <a:ext uri="{FF2B5EF4-FFF2-40B4-BE49-F238E27FC236}">
                  <a16:creationId xmlns:a16="http://schemas.microsoft.com/office/drawing/2014/main" id="{A13D1B51-DE0D-DB47-8DF8-1F0E79832DBD}"/>
                </a:ext>
              </a:extLst>
            </p:cNvPr>
            <p:cNvSpPr/>
            <p:nvPr/>
          </p:nvSpPr>
          <p:spPr>
            <a:xfrm>
              <a:off x="8015399" y="286380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89" name="Group 88">
            <a:extLst>
              <a:ext uri="{FF2B5EF4-FFF2-40B4-BE49-F238E27FC236}">
                <a16:creationId xmlns:a16="http://schemas.microsoft.com/office/drawing/2014/main" id="{29C1607A-2438-7E41-9B25-60936677BD34}"/>
              </a:ext>
            </a:extLst>
          </p:cNvPr>
          <p:cNvGrpSpPr/>
          <p:nvPr/>
        </p:nvGrpSpPr>
        <p:grpSpPr>
          <a:xfrm>
            <a:off x="7191360" y="3095640"/>
            <a:ext cx="1278000" cy="407880"/>
            <a:chOff x="7191360" y="3095640"/>
            <a:chExt cx="1278000" cy="407880"/>
          </a:xfrm>
        </p:grpSpPr>
        <p:sp>
          <p:nvSpPr>
            <p:cNvPr id="90" name="Freeform 89">
              <a:extLst>
                <a:ext uri="{FF2B5EF4-FFF2-40B4-BE49-F238E27FC236}">
                  <a16:creationId xmlns:a16="http://schemas.microsoft.com/office/drawing/2014/main" id="{ED3FDCB4-115D-2141-846B-20DD1EF48582}"/>
                </a:ext>
              </a:extLst>
            </p:cNvPr>
            <p:cNvSpPr/>
            <p:nvPr/>
          </p:nvSpPr>
          <p:spPr>
            <a:xfrm>
              <a:off x="7191360" y="3095640"/>
              <a:ext cx="836640" cy="407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91" name="Straight Connector 90">
              <a:extLst>
                <a:ext uri="{FF2B5EF4-FFF2-40B4-BE49-F238E27FC236}">
                  <a16:creationId xmlns:a16="http://schemas.microsoft.com/office/drawing/2014/main" id="{A11ACDEB-4E99-1048-B045-DAC08980221F}"/>
                </a:ext>
              </a:extLst>
            </p:cNvPr>
            <p:cNvSpPr/>
            <p:nvPr/>
          </p:nvSpPr>
          <p:spPr>
            <a:xfrm>
              <a:off x="8015399" y="3305159"/>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92" name="Group 91">
            <a:extLst>
              <a:ext uri="{FF2B5EF4-FFF2-40B4-BE49-F238E27FC236}">
                <a16:creationId xmlns:a16="http://schemas.microsoft.com/office/drawing/2014/main" id="{2794BD15-02A4-514E-922A-A3272EE8CC3F}"/>
              </a:ext>
            </a:extLst>
          </p:cNvPr>
          <p:cNvGrpSpPr/>
          <p:nvPr/>
        </p:nvGrpSpPr>
        <p:grpSpPr>
          <a:xfrm>
            <a:off x="7191360" y="3537000"/>
            <a:ext cx="1278000" cy="406440"/>
            <a:chOff x="7191360" y="3537000"/>
            <a:chExt cx="1278000" cy="406440"/>
          </a:xfrm>
        </p:grpSpPr>
        <p:sp>
          <p:nvSpPr>
            <p:cNvPr id="93" name="Freeform 92">
              <a:extLst>
                <a:ext uri="{FF2B5EF4-FFF2-40B4-BE49-F238E27FC236}">
                  <a16:creationId xmlns:a16="http://schemas.microsoft.com/office/drawing/2014/main" id="{3D65AFD2-747F-4C40-86CF-D820940B284A}"/>
                </a:ext>
              </a:extLst>
            </p:cNvPr>
            <p:cNvSpPr/>
            <p:nvPr/>
          </p:nvSpPr>
          <p:spPr>
            <a:xfrm>
              <a:off x="7191360" y="353700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94" name="Straight Connector 93">
              <a:extLst>
                <a:ext uri="{FF2B5EF4-FFF2-40B4-BE49-F238E27FC236}">
                  <a16:creationId xmlns:a16="http://schemas.microsoft.com/office/drawing/2014/main" id="{D53DB9B7-C683-3A44-A5A0-4A875060009B}"/>
                </a:ext>
              </a:extLst>
            </p:cNvPr>
            <p:cNvSpPr/>
            <p:nvPr/>
          </p:nvSpPr>
          <p:spPr>
            <a:xfrm>
              <a:off x="8015399" y="374328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95" name="Group 94">
            <a:extLst>
              <a:ext uri="{FF2B5EF4-FFF2-40B4-BE49-F238E27FC236}">
                <a16:creationId xmlns:a16="http://schemas.microsoft.com/office/drawing/2014/main" id="{1A01FACB-C283-AB47-B250-09669EAE04EE}"/>
              </a:ext>
            </a:extLst>
          </p:cNvPr>
          <p:cNvGrpSpPr/>
          <p:nvPr/>
        </p:nvGrpSpPr>
        <p:grpSpPr>
          <a:xfrm>
            <a:off x="7191360" y="3987720"/>
            <a:ext cx="1278000" cy="406440"/>
            <a:chOff x="7191360" y="3987720"/>
            <a:chExt cx="1278000" cy="406440"/>
          </a:xfrm>
        </p:grpSpPr>
        <p:sp>
          <p:nvSpPr>
            <p:cNvPr id="96" name="Freeform 95">
              <a:extLst>
                <a:ext uri="{FF2B5EF4-FFF2-40B4-BE49-F238E27FC236}">
                  <a16:creationId xmlns:a16="http://schemas.microsoft.com/office/drawing/2014/main" id="{6016DE74-7D16-0747-B223-772B1C968808}"/>
                </a:ext>
              </a:extLst>
            </p:cNvPr>
            <p:cNvSpPr/>
            <p:nvPr/>
          </p:nvSpPr>
          <p:spPr>
            <a:xfrm>
              <a:off x="7191360" y="3987720"/>
              <a:ext cx="836640" cy="40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C0C0"/>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Buffer Box</a:t>
              </a:r>
            </a:p>
          </p:txBody>
        </p:sp>
        <p:sp>
          <p:nvSpPr>
            <p:cNvPr id="97" name="Straight Connector 96">
              <a:extLst>
                <a:ext uri="{FF2B5EF4-FFF2-40B4-BE49-F238E27FC236}">
                  <a16:creationId xmlns:a16="http://schemas.microsoft.com/office/drawing/2014/main" id="{25BC190F-C2A4-BA40-95A6-AC35735C656B}"/>
                </a:ext>
              </a:extLst>
            </p:cNvPr>
            <p:cNvSpPr/>
            <p:nvPr/>
          </p:nvSpPr>
          <p:spPr>
            <a:xfrm>
              <a:off x="8015399" y="4195800"/>
              <a:ext cx="453961" cy="0"/>
            </a:xfrm>
            <a:prstGeom prst="line">
              <a:avLst/>
            </a:prstGeom>
            <a:noFill/>
            <a:ln w="76320" cap="sq">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nvGrpSpPr>
          <p:cNvPr id="98" name="Group 97">
            <a:extLst>
              <a:ext uri="{FF2B5EF4-FFF2-40B4-BE49-F238E27FC236}">
                <a16:creationId xmlns:a16="http://schemas.microsoft.com/office/drawing/2014/main" id="{2E236732-AB02-3444-B167-9C4DC3902C32}"/>
              </a:ext>
            </a:extLst>
          </p:cNvPr>
          <p:cNvGrpSpPr/>
          <p:nvPr/>
        </p:nvGrpSpPr>
        <p:grpSpPr>
          <a:xfrm>
            <a:off x="235080" y="1741320"/>
            <a:ext cx="608040" cy="2214720"/>
            <a:chOff x="235080" y="1741320"/>
            <a:chExt cx="608040" cy="2214720"/>
          </a:xfrm>
        </p:grpSpPr>
        <p:sp>
          <p:nvSpPr>
            <p:cNvPr id="99" name="Freeform 98">
              <a:extLst>
                <a:ext uri="{FF2B5EF4-FFF2-40B4-BE49-F238E27FC236}">
                  <a16:creationId xmlns:a16="http://schemas.microsoft.com/office/drawing/2014/main" id="{435369E5-EB42-F24F-B409-2B79FBEBED96}"/>
                </a:ext>
              </a:extLst>
            </p:cNvPr>
            <p:cNvSpPr/>
            <p:nvPr/>
          </p:nvSpPr>
          <p:spPr>
            <a:xfrm>
              <a:off x="235080" y="174132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0" name="Freeform 99">
              <a:extLst>
                <a:ext uri="{FF2B5EF4-FFF2-40B4-BE49-F238E27FC236}">
                  <a16:creationId xmlns:a16="http://schemas.microsoft.com/office/drawing/2014/main" id="{42FE9EEB-0D8E-9D43-9C3D-23878CAEE688}"/>
                </a:ext>
              </a:extLst>
            </p:cNvPr>
            <p:cNvSpPr/>
            <p:nvPr/>
          </p:nvSpPr>
          <p:spPr>
            <a:xfrm>
              <a:off x="235080" y="2200319"/>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1" name="Freeform 100">
              <a:extLst>
                <a:ext uri="{FF2B5EF4-FFF2-40B4-BE49-F238E27FC236}">
                  <a16:creationId xmlns:a16="http://schemas.microsoft.com/office/drawing/2014/main" id="{08472739-C463-C94E-A1A3-8759381B3D97}"/>
                </a:ext>
              </a:extLst>
            </p:cNvPr>
            <p:cNvSpPr/>
            <p:nvPr/>
          </p:nvSpPr>
          <p:spPr>
            <a:xfrm>
              <a:off x="235080" y="266076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2" name="Freeform 101">
              <a:extLst>
                <a:ext uri="{FF2B5EF4-FFF2-40B4-BE49-F238E27FC236}">
                  <a16:creationId xmlns:a16="http://schemas.microsoft.com/office/drawing/2014/main" id="{1E87DE64-2B2B-E740-8186-0BAAC3E85115}"/>
                </a:ext>
              </a:extLst>
            </p:cNvPr>
            <p:cNvSpPr/>
            <p:nvPr/>
          </p:nvSpPr>
          <p:spPr>
            <a:xfrm>
              <a:off x="235080" y="311940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3" name="Freeform 102">
              <a:extLst>
                <a:ext uri="{FF2B5EF4-FFF2-40B4-BE49-F238E27FC236}">
                  <a16:creationId xmlns:a16="http://schemas.microsoft.com/office/drawing/2014/main" id="{E53660DA-1A65-AA4F-A293-049B149B24F6}"/>
                </a:ext>
              </a:extLst>
            </p:cNvPr>
            <p:cNvSpPr/>
            <p:nvPr/>
          </p:nvSpPr>
          <p:spPr>
            <a:xfrm>
              <a:off x="235080" y="357840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grpSp>
      <p:grpSp>
        <p:nvGrpSpPr>
          <p:cNvPr id="104" name="Group 103">
            <a:extLst>
              <a:ext uri="{FF2B5EF4-FFF2-40B4-BE49-F238E27FC236}">
                <a16:creationId xmlns:a16="http://schemas.microsoft.com/office/drawing/2014/main" id="{DF02BD6D-4016-7B47-9768-12E93E4C8F61}"/>
              </a:ext>
            </a:extLst>
          </p:cNvPr>
          <p:cNvGrpSpPr/>
          <p:nvPr/>
        </p:nvGrpSpPr>
        <p:grpSpPr>
          <a:xfrm>
            <a:off x="522359" y="1886040"/>
            <a:ext cx="608040" cy="2214359"/>
            <a:chOff x="522359" y="1886040"/>
            <a:chExt cx="608040" cy="2214359"/>
          </a:xfrm>
        </p:grpSpPr>
        <p:sp>
          <p:nvSpPr>
            <p:cNvPr id="105" name="Freeform 104">
              <a:extLst>
                <a:ext uri="{FF2B5EF4-FFF2-40B4-BE49-F238E27FC236}">
                  <a16:creationId xmlns:a16="http://schemas.microsoft.com/office/drawing/2014/main" id="{2E9704B9-8E0A-3A44-B282-21C9F3FA3AEE}"/>
                </a:ext>
              </a:extLst>
            </p:cNvPr>
            <p:cNvSpPr/>
            <p:nvPr/>
          </p:nvSpPr>
          <p:spPr>
            <a:xfrm>
              <a:off x="522359" y="188604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6" name="Freeform 105">
              <a:extLst>
                <a:ext uri="{FF2B5EF4-FFF2-40B4-BE49-F238E27FC236}">
                  <a16:creationId xmlns:a16="http://schemas.microsoft.com/office/drawing/2014/main" id="{AE8D00FA-1AD8-3345-BBD8-2F1C30580522}"/>
                </a:ext>
              </a:extLst>
            </p:cNvPr>
            <p:cNvSpPr/>
            <p:nvPr/>
          </p:nvSpPr>
          <p:spPr>
            <a:xfrm>
              <a:off x="522359" y="2344680"/>
              <a:ext cx="60804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7" name="Freeform 106">
              <a:extLst>
                <a:ext uri="{FF2B5EF4-FFF2-40B4-BE49-F238E27FC236}">
                  <a16:creationId xmlns:a16="http://schemas.microsoft.com/office/drawing/2014/main" id="{11AF6E55-17CD-684D-A869-9E582CBD50A5}"/>
                </a:ext>
              </a:extLst>
            </p:cNvPr>
            <p:cNvSpPr/>
            <p:nvPr/>
          </p:nvSpPr>
          <p:spPr>
            <a:xfrm>
              <a:off x="522359" y="280512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8" name="Freeform 107">
              <a:extLst>
                <a:ext uri="{FF2B5EF4-FFF2-40B4-BE49-F238E27FC236}">
                  <a16:creationId xmlns:a16="http://schemas.microsoft.com/office/drawing/2014/main" id="{FCC8385A-A425-844E-90BA-2E4145E8E81A}"/>
                </a:ext>
              </a:extLst>
            </p:cNvPr>
            <p:cNvSpPr/>
            <p:nvPr/>
          </p:nvSpPr>
          <p:spPr>
            <a:xfrm>
              <a:off x="522359" y="3262320"/>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sp>
          <p:nvSpPr>
            <p:cNvPr id="109" name="Freeform 108">
              <a:extLst>
                <a:ext uri="{FF2B5EF4-FFF2-40B4-BE49-F238E27FC236}">
                  <a16:creationId xmlns:a16="http://schemas.microsoft.com/office/drawing/2014/main" id="{D76C096C-4B2C-4240-B8EB-B9B0239346CC}"/>
                </a:ext>
              </a:extLst>
            </p:cNvPr>
            <p:cNvSpPr/>
            <p:nvPr/>
          </p:nvSpPr>
          <p:spPr>
            <a:xfrm>
              <a:off x="522359" y="3722759"/>
              <a:ext cx="60804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579D1C"/>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FEM</a:t>
              </a:r>
            </a:p>
          </p:txBody>
        </p:sp>
      </p:grpSp>
      <p:grpSp>
        <p:nvGrpSpPr>
          <p:cNvPr id="110" name="Group 109">
            <a:extLst>
              <a:ext uri="{FF2B5EF4-FFF2-40B4-BE49-F238E27FC236}">
                <a16:creationId xmlns:a16="http://schemas.microsoft.com/office/drawing/2014/main" id="{F931EB2A-A1DC-AA4D-890D-C6A9DD8A7680}"/>
              </a:ext>
            </a:extLst>
          </p:cNvPr>
          <p:cNvGrpSpPr/>
          <p:nvPr/>
        </p:nvGrpSpPr>
        <p:grpSpPr>
          <a:xfrm>
            <a:off x="1459080" y="1741320"/>
            <a:ext cx="607680" cy="2214720"/>
            <a:chOff x="1459080" y="1741320"/>
            <a:chExt cx="607680" cy="2214720"/>
          </a:xfrm>
        </p:grpSpPr>
        <p:sp>
          <p:nvSpPr>
            <p:cNvPr id="111" name="Freeform 110">
              <a:extLst>
                <a:ext uri="{FF2B5EF4-FFF2-40B4-BE49-F238E27FC236}">
                  <a16:creationId xmlns:a16="http://schemas.microsoft.com/office/drawing/2014/main" id="{61C010AE-6073-DF40-BFBB-D98ECF44E9D1}"/>
                </a:ext>
              </a:extLst>
            </p:cNvPr>
            <p:cNvSpPr/>
            <p:nvPr/>
          </p:nvSpPr>
          <p:spPr>
            <a:xfrm>
              <a:off x="1459080" y="1741320"/>
              <a:ext cx="60768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2" name="Freeform 111">
              <a:extLst>
                <a:ext uri="{FF2B5EF4-FFF2-40B4-BE49-F238E27FC236}">
                  <a16:creationId xmlns:a16="http://schemas.microsoft.com/office/drawing/2014/main" id="{E352C39E-7A85-924D-8A87-F6E3A3D4CC02}"/>
                </a:ext>
              </a:extLst>
            </p:cNvPr>
            <p:cNvSpPr/>
            <p:nvPr/>
          </p:nvSpPr>
          <p:spPr>
            <a:xfrm>
              <a:off x="1459080" y="2200319"/>
              <a:ext cx="60768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3" name="Freeform 112">
              <a:extLst>
                <a:ext uri="{FF2B5EF4-FFF2-40B4-BE49-F238E27FC236}">
                  <a16:creationId xmlns:a16="http://schemas.microsoft.com/office/drawing/2014/main" id="{51F063F1-B8E7-F94C-9B38-C871B7DC02A8}"/>
                </a:ext>
              </a:extLst>
            </p:cNvPr>
            <p:cNvSpPr/>
            <p:nvPr/>
          </p:nvSpPr>
          <p:spPr>
            <a:xfrm>
              <a:off x="1459080" y="2660760"/>
              <a:ext cx="60768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4" name="Freeform 113">
              <a:extLst>
                <a:ext uri="{FF2B5EF4-FFF2-40B4-BE49-F238E27FC236}">
                  <a16:creationId xmlns:a16="http://schemas.microsoft.com/office/drawing/2014/main" id="{7C20420F-CE35-7748-8FF0-0E804D826EA0}"/>
                </a:ext>
              </a:extLst>
            </p:cNvPr>
            <p:cNvSpPr/>
            <p:nvPr/>
          </p:nvSpPr>
          <p:spPr>
            <a:xfrm>
              <a:off x="1459080" y="3119400"/>
              <a:ext cx="60768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sp>
          <p:nvSpPr>
            <p:cNvPr id="115" name="Freeform 114">
              <a:extLst>
                <a:ext uri="{FF2B5EF4-FFF2-40B4-BE49-F238E27FC236}">
                  <a16:creationId xmlns:a16="http://schemas.microsoft.com/office/drawing/2014/main" id="{5793F879-BBD7-2344-96AB-1C164CF59180}"/>
                </a:ext>
              </a:extLst>
            </p:cNvPr>
            <p:cNvSpPr/>
            <p:nvPr/>
          </p:nvSpPr>
          <p:spPr>
            <a:xfrm>
              <a:off x="1459080" y="3578400"/>
              <a:ext cx="607680" cy="37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FF"/>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DCM</a:t>
              </a:r>
            </a:p>
          </p:txBody>
        </p:sp>
      </p:grpSp>
      <p:sp>
        <p:nvSpPr>
          <p:cNvPr id="116" name="Freeform 115">
            <a:extLst>
              <a:ext uri="{FF2B5EF4-FFF2-40B4-BE49-F238E27FC236}">
                <a16:creationId xmlns:a16="http://schemas.microsoft.com/office/drawing/2014/main" id="{169D5AA7-9AE0-594E-B76C-8890989EB166}"/>
              </a:ext>
            </a:extLst>
          </p:cNvPr>
          <p:cNvSpPr/>
          <p:nvPr/>
        </p:nvSpPr>
        <p:spPr>
          <a:xfrm>
            <a:off x="2251080" y="1849319"/>
            <a:ext cx="612720" cy="754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00"/>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Partition</a:t>
            </a:r>
            <a:br>
              <a:rPr lang="en-GB" sz="1200" b="0" i="0" u="none" strike="noStrike" baseline="0">
                <a:ln>
                  <a:noFill/>
                </a:ln>
                <a:solidFill>
                  <a:srgbClr val="000000"/>
                </a:solidFill>
                <a:latin typeface="Times New Roman" pitchFamily="18"/>
                <a:ea typeface="Lucida Sans Unicode" pitchFamily="2"/>
                <a:cs typeface="Lucida Sans Unicode" pitchFamily="2"/>
              </a:rPr>
            </a:br>
            <a:r>
              <a:rPr lang="en-GB" sz="1200" b="0" i="0" u="none" strike="noStrike" baseline="0">
                <a:ln>
                  <a:noFill/>
                </a:ln>
                <a:solidFill>
                  <a:srgbClr val="000000"/>
                </a:solidFill>
                <a:latin typeface="Times New Roman" pitchFamily="18"/>
                <a:ea typeface="Lucida Sans Unicode" pitchFamily="2"/>
                <a:cs typeface="Lucida Sans Unicode" pitchFamily="2"/>
              </a:rPr>
              <a:t>Mod.</a:t>
            </a:r>
          </a:p>
        </p:txBody>
      </p:sp>
      <p:sp>
        <p:nvSpPr>
          <p:cNvPr id="117" name="Freeform 116">
            <a:extLst>
              <a:ext uri="{FF2B5EF4-FFF2-40B4-BE49-F238E27FC236}">
                <a16:creationId xmlns:a16="http://schemas.microsoft.com/office/drawing/2014/main" id="{6F3C046A-0FBD-2641-97E2-B650602331C6}"/>
              </a:ext>
            </a:extLst>
          </p:cNvPr>
          <p:cNvSpPr/>
          <p:nvPr/>
        </p:nvSpPr>
        <p:spPr>
          <a:xfrm>
            <a:off x="2251080" y="2941560"/>
            <a:ext cx="612720" cy="754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00"/>
          </a:solidFill>
          <a:ln w="9360" cap="sq">
            <a:solidFill>
              <a:srgbClr val="000000"/>
            </a:solidFill>
            <a:prstDash val="solid"/>
            <a:miter/>
          </a:ln>
        </p:spPr>
        <p:txBody>
          <a:bodyPr vert="horz" wrap="none" lIns="90000" tIns="46800" rIns="90000" bIns="46800" anchor="ctr" anchorCtr="0" compatLnSpc="1">
            <a:spAutoFit/>
          </a:bodyPr>
          <a:lstStyle/>
          <a:p>
            <a:pPr marL="0" marR="0" lvl="0" indent="0" algn="ctr" rtl="0" hangingPunct="0">
              <a:lnSpc>
                <a:spcPct val="12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200" b="0" i="0" u="none" strike="noStrike" baseline="0">
                <a:ln>
                  <a:noFill/>
                </a:ln>
                <a:solidFill>
                  <a:srgbClr val="000000"/>
                </a:solidFill>
                <a:latin typeface="Times New Roman" pitchFamily="18"/>
                <a:ea typeface="Lucida Sans Unicode" pitchFamily="2"/>
                <a:cs typeface="Lucida Sans Unicode" pitchFamily="2"/>
              </a:rPr>
              <a:t>Partition</a:t>
            </a:r>
            <a:br>
              <a:rPr lang="en-GB" sz="1200" b="0" i="0" u="none" strike="noStrike" baseline="0">
                <a:ln>
                  <a:noFill/>
                </a:ln>
                <a:solidFill>
                  <a:srgbClr val="000000"/>
                </a:solidFill>
                <a:latin typeface="Times New Roman" pitchFamily="18"/>
                <a:ea typeface="Lucida Sans Unicode" pitchFamily="2"/>
                <a:cs typeface="Lucida Sans Unicode" pitchFamily="2"/>
              </a:rPr>
            </a:br>
            <a:r>
              <a:rPr lang="en-GB" sz="1200" b="0" i="0" u="none" strike="noStrike" baseline="0">
                <a:ln>
                  <a:noFill/>
                </a:ln>
                <a:solidFill>
                  <a:srgbClr val="000000"/>
                </a:solidFill>
                <a:latin typeface="Times New Roman" pitchFamily="18"/>
                <a:ea typeface="Lucida Sans Unicode" pitchFamily="2"/>
                <a:cs typeface="Lucida Sans Unicode" pitchFamily="2"/>
              </a:rPr>
              <a:t>Mod.</a:t>
            </a:r>
          </a:p>
        </p:txBody>
      </p:sp>
      <p:pic>
        <p:nvPicPr>
          <p:cNvPr id="118" name="Picture 117">
            <a:extLst>
              <a:ext uri="{FF2B5EF4-FFF2-40B4-BE49-F238E27FC236}">
                <a16:creationId xmlns:a16="http://schemas.microsoft.com/office/drawing/2014/main" id="{347C7B9E-1295-9941-B665-19819794C70A}"/>
              </a:ext>
            </a:extLst>
          </p:cNvPr>
          <p:cNvPicPr>
            <a:picLocks noChangeAspect="1"/>
          </p:cNvPicPr>
          <p:nvPr/>
        </p:nvPicPr>
        <p:blipFill>
          <a:blip r:embed="rId3">
            <a:lum/>
            <a:alphaModFix/>
          </a:blip>
          <a:srcRect r="28350" b="28349"/>
          <a:stretch>
            <a:fillRect/>
          </a:stretch>
        </p:blipFill>
        <p:spPr>
          <a:xfrm>
            <a:off x="38160" y="4468680"/>
            <a:ext cx="3054240" cy="2293920"/>
          </a:xfrm>
          <a:prstGeom prst="rect">
            <a:avLst/>
          </a:prstGeom>
          <a:noFill/>
          <a:ln>
            <a:noFill/>
          </a:ln>
        </p:spPr>
      </p:pic>
      <p:pic>
        <p:nvPicPr>
          <p:cNvPr id="119" name="Picture 118">
            <a:extLst>
              <a:ext uri="{FF2B5EF4-FFF2-40B4-BE49-F238E27FC236}">
                <a16:creationId xmlns:a16="http://schemas.microsoft.com/office/drawing/2014/main" id="{F5BA30EC-646A-3F48-A99E-12603E7133F1}"/>
              </a:ext>
            </a:extLst>
          </p:cNvPr>
          <p:cNvPicPr>
            <a:picLocks noChangeAspect="1"/>
          </p:cNvPicPr>
          <p:nvPr/>
        </p:nvPicPr>
        <p:blipFill>
          <a:blip r:embed="rId4">
            <a:lum/>
            <a:alphaModFix/>
          </a:blip>
          <a:srcRect l="9450" r="6300"/>
          <a:stretch>
            <a:fillRect/>
          </a:stretch>
        </p:blipFill>
        <p:spPr>
          <a:xfrm>
            <a:off x="3195720" y="4483080"/>
            <a:ext cx="2308320" cy="2282760"/>
          </a:xfrm>
          <a:prstGeom prst="rect">
            <a:avLst/>
          </a:prstGeom>
          <a:noFill/>
          <a:ln>
            <a:noFill/>
          </a:ln>
        </p:spPr>
      </p:pic>
      <p:pic>
        <p:nvPicPr>
          <p:cNvPr id="120" name="Picture 119">
            <a:extLst>
              <a:ext uri="{FF2B5EF4-FFF2-40B4-BE49-F238E27FC236}">
                <a16:creationId xmlns:a16="http://schemas.microsoft.com/office/drawing/2014/main" id="{8B9450E2-3381-474A-8185-4E74433D5CBF}"/>
              </a:ext>
            </a:extLst>
          </p:cNvPr>
          <p:cNvPicPr>
            <a:picLocks noChangeAspect="1"/>
          </p:cNvPicPr>
          <p:nvPr/>
        </p:nvPicPr>
        <p:blipFill>
          <a:blip r:embed="rId5">
            <a:lum/>
            <a:alphaModFix/>
          </a:blip>
          <a:srcRect l="15749" r="18900"/>
          <a:stretch>
            <a:fillRect/>
          </a:stretch>
        </p:blipFill>
        <p:spPr>
          <a:xfrm>
            <a:off x="5591160" y="4467240"/>
            <a:ext cx="1409759" cy="2317680"/>
          </a:xfrm>
          <a:prstGeom prst="rect">
            <a:avLst/>
          </a:prstGeom>
          <a:noFill/>
          <a:ln>
            <a:noFill/>
          </a:ln>
        </p:spPr>
      </p:pic>
      <p:pic>
        <p:nvPicPr>
          <p:cNvPr id="121" name="Picture 120">
            <a:extLst>
              <a:ext uri="{FF2B5EF4-FFF2-40B4-BE49-F238E27FC236}">
                <a16:creationId xmlns:a16="http://schemas.microsoft.com/office/drawing/2014/main" id="{7DBDD71B-0918-B842-916A-E7E2C07C7BD8}"/>
              </a:ext>
            </a:extLst>
          </p:cNvPr>
          <p:cNvPicPr>
            <a:picLocks noChangeAspect="1"/>
          </p:cNvPicPr>
          <p:nvPr/>
        </p:nvPicPr>
        <p:blipFill>
          <a:blip r:embed="rId6">
            <a:lum/>
            <a:alphaModFix/>
          </a:blip>
          <a:srcRect l="18900" r="9450"/>
          <a:stretch>
            <a:fillRect/>
          </a:stretch>
        </p:blipFill>
        <p:spPr>
          <a:xfrm>
            <a:off x="7159679" y="4487760"/>
            <a:ext cx="1706400" cy="2297160"/>
          </a:xfrm>
          <a:prstGeom prst="rect">
            <a:avLst/>
          </a:prstGeom>
          <a:noFill/>
          <a:ln>
            <a:noFill/>
          </a:ln>
        </p:spPr>
      </p:pic>
      <p:pic>
        <p:nvPicPr>
          <p:cNvPr id="122" name="Picture 121">
            <a:extLst>
              <a:ext uri="{FF2B5EF4-FFF2-40B4-BE49-F238E27FC236}">
                <a16:creationId xmlns:a16="http://schemas.microsoft.com/office/drawing/2014/main" id="{BC546221-8FD8-D044-B6C4-1F19A96AB0E4}"/>
              </a:ext>
            </a:extLst>
          </p:cNvPr>
          <p:cNvPicPr>
            <a:picLocks noChangeAspect="1"/>
          </p:cNvPicPr>
          <p:nvPr/>
        </p:nvPicPr>
        <p:blipFill>
          <a:blip r:embed="rId7">
            <a:lum/>
            <a:alphaModFix/>
          </a:blip>
          <a:srcRect/>
          <a:stretch>
            <a:fillRect/>
          </a:stretch>
        </p:blipFill>
        <p:spPr>
          <a:xfrm>
            <a:off x="6126120" y="196920"/>
            <a:ext cx="2925719" cy="2193840"/>
          </a:xfrm>
          <a:prstGeom prst="rect">
            <a:avLst/>
          </a:prstGeom>
          <a:noFill/>
          <a:ln>
            <a:noFill/>
          </a:ln>
        </p:spPr>
      </p:pic>
      <p:sp>
        <p:nvSpPr>
          <p:cNvPr id="123" name="Straight Connector 122">
            <a:extLst>
              <a:ext uri="{FF2B5EF4-FFF2-40B4-BE49-F238E27FC236}">
                <a16:creationId xmlns:a16="http://schemas.microsoft.com/office/drawing/2014/main" id="{8A7CDBAF-1DA3-CA4E-AB0C-DB9341042DDD}"/>
              </a:ext>
            </a:extLst>
          </p:cNvPr>
          <p:cNvSpPr/>
          <p:nvPr/>
        </p:nvSpPr>
        <p:spPr>
          <a:xfrm flipH="1">
            <a:off x="1093320" y="3959279"/>
            <a:ext cx="646200" cy="1527120"/>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4" name="Straight Connector 123">
            <a:extLst>
              <a:ext uri="{FF2B5EF4-FFF2-40B4-BE49-F238E27FC236}">
                <a16:creationId xmlns:a16="http://schemas.microsoft.com/office/drawing/2014/main" id="{B9455BF5-ED1A-9940-88EE-37D064B0877F}"/>
              </a:ext>
            </a:extLst>
          </p:cNvPr>
          <p:cNvSpPr/>
          <p:nvPr/>
        </p:nvSpPr>
        <p:spPr>
          <a:xfrm flipH="1">
            <a:off x="1093320" y="3527279"/>
            <a:ext cx="646200" cy="1527480"/>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5" name="Straight Connector 124">
            <a:extLst>
              <a:ext uri="{FF2B5EF4-FFF2-40B4-BE49-F238E27FC236}">
                <a16:creationId xmlns:a16="http://schemas.microsoft.com/office/drawing/2014/main" id="{66D33758-4FFA-9E46-B51E-4D251C147500}"/>
              </a:ext>
            </a:extLst>
          </p:cNvPr>
          <p:cNvSpPr/>
          <p:nvPr/>
        </p:nvSpPr>
        <p:spPr>
          <a:xfrm flipH="1">
            <a:off x="1596960" y="2603520"/>
            <a:ext cx="874800" cy="2630520"/>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6" name="Straight Connector 125">
            <a:extLst>
              <a:ext uri="{FF2B5EF4-FFF2-40B4-BE49-F238E27FC236}">
                <a16:creationId xmlns:a16="http://schemas.microsoft.com/office/drawing/2014/main" id="{38426729-133D-1443-B15A-D845A448D7E8}"/>
              </a:ext>
            </a:extLst>
          </p:cNvPr>
          <p:cNvSpPr/>
          <p:nvPr/>
        </p:nvSpPr>
        <p:spPr>
          <a:xfrm>
            <a:off x="2651039" y="3565440"/>
            <a:ext cx="30241" cy="1920959"/>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7" name="Straight Connector 126">
            <a:extLst>
              <a:ext uri="{FF2B5EF4-FFF2-40B4-BE49-F238E27FC236}">
                <a16:creationId xmlns:a16="http://schemas.microsoft.com/office/drawing/2014/main" id="{D1F2230F-4AE0-7945-BADF-FD84158B9342}"/>
              </a:ext>
            </a:extLst>
          </p:cNvPr>
          <p:cNvSpPr/>
          <p:nvPr/>
        </p:nvSpPr>
        <p:spPr>
          <a:xfrm>
            <a:off x="3749760" y="3614759"/>
            <a:ext cx="912600" cy="1871640"/>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8" name="Straight Connector 127">
            <a:extLst>
              <a:ext uri="{FF2B5EF4-FFF2-40B4-BE49-F238E27FC236}">
                <a16:creationId xmlns:a16="http://schemas.microsoft.com/office/drawing/2014/main" id="{72B2E727-AA62-704D-AB87-DC3F95AE21A8}"/>
              </a:ext>
            </a:extLst>
          </p:cNvPr>
          <p:cNvSpPr/>
          <p:nvPr/>
        </p:nvSpPr>
        <p:spPr>
          <a:xfrm>
            <a:off x="3497400" y="4046399"/>
            <a:ext cx="912600" cy="1871641"/>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9" name="Straight Connector 128">
            <a:extLst>
              <a:ext uri="{FF2B5EF4-FFF2-40B4-BE49-F238E27FC236}">
                <a16:creationId xmlns:a16="http://schemas.microsoft.com/office/drawing/2014/main" id="{32316EBA-9AD4-C644-A785-A30490969A5E}"/>
              </a:ext>
            </a:extLst>
          </p:cNvPr>
          <p:cNvSpPr/>
          <p:nvPr/>
        </p:nvSpPr>
        <p:spPr>
          <a:xfrm>
            <a:off x="5153040" y="3614759"/>
            <a:ext cx="912960" cy="1871640"/>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0" name="Straight Connector 129">
            <a:extLst>
              <a:ext uri="{FF2B5EF4-FFF2-40B4-BE49-F238E27FC236}">
                <a16:creationId xmlns:a16="http://schemas.microsoft.com/office/drawing/2014/main" id="{F434F01C-6848-D047-A657-73A4FECF2378}"/>
              </a:ext>
            </a:extLst>
          </p:cNvPr>
          <p:cNvSpPr/>
          <p:nvPr/>
        </p:nvSpPr>
        <p:spPr>
          <a:xfrm>
            <a:off x="6400799" y="4146479"/>
            <a:ext cx="1284121" cy="1736641"/>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1" name="Straight Connector 130">
            <a:extLst>
              <a:ext uri="{FF2B5EF4-FFF2-40B4-BE49-F238E27FC236}">
                <a16:creationId xmlns:a16="http://schemas.microsoft.com/office/drawing/2014/main" id="{94B59A63-C6CA-0740-9EC5-14AF56FDBD31}"/>
              </a:ext>
            </a:extLst>
          </p:cNvPr>
          <p:cNvSpPr/>
          <p:nvPr/>
        </p:nvSpPr>
        <p:spPr>
          <a:xfrm flipH="1" flipV="1">
            <a:off x="6489360" y="820800"/>
            <a:ext cx="1150920" cy="2509920"/>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2" name="Straight Connector 131">
            <a:extLst>
              <a:ext uri="{FF2B5EF4-FFF2-40B4-BE49-F238E27FC236}">
                <a16:creationId xmlns:a16="http://schemas.microsoft.com/office/drawing/2014/main" id="{E918A33B-07F8-D447-B61F-853066C7E08C}"/>
              </a:ext>
            </a:extLst>
          </p:cNvPr>
          <p:cNvSpPr/>
          <p:nvPr/>
        </p:nvSpPr>
        <p:spPr>
          <a:xfrm flipH="1" flipV="1">
            <a:off x="6524640" y="1504440"/>
            <a:ext cx="1068480" cy="2248200"/>
          </a:xfrm>
          <a:prstGeom prst="line">
            <a:avLst/>
          </a:prstGeom>
          <a:noFill/>
          <a:ln w="9360">
            <a:solidFill>
              <a:srgbClr val="FF0000"/>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page62">
    <p:spTree>
      <p:nvGrpSpPr>
        <p:cNvPr id="1" name=""/>
        <p:cNvGrpSpPr/>
        <p:nvPr/>
      </p:nvGrpSpPr>
      <p:grpSpPr>
        <a:xfrm>
          <a:off x="0" y="0"/>
          <a:ext cx="0" cy="0"/>
          <a:chOff x="0" y="0"/>
          <a:chExt cx="0" cy="0"/>
        </a:xfrm>
      </p:grpSpPr>
      <p:sp>
        <p:nvSpPr>
          <p:cNvPr id="10" name="Slide Number Placeholder 1">
            <a:extLst>
              <a:ext uri="{FF2B5EF4-FFF2-40B4-BE49-F238E27FC236}">
                <a16:creationId xmlns:a16="http://schemas.microsoft.com/office/drawing/2014/main" id="{C65F375D-7EA4-4640-8DC9-3692D4BD505C}"/>
              </a:ext>
            </a:extLst>
          </p:cNvPr>
          <p:cNvSpPr>
            <a:spLocks noGrp="1"/>
          </p:cNvSpPr>
          <p:nvPr>
            <p:ph type="sldNum" sz="quarter" idx="10"/>
          </p:nvPr>
        </p:nvSpPr>
        <p:spPr/>
        <p:txBody>
          <a:bodyPr>
            <a:normAutofit lnSpcReduction="10000"/>
          </a:bodyPr>
          <a:lstStyle/>
          <a:p>
            <a:pPr lvl="0"/>
            <a:fld id="{E7E67D86-7612-164A-94E0-ABF46FE80EA3}" type="slidenum">
              <a:t>55</a:t>
            </a:fld>
            <a:endParaRPr lang="en-GB"/>
          </a:p>
        </p:txBody>
      </p:sp>
      <p:pic>
        <p:nvPicPr>
          <p:cNvPr id="2" name="Picture 1">
            <a:extLst>
              <a:ext uri="{FF2B5EF4-FFF2-40B4-BE49-F238E27FC236}">
                <a16:creationId xmlns:a16="http://schemas.microsoft.com/office/drawing/2014/main" id="{0EBCAB30-58BF-914D-970B-B4CEA9263211}"/>
              </a:ext>
            </a:extLst>
          </p:cNvPr>
          <p:cNvPicPr>
            <a:picLocks noChangeAspect="1"/>
          </p:cNvPicPr>
          <p:nvPr/>
        </p:nvPicPr>
        <p:blipFill>
          <a:blip r:embed="rId3">
            <a:lum/>
            <a:alphaModFix/>
          </a:blip>
          <a:srcRect/>
          <a:stretch>
            <a:fillRect/>
          </a:stretch>
        </p:blipFill>
        <p:spPr>
          <a:xfrm>
            <a:off x="990719" y="1219320"/>
            <a:ext cx="7200720" cy="5168880"/>
          </a:xfrm>
          <a:prstGeom prst="rect">
            <a:avLst/>
          </a:prstGeom>
          <a:noFill/>
          <a:ln>
            <a:noFill/>
          </a:ln>
        </p:spPr>
      </p:pic>
      <p:sp>
        <p:nvSpPr>
          <p:cNvPr id="3" name="Title 2">
            <a:extLst>
              <a:ext uri="{FF2B5EF4-FFF2-40B4-BE49-F238E27FC236}">
                <a16:creationId xmlns:a16="http://schemas.microsoft.com/office/drawing/2014/main" id="{3987EF16-B004-094E-83D8-7890A3D22CED}"/>
              </a:ext>
            </a:extLst>
          </p:cNvPr>
          <p:cNvSpPr txBox="1">
            <a:spLocks noGrp="1"/>
          </p:cNvSpPr>
          <p:nvPr>
            <p:ph type="title" idx="4294967295"/>
          </p:nvPr>
        </p:nvSpPr>
        <p:spPr>
          <a:xfrm>
            <a:off x="762120" y="152280"/>
            <a:ext cx="7619760" cy="612720"/>
          </a:xfrm>
        </p:spPr>
        <p:txBody>
          <a:bodyPr wrap="square">
            <a:normAutofit/>
          </a:bodyPr>
          <a:lstStyle/>
          <a:p>
            <a:pPr lvl="0">
              <a:lnSpc>
                <a:spcPct val="90000"/>
              </a:lnSpc>
            </a:pPr>
            <a:r>
              <a:rPr lang="en-GB"/>
              <a:t>Multi-Event Buffering aka pipelining</a:t>
            </a:r>
          </a:p>
        </p:txBody>
      </p:sp>
      <p:grpSp>
        <p:nvGrpSpPr>
          <p:cNvPr id="4" name="Group 3">
            <a:extLst>
              <a:ext uri="{FF2B5EF4-FFF2-40B4-BE49-F238E27FC236}">
                <a16:creationId xmlns:a16="http://schemas.microsoft.com/office/drawing/2014/main" id="{40C6E3DB-6EE7-9940-9996-BC7B9A84E274}"/>
              </a:ext>
            </a:extLst>
          </p:cNvPr>
          <p:cNvGrpSpPr/>
          <p:nvPr/>
        </p:nvGrpSpPr>
        <p:grpSpPr>
          <a:xfrm>
            <a:off x="1981080" y="2207520"/>
            <a:ext cx="5405399" cy="2505600"/>
            <a:chOff x="1981080" y="2207520"/>
            <a:chExt cx="5405399" cy="2505600"/>
          </a:xfrm>
        </p:grpSpPr>
        <p:sp>
          <p:nvSpPr>
            <p:cNvPr id="5" name="Straight Connector 4">
              <a:extLst>
                <a:ext uri="{FF2B5EF4-FFF2-40B4-BE49-F238E27FC236}">
                  <a16:creationId xmlns:a16="http://schemas.microsoft.com/office/drawing/2014/main" id="{C8D03D7C-E241-EE4B-9545-BA5AF860B29E}"/>
                </a:ext>
              </a:extLst>
            </p:cNvPr>
            <p:cNvSpPr/>
            <p:nvPr/>
          </p:nvSpPr>
          <p:spPr>
            <a:xfrm>
              <a:off x="1981080" y="2286000"/>
              <a:ext cx="2640240" cy="2427120"/>
            </a:xfrm>
            <a:prstGeom prst="line">
              <a:avLst/>
            </a:prstGeom>
            <a:noFill/>
            <a:ln w="38160" cap="sq">
              <a:solidFill>
                <a:srgbClr val="000000"/>
              </a:solidFill>
              <a:custDash>
                <a:ds d="100000" sp="100000"/>
              </a:custDash>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6" name="Group 5">
              <a:extLst>
                <a:ext uri="{FF2B5EF4-FFF2-40B4-BE49-F238E27FC236}">
                  <a16:creationId xmlns:a16="http://schemas.microsoft.com/office/drawing/2014/main" id="{8A02665A-E9E1-FE45-8EB9-1E0D91497F0E}"/>
                </a:ext>
              </a:extLst>
            </p:cNvPr>
            <p:cNvGrpSpPr/>
            <p:nvPr/>
          </p:nvGrpSpPr>
          <p:grpSpPr>
            <a:xfrm>
              <a:off x="4114800" y="2207520"/>
              <a:ext cx="3271679" cy="1978559"/>
              <a:chOff x="4114800" y="2207520"/>
              <a:chExt cx="3271679" cy="1978559"/>
            </a:xfrm>
          </p:grpSpPr>
          <p:sp>
            <p:nvSpPr>
              <p:cNvPr id="7" name="Freeform 6">
                <a:extLst>
                  <a:ext uri="{FF2B5EF4-FFF2-40B4-BE49-F238E27FC236}">
                    <a16:creationId xmlns:a16="http://schemas.microsoft.com/office/drawing/2014/main" id="{D00E46AB-D1A6-F944-BCB0-6772456D4F7A}"/>
                  </a:ext>
                </a:extLst>
              </p:cNvPr>
              <p:cNvSpPr/>
              <p:nvPr/>
            </p:nvSpPr>
            <p:spPr>
              <a:xfrm>
                <a:off x="4114800" y="2207520"/>
                <a:ext cx="3271679"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a:noFill/>
                <a:prstDash val="solid"/>
              </a:ln>
            </p:spPr>
            <p:txBody>
              <a:bodyPr vert="horz" wrap="square" lIns="90000" tIns="46800" rIns="90000" bIns="46800" anchor="ctr"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400" b="1" i="0" u="none" strike="noStrike" baseline="0">
                    <a:ln>
                      <a:noFill/>
                    </a:ln>
                    <a:solidFill>
                      <a:srgbClr val="FFFF00"/>
                    </a:solidFill>
                    <a:latin typeface="Arial Narrow" pitchFamily="34"/>
                    <a:ea typeface="Lucida Sans Unicode" pitchFamily="2"/>
                    <a:cs typeface="Lucida Sans Unicode" pitchFamily="2"/>
                  </a:rPr>
                  <a:t>PHENIX is a rare-event experiment, after all -- you don’t want to go down this path</a:t>
                </a:r>
              </a:p>
            </p:txBody>
          </p:sp>
          <p:sp>
            <p:nvSpPr>
              <p:cNvPr id="8" name="Straight Connector 7">
                <a:extLst>
                  <a:ext uri="{FF2B5EF4-FFF2-40B4-BE49-F238E27FC236}">
                    <a16:creationId xmlns:a16="http://schemas.microsoft.com/office/drawing/2014/main" id="{E6EAB194-70D7-E446-BA7D-1D2AA43CF203}"/>
                  </a:ext>
                </a:extLst>
              </p:cNvPr>
              <p:cNvSpPr/>
              <p:nvPr/>
            </p:nvSpPr>
            <p:spPr>
              <a:xfrm flipH="1">
                <a:off x="4179959" y="3733920"/>
                <a:ext cx="474481" cy="452159"/>
              </a:xfrm>
              <a:prstGeom prst="line">
                <a:avLst/>
              </a:prstGeom>
              <a:noFill/>
              <a:ln w="76320" cap="sq">
                <a:solidFill>
                  <a:srgbClr val="0066FF"/>
                </a:solidFill>
                <a:prstDash val="solid"/>
                <a:miter/>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grpSp>
      <p:sp>
        <p:nvSpPr>
          <p:cNvPr id="9" name="Freeform 8">
            <a:extLst>
              <a:ext uri="{FF2B5EF4-FFF2-40B4-BE49-F238E27FC236}">
                <a16:creationId xmlns:a16="http://schemas.microsoft.com/office/drawing/2014/main" id="{F12ED93A-AB38-1240-87E3-2F3CC6AA4CD7}"/>
              </a:ext>
            </a:extLst>
          </p:cNvPr>
          <p:cNvSpPr/>
          <p:nvPr/>
        </p:nvSpPr>
        <p:spPr>
          <a:xfrm>
            <a:off x="2039759" y="1827000"/>
            <a:ext cx="1474560" cy="398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AFAF"/>
          </a:solidFill>
          <a:ln>
            <a:noFill/>
            <a:prstDash val="solid"/>
          </a:ln>
        </p:spPr>
        <p:txBody>
          <a:bodyPr vert="horz" wrap="none" lIns="90000" tIns="46800" rIns="90000" bIns="46800" anchor="ctr" anchorCtr="0" compatLnSpc="1">
            <a:spAutoFit/>
          </a:bodyPr>
          <a:lstStyle/>
          <a:p>
            <a:pPr marL="0" marR="0" lvl="0" indent="0" algn="ct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00"/>
                </a:solidFill>
                <a:latin typeface="Arial Narrow" pitchFamily="34"/>
                <a:ea typeface="Lucida Sans Unicode" pitchFamily="2"/>
                <a:cs typeface="Lucida Sans Unicode" pitchFamily="2"/>
              </a:rPr>
              <a:t>Without MEB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name="page63">
    <p:spTree>
      <p:nvGrpSpPr>
        <p:cNvPr id="1" name=""/>
        <p:cNvGrpSpPr/>
        <p:nvPr/>
      </p:nvGrpSpPr>
      <p:grpSpPr>
        <a:xfrm>
          <a:off x="0" y="0"/>
          <a:ext cx="0" cy="0"/>
          <a:chOff x="0" y="0"/>
          <a:chExt cx="0" cy="0"/>
        </a:xfrm>
      </p:grpSpPr>
      <p:sp>
        <p:nvSpPr>
          <p:cNvPr id="72" name="Slide Number Placeholder 1">
            <a:extLst>
              <a:ext uri="{FF2B5EF4-FFF2-40B4-BE49-F238E27FC236}">
                <a16:creationId xmlns:a16="http://schemas.microsoft.com/office/drawing/2014/main" id="{59FD7BEA-DF4E-564E-9030-7C639F4EF3CD}"/>
              </a:ext>
            </a:extLst>
          </p:cNvPr>
          <p:cNvSpPr>
            <a:spLocks noGrp="1"/>
          </p:cNvSpPr>
          <p:nvPr>
            <p:ph type="sldNum" sz="quarter" idx="10"/>
          </p:nvPr>
        </p:nvSpPr>
        <p:spPr/>
        <p:txBody>
          <a:bodyPr>
            <a:normAutofit lnSpcReduction="10000"/>
          </a:bodyPr>
          <a:lstStyle/>
          <a:p>
            <a:pPr lvl="0"/>
            <a:fld id="{348B8E2D-17FD-E344-9FDD-3D039E74B19B}" type="slidenum">
              <a:t>56</a:t>
            </a:fld>
            <a:endParaRPr lang="en-GB"/>
          </a:p>
        </p:txBody>
      </p:sp>
      <p:sp>
        <p:nvSpPr>
          <p:cNvPr id="2" name="Title 1">
            <a:extLst>
              <a:ext uri="{FF2B5EF4-FFF2-40B4-BE49-F238E27FC236}">
                <a16:creationId xmlns:a16="http://schemas.microsoft.com/office/drawing/2014/main" id="{A2A30220-0926-5F4C-9FE1-5FC30DEDAE95}"/>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MEB: trigger delays by analog Memory</a:t>
            </a:r>
          </a:p>
        </p:txBody>
      </p:sp>
      <p:sp>
        <p:nvSpPr>
          <p:cNvPr id="3" name="Freeform 2">
            <a:extLst>
              <a:ext uri="{FF2B5EF4-FFF2-40B4-BE49-F238E27FC236}">
                <a16:creationId xmlns:a16="http://schemas.microsoft.com/office/drawing/2014/main" id="{57E361FD-9E49-9C4D-A043-9729FB2445B1}"/>
              </a:ext>
            </a:extLst>
          </p:cNvPr>
          <p:cNvSpPr/>
          <p:nvPr/>
        </p:nvSpPr>
        <p:spPr>
          <a:xfrm>
            <a:off x="6541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 name="Freeform 3">
            <a:extLst>
              <a:ext uri="{FF2B5EF4-FFF2-40B4-BE49-F238E27FC236}">
                <a16:creationId xmlns:a16="http://schemas.microsoft.com/office/drawing/2014/main" id="{AE598671-4B8E-0D48-B1F9-96FDCD959377}"/>
              </a:ext>
            </a:extLst>
          </p:cNvPr>
          <p:cNvSpPr/>
          <p:nvPr/>
        </p:nvSpPr>
        <p:spPr>
          <a:xfrm>
            <a:off x="8064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ECFF"/>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Freeform 4">
            <a:extLst>
              <a:ext uri="{FF2B5EF4-FFF2-40B4-BE49-F238E27FC236}">
                <a16:creationId xmlns:a16="http://schemas.microsoft.com/office/drawing/2014/main" id="{F108B9CB-738D-4D43-B91F-2E45020A6C11}"/>
              </a:ext>
            </a:extLst>
          </p:cNvPr>
          <p:cNvSpPr/>
          <p:nvPr/>
        </p:nvSpPr>
        <p:spPr>
          <a:xfrm>
            <a:off x="9586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D579CA5B-816F-EE42-A659-B8C75B7AEAE0}"/>
              </a:ext>
            </a:extLst>
          </p:cNvPr>
          <p:cNvSpPr/>
          <p:nvPr/>
        </p:nvSpPr>
        <p:spPr>
          <a:xfrm>
            <a:off x="11113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76956D15-59B3-0745-80B4-F6DE5F537B3A}"/>
              </a:ext>
            </a:extLst>
          </p:cNvPr>
          <p:cNvSpPr/>
          <p:nvPr/>
        </p:nvSpPr>
        <p:spPr>
          <a:xfrm>
            <a:off x="12636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Freeform 7">
            <a:extLst>
              <a:ext uri="{FF2B5EF4-FFF2-40B4-BE49-F238E27FC236}">
                <a16:creationId xmlns:a16="http://schemas.microsoft.com/office/drawing/2014/main" id="{0AA8F90D-D1EF-8042-A438-2E938DBD57F2}"/>
              </a:ext>
            </a:extLst>
          </p:cNvPr>
          <p:cNvSpPr/>
          <p:nvPr/>
        </p:nvSpPr>
        <p:spPr>
          <a:xfrm>
            <a:off x="14158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Freeform 8">
            <a:extLst>
              <a:ext uri="{FF2B5EF4-FFF2-40B4-BE49-F238E27FC236}">
                <a16:creationId xmlns:a16="http://schemas.microsoft.com/office/drawing/2014/main" id="{48A93264-C8B1-0244-918B-F7E7A364B95F}"/>
              </a:ext>
            </a:extLst>
          </p:cNvPr>
          <p:cNvSpPr/>
          <p:nvPr/>
        </p:nvSpPr>
        <p:spPr>
          <a:xfrm>
            <a:off x="1568519"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0" name="Freeform 9">
            <a:extLst>
              <a:ext uri="{FF2B5EF4-FFF2-40B4-BE49-F238E27FC236}">
                <a16:creationId xmlns:a16="http://schemas.microsoft.com/office/drawing/2014/main" id="{1F8E4E26-FE59-D941-B237-34288548DDA0}"/>
              </a:ext>
            </a:extLst>
          </p:cNvPr>
          <p:cNvSpPr/>
          <p:nvPr/>
        </p:nvSpPr>
        <p:spPr>
          <a:xfrm>
            <a:off x="17208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1" name="Freeform 10">
            <a:extLst>
              <a:ext uri="{FF2B5EF4-FFF2-40B4-BE49-F238E27FC236}">
                <a16:creationId xmlns:a16="http://schemas.microsoft.com/office/drawing/2014/main" id="{F748ACBE-6565-5E41-A1E4-E3571EF1A318}"/>
              </a:ext>
            </a:extLst>
          </p:cNvPr>
          <p:cNvSpPr/>
          <p:nvPr/>
        </p:nvSpPr>
        <p:spPr>
          <a:xfrm>
            <a:off x="18730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2" name="Freeform 11">
            <a:extLst>
              <a:ext uri="{FF2B5EF4-FFF2-40B4-BE49-F238E27FC236}">
                <a16:creationId xmlns:a16="http://schemas.microsoft.com/office/drawing/2014/main" id="{8767D42A-1E60-BC40-99CE-488CD224B84D}"/>
              </a:ext>
            </a:extLst>
          </p:cNvPr>
          <p:cNvSpPr/>
          <p:nvPr/>
        </p:nvSpPr>
        <p:spPr>
          <a:xfrm>
            <a:off x="2025719"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Freeform 12">
            <a:extLst>
              <a:ext uri="{FF2B5EF4-FFF2-40B4-BE49-F238E27FC236}">
                <a16:creationId xmlns:a16="http://schemas.microsoft.com/office/drawing/2014/main" id="{6EF10229-DD0B-DE47-B0D6-81414FAE807D}"/>
              </a:ext>
            </a:extLst>
          </p:cNvPr>
          <p:cNvSpPr/>
          <p:nvPr/>
        </p:nvSpPr>
        <p:spPr>
          <a:xfrm>
            <a:off x="21780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4" name="Freeform 13">
            <a:extLst>
              <a:ext uri="{FF2B5EF4-FFF2-40B4-BE49-F238E27FC236}">
                <a16:creationId xmlns:a16="http://schemas.microsoft.com/office/drawing/2014/main" id="{6A62AB19-ED05-9044-8863-09B06E9ED17C}"/>
              </a:ext>
            </a:extLst>
          </p:cNvPr>
          <p:cNvSpPr/>
          <p:nvPr/>
        </p:nvSpPr>
        <p:spPr>
          <a:xfrm>
            <a:off x="23302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5" name="Freeform 14">
            <a:extLst>
              <a:ext uri="{FF2B5EF4-FFF2-40B4-BE49-F238E27FC236}">
                <a16:creationId xmlns:a16="http://schemas.microsoft.com/office/drawing/2014/main" id="{588A71AE-7217-1D48-AAD1-556A81A893D4}"/>
              </a:ext>
            </a:extLst>
          </p:cNvPr>
          <p:cNvSpPr/>
          <p:nvPr/>
        </p:nvSpPr>
        <p:spPr>
          <a:xfrm>
            <a:off x="24829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6" name="Freeform 15">
            <a:extLst>
              <a:ext uri="{FF2B5EF4-FFF2-40B4-BE49-F238E27FC236}">
                <a16:creationId xmlns:a16="http://schemas.microsoft.com/office/drawing/2014/main" id="{AA7F8297-512E-E04C-B4CA-729A5B211C3E}"/>
              </a:ext>
            </a:extLst>
          </p:cNvPr>
          <p:cNvSpPr/>
          <p:nvPr/>
        </p:nvSpPr>
        <p:spPr>
          <a:xfrm>
            <a:off x="26352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7" name="Freeform 16">
            <a:extLst>
              <a:ext uri="{FF2B5EF4-FFF2-40B4-BE49-F238E27FC236}">
                <a16:creationId xmlns:a16="http://schemas.microsoft.com/office/drawing/2014/main" id="{D9E84C7E-E47C-CF47-A051-3FF574AA59CB}"/>
              </a:ext>
            </a:extLst>
          </p:cNvPr>
          <p:cNvSpPr/>
          <p:nvPr/>
        </p:nvSpPr>
        <p:spPr>
          <a:xfrm>
            <a:off x="27874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8" name="Freeform 17">
            <a:extLst>
              <a:ext uri="{FF2B5EF4-FFF2-40B4-BE49-F238E27FC236}">
                <a16:creationId xmlns:a16="http://schemas.microsoft.com/office/drawing/2014/main" id="{26BFB0AC-E43A-5147-9E9E-51713C70545B}"/>
              </a:ext>
            </a:extLst>
          </p:cNvPr>
          <p:cNvSpPr/>
          <p:nvPr/>
        </p:nvSpPr>
        <p:spPr>
          <a:xfrm>
            <a:off x="29401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9" name="Freeform 18">
            <a:extLst>
              <a:ext uri="{FF2B5EF4-FFF2-40B4-BE49-F238E27FC236}">
                <a16:creationId xmlns:a16="http://schemas.microsoft.com/office/drawing/2014/main" id="{BC1EBA5D-8717-784C-9F94-C9A5FF699174}"/>
              </a:ext>
            </a:extLst>
          </p:cNvPr>
          <p:cNvSpPr/>
          <p:nvPr/>
        </p:nvSpPr>
        <p:spPr>
          <a:xfrm>
            <a:off x="30924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0" name="Freeform 19">
            <a:extLst>
              <a:ext uri="{FF2B5EF4-FFF2-40B4-BE49-F238E27FC236}">
                <a16:creationId xmlns:a16="http://schemas.microsoft.com/office/drawing/2014/main" id="{DD33DBE3-6BF0-0D46-A8B9-48CBD803F8F3}"/>
              </a:ext>
            </a:extLst>
          </p:cNvPr>
          <p:cNvSpPr/>
          <p:nvPr/>
        </p:nvSpPr>
        <p:spPr>
          <a:xfrm>
            <a:off x="32446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1" name="Freeform 20">
            <a:extLst>
              <a:ext uri="{FF2B5EF4-FFF2-40B4-BE49-F238E27FC236}">
                <a16:creationId xmlns:a16="http://schemas.microsoft.com/office/drawing/2014/main" id="{A852314F-E7A7-D94E-86A7-A8424F233332}"/>
              </a:ext>
            </a:extLst>
          </p:cNvPr>
          <p:cNvSpPr/>
          <p:nvPr/>
        </p:nvSpPr>
        <p:spPr>
          <a:xfrm>
            <a:off x="33973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2" name="Freeform 21">
            <a:extLst>
              <a:ext uri="{FF2B5EF4-FFF2-40B4-BE49-F238E27FC236}">
                <a16:creationId xmlns:a16="http://schemas.microsoft.com/office/drawing/2014/main" id="{4FBC8B85-5D2B-2145-8A0E-8D925D6D2A86}"/>
              </a:ext>
            </a:extLst>
          </p:cNvPr>
          <p:cNvSpPr/>
          <p:nvPr/>
        </p:nvSpPr>
        <p:spPr>
          <a:xfrm>
            <a:off x="35496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3" name="Freeform 22">
            <a:extLst>
              <a:ext uri="{FF2B5EF4-FFF2-40B4-BE49-F238E27FC236}">
                <a16:creationId xmlns:a16="http://schemas.microsoft.com/office/drawing/2014/main" id="{3B3D698F-A0B0-8E48-8E15-117F304B1A94}"/>
              </a:ext>
            </a:extLst>
          </p:cNvPr>
          <p:cNvSpPr/>
          <p:nvPr/>
        </p:nvSpPr>
        <p:spPr>
          <a:xfrm>
            <a:off x="37018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4" name="Freeform 23">
            <a:extLst>
              <a:ext uri="{FF2B5EF4-FFF2-40B4-BE49-F238E27FC236}">
                <a16:creationId xmlns:a16="http://schemas.microsoft.com/office/drawing/2014/main" id="{145EFA4B-805F-1C40-9B96-ADB442C089A6}"/>
              </a:ext>
            </a:extLst>
          </p:cNvPr>
          <p:cNvSpPr/>
          <p:nvPr/>
        </p:nvSpPr>
        <p:spPr>
          <a:xfrm>
            <a:off x="3854519"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5" name="Freeform 24">
            <a:extLst>
              <a:ext uri="{FF2B5EF4-FFF2-40B4-BE49-F238E27FC236}">
                <a16:creationId xmlns:a16="http://schemas.microsoft.com/office/drawing/2014/main" id="{2338C8AF-EE31-C14D-8C80-AC7CC1A12EA4}"/>
              </a:ext>
            </a:extLst>
          </p:cNvPr>
          <p:cNvSpPr/>
          <p:nvPr/>
        </p:nvSpPr>
        <p:spPr>
          <a:xfrm>
            <a:off x="4006799"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6" name="Freeform 25">
            <a:extLst>
              <a:ext uri="{FF2B5EF4-FFF2-40B4-BE49-F238E27FC236}">
                <a16:creationId xmlns:a16="http://schemas.microsoft.com/office/drawing/2014/main" id="{30F6F13A-4205-1D45-AC0B-95E3D8C5DDB7}"/>
              </a:ext>
            </a:extLst>
          </p:cNvPr>
          <p:cNvSpPr/>
          <p:nvPr/>
        </p:nvSpPr>
        <p:spPr>
          <a:xfrm>
            <a:off x="41590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7" name="Freeform 26">
            <a:extLst>
              <a:ext uri="{FF2B5EF4-FFF2-40B4-BE49-F238E27FC236}">
                <a16:creationId xmlns:a16="http://schemas.microsoft.com/office/drawing/2014/main" id="{02CB51D7-87C6-5E47-9F7A-C9794982C3C6}"/>
              </a:ext>
            </a:extLst>
          </p:cNvPr>
          <p:cNvSpPr/>
          <p:nvPr/>
        </p:nvSpPr>
        <p:spPr>
          <a:xfrm>
            <a:off x="43117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8" name="Freeform 27">
            <a:extLst>
              <a:ext uri="{FF2B5EF4-FFF2-40B4-BE49-F238E27FC236}">
                <a16:creationId xmlns:a16="http://schemas.microsoft.com/office/drawing/2014/main" id="{979F317C-D90D-A740-8915-FF29B003847D}"/>
              </a:ext>
            </a:extLst>
          </p:cNvPr>
          <p:cNvSpPr/>
          <p:nvPr/>
        </p:nvSpPr>
        <p:spPr>
          <a:xfrm>
            <a:off x="44640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29" name="Freeform 28">
            <a:extLst>
              <a:ext uri="{FF2B5EF4-FFF2-40B4-BE49-F238E27FC236}">
                <a16:creationId xmlns:a16="http://schemas.microsoft.com/office/drawing/2014/main" id="{08C64E5F-5E93-DC4A-B6BF-3A95CFE482F8}"/>
              </a:ext>
            </a:extLst>
          </p:cNvPr>
          <p:cNvSpPr/>
          <p:nvPr/>
        </p:nvSpPr>
        <p:spPr>
          <a:xfrm>
            <a:off x="46162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0" name="Freeform 29">
            <a:extLst>
              <a:ext uri="{FF2B5EF4-FFF2-40B4-BE49-F238E27FC236}">
                <a16:creationId xmlns:a16="http://schemas.microsoft.com/office/drawing/2014/main" id="{1D4364ED-D3E6-F540-B823-987693BD1DC8}"/>
              </a:ext>
            </a:extLst>
          </p:cNvPr>
          <p:cNvSpPr/>
          <p:nvPr/>
        </p:nvSpPr>
        <p:spPr>
          <a:xfrm>
            <a:off x="4768919"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1" name="Freeform 30">
            <a:extLst>
              <a:ext uri="{FF2B5EF4-FFF2-40B4-BE49-F238E27FC236}">
                <a16:creationId xmlns:a16="http://schemas.microsoft.com/office/drawing/2014/main" id="{956F6BF2-BC27-BA49-A3E5-571DAABBC5A7}"/>
              </a:ext>
            </a:extLst>
          </p:cNvPr>
          <p:cNvSpPr/>
          <p:nvPr/>
        </p:nvSpPr>
        <p:spPr>
          <a:xfrm>
            <a:off x="49212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2" name="Freeform 31">
            <a:extLst>
              <a:ext uri="{FF2B5EF4-FFF2-40B4-BE49-F238E27FC236}">
                <a16:creationId xmlns:a16="http://schemas.microsoft.com/office/drawing/2014/main" id="{F62EFA79-5DF8-F241-BD7F-B2006305C596}"/>
              </a:ext>
            </a:extLst>
          </p:cNvPr>
          <p:cNvSpPr/>
          <p:nvPr/>
        </p:nvSpPr>
        <p:spPr>
          <a:xfrm>
            <a:off x="50734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3" name="Freeform 32">
            <a:extLst>
              <a:ext uri="{FF2B5EF4-FFF2-40B4-BE49-F238E27FC236}">
                <a16:creationId xmlns:a16="http://schemas.microsoft.com/office/drawing/2014/main" id="{659506E1-81DF-8842-8C7C-E84F0A6CBC66}"/>
              </a:ext>
            </a:extLst>
          </p:cNvPr>
          <p:cNvSpPr/>
          <p:nvPr/>
        </p:nvSpPr>
        <p:spPr>
          <a:xfrm>
            <a:off x="52261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4" name="Freeform 33">
            <a:extLst>
              <a:ext uri="{FF2B5EF4-FFF2-40B4-BE49-F238E27FC236}">
                <a16:creationId xmlns:a16="http://schemas.microsoft.com/office/drawing/2014/main" id="{333AAEAF-EE06-DE4B-B3DF-A700EED187DF}"/>
              </a:ext>
            </a:extLst>
          </p:cNvPr>
          <p:cNvSpPr/>
          <p:nvPr/>
        </p:nvSpPr>
        <p:spPr>
          <a:xfrm>
            <a:off x="53784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5" name="Freeform 34">
            <a:extLst>
              <a:ext uri="{FF2B5EF4-FFF2-40B4-BE49-F238E27FC236}">
                <a16:creationId xmlns:a16="http://schemas.microsoft.com/office/drawing/2014/main" id="{2B2097E6-08E3-5F46-BA4B-820F36A520D6}"/>
              </a:ext>
            </a:extLst>
          </p:cNvPr>
          <p:cNvSpPr/>
          <p:nvPr/>
        </p:nvSpPr>
        <p:spPr>
          <a:xfrm>
            <a:off x="55306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6" name="Freeform 35">
            <a:extLst>
              <a:ext uri="{FF2B5EF4-FFF2-40B4-BE49-F238E27FC236}">
                <a16:creationId xmlns:a16="http://schemas.microsoft.com/office/drawing/2014/main" id="{45FC5A9C-AA22-494D-9E4D-CD565180BE4C}"/>
              </a:ext>
            </a:extLst>
          </p:cNvPr>
          <p:cNvSpPr/>
          <p:nvPr/>
        </p:nvSpPr>
        <p:spPr>
          <a:xfrm>
            <a:off x="56833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7" name="Freeform 36">
            <a:extLst>
              <a:ext uri="{FF2B5EF4-FFF2-40B4-BE49-F238E27FC236}">
                <a16:creationId xmlns:a16="http://schemas.microsoft.com/office/drawing/2014/main" id="{776875F0-C77B-7E4D-829A-E8FC3B5996E3}"/>
              </a:ext>
            </a:extLst>
          </p:cNvPr>
          <p:cNvSpPr/>
          <p:nvPr/>
        </p:nvSpPr>
        <p:spPr>
          <a:xfrm>
            <a:off x="58356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8" name="Freeform 37">
            <a:extLst>
              <a:ext uri="{FF2B5EF4-FFF2-40B4-BE49-F238E27FC236}">
                <a16:creationId xmlns:a16="http://schemas.microsoft.com/office/drawing/2014/main" id="{2AA408B7-E918-9F47-A8FF-2C032004D461}"/>
              </a:ext>
            </a:extLst>
          </p:cNvPr>
          <p:cNvSpPr/>
          <p:nvPr/>
        </p:nvSpPr>
        <p:spPr>
          <a:xfrm>
            <a:off x="59878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39" name="Freeform 38">
            <a:extLst>
              <a:ext uri="{FF2B5EF4-FFF2-40B4-BE49-F238E27FC236}">
                <a16:creationId xmlns:a16="http://schemas.microsoft.com/office/drawing/2014/main" id="{B3E99006-93F8-8B45-84DC-4FEF3DDA383A}"/>
              </a:ext>
            </a:extLst>
          </p:cNvPr>
          <p:cNvSpPr/>
          <p:nvPr/>
        </p:nvSpPr>
        <p:spPr>
          <a:xfrm>
            <a:off x="61405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0" name="Freeform 39">
            <a:extLst>
              <a:ext uri="{FF2B5EF4-FFF2-40B4-BE49-F238E27FC236}">
                <a16:creationId xmlns:a16="http://schemas.microsoft.com/office/drawing/2014/main" id="{A57CF730-CD9C-F847-92B3-2E9C5F30BA3F}"/>
              </a:ext>
            </a:extLst>
          </p:cNvPr>
          <p:cNvSpPr/>
          <p:nvPr/>
        </p:nvSpPr>
        <p:spPr>
          <a:xfrm>
            <a:off x="6292799"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1" name="Freeform 40">
            <a:extLst>
              <a:ext uri="{FF2B5EF4-FFF2-40B4-BE49-F238E27FC236}">
                <a16:creationId xmlns:a16="http://schemas.microsoft.com/office/drawing/2014/main" id="{9043DF96-3950-3548-A91F-41B82087BBA3}"/>
              </a:ext>
            </a:extLst>
          </p:cNvPr>
          <p:cNvSpPr/>
          <p:nvPr/>
        </p:nvSpPr>
        <p:spPr>
          <a:xfrm>
            <a:off x="6445079"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2" name="Freeform 41">
            <a:extLst>
              <a:ext uri="{FF2B5EF4-FFF2-40B4-BE49-F238E27FC236}">
                <a16:creationId xmlns:a16="http://schemas.microsoft.com/office/drawing/2014/main" id="{89F75F1F-8C85-3747-BEE9-79DC7D9C19EB}"/>
              </a:ext>
            </a:extLst>
          </p:cNvPr>
          <p:cNvSpPr/>
          <p:nvPr/>
        </p:nvSpPr>
        <p:spPr>
          <a:xfrm>
            <a:off x="65977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3" name="Freeform 42">
            <a:extLst>
              <a:ext uri="{FF2B5EF4-FFF2-40B4-BE49-F238E27FC236}">
                <a16:creationId xmlns:a16="http://schemas.microsoft.com/office/drawing/2014/main" id="{C0859628-ABC0-304E-960F-85DAE11AF0B7}"/>
              </a:ext>
            </a:extLst>
          </p:cNvPr>
          <p:cNvSpPr/>
          <p:nvPr/>
        </p:nvSpPr>
        <p:spPr>
          <a:xfrm>
            <a:off x="67500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4" name="Freeform 43">
            <a:extLst>
              <a:ext uri="{FF2B5EF4-FFF2-40B4-BE49-F238E27FC236}">
                <a16:creationId xmlns:a16="http://schemas.microsoft.com/office/drawing/2014/main" id="{0D4CBC92-E035-0E42-B3C1-F10ED752711F}"/>
              </a:ext>
            </a:extLst>
          </p:cNvPr>
          <p:cNvSpPr/>
          <p:nvPr/>
        </p:nvSpPr>
        <p:spPr>
          <a:xfrm>
            <a:off x="69022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5" name="Freeform 44">
            <a:extLst>
              <a:ext uri="{FF2B5EF4-FFF2-40B4-BE49-F238E27FC236}">
                <a16:creationId xmlns:a16="http://schemas.microsoft.com/office/drawing/2014/main" id="{AB2A8D1C-A0F1-B54A-9530-3C83E18FCDB8}"/>
              </a:ext>
            </a:extLst>
          </p:cNvPr>
          <p:cNvSpPr/>
          <p:nvPr/>
        </p:nvSpPr>
        <p:spPr>
          <a:xfrm>
            <a:off x="70549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6" name="Freeform 45">
            <a:extLst>
              <a:ext uri="{FF2B5EF4-FFF2-40B4-BE49-F238E27FC236}">
                <a16:creationId xmlns:a16="http://schemas.microsoft.com/office/drawing/2014/main" id="{DBE7156C-A53D-5F4D-988A-E9956856DFEA}"/>
              </a:ext>
            </a:extLst>
          </p:cNvPr>
          <p:cNvSpPr/>
          <p:nvPr/>
        </p:nvSpPr>
        <p:spPr>
          <a:xfrm>
            <a:off x="72072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7" name="Freeform 46">
            <a:extLst>
              <a:ext uri="{FF2B5EF4-FFF2-40B4-BE49-F238E27FC236}">
                <a16:creationId xmlns:a16="http://schemas.microsoft.com/office/drawing/2014/main" id="{87B114A5-7FCA-2E46-9397-8878208730FA}"/>
              </a:ext>
            </a:extLst>
          </p:cNvPr>
          <p:cNvSpPr/>
          <p:nvPr/>
        </p:nvSpPr>
        <p:spPr>
          <a:xfrm>
            <a:off x="7359479"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8" name="Freeform 47">
            <a:extLst>
              <a:ext uri="{FF2B5EF4-FFF2-40B4-BE49-F238E27FC236}">
                <a16:creationId xmlns:a16="http://schemas.microsoft.com/office/drawing/2014/main" id="{DA2A3954-D680-4543-A5E2-8E7E175AF0FF}"/>
              </a:ext>
            </a:extLst>
          </p:cNvPr>
          <p:cNvSpPr/>
          <p:nvPr/>
        </p:nvSpPr>
        <p:spPr>
          <a:xfrm>
            <a:off x="75121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49" name="Freeform 48">
            <a:extLst>
              <a:ext uri="{FF2B5EF4-FFF2-40B4-BE49-F238E27FC236}">
                <a16:creationId xmlns:a16="http://schemas.microsoft.com/office/drawing/2014/main" id="{92CA8DE6-0E9A-8647-ACFF-00A243DD576D}"/>
              </a:ext>
            </a:extLst>
          </p:cNvPr>
          <p:cNvSpPr/>
          <p:nvPr/>
        </p:nvSpPr>
        <p:spPr>
          <a:xfrm>
            <a:off x="76644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0" name="Freeform 49">
            <a:extLst>
              <a:ext uri="{FF2B5EF4-FFF2-40B4-BE49-F238E27FC236}">
                <a16:creationId xmlns:a16="http://schemas.microsoft.com/office/drawing/2014/main" id="{555FDE67-26C7-C54F-AE53-538F3917C4BE}"/>
              </a:ext>
            </a:extLst>
          </p:cNvPr>
          <p:cNvSpPr/>
          <p:nvPr/>
        </p:nvSpPr>
        <p:spPr>
          <a:xfrm>
            <a:off x="781668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1" name="Freeform 50">
            <a:extLst>
              <a:ext uri="{FF2B5EF4-FFF2-40B4-BE49-F238E27FC236}">
                <a16:creationId xmlns:a16="http://schemas.microsoft.com/office/drawing/2014/main" id="{1BE1A32D-9DC9-8742-8940-73041201677D}"/>
              </a:ext>
            </a:extLst>
          </p:cNvPr>
          <p:cNvSpPr/>
          <p:nvPr/>
        </p:nvSpPr>
        <p:spPr>
          <a:xfrm>
            <a:off x="7969320" y="4309920"/>
            <a:ext cx="18396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2" name="Freeform 51">
            <a:extLst>
              <a:ext uri="{FF2B5EF4-FFF2-40B4-BE49-F238E27FC236}">
                <a16:creationId xmlns:a16="http://schemas.microsoft.com/office/drawing/2014/main" id="{1E646764-3DC5-6D4A-A8D7-4B809FC1516B}"/>
              </a:ext>
            </a:extLst>
          </p:cNvPr>
          <p:cNvSpPr/>
          <p:nvPr/>
        </p:nvSpPr>
        <p:spPr>
          <a:xfrm>
            <a:off x="8121600" y="4309920"/>
            <a:ext cx="184320" cy="38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99"/>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3" name="Straight Connector 52">
            <a:extLst>
              <a:ext uri="{FF2B5EF4-FFF2-40B4-BE49-F238E27FC236}">
                <a16:creationId xmlns:a16="http://schemas.microsoft.com/office/drawing/2014/main" id="{47DFB935-F567-034F-95E6-5929997E6E14}"/>
              </a:ext>
            </a:extLst>
          </p:cNvPr>
          <p:cNvSpPr/>
          <p:nvPr/>
        </p:nvSpPr>
        <p:spPr>
          <a:xfrm>
            <a:off x="838080" y="4800600"/>
            <a:ext cx="7315200" cy="1440"/>
          </a:xfrm>
          <a:prstGeom prst="line">
            <a:avLst/>
          </a:prstGeom>
          <a:noFill/>
          <a:ln w="12600" cap="sq">
            <a:solidFill>
              <a:srgbClr val="FFFFCC"/>
            </a:solidFill>
            <a:prstDash val="solid"/>
            <a:miter/>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4" name="Straight Connector 53">
            <a:extLst>
              <a:ext uri="{FF2B5EF4-FFF2-40B4-BE49-F238E27FC236}">
                <a16:creationId xmlns:a16="http://schemas.microsoft.com/office/drawing/2014/main" id="{567EE861-DCF0-B04F-A010-BEDF56F2EA4C}"/>
              </a:ext>
            </a:extLst>
          </p:cNvPr>
          <p:cNvSpPr/>
          <p:nvPr/>
        </p:nvSpPr>
        <p:spPr>
          <a:xfrm>
            <a:off x="5562720" y="3886200"/>
            <a:ext cx="1440" cy="380880"/>
          </a:xfrm>
          <a:prstGeom prst="line">
            <a:avLst/>
          </a:prstGeom>
          <a:noFill/>
          <a:ln w="28440" cap="sq">
            <a:solidFill>
              <a:srgbClr val="FF0000"/>
            </a:solidFill>
            <a:prstDash val="solid"/>
            <a:miter/>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55" name="Group 54">
            <a:extLst>
              <a:ext uri="{FF2B5EF4-FFF2-40B4-BE49-F238E27FC236}">
                <a16:creationId xmlns:a16="http://schemas.microsoft.com/office/drawing/2014/main" id="{88D5499E-ABA3-4B4E-BCFF-E6D25DA230AE}"/>
              </a:ext>
            </a:extLst>
          </p:cNvPr>
          <p:cNvGrpSpPr/>
          <p:nvPr/>
        </p:nvGrpSpPr>
        <p:grpSpPr>
          <a:xfrm>
            <a:off x="609480" y="4114800"/>
            <a:ext cx="547920" cy="104760"/>
            <a:chOff x="609480" y="4114800"/>
            <a:chExt cx="547920" cy="104760"/>
          </a:xfrm>
        </p:grpSpPr>
        <p:sp>
          <p:nvSpPr>
            <p:cNvPr id="56" name="Freeform 55">
              <a:extLst>
                <a:ext uri="{FF2B5EF4-FFF2-40B4-BE49-F238E27FC236}">
                  <a16:creationId xmlns:a16="http://schemas.microsoft.com/office/drawing/2014/main" id="{98B54D78-4690-7442-9E80-130025C3184B}"/>
                </a:ext>
              </a:extLst>
            </p:cNvPr>
            <p:cNvSpPr/>
            <p:nvPr/>
          </p:nvSpPr>
          <p:spPr>
            <a:xfrm>
              <a:off x="830159" y="4114800"/>
              <a:ext cx="106560" cy="104760"/>
            </a:xfrm>
            <a:custGeom>
              <a:avLst/>
              <a:gdLst>
                <a:gd name="f0" fmla="val 0"/>
                <a:gd name="f1" fmla="val 407"/>
                <a:gd name="f2" fmla="val 317"/>
                <a:gd name="f3" fmla="val 6"/>
                <a:gd name="f4" fmla="val 50"/>
                <a:gd name="f5" fmla="val 10"/>
                <a:gd name="f6" fmla="val 120"/>
                <a:gd name="f7" fmla="val 35"/>
                <a:gd name="f8" fmla="val 166"/>
                <a:gd name="f9" fmla="val 51"/>
                <a:gd name="f10" fmla="val 194"/>
                <a:gd name="f11" fmla="val 72"/>
                <a:gd name="f12" fmla="val 222"/>
                <a:gd name="f13" fmla="val 90"/>
                <a:gd name="f14" fmla="val 249"/>
                <a:gd name="f15" fmla="val 107"/>
                <a:gd name="f16" fmla="val 274"/>
                <a:gd name="f17" fmla="val 108"/>
                <a:gd name="f18" fmla="val 295"/>
                <a:gd name="f19" fmla="val 131"/>
                <a:gd name="f20" fmla="val 164"/>
                <a:gd name="f21" fmla="val 308"/>
                <a:gd name="f22" fmla="val 161"/>
                <a:gd name="f23" fmla="val 312"/>
                <a:gd name="f24" fmla="val 193"/>
                <a:gd name="f25" fmla="val 276"/>
                <a:gd name="f26" fmla="val 204"/>
                <a:gd name="f27" fmla="val 264"/>
                <a:gd name="f28" fmla="val 221"/>
                <a:gd name="f29" fmla="val 235"/>
                <a:gd name="f30" fmla="val 236"/>
                <a:gd name="f31" fmla="val 191"/>
                <a:gd name="f32" fmla="val 265"/>
                <a:gd name="f33" fmla="val 124"/>
                <a:gd name="f34" fmla="val 303"/>
                <a:gd name="f35" fmla="val 97"/>
                <a:gd name="f36" fmla="val 325"/>
                <a:gd name="f37" fmla="val 64"/>
                <a:gd name="f38" fmla="val 350"/>
                <a:gd name="f39" fmla="val 52"/>
                <a:gd name="f40" fmla="val 379"/>
                <a:gd name="f41" fmla="val 28"/>
                <a:gd name="f42" fmla="val 406"/>
                <a:gd name="f43" fmla="val 5"/>
                <a:gd name="f44" fmla="val 389"/>
                <a:gd name="f45" fmla="val 7"/>
              </a:gdLst>
              <a:ahLst/>
              <a:cxnLst>
                <a:cxn ang="3cd4">
                  <a:pos x="hc" y="t"/>
                </a:cxn>
                <a:cxn ang="0">
                  <a:pos x="r" y="vc"/>
                </a:cxn>
                <a:cxn ang="cd4">
                  <a:pos x="hc" y="b"/>
                </a:cxn>
                <a:cxn ang="cd2">
                  <a:pos x="l" y="vc"/>
                </a:cxn>
              </a:cxnLst>
              <a:rect l="l" t="t" r="r" b="b"/>
              <a:pathLst>
                <a:path w="407" h="317">
                  <a:moveTo>
                    <a:pt x="f0" y="f0"/>
                  </a:moveTo>
                  <a:cubicBezTo>
                    <a:pt x="f3" y="f4"/>
                    <a:pt x="f5" y="f6"/>
                    <a:pt x="f7" y="f8"/>
                  </a:cubicBezTo>
                  <a:cubicBezTo>
                    <a:pt x="f9" y="f10"/>
                    <a:pt x="f11" y="f12"/>
                    <a:pt x="f13" y="f14"/>
                  </a:cubicBezTo>
                  <a:cubicBezTo>
                    <a:pt x="f15" y="f16"/>
                    <a:pt x="f17" y="f18"/>
                    <a:pt x="f19" y="f2"/>
                  </a:cubicBezTo>
                  <a:cubicBezTo>
                    <a:pt x="f20" y="f21"/>
                    <a:pt x="f22" y="f23"/>
                    <a:pt x="f24" y="f25"/>
                  </a:cubicBezTo>
                  <a:cubicBezTo>
                    <a:pt x="f26" y="f27"/>
                    <a:pt x="f28" y="f29"/>
                    <a:pt x="f28" y="f29"/>
                  </a:cubicBezTo>
                  <a:cubicBezTo>
                    <a:pt x="f30" y="f31"/>
                    <a:pt x="f32" y="f33"/>
                    <a:pt x="f34" y="f35"/>
                  </a:cubicBezTo>
                  <a:cubicBezTo>
                    <a:pt x="f36" y="f37"/>
                    <a:pt x="f38" y="f39"/>
                    <a:pt x="f40" y="f41"/>
                  </a:cubicBezTo>
                  <a:cubicBezTo>
                    <a:pt x="f42" y="f43"/>
                    <a:pt x="f44" y="f45"/>
                    <a:pt x="f1" y="f45"/>
                  </a:cubicBezTo>
                </a:path>
              </a:pathLst>
            </a:custGeom>
            <a:noFill/>
            <a:ln w="28440" cap="sq">
              <a:solidFill>
                <a:srgbClr val="FF0033"/>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7" name="Straight Connector 56">
              <a:extLst>
                <a:ext uri="{FF2B5EF4-FFF2-40B4-BE49-F238E27FC236}">
                  <a16:creationId xmlns:a16="http://schemas.microsoft.com/office/drawing/2014/main" id="{112A254A-C6D6-2544-8FC7-2F82F3EDA423}"/>
                </a:ext>
              </a:extLst>
            </p:cNvPr>
            <p:cNvSpPr/>
            <p:nvPr/>
          </p:nvSpPr>
          <p:spPr>
            <a:xfrm>
              <a:off x="609480" y="4114800"/>
              <a:ext cx="216000" cy="0"/>
            </a:xfrm>
            <a:prstGeom prst="line">
              <a:avLst/>
            </a:prstGeom>
            <a:noFill/>
            <a:ln w="28440" cap="sq">
              <a:solidFill>
                <a:srgbClr val="FF0033"/>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8" name="Straight Connector 57">
              <a:extLst>
                <a:ext uri="{FF2B5EF4-FFF2-40B4-BE49-F238E27FC236}">
                  <a16:creationId xmlns:a16="http://schemas.microsoft.com/office/drawing/2014/main" id="{2E240DD3-C117-2E4C-9DD9-82393A2E8370}"/>
                </a:ext>
              </a:extLst>
            </p:cNvPr>
            <p:cNvSpPr/>
            <p:nvPr/>
          </p:nvSpPr>
          <p:spPr>
            <a:xfrm>
              <a:off x="941399" y="4114800"/>
              <a:ext cx="216001" cy="0"/>
            </a:xfrm>
            <a:prstGeom prst="line">
              <a:avLst/>
            </a:prstGeom>
            <a:noFill/>
            <a:ln w="28440" cap="sq">
              <a:solidFill>
                <a:srgbClr val="FF0033"/>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59" name="Freeform 58">
            <a:extLst>
              <a:ext uri="{FF2B5EF4-FFF2-40B4-BE49-F238E27FC236}">
                <a16:creationId xmlns:a16="http://schemas.microsoft.com/office/drawing/2014/main" id="{CA907509-5C08-534C-8738-E7F334C3C33F}"/>
              </a:ext>
            </a:extLst>
          </p:cNvPr>
          <p:cNvSpPr/>
          <p:nvPr/>
        </p:nvSpPr>
        <p:spPr>
          <a:xfrm>
            <a:off x="457200" y="1447919"/>
            <a:ext cx="7772400" cy="1977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285480" marR="0" lvl="0" indent="-168120" algn="l" rtl="0" hangingPunct="0">
              <a:lnSpc>
                <a:spcPct val="110000"/>
              </a:lnSpc>
              <a:spcBef>
                <a:spcPts val="624"/>
              </a:spcBef>
              <a:spcAft>
                <a:spcPts val="0"/>
              </a:spcAft>
              <a:buNone/>
              <a:tabLst>
                <a:tab pos="285480" algn="l"/>
                <a:tab pos="742680" algn="l"/>
                <a:tab pos="1199880" algn="l"/>
                <a:tab pos="1657079" algn="l"/>
                <a:tab pos="2114280" algn="l"/>
                <a:tab pos="2571480" algn="l"/>
                <a:tab pos="3028679" algn="l"/>
                <a:tab pos="3485880" algn="l"/>
                <a:tab pos="3943080" algn="l"/>
                <a:tab pos="4400280" algn="l"/>
                <a:tab pos="4857480" algn="l"/>
                <a:tab pos="5314680" algn="l"/>
                <a:tab pos="5771879" algn="l"/>
                <a:tab pos="6229080" algn="l"/>
                <a:tab pos="6686279" algn="l"/>
                <a:tab pos="7143480" algn="l"/>
                <a:tab pos="7600680" algn="l"/>
                <a:tab pos="8057880" algn="l"/>
                <a:tab pos="8515080" algn="l"/>
                <a:tab pos="8972280" algn="l"/>
                <a:tab pos="9429480" algn="l"/>
              </a:tabLst>
            </a:pPr>
            <a:r>
              <a:rPr lang="en-GB" sz="2000" b="1" i="0" u="none" strike="noStrike" baseline="0">
                <a:ln>
                  <a:noFill/>
                </a:ln>
                <a:solidFill>
                  <a:srgbClr val="FFFFFF"/>
                </a:solidFill>
                <a:latin typeface="Arial Narrow" pitchFamily="34"/>
                <a:ea typeface="Lucida Sans Unicode" pitchFamily="2"/>
                <a:cs typeface="Lucida Sans Unicode" pitchFamily="2"/>
              </a:rPr>
              <a:t>trigger electronics needs to buy some time to make its decision</a:t>
            </a:r>
          </a:p>
          <a:p>
            <a:pPr marL="285480" marR="0" lvl="0" indent="-168120" algn="l" rtl="0" hangingPunct="0">
              <a:lnSpc>
                <a:spcPct val="110000"/>
              </a:lnSpc>
              <a:spcBef>
                <a:spcPts val="624"/>
              </a:spcBef>
              <a:spcAft>
                <a:spcPts val="0"/>
              </a:spcAft>
              <a:buNone/>
              <a:tabLst>
                <a:tab pos="285480" algn="l"/>
                <a:tab pos="742680" algn="l"/>
                <a:tab pos="1199880" algn="l"/>
                <a:tab pos="1657079" algn="l"/>
                <a:tab pos="2114280" algn="l"/>
                <a:tab pos="2571480" algn="l"/>
                <a:tab pos="3028679" algn="l"/>
                <a:tab pos="3485880" algn="l"/>
                <a:tab pos="3943080" algn="l"/>
                <a:tab pos="4400280" algn="l"/>
                <a:tab pos="4857480" algn="l"/>
                <a:tab pos="5314680" algn="l"/>
                <a:tab pos="5771879" algn="l"/>
                <a:tab pos="6229080" algn="l"/>
                <a:tab pos="6686279" algn="l"/>
                <a:tab pos="7143480" algn="l"/>
                <a:tab pos="7600680" algn="l"/>
                <a:tab pos="8057880" algn="l"/>
                <a:tab pos="8515080" algn="l"/>
                <a:tab pos="8972280" algn="l"/>
                <a:tab pos="9429480" algn="l"/>
              </a:tabLst>
            </a:pPr>
            <a:r>
              <a:rPr lang="en-GB" sz="2000" b="1" i="0" u="none" strike="noStrike" baseline="0">
                <a:ln>
                  <a:noFill/>
                </a:ln>
                <a:solidFill>
                  <a:srgbClr val="FFFFFF"/>
                </a:solidFill>
                <a:latin typeface="Arial Narrow" pitchFamily="34"/>
                <a:ea typeface="Lucida Sans Unicode" pitchFamily="2"/>
                <a:cs typeface="Lucida Sans Unicode" pitchFamily="2"/>
              </a:rPr>
              <a:t>done by storing the signal charge in an analog memory (AMU)‏</a:t>
            </a:r>
          </a:p>
          <a:p>
            <a:pPr marL="285480" marR="0" lvl="0" indent="-168120" algn="l" rtl="0" hangingPunct="0">
              <a:lnSpc>
                <a:spcPct val="110000"/>
              </a:lnSpc>
              <a:spcBef>
                <a:spcPts val="624"/>
              </a:spcBef>
              <a:spcAft>
                <a:spcPts val="0"/>
              </a:spcAft>
              <a:buNone/>
              <a:tabLst>
                <a:tab pos="285480" algn="l"/>
                <a:tab pos="742680" algn="l"/>
                <a:tab pos="1199880" algn="l"/>
                <a:tab pos="1657079" algn="l"/>
                <a:tab pos="2114280" algn="l"/>
                <a:tab pos="2571480" algn="l"/>
                <a:tab pos="3028679" algn="l"/>
                <a:tab pos="3485880" algn="l"/>
                <a:tab pos="3943080" algn="l"/>
                <a:tab pos="4400280" algn="l"/>
                <a:tab pos="4857480" algn="l"/>
                <a:tab pos="5314680" algn="l"/>
                <a:tab pos="5771879" algn="l"/>
                <a:tab pos="6229080" algn="l"/>
                <a:tab pos="6686279" algn="l"/>
                <a:tab pos="7143480" algn="l"/>
                <a:tab pos="7600680" algn="l"/>
                <a:tab pos="8057880" algn="l"/>
                <a:tab pos="8515080" algn="l"/>
                <a:tab pos="8972280" algn="l"/>
                <a:tab pos="9429480" algn="l"/>
              </a:tabLst>
            </a:pPr>
            <a:r>
              <a:rPr lang="en-GB" sz="2000" b="1" i="0" u="none" strike="noStrike" baseline="0">
                <a:ln>
                  <a:noFill/>
                </a:ln>
                <a:solidFill>
                  <a:srgbClr val="FFFFFF"/>
                </a:solidFill>
                <a:latin typeface="Arial Narrow" pitchFamily="34"/>
                <a:ea typeface="Lucida Sans Unicode" pitchFamily="2"/>
                <a:cs typeface="Lucida Sans Unicode" pitchFamily="2"/>
              </a:rPr>
              <a:t>Memory keeps the state of some 40us worth of bunch crossings</a:t>
            </a:r>
          </a:p>
          <a:p>
            <a:pPr marL="285480" marR="0" lvl="0" indent="-168120" algn="l" rtl="0" hangingPunct="0">
              <a:lnSpc>
                <a:spcPct val="110000"/>
              </a:lnSpc>
              <a:spcBef>
                <a:spcPts val="624"/>
              </a:spcBef>
              <a:spcAft>
                <a:spcPts val="0"/>
              </a:spcAft>
              <a:buNone/>
              <a:tabLst>
                <a:tab pos="285480" algn="l"/>
                <a:tab pos="742680" algn="l"/>
                <a:tab pos="1199880" algn="l"/>
                <a:tab pos="1657079" algn="l"/>
                <a:tab pos="2114280" algn="l"/>
                <a:tab pos="2571480" algn="l"/>
                <a:tab pos="3028679" algn="l"/>
                <a:tab pos="3485880" algn="l"/>
                <a:tab pos="3943080" algn="l"/>
                <a:tab pos="4400280" algn="l"/>
                <a:tab pos="4857480" algn="l"/>
                <a:tab pos="5314680" algn="l"/>
                <a:tab pos="5771879" algn="l"/>
                <a:tab pos="6229080" algn="l"/>
                <a:tab pos="6686279" algn="l"/>
                <a:tab pos="7143480" algn="l"/>
                <a:tab pos="7600680" algn="l"/>
                <a:tab pos="8057880" algn="l"/>
                <a:tab pos="8515080" algn="l"/>
                <a:tab pos="8972280" algn="l"/>
                <a:tab pos="9429480" algn="l"/>
              </a:tabLst>
            </a:pPr>
            <a:r>
              <a:rPr lang="en-GB" sz="2000" b="1" i="0" u="none" strike="noStrike" baseline="0">
                <a:ln>
                  <a:noFill/>
                </a:ln>
                <a:solidFill>
                  <a:srgbClr val="FFFFFF"/>
                </a:solidFill>
                <a:latin typeface="Arial Narrow" pitchFamily="34"/>
                <a:ea typeface="Lucida Sans Unicode" pitchFamily="2"/>
                <a:cs typeface="Lucida Sans Unicode" pitchFamily="2"/>
              </a:rPr>
              <a:t>Trigger decision arrives. FEM goes back a given number of analog memory cells and digitizes the contents of that memory location</a:t>
            </a:r>
          </a:p>
        </p:txBody>
      </p:sp>
      <p:sp>
        <p:nvSpPr>
          <p:cNvPr id="60" name="Freeform 59">
            <a:extLst>
              <a:ext uri="{FF2B5EF4-FFF2-40B4-BE49-F238E27FC236}">
                <a16:creationId xmlns:a16="http://schemas.microsoft.com/office/drawing/2014/main" id="{6AAE32E7-7A01-2144-8CEE-F0DF305C400E}"/>
              </a:ext>
            </a:extLst>
          </p:cNvPr>
          <p:cNvSpPr/>
          <p:nvPr/>
        </p:nvSpPr>
        <p:spPr>
          <a:xfrm>
            <a:off x="7927919" y="4876920"/>
            <a:ext cx="566280" cy="368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spAutoFit/>
          </a:bodyPr>
          <a:lstStyle/>
          <a:p>
            <a:pPr marL="0" marR="0" lvl="0" indent="0" algn="ctr"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time</a:t>
            </a:r>
          </a:p>
        </p:txBody>
      </p:sp>
      <p:sp>
        <p:nvSpPr>
          <p:cNvPr id="61" name="Straight Connector 60">
            <a:extLst>
              <a:ext uri="{FF2B5EF4-FFF2-40B4-BE49-F238E27FC236}">
                <a16:creationId xmlns:a16="http://schemas.microsoft.com/office/drawing/2014/main" id="{017F2D4E-9138-414B-9D8B-38C4CD75DFD4}"/>
              </a:ext>
            </a:extLst>
          </p:cNvPr>
          <p:cNvSpPr/>
          <p:nvPr/>
        </p:nvSpPr>
        <p:spPr>
          <a:xfrm flipH="1">
            <a:off x="369360" y="2133720"/>
            <a:ext cx="250920" cy="1440"/>
          </a:xfrm>
          <a:prstGeom prst="line">
            <a:avLst/>
          </a:prstGeom>
          <a:noFill/>
          <a:ln w="28440" cap="sq">
            <a:solidFill>
              <a:srgbClr val="FFFFCC"/>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2" name="Straight Connector 61">
            <a:extLst>
              <a:ext uri="{FF2B5EF4-FFF2-40B4-BE49-F238E27FC236}">
                <a16:creationId xmlns:a16="http://schemas.microsoft.com/office/drawing/2014/main" id="{48989D24-A2C5-5D4D-8E3D-F67FDFBB3ED4}"/>
              </a:ext>
            </a:extLst>
          </p:cNvPr>
          <p:cNvSpPr/>
          <p:nvPr/>
        </p:nvSpPr>
        <p:spPr>
          <a:xfrm>
            <a:off x="380880" y="2133720"/>
            <a:ext cx="457200" cy="1981080"/>
          </a:xfrm>
          <a:prstGeom prst="line">
            <a:avLst/>
          </a:prstGeom>
          <a:noFill/>
          <a:ln w="28440" cap="sq">
            <a:solidFill>
              <a:srgbClr val="FFFFCC"/>
            </a:solidFill>
            <a:prstDash val="solid"/>
            <a:miter/>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3" name="Straight Connector 62">
            <a:extLst>
              <a:ext uri="{FF2B5EF4-FFF2-40B4-BE49-F238E27FC236}">
                <a16:creationId xmlns:a16="http://schemas.microsoft.com/office/drawing/2014/main" id="{A303CC02-ABEB-D046-8111-AD62032D3AD3}"/>
              </a:ext>
            </a:extLst>
          </p:cNvPr>
          <p:cNvSpPr/>
          <p:nvPr/>
        </p:nvSpPr>
        <p:spPr>
          <a:xfrm>
            <a:off x="5257800" y="3429000"/>
            <a:ext cx="304920" cy="457200"/>
          </a:xfrm>
          <a:prstGeom prst="line">
            <a:avLst/>
          </a:prstGeom>
          <a:noFill/>
          <a:ln w="28440" cap="sq">
            <a:solidFill>
              <a:srgbClr val="FF0000"/>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4" name="Straight Connector 63">
            <a:extLst>
              <a:ext uri="{FF2B5EF4-FFF2-40B4-BE49-F238E27FC236}">
                <a16:creationId xmlns:a16="http://schemas.microsoft.com/office/drawing/2014/main" id="{0F6CB05D-04CF-DC4A-8A39-05EF91BE0F2E}"/>
              </a:ext>
            </a:extLst>
          </p:cNvPr>
          <p:cNvSpPr/>
          <p:nvPr/>
        </p:nvSpPr>
        <p:spPr>
          <a:xfrm>
            <a:off x="914400" y="4419720"/>
            <a:ext cx="4648320" cy="1440"/>
          </a:xfrm>
          <a:prstGeom prst="line">
            <a:avLst/>
          </a:prstGeom>
          <a:noFill/>
          <a:ln w="12600" cap="sq">
            <a:solidFill>
              <a:srgbClr val="FF0000"/>
            </a:solidFill>
            <a:prstDash val="solid"/>
            <a:miter/>
            <a:head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nvGrpSpPr>
          <p:cNvPr id="65" name="Group 64">
            <a:extLst>
              <a:ext uri="{FF2B5EF4-FFF2-40B4-BE49-F238E27FC236}">
                <a16:creationId xmlns:a16="http://schemas.microsoft.com/office/drawing/2014/main" id="{C95F0F99-8825-3D41-885D-FE9DE2685213}"/>
              </a:ext>
            </a:extLst>
          </p:cNvPr>
          <p:cNvGrpSpPr/>
          <p:nvPr/>
        </p:nvGrpSpPr>
        <p:grpSpPr>
          <a:xfrm>
            <a:off x="380880" y="4114800"/>
            <a:ext cx="7767720" cy="2400840"/>
            <a:chOff x="380880" y="4114800"/>
            <a:chExt cx="7767720" cy="2400840"/>
          </a:xfrm>
        </p:grpSpPr>
        <p:sp>
          <p:nvSpPr>
            <p:cNvPr id="66" name="Freeform 65">
              <a:extLst>
                <a:ext uri="{FF2B5EF4-FFF2-40B4-BE49-F238E27FC236}">
                  <a16:creationId xmlns:a16="http://schemas.microsoft.com/office/drawing/2014/main" id="{3025A97F-0EEC-114B-814B-33D14EA780B3}"/>
                </a:ext>
              </a:extLst>
            </p:cNvPr>
            <p:cNvSpPr/>
            <p:nvPr/>
          </p:nvSpPr>
          <p:spPr>
            <a:xfrm>
              <a:off x="380880" y="4952880"/>
              <a:ext cx="7767720" cy="15627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285480" marR="0" lvl="0" indent="-168120" algn="l" rtl="0" hangingPunct="0">
                <a:lnSpc>
                  <a:spcPct val="110000"/>
                </a:lnSpc>
                <a:spcBef>
                  <a:spcPts val="624"/>
                </a:spcBef>
                <a:spcAft>
                  <a:spcPts val="0"/>
                </a:spcAft>
                <a:buNone/>
                <a:tabLst>
                  <a:tab pos="285480" algn="l"/>
                  <a:tab pos="742680" algn="l"/>
                  <a:tab pos="1199880" algn="l"/>
                  <a:tab pos="1657079" algn="l"/>
                  <a:tab pos="2114280" algn="l"/>
                  <a:tab pos="2571480" algn="l"/>
                  <a:tab pos="3028679" algn="l"/>
                  <a:tab pos="3485880" algn="l"/>
                  <a:tab pos="3943080" algn="l"/>
                  <a:tab pos="4400280" algn="l"/>
                  <a:tab pos="4857480" algn="l"/>
                  <a:tab pos="5314680" algn="l"/>
                  <a:tab pos="5771879" algn="l"/>
                  <a:tab pos="6229080" algn="l"/>
                  <a:tab pos="6686279" algn="l"/>
                  <a:tab pos="7143480" algn="l"/>
                  <a:tab pos="7600680" algn="l"/>
                  <a:tab pos="8057880" algn="l"/>
                  <a:tab pos="8515080" algn="l"/>
                  <a:tab pos="8972280" algn="l"/>
                  <a:tab pos="9429480" algn="l"/>
                </a:tabLst>
              </a:pPr>
              <a:r>
                <a:rPr lang="en-GB" sz="2000" b="1" i="0" u="none" strike="noStrike" baseline="0">
                  <a:ln>
                    <a:noFill/>
                  </a:ln>
                  <a:solidFill>
                    <a:srgbClr val="FFFF00"/>
                  </a:solidFill>
                  <a:latin typeface="Arial Narrow" pitchFamily="34"/>
                  <a:ea typeface="Lucida Sans Unicode" pitchFamily="2"/>
                  <a:cs typeface="Lucida Sans Unicode" pitchFamily="2"/>
                </a:rPr>
                <a:t>Multi-Event buffering means to start the AMU sampling again while the current sample is still being digitized.</a:t>
              </a:r>
            </a:p>
            <a:p>
              <a:pPr marL="285480" marR="0" lvl="0" indent="-168120" algn="l" rtl="0" hangingPunct="0">
                <a:lnSpc>
                  <a:spcPct val="110000"/>
                </a:lnSpc>
                <a:spcBef>
                  <a:spcPts val="624"/>
                </a:spcBef>
                <a:spcAft>
                  <a:spcPts val="0"/>
                </a:spcAft>
                <a:buNone/>
                <a:tabLst>
                  <a:tab pos="285480" algn="l"/>
                  <a:tab pos="742680" algn="l"/>
                  <a:tab pos="1199880" algn="l"/>
                  <a:tab pos="1657079" algn="l"/>
                  <a:tab pos="2114280" algn="l"/>
                  <a:tab pos="2571480" algn="l"/>
                  <a:tab pos="3028679" algn="l"/>
                  <a:tab pos="3485880" algn="l"/>
                  <a:tab pos="3943080" algn="l"/>
                  <a:tab pos="4400280" algn="l"/>
                  <a:tab pos="4857480" algn="l"/>
                  <a:tab pos="5314680" algn="l"/>
                  <a:tab pos="5771879" algn="l"/>
                  <a:tab pos="6229080" algn="l"/>
                  <a:tab pos="6686279" algn="l"/>
                  <a:tab pos="7143480" algn="l"/>
                  <a:tab pos="7600680" algn="l"/>
                  <a:tab pos="8057880" algn="l"/>
                  <a:tab pos="8515080" algn="l"/>
                  <a:tab pos="8972280" algn="l"/>
                  <a:tab pos="9429480" algn="l"/>
                </a:tabLst>
              </a:pPr>
              <a:r>
                <a:rPr lang="en-GB" sz="2000" b="1" i="0" u="none" strike="noStrike" baseline="0">
                  <a:ln>
                    <a:noFill/>
                  </a:ln>
                  <a:solidFill>
                    <a:srgbClr val="FFFF00"/>
                  </a:solidFill>
                  <a:latin typeface="Arial Narrow" pitchFamily="34"/>
                  <a:ea typeface="Lucida Sans Unicode" pitchFamily="2"/>
                  <a:cs typeface="Lucida Sans Unicode" pitchFamily="2"/>
                </a:rPr>
                <a:t>Trigger busy released </a:t>
              </a:r>
              <a:r>
                <a:rPr lang="en-GB" sz="2000" b="1" i="1" u="none" strike="noStrike" baseline="0">
                  <a:ln>
                    <a:noFill/>
                  </a:ln>
                  <a:solidFill>
                    <a:srgbClr val="FFFF00"/>
                  </a:solidFill>
                  <a:latin typeface="Arial Narrow" pitchFamily="34"/>
                  <a:ea typeface="Lucida Sans Unicode" pitchFamily="2"/>
                  <a:cs typeface="Lucida Sans Unicode" pitchFamily="2"/>
                </a:rPr>
                <a:t>much</a:t>
              </a:r>
              <a:r>
                <a:rPr lang="en-GB" sz="2000" b="1" i="0" u="none" strike="noStrike" baseline="0">
                  <a:ln>
                    <a:noFill/>
                  </a:ln>
                  <a:solidFill>
                    <a:srgbClr val="FFFF00"/>
                  </a:solidFill>
                  <a:latin typeface="Arial Narrow" pitchFamily="34"/>
                  <a:ea typeface="Lucida Sans Unicode" pitchFamily="2"/>
                  <a:cs typeface="Lucida Sans Unicode" pitchFamily="2"/>
                </a:rPr>
                <a:t> earlier</a:t>
              </a:r>
            </a:p>
            <a:p>
              <a:pPr marL="285480" marR="0" lvl="0" indent="-168120" algn="l" rtl="0" hangingPunct="0">
                <a:lnSpc>
                  <a:spcPct val="110000"/>
                </a:lnSpc>
                <a:spcBef>
                  <a:spcPts val="624"/>
                </a:spcBef>
                <a:spcAft>
                  <a:spcPts val="0"/>
                </a:spcAft>
                <a:buNone/>
                <a:tabLst>
                  <a:tab pos="285480" algn="l"/>
                  <a:tab pos="742680" algn="l"/>
                  <a:tab pos="1199880" algn="l"/>
                  <a:tab pos="1657079" algn="l"/>
                  <a:tab pos="2114280" algn="l"/>
                  <a:tab pos="2571480" algn="l"/>
                  <a:tab pos="3028679" algn="l"/>
                  <a:tab pos="3485880" algn="l"/>
                  <a:tab pos="3943080" algn="l"/>
                  <a:tab pos="4400280" algn="l"/>
                  <a:tab pos="4857480" algn="l"/>
                  <a:tab pos="5314680" algn="l"/>
                  <a:tab pos="5771879" algn="l"/>
                  <a:tab pos="6229080" algn="l"/>
                  <a:tab pos="6686279" algn="l"/>
                  <a:tab pos="7143480" algn="l"/>
                  <a:tab pos="7600680" algn="l"/>
                  <a:tab pos="8057880" algn="l"/>
                  <a:tab pos="8515080" algn="l"/>
                  <a:tab pos="8972280" algn="l"/>
                  <a:tab pos="9429480" algn="l"/>
                </a:tabLst>
              </a:pPr>
              <a:r>
                <a:rPr lang="en-GB" sz="2000" b="1" i="0" u="none" strike="noStrike" baseline="0">
                  <a:ln>
                    <a:noFill/>
                  </a:ln>
                  <a:solidFill>
                    <a:srgbClr val="FFFF00"/>
                  </a:solidFill>
                  <a:latin typeface="Arial Narrow" pitchFamily="34"/>
                  <a:ea typeface="Lucida Sans Unicode" pitchFamily="2"/>
                  <a:cs typeface="Lucida Sans Unicode" pitchFamily="2"/>
                </a:rPr>
                <a:t>deadtime greatly reduced</a:t>
              </a:r>
            </a:p>
          </p:txBody>
        </p:sp>
        <p:grpSp>
          <p:nvGrpSpPr>
            <p:cNvPr id="67" name="Group 66">
              <a:extLst>
                <a:ext uri="{FF2B5EF4-FFF2-40B4-BE49-F238E27FC236}">
                  <a16:creationId xmlns:a16="http://schemas.microsoft.com/office/drawing/2014/main" id="{550F46AE-0EAC-B74E-B02A-01BD83C52C84}"/>
                </a:ext>
              </a:extLst>
            </p:cNvPr>
            <p:cNvGrpSpPr/>
            <p:nvPr/>
          </p:nvGrpSpPr>
          <p:grpSpPr>
            <a:xfrm>
              <a:off x="3657600" y="4114800"/>
              <a:ext cx="547560" cy="104760"/>
              <a:chOff x="3657600" y="4114800"/>
              <a:chExt cx="547560" cy="104760"/>
            </a:xfrm>
          </p:grpSpPr>
          <p:sp>
            <p:nvSpPr>
              <p:cNvPr id="68" name="Freeform 67">
                <a:extLst>
                  <a:ext uri="{FF2B5EF4-FFF2-40B4-BE49-F238E27FC236}">
                    <a16:creationId xmlns:a16="http://schemas.microsoft.com/office/drawing/2014/main" id="{AF021D50-6BD0-3F40-BDF7-A746E74420DF}"/>
                  </a:ext>
                </a:extLst>
              </p:cNvPr>
              <p:cNvSpPr/>
              <p:nvPr/>
            </p:nvSpPr>
            <p:spPr>
              <a:xfrm>
                <a:off x="3878280" y="4114800"/>
                <a:ext cx="106200" cy="104760"/>
              </a:xfrm>
              <a:custGeom>
                <a:avLst/>
                <a:gdLst>
                  <a:gd name="f0" fmla="val 0"/>
                  <a:gd name="f1" fmla="val 407"/>
                  <a:gd name="f2" fmla="val 317"/>
                  <a:gd name="f3" fmla="val 6"/>
                  <a:gd name="f4" fmla="val 50"/>
                  <a:gd name="f5" fmla="val 10"/>
                  <a:gd name="f6" fmla="val 120"/>
                  <a:gd name="f7" fmla="val 35"/>
                  <a:gd name="f8" fmla="val 166"/>
                  <a:gd name="f9" fmla="val 51"/>
                  <a:gd name="f10" fmla="val 194"/>
                  <a:gd name="f11" fmla="val 72"/>
                  <a:gd name="f12" fmla="val 222"/>
                  <a:gd name="f13" fmla="val 90"/>
                  <a:gd name="f14" fmla="val 249"/>
                  <a:gd name="f15" fmla="val 107"/>
                  <a:gd name="f16" fmla="val 274"/>
                  <a:gd name="f17" fmla="val 108"/>
                  <a:gd name="f18" fmla="val 295"/>
                  <a:gd name="f19" fmla="val 131"/>
                  <a:gd name="f20" fmla="val 164"/>
                  <a:gd name="f21" fmla="val 308"/>
                  <a:gd name="f22" fmla="val 161"/>
                  <a:gd name="f23" fmla="val 312"/>
                  <a:gd name="f24" fmla="val 193"/>
                  <a:gd name="f25" fmla="val 276"/>
                  <a:gd name="f26" fmla="val 204"/>
                  <a:gd name="f27" fmla="val 264"/>
                  <a:gd name="f28" fmla="val 221"/>
                  <a:gd name="f29" fmla="val 235"/>
                  <a:gd name="f30" fmla="val 236"/>
                  <a:gd name="f31" fmla="val 191"/>
                  <a:gd name="f32" fmla="val 265"/>
                  <a:gd name="f33" fmla="val 124"/>
                  <a:gd name="f34" fmla="val 303"/>
                  <a:gd name="f35" fmla="val 97"/>
                  <a:gd name="f36" fmla="val 325"/>
                  <a:gd name="f37" fmla="val 64"/>
                  <a:gd name="f38" fmla="val 350"/>
                  <a:gd name="f39" fmla="val 52"/>
                  <a:gd name="f40" fmla="val 379"/>
                  <a:gd name="f41" fmla="val 28"/>
                  <a:gd name="f42" fmla="val 406"/>
                  <a:gd name="f43" fmla="val 5"/>
                  <a:gd name="f44" fmla="val 389"/>
                  <a:gd name="f45" fmla="val 7"/>
                </a:gdLst>
                <a:ahLst/>
                <a:cxnLst>
                  <a:cxn ang="3cd4">
                    <a:pos x="hc" y="t"/>
                  </a:cxn>
                  <a:cxn ang="0">
                    <a:pos x="r" y="vc"/>
                  </a:cxn>
                  <a:cxn ang="cd4">
                    <a:pos x="hc" y="b"/>
                  </a:cxn>
                  <a:cxn ang="cd2">
                    <a:pos x="l" y="vc"/>
                  </a:cxn>
                </a:cxnLst>
                <a:rect l="l" t="t" r="r" b="b"/>
                <a:pathLst>
                  <a:path w="407" h="317">
                    <a:moveTo>
                      <a:pt x="f0" y="f0"/>
                    </a:moveTo>
                    <a:cubicBezTo>
                      <a:pt x="f3" y="f4"/>
                      <a:pt x="f5" y="f6"/>
                      <a:pt x="f7" y="f8"/>
                    </a:cubicBezTo>
                    <a:cubicBezTo>
                      <a:pt x="f9" y="f10"/>
                      <a:pt x="f11" y="f12"/>
                      <a:pt x="f13" y="f14"/>
                    </a:cubicBezTo>
                    <a:cubicBezTo>
                      <a:pt x="f15" y="f16"/>
                      <a:pt x="f17" y="f18"/>
                      <a:pt x="f19" y="f2"/>
                    </a:cubicBezTo>
                    <a:cubicBezTo>
                      <a:pt x="f20" y="f21"/>
                      <a:pt x="f22" y="f23"/>
                      <a:pt x="f24" y="f25"/>
                    </a:cubicBezTo>
                    <a:cubicBezTo>
                      <a:pt x="f26" y="f27"/>
                      <a:pt x="f28" y="f29"/>
                      <a:pt x="f28" y="f29"/>
                    </a:cubicBezTo>
                    <a:cubicBezTo>
                      <a:pt x="f30" y="f31"/>
                      <a:pt x="f32" y="f33"/>
                      <a:pt x="f34" y="f35"/>
                    </a:cubicBezTo>
                    <a:cubicBezTo>
                      <a:pt x="f36" y="f37"/>
                      <a:pt x="f38" y="f39"/>
                      <a:pt x="f40" y="f41"/>
                    </a:cubicBezTo>
                    <a:cubicBezTo>
                      <a:pt x="f42" y="f43"/>
                      <a:pt x="f44" y="f45"/>
                      <a:pt x="f1" y="f45"/>
                    </a:cubicBezTo>
                  </a:path>
                </a:pathLst>
              </a:custGeom>
              <a:noFill/>
              <a:ln w="28440" cap="sq">
                <a:solidFill>
                  <a:srgbClr val="FF0033"/>
                </a:solidFill>
                <a:prstDash val="solid"/>
                <a:roun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9" name="Straight Connector 68">
                <a:extLst>
                  <a:ext uri="{FF2B5EF4-FFF2-40B4-BE49-F238E27FC236}">
                    <a16:creationId xmlns:a16="http://schemas.microsoft.com/office/drawing/2014/main" id="{6BEE1BBF-2690-0945-8658-2F1D3E8442E3}"/>
                  </a:ext>
                </a:extLst>
              </p:cNvPr>
              <p:cNvSpPr/>
              <p:nvPr/>
            </p:nvSpPr>
            <p:spPr>
              <a:xfrm>
                <a:off x="3657600" y="4114800"/>
                <a:ext cx="216000" cy="0"/>
              </a:xfrm>
              <a:prstGeom prst="line">
                <a:avLst/>
              </a:prstGeom>
              <a:noFill/>
              <a:ln w="28440" cap="sq">
                <a:solidFill>
                  <a:srgbClr val="FF0033"/>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0" name="Straight Connector 69">
                <a:extLst>
                  <a:ext uri="{FF2B5EF4-FFF2-40B4-BE49-F238E27FC236}">
                    <a16:creationId xmlns:a16="http://schemas.microsoft.com/office/drawing/2014/main" id="{0021A237-AA19-044D-8592-15756DB30056}"/>
                  </a:ext>
                </a:extLst>
              </p:cNvPr>
              <p:cNvSpPr/>
              <p:nvPr/>
            </p:nvSpPr>
            <p:spPr>
              <a:xfrm>
                <a:off x="3989520" y="4114800"/>
                <a:ext cx="215640" cy="0"/>
              </a:xfrm>
              <a:prstGeom prst="line">
                <a:avLst/>
              </a:prstGeom>
              <a:noFill/>
              <a:ln w="28440" cap="sq">
                <a:solidFill>
                  <a:srgbClr val="FF0033"/>
                </a:solidFill>
                <a:prstDash val="solid"/>
                <a:miter/>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
          <p:nvSpPr>
            <p:cNvPr id="71" name="Freeform 70">
              <a:extLst>
                <a:ext uri="{FF2B5EF4-FFF2-40B4-BE49-F238E27FC236}">
                  <a16:creationId xmlns:a16="http://schemas.microsoft.com/office/drawing/2014/main" id="{BA9813B3-035A-BC45-BC11-3D81A898462B}"/>
                </a:ext>
              </a:extLst>
            </p:cNvPr>
            <p:cNvSpPr/>
            <p:nvPr/>
          </p:nvSpPr>
          <p:spPr>
            <a:xfrm>
              <a:off x="3855959" y="4311720"/>
              <a:ext cx="177840" cy="376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FFCC"/>
            </a:solidFill>
            <a:ln w="12600" cap="sq">
              <a:solidFill>
                <a:srgbClr val="000000"/>
              </a:solidFill>
              <a:prstDash val="solid"/>
              <a:miter/>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name="page64">
    <p:spTree>
      <p:nvGrpSpPr>
        <p:cNvPr id="1" name=""/>
        <p:cNvGrpSpPr/>
        <p:nvPr/>
      </p:nvGrpSpPr>
      <p:grpSpPr>
        <a:xfrm>
          <a:off x="0" y="0"/>
          <a:ext cx="0" cy="0"/>
          <a:chOff x="0" y="0"/>
          <a:chExt cx="0" cy="0"/>
        </a:xfrm>
      </p:grpSpPr>
      <p:sp>
        <p:nvSpPr>
          <p:cNvPr id="7" name="Slide Number Placeholder 1">
            <a:extLst>
              <a:ext uri="{FF2B5EF4-FFF2-40B4-BE49-F238E27FC236}">
                <a16:creationId xmlns:a16="http://schemas.microsoft.com/office/drawing/2014/main" id="{077E69C5-FF85-E542-9CE8-C955E24FE4AA}"/>
              </a:ext>
            </a:extLst>
          </p:cNvPr>
          <p:cNvSpPr>
            <a:spLocks noGrp="1"/>
          </p:cNvSpPr>
          <p:nvPr>
            <p:ph type="sldNum" sz="quarter" idx="10"/>
          </p:nvPr>
        </p:nvSpPr>
        <p:spPr/>
        <p:txBody>
          <a:bodyPr>
            <a:normAutofit lnSpcReduction="10000"/>
          </a:bodyPr>
          <a:lstStyle/>
          <a:p>
            <a:pPr lvl="0"/>
            <a:fld id="{5B47A2E7-0488-8D45-9A2A-59C44AD98629}" type="slidenum">
              <a:t>57</a:t>
            </a:fld>
            <a:endParaRPr lang="en-GB"/>
          </a:p>
        </p:txBody>
      </p:sp>
      <p:sp>
        <p:nvSpPr>
          <p:cNvPr id="2" name="Title 1">
            <a:extLst>
              <a:ext uri="{FF2B5EF4-FFF2-40B4-BE49-F238E27FC236}">
                <a16:creationId xmlns:a16="http://schemas.microsoft.com/office/drawing/2014/main" id="{9C54E756-0DC6-1B43-AB0C-08225C334FC3}"/>
              </a:ext>
            </a:extLst>
          </p:cNvPr>
          <p:cNvSpPr txBox="1">
            <a:spLocks noGrp="1"/>
          </p:cNvSpPr>
          <p:nvPr>
            <p:ph type="title" idx="4294967295"/>
          </p:nvPr>
        </p:nvSpPr>
        <p:spPr>
          <a:xfrm>
            <a:off x="762120" y="152280"/>
            <a:ext cx="7619760" cy="612720"/>
          </a:xfrm>
        </p:spPr>
        <p:txBody>
          <a:bodyPr wrap="square">
            <a:normAutofit/>
          </a:bodyPr>
          <a:lstStyle/>
          <a:p>
            <a:pPr lvl="0">
              <a:lnSpc>
                <a:spcPct val="90000"/>
              </a:lnSpc>
            </a:pPr>
            <a:r>
              <a:rPr lang="en-GB"/>
              <a:t>The Multi-Event Buffering Effect</a:t>
            </a:r>
          </a:p>
        </p:txBody>
      </p:sp>
      <p:pic>
        <p:nvPicPr>
          <p:cNvPr id="3" name="Picture 2">
            <a:extLst>
              <a:ext uri="{FF2B5EF4-FFF2-40B4-BE49-F238E27FC236}">
                <a16:creationId xmlns:a16="http://schemas.microsoft.com/office/drawing/2014/main" id="{2431861C-1812-254F-A652-F4023B0889CD}"/>
              </a:ext>
            </a:extLst>
          </p:cNvPr>
          <p:cNvPicPr>
            <a:picLocks noChangeAspect="1"/>
          </p:cNvPicPr>
          <p:nvPr/>
        </p:nvPicPr>
        <p:blipFill>
          <a:blip r:embed="rId3">
            <a:lum/>
            <a:alphaModFix/>
          </a:blip>
          <a:srcRect/>
          <a:stretch>
            <a:fillRect/>
          </a:stretch>
        </p:blipFill>
        <p:spPr>
          <a:xfrm>
            <a:off x="990719" y="1371599"/>
            <a:ext cx="7200720" cy="5168880"/>
          </a:xfrm>
          <a:prstGeom prst="rect">
            <a:avLst/>
          </a:prstGeom>
          <a:noFill/>
          <a:ln>
            <a:noFill/>
          </a:ln>
        </p:spPr>
      </p:pic>
      <p:pic>
        <p:nvPicPr>
          <p:cNvPr id="4" name="Picture 3">
            <a:extLst>
              <a:ext uri="{FF2B5EF4-FFF2-40B4-BE49-F238E27FC236}">
                <a16:creationId xmlns:a16="http://schemas.microsoft.com/office/drawing/2014/main" id="{57457BB0-61A5-914B-BB5D-CD1B59A71182}"/>
              </a:ext>
            </a:extLst>
          </p:cNvPr>
          <p:cNvPicPr>
            <a:picLocks noChangeAspect="1"/>
          </p:cNvPicPr>
          <p:nvPr/>
        </p:nvPicPr>
        <p:blipFill>
          <a:blip r:embed="rId4">
            <a:lum/>
            <a:alphaModFix/>
          </a:blip>
          <a:srcRect/>
          <a:stretch>
            <a:fillRect/>
          </a:stretch>
        </p:blipFill>
        <p:spPr>
          <a:xfrm>
            <a:off x="990719" y="1371599"/>
            <a:ext cx="7200720" cy="5168880"/>
          </a:xfrm>
          <a:prstGeom prst="rect">
            <a:avLst/>
          </a:prstGeom>
          <a:noFill/>
          <a:ln>
            <a:noFill/>
          </a:ln>
        </p:spPr>
      </p:pic>
      <p:pic>
        <p:nvPicPr>
          <p:cNvPr id="5" name="Picture 4">
            <a:extLst>
              <a:ext uri="{FF2B5EF4-FFF2-40B4-BE49-F238E27FC236}">
                <a16:creationId xmlns:a16="http://schemas.microsoft.com/office/drawing/2014/main" id="{69D1C352-25E0-164F-831F-3FEB10AAFA1B}"/>
              </a:ext>
            </a:extLst>
          </p:cNvPr>
          <p:cNvPicPr>
            <a:picLocks noChangeAspect="1"/>
          </p:cNvPicPr>
          <p:nvPr/>
        </p:nvPicPr>
        <p:blipFill>
          <a:blip r:embed="rId5">
            <a:lum/>
            <a:alphaModFix/>
          </a:blip>
          <a:srcRect/>
          <a:stretch>
            <a:fillRect/>
          </a:stretch>
        </p:blipFill>
        <p:spPr>
          <a:xfrm>
            <a:off x="990719" y="1371599"/>
            <a:ext cx="7200720" cy="5168880"/>
          </a:xfrm>
          <a:prstGeom prst="rect">
            <a:avLst/>
          </a:prstGeom>
          <a:noFill/>
          <a:ln>
            <a:noFill/>
          </a:ln>
        </p:spPr>
      </p:pic>
      <p:pic>
        <p:nvPicPr>
          <p:cNvPr id="6" name="Picture 5">
            <a:extLst>
              <a:ext uri="{FF2B5EF4-FFF2-40B4-BE49-F238E27FC236}">
                <a16:creationId xmlns:a16="http://schemas.microsoft.com/office/drawing/2014/main" id="{EBD6B880-AE97-D649-96C4-DE038BAD0A86}"/>
              </a:ext>
            </a:extLst>
          </p:cNvPr>
          <p:cNvPicPr>
            <a:picLocks noChangeAspect="1"/>
          </p:cNvPicPr>
          <p:nvPr/>
        </p:nvPicPr>
        <p:blipFill>
          <a:blip r:embed="rId6">
            <a:lum/>
            <a:alphaModFix/>
          </a:blip>
          <a:srcRect/>
          <a:stretch>
            <a:fillRect/>
          </a:stretch>
        </p:blipFill>
        <p:spPr>
          <a:xfrm>
            <a:off x="1019159" y="1365120"/>
            <a:ext cx="7210440" cy="517212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name="page65">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AC675C41-7FB7-5348-BF35-D331FE0E706E}"/>
              </a:ext>
            </a:extLst>
          </p:cNvPr>
          <p:cNvSpPr>
            <a:spLocks noGrp="1"/>
          </p:cNvSpPr>
          <p:nvPr>
            <p:ph type="sldNum" sz="quarter" idx="10"/>
          </p:nvPr>
        </p:nvSpPr>
        <p:spPr/>
        <p:txBody>
          <a:bodyPr>
            <a:normAutofit lnSpcReduction="10000"/>
          </a:bodyPr>
          <a:lstStyle/>
          <a:p>
            <a:pPr lvl="0"/>
            <a:fld id="{DDA2410D-EBCB-0640-9F84-48B443ED916D}" type="slidenum">
              <a:t>58</a:t>
            </a:fld>
            <a:endParaRPr lang="en-GB"/>
          </a:p>
        </p:txBody>
      </p:sp>
      <p:sp>
        <p:nvSpPr>
          <p:cNvPr id="2" name="Title 1">
            <a:extLst>
              <a:ext uri="{FF2B5EF4-FFF2-40B4-BE49-F238E27FC236}">
                <a16:creationId xmlns:a16="http://schemas.microsoft.com/office/drawing/2014/main" id="{C2128C51-E7FB-3E4C-B51B-87DB399E0C50}"/>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FPGAs, FPGAs, and Networks</a:t>
            </a:r>
          </a:p>
        </p:txBody>
      </p:sp>
      <p:sp>
        <p:nvSpPr>
          <p:cNvPr id="3" name="Freeform 2">
            <a:extLst>
              <a:ext uri="{FF2B5EF4-FFF2-40B4-BE49-F238E27FC236}">
                <a16:creationId xmlns:a16="http://schemas.microsoft.com/office/drawing/2014/main" id="{53049A1B-77C7-3140-9B0E-4E49D485735C}"/>
              </a:ext>
            </a:extLst>
          </p:cNvPr>
          <p:cNvSpPr/>
          <p:nvPr/>
        </p:nvSpPr>
        <p:spPr>
          <a:xfrm>
            <a:off x="173160" y="1231920"/>
            <a:ext cx="8513640" cy="2056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I believe that the typical physicist will be able to program FPGAs and know VHDL just like we all know C++ these days</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We already see FPGAs enter the commodity HPC market (driven by $$$ or course)</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That, and networks will drive most DAQs</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We already see this in the (F)VTX readout – the entire front-end is FPGAs</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1800" b="1" i="0" u="none" strike="noStrike" baseline="0">
                <a:ln>
                  <a:noFill/>
                </a:ln>
                <a:solidFill>
                  <a:srgbClr val="FFFFFF"/>
                </a:solidFill>
                <a:latin typeface="Arial Narrow" pitchFamily="34"/>
                <a:ea typeface="Lucida Sans Unicode" pitchFamily="2"/>
                <a:cs typeface="Lucida Sans Unicode" pitchFamily="2"/>
              </a:rPr>
              <a:t>A well-designed board can be used for an astonishing  variety of things.</a:t>
            </a:r>
          </a:p>
        </p:txBody>
      </p:sp>
      <p:pic>
        <p:nvPicPr>
          <p:cNvPr id="4" name="Picture 3">
            <a:extLst>
              <a:ext uri="{FF2B5EF4-FFF2-40B4-BE49-F238E27FC236}">
                <a16:creationId xmlns:a16="http://schemas.microsoft.com/office/drawing/2014/main" id="{EF4F7CD2-DFC8-6341-BBEA-ADF73F9A689C}"/>
              </a:ext>
            </a:extLst>
          </p:cNvPr>
          <p:cNvPicPr>
            <a:picLocks noChangeAspect="1"/>
          </p:cNvPicPr>
          <p:nvPr/>
        </p:nvPicPr>
        <p:blipFill>
          <a:blip r:embed="rId3">
            <a:lum/>
            <a:alphaModFix/>
          </a:blip>
          <a:srcRect/>
          <a:stretch>
            <a:fillRect/>
          </a:stretch>
        </p:blipFill>
        <p:spPr>
          <a:xfrm>
            <a:off x="2630520" y="3427559"/>
            <a:ext cx="4479840" cy="3359160"/>
          </a:xfrm>
          <a:prstGeom prst="rect">
            <a:avLst/>
          </a:prstGeom>
          <a:noFill/>
          <a:ln>
            <a:noFill/>
          </a:ln>
        </p:spPr>
      </p:pic>
      <p:sp>
        <p:nvSpPr>
          <p:cNvPr id="5" name="Freeform 4">
            <a:extLst>
              <a:ext uri="{FF2B5EF4-FFF2-40B4-BE49-F238E27FC236}">
                <a16:creationId xmlns:a16="http://schemas.microsoft.com/office/drawing/2014/main" id="{1D233BEE-F7AE-7C43-93B1-F25399706AF8}"/>
              </a:ext>
            </a:extLst>
          </p:cNvPr>
          <p:cNvSpPr/>
          <p:nvPr/>
        </p:nvSpPr>
        <p:spPr>
          <a:xfrm>
            <a:off x="687239" y="4079880"/>
            <a:ext cx="1689119" cy="639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FF"/>
                </a:solidFill>
                <a:latin typeface="Arial Narrow" pitchFamily="34"/>
                <a:ea typeface="Arial Narrow" pitchFamily="34"/>
                <a:cs typeface="Arial Narrow" pitchFamily="34"/>
              </a:rPr>
              <a:t>DCM2  + Partitioner 2</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page66">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D1C4307E-5B4B-E14E-ABD7-74DD99B8AFDC}"/>
              </a:ext>
            </a:extLst>
          </p:cNvPr>
          <p:cNvSpPr>
            <a:spLocks noGrp="1"/>
          </p:cNvSpPr>
          <p:nvPr>
            <p:ph type="sldNum" sz="quarter" idx="10"/>
          </p:nvPr>
        </p:nvSpPr>
        <p:spPr/>
        <p:txBody>
          <a:bodyPr>
            <a:normAutofit lnSpcReduction="10000"/>
          </a:bodyPr>
          <a:lstStyle/>
          <a:p>
            <a:pPr lvl="0"/>
            <a:fld id="{853EF198-0717-D948-A8E3-BFBCA0779FBB}" type="slidenum">
              <a:t>59</a:t>
            </a:fld>
            <a:endParaRPr lang="en-GB"/>
          </a:p>
        </p:txBody>
      </p:sp>
      <p:sp>
        <p:nvSpPr>
          <p:cNvPr id="2" name="Title 1">
            <a:extLst>
              <a:ext uri="{FF2B5EF4-FFF2-40B4-BE49-F238E27FC236}">
                <a16:creationId xmlns:a16="http://schemas.microsoft.com/office/drawing/2014/main" id="{F375A1C5-A73B-874C-A3E8-100CEE551F82}"/>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Controls</a:t>
            </a:r>
          </a:p>
        </p:txBody>
      </p:sp>
      <p:sp>
        <p:nvSpPr>
          <p:cNvPr id="3" name="Freeform 2">
            <a:extLst>
              <a:ext uri="{FF2B5EF4-FFF2-40B4-BE49-F238E27FC236}">
                <a16:creationId xmlns:a16="http://schemas.microsoft.com/office/drawing/2014/main" id="{CADEC206-BEDB-7640-9272-D8944113FE9E}"/>
              </a:ext>
            </a:extLst>
          </p:cNvPr>
          <p:cNvSpPr/>
          <p:nvPr/>
        </p:nvSpPr>
        <p:spPr>
          <a:xfrm>
            <a:off x="173160" y="1231920"/>
            <a:ext cx="8513640" cy="3250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At some point, you need to add controls (usually called slow controls) to your setup.</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Control the data taking</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Control and configure the front-end</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Set High Voltages, bias voltages, magnetic fields, etc</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If you are a BIG experiment (think LHC), there's a comprehensive solution</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If you rig up something smaller, you are typically on your own</a:t>
            </a:r>
          </a:p>
          <a:p>
            <a:pPr marL="0" marR="0" lvl="0" indent="0" algn="l" rtl="0" hangingPunct="0">
              <a:lnSpc>
                <a:spcPct val="100000"/>
              </a:lnSpc>
              <a:spcBef>
                <a:spcPts val="0"/>
              </a:spcBef>
              <a:spcAft>
                <a:spcPts val="624"/>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Also think of the need to log all such data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10" name="Slide Number Placeholder 1">
            <a:extLst>
              <a:ext uri="{FF2B5EF4-FFF2-40B4-BE49-F238E27FC236}">
                <a16:creationId xmlns:a16="http://schemas.microsoft.com/office/drawing/2014/main" id="{7F1DAE24-1EE9-0745-A993-4DEA9B9DB190}"/>
              </a:ext>
            </a:extLst>
          </p:cNvPr>
          <p:cNvSpPr>
            <a:spLocks noGrp="1"/>
          </p:cNvSpPr>
          <p:nvPr>
            <p:ph type="sldNum" sz="quarter" idx="10"/>
          </p:nvPr>
        </p:nvSpPr>
        <p:spPr/>
        <p:txBody>
          <a:bodyPr>
            <a:normAutofit lnSpcReduction="10000"/>
          </a:bodyPr>
          <a:lstStyle/>
          <a:p>
            <a:pPr lvl="0"/>
            <a:fld id="{F7F27805-607B-CE4F-A631-95AAF29A0247}" type="slidenum">
              <a:t>6</a:t>
            </a:fld>
            <a:endParaRPr lang="en-GB"/>
          </a:p>
        </p:txBody>
      </p:sp>
      <p:sp>
        <p:nvSpPr>
          <p:cNvPr id="2" name="Title 1">
            <a:extLst>
              <a:ext uri="{FF2B5EF4-FFF2-40B4-BE49-F238E27FC236}">
                <a16:creationId xmlns:a16="http://schemas.microsoft.com/office/drawing/2014/main" id="{9B9EC5C8-3A0E-AD49-BE5D-3DF7BBADA349}"/>
              </a:ext>
            </a:extLst>
          </p:cNvPr>
          <p:cNvSpPr txBox="1">
            <a:spLocks noGrp="1"/>
          </p:cNvSpPr>
          <p:nvPr>
            <p:ph type="title" idx="4294967295"/>
          </p:nvPr>
        </p:nvSpPr>
        <p:spPr>
          <a:xfrm>
            <a:off x="837720" y="304560"/>
            <a:ext cx="7620120" cy="609480"/>
          </a:xfrm>
        </p:spPr>
        <p:txBody>
          <a:bodyPr wrap="square">
            <a:normAutofit/>
          </a:bodyPr>
          <a:lstStyle/>
          <a:p>
            <a:pPr lvl="0"/>
            <a:r>
              <a:rPr lang="en-US"/>
              <a:t>DAQ Timelines</a:t>
            </a:r>
          </a:p>
        </p:txBody>
      </p:sp>
      <p:sp>
        <p:nvSpPr>
          <p:cNvPr id="3" name="Freeform 2">
            <a:extLst>
              <a:ext uri="{FF2B5EF4-FFF2-40B4-BE49-F238E27FC236}">
                <a16:creationId xmlns:a16="http://schemas.microsoft.com/office/drawing/2014/main" id="{5CF2CDDE-5054-8147-9819-7B64C89C82A0}"/>
              </a:ext>
            </a:extLst>
          </p:cNvPr>
          <p:cNvSpPr/>
          <p:nvPr/>
        </p:nvSpPr>
        <p:spPr>
          <a:xfrm>
            <a:off x="1627199" y="1552680"/>
            <a:ext cx="7223040" cy="4272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Minicomputers, PDP-11, Tracor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CAMAC and NIM electronics emerge as the de-facto standards for instrumentation</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VME and Fastbus, VAX-VMS as standard OS, Digital Equipment dominates scientific computing and DAQ</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data acquisition hardware from standard building blocks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VME Processors with CAMAC and Fastbus.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UNIX becomes the OS for DAQs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custom solutions for (by then-standards) high-bandwidth DAQ’s.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Single VME crates are no longer big enough</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VME Crate Interconnect, VME Taxi</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standard networks for interconnect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Trigger farms, commodity hardware for DAQ, GB/s data speeds</a:t>
            </a:r>
          </a:p>
        </p:txBody>
      </p:sp>
      <p:sp>
        <p:nvSpPr>
          <p:cNvPr id="4" name="Straight Connector 3">
            <a:extLst>
              <a:ext uri="{FF2B5EF4-FFF2-40B4-BE49-F238E27FC236}">
                <a16:creationId xmlns:a16="http://schemas.microsoft.com/office/drawing/2014/main" id="{83AC0859-97FB-3346-929D-6AAE4F9CFE2D}"/>
              </a:ext>
            </a:extLst>
          </p:cNvPr>
          <p:cNvSpPr/>
          <p:nvPr/>
        </p:nvSpPr>
        <p:spPr>
          <a:xfrm>
            <a:off x="1403280" y="1614600"/>
            <a:ext cx="1800" cy="4236840"/>
          </a:xfrm>
          <a:prstGeom prst="line">
            <a:avLst/>
          </a:prstGeom>
          <a:noFill/>
          <a:ln w="28440" cap="sq">
            <a:solidFill>
              <a:srgbClr val="000000"/>
            </a:solidFill>
            <a:prstDash val="solid"/>
            <a:miter/>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5" name="Freeform 4">
            <a:extLst>
              <a:ext uri="{FF2B5EF4-FFF2-40B4-BE49-F238E27FC236}">
                <a16:creationId xmlns:a16="http://schemas.microsoft.com/office/drawing/2014/main" id="{5477F59B-B077-AA45-897E-3ACB9A7FC6C6}"/>
              </a:ext>
            </a:extLst>
          </p:cNvPr>
          <p:cNvSpPr/>
          <p:nvPr/>
        </p:nvSpPr>
        <p:spPr>
          <a:xfrm>
            <a:off x="442800" y="1614600"/>
            <a:ext cx="689760" cy="368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00"/>
                </a:solidFill>
                <a:latin typeface="Arial" pitchFamily="34"/>
                <a:ea typeface="Lucida Sans Unicode" pitchFamily="2"/>
                <a:cs typeface="Lucida Sans Unicode" pitchFamily="2"/>
              </a:rPr>
              <a:t>1970</a:t>
            </a:r>
          </a:p>
        </p:txBody>
      </p:sp>
      <p:sp>
        <p:nvSpPr>
          <p:cNvPr id="6" name="Freeform 5">
            <a:extLst>
              <a:ext uri="{FF2B5EF4-FFF2-40B4-BE49-F238E27FC236}">
                <a16:creationId xmlns:a16="http://schemas.microsoft.com/office/drawing/2014/main" id="{A71AA3A2-4BD1-2740-BD7C-96D6BEAA6601}"/>
              </a:ext>
            </a:extLst>
          </p:cNvPr>
          <p:cNvSpPr/>
          <p:nvPr/>
        </p:nvSpPr>
        <p:spPr>
          <a:xfrm>
            <a:off x="442800" y="2724119"/>
            <a:ext cx="689760" cy="368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00"/>
                </a:solidFill>
                <a:latin typeface="Arial" pitchFamily="34"/>
                <a:ea typeface="Lucida Sans Unicode" pitchFamily="2"/>
                <a:cs typeface="Lucida Sans Unicode" pitchFamily="2"/>
              </a:rPr>
              <a:t>1980</a:t>
            </a:r>
          </a:p>
        </p:txBody>
      </p:sp>
      <p:sp>
        <p:nvSpPr>
          <p:cNvPr id="7" name="Freeform 6">
            <a:extLst>
              <a:ext uri="{FF2B5EF4-FFF2-40B4-BE49-F238E27FC236}">
                <a16:creationId xmlns:a16="http://schemas.microsoft.com/office/drawing/2014/main" id="{80E39EC0-47BE-6A4A-9EED-553937E8FB1B}"/>
              </a:ext>
            </a:extLst>
          </p:cNvPr>
          <p:cNvSpPr/>
          <p:nvPr/>
        </p:nvSpPr>
        <p:spPr>
          <a:xfrm>
            <a:off x="442800" y="3689279"/>
            <a:ext cx="689760" cy="368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00"/>
                </a:solidFill>
                <a:latin typeface="Arial" pitchFamily="34"/>
                <a:ea typeface="Lucida Sans Unicode" pitchFamily="2"/>
                <a:cs typeface="Lucida Sans Unicode" pitchFamily="2"/>
              </a:rPr>
              <a:t>1990</a:t>
            </a:r>
          </a:p>
        </p:txBody>
      </p:sp>
      <p:sp>
        <p:nvSpPr>
          <p:cNvPr id="8" name="Freeform 7">
            <a:extLst>
              <a:ext uri="{FF2B5EF4-FFF2-40B4-BE49-F238E27FC236}">
                <a16:creationId xmlns:a16="http://schemas.microsoft.com/office/drawing/2014/main" id="{17135291-0A0A-AC42-A66F-1FF4AD97205D}"/>
              </a:ext>
            </a:extLst>
          </p:cNvPr>
          <p:cNvSpPr/>
          <p:nvPr/>
        </p:nvSpPr>
        <p:spPr>
          <a:xfrm>
            <a:off x="442800" y="4589640"/>
            <a:ext cx="689760" cy="368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00"/>
                </a:solidFill>
                <a:latin typeface="Arial" pitchFamily="34"/>
                <a:ea typeface="Lucida Sans Unicode" pitchFamily="2"/>
                <a:cs typeface="Lucida Sans Unicode" pitchFamily="2"/>
              </a:rPr>
              <a:t>2000</a:t>
            </a:r>
          </a:p>
        </p:txBody>
      </p:sp>
      <p:sp>
        <p:nvSpPr>
          <p:cNvPr id="9" name="Freeform 8">
            <a:extLst>
              <a:ext uri="{FF2B5EF4-FFF2-40B4-BE49-F238E27FC236}">
                <a16:creationId xmlns:a16="http://schemas.microsoft.com/office/drawing/2014/main" id="{6AD9227B-6D7A-444D-A16B-9F82BF2773F1}"/>
              </a:ext>
            </a:extLst>
          </p:cNvPr>
          <p:cNvSpPr/>
          <p:nvPr/>
        </p:nvSpPr>
        <p:spPr>
          <a:xfrm>
            <a:off x="442800" y="5526000"/>
            <a:ext cx="689760" cy="368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00"/>
                </a:solidFill>
                <a:latin typeface="Arial" pitchFamily="34"/>
                <a:ea typeface="Lucida Sans Unicode" pitchFamily="2"/>
                <a:cs typeface="Lucida Sans Unicode" pitchFamily="2"/>
              </a:rPr>
              <a:t>2010</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page67">
    <p:spTree>
      <p:nvGrpSpPr>
        <p:cNvPr id="1" name=""/>
        <p:cNvGrpSpPr/>
        <p:nvPr/>
      </p:nvGrpSpPr>
      <p:grpSpPr>
        <a:xfrm>
          <a:off x="0" y="0"/>
          <a:ext cx="0" cy="0"/>
          <a:chOff x="0" y="0"/>
          <a:chExt cx="0" cy="0"/>
        </a:xfrm>
      </p:grpSpPr>
      <p:sp>
        <p:nvSpPr>
          <p:cNvPr id="10" name="Slide Number Placeholder 1">
            <a:extLst>
              <a:ext uri="{FF2B5EF4-FFF2-40B4-BE49-F238E27FC236}">
                <a16:creationId xmlns:a16="http://schemas.microsoft.com/office/drawing/2014/main" id="{64474CC9-484C-ED4C-AB3D-EA786A9811A6}"/>
              </a:ext>
            </a:extLst>
          </p:cNvPr>
          <p:cNvSpPr>
            <a:spLocks noGrp="1"/>
          </p:cNvSpPr>
          <p:nvPr>
            <p:ph type="sldNum" sz="quarter" idx="10"/>
          </p:nvPr>
        </p:nvSpPr>
        <p:spPr/>
        <p:txBody>
          <a:bodyPr>
            <a:normAutofit lnSpcReduction="10000"/>
          </a:bodyPr>
          <a:lstStyle/>
          <a:p>
            <a:pPr lvl="0"/>
            <a:fld id="{5D47E23B-893D-5C42-A7F4-A4271D66B753}" type="slidenum">
              <a:t>60</a:t>
            </a:fld>
            <a:endParaRPr lang="en-GB"/>
          </a:p>
        </p:txBody>
      </p:sp>
      <p:sp>
        <p:nvSpPr>
          <p:cNvPr id="2" name="Title 1">
            <a:extLst>
              <a:ext uri="{FF2B5EF4-FFF2-40B4-BE49-F238E27FC236}">
                <a16:creationId xmlns:a16="http://schemas.microsoft.com/office/drawing/2014/main" id="{920BAD71-CDB2-814F-8621-9BECBC01F32F}"/>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Communication methods</a:t>
            </a:r>
          </a:p>
        </p:txBody>
      </p:sp>
      <p:sp>
        <p:nvSpPr>
          <p:cNvPr id="3" name="TextBox 2">
            <a:extLst>
              <a:ext uri="{FF2B5EF4-FFF2-40B4-BE49-F238E27FC236}">
                <a16:creationId xmlns:a16="http://schemas.microsoft.com/office/drawing/2014/main" id="{48DF3DAF-7950-C544-9515-92D61A0D8710}"/>
              </a:ext>
            </a:extLst>
          </p:cNvPr>
          <p:cNvSpPr txBox="1"/>
          <p:nvPr/>
        </p:nvSpPr>
        <p:spPr>
          <a:xfrm>
            <a:off x="207000" y="1289160"/>
            <a:ext cx="7931160" cy="116352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If you work for an LHC experiment, this is all taken care of for you.</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If not, well, some pointers.</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These are some methods to communicate between processes on a machine</a:t>
            </a:r>
          </a:p>
        </p:txBody>
      </p:sp>
      <p:sp>
        <p:nvSpPr>
          <p:cNvPr id="4" name="Freeform 3">
            <a:extLst>
              <a:ext uri="{FF2B5EF4-FFF2-40B4-BE49-F238E27FC236}">
                <a16:creationId xmlns:a16="http://schemas.microsoft.com/office/drawing/2014/main" id="{5927DE1F-8F8D-A84A-9F5E-0AA4E83A490D}"/>
              </a:ext>
            </a:extLst>
          </p:cNvPr>
          <p:cNvSpPr/>
          <p:nvPr/>
        </p:nvSpPr>
        <p:spPr>
          <a:xfrm>
            <a:off x="421200" y="2809440"/>
            <a:ext cx="1371599" cy="1096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B613D"/>
          </a:solidFill>
          <a:ln w="9360" cap="sq">
            <a:solidFill>
              <a:srgbClr val="000000"/>
            </a:solidFill>
            <a:prstDash val="solid"/>
            <a:roun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Shared</a:t>
            </a:r>
            <a:br>
              <a:rPr lang="en-US" sz="2400" b="0" i="0" u="none" strike="noStrike" baseline="0">
                <a:ln>
                  <a:noFill/>
                </a:ln>
                <a:solidFill>
                  <a:srgbClr val="000000"/>
                </a:solidFill>
                <a:latin typeface="Times New Roman" pitchFamily="18"/>
                <a:ea typeface="Lucida Sans Unicode" pitchFamily="2"/>
                <a:cs typeface="Lucida Sans Unicode" pitchFamily="2"/>
              </a:rPr>
            </a:br>
            <a:r>
              <a:rPr lang="en-US" sz="2400" b="0" i="0" u="none" strike="noStrike" baseline="0">
                <a:ln>
                  <a:noFill/>
                </a:ln>
                <a:solidFill>
                  <a:srgbClr val="000000"/>
                </a:solidFill>
                <a:latin typeface="Times New Roman" pitchFamily="18"/>
                <a:ea typeface="Lucida Sans Unicode" pitchFamily="2"/>
                <a:cs typeface="Lucida Sans Unicode" pitchFamily="2"/>
              </a:rPr>
              <a:t>Memory</a:t>
            </a:r>
          </a:p>
        </p:txBody>
      </p:sp>
      <p:sp>
        <p:nvSpPr>
          <p:cNvPr id="5" name="Freeform 4">
            <a:extLst>
              <a:ext uri="{FF2B5EF4-FFF2-40B4-BE49-F238E27FC236}">
                <a16:creationId xmlns:a16="http://schemas.microsoft.com/office/drawing/2014/main" id="{692EFEBF-2188-BD4F-8A1D-A2194A1DEE71}"/>
              </a:ext>
            </a:extLst>
          </p:cNvPr>
          <p:cNvSpPr/>
          <p:nvPr/>
        </p:nvSpPr>
        <p:spPr>
          <a:xfrm>
            <a:off x="2365560" y="2809800"/>
            <a:ext cx="1635480" cy="1096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B613D"/>
          </a:solidFill>
          <a:ln w="9360" cap="sq">
            <a:solidFill>
              <a:srgbClr val="000000"/>
            </a:solidFill>
            <a:prstDash val="solid"/>
            <a:roun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Named</a:t>
            </a:r>
            <a:br>
              <a:rPr lang="en-US" sz="2400" b="0" i="0" u="none" strike="noStrike" baseline="0">
                <a:ln>
                  <a:noFill/>
                </a:ln>
                <a:solidFill>
                  <a:srgbClr val="000000"/>
                </a:solidFill>
                <a:latin typeface="Times New Roman" pitchFamily="18"/>
                <a:ea typeface="Lucida Sans Unicode" pitchFamily="2"/>
                <a:cs typeface="Lucida Sans Unicode" pitchFamily="2"/>
              </a:rPr>
            </a:br>
            <a:r>
              <a:rPr lang="en-US" sz="2400" b="0" i="0" u="none" strike="noStrike" baseline="0">
                <a:ln>
                  <a:noFill/>
                </a:ln>
                <a:solidFill>
                  <a:srgbClr val="000000"/>
                </a:solidFill>
                <a:latin typeface="Times New Roman" pitchFamily="18"/>
                <a:ea typeface="Lucida Sans Unicode" pitchFamily="2"/>
                <a:cs typeface="Lucida Sans Unicode" pitchFamily="2"/>
              </a:rPr>
              <a:t>Semaphores</a:t>
            </a:r>
          </a:p>
        </p:txBody>
      </p:sp>
      <p:sp>
        <p:nvSpPr>
          <p:cNvPr id="6" name="Freeform 5">
            <a:extLst>
              <a:ext uri="{FF2B5EF4-FFF2-40B4-BE49-F238E27FC236}">
                <a16:creationId xmlns:a16="http://schemas.microsoft.com/office/drawing/2014/main" id="{DB128F72-18E8-8D4D-8A9E-989C1C73F9E3}"/>
              </a:ext>
            </a:extLst>
          </p:cNvPr>
          <p:cNvSpPr/>
          <p:nvPr/>
        </p:nvSpPr>
        <p:spPr>
          <a:xfrm>
            <a:off x="4777920" y="2810160"/>
            <a:ext cx="1635480" cy="1096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FF00"/>
          </a:solidFill>
          <a:ln w="9360" cap="sq">
            <a:solidFill>
              <a:srgbClr val="000000"/>
            </a:solidFill>
            <a:prstDash val="solid"/>
            <a:roun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Remote</a:t>
            </a:r>
            <a:br>
              <a:rPr lang="en-US" sz="2400" b="0" i="0" u="none" strike="noStrike" baseline="0">
                <a:ln>
                  <a:noFill/>
                </a:ln>
                <a:solidFill>
                  <a:srgbClr val="000000"/>
                </a:solidFill>
                <a:latin typeface="Times New Roman" pitchFamily="18"/>
                <a:ea typeface="Lucida Sans Unicode" pitchFamily="2"/>
                <a:cs typeface="Lucida Sans Unicode" pitchFamily="2"/>
              </a:rPr>
            </a:br>
            <a:r>
              <a:rPr lang="en-US" sz="2400" b="0" i="0" u="none" strike="noStrike" baseline="0">
                <a:ln>
                  <a:noFill/>
                </a:ln>
                <a:solidFill>
                  <a:srgbClr val="000000"/>
                </a:solidFill>
                <a:latin typeface="Times New Roman" pitchFamily="18"/>
                <a:ea typeface="Lucida Sans Unicode" pitchFamily="2"/>
                <a:cs typeface="Lucida Sans Unicode" pitchFamily="2"/>
              </a:rPr>
              <a:t>Prodecure</a:t>
            </a:r>
            <a:br>
              <a:rPr lang="en-US" sz="2400" b="0" i="0" u="none" strike="noStrike" baseline="0">
                <a:ln>
                  <a:noFill/>
                </a:ln>
                <a:solidFill>
                  <a:srgbClr val="000000"/>
                </a:solidFill>
                <a:latin typeface="Times New Roman" pitchFamily="18"/>
                <a:ea typeface="Lucida Sans Unicode" pitchFamily="2"/>
                <a:cs typeface="Lucida Sans Unicode" pitchFamily="2"/>
              </a:rPr>
            </a:br>
            <a:r>
              <a:rPr lang="en-US" sz="2400" b="0" i="0" u="none" strike="noStrike" baseline="0">
                <a:ln>
                  <a:noFill/>
                </a:ln>
                <a:solidFill>
                  <a:srgbClr val="000000"/>
                </a:solidFill>
                <a:latin typeface="Times New Roman" pitchFamily="18"/>
                <a:ea typeface="Lucida Sans Unicode" pitchFamily="2"/>
                <a:cs typeface="Lucida Sans Unicode" pitchFamily="2"/>
              </a:rPr>
              <a:t>Calls</a:t>
            </a:r>
          </a:p>
        </p:txBody>
      </p:sp>
      <p:sp>
        <p:nvSpPr>
          <p:cNvPr id="7" name="Freeform 6">
            <a:extLst>
              <a:ext uri="{FF2B5EF4-FFF2-40B4-BE49-F238E27FC236}">
                <a16:creationId xmlns:a16="http://schemas.microsoft.com/office/drawing/2014/main" id="{9E67A0F5-4E10-BD4D-9C00-7BAAEBE1E560}"/>
              </a:ext>
            </a:extLst>
          </p:cNvPr>
          <p:cNvSpPr/>
          <p:nvPr/>
        </p:nvSpPr>
        <p:spPr>
          <a:xfrm>
            <a:off x="6650280" y="2810520"/>
            <a:ext cx="1635480" cy="1096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FF00"/>
          </a:solidFill>
          <a:ln w="9360" cap="sq">
            <a:solidFill>
              <a:srgbClr val="000000"/>
            </a:solidFill>
            <a:prstDash val="solid"/>
            <a:round/>
          </a:ln>
        </p:spPr>
        <p:txBody>
          <a:bodyPr vert="horz" wrap="none" lIns="90000" tIns="45000" rIns="90000" bIns="45000" anchor="ctr" anchorCtr="0" compatLnSpc="1">
            <a:spAutoFit/>
          </a:bodyPr>
          <a:lstStyle/>
          <a:p>
            <a:pPr marL="0" marR="0" lvl="0" indent="0" algn="ctr"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2400" b="0" i="0" u="none" strike="noStrike" baseline="0">
                <a:ln>
                  <a:noFill/>
                </a:ln>
                <a:solidFill>
                  <a:srgbClr val="000000"/>
                </a:solidFill>
                <a:latin typeface="Times New Roman" pitchFamily="18"/>
                <a:ea typeface="Lucida Sans Unicode" pitchFamily="2"/>
                <a:cs typeface="Lucida Sans Unicode" pitchFamily="2"/>
              </a:rPr>
              <a:t>CORBA</a:t>
            </a:r>
          </a:p>
        </p:txBody>
      </p:sp>
      <p:sp>
        <p:nvSpPr>
          <p:cNvPr id="8" name="TextBox 7">
            <a:extLst>
              <a:ext uri="{FF2B5EF4-FFF2-40B4-BE49-F238E27FC236}">
                <a16:creationId xmlns:a16="http://schemas.microsoft.com/office/drawing/2014/main" id="{0905D0F9-E7C0-6344-88B3-077A05FA104B}"/>
              </a:ext>
            </a:extLst>
          </p:cNvPr>
          <p:cNvSpPr txBox="1"/>
          <p:nvPr/>
        </p:nvSpPr>
        <p:spPr>
          <a:xfrm>
            <a:off x="207360" y="4601160"/>
            <a:ext cx="4181760" cy="177336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These work only on the same machine</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(yes, there are add-ons to get around</a:t>
            </a:r>
            <a:br>
              <a:rPr lang="en-GB" sz="2000" b="1" i="0" u="none" strike="noStrike" baseline="0">
                <a:ln>
                  <a:noFill/>
                </a:ln>
                <a:solidFill>
                  <a:srgbClr val="FFFFFF"/>
                </a:solidFill>
                <a:latin typeface="Arial Narrow" pitchFamily="34"/>
                <a:ea typeface="Lucida Sans Unicode" pitchFamily="2"/>
                <a:cs typeface="Lucida Sans Unicode" pitchFamily="2"/>
              </a:rPr>
            </a:br>
            <a:r>
              <a:rPr lang="en-GB" sz="2000" b="1" i="0" u="none" strike="noStrike" baseline="0">
                <a:ln>
                  <a:noFill/>
                </a:ln>
                <a:solidFill>
                  <a:srgbClr val="FFFFFF"/>
                </a:solidFill>
                <a:latin typeface="Arial Narrow" pitchFamily="34"/>
                <a:ea typeface="Lucida Sans Unicode" pitchFamily="2"/>
                <a:cs typeface="Lucida Sans Unicode" pitchFamily="2"/>
              </a:rPr>
              <a:t>that, but it's a bit of a kludge)</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Few people use shared memory any more.</a:t>
            </a:r>
          </a:p>
        </p:txBody>
      </p:sp>
      <p:sp>
        <p:nvSpPr>
          <p:cNvPr id="9" name="TextBox 8">
            <a:extLst>
              <a:ext uri="{FF2B5EF4-FFF2-40B4-BE49-F238E27FC236}">
                <a16:creationId xmlns:a16="http://schemas.microsoft.com/office/drawing/2014/main" id="{74130E99-FD4A-F34D-A736-A378E41FF150}"/>
              </a:ext>
            </a:extLst>
          </p:cNvPr>
          <p:cNvSpPr txBox="1"/>
          <p:nvPr/>
        </p:nvSpPr>
        <p:spPr>
          <a:xfrm>
            <a:off x="4671360" y="4601160"/>
            <a:ext cx="4181760" cy="1389239"/>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These  work in a network-transparent fashion</a:t>
            </a:r>
          </a:p>
          <a:p>
            <a:pPr marL="0" marR="0" lvl="0" indent="0" algn="l" rtl="0" hangingPunct="0">
              <a:lnSpc>
                <a:spcPct val="100000"/>
              </a:lnSpc>
              <a:spcBef>
                <a:spcPts val="0"/>
              </a:spcBef>
              <a:spcAft>
                <a:spcPts val="624"/>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If I want, I can control my DAQ at BNL from here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page68">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FD38CB0A-4887-D244-B98A-16FFB0C11BF3}"/>
              </a:ext>
            </a:extLst>
          </p:cNvPr>
          <p:cNvSpPr>
            <a:spLocks noGrp="1"/>
          </p:cNvSpPr>
          <p:nvPr>
            <p:ph type="sldNum" sz="quarter" idx="10"/>
          </p:nvPr>
        </p:nvSpPr>
        <p:spPr/>
        <p:txBody>
          <a:bodyPr>
            <a:normAutofit lnSpcReduction="10000"/>
          </a:bodyPr>
          <a:lstStyle/>
          <a:p>
            <a:pPr lvl="0"/>
            <a:fld id="{356C5F74-3157-6347-B83D-F2F58614C602}" type="slidenum">
              <a:t>61</a:t>
            </a:fld>
            <a:endParaRPr lang="en-GB"/>
          </a:p>
        </p:txBody>
      </p:sp>
      <p:sp>
        <p:nvSpPr>
          <p:cNvPr id="2" name="Freeform 1">
            <a:extLst>
              <a:ext uri="{FF2B5EF4-FFF2-40B4-BE49-F238E27FC236}">
                <a16:creationId xmlns:a16="http://schemas.microsoft.com/office/drawing/2014/main" id="{1ADCD280-E179-ED47-9CA9-5BBFE49E6BCD}"/>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RPC</a:t>
            </a:r>
          </a:p>
        </p:txBody>
      </p:sp>
      <p:sp>
        <p:nvSpPr>
          <p:cNvPr id="3" name="Freeform 2">
            <a:extLst>
              <a:ext uri="{FF2B5EF4-FFF2-40B4-BE49-F238E27FC236}">
                <a16:creationId xmlns:a16="http://schemas.microsoft.com/office/drawing/2014/main" id="{381900B8-52C8-B64C-B98C-34BA3C491B23}"/>
              </a:ext>
            </a:extLst>
          </p:cNvPr>
          <p:cNvSpPr/>
          <p:nvPr/>
        </p:nvSpPr>
        <p:spPr>
          <a:xfrm>
            <a:off x="228600" y="1565280"/>
            <a:ext cx="8686800" cy="4320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00"/>
                </a:solidFill>
                <a:latin typeface="Arial Narrow" pitchFamily="34"/>
                <a:ea typeface="Lucida Sans Unicode" pitchFamily="2"/>
                <a:cs typeface="Lucida Sans Unicode" pitchFamily="2"/>
              </a:rPr>
              <a:t>R</a:t>
            </a:r>
            <a:r>
              <a:rPr lang="en-GB" sz="2000" b="1" i="0" u="none" strike="noStrike" baseline="0">
                <a:ln>
                  <a:noFill/>
                </a:ln>
                <a:solidFill>
                  <a:srgbClr val="FFFFFF"/>
                </a:solidFill>
                <a:latin typeface="Arial Narrow" pitchFamily="34"/>
                <a:ea typeface="Lucida Sans Unicode" pitchFamily="2"/>
                <a:cs typeface="Lucida Sans Unicode" pitchFamily="2"/>
              </a:rPr>
              <a:t>emote </a:t>
            </a:r>
            <a:r>
              <a:rPr lang="en-GB" sz="2000" b="1" i="0" u="none" strike="noStrike" baseline="0">
                <a:ln>
                  <a:noFill/>
                </a:ln>
                <a:solidFill>
                  <a:srgbClr val="FFFF00"/>
                </a:solidFill>
                <a:latin typeface="Arial Narrow" pitchFamily="34"/>
                <a:ea typeface="Lucida Sans Unicode" pitchFamily="2"/>
                <a:cs typeface="Lucida Sans Unicode" pitchFamily="2"/>
              </a:rPr>
              <a:t>P</a:t>
            </a:r>
            <a:r>
              <a:rPr lang="en-GB" sz="2000" b="1" i="0" u="none" strike="noStrike" baseline="0">
                <a:ln>
                  <a:noFill/>
                </a:ln>
                <a:solidFill>
                  <a:srgbClr val="FFFFFF"/>
                </a:solidFill>
                <a:latin typeface="Arial Narrow" pitchFamily="34"/>
                <a:ea typeface="Lucida Sans Unicode" pitchFamily="2"/>
                <a:cs typeface="Lucida Sans Unicode" pitchFamily="2"/>
              </a:rPr>
              <a:t>rocedure </a:t>
            </a:r>
            <a:r>
              <a:rPr lang="en-GB" sz="2000" b="1" i="0" u="none" strike="noStrike" baseline="0">
                <a:ln>
                  <a:noFill/>
                </a:ln>
                <a:solidFill>
                  <a:srgbClr val="FFFF00"/>
                </a:solidFill>
                <a:latin typeface="Arial Narrow" pitchFamily="34"/>
                <a:ea typeface="Lucida Sans Unicode" pitchFamily="2"/>
                <a:cs typeface="Lucida Sans Unicode" pitchFamily="2"/>
              </a:rPr>
              <a:t>C</a:t>
            </a:r>
            <a:r>
              <a:rPr lang="en-GB" sz="2000" b="1" i="0" u="none" strike="noStrike" baseline="0">
                <a:ln>
                  <a:noFill/>
                </a:ln>
                <a:solidFill>
                  <a:srgbClr val="FFFFFF"/>
                </a:solidFill>
                <a:latin typeface="Arial Narrow" pitchFamily="34"/>
                <a:ea typeface="Lucida Sans Unicode" pitchFamily="2"/>
                <a:cs typeface="Lucida Sans Unicode" pitchFamily="2"/>
              </a:rPr>
              <a:t>all</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Widely established standard (RFC 1831) for remote execution of code controlled by a client</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Makes it look like a local function call, but the function executes on a server  </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The ubiquitous NFS is based on RPC, it is available virtually everywhere</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It is a network protocol, so client and server don't have to be on the same machine, can have DAQ and control machine in different rooms (or as far apart as you like as long as the connection traverses the firewalls)</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Very robust and easy, and an open standard built into virtually any OS</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Linux, Android, Windows, …. works on any Linux flavor, for example the Raspberry PI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page69">
    <p:spTree>
      <p:nvGrpSpPr>
        <p:cNvPr id="1" name=""/>
        <p:cNvGrpSpPr/>
        <p:nvPr/>
      </p:nvGrpSpPr>
      <p:grpSpPr>
        <a:xfrm>
          <a:off x="0" y="0"/>
          <a:ext cx="0" cy="0"/>
          <a:chOff x="0" y="0"/>
          <a:chExt cx="0" cy="0"/>
        </a:xfrm>
      </p:grpSpPr>
      <p:sp>
        <p:nvSpPr>
          <p:cNvPr id="5" name="Slide Number Placeholder 1">
            <a:extLst>
              <a:ext uri="{FF2B5EF4-FFF2-40B4-BE49-F238E27FC236}">
                <a16:creationId xmlns:a16="http://schemas.microsoft.com/office/drawing/2014/main" id="{FA3E62A0-F483-6241-A32E-5CDF3D6B1923}"/>
              </a:ext>
            </a:extLst>
          </p:cNvPr>
          <p:cNvSpPr>
            <a:spLocks noGrp="1"/>
          </p:cNvSpPr>
          <p:nvPr>
            <p:ph type="sldNum" sz="quarter" idx="10"/>
          </p:nvPr>
        </p:nvSpPr>
        <p:spPr/>
        <p:txBody>
          <a:bodyPr>
            <a:normAutofit lnSpcReduction="10000"/>
          </a:bodyPr>
          <a:lstStyle/>
          <a:p>
            <a:pPr lvl="0"/>
            <a:fld id="{BF57A732-329A-704E-979D-87C7F1FA78EC}" type="slidenum">
              <a:t>62</a:t>
            </a:fld>
            <a:endParaRPr lang="en-GB"/>
          </a:p>
        </p:txBody>
      </p:sp>
      <p:sp>
        <p:nvSpPr>
          <p:cNvPr id="2" name="Freeform 1">
            <a:extLst>
              <a:ext uri="{FF2B5EF4-FFF2-40B4-BE49-F238E27FC236}">
                <a16:creationId xmlns:a16="http://schemas.microsoft.com/office/drawing/2014/main" id="{54EA067D-6F65-F046-914A-B4B654BC3C31}"/>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CORBA</a:t>
            </a:r>
          </a:p>
        </p:txBody>
      </p:sp>
      <p:sp>
        <p:nvSpPr>
          <p:cNvPr id="3" name="Freeform 2">
            <a:extLst>
              <a:ext uri="{FF2B5EF4-FFF2-40B4-BE49-F238E27FC236}">
                <a16:creationId xmlns:a16="http://schemas.microsoft.com/office/drawing/2014/main" id="{003480DF-3520-354C-A116-F4713AA3AEB3}"/>
              </a:ext>
            </a:extLst>
          </p:cNvPr>
          <p:cNvSpPr/>
          <p:nvPr/>
        </p:nvSpPr>
        <p:spPr>
          <a:xfrm>
            <a:off x="228600" y="1565280"/>
            <a:ext cx="8686800" cy="3585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Attempt to take  a C-style remote procedure call (like  a function call) to calling methods on a remote object</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Fundamentally a good idea, but in many cases overkill and really complicated to implement</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Not very widespread availability</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FF"/>
                </a:solidFill>
                <a:latin typeface="Arial Narrow" pitchFamily="34"/>
                <a:ea typeface="Lucida Sans Unicode" pitchFamily="2"/>
                <a:cs typeface="Lucida Sans Unicode" pitchFamily="2"/>
              </a:rPr>
              <a:t>No good “vendor” (it's usually open source, but different implementations) interoperability  (supposed to be, but not so)</a:t>
            </a:r>
          </a:p>
        </p:txBody>
      </p:sp>
      <p:sp>
        <p:nvSpPr>
          <p:cNvPr id="4" name="TextBox 3">
            <a:extLst>
              <a:ext uri="{FF2B5EF4-FFF2-40B4-BE49-F238E27FC236}">
                <a16:creationId xmlns:a16="http://schemas.microsoft.com/office/drawing/2014/main" id="{0FA1D66D-14FA-9148-9FCE-58B377A13E56}"/>
              </a:ext>
            </a:extLst>
          </p:cNvPr>
          <p:cNvSpPr txBox="1"/>
          <p:nvPr/>
        </p:nvSpPr>
        <p:spPr>
          <a:xfrm>
            <a:off x="628920" y="4802040"/>
            <a:ext cx="7509240" cy="1324440"/>
          </a:xfrm>
          <a:prstGeom prst="rect">
            <a:avLst/>
          </a:prstGeom>
          <a:noFill/>
          <a:ln>
            <a:noFill/>
          </a:ln>
        </p:spPr>
        <p:txBody>
          <a:bodyPr vert="horz" wrap="none" lIns="90000" tIns="45000" rIns="90000" bIns="45000" anchorCtr="0" compatLnSpc="1"/>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00"/>
                </a:solidFill>
                <a:latin typeface="Arial Narrow" pitchFamily="34"/>
                <a:ea typeface="Lucida Sans Unicode" pitchFamily="2"/>
                <a:cs typeface="Lucida Sans Unicode" pitchFamily="2"/>
              </a:rPr>
              <a:t>I'm using RPCs unless there's a good reason not to.</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200" b="1" i="0" u="none" strike="noStrike" baseline="0">
                <a:ln>
                  <a:noFill/>
                </a:ln>
                <a:solidFill>
                  <a:srgbClr val="FFFF00"/>
                </a:solidFill>
                <a:latin typeface="Arial Narrow" pitchFamily="34"/>
                <a:ea typeface="Lucida Sans Unicode" pitchFamily="2"/>
                <a:cs typeface="Lucida Sans Unicode" pitchFamily="2"/>
              </a:rPr>
              <a:t>My first choice.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page70">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4A4A9B3A-5AFF-7A48-9E67-6CC07ECAFAFA}"/>
              </a:ext>
            </a:extLst>
          </p:cNvPr>
          <p:cNvSpPr>
            <a:spLocks noGrp="1"/>
          </p:cNvSpPr>
          <p:nvPr>
            <p:ph type="sldNum" sz="quarter" idx="10"/>
          </p:nvPr>
        </p:nvSpPr>
        <p:spPr/>
        <p:txBody>
          <a:bodyPr>
            <a:normAutofit lnSpcReduction="10000"/>
          </a:bodyPr>
          <a:lstStyle/>
          <a:p>
            <a:pPr lvl="0"/>
            <a:fld id="{3F417EC9-D1DB-BC49-9100-4C8F573FAA10}" type="slidenum">
              <a:t>63</a:t>
            </a:fld>
            <a:endParaRPr lang="en-GB"/>
          </a:p>
        </p:txBody>
      </p:sp>
      <p:sp>
        <p:nvSpPr>
          <p:cNvPr id="2" name="Freeform 1">
            <a:extLst>
              <a:ext uri="{FF2B5EF4-FFF2-40B4-BE49-F238E27FC236}">
                <a16:creationId xmlns:a16="http://schemas.microsoft.com/office/drawing/2014/main" id="{9E3E40E7-BEC0-A44C-B287-E8718A3FD899}"/>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Log. Log. And log some more</a:t>
            </a:r>
          </a:p>
        </p:txBody>
      </p:sp>
      <p:sp>
        <p:nvSpPr>
          <p:cNvPr id="3" name="Freeform 2">
            <a:extLst>
              <a:ext uri="{FF2B5EF4-FFF2-40B4-BE49-F238E27FC236}">
                <a16:creationId xmlns:a16="http://schemas.microsoft.com/office/drawing/2014/main" id="{4A933CE6-C5BF-074F-9FCB-664C41D14A9A}"/>
              </a:ext>
            </a:extLst>
          </p:cNvPr>
          <p:cNvSpPr/>
          <p:nvPr/>
        </p:nvSpPr>
        <p:spPr>
          <a:xfrm>
            <a:off x="228600" y="1205280"/>
            <a:ext cx="8686800" cy="3585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Everyone has used a paper logbook. In this day and age, this is not an adequate solution anymore.  </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I'm talking about “environmental” data logging here, the logging of “slow controls” data</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 will use a DAQ of mine as an example, but this goes for all setups.</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000" b="1" i="0" u="none" strike="noStrike" baseline="0">
              <a:ln>
                <a:noFill/>
              </a:ln>
              <a:solidFill>
                <a:srgbClr val="FFFFFF"/>
              </a:solidFill>
              <a:latin typeface="Arial Narrow" pitchFamily="34"/>
              <a:ea typeface="Lucida Sans Unicode" pitchFamily="2"/>
              <a:cs typeface="Lucida Sans Unicode" pitchFamily="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page71">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9715A399-174E-7847-8558-16F4EE6175E7}"/>
              </a:ext>
            </a:extLst>
          </p:cNvPr>
          <p:cNvSpPr>
            <a:spLocks noGrp="1"/>
          </p:cNvSpPr>
          <p:nvPr>
            <p:ph type="sldNum" sz="quarter" idx="10"/>
          </p:nvPr>
        </p:nvSpPr>
        <p:spPr/>
        <p:txBody>
          <a:bodyPr>
            <a:normAutofit lnSpcReduction="10000"/>
          </a:bodyPr>
          <a:lstStyle/>
          <a:p>
            <a:pPr lvl="0"/>
            <a:fld id="{C8440654-580F-9D43-85C4-E98506A9B133}" type="slidenum">
              <a:t>64</a:t>
            </a:fld>
            <a:endParaRPr lang="en-GB"/>
          </a:p>
        </p:txBody>
      </p:sp>
      <p:sp>
        <p:nvSpPr>
          <p:cNvPr id="2" name="Freeform 1">
            <a:extLst>
              <a:ext uri="{FF2B5EF4-FFF2-40B4-BE49-F238E27FC236}">
                <a16:creationId xmlns:a16="http://schemas.microsoft.com/office/drawing/2014/main" id="{926DA21F-361C-8845-9891-3392FCF1075C}"/>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Logging data about the data</a:t>
            </a:r>
          </a:p>
        </p:txBody>
      </p:sp>
      <p:sp>
        <p:nvSpPr>
          <p:cNvPr id="3" name="Freeform 2">
            <a:extLst>
              <a:ext uri="{FF2B5EF4-FFF2-40B4-BE49-F238E27FC236}">
                <a16:creationId xmlns:a16="http://schemas.microsoft.com/office/drawing/2014/main" id="{89D4E1E6-0C7C-6644-9573-35ECE1088B83}"/>
              </a:ext>
            </a:extLst>
          </p:cNvPr>
          <p:cNvSpPr/>
          <p:nvPr/>
        </p:nvSpPr>
        <p:spPr>
          <a:xfrm>
            <a:off x="192240" y="1204920"/>
            <a:ext cx="8686800" cy="5211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“reading out your detector” does not yet make a data acquisition</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It lives and dies by its ability to capture... well, everything</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What was the HV?  Was the light on? What was  the temperature?</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In many cases, it's there only for forensics in case there's something wrong</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Was the HV where it was supposed to be?</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Often, you need to get parameters which in the old days you had to type in from a paper logbook</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You could add a webcam picture  so we have a visual confirmation of things (say, you want to move the detector with step motors)</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When you log these things automatically, no one can forget to do it.</a:t>
            </a: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000" b="1" i="0" u="none" strike="noStrike" baseline="0">
              <a:ln>
                <a:noFill/>
              </a:ln>
              <a:solidFill>
                <a:srgbClr val="FFFFFF"/>
              </a:solidFill>
              <a:latin typeface="Arial Narrow" pitchFamily="34"/>
              <a:ea typeface="Lucida Sans Unicode" pitchFamily="2"/>
              <a:cs typeface="Lucida Sans Unicode" pitchFamily="2"/>
            </a:endParaRPr>
          </a:p>
          <a:p>
            <a:pPr marL="0" marR="0" lvl="0" indent="0" algn="l" rtl="0" hangingPunct="0">
              <a:lnSpc>
                <a:spcPct val="110000"/>
              </a:lnSpc>
              <a:spcBef>
                <a:spcPts val="748"/>
              </a:spcBef>
              <a:spcAft>
                <a:spcPts val="0"/>
              </a:spcAft>
              <a:buClr>
                <a:srgbClr val="FFFFFF"/>
              </a:buClr>
              <a:buSzPct val="100000"/>
              <a:buFont typeface="Arial Narrow" pitchFamily="34"/>
              <a:buChar char="•"/>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GB" sz="2000" b="1" i="0" u="none" strike="noStrike" baseline="0">
              <a:ln>
                <a:noFill/>
              </a:ln>
              <a:solidFill>
                <a:srgbClr val="FFFFFF"/>
              </a:solidFill>
              <a:latin typeface="Arial Narrow" pitchFamily="34"/>
              <a:ea typeface="Lucida Sans Unicode" pitchFamily="2"/>
              <a:cs typeface="Lucida Sans Unicode" pitchFamily="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page72">
    <p:spTree>
      <p:nvGrpSpPr>
        <p:cNvPr id="1" name=""/>
        <p:cNvGrpSpPr/>
        <p:nvPr/>
      </p:nvGrpSpPr>
      <p:grpSpPr>
        <a:xfrm>
          <a:off x="0" y="0"/>
          <a:ext cx="0" cy="0"/>
          <a:chOff x="0" y="0"/>
          <a:chExt cx="0" cy="0"/>
        </a:xfrm>
      </p:grpSpPr>
      <p:sp>
        <p:nvSpPr>
          <p:cNvPr id="8" name="Slide Number Placeholder 1">
            <a:extLst>
              <a:ext uri="{FF2B5EF4-FFF2-40B4-BE49-F238E27FC236}">
                <a16:creationId xmlns:a16="http://schemas.microsoft.com/office/drawing/2014/main" id="{AA7E0DD3-B18A-D34F-A6C1-46EE5EC19980}"/>
              </a:ext>
            </a:extLst>
          </p:cNvPr>
          <p:cNvSpPr>
            <a:spLocks noGrp="1"/>
          </p:cNvSpPr>
          <p:nvPr>
            <p:ph type="sldNum" sz="quarter" idx="10"/>
          </p:nvPr>
        </p:nvSpPr>
        <p:spPr/>
        <p:txBody>
          <a:bodyPr>
            <a:normAutofit lnSpcReduction="10000"/>
          </a:bodyPr>
          <a:lstStyle/>
          <a:p>
            <a:pPr lvl="0"/>
            <a:fld id="{EE2C6831-4F69-7A4A-8A69-677BB21FCF14}" type="slidenum">
              <a:t>65</a:t>
            </a:fld>
            <a:endParaRPr lang="en-GB"/>
          </a:p>
        </p:txBody>
      </p:sp>
      <p:sp>
        <p:nvSpPr>
          <p:cNvPr id="2" name="Freeform 1">
            <a:extLst>
              <a:ext uri="{FF2B5EF4-FFF2-40B4-BE49-F238E27FC236}">
                <a16:creationId xmlns:a16="http://schemas.microsoft.com/office/drawing/2014/main" id="{8F99FD09-4822-9646-93B9-28D4F0DFC559}"/>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Metadata Example</a:t>
            </a:r>
          </a:p>
        </p:txBody>
      </p:sp>
      <p:sp>
        <p:nvSpPr>
          <p:cNvPr id="3" name="Freeform 2">
            <a:extLst>
              <a:ext uri="{FF2B5EF4-FFF2-40B4-BE49-F238E27FC236}">
                <a16:creationId xmlns:a16="http://schemas.microsoft.com/office/drawing/2014/main" id="{EBA5B6F0-5EC2-EF42-9733-7001855FF98B}"/>
              </a:ext>
            </a:extLst>
          </p:cNvPr>
          <p:cNvSpPr/>
          <p:nvPr/>
        </p:nvSpPr>
        <p:spPr>
          <a:xfrm>
            <a:off x="165600" y="1253160"/>
            <a:ext cx="8686800" cy="5211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baseline="0">
                <a:ln>
                  <a:noFill/>
                </a:ln>
                <a:solidFill>
                  <a:srgbClr val="FFFFFF"/>
                </a:solidFill>
                <a:latin typeface="Arial Narrow" pitchFamily="34"/>
                <a:ea typeface="Lucida Sans Unicode" pitchFamily="2"/>
                <a:cs typeface="Lucida Sans Unicode" pitchFamily="2"/>
              </a:rPr>
              <a:t>“</a:t>
            </a:r>
            <a:r>
              <a:rPr lang="en-GB" sz="2000" b="1" i="0" u="none" strike="noStrike" kern="1200" baseline="0">
                <a:ln>
                  <a:noFill/>
                </a:ln>
                <a:solidFill>
                  <a:srgbClr val="FFFFFF"/>
                </a:solidFill>
                <a:latin typeface="Calibri" pitchFamily="34"/>
                <a:ea typeface="ＭＳ Ｐゴシック" pitchFamily="34"/>
                <a:cs typeface="Lucida Sans Unicode" pitchFamily="2"/>
              </a:rPr>
              <a:t>It appears that the distributions changes for Cherenkov counter 1 at 1,8,12,and 16 GeV compared to the other energies.  It seems that the pressure is changed. […] Any help on understanding this would be appreciated.”</a:t>
            </a:r>
          </a:p>
          <a:p>
            <a:pPr marL="0" marR="0" lvl="0" indent="0" algn="l" rtl="0" hangingPunct="0">
              <a:lnSpc>
                <a:spcPct val="110000"/>
              </a:lnSpc>
              <a:spcBef>
                <a:spcPts val="748"/>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kern="1200" baseline="0">
                <a:ln>
                  <a:noFill/>
                </a:ln>
                <a:solidFill>
                  <a:srgbClr val="FFFFFF"/>
                </a:solidFill>
                <a:latin typeface="Calibri" pitchFamily="34"/>
                <a:ea typeface="ＭＳ Ｐゴシック" pitchFamily="34"/>
                <a:cs typeface="Lucida Sans Unicode" pitchFamily="2"/>
              </a:rPr>
              <a:t>Martin: “Look at the info in the file!”</a:t>
            </a:r>
          </a:p>
        </p:txBody>
      </p:sp>
      <p:sp>
        <p:nvSpPr>
          <p:cNvPr id="4" name="TextBox 3">
            <a:extLst>
              <a:ext uri="{FF2B5EF4-FFF2-40B4-BE49-F238E27FC236}">
                <a16:creationId xmlns:a16="http://schemas.microsoft.com/office/drawing/2014/main" id="{366AD99F-822E-B84D-BE2F-EEBE63D819ED}"/>
              </a:ext>
            </a:extLst>
          </p:cNvPr>
          <p:cNvSpPr txBox="1"/>
          <p:nvPr/>
        </p:nvSpPr>
        <p:spPr>
          <a:xfrm>
            <a:off x="211680" y="2834640"/>
            <a:ext cx="5352480" cy="3074040"/>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 ddump -t 9 -p 910 beam_00002298-0000.prdf</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S:MTNRG  = -1     GeV</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F:MT6SC1 =  5790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F:MT6SC2 =  3533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F:MT6SC3 =  1780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F:MT6SC4 =  0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F:MT6SC5 =  73316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E:2CH    =  1058  mm</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E:2CV    =  133.1 mm</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E:2CMT6T =  73.84 F</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E:2CMT6H =  32.86 %Hum</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F:MT5CP2 =  .4589 Psia</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400" b="1" i="0" u="none" strike="noStrike" baseline="0">
                <a:ln>
                  <a:noFill/>
                </a:ln>
                <a:solidFill>
                  <a:srgbClr val="FFFF00"/>
                </a:solidFill>
                <a:latin typeface="Courier New" pitchFamily="50"/>
                <a:ea typeface="Lucida Sans Unicode" pitchFamily="2"/>
                <a:cs typeface="Lucida Sans Unicode" pitchFamily="2"/>
              </a:rPr>
              <a:t>F:MT6CP2 =  .6794 Psia</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400" b="1" i="0" u="none" strike="noStrike" baseline="0">
              <a:ln>
                <a:noFill/>
              </a:ln>
              <a:solidFill>
                <a:srgbClr val="FFFF00"/>
              </a:solidFill>
              <a:latin typeface="Courier New" pitchFamily="50"/>
              <a:ea typeface="Lucida Sans Unicode" pitchFamily="2"/>
              <a:cs typeface="Lucida Sans Unicode" pitchFamily="2"/>
            </a:endParaRPr>
          </a:p>
        </p:txBody>
      </p:sp>
      <p:sp>
        <p:nvSpPr>
          <p:cNvPr id="5" name="TextBox 4">
            <a:extLst>
              <a:ext uri="{FF2B5EF4-FFF2-40B4-BE49-F238E27FC236}">
                <a16:creationId xmlns:a16="http://schemas.microsoft.com/office/drawing/2014/main" id="{D09C91F1-A0AB-BE44-B0F1-356860765476}"/>
              </a:ext>
            </a:extLst>
          </p:cNvPr>
          <p:cNvSpPr txBox="1"/>
          <p:nvPr/>
        </p:nvSpPr>
        <p:spPr>
          <a:xfrm>
            <a:off x="3595680" y="3339000"/>
            <a:ext cx="5352480" cy="2926079"/>
          </a:xfrm>
          <a:prstGeom prst="rect">
            <a:avLst/>
          </a:prstGeom>
          <a:noFill/>
          <a:ln>
            <a:noFill/>
          </a:ln>
        </p:spPr>
        <p:txBody>
          <a:bodyPr vert="horz" wrap="none" lIns="90000" tIns="45000" rIns="90000" bIns="45000" anchorCtr="0" compatLnSpc="1"/>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 ddump -t 9 -p 910 beam_00002268-0000.prdf</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S:MTNRG  = -2     GeV</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F:MT6SC1 =  11846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F:MT6SC2 =  7069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F:MT6SC3 =  3883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F:MT6SC4 =  0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F:MT6SC5 =  283048    Cnts</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E:2CH    =  1058  mm</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E:2CV    =  133   mm</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E:2CMT6T =  74.13 F</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E:2CMT6H =  37.26 %Hum</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F:MT5CP2 =  12.95 Psia</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is-IS" sz="1400" b="1" i="0" u="none" strike="noStrike" kern="1200" baseline="0">
                <a:ln>
                  <a:noFill/>
                </a:ln>
                <a:solidFill>
                  <a:srgbClr val="FFFF00"/>
                </a:solidFill>
                <a:latin typeface="Courier New" pitchFamily="50"/>
                <a:ea typeface="ＭＳ Ｐゴシック" pitchFamily="34"/>
                <a:cs typeface="Lucida Sans Unicode" pitchFamily="2"/>
              </a:rPr>
              <a:t>F:MT6CP2 =  14.03 Psia</a:t>
            </a:r>
          </a:p>
        </p:txBody>
      </p:sp>
      <p:sp>
        <p:nvSpPr>
          <p:cNvPr id="6" name="Freeform 5">
            <a:extLst>
              <a:ext uri="{FF2B5EF4-FFF2-40B4-BE49-F238E27FC236}">
                <a16:creationId xmlns:a16="http://schemas.microsoft.com/office/drawing/2014/main" id="{0C77F674-4C70-2644-B921-E28244AC73BD}"/>
              </a:ext>
            </a:extLst>
          </p:cNvPr>
          <p:cNvSpPr/>
          <p:nvPr/>
        </p:nvSpPr>
        <p:spPr>
          <a:xfrm>
            <a:off x="1316160" y="5156640"/>
            <a:ext cx="1828800" cy="6400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C5000B"/>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57965439-274D-FD48-B22A-AC9DFF56D772}"/>
              </a:ext>
            </a:extLst>
          </p:cNvPr>
          <p:cNvSpPr/>
          <p:nvPr/>
        </p:nvSpPr>
        <p:spPr>
          <a:xfrm>
            <a:off x="4556520" y="5625000"/>
            <a:ext cx="1828800" cy="6400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C5000B"/>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page73">
    <p:spTree>
      <p:nvGrpSpPr>
        <p:cNvPr id="1" name=""/>
        <p:cNvGrpSpPr/>
        <p:nvPr/>
      </p:nvGrpSpPr>
      <p:grpSpPr>
        <a:xfrm>
          <a:off x="0" y="0"/>
          <a:ext cx="0" cy="0"/>
          <a:chOff x="0" y="0"/>
          <a:chExt cx="0" cy="0"/>
        </a:xfrm>
      </p:grpSpPr>
      <p:sp>
        <p:nvSpPr>
          <p:cNvPr id="8" name="Slide Number Placeholder 1">
            <a:extLst>
              <a:ext uri="{FF2B5EF4-FFF2-40B4-BE49-F238E27FC236}">
                <a16:creationId xmlns:a16="http://schemas.microsoft.com/office/drawing/2014/main" id="{84D37F10-1A8D-F44F-9812-C8BC77C37900}"/>
              </a:ext>
            </a:extLst>
          </p:cNvPr>
          <p:cNvSpPr>
            <a:spLocks noGrp="1"/>
          </p:cNvSpPr>
          <p:nvPr>
            <p:ph type="sldNum" sz="quarter" idx="10"/>
          </p:nvPr>
        </p:nvSpPr>
        <p:spPr/>
        <p:txBody>
          <a:bodyPr>
            <a:normAutofit lnSpcReduction="10000"/>
          </a:bodyPr>
          <a:lstStyle/>
          <a:p>
            <a:pPr lvl="0"/>
            <a:fld id="{AAE16A71-5DBE-DA4D-B3C8-EFA820BA4359}" type="slidenum">
              <a:t>66</a:t>
            </a:fld>
            <a:endParaRPr lang="en-GB"/>
          </a:p>
        </p:txBody>
      </p:sp>
      <p:pic>
        <p:nvPicPr>
          <p:cNvPr id="2" name="Picture 1">
            <a:extLst>
              <a:ext uri="{FF2B5EF4-FFF2-40B4-BE49-F238E27FC236}">
                <a16:creationId xmlns:a16="http://schemas.microsoft.com/office/drawing/2014/main" id="{BF2D6AE7-E8ED-F945-8A42-FE7B6BFFC5E7}"/>
              </a:ext>
            </a:extLst>
          </p:cNvPr>
          <p:cNvPicPr>
            <a:picLocks noChangeAspect="1"/>
          </p:cNvPicPr>
          <p:nvPr/>
        </p:nvPicPr>
        <p:blipFill>
          <a:blip r:embed="rId3">
            <a:lum/>
            <a:alphaModFix/>
          </a:blip>
          <a:srcRect/>
          <a:stretch>
            <a:fillRect/>
          </a:stretch>
        </p:blipFill>
        <p:spPr>
          <a:xfrm>
            <a:off x="141120" y="3198960"/>
            <a:ext cx="4315320" cy="3236040"/>
          </a:xfrm>
          <a:prstGeom prst="rect">
            <a:avLst/>
          </a:prstGeom>
          <a:noFill/>
          <a:ln>
            <a:noFill/>
          </a:ln>
        </p:spPr>
      </p:pic>
      <p:pic>
        <p:nvPicPr>
          <p:cNvPr id="3" name="Picture 2">
            <a:extLst>
              <a:ext uri="{FF2B5EF4-FFF2-40B4-BE49-F238E27FC236}">
                <a16:creationId xmlns:a16="http://schemas.microsoft.com/office/drawing/2014/main" id="{C6A4C395-E816-BF4A-A268-F63D3BF824EA}"/>
              </a:ext>
            </a:extLst>
          </p:cNvPr>
          <p:cNvPicPr>
            <a:picLocks noChangeAspect="1"/>
          </p:cNvPicPr>
          <p:nvPr/>
        </p:nvPicPr>
        <p:blipFill>
          <a:blip r:embed="rId4">
            <a:lum/>
            <a:alphaModFix/>
          </a:blip>
          <a:srcRect/>
          <a:stretch>
            <a:fillRect/>
          </a:stretch>
        </p:blipFill>
        <p:spPr>
          <a:xfrm>
            <a:off x="4559760" y="3200400"/>
            <a:ext cx="4360680" cy="3270600"/>
          </a:xfrm>
          <a:prstGeom prst="rect">
            <a:avLst/>
          </a:prstGeom>
          <a:noFill/>
          <a:ln>
            <a:noFill/>
          </a:ln>
        </p:spPr>
      </p:pic>
      <p:sp>
        <p:nvSpPr>
          <p:cNvPr id="4" name="Freeform 3">
            <a:extLst>
              <a:ext uri="{FF2B5EF4-FFF2-40B4-BE49-F238E27FC236}">
                <a16:creationId xmlns:a16="http://schemas.microsoft.com/office/drawing/2014/main" id="{74217A16-4229-3E4C-B5AB-087D4FC74927}"/>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A picture tells more that 1000 words</a:t>
            </a:r>
          </a:p>
        </p:txBody>
      </p:sp>
      <p:sp>
        <p:nvSpPr>
          <p:cNvPr id="5" name="Freeform 4">
            <a:extLst>
              <a:ext uri="{FF2B5EF4-FFF2-40B4-BE49-F238E27FC236}">
                <a16:creationId xmlns:a16="http://schemas.microsoft.com/office/drawing/2014/main" id="{4573713E-C7E9-C646-B185-6C474A018ECD}"/>
              </a:ext>
            </a:extLst>
          </p:cNvPr>
          <p:cNvSpPr/>
          <p:nvPr/>
        </p:nvSpPr>
        <p:spPr>
          <a:xfrm>
            <a:off x="165600" y="1253160"/>
            <a:ext cx="8686800" cy="5211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kern="1200" baseline="0">
                <a:ln>
                  <a:noFill/>
                </a:ln>
                <a:solidFill>
                  <a:srgbClr val="FFFFFF"/>
                </a:solidFill>
                <a:latin typeface="Calibri" pitchFamily="34"/>
                <a:ea typeface="ＭＳ Ｐゴシック" pitchFamily="34"/>
                <a:cs typeface="Lucida Sans Unicode" pitchFamily="2"/>
              </a:rPr>
              <a:t>Was XXXx's contraption in the beam in run 2743? There is a higher fraction of showering than before.”</a:t>
            </a:r>
          </a:p>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2000" b="1" i="0" u="none" strike="noStrike" kern="1200" baseline="0">
                <a:ln>
                  <a:noFill/>
                </a:ln>
                <a:solidFill>
                  <a:srgbClr val="FFFFFF"/>
                </a:solidFill>
                <a:latin typeface="Calibri" pitchFamily="34"/>
                <a:ea typeface="ＭＳ Ｐゴシック" pitchFamily="34"/>
                <a:cs typeface="Lucida Sans Unicode" pitchFamily="2"/>
              </a:rPr>
              <a:t>Martin: “Look at the cam pictures we automatically captured for each run.”</a:t>
            </a:r>
          </a:p>
        </p:txBody>
      </p:sp>
      <p:sp>
        <p:nvSpPr>
          <p:cNvPr id="6" name="Freeform 5">
            <a:extLst>
              <a:ext uri="{FF2B5EF4-FFF2-40B4-BE49-F238E27FC236}">
                <a16:creationId xmlns:a16="http://schemas.microsoft.com/office/drawing/2014/main" id="{2D9E07CA-605A-5449-AE3B-5568DA866FD6}"/>
              </a:ext>
            </a:extLst>
          </p:cNvPr>
          <p:cNvSpPr/>
          <p:nvPr/>
        </p:nvSpPr>
        <p:spPr>
          <a:xfrm>
            <a:off x="1892160" y="4555440"/>
            <a:ext cx="1828800" cy="11332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FFFFCC"/>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7" name="Freeform 6">
            <a:extLst>
              <a:ext uri="{FF2B5EF4-FFF2-40B4-BE49-F238E27FC236}">
                <a16:creationId xmlns:a16="http://schemas.microsoft.com/office/drawing/2014/main" id="{D033F7CD-E322-9D45-82F6-CD829D648404}"/>
              </a:ext>
            </a:extLst>
          </p:cNvPr>
          <p:cNvSpPr/>
          <p:nvPr/>
        </p:nvSpPr>
        <p:spPr>
          <a:xfrm>
            <a:off x="6356520" y="4447800"/>
            <a:ext cx="1828800" cy="11332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FFFFCC"/>
            </a:solidFill>
            <a:prstDash val="solid"/>
          </a:ln>
        </p:spPr>
        <p:txBody>
          <a:bodyPr vert="horz" wrap="none" lIns="108000" tIns="63000" rIns="108000" bIns="630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page74">
    <p:spTree>
      <p:nvGrpSpPr>
        <p:cNvPr id="1" name=""/>
        <p:cNvGrpSpPr/>
        <p:nvPr/>
      </p:nvGrpSpPr>
      <p:grpSpPr>
        <a:xfrm>
          <a:off x="0" y="0"/>
          <a:ext cx="0" cy="0"/>
          <a:chOff x="0" y="0"/>
          <a:chExt cx="0" cy="0"/>
        </a:xfrm>
      </p:grpSpPr>
      <p:sp>
        <p:nvSpPr>
          <p:cNvPr id="4" name="Slide Number Placeholder 1">
            <a:extLst>
              <a:ext uri="{FF2B5EF4-FFF2-40B4-BE49-F238E27FC236}">
                <a16:creationId xmlns:a16="http://schemas.microsoft.com/office/drawing/2014/main" id="{7504763A-A9E6-4D44-8089-A5BDE24FD107}"/>
              </a:ext>
            </a:extLst>
          </p:cNvPr>
          <p:cNvSpPr>
            <a:spLocks noGrp="1"/>
          </p:cNvSpPr>
          <p:nvPr>
            <p:ph type="sldNum" sz="quarter" idx="10"/>
          </p:nvPr>
        </p:nvSpPr>
        <p:spPr/>
        <p:txBody>
          <a:bodyPr>
            <a:normAutofit lnSpcReduction="10000"/>
          </a:bodyPr>
          <a:lstStyle/>
          <a:p>
            <a:pPr lvl="0"/>
            <a:fld id="{17D23C38-2FBD-7646-9F29-3E529D3C97AC}" type="slidenum">
              <a:t>67</a:t>
            </a:fld>
            <a:endParaRPr lang="en-GB"/>
          </a:p>
        </p:txBody>
      </p:sp>
      <p:sp>
        <p:nvSpPr>
          <p:cNvPr id="2" name="Freeform 1">
            <a:extLst>
              <a:ext uri="{FF2B5EF4-FFF2-40B4-BE49-F238E27FC236}">
                <a16:creationId xmlns:a16="http://schemas.microsoft.com/office/drawing/2014/main" id="{6914E950-99C3-0844-9562-25B7A5ED21E1}"/>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Summary</a:t>
            </a:r>
          </a:p>
        </p:txBody>
      </p:sp>
      <p:sp>
        <p:nvSpPr>
          <p:cNvPr id="3" name="Freeform 2">
            <a:extLst>
              <a:ext uri="{FF2B5EF4-FFF2-40B4-BE49-F238E27FC236}">
                <a16:creationId xmlns:a16="http://schemas.microsoft.com/office/drawing/2014/main" id="{A0F7610D-898F-7240-A091-925ED3E90F84}"/>
              </a:ext>
            </a:extLst>
          </p:cNvPr>
          <p:cNvSpPr/>
          <p:nvPr/>
        </p:nvSpPr>
        <p:spPr>
          <a:xfrm>
            <a:off x="3405600" y="2909160"/>
            <a:ext cx="3126239" cy="1215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4800" b="1" i="0" u="none" strike="noStrike" kern="1200" baseline="0">
                <a:ln>
                  <a:noFill/>
                </a:ln>
                <a:solidFill>
                  <a:srgbClr val="FFFFFF"/>
                </a:solidFill>
                <a:latin typeface="Calibri" pitchFamily="34"/>
                <a:ea typeface="ＭＳ Ｐゴシック" pitchFamily="34"/>
                <a:cs typeface="Lucida Sans Unicode" pitchFamily="2"/>
              </a:rPr>
              <a:t>The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17" name="Slide Number Placeholder 1">
            <a:extLst>
              <a:ext uri="{FF2B5EF4-FFF2-40B4-BE49-F238E27FC236}">
                <a16:creationId xmlns:a16="http://schemas.microsoft.com/office/drawing/2014/main" id="{D34BFF76-EE9D-EE4D-9B30-C428A681FF72}"/>
              </a:ext>
            </a:extLst>
          </p:cNvPr>
          <p:cNvSpPr>
            <a:spLocks noGrp="1"/>
          </p:cNvSpPr>
          <p:nvPr>
            <p:ph type="sldNum" sz="quarter" idx="10"/>
          </p:nvPr>
        </p:nvSpPr>
        <p:spPr/>
        <p:txBody>
          <a:bodyPr>
            <a:normAutofit lnSpcReduction="10000"/>
          </a:bodyPr>
          <a:lstStyle/>
          <a:p>
            <a:pPr lvl="0"/>
            <a:fld id="{97802D16-6C6F-2545-B535-BE523CD249AD}" type="slidenum">
              <a:t>7</a:t>
            </a:fld>
            <a:endParaRPr lang="en-GB"/>
          </a:p>
        </p:txBody>
      </p:sp>
      <p:sp>
        <p:nvSpPr>
          <p:cNvPr id="2" name="Title 1">
            <a:extLst>
              <a:ext uri="{FF2B5EF4-FFF2-40B4-BE49-F238E27FC236}">
                <a16:creationId xmlns:a16="http://schemas.microsoft.com/office/drawing/2014/main" id="{FF14C35E-1864-A344-B7A7-B1D8208D4BB9}"/>
              </a:ext>
            </a:extLst>
          </p:cNvPr>
          <p:cNvSpPr txBox="1">
            <a:spLocks noGrp="1"/>
          </p:cNvSpPr>
          <p:nvPr>
            <p:ph type="title" idx="4294967295"/>
          </p:nvPr>
        </p:nvSpPr>
        <p:spPr>
          <a:xfrm>
            <a:off x="837720" y="304560"/>
            <a:ext cx="7620120" cy="609480"/>
          </a:xfrm>
        </p:spPr>
        <p:txBody>
          <a:bodyPr wrap="square">
            <a:normAutofit/>
          </a:bodyPr>
          <a:lstStyle/>
          <a:p>
            <a:pPr lvl="0"/>
            <a:r>
              <a:rPr lang="en-US">
                <a:cs typeface="Arial Narrow" pitchFamily="34"/>
              </a:rPr>
              <a:t>There is a name...</a:t>
            </a:r>
          </a:p>
        </p:txBody>
      </p:sp>
      <p:sp>
        <p:nvSpPr>
          <p:cNvPr id="3" name="Freeform 2">
            <a:extLst>
              <a:ext uri="{FF2B5EF4-FFF2-40B4-BE49-F238E27FC236}">
                <a16:creationId xmlns:a16="http://schemas.microsoft.com/office/drawing/2014/main" id="{103AE314-758C-8D4D-BDD7-C0BCDDDD65E2}"/>
              </a:ext>
            </a:extLst>
          </p:cNvPr>
          <p:cNvSpPr/>
          <p:nvPr/>
        </p:nvSpPr>
        <p:spPr>
          <a:xfrm>
            <a:off x="1447919" y="4114800"/>
            <a:ext cx="6476760" cy="1513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Even today, many modern detector elements and prototypes see their first test using LeCroy electronics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“I did it in Blue Logic”, referring to the LC blue color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Also, a prestigious series of “Electronics for Future Colliders” conferences held at LeCroy’s headquarters in the early 90’s</a:t>
            </a:r>
          </a:p>
        </p:txBody>
      </p:sp>
      <p:sp>
        <p:nvSpPr>
          <p:cNvPr id="4" name="Freeform 3">
            <a:extLst>
              <a:ext uri="{FF2B5EF4-FFF2-40B4-BE49-F238E27FC236}">
                <a16:creationId xmlns:a16="http://schemas.microsoft.com/office/drawing/2014/main" id="{D2C3D8E3-8B21-6243-9402-5D2DD74F8053}"/>
              </a:ext>
            </a:extLst>
          </p:cNvPr>
          <p:cNvSpPr/>
          <p:nvPr/>
        </p:nvSpPr>
        <p:spPr>
          <a:xfrm>
            <a:off x="1143000" y="1219320"/>
            <a:ext cx="7086600" cy="642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8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FF"/>
                </a:solidFill>
                <a:latin typeface="Arial" pitchFamily="34"/>
                <a:ea typeface="Lucida Sans Unicode" pitchFamily="2"/>
                <a:cs typeface="Lucida Sans Unicode" pitchFamily="2"/>
              </a:rPr>
              <a:t>There are many manufacturers (CAEN, …), but this era of physics instrumentation is really associated with…</a:t>
            </a:r>
          </a:p>
        </p:txBody>
      </p:sp>
      <p:sp>
        <p:nvSpPr>
          <p:cNvPr id="5" name="Freeform 4">
            <a:extLst>
              <a:ext uri="{FF2B5EF4-FFF2-40B4-BE49-F238E27FC236}">
                <a16:creationId xmlns:a16="http://schemas.microsoft.com/office/drawing/2014/main" id="{0AA289CB-C7BE-FD40-B7ED-234EEBAEA430}"/>
              </a:ext>
            </a:extLst>
          </p:cNvPr>
          <p:cNvSpPr/>
          <p:nvPr/>
        </p:nvSpPr>
        <p:spPr>
          <a:xfrm>
            <a:off x="4610160" y="2190600"/>
            <a:ext cx="1466640" cy="1524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525252"/>
              </a:gs>
              <a:gs pos="100000">
                <a:srgbClr val="EAEAEA"/>
              </a:gs>
            </a:gsLst>
            <a:path path="rect">
              <a:fillToRect l="50000" t="50000" r="50000" b="50000"/>
            </a:path>
          </a:gra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6" name="Freeform 5">
            <a:extLst>
              <a:ext uri="{FF2B5EF4-FFF2-40B4-BE49-F238E27FC236}">
                <a16:creationId xmlns:a16="http://schemas.microsoft.com/office/drawing/2014/main" id="{F6B31879-00F0-E442-802E-B851E6A9D6EB}"/>
              </a:ext>
            </a:extLst>
          </p:cNvPr>
          <p:cNvSpPr/>
          <p:nvPr/>
        </p:nvSpPr>
        <p:spPr>
          <a:xfrm>
            <a:off x="1981080" y="2590919"/>
            <a:ext cx="2438640" cy="398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177480" marR="0" lvl="0" indent="-172800" algn="l" rtl="0" hangingPunct="0">
              <a:lnSpc>
                <a:spcPct val="100000"/>
              </a:lnSpc>
              <a:spcBef>
                <a:spcPts val="0"/>
              </a:spcBef>
              <a:spcAft>
                <a:spcPts val="998"/>
              </a:spcAft>
              <a:buNone/>
              <a:tabLst>
                <a:tab pos="177480" algn="l"/>
                <a:tab pos="634680" algn="l"/>
                <a:tab pos="1091880" algn="l"/>
                <a:tab pos="1549079" algn="l"/>
                <a:tab pos="2006280" algn="l"/>
                <a:tab pos="2463480" algn="l"/>
                <a:tab pos="2920679" algn="l"/>
                <a:tab pos="3377880" algn="l"/>
                <a:tab pos="3835080" algn="l"/>
                <a:tab pos="4292280" algn="l"/>
                <a:tab pos="4749480" algn="l"/>
                <a:tab pos="5206680" algn="l"/>
                <a:tab pos="5663879" algn="l"/>
                <a:tab pos="6121080" algn="l"/>
                <a:tab pos="6578279" algn="l"/>
                <a:tab pos="7035480" algn="l"/>
                <a:tab pos="7492680" algn="l"/>
                <a:tab pos="7949880" algn="l"/>
                <a:tab pos="8407080" algn="l"/>
                <a:tab pos="8864280" algn="l"/>
                <a:tab pos="9321480" algn="l"/>
              </a:tabLst>
            </a:pPr>
            <a:r>
              <a:rPr lang="en-US" sz="2000" b="0" i="0" u="none" strike="noStrike" baseline="0">
                <a:ln>
                  <a:noFill/>
                </a:ln>
                <a:solidFill>
                  <a:srgbClr val="FFFFFF"/>
                </a:solidFill>
                <a:latin typeface="Arial" pitchFamily="34"/>
                <a:ea typeface="Lucida Sans Unicode" pitchFamily="2"/>
                <a:cs typeface="Lucida Sans Unicode" pitchFamily="2"/>
              </a:rPr>
              <a:t>… </a:t>
            </a:r>
            <a:r>
              <a:rPr lang="en-US" sz="2000" b="1" i="0" u="none" strike="noStrike" baseline="0">
                <a:ln>
                  <a:noFill/>
                </a:ln>
                <a:solidFill>
                  <a:srgbClr val="FFFFFF"/>
                </a:solidFill>
                <a:latin typeface="Arial" pitchFamily="34"/>
                <a:ea typeface="Lucida Sans Unicode" pitchFamily="2"/>
                <a:cs typeface="Lucida Sans Unicode" pitchFamily="2"/>
              </a:rPr>
              <a:t>Walter LeCroy</a:t>
            </a:r>
          </a:p>
        </p:txBody>
      </p:sp>
      <p:pic>
        <p:nvPicPr>
          <p:cNvPr id="7" name="Picture 6">
            <a:extLst>
              <a:ext uri="{FF2B5EF4-FFF2-40B4-BE49-F238E27FC236}">
                <a16:creationId xmlns:a16="http://schemas.microsoft.com/office/drawing/2014/main" id="{0F722897-0323-1D46-8486-4C3171CC7947}"/>
              </a:ext>
            </a:extLst>
          </p:cNvPr>
          <p:cNvPicPr>
            <a:picLocks noChangeAspect="1"/>
          </p:cNvPicPr>
          <p:nvPr/>
        </p:nvPicPr>
        <p:blipFill>
          <a:blip r:embed="rId3">
            <a:lum/>
            <a:alphaModFix/>
          </a:blip>
          <a:srcRect/>
          <a:stretch>
            <a:fillRect/>
          </a:stretch>
        </p:blipFill>
        <p:spPr>
          <a:xfrm>
            <a:off x="4572000" y="2133720"/>
            <a:ext cx="1467000" cy="1523880"/>
          </a:xfrm>
          <a:prstGeom prst="rect">
            <a:avLst/>
          </a:prstGeom>
          <a:noFill/>
          <a:ln>
            <a:noFill/>
          </a:ln>
        </p:spPr>
      </p:pic>
      <p:pic>
        <p:nvPicPr>
          <p:cNvPr id="8" name="Picture 7">
            <a:extLst>
              <a:ext uri="{FF2B5EF4-FFF2-40B4-BE49-F238E27FC236}">
                <a16:creationId xmlns:a16="http://schemas.microsoft.com/office/drawing/2014/main" id="{DBCCFCB5-A836-754D-AA67-8533AB55F06D}"/>
              </a:ext>
            </a:extLst>
          </p:cNvPr>
          <p:cNvPicPr>
            <a:picLocks noChangeAspect="1"/>
          </p:cNvPicPr>
          <p:nvPr/>
        </p:nvPicPr>
        <p:blipFill>
          <a:blip r:embed="rId4">
            <a:lum/>
            <a:alphaModFix/>
          </a:blip>
          <a:srcRect/>
          <a:stretch>
            <a:fillRect/>
          </a:stretch>
        </p:blipFill>
        <p:spPr>
          <a:xfrm>
            <a:off x="8378999" y="1316160"/>
            <a:ext cx="398160" cy="5143320"/>
          </a:xfrm>
          <a:prstGeom prst="rect">
            <a:avLst/>
          </a:prstGeom>
          <a:noFill/>
          <a:ln>
            <a:noFill/>
          </a:ln>
        </p:spPr>
      </p:pic>
      <p:pic>
        <p:nvPicPr>
          <p:cNvPr id="9" name="Picture 8">
            <a:extLst>
              <a:ext uri="{FF2B5EF4-FFF2-40B4-BE49-F238E27FC236}">
                <a16:creationId xmlns:a16="http://schemas.microsoft.com/office/drawing/2014/main" id="{3D37C05A-2F40-0142-A44C-496C2AB4F007}"/>
              </a:ext>
            </a:extLst>
          </p:cNvPr>
          <p:cNvPicPr>
            <a:picLocks noChangeAspect="1"/>
          </p:cNvPicPr>
          <p:nvPr/>
        </p:nvPicPr>
        <p:blipFill>
          <a:blip r:embed="rId5">
            <a:lum/>
            <a:alphaModFix/>
          </a:blip>
          <a:srcRect/>
          <a:stretch>
            <a:fillRect/>
          </a:stretch>
        </p:blipFill>
        <p:spPr>
          <a:xfrm>
            <a:off x="152280" y="1447919"/>
            <a:ext cx="784439" cy="4914720"/>
          </a:xfrm>
          <a:prstGeom prst="rect">
            <a:avLst/>
          </a:prstGeom>
          <a:noFill/>
          <a:ln>
            <a:noFill/>
          </a:ln>
        </p:spPr>
      </p:pic>
      <p:sp>
        <p:nvSpPr>
          <p:cNvPr id="10" name="Freeform 9">
            <a:extLst>
              <a:ext uri="{FF2B5EF4-FFF2-40B4-BE49-F238E27FC236}">
                <a16:creationId xmlns:a16="http://schemas.microsoft.com/office/drawing/2014/main" id="{D4AE9529-98F5-A04B-90BD-1E142C7F8E7D}"/>
              </a:ext>
            </a:extLst>
          </p:cNvPr>
          <p:cNvSpPr/>
          <p:nvPr/>
        </p:nvSpPr>
        <p:spPr>
          <a:xfrm>
            <a:off x="1447919" y="4114800"/>
            <a:ext cx="6476760" cy="1513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Even today, many modern detector elements and prototypes see their first test using LeCroy electronics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“I did it in Blue Logic”, referring to the LC blue color</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Lucida Sans Unicode" pitchFamily="2"/>
                <a:cs typeface="Lucida Sans Unicode" pitchFamily="2"/>
              </a:rPr>
              <a:t>Also, a prestigious series of “Electronics for Future Colliders” conferences held at LeCroy’s headquarters in the early 90’s</a:t>
            </a:r>
          </a:p>
        </p:txBody>
      </p:sp>
      <p:sp>
        <p:nvSpPr>
          <p:cNvPr id="11" name="Freeform 10">
            <a:extLst>
              <a:ext uri="{FF2B5EF4-FFF2-40B4-BE49-F238E27FC236}">
                <a16:creationId xmlns:a16="http://schemas.microsoft.com/office/drawing/2014/main" id="{F18CF001-EC89-134F-8089-8947DDA091EA}"/>
              </a:ext>
            </a:extLst>
          </p:cNvPr>
          <p:cNvSpPr/>
          <p:nvPr/>
        </p:nvSpPr>
        <p:spPr>
          <a:xfrm>
            <a:off x="1143000" y="1219320"/>
            <a:ext cx="7086600" cy="642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8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800" b="1" i="0" u="none" strike="noStrike" baseline="0">
                <a:ln>
                  <a:noFill/>
                </a:ln>
                <a:solidFill>
                  <a:srgbClr val="FFFFFF"/>
                </a:solidFill>
                <a:latin typeface="Arial" pitchFamily="34"/>
                <a:ea typeface="Lucida Sans Unicode" pitchFamily="2"/>
                <a:cs typeface="Lucida Sans Unicode" pitchFamily="2"/>
              </a:rPr>
              <a:t>There are many manufacturers (CAEN, …), but this era of physics instrumentation is really associated with…</a:t>
            </a:r>
          </a:p>
        </p:txBody>
      </p:sp>
      <p:sp>
        <p:nvSpPr>
          <p:cNvPr id="12" name="Freeform 11">
            <a:extLst>
              <a:ext uri="{FF2B5EF4-FFF2-40B4-BE49-F238E27FC236}">
                <a16:creationId xmlns:a16="http://schemas.microsoft.com/office/drawing/2014/main" id="{17FE0780-F0D7-214B-98DE-F474ED818C24}"/>
              </a:ext>
            </a:extLst>
          </p:cNvPr>
          <p:cNvSpPr/>
          <p:nvPr/>
        </p:nvSpPr>
        <p:spPr>
          <a:xfrm>
            <a:off x="4610160" y="2190600"/>
            <a:ext cx="1466640" cy="1524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525252"/>
              </a:gs>
              <a:gs pos="100000">
                <a:srgbClr val="EAEAEA"/>
              </a:gs>
            </a:gsLst>
            <a:path path="rect">
              <a:fillToRect l="50000" t="50000" r="50000" b="50000"/>
            </a:path>
          </a:gradFill>
          <a:ln>
            <a:noFill/>
            <a:prstDash val="solid"/>
          </a:ln>
        </p:spPr>
        <p:txBody>
          <a:bodyPr vert="horz" wrap="none" lIns="90000" tIns="46800" rIns="90000" bIns="46800" anchor="ctr"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Freeform 12">
            <a:extLst>
              <a:ext uri="{FF2B5EF4-FFF2-40B4-BE49-F238E27FC236}">
                <a16:creationId xmlns:a16="http://schemas.microsoft.com/office/drawing/2014/main" id="{272C4951-F3BB-E64D-AEDF-EA0F2EBBAE1A}"/>
              </a:ext>
            </a:extLst>
          </p:cNvPr>
          <p:cNvSpPr/>
          <p:nvPr/>
        </p:nvSpPr>
        <p:spPr>
          <a:xfrm>
            <a:off x="1981080" y="2590919"/>
            <a:ext cx="2438640" cy="398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177480" marR="0" lvl="0" indent="-172800" algn="l" rtl="0" hangingPunct="0">
              <a:lnSpc>
                <a:spcPct val="100000"/>
              </a:lnSpc>
              <a:spcBef>
                <a:spcPts val="0"/>
              </a:spcBef>
              <a:spcAft>
                <a:spcPts val="998"/>
              </a:spcAft>
              <a:buNone/>
              <a:tabLst>
                <a:tab pos="177480" algn="l"/>
                <a:tab pos="634680" algn="l"/>
                <a:tab pos="1091880" algn="l"/>
                <a:tab pos="1549079" algn="l"/>
                <a:tab pos="2006280" algn="l"/>
                <a:tab pos="2463480" algn="l"/>
                <a:tab pos="2920679" algn="l"/>
                <a:tab pos="3377880" algn="l"/>
                <a:tab pos="3835080" algn="l"/>
                <a:tab pos="4292280" algn="l"/>
                <a:tab pos="4749480" algn="l"/>
                <a:tab pos="5206680" algn="l"/>
                <a:tab pos="5663879" algn="l"/>
                <a:tab pos="6121080" algn="l"/>
                <a:tab pos="6578279" algn="l"/>
                <a:tab pos="7035480" algn="l"/>
                <a:tab pos="7492680" algn="l"/>
                <a:tab pos="7949880" algn="l"/>
                <a:tab pos="8407080" algn="l"/>
                <a:tab pos="8864280" algn="l"/>
                <a:tab pos="9321480" algn="l"/>
              </a:tabLst>
            </a:pPr>
            <a:r>
              <a:rPr lang="en-US" sz="2000" b="0" i="0" u="none" strike="noStrike" baseline="0">
                <a:ln>
                  <a:noFill/>
                </a:ln>
                <a:solidFill>
                  <a:srgbClr val="FFFFFF"/>
                </a:solidFill>
                <a:latin typeface="Arial" pitchFamily="34"/>
                <a:ea typeface="Lucida Sans Unicode" pitchFamily="2"/>
                <a:cs typeface="Lucida Sans Unicode" pitchFamily="2"/>
              </a:rPr>
              <a:t>… </a:t>
            </a:r>
            <a:r>
              <a:rPr lang="en-US" sz="2000" b="1" i="0" u="none" strike="noStrike" baseline="0">
                <a:ln>
                  <a:noFill/>
                </a:ln>
                <a:solidFill>
                  <a:srgbClr val="FFFFFF"/>
                </a:solidFill>
                <a:latin typeface="Arial" pitchFamily="34"/>
                <a:ea typeface="Lucida Sans Unicode" pitchFamily="2"/>
                <a:cs typeface="Lucida Sans Unicode" pitchFamily="2"/>
              </a:rPr>
              <a:t>Walter LeCroy</a:t>
            </a:r>
          </a:p>
        </p:txBody>
      </p:sp>
      <p:pic>
        <p:nvPicPr>
          <p:cNvPr id="14" name="Picture 13">
            <a:extLst>
              <a:ext uri="{FF2B5EF4-FFF2-40B4-BE49-F238E27FC236}">
                <a16:creationId xmlns:a16="http://schemas.microsoft.com/office/drawing/2014/main" id="{CF6EBC56-D3EC-DC4F-A198-0820D66D8CEC}"/>
              </a:ext>
            </a:extLst>
          </p:cNvPr>
          <p:cNvPicPr>
            <a:picLocks noChangeAspect="1"/>
          </p:cNvPicPr>
          <p:nvPr/>
        </p:nvPicPr>
        <p:blipFill>
          <a:blip r:embed="rId3">
            <a:lum/>
            <a:alphaModFix/>
          </a:blip>
          <a:srcRect/>
          <a:stretch>
            <a:fillRect/>
          </a:stretch>
        </p:blipFill>
        <p:spPr>
          <a:xfrm>
            <a:off x="4572000" y="2133720"/>
            <a:ext cx="1467000" cy="1523880"/>
          </a:xfrm>
          <a:prstGeom prst="rect">
            <a:avLst/>
          </a:prstGeom>
          <a:noFill/>
          <a:ln>
            <a:noFill/>
          </a:ln>
        </p:spPr>
      </p:pic>
      <p:pic>
        <p:nvPicPr>
          <p:cNvPr id="15" name="Picture 14">
            <a:extLst>
              <a:ext uri="{FF2B5EF4-FFF2-40B4-BE49-F238E27FC236}">
                <a16:creationId xmlns:a16="http://schemas.microsoft.com/office/drawing/2014/main" id="{635EC643-4128-3443-ACC7-35123F01BA55}"/>
              </a:ext>
            </a:extLst>
          </p:cNvPr>
          <p:cNvPicPr>
            <a:picLocks noChangeAspect="1"/>
          </p:cNvPicPr>
          <p:nvPr/>
        </p:nvPicPr>
        <p:blipFill>
          <a:blip r:embed="rId4">
            <a:lum/>
            <a:alphaModFix/>
          </a:blip>
          <a:srcRect/>
          <a:stretch>
            <a:fillRect/>
          </a:stretch>
        </p:blipFill>
        <p:spPr>
          <a:xfrm>
            <a:off x="8380440" y="1447919"/>
            <a:ext cx="398520" cy="5143320"/>
          </a:xfrm>
          <a:prstGeom prst="rect">
            <a:avLst/>
          </a:prstGeom>
          <a:noFill/>
          <a:ln>
            <a:noFill/>
          </a:ln>
        </p:spPr>
      </p:pic>
      <p:pic>
        <p:nvPicPr>
          <p:cNvPr id="16" name="Picture 15">
            <a:extLst>
              <a:ext uri="{FF2B5EF4-FFF2-40B4-BE49-F238E27FC236}">
                <a16:creationId xmlns:a16="http://schemas.microsoft.com/office/drawing/2014/main" id="{4FC0CF9A-7F7B-0C42-B0B5-8CAA5D72A432}"/>
              </a:ext>
            </a:extLst>
          </p:cNvPr>
          <p:cNvPicPr>
            <a:picLocks noChangeAspect="1"/>
          </p:cNvPicPr>
          <p:nvPr/>
        </p:nvPicPr>
        <p:blipFill>
          <a:blip r:embed="rId5">
            <a:lum/>
            <a:alphaModFix/>
          </a:blip>
          <a:srcRect/>
          <a:stretch>
            <a:fillRect/>
          </a:stretch>
        </p:blipFill>
        <p:spPr>
          <a:xfrm>
            <a:off x="152280" y="1447919"/>
            <a:ext cx="784439" cy="491472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14" name="Slide Number Placeholder 1">
            <a:extLst>
              <a:ext uri="{FF2B5EF4-FFF2-40B4-BE49-F238E27FC236}">
                <a16:creationId xmlns:a16="http://schemas.microsoft.com/office/drawing/2014/main" id="{8E14201B-A06B-2F4F-B4AB-DA80234FDCB4}"/>
              </a:ext>
            </a:extLst>
          </p:cNvPr>
          <p:cNvSpPr>
            <a:spLocks noGrp="1"/>
          </p:cNvSpPr>
          <p:nvPr>
            <p:ph type="sldNum" sz="quarter" idx="10"/>
          </p:nvPr>
        </p:nvSpPr>
        <p:spPr/>
        <p:txBody>
          <a:bodyPr>
            <a:normAutofit lnSpcReduction="10000"/>
          </a:bodyPr>
          <a:lstStyle/>
          <a:p>
            <a:pPr lvl="0"/>
            <a:fld id="{D569100C-E74E-C946-A731-0266840F53A2}" type="slidenum">
              <a:t>8</a:t>
            </a:fld>
            <a:endParaRPr lang="en-GB"/>
          </a:p>
        </p:txBody>
      </p:sp>
      <p:sp>
        <p:nvSpPr>
          <p:cNvPr id="2" name="Title 1">
            <a:extLst>
              <a:ext uri="{FF2B5EF4-FFF2-40B4-BE49-F238E27FC236}">
                <a16:creationId xmlns:a16="http://schemas.microsoft.com/office/drawing/2014/main" id="{80557066-5659-874F-B303-448BDE413797}"/>
              </a:ext>
            </a:extLst>
          </p:cNvPr>
          <p:cNvSpPr txBox="1">
            <a:spLocks noGrp="1"/>
          </p:cNvSpPr>
          <p:nvPr>
            <p:ph type="title" idx="4294967295"/>
          </p:nvPr>
        </p:nvSpPr>
        <p:spPr>
          <a:xfrm>
            <a:off x="837720" y="304560"/>
            <a:ext cx="7620120" cy="609480"/>
          </a:xfrm>
        </p:spPr>
        <p:txBody>
          <a:bodyPr wrap="square">
            <a:normAutofit/>
          </a:bodyPr>
          <a:lstStyle/>
          <a:p>
            <a:pPr lvl="0">
              <a:lnSpc>
                <a:spcPct val="90000"/>
              </a:lnSpc>
            </a:pPr>
            <a:r>
              <a:rPr lang="en-GB"/>
              <a:t>Computing ca. 1985</a:t>
            </a:r>
          </a:p>
        </p:txBody>
      </p:sp>
      <p:pic>
        <p:nvPicPr>
          <p:cNvPr id="3" name="Picture 2">
            <a:extLst>
              <a:ext uri="{FF2B5EF4-FFF2-40B4-BE49-F238E27FC236}">
                <a16:creationId xmlns:a16="http://schemas.microsoft.com/office/drawing/2014/main" id="{19717C3B-EC46-B34E-AFA2-A81FDF56E825}"/>
              </a:ext>
            </a:extLst>
          </p:cNvPr>
          <p:cNvPicPr>
            <a:picLocks noChangeAspect="1"/>
          </p:cNvPicPr>
          <p:nvPr/>
        </p:nvPicPr>
        <p:blipFill>
          <a:blip r:embed="rId3">
            <a:lum/>
            <a:alphaModFix/>
          </a:blip>
          <a:srcRect/>
          <a:stretch>
            <a:fillRect/>
          </a:stretch>
        </p:blipFill>
        <p:spPr>
          <a:xfrm>
            <a:off x="149400" y="1279440"/>
            <a:ext cx="3120840" cy="2081160"/>
          </a:xfrm>
          <a:prstGeom prst="rect">
            <a:avLst/>
          </a:prstGeom>
          <a:noFill/>
          <a:ln>
            <a:noFill/>
          </a:ln>
        </p:spPr>
      </p:pic>
      <p:sp>
        <p:nvSpPr>
          <p:cNvPr id="4" name="Freeform 3">
            <a:extLst>
              <a:ext uri="{FF2B5EF4-FFF2-40B4-BE49-F238E27FC236}">
                <a16:creationId xmlns:a16="http://schemas.microsoft.com/office/drawing/2014/main" id="{86961119-5F51-D241-AEF7-3EC5F2EB19A7}"/>
              </a:ext>
            </a:extLst>
          </p:cNvPr>
          <p:cNvSpPr/>
          <p:nvPr/>
        </p:nvSpPr>
        <p:spPr>
          <a:xfrm>
            <a:off x="2871720" y="1165320"/>
            <a:ext cx="3824279" cy="2889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Our flagship mainframe computer, a Digital Equipment VAX 780</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About 1/8 as much computing power as my Nexus 5 smartphone these days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Not as much memory though... 4MB</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But a great OS, OpenVMS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FF"/>
              </a:solidFill>
              <a:latin typeface="Arial" pitchFamily="34"/>
              <a:ea typeface="Arial" pitchFamily="34"/>
              <a:cs typeface="Arial" pitchFamily="34"/>
            </a:endParaRPr>
          </a:p>
        </p:txBody>
      </p:sp>
      <p:pic>
        <p:nvPicPr>
          <p:cNvPr id="5" name="Picture 4">
            <a:extLst>
              <a:ext uri="{FF2B5EF4-FFF2-40B4-BE49-F238E27FC236}">
                <a16:creationId xmlns:a16="http://schemas.microsoft.com/office/drawing/2014/main" id="{0C426EA1-8D68-C04D-AD8A-65B258F20394}"/>
              </a:ext>
            </a:extLst>
          </p:cNvPr>
          <p:cNvPicPr>
            <a:picLocks noChangeAspect="1"/>
          </p:cNvPicPr>
          <p:nvPr/>
        </p:nvPicPr>
        <p:blipFill>
          <a:blip r:embed="rId4">
            <a:lum/>
            <a:alphaModFix/>
          </a:blip>
          <a:srcRect/>
          <a:stretch>
            <a:fillRect/>
          </a:stretch>
        </p:blipFill>
        <p:spPr>
          <a:xfrm>
            <a:off x="6696000" y="1463760"/>
            <a:ext cx="2406600" cy="3681359"/>
          </a:xfrm>
          <a:prstGeom prst="rect">
            <a:avLst/>
          </a:prstGeom>
          <a:noFill/>
          <a:ln>
            <a:noFill/>
          </a:ln>
        </p:spPr>
      </p:pic>
      <p:pic>
        <p:nvPicPr>
          <p:cNvPr id="6" name="Picture 5">
            <a:extLst>
              <a:ext uri="{FF2B5EF4-FFF2-40B4-BE49-F238E27FC236}">
                <a16:creationId xmlns:a16="http://schemas.microsoft.com/office/drawing/2014/main" id="{0D48FB14-CCBE-F34D-A222-D9F925DDFBBC}"/>
              </a:ext>
            </a:extLst>
          </p:cNvPr>
          <p:cNvPicPr>
            <a:picLocks noChangeAspect="1"/>
          </p:cNvPicPr>
          <p:nvPr/>
        </p:nvPicPr>
        <p:blipFill>
          <a:blip r:embed="rId5">
            <a:lum/>
            <a:alphaModFix/>
          </a:blip>
          <a:srcRect/>
          <a:stretch>
            <a:fillRect/>
          </a:stretch>
        </p:blipFill>
        <p:spPr>
          <a:xfrm>
            <a:off x="293760" y="3576600"/>
            <a:ext cx="1763640" cy="1797120"/>
          </a:xfrm>
          <a:prstGeom prst="rect">
            <a:avLst/>
          </a:prstGeom>
          <a:noFill/>
          <a:ln>
            <a:noFill/>
          </a:ln>
        </p:spPr>
      </p:pic>
      <p:sp>
        <p:nvSpPr>
          <p:cNvPr id="7" name="Straight Connector 6">
            <a:extLst>
              <a:ext uri="{FF2B5EF4-FFF2-40B4-BE49-F238E27FC236}">
                <a16:creationId xmlns:a16="http://schemas.microsoft.com/office/drawing/2014/main" id="{B5A5E530-DA24-4846-9CF0-9DCC6D9AC41B}"/>
              </a:ext>
            </a:extLst>
          </p:cNvPr>
          <p:cNvSpPr/>
          <p:nvPr/>
        </p:nvSpPr>
        <p:spPr>
          <a:xfrm flipV="1">
            <a:off x="5668919" y="3470399"/>
            <a:ext cx="1736641" cy="374401"/>
          </a:xfrm>
          <a:prstGeom prst="line">
            <a:avLst/>
          </a:prstGeom>
          <a:noFill/>
          <a:ln w="9360">
            <a:solidFill>
              <a:srgbClr val="FF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8" name="Straight Connector 7">
            <a:extLst>
              <a:ext uri="{FF2B5EF4-FFF2-40B4-BE49-F238E27FC236}">
                <a16:creationId xmlns:a16="http://schemas.microsoft.com/office/drawing/2014/main" id="{56D6E2C0-0FB8-474A-B826-DFA4DF58B726}"/>
              </a:ext>
            </a:extLst>
          </p:cNvPr>
          <p:cNvSpPr/>
          <p:nvPr/>
        </p:nvSpPr>
        <p:spPr>
          <a:xfrm flipH="1">
            <a:off x="1457280" y="4479840"/>
            <a:ext cx="1473119" cy="274680"/>
          </a:xfrm>
          <a:prstGeom prst="line">
            <a:avLst/>
          </a:prstGeom>
          <a:noFill/>
          <a:ln w="9360">
            <a:solidFill>
              <a:srgbClr val="FF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9" name="Straight Connector 8">
            <a:extLst>
              <a:ext uri="{FF2B5EF4-FFF2-40B4-BE49-F238E27FC236}">
                <a16:creationId xmlns:a16="http://schemas.microsoft.com/office/drawing/2014/main" id="{57228AD8-770D-F243-BF0E-A6DC37A5116C}"/>
              </a:ext>
            </a:extLst>
          </p:cNvPr>
          <p:cNvSpPr/>
          <p:nvPr/>
        </p:nvSpPr>
        <p:spPr>
          <a:xfrm flipH="1">
            <a:off x="1738079" y="1736639"/>
            <a:ext cx="1284121" cy="476281"/>
          </a:xfrm>
          <a:prstGeom prst="line">
            <a:avLst/>
          </a:prstGeom>
          <a:noFill/>
          <a:ln w="9360">
            <a:solidFill>
              <a:srgbClr val="FF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pic>
        <p:nvPicPr>
          <p:cNvPr id="10" name="Picture 9">
            <a:extLst>
              <a:ext uri="{FF2B5EF4-FFF2-40B4-BE49-F238E27FC236}">
                <a16:creationId xmlns:a16="http://schemas.microsoft.com/office/drawing/2014/main" id="{4BB9A51A-C554-0E4E-9A4F-57677CDDCA62}"/>
              </a:ext>
            </a:extLst>
          </p:cNvPr>
          <p:cNvPicPr>
            <a:picLocks noChangeAspect="1"/>
          </p:cNvPicPr>
          <p:nvPr/>
        </p:nvPicPr>
        <p:blipFill>
          <a:blip r:embed="rId6">
            <a:lum/>
            <a:alphaModFix/>
          </a:blip>
          <a:srcRect/>
          <a:stretch>
            <a:fillRect/>
          </a:stretch>
        </p:blipFill>
        <p:spPr>
          <a:xfrm>
            <a:off x="4692600" y="4537080"/>
            <a:ext cx="3092400" cy="2162160"/>
          </a:xfrm>
          <a:prstGeom prst="rect">
            <a:avLst/>
          </a:prstGeom>
          <a:noFill/>
          <a:ln>
            <a:noFill/>
          </a:ln>
        </p:spPr>
      </p:pic>
      <p:sp>
        <p:nvSpPr>
          <p:cNvPr id="11" name="Freeform 10">
            <a:extLst>
              <a:ext uri="{FF2B5EF4-FFF2-40B4-BE49-F238E27FC236}">
                <a16:creationId xmlns:a16="http://schemas.microsoft.com/office/drawing/2014/main" id="{FAF93409-96A4-5A4B-94DF-11A5128C26A0}"/>
              </a:ext>
            </a:extLst>
          </p:cNvPr>
          <p:cNvSpPr/>
          <p:nvPr/>
        </p:nvSpPr>
        <p:spPr>
          <a:xfrm>
            <a:off x="2301839" y="4851360"/>
            <a:ext cx="2178000" cy="1731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And this is a DEC VT100 terminal, where most of the work took place in those days.</a:t>
            </a:r>
          </a:p>
        </p:txBody>
      </p:sp>
      <p:sp>
        <p:nvSpPr>
          <p:cNvPr id="12" name="Straight Connector 11">
            <a:extLst>
              <a:ext uri="{FF2B5EF4-FFF2-40B4-BE49-F238E27FC236}">
                <a16:creationId xmlns:a16="http://schemas.microsoft.com/office/drawing/2014/main" id="{DC121C35-D52B-C845-9892-A428B631213F}"/>
              </a:ext>
            </a:extLst>
          </p:cNvPr>
          <p:cNvSpPr/>
          <p:nvPr/>
        </p:nvSpPr>
        <p:spPr>
          <a:xfrm>
            <a:off x="3900600" y="5283360"/>
            <a:ext cx="1311120" cy="110880"/>
          </a:xfrm>
          <a:prstGeom prst="line">
            <a:avLst/>
          </a:prstGeom>
          <a:noFill/>
          <a:ln w="9360">
            <a:solidFill>
              <a:srgbClr val="FF0000"/>
            </a:solidFill>
            <a:prstDash val="solid"/>
            <a:round/>
            <a:tailEnd type="arrow"/>
          </a:ln>
        </p:spPr>
        <p:txBody>
          <a:bodyPr vert="horz" wrap="square" lIns="90000" tIns="46800" rIns="90000" bIns="46800" anchor="t" anchorCtr="0" compatLnSpc="1">
            <a:spAutoFit/>
          </a:bodyPr>
          <a:lstStyle/>
          <a:p>
            <a:pPr marL="0" marR="0" lvl="0" indent="0" algn="l" rtl="0" hangingPunct="0">
              <a:lnSpc>
                <a:spcPct val="74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2400" b="0" i="0" u="none" strike="noStrike" baseline="0">
              <a:ln>
                <a:noFill/>
              </a:ln>
              <a:solidFill>
                <a:srgbClr val="000000"/>
              </a:solidFill>
              <a:latin typeface="Times New Roman" pitchFamily="18"/>
              <a:ea typeface="Lucida Sans Unicode" pitchFamily="2"/>
              <a:cs typeface="Lucida Sans Unicode" pitchFamily="2"/>
            </a:endParaRPr>
          </a:p>
        </p:txBody>
      </p:sp>
      <p:sp>
        <p:nvSpPr>
          <p:cNvPr id="13" name="Freeform 12">
            <a:extLst>
              <a:ext uri="{FF2B5EF4-FFF2-40B4-BE49-F238E27FC236}">
                <a16:creationId xmlns:a16="http://schemas.microsoft.com/office/drawing/2014/main" id="{CB209CAE-1479-BF44-82AE-2373C5148D95}"/>
              </a:ext>
            </a:extLst>
          </p:cNvPr>
          <p:cNvSpPr/>
          <p:nvPr/>
        </p:nvSpPr>
        <p:spPr>
          <a:xfrm>
            <a:off x="2378160" y="3706919"/>
            <a:ext cx="3625920" cy="187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This is a RA81 harddisk. 600MB, just enough to hold the contents of one data tape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C05ECBA8-53A8-4944-AAFE-029C934AA971}"/>
              </a:ext>
            </a:extLst>
          </p:cNvPr>
          <p:cNvSpPr>
            <a:spLocks noGrp="1"/>
          </p:cNvSpPr>
          <p:nvPr>
            <p:ph type="sldNum" sz="quarter" idx="10"/>
          </p:nvPr>
        </p:nvSpPr>
        <p:spPr/>
        <p:txBody>
          <a:bodyPr>
            <a:normAutofit lnSpcReduction="10000"/>
          </a:bodyPr>
          <a:lstStyle/>
          <a:p>
            <a:pPr lvl="0"/>
            <a:fld id="{72072A6C-2DFF-9847-9126-9B25085F72F7}" type="slidenum">
              <a:t>9</a:t>
            </a:fld>
            <a:endParaRPr lang="en-GB"/>
          </a:p>
        </p:txBody>
      </p:sp>
      <p:sp>
        <p:nvSpPr>
          <p:cNvPr id="2" name="Freeform 1">
            <a:extLst>
              <a:ext uri="{FF2B5EF4-FFF2-40B4-BE49-F238E27FC236}">
                <a16:creationId xmlns:a16="http://schemas.microsoft.com/office/drawing/2014/main" id="{B5F30203-AE57-774D-8247-325270457917}"/>
              </a:ext>
            </a:extLst>
          </p:cNvPr>
          <p:cNvSpPr/>
          <p:nvPr/>
        </p:nvSpPr>
        <p:spPr>
          <a:xfrm>
            <a:off x="457200" y="162000"/>
            <a:ext cx="8000999" cy="5237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spAutoFit/>
          </a:bodyPr>
          <a:lstStyle/>
          <a:p>
            <a:pPr marL="0" marR="0" lvl="0" indent="0" algn="ctr" rtl="0" hangingPunct="0">
              <a:lnSpc>
                <a:spcPct val="85000"/>
              </a:lnSpc>
              <a:spcBef>
                <a:spcPts val="0"/>
              </a:spcBef>
              <a:spcAft>
                <a:spcPts val="0"/>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GB" sz="3600" b="1" i="0" u="none" strike="noStrike" baseline="0">
                <a:ln>
                  <a:noFill/>
                </a:ln>
                <a:solidFill>
                  <a:srgbClr val="FFFFFF"/>
                </a:solidFill>
                <a:latin typeface="Arial Narrow" pitchFamily="34"/>
                <a:ea typeface="Lucida Sans Unicode" pitchFamily="2"/>
                <a:cs typeface="Lucida Sans Unicode" pitchFamily="2"/>
              </a:rPr>
              <a:t>3 Fundamental Signal Standards</a:t>
            </a:r>
          </a:p>
        </p:txBody>
      </p:sp>
      <p:sp>
        <p:nvSpPr>
          <p:cNvPr id="3" name="Freeform 2">
            <a:extLst>
              <a:ext uri="{FF2B5EF4-FFF2-40B4-BE49-F238E27FC236}">
                <a16:creationId xmlns:a16="http://schemas.microsoft.com/office/drawing/2014/main" id="{697B84BB-D617-CC40-894C-93807E6638A0}"/>
              </a:ext>
            </a:extLst>
          </p:cNvPr>
          <p:cNvSpPr/>
          <p:nvPr/>
        </p:nvSpPr>
        <p:spPr>
          <a:xfrm>
            <a:off x="274680" y="1192319"/>
            <a:ext cx="5105520" cy="1779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FF"/>
                </a:solidFill>
                <a:latin typeface="Arial" pitchFamily="34"/>
                <a:ea typeface="Arial" pitchFamily="34"/>
                <a:cs typeface="Arial" pitchFamily="34"/>
              </a:rPr>
              <a:t>TTL – Transistor-Transistor Logic</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0-5V digital signal range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Popular in circuit boards because of a wide range of IC (74LSxxxx)</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500" b="1" i="0" u="none" strike="noStrike" baseline="0">
                <a:ln>
                  <a:noFill/>
                </a:ln>
                <a:solidFill>
                  <a:srgbClr val="FFFFFF"/>
                </a:solidFill>
                <a:latin typeface="Arial" pitchFamily="34"/>
                <a:ea typeface="Arial" pitchFamily="34"/>
                <a:cs typeface="Arial" pitchFamily="34"/>
              </a:rPr>
              <a:t>Poor timing characteristics, high currents (= power) needed – largely obsolete</a:t>
            </a:r>
          </a:p>
        </p:txBody>
      </p:sp>
      <p:pic>
        <p:nvPicPr>
          <p:cNvPr id="4" name="Picture 3">
            <a:extLst>
              <a:ext uri="{FF2B5EF4-FFF2-40B4-BE49-F238E27FC236}">
                <a16:creationId xmlns:a16="http://schemas.microsoft.com/office/drawing/2014/main" id="{B8904770-617D-024C-8ED4-895F1A443C15}"/>
              </a:ext>
            </a:extLst>
          </p:cNvPr>
          <p:cNvPicPr>
            <a:picLocks noChangeAspect="1"/>
          </p:cNvPicPr>
          <p:nvPr/>
        </p:nvPicPr>
        <p:blipFill>
          <a:blip r:embed="rId3">
            <a:lum/>
            <a:alphaModFix/>
          </a:blip>
          <a:srcRect/>
          <a:stretch>
            <a:fillRect/>
          </a:stretch>
        </p:blipFill>
        <p:spPr>
          <a:xfrm>
            <a:off x="5761080" y="914400"/>
            <a:ext cx="2406600" cy="1779480"/>
          </a:xfrm>
          <a:prstGeom prst="rect">
            <a:avLst/>
          </a:prstGeom>
          <a:noFill/>
          <a:ln>
            <a:noFill/>
          </a:ln>
        </p:spPr>
      </p:pic>
      <p:grpSp>
        <p:nvGrpSpPr>
          <p:cNvPr id="5" name="Group 4">
            <a:extLst>
              <a:ext uri="{FF2B5EF4-FFF2-40B4-BE49-F238E27FC236}">
                <a16:creationId xmlns:a16="http://schemas.microsoft.com/office/drawing/2014/main" id="{07604091-B4B6-5844-BA9F-75AB062F8698}"/>
              </a:ext>
            </a:extLst>
          </p:cNvPr>
          <p:cNvGrpSpPr/>
          <p:nvPr/>
        </p:nvGrpSpPr>
        <p:grpSpPr>
          <a:xfrm>
            <a:off x="260280" y="2986200"/>
            <a:ext cx="8848800" cy="3448080"/>
            <a:chOff x="260280" y="2986200"/>
            <a:chExt cx="8848800" cy="3448080"/>
          </a:xfrm>
        </p:grpSpPr>
        <p:sp>
          <p:nvSpPr>
            <p:cNvPr id="6" name="Freeform 5">
              <a:extLst>
                <a:ext uri="{FF2B5EF4-FFF2-40B4-BE49-F238E27FC236}">
                  <a16:creationId xmlns:a16="http://schemas.microsoft.com/office/drawing/2014/main" id="{8335B96D-8025-5342-A44B-B43BCC2A65CC}"/>
                </a:ext>
              </a:extLst>
            </p:cNvPr>
            <p:cNvSpPr/>
            <p:nvPr/>
          </p:nvSpPr>
          <p:spPr>
            <a:xfrm>
              <a:off x="260280" y="3164040"/>
              <a:ext cx="5334120" cy="3270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spAutoFit/>
            </a:bodyPr>
            <a:lstStyle/>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NIM – Nuclear Instrumentation Module ( AEC Standard)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Defines a crate standard, connectors, and power/voltage supply levels, as well as a signal standard</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The signals are defined as currents (-16mA into 50 Ohm – makes about -800mV). Negative signals</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Virtually every experiment has them. This what made standardization in instrumentation possible</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r>
                <a:rPr lang="en-US" sz="1600" b="1" i="0" u="none" strike="noStrike" baseline="0">
                  <a:ln>
                    <a:noFill/>
                  </a:ln>
                  <a:solidFill>
                    <a:srgbClr val="FFFF00"/>
                  </a:solidFill>
                  <a:latin typeface="Arial" pitchFamily="34"/>
                  <a:ea typeface="Arial" pitchFamily="34"/>
                  <a:cs typeface="Arial" pitchFamily="34"/>
                </a:rPr>
                <a:t>Modules can be inserted and removed “hot”</a:t>
              </a:r>
            </a:p>
            <a:p>
              <a:pPr marL="0" marR="0" lvl="0" indent="0" algn="l" rtl="0" hangingPunct="0">
                <a:lnSpc>
                  <a:spcPct val="100000"/>
                </a:lnSpc>
                <a:spcBef>
                  <a:spcPts val="0"/>
                </a:spcBef>
                <a:spcAft>
                  <a:spcPts val="799"/>
                </a:spcAft>
                <a:buNone/>
                <a:tabLst>
                  <a:tab pos="0" algn="l"/>
                  <a:tab pos="457200" algn="l"/>
                  <a:tab pos="914400" algn="l"/>
                  <a:tab pos="1371599" algn="l"/>
                  <a:tab pos="1828800" algn="l"/>
                  <a:tab pos="2286000" algn="l"/>
                  <a:tab pos="2743199" algn="l"/>
                  <a:tab pos="3200400" algn="l"/>
                  <a:tab pos="3657600" algn="l"/>
                  <a:tab pos="4114800" algn="l"/>
                  <a:tab pos="4572000" algn="l"/>
                  <a:tab pos="5029200" algn="l"/>
                  <a:tab pos="5486399" algn="l"/>
                  <a:tab pos="5943600" algn="l"/>
                  <a:tab pos="6400799" algn="l"/>
                  <a:tab pos="6858000" algn="l"/>
                  <a:tab pos="7315200" algn="l"/>
                  <a:tab pos="7772400" algn="l"/>
                  <a:tab pos="8229600" algn="l"/>
                  <a:tab pos="8686800" algn="l"/>
                  <a:tab pos="9144000" algn="l"/>
                </a:tabLst>
              </a:pPr>
              <a:endParaRPr lang="en-US" sz="1600" b="1" i="0" u="none" strike="noStrike" baseline="0">
                <a:ln>
                  <a:noFill/>
                </a:ln>
                <a:solidFill>
                  <a:srgbClr val="FFFF00"/>
                </a:solidFill>
                <a:latin typeface="Arial" pitchFamily="34"/>
                <a:ea typeface="Arial" pitchFamily="34"/>
                <a:cs typeface="Arial" pitchFamily="34"/>
              </a:endParaRPr>
            </a:p>
          </p:txBody>
        </p:sp>
        <p:pic>
          <p:nvPicPr>
            <p:cNvPr id="7" name="Picture 6">
              <a:extLst>
                <a:ext uri="{FF2B5EF4-FFF2-40B4-BE49-F238E27FC236}">
                  <a16:creationId xmlns:a16="http://schemas.microsoft.com/office/drawing/2014/main" id="{6ECC6F3C-B7E8-E442-BF1D-AA401A680E26}"/>
                </a:ext>
              </a:extLst>
            </p:cNvPr>
            <p:cNvPicPr>
              <a:picLocks noChangeAspect="1"/>
            </p:cNvPicPr>
            <p:nvPr/>
          </p:nvPicPr>
          <p:blipFill>
            <a:blip r:embed="rId4">
              <a:lum/>
              <a:alphaModFix/>
            </a:blip>
            <a:srcRect/>
            <a:stretch>
              <a:fillRect/>
            </a:stretch>
          </p:blipFill>
          <p:spPr>
            <a:xfrm>
              <a:off x="6307200" y="3205080"/>
              <a:ext cx="2801880" cy="1727280"/>
            </a:xfrm>
            <a:prstGeom prst="rect">
              <a:avLst/>
            </a:prstGeom>
            <a:noFill/>
            <a:ln>
              <a:noFill/>
            </a:ln>
          </p:spPr>
        </p:pic>
        <p:pic>
          <p:nvPicPr>
            <p:cNvPr id="8" name="Picture 7">
              <a:extLst>
                <a:ext uri="{FF2B5EF4-FFF2-40B4-BE49-F238E27FC236}">
                  <a16:creationId xmlns:a16="http://schemas.microsoft.com/office/drawing/2014/main" id="{F992667B-0044-A44C-8320-CD807BE14460}"/>
                </a:ext>
              </a:extLst>
            </p:cNvPr>
            <p:cNvPicPr>
              <a:picLocks noChangeAspect="1"/>
            </p:cNvPicPr>
            <p:nvPr/>
          </p:nvPicPr>
          <p:blipFill>
            <a:blip r:embed="rId5">
              <a:lum/>
              <a:alphaModFix/>
            </a:blip>
            <a:srcRect r="76857"/>
            <a:stretch>
              <a:fillRect/>
            </a:stretch>
          </p:blipFill>
          <p:spPr>
            <a:xfrm>
              <a:off x="5662440" y="2986200"/>
              <a:ext cx="790920" cy="2814480"/>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40960</TotalTime>
  <Words>4887</Words>
  <Application>Microsoft Macintosh PowerPoint</Application>
  <PresentationFormat>On-screen Show (4:3)</PresentationFormat>
  <Paragraphs>799</Paragraphs>
  <Slides>67</Slides>
  <Notes>67</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67</vt:i4>
      </vt:variant>
    </vt:vector>
  </HeadingPairs>
  <TitlesOfParts>
    <vt:vector size="79" baseType="lpstr">
      <vt:lpstr>Arial Unicode MS</vt:lpstr>
      <vt:lpstr>ＭＳ Ｐゴシック</vt:lpstr>
      <vt:lpstr>Arial</vt:lpstr>
      <vt:lpstr>Arial Black</vt:lpstr>
      <vt:lpstr>Arial Narrow</vt:lpstr>
      <vt:lpstr>Calibri</vt:lpstr>
      <vt:lpstr>Courier New</vt:lpstr>
      <vt:lpstr>Lucida Sans Unicode</vt:lpstr>
      <vt:lpstr>Tahoma</vt:lpstr>
      <vt:lpstr>Times New Roman</vt:lpstr>
      <vt:lpstr>Default</vt:lpstr>
      <vt:lpstr>Title1</vt:lpstr>
      <vt:lpstr>Data Acquisitions, Trigger, Controls</vt:lpstr>
      <vt:lpstr>About Martin</vt:lpstr>
      <vt:lpstr>RHIC/PHENIX at a glance</vt:lpstr>
      <vt:lpstr>Medical Imaging / PET @BNL</vt:lpstr>
      <vt:lpstr>PHENIX - an “early” high-rate experiment</vt:lpstr>
      <vt:lpstr>DAQ Timelines</vt:lpstr>
      <vt:lpstr>There is a name...</vt:lpstr>
      <vt:lpstr>Computing ca. 1985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Dead Time</vt:lpstr>
      <vt:lpstr>Dead Time</vt:lpstr>
      <vt:lpstr>Dead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Pipelines - CMS</vt:lpstr>
      <vt:lpstr>Higher-Level Triggers</vt:lpstr>
      <vt:lpstr>PHENIX DAQ Event builder</vt:lpstr>
      <vt:lpstr>PHENIX DAQ</vt:lpstr>
      <vt:lpstr>Multi-Event Buffering aka pipelining</vt:lpstr>
      <vt:lpstr>MEB: trigger delays by analog Memory</vt:lpstr>
      <vt:lpstr>The Multi-Event Buffering Effect</vt:lpstr>
      <vt:lpstr>FPGAs, FPGAs, and Networks</vt:lpstr>
      <vt:lpstr>Controls</vt:lpstr>
      <vt:lpstr>Communication methods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Computing Meeting</dc:title>
  <cp:lastModifiedBy>Martin Purschke</cp:lastModifiedBy>
  <cp:revision>53</cp:revision>
  <dcterms:modified xsi:type="dcterms:W3CDTF">2018-07-08T21:54:43Z</dcterms:modified>
</cp:coreProperties>
</file>