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8" r:id="rId4"/>
    <p:sldId id="283" r:id="rId5"/>
    <p:sldId id="259" r:id="rId6"/>
    <p:sldId id="260" r:id="rId7"/>
    <p:sldId id="281" r:id="rId8"/>
    <p:sldId id="282" r:id="rId9"/>
    <p:sldId id="268" r:id="rId10"/>
    <p:sldId id="269" r:id="rId11"/>
    <p:sldId id="270" r:id="rId12"/>
    <p:sldId id="272" r:id="rId13"/>
    <p:sldId id="280" r:id="rId14"/>
    <p:sldId id="273" r:id="rId15"/>
    <p:sldId id="274" r:id="rId16"/>
    <p:sldId id="271" r:id="rId17"/>
    <p:sldId id="276" r:id="rId18"/>
    <p:sldId id="278" r:id="rId19"/>
    <p:sldId id="277" r:id="rId20"/>
    <p:sldId id="279" r:id="rId21"/>
    <p:sldId id="275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8" autoAdjust="0"/>
    <p:restoredTop sz="94660"/>
  </p:normalViewPr>
  <p:slideViewPr>
    <p:cSldViewPr snapToGrid="0">
      <p:cViewPr varScale="1">
        <p:scale>
          <a:sx n="53" d="100"/>
          <a:sy n="53" d="100"/>
        </p:scale>
        <p:origin x="82" y="52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image" Target="../media/image2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F0E65-86BE-4811-8790-567D35CDBA27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7D9-A913-46AF-99EE-45356B34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047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F0E65-86BE-4811-8790-567D35CDBA27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7D9-A913-46AF-99EE-45356B34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342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F0E65-86BE-4811-8790-567D35CDBA27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7D9-A913-46AF-99EE-45356B34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84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F0E65-86BE-4811-8790-567D35CDBA27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7D9-A913-46AF-99EE-45356B34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780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F0E65-86BE-4811-8790-567D35CDBA27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7D9-A913-46AF-99EE-45356B34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908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F0E65-86BE-4811-8790-567D35CDBA27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7D9-A913-46AF-99EE-45356B34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904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F0E65-86BE-4811-8790-567D35CDBA27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7D9-A913-46AF-99EE-45356B34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338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F0E65-86BE-4811-8790-567D35CDBA27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7D9-A913-46AF-99EE-45356B34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370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F0E65-86BE-4811-8790-567D35CDBA27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7D9-A913-46AF-99EE-45356B34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68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F0E65-86BE-4811-8790-567D35CDBA27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7D9-A913-46AF-99EE-45356B34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399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AF0E65-86BE-4811-8790-567D35CDBA27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EE77D9-A913-46AF-99EE-45356B34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489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AF0E65-86BE-4811-8790-567D35CDBA27}" type="datetimeFigureOut">
              <a:rPr lang="en-US" smtClean="0"/>
              <a:t>7/6/2018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EE77D9-A913-46AF-99EE-45356B34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0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3.png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15.jpg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9.jpg"/><Relationship Id="rId4" Type="http://schemas.openxmlformats.org/officeDocument/2006/relationships/image" Target="../media/image18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image" Target="../media/image23.png"/><Relationship Id="rId4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2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28.e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2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30.png"/><Relationship Id="rId4" Type="http://schemas.openxmlformats.org/officeDocument/2006/relationships/image" Target="../media/image29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image" Target="../media/image32.png"/><Relationship Id="rId4" Type="http://schemas.openxmlformats.org/officeDocument/2006/relationships/image" Target="../media/image3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43361"/>
              </p:ext>
            </p:extLst>
          </p:nvPr>
        </p:nvGraphicFramePr>
        <p:xfrm>
          <a:off x="2446338" y="2239963"/>
          <a:ext cx="7088187" cy="436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0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6338" y="2239963"/>
                        <a:ext cx="7088187" cy="4368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1524000" y="159653"/>
            <a:ext cx="9144000" cy="10692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Overview of </a:t>
            </a:r>
            <a:r>
              <a:rPr lang="en-US" dirty="0" smtClean="0"/>
              <a:t>school</a:t>
            </a:r>
          </a:p>
          <a:p>
            <a:pPr algn="ctr"/>
            <a:r>
              <a:rPr lang="en-US" sz="1900" dirty="0" smtClean="0"/>
              <a:t>Christian Bohm</a:t>
            </a:r>
          </a:p>
          <a:p>
            <a:pPr algn="ctr"/>
            <a:r>
              <a:rPr lang="en-US" sz="1900" dirty="0" smtClean="0"/>
              <a:t>University of Stockholm, Sweden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32289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629" y="537029"/>
            <a:ext cx="2031999" cy="5639934"/>
          </a:xfrm>
        </p:spPr>
        <p:txBody>
          <a:bodyPr>
            <a:normAutofit/>
          </a:bodyPr>
          <a:lstStyle/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Distribution of certificates and rewards</a:t>
            </a:r>
          </a:p>
          <a:p>
            <a:r>
              <a:rPr lang="en-US" sz="1800" dirty="0" smtClean="0"/>
              <a:t>Closing the school</a:t>
            </a:r>
            <a:endParaRPr 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9600963"/>
              </p:ext>
            </p:extLst>
          </p:nvPr>
        </p:nvGraphicFramePr>
        <p:xfrm>
          <a:off x="2284413" y="711200"/>
          <a:ext cx="9699625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85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4413" y="711200"/>
                        <a:ext cx="9699625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8137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81" y="537029"/>
            <a:ext cx="1787989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Lecturer:</a:t>
            </a:r>
          </a:p>
          <a:p>
            <a:pPr marL="0" indent="0">
              <a:buNone/>
            </a:pPr>
            <a:r>
              <a:rPr lang="en-US" sz="1800" dirty="0" smtClean="0"/>
              <a:t>Patrick </a:t>
            </a:r>
            <a:r>
              <a:rPr lang="en-US" sz="1800" dirty="0" err="1" smtClean="0"/>
              <a:t>Ledu</a:t>
            </a:r>
            <a:r>
              <a:rPr lang="en-US" sz="1800" dirty="0" smtClean="0"/>
              <a:t>,</a:t>
            </a:r>
          </a:p>
          <a:p>
            <a:pPr marL="0" indent="0">
              <a:buNone/>
            </a:pPr>
            <a:r>
              <a:rPr lang="en-US" sz="1800" dirty="0"/>
              <a:t>IPN </a:t>
            </a:r>
            <a:r>
              <a:rPr lang="en-US" sz="1800" dirty="0" smtClean="0"/>
              <a:t>Lyon, France</a:t>
            </a:r>
            <a:endParaRPr 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287588" y="711200"/>
          <a:ext cx="9698037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4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711200"/>
                        <a:ext cx="9698037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982" y="1944909"/>
            <a:ext cx="1930920" cy="1422395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619324"/>
              </p:ext>
            </p:extLst>
          </p:nvPr>
        </p:nvGraphicFramePr>
        <p:xfrm>
          <a:off x="2294848" y="703946"/>
          <a:ext cx="9698037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35" name="Drawing" r:id="rId6" imgW="5387305" imgH="3321959" progId="Canvas.Drawing.X">
                  <p:embed/>
                </p:oleObj>
              </mc:Choice>
              <mc:Fallback>
                <p:oleObj name="Drawing" r:id="rId6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94848" y="703946"/>
                        <a:ext cx="9698037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5616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81" y="537029"/>
            <a:ext cx="1787989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Lecturer:</a:t>
            </a:r>
          </a:p>
          <a:p>
            <a:pPr marL="0" indent="0">
              <a:buNone/>
            </a:pPr>
            <a:r>
              <a:rPr lang="it-IT" sz="1800" dirty="0" smtClean="0"/>
              <a:t>Abdallah Lyoussi, CEA Cadarache, France</a:t>
            </a:r>
            <a:endParaRPr 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4213577"/>
              </p:ext>
            </p:extLst>
          </p:nvPr>
        </p:nvGraphicFramePr>
        <p:xfrm>
          <a:off x="2287588" y="711200"/>
          <a:ext cx="9698037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61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711200"/>
                        <a:ext cx="9698037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981" y="2025197"/>
            <a:ext cx="1805010" cy="1356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2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81" y="537029"/>
            <a:ext cx="1787989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Lecturer:</a:t>
            </a:r>
          </a:p>
          <a:p>
            <a:pPr marL="0" indent="0">
              <a:buNone/>
            </a:pPr>
            <a:r>
              <a:rPr lang="en-US" sz="1800" dirty="0" err="1" smtClean="0"/>
              <a:t>Masaharu</a:t>
            </a:r>
            <a:r>
              <a:rPr lang="en-US" sz="1800" dirty="0" smtClean="0"/>
              <a:t> </a:t>
            </a:r>
            <a:r>
              <a:rPr lang="en-US" sz="1800" dirty="0" err="1" smtClean="0"/>
              <a:t>Nomachi</a:t>
            </a:r>
            <a:r>
              <a:rPr lang="en-US" sz="1800" dirty="0" smtClean="0"/>
              <a:t>, Osaka University, Japan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FPGA workshop</a:t>
            </a:r>
          </a:p>
          <a:p>
            <a:r>
              <a:rPr lang="en-US" sz="1800" dirty="0" smtClean="0"/>
              <a:t>HV-control</a:t>
            </a:r>
            <a:endParaRPr 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5063790"/>
              </p:ext>
            </p:extLst>
          </p:nvPr>
        </p:nvGraphicFramePr>
        <p:xfrm>
          <a:off x="2287588" y="711200"/>
          <a:ext cx="9698037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49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711200"/>
                        <a:ext cx="9698037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995" y="1935190"/>
            <a:ext cx="1769975" cy="1878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0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81" y="537029"/>
            <a:ext cx="1787989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Lecturer:</a:t>
            </a:r>
          </a:p>
          <a:p>
            <a:pPr marL="0" indent="0">
              <a:buNone/>
            </a:pPr>
            <a:r>
              <a:rPr lang="it-IT" sz="1800" dirty="0" smtClean="0"/>
              <a:t>Martin Purschke, BNL, USA</a:t>
            </a:r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endParaRPr lang="it-IT" sz="1800" dirty="0"/>
          </a:p>
          <a:p>
            <a:r>
              <a:rPr lang="en-US" sz="1800" dirty="0" smtClean="0"/>
              <a:t>Raspberry Pi/RCDAQ</a:t>
            </a:r>
          </a:p>
          <a:p>
            <a:r>
              <a:rPr lang="en-US" sz="1800" dirty="0" smtClean="0"/>
              <a:t>HV-control</a:t>
            </a:r>
            <a:endParaRPr lang="it-IT" sz="1800" dirty="0" smtClean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661445"/>
              </p:ext>
            </p:extLst>
          </p:nvPr>
        </p:nvGraphicFramePr>
        <p:xfrm>
          <a:off x="2287588" y="711200"/>
          <a:ext cx="9698037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90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711200"/>
                        <a:ext cx="9698037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84" y="2029395"/>
            <a:ext cx="1339744" cy="1833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84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81" y="537029"/>
            <a:ext cx="1787989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Lecturer:</a:t>
            </a:r>
          </a:p>
          <a:p>
            <a:pPr marL="0" indent="0">
              <a:buNone/>
            </a:pPr>
            <a:r>
              <a:rPr lang="en-US" sz="1800" dirty="0" smtClean="0"/>
              <a:t>Christian Bohm, Stockholm University, Sweden</a:t>
            </a:r>
            <a:endParaRPr 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5506926"/>
              </p:ext>
            </p:extLst>
          </p:nvPr>
        </p:nvGraphicFramePr>
        <p:xfrm>
          <a:off x="2287588" y="711200"/>
          <a:ext cx="9698037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14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711200"/>
                        <a:ext cx="9698037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AutoShape 5" descr="Image result for Christian Bohm, Stockholm University, Swede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7" descr="Image result for Christian Bohm, Stockholm University, Swede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659" y="2025197"/>
            <a:ext cx="1473653" cy="1473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54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81" y="537029"/>
            <a:ext cx="1787989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Lecturer:</a:t>
            </a:r>
          </a:p>
          <a:p>
            <a:pPr marL="0" indent="0">
              <a:buNone/>
            </a:pPr>
            <a:r>
              <a:rPr lang="it-IT" sz="1800" dirty="0" smtClean="0"/>
              <a:t>Cinzia Da Via, Manchester University, UK</a:t>
            </a:r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endParaRPr lang="it-IT" sz="1800" dirty="0"/>
          </a:p>
          <a:p>
            <a:r>
              <a:rPr lang="it-IT" sz="1800" dirty="0" smtClean="0"/>
              <a:t>Women In Engineering</a:t>
            </a:r>
            <a:endParaRPr 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5978426"/>
              </p:ext>
            </p:extLst>
          </p:nvPr>
        </p:nvGraphicFramePr>
        <p:xfrm>
          <a:off x="2287588" y="711200"/>
          <a:ext cx="9698037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8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711200"/>
                        <a:ext cx="9698037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987" y="2025197"/>
            <a:ext cx="1674983" cy="2091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60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81" y="537029"/>
            <a:ext cx="1787989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Lecturer:</a:t>
            </a:r>
          </a:p>
          <a:p>
            <a:pPr marL="0" indent="0">
              <a:buNone/>
            </a:pPr>
            <a:r>
              <a:rPr lang="en-US" sz="1800" dirty="0"/>
              <a:t>Stefan </a:t>
            </a:r>
            <a:r>
              <a:rPr lang="en-US" sz="1800" dirty="0" err="1"/>
              <a:t>Ritt</a:t>
            </a:r>
            <a:r>
              <a:rPr lang="en-US" sz="1800" dirty="0"/>
              <a:t>, PSI, </a:t>
            </a:r>
            <a:r>
              <a:rPr lang="en-US" sz="1800" dirty="0" smtClean="0"/>
              <a:t>Switzerland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smtClean="0">
                <a:effectLst/>
              </a:rPr>
              <a:t>Control using modern Web technologies</a:t>
            </a:r>
          </a:p>
          <a:p>
            <a:r>
              <a:rPr lang="en-US" sz="1800" dirty="0" smtClean="0">
                <a:effectLst/>
              </a:rPr>
              <a:t>Waveform capture</a:t>
            </a:r>
          </a:p>
          <a:p>
            <a:pPr marL="0" indent="0">
              <a:buNone/>
            </a:pPr>
            <a:endParaRPr lang="en-US" sz="1800" dirty="0" smtClean="0">
              <a:effectLst/>
            </a:endParaRP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1100185"/>
              </p:ext>
            </p:extLst>
          </p:nvPr>
        </p:nvGraphicFramePr>
        <p:xfrm>
          <a:off x="2287588" y="711200"/>
          <a:ext cx="9698037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56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711200"/>
                        <a:ext cx="9698037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357" y="2025197"/>
            <a:ext cx="1418241" cy="1899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56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81" y="537029"/>
            <a:ext cx="1787989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Lecturer:</a:t>
            </a:r>
          </a:p>
          <a:p>
            <a:pPr marL="0" indent="0">
              <a:buNone/>
            </a:pPr>
            <a:r>
              <a:rPr lang="it-IT" sz="1800" dirty="0" smtClean="0"/>
              <a:t>Michael Holik, IEAP CTU, Czech Republic</a:t>
            </a:r>
            <a:endParaRPr 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153560"/>
              </p:ext>
            </p:extLst>
          </p:nvPr>
        </p:nvGraphicFramePr>
        <p:xfrm>
          <a:off x="2287588" y="711200"/>
          <a:ext cx="9698037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5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711200"/>
                        <a:ext cx="9698037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214981" y="3701256"/>
            <a:ext cx="1787989" cy="274115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dirty="0" smtClean="0"/>
              <a:t>and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1800" dirty="0" smtClean="0"/>
              <a:t>Vladimir Vicha, IEAP CTU, Czech Republic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it-IT" sz="1800" dirty="0"/>
          </a:p>
          <a:p>
            <a:pPr marL="0" indent="0">
              <a:buFont typeface="Arial" panose="020B0604020202020204" pitchFamily="34" charset="0"/>
              <a:buNone/>
            </a:pPr>
            <a:endParaRPr lang="it-IT" sz="18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it-IT" sz="1800" dirty="0"/>
          </a:p>
          <a:p>
            <a:endParaRPr lang="it-IT" sz="1800" dirty="0" smtClean="0"/>
          </a:p>
          <a:p>
            <a:endParaRPr lang="it-IT" sz="1800" dirty="0"/>
          </a:p>
          <a:p>
            <a:endParaRPr lang="it-IT" sz="1800" dirty="0" smtClean="0"/>
          </a:p>
          <a:p>
            <a:r>
              <a:rPr lang="it-IT" sz="1800" dirty="0" smtClean="0"/>
              <a:t>TimePix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>
          <a:xfrm>
            <a:off x="333829" y="1795691"/>
            <a:ext cx="1538514" cy="1640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33829" y="4393749"/>
            <a:ext cx="1538514" cy="16401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32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81" y="537029"/>
            <a:ext cx="1962162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Lecturer:</a:t>
            </a:r>
          </a:p>
          <a:p>
            <a:pPr marL="0" indent="0">
              <a:buNone/>
            </a:pPr>
            <a:r>
              <a:rPr lang="it-IT" sz="1800" dirty="0" smtClean="0"/>
              <a:t>Zhen-An Liu, HEP, China</a:t>
            </a:r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endParaRPr lang="it-IT" sz="1800" dirty="0"/>
          </a:p>
          <a:p>
            <a:pPr marL="0" indent="0">
              <a:buNone/>
            </a:pPr>
            <a:endParaRPr lang="it-IT" sz="1800" dirty="0" smtClean="0"/>
          </a:p>
          <a:p>
            <a:pPr marL="0" indent="0">
              <a:buNone/>
            </a:pPr>
            <a:endParaRPr lang="it-IT" sz="1800" dirty="0"/>
          </a:p>
          <a:p>
            <a:r>
              <a:rPr lang="it-IT" sz="1800" dirty="0" smtClean="0"/>
              <a:t>FPGA workshop</a:t>
            </a:r>
            <a:endParaRPr 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2988798"/>
              </p:ext>
            </p:extLst>
          </p:nvPr>
        </p:nvGraphicFramePr>
        <p:xfrm>
          <a:off x="2287588" y="711200"/>
          <a:ext cx="9698037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1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711200"/>
                        <a:ext cx="9698037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4649770"/>
              </p:ext>
            </p:extLst>
          </p:nvPr>
        </p:nvGraphicFramePr>
        <p:xfrm>
          <a:off x="334962" y="2025196"/>
          <a:ext cx="1561516" cy="200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2" name="Drawing" r:id="rId5" imgW="1005840" imgH="1295101" progId="Canvas.Drawing.X">
                  <p:embed/>
                </p:oleObj>
              </mc:Choice>
              <mc:Fallback>
                <p:oleObj name="Drawing" r:id="rId5" imgW="1005840" imgH="1295101" progId="Canvas.Drawing.X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4962" y="2025196"/>
                        <a:ext cx="1561516" cy="2009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8788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113" y="537029"/>
            <a:ext cx="1959429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15 Instrumentation </a:t>
            </a:r>
            <a:r>
              <a:rPr lang="en-US" sz="1800" dirty="0" smtClean="0"/>
              <a:t>lectures</a:t>
            </a:r>
            <a:endParaRPr 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4010115"/>
              </p:ext>
            </p:extLst>
          </p:nvPr>
        </p:nvGraphicFramePr>
        <p:xfrm>
          <a:off x="2286000" y="711200"/>
          <a:ext cx="9701213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711200"/>
                        <a:ext cx="9701213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3881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81" y="537029"/>
            <a:ext cx="1787989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Lecturer:</a:t>
            </a:r>
          </a:p>
          <a:p>
            <a:pPr marL="0" indent="0">
              <a:buNone/>
            </a:pPr>
            <a:r>
              <a:rPr lang="en-US" sz="1800" dirty="0"/>
              <a:t>Martin Grossmann, PSI, </a:t>
            </a:r>
            <a:r>
              <a:rPr lang="en-US" sz="1800" dirty="0" smtClean="0"/>
              <a:t>Switzerland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r>
              <a:rPr lang="en-US" sz="1800" dirty="0" err="1" smtClean="0"/>
              <a:t>EasyPET</a:t>
            </a:r>
            <a:endParaRPr 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0421534"/>
              </p:ext>
            </p:extLst>
          </p:nvPr>
        </p:nvGraphicFramePr>
        <p:xfrm>
          <a:off x="2287588" y="711200"/>
          <a:ext cx="9698037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7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711200"/>
                        <a:ext cx="9698037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212" y="2068513"/>
            <a:ext cx="1533525" cy="204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5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81" y="537029"/>
            <a:ext cx="1787989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Lecturer:</a:t>
            </a:r>
          </a:p>
          <a:p>
            <a:pPr marL="0" indent="0">
              <a:buNone/>
            </a:pPr>
            <a:r>
              <a:rPr lang="en-US" sz="1800" dirty="0" err="1" smtClean="0"/>
              <a:t>Colafrancesco</a:t>
            </a:r>
            <a:r>
              <a:rPr lang="en-US" sz="1800" dirty="0" smtClean="0"/>
              <a:t> Sergio, Wits University, SA</a:t>
            </a:r>
            <a:endParaRPr 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0074713"/>
              </p:ext>
            </p:extLst>
          </p:nvPr>
        </p:nvGraphicFramePr>
        <p:xfrm>
          <a:off x="2287588" y="711200"/>
          <a:ext cx="9698037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37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711200"/>
                        <a:ext cx="9698037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AutoShape 9" descr="Related image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981" y="2023271"/>
            <a:ext cx="2004232" cy="1333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92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82" y="537029"/>
            <a:ext cx="1701800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4 Lectures </a:t>
            </a:r>
            <a:r>
              <a:rPr lang="en-US" sz="1800" dirty="0" smtClean="0"/>
              <a:t>introducing </a:t>
            </a:r>
            <a:r>
              <a:rPr lang="en-US" sz="1800" dirty="0" smtClean="0"/>
              <a:t>the exercises</a:t>
            </a:r>
            <a:endParaRPr 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0335886"/>
              </p:ext>
            </p:extLst>
          </p:nvPr>
        </p:nvGraphicFramePr>
        <p:xfrm>
          <a:off x="2287588" y="711200"/>
          <a:ext cx="9698037" cy="598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711200"/>
                        <a:ext cx="9698037" cy="5981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5628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82" y="537029"/>
            <a:ext cx="1904104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FPGA workshop</a:t>
            </a:r>
          </a:p>
          <a:p>
            <a:pPr lvl="1"/>
            <a:r>
              <a:rPr lang="en-US" sz="1400" dirty="0" err="1" smtClean="0"/>
              <a:t>Masaharu</a:t>
            </a:r>
            <a:r>
              <a:rPr lang="en-US" sz="1400" dirty="0" smtClean="0"/>
              <a:t> </a:t>
            </a:r>
            <a:r>
              <a:rPr lang="en-US" sz="1400" dirty="0" err="1" smtClean="0"/>
              <a:t>Nomachi</a:t>
            </a:r>
            <a:endParaRPr lang="en-US" sz="1400" dirty="0" smtClean="0"/>
          </a:p>
          <a:p>
            <a:pPr lvl="1"/>
            <a:r>
              <a:rPr lang="en-US" sz="1400" dirty="0" smtClean="0"/>
              <a:t>Zhen-An </a:t>
            </a:r>
            <a:r>
              <a:rPr lang="en-US" sz="1400" dirty="0" err="1" smtClean="0"/>
              <a:t>Lui</a:t>
            </a:r>
            <a:endParaRPr lang="en-US" sz="1400" dirty="0" smtClean="0"/>
          </a:p>
          <a:p>
            <a:pPr marL="0" indent="0">
              <a:buNone/>
            </a:pPr>
            <a:r>
              <a:rPr lang="en-US" sz="1800" dirty="0" smtClean="0"/>
              <a:t>Maximum ~20 persons</a:t>
            </a:r>
            <a:endParaRPr lang="en-US" sz="1400" dirty="0"/>
          </a:p>
          <a:p>
            <a:pPr marL="457200" lvl="1" indent="0">
              <a:buNone/>
            </a:pPr>
            <a:endParaRPr lang="en-US" sz="1400" dirty="0" smtClean="0"/>
          </a:p>
          <a:p>
            <a:pPr marL="457200" lvl="1" indent="0">
              <a:buNone/>
            </a:pPr>
            <a:r>
              <a:rPr lang="en-US" sz="1400" dirty="0"/>
              <a:t>	</a:t>
            </a:r>
            <a:r>
              <a:rPr lang="en-US" sz="1400" dirty="0" smtClean="0"/>
              <a:t>			A</a:t>
            </a:r>
          </a:p>
          <a:p>
            <a:pPr marL="457200" lvl="1" indent="0">
              <a:buNone/>
            </a:pPr>
            <a:endParaRPr lang="en-US" sz="1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7069580"/>
              </p:ext>
            </p:extLst>
          </p:nvPr>
        </p:nvGraphicFramePr>
        <p:xfrm>
          <a:off x="2287588" y="711200"/>
          <a:ext cx="9698037" cy="5981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4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711200"/>
                        <a:ext cx="9698037" cy="5981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667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7029"/>
            <a:ext cx="2284413" cy="5639934"/>
          </a:xfrm>
        </p:spPr>
        <p:txBody>
          <a:bodyPr>
            <a:normAutofit/>
          </a:bodyPr>
          <a:lstStyle/>
          <a:p>
            <a:endParaRPr lang="en-US" sz="1800" dirty="0" smtClean="0">
              <a:effectLst/>
            </a:endParaRPr>
          </a:p>
          <a:p>
            <a:endParaRPr lang="en-US" sz="1800" dirty="0"/>
          </a:p>
          <a:p>
            <a:endParaRPr lang="en-US" sz="1800" dirty="0" smtClean="0">
              <a:effectLst/>
            </a:endParaRPr>
          </a:p>
          <a:p>
            <a:endParaRPr lang="en-US" sz="1800" dirty="0"/>
          </a:p>
          <a:p>
            <a:endParaRPr lang="en-US" sz="1800" dirty="0" smtClean="0">
              <a:effectLst/>
            </a:endParaRP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>
                <a:effectLst/>
              </a:rPr>
              <a:t>Control using modern Web technologies</a:t>
            </a:r>
          </a:p>
          <a:p>
            <a:pPr lvl="1"/>
            <a:r>
              <a:rPr lang="en-US" sz="1400" dirty="0" smtClean="0"/>
              <a:t>Stefan </a:t>
            </a:r>
            <a:r>
              <a:rPr lang="en-US" sz="1400" dirty="0" err="1" smtClean="0"/>
              <a:t>Ritt</a:t>
            </a:r>
            <a:endParaRPr lang="en-US" sz="1400" dirty="0" smtClean="0">
              <a:effectLst/>
            </a:endParaRPr>
          </a:p>
          <a:p>
            <a:r>
              <a:rPr lang="en-US" sz="1800" dirty="0" smtClean="0"/>
              <a:t>Raspberry Pi/RCDAQ</a:t>
            </a:r>
          </a:p>
          <a:p>
            <a:pPr lvl="1"/>
            <a:r>
              <a:rPr lang="en-US" sz="1400" dirty="0" smtClean="0"/>
              <a:t>Martin </a:t>
            </a:r>
            <a:r>
              <a:rPr lang="en-US" sz="1400" dirty="0" err="1" smtClean="0"/>
              <a:t>Purschke</a:t>
            </a:r>
            <a:endParaRPr lang="en-US" sz="1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9777622"/>
              </p:ext>
            </p:extLst>
          </p:nvPr>
        </p:nvGraphicFramePr>
        <p:xfrm>
          <a:off x="2284413" y="711200"/>
          <a:ext cx="9699625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8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4413" y="711200"/>
                        <a:ext cx="9699625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4068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7029"/>
            <a:ext cx="2286000" cy="5639934"/>
          </a:xfrm>
        </p:spPr>
        <p:txBody>
          <a:bodyPr>
            <a:normAutofit/>
          </a:bodyPr>
          <a:lstStyle/>
          <a:p>
            <a:endParaRPr lang="en-US" sz="1800" dirty="0" smtClean="0">
              <a:effectLst/>
            </a:endParaRPr>
          </a:p>
          <a:p>
            <a:endParaRPr lang="en-US" sz="1800" dirty="0"/>
          </a:p>
          <a:p>
            <a:endParaRPr lang="en-US" sz="1800" dirty="0" smtClean="0">
              <a:effectLst/>
            </a:endParaRPr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 smtClean="0">
                <a:effectLst/>
              </a:rPr>
              <a:t>Waveform capture</a:t>
            </a:r>
          </a:p>
          <a:p>
            <a:pPr lvl="1"/>
            <a:r>
              <a:rPr lang="en-US" sz="1400" dirty="0" smtClean="0"/>
              <a:t>Stefan </a:t>
            </a:r>
            <a:r>
              <a:rPr lang="en-US" sz="1400" dirty="0" err="1" smtClean="0"/>
              <a:t>Ritt</a:t>
            </a:r>
            <a:endParaRPr lang="en-US" sz="1400" dirty="0" smtClean="0">
              <a:effectLst/>
            </a:endParaRPr>
          </a:p>
          <a:p>
            <a:r>
              <a:rPr lang="en-US" sz="1800" dirty="0" smtClean="0"/>
              <a:t>HV-control</a:t>
            </a:r>
          </a:p>
          <a:p>
            <a:pPr lvl="1"/>
            <a:r>
              <a:rPr lang="en-US" sz="1400" dirty="0" err="1" smtClean="0"/>
              <a:t>Masaharu</a:t>
            </a:r>
            <a:r>
              <a:rPr lang="en-US" sz="1400" dirty="0" smtClean="0"/>
              <a:t> </a:t>
            </a:r>
            <a:r>
              <a:rPr lang="en-US" sz="1400" dirty="0" err="1" smtClean="0"/>
              <a:t>Nomashi</a:t>
            </a:r>
            <a:endParaRPr lang="en-US" sz="1400" dirty="0" smtClean="0"/>
          </a:p>
          <a:p>
            <a:pPr lvl="1"/>
            <a:r>
              <a:rPr lang="en-US" sz="1400" dirty="0" smtClean="0"/>
              <a:t>Martin </a:t>
            </a:r>
            <a:r>
              <a:rPr lang="en-US" sz="1400" dirty="0" err="1" smtClean="0"/>
              <a:t>Purschke</a:t>
            </a:r>
            <a:endParaRPr lang="en-US" sz="1400" dirty="0" smtClean="0"/>
          </a:p>
          <a:p>
            <a:r>
              <a:rPr lang="en-US" sz="1800" dirty="0" err="1" smtClean="0"/>
              <a:t>TimePix</a:t>
            </a:r>
            <a:endParaRPr lang="en-US" sz="1800" dirty="0" smtClean="0"/>
          </a:p>
          <a:p>
            <a:pPr lvl="1"/>
            <a:r>
              <a:rPr lang="en-US" sz="1400" dirty="0" smtClean="0"/>
              <a:t>Michael </a:t>
            </a:r>
            <a:r>
              <a:rPr lang="en-US" sz="1400" dirty="0" err="1" smtClean="0"/>
              <a:t>Holik</a:t>
            </a:r>
            <a:endParaRPr lang="en-US" sz="1400" dirty="0" smtClean="0"/>
          </a:p>
          <a:p>
            <a:pPr lvl="1"/>
            <a:r>
              <a:rPr lang="en-US" sz="1400" dirty="0" smtClean="0"/>
              <a:t>Vladimir </a:t>
            </a:r>
            <a:r>
              <a:rPr lang="en-US" sz="1400" dirty="0" err="1" smtClean="0"/>
              <a:t>Vicha</a:t>
            </a:r>
            <a:endParaRPr lang="en-US" sz="1400" dirty="0" smtClean="0"/>
          </a:p>
          <a:p>
            <a:r>
              <a:rPr lang="en-US" sz="1800" dirty="0" err="1" smtClean="0"/>
              <a:t>EasyPet</a:t>
            </a:r>
            <a:endParaRPr lang="en-US" sz="1800" dirty="0" smtClean="0"/>
          </a:p>
          <a:p>
            <a:pPr lvl="1"/>
            <a:r>
              <a:rPr lang="en-US" sz="1400" dirty="0" smtClean="0"/>
              <a:t>Martin Grossmann</a:t>
            </a:r>
            <a:endParaRPr lang="en-US" sz="14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41639"/>
              </p:ext>
            </p:extLst>
          </p:nvPr>
        </p:nvGraphicFramePr>
        <p:xfrm>
          <a:off x="2286000" y="711200"/>
          <a:ext cx="9698038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0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711200"/>
                        <a:ext cx="9698038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979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82" y="537029"/>
            <a:ext cx="1701800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/>
              <a:t>Women In </a:t>
            </a:r>
            <a:r>
              <a:rPr lang="en-US" sz="1800" dirty="0" smtClean="0"/>
              <a:t>Engineering</a:t>
            </a:r>
            <a:endParaRPr lang="en-US" sz="1800" dirty="0"/>
          </a:p>
          <a:p>
            <a:r>
              <a:rPr lang="en-US" sz="1800" dirty="0" smtClean="0"/>
              <a:t>An event devoted discussions about mentoring, networking and professional development of women in Science, Technology, Engineering and Mathematics (STEM)</a:t>
            </a:r>
          </a:p>
          <a:p>
            <a:endParaRPr lang="en-US" sz="18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5239743"/>
              </p:ext>
            </p:extLst>
          </p:nvPr>
        </p:nvGraphicFramePr>
        <p:xfrm>
          <a:off x="2286000" y="711200"/>
          <a:ext cx="9699625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70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711200"/>
                        <a:ext cx="9699625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4237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982" y="537029"/>
            <a:ext cx="1701800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Two Parties:</a:t>
            </a:r>
          </a:p>
          <a:p>
            <a:pPr marL="0" indent="0">
              <a:buNone/>
            </a:pPr>
            <a:r>
              <a:rPr lang="en-US" sz="1800" dirty="0" smtClean="0"/>
              <a:t>Welcome Party</a:t>
            </a:r>
          </a:p>
          <a:p>
            <a:pPr marL="0" indent="0">
              <a:buNone/>
            </a:pPr>
            <a:r>
              <a:rPr lang="en-US" sz="1800" dirty="0" smtClean="0"/>
              <a:t>Main Party</a:t>
            </a:r>
            <a:endParaRPr 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1024436"/>
              </p:ext>
            </p:extLst>
          </p:nvPr>
        </p:nvGraphicFramePr>
        <p:xfrm>
          <a:off x="2286000" y="711200"/>
          <a:ext cx="9699625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5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711200"/>
                        <a:ext cx="9699625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074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8383"/>
            <a:ext cx="10515600" cy="41864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Overview of school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629" y="537029"/>
            <a:ext cx="2017485" cy="56399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Student presentations</a:t>
            </a:r>
          </a:p>
          <a:p>
            <a:pPr marL="0" indent="0">
              <a:buNone/>
            </a:pPr>
            <a:r>
              <a:rPr lang="en-US" sz="1800" dirty="0" smtClean="0"/>
              <a:t>8 groups</a:t>
            </a:r>
          </a:p>
          <a:p>
            <a:pPr marL="0" indent="0">
              <a:buNone/>
            </a:pPr>
            <a:r>
              <a:rPr lang="en-US" sz="1800" dirty="0" smtClean="0"/>
              <a:t>Agree on which of the 6 exercises to report on</a:t>
            </a:r>
          </a:p>
          <a:p>
            <a:pPr marL="0" indent="0">
              <a:buNone/>
            </a:pPr>
            <a:r>
              <a:rPr lang="en-US" sz="1800" dirty="0" smtClean="0"/>
              <a:t>Jointly develop the presentation</a:t>
            </a:r>
          </a:p>
          <a:p>
            <a:pPr marL="0" indent="0">
              <a:buNone/>
            </a:pPr>
            <a:r>
              <a:rPr lang="en-US" sz="1800" dirty="0" smtClean="0"/>
              <a:t>Elect one presenter</a:t>
            </a:r>
            <a:endParaRPr lang="en-US" sz="18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844800" y="537029"/>
            <a:ext cx="1841930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5801917"/>
              </p:ext>
            </p:extLst>
          </p:nvPr>
        </p:nvGraphicFramePr>
        <p:xfrm>
          <a:off x="2286000" y="711200"/>
          <a:ext cx="9699625" cy="598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1" name="Drawing" r:id="rId3" imgW="5387305" imgH="3321959" progId="Canvas.Drawing.X">
                  <p:embed/>
                </p:oleObj>
              </mc:Choice>
              <mc:Fallback>
                <p:oleObj name="Drawing" r:id="rId3" imgW="5387305" imgH="3321959" progId="Canvas.Drawing.X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711200"/>
                        <a:ext cx="9699625" cy="59801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7558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305</Words>
  <Application>Microsoft Office PowerPoint</Application>
  <PresentationFormat>Widescreen</PresentationFormat>
  <Paragraphs>185</Paragraphs>
  <Slides>21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Office Theme</vt:lpstr>
      <vt:lpstr>Canvas Drawing</vt:lpstr>
      <vt:lpstr>Drawing</vt:lpstr>
      <vt:lpstr>PowerPoint Presentation</vt:lpstr>
      <vt:lpstr>Overview of school</vt:lpstr>
      <vt:lpstr>Overview of school</vt:lpstr>
      <vt:lpstr>Overview of school</vt:lpstr>
      <vt:lpstr>Overview of school</vt:lpstr>
      <vt:lpstr>Overview of school</vt:lpstr>
      <vt:lpstr>Overview of school</vt:lpstr>
      <vt:lpstr>Overview of school</vt:lpstr>
      <vt:lpstr>Overview of school</vt:lpstr>
      <vt:lpstr>Overview of school</vt:lpstr>
      <vt:lpstr>Overview of school</vt:lpstr>
      <vt:lpstr>Overview of school</vt:lpstr>
      <vt:lpstr>Overview of school</vt:lpstr>
      <vt:lpstr>Overview of school</vt:lpstr>
      <vt:lpstr>Overview of school</vt:lpstr>
      <vt:lpstr>Overview of school</vt:lpstr>
      <vt:lpstr>Overview of school</vt:lpstr>
      <vt:lpstr>Overview of school</vt:lpstr>
      <vt:lpstr>Overview of school</vt:lpstr>
      <vt:lpstr>Overview of school</vt:lpstr>
      <vt:lpstr>Overview of school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school</dc:title>
  <dc:creator>Christian Bohm</dc:creator>
  <cp:lastModifiedBy>Christian Bohm</cp:lastModifiedBy>
  <cp:revision>40</cp:revision>
  <dcterms:created xsi:type="dcterms:W3CDTF">2018-07-06T09:26:52Z</dcterms:created>
  <dcterms:modified xsi:type="dcterms:W3CDTF">2018-07-07T06:16:25Z</dcterms:modified>
</cp:coreProperties>
</file>