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6" r:id="rId1"/>
    <p:sldMasterId id="2147483678" r:id="rId2"/>
  </p:sldMasterIdLst>
  <p:notesMasterIdLst>
    <p:notesMasterId r:id="rId13"/>
  </p:notesMasterIdLst>
  <p:sldIdLst>
    <p:sldId id="260" r:id="rId3"/>
    <p:sldId id="449" r:id="rId4"/>
    <p:sldId id="448" r:id="rId5"/>
    <p:sldId id="267" r:id="rId6"/>
    <p:sldId id="269" r:id="rId7"/>
    <p:sldId id="447" r:id="rId8"/>
    <p:sldId id="277" r:id="rId9"/>
    <p:sldId id="381" r:id="rId10"/>
    <p:sldId id="445" r:id="rId11"/>
    <p:sldId id="450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1"/>
    <p:restoredTop sz="94745"/>
  </p:normalViewPr>
  <p:slideViewPr>
    <p:cSldViewPr snapToGrid="0">
      <p:cViewPr varScale="1">
        <p:scale>
          <a:sx n="136" d="100"/>
          <a:sy n="136" d="100"/>
        </p:scale>
        <p:origin x="2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789-B148-87C1-97CB8C93400C}"/>
              </c:ext>
            </c:extLst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789-B148-87C1-97CB8C93400C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B789-B148-87C1-97CB8C93400C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B789-B148-87C1-97CB8C93400C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</c:spPr>
            <c:extLst>
              <c:ext xmlns:c16="http://schemas.microsoft.com/office/drawing/2014/chart" uri="{C3380CC4-5D6E-409C-BE32-E72D297353CC}">
                <c16:uniqueId val="{00000009-B789-B148-87C1-97CB8C93400C}"/>
              </c:ext>
            </c:extLst>
          </c:dPt>
          <c:cat>
            <c:strRef>
              <c:f>Sheet1!$A$2:$A$6</c:f>
              <c:strCache>
                <c:ptCount val="5"/>
                <c:pt idx="0">
                  <c:v>R1 to 6</c:v>
                </c:pt>
                <c:pt idx="1">
                  <c:v>R7</c:v>
                </c:pt>
                <c:pt idx="2">
                  <c:v>R8</c:v>
                </c:pt>
                <c:pt idx="3">
                  <c:v>R9</c:v>
                </c:pt>
                <c:pt idx="4">
                  <c:v>R10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194167</c:v>
                </c:pt>
                <c:pt idx="1">
                  <c:v>17163</c:v>
                </c:pt>
                <c:pt idx="2">
                  <c:v>77883</c:v>
                </c:pt>
                <c:pt idx="3">
                  <c:v>18569</c:v>
                </c:pt>
                <c:pt idx="4">
                  <c:v>113573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789-B148-87C1-97CB8C9340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l"/>
      <c:layout>
        <c:manualLayout>
          <c:xMode val="edge"/>
          <c:yMode val="edge"/>
          <c:x val="3.1169647144868501E-2"/>
          <c:y val="6.3507057532433589E-2"/>
          <c:w val="0.5044807390396967"/>
          <c:h val="0.8729858849351328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241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 Image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571499" y="2571988"/>
            <a:ext cx="7917982" cy="67794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3300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400"/>
            </a:lvl2pPr>
            <a:lvl3pPr lvl="2" indent="0">
              <a:spcBef>
                <a:spcPts val="0"/>
              </a:spcBef>
              <a:buSzPct val="78571"/>
              <a:buNone/>
              <a:defRPr sz="1400"/>
            </a:lvl3pPr>
            <a:lvl4pPr lvl="3" indent="0">
              <a:spcBef>
                <a:spcPts val="0"/>
              </a:spcBef>
              <a:buSzPct val="78571"/>
              <a:buNone/>
              <a:defRPr sz="1400"/>
            </a:lvl4pPr>
            <a:lvl5pPr lvl="4" indent="0">
              <a:spcBef>
                <a:spcPts val="0"/>
              </a:spcBef>
              <a:buSzPct val="78571"/>
              <a:buNone/>
              <a:defRPr sz="1400"/>
            </a:lvl5pPr>
            <a:lvl6pPr lvl="5" indent="0">
              <a:spcBef>
                <a:spcPts val="0"/>
              </a:spcBef>
              <a:buSzPct val="78571"/>
              <a:buNone/>
              <a:defRPr sz="1400"/>
            </a:lvl6pPr>
            <a:lvl7pPr lvl="6" indent="0">
              <a:spcBef>
                <a:spcPts val="0"/>
              </a:spcBef>
              <a:buSzPct val="78571"/>
              <a:buNone/>
              <a:defRPr sz="1400"/>
            </a:lvl7pPr>
            <a:lvl8pPr lvl="7" indent="0">
              <a:spcBef>
                <a:spcPts val="0"/>
              </a:spcBef>
              <a:buSzPct val="78571"/>
              <a:buNone/>
              <a:defRPr sz="1400"/>
            </a:lvl8pPr>
            <a:lvl9pPr lvl="8" indent="0">
              <a:spcBef>
                <a:spcPts val="0"/>
              </a:spcBef>
              <a:buSzPct val="78571"/>
              <a:buNone/>
              <a:defRPr sz="14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571499" y="3318987"/>
            <a:ext cx="7917982" cy="933212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buClr>
                <a:srgbClr val="7F7F7F"/>
              </a:buClr>
              <a:buSzPct val="100000"/>
              <a:buFont typeface="Arial"/>
              <a:buNone/>
              <a:defRPr sz="21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59" name="Shape 59"/>
          <p:cNvGrpSpPr/>
          <p:nvPr/>
        </p:nvGrpSpPr>
        <p:grpSpPr>
          <a:xfrm>
            <a:off x="0" y="595952"/>
            <a:ext cx="9141074" cy="1835951"/>
            <a:chOff x="0" y="1074510"/>
            <a:chExt cx="9141074" cy="1835951"/>
          </a:xfrm>
        </p:grpSpPr>
        <p:pic>
          <p:nvPicPr>
            <p:cNvPr id="60" name="Shape 60"/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084587"/>
              <a:ext cx="1823679" cy="18236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Shape 6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28800" y="1074510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Shape 6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57600" y="1084587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Shape 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486400" y="1084587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Shape 6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315200" y="1084587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Slide_OneColumnBulle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297611" y="424066"/>
            <a:ext cx="8531162" cy="39113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2600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400"/>
            </a:lvl2pPr>
            <a:lvl3pPr lvl="2" indent="0">
              <a:spcBef>
                <a:spcPts val="0"/>
              </a:spcBef>
              <a:buSzPct val="78571"/>
              <a:buNone/>
              <a:defRPr sz="1400"/>
            </a:lvl3pPr>
            <a:lvl4pPr lvl="3" indent="0">
              <a:spcBef>
                <a:spcPts val="0"/>
              </a:spcBef>
              <a:buSzPct val="78571"/>
              <a:buNone/>
              <a:defRPr sz="1400"/>
            </a:lvl4pPr>
            <a:lvl5pPr lvl="4" indent="0">
              <a:spcBef>
                <a:spcPts val="0"/>
              </a:spcBef>
              <a:buSzPct val="78571"/>
              <a:buNone/>
              <a:defRPr sz="1400"/>
            </a:lvl5pPr>
            <a:lvl6pPr lvl="5" indent="0">
              <a:spcBef>
                <a:spcPts val="0"/>
              </a:spcBef>
              <a:buSzPct val="78571"/>
              <a:buNone/>
              <a:defRPr sz="1400"/>
            </a:lvl6pPr>
            <a:lvl7pPr lvl="6" indent="0">
              <a:spcBef>
                <a:spcPts val="0"/>
              </a:spcBef>
              <a:buSzPct val="78571"/>
              <a:buNone/>
              <a:defRPr sz="1400"/>
            </a:lvl7pPr>
            <a:lvl8pPr lvl="7" indent="0">
              <a:spcBef>
                <a:spcPts val="0"/>
              </a:spcBef>
              <a:buSzPct val="78571"/>
              <a:buNone/>
              <a:defRPr sz="1400"/>
            </a:lvl8pPr>
            <a:lvl9pPr lvl="8" indent="0">
              <a:spcBef>
                <a:spcPts val="0"/>
              </a:spcBef>
              <a:buSzPct val="78571"/>
              <a:buNone/>
              <a:defRPr sz="1400"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ubTitle" idx="1"/>
          </p:nvPr>
        </p:nvSpPr>
        <p:spPr>
          <a:xfrm>
            <a:off x="297611" y="899332"/>
            <a:ext cx="8531162" cy="316993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buClr>
                <a:srgbClr val="7F7F7F"/>
              </a:buClr>
              <a:buSzPct val="100000"/>
              <a:buFont typeface="Arial"/>
              <a:buNone/>
              <a:defRPr sz="18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2"/>
          </p:nvPr>
        </p:nvSpPr>
        <p:spPr>
          <a:xfrm>
            <a:off x="297611" y="1369219"/>
            <a:ext cx="8531162" cy="310789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342900" marR="0" lvl="0" indent="-279400" algn="l" rtl="0">
              <a:lnSpc>
                <a:spcPct val="90000"/>
              </a:lnSpc>
              <a:spcBef>
                <a:spcPts val="800"/>
              </a:spcBef>
              <a:buClr>
                <a:srgbClr val="0066A1"/>
              </a:buClr>
              <a:buSzPct val="60000"/>
              <a:buFont typeface="Merriweather Sans"/>
              <a:buChar char="▶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96900" marR="0" lvl="1" indent="-1651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9800" marR="0" lvl="2" indent="-1778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44600" marR="0" lvl="3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87500" marR="0" lvl="4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marR="0" lvl="5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marR="0" lvl="6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marR="0" lvl="7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marR="0" lvl="8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" name="Picture 4" descr="NPSS2013logoTM-CMYK.jpg">
            <a:extLst>
              <a:ext uri="{FF2B5EF4-FFF2-40B4-BE49-F238E27FC236}">
                <a16:creationId xmlns:a16="http://schemas.microsoft.com/office/drawing/2014/main" id="{E382F075-778A-AD45-8F2D-85AF0564C9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53" t="22378" r="21166" b="18607"/>
          <a:stretch/>
        </p:blipFill>
        <p:spPr>
          <a:xfrm>
            <a:off x="8172443" y="3617893"/>
            <a:ext cx="853440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RT School, Cape Town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B3C6F-1288-4042-A2F1-916BDC8FDF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8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Shape 5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2" cy="5132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60858"/>
            <a:ext cx="9144000" cy="1380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9105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 txBox="1"/>
          <p:nvPr/>
        </p:nvSpPr>
        <p:spPr>
          <a:xfrm>
            <a:off x="284909" y="4628375"/>
            <a:ext cx="154305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" name="Shape 55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1"/>
          <a:stretch/>
        </p:blipFill>
        <p:spPr>
          <a:xfrm>
            <a:off x="8038947" y="4560577"/>
            <a:ext cx="857754" cy="49941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284909" y="4628375"/>
            <a:ext cx="154305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900" b="0" i="0" u="none" strike="noStrike" cap="none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3349" y="4553785"/>
            <a:ext cx="859278" cy="26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5" y="0"/>
            <a:ext cx="9140333" cy="68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57700"/>
            <a:ext cx="9140333" cy="6855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7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ieeexplore.ieee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-20955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</a:pPr>
            <a:r>
              <a:rPr lang="en-US" sz="3300" b="1" i="0" u="none" strike="noStrike" cap="none" dirty="0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rPr>
              <a:t>A warm welcome from IEEE Nuclear and Plasma Sciences Society (NPSS)</a:t>
            </a:r>
            <a:endParaRPr sz="3300" b="1" i="0" u="none" strike="noStrike" cap="none" dirty="0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571499" y="3658352"/>
            <a:ext cx="7917982" cy="933212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-133350" algn="l" rtl="0">
              <a:lnSpc>
                <a:spcPct val="90000"/>
              </a:lnSpc>
              <a:spcBef>
                <a:spcPts val="0"/>
              </a:spcBef>
              <a:buClr>
                <a:srgbClr val="7F7F7F"/>
              </a:buClr>
              <a:buSzPct val="100000"/>
              <a:buFont typeface="Arial"/>
              <a:buNone/>
            </a:pPr>
            <a:r>
              <a:rPr lang="en-US" sz="2100" b="1" i="1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Stefan </a:t>
            </a:r>
            <a:r>
              <a:rPr lang="en-US" sz="2100" b="1" i="1" u="none" strike="noStrike" cap="none" dirty="0" err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Ritt</a:t>
            </a:r>
            <a:endParaRPr lang="en-US" sz="2100" b="1" i="1" u="none" strike="noStrike" cap="none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-133350" algn="l" rtl="0">
              <a:lnSpc>
                <a:spcPct val="90000"/>
              </a:lnSpc>
              <a:spcBef>
                <a:spcPts val="0"/>
              </a:spcBef>
              <a:buClr>
                <a:srgbClr val="7F7F7F"/>
              </a:buClr>
              <a:buSzPct val="100000"/>
              <a:buFont typeface="Arial"/>
              <a:buNone/>
            </a:pPr>
            <a:r>
              <a:rPr lang="en-US" dirty="0"/>
              <a:t>Cape Town, July 2018</a:t>
            </a:r>
            <a:endParaRPr sz="2100" b="1" i="1" u="none" strike="noStrike" cap="none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0854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90636D-CC77-6444-B7D9-2F60DAC63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13" y="0"/>
            <a:ext cx="6447579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4B213C-C707-AC48-A0FA-C719871BF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393" y="961534"/>
            <a:ext cx="3679071" cy="41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43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A26434D-7F35-F549-9521-7574B7B67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482"/>
            <a:ext cx="9144000" cy="463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23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D51B30-599E-9F4F-B7AD-9712E599BA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is IEEE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81AA879-A540-AF41-ADA7-71E88E69F9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Advancing Technology to the Benefit of Humanity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6936BF-A17F-8A49-8078-8055EDA3A74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Non-profit organization</a:t>
            </a:r>
          </a:p>
          <a:p>
            <a:r>
              <a:rPr lang="en-US" dirty="0"/>
              <a:t>IEEE is the world’s largest technical professional organization (&gt; 400’000 members, &gt;120’000 student members) dedicated to advancing technology for the benefit of humanity.</a:t>
            </a:r>
          </a:p>
          <a:p>
            <a:r>
              <a:rPr lang="en-US" dirty="0"/>
              <a:t>Founded in US, now a global organization (more members outside the US than inside)</a:t>
            </a:r>
          </a:p>
          <a:p>
            <a:r>
              <a:rPr lang="en-US" dirty="0"/>
              <a:t>Responsible for 1’300+ standards (such as </a:t>
            </a:r>
            <a:r>
              <a:rPr lang="en-US" dirty="0" err="1"/>
              <a:t>WiFi</a:t>
            </a:r>
            <a:r>
              <a:rPr lang="en-US" dirty="0"/>
              <a:t>)</a:t>
            </a:r>
          </a:p>
          <a:p>
            <a:r>
              <a:rPr lang="en-US" dirty="0"/>
              <a:t>Host of 4M journal papers (https://</a:t>
            </a:r>
            <a:r>
              <a:rPr lang="en-US" dirty="0" err="1"/>
              <a:t>ieeexplore.ieee.org</a:t>
            </a:r>
            <a:r>
              <a:rPr lang="en-US" dirty="0"/>
              <a:t>/)</a:t>
            </a:r>
          </a:p>
          <a:p>
            <a:r>
              <a:rPr lang="en-US" dirty="0"/>
              <a:t>Sponsor of 1800+ conferences per year in 98 </a:t>
            </a:r>
            <a:r>
              <a:rPr lang="en-US" dirty="0" err="1"/>
              <a:t>coutries</a:t>
            </a:r>
            <a:endParaRPr lang="en-US" dirty="0"/>
          </a:p>
          <a:p>
            <a:r>
              <a:rPr lang="en-US" dirty="0"/>
              <a:t>2000+ chapters, 3000+ student branches</a:t>
            </a:r>
          </a:p>
          <a:p>
            <a:r>
              <a:rPr lang="en-US" dirty="0"/>
              <a:t>Sponsor of humanitarian projects (IEEE Smart Village)</a:t>
            </a:r>
          </a:p>
          <a:p>
            <a:r>
              <a:rPr lang="en-US" dirty="0"/>
              <a:t>Sponsor of schools, Distinguished Lecturers Program, ...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B940F7-3E18-EC42-AE6E-D521D235B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3039" y="2609457"/>
            <a:ext cx="2200635" cy="22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06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IEEE Organizational Governance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8" name="Line 48"/>
          <p:cNvSpPr>
            <a:spLocks noChangeAspect="1" noChangeShapeType="1"/>
          </p:cNvSpPr>
          <p:nvPr/>
        </p:nvSpPr>
        <p:spPr bwMode="auto">
          <a:xfrm>
            <a:off x="2701250" y="3626728"/>
            <a:ext cx="0" cy="17461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9" name="Line 48"/>
          <p:cNvSpPr>
            <a:spLocks noChangeAspect="1" noChangeShapeType="1"/>
          </p:cNvSpPr>
          <p:nvPr/>
        </p:nvSpPr>
        <p:spPr bwMode="auto">
          <a:xfrm>
            <a:off x="2696050" y="3301350"/>
            <a:ext cx="0" cy="12996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10" name="Line 55"/>
          <p:cNvSpPr>
            <a:spLocks noChangeAspect="1" noChangeShapeType="1"/>
          </p:cNvSpPr>
          <p:nvPr/>
        </p:nvSpPr>
        <p:spPr bwMode="auto">
          <a:xfrm>
            <a:off x="7429439" y="3313443"/>
            <a:ext cx="0" cy="20041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11" name="Line 54"/>
          <p:cNvSpPr>
            <a:spLocks noChangeAspect="1" noChangeShapeType="1"/>
          </p:cNvSpPr>
          <p:nvPr/>
        </p:nvSpPr>
        <p:spPr bwMode="auto">
          <a:xfrm>
            <a:off x="1751034" y="2337868"/>
            <a:ext cx="0" cy="1623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12" name="Line 54"/>
          <p:cNvSpPr>
            <a:spLocks noChangeAspect="1" noChangeShapeType="1"/>
          </p:cNvSpPr>
          <p:nvPr/>
        </p:nvSpPr>
        <p:spPr bwMode="auto">
          <a:xfrm>
            <a:off x="2701245" y="2338664"/>
            <a:ext cx="0" cy="1623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 dirty="0"/>
          </a:p>
        </p:txBody>
      </p:sp>
      <p:sp>
        <p:nvSpPr>
          <p:cNvPr id="13" name="Line 54"/>
          <p:cNvSpPr>
            <a:spLocks noChangeAspect="1" noChangeShapeType="1"/>
          </p:cNvSpPr>
          <p:nvPr/>
        </p:nvSpPr>
        <p:spPr bwMode="auto">
          <a:xfrm>
            <a:off x="3649693" y="2332685"/>
            <a:ext cx="0" cy="19123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14" name="Line 54"/>
          <p:cNvSpPr>
            <a:spLocks noChangeAspect="1" noChangeShapeType="1"/>
          </p:cNvSpPr>
          <p:nvPr/>
        </p:nvSpPr>
        <p:spPr bwMode="auto">
          <a:xfrm>
            <a:off x="4585973" y="2324023"/>
            <a:ext cx="0" cy="19989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15" name="Line 54"/>
          <p:cNvSpPr>
            <a:spLocks noChangeAspect="1" noChangeShapeType="1"/>
          </p:cNvSpPr>
          <p:nvPr/>
        </p:nvSpPr>
        <p:spPr bwMode="auto">
          <a:xfrm>
            <a:off x="5546676" y="2324023"/>
            <a:ext cx="0" cy="20563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16" name="Line 54"/>
          <p:cNvSpPr>
            <a:spLocks noChangeAspect="1" noChangeShapeType="1"/>
          </p:cNvSpPr>
          <p:nvPr/>
        </p:nvSpPr>
        <p:spPr bwMode="auto">
          <a:xfrm>
            <a:off x="6507485" y="2342860"/>
            <a:ext cx="0" cy="167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17" name="Line 54"/>
          <p:cNvSpPr>
            <a:spLocks noChangeAspect="1" noChangeShapeType="1"/>
          </p:cNvSpPr>
          <p:nvPr/>
        </p:nvSpPr>
        <p:spPr bwMode="auto">
          <a:xfrm>
            <a:off x="7420646" y="2342860"/>
            <a:ext cx="0" cy="1623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18" name="Line 62"/>
          <p:cNvSpPr>
            <a:spLocks noChangeAspect="1" noChangeShapeType="1"/>
          </p:cNvSpPr>
          <p:nvPr/>
        </p:nvSpPr>
        <p:spPr bwMode="auto">
          <a:xfrm>
            <a:off x="1753746" y="4340615"/>
            <a:ext cx="491067" cy="3419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 sz="1050"/>
          </a:p>
        </p:txBody>
      </p:sp>
      <p:sp>
        <p:nvSpPr>
          <p:cNvPr id="19" name="Line 63"/>
          <p:cNvSpPr>
            <a:spLocks noChangeAspect="1" noChangeShapeType="1"/>
          </p:cNvSpPr>
          <p:nvPr/>
        </p:nvSpPr>
        <p:spPr bwMode="auto">
          <a:xfrm flipH="1">
            <a:off x="2311426" y="4273222"/>
            <a:ext cx="522708" cy="2746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 sz="1050"/>
          </a:p>
        </p:txBody>
      </p:sp>
      <p:sp>
        <p:nvSpPr>
          <p:cNvPr id="20" name="Rectangle 35"/>
          <p:cNvSpPr>
            <a:spLocks noChangeAspect="1" noChangeArrowheads="1"/>
          </p:cNvSpPr>
          <p:nvPr/>
        </p:nvSpPr>
        <p:spPr bwMode="auto">
          <a:xfrm>
            <a:off x="2974854" y="1833104"/>
            <a:ext cx="2113138" cy="25199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</a:rPr>
              <a:t>Board of Directors (</a:t>
            </a:r>
            <a:r>
              <a:rPr lang="en-US" altLang="en-US" sz="1200" dirty="0" err="1">
                <a:solidFill>
                  <a:schemeClr val="bg1"/>
                </a:solidFill>
              </a:rPr>
              <a:t>BoD</a:t>
            </a:r>
            <a:r>
              <a:rPr lang="en-US" altLang="en-US" sz="1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1" name="Rectangle 36"/>
          <p:cNvSpPr>
            <a:spLocks noChangeAspect="1" noChangeArrowheads="1"/>
          </p:cNvSpPr>
          <p:nvPr/>
        </p:nvSpPr>
        <p:spPr bwMode="auto">
          <a:xfrm>
            <a:off x="6454998" y="1843153"/>
            <a:ext cx="1426372" cy="25199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</a:rPr>
              <a:t>Assembly</a:t>
            </a:r>
          </a:p>
        </p:txBody>
      </p:sp>
      <p:sp>
        <p:nvSpPr>
          <p:cNvPr id="22" name="Rectangle 37"/>
          <p:cNvSpPr>
            <a:spLocks noChangeAspect="1" noChangeArrowheads="1"/>
          </p:cNvSpPr>
          <p:nvPr/>
        </p:nvSpPr>
        <p:spPr bwMode="auto">
          <a:xfrm>
            <a:off x="3196115" y="2491988"/>
            <a:ext cx="869886" cy="251993"/>
          </a:xfrm>
          <a:prstGeom prst="rect">
            <a:avLst/>
          </a:prstGeom>
          <a:solidFill>
            <a:srgbClr val="0000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</a:rPr>
              <a:t>PSPB</a:t>
            </a:r>
          </a:p>
        </p:txBody>
      </p:sp>
      <p:sp>
        <p:nvSpPr>
          <p:cNvPr id="23" name="Rectangle 38"/>
          <p:cNvSpPr>
            <a:spLocks noChangeAspect="1" noChangeArrowheads="1"/>
          </p:cNvSpPr>
          <p:nvPr/>
        </p:nvSpPr>
        <p:spPr bwMode="auto">
          <a:xfrm>
            <a:off x="6045421" y="2502705"/>
            <a:ext cx="868066" cy="246287"/>
          </a:xfrm>
          <a:prstGeom prst="rect">
            <a:avLst/>
          </a:prstGeom>
          <a:solidFill>
            <a:srgbClr val="0000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163" dirty="0">
                <a:solidFill>
                  <a:schemeClr val="bg1"/>
                </a:solidFill>
              </a:rPr>
              <a:t>IEEE-USA</a:t>
            </a:r>
          </a:p>
        </p:txBody>
      </p:sp>
      <p:sp>
        <p:nvSpPr>
          <p:cNvPr id="24" name="Rectangle 39"/>
          <p:cNvSpPr>
            <a:spLocks noChangeAspect="1" noChangeArrowheads="1"/>
          </p:cNvSpPr>
          <p:nvPr/>
        </p:nvSpPr>
        <p:spPr bwMode="auto">
          <a:xfrm>
            <a:off x="5090826" y="2497837"/>
            <a:ext cx="866962" cy="251993"/>
          </a:xfrm>
          <a:prstGeom prst="rect">
            <a:avLst/>
          </a:prstGeom>
          <a:solidFill>
            <a:srgbClr val="0000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</a:rPr>
              <a:t>SA</a:t>
            </a:r>
          </a:p>
        </p:txBody>
      </p:sp>
      <p:sp>
        <p:nvSpPr>
          <p:cNvPr id="25" name="Rectangle 40"/>
          <p:cNvSpPr>
            <a:spLocks noChangeAspect="1" noChangeArrowheads="1"/>
          </p:cNvSpPr>
          <p:nvPr/>
        </p:nvSpPr>
        <p:spPr bwMode="auto">
          <a:xfrm>
            <a:off x="4142864" y="2496798"/>
            <a:ext cx="867462" cy="251993"/>
          </a:xfrm>
          <a:prstGeom prst="rect">
            <a:avLst/>
          </a:prstGeom>
          <a:solidFill>
            <a:srgbClr val="0000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</a:rPr>
              <a:t>EAB</a:t>
            </a:r>
          </a:p>
        </p:txBody>
      </p:sp>
      <p:sp>
        <p:nvSpPr>
          <p:cNvPr id="26" name="Rectangle 41"/>
          <p:cNvSpPr>
            <a:spLocks noChangeAspect="1" noChangeArrowheads="1"/>
          </p:cNvSpPr>
          <p:nvPr/>
        </p:nvSpPr>
        <p:spPr bwMode="auto">
          <a:xfrm>
            <a:off x="1311599" y="2486567"/>
            <a:ext cx="868674" cy="251993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MGA</a:t>
            </a:r>
          </a:p>
        </p:txBody>
      </p:sp>
      <p:sp>
        <p:nvSpPr>
          <p:cNvPr id="27" name="Rectangle 42"/>
          <p:cNvSpPr>
            <a:spLocks noChangeAspect="1" noChangeArrowheads="1"/>
          </p:cNvSpPr>
          <p:nvPr/>
        </p:nvSpPr>
        <p:spPr bwMode="auto">
          <a:xfrm>
            <a:off x="2259712" y="2486567"/>
            <a:ext cx="853887" cy="251993"/>
          </a:xfrm>
          <a:prstGeom prst="rect">
            <a:avLst/>
          </a:prstGeom>
          <a:solidFill>
            <a:srgbClr val="0000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TAB</a:t>
            </a:r>
          </a:p>
        </p:txBody>
      </p:sp>
      <p:sp>
        <p:nvSpPr>
          <p:cNvPr id="28" name="Rectangle 43"/>
          <p:cNvSpPr>
            <a:spLocks noChangeAspect="1" noChangeArrowheads="1"/>
          </p:cNvSpPr>
          <p:nvPr/>
        </p:nvSpPr>
        <p:spPr bwMode="auto">
          <a:xfrm>
            <a:off x="6988801" y="2500581"/>
            <a:ext cx="866339" cy="254116"/>
          </a:xfrm>
          <a:prstGeom prst="rect">
            <a:avLst/>
          </a:prstGeom>
          <a:solidFill>
            <a:srgbClr val="4A8319"/>
          </a:solidFill>
          <a:ln>
            <a:solidFill>
              <a:srgbClr val="4A8319"/>
            </a:solidFill>
          </a:ln>
          <a:effectLst/>
          <a:extLst/>
        </p:spPr>
        <p:txBody>
          <a:bodyPr wrap="square" lIns="67866" tIns="33338" rIns="67866" bIns="33338" anchor="ctr">
            <a:no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</a:rPr>
              <a:t>ED</a:t>
            </a:r>
          </a:p>
        </p:txBody>
      </p:sp>
      <p:sp>
        <p:nvSpPr>
          <p:cNvPr id="29" name="Line 44"/>
          <p:cNvSpPr>
            <a:spLocks noChangeAspect="1" noChangeShapeType="1"/>
          </p:cNvSpPr>
          <p:nvPr/>
        </p:nvSpPr>
        <p:spPr bwMode="auto">
          <a:xfrm>
            <a:off x="4088822" y="2101697"/>
            <a:ext cx="0" cy="2223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30" name="Line 45"/>
          <p:cNvSpPr>
            <a:spLocks noChangeAspect="1" noChangeShapeType="1"/>
          </p:cNvSpPr>
          <p:nvPr/>
        </p:nvSpPr>
        <p:spPr bwMode="auto">
          <a:xfrm>
            <a:off x="1744450" y="2332685"/>
            <a:ext cx="568498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31" name="Line 48"/>
          <p:cNvSpPr>
            <a:spLocks noChangeAspect="1" noChangeShapeType="1"/>
          </p:cNvSpPr>
          <p:nvPr/>
        </p:nvSpPr>
        <p:spPr bwMode="auto">
          <a:xfrm>
            <a:off x="1740740" y="3290936"/>
            <a:ext cx="0" cy="12996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32" name="Rectangle 51"/>
          <p:cNvSpPr>
            <a:spLocks noChangeAspect="1" noChangeArrowheads="1"/>
          </p:cNvSpPr>
          <p:nvPr/>
        </p:nvSpPr>
        <p:spPr bwMode="auto">
          <a:xfrm>
            <a:off x="1306403" y="3420902"/>
            <a:ext cx="868674" cy="205827"/>
          </a:xfrm>
          <a:prstGeom prst="rect">
            <a:avLst/>
          </a:prstGeom>
          <a:solidFill>
            <a:srgbClr val="0066FF"/>
          </a:solidFill>
          <a:ln>
            <a:solidFill>
              <a:srgbClr val="6699FF"/>
            </a:solidFill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900" dirty="0">
                <a:solidFill>
                  <a:schemeClr val="bg1"/>
                </a:solidFill>
              </a:rPr>
              <a:t>10 Regions</a:t>
            </a:r>
          </a:p>
        </p:txBody>
      </p:sp>
      <p:sp>
        <p:nvSpPr>
          <p:cNvPr id="33" name="Line 57"/>
          <p:cNvSpPr>
            <a:spLocks noChangeAspect="1" noChangeShapeType="1"/>
          </p:cNvSpPr>
          <p:nvPr/>
        </p:nvSpPr>
        <p:spPr bwMode="auto">
          <a:xfrm>
            <a:off x="4100795" y="1629478"/>
            <a:ext cx="0" cy="2046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34" name="Line 58"/>
          <p:cNvSpPr>
            <a:spLocks noChangeAspect="1" noChangeShapeType="1"/>
          </p:cNvSpPr>
          <p:nvPr/>
        </p:nvSpPr>
        <p:spPr bwMode="auto">
          <a:xfrm>
            <a:off x="5220463" y="1976037"/>
            <a:ext cx="123453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sp>
        <p:nvSpPr>
          <p:cNvPr id="35" name="Line 59"/>
          <p:cNvSpPr>
            <a:spLocks noChangeAspect="1" noChangeShapeType="1"/>
          </p:cNvSpPr>
          <p:nvPr/>
        </p:nvSpPr>
        <p:spPr bwMode="auto">
          <a:xfrm flipV="1">
            <a:off x="5220463" y="1633055"/>
            <a:ext cx="0" cy="3487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 sz="1050"/>
          </a:p>
        </p:txBody>
      </p:sp>
      <p:sp>
        <p:nvSpPr>
          <p:cNvPr id="36" name="Text Box 61"/>
          <p:cNvSpPr txBox="1">
            <a:spLocks noChangeAspect="1" noChangeArrowheads="1"/>
          </p:cNvSpPr>
          <p:nvPr/>
        </p:nvSpPr>
        <p:spPr bwMode="auto">
          <a:xfrm>
            <a:off x="1304918" y="4466747"/>
            <a:ext cx="1813876" cy="276999"/>
          </a:xfrm>
          <a:prstGeom prst="rect">
            <a:avLst/>
          </a:prstGeom>
          <a:solidFill>
            <a:srgbClr val="99CCFF"/>
          </a:solidFill>
          <a:ln>
            <a:solidFill>
              <a:srgbClr val="99CCFF"/>
            </a:solidFill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Chapters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311599" y="2744607"/>
            <a:ext cx="868674" cy="55399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900" dirty="0"/>
              <a:t>Member and Geographic Activities</a:t>
            </a:r>
          </a:p>
          <a:p>
            <a:pPr algn="ctr"/>
            <a:r>
              <a:rPr lang="it-IT" sz="900" dirty="0"/>
              <a:t>Board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59712" y="2747352"/>
            <a:ext cx="853887" cy="41549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900" dirty="0"/>
              <a:t>Technical Activities Board</a:t>
            </a:r>
          </a:p>
          <a:p>
            <a:pPr algn="ctr"/>
            <a:endParaRPr lang="it-IT" sz="900" dirty="0"/>
          </a:p>
        </p:txBody>
      </p:sp>
      <p:sp>
        <p:nvSpPr>
          <p:cNvPr id="39" name="TextBox 38"/>
          <p:cNvSpPr txBox="1"/>
          <p:nvPr/>
        </p:nvSpPr>
        <p:spPr>
          <a:xfrm>
            <a:off x="3197558" y="2750950"/>
            <a:ext cx="868674" cy="41549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900" dirty="0"/>
              <a:t>Publication Services and Products Board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43602" y="2752573"/>
            <a:ext cx="866725" cy="41549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900" dirty="0"/>
              <a:t>Educational Activities Board</a:t>
            </a:r>
          </a:p>
          <a:p>
            <a:pPr algn="ctr"/>
            <a:endParaRPr lang="it-IT" sz="900" dirty="0"/>
          </a:p>
        </p:txBody>
      </p:sp>
      <p:sp>
        <p:nvSpPr>
          <p:cNvPr id="41" name="TextBox 40"/>
          <p:cNvSpPr txBox="1"/>
          <p:nvPr/>
        </p:nvSpPr>
        <p:spPr>
          <a:xfrm>
            <a:off x="5089113" y="2755547"/>
            <a:ext cx="868674" cy="55399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900" dirty="0"/>
              <a:t>Standards Association</a:t>
            </a:r>
          </a:p>
          <a:p>
            <a:pPr algn="ctr"/>
            <a:endParaRPr lang="it-IT" sz="900" dirty="0"/>
          </a:p>
          <a:p>
            <a:pPr algn="ctr"/>
            <a:endParaRPr lang="it-IT" sz="900" dirty="0"/>
          </a:p>
        </p:txBody>
      </p:sp>
      <p:sp>
        <p:nvSpPr>
          <p:cNvPr id="42" name="TextBox 41"/>
          <p:cNvSpPr txBox="1"/>
          <p:nvPr/>
        </p:nvSpPr>
        <p:spPr>
          <a:xfrm>
            <a:off x="6044813" y="2752517"/>
            <a:ext cx="868674" cy="55399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endParaRPr lang="it-IT" sz="900" dirty="0"/>
          </a:p>
          <a:p>
            <a:pPr algn="ctr"/>
            <a:r>
              <a:rPr lang="it-IT" sz="900" dirty="0"/>
              <a:t>IEEE USA</a:t>
            </a:r>
          </a:p>
          <a:p>
            <a:pPr algn="ctr"/>
            <a:endParaRPr lang="it-IT" sz="900" dirty="0"/>
          </a:p>
          <a:p>
            <a:pPr algn="ctr"/>
            <a:endParaRPr lang="it-IT" sz="900" dirty="0"/>
          </a:p>
        </p:txBody>
      </p:sp>
      <p:sp>
        <p:nvSpPr>
          <p:cNvPr id="43" name="TextBox 42"/>
          <p:cNvSpPr txBox="1"/>
          <p:nvPr/>
        </p:nvSpPr>
        <p:spPr>
          <a:xfrm>
            <a:off x="6988801" y="2757719"/>
            <a:ext cx="866339" cy="553998"/>
          </a:xfrm>
          <a:prstGeom prst="rect">
            <a:avLst/>
          </a:prstGeom>
          <a:noFill/>
          <a:ln>
            <a:solidFill>
              <a:srgbClr val="4A8319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900" dirty="0"/>
              <a:t>Executive Director</a:t>
            </a:r>
          </a:p>
          <a:p>
            <a:pPr algn="ctr"/>
            <a:endParaRPr lang="it-IT" sz="900" dirty="0"/>
          </a:p>
          <a:p>
            <a:pPr algn="ctr"/>
            <a:endParaRPr lang="it-IT" sz="900" dirty="0"/>
          </a:p>
        </p:txBody>
      </p:sp>
      <p:sp>
        <p:nvSpPr>
          <p:cNvPr id="44" name="TextBox 43"/>
          <p:cNvSpPr txBox="1"/>
          <p:nvPr/>
        </p:nvSpPr>
        <p:spPr>
          <a:xfrm>
            <a:off x="6993943" y="3513852"/>
            <a:ext cx="866339" cy="692497"/>
          </a:xfrm>
          <a:prstGeom prst="rect">
            <a:avLst/>
          </a:prstGeom>
          <a:noFill/>
          <a:ln>
            <a:solidFill>
              <a:srgbClr val="4A8319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900" dirty="0"/>
              <a:t>Staff &amp; </a:t>
            </a:r>
            <a:br>
              <a:rPr lang="it-IT" sz="900" dirty="0"/>
            </a:br>
            <a:r>
              <a:rPr lang="it-IT" sz="900" dirty="0"/>
              <a:t>Society Executive Directors/</a:t>
            </a:r>
          </a:p>
          <a:p>
            <a:pPr algn="ctr"/>
            <a:r>
              <a:rPr lang="it-IT" sz="900" dirty="0"/>
              <a:t>Administrators</a:t>
            </a:r>
          </a:p>
        </p:txBody>
      </p:sp>
      <p:sp>
        <p:nvSpPr>
          <p:cNvPr id="45" name="Rectangle 51"/>
          <p:cNvSpPr>
            <a:spLocks noChangeAspect="1" noChangeArrowheads="1"/>
          </p:cNvSpPr>
          <p:nvPr/>
        </p:nvSpPr>
        <p:spPr bwMode="auto">
          <a:xfrm>
            <a:off x="1304918" y="3794904"/>
            <a:ext cx="870160" cy="534956"/>
          </a:xfrm>
          <a:prstGeom prst="rect">
            <a:avLst/>
          </a:prstGeom>
          <a:solidFill>
            <a:srgbClr val="6699FF"/>
          </a:solidFill>
          <a:ln>
            <a:solidFill>
              <a:srgbClr val="6699FF"/>
            </a:solidFill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13" dirty="0">
                <a:solidFill>
                  <a:schemeClr val="bg1"/>
                </a:solidFill>
              </a:rPr>
              <a:t>Sections &amp; Geographic Councils</a:t>
            </a:r>
          </a:p>
        </p:txBody>
      </p:sp>
      <p:sp>
        <p:nvSpPr>
          <p:cNvPr id="46" name="Rectangle 51"/>
          <p:cNvSpPr>
            <a:spLocks noChangeAspect="1" noChangeArrowheads="1"/>
          </p:cNvSpPr>
          <p:nvPr/>
        </p:nvSpPr>
        <p:spPr bwMode="auto">
          <a:xfrm>
            <a:off x="2257513" y="3800055"/>
            <a:ext cx="861281" cy="550344"/>
          </a:xfrm>
          <a:prstGeom prst="rect">
            <a:avLst/>
          </a:prstGeom>
          <a:solidFill>
            <a:srgbClr val="6699FF"/>
          </a:solidFill>
          <a:ln>
            <a:solidFill>
              <a:srgbClr val="6699FF"/>
            </a:solidFill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13" dirty="0">
                <a:solidFill>
                  <a:srgbClr val="FF3300"/>
                </a:solidFill>
              </a:rPr>
              <a:t>Societies </a:t>
            </a:r>
            <a:r>
              <a:rPr lang="en-US" altLang="en-US" sz="1013" dirty="0">
                <a:solidFill>
                  <a:schemeClr val="bg1"/>
                </a:solidFill>
              </a:rPr>
              <a:t>&amp; Technical Councils</a:t>
            </a:r>
            <a:endParaRPr lang="en-US" altLang="en-US" sz="1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en-US" sz="100" dirty="0">
              <a:solidFill>
                <a:schemeClr val="bg1"/>
              </a:solidFill>
            </a:endParaRPr>
          </a:p>
        </p:txBody>
      </p:sp>
      <p:sp>
        <p:nvSpPr>
          <p:cNvPr id="47" name="Rectangle 51"/>
          <p:cNvSpPr>
            <a:spLocks noChangeAspect="1" noChangeArrowheads="1"/>
          </p:cNvSpPr>
          <p:nvPr/>
        </p:nvSpPr>
        <p:spPr bwMode="auto">
          <a:xfrm>
            <a:off x="2257513" y="3418646"/>
            <a:ext cx="861281" cy="205827"/>
          </a:xfrm>
          <a:prstGeom prst="rect">
            <a:avLst/>
          </a:prstGeom>
          <a:solidFill>
            <a:srgbClr val="0066FF"/>
          </a:solidFill>
          <a:ln>
            <a:solidFill>
              <a:srgbClr val="6699FF"/>
            </a:solidFill>
          </a:ln>
          <a:effectLst/>
          <a:extLst/>
        </p:spPr>
        <p:txBody>
          <a:bodyPr wrap="square" lIns="67866" tIns="33338" rIns="67866" bIns="33338">
            <a:spAutoFit/>
          </a:bodyPr>
          <a:lstStyle>
            <a:lvl1pPr eaLnBrk="0" hangingPunct="0">
              <a:spcBef>
                <a:spcPts val="1800"/>
              </a:spcBef>
              <a:buSzPct val="135000"/>
              <a:buBlip>
                <a:blip r:embed="rId2"/>
              </a:buBlip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800"/>
              </a:spcBef>
              <a:buClr>
                <a:srgbClr val="595959"/>
              </a:buClr>
              <a:buFont typeface="Lucida Grande" pitchFamily="1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700"/>
              </a:spcBef>
              <a:buClr>
                <a:srgbClr val="595959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rgbClr val="595959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900" dirty="0">
                <a:solidFill>
                  <a:schemeClr val="bg1"/>
                </a:solidFill>
              </a:rPr>
              <a:t>10 Divisions</a:t>
            </a:r>
          </a:p>
        </p:txBody>
      </p:sp>
      <p:sp>
        <p:nvSpPr>
          <p:cNvPr id="48" name="Line 48"/>
          <p:cNvSpPr>
            <a:spLocks noChangeAspect="1" noChangeShapeType="1"/>
          </p:cNvSpPr>
          <p:nvPr/>
        </p:nvSpPr>
        <p:spPr bwMode="auto">
          <a:xfrm>
            <a:off x="1745940" y="3624471"/>
            <a:ext cx="0" cy="16933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050"/>
          </a:p>
        </p:txBody>
      </p:sp>
      <p:pic>
        <p:nvPicPr>
          <p:cNvPr id="49" name="Picture 48" descr="Screen Shot 2017-02-25 at 11.58.24 .png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794" y="832138"/>
            <a:ext cx="3028213" cy="722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96180" y="1447003"/>
            <a:ext cx="2353931" cy="253916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M E M B E R S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3197559" y="3672895"/>
            <a:ext cx="528355" cy="2010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9E066FB-0ED9-6D43-ABF4-1949F4BD5167}"/>
              </a:ext>
            </a:extLst>
          </p:cNvPr>
          <p:cNvSpPr txBox="1"/>
          <p:nvPr/>
        </p:nvSpPr>
        <p:spPr>
          <a:xfrm>
            <a:off x="3760640" y="3486033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are here!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DFFEBB7-7BCA-E143-9131-A2926E64C3DF}"/>
              </a:ext>
            </a:extLst>
          </p:cNvPr>
          <p:cNvCxnSpPr>
            <a:cxnSpLocks/>
          </p:cNvCxnSpPr>
          <p:nvPr/>
        </p:nvCxnSpPr>
        <p:spPr>
          <a:xfrm flipH="1">
            <a:off x="3196115" y="4682561"/>
            <a:ext cx="678301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743F425-9B02-C245-B0AC-54DB15171164}"/>
              </a:ext>
            </a:extLst>
          </p:cNvPr>
          <p:cNvSpPr txBox="1"/>
          <p:nvPr/>
        </p:nvSpPr>
        <p:spPr>
          <a:xfrm>
            <a:off x="3951737" y="4511588"/>
            <a:ext cx="3297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Chapters &amp; Student branches are here!</a:t>
            </a:r>
          </a:p>
        </p:txBody>
      </p:sp>
    </p:spTree>
    <p:extLst>
      <p:ext uri="{BB962C8B-B14F-4D97-AF65-F5344CB8AC3E}">
        <p14:creationId xmlns:p14="http://schemas.microsoft.com/office/powerpoint/2010/main" val="801834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IEEE Membership By Region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97611" y="1029409"/>
            <a:ext cx="8531162" cy="3107891"/>
          </a:xfrm>
        </p:spPr>
        <p:txBody>
          <a:bodyPr>
            <a:normAutofit/>
          </a:bodyPr>
          <a:lstStyle/>
          <a:p>
            <a:r>
              <a:rPr lang="en-US" dirty="0"/>
              <a:t>436,000 members</a:t>
            </a:r>
            <a:br>
              <a:rPr lang="en-US" dirty="0"/>
            </a:br>
            <a:r>
              <a:rPr lang="en-US" dirty="0"/>
              <a:t>as of 31 Dec. 2017</a:t>
            </a:r>
          </a:p>
          <a:p>
            <a:r>
              <a:rPr lang="en-US" dirty="0"/>
              <a:t>46 societies/councils</a:t>
            </a:r>
          </a:p>
          <a:p>
            <a:r>
              <a:rPr lang="en-US" dirty="0"/>
              <a:t>1600 conferences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6" name="Picture 2" descr="world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2069" y="1046935"/>
            <a:ext cx="5469073" cy="27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47367" y="2019081"/>
            <a:ext cx="1143000" cy="3000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350" b="1" dirty="0">
                <a:latin typeface="Arial" charset="0"/>
              </a:rPr>
              <a:t>R9</a:t>
            </a:r>
            <a:endParaRPr lang="en-US" sz="135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238512" y="3988498"/>
            <a:ext cx="1200150" cy="3000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350" b="1" dirty="0">
                <a:latin typeface="Arial" charset="0"/>
              </a:rPr>
              <a:t>R8</a:t>
            </a:r>
            <a:endParaRPr lang="en-US" sz="135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716532" y="2296900"/>
            <a:ext cx="1314450" cy="3000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350" b="1" dirty="0"/>
              <a:t>R10</a:t>
            </a:r>
            <a:endParaRPr lang="en-US" sz="135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293703" y="2414387"/>
            <a:ext cx="1600200" cy="3000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350" b="1" dirty="0">
                <a:latin typeface="Arial" charset="0"/>
              </a:rPr>
              <a:t>R1 to 6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889647" y="1087258"/>
            <a:ext cx="1143000" cy="3000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350" b="1" dirty="0">
                <a:latin typeface="Arial" charset="0"/>
              </a:rPr>
              <a:t>R7</a:t>
            </a:r>
            <a:endParaRPr lang="en-US" sz="1350" dirty="0">
              <a:latin typeface="Arial" charset="0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>
            <a:off x="4857750" y="2148983"/>
            <a:ext cx="305991" cy="1771650"/>
          </a:xfrm>
          <a:prstGeom prst="line">
            <a:avLst/>
          </a:prstGeom>
          <a:noFill/>
          <a:ln w="9525">
            <a:solidFill>
              <a:srgbClr val="2944B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50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6457950" y="2091833"/>
            <a:ext cx="742950" cy="285750"/>
          </a:xfrm>
          <a:prstGeom prst="line">
            <a:avLst/>
          </a:prstGeom>
          <a:noFill/>
          <a:ln w="9525">
            <a:solidFill>
              <a:srgbClr val="2944B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50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H="1" flipV="1">
            <a:off x="3461148" y="1359839"/>
            <a:ext cx="108388" cy="285750"/>
          </a:xfrm>
          <a:prstGeom prst="line">
            <a:avLst/>
          </a:prstGeom>
          <a:noFill/>
          <a:ln w="9525">
            <a:solidFill>
              <a:srgbClr val="2944B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50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2551003" y="1954973"/>
            <a:ext cx="776036" cy="600075"/>
          </a:xfrm>
          <a:prstGeom prst="line">
            <a:avLst/>
          </a:prstGeom>
          <a:noFill/>
          <a:ln w="9525">
            <a:solidFill>
              <a:srgbClr val="2944B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50"/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>
            <a:off x="4055099" y="2280403"/>
            <a:ext cx="345451" cy="413144"/>
          </a:xfrm>
          <a:prstGeom prst="line">
            <a:avLst/>
          </a:prstGeom>
          <a:noFill/>
          <a:ln w="9525">
            <a:solidFill>
              <a:srgbClr val="2944B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50"/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3319507975"/>
              </p:ext>
            </p:extLst>
          </p:nvPr>
        </p:nvGraphicFramePr>
        <p:xfrm>
          <a:off x="284204" y="2640373"/>
          <a:ext cx="2444686" cy="2375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120061" y="4539646"/>
            <a:ext cx="2158858" cy="3000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350" b="1" dirty="0">
                <a:latin typeface="Arial" charset="0"/>
              </a:rPr>
              <a:t>Membership by Region</a:t>
            </a:r>
          </a:p>
        </p:txBody>
      </p:sp>
    </p:spTree>
    <p:extLst>
      <p:ext uri="{BB962C8B-B14F-4D97-AF65-F5344CB8AC3E}">
        <p14:creationId xmlns:p14="http://schemas.microsoft.com/office/powerpoint/2010/main" val="1534470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A127E4-B352-9D4C-AA24-FE74E26DE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944" y="974747"/>
            <a:ext cx="3893401" cy="37518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EFFD45-F797-1D44-B65E-F79C95BEC3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IEEE Nuclear and Plasma Society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9F4797-C3B6-1E4E-A966-19095BFF26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Who are we?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872D32-E247-2B4E-8509-4955D125EEE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63500" indent="0">
              <a:buNone/>
            </a:pPr>
            <a:r>
              <a:rPr lang="en-US" dirty="0"/>
              <a:t>One of 39 IEEE societies</a:t>
            </a:r>
          </a:p>
          <a:p>
            <a:pPr marL="63500" indent="0">
              <a:buNone/>
            </a:pPr>
            <a:r>
              <a:rPr lang="en-US" dirty="0"/>
              <a:t>Website: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http://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ieee-npss.org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63500" indent="0">
              <a:buNone/>
            </a:pPr>
            <a:r>
              <a:rPr lang="en-US" dirty="0"/>
              <a:t>Facebook: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https://www.facebook.com/ieeenpss/</a:t>
            </a:r>
          </a:p>
          <a:p>
            <a:pPr marL="6350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63500" indent="0">
              <a:buNone/>
            </a:pPr>
            <a:r>
              <a:rPr lang="en-US" dirty="0"/>
              <a:t>2500-3000 members in 19 countries</a:t>
            </a:r>
          </a:p>
          <a:p>
            <a:pPr marL="63500" indent="0">
              <a:buNone/>
            </a:pPr>
            <a:r>
              <a:rPr lang="en-US" dirty="0"/>
              <a:t>8 Technical communities</a:t>
            </a:r>
          </a:p>
          <a:p>
            <a:pPr marL="635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34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NPSS Technical Committees (TC)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breadth of NPSS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Computer</a:t>
            </a:r>
            <a:r>
              <a:rPr lang="en-US" dirty="0"/>
              <a:t> Applications in Nuclear and Plasma Sciences (</a:t>
            </a:r>
            <a:r>
              <a:rPr lang="en-US" dirty="0">
                <a:solidFill>
                  <a:schemeClr val="tx1"/>
                </a:solidFill>
              </a:rPr>
              <a:t>C</a:t>
            </a:r>
            <a:r>
              <a:rPr lang="en-US" dirty="0"/>
              <a:t>ANPS)</a:t>
            </a:r>
          </a:p>
          <a:p>
            <a:r>
              <a:rPr lang="en-US" dirty="0">
                <a:solidFill>
                  <a:srgbClr val="FF0000"/>
                </a:solidFill>
              </a:rPr>
              <a:t>Fusion</a:t>
            </a:r>
            <a:r>
              <a:rPr lang="en-US" dirty="0"/>
              <a:t> Technology Committee (</a:t>
            </a:r>
            <a:r>
              <a:rPr lang="en-US" dirty="0">
                <a:solidFill>
                  <a:schemeClr val="tx1"/>
                </a:solidFill>
              </a:rPr>
              <a:t>F</a:t>
            </a:r>
            <a:r>
              <a:rPr lang="en-US" dirty="0"/>
              <a:t>TC)</a:t>
            </a:r>
          </a:p>
          <a:p>
            <a:r>
              <a:rPr lang="en-US" dirty="0"/>
              <a:t>Nuclear </a:t>
            </a:r>
            <a:r>
              <a:rPr lang="en-US" dirty="0">
                <a:solidFill>
                  <a:srgbClr val="FF0000"/>
                </a:solidFill>
              </a:rPr>
              <a:t>Medical Imaging </a:t>
            </a:r>
            <a:r>
              <a:rPr lang="en-US" dirty="0"/>
              <a:t>Sciences Committee (N</a:t>
            </a:r>
            <a:r>
              <a:rPr lang="en-US" dirty="0">
                <a:solidFill>
                  <a:schemeClr val="tx1"/>
                </a:solidFill>
              </a:rPr>
              <a:t>MI</a:t>
            </a:r>
            <a:r>
              <a:rPr lang="en-US" dirty="0"/>
              <a:t>SC)</a:t>
            </a:r>
          </a:p>
          <a:p>
            <a:r>
              <a:rPr lang="en-US" dirty="0"/>
              <a:t>Particle </a:t>
            </a:r>
            <a:r>
              <a:rPr lang="en-US" dirty="0">
                <a:solidFill>
                  <a:srgbClr val="FF0000"/>
                </a:solidFill>
              </a:rPr>
              <a:t>Accelerator</a:t>
            </a:r>
            <a:r>
              <a:rPr lang="en-US" dirty="0"/>
              <a:t> Science and Technology (P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dirty="0"/>
              <a:t>ST)</a:t>
            </a:r>
          </a:p>
          <a:p>
            <a:r>
              <a:rPr lang="en-US" dirty="0">
                <a:solidFill>
                  <a:srgbClr val="FF0000"/>
                </a:solidFill>
              </a:rPr>
              <a:t>Plasma</a:t>
            </a:r>
            <a:r>
              <a:rPr lang="en-US" dirty="0"/>
              <a:t> Science and Applications Committee (</a:t>
            </a:r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US" dirty="0"/>
              <a:t>SAC)</a:t>
            </a:r>
          </a:p>
          <a:p>
            <a:r>
              <a:rPr lang="en-US" dirty="0">
                <a:solidFill>
                  <a:srgbClr val="FF0000"/>
                </a:solidFill>
              </a:rPr>
              <a:t>Pulsed Power </a:t>
            </a:r>
            <a:r>
              <a:rPr lang="en-US" dirty="0"/>
              <a:t>Science and Technology (</a:t>
            </a:r>
            <a:r>
              <a:rPr lang="en-US" dirty="0">
                <a:solidFill>
                  <a:schemeClr val="tx1"/>
                </a:solidFill>
              </a:rPr>
              <a:t>PP</a:t>
            </a:r>
            <a:r>
              <a:rPr lang="en-US" dirty="0"/>
              <a:t>ST)</a:t>
            </a:r>
          </a:p>
          <a:p>
            <a:r>
              <a:rPr lang="en-US" dirty="0">
                <a:solidFill>
                  <a:srgbClr val="FF0000"/>
                </a:solidFill>
              </a:rPr>
              <a:t>Radiation Effects </a:t>
            </a:r>
            <a:r>
              <a:rPr lang="en-US" dirty="0"/>
              <a:t>Committee (</a:t>
            </a:r>
            <a:r>
              <a:rPr lang="en-US" dirty="0">
                <a:solidFill>
                  <a:schemeClr val="tx1"/>
                </a:solidFill>
              </a:rPr>
              <a:t>RE</a:t>
            </a:r>
            <a:r>
              <a:rPr lang="en-US" dirty="0"/>
              <a:t>C)</a:t>
            </a:r>
          </a:p>
          <a:p>
            <a:r>
              <a:rPr lang="en-US" dirty="0">
                <a:solidFill>
                  <a:srgbClr val="FF0000"/>
                </a:solidFill>
              </a:rPr>
              <a:t>Radiation Instrumentation </a:t>
            </a:r>
            <a:r>
              <a:rPr lang="en-US" dirty="0"/>
              <a:t>Technical Committee (</a:t>
            </a:r>
            <a:r>
              <a:rPr lang="en-US" dirty="0">
                <a:solidFill>
                  <a:schemeClr val="tx1"/>
                </a:solidFill>
              </a:rPr>
              <a:t>RI</a:t>
            </a:r>
            <a:r>
              <a:rPr lang="en-US" dirty="0"/>
              <a:t>TC)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33FD1C5-0B47-9449-AAC8-4F1F7729A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973" y="3834386"/>
            <a:ext cx="4448655" cy="10618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5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NPSS Journals</a:t>
            </a:r>
          </a:p>
          <a:p>
            <a:pPr algn="ctr" eaLnBrk="0" hangingPunct="0">
              <a:defRPr/>
            </a:pPr>
            <a:r>
              <a:rPr lang="en-US" sz="1200" i="1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IEEE Transactions on Nuclear Science</a:t>
            </a:r>
            <a:br>
              <a:rPr lang="en-US" sz="1200" i="1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</a:br>
            <a:r>
              <a:rPr lang="en-US" sz="1200" i="1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IEEE Transactions on Plasma Science</a:t>
            </a:r>
          </a:p>
          <a:p>
            <a:pPr algn="ctr" eaLnBrk="0" hangingPunct="0">
              <a:defRPr/>
            </a:pPr>
            <a:r>
              <a:rPr lang="en-US" sz="1200" i="1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IEEE Transactions on Medical Imaging</a:t>
            </a:r>
          </a:p>
          <a:p>
            <a:pPr algn="ctr" eaLnBrk="0" hangingPunct="0">
              <a:defRPr/>
            </a:pPr>
            <a:r>
              <a:rPr lang="en-US" sz="1200" i="1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IEEE Transactions on Radiation and Plasma Medical Sciences</a:t>
            </a:r>
          </a:p>
        </p:txBody>
      </p:sp>
    </p:spTree>
    <p:extLst>
      <p:ext uri="{BB962C8B-B14F-4D97-AF65-F5344CB8AC3E}">
        <p14:creationId xmlns:p14="http://schemas.microsoft.com/office/powerpoint/2010/main" val="1572892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AD0D9D-7EC0-DB49-B5B0-04D971E71D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NPSS benefits for members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2"/>
          </p:nvPr>
        </p:nvSpPr>
        <p:spPr/>
        <p:txBody>
          <a:bodyPr/>
          <a:lstStyle/>
          <a:p>
            <a:pPr marL="214313" indent="-214313">
              <a:buClr>
                <a:srgbClr val="008000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ea typeface="Arial Hebrew" charset="-79"/>
                <a:cs typeface="Arial Hebrew" charset="-79"/>
              </a:rPr>
              <a:t>IEEE NPSS Distinguished Lecture Program supports </a:t>
            </a:r>
            <a:r>
              <a:rPr lang="en-US" sz="1600" dirty="0">
                <a:solidFill>
                  <a:srgbClr val="FF0000"/>
                </a:solidFill>
                <a:ea typeface="Arial Hebrew" charset="-79"/>
                <a:cs typeface="Arial Hebrew" charset="-79"/>
              </a:rPr>
              <a:t>chapters</a:t>
            </a:r>
            <a:r>
              <a:rPr lang="en-US" sz="1600" dirty="0">
                <a:ea typeface="Arial Hebrew" charset="-79"/>
                <a:cs typeface="Arial Hebrew" charset="-79"/>
              </a:rPr>
              <a:t> and </a:t>
            </a:r>
            <a:r>
              <a:rPr lang="en-US" sz="1600" dirty="0">
                <a:solidFill>
                  <a:srgbClr val="FF0000"/>
                </a:solidFill>
                <a:ea typeface="Arial Hebrew" charset="-79"/>
                <a:cs typeface="Arial Hebrew" charset="-79"/>
              </a:rPr>
              <a:t>student branches</a:t>
            </a:r>
          </a:p>
          <a:p>
            <a:pPr marL="214313" indent="-214313">
              <a:buClr>
                <a:srgbClr val="008000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ea typeface="Arial Hebrew" charset="-79"/>
                <a:cs typeface="Arial Hebrew" charset="-79"/>
              </a:rPr>
              <a:t>IEEE/NPSS Members receive (partial list):</a:t>
            </a:r>
          </a:p>
          <a:p>
            <a:pPr lvl="2">
              <a:buClr>
                <a:schemeClr val="bg1">
                  <a:lumMod val="50000"/>
                </a:schemeClr>
              </a:buClr>
              <a:defRPr/>
            </a:pPr>
            <a:r>
              <a:rPr lang="en-US" sz="1600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Significant discounts on registration rates for NPSS Conferences </a:t>
            </a:r>
          </a:p>
          <a:p>
            <a:pPr lvl="2">
              <a:buClr>
                <a:schemeClr val="bg1">
                  <a:lumMod val="50000"/>
                </a:schemeClr>
              </a:buClr>
              <a:defRPr/>
            </a:pPr>
            <a:r>
              <a:rPr lang="en-US" sz="1600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Electronic access to NPSS Journals and Conference Records via </a:t>
            </a:r>
            <a:r>
              <a:rPr lang="en-US" sz="1600" u="sng" dirty="0" err="1">
                <a:solidFill>
                  <a:schemeClr val="tx1"/>
                </a:solidFill>
                <a:ea typeface="Arial Hebrew" charset="-79"/>
                <a:cs typeface="Arial Hebrew" charset="-79"/>
                <a:hlinkClick r:id="rId2"/>
              </a:rPr>
              <a:t>Xplore</a:t>
            </a:r>
            <a:r>
              <a:rPr lang="en-US" sz="1600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 </a:t>
            </a:r>
          </a:p>
          <a:p>
            <a:pPr lvl="2">
              <a:buClr>
                <a:schemeClr val="bg1">
                  <a:lumMod val="50000"/>
                </a:schemeClr>
              </a:buClr>
              <a:defRPr/>
            </a:pPr>
            <a:r>
              <a:rPr lang="en-US" sz="1600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Reduced rates on print subscriptions to NPSS publications</a:t>
            </a:r>
          </a:p>
          <a:p>
            <a:pPr lvl="2">
              <a:buClr>
                <a:schemeClr val="bg1">
                  <a:lumMod val="50000"/>
                </a:schemeClr>
              </a:buClr>
              <a:defRPr/>
            </a:pPr>
            <a:r>
              <a:rPr lang="en-US" sz="1600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Subscriptions to the monthly magazine </a:t>
            </a:r>
            <a:r>
              <a:rPr lang="en-US" sz="1600" i="1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SPECTRUM</a:t>
            </a:r>
            <a:r>
              <a:rPr lang="en-US" sz="1600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 and </a:t>
            </a:r>
            <a:r>
              <a:rPr lang="en-US" sz="1600" i="1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The Institute</a:t>
            </a:r>
            <a:r>
              <a:rPr lang="en-US" sz="1600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, a monthly news supplement</a:t>
            </a:r>
          </a:p>
          <a:p>
            <a:pPr lvl="2">
              <a:buClr>
                <a:schemeClr val="bg1">
                  <a:lumMod val="50000"/>
                </a:schemeClr>
              </a:buClr>
              <a:defRPr/>
            </a:pPr>
            <a:r>
              <a:rPr lang="en-US" sz="1600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Low rates on IEEE's many publications, discounted insurance rates …</a:t>
            </a:r>
          </a:p>
          <a:p>
            <a:pPr lvl="2">
              <a:buClr>
                <a:schemeClr val="bg1">
                  <a:lumMod val="50000"/>
                </a:schemeClr>
              </a:buClr>
              <a:defRPr/>
            </a:pPr>
            <a:r>
              <a:rPr lang="en-US" sz="1600" dirty="0">
                <a:solidFill>
                  <a:schemeClr val="tx1"/>
                </a:solidFill>
                <a:ea typeface="Arial Hebrew" charset="-79"/>
                <a:cs typeface="Arial Hebrew" charset="-79"/>
              </a:rPr>
              <a:t>NPSS Newsletter published four times per year</a:t>
            </a:r>
          </a:p>
        </p:txBody>
      </p:sp>
    </p:spTree>
    <p:extLst>
      <p:ext uri="{BB962C8B-B14F-4D97-AF65-F5344CB8AC3E}">
        <p14:creationId xmlns:p14="http://schemas.microsoft.com/office/powerpoint/2010/main" val="709752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C1C5-53A3-2E43-A32D-526D77D1C5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become IEEE member?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445F3-BF69-7B4E-ABAD-D1683E331F5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600" dirty="0"/>
              <a:t>Students: US$ 35 / year, full membership: US$  163 / year</a:t>
            </a:r>
          </a:p>
          <a:p>
            <a:r>
              <a:rPr lang="en-US" sz="1600" dirty="0"/>
              <a:t>Full members from South Africa can obtain a 50% fee reduction (US$ 82 / year)</a:t>
            </a:r>
          </a:p>
          <a:p>
            <a:r>
              <a:rPr lang="en-US" sz="1600" dirty="0"/>
              <a:t>Networking is extremely helpful especially in the early stage of your career</a:t>
            </a:r>
            <a:endParaRPr lang="en-US" sz="1500" dirty="0"/>
          </a:p>
          <a:p>
            <a:pPr lvl="1"/>
            <a:r>
              <a:rPr lang="en-US" sz="1500" dirty="0"/>
              <a:t>Job opening database</a:t>
            </a:r>
          </a:p>
          <a:p>
            <a:pPr lvl="1"/>
            <a:r>
              <a:rPr lang="en-US" sz="1500" dirty="0"/>
              <a:t>Women in </a:t>
            </a:r>
            <a:r>
              <a:rPr lang="en-US" sz="1500" dirty="0" err="1"/>
              <a:t>Engieering</a:t>
            </a:r>
            <a:r>
              <a:rPr lang="en-US" sz="1500" dirty="0"/>
              <a:t> events</a:t>
            </a:r>
          </a:p>
          <a:p>
            <a:pPr lvl="1"/>
            <a:r>
              <a:rPr lang="en-US" sz="1500" dirty="0" err="1"/>
              <a:t>Collabratec</a:t>
            </a:r>
            <a:r>
              <a:rPr lang="en-US" sz="1500" dirty="0"/>
              <a:t> (Facebook for engineers)</a:t>
            </a:r>
          </a:p>
          <a:p>
            <a:pPr lvl="1"/>
            <a:r>
              <a:rPr lang="en-US" sz="1500" dirty="0" err="1"/>
              <a:t>DataPort</a:t>
            </a:r>
            <a:r>
              <a:rPr lang="en-US" sz="1500" dirty="0"/>
              <a:t> (Cloud </a:t>
            </a:r>
            <a:r>
              <a:rPr lang="en-US" sz="1500" dirty="0" err="1"/>
              <a:t>storag</a:t>
            </a:r>
            <a:r>
              <a:rPr lang="en-US" sz="1500" dirty="0"/>
              <a:t> for scientific data)</a:t>
            </a:r>
          </a:p>
          <a:p>
            <a:pPr lvl="1"/>
            <a:r>
              <a:rPr lang="en-US" sz="1500" dirty="0"/>
              <a:t>Become a </a:t>
            </a:r>
            <a:r>
              <a:rPr lang="en-US" sz="1500" dirty="0" err="1"/>
              <a:t>voluteer</a:t>
            </a:r>
            <a:r>
              <a:rPr lang="en-US" sz="1500" dirty="0"/>
              <a:t> (help reviewing papers, help running conferences, ...)</a:t>
            </a:r>
          </a:p>
          <a:p>
            <a:r>
              <a:rPr lang="en-US" sz="1600" dirty="0"/>
              <a:t>Stay technical up-to-date (journals, conferences, online courses, …)</a:t>
            </a:r>
          </a:p>
          <a:p>
            <a:r>
              <a:rPr lang="en-US" sz="1600" dirty="0"/>
              <a:t>Need 12 members to form a </a:t>
            </a:r>
            <a:r>
              <a:rPr lang="en-US" sz="1600" dirty="0">
                <a:solidFill>
                  <a:srgbClr val="FF0000"/>
                </a:solidFill>
              </a:rPr>
              <a:t>chapter</a:t>
            </a:r>
            <a:r>
              <a:rPr lang="en-US" sz="1600" dirty="0"/>
              <a:t> or 6 student members to form a </a:t>
            </a:r>
            <a:r>
              <a:rPr lang="en-US" sz="1600" dirty="0">
                <a:solidFill>
                  <a:srgbClr val="FF0000"/>
                </a:solidFill>
              </a:rPr>
              <a:t>student branch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759246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541</Words>
  <Application>Microsoft Macintosh PowerPoint</Application>
  <PresentationFormat>On-screen Show (16:9)</PresentationFormat>
  <Paragraphs>100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ＭＳ Ｐゴシック</vt:lpstr>
      <vt:lpstr>ＭＳ Ｐゴシック</vt:lpstr>
      <vt:lpstr>Arial</vt:lpstr>
      <vt:lpstr>Arial Hebrew</vt:lpstr>
      <vt:lpstr>Calibri</vt:lpstr>
      <vt:lpstr>Merriweather Sans</vt:lpstr>
      <vt:lpstr>Noto Sans Symbols</vt:lpstr>
      <vt:lpstr>Verdana</vt:lpstr>
      <vt:lpstr>Title Slides</vt:lpstr>
      <vt:lpstr>Content Slides</vt:lpstr>
      <vt:lpstr>A warm welcome from IEEE Nuclear and Plasma Sciences Society (NPSS)</vt:lpstr>
      <vt:lpstr>PowerPoint Presentation</vt:lpstr>
      <vt:lpstr>What is IEEE</vt:lpstr>
      <vt:lpstr>IEEE Organizational Governance</vt:lpstr>
      <vt:lpstr>IEEE Membership By Region</vt:lpstr>
      <vt:lpstr>IEEE Nuclear and Plasma Society</vt:lpstr>
      <vt:lpstr>NPSS Technical Committees (TC)</vt:lpstr>
      <vt:lpstr>NPSS benefits for members</vt:lpstr>
      <vt:lpstr>Why become IEEE member?</vt:lpstr>
      <vt:lpstr>PowerPoint Presentation</vt:lpstr>
    </vt:vector>
  </TitlesOfParts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Faith A Agnew</dc:creator>
  <cp:lastModifiedBy>Microsoft Office User</cp:lastModifiedBy>
  <cp:revision>50</cp:revision>
  <dcterms:modified xsi:type="dcterms:W3CDTF">2018-07-06T10:55:41Z</dcterms:modified>
</cp:coreProperties>
</file>