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2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420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318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914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732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2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320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7/24/16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435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8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48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15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C84-BFC7-1543-A19B-E35D91D2946F}" type="datetimeFigureOut">
              <a:rPr lang="en-US" smtClean="0"/>
              <a:t>7/24/16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256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11C84-BFC7-1543-A19B-E35D91D2946F}" type="datetimeFigureOut">
              <a:rPr lang="en-US" smtClean="0"/>
              <a:t>7/24/16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75B6F-34E9-FD4C-99FD-08296F95B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8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Raspberry Pi “Sensor” package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 small 20x30mm</a:t>
            </a:r>
            <a:r>
              <a:rPr lang="en-US" baseline="30000" dirty="0" smtClean="0"/>
              <a:t>2</a:t>
            </a:r>
            <a:r>
              <a:rPr lang="en-US" dirty="0" smtClean="0"/>
              <a:t> hand-made board</a:t>
            </a:r>
          </a:p>
          <a:p>
            <a:r>
              <a:rPr lang="en-US" smtClean="0"/>
              <a:t>it has a </a:t>
            </a:r>
            <a:r>
              <a:rPr lang="en-US" dirty="0" smtClean="0"/>
              <a:t>temperature readout</a:t>
            </a:r>
          </a:p>
          <a:p>
            <a:r>
              <a:rPr lang="en-US" dirty="0" smtClean="0"/>
              <a:t>It has a header for an infrared receiver that allows to control things with a remote</a:t>
            </a:r>
          </a:p>
          <a:p>
            <a:r>
              <a:rPr lang="en-US" dirty="0" smtClean="0"/>
              <a:t>It has two LEDs that can be turned on and off through GPIO pins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98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(Infrared)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88307" y="1640241"/>
            <a:ext cx="640864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apt-get  install </a:t>
            </a:r>
            <a:r>
              <a:rPr lang="en-US" dirty="0" err="1" smtClean="0"/>
              <a:t>lirc</a:t>
            </a:r>
            <a:r>
              <a:rPr lang="en-US" dirty="0" smtClean="0"/>
              <a:t>  (Linux Infrared Controller) </a:t>
            </a:r>
          </a:p>
          <a:p>
            <a:pPr marL="342900" indent="-342900">
              <a:buAutoNum type="arabicParenR"/>
            </a:pPr>
            <a:r>
              <a:rPr lang="en-US" dirty="0" smtClean="0"/>
              <a:t>Edit 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lirc</a:t>
            </a:r>
            <a:r>
              <a:rPr lang="en-US" dirty="0" smtClean="0"/>
              <a:t>/</a:t>
            </a:r>
            <a:r>
              <a:rPr lang="en-US" dirty="0" err="1" smtClean="0"/>
              <a:t>hardware.conf</a:t>
            </a:r>
            <a:r>
              <a:rPr lang="en-US" dirty="0" smtClean="0"/>
              <a:t> to read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788307" y="4499870"/>
            <a:ext cx="789849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“mode2” refers to the infrared protocol which is virtually always used</a:t>
            </a:r>
          </a:p>
          <a:p>
            <a:endParaRPr lang="en-US" dirty="0" smtClean="0"/>
          </a:p>
          <a:p>
            <a:r>
              <a:rPr lang="en-US" dirty="0" smtClean="0"/>
              <a:t>mode2 –d  /</a:t>
            </a:r>
            <a:r>
              <a:rPr lang="en-US" dirty="0" err="1" smtClean="0"/>
              <a:t>dev</a:t>
            </a:r>
            <a:r>
              <a:rPr lang="en-US" dirty="0" smtClean="0"/>
              <a:t>/lirc0</a:t>
            </a:r>
          </a:p>
          <a:p>
            <a:r>
              <a:rPr lang="en-US" dirty="0" smtClean="0"/>
              <a:t>Will show you raw pulses from the transmitter</a:t>
            </a:r>
          </a:p>
          <a:p>
            <a:endParaRPr lang="en-US" dirty="0"/>
          </a:p>
          <a:p>
            <a:r>
              <a:rPr lang="en-US" dirty="0" smtClean="0"/>
              <a:t>The “</a:t>
            </a:r>
            <a:r>
              <a:rPr lang="en-US" dirty="0" err="1" smtClean="0"/>
              <a:t>Lirc</a:t>
            </a:r>
            <a:r>
              <a:rPr lang="en-US" dirty="0" smtClean="0"/>
              <a:t> Daemon” </a:t>
            </a:r>
            <a:r>
              <a:rPr lang="en-US" dirty="0" err="1" smtClean="0"/>
              <a:t>lircd</a:t>
            </a:r>
            <a:r>
              <a:rPr lang="en-US" dirty="0" smtClean="0"/>
              <a:t> interprets the pulses and can issue commands and trigger actions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8307" y="2517404"/>
            <a:ext cx="7689324" cy="175432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#Try to load appropriate kernel modules</a:t>
            </a:r>
          </a:p>
          <a:p>
            <a:r>
              <a:rPr lang="en-US" dirty="0" smtClean="0"/>
              <a:t>LOAD_MODULES=</a:t>
            </a:r>
            <a:r>
              <a:rPr lang="en-US" dirty="0" smtClean="0">
                <a:solidFill>
                  <a:srgbClr val="FF0000"/>
                </a:solidFill>
              </a:rPr>
              <a:t>false</a:t>
            </a:r>
          </a:p>
          <a:p>
            <a:r>
              <a:rPr lang="en-US" dirty="0" smtClean="0"/>
              <a:t># Run "</a:t>
            </a:r>
            <a:r>
              <a:rPr lang="en-US" dirty="0" err="1" smtClean="0"/>
              <a:t>lircd</a:t>
            </a:r>
            <a:r>
              <a:rPr lang="en-US" dirty="0" smtClean="0"/>
              <a:t> --driver=help" for a list of supported drivers.</a:t>
            </a:r>
          </a:p>
          <a:p>
            <a:r>
              <a:rPr lang="en-US" dirty="0" smtClean="0"/>
              <a:t>DRIVER=</a:t>
            </a:r>
            <a:r>
              <a:rPr lang="en-US" dirty="0" smtClean="0">
                <a:solidFill>
                  <a:srgbClr val="FF0000"/>
                </a:solidFill>
              </a:rPr>
              <a:t>""</a:t>
            </a:r>
          </a:p>
          <a:p>
            <a:r>
              <a:rPr lang="en-US" dirty="0" smtClean="0"/>
              <a:t># usually /</a:t>
            </a:r>
            <a:r>
              <a:rPr lang="en-US" dirty="0" err="1" smtClean="0"/>
              <a:t>dev</a:t>
            </a:r>
            <a:r>
              <a:rPr lang="en-US" dirty="0" smtClean="0"/>
              <a:t>/lirc0 is the correct setting for systems using </a:t>
            </a:r>
            <a:r>
              <a:rPr lang="en-US" dirty="0" err="1" smtClean="0"/>
              <a:t>udev</a:t>
            </a:r>
            <a:endParaRPr lang="en-US" dirty="0" smtClean="0"/>
          </a:p>
          <a:p>
            <a:r>
              <a:rPr lang="en-US" dirty="0" smtClean="0"/>
              <a:t>DEVICE="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dev</a:t>
            </a:r>
            <a:r>
              <a:rPr lang="en-US" dirty="0" smtClean="0">
                <a:solidFill>
                  <a:srgbClr val="FF0000"/>
                </a:solidFill>
              </a:rPr>
              <a:t>/lirc0</a:t>
            </a:r>
            <a:r>
              <a:rPr lang="en-US" dirty="0" smtClean="0"/>
              <a:t>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348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 Input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727202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Pi has software out of the box to read out one-wire “Dallas” protocol sensors</a:t>
            </a:r>
          </a:p>
          <a:p>
            <a:r>
              <a:rPr lang="en-US" sz="2800" dirty="0" smtClean="0"/>
              <a:t>We use it to read DS18B20 digital thermometers (by default on GPIO pin 4)</a:t>
            </a:r>
          </a:p>
          <a:p>
            <a:r>
              <a:rPr lang="en-US" sz="2800" dirty="0" smtClean="0"/>
              <a:t>We read a TSOP 312 infrared receiver (on GPIO pin 17 – default input) </a:t>
            </a:r>
          </a:p>
          <a:p>
            <a:r>
              <a:rPr lang="en-US" sz="2800" dirty="0" smtClean="0"/>
              <a:t>There two LEDs using GPIO pins 23 </a:t>
            </a:r>
            <a:br>
              <a:rPr lang="en-US" sz="2800" dirty="0" smtClean="0"/>
            </a:br>
            <a:r>
              <a:rPr lang="en-US" sz="2800" dirty="0" smtClean="0"/>
              <a:t>and 24</a:t>
            </a:r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880" y="1847325"/>
            <a:ext cx="1842991" cy="17524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5815" y="4019062"/>
            <a:ext cx="2385747" cy="15697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925282" y="2872824"/>
            <a:ext cx="1026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DS18B20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46817" y="4173268"/>
            <a:ext cx="1078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TSOP 312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62181" y="5756830"/>
            <a:ext cx="7609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Please distinguish between GPIO pin numbers (on the chip -&gt; function) and the pin number on the header. E.g. GPIO pin 4  is pin 7 on the header.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07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Connections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2788288" y="3020628"/>
            <a:ext cx="3226221" cy="202775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094" y="1903529"/>
            <a:ext cx="2611680" cy="45062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075584" y="2976384"/>
            <a:ext cx="360168" cy="2009531"/>
          </a:xfrm>
          <a:prstGeom prst="rect">
            <a:avLst/>
          </a:prstGeom>
          <a:solidFill>
            <a:schemeClr val="tx2">
              <a:lumMod val="40000"/>
              <a:lumOff val="60000"/>
              <a:alpha val="60000"/>
            </a:schemeClr>
          </a:solidFill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36500" y="3658866"/>
            <a:ext cx="360168" cy="1327785"/>
          </a:xfrm>
          <a:prstGeom prst="rect">
            <a:avLst/>
          </a:prstGeom>
          <a:solidFill>
            <a:schemeClr val="tx2">
              <a:lumMod val="40000"/>
              <a:lumOff val="60000"/>
              <a:alpha val="60000"/>
            </a:schemeClr>
          </a:solidFill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766198" y="4491538"/>
            <a:ext cx="74465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28444" y="3649127"/>
            <a:ext cx="1096425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Infrared input</a:t>
            </a:r>
            <a:endParaRPr lang="en-US" sz="20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142050" y="2958900"/>
            <a:ext cx="971044" cy="19105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7201" y="2473740"/>
            <a:ext cx="2026062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One-wire input (temperature)</a:t>
            </a:r>
            <a:endParaRPr lang="en-US" sz="20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363746" y="3845998"/>
            <a:ext cx="79265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57919" y="4291483"/>
            <a:ext cx="1821493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LED 1 Output</a:t>
            </a:r>
            <a:endParaRPr lang="en-US" sz="2000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758020" y="4877522"/>
            <a:ext cx="74465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549741" y="4677467"/>
            <a:ext cx="1821493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LED 2 Output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19806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Infrared Circuit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193" y="1569302"/>
            <a:ext cx="5308600" cy="42037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378882" y="3319099"/>
            <a:ext cx="971044" cy="19105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55066" y="2885066"/>
            <a:ext cx="1647632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Ground Pin 9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683842" y="3947450"/>
            <a:ext cx="1647632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3.3V Pin 17</a:t>
            </a:r>
            <a:endParaRPr lang="en-US" sz="20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190074" y="3852132"/>
            <a:ext cx="971044" cy="3185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46438" y="3557287"/>
            <a:ext cx="1647632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GPIO pin 17 / Pin 11</a:t>
            </a:r>
            <a:endParaRPr lang="en-US" sz="20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933290" y="3868140"/>
            <a:ext cx="815117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1902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552" y="4365782"/>
            <a:ext cx="5474844" cy="21746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Circuit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20450" y="3226310"/>
            <a:ext cx="1647632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Ground Pin 9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6775052" y="3226310"/>
            <a:ext cx="1647632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3.3V Pin 17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5212952" y="3809961"/>
            <a:ext cx="1647632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GPIO pin 4 / Pin 7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952" y="1493717"/>
            <a:ext cx="1562100" cy="13589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160" y="1566612"/>
            <a:ext cx="1842991" cy="175248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657562" y="2592111"/>
            <a:ext cx="1026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DS18B20 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455458" y="2123276"/>
            <a:ext cx="1012624" cy="10286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397546" y="2146458"/>
            <a:ext cx="900591" cy="10055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893084" y="2471481"/>
            <a:ext cx="1" cy="13390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271244" y="1900493"/>
            <a:ext cx="1524433" cy="952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3.3K Resistor between  3.3V and output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322972" y="5594814"/>
            <a:ext cx="596851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3.3K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06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LED 1 and 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66131" y="1921864"/>
            <a:ext cx="193638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3.3V Pin 17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592227" y="5445522"/>
            <a:ext cx="1539133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GPIO pin 23 </a:t>
            </a:r>
          </a:p>
          <a:p>
            <a:r>
              <a:rPr lang="en-US" sz="2000" dirty="0" smtClean="0"/>
              <a:t>/ Pin 16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523819" y="2321974"/>
            <a:ext cx="1808672" cy="3123548"/>
            <a:chOff x="1166131" y="2321974"/>
            <a:chExt cx="1808672" cy="312354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1166131" y="2321974"/>
              <a:ext cx="1808672" cy="180867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834674" y="4130646"/>
              <a:ext cx="287256" cy="986072"/>
            </a:xfrm>
            <a:prstGeom prst="rect">
              <a:avLst/>
            </a:prstGeom>
            <a:noFill/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>
              <a:stCxn id="5" idx="2"/>
            </p:cNvCxnSpPr>
            <p:nvPr/>
          </p:nvCxnSpPr>
          <p:spPr>
            <a:xfrm flipH="1">
              <a:off x="1970768" y="5116718"/>
              <a:ext cx="7534" cy="328804"/>
            </a:xfrm>
            <a:prstGeom prst="line">
              <a:avLst/>
            </a:prstGeom>
            <a:ln w="571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/>
          <p:cNvSpPr/>
          <p:nvPr/>
        </p:nvSpPr>
        <p:spPr>
          <a:xfrm>
            <a:off x="4024414" y="2032617"/>
            <a:ext cx="478849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smtClean="0"/>
              <a:t>echo 23 &gt; /</a:t>
            </a:r>
            <a:r>
              <a:rPr lang="es-ES_tradnl" dirty="0" err="1" smtClean="0"/>
              <a:t>sys</a:t>
            </a:r>
            <a:r>
              <a:rPr lang="es-ES_tradnl" dirty="0" smtClean="0"/>
              <a:t>/</a:t>
            </a:r>
            <a:r>
              <a:rPr lang="es-ES_tradnl" dirty="0" err="1" smtClean="0"/>
              <a:t>class</a:t>
            </a:r>
            <a:r>
              <a:rPr lang="es-ES_tradnl" dirty="0" smtClean="0"/>
              <a:t>/</a:t>
            </a:r>
            <a:r>
              <a:rPr lang="es-ES_tradnl" dirty="0" err="1" smtClean="0"/>
              <a:t>gpio</a:t>
            </a:r>
            <a:r>
              <a:rPr lang="es-ES_tradnl" dirty="0" smtClean="0"/>
              <a:t>/</a:t>
            </a:r>
            <a:r>
              <a:rPr lang="es-ES_tradnl" dirty="0" err="1" smtClean="0"/>
              <a:t>export</a:t>
            </a:r>
            <a:endParaRPr lang="es-ES_tradnl" dirty="0" smtClean="0"/>
          </a:p>
          <a:p>
            <a:r>
              <a:rPr lang="es-ES_tradnl" dirty="0"/>
              <a:t>e</a:t>
            </a:r>
            <a:r>
              <a:rPr lang="es-ES_tradnl" dirty="0" smtClean="0"/>
              <a:t>cho  </a:t>
            </a:r>
            <a:r>
              <a:rPr lang="es-ES_tradnl" dirty="0" err="1" smtClean="0"/>
              <a:t>out</a:t>
            </a:r>
            <a:r>
              <a:rPr lang="es-ES_tradnl" dirty="0" smtClean="0"/>
              <a:t> &gt; /</a:t>
            </a:r>
            <a:r>
              <a:rPr lang="es-ES_tradnl" dirty="0" err="1" smtClean="0"/>
              <a:t>sys</a:t>
            </a:r>
            <a:r>
              <a:rPr lang="es-ES_tradnl" dirty="0" smtClean="0"/>
              <a:t>/</a:t>
            </a:r>
            <a:r>
              <a:rPr lang="es-ES_tradnl" dirty="0" err="1" smtClean="0"/>
              <a:t>class</a:t>
            </a:r>
            <a:r>
              <a:rPr lang="es-ES_tradnl" dirty="0" smtClean="0"/>
              <a:t>/</a:t>
            </a:r>
            <a:r>
              <a:rPr lang="es-ES_tradnl" dirty="0" err="1" smtClean="0"/>
              <a:t>gpio</a:t>
            </a:r>
            <a:r>
              <a:rPr lang="es-ES_tradnl" dirty="0" smtClean="0"/>
              <a:t>/gpio23/</a:t>
            </a:r>
            <a:r>
              <a:rPr lang="es-ES_tradnl" dirty="0" err="1" smtClean="0"/>
              <a:t>direction</a:t>
            </a:r>
            <a:endParaRPr lang="es-ES_tradnl" dirty="0" smtClean="0"/>
          </a:p>
          <a:p>
            <a:endParaRPr lang="es-ES_tradnl" dirty="0"/>
          </a:p>
          <a:p>
            <a:r>
              <a:rPr lang="es-ES_tradnl" dirty="0"/>
              <a:t>e</a:t>
            </a:r>
            <a:r>
              <a:rPr lang="es-ES_tradnl" dirty="0" smtClean="0"/>
              <a:t>cho 1  &gt; /</a:t>
            </a:r>
            <a:r>
              <a:rPr lang="es-ES_tradnl" dirty="0" err="1" smtClean="0"/>
              <a:t>sys</a:t>
            </a:r>
            <a:r>
              <a:rPr lang="es-ES_tradnl" dirty="0" smtClean="0"/>
              <a:t>/</a:t>
            </a:r>
            <a:r>
              <a:rPr lang="es-ES_tradnl" dirty="0" err="1" smtClean="0"/>
              <a:t>class</a:t>
            </a:r>
            <a:r>
              <a:rPr lang="es-ES_tradnl" dirty="0" smtClean="0"/>
              <a:t>/</a:t>
            </a:r>
            <a:r>
              <a:rPr lang="es-ES_tradnl" dirty="0" err="1" smtClean="0"/>
              <a:t>gpio</a:t>
            </a:r>
            <a:r>
              <a:rPr lang="es-ES_tradnl" dirty="0" smtClean="0"/>
              <a:t>/gpio23/</a:t>
            </a:r>
            <a:r>
              <a:rPr lang="es-ES_tradnl" dirty="0" err="1" smtClean="0"/>
              <a:t>value</a:t>
            </a:r>
            <a:r>
              <a:rPr lang="es-ES_tradnl" dirty="0" smtClean="0"/>
              <a:t>  #</a:t>
            </a:r>
            <a:r>
              <a:rPr lang="es-ES_tradnl" dirty="0" err="1" smtClean="0"/>
              <a:t>turn</a:t>
            </a:r>
            <a:r>
              <a:rPr lang="es-ES_tradnl" dirty="0" smtClean="0"/>
              <a:t> </a:t>
            </a:r>
            <a:r>
              <a:rPr lang="es-ES_tradnl" dirty="0" err="1" smtClean="0"/>
              <a:t>on</a:t>
            </a:r>
            <a:endParaRPr lang="es-ES_tradnl" dirty="0" smtClean="0"/>
          </a:p>
          <a:p>
            <a:r>
              <a:rPr lang="es-ES_tradnl" dirty="0" smtClean="0"/>
              <a:t>echo 0  &gt; /</a:t>
            </a:r>
            <a:r>
              <a:rPr lang="es-ES_tradnl" dirty="0" err="1" smtClean="0"/>
              <a:t>sys</a:t>
            </a:r>
            <a:r>
              <a:rPr lang="es-ES_tradnl" dirty="0" smtClean="0"/>
              <a:t>/</a:t>
            </a:r>
            <a:r>
              <a:rPr lang="es-ES_tradnl" dirty="0" err="1" smtClean="0"/>
              <a:t>class</a:t>
            </a:r>
            <a:r>
              <a:rPr lang="es-ES_tradnl" dirty="0" smtClean="0"/>
              <a:t>/</a:t>
            </a:r>
            <a:r>
              <a:rPr lang="es-ES_tradnl" dirty="0" err="1" smtClean="0"/>
              <a:t>gpio</a:t>
            </a:r>
            <a:r>
              <a:rPr lang="es-ES_tradnl" dirty="0" smtClean="0"/>
              <a:t>/gpio23/</a:t>
            </a:r>
            <a:r>
              <a:rPr lang="es-ES_tradnl" dirty="0" err="1" smtClean="0"/>
              <a:t>value</a:t>
            </a:r>
            <a:r>
              <a:rPr lang="es-ES_tradnl" dirty="0" smtClean="0"/>
              <a:t>  # </a:t>
            </a:r>
            <a:r>
              <a:rPr lang="es-ES_tradnl" dirty="0" err="1" smtClean="0"/>
              <a:t>turn</a:t>
            </a:r>
            <a:r>
              <a:rPr lang="es-ES_tradnl" dirty="0" smtClean="0"/>
              <a:t> 0ff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146712" y="2328384"/>
            <a:ext cx="1808672" cy="3123548"/>
            <a:chOff x="1166131" y="2321974"/>
            <a:chExt cx="1808672" cy="312354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1166131" y="2321974"/>
              <a:ext cx="1808672" cy="1808672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1834674" y="4130646"/>
              <a:ext cx="287256" cy="986072"/>
            </a:xfrm>
            <a:prstGeom prst="rect">
              <a:avLst/>
            </a:prstGeom>
            <a:noFill/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>
              <a:stCxn id="27" idx="2"/>
            </p:cNvCxnSpPr>
            <p:nvPr/>
          </p:nvCxnSpPr>
          <p:spPr>
            <a:xfrm flipH="1">
              <a:off x="1970768" y="5116718"/>
              <a:ext cx="7534" cy="328804"/>
            </a:xfrm>
            <a:prstGeom prst="line">
              <a:avLst/>
            </a:prstGeom>
            <a:ln w="571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2350407" y="5451932"/>
            <a:ext cx="1539133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GPIO pin 24 </a:t>
            </a:r>
          </a:p>
          <a:p>
            <a:r>
              <a:rPr lang="en-US" sz="2000" dirty="0" smtClean="0"/>
              <a:t>/ Pin 18</a:t>
            </a:r>
          </a:p>
        </p:txBody>
      </p:sp>
    </p:spTree>
    <p:extLst>
      <p:ext uri="{BB962C8B-B14F-4D97-AF65-F5344CB8AC3E}">
        <p14:creationId xmlns:p14="http://schemas.microsoft.com/office/powerpoint/2010/main" val="1936392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177749" y="2573251"/>
            <a:ext cx="669927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s-ES_tradnl" dirty="0" err="1" smtClean="0"/>
              <a:t>dtoverlay</a:t>
            </a:r>
            <a:r>
              <a:rPr lang="es-ES_tradnl" dirty="0" smtClean="0"/>
              <a:t>=w1-gpio</a:t>
            </a:r>
          </a:p>
          <a:p>
            <a:endParaRPr lang="es-ES_tradnl" dirty="0" smtClean="0"/>
          </a:p>
          <a:p>
            <a:r>
              <a:rPr lang="es-ES_tradnl" dirty="0" err="1" smtClean="0"/>
              <a:t>dtoverlay</a:t>
            </a:r>
            <a:r>
              <a:rPr lang="es-ES_tradnl" dirty="0" smtClean="0"/>
              <a:t>=</a:t>
            </a:r>
            <a:r>
              <a:rPr lang="es-ES_tradnl" dirty="0" err="1" smtClean="0"/>
              <a:t>lirc-rpi,gpio_in_pin</a:t>
            </a:r>
            <a:r>
              <a:rPr lang="es-ES_tradnl" dirty="0" smtClean="0"/>
              <a:t>=17,gpio_in_pull=</a:t>
            </a:r>
            <a:r>
              <a:rPr lang="es-ES_tradnl" dirty="0" err="1" smtClean="0"/>
              <a:t>high,gpio_out_pin</a:t>
            </a:r>
            <a:r>
              <a:rPr lang="es-ES_tradnl" dirty="0" smtClean="0"/>
              <a:t>=18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3042" y="1824907"/>
            <a:ext cx="2916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Edit /boot/</a:t>
            </a:r>
            <a:r>
              <a:rPr lang="en-US" dirty="0" err="1" smtClean="0"/>
              <a:t>config.txt</a:t>
            </a:r>
            <a:r>
              <a:rPr lang="en-US" dirty="0" smtClean="0"/>
              <a:t> and add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37050" y="4152558"/>
            <a:ext cx="1344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Then reboot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314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(DS18B20)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0448" y="3726613"/>
            <a:ext cx="6290905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dirty="0"/>
              <a:t># cat /sys/devices/w1_bus_master1/28-0000065e5516/w1_slave</a:t>
            </a:r>
          </a:p>
          <a:p>
            <a:r>
              <a:rPr lang="en-US" dirty="0"/>
              <a:t>31 01 4b 46 7f </a:t>
            </a:r>
            <a:r>
              <a:rPr lang="en-US" dirty="0" err="1"/>
              <a:t>ff</a:t>
            </a:r>
            <a:r>
              <a:rPr lang="en-US" dirty="0"/>
              <a:t> 0f 10 1f : </a:t>
            </a:r>
            <a:r>
              <a:rPr lang="en-US" dirty="0" err="1"/>
              <a:t>crc</a:t>
            </a:r>
            <a:r>
              <a:rPr lang="en-US" dirty="0"/>
              <a:t>=1f YES</a:t>
            </a:r>
          </a:p>
          <a:p>
            <a:r>
              <a:rPr lang="en-US" dirty="0"/>
              <a:t>31 01 4b 46 7f </a:t>
            </a:r>
            <a:r>
              <a:rPr lang="en-US" dirty="0" err="1"/>
              <a:t>ff</a:t>
            </a:r>
            <a:r>
              <a:rPr lang="en-US" dirty="0"/>
              <a:t> 0f 10 1f </a:t>
            </a:r>
            <a:r>
              <a:rPr lang="en-US" b="1" dirty="0">
                <a:solidFill>
                  <a:srgbClr val="FF0000"/>
                </a:solidFill>
              </a:rPr>
              <a:t>t=19062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8307" y="1640241"/>
            <a:ext cx="64086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DS18B20 sensor has a unique and unchangeable 64bit serial number assigned by the manufacturer.</a:t>
            </a:r>
          </a:p>
          <a:p>
            <a:endParaRPr lang="en-US" dirty="0" smtClean="0"/>
          </a:p>
          <a:p>
            <a:r>
              <a:rPr lang="en-US" dirty="0" smtClean="0"/>
              <a:t>It shows up as </a:t>
            </a:r>
          </a:p>
          <a:p>
            <a:r>
              <a:rPr lang="en-US" dirty="0" smtClean="0"/>
              <a:t>/sys/devices/w1_bus_master1/28-xxxxxxxxxxxxxx/</a:t>
            </a:r>
          </a:p>
          <a:p>
            <a:r>
              <a:rPr lang="en-US" dirty="0" smtClean="0"/>
              <a:t>where 28- is the device type and </a:t>
            </a:r>
            <a:r>
              <a:rPr lang="en-US" dirty="0" err="1" smtClean="0"/>
              <a:t>xxxxxxxxxx</a:t>
            </a:r>
            <a:r>
              <a:rPr lang="en-US" dirty="0" smtClean="0"/>
              <a:t> is the serial number </a:t>
            </a:r>
            <a:endParaRPr lang="en-US" dirty="0"/>
          </a:p>
          <a:p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365289" y="4649943"/>
            <a:ext cx="971044" cy="3185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177570" y="4971836"/>
            <a:ext cx="55668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This is the temperature in “</a:t>
            </a:r>
            <a:r>
              <a:rPr lang="en-US" dirty="0" err="1" smtClean="0"/>
              <a:t>milli</a:t>
            </a:r>
            <a:r>
              <a:rPr lang="en-US" dirty="0" smtClean="0"/>
              <a:t>-Centigrade” </a:t>
            </a:r>
          </a:p>
          <a:p>
            <a:r>
              <a:rPr lang="en-US" dirty="0" smtClean="0"/>
              <a:t> ( e.g. </a:t>
            </a:r>
            <a:r>
              <a:rPr lang="en-US" dirty="0" smtClean="0"/>
              <a:t>19062</a:t>
            </a:r>
            <a:r>
              <a:rPr lang="en-US" dirty="0" smtClean="0"/>
              <a:t> </a:t>
            </a:r>
            <a:r>
              <a:rPr lang="en-US" dirty="0" smtClean="0"/>
              <a:t>deg. C  = </a:t>
            </a:r>
            <a:r>
              <a:rPr lang="en-US" dirty="0" smtClean="0"/>
              <a:t>66.31</a:t>
            </a:r>
            <a:r>
              <a:rPr lang="en-US" dirty="0" smtClean="0"/>
              <a:t> </a:t>
            </a:r>
            <a:r>
              <a:rPr lang="en-US" dirty="0" smtClean="0"/>
              <a:t>F)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199" y="5814189"/>
            <a:ext cx="843315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 smtClean="0"/>
              <a:t># </a:t>
            </a:r>
            <a:r>
              <a:rPr lang="en-US" sz="1700" dirty="0" err="1" smtClean="0"/>
              <a:t>grep</a:t>
            </a:r>
            <a:r>
              <a:rPr lang="en-US" sz="1700" dirty="0" smtClean="0"/>
              <a:t> t= /sys/devices/w1_bus_master1/28-</a:t>
            </a:r>
            <a:r>
              <a:rPr lang="en-US" sz="1700" dirty="0" smtClean="0"/>
              <a:t>0000065e5516/</a:t>
            </a:r>
            <a:r>
              <a:rPr lang="en-US" sz="1700" dirty="0" smtClean="0"/>
              <a:t>w1_slave | </a:t>
            </a:r>
            <a:r>
              <a:rPr lang="en-US" sz="1700" dirty="0" err="1" smtClean="0"/>
              <a:t>awk</a:t>
            </a:r>
            <a:r>
              <a:rPr lang="en-US" sz="1700" dirty="0" smtClean="0"/>
              <a:t> -F= '{print $NF</a:t>
            </a:r>
            <a:r>
              <a:rPr lang="en-US" sz="1700" dirty="0" smtClean="0"/>
              <a:t>}’</a:t>
            </a:r>
            <a:endParaRPr lang="en-US" sz="1700" dirty="0" smtClean="0"/>
          </a:p>
          <a:p>
            <a:r>
              <a:rPr lang="en-US" sz="1700" dirty="0" smtClean="0"/>
              <a:t>19062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104721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more shell command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0448" y="1723157"/>
            <a:ext cx="6312433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dirty="0"/>
              <a:t># cat /sys/devices/w1_bus_master1/28-0000065e5516/w1_slave</a:t>
            </a:r>
          </a:p>
          <a:p>
            <a:r>
              <a:rPr lang="en-US" dirty="0"/>
              <a:t>31 01 4b 46 7f </a:t>
            </a:r>
            <a:r>
              <a:rPr lang="en-US" dirty="0" err="1"/>
              <a:t>ff</a:t>
            </a:r>
            <a:r>
              <a:rPr lang="en-US" dirty="0"/>
              <a:t> 0f 10 1f : </a:t>
            </a:r>
            <a:r>
              <a:rPr lang="en-US" dirty="0" err="1"/>
              <a:t>crc</a:t>
            </a:r>
            <a:r>
              <a:rPr lang="en-US" dirty="0"/>
              <a:t>=1f YES</a:t>
            </a:r>
          </a:p>
          <a:p>
            <a:r>
              <a:rPr lang="en-US" dirty="0"/>
              <a:t>31 01 4b 46 7f </a:t>
            </a:r>
            <a:r>
              <a:rPr lang="en-US" dirty="0" err="1"/>
              <a:t>ff</a:t>
            </a:r>
            <a:r>
              <a:rPr lang="en-US" dirty="0"/>
              <a:t> 0f 10 1f </a:t>
            </a:r>
            <a:r>
              <a:rPr lang="en-US" b="1" dirty="0">
                <a:solidFill>
                  <a:srgbClr val="FF0000"/>
                </a:solidFill>
              </a:rPr>
              <a:t>t=19062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3645" y="2969919"/>
            <a:ext cx="87606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/>
              <a:t>grep</a:t>
            </a:r>
            <a:r>
              <a:rPr lang="en-US" sz="2400" dirty="0" smtClean="0"/>
              <a:t> </a:t>
            </a:r>
            <a:r>
              <a:rPr lang="en-US" sz="2400" dirty="0" smtClean="0"/>
              <a:t>t= /sys/devices/w1_bus_master1</a:t>
            </a:r>
            <a:r>
              <a:rPr lang="en-US" sz="2400" dirty="0"/>
              <a:t>/28-0000065e5516/</a:t>
            </a:r>
            <a:r>
              <a:rPr lang="en-US" sz="2400" dirty="0" smtClean="0"/>
              <a:t>w1_slave | </a:t>
            </a:r>
            <a:r>
              <a:rPr lang="en-US" sz="2400" dirty="0" err="1" smtClean="0"/>
              <a:t>awk</a:t>
            </a:r>
            <a:r>
              <a:rPr lang="en-US" sz="2400" dirty="0" smtClean="0"/>
              <a:t> -F= '{print $NF</a:t>
            </a:r>
            <a:r>
              <a:rPr lang="en-US" sz="2400" dirty="0" smtClean="0"/>
              <a:t>}’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6518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1162</TotalTime>
  <Words>637</Words>
  <Application>Microsoft Macintosh PowerPoint</Application>
  <PresentationFormat>On-screen Show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Raspberry Pi “Sensor” package</vt:lpstr>
      <vt:lpstr>Sensor Input </vt:lpstr>
      <vt:lpstr>Connections</vt:lpstr>
      <vt:lpstr>Infrared Circuit </vt:lpstr>
      <vt:lpstr>Temperature Circuit </vt:lpstr>
      <vt:lpstr>LED 1 and 2</vt:lpstr>
      <vt:lpstr>Software</vt:lpstr>
      <vt:lpstr>Software (DS18B20)</vt:lpstr>
      <vt:lpstr>One more shell command</vt:lpstr>
      <vt:lpstr>Software (Infrared)</vt:lpstr>
    </vt:vector>
  </TitlesOfParts>
  <Company>Brookhaven National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Purschke</dc:creator>
  <cp:lastModifiedBy>Martin Purschke</cp:lastModifiedBy>
  <cp:revision>22</cp:revision>
  <dcterms:created xsi:type="dcterms:W3CDTF">2015-07-16T15:24:44Z</dcterms:created>
  <dcterms:modified xsi:type="dcterms:W3CDTF">2016-07-25T03:49:09Z</dcterms:modified>
</cp:coreProperties>
</file>