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</p:sldMasterIdLst>
  <p:notesMasterIdLst>
    <p:notesMasterId r:id="rId42"/>
  </p:notesMasterIdLst>
  <p:handoutMasterIdLst>
    <p:handoutMasterId r:id="rId43"/>
  </p:handoutMasterIdLst>
  <p:sldIdLst>
    <p:sldId id="256" r:id="rId29"/>
    <p:sldId id="357" r:id="rId30"/>
    <p:sldId id="362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367" r:id="rId39"/>
    <p:sldId id="376" r:id="rId40"/>
    <p:sldId id="377" r:id="rId41"/>
  </p:sldIdLst>
  <p:sldSz cx="13003213" cy="9752013"/>
  <p:notesSz cx="6858000" cy="9144000"/>
  <p:defaultTextStyle>
    <a:defPPr>
      <a:defRPr lang="en-GB"/>
    </a:defPPr>
    <a:lvl1pPr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1pPr>
    <a:lvl2pPr marL="742950" indent="-28575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2pPr>
    <a:lvl3pPr marL="11430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3pPr>
    <a:lvl4pPr marL="16002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4pPr>
    <a:lvl5pPr marL="20574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FFFCD"/>
    <a:srgbClr val="1D238F"/>
    <a:srgbClr val="0C0BFF"/>
    <a:srgbClr val="F4FFB1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87" autoAdjust="0"/>
  </p:normalViewPr>
  <p:slideViewPr>
    <p:cSldViewPr>
      <p:cViewPr>
        <p:scale>
          <a:sx n="66" d="100"/>
          <a:sy n="66" d="100"/>
        </p:scale>
        <p:origin x="-600" y="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.xml"/><Relationship Id="rId31" Type="http://schemas.openxmlformats.org/officeDocument/2006/relationships/slide" Target="slides/slide3.xml"/><Relationship Id="rId32" Type="http://schemas.openxmlformats.org/officeDocument/2006/relationships/slide" Target="slides/slide4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5.xml"/><Relationship Id="rId34" Type="http://schemas.openxmlformats.org/officeDocument/2006/relationships/slide" Target="slides/slide6.xml"/><Relationship Id="rId35" Type="http://schemas.openxmlformats.org/officeDocument/2006/relationships/slide" Target="slides/slide7.xml"/><Relationship Id="rId36" Type="http://schemas.openxmlformats.org/officeDocument/2006/relationships/slide" Target="slides/slide8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7" Type="http://schemas.openxmlformats.org/officeDocument/2006/relationships/slide" Target="slides/slide9.xml"/><Relationship Id="rId38" Type="http://schemas.openxmlformats.org/officeDocument/2006/relationships/slide" Target="slides/slide10.xml"/><Relationship Id="rId39" Type="http://schemas.openxmlformats.org/officeDocument/2006/relationships/slide" Target="slides/slide11.xml"/><Relationship Id="rId40" Type="http://schemas.openxmlformats.org/officeDocument/2006/relationships/slide" Target="slides/slide12.xml"/><Relationship Id="rId41" Type="http://schemas.openxmlformats.org/officeDocument/2006/relationships/slide" Target="slides/slide13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EA3-DE62-5748-B08F-A55EDB818D50}" type="datetimeFigureOut">
              <a:rPr lang="en-US" smtClean="0"/>
              <a:t>7/24/16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87693-1090-C54A-9912-2240EF63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42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8300"/>
            <a:ext cx="11788775" cy="1248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24366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043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3782-7F98-C240-B400-941BC47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50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CBC84-CF0E-6748-9A51-2D6D5BE0C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9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13F10-CD68-2443-9E49-10ABB378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616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E281-65E5-9D4B-9BFC-76737B3E5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0DD2-435F-FE47-B667-B04FA794E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75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D1A-655D-1C4C-8EFA-3B465160B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10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A53AF-FBD6-B34A-8CE3-EE9BAF37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86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6842D-90FF-7C40-A016-71B6868C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82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4298-CA30-DE4C-A964-C62585A07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4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7073-7A9C-A34F-8457-50ADD26A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7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1320800"/>
            <a:ext cx="2962275" cy="6859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36013" cy="6859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94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18DA-02BE-3441-A58D-D1AF053E0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24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22C4-13FB-734F-8574-A72C03BD2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04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0712-8108-BF48-95B4-A216FD381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77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938-C957-0344-80B1-38579BF2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026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93DE-CD06-0D40-9D08-03E5225AE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841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417D-D5F5-FE45-9515-BD80F9B8F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23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C4EA-1526-F84C-B573-6745E151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9D50-5311-0F49-BB62-5B63F8D4F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533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19A-786E-9B47-8DEE-8EDE2FF65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924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090-DC1D-6044-A330-E43E6CED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1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7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AF36-0378-3B4D-BB23-903E93675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569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A727C-017E-1D4A-8C5F-2B16CE82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36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02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220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54701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49450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1150" y="2324100"/>
            <a:ext cx="1951038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2194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07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627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0863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0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21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1123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48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10898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10898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881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8811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142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2924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48350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863600"/>
            <a:ext cx="5849938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2578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235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82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0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84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5501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9497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31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90525"/>
            <a:ext cx="2962275" cy="88280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36013" cy="8828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5215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2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791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8891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284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065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4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820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0731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48384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1295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248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1343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57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219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770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278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608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715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038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9923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0073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08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794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8136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96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7205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22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996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8739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188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2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0860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69932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368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99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733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8793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035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543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574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5016500"/>
            <a:ext cx="24590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164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3104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0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62815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98555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79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104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1320800"/>
            <a:ext cx="1266825" cy="735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49663" cy="7356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6026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32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33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78369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3939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4950" y="8470900"/>
            <a:ext cx="23955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16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802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7563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827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6637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1984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999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5688" y="7785100"/>
            <a:ext cx="2844800" cy="434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83588" cy="434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4217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39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9625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822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097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8449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2508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1801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5688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46506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3741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03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4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4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5279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5540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294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604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2346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9455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328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19010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76573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77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598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448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8184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058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9410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9246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3946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81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7559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99844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2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5587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5006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265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3549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153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9759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9285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366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726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9597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837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8924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2107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459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1890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429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4834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263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952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118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06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0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1457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09697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31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33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328613"/>
            <a:ext cx="126682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364966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5593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3705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982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02589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294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103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0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9519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32080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02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84250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6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2566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3345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9835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48116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3534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1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3333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60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1463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3254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88952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315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8385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E357-979D-8545-89F5-822D83CC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5538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B0091-CAD8-4A4F-9DD4-8AD6B1C13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924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6ACC-734F-E245-88B7-20D2ACEC0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215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2E05-7506-A54F-9BF1-C2E2C69AB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2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7C2B-0416-9B46-9D4B-98CC1FAA5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5829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62A5-C029-5E46-8CD6-80F66CE42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87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2D46-45B2-A645-9F98-65947C35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863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B41C-BAC7-A148-ADDE-A73E07BD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678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34A2-5BE3-9E49-AFC0-F18EF8F6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769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9433-09A6-1C4F-B506-98EAFAC0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752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F6B1-714D-3440-8BC9-206C4AE21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454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C30A-7EAE-9541-B0A4-4D5F08B9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5806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B757-34E8-C547-954A-0D5926DE2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0240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0F67-02F8-2F43-942A-81A67066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2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7253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1238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1238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71D0-F61A-C64E-A244-39FCEEBFD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231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BE8E-80A8-4A4A-9B7D-989DBB03F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486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25A8-0EF9-904F-ABC6-8A3D9514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90817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5A19-5F14-1444-B4F3-125BD95A0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4855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C739-91CD-AF44-9A36-203A157C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26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DBE46-7FD3-B145-B46C-3E340CFF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2573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C5D74-9DBD-2845-9933-4727D5CAA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9343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7537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7537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740-4E7D-C64C-BEF3-DAC1E8934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858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98AA-A84F-5C43-91EE-11B2DED9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03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58B8-1878-CB46-B5CA-3331AA433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8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488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B71B8-3DEC-854E-8206-274F2B0AE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42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058988"/>
            <a:ext cx="5443538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0663" y="2058988"/>
            <a:ext cx="5445125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DA82-3903-8749-9909-84B03440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2257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E790-372F-5B42-B4D4-150D8C76B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543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A9DF-C2D2-1446-87EC-9DAF05A7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863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D1B73-ED9E-474D-B069-916661F1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709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8DA-539F-F443-91BF-AAA7BE757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7047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57FE-5A73-7A4C-B2E6-111184D49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6439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91FAE-BE64-0C49-B08C-B1B2E5D9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8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6713" y="866775"/>
            <a:ext cx="2759075" cy="7791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866775"/>
            <a:ext cx="8129588" cy="779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EF29-73B2-3B47-857F-D9E789BD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99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6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4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2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1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4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2413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9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8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48350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5016500"/>
            <a:ext cx="5849938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77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8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6843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0995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1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2282825"/>
            <a:ext cx="2962275" cy="564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82825"/>
            <a:ext cx="8736013" cy="564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06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83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79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921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7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99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37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219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86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14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722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349EE-647D-2C4C-A4D1-D23182A1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805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014C-F727-CA43-80A3-B9D035ABD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00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4199E-56D3-8D4B-AAE4-E27AB6E7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69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C04B-1E1C-B746-8E1B-09FE8FFB8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90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3949-9787-B44A-8918-7C57BAAE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95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FE7E-9590-DA4C-B7D9-66BFB80F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8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7740-341E-C547-8366-C330FB5C6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172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806D-E244-684C-8FD5-216A5C4D1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17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B731-1B25-7345-A8EA-02F23F6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116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841B-B213-9C44-A146-500537F9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9C6F2-9FAF-6543-9BD2-A3953BA4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01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E32E-6611-0E42-81D9-E69FBED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936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E82-4E55-4342-9113-5E632C07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91A40-AAC3-EE4F-828F-F62E3770E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5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EFE-7898-6E4F-9985-33D8CEC0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275B-B27A-5046-B8B0-A66C5FCC6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976B-0482-0C45-970F-D05EB86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6F0C3-C80B-334A-8FD0-EFE5254B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203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9BB62-FF00-CE40-8532-4AA574458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3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B610-4ACA-6745-9643-A289F995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6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0B39-CBAF-E54A-B6AB-5336EF81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63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ADD7-D299-EA4B-9F24-31804CC71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09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DCD52-BDD6-0F48-8EF6-6CB1E6B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39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BB06-45C8-9840-9329-6B4E5F52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9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8940-BF53-6844-848B-F018018F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28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5BC7E-1A0D-4344-BD1F-D644FFCB7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6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F8BB-74BB-464F-A7BA-9A37D4B2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1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B8050-5692-0549-8127-7D5E4F3A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31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889C-F675-244F-B647-AF2E7DCD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254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B371-30EE-5941-8E85-A0CE73D1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37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48E4-6C3B-8D45-82DF-170EDEF24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83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68164-FF09-6D47-BE16-D689A817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28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C43E-8E6E-3E43-81E7-66AE9D51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6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9910-342F-7241-8A29-AB1339B8B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58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5B3-ADB6-6740-B866-03E0E0A3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85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0D47-F2EF-3A46-B1C2-2F3EBEA32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2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4D04F-76A8-EF47-B7A3-A6B9A92B7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25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2A506-835F-2D46-99E8-A7EC6ACE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5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FC3C-9F28-A14C-A5A7-2079C807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00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EA119-AA4E-2A4E-87AE-8B75F695F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23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8D25-08D3-6C40-986C-34B72D777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50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15E9-4330-FA45-B983-D71E966C2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30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9661-F860-3940-835C-E0690712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50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554-936B-594D-AA13-DCF3599F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7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47498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F6931AB-6532-304C-A554-03C4E777D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9E15170F-BF4F-F742-BA51-3C0C03EA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52888" cy="890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50688" cy="83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 flipH="1">
            <a:off x="90551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4419600" y="1778000"/>
            <a:ext cx="23813" cy="50546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68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688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80088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543800" y="7975600"/>
            <a:ext cx="1588" cy="1422400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41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502400" y="1803400"/>
            <a:ext cx="1588" cy="43180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477000" y="508000"/>
            <a:ext cx="23813" cy="80137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44323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85344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50688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64770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C6198F5-EBB4-8446-B074-2C0AE5D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A4BBA098-45FA-4740-B54A-326D89CB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1238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98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ft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866775"/>
            <a:ext cx="11041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058988"/>
            <a:ext cx="11041063" cy="659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55B6CC4-C500-8A48-94CD-4A9BC520D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50688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A926AD2-D67B-E04E-BF9D-5B4C5D9F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5AB99F3E-9034-EC4C-AB9F-1C4B533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6C080CF3-D0AE-524D-A0B6-6695C259E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7E25456-F0F1-4445-A779-BF3123C55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386806" y="1320800"/>
            <a:ext cx="10046494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 quick introduction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to networks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864100" y="5093921"/>
            <a:ext cx="3034506" cy="8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Martin L. Purschke</a:t>
            </a: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0" y="5791627"/>
            <a:ext cx="6031706" cy="22085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Gateways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712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You can reach everything that is on the same subnet directly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So everything that starts with 192.168.2.X we can get to directly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But what is with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www.bnl.gov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 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(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130.199.3.21)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For that you go through a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gateway</a:t>
            </a: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$ </a:t>
            </a:r>
            <a:r>
              <a:rPr lang="en-US" sz="2000" dirty="0" err="1">
                <a:solidFill>
                  <a:srgbClr val="606060"/>
                </a:solidFill>
                <a:latin typeface="Courier New"/>
                <a:cs typeface="Courier New"/>
              </a:rPr>
              <a:t>netstat</a:t>
            </a: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 -</a:t>
            </a:r>
            <a:r>
              <a:rPr lang="en-US" sz="2000" dirty="0" err="1">
                <a:solidFill>
                  <a:srgbClr val="606060"/>
                </a:solidFill>
                <a:latin typeface="Courier New"/>
                <a:cs typeface="Courier New"/>
              </a:rPr>
              <a:t>rn</a:t>
            </a:r>
            <a:endParaRPr lang="en-US" sz="2000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Routing tables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000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Internet: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Destination        Gateway        </a:t>
            </a:r>
            <a:r>
              <a:rPr lang="en-US" sz="2000" dirty="0" smtClean="0">
                <a:solidFill>
                  <a:srgbClr val="606060"/>
                </a:solidFill>
                <a:latin typeface="Courier New"/>
                <a:cs typeface="Courier New"/>
              </a:rPr>
              <a:t>Flags  Refs      </a:t>
            </a: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Use   </a:t>
            </a:r>
            <a:r>
              <a:rPr lang="en-US" sz="2000" dirty="0" err="1">
                <a:solidFill>
                  <a:srgbClr val="606060"/>
                </a:solidFill>
                <a:latin typeface="Courier New"/>
                <a:cs typeface="Courier New"/>
              </a:rPr>
              <a:t>Netif</a:t>
            </a: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 Expire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default            192.168.2.1    </a:t>
            </a:r>
            <a:r>
              <a:rPr lang="en-US" sz="2000" dirty="0" err="1" smtClean="0">
                <a:solidFill>
                  <a:srgbClr val="606060"/>
                </a:solidFill>
                <a:latin typeface="Courier New"/>
                <a:cs typeface="Courier New"/>
              </a:rPr>
              <a:t>UGSc</a:t>
            </a:r>
            <a:r>
              <a:rPr lang="en-US" sz="2000" dirty="0" smtClean="0">
                <a:solidFill>
                  <a:srgbClr val="606060"/>
                </a:solidFill>
                <a:latin typeface="Courier New"/>
                <a:cs typeface="Courier New"/>
              </a:rPr>
              <a:t>   30        </a:t>
            </a: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0     en1</a:t>
            </a:r>
            <a:endParaRPr lang="en-US" sz="2000" dirty="0" smtClean="0">
              <a:solidFill>
                <a:srgbClr val="606060"/>
              </a:solidFill>
              <a:latin typeface="Courier New"/>
              <a:cs typeface="Courier New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marL="519112" indent="-514350" eaLnBrk="1" hangingPunct="1">
              <a:spcBef>
                <a:spcPts val="763"/>
              </a:spcBef>
              <a:buClrTx/>
              <a:buFontTx/>
              <a:buAutoNum type="arabicParenBoth" startAt="24"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10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 bwMode="auto">
          <a:xfrm>
            <a:off x="3148806" y="7162006"/>
            <a:ext cx="2057400" cy="1295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94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How network packets travel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206" y="4126706"/>
            <a:ext cx="9728200" cy="4864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36374" y="6376193"/>
            <a:ext cx="6503238" cy="25853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From my house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 LIE (</a:t>
            </a:r>
            <a:r>
              <a:rPr lang="en-US" sz="1800" dirty="0" err="1" smtClean="0">
                <a:solidFill>
                  <a:schemeClr val="tx1"/>
                </a:solidFill>
              </a:rPr>
              <a:t>Lonhg</a:t>
            </a:r>
            <a:r>
              <a:rPr lang="en-US" sz="1800" dirty="0" smtClean="0">
                <a:solidFill>
                  <a:schemeClr val="tx1"/>
                </a:solidFill>
              </a:rPr>
              <a:t> Island Expressway)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-&gt;278W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-&gt;I95S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-&gt;NJ Turnpike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-&gt;Exit 4 Camden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-&gt;Bridge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-&gt;Philadelphia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43706" y="1638300"/>
            <a:ext cx="12230100" cy="2170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If you are a car driver and want to go from one place to another, you usually have some idea how to get to your destination.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When I drive from my home to Philadelphia, I know how to get there. </a:t>
            </a: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005806" y="4610100"/>
            <a:ext cx="7467600" cy="1866106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600" b="1" dirty="0" smtClean="0">
              <a:solidFill>
                <a:srgbClr val="00800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600" b="1" dirty="0" smtClean="0">
                <a:solidFill>
                  <a:srgbClr val="008000"/>
                </a:solidFill>
                <a:latin typeface="Arial Narrow" charset="0"/>
              </a:rPr>
              <a:t>Thi</a:t>
            </a:r>
            <a:r>
              <a:rPr lang="en-US" sz="3600" b="1" dirty="0" smtClean="0">
                <a:solidFill>
                  <a:srgbClr val="008000"/>
                </a:solidFill>
                <a:latin typeface="Arial Narrow" charset="0"/>
              </a:rPr>
              <a:t>s is not how a network packet travels!</a:t>
            </a:r>
            <a:endParaRPr lang="en-US" sz="3600" b="1" dirty="0" smtClean="0">
              <a:solidFill>
                <a:srgbClr val="00800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1368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How network packets travel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6" y="3263106"/>
            <a:ext cx="9271000" cy="6337300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577306" y="1751806"/>
            <a:ext cx="9944100" cy="266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The network packet has NO IDEA how to get to Philadelphia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At every turn there is “someone” standing saying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“Philadelphia? Make a right”.   “Make a left”. And so on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1777206" y="3656806"/>
            <a:ext cx="914400" cy="304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2158206" y="4114006"/>
            <a:ext cx="6705600" cy="24384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1806" y="7847013"/>
            <a:ext cx="5715000" cy="12961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Two packets to the same destination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do not need to take the same path!</a:t>
            </a:r>
            <a:endParaRPr lang="en-US" sz="3200" b="1" dirty="0" smtClean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9259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Going from Vietnam -&gt;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www.bnl.gov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712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But what is with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www.bnl.gov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 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(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130.199.3.21)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Traceroute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will show you the path </a:t>
            </a: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$ </a:t>
            </a:r>
            <a:r>
              <a:rPr lang="en-US" sz="2000" dirty="0" err="1">
                <a:solidFill>
                  <a:srgbClr val="606060"/>
                </a:solidFill>
                <a:latin typeface="Courier New"/>
                <a:cs typeface="Courier New"/>
              </a:rPr>
              <a:t>traceroute</a:t>
            </a: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sz="2000" dirty="0" err="1">
                <a:solidFill>
                  <a:srgbClr val="606060"/>
                </a:solidFill>
                <a:latin typeface="Courier New"/>
                <a:cs typeface="Courier New"/>
              </a:rPr>
              <a:t>www.bnl.gov</a:t>
            </a:r>
            <a:endParaRPr lang="en-US" sz="2000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 err="1">
                <a:solidFill>
                  <a:srgbClr val="606060"/>
                </a:solidFill>
                <a:latin typeface="Courier New"/>
                <a:cs typeface="Courier New"/>
              </a:rPr>
              <a:t>traceroute</a:t>
            </a: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 to cache3.bnl.gov (130.199.3.21), 64 hops max, 52 byte packets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1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vigor.router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(192.168.2.1)  1.291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0.752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1.758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2  192.168.93.253 (192.168.93.253)  21.509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9.787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7.499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3  123.21.240.1 (123.21.240.1)  17.003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21.830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19.799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4  172.17.32.66 (172.17.32.66)  11.929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6.681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3.333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5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localhost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(113.171.17.121)  2.688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3.019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localhost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(113.171.31.105)  14.617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6  * * *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7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localhost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(113.171.14.130)  10.099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vdc.vn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(123.29.10.238)  9.953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localhost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(113.171.14.62)  7.262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8  203.131.252.21 (203.131.252.21)  31.731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29.689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49.016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9  ae-9.r22.tkokhk01.hk.bb.gin.ntt.net (129.250.2.122)  169.338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31.765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36.917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10  ae-16.r30.tokyjp05.jp.bb.gin.ntt.net (129.250.5.133)  81.544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83.560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92.222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11  ae-4.r23.snjsca04.us.bb.gin.ntt.net (129.250.5.78)  176.699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173.570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173.948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12  ae-41.r02.snjsca04.us.bb.gin.ntt.net (129.250.6.119)  183.971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179.105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185.893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13 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eqx-sj.es.net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(206.223.116.137)  194.576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201.395 </a:t>
            </a:r>
            <a:r>
              <a:rPr lang="en-US" dirty="0" err="1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r>
              <a:rPr lang="en-US" dirty="0">
                <a:solidFill>
                  <a:srgbClr val="606060"/>
                </a:solidFill>
                <a:latin typeface="Courier New"/>
                <a:cs typeface="Courier New"/>
              </a:rPr>
              <a:t>  193.408 </a:t>
            </a:r>
            <a:r>
              <a:rPr lang="en-US" dirty="0" err="1" smtClean="0">
                <a:solidFill>
                  <a:srgbClr val="606060"/>
                </a:solidFill>
                <a:latin typeface="Courier New"/>
                <a:cs typeface="Courier New"/>
              </a:rPr>
              <a:t>ms</a:t>
            </a:r>
            <a:endParaRPr lang="en-US" dirty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23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What you should learn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53206" y="2120106"/>
            <a:ext cx="12548394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Understand an IPv4 address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See how networks packets travel</a:t>
            </a: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Understand a </a:t>
            </a:r>
            <a:r>
              <a:rPr lang="en-US" sz="3000" dirty="0" err="1" smtClean="0">
                <a:solidFill>
                  <a:schemeClr val="tx1"/>
                </a:solidFill>
                <a:latin typeface="Arial Narrow"/>
                <a:cs typeface="Arial Narrow"/>
              </a:rPr>
              <a:t>netmask</a:t>
            </a: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 and a broadcast address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What a gateway is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What is a </a:t>
            </a:r>
            <a:r>
              <a:rPr lang="en-US" sz="3000" dirty="0" err="1" smtClean="0">
                <a:solidFill>
                  <a:schemeClr val="tx1"/>
                </a:solidFill>
                <a:latin typeface="Arial Narrow"/>
                <a:cs typeface="Arial Narrow"/>
              </a:rPr>
              <a:t>nameserver</a:t>
            </a: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?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What is a time (</a:t>
            </a:r>
            <a:r>
              <a:rPr lang="en-US" sz="3000" dirty="0" err="1" smtClean="0">
                <a:solidFill>
                  <a:schemeClr val="tx1"/>
                </a:solidFill>
                <a:latin typeface="Arial Narrow"/>
                <a:cs typeface="Arial Narrow"/>
              </a:rPr>
              <a:t>ntp</a:t>
            </a: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) server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What a protocol is, and the difference between “network” and “protocol”</a:t>
            </a:r>
          </a:p>
          <a:p>
            <a:pPr marL="0" indent="0">
              <a:spcAft>
                <a:spcPts val="700"/>
              </a:spcAft>
            </a:pP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221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IPv4 and IPv6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49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IPv4 network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was designed in the 1970’s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4 billion ( 4*1024*1024*1024) possible addresses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That seemed a </a:t>
            </a:r>
            <a:r>
              <a:rPr lang="en-US" sz="2600" b="1" dirty="0" smtClean="0">
                <a:solidFill>
                  <a:srgbClr val="606060"/>
                </a:solidFill>
                <a:latin typeface="Arial Narrow" charset="0"/>
              </a:rPr>
              <a:t>ridiculously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large number at the time (a computer cost millions of dollars)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(Other networks, e.g.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DECNet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, had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only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65536 ( 256*256) addresses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Today, where everyone uses multiple IP addresses (laptop,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iPad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, smartphone), we are running out of IPv4 addresses quickly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Also, the address space is very inefficiently used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For example my institution: 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has 65536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addresses  15500 in use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6" y="5104606"/>
            <a:ext cx="10484709" cy="275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014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IPv6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49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IPv6 network protoco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l was des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18446744073709551616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possible addresses (“one for each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sandcorn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at the beaches”)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roll-out for the new IPv6 has been </a:t>
            </a:r>
            <a:r>
              <a:rPr lang="en-US" sz="2600" b="1" dirty="0" smtClean="0">
                <a:solidFill>
                  <a:srgbClr val="606060"/>
                </a:solidFill>
                <a:latin typeface="Arial Narrow" charset="0"/>
              </a:rPr>
              <a:t>very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slow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It is a new technology, one needs to learn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Cyber security tools (network scanners, firewalls,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etc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) need development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It takes a lot of infrastructure upgrades to go to IPv6 – switches, routers, manpower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Brookhaven Lab: estimated $8million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606060"/>
                </a:solidFill>
                <a:latin typeface="Arial Narrow" charset="0"/>
              </a:rPr>
              <a:t>You will almost always still get a IPv4 address today.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7632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IPv4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49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The Address you get is a 32bit number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Usually written as the “4-dot” notation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Eg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. 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192.168.2.13   (is what my Laptop has now)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Each network has a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and a broadcast address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pl-PL" sz="3200" dirty="0" err="1">
                <a:solidFill>
                  <a:srgbClr val="606060"/>
                </a:solidFill>
                <a:latin typeface="Arial Narrow" charset="0"/>
              </a:rPr>
              <a:t>inet</a:t>
            </a:r>
            <a:r>
              <a:rPr lang="pl-PL" sz="3200" dirty="0">
                <a:solidFill>
                  <a:srgbClr val="606060"/>
                </a:solidFill>
                <a:latin typeface="Arial Narrow" charset="0"/>
              </a:rPr>
              <a:t> 192.168.2.13 </a:t>
            </a:r>
            <a:r>
              <a:rPr lang="pl-PL" sz="3200" dirty="0" err="1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pl-PL" sz="3200" dirty="0">
                <a:solidFill>
                  <a:srgbClr val="606060"/>
                </a:solidFill>
                <a:latin typeface="Arial Narrow" charset="0"/>
              </a:rPr>
              <a:t> 0xffffff00 broadcast </a:t>
            </a:r>
            <a:r>
              <a:rPr lang="pl-PL" sz="3200" dirty="0" smtClean="0">
                <a:solidFill>
                  <a:srgbClr val="606060"/>
                </a:solidFill>
                <a:latin typeface="Arial Narrow" charset="0"/>
              </a:rPr>
              <a:t>192.168.2.255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pl-PL" sz="32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pl-PL" sz="3200" dirty="0" smtClean="0">
                <a:solidFill>
                  <a:srgbClr val="606060"/>
                </a:solidFill>
                <a:latin typeface="Arial Narrow" charset="0"/>
              </a:rPr>
              <a:t>The broadcast and the </a:t>
            </a:r>
            <a:r>
              <a:rPr lang="pl-PL" sz="3200" dirty="0" err="1" smtClean="0">
                <a:solidFill>
                  <a:srgbClr val="606060"/>
                </a:solidFill>
                <a:latin typeface="Arial Narrow" charset="0"/>
              </a:rPr>
              <a:t>netwmask</a:t>
            </a:r>
            <a:r>
              <a:rPr lang="pl-PL" sz="32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pl-PL" sz="3200" dirty="0" err="1" smtClean="0">
                <a:solidFill>
                  <a:srgbClr val="606060"/>
                </a:solidFill>
                <a:latin typeface="Arial Narrow" charset="0"/>
              </a:rPr>
              <a:t>define</a:t>
            </a:r>
            <a:r>
              <a:rPr lang="pl-PL" sz="3200" dirty="0" smtClean="0">
                <a:solidFill>
                  <a:srgbClr val="606060"/>
                </a:solidFill>
                <a:latin typeface="Arial Narrow" charset="0"/>
              </a:rPr>
              <a:t> the ”</a:t>
            </a:r>
            <a:r>
              <a:rPr lang="pl-PL" sz="3200" b="1" dirty="0" err="1" smtClean="0">
                <a:solidFill>
                  <a:srgbClr val="606060"/>
                </a:solidFill>
                <a:latin typeface="Arial Narrow" charset="0"/>
              </a:rPr>
              <a:t>Subnet</a:t>
            </a:r>
            <a:r>
              <a:rPr lang="pl-PL" sz="3200" dirty="0" smtClean="0">
                <a:solidFill>
                  <a:srgbClr val="606060"/>
                </a:solidFill>
                <a:latin typeface="Arial Narrow" charset="0"/>
              </a:rPr>
              <a:t>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708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An IPv4 subnet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712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 subnet is the collection of all addresses which can be reached “directly”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Subnet = all addresses where this is true: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Address  &amp;  broadcast== broadcast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       192 .         168.             2.              13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  C       0    .   A      8   .   0       2   .   0      D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 1100 0000 1010 1000 0000 0010 0000 1101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                                 &amp;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 1100 0000 1010 1000 0000 0010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1111 1111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                                 =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b="1" dirty="0">
                <a:solidFill>
                  <a:srgbClr val="606060"/>
                </a:solidFill>
                <a:latin typeface="Arial Narrow" charset="0"/>
              </a:rPr>
              <a:t>1100 0000 1010 1000 0000 0010 0000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1101   = 192.168.2.13 </a:t>
            </a:r>
            <a:r>
              <a:rPr lang="en-US" sz="32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b="1" dirty="0" smtClean="0">
              <a:solidFill>
                <a:srgbClr val="00800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defRPr/>
            </a:pP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b="1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Eg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.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192.168.2.13   (is what my Laptop has now)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Each network has a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and a broadcast address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pl-PL" sz="2600" dirty="0" err="1">
                <a:solidFill>
                  <a:srgbClr val="606060"/>
                </a:solidFill>
                <a:latin typeface="Arial Narrow" charset="0"/>
              </a:rPr>
              <a:t>inet</a:t>
            </a:r>
            <a:r>
              <a:rPr lang="pl-PL" sz="2600" dirty="0">
                <a:solidFill>
                  <a:srgbClr val="606060"/>
                </a:solidFill>
                <a:latin typeface="Arial Narrow" charset="0"/>
              </a:rPr>
              <a:t> 192.168.2.13 </a:t>
            </a:r>
            <a:r>
              <a:rPr lang="pl-PL" sz="2600" dirty="0" err="1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pl-PL" sz="2600" dirty="0">
                <a:solidFill>
                  <a:srgbClr val="606060"/>
                </a:solidFill>
                <a:latin typeface="Arial Narrow" charset="0"/>
              </a:rPr>
              <a:t> 0xffffff00 broadcast 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192.168.2.255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pl-PL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= 0xff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ff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ff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ff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00  = 255.255.255.0 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what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does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that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mean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?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It 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defines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 the ”</a:t>
            </a:r>
            <a:r>
              <a:rPr lang="pl-PL" sz="2600" dirty="0" err="1" smtClean="0">
                <a:solidFill>
                  <a:srgbClr val="606060"/>
                </a:solidFill>
                <a:latin typeface="Arial Narrow" charset="0"/>
              </a:rPr>
              <a:t>Subnet</a:t>
            </a:r>
            <a:r>
              <a:rPr lang="pl-PL" sz="2600" dirty="0" smtClean="0">
                <a:solidFill>
                  <a:srgbClr val="606060"/>
                </a:solidFill>
                <a:latin typeface="Arial Narrow" charset="0"/>
              </a:rPr>
              <a:t>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44006" y="3728541"/>
            <a:ext cx="2059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Bit-wise “and”</a:t>
            </a:r>
            <a:endParaRPr lang="en-US" sz="2400" b="1" dirty="0">
              <a:solidFill>
                <a:srgbClr val="8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2310606" y="4114006"/>
            <a:ext cx="457200" cy="152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10235406" y="1980406"/>
            <a:ext cx="215258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Bit-wise and:</a:t>
            </a:r>
          </a:p>
          <a:p>
            <a:endParaRPr lang="en-US" sz="2400" b="1" dirty="0">
              <a:solidFill>
                <a:srgbClr val="800000"/>
              </a:solidFill>
            </a:endParaRPr>
          </a:p>
          <a:p>
            <a:r>
              <a:rPr lang="en-US" sz="2400" b="1" dirty="0" smtClean="0">
                <a:solidFill>
                  <a:srgbClr val="800000"/>
                </a:solidFill>
              </a:rPr>
              <a:t>1 0 0 1 0 0 1 1</a:t>
            </a:r>
          </a:p>
          <a:p>
            <a:r>
              <a:rPr lang="en-US" sz="2400" b="1" dirty="0">
                <a:solidFill>
                  <a:srgbClr val="800000"/>
                </a:solidFill>
              </a:rPr>
              <a:t> </a:t>
            </a:r>
            <a:r>
              <a:rPr lang="en-US" sz="2400" b="1" dirty="0" smtClean="0">
                <a:solidFill>
                  <a:srgbClr val="800000"/>
                </a:solidFill>
              </a:rPr>
              <a:t>          &amp;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0 0 0 1 1 1 1 1</a:t>
            </a:r>
          </a:p>
          <a:p>
            <a:r>
              <a:rPr lang="en-US" sz="2400" b="1" dirty="0">
                <a:solidFill>
                  <a:srgbClr val="800000"/>
                </a:solidFill>
              </a:rPr>
              <a:t>	</a:t>
            </a:r>
            <a:r>
              <a:rPr lang="en-US" sz="2400" b="1" dirty="0" smtClean="0">
                <a:solidFill>
                  <a:srgbClr val="800000"/>
                </a:solidFill>
              </a:rPr>
              <a:t>       =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0 0 0 1 1 0 1 1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758906" y="4914900"/>
            <a:ext cx="5143500" cy="270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That means that ALL addresses which start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with 192.168.2 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fullfill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that requirement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192.168.2.78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192.168.2.199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 -&gt; 256 Addresses</a:t>
            </a:r>
          </a:p>
        </p:txBody>
      </p:sp>
    </p:spTree>
    <p:extLst>
      <p:ext uri="{BB962C8B-B14F-4D97-AF65-F5344CB8AC3E}">
        <p14:creationId xmlns:p14="http://schemas.microsoft.com/office/powerpoint/2010/main" val="41849569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Netmask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and broadcast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712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broadcast = address | ( </a:t>
            </a: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^ 0xffffffff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1111 1111 1111 1111 1111 1111 0000 0000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                 ^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1111 </a:t>
            </a:r>
            <a:r>
              <a:rPr lang="en-US" sz="2800" b="1" dirty="0">
                <a:solidFill>
                  <a:srgbClr val="606060"/>
                </a:solidFill>
                <a:latin typeface="Courier New"/>
                <a:cs typeface="Courier New"/>
              </a:rPr>
              <a:t>1111 1111 1111 1111 1111 </a:t>
            </a: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1111 1111</a:t>
            </a:r>
            <a:endParaRPr lang="en-US" sz="28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                  =&gt;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0000 0000 0000 0000 0000 0000 1111 1111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800" b="1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                 | </a:t>
            </a:r>
            <a:endParaRPr lang="en-US" sz="28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Courier New"/>
                <a:cs typeface="Courier New"/>
              </a:rPr>
              <a:t>1100 0000 1010 1000 0000 0010 0000 </a:t>
            </a: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1101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                 =&gt;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1100 0000 1010 1000 0000 0010 1111 1111 = 192.168.2.255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800" b="1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39606" y="2132806"/>
            <a:ext cx="197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Bit-wise “</a:t>
            </a:r>
            <a:r>
              <a:rPr lang="en-US" sz="2400" b="1" dirty="0" err="1" smtClean="0">
                <a:solidFill>
                  <a:srgbClr val="800000"/>
                </a:solidFill>
              </a:rPr>
              <a:t>xor</a:t>
            </a:r>
            <a:r>
              <a:rPr lang="en-US" sz="2400" b="1" dirty="0" smtClean="0">
                <a:solidFill>
                  <a:srgbClr val="800000"/>
                </a:solidFill>
              </a:rPr>
              <a:t>”</a:t>
            </a:r>
            <a:endParaRPr lang="en-US" sz="2400" b="1" dirty="0">
              <a:solidFill>
                <a:srgbClr val="8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4596606" y="2513806"/>
            <a:ext cx="1219200" cy="228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10235406" y="1980406"/>
            <a:ext cx="249299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Bit-wise </a:t>
            </a:r>
            <a:r>
              <a:rPr lang="en-US" sz="2400" b="1" dirty="0" err="1" smtClean="0">
                <a:solidFill>
                  <a:srgbClr val="800000"/>
                </a:solidFill>
              </a:rPr>
              <a:t>xor</a:t>
            </a:r>
            <a:r>
              <a:rPr lang="en-US" sz="2400" b="1" dirty="0" smtClean="0">
                <a:solidFill>
                  <a:srgbClr val="800000"/>
                </a:solidFill>
              </a:rPr>
              <a:t>: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(“1 when they are </a:t>
            </a:r>
            <a:br>
              <a:rPr lang="en-US" sz="2400" b="1" dirty="0" smtClean="0">
                <a:solidFill>
                  <a:srgbClr val="800000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different”)</a:t>
            </a:r>
          </a:p>
          <a:p>
            <a:endParaRPr lang="en-US" sz="2400" b="1" dirty="0">
              <a:solidFill>
                <a:srgbClr val="800000"/>
              </a:solidFill>
            </a:endParaRPr>
          </a:p>
          <a:p>
            <a:r>
              <a:rPr lang="en-US" sz="2400" b="1" dirty="0" smtClean="0">
                <a:solidFill>
                  <a:srgbClr val="800000"/>
                </a:solidFill>
              </a:rPr>
              <a:t>1 ^ 1 = 0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0 ^ 0 = 0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1 ^ 0 = 1</a:t>
            </a:r>
          </a:p>
          <a:p>
            <a:r>
              <a:rPr lang="en-US" sz="2400" b="1" dirty="0" smtClean="0">
                <a:solidFill>
                  <a:srgbClr val="800000"/>
                </a:solidFill>
              </a:rPr>
              <a:t>0 ^ 1 =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6606" y="2132806"/>
            <a:ext cx="182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Bit-wise “or”</a:t>
            </a:r>
            <a:endParaRPr lang="en-US" sz="2400" b="1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386806" y="2513806"/>
            <a:ext cx="609600" cy="228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180401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Netmask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notation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712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err="1">
                <a:solidFill>
                  <a:srgbClr val="606060"/>
                </a:solidFill>
                <a:latin typeface="Arial Narrow" charset="0"/>
              </a:rPr>
              <a:t>netmask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0xffffff00 --- how many “leading one’s?”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Courier New"/>
                <a:cs typeface="Courier New"/>
              </a:rPr>
              <a:t>1111 1111 1111 1111 1111 1111 0000 0000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Arial Narrow" charset="0"/>
              </a:rPr>
              <a:t>     </a:t>
            </a:r>
            <a:endParaRPr lang="en-US" sz="2800" b="1" dirty="0">
              <a:solidFill>
                <a:srgbClr val="606060"/>
              </a:solidFill>
              <a:latin typeface="Arial Narrow" charset="0"/>
            </a:endParaRPr>
          </a:p>
          <a:p>
            <a:pPr marL="519112" indent="-514350" eaLnBrk="1" hangingPunct="1">
              <a:spcBef>
                <a:spcPts val="763"/>
              </a:spcBef>
              <a:buClrTx/>
              <a:buFontTx/>
              <a:buAutoNum type="arabicParenBoth" startAt="24"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   This is called a “/24” network</a:t>
            </a: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so you can say much shorter:</a:t>
            </a: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I am on a 192.168.2.0/24 network</a:t>
            </a: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marL="519112" indent="-514350" eaLnBrk="1" hangingPunct="1">
              <a:spcBef>
                <a:spcPts val="763"/>
              </a:spcBef>
              <a:buClrTx/>
              <a:buFontTx/>
              <a:buAutoNum type="arabicParenBoth" startAt="24"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1102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What happens if I add one more “0” to my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netmask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?  /23?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712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The broadcast gets “one more 1”    192.168.2.255 -&gt; 192.168.3.255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Address  &amp;  broadcast== broadcast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      192 .         168.             2.              13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  C       0    .   A      8   .   0       2   .   0      D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1100 0000 1010 1000 0000 0010 0000 1101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                                 &amp;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1100 0000 1010 1000 0000 </a:t>
            </a:r>
            <a:r>
              <a:rPr lang="en-US" sz="2800" b="1" dirty="0" smtClean="0">
                <a:solidFill>
                  <a:srgbClr val="606060"/>
                </a:solidFill>
                <a:latin typeface="Arial Narrow" charset="0"/>
              </a:rPr>
              <a:t>0011 </a:t>
            </a: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1111 1111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                                 =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800" b="1" dirty="0">
                <a:solidFill>
                  <a:srgbClr val="606060"/>
                </a:solidFill>
                <a:latin typeface="Arial Narrow" charset="0"/>
              </a:rPr>
              <a:t> 1100 0000 1010 1000 0000 0010 0000 1101   = 192.168.2.13 </a:t>
            </a:r>
            <a:r>
              <a:rPr lang="en-US" sz="2800" b="1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800" b="1" dirty="0">
              <a:solidFill>
                <a:srgbClr val="00800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763"/>
              </a:spcBef>
              <a:buClrTx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marL="519112" indent="-514350" eaLnBrk="1" hangingPunct="1">
              <a:spcBef>
                <a:spcPts val="763"/>
              </a:spcBef>
              <a:buClrTx/>
              <a:buFontTx/>
              <a:buAutoNum type="arabicParenBoth" startAt="24"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 bwMode="auto">
          <a:xfrm>
            <a:off x="9473406" y="2666206"/>
            <a:ext cx="457200" cy="762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882606" y="2666206"/>
            <a:ext cx="457200" cy="762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520406" y="7009606"/>
            <a:ext cx="4572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225506" y="4000500"/>
            <a:ext cx="5143500" cy="270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Now I have doubled the size of my subnet!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Now everything that starts with 192.168.2 is in the subnet as before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But now also all addresses 192.168.3.X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  <a:sym typeface="Wingdings"/>
              </a:rPr>
              <a:t> 512 addresses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1379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59789</TotalTime>
  <Words>1200</Words>
  <Application>Microsoft Macintosh PowerPoint</Application>
  <PresentationFormat>Custom</PresentationFormat>
  <Paragraphs>199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28</vt:i4>
      </vt:variant>
      <vt:variant>
        <vt:lpstr>Slide Titles</vt:lpstr>
      </vt:variant>
      <vt:variant>
        <vt:i4>13</vt:i4>
      </vt:variant>
    </vt:vector>
  </HeadingPairs>
  <TitlesOfParts>
    <vt:vector size="41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PET Scanner for Plants at the Brookhaven National Laboratory </dc:title>
  <cp:lastModifiedBy>Martin Purschke</cp:lastModifiedBy>
  <cp:revision>178</cp:revision>
  <cp:lastPrinted>1601-01-01T00:00:00Z</cp:lastPrinted>
  <dcterms:created xsi:type="dcterms:W3CDTF">1601-01-01T00:00:00Z</dcterms:created>
  <dcterms:modified xsi:type="dcterms:W3CDTF">2016-07-25T04:42:12Z</dcterms:modified>
</cp:coreProperties>
</file>