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F39"/>
    <a:srgbClr val="2B55DD"/>
    <a:srgbClr val="9D5E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853" autoAdjust="0"/>
  </p:normalViewPr>
  <p:slideViewPr>
    <p:cSldViewPr snapToGrid="0">
      <p:cViewPr varScale="1">
        <p:scale>
          <a:sx n="59" d="100"/>
          <a:sy n="59" d="100"/>
        </p:scale>
        <p:origin x="152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85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725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740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088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432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70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361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438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353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53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43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71EB7-3F83-463C-AC23-3FE9A54D6CFF}" type="datetimeFigureOut">
              <a:rPr lang="zh-CN" altLang="en-US" smtClean="0"/>
              <a:t>2018/6/13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7A553-59D2-432F-8C37-3F9A63697E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312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974C21F5-9A16-4703-9608-5B66A1C522B8}"/>
              </a:ext>
            </a:extLst>
          </p:cNvPr>
          <p:cNvSpPr/>
          <p:nvPr/>
        </p:nvSpPr>
        <p:spPr>
          <a:xfrm>
            <a:off x="0" y="0"/>
            <a:ext cx="9144000" cy="1800520"/>
          </a:xfrm>
          <a:prstGeom prst="rect">
            <a:avLst/>
          </a:prstGeom>
          <a:solidFill>
            <a:srgbClr val="2B55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800" dirty="0">
              <a:latin typeface="Helvetica" panose="020B0604020202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800" dirty="0">
                <a:latin typeface="Helvetica" panose="020B0604020202030204" pitchFamily="34" charset="0"/>
                <a:cs typeface="Times New Roman" panose="02020603050405020304" pitchFamily="18" charset="0"/>
              </a:rPr>
              <a:t>A SOA Based Design of JUNO DAQ</a:t>
            </a:r>
          </a:p>
          <a:p>
            <a:pPr algn="ctr"/>
            <a:r>
              <a:rPr lang="en-US" altLang="zh-CN" sz="2800" dirty="0">
                <a:latin typeface="Helvetica" panose="020B0604020202030204" pitchFamily="34" charset="0"/>
                <a:cs typeface="Times New Roman" panose="02020603050405020304" pitchFamily="18" charset="0"/>
              </a:rPr>
              <a:t> Online Software</a:t>
            </a:r>
          </a:p>
          <a:p>
            <a:pPr algn="ctr"/>
            <a:endParaRPr lang="en-US" altLang="zh-CN" sz="1600" dirty="0">
              <a:latin typeface="Helvetica" panose="020B0604020202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 i="1" dirty="0">
                <a:latin typeface="Helvetica" panose="020B0604020202030204" pitchFamily="34" charset="0"/>
                <a:cs typeface="Times New Roman" panose="02020603050405020304" pitchFamily="18" charset="0"/>
              </a:rPr>
              <a:t>On behalf of the JUNO collaboration</a:t>
            </a:r>
          </a:p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751CC53-DBFC-4693-A65E-DAC6939520F9}"/>
              </a:ext>
            </a:extLst>
          </p:cNvPr>
          <p:cNvSpPr txBox="1"/>
          <p:nvPr/>
        </p:nvSpPr>
        <p:spPr>
          <a:xfrm>
            <a:off x="80519" y="122547"/>
            <a:ext cx="1022417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#431</a:t>
            </a:r>
            <a:endParaRPr lang="zh-CN" altLang="en-US" sz="3200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87545583-6F07-402C-93A7-43A7CD975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386" y="952262"/>
            <a:ext cx="1170533" cy="68890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46650AE7-5747-47A0-811D-94C8E9D85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4385" y="122551"/>
            <a:ext cx="1170533" cy="68890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BB543DC6-D421-4529-B01B-204BBD9A02C7}"/>
              </a:ext>
            </a:extLst>
          </p:cNvPr>
          <p:cNvSpPr txBox="1"/>
          <p:nvPr/>
        </p:nvSpPr>
        <p:spPr>
          <a:xfrm>
            <a:off x="0" y="1808123"/>
            <a:ext cx="9144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C00000"/>
                </a:solidFill>
                <a:latin typeface="Helevetica"/>
              </a:rPr>
              <a:t>JUNO</a:t>
            </a:r>
            <a:r>
              <a:rPr lang="zh-CN" altLang="en-US" sz="2800" b="1" dirty="0">
                <a:solidFill>
                  <a:srgbClr val="C00000"/>
                </a:solidFill>
                <a:latin typeface="Helevetica"/>
              </a:rPr>
              <a:t>：</a:t>
            </a:r>
            <a:endParaRPr lang="en-US" altLang="zh-CN" sz="2800" b="1" dirty="0">
              <a:solidFill>
                <a:srgbClr val="C00000"/>
              </a:solidFill>
              <a:latin typeface="Helevetica"/>
            </a:endParaRPr>
          </a:p>
          <a:p>
            <a:r>
              <a:rPr lang="en-US" altLang="zh-CN" sz="2000" b="1" dirty="0">
                <a:latin typeface="Helevetica"/>
              </a:rPr>
              <a:t>The </a:t>
            </a:r>
            <a:r>
              <a:rPr lang="en-US" altLang="zh-CN" sz="2000" b="1" dirty="0">
                <a:solidFill>
                  <a:srgbClr val="C00000"/>
                </a:solidFill>
                <a:latin typeface="Helevetica"/>
              </a:rPr>
              <a:t>J</a:t>
            </a:r>
            <a:r>
              <a:rPr lang="en-US" altLang="zh-CN" sz="2000" b="1" dirty="0">
                <a:latin typeface="Helevetica"/>
              </a:rPr>
              <a:t>iangmen </a:t>
            </a:r>
            <a:r>
              <a:rPr lang="en-US" altLang="zh-CN" sz="2000" b="1" dirty="0">
                <a:solidFill>
                  <a:srgbClr val="C00000"/>
                </a:solidFill>
                <a:latin typeface="Helevetica"/>
              </a:rPr>
              <a:t>U</a:t>
            </a:r>
            <a:r>
              <a:rPr lang="en-US" altLang="zh-CN" sz="2000" b="1" dirty="0">
                <a:latin typeface="Helevetica"/>
              </a:rPr>
              <a:t>nderground </a:t>
            </a:r>
            <a:r>
              <a:rPr lang="en-US" altLang="zh-CN" sz="2000" b="1" dirty="0">
                <a:solidFill>
                  <a:srgbClr val="C00000"/>
                </a:solidFill>
                <a:latin typeface="Helevetica"/>
              </a:rPr>
              <a:t>N</a:t>
            </a:r>
            <a:r>
              <a:rPr lang="en-US" altLang="zh-CN" sz="2000" b="1" dirty="0">
                <a:latin typeface="Helevetica"/>
              </a:rPr>
              <a:t>eutrino </a:t>
            </a:r>
            <a:r>
              <a:rPr lang="en-US" altLang="zh-CN" sz="2000" b="1" dirty="0">
                <a:solidFill>
                  <a:srgbClr val="C00000"/>
                </a:solidFill>
                <a:latin typeface="Helevetica"/>
              </a:rPr>
              <a:t>O</a:t>
            </a:r>
            <a:r>
              <a:rPr lang="en-US" altLang="zh-CN" sz="2000" b="1" dirty="0">
                <a:latin typeface="Helevetica"/>
              </a:rPr>
              <a:t>bservatory</a:t>
            </a:r>
          </a:p>
          <a:p>
            <a:endParaRPr lang="en-US" altLang="zh-CN" sz="1200" dirty="0"/>
          </a:p>
          <a:p>
            <a:r>
              <a:rPr lang="en-US" altLang="zh-CN" sz="2400" b="1" dirty="0"/>
              <a:t>Online Software</a:t>
            </a:r>
            <a:r>
              <a:rPr lang="zh-CN" altLang="en-US" dirty="0"/>
              <a:t>：</a:t>
            </a:r>
            <a:r>
              <a:rPr lang="en-US" altLang="zh-CN" dirty="0"/>
              <a:t>A </a:t>
            </a:r>
            <a:r>
              <a:rPr lang="en-US" altLang="zh-CN" i="1" dirty="0">
                <a:solidFill>
                  <a:schemeClr val="accent6">
                    <a:lumMod val="75000"/>
                  </a:schemeClr>
                </a:solidFill>
              </a:rPr>
              <a:t>distributed</a:t>
            </a:r>
            <a:r>
              <a:rPr lang="en-US" altLang="zh-CN" dirty="0"/>
              <a:t> system including configuring, monitoring, controlling, multi-processes management, information sharing…</a:t>
            </a:r>
          </a:p>
          <a:p>
            <a:endParaRPr lang="en-US" altLang="zh-CN" sz="1200" dirty="0"/>
          </a:p>
          <a:p>
            <a:r>
              <a:rPr lang="en-US" altLang="zh-CN" sz="2800" b="1" dirty="0">
                <a:solidFill>
                  <a:srgbClr val="2B55DD"/>
                </a:solidFill>
              </a:rPr>
              <a:t>SOA</a:t>
            </a:r>
            <a:r>
              <a:rPr lang="en-US" altLang="zh-CN" sz="2800" b="1" dirty="0"/>
              <a:t> :</a:t>
            </a:r>
          </a:p>
          <a:p>
            <a:r>
              <a:rPr lang="en-US" altLang="zh-CN" sz="2000" b="1" dirty="0">
                <a:solidFill>
                  <a:srgbClr val="2B55DD"/>
                </a:solidFill>
              </a:rPr>
              <a:t>S</a:t>
            </a:r>
            <a:r>
              <a:rPr lang="en-US" altLang="zh-CN" sz="2000" b="1" dirty="0"/>
              <a:t>ervice </a:t>
            </a:r>
            <a:r>
              <a:rPr lang="en-US" altLang="zh-CN" sz="2000" b="1" dirty="0">
                <a:solidFill>
                  <a:srgbClr val="2B55DD"/>
                </a:solidFill>
              </a:rPr>
              <a:t>O</a:t>
            </a:r>
            <a:r>
              <a:rPr lang="en-US" altLang="zh-CN" sz="2000" b="1" dirty="0"/>
              <a:t>riented </a:t>
            </a:r>
            <a:r>
              <a:rPr lang="en-US" altLang="zh-CN" sz="2000" b="1" dirty="0">
                <a:solidFill>
                  <a:srgbClr val="2B55DD"/>
                </a:solidFill>
              </a:rPr>
              <a:t>A</a:t>
            </a:r>
            <a:r>
              <a:rPr lang="en-US" altLang="zh-CN" sz="2000" b="1" dirty="0"/>
              <a:t>rchitecture                </a:t>
            </a:r>
          </a:p>
          <a:p>
            <a:r>
              <a:rPr lang="en-US" altLang="zh-CN" dirty="0"/>
              <a:t>messages exchange </a:t>
            </a:r>
          </a:p>
          <a:p>
            <a:endParaRPr lang="en-US" altLang="zh-CN" sz="1200" dirty="0"/>
          </a:p>
          <a:p>
            <a:r>
              <a:rPr lang="en-US" altLang="zh-CN" sz="2000" dirty="0"/>
              <a:t>Technical tools:  </a:t>
            </a:r>
          </a:p>
          <a:p>
            <a:r>
              <a:rPr lang="en-US" altLang="zh-CN" sz="800" dirty="0"/>
              <a:t>                                      </a:t>
            </a:r>
          </a:p>
          <a:p>
            <a:r>
              <a:rPr lang="en-US" altLang="zh-CN" sz="2400" dirty="0">
                <a:solidFill>
                  <a:schemeClr val="accent2"/>
                </a:solidFill>
              </a:rPr>
              <a:t>Features</a:t>
            </a:r>
            <a:r>
              <a:rPr lang="en-US" altLang="zh-CN" dirty="0">
                <a:solidFill>
                  <a:schemeClr val="accent2"/>
                </a:solidFill>
              </a:rPr>
              <a:t>:</a:t>
            </a:r>
          </a:p>
          <a:p>
            <a:r>
              <a:rPr lang="en-US" altLang="zh-CN" sz="2000" dirty="0"/>
              <a:t>1.Provides service</a:t>
            </a:r>
            <a:r>
              <a:rPr lang="zh-CN" altLang="en-US" sz="2000" dirty="0"/>
              <a:t> </a:t>
            </a:r>
            <a:r>
              <a:rPr lang="en-US" altLang="zh-CN" sz="2000" dirty="0"/>
              <a:t>for Dataflow or DCS</a:t>
            </a:r>
          </a:p>
          <a:p>
            <a:r>
              <a:rPr lang="en-US" altLang="zh-CN" sz="2000" dirty="0"/>
              <a:t>2.loosely-coupled and modular</a:t>
            </a:r>
          </a:p>
          <a:p>
            <a:r>
              <a:rPr lang="en-US" altLang="zh-CN" sz="2000" dirty="0"/>
              <a:t>3.</a:t>
            </a:r>
            <a:r>
              <a:rPr lang="en-US" altLang="zh-CN" sz="2000"/>
              <a:t>Multi DAQs could </a:t>
            </a:r>
            <a:r>
              <a:rPr lang="en-US" altLang="zh-CN" sz="2000" dirty="0"/>
              <a:t>run concurrently</a:t>
            </a:r>
          </a:p>
          <a:p>
            <a:r>
              <a:rPr lang="en-US" altLang="zh-CN" sz="2000" dirty="0"/>
              <a:t>4.High availability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AA46BD3B-11AB-4829-B12A-CC98FD1B8C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786" y="1828051"/>
            <a:ext cx="1658158" cy="1056569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F22DF708-B8F6-4DD9-96DB-22D36383C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741" y="1852428"/>
            <a:ext cx="1585535" cy="91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DD0BFF15-3318-48DE-BED6-876699728D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5649" y="4230473"/>
            <a:ext cx="3717697" cy="2396570"/>
          </a:xfrm>
          <a:prstGeom prst="rect">
            <a:avLst/>
          </a:prstGeom>
        </p:spPr>
      </p:pic>
      <p:pic>
        <p:nvPicPr>
          <p:cNvPr id="17" name="Picture 12">
            <a:extLst>
              <a:ext uri="{FF2B5EF4-FFF2-40B4-BE49-F238E27FC236}">
                <a16:creationId xmlns:a16="http://schemas.microsoft.com/office/drawing/2014/main" id="{647C9957-BA5F-427E-95E1-4F472400C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650" y="3251948"/>
            <a:ext cx="3717696" cy="91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29A759B-317D-4D41-B3D3-0F2321A7882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828" y="4568461"/>
            <a:ext cx="993839" cy="32699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744A2EF-960D-4738-861B-99945314E0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713" y="5075017"/>
            <a:ext cx="1545664" cy="36207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D6EFC75-104C-47F4-B108-0680A97DF86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790" y="4968713"/>
            <a:ext cx="1118550" cy="36207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F8CE6A0-0CF6-45EC-A84A-F884C5E4E3C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139" y="4379498"/>
            <a:ext cx="1263571" cy="67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543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2810"/>
    </mc:Choice>
    <mc:Fallback>
      <p:transition spd="slow" advTm="11281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CC4AFA29-26E7-46B6-925A-06212C57B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530" y="1202861"/>
            <a:ext cx="3764939" cy="527429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27973639-E30A-4EF7-9630-AC88067A9AB0}"/>
              </a:ext>
            </a:extLst>
          </p:cNvPr>
          <p:cNvSpPr/>
          <p:nvPr/>
        </p:nvSpPr>
        <p:spPr>
          <a:xfrm>
            <a:off x="0" y="0"/>
            <a:ext cx="9144000" cy="952262"/>
          </a:xfrm>
          <a:prstGeom prst="rect">
            <a:avLst/>
          </a:prstGeom>
          <a:solidFill>
            <a:srgbClr val="2B55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800" dirty="0">
              <a:latin typeface="Helvetica" panose="020B0604020202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3200" dirty="0">
                <a:latin typeface="Helvetica" panose="020B0604020202030204" pitchFamily="34" charset="0"/>
                <a:cs typeface="Times New Roman" panose="02020603050405020304" pitchFamily="18" charset="0"/>
              </a:rPr>
              <a:t>Poster</a:t>
            </a:r>
          </a:p>
          <a:p>
            <a:pPr algn="ctr"/>
            <a:endParaRPr lang="en-US" altLang="zh-CN" sz="2000" i="1" dirty="0">
              <a:latin typeface="Helvetica" panose="020B0604020202030204" pitchFamily="34" charset="0"/>
              <a:cs typeface="Times New Roman" panose="02020603050405020304" pitchFamily="18" charset="0"/>
            </a:endParaRPr>
          </a:p>
          <a:p>
            <a:pPr algn="ctr"/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C35ADBF-D4AD-4D24-B0FC-1791CFAC8E6D}"/>
              </a:ext>
            </a:extLst>
          </p:cNvPr>
          <p:cNvSpPr txBox="1"/>
          <p:nvPr/>
        </p:nvSpPr>
        <p:spPr>
          <a:xfrm>
            <a:off x="80519" y="122547"/>
            <a:ext cx="1022417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#431</a:t>
            </a:r>
            <a:endParaRPr lang="zh-CN" altLang="en-US" sz="32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DD8C99A-48C0-4575-9E93-2B6AEC96D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8508" y="154494"/>
            <a:ext cx="1170533" cy="688908"/>
          </a:xfrm>
          <a:prstGeom prst="rect">
            <a:avLst/>
          </a:prstGeom>
        </p:spPr>
      </p:pic>
      <p:sp>
        <p:nvSpPr>
          <p:cNvPr id="10" name="右大括号 9">
            <a:extLst>
              <a:ext uri="{FF2B5EF4-FFF2-40B4-BE49-F238E27FC236}">
                <a16:creationId xmlns:a16="http://schemas.microsoft.com/office/drawing/2014/main" id="{1D817E7A-B254-4472-92F0-9C441731F072}"/>
              </a:ext>
            </a:extLst>
          </p:cNvPr>
          <p:cNvSpPr/>
          <p:nvPr/>
        </p:nvSpPr>
        <p:spPr>
          <a:xfrm>
            <a:off x="6488337" y="3251200"/>
            <a:ext cx="536881" cy="2847975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>
            <a:extLst>
              <a:ext uri="{FF2B5EF4-FFF2-40B4-BE49-F238E27FC236}">
                <a16:creationId xmlns:a16="http://schemas.microsoft.com/office/drawing/2014/main" id="{DCEED49B-48C9-4D28-A2DB-AF2061210C07}"/>
              </a:ext>
            </a:extLst>
          </p:cNvPr>
          <p:cNvSpPr/>
          <p:nvPr/>
        </p:nvSpPr>
        <p:spPr>
          <a:xfrm>
            <a:off x="2025650" y="3251200"/>
            <a:ext cx="482600" cy="2847975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大括号 13">
            <a:extLst>
              <a:ext uri="{FF2B5EF4-FFF2-40B4-BE49-F238E27FC236}">
                <a16:creationId xmlns:a16="http://schemas.microsoft.com/office/drawing/2014/main" id="{FAA1B855-6A79-4B4B-8FA9-738B320AFB30}"/>
              </a:ext>
            </a:extLst>
          </p:cNvPr>
          <p:cNvSpPr/>
          <p:nvPr/>
        </p:nvSpPr>
        <p:spPr>
          <a:xfrm>
            <a:off x="2021040" y="1974849"/>
            <a:ext cx="482600" cy="1212851"/>
          </a:xfrm>
          <a:prstGeom prst="leftBrac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AA35464-5BDB-4A77-AA93-73EE9A086461}"/>
              </a:ext>
            </a:extLst>
          </p:cNvPr>
          <p:cNvSpPr txBox="1"/>
          <p:nvPr/>
        </p:nvSpPr>
        <p:spPr>
          <a:xfrm>
            <a:off x="7120464" y="4407537"/>
            <a:ext cx="202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0070C0"/>
                </a:solidFill>
              </a:rPr>
              <a:t>core services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BA544D5-AFCE-4B1E-9EEF-AFB319D74C1E}"/>
              </a:ext>
            </a:extLst>
          </p:cNvPr>
          <p:cNvSpPr txBox="1"/>
          <p:nvPr/>
        </p:nvSpPr>
        <p:spPr>
          <a:xfrm>
            <a:off x="469985" y="4222872"/>
            <a:ext cx="2357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</a:rPr>
              <a:t>architecture design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7D330D8-0566-4F6F-9957-CF6C28F850B8}"/>
              </a:ext>
            </a:extLst>
          </p:cNvPr>
          <p:cNvSpPr txBox="1"/>
          <p:nvPr/>
        </p:nvSpPr>
        <p:spPr>
          <a:xfrm>
            <a:off x="262465" y="2319860"/>
            <a:ext cx="202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6">
                    <a:lumMod val="75000"/>
                  </a:schemeClr>
                </a:solidFill>
              </a:rPr>
              <a:t>introduction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744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056"/>
    </mc:Choice>
    <mc:Fallback>
      <p:transition spd="slow" advTm="22056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389</TotalTime>
  <Words>89</Words>
  <Application>Microsoft Office PowerPoint</Application>
  <PresentationFormat>全屏显示(4:3)</PresentationFormat>
  <Paragraphs>28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Helevetica</vt:lpstr>
      <vt:lpstr>等线</vt:lpstr>
      <vt:lpstr>等线 Light</vt:lpstr>
      <vt:lpstr>Arial</vt:lpstr>
      <vt:lpstr>Calibri</vt:lpstr>
      <vt:lpstr>Calibri Light</vt:lpstr>
      <vt:lpstr>Helvetica</vt:lpstr>
      <vt:lpstr>Times New Roman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lijin</dc:creator>
  <cp:lastModifiedBy>lijin</cp:lastModifiedBy>
  <cp:revision>65</cp:revision>
  <dcterms:created xsi:type="dcterms:W3CDTF">2018-06-12T09:12:18Z</dcterms:created>
  <dcterms:modified xsi:type="dcterms:W3CDTF">2018-06-13T00:18:11Z</dcterms:modified>
</cp:coreProperties>
</file>