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0" r:id="rId1"/>
  </p:sldMasterIdLst>
  <p:notesMasterIdLst>
    <p:notesMasterId r:id="rId3"/>
  </p:notesMasterIdLst>
  <p:handoutMasterIdLst>
    <p:handoutMasterId r:id="rId4"/>
  </p:handoutMasterIdLst>
  <p:sldIdLst>
    <p:sldId id="437" r:id="rId2"/>
  </p:sldIdLst>
  <p:sldSz cx="9144000" cy="6858000" type="screen4x3"/>
  <p:notesSz cx="6797675" cy="9928225"/>
  <p:custDataLst>
    <p:tags r:id="rId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E739C6"/>
    <a:srgbClr val="DCD947"/>
    <a:srgbClr val="BBE0E3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75" autoAdjust="0"/>
    <p:restoredTop sz="96154" autoAdjust="0"/>
  </p:normalViewPr>
  <p:slideViewPr>
    <p:cSldViewPr snapToGrid="0">
      <p:cViewPr varScale="1">
        <p:scale>
          <a:sx n="92" d="100"/>
          <a:sy n="92" d="100"/>
        </p:scale>
        <p:origin x="99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-2490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BD6A1AE-BE14-4C5F-B987-611E0E8AB395}" type="datetimeFigureOut">
              <a:rPr lang="en-US"/>
              <a:pPr>
                <a:defRPr/>
              </a:pPr>
              <a:t>6/5/2018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E194A7E-434A-4B8E-B70B-7D86CFED8A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478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Fare clic per modificare gli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F6BFB09-542C-4DC6-96D2-3693323AE3B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866444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it-IT" dirty="0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A8A5B4-8BD2-4FE5-8FFB-F78CEC89FD12}" type="slidenum">
              <a:rPr lang="it-IT" smtClean="0"/>
              <a:pPr/>
              <a:t>1</a:t>
            </a:fld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150228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2133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5097D-9CEE-4470-BA8B-8F49C0F92653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33651-05BB-4190-9908-EC5D81CF3698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C9CE7-7715-40F7-81A3-A46B12693720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64313" y="6345238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A5EED-9FB1-4459-B5F3-AC706BA4104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5AE4E-8C63-4293-99C6-BEC90ABDA9D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4D0FD-218C-41BD-A55A-797309976A0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3E50A-B3CD-457C-A384-CB2CE354FBDC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12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DC82E-DF55-4672-BBF6-ACDD4EBAD76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8D61B-7AC0-427F-A269-ED74EE1EE6D9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A6413-21A4-455F-A2EC-4A9C7ECBC4FD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196138" y="6340475"/>
            <a:ext cx="11239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1BAED-5660-4CD1-BFA2-F854491D598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457200" y="6340475"/>
            <a:ext cx="4114800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it-IT" dirty="0" err="1" smtClean="0"/>
              <a:t>Run</a:t>
            </a:r>
            <a:r>
              <a:rPr lang="it-IT" dirty="0" smtClean="0"/>
              <a:t> Meeting, 18/05/10</a:t>
            </a:r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452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E97BE10-A81B-47F8-AE02-EC3DF549A6B8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457200" y="6324600"/>
            <a:ext cx="8229600" cy="0"/>
          </a:xfrm>
          <a:prstGeom prst="line">
            <a:avLst/>
          </a:prstGeom>
          <a:noFill/>
          <a:ln w="28575">
            <a:solidFill>
              <a:srgbClr val="3366FF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1032" name="Group 14"/>
          <p:cNvGrpSpPr>
            <a:grpSpLocks/>
          </p:cNvGrpSpPr>
          <p:nvPr/>
        </p:nvGrpSpPr>
        <p:grpSpPr bwMode="auto">
          <a:xfrm>
            <a:off x="381000" y="228600"/>
            <a:ext cx="8305800" cy="1066800"/>
            <a:chOff x="381000" y="228600"/>
            <a:chExt cx="8305800" cy="1066800"/>
          </a:xfrm>
        </p:grpSpPr>
        <p:pic>
          <p:nvPicPr>
            <p:cNvPr id="1036" name="Picture 5" descr="LHCb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7200" y="304800"/>
              <a:ext cx="1095375" cy="825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381000" y="228600"/>
              <a:ext cx="8305800" cy="0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 flipV="1">
              <a:off x="381000" y="228600"/>
              <a:ext cx="0" cy="1066800"/>
            </a:xfrm>
            <a:prstGeom prst="line">
              <a:avLst/>
            </a:prstGeom>
            <a:noFill/>
            <a:ln w="28575">
              <a:solidFill>
                <a:srgbClr val="3366FF"/>
              </a:solidFill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16" r:id="rId1"/>
    <p:sldLayoutId id="2147484617" r:id="rId2"/>
    <p:sldLayoutId id="2147484618" r:id="rId3"/>
    <p:sldLayoutId id="2147484619" r:id="rId4"/>
    <p:sldLayoutId id="2147484620" r:id="rId5"/>
    <p:sldLayoutId id="2147484621" r:id="rId6"/>
    <p:sldLayoutId id="2147484622" r:id="rId7"/>
    <p:sldLayoutId id="2147484623" r:id="rId8"/>
    <p:sldLayoutId id="2147484624" r:id="rId9"/>
    <p:sldLayoutId id="2147484625" r:id="rId10"/>
    <p:sldLayoutId id="2147484626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 Box 11"/>
          <p:cNvSpPr txBox="1">
            <a:spLocks noChangeArrowheads="1"/>
          </p:cNvSpPr>
          <p:nvPr/>
        </p:nvSpPr>
        <p:spPr bwMode="auto">
          <a:xfrm>
            <a:off x="1554481" y="349827"/>
            <a:ext cx="7143432" cy="76944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200" dirty="0" smtClean="0">
                <a:latin typeface="Arial Unicode MS" pitchFamily="34" charset="-128"/>
              </a:rPr>
              <a:t>The Readout Supervisor firmware for controlling the upgraded LHCb detector and readout system</a:t>
            </a:r>
            <a:endParaRPr lang="it-IT" sz="2200" dirty="0">
              <a:latin typeface="Arial Unicode MS" pitchFamily="34" charset="-128"/>
            </a:endParaRPr>
          </a:p>
        </p:txBody>
      </p:sp>
      <p:sp>
        <p:nvSpPr>
          <p:cNvPr id="109" name="Slide Number Placeholder 10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2894E0-78C1-4221-BAAE-87F20FA87684}" type="slidenum">
              <a:rPr lang="it-IT" smtClean="0"/>
              <a:pPr>
                <a:defRPr/>
              </a:pPr>
              <a:t>1</a:t>
            </a:fld>
            <a:endParaRPr lang="it-IT" dirty="0"/>
          </a:p>
        </p:txBody>
      </p:sp>
      <p:pic>
        <p:nvPicPr>
          <p:cNvPr id="1026" name="Picture 2" descr="UpgradedReadoutSystem_official_v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56" y="1371598"/>
            <a:ext cx="3113191" cy="2452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506715" y="1194955"/>
            <a:ext cx="5637285" cy="194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Complex upgrade of the LHCb detector in 2019-2020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anose="020B0604020202020204" pitchFamily="34" charset="0"/>
              </a:rPr>
              <a:t>replace all Front-End and Back-End electronics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anose="020B0604020202020204" pitchFamily="34" charset="0"/>
              </a:rPr>
              <a:t>replace &gt;90% of the detector channels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anose="020B0604020202020204" pitchFamily="34" charset="0"/>
              </a:rPr>
              <a:t>trigger-less data taking at full LHC frequency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anose="020B0604020202020204" pitchFamily="34" charset="0"/>
              </a:rPr>
              <a:t>run at x10 more instantaneous luminosity for the next 10 years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</a:pP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anose="020B0604020202020204" pitchFamily="34" charset="0"/>
              </a:rPr>
              <a:t>~40 </a:t>
            </a:r>
            <a:r>
              <a:rPr kumimoji="0" lang="en-US" altLang="en-US" sz="1400" b="0" i="0" u="none" strike="noStrike" cap="none" normalizeH="0" baseline="0" dirty="0" err="1" smtClean="0">
                <a:ln>
                  <a:noFill/>
                </a:ln>
                <a:solidFill>
                  <a:srgbClr val="3366FF"/>
                </a:solidFill>
                <a:effectLst/>
                <a:latin typeface="Arial" panose="020B0604020202020204" pitchFamily="34" charset="0"/>
              </a:rPr>
              <a:t>Tbps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rgbClr val="3366FF"/>
                </a:solidFill>
                <a:effectLst/>
                <a:latin typeface="Arial" panose="020B0604020202020204" pitchFamily="34" charset="0"/>
              </a:rPr>
              <a:t> data acquisition system</a:t>
            </a:r>
          </a:p>
          <a:p>
            <a:r>
              <a:rPr lang="en-US" altLang="en-US" sz="1600" dirty="0" smtClean="0">
                <a:solidFill>
                  <a:srgbClr val="FF0000"/>
                </a:solidFill>
                <a:latin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600" dirty="0">
                <a:solidFill>
                  <a:srgbClr val="FF0000"/>
                </a:solidFill>
              </a:rPr>
              <a:t>The upgraded LHCb readout </a:t>
            </a:r>
            <a:r>
              <a:rPr lang="en-GB" sz="1600" dirty="0" smtClean="0">
                <a:solidFill>
                  <a:srgbClr val="FF0000"/>
                </a:solidFill>
              </a:rPr>
              <a:t>system</a:t>
            </a:r>
            <a:r>
              <a:rPr lang="en-GB" sz="1600" baseline="30000" dirty="0" smtClean="0">
                <a:solidFill>
                  <a:srgbClr val="FF0000"/>
                </a:solidFill>
              </a:rPr>
              <a:t> </a:t>
            </a:r>
            <a:r>
              <a:rPr lang="en-GB" sz="1600" dirty="0">
                <a:solidFill>
                  <a:srgbClr val="FF0000"/>
                </a:solidFill>
              </a:rPr>
              <a:t>will be centrally controlled by a single Readout </a:t>
            </a:r>
            <a:r>
              <a:rPr lang="en-GB" sz="1600" dirty="0" smtClean="0">
                <a:solidFill>
                  <a:srgbClr val="FF0000"/>
                </a:solidFill>
              </a:rPr>
              <a:t>Supervisor </a:t>
            </a:r>
            <a:r>
              <a:rPr lang="en-GB" dirty="0"/>
              <a:t> 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</a:pP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827" y="3317906"/>
            <a:ext cx="3460173" cy="3214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  <p:sp>
        <p:nvSpPr>
          <p:cNvPr id="6" name="Down Arrow 5"/>
          <p:cNvSpPr/>
          <p:nvPr/>
        </p:nvSpPr>
        <p:spPr>
          <a:xfrm rot="978919">
            <a:off x="4408349" y="3277248"/>
            <a:ext cx="191087" cy="489792"/>
          </a:xfrm>
          <a:prstGeom prst="down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501405" y="4107355"/>
            <a:ext cx="4870696" cy="1945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Centralized supervision in a single </a:t>
            </a:r>
            <a:r>
              <a:rPr lang="en-GB" sz="1600" dirty="0" smtClean="0">
                <a:solidFill>
                  <a:srgbClr val="FF0000"/>
                </a:solidFill>
              </a:rPr>
              <a:t>VHDL </a:t>
            </a:r>
            <a:r>
              <a:rPr lang="en-GB" sz="1600" dirty="0">
                <a:solidFill>
                  <a:srgbClr val="FF0000"/>
                </a:solidFill>
              </a:rPr>
              <a:t>firmware: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66FF"/>
                </a:solidFill>
              </a:rPr>
              <a:t>· coverage of all </a:t>
            </a:r>
            <a:r>
              <a:rPr lang="en-GB" sz="1400" dirty="0" smtClean="0">
                <a:solidFill>
                  <a:srgbClr val="0066FF"/>
                </a:solidFill>
              </a:rPr>
              <a:t>specifications</a:t>
            </a:r>
            <a:endParaRPr lang="en-GB" sz="1400" dirty="0">
              <a:solidFill>
                <a:srgbClr val="0066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66FF"/>
                </a:solidFill>
              </a:rPr>
              <a:t>· generic code </a:t>
            </a:r>
            <a:endParaRPr lang="en-GB" sz="1400" dirty="0" smtClean="0">
              <a:solidFill>
                <a:srgbClr val="0066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66FF"/>
                </a:solidFill>
              </a:rPr>
              <a:t>·</a:t>
            </a:r>
            <a:r>
              <a:rPr lang="en-GB" sz="1400" dirty="0">
                <a:solidFill>
                  <a:srgbClr val="0066FF"/>
                </a:solidFill>
              </a:rPr>
              <a:t> high level of programmability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66FF"/>
                </a:solidFill>
              </a:rPr>
              <a:t>· real-time monitoring and </a:t>
            </a:r>
            <a:r>
              <a:rPr lang="en-GB" sz="1400" dirty="0" smtClean="0">
                <a:solidFill>
                  <a:srgbClr val="0066FF"/>
                </a:solidFill>
              </a:rPr>
              <a:t>control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66FF"/>
                </a:solidFill>
              </a:rPr>
              <a:t>·</a:t>
            </a:r>
            <a:r>
              <a:rPr lang="en-GB" sz="1400" dirty="0">
                <a:solidFill>
                  <a:srgbClr val="0066FF"/>
                </a:solidFill>
              </a:rPr>
              <a:t> </a:t>
            </a:r>
            <a:r>
              <a:rPr lang="en-GB" sz="1400" dirty="0" smtClean="0">
                <a:solidFill>
                  <a:srgbClr val="0066FF"/>
                </a:solidFill>
              </a:rPr>
              <a:t>fixed   </a:t>
            </a:r>
            <a:r>
              <a:rPr lang="en-GB" sz="1400" dirty="0">
                <a:solidFill>
                  <a:srgbClr val="0066FF"/>
                </a:solidFill>
              </a:rPr>
              <a:t>latency with respect to the passage of the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66FF"/>
                </a:solidFill>
              </a:rPr>
              <a:t>·</a:t>
            </a:r>
            <a:r>
              <a:rPr lang="en-GB" sz="1400" dirty="0">
                <a:solidFill>
                  <a:srgbClr val="0066FF"/>
                </a:solidFill>
              </a:rPr>
              <a:t> generation of an event description (data bank) for each “</a:t>
            </a:r>
            <a:r>
              <a:rPr lang="en-GB" sz="1400" i="1" dirty="0">
                <a:solidFill>
                  <a:srgbClr val="0066FF"/>
                </a:solidFill>
              </a:rPr>
              <a:t>non-rejected</a:t>
            </a:r>
            <a:r>
              <a:rPr lang="en-GB" sz="1400" dirty="0">
                <a:solidFill>
                  <a:srgbClr val="0066FF"/>
                </a:solidFill>
              </a:rPr>
              <a:t>” </a:t>
            </a:r>
            <a:r>
              <a:rPr lang="en-GB" sz="1400" dirty="0" smtClean="0">
                <a:solidFill>
                  <a:srgbClr val="0066FF"/>
                </a:solidFill>
              </a:rPr>
              <a:t>event</a:t>
            </a:r>
            <a:endParaRPr lang="en-GB" sz="1400" dirty="0">
              <a:solidFill>
                <a:srgbClr val="0066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5719" y="6022072"/>
            <a:ext cx="4856382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GB" i="1" dirty="0">
                <a:solidFill>
                  <a:srgbClr val="0066FF"/>
                </a:solidFill>
              </a:rPr>
              <a:t>Come to see the poster if you are interested in knowing how this </a:t>
            </a:r>
            <a:r>
              <a:rPr lang="en-GB" i="1" dirty="0" smtClean="0">
                <a:solidFill>
                  <a:srgbClr val="0066FF"/>
                </a:solidFill>
              </a:rPr>
              <a:t>has been </a:t>
            </a:r>
            <a:r>
              <a:rPr lang="en-GB" i="1" dirty="0">
                <a:solidFill>
                  <a:srgbClr val="0066FF"/>
                </a:solidFill>
              </a:rPr>
              <a:t>done!</a:t>
            </a:r>
          </a:p>
        </p:txBody>
      </p:sp>
    </p:spTree>
    <p:extLst>
      <p:ext uri="{BB962C8B-B14F-4D97-AF65-F5344CB8AC3E}">
        <p14:creationId xmlns:p14="http://schemas.microsoft.com/office/powerpoint/2010/main" val="318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TODATETIMEENABLED" val="1"/>
  <p:tag name="AUTODATETIMEFORMAT" val="$COUNTUPMM:$COUNTUPSS "/>
  <p:tag name="AUTODATETIMEFLAGS" val="1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18511</TotalTime>
  <Words>102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 Unicode MS</vt:lpstr>
      <vt:lpstr>Arial</vt:lpstr>
      <vt:lpstr>Calibri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Federico Alessio</dc:creator>
  <cp:lastModifiedBy>Federico Alessio</cp:lastModifiedBy>
  <cp:revision>1595</cp:revision>
  <cp:lastPrinted>2017-01-30T08:15:28Z</cp:lastPrinted>
  <dcterms:created xsi:type="dcterms:W3CDTF">1601-01-01T00:00:00Z</dcterms:created>
  <dcterms:modified xsi:type="dcterms:W3CDTF">2018-06-05T11:04:45Z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