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358" r:id="rId2"/>
    <p:sldId id="359" r:id="rId3"/>
    <p:sldId id="386" r:id="rId4"/>
    <p:sldId id="378" r:id="rId5"/>
    <p:sldId id="398" r:id="rId6"/>
    <p:sldId id="379" r:id="rId7"/>
    <p:sldId id="407" r:id="rId8"/>
    <p:sldId id="380" r:id="rId9"/>
    <p:sldId id="383" r:id="rId10"/>
    <p:sldId id="390" r:id="rId11"/>
    <p:sldId id="416" r:id="rId12"/>
    <p:sldId id="392" r:id="rId13"/>
    <p:sldId id="384" r:id="rId14"/>
    <p:sldId id="381" r:id="rId15"/>
    <p:sldId id="382" r:id="rId16"/>
    <p:sldId id="419" r:id="rId17"/>
    <p:sldId id="411" r:id="rId18"/>
    <p:sldId id="394" r:id="rId19"/>
    <p:sldId id="403" r:id="rId20"/>
    <p:sldId id="389" r:id="rId21"/>
    <p:sldId id="404" r:id="rId22"/>
    <p:sldId id="409" r:id="rId23"/>
    <p:sldId id="418" r:id="rId24"/>
    <p:sldId id="413" r:id="rId25"/>
    <p:sldId id="415" r:id="rId26"/>
    <p:sldId id="400" r:id="rId27"/>
    <p:sldId id="393" r:id="rId28"/>
    <p:sldId id="387" r:id="rId29"/>
    <p:sldId id="37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3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2"/>
    <a:srgbClr val="007600"/>
    <a:srgbClr val="FFCC00"/>
    <a:srgbClr val="FFFFFF"/>
    <a:srgbClr val="FFC000"/>
    <a:srgbClr val="C00000"/>
    <a:srgbClr val="4F81BD"/>
    <a:srgbClr val="848484"/>
    <a:srgbClr val="0072BD"/>
    <a:srgbClr val="FF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4212" autoAdjust="0"/>
  </p:normalViewPr>
  <p:slideViewPr>
    <p:cSldViewPr snapToGrid="0">
      <p:cViewPr varScale="1">
        <p:scale>
          <a:sx n="66" d="100"/>
          <a:sy n="66" d="100"/>
        </p:scale>
        <p:origin x="1352" y="44"/>
      </p:cViewPr>
      <p:guideLst>
        <p:guide orient="horz" pos="293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86C1C-D344-48E9-BD44-CC7AC2884B78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1EB0B-6BF7-495D-A6FC-6C1F6CA67B4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3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7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1EA3247-48B9-499A-B0E9-3F00E41CF27B}" type="slidenum">
              <a:rPr lang="it-IT" altLang="en-US" smtClean="0"/>
              <a:pPr/>
              <a:t>1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28950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1EB0B-6BF7-495D-A6FC-6C1F6CA67B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88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8188" indent="-28416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6650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0675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6288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034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06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78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50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E5082D-0F36-47E2-9557-8AF5B4246910}" type="slidenum">
              <a:rPr lang="it-IT" altLang="it-IT" smtClean="0"/>
              <a:pPr>
                <a:spcBef>
                  <a:spcPct val="0"/>
                </a:spcBef>
              </a:pPr>
              <a:t>4</a:t>
            </a:fld>
            <a:endParaRPr lang="it-IT" altLang="it-IT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2273526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DEFF79-B116-4DBC-9D88-712B5E0E1E7C}" type="slidenum">
              <a:rPr lang="it-IT" altLang="en-US" smtClean="0"/>
              <a:pPr>
                <a:defRPr/>
              </a:pPr>
              <a:t>9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223764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0419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altLang="it-IT">
                <a:latin typeface="Arial" panose="020B0604020202020204" pitchFamily="34" charset="0"/>
              </a:rPr>
              <a:t>Gafcromico per beamspot</a:t>
            </a:r>
          </a:p>
        </p:txBody>
      </p:sp>
      <p:sp>
        <p:nvSpPr>
          <p:cNvPr id="6042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8188" indent="-28416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6650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0675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6288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034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06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78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50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C3CFB7-7993-4C75-A77B-1EF4825ED608}" type="slidenum">
              <a:rPr lang="it-IT" altLang="it-IT" smtClean="0"/>
              <a:pPr>
                <a:spcBef>
                  <a:spcPct val="0"/>
                </a:spcBef>
              </a:pPr>
              <a:t>13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33302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DEFF79-B116-4DBC-9D88-712B5E0E1E7C}" type="slidenum">
              <a:rPr lang="it-IT" altLang="en-US" smtClean="0"/>
              <a:pPr>
                <a:defRPr/>
              </a:pPr>
              <a:t>14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06201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GB" altLang="it-IT">
              <a:latin typeface="Arial" panose="020B0604020202020204" pitchFamily="34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8188" indent="-28416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6650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0675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6288" indent="-227013" defTabSz="9842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034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06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78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5088" indent="-227013" defTabSz="984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0C70E7-744E-4470-93FE-C0CF2081061D}" type="slidenum">
              <a:rPr lang="en-GB" altLang="it-IT" smtClean="0"/>
              <a:pPr>
                <a:spcBef>
                  <a:spcPct val="0"/>
                </a:spcBef>
              </a:pPr>
              <a:t>21</a:t>
            </a:fld>
            <a:endParaRPr lang="en-GB" altLang="it-IT"/>
          </a:p>
        </p:txBody>
      </p:sp>
    </p:spTree>
    <p:extLst>
      <p:ext uri="{BB962C8B-B14F-4D97-AF65-F5344CB8AC3E}">
        <p14:creationId xmlns:p14="http://schemas.microsoft.com/office/powerpoint/2010/main" val="3842619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FE8C5-21A5-4000-9B97-4E1FAADD7CC6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78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C164E-D646-49F8-887C-E3E7FEEA52FD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76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0A64-0646-4081-9BC5-2FE8CD5246E8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4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5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0205A-A3AA-49FF-9C50-3663BB3DAE6F}" type="datetime1">
              <a:rPr lang="en-US" smtClean="0"/>
              <a:t>6/11/2018</a:t>
            </a:fld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/>
              <a:t>R. Giordano - RT2018 - Colonial Wiliamsburg (VA, USA)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D8088-D647-4FCE-99C1-7E2E0FA42D9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073432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C67D-94E5-4B74-93F8-6E9D1C00E576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3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DE21-2F49-40B3-B41C-044BB71DD6A0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6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D1C-A79F-4ADE-8944-E127D191795D}" type="datetime1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9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56BA-1D39-4F60-A41F-65FB2A03343A}" type="datetime1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7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C277-993B-41F3-855A-2363A696F4A4}" type="datetime1">
              <a:rPr lang="en-US" smtClean="0"/>
              <a:t>6/11/2018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A1C9-ED88-4C60-9BCC-84E598F1BD51}" type="datetime1">
              <a:rPr lang="en-US" smtClean="0"/>
              <a:t>6/11/2018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0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8F9B2-98E6-48C0-A9EE-392783B329E1}" type="datetime1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50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1094-F591-4544-82A2-ADB6739B3926}" type="datetime1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Giordano - RT2018 - Colonial Wiliamsburg (VA, USA)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75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7E36D-70C1-48A1-8FF8-DC165E0981AD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R. Giordano - RT2018 - Colonial Wiliamsburg (VA, USA)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DBD22-EB09-4163-B995-D8A42D42BCF0}" type="slidenum">
              <a:rPr lang="en-US" smtClean="0"/>
              <a:t>‹N›</a:t>
            </a:fld>
            <a:endParaRPr lang="en-US"/>
          </a:p>
        </p:txBody>
      </p:sp>
      <p:pic>
        <p:nvPicPr>
          <p:cNvPr id="8" name="Graphic 2">
            <a:extLst>
              <a:ext uri="{FF2B5EF4-FFF2-40B4-BE49-F238E27FC236}">
                <a16:creationId xmlns:a16="http://schemas.microsoft.com/office/drawing/2014/main" xmlns="" id="{93769E10-059E-4289-B092-0D3CF0ACD43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8277726" y="93121"/>
            <a:ext cx="776885" cy="64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6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emf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3.png"/><Relationship Id="rId7" Type="http://schemas.openxmlformats.org/officeDocument/2006/relationships/image" Target="../media/image7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71.png"/><Relationship Id="rId9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eeexplore.ieee.org/document/7990155/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6610" y="1865722"/>
            <a:ext cx="8558027" cy="1713297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Configuration Redundancy for Enhanced Reliability in SRAM-based FPGAs</a:t>
            </a:r>
          </a:p>
        </p:txBody>
      </p:sp>
      <p:sp>
        <p:nvSpPr>
          <p:cNvPr id="6147" name="Rectangle 3"/>
          <p:cNvSpPr txBox="1">
            <a:spLocks noChangeArrowheads="1"/>
          </p:cNvSpPr>
          <p:nvPr/>
        </p:nvSpPr>
        <p:spPr bwMode="auto">
          <a:xfrm>
            <a:off x="994173" y="3579019"/>
            <a:ext cx="7334251" cy="179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100" dirty="0">
                <a:latin typeface="Times New Roman" panose="02020603050405020304" pitchFamily="18" charset="0"/>
                <a:ea typeface="Batang" pitchFamily="18" charset="-127"/>
              </a:rPr>
              <a:t> </a:t>
            </a:r>
            <a:endParaRPr lang="en-US" altLang="en-US" sz="1600" dirty="0">
              <a:latin typeface="Times New Roman" panose="02020603050405020304" pitchFamily="18" charset="0"/>
              <a:ea typeface="Batang" pitchFamily="18" charset="-127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en-US" sz="1600" u="sng" dirty="0">
                <a:latin typeface="Times New Roman" panose="02020603050405020304" pitchFamily="18" charset="0"/>
                <a:ea typeface="Batang" pitchFamily="18" charset="-127"/>
              </a:rPr>
              <a:t>Raffaele Giordano</a:t>
            </a:r>
            <a:r>
              <a:rPr lang="en-US" altLang="en-US" sz="1600" u="sng" baseline="30000" dirty="0">
                <a:latin typeface="Times New Roman" panose="02020603050405020304" pitchFamily="18" charset="0"/>
                <a:ea typeface="Batang" pitchFamily="18" charset="-127"/>
              </a:rPr>
              <a:t>1,2</a:t>
            </a:r>
            <a:r>
              <a:rPr lang="en-US" altLang="en-US" sz="1600" dirty="0">
                <a:latin typeface="Times New Roman" panose="02020603050405020304" pitchFamily="18" charset="0"/>
                <a:ea typeface="Batang" pitchFamily="18" charset="-127"/>
              </a:rPr>
              <a:t>, Sabrina Perrella</a:t>
            </a:r>
            <a:r>
              <a:rPr lang="en-US" altLang="en-US" sz="1600" baseline="30000" dirty="0">
                <a:latin typeface="Times New Roman" panose="02020603050405020304" pitchFamily="18" charset="0"/>
                <a:ea typeface="Batang" pitchFamily="18" charset="-127"/>
              </a:rPr>
              <a:t>1,2</a:t>
            </a:r>
            <a:r>
              <a:rPr lang="en-US" altLang="en-US" sz="1600" dirty="0">
                <a:latin typeface="Times New Roman" panose="02020603050405020304" pitchFamily="18" charset="0"/>
                <a:ea typeface="Batang" pitchFamily="18" charset="-127"/>
              </a:rPr>
              <a:t>, 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en-US" sz="1600" dirty="0">
                <a:latin typeface="Times New Roman" panose="02020603050405020304" pitchFamily="18" charset="0"/>
                <a:ea typeface="Batang" pitchFamily="18" charset="-127"/>
              </a:rPr>
              <a:t>Dario Barbieri</a:t>
            </a:r>
            <a:r>
              <a:rPr lang="en-US" altLang="en-US" sz="1600" baseline="30000" dirty="0">
                <a:latin typeface="Times New Roman" panose="02020603050405020304" pitchFamily="18" charset="0"/>
                <a:ea typeface="Batang" pitchFamily="18" charset="-127"/>
              </a:rPr>
              <a:t>1,2</a:t>
            </a:r>
            <a:r>
              <a:rPr lang="en-US" altLang="en-US" sz="1600" dirty="0">
                <a:latin typeface="Times New Roman" panose="02020603050405020304" pitchFamily="18" charset="0"/>
                <a:ea typeface="Batang" pitchFamily="18" charset="-127"/>
              </a:rPr>
              <a:t>, Vincenzo Izzo</a:t>
            </a:r>
            <a:r>
              <a:rPr lang="en-US" altLang="en-US" sz="1600" baseline="30000" dirty="0">
                <a:latin typeface="Times New Roman" panose="02020603050405020304" pitchFamily="18" charset="0"/>
                <a:ea typeface="Batang" pitchFamily="18" charset="-127"/>
              </a:rPr>
              <a:t>2</a:t>
            </a:r>
            <a:r>
              <a:rPr lang="en-US" altLang="en-US" sz="1600" dirty="0">
                <a:latin typeface="Times New Roman" panose="02020603050405020304" pitchFamily="18" charset="0"/>
                <a:ea typeface="Batang" pitchFamily="18" charset="-127"/>
              </a:rPr>
              <a:t> , and Alberto Aloisio</a:t>
            </a:r>
            <a:r>
              <a:rPr lang="en-US" altLang="en-US" sz="1600" baseline="30000" dirty="0">
                <a:latin typeface="Times New Roman" panose="02020603050405020304" pitchFamily="18" charset="0"/>
                <a:ea typeface="Batang" pitchFamily="18" charset="-127"/>
              </a:rPr>
              <a:t>1,2</a:t>
            </a:r>
            <a:endParaRPr lang="en-US" altLang="en-US" sz="1600" dirty="0">
              <a:latin typeface="Times New Roman" panose="02020603050405020304" pitchFamily="18" charset="0"/>
              <a:ea typeface="Batang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100" dirty="0">
              <a:latin typeface="Times New Roman" panose="02020603050405020304" pitchFamily="18" charset="0"/>
              <a:ea typeface="Batang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 baseline="30000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1</a:t>
            </a:r>
            <a:r>
              <a:rPr lang="en-US" altLang="en-US" sz="1200" b="1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</a:t>
            </a:r>
            <a:r>
              <a:rPr lang="en-US" altLang="en-US" sz="1200" b="1" dirty="0" err="1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Università</a:t>
            </a:r>
            <a:r>
              <a:rPr lang="en-US" altLang="en-US" sz="1200" b="1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</a:t>
            </a:r>
            <a:r>
              <a:rPr lang="en-US" altLang="en-US" sz="1200" b="1" dirty="0" err="1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degli</a:t>
            </a:r>
            <a:r>
              <a:rPr lang="en-US" altLang="en-US" sz="1200" b="1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</a:t>
            </a:r>
            <a:r>
              <a:rPr lang="en-US" altLang="en-US" sz="1200" b="1" dirty="0" err="1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Studi</a:t>
            </a:r>
            <a:r>
              <a:rPr lang="en-US" altLang="en-US" sz="1200" b="1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di Napoli “Federico II”, I-80126, Italy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 baseline="30000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2</a:t>
            </a:r>
            <a:r>
              <a:rPr lang="en-US" altLang="en-US" sz="1200" b="1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INFN </a:t>
            </a:r>
            <a:r>
              <a:rPr lang="en-US" altLang="en-US" sz="1200" b="1" dirty="0" err="1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Sezione</a:t>
            </a:r>
            <a:r>
              <a:rPr lang="en-US" altLang="en-US" sz="1200" b="1" dirty="0"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di Napoli, I-80126, Italy 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050" b="1" dirty="0"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sp>
        <p:nvSpPr>
          <p:cNvPr id="6148" name="Rectangle 3"/>
          <p:cNvSpPr txBox="1">
            <a:spLocks noChangeArrowheads="1"/>
          </p:cNvSpPr>
          <p:nvPr/>
        </p:nvSpPr>
        <p:spPr bwMode="auto">
          <a:xfrm>
            <a:off x="6681787" y="5836971"/>
            <a:ext cx="246221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ea typeface="Batang" pitchFamily="18" charset="-127"/>
              </a:rPr>
              <a:t>Presenter email: rgiordano@na.infn.it</a:t>
            </a:r>
          </a:p>
        </p:txBody>
      </p:sp>
      <p:pic>
        <p:nvPicPr>
          <p:cNvPr id="6150" name="Picture 6" descr="http://www.infn.it/logo/weblogo1b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09" y="223654"/>
            <a:ext cx="900295" cy="89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" descr="http://areacomunicazione.policlinico.unina.it/wp-content/uploads/2014/02/logo-federico-II-blu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179" y="223654"/>
            <a:ext cx="910076" cy="907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310214" y="890980"/>
            <a:ext cx="670360" cy="536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700468209"/>
      </p:ext>
    </p:extLst>
  </p:cSld>
  <p:clrMapOvr>
    <a:masterClrMapping/>
  </p:clrMapOvr>
  <p:transition spd="slow" advTm="1174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49B05984-0130-41B0-AB34-ECE3BF494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51820" y="3266982"/>
            <a:ext cx="1348950" cy="21602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AD7436-8CE4-4FBC-939E-3D4AE6B89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206" y="42091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/>
              <a:t>Benchmark Designs (1)</a:t>
            </a:r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xmlns="" id="{5B3E96E6-E111-476E-8FD1-6EA3B9D68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20" y="952692"/>
            <a:ext cx="4721991" cy="2113307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32b </a:t>
            </a:r>
            <a:r>
              <a:rPr lang="en-US" dirty="0"/>
              <a:t>counters @ 200 </a:t>
            </a:r>
            <a:r>
              <a:rPr lang="en-US" dirty="0" smtClean="0"/>
              <a:t>MHz</a:t>
            </a:r>
          </a:p>
          <a:p>
            <a:pPr lvl="1">
              <a:defRPr/>
            </a:pPr>
            <a:r>
              <a:rPr lang="it-IT" dirty="0" err="1" smtClean="0"/>
              <a:t>Mixture</a:t>
            </a:r>
            <a:r>
              <a:rPr lang="it-IT" dirty="0" smtClean="0"/>
              <a:t> of </a:t>
            </a:r>
            <a:r>
              <a:rPr lang="it-IT" dirty="0" err="1" smtClean="0"/>
              <a:t>sequential</a:t>
            </a:r>
            <a:r>
              <a:rPr lang="it-IT" dirty="0" smtClean="0"/>
              <a:t> and </a:t>
            </a:r>
            <a:r>
              <a:rPr lang="it-IT" dirty="0" err="1" smtClean="0"/>
              <a:t>combinational</a:t>
            </a:r>
            <a:r>
              <a:rPr lang="it-IT" dirty="0" smtClean="0"/>
              <a:t> </a:t>
            </a:r>
            <a:r>
              <a:rPr lang="it-IT" dirty="0" err="1" smtClean="0"/>
              <a:t>logic</a:t>
            </a:r>
            <a:endParaRPr lang="en-US" dirty="0"/>
          </a:p>
          <a:p>
            <a:pPr>
              <a:defRPr/>
            </a:pPr>
            <a:r>
              <a:rPr lang="en-US" sz="2100" dirty="0"/>
              <a:t>Fully contained in a single clock region</a:t>
            </a:r>
          </a:p>
          <a:p>
            <a:pPr lvl="1">
              <a:defRPr/>
            </a:pPr>
            <a:r>
              <a:rPr lang="en-US" sz="1800" dirty="0"/>
              <a:t> 604 frames (10.7%)</a:t>
            </a:r>
          </a:p>
          <a:p>
            <a:pPr>
              <a:defRPr/>
            </a:pPr>
            <a:r>
              <a:rPr lang="en-US" sz="2100" dirty="0"/>
              <a:t>Redundant configuration generated in “Basic Mode”</a:t>
            </a:r>
          </a:p>
          <a:p>
            <a:pPr eaLnBrk="1" hangingPunct="1">
              <a:defRPr/>
            </a:pPr>
            <a:endParaRPr lang="en-US" sz="2100" dirty="0"/>
          </a:p>
          <a:p>
            <a:pPr eaLnBrk="1" hangingPunct="1">
              <a:defRPr/>
            </a:pPr>
            <a:endParaRPr lang="en-US" dirty="0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xmlns="" id="{0A812558-1BBC-4AFD-B8A3-2E7159FDEB65}"/>
              </a:ext>
            </a:extLst>
          </p:cNvPr>
          <p:cNvCxnSpPr>
            <a:cxnSpLocks/>
          </p:cNvCxnSpPr>
          <p:nvPr/>
        </p:nvCxnSpPr>
        <p:spPr>
          <a:xfrm>
            <a:off x="2691549" y="3387649"/>
            <a:ext cx="617603" cy="45249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xmlns="" id="{BA8E9E09-1F44-4ACC-99CA-933229C6185A}"/>
              </a:ext>
            </a:extLst>
          </p:cNvPr>
          <p:cNvCxnSpPr>
            <a:cxnSpLocks/>
          </p:cNvCxnSpPr>
          <p:nvPr/>
        </p:nvCxnSpPr>
        <p:spPr>
          <a:xfrm flipV="1">
            <a:off x="2711499" y="4347103"/>
            <a:ext cx="618364" cy="27634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2">
            <a:extLst>
              <a:ext uri="{FF2B5EF4-FFF2-40B4-BE49-F238E27FC236}">
                <a16:creationId xmlns:a16="http://schemas.microsoft.com/office/drawing/2014/main" xmlns="" id="{ECA1385B-7750-4FA5-8421-77FD32223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3869" y="3104964"/>
            <a:ext cx="66764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750" dirty="0">
                <a:latin typeface="Tahoma" panose="020B0604030504040204" pitchFamily="34" charset="0"/>
              </a:rPr>
              <a:t>Layout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1E0E4872-CA2B-4BF1-B69A-1D9C12159F53}"/>
              </a:ext>
            </a:extLst>
          </p:cNvPr>
          <p:cNvGrpSpPr/>
          <p:nvPr/>
        </p:nvGrpSpPr>
        <p:grpSpPr>
          <a:xfrm>
            <a:off x="1207008" y="3807906"/>
            <a:ext cx="132354" cy="199746"/>
            <a:chOff x="103011" y="4149080"/>
            <a:chExt cx="176472" cy="266328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D959E42F-C400-46D1-9B0B-C926DF87C857}"/>
                </a:ext>
              </a:extLst>
            </p:cNvPr>
            <p:cNvSpPr/>
            <p:nvPr/>
          </p:nvSpPr>
          <p:spPr>
            <a:xfrm>
              <a:off x="158694" y="4210236"/>
              <a:ext cx="120789" cy="10542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4DB5243D-B5BE-45A3-828C-7E1E323AC2EF}"/>
                </a:ext>
              </a:extLst>
            </p:cNvPr>
            <p:cNvSpPr txBox="1"/>
            <p:nvPr/>
          </p:nvSpPr>
          <p:spPr>
            <a:xfrm>
              <a:off x="103011" y="4149080"/>
              <a:ext cx="111366" cy="266328"/>
            </a:xfrm>
            <a:prstGeom prst="rect">
              <a:avLst/>
            </a:prstGeom>
          </p:spPr>
          <p:txBody>
            <a:bodyPr vert="horz" wrap="none" lIns="68580" tIns="34290" rIns="68580" bIns="34290" rtlCol="0">
              <a:normAutofit/>
            </a:bodyPr>
            <a:lstStyle/>
            <a:p>
              <a:r>
                <a:rPr lang="en-US" sz="525" dirty="0">
                  <a:solidFill>
                    <a:schemeClr val="bg1"/>
                  </a:solidFill>
                </a:rPr>
                <a:t>9 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E65B871F-670B-492F-B615-931E0F09A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514" y="3374994"/>
            <a:ext cx="2495666" cy="1257180"/>
          </a:xfrm>
          <a:prstGeom prst="rect">
            <a:avLst/>
          </a:prstGeom>
        </p:spPr>
      </p:pic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xmlns="" id="{677EA283-4108-43A1-A861-D78BE101E1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302098"/>
              </p:ext>
            </p:extLst>
          </p:nvPr>
        </p:nvGraphicFramePr>
        <p:xfrm>
          <a:off x="305527" y="4671138"/>
          <a:ext cx="2052227" cy="126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264">
                  <a:extLst>
                    <a:ext uri="{9D8B030D-6E8A-4147-A177-3AD203B41FA5}">
                      <a16:colId xmlns:a16="http://schemas.microsoft.com/office/drawing/2014/main" xmlns="" val="2681205624"/>
                    </a:ext>
                  </a:extLst>
                </a:gridCol>
                <a:gridCol w="927921">
                  <a:extLst>
                    <a:ext uri="{9D8B030D-6E8A-4147-A177-3AD203B41FA5}">
                      <a16:colId xmlns:a16="http://schemas.microsoft.com/office/drawing/2014/main" xmlns="" val="3447485926"/>
                    </a:ext>
                  </a:extLst>
                </a:gridCol>
                <a:gridCol w="378042">
                  <a:extLst>
                    <a:ext uri="{9D8B030D-6E8A-4147-A177-3AD203B41FA5}">
                      <a16:colId xmlns:a16="http://schemas.microsoft.com/office/drawing/2014/main" xmlns="" val="121492269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r>
                        <a:rPr lang="en-US" sz="80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Logic Resources 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80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Used/Available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80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8685632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Slices: overall</a:t>
                      </a:r>
                      <a:endParaRPr lang="en-US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1061/10250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121440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Slices: FFs</a:t>
                      </a:r>
                      <a:endParaRPr lang="en-US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2208/82000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9225083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Slices: LUTs</a:t>
                      </a:r>
                      <a:endParaRPr lang="en-US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4100/41000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7314145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BUFRs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7430129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6/285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10457609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DF892F4-2627-4424-9CA5-9B1D493FB681}"/>
              </a:ext>
            </a:extLst>
          </p:cNvPr>
          <p:cNvSpPr txBox="1"/>
          <p:nvPr/>
        </p:nvSpPr>
        <p:spPr>
          <a:xfrm>
            <a:off x="4788024" y="1021637"/>
            <a:ext cx="4158462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dirty="0"/>
              <a:t>Power Consumption vs. </a:t>
            </a:r>
            <a:r>
              <a:rPr lang="en-US" dirty="0" err="1" smtClean="0"/>
              <a:t>Config</a:t>
            </a:r>
            <a:r>
              <a:rPr lang="en-US" dirty="0" smtClean="0"/>
              <a:t>. </a:t>
            </a:r>
            <a:r>
              <a:rPr lang="en-US" dirty="0"/>
              <a:t>Redundancy</a:t>
            </a:r>
          </a:p>
        </p:txBody>
      </p:sp>
      <p:sp>
        <p:nvSpPr>
          <p:cNvPr id="43" name="Segnaposto contenuto 2">
            <a:extLst>
              <a:ext uri="{FF2B5EF4-FFF2-40B4-BE49-F238E27FC236}">
                <a16:creationId xmlns:a16="http://schemas.microsoft.com/office/drawing/2014/main" xmlns="" id="{CF979295-D2CB-4228-9C20-3F9BB6B2E430}"/>
              </a:ext>
            </a:extLst>
          </p:cNvPr>
          <p:cNvSpPr txBox="1">
            <a:spLocks/>
          </p:cNvSpPr>
          <p:nvPr/>
        </p:nvSpPr>
        <p:spPr>
          <a:xfrm>
            <a:off x="4699001" y="5095983"/>
            <a:ext cx="4247486" cy="112219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100" dirty="0"/>
              <a:t>Minimal impact on VCCINT (1.0V) power consumption due to configuration redundancy  </a:t>
            </a:r>
          </a:p>
          <a:p>
            <a:pPr>
              <a:defRPr/>
            </a:pPr>
            <a:endParaRPr lang="en-US" sz="2100" dirty="0"/>
          </a:p>
          <a:p>
            <a:pPr>
              <a:defRPr/>
            </a:pPr>
            <a:endParaRPr lang="en-US" sz="24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1163" y="1656378"/>
            <a:ext cx="4792183" cy="331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12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795"/>
    </mc:Choice>
    <mc:Fallback>
      <p:transition spd="slow" advTm="4079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7EB307-B828-45E7-BC93-A48E6F5D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19" y="47879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/>
              <a:t>Benchmark Designs (2)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xmlns="" id="{0508BDCB-CDEC-41A1-881D-E1F5539896FF}"/>
              </a:ext>
            </a:extLst>
          </p:cNvPr>
          <p:cNvSpPr txBox="1">
            <a:spLocks/>
          </p:cNvSpPr>
          <p:nvPr/>
        </p:nvSpPr>
        <p:spPr>
          <a:xfrm>
            <a:off x="292843" y="1105992"/>
            <a:ext cx="4354546" cy="2219491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100" dirty="0"/>
              <a:t>High-speed serial link node running @ 5 </a:t>
            </a:r>
            <a:r>
              <a:rPr lang="en-US" sz="2100" dirty="0" err="1"/>
              <a:t>Gbps</a:t>
            </a:r>
            <a:endParaRPr lang="en-US" sz="2100" dirty="0"/>
          </a:p>
          <a:p>
            <a:pPr lvl="1">
              <a:defRPr/>
            </a:pPr>
            <a:r>
              <a:rPr lang="en-US" sz="1800" dirty="0"/>
              <a:t>Implements loop back via fabric</a:t>
            </a:r>
          </a:p>
          <a:p>
            <a:pPr lvl="1">
              <a:defRPr/>
            </a:pPr>
            <a:r>
              <a:rPr lang="en-US" sz="1800" dirty="0"/>
              <a:t>Based on GTX transceiver (which cannot be tripled)</a:t>
            </a:r>
          </a:p>
          <a:p>
            <a:pPr>
              <a:defRPr/>
            </a:pPr>
            <a:r>
              <a:rPr lang="en-US" sz="2400" dirty="0"/>
              <a:t>Redundant configuration generated in Enhanced Mode</a:t>
            </a:r>
          </a:p>
          <a:p>
            <a:pPr lvl="1">
              <a:defRPr/>
            </a:pPr>
            <a:r>
              <a:rPr lang="en-US" sz="1800" dirty="0"/>
              <a:t>564 protected frames (10%)</a:t>
            </a:r>
          </a:p>
          <a:p>
            <a:pPr lvl="1">
              <a:defRPr/>
            </a:pPr>
            <a:endParaRPr lang="en-US" sz="1800" dirty="0"/>
          </a:p>
          <a:p>
            <a:pPr>
              <a:defRPr/>
            </a:pPr>
            <a:endParaRPr lang="en-US" sz="2100" dirty="0"/>
          </a:p>
          <a:p>
            <a:pPr>
              <a:defRPr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9DDDD16-4952-4511-9079-EDAE784C3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092" y="3750154"/>
            <a:ext cx="1620297" cy="2187616"/>
          </a:xfrm>
          <a:prstGeom prst="rect">
            <a:avLst/>
          </a:prstGeom>
        </p:spPr>
      </p:pic>
      <p:sp>
        <p:nvSpPr>
          <p:cNvPr id="9" name="CasellaDiTesto 2">
            <a:extLst>
              <a:ext uri="{FF2B5EF4-FFF2-40B4-BE49-F238E27FC236}">
                <a16:creationId xmlns:a16="http://schemas.microsoft.com/office/drawing/2014/main" xmlns="" id="{7ED10512-049B-4B6D-B3AB-246404CFC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578" y="3552804"/>
            <a:ext cx="66764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750" dirty="0">
                <a:latin typeface="Tahoma" panose="020B0604030504040204" pitchFamily="34" charset="0"/>
              </a:rPr>
              <a:t>Layout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A218518-8CD1-4A6B-BDCF-51BFFE108D52}"/>
              </a:ext>
            </a:extLst>
          </p:cNvPr>
          <p:cNvSpPr txBox="1"/>
          <p:nvPr/>
        </p:nvSpPr>
        <p:spPr>
          <a:xfrm>
            <a:off x="4669560" y="1529937"/>
            <a:ext cx="4158462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500" dirty="0"/>
              <a:t>Power Consumption vs. Configuration Redundancy</a:t>
            </a: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xmlns="" id="{A2556C80-8CC7-4585-B7CA-763900F20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815545"/>
              </p:ext>
            </p:extLst>
          </p:nvPr>
        </p:nvGraphicFramePr>
        <p:xfrm>
          <a:off x="612427" y="5063546"/>
          <a:ext cx="2052227" cy="1455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264">
                  <a:extLst>
                    <a:ext uri="{9D8B030D-6E8A-4147-A177-3AD203B41FA5}">
                      <a16:colId xmlns:a16="http://schemas.microsoft.com/office/drawing/2014/main" xmlns="" val="2681205624"/>
                    </a:ext>
                  </a:extLst>
                </a:gridCol>
                <a:gridCol w="927921">
                  <a:extLst>
                    <a:ext uri="{9D8B030D-6E8A-4147-A177-3AD203B41FA5}">
                      <a16:colId xmlns:a16="http://schemas.microsoft.com/office/drawing/2014/main" xmlns="" val="3447485926"/>
                    </a:ext>
                  </a:extLst>
                </a:gridCol>
                <a:gridCol w="378042">
                  <a:extLst>
                    <a:ext uri="{9D8B030D-6E8A-4147-A177-3AD203B41FA5}">
                      <a16:colId xmlns:a16="http://schemas.microsoft.com/office/drawing/2014/main" xmlns="" val="121492269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r>
                        <a:rPr lang="en-US" sz="80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Logic Resources 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80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Used/Available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80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8685632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Slices: overall</a:t>
                      </a:r>
                      <a:endParaRPr lang="en-US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177/10250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121440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Slices: FFs</a:t>
                      </a:r>
                      <a:endParaRPr lang="en-US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678/82000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9225083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Slices: LUTs</a:t>
                      </a:r>
                      <a:endParaRPr lang="en-US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263/41000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7314145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BUFHs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3/96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7430129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3/285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1045760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GTX_QUAD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067157530"/>
                  </a:ext>
                </a:extLst>
              </a:tr>
            </a:tbl>
          </a:graphicData>
        </a:graphic>
      </p:graphicFrame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8F72B56E-7D2D-4E37-BE0E-8C7AB8CA603B}"/>
              </a:ext>
            </a:extLst>
          </p:cNvPr>
          <p:cNvCxnSpPr>
            <a:cxnSpLocks/>
          </p:cNvCxnSpPr>
          <p:nvPr/>
        </p:nvCxnSpPr>
        <p:spPr>
          <a:xfrm>
            <a:off x="2794206" y="3562954"/>
            <a:ext cx="1340893" cy="74721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18BD5F3D-B0C3-4FC6-8BA1-DF05A335F8EF}"/>
              </a:ext>
            </a:extLst>
          </p:cNvPr>
          <p:cNvCxnSpPr>
            <a:cxnSpLocks/>
          </p:cNvCxnSpPr>
          <p:nvPr/>
        </p:nvCxnSpPr>
        <p:spPr>
          <a:xfrm flipV="1">
            <a:off x="2789065" y="4832197"/>
            <a:ext cx="1386977" cy="101042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11" y="3494663"/>
            <a:ext cx="2243154" cy="1438575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3A0418BF-7490-4848-AD45-DFD43F0FF038}"/>
              </a:ext>
            </a:extLst>
          </p:cNvPr>
          <p:cNvSpPr/>
          <p:nvPr/>
        </p:nvSpPr>
        <p:spPr>
          <a:xfrm rot="10800000">
            <a:off x="1369240" y="4562188"/>
            <a:ext cx="825623" cy="73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xmlns="" id="{F33BA089-5762-4584-B790-59CACD759E41}"/>
              </a:ext>
            </a:extLst>
          </p:cNvPr>
          <p:cNvSpPr/>
          <p:nvPr/>
        </p:nvSpPr>
        <p:spPr>
          <a:xfrm>
            <a:off x="1350376" y="4043955"/>
            <a:ext cx="825623" cy="73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xmlns="" id="{1F2119E8-C0A5-4A93-8D94-1D9F897D3328}"/>
              </a:ext>
            </a:extLst>
          </p:cNvPr>
          <p:cNvSpPr/>
          <p:nvPr/>
        </p:nvSpPr>
        <p:spPr>
          <a:xfrm rot="16200000">
            <a:off x="1089594" y="4301406"/>
            <a:ext cx="511577" cy="74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xmlns="" id="{2CD2EB5B-58E9-4094-889F-C5DB6C3B1F91}"/>
              </a:ext>
            </a:extLst>
          </p:cNvPr>
          <p:cNvSpPr/>
          <p:nvPr/>
        </p:nvSpPr>
        <p:spPr>
          <a:xfrm>
            <a:off x="2401269" y="3969604"/>
            <a:ext cx="332915" cy="73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xmlns="" id="{C0973CF4-B2E6-433A-834E-EA2CEAEA8FC1}"/>
              </a:ext>
            </a:extLst>
          </p:cNvPr>
          <p:cNvSpPr/>
          <p:nvPr/>
        </p:nvSpPr>
        <p:spPr>
          <a:xfrm rot="10800000">
            <a:off x="2403491" y="4356892"/>
            <a:ext cx="383958" cy="787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11</a:t>
            </a:fld>
            <a:endParaRPr lang="en-US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945" y="2014789"/>
            <a:ext cx="4498936" cy="378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24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261"/>
    </mc:Choice>
    <mc:Fallback>
      <p:transition spd="slow" advTm="5226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3A40FA-182E-4D83-B5A2-1B58B439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069"/>
            <a:ext cx="8229600" cy="638120"/>
          </a:xfrm>
        </p:spPr>
        <p:txBody>
          <a:bodyPr>
            <a:noAutofit/>
          </a:bodyPr>
          <a:lstStyle/>
          <a:p>
            <a:r>
              <a:rPr lang="en-US" sz="3600" dirty="0"/>
              <a:t>Upset Logs</a:t>
            </a:r>
          </a:p>
        </p:txBody>
      </p:sp>
      <p:sp>
        <p:nvSpPr>
          <p:cNvPr id="6" name="Rettangolo 2">
            <a:extLst>
              <a:ext uri="{FF2B5EF4-FFF2-40B4-BE49-F238E27FC236}">
                <a16:creationId xmlns:a16="http://schemas.microsoft.com/office/drawing/2014/main" xmlns="" id="{8AF2F999-7F25-411A-8C93-E439C30A7114}"/>
              </a:ext>
            </a:extLst>
          </p:cNvPr>
          <p:cNvSpPr/>
          <p:nvPr/>
        </p:nvSpPr>
        <p:spPr>
          <a:xfrm>
            <a:off x="428630" y="1303895"/>
            <a:ext cx="4712567" cy="1615827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1481256356 CORR_CLONE0 0x0040059A 2 0314:1-&gt;0 2012:1-&gt;0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1481256356 OVERALL 338 371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1481256356 CORR_OPERAT 0x000005A0 1 0396:1-&gt;0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1481256356 OVERALL 339 372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1481256357 CORR_OPERAT 0x000005A1 1 0396:1-&gt;0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1481256357 CORR_CLONE1 0x004205A1 1 0324:1-&gt;0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1481256357 OVERALL 342 374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1481256357 CORR_OPERAT 0x000005A2 3 0111:0-&gt;1 0333:1-&gt;0 1175:0-&gt;1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1481256357 OVERALL 343 377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1481256357 CORR_OPERAT 0x000005A3 1 0110:0-&gt;1</a:t>
            </a:r>
          </a:p>
          <a:p>
            <a:pPr>
              <a:defRPr/>
            </a:pPr>
            <a:r>
              <a:rPr lang="en-US" sz="825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7" name="CasellaDiTesto 5">
            <a:extLst>
              <a:ext uri="{FF2B5EF4-FFF2-40B4-BE49-F238E27FC236}">
                <a16:creationId xmlns:a16="http://schemas.microsoft.com/office/drawing/2014/main" xmlns="" id="{0A8C7DC4-EBA9-4C64-8709-507DDBFD0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974" y="991445"/>
            <a:ext cx="195438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50" dirty="0"/>
              <a:t>Extract from upset logs</a:t>
            </a:r>
          </a:p>
        </p:txBody>
      </p:sp>
      <p:sp>
        <p:nvSpPr>
          <p:cNvPr id="10" name="Parentesi graffa chiusa 10">
            <a:extLst>
              <a:ext uri="{FF2B5EF4-FFF2-40B4-BE49-F238E27FC236}">
                <a16:creationId xmlns:a16="http://schemas.microsoft.com/office/drawing/2014/main" xmlns="" id="{52433AB4-4AB5-4C0B-8A4B-0A733712412C}"/>
              </a:ext>
            </a:extLst>
          </p:cNvPr>
          <p:cNvSpPr/>
          <p:nvPr/>
        </p:nvSpPr>
        <p:spPr>
          <a:xfrm>
            <a:off x="3413531" y="1724707"/>
            <a:ext cx="117872" cy="35123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 dirty="0"/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xmlns="" id="{4436802C-0E49-490C-ACC2-8838032A9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589" y="1831628"/>
            <a:ext cx="57900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50" dirty="0"/>
              <a:t>MCU</a:t>
            </a:r>
          </a:p>
        </p:txBody>
      </p:sp>
      <p:sp>
        <p:nvSpPr>
          <p:cNvPr id="13" name="CasellaDiTesto 23">
            <a:extLst>
              <a:ext uri="{FF2B5EF4-FFF2-40B4-BE49-F238E27FC236}">
                <a16:creationId xmlns:a16="http://schemas.microsoft.com/office/drawing/2014/main" xmlns="" id="{55FD1B06-FDBB-4A76-B9CA-E7A8437D2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6686" y="2965757"/>
            <a:ext cx="2034056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dirty="0"/>
              <a:t>detection time stamp (</a:t>
            </a:r>
            <a:r>
              <a:rPr lang="en-US" altLang="en-US" sz="1050" dirty="0" err="1"/>
              <a:t>unix</a:t>
            </a:r>
            <a:r>
              <a:rPr lang="en-US" altLang="en-US" sz="1050" dirty="0"/>
              <a:t> time)</a:t>
            </a:r>
          </a:p>
          <a:p>
            <a:endParaRPr lang="en-US" altLang="en-US" sz="1050" dirty="0"/>
          </a:p>
        </p:txBody>
      </p:sp>
      <p:sp>
        <p:nvSpPr>
          <p:cNvPr id="16" name="CasellaDiTesto 29">
            <a:extLst>
              <a:ext uri="{FF2B5EF4-FFF2-40B4-BE49-F238E27FC236}">
                <a16:creationId xmlns:a16="http://schemas.microsoft.com/office/drawing/2014/main" xmlns="" id="{E68943C9-0991-4765-A575-0B9F6A1B0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612" y="902748"/>
            <a:ext cx="218290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dirty="0"/>
              <a:t>Operating circuit,</a:t>
            </a:r>
          </a:p>
          <a:p>
            <a:r>
              <a:rPr lang="en-US" altLang="en-US" sz="1050" dirty="0"/>
              <a:t>replica 0 or 1</a:t>
            </a:r>
          </a:p>
        </p:txBody>
      </p:sp>
      <p:cxnSp>
        <p:nvCxnSpPr>
          <p:cNvPr id="17" name="Connettore 2 34">
            <a:extLst>
              <a:ext uri="{FF2B5EF4-FFF2-40B4-BE49-F238E27FC236}">
                <a16:creationId xmlns:a16="http://schemas.microsoft.com/office/drawing/2014/main" xmlns="" id="{C90AF158-D739-4819-B489-8A7CFE279299}"/>
              </a:ext>
            </a:extLst>
          </p:cNvPr>
          <p:cNvCxnSpPr>
            <a:cxnSpLocks/>
          </p:cNvCxnSpPr>
          <p:nvPr/>
        </p:nvCxnSpPr>
        <p:spPr>
          <a:xfrm>
            <a:off x="1178505" y="1234334"/>
            <a:ext cx="330278" cy="224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42">
            <a:extLst>
              <a:ext uri="{FF2B5EF4-FFF2-40B4-BE49-F238E27FC236}">
                <a16:creationId xmlns:a16="http://schemas.microsoft.com/office/drawing/2014/main" xmlns="" id="{7C6DE102-A98A-4E53-A71E-474FE060E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0404" y="2074596"/>
            <a:ext cx="162230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dirty="0"/>
              <a:t>Bit offset</a:t>
            </a:r>
          </a:p>
        </p:txBody>
      </p:sp>
      <p:sp>
        <p:nvSpPr>
          <p:cNvPr id="21" name="Segnaposto contenuto 3">
            <a:extLst>
              <a:ext uri="{FF2B5EF4-FFF2-40B4-BE49-F238E27FC236}">
                <a16:creationId xmlns:a16="http://schemas.microsoft.com/office/drawing/2014/main" xmlns="" id="{F5BDBF7C-1C3F-4B32-868A-8F2DB05F5C37}"/>
              </a:ext>
            </a:extLst>
          </p:cNvPr>
          <p:cNvSpPr txBox="1">
            <a:spLocks/>
          </p:cNvSpPr>
          <p:nvPr/>
        </p:nvSpPr>
        <p:spPr>
          <a:xfrm>
            <a:off x="356136" y="3542838"/>
            <a:ext cx="4804108" cy="2645955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kern="0" dirty="0"/>
              <a:t>For each detected upset we log </a:t>
            </a:r>
          </a:p>
          <a:p>
            <a:pPr lvl="1">
              <a:defRPr/>
            </a:pPr>
            <a:r>
              <a:rPr lang="en-US" sz="2100" kern="0" dirty="0"/>
              <a:t>time stamp, frame address, bit offset, polarity</a:t>
            </a:r>
          </a:p>
          <a:p>
            <a:pPr lvl="1">
              <a:defRPr/>
            </a:pPr>
            <a:r>
              <a:rPr lang="en-US" sz="2100" kern="0" dirty="0"/>
              <a:t>tag for operative circuit, replica or unused frames</a:t>
            </a:r>
          </a:p>
          <a:p>
            <a:r>
              <a:rPr lang="en-US" sz="2400" dirty="0"/>
              <a:t>Irradiation tests can be repeated as a fault injection with same sequence and same timing of detected upsets, very similar conditions</a:t>
            </a:r>
          </a:p>
        </p:txBody>
      </p:sp>
      <p:sp>
        <p:nvSpPr>
          <p:cNvPr id="24" name="Rettangolo 16">
            <a:extLst>
              <a:ext uri="{FF2B5EF4-FFF2-40B4-BE49-F238E27FC236}">
                <a16:creationId xmlns:a16="http://schemas.microsoft.com/office/drawing/2014/main" xmlns="" id="{355348CC-9F7A-4490-9B14-215846F57068}"/>
              </a:ext>
            </a:extLst>
          </p:cNvPr>
          <p:cNvSpPr/>
          <p:nvPr/>
        </p:nvSpPr>
        <p:spPr>
          <a:xfrm>
            <a:off x="2771591" y="1719318"/>
            <a:ext cx="604709" cy="99686"/>
          </a:xfrm>
          <a:prstGeom prst="rect">
            <a:avLst/>
          </a:prstGeom>
          <a:solidFill>
            <a:srgbClr val="00B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25" name="Rettangolo 16">
            <a:extLst>
              <a:ext uri="{FF2B5EF4-FFF2-40B4-BE49-F238E27FC236}">
                <a16:creationId xmlns:a16="http://schemas.microsoft.com/office/drawing/2014/main" xmlns="" id="{6B0C8C6D-1748-4286-B0CD-C40CD44EE779}"/>
              </a:ext>
            </a:extLst>
          </p:cNvPr>
          <p:cNvSpPr/>
          <p:nvPr/>
        </p:nvSpPr>
        <p:spPr>
          <a:xfrm>
            <a:off x="2771590" y="1976168"/>
            <a:ext cx="604709" cy="99686"/>
          </a:xfrm>
          <a:prstGeom prst="rect">
            <a:avLst/>
          </a:prstGeom>
          <a:solidFill>
            <a:srgbClr val="00B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34" name="Rettangolo 16">
            <a:extLst>
              <a:ext uri="{FF2B5EF4-FFF2-40B4-BE49-F238E27FC236}">
                <a16:creationId xmlns:a16="http://schemas.microsoft.com/office/drawing/2014/main" xmlns="" id="{BAD4C26C-EA25-472A-8525-9FB9C58889D3}"/>
              </a:ext>
            </a:extLst>
          </p:cNvPr>
          <p:cNvSpPr/>
          <p:nvPr/>
        </p:nvSpPr>
        <p:spPr>
          <a:xfrm>
            <a:off x="1945464" y="1722583"/>
            <a:ext cx="641891" cy="94651"/>
          </a:xfrm>
          <a:prstGeom prst="rect">
            <a:avLst/>
          </a:prstGeom>
          <a:solidFill>
            <a:srgbClr val="FFC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35" name="Rettangolo 16">
            <a:extLst>
              <a:ext uri="{FF2B5EF4-FFF2-40B4-BE49-F238E27FC236}">
                <a16:creationId xmlns:a16="http://schemas.microsoft.com/office/drawing/2014/main" xmlns="" id="{EA6CC7EF-4741-4C48-A2F7-2A33A1D8FC56}"/>
              </a:ext>
            </a:extLst>
          </p:cNvPr>
          <p:cNvSpPr/>
          <p:nvPr/>
        </p:nvSpPr>
        <p:spPr>
          <a:xfrm>
            <a:off x="1942943" y="1981204"/>
            <a:ext cx="641891" cy="94651"/>
          </a:xfrm>
          <a:prstGeom prst="rect">
            <a:avLst/>
          </a:prstGeom>
          <a:solidFill>
            <a:srgbClr val="FFC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38" name="CasellaDiTesto 11">
            <a:extLst>
              <a:ext uri="{FF2B5EF4-FFF2-40B4-BE49-F238E27FC236}">
                <a16:creationId xmlns:a16="http://schemas.microsoft.com/office/drawing/2014/main" xmlns="" id="{596BE356-7967-4F2E-AFC6-F3BC96BDC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3842" y="2414705"/>
            <a:ext cx="49244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dirty="0"/>
              <a:t>MCU</a:t>
            </a:r>
          </a:p>
        </p:txBody>
      </p:sp>
      <p:sp>
        <p:nvSpPr>
          <p:cNvPr id="41" name="Rettangolo 16">
            <a:extLst>
              <a:ext uri="{FF2B5EF4-FFF2-40B4-BE49-F238E27FC236}">
                <a16:creationId xmlns:a16="http://schemas.microsoft.com/office/drawing/2014/main" xmlns="" id="{9BB4741F-5AE0-4F35-B9F8-D723478218D1}"/>
              </a:ext>
            </a:extLst>
          </p:cNvPr>
          <p:cNvSpPr/>
          <p:nvPr/>
        </p:nvSpPr>
        <p:spPr>
          <a:xfrm>
            <a:off x="2777258" y="2347387"/>
            <a:ext cx="287411" cy="125443"/>
          </a:xfrm>
          <a:prstGeom prst="rect">
            <a:avLst/>
          </a:prstGeom>
          <a:solidFill>
            <a:srgbClr val="00B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cxnSp>
        <p:nvCxnSpPr>
          <p:cNvPr id="52" name="Connettore 2 34">
            <a:extLst>
              <a:ext uri="{FF2B5EF4-FFF2-40B4-BE49-F238E27FC236}">
                <a16:creationId xmlns:a16="http://schemas.microsoft.com/office/drawing/2014/main" xmlns="" id="{394BAACC-9C1B-47FA-9EE3-9A52C098AFC4}"/>
              </a:ext>
            </a:extLst>
          </p:cNvPr>
          <p:cNvCxnSpPr>
            <a:cxnSpLocks/>
          </p:cNvCxnSpPr>
          <p:nvPr/>
        </p:nvCxnSpPr>
        <p:spPr>
          <a:xfrm flipH="1" flipV="1">
            <a:off x="1074938" y="2763045"/>
            <a:ext cx="211748" cy="209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ttangolo 16">
            <a:extLst>
              <a:ext uri="{FF2B5EF4-FFF2-40B4-BE49-F238E27FC236}">
                <a16:creationId xmlns:a16="http://schemas.microsoft.com/office/drawing/2014/main" xmlns="" id="{F4F8CB6E-339C-4F43-809F-087D16EC6EF6}"/>
              </a:ext>
            </a:extLst>
          </p:cNvPr>
          <p:cNvSpPr/>
          <p:nvPr/>
        </p:nvSpPr>
        <p:spPr>
          <a:xfrm>
            <a:off x="500658" y="2617251"/>
            <a:ext cx="627822" cy="121791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56" name="Rettangolo 16">
            <a:extLst>
              <a:ext uri="{FF2B5EF4-FFF2-40B4-BE49-F238E27FC236}">
                <a16:creationId xmlns:a16="http://schemas.microsoft.com/office/drawing/2014/main" xmlns="" id="{6E72ADCD-2AE9-4FA9-A3A0-85D747944AEC}"/>
              </a:ext>
            </a:extLst>
          </p:cNvPr>
          <p:cNvSpPr/>
          <p:nvPr/>
        </p:nvSpPr>
        <p:spPr>
          <a:xfrm>
            <a:off x="3700941" y="1472781"/>
            <a:ext cx="311954" cy="112603"/>
          </a:xfrm>
          <a:prstGeom prst="rect">
            <a:avLst/>
          </a:prstGeom>
          <a:solidFill>
            <a:srgbClr val="4A7EBB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57" name="Parentesi graffa chiusa 10">
            <a:extLst>
              <a:ext uri="{FF2B5EF4-FFF2-40B4-BE49-F238E27FC236}">
                <a16:creationId xmlns:a16="http://schemas.microsoft.com/office/drawing/2014/main" xmlns="" id="{BB4D9AFA-1CE7-4390-81E7-9EA6C75DF417}"/>
              </a:ext>
            </a:extLst>
          </p:cNvPr>
          <p:cNvSpPr/>
          <p:nvPr/>
        </p:nvSpPr>
        <p:spPr>
          <a:xfrm>
            <a:off x="4604810" y="2354505"/>
            <a:ext cx="117872" cy="35123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 dirty="0"/>
          </a:p>
        </p:txBody>
      </p:sp>
      <p:sp>
        <p:nvSpPr>
          <p:cNvPr id="59" name="CasellaDiTesto 29">
            <a:extLst>
              <a:ext uri="{FF2B5EF4-FFF2-40B4-BE49-F238E27FC236}">
                <a16:creationId xmlns:a16="http://schemas.microsoft.com/office/drawing/2014/main" xmlns="" id="{804221DC-759E-43A0-BB89-58E7E77AB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5771" y="1270792"/>
            <a:ext cx="112387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dirty="0"/>
              <a:t>Upset polarity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FFBA331C-5FCE-42A6-9D16-4256B288974B}"/>
              </a:ext>
            </a:extLst>
          </p:cNvPr>
          <p:cNvSpPr/>
          <p:nvPr/>
        </p:nvSpPr>
        <p:spPr>
          <a:xfrm>
            <a:off x="6706006" y="4539230"/>
            <a:ext cx="24379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kern="0" dirty="0"/>
              <a:t>Due to frame interleaving in K7,</a:t>
            </a:r>
          </a:p>
          <a:p>
            <a:pPr>
              <a:defRPr/>
            </a:pPr>
            <a:r>
              <a:rPr lang="en-US" sz="1200" kern="0" dirty="0"/>
              <a:t> some MCUs appear as SBUs</a:t>
            </a:r>
          </a:p>
        </p:txBody>
      </p:sp>
      <p:sp>
        <p:nvSpPr>
          <p:cNvPr id="30" name="Rettangolo 16">
            <a:extLst>
              <a:ext uri="{FF2B5EF4-FFF2-40B4-BE49-F238E27FC236}">
                <a16:creationId xmlns:a16="http://schemas.microsoft.com/office/drawing/2014/main" xmlns="" id="{6F8C2830-EE21-4622-9C59-8169679CEF72}"/>
              </a:ext>
            </a:extLst>
          </p:cNvPr>
          <p:cNvSpPr/>
          <p:nvPr/>
        </p:nvSpPr>
        <p:spPr>
          <a:xfrm>
            <a:off x="1487337" y="2113901"/>
            <a:ext cx="419323" cy="99791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31" name="Rettangolo 16">
            <a:extLst>
              <a:ext uri="{FF2B5EF4-FFF2-40B4-BE49-F238E27FC236}">
                <a16:creationId xmlns:a16="http://schemas.microsoft.com/office/drawing/2014/main" xmlns="" id="{9247BFB8-14CF-4860-BBF3-2426B98781EB}"/>
              </a:ext>
            </a:extLst>
          </p:cNvPr>
          <p:cNvSpPr/>
          <p:nvPr/>
        </p:nvSpPr>
        <p:spPr>
          <a:xfrm>
            <a:off x="1487336" y="1974805"/>
            <a:ext cx="419323" cy="99791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32" name="Rettangolo 16">
            <a:extLst>
              <a:ext uri="{FF2B5EF4-FFF2-40B4-BE49-F238E27FC236}">
                <a16:creationId xmlns:a16="http://schemas.microsoft.com/office/drawing/2014/main" xmlns="" id="{0BA476B0-AA24-4A74-B481-25611242A465}"/>
              </a:ext>
            </a:extLst>
          </p:cNvPr>
          <p:cNvSpPr/>
          <p:nvPr/>
        </p:nvSpPr>
        <p:spPr>
          <a:xfrm>
            <a:off x="1492208" y="1489664"/>
            <a:ext cx="419323" cy="99791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4DD1E5B-B1F5-4593-9958-79BBB4D43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410" y="1102804"/>
            <a:ext cx="3632414" cy="2489165"/>
          </a:xfrm>
          <a:prstGeom prst="rect">
            <a:avLst/>
          </a:prstGeom>
        </p:spPr>
      </p:pic>
      <p:sp>
        <p:nvSpPr>
          <p:cNvPr id="55" name="CasellaDiTesto 5">
            <a:extLst>
              <a:ext uri="{FF2B5EF4-FFF2-40B4-BE49-F238E27FC236}">
                <a16:creationId xmlns:a16="http://schemas.microsoft.com/office/drawing/2014/main" xmlns="" id="{1EA25CB4-F3AA-43CF-8244-939F76C39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265" y="1053033"/>
            <a:ext cx="188705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50" dirty="0"/>
              <a:t>Configuration memory</a:t>
            </a:r>
          </a:p>
          <a:p>
            <a:r>
              <a:rPr lang="en-US" altLang="en-US" sz="1350" dirty="0"/>
              <a:t>layout</a:t>
            </a:r>
          </a:p>
        </p:txBody>
      </p:sp>
      <p:sp>
        <p:nvSpPr>
          <p:cNvPr id="58" name="Rettangolo 16">
            <a:extLst>
              <a:ext uri="{FF2B5EF4-FFF2-40B4-BE49-F238E27FC236}">
                <a16:creationId xmlns:a16="http://schemas.microsoft.com/office/drawing/2014/main" xmlns="" id="{49226597-157A-4C94-87AD-FCAA93A03251}"/>
              </a:ext>
            </a:extLst>
          </p:cNvPr>
          <p:cNvSpPr/>
          <p:nvPr/>
        </p:nvSpPr>
        <p:spPr>
          <a:xfrm flipV="1">
            <a:off x="2769490" y="2593170"/>
            <a:ext cx="591328" cy="116196"/>
          </a:xfrm>
          <a:prstGeom prst="rect">
            <a:avLst/>
          </a:prstGeom>
          <a:solidFill>
            <a:srgbClr val="00B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39F14B"/>
              </a:solidFill>
            </a:endParaRPr>
          </a:p>
        </p:txBody>
      </p:sp>
      <p:sp>
        <p:nvSpPr>
          <p:cNvPr id="60" name="CasellaDiTesto 23">
            <a:extLst>
              <a:ext uri="{FF2B5EF4-FFF2-40B4-BE49-F238E27FC236}">
                <a16:creationId xmlns:a16="http://schemas.microsoft.com/office/drawing/2014/main" xmlns="" id="{06315AD2-9B5D-4CC5-B45C-365317CB9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6583" y="940259"/>
            <a:ext cx="106197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dirty="0"/>
              <a:t>frame address</a:t>
            </a:r>
          </a:p>
          <a:p>
            <a:endParaRPr lang="en-US" altLang="en-US" sz="1050" dirty="0"/>
          </a:p>
        </p:txBody>
      </p:sp>
      <p:cxnSp>
        <p:nvCxnSpPr>
          <p:cNvPr id="61" name="Connettore 2 34">
            <a:extLst>
              <a:ext uri="{FF2B5EF4-FFF2-40B4-BE49-F238E27FC236}">
                <a16:creationId xmlns:a16="http://schemas.microsoft.com/office/drawing/2014/main" xmlns="" id="{7C71C3DC-5B3A-4128-A901-7F27DA88CD8A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2574045" y="1148008"/>
            <a:ext cx="1132538" cy="5225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34">
            <a:extLst>
              <a:ext uri="{FF2B5EF4-FFF2-40B4-BE49-F238E27FC236}">
                <a16:creationId xmlns:a16="http://schemas.microsoft.com/office/drawing/2014/main" xmlns="" id="{73147766-3C93-4613-BFD8-BDA87A1B72EC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3073946" y="2201554"/>
            <a:ext cx="666458" cy="112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5B7102C-1672-450E-8BFB-30ED4C272E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59" b="38538"/>
          <a:stretch/>
        </p:blipFill>
        <p:spPr>
          <a:xfrm rot="16200000">
            <a:off x="5583240" y="4612796"/>
            <a:ext cx="1751313" cy="444889"/>
          </a:xfrm>
          <a:prstGeom prst="rect">
            <a:avLst/>
          </a:prstGeom>
        </p:spPr>
      </p:pic>
      <p:sp>
        <p:nvSpPr>
          <p:cNvPr id="37" name="CasellaDiTesto 43">
            <a:extLst>
              <a:ext uri="{FF2B5EF4-FFF2-40B4-BE49-F238E27FC236}">
                <a16:creationId xmlns:a16="http://schemas.microsoft.com/office/drawing/2014/main" xmlns="" id="{DF2674C7-B0C0-464A-80C1-6CA3F93EB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6337" y="4041952"/>
            <a:ext cx="97494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i="1" dirty="0"/>
              <a:t>Frame # N+1</a:t>
            </a:r>
          </a:p>
        </p:txBody>
      </p:sp>
      <p:sp>
        <p:nvSpPr>
          <p:cNvPr id="39" name="CasellaDiTesto 43">
            <a:extLst>
              <a:ext uri="{FF2B5EF4-FFF2-40B4-BE49-F238E27FC236}">
                <a16:creationId xmlns:a16="http://schemas.microsoft.com/office/drawing/2014/main" xmlns="" id="{DF2674C7-B0C0-464A-80C1-6CA3F93EB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7920" y="4036084"/>
            <a:ext cx="82105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50" i="1" dirty="0"/>
              <a:t>Frame # N</a:t>
            </a:r>
          </a:p>
        </p:txBody>
      </p:sp>
      <p:sp>
        <p:nvSpPr>
          <p:cNvPr id="63" name="CasellaDiTesto 43">
            <a:extLst>
              <a:ext uri="{FF2B5EF4-FFF2-40B4-BE49-F238E27FC236}">
                <a16:creationId xmlns:a16="http://schemas.microsoft.com/office/drawing/2014/main" xmlns="" id="{DF2674C7-B0C0-464A-80C1-6CA3F93EB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6337" y="5394753"/>
            <a:ext cx="2350511" cy="2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25" i="1" dirty="0"/>
              <a:t>[4] M J </a:t>
            </a:r>
            <a:r>
              <a:rPr lang="en-US" altLang="en-US" sz="825" i="1" dirty="0" err="1"/>
              <a:t>Wirthlin</a:t>
            </a:r>
            <a:r>
              <a:rPr lang="en-US" altLang="en-US" sz="825" i="1" dirty="0"/>
              <a:t> et al., 2014 JINST 9 C01025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12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38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369"/>
    </mc:Choice>
    <mc:Fallback>
      <p:transition spd="slow" advTm="5136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7" name="Picture 2" descr="C:\giordano\SuperB\Frascati_Apr_2011\62MeVprotons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1"/>
          <a:stretch>
            <a:fillRect/>
          </a:stretch>
        </p:blipFill>
        <p:spPr bwMode="auto">
          <a:xfrm>
            <a:off x="5168481" y="4043406"/>
            <a:ext cx="3324857" cy="252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4" y="2017326"/>
            <a:ext cx="4804436" cy="394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395" name="Titolo 1"/>
          <p:cNvSpPr>
            <a:spLocks noGrp="1"/>
          </p:cNvSpPr>
          <p:nvPr>
            <p:ph type="title"/>
          </p:nvPr>
        </p:nvSpPr>
        <p:spPr>
          <a:xfrm>
            <a:off x="391126" y="32189"/>
            <a:ext cx="8229600" cy="857250"/>
          </a:xfrm>
        </p:spPr>
        <p:txBody>
          <a:bodyPr>
            <a:normAutofit/>
          </a:bodyPr>
          <a:lstStyle/>
          <a:p>
            <a:r>
              <a:rPr lang="en-US" altLang="it-IT" sz="3600" dirty="0" smtClean="0"/>
              <a:t>Proton Beam Test</a:t>
            </a:r>
            <a:endParaRPr lang="en-US" altLang="it-IT" sz="3600" dirty="0"/>
          </a:p>
        </p:txBody>
      </p:sp>
      <p:sp>
        <p:nvSpPr>
          <p:cNvPr id="2" name="Segnaposto contenuto 2"/>
          <p:cNvSpPr>
            <a:spLocks noGrp="1"/>
          </p:cNvSpPr>
          <p:nvPr>
            <p:ph idx="1"/>
          </p:nvPr>
        </p:nvSpPr>
        <p:spPr>
          <a:xfrm>
            <a:off x="4421676" y="889439"/>
            <a:ext cx="4496889" cy="300251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z="2100" dirty="0"/>
              <a:t>Superconducting cyclotron at </a:t>
            </a:r>
            <a:r>
              <a:rPr lang="en-US" sz="2100" dirty="0" err="1"/>
              <a:t>Laboratori</a:t>
            </a:r>
            <a:r>
              <a:rPr lang="en-US" sz="2100" dirty="0"/>
              <a:t> </a:t>
            </a:r>
            <a:r>
              <a:rPr lang="en-US" sz="2100" dirty="0" err="1"/>
              <a:t>Nazionali</a:t>
            </a:r>
            <a:r>
              <a:rPr lang="en-US" sz="2100" dirty="0"/>
              <a:t> del </a:t>
            </a:r>
            <a:r>
              <a:rPr lang="en-US" sz="2100" dirty="0" err="1"/>
              <a:t>Sud</a:t>
            </a:r>
            <a:r>
              <a:rPr lang="en-US" sz="2100" dirty="0"/>
              <a:t> – Catania, Italy</a:t>
            </a:r>
          </a:p>
          <a:p>
            <a:pPr>
              <a:defRPr/>
            </a:pPr>
            <a:r>
              <a:rPr lang="en-US" sz="2100" dirty="0"/>
              <a:t>62-MeV proton beam</a:t>
            </a:r>
          </a:p>
          <a:p>
            <a:pPr>
              <a:defRPr/>
            </a:pPr>
            <a:r>
              <a:rPr lang="en-US" sz="2100" dirty="0"/>
              <a:t>Fluxes tunable from 10</a:t>
            </a:r>
            <a:r>
              <a:rPr lang="en-US" sz="2100" baseline="30000" dirty="0"/>
              <a:t>7</a:t>
            </a:r>
            <a:r>
              <a:rPr lang="en-US" sz="2100" dirty="0"/>
              <a:t> cm</a:t>
            </a:r>
            <a:r>
              <a:rPr lang="en-US" sz="2100" baseline="30000" dirty="0"/>
              <a:t>-2</a:t>
            </a:r>
            <a:r>
              <a:rPr lang="en-US" sz="2100" dirty="0"/>
              <a:t>s</a:t>
            </a:r>
            <a:r>
              <a:rPr lang="en-US" sz="2100" baseline="30000" dirty="0"/>
              <a:t>-1</a:t>
            </a:r>
            <a:r>
              <a:rPr lang="en-US" sz="2100" dirty="0"/>
              <a:t>  to 10</a:t>
            </a:r>
            <a:r>
              <a:rPr lang="en-US" sz="2100" baseline="30000" dirty="0"/>
              <a:t>8</a:t>
            </a:r>
            <a:r>
              <a:rPr lang="en-US" sz="2100" dirty="0"/>
              <a:t> cm</a:t>
            </a:r>
            <a:r>
              <a:rPr lang="en-US" sz="2100" baseline="30000" dirty="0"/>
              <a:t>-2</a:t>
            </a:r>
            <a:r>
              <a:rPr lang="en-US" sz="2100" dirty="0"/>
              <a:t>s</a:t>
            </a:r>
            <a:r>
              <a:rPr lang="en-US" sz="2100" baseline="30000" dirty="0"/>
              <a:t>-1</a:t>
            </a:r>
            <a:endParaRPr lang="en-US" sz="2100" dirty="0"/>
          </a:p>
          <a:p>
            <a:pPr eaLnBrk="1" hangingPunct="1">
              <a:defRPr/>
            </a:pPr>
            <a:r>
              <a:rPr lang="en-US" sz="2100" dirty="0"/>
              <a:t>Uniform beam intensity on  </a:t>
            </a:r>
            <a:r>
              <a:rPr lang="en-US" sz="2100" dirty="0" smtClean="0"/>
              <a:t>sample (5%)</a:t>
            </a:r>
            <a:endParaRPr lang="en-US" sz="2100" dirty="0"/>
          </a:p>
          <a:p>
            <a:pPr>
              <a:defRPr/>
            </a:pPr>
            <a:r>
              <a:rPr lang="en-US" sz="2100" dirty="0"/>
              <a:t>48h test: 4.1∙10</a:t>
            </a:r>
            <a:r>
              <a:rPr lang="en-US" sz="2100" baseline="30000" dirty="0"/>
              <a:t>12</a:t>
            </a:r>
            <a:r>
              <a:rPr lang="en-US" sz="2100" dirty="0"/>
              <a:t> p∙cm</a:t>
            </a:r>
            <a:r>
              <a:rPr lang="en-US" sz="2100" baseline="30000" dirty="0"/>
              <a:t>-2</a:t>
            </a:r>
            <a:r>
              <a:rPr lang="en-US" sz="2100" dirty="0"/>
              <a:t> </a:t>
            </a:r>
            <a:r>
              <a:rPr lang="en-US" sz="2100" dirty="0" err="1"/>
              <a:t>fluence</a:t>
            </a:r>
            <a:endParaRPr lang="en-US" sz="2100" dirty="0"/>
          </a:p>
          <a:p>
            <a:pPr lvl="1">
              <a:defRPr/>
            </a:pPr>
            <a:r>
              <a:rPr lang="en-US" sz="1800" dirty="0"/>
              <a:t>24h: 50 runs, 2.9∙10</a:t>
            </a:r>
            <a:r>
              <a:rPr lang="en-US" sz="1800" baseline="30000" dirty="0"/>
              <a:t>12</a:t>
            </a:r>
            <a:r>
              <a:rPr lang="en-US" sz="1800" dirty="0"/>
              <a:t> p∙cm</a:t>
            </a:r>
            <a:r>
              <a:rPr lang="en-US" sz="1800" baseline="30000" dirty="0"/>
              <a:t>-2</a:t>
            </a:r>
            <a:r>
              <a:rPr lang="en-US" sz="1800" dirty="0"/>
              <a:t> total </a:t>
            </a:r>
            <a:r>
              <a:rPr lang="en-US" sz="1800" dirty="0" err="1"/>
              <a:t>fluence</a:t>
            </a:r>
            <a:endParaRPr lang="en-US" sz="1800" dirty="0"/>
          </a:p>
          <a:p>
            <a:pPr lvl="1">
              <a:defRPr/>
            </a:pPr>
            <a:r>
              <a:rPr lang="en-US" sz="1800" dirty="0"/>
              <a:t>24h: 11 runs, 1.2∙10</a:t>
            </a:r>
            <a:r>
              <a:rPr lang="en-US" sz="1800" baseline="30000" dirty="0"/>
              <a:t>12</a:t>
            </a:r>
            <a:r>
              <a:rPr lang="en-US" sz="1800" dirty="0"/>
              <a:t> p∙cm</a:t>
            </a:r>
            <a:r>
              <a:rPr lang="en-US" sz="1800" baseline="30000" dirty="0"/>
              <a:t>-2</a:t>
            </a:r>
            <a:r>
              <a:rPr lang="en-US" sz="1800" dirty="0"/>
              <a:t> total </a:t>
            </a:r>
            <a:r>
              <a:rPr lang="en-US" sz="1800" dirty="0" err="1"/>
              <a:t>fluence</a:t>
            </a:r>
            <a:endParaRPr lang="en-US" sz="1800" dirty="0"/>
          </a:p>
          <a:p>
            <a:pPr eaLnBrk="1" hangingPunct="1">
              <a:defRPr/>
            </a:pPr>
            <a:endParaRPr lang="en-US" sz="2100" dirty="0"/>
          </a:p>
          <a:p>
            <a:pPr eaLnBrk="1" hangingPunct="1">
              <a:defRPr/>
            </a:pPr>
            <a:endParaRPr lang="en-US" dirty="0"/>
          </a:p>
        </p:txBody>
      </p:sp>
      <p:cxnSp>
        <p:nvCxnSpPr>
          <p:cNvPr id="7" name="Connettore 2 6"/>
          <p:cNvCxnSpPr>
            <a:cxnSpLocks/>
          </p:cNvCxnSpPr>
          <p:nvPr/>
        </p:nvCxnSpPr>
        <p:spPr>
          <a:xfrm flipH="1">
            <a:off x="2169111" y="2332504"/>
            <a:ext cx="365332" cy="4854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401" name="Picture 10" descr="C:\giordano\work\SuperB\Frascati_Apr_2011\aloisio001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41" t="30557" r="31136" b="34309"/>
          <a:stretch>
            <a:fillRect/>
          </a:stretch>
        </p:blipFill>
        <p:spPr bwMode="auto">
          <a:xfrm>
            <a:off x="3413383" y="3603012"/>
            <a:ext cx="474445" cy="44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2" name="CasellaDiTesto 17"/>
          <p:cNvSpPr txBox="1">
            <a:spLocks noChangeArrowheads="1"/>
          </p:cNvSpPr>
          <p:nvPr/>
        </p:nvSpPr>
        <p:spPr bwMode="auto">
          <a:xfrm>
            <a:off x="3182056" y="3315573"/>
            <a:ext cx="101181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350" dirty="0"/>
              <a:t>Beam spot</a:t>
            </a:r>
          </a:p>
        </p:txBody>
      </p:sp>
      <p:cxnSp>
        <p:nvCxnSpPr>
          <p:cNvPr id="12" name="Connettore 2 11"/>
          <p:cNvCxnSpPr/>
          <p:nvPr/>
        </p:nvCxnSpPr>
        <p:spPr bwMode="auto">
          <a:xfrm>
            <a:off x="3357541" y="4085920"/>
            <a:ext cx="54292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404" name="CasellaDiTesto 26"/>
          <p:cNvSpPr txBox="1">
            <a:spLocks noChangeArrowheads="1"/>
          </p:cNvSpPr>
          <p:nvPr/>
        </p:nvSpPr>
        <p:spPr bwMode="auto">
          <a:xfrm>
            <a:off x="3324205" y="4071632"/>
            <a:ext cx="71365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350" dirty="0"/>
              <a:t>20 mm</a:t>
            </a:r>
          </a:p>
        </p:txBody>
      </p:sp>
      <p:sp>
        <p:nvSpPr>
          <p:cNvPr id="59405" name="CasellaDiTesto 1"/>
          <p:cNvSpPr txBox="1">
            <a:spLocks noChangeArrowheads="1"/>
          </p:cNvSpPr>
          <p:nvPr/>
        </p:nvSpPr>
        <p:spPr bwMode="auto">
          <a:xfrm>
            <a:off x="212204" y="1703838"/>
            <a:ext cx="192552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350" dirty="0"/>
              <a:t>LNS accelerator PLAN</a:t>
            </a:r>
          </a:p>
        </p:txBody>
      </p:sp>
      <p:sp>
        <p:nvSpPr>
          <p:cNvPr id="9" name="Ovale 8"/>
          <p:cNvSpPr/>
          <p:nvPr/>
        </p:nvSpPr>
        <p:spPr>
          <a:xfrm>
            <a:off x="1937597" y="2803850"/>
            <a:ext cx="400268" cy="38312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350" dirty="0"/>
          </a:p>
        </p:txBody>
      </p:sp>
      <p:sp>
        <p:nvSpPr>
          <p:cNvPr id="59408" name="CasellaDiTesto 14"/>
          <p:cNvSpPr txBox="1">
            <a:spLocks noChangeArrowheads="1"/>
          </p:cNvSpPr>
          <p:nvPr/>
        </p:nvSpPr>
        <p:spPr bwMode="auto">
          <a:xfrm>
            <a:off x="5181119" y="4194876"/>
            <a:ext cx="142539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350" dirty="0"/>
              <a:t>3D Beam profile</a:t>
            </a:r>
          </a:p>
        </p:txBody>
      </p:sp>
      <p:pic>
        <p:nvPicPr>
          <p:cNvPr id="20" name="Segnaposto contenuto 1">
            <a:extLst>
              <a:ext uri="{FF2B5EF4-FFF2-40B4-BE49-F238E27FC236}">
                <a16:creationId xmlns:a16="http://schemas.microsoft.com/office/drawing/2014/main" xmlns="" id="{57857433-EC8D-432C-ACD6-C0072AE76E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6983" y="1127130"/>
            <a:ext cx="1645575" cy="2040176"/>
          </a:xfrm>
          <a:prstGeom prst="rect">
            <a:avLst/>
          </a:prstGeom>
        </p:spPr>
      </p:pic>
      <p:sp>
        <p:nvSpPr>
          <p:cNvPr id="59399" name="CasellaDiTesto 1"/>
          <p:cNvSpPr txBox="1">
            <a:spLocks noChangeArrowheads="1"/>
          </p:cNvSpPr>
          <p:nvPr/>
        </p:nvSpPr>
        <p:spPr bwMode="auto">
          <a:xfrm>
            <a:off x="1987498" y="768256"/>
            <a:ext cx="119455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350" dirty="0"/>
              <a:t>Experimental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350" dirty="0"/>
              <a:t> setup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7301DD1F-3192-4D97-946C-D6142BB80B9A}"/>
              </a:ext>
            </a:extLst>
          </p:cNvPr>
          <p:cNvSpPr/>
          <p:nvPr/>
        </p:nvSpPr>
        <p:spPr>
          <a:xfrm>
            <a:off x="397905" y="3009440"/>
            <a:ext cx="1806006" cy="2481770"/>
          </a:xfrm>
          <a:custGeom>
            <a:avLst/>
            <a:gdLst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03671 w 1939194"/>
              <a:gd name="connsiteY27" fmla="*/ 2367815 h 2446635"/>
              <a:gd name="connsiteX28" fmla="*/ 1742172 w 1939194"/>
              <a:gd name="connsiteY28" fmla="*/ 2329314 h 2446635"/>
              <a:gd name="connsiteX29" fmla="*/ 1751797 w 1939194"/>
              <a:gd name="connsiteY29" fmla="*/ 2300438 h 2446635"/>
              <a:gd name="connsiteX30" fmla="*/ 1799924 w 1939194"/>
              <a:gd name="connsiteY30" fmla="*/ 2242687 h 2446635"/>
              <a:gd name="connsiteX31" fmla="*/ 1809549 w 1939194"/>
              <a:gd name="connsiteY31" fmla="*/ 2213811 h 2446635"/>
              <a:gd name="connsiteX32" fmla="*/ 1857675 w 1939194"/>
              <a:gd name="connsiteY32" fmla="*/ 2156059 h 2446635"/>
              <a:gd name="connsiteX33" fmla="*/ 1876926 w 1939194"/>
              <a:gd name="connsiteY33" fmla="*/ 2098308 h 2446635"/>
              <a:gd name="connsiteX34" fmla="*/ 1886551 w 1939194"/>
              <a:gd name="connsiteY34" fmla="*/ 2069432 h 2446635"/>
              <a:gd name="connsiteX35" fmla="*/ 1896176 w 1939194"/>
              <a:gd name="connsiteY35" fmla="*/ 2040556 h 2446635"/>
              <a:gd name="connsiteX36" fmla="*/ 1905802 w 1939194"/>
              <a:gd name="connsiteY36" fmla="*/ 0 h 2446635"/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03671 w 1939194"/>
              <a:gd name="connsiteY27" fmla="*/ 2367815 h 2446635"/>
              <a:gd name="connsiteX28" fmla="*/ 1742172 w 1939194"/>
              <a:gd name="connsiteY28" fmla="*/ 2329314 h 2446635"/>
              <a:gd name="connsiteX29" fmla="*/ 1780891 w 1939194"/>
              <a:gd name="connsiteY29" fmla="*/ 2283812 h 2446635"/>
              <a:gd name="connsiteX30" fmla="*/ 1799924 w 1939194"/>
              <a:gd name="connsiteY30" fmla="*/ 2242687 h 2446635"/>
              <a:gd name="connsiteX31" fmla="*/ 1809549 w 1939194"/>
              <a:gd name="connsiteY31" fmla="*/ 2213811 h 2446635"/>
              <a:gd name="connsiteX32" fmla="*/ 1857675 w 1939194"/>
              <a:gd name="connsiteY32" fmla="*/ 2156059 h 2446635"/>
              <a:gd name="connsiteX33" fmla="*/ 1876926 w 1939194"/>
              <a:gd name="connsiteY33" fmla="*/ 2098308 h 2446635"/>
              <a:gd name="connsiteX34" fmla="*/ 1886551 w 1939194"/>
              <a:gd name="connsiteY34" fmla="*/ 2069432 h 2446635"/>
              <a:gd name="connsiteX35" fmla="*/ 1896176 w 1939194"/>
              <a:gd name="connsiteY35" fmla="*/ 2040556 h 2446635"/>
              <a:gd name="connsiteX36" fmla="*/ 1905802 w 1939194"/>
              <a:gd name="connsiteY36" fmla="*/ 0 h 2446635"/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03671 w 1939194"/>
              <a:gd name="connsiteY27" fmla="*/ 2367815 h 2446635"/>
              <a:gd name="connsiteX28" fmla="*/ 1742172 w 1939194"/>
              <a:gd name="connsiteY28" fmla="*/ 2329314 h 2446635"/>
              <a:gd name="connsiteX29" fmla="*/ 1768422 w 1939194"/>
              <a:gd name="connsiteY29" fmla="*/ 2279655 h 2446635"/>
              <a:gd name="connsiteX30" fmla="*/ 1799924 w 1939194"/>
              <a:gd name="connsiteY30" fmla="*/ 2242687 h 2446635"/>
              <a:gd name="connsiteX31" fmla="*/ 1809549 w 1939194"/>
              <a:gd name="connsiteY31" fmla="*/ 2213811 h 2446635"/>
              <a:gd name="connsiteX32" fmla="*/ 1857675 w 1939194"/>
              <a:gd name="connsiteY32" fmla="*/ 2156059 h 2446635"/>
              <a:gd name="connsiteX33" fmla="*/ 1876926 w 1939194"/>
              <a:gd name="connsiteY33" fmla="*/ 2098308 h 2446635"/>
              <a:gd name="connsiteX34" fmla="*/ 1886551 w 1939194"/>
              <a:gd name="connsiteY34" fmla="*/ 2069432 h 2446635"/>
              <a:gd name="connsiteX35" fmla="*/ 1896176 w 1939194"/>
              <a:gd name="connsiteY35" fmla="*/ 2040556 h 2446635"/>
              <a:gd name="connsiteX36" fmla="*/ 1905802 w 1939194"/>
              <a:gd name="connsiteY36" fmla="*/ 0 h 2446635"/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03671 w 1939194"/>
              <a:gd name="connsiteY27" fmla="*/ 2367815 h 2446635"/>
              <a:gd name="connsiteX28" fmla="*/ 1742172 w 1939194"/>
              <a:gd name="connsiteY28" fmla="*/ 2329314 h 2446635"/>
              <a:gd name="connsiteX29" fmla="*/ 1799924 w 1939194"/>
              <a:gd name="connsiteY29" fmla="*/ 2242687 h 2446635"/>
              <a:gd name="connsiteX30" fmla="*/ 1809549 w 1939194"/>
              <a:gd name="connsiteY30" fmla="*/ 2213811 h 2446635"/>
              <a:gd name="connsiteX31" fmla="*/ 1857675 w 1939194"/>
              <a:gd name="connsiteY31" fmla="*/ 2156059 h 2446635"/>
              <a:gd name="connsiteX32" fmla="*/ 1876926 w 1939194"/>
              <a:gd name="connsiteY32" fmla="*/ 2098308 h 2446635"/>
              <a:gd name="connsiteX33" fmla="*/ 1886551 w 1939194"/>
              <a:gd name="connsiteY33" fmla="*/ 2069432 h 2446635"/>
              <a:gd name="connsiteX34" fmla="*/ 1896176 w 1939194"/>
              <a:gd name="connsiteY34" fmla="*/ 2040556 h 2446635"/>
              <a:gd name="connsiteX35" fmla="*/ 1905802 w 1939194"/>
              <a:gd name="connsiteY35" fmla="*/ 0 h 2446635"/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03671 w 1939194"/>
              <a:gd name="connsiteY27" fmla="*/ 2367815 h 2446635"/>
              <a:gd name="connsiteX28" fmla="*/ 1799924 w 1939194"/>
              <a:gd name="connsiteY28" fmla="*/ 2242687 h 2446635"/>
              <a:gd name="connsiteX29" fmla="*/ 1809549 w 1939194"/>
              <a:gd name="connsiteY29" fmla="*/ 2213811 h 2446635"/>
              <a:gd name="connsiteX30" fmla="*/ 1857675 w 1939194"/>
              <a:gd name="connsiteY30" fmla="*/ 2156059 h 2446635"/>
              <a:gd name="connsiteX31" fmla="*/ 1876926 w 1939194"/>
              <a:gd name="connsiteY31" fmla="*/ 2098308 h 2446635"/>
              <a:gd name="connsiteX32" fmla="*/ 1886551 w 1939194"/>
              <a:gd name="connsiteY32" fmla="*/ 2069432 h 2446635"/>
              <a:gd name="connsiteX33" fmla="*/ 1896176 w 1939194"/>
              <a:gd name="connsiteY33" fmla="*/ 2040556 h 2446635"/>
              <a:gd name="connsiteX34" fmla="*/ 1905802 w 1939194"/>
              <a:gd name="connsiteY34" fmla="*/ 0 h 2446635"/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99924 w 1939194"/>
              <a:gd name="connsiteY27" fmla="*/ 2242687 h 2446635"/>
              <a:gd name="connsiteX28" fmla="*/ 1809549 w 1939194"/>
              <a:gd name="connsiteY28" fmla="*/ 2213811 h 2446635"/>
              <a:gd name="connsiteX29" fmla="*/ 1857675 w 1939194"/>
              <a:gd name="connsiteY29" fmla="*/ 2156059 h 2446635"/>
              <a:gd name="connsiteX30" fmla="*/ 1876926 w 1939194"/>
              <a:gd name="connsiteY30" fmla="*/ 2098308 h 2446635"/>
              <a:gd name="connsiteX31" fmla="*/ 1886551 w 1939194"/>
              <a:gd name="connsiteY31" fmla="*/ 2069432 h 2446635"/>
              <a:gd name="connsiteX32" fmla="*/ 1896176 w 1939194"/>
              <a:gd name="connsiteY32" fmla="*/ 2040556 h 2446635"/>
              <a:gd name="connsiteX33" fmla="*/ 1905802 w 1939194"/>
              <a:gd name="connsiteY33" fmla="*/ 0 h 2446635"/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99924 w 1939194"/>
              <a:gd name="connsiteY27" fmla="*/ 2242687 h 2446635"/>
              <a:gd name="connsiteX28" fmla="*/ 1857675 w 1939194"/>
              <a:gd name="connsiteY28" fmla="*/ 2156059 h 2446635"/>
              <a:gd name="connsiteX29" fmla="*/ 1876926 w 1939194"/>
              <a:gd name="connsiteY29" fmla="*/ 2098308 h 2446635"/>
              <a:gd name="connsiteX30" fmla="*/ 1886551 w 1939194"/>
              <a:gd name="connsiteY30" fmla="*/ 2069432 h 2446635"/>
              <a:gd name="connsiteX31" fmla="*/ 1896176 w 1939194"/>
              <a:gd name="connsiteY31" fmla="*/ 2040556 h 2446635"/>
              <a:gd name="connsiteX32" fmla="*/ 1905802 w 1939194"/>
              <a:gd name="connsiteY32" fmla="*/ 0 h 2446635"/>
              <a:gd name="connsiteX0" fmla="*/ 0 w 1939194"/>
              <a:gd name="connsiteY0" fmla="*/ 2377440 h 2446635"/>
              <a:gd name="connsiteX1" fmla="*/ 529389 w 1939194"/>
              <a:gd name="connsiteY1" fmla="*/ 2367815 h 2446635"/>
              <a:gd name="connsiteX2" fmla="*/ 558265 w 1939194"/>
              <a:gd name="connsiteY2" fmla="*/ 2338939 h 2446635"/>
              <a:gd name="connsiteX3" fmla="*/ 567890 w 1939194"/>
              <a:gd name="connsiteY3" fmla="*/ 2310063 h 2446635"/>
              <a:gd name="connsiteX4" fmla="*/ 587141 w 1939194"/>
              <a:gd name="connsiteY4" fmla="*/ 2281188 h 2446635"/>
              <a:gd name="connsiteX5" fmla="*/ 606391 w 1939194"/>
              <a:gd name="connsiteY5" fmla="*/ 2184935 h 2446635"/>
              <a:gd name="connsiteX6" fmla="*/ 635267 w 1939194"/>
              <a:gd name="connsiteY6" fmla="*/ 2156059 h 2446635"/>
              <a:gd name="connsiteX7" fmla="*/ 664143 w 1939194"/>
              <a:gd name="connsiteY7" fmla="*/ 2136809 h 2446635"/>
              <a:gd name="connsiteX8" fmla="*/ 721894 w 1939194"/>
              <a:gd name="connsiteY8" fmla="*/ 2117558 h 2446635"/>
              <a:gd name="connsiteX9" fmla="*/ 750770 w 1939194"/>
              <a:gd name="connsiteY9" fmla="*/ 2107933 h 2446635"/>
              <a:gd name="connsiteX10" fmla="*/ 789271 w 1939194"/>
              <a:gd name="connsiteY10" fmla="*/ 2117558 h 2446635"/>
              <a:gd name="connsiteX11" fmla="*/ 808522 w 1939194"/>
              <a:gd name="connsiteY11" fmla="*/ 2175310 h 2446635"/>
              <a:gd name="connsiteX12" fmla="*/ 798896 w 1939194"/>
              <a:gd name="connsiteY12" fmla="*/ 2319689 h 2446635"/>
              <a:gd name="connsiteX13" fmla="*/ 673768 w 1939194"/>
              <a:gd name="connsiteY13" fmla="*/ 2348564 h 2446635"/>
              <a:gd name="connsiteX14" fmla="*/ 606391 w 1939194"/>
              <a:gd name="connsiteY14" fmla="*/ 2338939 h 2446635"/>
              <a:gd name="connsiteX15" fmla="*/ 577515 w 1939194"/>
              <a:gd name="connsiteY15" fmla="*/ 2281188 h 2446635"/>
              <a:gd name="connsiteX16" fmla="*/ 587141 w 1939194"/>
              <a:gd name="connsiteY16" fmla="*/ 2223436 h 2446635"/>
              <a:gd name="connsiteX17" fmla="*/ 654517 w 1939194"/>
              <a:gd name="connsiteY17" fmla="*/ 2146434 h 2446635"/>
              <a:gd name="connsiteX18" fmla="*/ 683393 w 1939194"/>
              <a:gd name="connsiteY18" fmla="*/ 2136809 h 2446635"/>
              <a:gd name="connsiteX19" fmla="*/ 789271 w 1939194"/>
              <a:gd name="connsiteY19" fmla="*/ 2146434 h 2446635"/>
              <a:gd name="connsiteX20" fmla="*/ 798896 w 1939194"/>
              <a:gd name="connsiteY20" fmla="*/ 2194560 h 2446635"/>
              <a:gd name="connsiteX21" fmla="*/ 827772 w 1939194"/>
              <a:gd name="connsiteY21" fmla="*/ 2319689 h 2446635"/>
              <a:gd name="connsiteX22" fmla="*/ 895149 w 1939194"/>
              <a:gd name="connsiteY22" fmla="*/ 2396691 h 2446635"/>
              <a:gd name="connsiteX23" fmla="*/ 952901 w 1939194"/>
              <a:gd name="connsiteY23" fmla="*/ 2415941 h 2446635"/>
              <a:gd name="connsiteX24" fmla="*/ 1116530 w 1939194"/>
              <a:gd name="connsiteY24" fmla="*/ 2444817 h 2446635"/>
              <a:gd name="connsiteX25" fmla="*/ 1626669 w 1939194"/>
              <a:gd name="connsiteY25" fmla="*/ 2435192 h 2446635"/>
              <a:gd name="connsiteX26" fmla="*/ 1674795 w 1939194"/>
              <a:gd name="connsiteY26" fmla="*/ 2387065 h 2446635"/>
              <a:gd name="connsiteX27" fmla="*/ 1799924 w 1939194"/>
              <a:gd name="connsiteY27" fmla="*/ 2242687 h 2446635"/>
              <a:gd name="connsiteX28" fmla="*/ 1876926 w 1939194"/>
              <a:gd name="connsiteY28" fmla="*/ 2098308 h 2446635"/>
              <a:gd name="connsiteX29" fmla="*/ 1886551 w 1939194"/>
              <a:gd name="connsiteY29" fmla="*/ 2069432 h 2446635"/>
              <a:gd name="connsiteX30" fmla="*/ 1896176 w 1939194"/>
              <a:gd name="connsiteY30" fmla="*/ 2040556 h 2446635"/>
              <a:gd name="connsiteX31" fmla="*/ 1905802 w 1939194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606391 w 1926346"/>
              <a:gd name="connsiteY5" fmla="*/ 2184935 h 2446635"/>
              <a:gd name="connsiteX6" fmla="*/ 635267 w 1926346"/>
              <a:gd name="connsiteY6" fmla="*/ 2156059 h 2446635"/>
              <a:gd name="connsiteX7" fmla="*/ 664143 w 1926346"/>
              <a:gd name="connsiteY7" fmla="*/ 2136809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89271 w 1926346"/>
              <a:gd name="connsiteY10" fmla="*/ 211755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4517 w 1926346"/>
              <a:gd name="connsiteY17" fmla="*/ 2146434 h 2446635"/>
              <a:gd name="connsiteX18" fmla="*/ 683393 w 1926346"/>
              <a:gd name="connsiteY18" fmla="*/ 2136809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606391 w 1926346"/>
              <a:gd name="connsiteY5" fmla="*/ 2184935 h 2446635"/>
              <a:gd name="connsiteX6" fmla="*/ 635267 w 1926346"/>
              <a:gd name="connsiteY6" fmla="*/ 2156059 h 2446635"/>
              <a:gd name="connsiteX7" fmla="*/ 664143 w 1926346"/>
              <a:gd name="connsiteY7" fmla="*/ 2136809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89271 w 1926346"/>
              <a:gd name="connsiteY10" fmla="*/ 211755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83393 w 1926346"/>
              <a:gd name="connsiteY18" fmla="*/ 2136809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606391 w 1926346"/>
              <a:gd name="connsiteY5" fmla="*/ 2184935 h 2446635"/>
              <a:gd name="connsiteX6" fmla="*/ 635267 w 1926346"/>
              <a:gd name="connsiteY6" fmla="*/ 2156059 h 2446635"/>
              <a:gd name="connsiteX7" fmla="*/ 664143 w 1926346"/>
              <a:gd name="connsiteY7" fmla="*/ 2136809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89271 w 1926346"/>
              <a:gd name="connsiteY10" fmla="*/ 211755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79236 w 1926346"/>
              <a:gd name="connsiteY18" fmla="*/ 2099402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606391 w 1926346"/>
              <a:gd name="connsiteY5" fmla="*/ 2184935 h 2446635"/>
              <a:gd name="connsiteX6" fmla="*/ 635267 w 1926346"/>
              <a:gd name="connsiteY6" fmla="*/ 2156059 h 2446635"/>
              <a:gd name="connsiteX7" fmla="*/ 664143 w 1926346"/>
              <a:gd name="connsiteY7" fmla="*/ 2136809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89271 w 1926346"/>
              <a:gd name="connsiteY10" fmla="*/ 211755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79236 w 1926346"/>
              <a:gd name="connsiteY18" fmla="*/ 2099402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606391 w 1926346"/>
              <a:gd name="connsiteY5" fmla="*/ 2184935 h 2446635"/>
              <a:gd name="connsiteX6" fmla="*/ 635267 w 1926346"/>
              <a:gd name="connsiteY6" fmla="*/ 2156059 h 2446635"/>
              <a:gd name="connsiteX7" fmla="*/ 664143 w 1926346"/>
              <a:gd name="connsiteY7" fmla="*/ 2136809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93427 w 1926346"/>
              <a:gd name="connsiteY10" fmla="*/ 210508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79236 w 1926346"/>
              <a:gd name="connsiteY18" fmla="*/ 2099402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593513 w 1926346"/>
              <a:gd name="connsiteY5" fmla="*/ 2174632 h 2446635"/>
              <a:gd name="connsiteX6" fmla="*/ 635267 w 1926346"/>
              <a:gd name="connsiteY6" fmla="*/ 2156059 h 2446635"/>
              <a:gd name="connsiteX7" fmla="*/ 664143 w 1926346"/>
              <a:gd name="connsiteY7" fmla="*/ 2136809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93427 w 1926346"/>
              <a:gd name="connsiteY10" fmla="*/ 210508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79236 w 1926346"/>
              <a:gd name="connsiteY18" fmla="*/ 2099402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593513 w 1926346"/>
              <a:gd name="connsiteY5" fmla="*/ 2174632 h 2446635"/>
              <a:gd name="connsiteX6" fmla="*/ 619812 w 1926346"/>
              <a:gd name="connsiteY6" fmla="*/ 2143180 h 2446635"/>
              <a:gd name="connsiteX7" fmla="*/ 664143 w 1926346"/>
              <a:gd name="connsiteY7" fmla="*/ 2136809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93427 w 1926346"/>
              <a:gd name="connsiteY10" fmla="*/ 210508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79236 w 1926346"/>
              <a:gd name="connsiteY18" fmla="*/ 2099402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593513 w 1926346"/>
              <a:gd name="connsiteY5" fmla="*/ 2174632 h 2446635"/>
              <a:gd name="connsiteX6" fmla="*/ 619812 w 1926346"/>
              <a:gd name="connsiteY6" fmla="*/ 2143180 h 2446635"/>
              <a:gd name="connsiteX7" fmla="*/ 666719 w 1926346"/>
              <a:gd name="connsiteY7" fmla="*/ 2116203 h 2446635"/>
              <a:gd name="connsiteX8" fmla="*/ 721894 w 1926346"/>
              <a:gd name="connsiteY8" fmla="*/ 2117558 h 2446635"/>
              <a:gd name="connsiteX9" fmla="*/ 750770 w 1926346"/>
              <a:gd name="connsiteY9" fmla="*/ 2107933 h 2446635"/>
              <a:gd name="connsiteX10" fmla="*/ 793427 w 1926346"/>
              <a:gd name="connsiteY10" fmla="*/ 210508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79236 w 1926346"/>
              <a:gd name="connsiteY18" fmla="*/ 2099402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  <a:gd name="connsiteX0" fmla="*/ 0 w 1926346"/>
              <a:gd name="connsiteY0" fmla="*/ 2377440 h 2446635"/>
              <a:gd name="connsiteX1" fmla="*/ 529389 w 1926346"/>
              <a:gd name="connsiteY1" fmla="*/ 2367815 h 2446635"/>
              <a:gd name="connsiteX2" fmla="*/ 558265 w 1926346"/>
              <a:gd name="connsiteY2" fmla="*/ 2338939 h 2446635"/>
              <a:gd name="connsiteX3" fmla="*/ 567890 w 1926346"/>
              <a:gd name="connsiteY3" fmla="*/ 2310063 h 2446635"/>
              <a:gd name="connsiteX4" fmla="*/ 587141 w 1926346"/>
              <a:gd name="connsiteY4" fmla="*/ 2281188 h 2446635"/>
              <a:gd name="connsiteX5" fmla="*/ 593513 w 1926346"/>
              <a:gd name="connsiteY5" fmla="*/ 2174632 h 2446635"/>
              <a:gd name="connsiteX6" fmla="*/ 619812 w 1926346"/>
              <a:gd name="connsiteY6" fmla="*/ 2143180 h 2446635"/>
              <a:gd name="connsiteX7" fmla="*/ 666719 w 1926346"/>
              <a:gd name="connsiteY7" fmla="*/ 2116203 h 2446635"/>
              <a:gd name="connsiteX8" fmla="*/ 721894 w 1926346"/>
              <a:gd name="connsiteY8" fmla="*/ 2117558 h 2446635"/>
              <a:gd name="connsiteX9" fmla="*/ 750770 w 1926346"/>
              <a:gd name="connsiteY9" fmla="*/ 2131115 h 2446635"/>
              <a:gd name="connsiteX10" fmla="*/ 793427 w 1926346"/>
              <a:gd name="connsiteY10" fmla="*/ 2105088 h 2446635"/>
              <a:gd name="connsiteX11" fmla="*/ 808522 w 1926346"/>
              <a:gd name="connsiteY11" fmla="*/ 2175310 h 2446635"/>
              <a:gd name="connsiteX12" fmla="*/ 798896 w 1926346"/>
              <a:gd name="connsiteY12" fmla="*/ 2319689 h 2446635"/>
              <a:gd name="connsiteX13" fmla="*/ 673768 w 1926346"/>
              <a:gd name="connsiteY13" fmla="*/ 2348564 h 2446635"/>
              <a:gd name="connsiteX14" fmla="*/ 606391 w 1926346"/>
              <a:gd name="connsiteY14" fmla="*/ 2338939 h 2446635"/>
              <a:gd name="connsiteX15" fmla="*/ 577515 w 1926346"/>
              <a:gd name="connsiteY15" fmla="*/ 2281188 h 2446635"/>
              <a:gd name="connsiteX16" fmla="*/ 587141 w 1926346"/>
              <a:gd name="connsiteY16" fmla="*/ 2223436 h 2446635"/>
              <a:gd name="connsiteX17" fmla="*/ 650361 w 1926346"/>
              <a:gd name="connsiteY17" fmla="*/ 2109027 h 2446635"/>
              <a:gd name="connsiteX18" fmla="*/ 679236 w 1926346"/>
              <a:gd name="connsiteY18" fmla="*/ 2099402 h 2446635"/>
              <a:gd name="connsiteX19" fmla="*/ 789271 w 1926346"/>
              <a:gd name="connsiteY19" fmla="*/ 2146434 h 2446635"/>
              <a:gd name="connsiteX20" fmla="*/ 798896 w 1926346"/>
              <a:gd name="connsiteY20" fmla="*/ 2194560 h 2446635"/>
              <a:gd name="connsiteX21" fmla="*/ 827772 w 1926346"/>
              <a:gd name="connsiteY21" fmla="*/ 2319689 h 2446635"/>
              <a:gd name="connsiteX22" fmla="*/ 895149 w 1926346"/>
              <a:gd name="connsiteY22" fmla="*/ 2396691 h 2446635"/>
              <a:gd name="connsiteX23" fmla="*/ 952901 w 1926346"/>
              <a:gd name="connsiteY23" fmla="*/ 2415941 h 2446635"/>
              <a:gd name="connsiteX24" fmla="*/ 1116530 w 1926346"/>
              <a:gd name="connsiteY24" fmla="*/ 2444817 h 2446635"/>
              <a:gd name="connsiteX25" fmla="*/ 1626669 w 1926346"/>
              <a:gd name="connsiteY25" fmla="*/ 2435192 h 2446635"/>
              <a:gd name="connsiteX26" fmla="*/ 1674795 w 1926346"/>
              <a:gd name="connsiteY26" fmla="*/ 2387065 h 2446635"/>
              <a:gd name="connsiteX27" fmla="*/ 1799924 w 1926346"/>
              <a:gd name="connsiteY27" fmla="*/ 2242687 h 2446635"/>
              <a:gd name="connsiteX28" fmla="*/ 1876926 w 1926346"/>
              <a:gd name="connsiteY28" fmla="*/ 2098308 h 2446635"/>
              <a:gd name="connsiteX29" fmla="*/ 1886551 w 1926346"/>
              <a:gd name="connsiteY29" fmla="*/ 2069432 h 2446635"/>
              <a:gd name="connsiteX30" fmla="*/ 1896176 w 1926346"/>
              <a:gd name="connsiteY30" fmla="*/ 2040556 h 2446635"/>
              <a:gd name="connsiteX31" fmla="*/ 1905802 w 1926346"/>
              <a:gd name="connsiteY31" fmla="*/ 0 h 2446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26346" h="2446635">
                <a:moveTo>
                  <a:pt x="0" y="2377440"/>
                </a:moveTo>
                <a:cubicBezTo>
                  <a:pt x="176463" y="2374232"/>
                  <a:pt x="353315" y="2379958"/>
                  <a:pt x="529389" y="2367815"/>
                </a:cubicBezTo>
                <a:cubicBezTo>
                  <a:pt x="542969" y="2366878"/>
                  <a:pt x="550714" y="2350265"/>
                  <a:pt x="558265" y="2338939"/>
                </a:cubicBezTo>
                <a:cubicBezTo>
                  <a:pt x="563893" y="2330497"/>
                  <a:pt x="563353" y="2319138"/>
                  <a:pt x="567890" y="2310063"/>
                </a:cubicBezTo>
                <a:cubicBezTo>
                  <a:pt x="573063" y="2299716"/>
                  <a:pt x="580724" y="2290813"/>
                  <a:pt x="587141" y="2281188"/>
                </a:cubicBezTo>
                <a:cubicBezTo>
                  <a:pt x="587956" y="2275483"/>
                  <a:pt x="588068" y="2197633"/>
                  <a:pt x="593513" y="2174632"/>
                </a:cubicBezTo>
                <a:cubicBezTo>
                  <a:pt x="598958" y="2151631"/>
                  <a:pt x="607611" y="2152918"/>
                  <a:pt x="619812" y="2143180"/>
                </a:cubicBezTo>
                <a:cubicBezTo>
                  <a:pt x="632013" y="2133442"/>
                  <a:pt x="649705" y="2120473"/>
                  <a:pt x="666719" y="2116203"/>
                </a:cubicBezTo>
                <a:cubicBezTo>
                  <a:pt x="683733" y="2111933"/>
                  <a:pt x="707886" y="2115073"/>
                  <a:pt x="721894" y="2117558"/>
                </a:cubicBezTo>
                <a:cubicBezTo>
                  <a:pt x="735902" y="2120043"/>
                  <a:pt x="738848" y="2133193"/>
                  <a:pt x="750770" y="2131115"/>
                </a:cubicBezTo>
                <a:cubicBezTo>
                  <a:pt x="762692" y="2129037"/>
                  <a:pt x="783802" y="2097722"/>
                  <a:pt x="793427" y="2105088"/>
                </a:cubicBezTo>
                <a:cubicBezTo>
                  <a:pt x="803052" y="2112454"/>
                  <a:pt x="807611" y="2139543"/>
                  <a:pt x="808522" y="2175310"/>
                </a:cubicBezTo>
                <a:cubicBezTo>
                  <a:pt x="809433" y="2211077"/>
                  <a:pt x="817261" y="2275089"/>
                  <a:pt x="798896" y="2319689"/>
                </a:cubicBezTo>
                <a:cubicBezTo>
                  <a:pt x="792290" y="2335732"/>
                  <a:pt x="679987" y="2347676"/>
                  <a:pt x="673768" y="2348564"/>
                </a:cubicBezTo>
                <a:cubicBezTo>
                  <a:pt x="651309" y="2345356"/>
                  <a:pt x="627123" y="2348153"/>
                  <a:pt x="606391" y="2338939"/>
                </a:cubicBezTo>
                <a:cubicBezTo>
                  <a:pt x="591791" y="2332450"/>
                  <a:pt x="581786" y="2293999"/>
                  <a:pt x="577515" y="2281188"/>
                </a:cubicBezTo>
                <a:cubicBezTo>
                  <a:pt x="580724" y="2261937"/>
                  <a:pt x="575000" y="2252129"/>
                  <a:pt x="587141" y="2223436"/>
                </a:cubicBezTo>
                <a:cubicBezTo>
                  <a:pt x="599282" y="2194743"/>
                  <a:pt x="635012" y="2129699"/>
                  <a:pt x="650361" y="2109027"/>
                </a:cubicBezTo>
                <a:cubicBezTo>
                  <a:pt x="665710" y="2088355"/>
                  <a:pt x="669611" y="2102610"/>
                  <a:pt x="679236" y="2099402"/>
                </a:cubicBezTo>
                <a:cubicBezTo>
                  <a:pt x="715914" y="2115079"/>
                  <a:pt x="769328" y="2130574"/>
                  <a:pt x="789271" y="2146434"/>
                </a:cubicBezTo>
                <a:cubicBezTo>
                  <a:pt x="809214" y="2162294"/>
                  <a:pt x="796206" y="2178423"/>
                  <a:pt x="798896" y="2194560"/>
                </a:cubicBezTo>
                <a:cubicBezTo>
                  <a:pt x="804319" y="2227098"/>
                  <a:pt x="807674" y="2289542"/>
                  <a:pt x="827772" y="2319689"/>
                </a:cubicBezTo>
                <a:cubicBezTo>
                  <a:pt x="852425" y="2356668"/>
                  <a:pt x="857155" y="2379805"/>
                  <a:pt x="895149" y="2396691"/>
                </a:cubicBezTo>
                <a:cubicBezTo>
                  <a:pt x="913692" y="2404932"/>
                  <a:pt x="952901" y="2415941"/>
                  <a:pt x="952901" y="2415941"/>
                </a:cubicBezTo>
                <a:cubicBezTo>
                  <a:pt x="1015219" y="2457488"/>
                  <a:pt x="985910" y="2444817"/>
                  <a:pt x="1116530" y="2444817"/>
                </a:cubicBezTo>
                <a:cubicBezTo>
                  <a:pt x="1286607" y="2444817"/>
                  <a:pt x="1456623" y="2438400"/>
                  <a:pt x="1626669" y="2435192"/>
                </a:cubicBezTo>
                <a:cubicBezTo>
                  <a:pt x="1703676" y="2383853"/>
                  <a:pt x="1645919" y="2419149"/>
                  <a:pt x="1674795" y="2387065"/>
                </a:cubicBezTo>
                <a:cubicBezTo>
                  <a:pt x="1703671" y="2354981"/>
                  <a:pt x="1777465" y="2271563"/>
                  <a:pt x="1799924" y="2242687"/>
                </a:cubicBezTo>
                <a:cubicBezTo>
                  <a:pt x="1833613" y="2194561"/>
                  <a:pt x="1862488" y="2127184"/>
                  <a:pt x="1876926" y="2098308"/>
                </a:cubicBezTo>
                <a:cubicBezTo>
                  <a:pt x="1891364" y="2069432"/>
                  <a:pt x="1883343" y="2079057"/>
                  <a:pt x="1886551" y="2069432"/>
                </a:cubicBezTo>
                <a:cubicBezTo>
                  <a:pt x="1889759" y="2059807"/>
                  <a:pt x="1895317" y="2050665"/>
                  <a:pt x="1896176" y="2040556"/>
                </a:cubicBezTo>
                <a:cubicBezTo>
                  <a:pt x="1957896" y="1314091"/>
                  <a:pt x="1905802" y="1989421"/>
                  <a:pt x="1905802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308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821"/>
    </mc:Choice>
    <mc:Fallback>
      <p:transition spd="slow" advTm="4182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674627" y="5319216"/>
            <a:ext cx="3046842" cy="510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650" name="Titolo 1"/>
          <p:cNvSpPr>
            <a:spLocks noGrp="1"/>
          </p:cNvSpPr>
          <p:nvPr>
            <p:ph type="title"/>
          </p:nvPr>
        </p:nvSpPr>
        <p:spPr>
          <a:xfrm>
            <a:off x="742864" y="73157"/>
            <a:ext cx="7488217" cy="854869"/>
          </a:xfrm>
        </p:spPr>
        <p:txBody>
          <a:bodyPr>
            <a:noAutofit/>
          </a:bodyPr>
          <a:lstStyle/>
          <a:p>
            <a:r>
              <a:rPr lang="en-US" altLang="en-US" sz="3600" dirty="0"/>
              <a:t>Beam Test Results: Upset Distribution</a:t>
            </a:r>
          </a:p>
        </p:txBody>
      </p:sp>
      <p:sp>
        <p:nvSpPr>
          <p:cNvPr id="42" name="Segnaposto contenuto 2"/>
          <p:cNvSpPr txBox="1">
            <a:spLocks/>
          </p:cNvSpPr>
          <p:nvPr/>
        </p:nvSpPr>
        <p:spPr bwMode="auto">
          <a:xfrm>
            <a:off x="168638" y="3774302"/>
            <a:ext cx="4565380" cy="53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  <a:defRPr/>
            </a:pPr>
            <a:endParaRPr lang="en-US" sz="2250" kern="0" dirty="0"/>
          </a:p>
          <a:p>
            <a:pPr>
              <a:spcAft>
                <a:spcPts val="450"/>
              </a:spcAft>
              <a:defRPr/>
            </a:pPr>
            <a:endParaRPr lang="en-US" sz="2250" kern="0" dirty="0"/>
          </a:p>
          <a:p>
            <a:pPr>
              <a:spcAft>
                <a:spcPts val="450"/>
              </a:spcAft>
              <a:defRPr/>
            </a:pPr>
            <a:endParaRPr lang="en-US" sz="2250" kern="0" dirty="0"/>
          </a:p>
          <a:p>
            <a:pPr>
              <a:spcAft>
                <a:spcPts val="450"/>
              </a:spcAft>
              <a:defRPr/>
            </a:pPr>
            <a:endParaRPr lang="en-US" sz="2250" kern="0" dirty="0"/>
          </a:p>
          <a:p>
            <a:pPr>
              <a:defRPr/>
            </a:pPr>
            <a:endParaRPr lang="en-US" sz="2250" kern="0" dirty="0"/>
          </a:p>
        </p:txBody>
      </p:sp>
      <p:grpSp>
        <p:nvGrpSpPr>
          <p:cNvPr id="8" name="Gruppo 7"/>
          <p:cNvGrpSpPr>
            <a:grpSpLocks noChangeAspect="1"/>
          </p:cNvGrpSpPr>
          <p:nvPr/>
        </p:nvGrpSpPr>
        <p:grpSpPr>
          <a:xfrm>
            <a:off x="4747209" y="913849"/>
            <a:ext cx="4382949" cy="3126463"/>
            <a:chOff x="4803235" y="3190470"/>
            <a:chExt cx="4180932" cy="2982359"/>
          </a:xfrm>
        </p:grpSpPr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80459" y="3473632"/>
              <a:ext cx="3203708" cy="2376015"/>
            </a:xfrm>
            <a:prstGeom prst="rect">
              <a:avLst/>
            </a:prstGeom>
          </p:spPr>
        </p:pic>
        <p:sp>
          <p:nvSpPr>
            <p:cNvPr id="27655" name="CasellaDiTesto 5"/>
            <p:cNvSpPr txBox="1">
              <a:spLocks noChangeArrowheads="1"/>
            </p:cNvSpPr>
            <p:nvPr/>
          </p:nvSpPr>
          <p:spPr bwMode="auto">
            <a:xfrm>
              <a:off x="4803236" y="3352395"/>
              <a:ext cx="588943" cy="25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900"/>
                <a:t>Layout</a:t>
              </a:r>
              <a:endParaRPr lang="en-GB" altLang="en-US" sz="900" dirty="0"/>
            </a:p>
          </p:txBody>
        </p:sp>
        <p:sp>
          <p:nvSpPr>
            <p:cNvPr id="27656" name="CasellaDiTesto 10"/>
            <p:cNvSpPr txBox="1">
              <a:spLocks noChangeArrowheads="1"/>
            </p:cNvSpPr>
            <p:nvPr/>
          </p:nvSpPr>
          <p:spPr bwMode="auto">
            <a:xfrm>
              <a:off x="6108160" y="3195233"/>
              <a:ext cx="1193534" cy="409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900" dirty="0"/>
                <a:t>Configuration</a:t>
              </a:r>
            </a:p>
            <a:p>
              <a:r>
                <a:rPr lang="en-GB" altLang="en-US" sz="900" dirty="0"/>
                <a:t>(detected upsets)</a:t>
              </a:r>
            </a:p>
          </p:txBody>
        </p:sp>
        <p:sp>
          <p:nvSpPr>
            <p:cNvPr id="27657" name="CasellaDiTesto 11"/>
            <p:cNvSpPr txBox="1">
              <a:spLocks noChangeArrowheads="1"/>
            </p:cNvSpPr>
            <p:nvPr/>
          </p:nvSpPr>
          <p:spPr bwMode="auto">
            <a:xfrm>
              <a:off x="7519448" y="3190470"/>
              <a:ext cx="1143743" cy="409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900" dirty="0"/>
                <a:t>Configuration</a:t>
              </a:r>
            </a:p>
            <a:p>
              <a:r>
                <a:rPr lang="en-GB" altLang="en-US" sz="900" dirty="0"/>
                <a:t>(after irradiation)</a:t>
              </a:r>
            </a:p>
          </p:txBody>
        </p:sp>
        <p:pic>
          <p:nvPicPr>
            <p:cNvPr id="2" name="Immagine 1"/>
            <p:cNvPicPr>
              <a:picLocks noChangeAspect="1"/>
            </p:cNvPicPr>
            <p:nvPr/>
          </p:nvPicPr>
          <p:blipFill rotWithShape="1">
            <a:blip r:embed="rId4"/>
            <a:srcRect l="8422" t="6012" r="4636" b="3644"/>
            <a:stretch/>
          </p:blipFill>
          <p:spPr>
            <a:xfrm>
              <a:off x="4803235" y="3605850"/>
              <a:ext cx="1022430" cy="1988517"/>
            </a:xfrm>
            <a:prstGeom prst="rect">
              <a:avLst/>
            </a:prstGeom>
          </p:spPr>
        </p:pic>
        <p:pic>
          <p:nvPicPr>
            <p:cNvPr id="43" name="Immagine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27611" y="5833704"/>
              <a:ext cx="1803012" cy="339125"/>
            </a:xfrm>
            <a:prstGeom prst="rect">
              <a:avLst/>
            </a:prstGeom>
          </p:spPr>
        </p:pic>
        <p:sp>
          <p:nvSpPr>
            <p:cNvPr id="39" name="Arrow: Right 38"/>
            <p:cNvSpPr/>
            <p:nvPr/>
          </p:nvSpPr>
          <p:spPr>
            <a:xfrm>
              <a:off x="7211403" y="4323098"/>
              <a:ext cx="435428" cy="63572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6531349" y="1842325"/>
            <a:ext cx="22313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 </a:t>
            </a:r>
          </a:p>
          <a:p>
            <a:endParaRPr lang="en-US" sz="1350" dirty="0"/>
          </a:p>
          <a:p>
            <a:endParaRPr lang="en-US" sz="135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299768"/>
              </p:ext>
            </p:extLst>
          </p:nvPr>
        </p:nvGraphicFramePr>
        <p:xfrm>
          <a:off x="4763790" y="4302708"/>
          <a:ext cx="3891468" cy="568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787">
                  <a:extLst>
                    <a:ext uri="{9D8B030D-6E8A-4147-A177-3AD203B41FA5}">
                      <a16:colId xmlns:a16="http://schemas.microsoft.com/office/drawing/2014/main" xmlns="" val="2681205624"/>
                    </a:ext>
                  </a:extLst>
                </a:gridCol>
                <a:gridCol w="914788">
                  <a:extLst>
                    <a:ext uri="{9D8B030D-6E8A-4147-A177-3AD203B41FA5}">
                      <a16:colId xmlns:a16="http://schemas.microsoft.com/office/drawing/2014/main" xmlns="" val="3447485926"/>
                    </a:ext>
                  </a:extLst>
                </a:gridCol>
                <a:gridCol w="922286">
                  <a:extLst>
                    <a:ext uri="{9D8B030D-6E8A-4147-A177-3AD203B41FA5}">
                      <a16:colId xmlns:a16="http://schemas.microsoft.com/office/drawing/2014/main" xmlns="" val="121492269"/>
                    </a:ext>
                  </a:extLst>
                </a:gridCol>
                <a:gridCol w="1154607">
                  <a:extLst>
                    <a:ext uri="{9D8B030D-6E8A-4147-A177-3AD203B41FA5}">
                      <a16:colId xmlns:a16="http://schemas.microsoft.com/office/drawing/2014/main" xmlns="" val="1176831582"/>
                    </a:ext>
                  </a:extLst>
                </a:gridCol>
              </a:tblGrid>
              <a:tr h="230486">
                <a:tc>
                  <a:txBody>
                    <a:bodyPr/>
                    <a:lstStyle/>
                    <a:p>
                      <a:r>
                        <a:rPr lang="el-GR" sz="1100" kern="0" dirty="0" smtClean="0"/>
                        <a:t>σ</a:t>
                      </a:r>
                      <a:r>
                        <a:rPr lang="en-US" sz="1100" kern="0" baseline="-25000" dirty="0" smtClean="0"/>
                        <a:t>DEV</a:t>
                      </a:r>
                      <a:r>
                        <a:rPr lang="en-US" sz="1100" kern="0" dirty="0" smtClean="0"/>
                        <a:t> 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l-GR" sz="1100" kern="0" dirty="0"/>
                        <a:t>σ</a:t>
                      </a:r>
                      <a:r>
                        <a:rPr lang="en-US" sz="1100" kern="0" baseline="-25000" dirty="0"/>
                        <a:t>BRAM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l-GR" sz="1100" kern="0" dirty="0"/>
                        <a:t>σ</a:t>
                      </a:r>
                      <a:r>
                        <a:rPr lang="en-US" sz="1100" kern="0" baseline="-25000" dirty="0"/>
                        <a:t>JTAG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l-GR" sz="1100" kern="0" dirty="0"/>
                        <a:t>σ</a:t>
                      </a:r>
                      <a:r>
                        <a:rPr lang="en-US" sz="1100" kern="0" baseline="-25000" dirty="0"/>
                        <a:t>BIT</a:t>
                      </a:r>
                      <a:r>
                        <a:rPr lang="en-US" sz="1100" kern="0" dirty="0"/>
                        <a:t> 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868563247"/>
                  </a:ext>
                </a:extLst>
              </a:tr>
              <a:tr h="331997">
                <a:tc>
                  <a:txBody>
                    <a:bodyPr/>
                    <a:lstStyle/>
                    <a:p>
                      <a:r>
                        <a:rPr lang="en-GB" sz="1100" kern="0" dirty="0"/>
                        <a:t>1.0∙10</a:t>
                      </a:r>
                      <a:r>
                        <a:rPr lang="en-GB" sz="1100" kern="0" baseline="30000" dirty="0"/>
                        <a:t>-7</a:t>
                      </a:r>
                      <a:r>
                        <a:rPr lang="en-GB" sz="1100" kern="0" dirty="0"/>
                        <a:t> cm</a:t>
                      </a:r>
                      <a:r>
                        <a:rPr lang="en-GB" sz="1100" kern="0" baseline="30000" dirty="0"/>
                        <a:t>2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kern="0" dirty="0"/>
                        <a:t>4.6∙10</a:t>
                      </a:r>
                      <a:r>
                        <a:rPr lang="en-GB" sz="1100" kern="0" baseline="30000" dirty="0"/>
                        <a:t>-11</a:t>
                      </a:r>
                      <a:r>
                        <a:rPr lang="en-GB" sz="1100" kern="0" dirty="0"/>
                        <a:t> cm</a:t>
                      </a:r>
                      <a:r>
                        <a:rPr lang="en-GB" sz="1100" kern="0" baseline="30000" dirty="0"/>
                        <a:t>2</a:t>
                      </a:r>
                      <a:r>
                        <a:rPr lang="en-GB" sz="1100" kern="0" dirty="0"/>
                        <a:t> 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0" dirty="0"/>
                        <a:t>3.5∙10</a:t>
                      </a:r>
                      <a:r>
                        <a:rPr lang="en-GB" sz="1100" kern="0" baseline="30000" dirty="0"/>
                        <a:t>-13</a:t>
                      </a:r>
                      <a:r>
                        <a:rPr lang="en-GB" sz="1100" kern="0" dirty="0"/>
                        <a:t> cm</a:t>
                      </a:r>
                      <a:r>
                        <a:rPr lang="en-GB" sz="1100" kern="0" baseline="30000" dirty="0"/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0" dirty="0"/>
                        <a:t>4.4</a:t>
                      </a:r>
                      <a:r>
                        <a:rPr lang="en-GB" sz="1100" kern="0" dirty="0"/>
                        <a:t>∙</a:t>
                      </a:r>
                      <a:r>
                        <a:rPr lang="en-US" sz="1100" kern="0" dirty="0"/>
                        <a:t>10</a:t>
                      </a:r>
                      <a:r>
                        <a:rPr lang="en-US" sz="1100" kern="0" baseline="30000" dirty="0"/>
                        <a:t>-</a:t>
                      </a:r>
                      <a:r>
                        <a:rPr lang="en-GB" sz="1100" kern="0" baseline="30000" dirty="0"/>
                        <a:t>1</a:t>
                      </a:r>
                      <a:r>
                        <a:rPr lang="en-US" sz="1100" kern="0" baseline="30000" dirty="0"/>
                        <a:t>5 </a:t>
                      </a:r>
                      <a:r>
                        <a:rPr lang="en-GB" sz="1100" kern="0" dirty="0"/>
                        <a:t>cm</a:t>
                      </a:r>
                      <a:r>
                        <a:rPr lang="en-GB" sz="1100" kern="0" baseline="30000" dirty="0"/>
                        <a:t>2</a:t>
                      </a:r>
                      <a:r>
                        <a:rPr lang="en-GB" sz="1100" kern="0" dirty="0"/>
                        <a:t> bit</a:t>
                      </a:r>
                      <a:r>
                        <a:rPr lang="en-GB" sz="1100" kern="0" baseline="30000" dirty="0"/>
                        <a:t>-1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1214406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12EA2F6-17D9-498D-BBB9-9B7523899079}"/>
              </a:ext>
            </a:extLst>
          </p:cNvPr>
          <p:cNvSpPr txBox="1"/>
          <p:nvPr/>
        </p:nvSpPr>
        <p:spPr>
          <a:xfrm>
            <a:off x="5133706" y="3841331"/>
            <a:ext cx="1350149" cy="324888"/>
          </a:xfrm>
          <a:prstGeom prst="rect">
            <a:avLst/>
          </a:prstGeom>
        </p:spPr>
        <p:txBody>
          <a:bodyPr vert="horz" wrap="none" lIns="68580" tIns="34290" rIns="68580" bIns="34290" rtlCol="0">
            <a:normAutofit lnSpcReduction="10000"/>
          </a:bodyPr>
          <a:lstStyle/>
          <a:p>
            <a:r>
              <a:rPr lang="en-US" sz="900" dirty="0"/>
              <a:t>Configuration clustered </a:t>
            </a:r>
          </a:p>
          <a:p>
            <a:r>
              <a:rPr lang="en-US" sz="900" dirty="0"/>
              <a:t>in 64bits x 10 frames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2C33FB4-849F-4BF5-A283-F88BC9CF69DC}"/>
              </a:ext>
            </a:extLst>
          </p:cNvPr>
          <p:cNvSpPr txBox="1"/>
          <p:nvPr/>
        </p:nvSpPr>
        <p:spPr>
          <a:xfrm>
            <a:off x="8043708" y="1646496"/>
            <a:ext cx="717368" cy="366086"/>
          </a:xfrm>
          <a:prstGeom prst="rect">
            <a:avLst/>
          </a:prstGeom>
        </p:spPr>
        <p:txBody>
          <a:bodyPr vert="horz" wrap="none" lIns="68580" tIns="34290" rIns="68580" bIns="34290" rtlCol="0">
            <a:normAutofit fontScale="77500" lnSpcReduction="20000"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No residual </a:t>
            </a:r>
          </a:p>
          <a:p>
            <a:r>
              <a:rPr lang="en-US" sz="1500" dirty="0">
                <a:solidFill>
                  <a:srgbClr val="FF0000"/>
                </a:solidFill>
              </a:rPr>
              <a:t>upsets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AE0DF4EF-001D-44C2-9122-315E1F8EDE13}"/>
              </a:ext>
            </a:extLst>
          </p:cNvPr>
          <p:cNvCxnSpPr>
            <a:cxnSpLocks/>
          </p:cNvCxnSpPr>
          <p:nvPr/>
        </p:nvCxnSpPr>
        <p:spPr>
          <a:xfrm flipV="1">
            <a:off x="5886518" y="3547154"/>
            <a:ext cx="294910" cy="283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egnaposto contenuto 2"/>
          <p:cNvSpPr txBox="1">
            <a:spLocks/>
          </p:cNvSpPr>
          <p:nvPr/>
        </p:nvSpPr>
        <p:spPr bwMode="auto">
          <a:xfrm>
            <a:off x="4798865" y="5275029"/>
            <a:ext cx="4061173" cy="1091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en-US" sz="2250" kern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57CA7A5-73C4-4896-9916-123B57D6A5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92" t="37232" r="1730"/>
          <a:stretch/>
        </p:blipFill>
        <p:spPr>
          <a:xfrm>
            <a:off x="4464632" y="5564933"/>
            <a:ext cx="4652394" cy="647030"/>
          </a:xfrm>
          <a:prstGeom prst="rect">
            <a:avLst/>
          </a:prstGeom>
        </p:spPr>
      </p:pic>
      <p:sp>
        <p:nvSpPr>
          <p:cNvPr id="25" name="Segnaposto contenuto 2"/>
          <p:cNvSpPr txBox="1">
            <a:spLocks/>
          </p:cNvSpPr>
          <p:nvPr/>
        </p:nvSpPr>
        <p:spPr bwMode="auto">
          <a:xfrm>
            <a:off x="181829" y="3913215"/>
            <a:ext cx="4338947" cy="263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  <a:defRPr/>
            </a:pPr>
            <a:r>
              <a:rPr lang="en-US" sz="2775" kern="0" dirty="0"/>
              <a:t>Number of upsets per frame up to ~ 30</a:t>
            </a:r>
          </a:p>
          <a:p>
            <a:pPr>
              <a:spcAft>
                <a:spcPts val="450"/>
              </a:spcAft>
              <a:defRPr/>
            </a:pPr>
            <a:r>
              <a:rPr lang="en-US" sz="2475" kern="0" dirty="0"/>
              <a:t>BRAM SEFIs (</a:t>
            </a:r>
            <a:r>
              <a:rPr lang="en-US" sz="2475" kern="0" dirty="0" err="1"/>
              <a:t>σ</a:t>
            </a:r>
            <a:r>
              <a:rPr lang="en-US" sz="2475" kern="0" baseline="-25000" dirty="0" err="1"/>
              <a:t>BRAM</a:t>
            </a:r>
            <a:r>
              <a:rPr lang="en-US" sz="2475" kern="0" dirty="0"/>
              <a:t>): fake upsets in 128 b bunches, no impact on functionality, &gt; 10</a:t>
            </a:r>
            <a:r>
              <a:rPr lang="en-US" sz="2475" kern="0" baseline="30000" dirty="0"/>
              <a:t>3</a:t>
            </a:r>
            <a:r>
              <a:rPr lang="en-US" sz="2475" kern="0" dirty="0"/>
              <a:t> times less likely than upsets</a:t>
            </a:r>
          </a:p>
          <a:p>
            <a:pPr>
              <a:spcAft>
                <a:spcPts val="450"/>
              </a:spcAft>
              <a:defRPr/>
            </a:pPr>
            <a:r>
              <a:rPr lang="en-US" sz="2475" kern="0" dirty="0"/>
              <a:t>JTAG SEFIs (</a:t>
            </a:r>
            <a:r>
              <a:rPr lang="en-US" sz="2475" kern="0" dirty="0" err="1"/>
              <a:t>σ</a:t>
            </a:r>
            <a:r>
              <a:rPr lang="en-US" sz="2475" kern="0" baseline="-25000" dirty="0" err="1"/>
              <a:t>JTAG</a:t>
            </a:r>
            <a:r>
              <a:rPr lang="en-US" sz="2475" kern="0" dirty="0"/>
              <a:t>): memory unreadable, need power </a:t>
            </a:r>
            <a:r>
              <a:rPr lang="en-US" sz="2475" kern="0" dirty="0" err="1"/>
              <a:t>power</a:t>
            </a:r>
            <a:r>
              <a:rPr lang="en-US" sz="2475" kern="0" dirty="0"/>
              <a:t> cycle, &gt; 10</a:t>
            </a:r>
            <a:r>
              <a:rPr lang="en-US" sz="2475" kern="0" baseline="30000" dirty="0"/>
              <a:t>5</a:t>
            </a:r>
            <a:r>
              <a:rPr lang="en-US" sz="2475" kern="0" dirty="0"/>
              <a:t> times less likely than upsets</a:t>
            </a:r>
          </a:p>
          <a:p>
            <a:pPr>
              <a:spcAft>
                <a:spcPts val="450"/>
              </a:spcAft>
              <a:defRPr/>
            </a:pPr>
            <a:r>
              <a:rPr lang="en-US" sz="2475" kern="0" dirty="0"/>
              <a:t>Correction method very effective, full configuration corrected in 100% of test runs</a:t>
            </a:r>
            <a:endParaRPr lang="en-US" sz="2475" kern="0" baseline="30000" dirty="0"/>
          </a:p>
          <a:p>
            <a:pPr>
              <a:defRPr/>
            </a:pPr>
            <a:endParaRPr lang="en-US" sz="2250" kern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14</a:t>
            </a:fld>
            <a:endParaRPr lang="en-US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468213" y="5385938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it-IT" sz="1400" dirty="0"/>
              <a:t>2° 24h test</a:t>
            </a:r>
            <a:endParaRPr lang="en-US" sz="1400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928" y="953695"/>
            <a:ext cx="3859973" cy="297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95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6987"/>
    </mc:Choice>
    <mc:Fallback>
      <p:transition spd="slow" advTm="9698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360" y="3728262"/>
            <a:ext cx="5559679" cy="2296228"/>
          </a:xfrm>
          <a:prstGeom prst="rect">
            <a:avLst/>
          </a:prstGeom>
        </p:spPr>
      </p:pic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27665" y="29247"/>
            <a:ext cx="8229600" cy="857250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Beam Test Results: Real-time Scrubbing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917482" y="936274"/>
            <a:ext cx="5091764" cy="1829701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altLang="en-US" dirty="0" smtClean="0"/>
              <a:t># upsets follow </a:t>
            </a:r>
            <a:r>
              <a:rPr lang="en-US" altLang="en-US" dirty="0" err="1" smtClean="0"/>
              <a:t>fluence</a:t>
            </a:r>
            <a:r>
              <a:rPr lang="en-US" altLang="en-US" dirty="0" smtClean="0"/>
              <a:t> very linearly                    </a:t>
            </a:r>
          </a:p>
          <a:p>
            <a:pPr lvl="1">
              <a:defRPr/>
            </a:pPr>
            <a:r>
              <a:rPr lang="en-US" altLang="en-US" dirty="0" smtClean="0"/>
              <a:t>1.1 10</a:t>
            </a:r>
            <a:r>
              <a:rPr lang="en-US" altLang="en-US" baseline="30000" dirty="0" smtClean="0"/>
              <a:t>-7 </a:t>
            </a:r>
            <a:r>
              <a:rPr lang="en-US" altLang="en-US" dirty="0" smtClean="0"/>
              <a:t>upsets/(p∙cm-</a:t>
            </a:r>
            <a:r>
              <a:rPr lang="en-US" altLang="en-US" baseline="30000" dirty="0" smtClean="0"/>
              <a:t>2</a:t>
            </a:r>
            <a:r>
              <a:rPr lang="en-US" altLang="en-US" dirty="0" smtClean="0"/>
              <a:t>)</a:t>
            </a:r>
          </a:p>
          <a:p>
            <a:pPr>
              <a:defRPr/>
            </a:pPr>
            <a:r>
              <a:rPr lang="en-US" altLang="en-US" dirty="0" smtClean="0"/>
              <a:t>Core power domain (1.0 V): current ripples with scrubbing period</a:t>
            </a:r>
          </a:p>
          <a:p>
            <a:pPr lvl="1">
              <a:defRPr/>
            </a:pPr>
            <a:r>
              <a:rPr lang="en-US" altLang="en-US" dirty="0" smtClean="0"/>
              <a:t>keeps current within 17% from initial value</a:t>
            </a:r>
          </a:p>
          <a:p>
            <a:pPr>
              <a:defRPr/>
            </a:pPr>
            <a:r>
              <a:rPr lang="en-US" altLang="en-US" dirty="0" smtClean="0"/>
              <a:t>Fault-injection tests show 4x power increase w/out correction</a:t>
            </a:r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14A27B5A-E865-4C89-BEE9-DC3E82BBA3D0}"/>
              </a:ext>
            </a:extLst>
          </p:cNvPr>
          <p:cNvCxnSpPr>
            <a:cxnSpLocks/>
          </p:cNvCxnSpPr>
          <p:nvPr/>
        </p:nvCxnSpPr>
        <p:spPr>
          <a:xfrm>
            <a:off x="3638349" y="5322771"/>
            <a:ext cx="736320" cy="44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xmlns="" id="{6BFED1DC-A088-4E52-BDD2-B8AA6ABFE1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102331"/>
              </p:ext>
            </p:extLst>
          </p:nvPr>
        </p:nvGraphicFramePr>
        <p:xfrm>
          <a:off x="4063425" y="2870765"/>
          <a:ext cx="4830319" cy="80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16">
                  <a:extLst>
                    <a:ext uri="{9D8B030D-6E8A-4147-A177-3AD203B41FA5}">
                      <a16:colId xmlns:a16="http://schemas.microsoft.com/office/drawing/2014/main" xmlns="" val="2681205624"/>
                    </a:ext>
                  </a:extLst>
                </a:gridCol>
                <a:gridCol w="875673">
                  <a:extLst>
                    <a:ext uri="{9D8B030D-6E8A-4147-A177-3AD203B41FA5}">
                      <a16:colId xmlns:a16="http://schemas.microsoft.com/office/drawing/2014/main" xmlns="" val="3447485926"/>
                    </a:ext>
                  </a:extLst>
                </a:gridCol>
                <a:gridCol w="882852">
                  <a:extLst>
                    <a:ext uri="{9D8B030D-6E8A-4147-A177-3AD203B41FA5}">
                      <a16:colId xmlns:a16="http://schemas.microsoft.com/office/drawing/2014/main" xmlns="" val="121492269"/>
                    </a:ext>
                  </a:extLst>
                </a:gridCol>
                <a:gridCol w="1105239">
                  <a:extLst>
                    <a:ext uri="{9D8B030D-6E8A-4147-A177-3AD203B41FA5}">
                      <a16:colId xmlns:a16="http://schemas.microsoft.com/office/drawing/2014/main" xmlns="" val="1176831582"/>
                    </a:ext>
                  </a:extLst>
                </a:gridCol>
                <a:gridCol w="1105239">
                  <a:extLst>
                    <a:ext uri="{9D8B030D-6E8A-4147-A177-3AD203B41FA5}">
                      <a16:colId xmlns:a16="http://schemas.microsoft.com/office/drawing/2014/main" xmlns="" val="4192328336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r>
                        <a:rPr lang="en-US" sz="1100" kern="0" dirty="0"/>
                        <a:t>Avg. frame read time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0" dirty="0"/>
                        <a:t>Avg. Scrub cycle duration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0" dirty="0"/>
                        <a:t>Scanned Frames per cycle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0" dirty="0"/>
                        <a:t>Avg. frame repaired per cycle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0" dirty="0"/>
                        <a:t>Avg. frame repair time</a:t>
                      </a:r>
                      <a:endParaRPr lang="en-US" sz="1100" dirty="0"/>
                    </a:p>
                    <a:p>
                      <a:endParaRPr lang="en-US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86856324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en-GB" sz="1100" kern="0" dirty="0"/>
                        <a:t>16 </a:t>
                      </a:r>
                      <a:r>
                        <a:rPr lang="en-GB" sz="1100" kern="0" dirty="0" err="1"/>
                        <a:t>ms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0" dirty="0"/>
                        <a:t>108 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0" dirty="0"/>
                        <a:t>5640</a:t>
                      </a:r>
                      <a:endParaRPr lang="en-GB" sz="1100" kern="0" baseline="30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542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0" dirty="0"/>
                        <a:t>33 </a:t>
                      </a:r>
                      <a:r>
                        <a:rPr lang="en-US" sz="1100" kern="0" dirty="0" err="1"/>
                        <a:t>ms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12144067"/>
                  </a:ext>
                </a:extLst>
              </a:tr>
            </a:tbl>
          </a:graphicData>
        </a:graphic>
      </p:graphicFrame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DB154390-AC85-4401-9A1B-A77A59757A34}"/>
              </a:ext>
            </a:extLst>
          </p:cNvPr>
          <p:cNvCxnSpPr>
            <a:cxnSpLocks/>
          </p:cNvCxnSpPr>
          <p:nvPr/>
        </p:nvCxnSpPr>
        <p:spPr>
          <a:xfrm>
            <a:off x="3638349" y="4876376"/>
            <a:ext cx="736320" cy="147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15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3" y="1227350"/>
            <a:ext cx="3967196" cy="482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266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022"/>
    </mc:Choice>
    <mc:Fallback>
      <p:transition spd="slow" advTm="7002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38" y="3638542"/>
            <a:ext cx="3345581" cy="2327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3CD0F2-9374-4C43-9D4B-5D6677755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820" y="6921"/>
            <a:ext cx="8229600" cy="857250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Beam Test Results: </a:t>
            </a:r>
            <a:r>
              <a:rPr lang="en-US" sz="3600" dirty="0"/>
              <a:t>Functionality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632A4D35-BC62-47E6-844D-46E2E37FBAA9}"/>
              </a:ext>
            </a:extLst>
          </p:cNvPr>
          <p:cNvSpPr txBox="1">
            <a:spLocks/>
          </p:cNvSpPr>
          <p:nvPr/>
        </p:nvSpPr>
        <p:spPr>
          <a:xfrm>
            <a:off x="3855219" y="2155045"/>
            <a:ext cx="5288781" cy="27993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sz="2400" dirty="0"/>
              <a:t>Benchmark circuit fails due to upsets (logic and configuration) </a:t>
            </a:r>
          </a:p>
          <a:p>
            <a:pPr>
              <a:defRPr/>
            </a:pPr>
            <a:r>
              <a:rPr lang="en-US" altLang="en-US" sz="2400" dirty="0"/>
              <a:t>Functionality is </a:t>
            </a:r>
            <a:r>
              <a:rPr lang="en-US" altLang="en-US" sz="2400" b="1" dirty="0">
                <a:solidFill>
                  <a:srgbClr val="007600"/>
                </a:solidFill>
              </a:rPr>
              <a:t>always</a:t>
            </a:r>
            <a:r>
              <a:rPr lang="en-US" altLang="en-US" sz="2400" dirty="0">
                <a:solidFill>
                  <a:srgbClr val="007600"/>
                </a:solidFill>
              </a:rPr>
              <a:t> </a:t>
            </a:r>
            <a:r>
              <a:rPr lang="en-US" altLang="en-US" sz="2400" dirty="0"/>
              <a:t>restored as soon as configuration is restored and a reset is asserted </a:t>
            </a:r>
          </a:p>
          <a:p>
            <a:pPr>
              <a:defRPr/>
            </a:pPr>
            <a:r>
              <a:rPr lang="en-US" altLang="en-US" sz="2400" dirty="0"/>
              <a:t>100% of the failures have been recovered</a:t>
            </a:r>
          </a:p>
          <a:p>
            <a:pPr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4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DA8BD29-7B7B-4093-AA98-62C971B22617}"/>
              </a:ext>
            </a:extLst>
          </p:cNvPr>
          <p:cNvGrpSpPr/>
          <p:nvPr/>
        </p:nvGrpSpPr>
        <p:grpSpPr>
          <a:xfrm>
            <a:off x="3997796" y="1461012"/>
            <a:ext cx="3299058" cy="607595"/>
            <a:chOff x="4774132" y="1480687"/>
            <a:chExt cx="4398744" cy="810126"/>
          </a:xfrm>
        </p:grpSpPr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xmlns="" id="{775888D3-C1F3-485E-AAB5-D2CD659AAFCA}"/>
                </a:ext>
              </a:extLst>
            </p:cNvPr>
            <p:cNvSpPr/>
            <p:nvPr/>
          </p:nvSpPr>
          <p:spPr>
            <a:xfrm>
              <a:off x="5543348" y="1511167"/>
              <a:ext cx="240634" cy="719488"/>
            </a:xfrm>
            <a:prstGeom prst="leftBrace">
              <a:avLst>
                <a:gd name="adj1" fmla="val 8333"/>
                <a:gd name="adj2" fmla="val 50804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123297BE-8799-4F1F-B31A-6E6C72D455DB}"/>
                </a:ext>
              </a:extLst>
            </p:cNvPr>
            <p:cNvSpPr txBox="1"/>
            <p:nvPr/>
          </p:nvSpPr>
          <p:spPr>
            <a:xfrm>
              <a:off x="4774132" y="1645920"/>
              <a:ext cx="914400" cy="423512"/>
            </a:xfrm>
            <a:prstGeom prst="rect">
              <a:avLst/>
            </a:prstGeom>
          </p:spPr>
          <p:txBody>
            <a:bodyPr vert="horz" wrap="none" lIns="68580" tIns="34290" rIns="68580" bIns="34290" rtlCol="0">
              <a:no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f(t) =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641D17F0-245F-4458-BFC0-F4223A8A7743}"/>
                </a:ext>
              </a:extLst>
            </p:cNvPr>
            <p:cNvSpPr txBox="1"/>
            <p:nvPr/>
          </p:nvSpPr>
          <p:spPr>
            <a:xfrm>
              <a:off x="5715803" y="1480687"/>
              <a:ext cx="3457073" cy="810126"/>
            </a:xfrm>
            <a:prstGeom prst="rect">
              <a:avLst/>
            </a:prstGeom>
          </p:spPr>
          <p:txBody>
            <a:bodyPr vert="horz" wrap="none" lIns="68580" tIns="34290" rIns="68580" bIns="34290" rtlCol="0">
              <a:normAutofit lnSpcReduction="10000"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1, if benchmark circuit operates correctly</a:t>
              </a:r>
            </a:p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0,  otherwise</a:t>
              </a:r>
            </a:p>
            <a:p>
              <a:endParaRPr lang="en-US" sz="15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91ACD35-D9F6-4C50-9A4A-E06798D9F09F}"/>
              </a:ext>
            </a:extLst>
          </p:cNvPr>
          <p:cNvSpPr txBox="1"/>
          <p:nvPr/>
        </p:nvSpPr>
        <p:spPr>
          <a:xfrm>
            <a:off x="3997796" y="900536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2400" dirty="0"/>
              <a:t>State function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F06A0FD-2833-4F31-98FC-B30903411CA1}"/>
              </a:ext>
            </a:extLst>
          </p:cNvPr>
          <p:cNvSpPr txBox="1"/>
          <p:nvPr/>
        </p:nvSpPr>
        <p:spPr>
          <a:xfrm rot="16200000">
            <a:off x="140770" y="4369268"/>
            <a:ext cx="685800" cy="303196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350" dirty="0"/>
              <a:t>failures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602105" y="4177966"/>
            <a:ext cx="1860584" cy="447846"/>
          </a:xfrm>
          <a:prstGeom prst="rect">
            <a:avLst/>
          </a:prstGeom>
        </p:spPr>
        <p:txBody>
          <a:bodyPr vert="horz" wrap="none" lIns="68580" tIns="34290" rIns="68580" bIns="34290" rtlCol="0">
            <a:normAutofit fontScale="92500" lnSpcReduction="20000"/>
          </a:bodyPr>
          <a:lstStyle/>
          <a:p>
            <a:pPr marL="257175" indent="-257175">
              <a:buFont typeface="Symbol" panose="05050102010706020507" pitchFamily="18" charset="2"/>
              <a:buChar char="m"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1.35 ∙ 10</a:t>
            </a:r>
            <a:r>
              <a:rPr lang="en-US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1500" dirty="0">
                <a:cs typeface="Times New Roman" panose="02020603050405020304" pitchFamily="18" charset="0"/>
              </a:rPr>
              <a:t>∙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cm-</a:t>
            </a:r>
            <a:r>
              <a:rPr lang="en-US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r>
              <a:rPr lang="en-US" sz="1500" dirty="0">
                <a:latin typeface="Symbol" panose="05050102010706020507" pitchFamily="18" charset="2"/>
                <a:cs typeface="Times New Roman" panose="02020603050405020304" pitchFamily="18" charset="0"/>
              </a:rPr>
              <a:t>s  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1.33 ∙ 10</a:t>
            </a:r>
            <a:r>
              <a:rPr lang="en-US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1500" dirty="0">
                <a:cs typeface="Times New Roman" panose="02020603050405020304" pitchFamily="18" charset="0"/>
              </a:rPr>
              <a:t>∙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cm-</a:t>
            </a:r>
            <a:r>
              <a:rPr lang="en-US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500" dirty="0">
              <a:latin typeface="Symbol" panose="05050102010706020507" pitchFamily="18" charset="2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2586" t="18365" r="1601"/>
          <a:stretch/>
        </p:blipFill>
        <p:spPr>
          <a:xfrm>
            <a:off x="3855219" y="5245186"/>
            <a:ext cx="5028838" cy="720931"/>
          </a:xfrm>
          <a:prstGeom prst="rect">
            <a:avLst/>
          </a:prstGeom>
        </p:spPr>
      </p:pic>
      <p:sp>
        <p:nvSpPr>
          <p:cNvPr id="25" name="CasellaDiTesto 24"/>
          <p:cNvSpPr txBox="1"/>
          <p:nvPr/>
        </p:nvSpPr>
        <p:spPr>
          <a:xfrm>
            <a:off x="1311439" y="5809066"/>
            <a:ext cx="1633088" cy="447846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350" dirty="0" err="1">
                <a:latin typeface="+mj-lt"/>
                <a:cs typeface="Times New Roman" panose="02020603050405020304" pitchFamily="18" charset="0"/>
              </a:rPr>
              <a:t>Fluence</a:t>
            </a:r>
            <a:r>
              <a:rPr lang="en-US" sz="1350" dirty="0">
                <a:latin typeface="+mj-lt"/>
                <a:cs typeface="Times New Roman" panose="02020603050405020304" pitchFamily="18" charset="0"/>
              </a:rPr>
              <a:t> (p∙cm</a:t>
            </a:r>
            <a:r>
              <a:rPr lang="en-US" sz="1350" baseline="30000" dirty="0">
                <a:latin typeface="+mj-lt"/>
                <a:cs typeface="Times New Roman" panose="02020603050405020304" pitchFamily="18" charset="0"/>
              </a:rPr>
              <a:t>-2</a:t>
            </a:r>
            <a:r>
              <a:rPr lang="en-US" sz="1350" dirty="0">
                <a:latin typeface="+mj-lt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16</a:t>
            </a:fld>
            <a:endParaRPr lang="en-US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pic>
        <p:nvPicPr>
          <p:cNvPr id="13" name="Segnaposto contenuto 1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00748" y="730346"/>
            <a:ext cx="3454471" cy="280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448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250"/>
    </mc:Choice>
    <mc:Fallback>
      <p:transition spd="slow" advTm="452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6194" y="89"/>
            <a:ext cx="8229600" cy="857250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Beam Test Results: Upset Accumulation 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xmlns="" id="{A57D3330-A8F5-4380-A482-00E9B3D81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40" y="1463040"/>
            <a:ext cx="4814940" cy="470675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/>
              <a:t>Test the </a:t>
            </a:r>
            <a:r>
              <a:rPr lang="en-US" altLang="en-US" dirty="0" smtClean="0"/>
              <a:t>robustness of scrubbing against </a:t>
            </a:r>
            <a:r>
              <a:rPr lang="en-US" altLang="en-US" dirty="0"/>
              <a:t>accumulation of upsets</a:t>
            </a:r>
          </a:p>
          <a:p>
            <a:pPr>
              <a:defRPr/>
            </a:pPr>
            <a:r>
              <a:rPr lang="en-US" altLang="en-US" dirty="0"/>
              <a:t>Disabled the scrubber and re-enabled it after a certain target fluence has been reached </a:t>
            </a:r>
            <a:endParaRPr lang="en-US" altLang="en-US" dirty="0" smtClean="0"/>
          </a:p>
          <a:p>
            <a:pPr lvl="1">
              <a:defRPr/>
            </a:pPr>
            <a:r>
              <a:rPr lang="en-US" dirty="0" smtClean="0"/>
              <a:t>2.3  10</a:t>
            </a:r>
            <a:r>
              <a:rPr lang="en-US" baseline="30000" dirty="0" smtClean="0"/>
              <a:t>11 </a:t>
            </a:r>
            <a:r>
              <a:rPr lang="en-US" dirty="0" smtClean="0"/>
              <a:t>p∙cm</a:t>
            </a:r>
            <a:r>
              <a:rPr lang="en-US" baseline="30000" dirty="0" smtClean="0"/>
              <a:t>-2</a:t>
            </a:r>
            <a:r>
              <a:rPr lang="en-US" dirty="0" smtClean="0"/>
              <a:t> (nearly </a:t>
            </a:r>
            <a:r>
              <a:rPr lang="en-US" dirty="0"/>
              <a:t>25k </a:t>
            </a:r>
            <a:r>
              <a:rPr lang="en-US" dirty="0" smtClean="0"/>
              <a:t>upsets)</a:t>
            </a:r>
            <a:endParaRPr lang="en-US" altLang="en-US" dirty="0"/>
          </a:p>
          <a:p>
            <a:pPr>
              <a:defRPr/>
            </a:pPr>
            <a:r>
              <a:rPr lang="en-US" altLang="en-US" dirty="0"/>
              <a:t>Scrubber restores the initial configuration (no residual upsets) and (almost) power consumption</a:t>
            </a:r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17</a:t>
            </a:fld>
            <a:endParaRPr lang="en-US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66" y="897437"/>
            <a:ext cx="3978574" cy="541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46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302"/>
    </mc:Choice>
    <mc:Fallback>
      <p:transition spd="slow" advTm="52302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707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Summary and</a:t>
            </a:r>
            <a:r>
              <a:rPr lang="en-US" sz="3600" dirty="0"/>
              <a:t>…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1381" y="927957"/>
            <a:ext cx="8672361" cy="5511344"/>
          </a:xfrm>
        </p:spPr>
        <p:txBody>
          <a:bodyPr>
            <a:normAutofit/>
          </a:bodyPr>
          <a:lstStyle/>
          <a:p>
            <a:r>
              <a:rPr lang="en-US" dirty="0" smtClean="0"/>
              <a:t>We investigated two variants of a scrubbing technique based on redundant configuration </a:t>
            </a:r>
          </a:p>
          <a:p>
            <a:pPr lvl="1"/>
            <a:r>
              <a:rPr lang="en-US" dirty="0" smtClean="0"/>
              <a:t>it makes self-contained scrubbing possible </a:t>
            </a:r>
          </a:p>
          <a:p>
            <a:pPr lvl="1"/>
            <a:r>
              <a:rPr lang="en-US" dirty="0" smtClean="0"/>
              <a:t>mild impact on power consumption</a:t>
            </a:r>
          </a:p>
          <a:p>
            <a:pPr lvl="1"/>
            <a:r>
              <a:rPr lang="en-US" dirty="0"/>
              <a:t>supports multiple Xilinx families</a:t>
            </a:r>
          </a:p>
          <a:p>
            <a:r>
              <a:rPr lang="en-US" dirty="0" smtClean="0"/>
              <a:t>Tests on Kintex-7 70T FPGA w/ 62-MeV protons (4.1∙10</a:t>
            </a:r>
            <a:r>
              <a:rPr lang="en-US" baseline="30000" dirty="0" smtClean="0"/>
              <a:t>12</a:t>
            </a:r>
            <a:r>
              <a:rPr lang="en-US" dirty="0" smtClean="0"/>
              <a:t> p∙cm</a:t>
            </a:r>
            <a:r>
              <a:rPr lang="en-US" baseline="30000" dirty="0" smtClean="0"/>
              <a:t>-2</a:t>
            </a:r>
            <a:r>
              <a:rPr lang="en-US" dirty="0" smtClean="0"/>
              <a:t>) show technique is</a:t>
            </a:r>
          </a:p>
          <a:p>
            <a:pPr lvl="1"/>
            <a:r>
              <a:rPr lang="en-US" dirty="0" smtClean="0"/>
              <a:t>very efficient against MBUs, even for very large upset multiplicity per frame (30!)</a:t>
            </a:r>
          </a:p>
          <a:p>
            <a:pPr lvl="1"/>
            <a:r>
              <a:rPr lang="en-US" dirty="0" smtClean="0"/>
              <a:t>robust against upset accumulation, corrects configuration, power consumption (within 3%), and functionality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08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541"/>
    </mc:Choice>
    <mc:Fallback>
      <p:transition spd="slow" advTm="5154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Segnaposto testo 2"/>
          <p:cNvSpPr>
            <a:spLocks noGrp="1"/>
          </p:cNvSpPr>
          <p:nvPr>
            <p:ph type="body" sz="half" idx="1"/>
          </p:nvPr>
        </p:nvSpPr>
        <p:spPr>
          <a:xfrm>
            <a:off x="251520" y="1039529"/>
            <a:ext cx="8640960" cy="5611528"/>
          </a:xfrm>
        </p:spPr>
        <p:txBody>
          <a:bodyPr>
            <a:normAutofit/>
          </a:bodyPr>
          <a:lstStyle/>
          <a:p>
            <a:r>
              <a:rPr lang="en-US" dirty="0" smtClean="0"/>
              <a:t>We wish to thank </a:t>
            </a:r>
          </a:p>
          <a:p>
            <a:pPr lvl="1"/>
            <a:r>
              <a:rPr lang="en-US" dirty="0" smtClean="0"/>
              <a:t>A. </a:t>
            </a:r>
            <a:r>
              <a:rPr lang="en-US" dirty="0" err="1" smtClean="0"/>
              <a:t>Boiano</a:t>
            </a:r>
            <a:r>
              <a:rPr lang="en-US" dirty="0" smtClean="0"/>
              <a:t>, A. </a:t>
            </a:r>
            <a:r>
              <a:rPr lang="en-US" dirty="0" err="1" smtClean="0"/>
              <a:t>Anastasio</a:t>
            </a:r>
            <a:r>
              <a:rPr lang="en-US" dirty="0" smtClean="0"/>
              <a:t> from INFN </a:t>
            </a:r>
            <a:r>
              <a:rPr lang="en-US" dirty="0" err="1" smtClean="0"/>
              <a:t>Sezione</a:t>
            </a:r>
            <a:r>
              <a:rPr lang="en-US" dirty="0" smtClean="0"/>
              <a:t> di Napoli for their technical support</a:t>
            </a:r>
          </a:p>
          <a:p>
            <a:pPr lvl="1"/>
            <a:r>
              <a:rPr lang="en-US" dirty="0" smtClean="0"/>
              <a:t>G.A.P. </a:t>
            </a:r>
            <a:r>
              <a:rPr lang="en-US" dirty="0" err="1" smtClean="0"/>
              <a:t>Cirrone</a:t>
            </a:r>
            <a:r>
              <a:rPr lang="en-US" dirty="0" smtClean="0"/>
              <a:t> from </a:t>
            </a:r>
            <a:r>
              <a:rPr lang="en-US" dirty="0" err="1" smtClean="0"/>
              <a:t>Laboratori</a:t>
            </a:r>
            <a:r>
              <a:rPr lang="en-US" dirty="0" smtClean="0"/>
              <a:t> </a:t>
            </a:r>
            <a:r>
              <a:rPr lang="en-US" dirty="0" err="1" smtClean="0"/>
              <a:t>Nazionali</a:t>
            </a:r>
            <a:r>
              <a:rPr lang="en-US" dirty="0" smtClean="0"/>
              <a:t> del </a:t>
            </a:r>
            <a:r>
              <a:rPr lang="en-US" dirty="0" err="1" smtClean="0"/>
              <a:t>Sud</a:t>
            </a:r>
            <a:r>
              <a:rPr lang="en-US" dirty="0" smtClean="0"/>
              <a:t> for their support during irradiation tests</a:t>
            </a:r>
          </a:p>
          <a:p>
            <a:r>
              <a:rPr lang="en-US" dirty="0" smtClean="0"/>
              <a:t>This work is part of the ROAL project (grant no. RBSI14JOUV) funded by the 2014 SIR program of the Italian Ministry of Education, University and Research (MIUR)</a:t>
            </a:r>
          </a:p>
          <a:p>
            <a:pPr lvl="1"/>
            <a:r>
              <a:rPr lang="it-IT" dirty="0" smtClean="0"/>
              <a:t>More info </a:t>
            </a:r>
            <a:r>
              <a:rPr lang="it-IT" dirty="0" err="1" smtClean="0"/>
              <a:t>at</a:t>
            </a:r>
            <a:r>
              <a:rPr lang="it-IT" dirty="0" smtClean="0"/>
              <a:t>:</a:t>
            </a:r>
          </a:p>
          <a:p>
            <a:r>
              <a:rPr lang="it-IT" dirty="0" smtClean="0"/>
              <a:t>Poster by S. Perrella </a:t>
            </a:r>
            <a:r>
              <a:rPr lang="it-IT" dirty="0" err="1" smtClean="0"/>
              <a:t>about</a:t>
            </a:r>
            <a:r>
              <a:rPr lang="it-IT" dirty="0" smtClean="0"/>
              <a:t> </a:t>
            </a:r>
            <a:r>
              <a:rPr lang="en-US" dirty="0" smtClean="0"/>
              <a:t>“</a:t>
            </a:r>
            <a:r>
              <a:rPr lang="en-US" dirty="0" smtClean="0">
                <a:solidFill>
                  <a:srgbClr val="0070C2"/>
                </a:solidFill>
              </a:rPr>
              <a:t>Radiation-Tolerant</a:t>
            </a:r>
            <a:r>
              <a:rPr lang="en-US" dirty="0">
                <a:solidFill>
                  <a:srgbClr val="0070C2"/>
                </a:solidFill>
              </a:rPr>
              <a:t>, High-speed Serial Link Design with SRAM-based </a:t>
            </a:r>
            <a:r>
              <a:rPr lang="en-US" dirty="0" smtClean="0">
                <a:solidFill>
                  <a:srgbClr val="0070C2"/>
                </a:solidFill>
              </a:rPr>
              <a:t>FPGAs</a:t>
            </a:r>
            <a:r>
              <a:rPr lang="en-US" dirty="0" smtClean="0"/>
              <a:t>” – contribution no. 562</a:t>
            </a:r>
            <a:endParaRPr 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1677511" y="77635"/>
            <a:ext cx="6172200" cy="854869"/>
          </a:xfrm>
        </p:spPr>
        <p:txBody>
          <a:bodyPr/>
          <a:lstStyle/>
          <a:p>
            <a:r>
              <a:rPr lang="en-US" altLang="en-US" dirty="0" smtClean="0"/>
              <a:t>…Acknowledgment</a:t>
            </a:r>
            <a:endParaRPr lang="en-US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89C6E42-03BB-4A80-8218-E6456620DCFF}"/>
              </a:ext>
            </a:extLst>
          </p:cNvPr>
          <p:cNvSpPr txBox="1"/>
          <p:nvPr/>
        </p:nvSpPr>
        <p:spPr>
          <a:xfrm>
            <a:off x="1974877" y="4068780"/>
            <a:ext cx="2862318" cy="511644"/>
          </a:xfrm>
          <a:prstGeom prst="rect">
            <a:avLst/>
          </a:prstGeom>
        </p:spPr>
        <p:txBody>
          <a:bodyPr vert="horz" wrap="none" lIns="68580" tIns="34290" rIns="68580" bIns="34290" rtlCol="0">
            <a:noAutofit/>
          </a:bodyPr>
          <a:lstStyle/>
          <a:p>
            <a:pPr algn="ctr"/>
            <a:r>
              <a:rPr lang="en-US" sz="2100" dirty="0">
                <a:solidFill>
                  <a:srgbClr val="4A7EBB"/>
                </a:solidFill>
              </a:rPr>
              <a:t>www.roalproject.it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D8088-D647-4FCE-99C1-7E2E0FA42D9B}" type="slidenum">
              <a:rPr lang="it-IT" altLang="en-US" smtClean="0"/>
              <a:pPr>
                <a:defRPr/>
              </a:pPr>
              <a:t>19</a:t>
            </a:fld>
            <a:endParaRPr lang="it-IT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R. Giordano - RT2018 - Colonial Wiliamsburg (VA, USA)</a:t>
            </a:r>
            <a:endParaRPr lang="it-IT" alt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1328286" y="4455114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42434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789"/>
    </mc:Choice>
    <mc:Fallback>
      <p:transition spd="slow" advTm="3878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89823" y="0"/>
            <a:ext cx="8229600" cy="1143000"/>
          </a:xfrm>
        </p:spPr>
        <p:txBody>
          <a:bodyPr/>
          <a:lstStyle/>
          <a:p>
            <a:r>
              <a:rPr lang="en-US" altLang="en-US" sz="4000" dirty="0"/>
              <a:t>Overview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362650" y="1418274"/>
            <a:ext cx="7020780" cy="3942998"/>
          </a:xfrm>
        </p:spPr>
        <p:txBody>
          <a:bodyPr>
            <a:noAutofit/>
          </a:bodyPr>
          <a:lstStyle/>
          <a:p>
            <a:r>
              <a:rPr lang="en-US" sz="3200" dirty="0" smtClean="0"/>
              <a:t>Motivation</a:t>
            </a:r>
          </a:p>
          <a:p>
            <a:r>
              <a:rPr lang="en-US" altLang="en-US" sz="3200" dirty="0" smtClean="0"/>
              <a:t>TMR-based redundant configuration</a:t>
            </a:r>
          </a:p>
          <a:p>
            <a:r>
              <a:rPr lang="en-US" altLang="en-US" sz="3200" dirty="0" smtClean="0"/>
              <a:t>Novel redundant configuration generation methods</a:t>
            </a:r>
          </a:p>
          <a:p>
            <a:r>
              <a:rPr lang="en-US" altLang="en-US" sz="3200" dirty="0" smtClean="0"/>
              <a:t>Test setup </a:t>
            </a:r>
          </a:p>
          <a:p>
            <a:r>
              <a:rPr lang="en-US" altLang="en-US" sz="3200" dirty="0" smtClean="0"/>
              <a:t>Proton irradiation test results</a:t>
            </a:r>
          </a:p>
          <a:p>
            <a:r>
              <a:rPr lang="en-US" altLang="en-US" sz="3200" dirty="0" smtClean="0"/>
              <a:t>Summary</a:t>
            </a:r>
            <a:endParaRPr lang="en-US" altLang="en-US" sz="32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70517"/>
      </p:ext>
    </p:extLst>
  </p:cSld>
  <p:clrMapOvr>
    <a:masterClrMapping/>
  </p:clrMapOvr>
  <p:transition spd="slow" advTm="1937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540CE3-4330-46A9-8442-D78EB7B77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00375"/>
            <a:ext cx="8229600" cy="857250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9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5"/>
    </mc:Choice>
    <mc:Fallback xmlns="">
      <p:transition spd="slow" advTm="1495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 smtClean="0"/>
              <a:t>Radiation environment</a:t>
            </a:r>
            <a:endParaRPr lang="en-US" altLang="it-IT" dirty="0"/>
          </a:p>
        </p:txBody>
      </p:sp>
      <p:pic>
        <p:nvPicPr>
          <p:cNvPr id="7066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3196829" cy="239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024844"/>
            <a:ext cx="3311129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Box 5"/>
          <p:cNvSpPr txBox="1">
            <a:spLocks noChangeArrowheads="1"/>
          </p:cNvSpPr>
          <p:nvPr/>
        </p:nvSpPr>
        <p:spPr bwMode="auto">
          <a:xfrm>
            <a:off x="2057400" y="4843463"/>
            <a:ext cx="529529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500" dirty="0">
                <a:latin typeface="Calibri" panose="020F0502020204030204" pitchFamily="34" charset="0"/>
              </a:rPr>
              <a:t>Comparison between Space environment and the CMS at the LHC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1500" i="1" dirty="0">
                <a:latin typeface="Calibri" panose="020F0502020204030204" pitchFamily="34" charset="0"/>
              </a:rPr>
              <a:t>Source: F. </a:t>
            </a:r>
            <a:r>
              <a:rPr lang="en-US" altLang="it-IT" sz="1500" i="1" dirty="0" err="1">
                <a:latin typeface="Calibri" panose="020F0502020204030204" pitchFamily="34" charset="0"/>
              </a:rPr>
              <a:t>Guistino’s</a:t>
            </a:r>
            <a:r>
              <a:rPr lang="en-US" altLang="it-IT" sz="1500" i="1" dirty="0">
                <a:latin typeface="Calibri" panose="020F0502020204030204" pitchFamily="34" charset="0"/>
              </a:rPr>
              <a:t> PhD thesis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21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A6D494C1-ABB7-46B2-A1BC-0FE24B33C4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1611"/>
          <a:stretch/>
        </p:blipFill>
        <p:spPr>
          <a:xfrm>
            <a:off x="4915873" y="1707396"/>
            <a:ext cx="3433719" cy="9655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AD7436-8CE4-4FBC-939E-3D4AE6B89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2969"/>
            <a:ext cx="8229600" cy="857250"/>
          </a:xfrm>
        </p:spPr>
        <p:txBody>
          <a:bodyPr/>
          <a:lstStyle/>
          <a:p>
            <a:r>
              <a:rPr lang="en-US" dirty="0"/>
              <a:t>Benchmark Designs</a:t>
            </a:r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xmlns="" id="{5B3E96E6-E111-476E-8FD1-6EA3B9D68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391" y="1684047"/>
            <a:ext cx="4198812" cy="1468231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en-US" sz="2100" dirty="0"/>
              <a:t>Dummy logic: 60 32b counters @ 200 MHz</a:t>
            </a:r>
          </a:p>
          <a:p>
            <a:pPr eaLnBrk="1" hangingPunct="1">
              <a:defRPr/>
            </a:pPr>
            <a:r>
              <a:rPr lang="en-US" sz="2100" dirty="0"/>
              <a:t>Readout logic to sample output periodically (1s) via UART</a:t>
            </a:r>
          </a:p>
          <a:p>
            <a:pPr>
              <a:defRPr/>
            </a:pPr>
            <a:r>
              <a:rPr lang="en-US" sz="2100" dirty="0"/>
              <a:t>Fully contained in a single clock region</a:t>
            </a:r>
          </a:p>
          <a:p>
            <a:pPr lvl="1">
              <a:defRPr/>
            </a:pPr>
            <a:r>
              <a:rPr lang="en-US" sz="1800" dirty="0"/>
              <a:t> 604 frames (8%)</a:t>
            </a:r>
          </a:p>
          <a:p>
            <a:pPr>
              <a:defRPr/>
            </a:pPr>
            <a:r>
              <a:rPr lang="en-US" sz="2100" dirty="0"/>
              <a:t>Redundant configuration generated in Basic Mode</a:t>
            </a:r>
          </a:p>
          <a:p>
            <a:pPr eaLnBrk="1" hangingPunct="1">
              <a:defRPr/>
            </a:pPr>
            <a:endParaRPr lang="en-US" sz="2100" dirty="0"/>
          </a:p>
          <a:p>
            <a:pPr eaLnBrk="1" hangingPunct="1">
              <a:defRPr/>
            </a:pP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E6C53B78-B853-4156-962B-31AFFD0EE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08" t="38044" r="7265"/>
          <a:stretch/>
        </p:blipFill>
        <p:spPr>
          <a:xfrm>
            <a:off x="161450" y="4478903"/>
            <a:ext cx="2370738" cy="842353"/>
          </a:xfrm>
          <a:prstGeom prst="rect">
            <a:avLst/>
          </a:prstGeom>
        </p:spPr>
      </p:pic>
      <p:pic>
        <p:nvPicPr>
          <p:cNvPr id="18" name="Picture 1">
            <a:extLst>
              <a:ext uri="{FF2B5EF4-FFF2-40B4-BE49-F238E27FC236}">
                <a16:creationId xmlns:a16="http://schemas.microsoft.com/office/drawing/2014/main" xmlns="" id="{67535D4A-5461-4E1F-B6BE-97E9F57324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4" y="3184273"/>
            <a:ext cx="2420449" cy="121022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142FFDA-C69A-4620-9CE2-7131AD856F1C}"/>
              </a:ext>
            </a:extLst>
          </p:cNvPr>
          <p:cNvSpPr/>
          <p:nvPr/>
        </p:nvSpPr>
        <p:spPr>
          <a:xfrm>
            <a:off x="6342358" y="1970638"/>
            <a:ext cx="1037954" cy="501721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656E043-0325-4E6B-93C2-EA9CA436B841}"/>
              </a:ext>
            </a:extLst>
          </p:cNvPr>
          <p:cNvSpPr txBox="1"/>
          <p:nvPr/>
        </p:nvSpPr>
        <p:spPr>
          <a:xfrm>
            <a:off x="6611834" y="3223245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endParaRPr lang="en-US" sz="1500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AB41FD51-4936-45B5-A34B-0C96D68E17AA}"/>
              </a:ext>
            </a:extLst>
          </p:cNvPr>
          <p:cNvCxnSpPr>
            <a:cxnSpLocks/>
          </p:cNvCxnSpPr>
          <p:nvPr/>
        </p:nvCxnSpPr>
        <p:spPr>
          <a:xfrm flipV="1">
            <a:off x="5979693" y="2004929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4FBE3871-FA08-4969-8FD4-8A4577FE40E9}"/>
              </a:ext>
            </a:extLst>
          </p:cNvPr>
          <p:cNvCxnSpPr>
            <a:cxnSpLocks/>
          </p:cNvCxnSpPr>
          <p:nvPr/>
        </p:nvCxnSpPr>
        <p:spPr>
          <a:xfrm flipV="1">
            <a:off x="5817150" y="2004929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961E0CCC-5064-40C2-9884-D5A83F5E84B3}"/>
              </a:ext>
            </a:extLst>
          </p:cNvPr>
          <p:cNvCxnSpPr>
            <a:cxnSpLocks/>
          </p:cNvCxnSpPr>
          <p:nvPr/>
        </p:nvCxnSpPr>
        <p:spPr>
          <a:xfrm flipV="1">
            <a:off x="7003017" y="2025785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5A27BB03-B7A6-4E1C-9041-D520C31DC822}"/>
              </a:ext>
            </a:extLst>
          </p:cNvPr>
          <p:cNvCxnSpPr>
            <a:cxnSpLocks/>
          </p:cNvCxnSpPr>
          <p:nvPr/>
        </p:nvCxnSpPr>
        <p:spPr>
          <a:xfrm flipV="1">
            <a:off x="6609150" y="2019606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75C42DE-BC52-414F-AAB3-48B1258939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8434"/>
          <a:stretch/>
        </p:blipFill>
        <p:spPr>
          <a:xfrm>
            <a:off x="5918915" y="2944801"/>
            <a:ext cx="1699697" cy="118441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FADA8AED-AEB4-4CD1-8518-B1EEF95CE6A2}"/>
              </a:ext>
            </a:extLst>
          </p:cNvPr>
          <p:cNvCxnSpPr>
            <a:cxnSpLocks/>
          </p:cNvCxnSpPr>
          <p:nvPr/>
        </p:nvCxnSpPr>
        <p:spPr>
          <a:xfrm flipH="1">
            <a:off x="6156085" y="3171026"/>
            <a:ext cx="1462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64EEF049-EF4A-4F0B-823B-A6D101057A15}"/>
              </a:ext>
            </a:extLst>
          </p:cNvPr>
          <p:cNvCxnSpPr>
            <a:cxnSpLocks/>
          </p:cNvCxnSpPr>
          <p:nvPr/>
        </p:nvCxnSpPr>
        <p:spPr>
          <a:xfrm flipH="1">
            <a:off x="7428478" y="3104873"/>
            <a:ext cx="190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B0711CE3-BE6B-46DD-A81B-102D30044922}"/>
              </a:ext>
            </a:extLst>
          </p:cNvPr>
          <p:cNvSpPr txBox="1"/>
          <p:nvPr/>
        </p:nvSpPr>
        <p:spPr>
          <a:xfrm>
            <a:off x="8003848" y="3124533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>
                <a:latin typeface="Symbol" panose="05050102010706020507" pitchFamily="18" charset="2"/>
              </a:rPr>
              <a:t>D</a:t>
            </a:r>
            <a:r>
              <a:rPr lang="en-US" sz="900" dirty="0"/>
              <a:t>I=1 mA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A15FDFA7-4B68-496C-AE8E-A946003AC6A0}"/>
              </a:ext>
            </a:extLst>
          </p:cNvPr>
          <p:cNvSpPr txBox="1"/>
          <p:nvPr/>
        </p:nvSpPr>
        <p:spPr>
          <a:xfrm>
            <a:off x="5920393" y="1662328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/>
              <a:t>Plain design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235424CB-3A3B-4331-B709-46773318CE02}"/>
              </a:ext>
            </a:extLst>
          </p:cNvPr>
          <p:cNvSpPr txBox="1"/>
          <p:nvPr/>
        </p:nvSpPr>
        <p:spPr>
          <a:xfrm>
            <a:off x="7042065" y="1667645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/>
              <a:t>Configuration-redundant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4AB65C48-7E58-4FDC-9A81-7D0D5B151AF5}"/>
              </a:ext>
            </a:extLst>
          </p:cNvPr>
          <p:cNvSpPr txBox="1"/>
          <p:nvPr/>
        </p:nvSpPr>
        <p:spPr>
          <a:xfrm>
            <a:off x="4948817" y="1707395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/>
              <a:t>Power up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xmlns="" id="{88E1AC18-D8FC-419B-96AC-35B2FE3D916A}"/>
              </a:ext>
            </a:extLst>
          </p:cNvPr>
          <p:cNvCxnSpPr>
            <a:cxnSpLocks/>
          </p:cNvCxnSpPr>
          <p:nvPr/>
        </p:nvCxnSpPr>
        <p:spPr>
          <a:xfrm>
            <a:off x="5436537" y="1952743"/>
            <a:ext cx="86674" cy="274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Segnaposto contenuto 2">
            <a:extLst>
              <a:ext uri="{FF2B5EF4-FFF2-40B4-BE49-F238E27FC236}">
                <a16:creationId xmlns:a16="http://schemas.microsoft.com/office/drawing/2014/main" xmlns="" id="{DF57CCEB-92E1-4488-A775-4248BE19F1A7}"/>
              </a:ext>
            </a:extLst>
          </p:cNvPr>
          <p:cNvSpPr txBox="1">
            <a:spLocks/>
          </p:cNvSpPr>
          <p:nvPr/>
        </p:nvSpPr>
        <p:spPr>
          <a:xfrm>
            <a:off x="6234987" y="1401958"/>
            <a:ext cx="2577116" cy="228953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100" dirty="0"/>
              <a:t>Power consumption analysis</a:t>
            </a:r>
          </a:p>
        </p:txBody>
      </p:sp>
      <p:pic>
        <p:nvPicPr>
          <p:cNvPr id="81" name="Picture 1">
            <a:extLst>
              <a:ext uri="{FF2B5EF4-FFF2-40B4-BE49-F238E27FC236}">
                <a16:creationId xmlns:a16="http://schemas.microsoft.com/office/drawing/2014/main" xmlns="" id="{103AED48-B7D5-480F-B507-8C7A39B4451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58425" y="3393717"/>
            <a:ext cx="2198567" cy="136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xmlns="" id="{0A812558-1BBC-4AFD-B8A3-2E7159FDEB65}"/>
              </a:ext>
            </a:extLst>
          </p:cNvPr>
          <p:cNvCxnSpPr>
            <a:cxnSpLocks/>
          </p:cNvCxnSpPr>
          <p:nvPr/>
        </p:nvCxnSpPr>
        <p:spPr>
          <a:xfrm>
            <a:off x="2629682" y="3171027"/>
            <a:ext cx="806988" cy="44712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xmlns="" id="{BA8E9E09-1F44-4ACC-99CA-933229C6185A}"/>
              </a:ext>
            </a:extLst>
          </p:cNvPr>
          <p:cNvCxnSpPr>
            <a:cxnSpLocks/>
          </p:cNvCxnSpPr>
          <p:nvPr/>
        </p:nvCxnSpPr>
        <p:spPr>
          <a:xfrm flipV="1">
            <a:off x="2649632" y="4075458"/>
            <a:ext cx="787038" cy="33136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Segnaposto contenuto 2">
            <a:extLst>
              <a:ext uri="{FF2B5EF4-FFF2-40B4-BE49-F238E27FC236}">
                <a16:creationId xmlns:a16="http://schemas.microsoft.com/office/drawing/2014/main" xmlns="" id="{74D6AB17-76A4-4281-B878-A64EE164487F}"/>
              </a:ext>
            </a:extLst>
          </p:cNvPr>
          <p:cNvSpPr txBox="1">
            <a:spLocks/>
          </p:cNvSpPr>
          <p:nvPr/>
        </p:nvSpPr>
        <p:spPr>
          <a:xfrm>
            <a:off x="5408351" y="4805979"/>
            <a:ext cx="3189333" cy="585045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100" dirty="0"/>
              <a:t>Minimal impact on core power consumption due to configuration replication</a:t>
            </a:r>
          </a:p>
          <a:p>
            <a:pPr>
              <a:defRPr/>
            </a:pPr>
            <a:endParaRPr lang="en-US" sz="2100" dirty="0"/>
          </a:p>
          <a:p>
            <a:pPr>
              <a:defRPr/>
            </a:pPr>
            <a:endParaRPr lang="en-US" sz="2400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8994" y="2996952"/>
            <a:ext cx="2493750" cy="1736240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F4D48062-4F09-444D-8DEF-BE7F88E622DA}"/>
              </a:ext>
            </a:extLst>
          </p:cNvPr>
          <p:cNvCxnSpPr>
            <a:cxnSpLocks/>
          </p:cNvCxnSpPr>
          <p:nvPr/>
        </p:nvCxnSpPr>
        <p:spPr>
          <a:xfrm>
            <a:off x="7379000" y="2509957"/>
            <a:ext cx="305936" cy="568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ED6B82C1-26BB-471A-BF28-23259F4B94AE}"/>
              </a:ext>
            </a:extLst>
          </p:cNvPr>
          <p:cNvCxnSpPr>
            <a:cxnSpLocks/>
          </p:cNvCxnSpPr>
          <p:nvPr/>
        </p:nvCxnSpPr>
        <p:spPr>
          <a:xfrm flipH="1">
            <a:off x="5814060" y="2489663"/>
            <a:ext cx="523391" cy="60621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65">
            <a:extLst>
              <a:ext uri="{FF2B5EF4-FFF2-40B4-BE49-F238E27FC236}">
                <a16:creationId xmlns:a16="http://schemas.microsoft.com/office/drawing/2014/main" xmlns="" id="{88E1AC18-D8FC-419B-96AC-35B2FE3D916A}"/>
              </a:ext>
            </a:extLst>
          </p:cNvPr>
          <p:cNvCxnSpPr>
            <a:cxnSpLocks/>
          </p:cNvCxnSpPr>
          <p:nvPr/>
        </p:nvCxnSpPr>
        <p:spPr>
          <a:xfrm flipH="1">
            <a:off x="6169814" y="1799197"/>
            <a:ext cx="1966" cy="221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5">
            <a:extLst>
              <a:ext uri="{FF2B5EF4-FFF2-40B4-BE49-F238E27FC236}">
                <a16:creationId xmlns:a16="http://schemas.microsoft.com/office/drawing/2014/main" xmlns="" id="{88E1AC18-D8FC-419B-96AC-35B2FE3D916A}"/>
              </a:ext>
            </a:extLst>
          </p:cNvPr>
          <p:cNvCxnSpPr>
            <a:cxnSpLocks/>
          </p:cNvCxnSpPr>
          <p:nvPr/>
        </p:nvCxnSpPr>
        <p:spPr>
          <a:xfrm flipH="1">
            <a:off x="7218294" y="1803586"/>
            <a:ext cx="1966" cy="221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22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38"/>
    </mc:Choice>
    <mc:Fallback xmlns="">
      <p:transition spd="slow" advTm="4763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62922F2A-74AC-437B-8968-6BFF97956855}"/>
              </a:ext>
            </a:extLst>
          </p:cNvPr>
          <p:cNvSpPr/>
          <p:nvPr/>
        </p:nvSpPr>
        <p:spPr>
          <a:xfrm>
            <a:off x="1013346" y="1481635"/>
            <a:ext cx="7195782" cy="4519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4482C56A-3EE4-4335-8B36-B8A798C3AC37}"/>
              </a:ext>
            </a:extLst>
          </p:cNvPr>
          <p:cNvSpPr/>
          <p:nvPr/>
        </p:nvSpPr>
        <p:spPr>
          <a:xfrm>
            <a:off x="6202700" y="2125497"/>
            <a:ext cx="712835" cy="151762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/>
              <a:t>GTX</a:t>
            </a:r>
          </a:p>
          <a:p>
            <a:pPr algn="ctr"/>
            <a:r>
              <a:rPr lang="en-US" dirty="0"/>
              <a:t>TX</a:t>
            </a:r>
          </a:p>
        </p:txBody>
      </p:sp>
      <p:cxnSp>
        <p:nvCxnSpPr>
          <p:cNvPr id="7" name="Connettore 2 71">
            <a:extLst>
              <a:ext uri="{FF2B5EF4-FFF2-40B4-BE49-F238E27FC236}">
                <a16:creationId xmlns:a16="http://schemas.microsoft.com/office/drawing/2014/main" xmlns="" id="{FFF91A06-EBF5-468B-BC57-87CF1084A74F}"/>
              </a:ext>
            </a:extLst>
          </p:cNvPr>
          <p:cNvCxnSpPr>
            <a:cxnSpLocks/>
          </p:cNvCxnSpPr>
          <p:nvPr/>
        </p:nvCxnSpPr>
        <p:spPr>
          <a:xfrm>
            <a:off x="6925967" y="3226075"/>
            <a:ext cx="754612" cy="0"/>
          </a:xfrm>
          <a:prstGeom prst="straightConnector1">
            <a:avLst/>
          </a:prstGeom>
          <a:ln w="3492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1">
            <a:extLst>
              <a:ext uri="{FF2B5EF4-FFF2-40B4-BE49-F238E27FC236}">
                <a16:creationId xmlns:a16="http://schemas.microsoft.com/office/drawing/2014/main" xmlns="" id="{212A242B-126C-4721-B468-B1ECC6329B5E}"/>
              </a:ext>
            </a:extLst>
          </p:cNvPr>
          <p:cNvCxnSpPr>
            <a:cxnSpLocks/>
          </p:cNvCxnSpPr>
          <p:nvPr/>
        </p:nvCxnSpPr>
        <p:spPr>
          <a:xfrm>
            <a:off x="6904756" y="3064730"/>
            <a:ext cx="754612" cy="0"/>
          </a:xfrm>
          <a:prstGeom prst="straightConnector1">
            <a:avLst/>
          </a:prstGeom>
          <a:ln w="3492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xmlns="" id="{1FFA36BF-8A5D-4D68-874D-7CC3A197771B}"/>
              </a:ext>
            </a:extLst>
          </p:cNvPr>
          <p:cNvSpPr/>
          <p:nvPr/>
        </p:nvSpPr>
        <p:spPr>
          <a:xfrm rot="10800000">
            <a:off x="6889852" y="3021552"/>
            <a:ext cx="68453" cy="82228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asellaDiTesto 72">
            <a:extLst>
              <a:ext uri="{FF2B5EF4-FFF2-40B4-BE49-F238E27FC236}">
                <a16:creationId xmlns:a16="http://schemas.microsoft.com/office/drawing/2014/main" xmlns="" id="{D2B5D01E-77AE-4FCC-BCCF-F7D71BBD46E4}"/>
              </a:ext>
            </a:extLst>
          </p:cNvPr>
          <p:cNvSpPr txBox="1"/>
          <p:nvPr/>
        </p:nvSpPr>
        <p:spPr>
          <a:xfrm>
            <a:off x="7007797" y="2403370"/>
            <a:ext cx="1139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Serial out</a:t>
            </a:r>
          </a:p>
          <a:p>
            <a:r>
              <a:rPr lang="en-US" dirty="0"/>
              <a:t>@5.0Gbps</a:t>
            </a:r>
          </a:p>
        </p:txBody>
      </p:sp>
      <p:sp>
        <p:nvSpPr>
          <p:cNvPr id="12" name="Rettangolo 5">
            <a:extLst>
              <a:ext uri="{FF2B5EF4-FFF2-40B4-BE49-F238E27FC236}">
                <a16:creationId xmlns:a16="http://schemas.microsoft.com/office/drawing/2014/main" xmlns="" id="{ABE8C131-2FA5-4CC5-A980-D3853647D03E}"/>
              </a:ext>
            </a:extLst>
          </p:cNvPr>
          <p:cNvSpPr/>
          <p:nvPr/>
        </p:nvSpPr>
        <p:spPr>
          <a:xfrm>
            <a:off x="6223172" y="3838279"/>
            <a:ext cx="712835" cy="151556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/>
              <a:t>GTX</a:t>
            </a:r>
          </a:p>
          <a:p>
            <a:pPr algn="ctr"/>
            <a:r>
              <a:rPr lang="en-US" dirty="0"/>
              <a:t>RX</a:t>
            </a:r>
          </a:p>
        </p:txBody>
      </p:sp>
      <p:cxnSp>
        <p:nvCxnSpPr>
          <p:cNvPr id="13" name="Connettore 2 71">
            <a:extLst>
              <a:ext uri="{FF2B5EF4-FFF2-40B4-BE49-F238E27FC236}">
                <a16:creationId xmlns:a16="http://schemas.microsoft.com/office/drawing/2014/main" xmlns="" id="{7425A272-11C0-4F94-AFB8-9F0C9F4DE55F}"/>
              </a:ext>
            </a:extLst>
          </p:cNvPr>
          <p:cNvCxnSpPr>
            <a:cxnSpLocks/>
          </p:cNvCxnSpPr>
          <p:nvPr/>
        </p:nvCxnSpPr>
        <p:spPr>
          <a:xfrm>
            <a:off x="6916714" y="4441416"/>
            <a:ext cx="754612" cy="0"/>
          </a:xfrm>
          <a:prstGeom prst="straightConnector1">
            <a:avLst/>
          </a:prstGeom>
          <a:ln w="34925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71">
            <a:extLst>
              <a:ext uri="{FF2B5EF4-FFF2-40B4-BE49-F238E27FC236}">
                <a16:creationId xmlns:a16="http://schemas.microsoft.com/office/drawing/2014/main" xmlns="" id="{376B664B-118B-4E11-AA55-40E43C56374C}"/>
              </a:ext>
            </a:extLst>
          </p:cNvPr>
          <p:cNvCxnSpPr>
            <a:cxnSpLocks/>
          </p:cNvCxnSpPr>
          <p:nvPr/>
        </p:nvCxnSpPr>
        <p:spPr>
          <a:xfrm>
            <a:off x="6991066" y="4280071"/>
            <a:ext cx="680260" cy="0"/>
          </a:xfrm>
          <a:prstGeom prst="straightConnector1">
            <a:avLst/>
          </a:prstGeom>
          <a:ln w="34925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xmlns="" id="{3A821B98-C2F7-416A-8B3A-2EB49FBEC247}"/>
              </a:ext>
            </a:extLst>
          </p:cNvPr>
          <p:cNvSpPr/>
          <p:nvPr/>
        </p:nvSpPr>
        <p:spPr>
          <a:xfrm rot="10800000">
            <a:off x="6901810" y="4236893"/>
            <a:ext cx="68453" cy="82228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asellaDiTesto 72">
            <a:extLst>
              <a:ext uri="{FF2B5EF4-FFF2-40B4-BE49-F238E27FC236}">
                <a16:creationId xmlns:a16="http://schemas.microsoft.com/office/drawing/2014/main" xmlns="" id="{D9CDAC34-F690-4392-B2A9-9A01F59742B0}"/>
              </a:ext>
            </a:extLst>
          </p:cNvPr>
          <p:cNvSpPr txBox="1"/>
          <p:nvPr/>
        </p:nvSpPr>
        <p:spPr>
          <a:xfrm>
            <a:off x="7020880" y="4452226"/>
            <a:ext cx="1147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Serial in @5.0Gbps</a:t>
            </a:r>
          </a:p>
        </p:txBody>
      </p:sp>
      <p:sp>
        <p:nvSpPr>
          <p:cNvPr id="18" name="Rettangolo 56">
            <a:extLst>
              <a:ext uri="{FF2B5EF4-FFF2-40B4-BE49-F238E27FC236}">
                <a16:creationId xmlns:a16="http://schemas.microsoft.com/office/drawing/2014/main" xmlns="" id="{3D1A2968-7C50-4503-B223-8FD6BA757A6A}"/>
              </a:ext>
            </a:extLst>
          </p:cNvPr>
          <p:cNvSpPr/>
          <p:nvPr/>
        </p:nvSpPr>
        <p:spPr>
          <a:xfrm>
            <a:off x="5680881" y="1645409"/>
            <a:ext cx="1347388" cy="383219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19" name="Rettangolo 5">
            <a:extLst>
              <a:ext uri="{FF2B5EF4-FFF2-40B4-BE49-F238E27FC236}">
                <a16:creationId xmlns:a16="http://schemas.microsoft.com/office/drawing/2014/main" xmlns="" id="{8C117592-A39D-4552-8561-0883D6B3B16E}"/>
              </a:ext>
            </a:extLst>
          </p:cNvPr>
          <p:cNvSpPr/>
          <p:nvPr/>
        </p:nvSpPr>
        <p:spPr>
          <a:xfrm>
            <a:off x="2692099" y="2107681"/>
            <a:ext cx="1043339" cy="90535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/>
              <a:t>GTX</a:t>
            </a:r>
          </a:p>
          <a:p>
            <a:pPr algn="ctr"/>
            <a:r>
              <a:rPr lang="en-US" dirty="0"/>
              <a:t>Reset Logic</a:t>
            </a:r>
          </a:p>
        </p:txBody>
      </p:sp>
      <p:sp>
        <p:nvSpPr>
          <p:cNvPr id="20" name="Rettangolo 5">
            <a:extLst>
              <a:ext uri="{FF2B5EF4-FFF2-40B4-BE49-F238E27FC236}">
                <a16:creationId xmlns:a16="http://schemas.microsoft.com/office/drawing/2014/main" xmlns="" id="{18861C51-D743-40C7-AD70-EF88D73E7A6E}"/>
              </a:ext>
            </a:extLst>
          </p:cNvPr>
          <p:cNvSpPr/>
          <p:nvPr/>
        </p:nvSpPr>
        <p:spPr>
          <a:xfrm>
            <a:off x="2692021" y="3682337"/>
            <a:ext cx="1082191" cy="168267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/>
              <a:t>Frame Aligner</a:t>
            </a:r>
          </a:p>
        </p:txBody>
      </p:sp>
      <p:sp>
        <p:nvSpPr>
          <p:cNvPr id="22" name="Triangolo isoscele 54">
            <a:extLst>
              <a:ext uri="{FF2B5EF4-FFF2-40B4-BE49-F238E27FC236}">
                <a16:creationId xmlns:a16="http://schemas.microsoft.com/office/drawing/2014/main" xmlns="" id="{19055506-363E-4D18-ACAD-86A3756E8FF5}"/>
              </a:ext>
            </a:extLst>
          </p:cNvPr>
          <p:cNvSpPr/>
          <p:nvPr/>
        </p:nvSpPr>
        <p:spPr>
          <a:xfrm rot="16200000">
            <a:off x="3628729" y="4491088"/>
            <a:ext cx="178913" cy="87050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Connettore 2 71">
            <a:extLst>
              <a:ext uri="{FF2B5EF4-FFF2-40B4-BE49-F238E27FC236}">
                <a16:creationId xmlns:a16="http://schemas.microsoft.com/office/drawing/2014/main" xmlns="" id="{67300B49-2E79-4B6B-85FF-2A0A11CDBED8}"/>
              </a:ext>
            </a:extLst>
          </p:cNvPr>
          <p:cNvCxnSpPr>
            <a:cxnSpLocks/>
            <a:endCxn id="22" idx="3"/>
          </p:cNvCxnSpPr>
          <p:nvPr/>
        </p:nvCxnSpPr>
        <p:spPr>
          <a:xfrm flipH="1" flipV="1">
            <a:off x="3761710" y="4534612"/>
            <a:ext cx="2511467" cy="218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72">
            <a:extLst>
              <a:ext uri="{FF2B5EF4-FFF2-40B4-BE49-F238E27FC236}">
                <a16:creationId xmlns:a16="http://schemas.microsoft.com/office/drawing/2014/main" xmlns="" id="{E275789C-585E-42F9-B788-C07B64444E87}"/>
              </a:ext>
            </a:extLst>
          </p:cNvPr>
          <p:cNvSpPr txBox="1"/>
          <p:nvPr/>
        </p:nvSpPr>
        <p:spPr>
          <a:xfrm>
            <a:off x="4160164" y="3640020"/>
            <a:ext cx="1881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RX_Recclk</a:t>
            </a:r>
            <a:endParaRPr lang="en-US" dirty="0"/>
          </a:p>
          <a:p>
            <a:r>
              <a:rPr lang="en-US" dirty="0"/>
              <a:t> (125MHz)</a:t>
            </a:r>
          </a:p>
        </p:txBody>
      </p:sp>
      <p:cxnSp>
        <p:nvCxnSpPr>
          <p:cNvPr id="26" name="Connettore 2 71">
            <a:extLst>
              <a:ext uri="{FF2B5EF4-FFF2-40B4-BE49-F238E27FC236}">
                <a16:creationId xmlns:a16="http://schemas.microsoft.com/office/drawing/2014/main" xmlns="" id="{8EFE5CA1-8CEC-4573-B234-B05B44896D4D}"/>
              </a:ext>
            </a:extLst>
          </p:cNvPr>
          <p:cNvCxnSpPr>
            <a:cxnSpLocks/>
          </p:cNvCxnSpPr>
          <p:nvPr/>
        </p:nvCxnSpPr>
        <p:spPr>
          <a:xfrm flipH="1" flipV="1">
            <a:off x="4121927" y="3518564"/>
            <a:ext cx="1" cy="101396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56">
            <a:extLst>
              <a:ext uri="{FF2B5EF4-FFF2-40B4-BE49-F238E27FC236}">
                <a16:creationId xmlns:a16="http://schemas.microsoft.com/office/drawing/2014/main" xmlns="" id="{52A434B9-2E68-40D3-96FD-D22EA2817F79}"/>
              </a:ext>
            </a:extLst>
          </p:cNvPr>
          <p:cNvSpPr/>
          <p:nvPr/>
        </p:nvSpPr>
        <p:spPr>
          <a:xfrm>
            <a:off x="2367777" y="1624937"/>
            <a:ext cx="1569328" cy="384930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ttangolo 22">
            <a:extLst>
              <a:ext uri="{FF2B5EF4-FFF2-40B4-BE49-F238E27FC236}">
                <a16:creationId xmlns:a16="http://schemas.microsoft.com/office/drawing/2014/main" xmlns="" id="{B7E54CB3-C8EA-4BA2-868D-0CED362C8518}"/>
              </a:ext>
            </a:extLst>
          </p:cNvPr>
          <p:cNvSpPr/>
          <p:nvPr/>
        </p:nvSpPr>
        <p:spPr>
          <a:xfrm>
            <a:off x="4211795" y="3012191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40</a:t>
            </a:r>
          </a:p>
        </p:txBody>
      </p:sp>
      <p:cxnSp>
        <p:nvCxnSpPr>
          <p:cNvPr id="30" name="Connettore 2 15">
            <a:extLst>
              <a:ext uri="{FF2B5EF4-FFF2-40B4-BE49-F238E27FC236}">
                <a16:creationId xmlns:a16="http://schemas.microsoft.com/office/drawing/2014/main" xmlns="" id="{7991A634-CDA1-4E24-A5AD-C98B0AFF24DF}"/>
              </a:ext>
            </a:extLst>
          </p:cNvPr>
          <p:cNvCxnSpPr>
            <a:cxnSpLocks/>
          </p:cNvCxnSpPr>
          <p:nvPr/>
        </p:nvCxnSpPr>
        <p:spPr>
          <a:xfrm>
            <a:off x="3531358" y="3317331"/>
            <a:ext cx="2671343" cy="0"/>
          </a:xfrm>
          <a:prstGeom prst="straightConnector1">
            <a:avLst/>
          </a:prstGeom>
          <a:ln w="412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18">
            <a:extLst>
              <a:ext uri="{FF2B5EF4-FFF2-40B4-BE49-F238E27FC236}">
                <a16:creationId xmlns:a16="http://schemas.microsoft.com/office/drawing/2014/main" xmlns="" id="{127092B3-4EF1-4FEE-B8A3-0BFE20687209}"/>
              </a:ext>
            </a:extLst>
          </p:cNvPr>
          <p:cNvCxnSpPr>
            <a:cxnSpLocks/>
          </p:cNvCxnSpPr>
          <p:nvPr/>
        </p:nvCxnSpPr>
        <p:spPr>
          <a:xfrm flipV="1">
            <a:off x="4049465" y="3229967"/>
            <a:ext cx="141048" cy="188420"/>
          </a:xfrm>
          <a:prstGeom prst="straightConnector1">
            <a:avLst/>
          </a:prstGeom>
          <a:ln w="412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15">
            <a:extLst>
              <a:ext uri="{FF2B5EF4-FFF2-40B4-BE49-F238E27FC236}">
                <a16:creationId xmlns:a16="http://schemas.microsoft.com/office/drawing/2014/main" xmlns="" id="{BD24116F-639F-4A10-A21A-5BC5541CB03E}"/>
              </a:ext>
            </a:extLst>
          </p:cNvPr>
          <p:cNvCxnSpPr>
            <a:cxnSpLocks/>
          </p:cNvCxnSpPr>
          <p:nvPr/>
        </p:nvCxnSpPr>
        <p:spPr>
          <a:xfrm flipV="1">
            <a:off x="3537417" y="3319053"/>
            <a:ext cx="0" cy="373520"/>
          </a:xfrm>
          <a:prstGeom prst="straightConnector1">
            <a:avLst/>
          </a:prstGeom>
          <a:ln w="412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ttangolo 22">
            <a:extLst>
              <a:ext uri="{FF2B5EF4-FFF2-40B4-BE49-F238E27FC236}">
                <a16:creationId xmlns:a16="http://schemas.microsoft.com/office/drawing/2014/main" xmlns="" id="{4895716B-ABCA-44B4-8394-9DACEEF1065A}"/>
              </a:ext>
            </a:extLst>
          </p:cNvPr>
          <p:cNvSpPr/>
          <p:nvPr/>
        </p:nvSpPr>
        <p:spPr>
          <a:xfrm>
            <a:off x="5146626" y="464670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40</a:t>
            </a:r>
          </a:p>
        </p:txBody>
      </p:sp>
      <p:cxnSp>
        <p:nvCxnSpPr>
          <p:cNvPr id="35" name="Connettore 2 15">
            <a:extLst>
              <a:ext uri="{FF2B5EF4-FFF2-40B4-BE49-F238E27FC236}">
                <a16:creationId xmlns:a16="http://schemas.microsoft.com/office/drawing/2014/main" xmlns="" id="{E0C3C9F1-9BDB-44C3-9F72-C72F8851D00D}"/>
              </a:ext>
            </a:extLst>
          </p:cNvPr>
          <p:cNvCxnSpPr>
            <a:cxnSpLocks/>
          </p:cNvCxnSpPr>
          <p:nvPr/>
        </p:nvCxnSpPr>
        <p:spPr>
          <a:xfrm flipH="1">
            <a:off x="3773929" y="4957526"/>
            <a:ext cx="2475056" cy="7705"/>
          </a:xfrm>
          <a:prstGeom prst="straightConnector1">
            <a:avLst/>
          </a:prstGeom>
          <a:ln w="412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18">
            <a:extLst>
              <a:ext uri="{FF2B5EF4-FFF2-40B4-BE49-F238E27FC236}">
                <a16:creationId xmlns:a16="http://schemas.microsoft.com/office/drawing/2014/main" xmlns="" id="{8570CAF2-225F-4688-8B97-1AE36D44345C}"/>
              </a:ext>
            </a:extLst>
          </p:cNvPr>
          <p:cNvCxnSpPr>
            <a:cxnSpLocks/>
          </p:cNvCxnSpPr>
          <p:nvPr/>
        </p:nvCxnSpPr>
        <p:spPr>
          <a:xfrm rot="10800000" flipV="1">
            <a:off x="5364093" y="4850272"/>
            <a:ext cx="148323" cy="227988"/>
          </a:xfrm>
          <a:prstGeom prst="straightConnector1">
            <a:avLst/>
          </a:prstGeom>
          <a:ln w="412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71">
            <a:extLst>
              <a:ext uri="{FF2B5EF4-FFF2-40B4-BE49-F238E27FC236}">
                <a16:creationId xmlns:a16="http://schemas.microsoft.com/office/drawing/2014/main" xmlns="" id="{E956B4AF-1F8C-498C-9071-1FBB2960EE4B}"/>
              </a:ext>
            </a:extLst>
          </p:cNvPr>
          <p:cNvCxnSpPr>
            <a:cxnSpLocks/>
          </p:cNvCxnSpPr>
          <p:nvPr/>
        </p:nvCxnSpPr>
        <p:spPr>
          <a:xfrm flipH="1">
            <a:off x="3725363" y="2217410"/>
            <a:ext cx="1956405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72">
            <a:extLst>
              <a:ext uri="{FF2B5EF4-FFF2-40B4-BE49-F238E27FC236}">
                <a16:creationId xmlns:a16="http://schemas.microsoft.com/office/drawing/2014/main" xmlns="" id="{B75C5AC8-2A11-4168-B65A-56895EC88C91}"/>
              </a:ext>
            </a:extLst>
          </p:cNvPr>
          <p:cNvSpPr txBox="1"/>
          <p:nvPr/>
        </p:nvSpPr>
        <p:spPr>
          <a:xfrm>
            <a:off x="3940791" y="1942247"/>
            <a:ext cx="174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TX, RX and QPLL  resets</a:t>
            </a:r>
          </a:p>
        </p:txBody>
      </p:sp>
      <p:cxnSp>
        <p:nvCxnSpPr>
          <p:cNvPr id="44" name="Connettore 2 71">
            <a:extLst>
              <a:ext uri="{FF2B5EF4-FFF2-40B4-BE49-F238E27FC236}">
                <a16:creationId xmlns:a16="http://schemas.microsoft.com/office/drawing/2014/main" xmlns="" id="{1AFCF17C-DD1E-4778-9F5B-4F69494E249A}"/>
              </a:ext>
            </a:extLst>
          </p:cNvPr>
          <p:cNvCxnSpPr>
            <a:cxnSpLocks/>
          </p:cNvCxnSpPr>
          <p:nvPr/>
        </p:nvCxnSpPr>
        <p:spPr>
          <a:xfrm flipH="1">
            <a:off x="1084998" y="5702886"/>
            <a:ext cx="4899269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71">
            <a:extLst>
              <a:ext uri="{FF2B5EF4-FFF2-40B4-BE49-F238E27FC236}">
                <a16:creationId xmlns:a16="http://schemas.microsoft.com/office/drawing/2014/main" xmlns="" id="{EA7F4561-3F6C-4A7B-9F0F-58E115E38719}"/>
              </a:ext>
            </a:extLst>
          </p:cNvPr>
          <p:cNvCxnSpPr>
            <a:cxnSpLocks/>
            <a:endCxn id="47" idx="3"/>
          </p:cNvCxnSpPr>
          <p:nvPr/>
        </p:nvCxnSpPr>
        <p:spPr>
          <a:xfrm>
            <a:off x="4104564" y="3505051"/>
            <a:ext cx="2103172" cy="1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riangolo isoscele 54">
            <a:extLst>
              <a:ext uri="{FF2B5EF4-FFF2-40B4-BE49-F238E27FC236}">
                <a16:creationId xmlns:a16="http://schemas.microsoft.com/office/drawing/2014/main" xmlns="" id="{2FE98EFB-2694-45ED-BA19-0936D53D3E3F}"/>
              </a:ext>
            </a:extLst>
          </p:cNvPr>
          <p:cNvSpPr/>
          <p:nvPr/>
        </p:nvSpPr>
        <p:spPr>
          <a:xfrm rot="5470976">
            <a:off x="6188902" y="3456333"/>
            <a:ext cx="137160" cy="99514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Connettore 2 71">
            <a:extLst>
              <a:ext uri="{FF2B5EF4-FFF2-40B4-BE49-F238E27FC236}">
                <a16:creationId xmlns:a16="http://schemas.microsoft.com/office/drawing/2014/main" xmlns="" id="{391BEC22-3A87-4FA0-ACB7-1C7CC3FB0DF9}"/>
              </a:ext>
            </a:extLst>
          </p:cNvPr>
          <p:cNvCxnSpPr>
            <a:cxnSpLocks/>
          </p:cNvCxnSpPr>
          <p:nvPr/>
        </p:nvCxnSpPr>
        <p:spPr>
          <a:xfrm flipH="1">
            <a:off x="1197591" y="2913914"/>
            <a:ext cx="151281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72">
            <a:extLst>
              <a:ext uri="{FF2B5EF4-FFF2-40B4-BE49-F238E27FC236}">
                <a16:creationId xmlns:a16="http://schemas.microsoft.com/office/drawing/2014/main" xmlns="" id="{0FABE4D3-E976-487E-97CE-C45A3A123DA6}"/>
              </a:ext>
            </a:extLst>
          </p:cNvPr>
          <p:cNvSpPr txBox="1"/>
          <p:nvPr/>
        </p:nvSpPr>
        <p:spPr>
          <a:xfrm>
            <a:off x="1187355" y="2625479"/>
            <a:ext cx="1575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Clk</a:t>
            </a:r>
            <a:r>
              <a:rPr lang="en-US" dirty="0"/>
              <a:t> </a:t>
            </a:r>
          </a:p>
          <a:p>
            <a:r>
              <a:rPr lang="en-US" dirty="0"/>
              <a:t>(156.25 MHz)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BB78F296-A5A3-4AFF-9120-13343B11EE1D}"/>
              </a:ext>
            </a:extLst>
          </p:cNvPr>
          <p:cNvGrpSpPr/>
          <p:nvPr/>
        </p:nvGrpSpPr>
        <p:grpSpPr>
          <a:xfrm>
            <a:off x="3735208" y="2586850"/>
            <a:ext cx="2928311" cy="369332"/>
            <a:chOff x="640373" y="4062617"/>
            <a:chExt cx="1600421" cy="435691"/>
          </a:xfrm>
        </p:grpSpPr>
        <p:cxnSp>
          <p:nvCxnSpPr>
            <p:cNvPr id="51" name="Connettore 2 71">
              <a:extLst>
                <a:ext uri="{FF2B5EF4-FFF2-40B4-BE49-F238E27FC236}">
                  <a16:creationId xmlns:a16="http://schemas.microsoft.com/office/drawing/2014/main" xmlns="" id="{95BB331F-2186-42DB-AC9A-848E3409F9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373" y="4441515"/>
              <a:ext cx="1347237" cy="257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asellaDiTesto 72">
              <a:extLst>
                <a:ext uri="{FF2B5EF4-FFF2-40B4-BE49-F238E27FC236}">
                  <a16:creationId xmlns:a16="http://schemas.microsoft.com/office/drawing/2014/main" xmlns="" id="{A8277A67-4AD6-472D-8067-5F747D0EC927}"/>
                </a:ext>
              </a:extLst>
            </p:cNvPr>
            <p:cNvSpPr txBox="1"/>
            <p:nvPr/>
          </p:nvSpPr>
          <p:spPr>
            <a:xfrm>
              <a:off x="737368" y="4062617"/>
              <a:ext cx="1503426" cy="43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/>
                <a:t>Refclk</a:t>
              </a:r>
              <a:r>
                <a:rPr lang="it-IT" dirty="0"/>
                <a:t> (125 MHz)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E0C4CDAF-79D0-40D3-B882-FBDDC32EB8E1}"/>
              </a:ext>
            </a:extLst>
          </p:cNvPr>
          <p:cNvSpPr txBox="1"/>
          <p:nvPr/>
        </p:nvSpPr>
        <p:spPr>
          <a:xfrm>
            <a:off x="2348971" y="1619599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Fabric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AD749F0F-DB32-455C-A68E-F4D5F72373D2}"/>
              </a:ext>
            </a:extLst>
          </p:cNvPr>
          <p:cNvSpPr txBox="1"/>
          <p:nvPr/>
        </p:nvSpPr>
        <p:spPr>
          <a:xfrm>
            <a:off x="5658532" y="1600647"/>
            <a:ext cx="56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GTX</a:t>
            </a:r>
          </a:p>
        </p:txBody>
      </p:sp>
      <p:cxnSp>
        <p:nvCxnSpPr>
          <p:cNvPr id="55" name="Connettore 2 71">
            <a:extLst>
              <a:ext uri="{FF2B5EF4-FFF2-40B4-BE49-F238E27FC236}">
                <a16:creationId xmlns:a16="http://schemas.microsoft.com/office/drawing/2014/main" xmlns="" id="{EDD65196-20E6-473D-AF47-E52EA89BBA13}"/>
              </a:ext>
            </a:extLst>
          </p:cNvPr>
          <p:cNvCxnSpPr>
            <a:cxnSpLocks/>
          </p:cNvCxnSpPr>
          <p:nvPr/>
        </p:nvCxnSpPr>
        <p:spPr>
          <a:xfrm flipV="1">
            <a:off x="5984266" y="5490423"/>
            <a:ext cx="0" cy="21246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riangolo isoscele 54">
            <a:extLst>
              <a:ext uri="{FF2B5EF4-FFF2-40B4-BE49-F238E27FC236}">
                <a16:creationId xmlns:a16="http://schemas.microsoft.com/office/drawing/2014/main" xmlns="" id="{26C49EE4-DC21-4DEE-932D-F047BDE89A3B}"/>
              </a:ext>
            </a:extLst>
          </p:cNvPr>
          <p:cNvSpPr/>
          <p:nvPr/>
        </p:nvSpPr>
        <p:spPr>
          <a:xfrm>
            <a:off x="5918732" y="5376917"/>
            <a:ext cx="135511" cy="99514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riangolo isoscele 54">
            <a:extLst>
              <a:ext uri="{FF2B5EF4-FFF2-40B4-BE49-F238E27FC236}">
                <a16:creationId xmlns:a16="http://schemas.microsoft.com/office/drawing/2014/main" xmlns="" id="{A64ED97C-1F7B-405E-9B8E-EB5F7DBB4542}"/>
              </a:ext>
            </a:extLst>
          </p:cNvPr>
          <p:cNvSpPr/>
          <p:nvPr/>
        </p:nvSpPr>
        <p:spPr>
          <a:xfrm rot="5470976">
            <a:off x="2693790" y="2867129"/>
            <a:ext cx="135511" cy="99514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riangolo isoscele 54">
            <a:extLst>
              <a:ext uri="{FF2B5EF4-FFF2-40B4-BE49-F238E27FC236}">
                <a16:creationId xmlns:a16="http://schemas.microsoft.com/office/drawing/2014/main" xmlns="" id="{0D2E2643-D421-4D2E-A4A4-229C451C67AE}"/>
              </a:ext>
            </a:extLst>
          </p:cNvPr>
          <p:cNvSpPr/>
          <p:nvPr/>
        </p:nvSpPr>
        <p:spPr>
          <a:xfrm rot="16200000">
            <a:off x="3600925" y="2862666"/>
            <a:ext cx="135511" cy="99514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CasellaDiTesto 72">
            <a:extLst>
              <a:ext uri="{FF2B5EF4-FFF2-40B4-BE49-F238E27FC236}">
                <a16:creationId xmlns:a16="http://schemas.microsoft.com/office/drawing/2014/main" xmlns="" id="{D4DF5B33-3960-4AE0-B182-A97A9F00E2B6}"/>
              </a:ext>
            </a:extLst>
          </p:cNvPr>
          <p:cNvSpPr txBox="1"/>
          <p:nvPr/>
        </p:nvSpPr>
        <p:spPr>
          <a:xfrm>
            <a:off x="1307582" y="5377503"/>
            <a:ext cx="2164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Refclk</a:t>
            </a:r>
            <a:r>
              <a:rPr lang="en-US" dirty="0"/>
              <a:t> </a:t>
            </a:r>
          </a:p>
          <a:p>
            <a:r>
              <a:rPr lang="en-US" dirty="0"/>
              <a:t>(125 MHz)</a:t>
            </a:r>
          </a:p>
        </p:txBody>
      </p:sp>
      <p:sp>
        <p:nvSpPr>
          <p:cNvPr id="69" name="Flowchart: Connector 68">
            <a:extLst>
              <a:ext uri="{FF2B5EF4-FFF2-40B4-BE49-F238E27FC236}">
                <a16:creationId xmlns:a16="http://schemas.microsoft.com/office/drawing/2014/main" xmlns="" id="{1F92054E-991D-4554-A9EE-D2A8690BC671}"/>
              </a:ext>
            </a:extLst>
          </p:cNvPr>
          <p:cNvSpPr/>
          <p:nvPr/>
        </p:nvSpPr>
        <p:spPr>
          <a:xfrm rot="10800000">
            <a:off x="4097179" y="4476744"/>
            <a:ext cx="68453" cy="8222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ttangolo 22">
            <a:extLst>
              <a:ext uri="{FF2B5EF4-FFF2-40B4-BE49-F238E27FC236}">
                <a16:creationId xmlns:a16="http://schemas.microsoft.com/office/drawing/2014/main" xmlns="" id="{CAD0C5F4-0CF2-44B2-9F41-AE8F02D1470A}"/>
              </a:ext>
            </a:extLst>
          </p:cNvPr>
          <p:cNvSpPr/>
          <p:nvPr/>
        </p:nvSpPr>
        <p:spPr>
          <a:xfrm>
            <a:off x="4674113" y="3013898"/>
            <a:ext cx="920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Tx</a:t>
            </a:r>
            <a:r>
              <a:rPr lang="en-US" dirty="0"/>
              <a:t> DATA</a:t>
            </a:r>
          </a:p>
        </p:txBody>
      </p:sp>
      <p:sp>
        <p:nvSpPr>
          <p:cNvPr id="78" name="Rettangolo 22">
            <a:extLst>
              <a:ext uri="{FF2B5EF4-FFF2-40B4-BE49-F238E27FC236}">
                <a16:creationId xmlns:a16="http://schemas.microsoft.com/office/drawing/2014/main" xmlns="" id="{A9F816A8-4D12-4C1B-B8FF-004163E16833}"/>
              </a:ext>
            </a:extLst>
          </p:cNvPr>
          <p:cNvSpPr/>
          <p:nvPr/>
        </p:nvSpPr>
        <p:spPr>
          <a:xfrm>
            <a:off x="4194735" y="4643099"/>
            <a:ext cx="943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Rx DATA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14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A6D494C1-ABB7-46B2-A1BC-0FE24B33C4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" b="-1537"/>
          <a:stretch/>
        </p:blipFill>
        <p:spPr>
          <a:xfrm>
            <a:off x="488606" y="2132857"/>
            <a:ext cx="3433719" cy="3453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AD7436-8CE4-4FBC-939E-3D4AE6B89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02" y="86429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Configuration Redundancy vs Power Consumption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142FFDA-C69A-4620-9CE2-7131AD856F1C}"/>
              </a:ext>
            </a:extLst>
          </p:cNvPr>
          <p:cNvSpPr/>
          <p:nvPr/>
        </p:nvSpPr>
        <p:spPr>
          <a:xfrm>
            <a:off x="1915091" y="2396100"/>
            <a:ext cx="1037954" cy="501721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656E043-0325-4E6B-93C2-EA9CA436B841}"/>
              </a:ext>
            </a:extLst>
          </p:cNvPr>
          <p:cNvSpPr txBox="1"/>
          <p:nvPr/>
        </p:nvSpPr>
        <p:spPr>
          <a:xfrm>
            <a:off x="2184566" y="3648707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endParaRPr lang="en-US" sz="1500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AB41FD51-4936-45B5-A34B-0C96D68E17AA}"/>
              </a:ext>
            </a:extLst>
          </p:cNvPr>
          <p:cNvCxnSpPr>
            <a:cxnSpLocks/>
          </p:cNvCxnSpPr>
          <p:nvPr/>
        </p:nvCxnSpPr>
        <p:spPr>
          <a:xfrm flipV="1">
            <a:off x="1552425" y="2430390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4FBE3871-FA08-4969-8FD4-8A4577FE40E9}"/>
              </a:ext>
            </a:extLst>
          </p:cNvPr>
          <p:cNvCxnSpPr>
            <a:cxnSpLocks/>
          </p:cNvCxnSpPr>
          <p:nvPr/>
        </p:nvCxnSpPr>
        <p:spPr>
          <a:xfrm flipV="1">
            <a:off x="1389882" y="2430390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961E0CCC-5064-40C2-9884-D5A83F5E84B3}"/>
              </a:ext>
            </a:extLst>
          </p:cNvPr>
          <p:cNvCxnSpPr>
            <a:cxnSpLocks/>
          </p:cNvCxnSpPr>
          <p:nvPr/>
        </p:nvCxnSpPr>
        <p:spPr>
          <a:xfrm flipV="1">
            <a:off x="2575750" y="2451246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5A27BB03-B7A6-4E1C-9041-D520C31DC822}"/>
              </a:ext>
            </a:extLst>
          </p:cNvPr>
          <p:cNvCxnSpPr>
            <a:cxnSpLocks/>
          </p:cNvCxnSpPr>
          <p:nvPr/>
        </p:nvCxnSpPr>
        <p:spPr>
          <a:xfrm flipV="1">
            <a:off x="2181883" y="2445068"/>
            <a:ext cx="1" cy="4800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B0711CE3-BE6B-46DD-A81B-102D30044922}"/>
              </a:ext>
            </a:extLst>
          </p:cNvPr>
          <p:cNvSpPr txBox="1"/>
          <p:nvPr/>
        </p:nvSpPr>
        <p:spPr>
          <a:xfrm>
            <a:off x="6624228" y="2024845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>
                <a:latin typeface="Symbol" panose="05050102010706020507" pitchFamily="18" charset="2"/>
              </a:rPr>
              <a:t>D</a:t>
            </a:r>
            <a:r>
              <a:rPr lang="en-US" sz="900" dirty="0"/>
              <a:t>I=1 mA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A15FDFA7-4B68-496C-AE8E-A946003AC6A0}"/>
              </a:ext>
            </a:extLst>
          </p:cNvPr>
          <p:cNvSpPr txBox="1"/>
          <p:nvPr/>
        </p:nvSpPr>
        <p:spPr>
          <a:xfrm>
            <a:off x="1493125" y="2087790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/>
              <a:t>Plain design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235424CB-3A3B-4331-B709-46773318CE02}"/>
              </a:ext>
            </a:extLst>
          </p:cNvPr>
          <p:cNvSpPr txBox="1"/>
          <p:nvPr/>
        </p:nvSpPr>
        <p:spPr>
          <a:xfrm>
            <a:off x="2614798" y="2093107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/>
              <a:t>Configuration-redundant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4AB65C48-7E58-4FDC-9A81-7D0D5B151AF5}"/>
              </a:ext>
            </a:extLst>
          </p:cNvPr>
          <p:cNvSpPr txBox="1"/>
          <p:nvPr/>
        </p:nvSpPr>
        <p:spPr>
          <a:xfrm>
            <a:off x="521550" y="2132857"/>
            <a:ext cx="700913" cy="70562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/>
              <a:t>Power up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xmlns="" id="{88E1AC18-D8FC-419B-96AC-35B2FE3D916A}"/>
              </a:ext>
            </a:extLst>
          </p:cNvPr>
          <p:cNvCxnSpPr>
            <a:cxnSpLocks/>
          </p:cNvCxnSpPr>
          <p:nvPr/>
        </p:nvCxnSpPr>
        <p:spPr>
          <a:xfrm>
            <a:off x="1009269" y="2378204"/>
            <a:ext cx="86674" cy="274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Segnaposto contenuto 2">
            <a:extLst>
              <a:ext uri="{FF2B5EF4-FFF2-40B4-BE49-F238E27FC236}">
                <a16:creationId xmlns:a16="http://schemas.microsoft.com/office/drawing/2014/main" xmlns="" id="{DF57CCEB-92E1-4488-A775-4248BE19F1A7}"/>
              </a:ext>
            </a:extLst>
          </p:cNvPr>
          <p:cNvSpPr txBox="1">
            <a:spLocks/>
          </p:cNvSpPr>
          <p:nvPr/>
        </p:nvSpPr>
        <p:spPr>
          <a:xfrm>
            <a:off x="1277635" y="1808821"/>
            <a:ext cx="2577116" cy="228953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100" dirty="0"/>
              <a:t>Dummy logic firmware</a:t>
            </a:r>
          </a:p>
        </p:txBody>
      </p:sp>
      <p:sp>
        <p:nvSpPr>
          <p:cNvPr id="98" name="Segnaposto contenuto 2">
            <a:extLst>
              <a:ext uri="{FF2B5EF4-FFF2-40B4-BE49-F238E27FC236}">
                <a16:creationId xmlns:a16="http://schemas.microsoft.com/office/drawing/2014/main" xmlns="" id="{74D6AB17-76A4-4281-B878-A64EE164487F}"/>
              </a:ext>
            </a:extLst>
          </p:cNvPr>
          <p:cNvSpPr txBox="1">
            <a:spLocks/>
          </p:cNvSpPr>
          <p:nvPr/>
        </p:nvSpPr>
        <p:spPr>
          <a:xfrm>
            <a:off x="4247964" y="3753036"/>
            <a:ext cx="4212468" cy="1566174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100" dirty="0"/>
              <a:t>Minimal impact on VCCINT power (1.0V) consumption of redundant configuration </a:t>
            </a:r>
          </a:p>
          <a:p>
            <a:pPr>
              <a:defRPr/>
            </a:pPr>
            <a:r>
              <a:rPr lang="en-US" sz="2100" dirty="0"/>
              <a:t>Power consumption on IO  (2.5V) and at VCCAUX (1.8V)</a:t>
            </a:r>
          </a:p>
          <a:p>
            <a:pPr>
              <a:defRPr/>
            </a:pPr>
            <a:endParaRPr lang="en-US" sz="2400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862826"/>
            <a:ext cx="2493750" cy="1736240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F4D48062-4F09-444D-8DEF-BE7F88E622DA}"/>
              </a:ext>
            </a:extLst>
          </p:cNvPr>
          <p:cNvCxnSpPr>
            <a:cxnSpLocks/>
          </p:cNvCxnSpPr>
          <p:nvPr/>
        </p:nvCxnSpPr>
        <p:spPr>
          <a:xfrm flipV="1">
            <a:off x="3059832" y="2618910"/>
            <a:ext cx="1026114" cy="108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65">
            <a:extLst>
              <a:ext uri="{FF2B5EF4-FFF2-40B4-BE49-F238E27FC236}">
                <a16:creationId xmlns:a16="http://schemas.microsoft.com/office/drawing/2014/main" xmlns="" id="{88E1AC18-D8FC-419B-96AC-35B2FE3D916A}"/>
              </a:ext>
            </a:extLst>
          </p:cNvPr>
          <p:cNvCxnSpPr>
            <a:cxnSpLocks/>
          </p:cNvCxnSpPr>
          <p:nvPr/>
        </p:nvCxnSpPr>
        <p:spPr>
          <a:xfrm flipH="1">
            <a:off x="1742547" y="2224658"/>
            <a:ext cx="1966" cy="221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5">
            <a:extLst>
              <a:ext uri="{FF2B5EF4-FFF2-40B4-BE49-F238E27FC236}">
                <a16:creationId xmlns:a16="http://schemas.microsoft.com/office/drawing/2014/main" xmlns="" id="{88E1AC18-D8FC-419B-96AC-35B2FE3D916A}"/>
              </a:ext>
            </a:extLst>
          </p:cNvPr>
          <p:cNvCxnSpPr>
            <a:cxnSpLocks/>
          </p:cNvCxnSpPr>
          <p:nvPr/>
        </p:nvCxnSpPr>
        <p:spPr>
          <a:xfrm flipH="1">
            <a:off x="2791027" y="2229048"/>
            <a:ext cx="1966" cy="221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6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38"/>
    </mc:Choice>
    <mc:Fallback xmlns="">
      <p:transition spd="slow" advTm="4763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524819-34EC-451E-950A-E2988362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A0761FE-926E-4390-B988-9D1AA0929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7964" y="2057401"/>
            <a:ext cx="4438836" cy="339447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D6A85A7-A87E-457C-9836-25FBC20E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96"/>
          <a:stretch/>
        </p:blipFill>
        <p:spPr>
          <a:xfrm>
            <a:off x="665825" y="1970838"/>
            <a:ext cx="3205288" cy="36576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46E3493C-800B-4B25-8BC6-CEC958EBF4A4}"/>
              </a:ext>
            </a:extLst>
          </p:cNvPr>
          <p:cNvCxnSpPr>
            <a:cxnSpLocks/>
          </p:cNvCxnSpPr>
          <p:nvPr/>
        </p:nvCxnSpPr>
        <p:spPr>
          <a:xfrm>
            <a:off x="845586" y="2294874"/>
            <a:ext cx="2700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4689B547-490B-4830-8AE7-1D5EB6711D1A}"/>
              </a:ext>
            </a:extLst>
          </p:cNvPr>
          <p:cNvCxnSpPr>
            <a:cxnSpLocks/>
          </p:cNvCxnSpPr>
          <p:nvPr/>
        </p:nvCxnSpPr>
        <p:spPr>
          <a:xfrm>
            <a:off x="845586" y="3104964"/>
            <a:ext cx="2700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B4063F2-B783-41CF-BE72-B02F63E57FE7}"/>
              </a:ext>
            </a:extLst>
          </p:cNvPr>
          <p:cNvCxnSpPr>
            <a:cxnSpLocks/>
          </p:cNvCxnSpPr>
          <p:nvPr/>
        </p:nvCxnSpPr>
        <p:spPr>
          <a:xfrm>
            <a:off x="845586" y="4347102"/>
            <a:ext cx="2700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B82FAB67-809A-4234-9956-24E9C8F52BC4}"/>
              </a:ext>
            </a:extLst>
          </p:cNvPr>
          <p:cNvCxnSpPr>
            <a:cxnSpLocks/>
          </p:cNvCxnSpPr>
          <p:nvPr/>
        </p:nvCxnSpPr>
        <p:spPr>
          <a:xfrm>
            <a:off x="845586" y="4833156"/>
            <a:ext cx="2700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AC51D91-5BE5-4131-9DF2-112DBC2A19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5" r="91856"/>
          <a:stretch/>
        </p:blipFill>
        <p:spPr>
          <a:xfrm>
            <a:off x="4307889" y="2024845"/>
            <a:ext cx="219724" cy="34521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8968392A-AA1F-41C9-B81E-B9CF1FE244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14950" b="52644"/>
          <a:stretch/>
        </p:blipFill>
        <p:spPr>
          <a:xfrm>
            <a:off x="413539" y="2078850"/>
            <a:ext cx="252287" cy="16347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18F16546-242B-4958-8F94-900B94C849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27" t="47848" r="19662"/>
          <a:stretch/>
        </p:blipFill>
        <p:spPr>
          <a:xfrm>
            <a:off x="467544" y="3753036"/>
            <a:ext cx="159798" cy="180035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B80AE8B5-8941-4668-841A-80137E5B42F5}"/>
              </a:ext>
            </a:extLst>
          </p:cNvPr>
          <p:cNvSpPr/>
          <p:nvPr/>
        </p:nvSpPr>
        <p:spPr>
          <a:xfrm>
            <a:off x="629562" y="3969060"/>
            <a:ext cx="54006" cy="324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25</a:t>
            </a:fld>
            <a:endParaRPr lang="en-US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6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6" descr="mini-laptop-sony-vaio-vgn">
            <a:extLst>
              <a:ext uri="{FF2B5EF4-FFF2-40B4-BE49-F238E27FC236}">
                <a16:creationId xmlns:a16="http://schemas.microsoft.com/office/drawing/2014/main" xmlns="" id="{F3AA000C-3C87-4773-902B-89972CF5B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726" y="1224350"/>
            <a:ext cx="1522809" cy="1235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Line 83">
            <a:extLst>
              <a:ext uri="{FF2B5EF4-FFF2-40B4-BE49-F238E27FC236}">
                <a16:creationId xmlns:a16="http://schemas.microsoft.com/office/drawing/2014/main" xmlns="" id="{AC4893D6-A7C1-4C1A-A8D9-34774C18DF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8538" y="1233875"/>
            <a:ext cx="1592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xmlns="" id="{88CA8CEB-D333-436F-B9F7-BE8B5427CD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176" y="1418422"/>
            <a:ext cx="1123950" cy="38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1">
            <a:extLst>
              <a:ext uri="{FF2B5EF4-FFF2-40B4-BE49-F238E27FC236}">
                <a16:creationId xmlns:a16="http://schemas.microsoft.com/office/drawing/2014/main" xmlns="" id="{B8B628F3-73C1-4FD1-906E-673E487FA6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126" y="3665131"/>
            <a:ext cx="1513284" cy="155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8">
            <a:extLst>
              <a:ext uri="{FF2B5EF4-FFF2-40B4-BE49-F238E27FC236}">
                <a16:creationId xmlns:a16="http://schemas.microsoft.com/office/drawing/2014/main" xmlns="" id="{53364025-4B23-4F9E-B1BB-02EA801E6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657" y="3104347"/>
            <a:ext cx="414338" cy="794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N6705A">
            <a:extLst>
              <a:ext uri="{FF2B5EF4-FFF2-40B4-BE49-F238E27FC236}">
                <a16:creationId xmlns:a16="http://schemas.microsoft.com/office/drawing/2014/main" xmlns="" id="{6D23E6E3-EF8D-495B-8279-8B5E2CDDD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173" y="4736694"/>
            <a:ext cx="1543050" cy="85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4">
            <a:extLst>
              <a:ext uri="{FF2B5EF4-FFF2-40B4-BE49-F238E27FC236}">
                <a16:creationId xmlns:a16="http://schemas.microsoft.com/office/drawing/2014/main" xmlns="" id="{28EC1C91-7C08-41C1-8B81-68137C3A35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82414" y="5203419"/>
            <a:ext cx="1190" cy="45600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10" name="Text Box 36">
            <a:extLst>
              <a:ext uri="{FF2B5EF4-FFF2-40B4-BE49-F238E27FC236}">
                <a16:creationId xmlns:a16="http://schemas.microsoft.com/office/drawing/2014/main" xmlns="" id="{0F385BA4-011C-42F7-92E9-D621E429C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2348" y="4616440"/>
            <a:ext cx="989410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Power Supply</a:t>
            </a:r>
          </a:p>
        </p:txBody>
      </p:sp>
      <p:sp>
        <p:nvSpPr>
          <p:cNvPr id="11" name="Line 41">
            <a:extLst>
              <a:ext uri="{FF2B5EF4-FFF2-40B4-BE49-F238E27FC236}">
                <a16:creationId xmlns:a16="http://schemas.microsoft.com/office/drawing/2014/main" xmlns="" id="{D37A5D4D-06C1-427C-8CFF-5E8E9DE57FE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5851" y="4105081"/>
            <a:ext cx="2286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12" name="Line 42">
            <a:extLst>
              <a:ext uri="{FF2B5EF4-FFF2-40B4-BE49-F238E27FC236}">
                <a16:creationId xmlns:a16="http://schemas.microsoft.com/office/drawing/2014/main" xmlns="" id="{5E6A6D16-0190-47D3-B9F3-78EF82BBC391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5851" y="4219381"/>
            <a:ext cx="228600" cy="0"/>
          </a:xfrm>
          <a:prstGeom prst="line">
            <a:avLst/>
          </a:prstGeom>
          <a:noFill/>
          <a:ln w="76200">
            <a:solidFill>
              <a:srgbClr val="C9079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13" name="Text Box 44">
            <a:extLst>
              <a:ext uri="{FF2B5EF4-FFF2-40B4-BE49-F238E27FC236}">
                <a16:creationId xmlns:a16="http://schemas.microsoft.com/office/drawing/2014/main" xmlns="" id="{2F0F1FC5-F3E0-448A-A9B3-41BFE0176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301" y="3990781"/>
            <a:ext cx="1081088" cy="21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825" dirty="0">
                <a:latin typeface="+mj-lt"/>
              </a:rPr>
              <a:t>Output from DUT</a:t>
            </a:r>
            <a:endParaRPr lang="en-US" altLang="en-US" sz="825" b="1" dirty="0">
              <a:latin typeface="+mj-lt"/>
            </a:endParaRPr>
          </a:p>
        </p:txBody>
      </p:sp>
      <p:sp>
        <p:nvSpPr>
          <p:cNvPr id="14" name="Text Box 45">
            <a:extLst>
              <a:ext uri="{FF2B5EF4-FFF2-40B4-BE49-F238E27FC236}">
                <a16:creationId xmlns:a16="http://schemas.microsoft.com/office/drawing/2014/main" xmlns="" id="{45E5FB5B-F6D4-436B-BD42-C9458B8E3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0874" y="4100319"/>
            <a:ext cx="1077515" cy="21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825" dirty="0">
                <a:latin typeface="+mj-lt"/>
              </a:rPr>
              <a:t>Control to DUT</a:t>
            </a:r>
            <a:endParaRPr lang="en-US" altLang="en-US" sz="825" b="1" dirty="0">
              <a:latin typeface="+mj-lt"/>
            </a:endParaRPr>
          </a:p>
        </p:txBody>
      </p:sp>
      <p:sp>
        <p:nvSpPr>
          <p:cNvPr id="15" name="Text Box 46">
            <a:extLst>
              <a:ext uri="{FF2B5EF4-FFF2-40B4-BE49-F238E27FC236}">
                <a16:creationId xmlns:a16="http://schemas.microsoft.com/office/drawing/2014/main" xmlns="" id="{88FA8486-AD26-4B8C-B1CA-E38D28EE6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738" y="5317720"/>
            <a:ext cx="1252538" cy="542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power inputs: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1.0V, 1.2V, 2.5V, 3.3V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17" name="Text Box 127">
            <a:extLst>
              <a:ext uri="{FF2B5EF4-FFF2-40B4-BE49-F238E27FC236}">
                <a16:creationId xmlns:a16="http://schemas.microsoft.com/office/drawing/2014/main" xmlns="" id="{11EE05AD-D4FD-496F-9D4A-8F24E80DF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7568" y="1398775"/>
            <a:ext cx="869752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Scrubber PC</a:t>
            </a:r>
          </a:p>
        </p:txBody>
      </p:sp>
      <p:sp>
        <p:nvSpPr>
          <p:cNvPr id="18" name="Line 129">
            <a:extLst>
              <a:ext uri="{FF2B5EF4-FFF2-40B4-BE49-F238E27FC236}">
                <a16:creationId xmlns:a16="http://schemas.microsoft.com/office/drawing/2014/main" xmlns="" id="{A7B865E8-CFEF-45DA-82CE-819B7ED8E8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07541" y="2890034"/>
            <a:ext cx="22502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19" name="Text Box 133">
            <a:extLst>
              <a:ext uri="{FF2B5EF4-FFF2-40B4-BE49-F238E27FC236}">
                <a16:creationId xmlns:a16="http://schemas.microsoft.com/office/drawing/2014/main" xmlns="" id="{2631A238-E2AD-4418-A647-B196BB73F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1139" y="2541182"/>
            <a:ext cx="578644" cy="542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UART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over USB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20" name="Line 12">
            <a:extLst>
              <a:ext uri="{FF2B5EF4-FFF2-40B4-BE49-F238E27FC236}">
                <a16:creationId xmlns:a16="http://schemas.microsoft.com/office/drawing/2014/main" xmlns="" id="{A2B0E13B-6658-4802-805F-260CE8EBBC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7926" y="5436781"/>
            <a:ext cx="0" cy="22264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21" name="Line 13">
            <a:extLst>
              <a:ext uri="{FF2B5EF4-FFF2-40B4-BE49-F238E27FC236}">
                <a16:creationId xmlns:a16="http://schemas.microsoft.com/office/drawing/2014/main" xmlns="" id="{CEFE4A7E-F94B-42BA-BB91-408707423C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67926" y="5659428"/>
            <a:ext cx="16144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22" name="Line 83">
            <a:extLst>
              <a:ext uri="{FF2B5EF4-FFF2-40B4-BE49-F238E27FC236}">
                <a16:creationId xmlns:a16="http://schemas.microsoft.com/office/drawing/2014/main" xmlns="" id="{122B6F73-98EE-4868-83EB-0C2C1E02A56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54779" y="4581913"/>
            <a:ext cx="1568054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23" name="Line 83">
            <a:extLst>
              <a:ext uri="{FF2B5EF4-FFF2-40B4-BE49-F238E27FC236}">
                <a16:creationId xmlns:a16="http://schemas.microsoft.com/office/drawing/2014/main" xmlns="" id="{48C215B4-8006-4820-8D26-2FE6E666B3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54779" y="1906578"/>
            <a:ext cx="7144" cy="126801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24" name="Line 83">
            <a:extLst>
              <a:ext uri="{FF2B5EF4-FFF2-40B4-BE49-F238E27FC236}">
                <a16:creationId xmlns:a16="http://schemas.microsoft.com/office/drawing/2014/main" xmlns="" id="{689D0F7E-C22F-4E46-8499-F322F85499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54779" y="1898244"/>
            <a:ext cx="2024063" cy="47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25" name="Line 83">
            <a:extLst>
              <a:ext uri="{FF2B5EF4-FFF2-40B4-BE49-F238E27FC236}">
                <a16:creationId xmlns:a16="http://schemas.microsoft.com/office/drawing/2014/main" xmlns="" id="{34CE1E93-9BAF-40FD-B419-500F86BED2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61923" y="3858013"/>
            <a:ext cx="0" cy="7239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26" name="Line 40">
            <a:extLst>
              <a:ext uri="{FF2B5EF4-FFF2-40B4-BE49-F238E27FC236}">
                <a16:creationId xmlns:a16="http://schemas.microsoft.com/office/drawing/2014/main" xmlns="" id="{BC3A177E-C589-4B19-908A-3BFF77945B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7042" y="4322965"/>
            <a:ext cx="2286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27" name="Text Box 43">
            <a:extLst>
              <a:ext uri="{FF2B5EF4-FFF2-40B4-BE49-F238E27FC236}">
                <a16:creationId xmlns:a16="http://schemas.microsoft.com/office/drawing/2014/main" xmlns="" id="{CA69DCF7-D9E2-4BA5-8B63-FD19460EF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0398" y="4218190"/>
            <a:ext cx="88463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25" dirty="0">
                <a:latin typeface="+mj-lt"/>
              </a:rPr>
              <a:t>Configuration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25" dirty="0">
                <a:latin typeface="+mj-lt"/>
              </a:rPr>
              <a:t>and </a:t>
            </a:r>
            <a:r>
              <a:rPr lang="en-US" altLang="en-US" sz="825" dirty="0" err="1">
                <a:latin typeface="+mj-lt"/>
              </a:rPr>
              <a:t>Readback</a:t>
            </a:r>
            <a:endParaRPr lang="en-US" altLang="en-US" sz="825" b="1" dirty="0">
              <a:latin typeface="+mj-lt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xmlns="" id="{33066074-8FDD-46E9-B693-E00555BB7A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7154" y="1901815"/>
            <a:ext cx="685800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USB link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29" name="Text Box 141">
            <a:extLst>
              <a:ext uri="{FF2B5EF4-FFF2-40B4-BE49-F238E27FC236}">
                <a16:creationId xmlns:a16="http://schemas.microsoft.com/office/drawing/2014/main" xmlns="" id="{4021E819-D757-4ACC-907F-6CCF2DCC7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654" y="3347234"/>
            <a:ext cx="840581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JTAG Programmer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xmlns="" id="{E7B9F308-3183-4DAC-8036-28E894565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6570" y="819537"/>
            <a:ext cx="1485900" cy="34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dirty="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Irradiation Room</a:t>
            </a:r>
          </a:p>
        </p:txBody>
      </p:sp>
      <p:cxnSp>
        <p:nvCxnSpPr>
          <p:cNvPr id="31" name="Connettore 1 153">
            <a:extLst>
              <a:ext uri="{FF2B5EF4-FFF2-40B4-BE49-F238E27FC236}">
                <a16:creationId xmlns:a16="http://schemas.microsoft.com/office/drawing/2014/main" xmlns="" id="{95C6AD53-4118-48B2-A49E-625FCB4838A2}"/>
              </a:ext>
            </a:extLst>
          </p:cNvPr>
          <p:cNvCxnSpPr>
            <a:cxnSpLocks/>
          </p:cNvCxnSpPr>
          <p:nvPr/>
        </p:nvCxnSpPr>
        <p:spPr bwMode="auto">
          <a:xfrm flipV="1">
            <a:off x="3686231" y="999433"/>
            <a:ext cx="0" cy="455641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">
            <a:extLst>
              <a:ext uri="{FF2B5EF4-FFF2-40B4-BE49-F238E27FC236}">
                <a16:creationId xmlns:a16="http://schemas.microsoft.com/office/drawing/2014/main" xmlns="" id="{17462153-8D77-442E-9B88-1F7DA08C2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308" y="823585"/>
            <a:ext cx="1391841" cy="35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dirty="0"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Control Room</a:t>
            </a:r>
          </a:p>
        </p:txBody>
      </p:sp>
      <p:sp>
        <p:nvSpPr>
          <p:cNvPr id="33" name="Text Box 15">
            <a:extLst>
              <a:ext uri="{FF2B5EF4-FFF2-40B4-BE49-F238E27FC236}">
                <a16:creationId xmlns:a16="http://schemas.microsoft.com/office/drawing/2014/main" xmlns="" id="{C931B5A9-CE72-42F3-AFE9-0D7FA701C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5116" y="3284132"/>
            <a:ext cx="782241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  <a:cs typeface="Times New Roman" panose="02020603050405020304" pitchFamily="18" charset="0"/>
              </a:rPr>
              <a:t>clock &amp;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  <a:cs typeface="Times New Roman" panose="02020603050405020304" pitchFamily="18" charset="0"/>
              </a:rPr>
              <a:t>reset</a:t>
            </a:r>
            <a:endParaRPr lang="en-US" altLang="en-US" sz="975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4" name="Saetta 161">
            <a:extLst>
              <a:ext uri="{FF2B5EF4-FFF2-40B4-BE49-F238E27FC236}">
                <a16:creationId xmlns:a16="http://schemas.microsoft.com/office/drawing/2014/main" xmlns="" id="{7FBF61B5-4BD0-4D05-B149-4F7C41F305A1}"/>
              </a:ext>
            </a:extLst>
          </p:cNvPr>
          <p:cNvSpPr/>
          <p:nvPr/>
        </p:nvSpPr>
        <p:spPr bwMode="auto">
          <a:xfrm>
            <a:off x="6270483" y="3838963"/>
            <a:ext cx="197644" cy="357188"/>
          </a:xfrm>
          <a:prstGeom prst="lightningBol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975" dirty="0">
              <a:latin typeface="+mj-lt"/>
            </a:endParaRPr>
          </a:p>
        </p:txBody>
      </p:sp>
      <p:sp>
        <p:nvSpPr>
          <p:cNvPr id="35" name="Text Box 141">
            <a:extLst>
              <a:ext uri="{FF2B5EF4-FFF2-40B4-BE49-F238E27FC236}">
                <a16:creationId xmlns:a16="http://schemas.microsoft.com/office/drawing/2014/main" xmlns="" id="{8176BCC1-6781-4082-9B72-F11C9C20A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1922" y="4343788"/>
            <a:ext cx="757238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JTAG </a:t>
            </a:r>
          </a:p>
        </p:txBody>
      </p:sp>
      <p:pic>
        <p:nvPicPr>
          <p:cNvPr id="36" name="Picture 2" descr="Asus EeeBox PC EB1501P Review">
            <a:extLst>
              <a:ext uri="{FF2B5EF4-FFF2-40B4-BE49-F238E27FC236}">
                <a16:creationId xmlns:a16="http://schemas.microsoft.com/office/drawing/2014/main" xmlns="" id="{35C8B52F-06D0-4E45-AE34-7022C6701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604" y="1648213"/>
            <a:ext cx="1338263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127">
            <a:extLst>
              <a:ext uri="{FF2B5EF4-FFF2-40B4-BE49-F238E27FC236}">
                <a16:creationId xmlns:a16="http://schemas.microsoft.com/office/drawing/2014/main" xmlns="" id="{D5E7A78C-B5BF-413E-8E5C-99FCCE565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6793" y="2477620"/>
            <a:ext cx="1813322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PC for remote control of SBC, logs all data (currents, errors)</a:t>
            </a:r>
          </a:p>
        </p:txBody>
      </p:sp>
      <p:pic>
        <p:nvPicPr>
          <p:cNvPr id="38" name="Immagine 2">
            <a:extLst>
              <a:ext uri="{FF2B5EF4-FFF2-40B4-BE49-F238E27FC236}">
                <a16:creationId xmlns:a16="http://schemas.microsoft.com/office/drawing/2014/main" xmlns="" id="{72C8E080-0ECD-4ACD-BB67-D463DE402A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" t="1239" r="2731" b="5988"/>
          <a:stretch>
            <a:fillRect/>
          </a:stretch>
        </p:blipFill>
        <p:spPr bwMode="auto">
          <a:xfrm>
            <a:off x="5591827" y="2187566"/>
            <a:ext cx="1915715" cy="1056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Line 83">
            <a:extLst>
              <a:ext uri="{FF2B5EF4-FFF2-40B4-BE49-F238E27FC236}">
                <a16:creationId xmlns:a16="http://schemas.microsoft.com/office/drawing/2014/main" xmlns="" id="{9392F5F3-C024-4CB6-AC2A-CD51C64E89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27807" y="1980397"/>
            <a:ext cx="0" cy="9096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40" name="Line 83">
            <a:extLst>
              <a:ext uri="{FF2B5EF4-FFF2-40B4-BE49-F238E27FC236}">
                <a16:creationId xmlns:a16="http://schemas.microsoft.com/office/drawing/2014/main" xmlns="" id="{4336AF63-BA66-48AC-A2E6-3312E4E2069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8676" y="3135303"/>
            <a:ext cx="0" cy="796529"/>
          </a:xfrm>
          <a:prstGeom prst="line">
            <a:avLst/>
          </a:prstGeom>
          <a:noFill/>
          <a:ln w="38100">
            <a:solidFill>
              <a:srgbClr val="C9079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41" name="Line 83">
            <a:extLst>
              <a:ext uri="{FF2B5EF4-FFF2-40B4-BE49-F238E27FC236}">
                <a16:creationId xmlns:a16="http://schemas.microsoft.com/office/drawing/2014/main" xmlns="" id="{CE6B5D1E-7CE5-43A8-8CAE-C68544F7CC4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36041" y="3135303"/>
            <a:ext cx="0" cy="77866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42" name="Text Box 15">
            <a:extLst>
              <a:ext uri="{FF2B5EF4-FFF2-40B4-BE49-F238E27FC236}">
                <a16:creationId xmlns:a16="http://schemas.microsoft.com/office/drawing/2014/main" xmlns="" id="{4314F8E0-522B-49E6-AF69-C64A01083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3370" y="3281750"/>
            <a:ext cx="756047" cy="542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  <a:cs typeface="Times New Roman" panose="02020603050405020304" pitchFamily="18" charset="0"/>
              </a:rPr>
              <a:t>serial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  <a:cs typeface="Times New Roman" panose="02020603050405020304" pitchFamily="18" charset="0"/>
              </a:rPr>
              <a:t>output </a:t>
            </a:r>
            <a:br>
              <a:rPr lang="en-US" altLang="en-US" sz="975" dirty="0">
                <a:latin typeface="+mj-lt"/>
                <a:cs typeface="Times New Roman" panose="02020603050405020304" pitchFamily="18" charset="0"/>
              </a:rPr>
            </a:br>
            <a:endParaRPr lang="en-US" altLang="en-US" sz="975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3" name="Text Box 15">
            <a:extLst>
              <a:ext uri="{FF2B5EF4-FFF2-40B4-BE49-F238E27FC236}">
                <a16:creationId xmlns:a16="http://schemas.microsoft.com/office/drawing/2014/main" xmlns="" id="{C3D1DAF2-58AE-40C4-85D4-E1EF5E217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2307" y="3498444"/>
            <a:ext cx="756047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  <a:cs typeface="Times New Roman" panose="02020603050405020304" pitchFamily="18" charset="0"/>
              </a:rPr>
              <a:t>DUT board</a:t>
            </a:r>
            <a:endParaRPr lang="en-US" altLang="en-US" sz="975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4" name="Line 14">
            <a:extLst>
              <a:ext uri="{FF2B5EF4-FFF2-40B4-BE49-F238E27FC236}">
                <a16:creationId xmlns:a16="http://schemas.microsoft.com/office/drawing/2014/main" xmlns="" id="{ADA05A9F-91F3-4C3D-BC15-D7A5E570CFA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55054" y="5203419"/>
            <a:ext cx="0" cy="616744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45" name="Line 12">
            <a:extLst>
              <a:ext uri="{FF2B5EF4-FFF2-40B4-BE49-F238E27FC236}">
                <a16:creationId xmlns:a16="http://schemas.microsoft.com/office/drawing/2014/main" xmlns="" id="{47C0EB17-CFD5-41B9-A1A1-B995834543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64342" y="5451069"/>
            <a:ext cx="3572" cy="36552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46" name="Line 13">
            <a:extLst>
              <a:ext uri="{FF2B5EF4-FFF2-40B4-BE49-F238E27FC236}">
                <a16:creationId xmlns:a16="http://schemas.microsoft.com/office/drawing/2014/main" xmlns="" id="{56B14D2B-8FB3-43CB-A71F-9DBE55DB2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7914" y="5816591"/>
            <a:ext cx="1887140" cy="357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47" name="Text Box 46">
            <a:extLst>
              <a:ext uri="{FF2B5EF4-FFF2-40B4-BE49-F238E27FC236}">
                <a16:creationId xmlns:a16="http://schemas.microsoft.com/office/drawing/2014/main" xmlns="" id="{C6B84501-E19B-40F5-B53C-A639BBF62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223" y="5801113"/>
            <a:ext cx="1175147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voltage sense return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48" name="Line 12">
            <a:extLst>
              <a:ext uri="{FF2B5EF4-FFF2-40B4-BE49-F238E27FC236}">
                <a16:creationId xmlns:a16="http://schemas.microsoft.com/office/drawing/2014/main" xmlns="" id="{E2074EA5-ED95-41DD-B7AD-CD837CF3F0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10802" y="5607040"/>
            <a:ext cx="40481" cy="1095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49" name="Line 12">
            <a:extLst>
              <a:ext uri="{FF2B5EF4-FFF2-40B4-BE49-F238E27FC236}">
                <a16:creationId xmlns:a16="http://schemas.microsoft.com/office/drawing/2014/main" xmlns="" id="{293F26CC-5EAE-4C08-80FB-5FFA2C8D221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0573" y="5761822"/>
            <a:ext cx="40481" cy="1095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50" name="Text Box 46">
            <a:extLst>
              <a:ext uri="{FF2B5EF4-FFF2-40B4-BE49-F238E27FC236}">
                <a16:creationId xmlns:a16="http://schemas.microsoft.com/office/drawing/2014/main" xmlns="" id="{9C898EC5-C226-48AE-807B-E368619D3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2467" y="5467738"/>
            <a:ext cx="216694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4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51" name="Text Box 46">
            <a:extLst>
              <a:ext uri="{FF2B5EF4-FFF2-40B4-BE49-F238E27FC236}">
                <a16:creationId xmlns:a16="http://schemas.microsoft.com/office/drawing/2014/main" xmlns="" id="{4F97705F-2787-48B0-B873-03D666E6C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4145" y="5632044"/>
            <a:ext cx="215503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4</a:t>
            </a:r>
            <a:endParaRPr lang="en-US" altLang="en-US" sz="975" b="1" dirty="0">
              <a:latin typeface="+mj-lt"/>
            </a:endParaRPr>
          </a:p>
        </p:txBody>
      </p:sp>
      <p:pic>
        <p:nvPicPr>
          <p:cNvPr id="52" name="Immagine 16">
            <a:extLst>
              <a:ext uri="{FF2B5EF4-FFF2-40B4-BE49-F238E27FC236}">
                <a16:creationId xmlns:a16="http://schemas.microsoft.com/office/drawing/2014/main" xmlns="" id="{D711E2A7-AC94-497E-9CD3-EC0AC85982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089" y="4024700"/>
            <a:ext cx="2857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Line 83">
            <a:extLst>
              <a:ext uri="{FF2B5EF4-FFF2-40B4-BE49-F238E27FC236}">
                <a16:creationId xmlns:a16="http://schemas.microsoft.com/office/drawing/2014/main" xmlns="" id="{7FEB97F0-CF39-4A72-A4B1-9CE08B5B482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67826" y="1648213"/>
            <a:ext cx="15478" cy="31575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54" name="Line 83">
            <a:extLst>
              <a:ext uri="{FF2B5EF4-FFF2-40B4-BE49-F238E27FC236}">
                <a16:creationId xmlns:a16="http://schemas.microsoft.com/office/drawing/2014/main" xmlns="" id="{F700C7E1-03D6-4270-BC08-F0F956594A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7826" y="1650594"/>
            <a:ext cx="6036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55" name="Text Box 4">
            <a:extLst>
              <a:ext uri="{FF2B5EF4-FFF2-40B4-BE49-F238E27FC236}">
                <a16:creationId xmlns:a16="http://schemas.microsoft.com/office/drawing/2014/main" xmlns="" id="{6C6FB55D-8F30-4879-B386-4CFDB97AE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9922" y="1451759"/>
            <a:ext cx="985838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Ethernet link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56" name="Line 83">
            <a:extLst>
              <a:ext uri="{FF2B5EF4-FFF2-40B4-BE49-F238E27FC236}">
                <a16:creationId xmlns:a16="http://schemas.microsoft.com/office/drawing/2014/main" xmlns="" id="{F2CE40CC-DFFA-496B-9745-68BA5ADC35E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10813" y="1224109"/>
            <a:ext cx="0" cy="26956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cxnSp>
        <p:nvCxnSpPr>
          <p:cNvPr id="58" name="Connector: Elbow 6">
            <a:extLst>
              <a:ext uri="{FF2B5EF4-FFF2-40B4-BE49-F238E27FC236}">
                <a16:creationId xmlns:a16="http://schemas.microsoft.com/office/drawing/2014/main" xmlns="" id="{F87E0E73-6513-4CAC-982F-FC3DEE6A19CA}"/>
              </a:ext>
            </a:extLst>
          </p:cNvPr>
          <p:cNvCxnSpPr>
            <a:cxnSpLocks/>
            <a:endCxn id="36" idx="1"/>
          </p:cNvCxnSpPr>
          <p:nvPr/>
        </p:nvCxnSpPr>
        <p:spPr bwMode="auto">
          <a:xfrm>
            <a:off x="5615639" y="1648213"/>
            <a:ext cx="867965" cy="188119"/>
          </a:xfrm>
          <a:prstGeom prst="bentConnector3">
            <a:avLst>
              <a:gd name="adj1" fmla="val 20037"/>
            </a:avLst>
          </a:prstGeom>
          <a:noFill/>
          <a:ln w="19050" algn="ctr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9" name="Text Box 4">
            <a:extLst>
              <a:ext uri="{FF2B5EF4-FFF2-40B4-BE49-F238E27FC236}">
                <a16:creationId xmlns:a16="http://schemas.microsoft.com/office/drawing/2014/main" xmlns="" id="{2A0A97EA-537E-4A7C-9D50-A62F2D916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7564" y="1473190"/>
            <a:ext cx="758428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Ethernet link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60" name="Text Box 4">
            <a:extLst>
              <a:ext uri="{FF2B5EF4-FFF2-40B4-BE49-F238E27FC236}">
                <a16:creationId xmlns:a16="http://schemas.microsoft.com/office/drawing/2014/main" xmlns="" id="{5D9281BC-DFD8-44CE-9EE6-0D2DFE3F7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719" y="830253"/>
            <a:ext cx="1115616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Ethernet link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61" name="Text Box 127">
            <a:extLst>
              <a:ext uri="{FF2B5EF4-FFF2-40B4-BE49-F238E27FC236}">
                <a16:creationId xmlns:a16="http://schemas.microsoft.com/office/drawing/2014/main" xmlns="" id="{DAD3CCBF-E53B-4C84-9055-FA70A7BD0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7507" y="1174344"/>
            <a:ext cx="919163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Network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Switch</a:t>
            </a:r>
          </a:p>
        </p:txBody>
      </p:sp>
      <p:sp>
        <p:nvSpPr>
          <p:cNvPr id="62" name="Rettangolo 120">
            <a:extLst>
              <a:ext uri="{FF2B5EF4-FFF2-40B4-BE49-F238E27FC236}">
                <a16:creationId xmlns:a16="http://schemas.microsoft.com/office/drawing/2014/main" xmlns="" id="{A0D23D8D-461E-43D1-9FFF-78835AC0CF0D}"/>
              </a:ext>
            </a:extLst>
          </p:cNvPr>
          <p:cNvSpPr/>
          <p:nvPr/>
        </p:nvSpPr>
        <p:spPr bwMode="auto">
          <a:xfrm>
            <a:off x="5608495" y="2192328"/>
            <a:ext cx="614363" cy="132160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 sz="975" dirty="0">
              <a:latin typeface="+mj-lt"/>
            </a:endParaRPr>
          </a:p>
        </p:txBody>
      </p:sp>
      <p:sp>
        <p:nvSpPr>
          <p:cNvPr id="63" name="Text Box 22">
            <a:extLst>
              <a:ext uri="{FF2B5EF4-FFF2-40B4-BE49-F238E27FC236}">
                <a16:creationId xmlns:a16="http://schemas.microsoft.com/office/drawing/2014/main" xmlns="" id="{7BDDC208-C826-4BF3-A8EA-B6EE849B5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5866" y="2144703"/>
            <a:ext cx="1143000" cy="24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</a:rPr>
              <a:t>Tester Board</a:t>
            </a:r>
            <a:endParaRPr lang="en-US" altLang="en-US" sz="975" b="1" dirty="0">
              <a:latin typeface="+mj-lt"/>
            </a:endParaRPr>
          </a:p>
        </p:txBody>
      </p:sp>
      <p:sp>
        <p:nvSpPr>
          <p:cNvPr id="64" name="CasellaDiTesto 156">
            <a:extLst>
              <a:ext uri="{FF2B5EF4-FFF2-40B4-BE49-F238E27FC236}">
                <a16:creationId xmlns:a16="http://schemas.microsoft.com/office/drawing/2014/main" xmlns="" id="{46DF1EFE-EB92-48C2-AA3B-877A251A4DAC}"/>
              </a:ext>
            </a:extLst>
          </p:cNvPr>
          <p:cNvSpPr txBox="1">
            <a:spLocks noChangeArrowheads="1"/>
          </p:cNvSpPr>
          <p:nvPr/>
        </p:nvSpPr>
        <p:spPr bwMode="auto">
          <a:xfrm rot="287120">
            <a:off x="4254174" y="1108426"/>
            <a:ext cx="354260" cy="24237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75" dirty="0">
                <a:latin typeface="+mj-lt"/>
                <a:cs typeface="Times New Roman" panose="02020603050405020304" pitchFamily="18" charset="0"/>
              </a:rPr>
              <a:t>//</a:t>
            </a:r>
          </a:p>
        </p:txBody>
      </p:sp>
      <p:sp>
        <p:nvSpPr>
          <p:cNvPr id="65" name="Text Box 132">
            <a:extLst>
              <a:ext uri="{FF2B5EF4-FFF2-40B4-BE49-F238E27FC236}">
                <a16:creationId xmlns:a16="http://schemas.microsoft.com/office/drawing/2014/main" xmlns="" id="{6AAB7389-3463-422D-A809-BB143C6BA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373" y="775958"/>
            <a:ext cx="750094" cy="467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975" dirty="0">
              <a:latin typeface="+mj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975" dirty="0">
                <a:latin typeface="+mj-lt"/>
                <a:cs typeface="Times New Roman" panose="02020603050405020304" pitchFamily="18" charset="0"/>
              </a:rPr>
              <a:t>40 m</a:t>
            </a:r>
          </a:p>
        </p:txBody>
      </p:sp>
      <p:sp>
        <p:nvSpPr>
          <p:cNvPr id="70" name="Line 83">
            <a:extLst>
              <a:ext uri="{FF2B5EF4-FFF2-40B4-BE49-F238E27FC236}">
                <a16:creationId xmlns:a16="http://schemas.microsoft.com/office/drawing/2014/main" xmlns="" id="{206E6333-FC55-46F2-81A1-728C1C6922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6764" y="1866716"/>
            <a:ext cx="30980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71" name="Line 83">
            <a:extLst>
              <a:ext uri="{FF2B5EF4-FFF2-40B4-BE49-F238E27FC236}">
                <a16:creationId xmlns:a16="http://schemas.microsoft.com/office/drawing/2014/main" xmlns="" id="{C9142284-40F8-4FCE-83A5-F70AE2F093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16567" y="1220062"/>
            <a:ext cx="0" cy="64665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26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4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0864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Redundant-Configuration Scrubbing Techniques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56527" y="4145483"/>
            <a:ext cx="3636230" cy="14780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How to exploit redundant-configuration and…</a:t>
            </a:r>
          </a:p>
          <a:p>
            <a:pPr lvl="1"/>
            <a:r>
              <a:rPr lang="en-US" dirty="0"/>
              <a:t>…achieve very high correction capability?</a:t>
            </a:r>
          </a:p>
          <a:p>
            <a:pPr lvl="1"/>
            <a:r>
              <a:rPr lang="en-US" dirty="0"/>
              <a:t>…avoid usage of dedicated layout tools?</a:t>
            </a:r>
          </a:p>
          <a:p>
            <a:pPr lvl="1"/>
            <a:r>
              <a:rPr lang="en-US" dirty="0"/>
              <a:t>…decouple scrubbing from TMR?</a:t>
            </a:r>
          </a:p>
          <a:p>
            <a:pPr lvl="1"/>
            <a:r>
              <a:rPr lang="en-US" dirty="0"/>
              <a:t>…minimize dynamic power increase?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08D9561-517E-47E4-B592-E0BD54D48502}"/>
              </a:ext>
            </a:extLst>
          </p:cNvPr>
          <p:cNvGrpSpPr/>
          <p:nvPr/>
        </p:nvGrpSpPr>
        <p:grpSpPr>
          <a:xfrm>
            <a:off x="331184" y="2186782"/>
            <a:ext cx="1944216" cy="1701617"/>
            <a:chOff x="191344" y="1268760"/>
            <a:chExt cx="2592288" cy="226882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C50FA07B-DD39-4940-B46C-BA84C91889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7054"/>
            <a:stretch/>
          </p:blipFill>
          <p:spPr>
            <a:xfrm>
              <a:off x="191344" y="1268760"/>
              <a:ext cx="2592288" cy="217650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06210F09-1017-4EB6-9ACB-A93C47AE7DD8}"/>
                </a:ext>
              </a:extLst>
            </p:cNvPr>
            <p:cNvSpPr/>
            <p:nvPr/>
          </p:nvSpPr>
          <p:spPr>
            <a:xfrm>
              <a:off x="1271464" y="3177543"/>
              <a:ext cx="576064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xmlns="" id="{AE3BCDE1-9CA6-4833-B080-3CACEDE0CFE3}"/>
              </a:ext>
            </a:extLst>
          </p:cNvPr>
          <p:cNvSpPr txBox="1">
            <a:spLocks/>
          </p:cNvSpPr>
          <p:nvPr/>
        </p:nvSpPr>
        <p:spPr>
          <a:xfrm>
            <a:off x="2191292" y="1862826"/>
            <a:ext cx="2632256" cy="131992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1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83190FCA-0B23-46FE-8035-39FA011D1722}"/>
              </a:ext>
            </a:extLst>
          </p:cNvPr>
          <p:cNvSpPr/>
          <p:nvPr/>
        </p:nvSpPr>
        <p:spPr>
          <a:xfrm>
            <a:off x="6895653" y="2564281"/>
            <a:ext cx="654583" cy="9588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>
                <a:solidFill>
                  <a:srgbClr val="385D8A"/>
                </a:solidFill>
              </a:rPr>
              <a:t>MajorityVoting</a:t>
            </a:r>
            <a:endParaRPr lang="en-US" sz="1050" dirty="0">
              <a:solidFill>
                <a:srgbClr val="385D8A"/>
              </a:solidFill>
            </a:endParaRP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xmlns="" id="{DBF500EE-2916-4F83-925E-0D3A1BBCCB24}"/>
              </a:ext>
            </a:extLst>
          </p:cNvPr>
          <p:cNvCxnSpPr>
            <a:cxnSpLocks/>
            <a:stCxn id="22" idx="3"/>
          </p:cNvCxnSpPr>
          <p:nvPr/>
        </p:nvCxnSpPr>
        <p:spPr>
          <a:xfrm flipH="1">
            <a:off x="5086216" y="3043690"/>
            <a:ext cx="2464019" cy="44105"/>
          </a:xfrm>
          <a:prstGeom prst="bentConnector5">
            <a:avLst>
              <a:gd name="adj1" fmla="val -6958"/>
              <a:gd name="adj2" fmla="val -1601746"/>
              <a:gd name="adj3" fmla="val 111700"/>
            </a:avLst>
          </a:prstGeom>
          <a:ln w="19050">
            <a:solidFill>
              <a:srgbClr val="4A7E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70F70E99-6253-4983-91F9-2B22D49C3BFE}"/>
              </a:ext>
            </a:extLst>
          </p:cNvPr>
          <p:cNvCxnSpPr>
            <a:cxnSpLocks/>
          </p:cNvCxnSpPr>
          <p:nvPr/>
        </p:nvCxnSpPr>
        <p:spPr>
          <a:xfrm flipV="1">
            <a:off x="4825037" y="2828658"/>
            <a:ext cx="43412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8EEC5CDB-4897-44E0-890A-AE702BBB5A8E}"/>
              </a:ext>
            </a:extLst>
          </p:cNvPr>
          <p:cNvCxnSpPr>
            <a:cxnSpLocks/>
          </p:cNvCxnSpPr>
          <p:nvPr/>
        </p:nvCxnSpPr>
        <p:spPr>
          <a:xfrm flipV="1">
            <a:off x="4806875" y="2586851"/>
            <a:ext cx="65179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86798CD-7715-4B8C-B1B0-DD8DB9A312FC}"/>
              </a:ext>
            </a:extLst>
          </p:cNvPr>
          <p:cNvSpPr txBox="1"/>
          <p:nvPr/>
        </p:nvSpPr>
        <p:spPr>
          <a:xfrm>
            <a:off x="7785253" y="3699625"/>
            <a:ext cx="700893" cy="269369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FPGA 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D3ACA04E-1298-4854-A533-FCA4E8AE7327}"/>
              </a:ext>
            </a:extLst>
          </p:cNvPr>
          <p:cNvSpPr txBox="1"/>
          <p:nvPr/>
        </p:nvSpPr>
        <p:spPr>
          <a:xfrm>
            <a:off x="5310178" y="2669203"/>
            <a:ext cx="700893" cy="269369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FPGA 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11EAA21A-21D3-4B7C-9686-F49C46156E89}"/>
              </a:ext>
            </a:extLst>
          </p:cNvPr>
          <p:cNvSpPr txBox="1"/>
          <p:nvPr/>
        </p:nvSpPr>
        <p:spPr>
          <a:xfrm>
            <a:off x="5455829" y="2503630"/>
            <a:ext cx="700893" cy="269369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FPGA 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7A755D4F-3F8D-4112-81FE-A69ED5CF044C}"/>
              </a:ext>
            </a:extLst>
          </p:cNvPr>
          <p:cNvSpPr txBox="1"/>
          <p:nvPr/>
        </p:nvSpPr>
        <p:spPr>
          <a:xfrm>
            <a:off x="6059776" y="2687137"/>
            <a:ext cx="722816" cy="288696"/>
          </a:xfrm>
          <a:prstGeom prst="rect">
            <a:avLst/>
          </a:prstGeom>
        </p:spPr>
        <p:txBody>
          <a:bodyPr vert="horz" wrap="none" lIns="68580" tIns="34290" rIns="68580" bIns="34290" rtlCol="0">
            <a:normAutofit fontScale="77500" lnSpcReduction="20000"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Configuration</a:t>
            </a:r>
          </a:p>
          <a:p>
            <a:r>
              <a:rPr lang="en-US" sz="1200" dirty="0">
                <a:solidFill>
                  <a:srgbClr val="385D8A"/>
                </a:solidFill>
              </a:rPr>
              <a:t>Readback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2BDEED66-9FA7-4E19-BDB5-81B4E8748D43}"/>
              </a:ext>
            </a:extLst>
          </p:cNvPr>
          <p:cNvSpPr txBox="1"/>
          <p:nvPr/>
        </p:nvSpPr>
        <p:spPr>
          <a:xfrm>
            <a:off x="5674404" y="2197171"/>
            <a:ext cx="1498388" cy="176819"/>
          </a:xfrm>
          <a:prstGeom prst="rect">
            <a:avLst/>
          </a:prstGeom>
        </p:spPr>
        <p:txBody>
          <a:bodyPr vert="horz" wrap="none" lIns="68580" tIns="34290" rIns="68580" bIns="34290" rtlCol="0">
            <a:normAutofit fontScale="70000" lnSpcReduction="20000"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Configuration Scrubbing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13BD29A4-3BE0-4B69-9327-ED24D578213C}"/>
              </a:ext>
            </a:extLst>
          </p:cNvPr>
          <p:cNvSpPr/>
          <p:nvPr/>
        </p:nvSpPr>
        <p:spPr>
          <a:xfrm>
            <a:off x="4775222" y="2802929"/>
            <a:ext cx="63306" cy="617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C34AE2DD-6183-4DB7-BD84-126F6E35140D}"/>
              </a:ext>
            </a:extLst>
          </p:cNvPr>
          <p:cNvSpPr/>
          <p:nvPr/>
        </p:nvSpPr>
        <p:spPr>
          <a:xfrm>
            <a:off x="4761731" y="2561551"/>
            <a:ext cx="63306" cy="617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C27E87D2-F285-4F7B-B626-9673F3BF3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376" y="3990054"/>
            <a:ext cx="2174228" cy="1866125"/>
          </a:xfrm>
          <a:prstGeom prst="rect">
            <a:avLst/>
          </a:prstGeom>
        </p:spPr>
      </p:pic>
      <p:sp>
        <p:nvSpPr>
          <p:cNvPr id="57" name="Segnaposto contenuto 2">
            <a:extLst>
              <a:ext uri="{FF2B5EF4-FFF2-40B4-BE49-F238E27FC236}">
                <a16:creationId xmlns:a16="http://schemas.microsoft.com/office/drawing/2014/main" xmlns="" id="{E099BC4F-7D01-4DB3-AE7B-D233212254C5}"/>
              </a:ext>
            </a:extLst>
          </p:cNvPr>
          <p:cNvSpPr txBox="1">
            <a:spLocks/>
          </p:cNvSpPr>
          <p:nvPr/>
        </p:nvSpPr>
        <p:spPr>
          <a:xfrm>
            <a:off x="154393" y="1807509"/>
            <a:ext cx="4417607" cy="430484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Erasure codes: Clustering frames and adding parity bits to  each cluster</a:t>
            </a:r>
          </a:p>
          <a:p>
            <a:endParaRPr lang="en-US" sz="2400" dirty="0"/>
          </a:p>
        </p:txBody>
      </p:sp>
      <p:sp>
        <p:nvSpPr>
          <p:cNvPr id="58" name="Segnaposto contenuto 2">
            <a:extLst>
              <a:ext uri="{FF2B5EF4-FFF2-40B4-BE49-F238E27FC236}">
                <a16:creationId xmlns:a16="http://schemas.microsoft.com/office/drawing/2014/main" xmlns="" id="{75294366-396C-47A4-A44F-8C727FB63E64}"/>
              </a:ext>
            </a:extLst>
          </p:cNvPr>
          <p:cNvSpPr txBox="1">
            <a:spLocks/>
          </p:cNvSpPr>
          <p:nvPr/>
        </p:nvSpPr>
        <p:spPr>
          <a:xfrm>
            <a:off x="4910361" y="1795532"/>
            <a:ext cx="3982396" cy="249603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Redundant FPGAs with identical designs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E91DD620-0AE3-4B4E-B312-2A7EF45E7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3372" y="2151531"/>
            <a:ext cx="1207665" cy="598963"/>
          </a:xfrm>
          <a:prstGeom prst="rect">
            <a:avLst/>
          </a:prstGeom>
        </p:spPr>
      </p:pic>
      <p:sp>
        <p:nvSpPr>
          <p:cNvPr id="71" name="Segnaposto contenuto 2">
            <a:extLst>
              <a:ext uri="{FF2B5EF4-FFF2-40B4-BE49-F238E27FC236}">
                <a16:creationId xmlns:a16="http://schemas.microsoft.com/office/drawing/2014/main" xmlns="" id="{A3992887-7771-463A-A7A3-F409058DDE1B}"/>
              </a:ext>
            </a:extLst>
          </p:cNvPr>
          <p:cNvSpPr txBox="1">
            <a:spLocks/>
          </p:cNvSpPr>
          <p:nvPr/>
        </p:nvSpPr>
        <p:spPr>
          <a:xfrm>
            <a:off x="316377" y="3859832"/>
            <a:ext cx="3858672" cy="234779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Redundant designs in the same FPGA</a:t>
            </a:r>
          </a:p>
        </p:txBody>
      </p:sp>
      <p:sp>
        <p:nvSpPr>
          <p:cNvPr id="72" name="Segnaposto contenuto 2">
            <a:extLst>
              <a:ext uri="{FF2B5EF4-FFF2-40B4-BE49-F238E27FC236}">
                <a16:creationId xmlns:a16="http://schemas.microsoft.com/office/drawing/2014/main" xmlns="" id="{A353E071-DABB-4176-BB66-E58C4615AD27}"/>
              </a:ext>
            </a:extLst>
          </p:cNvPr>
          <p:cNvSpPr txBox="1">
            <a:spLocks/>
          </p:cNvSpPr>
          <p:nvPr/>
        </p:nvSpPr>
        <p:spPr>
          <a:xfrm>
            <a:off x="2459461" y="4196266"/>
            <a:ext cx="2027088" cy="1520185"/>
          </a:xfrm>
          <a:prstGeom prst="rect">
            <a:avLst/>
          </a:prstGeom>
        </p:spPr>
        <p:txBody>
          <a:bodyPr vert="horz" lIns="68580" tIns="34290" rIns="68580" bIns="3429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TMR to generate redundant configuration</a:t>
            </a:r>
          </a:p>
          <a:p>
            <a:r>
              <a:rPr lang="en-US" sz="2400" dirty="0"/>
              <a:t>Low repair latency</a:t>
            </a:r>
          </a:p>
          <a:p>
            <a:r>
              <a:rPr lang="en-US" sz="2400" dirty="0"/>
              <a:t>Very high correction capability</a:t>
            </a:r>
          </a:p>
          <a:p>
            <a:r>
              <a:rPr lang="en-US" sz="2400" dirty="0"/>
              <a:t>Requires third party layout tools (</a:t>
            </a:r>
            <a:r>
              <a:rPr lang="en-US" sz="2400" dirty="0" err="1"/>
              <a:t>RapidSmith</a:t>
            </a:r>
            <a:r>
              <a:rPr lang="en-US" sz="2400" dirty="0"/>
              <a:t>)</a:t>
            </a:r>
          </a:p>
          <a:p>
            <a:r>
              <a:rPr lang="en-US" sz="2400" dirty="0"/>
              <a:t>3x dynamic power </a:t>
            </a:r>
            <a:r>
              <a:rPr lang="en-US" sz="2400" dirty="0" err="1"/>
              <a:t>wrt</a:t>
            </a:r>
            <a:r>
              <a:rPr lang="en-US" sz="2400" dirty="0"/>
              <a:t> unprotected design</a:t>
            </a:r>
          </a:p>
        </p:txBody>
      </p:sp>
      <p:sp>
        <p:nvSpPr>
          <p:cNvPr id="73" name="Segnaposto contenuto 2">
            <a:extLst>
              <a:ext uri="{FF2B5EF4-FFF2-40B4-BE49-F238E27FC236}">
                <a16:creationId xmlns:a16="http://schemas.microsoft.com/office/drawing/2014/main" xmlns="" id="{EAD300D5-A3C6-42B8-A04E-05F8F7AB80BF}"/>
              </a:ext>
            </a:extLst>
          </p:cNvPr>
          <p:cNvSpPr txBox="1">
            <a:spLocks/>
          </p:cNvSpPr>
          <p:nvPr/>
        </p:nvSpPr>
        <p:spPr>
          <a:xfrm>
            <a:off x="2359508" y="2759657"/>
            <a:ext cx="2127041" cy="998521"/>
          </a:xfrm>
          <a:prstGeom prst="rect">
            <a:avLst/>
          </a:prstGeom>
        </p:spPr>
        <p:txBody>
          <a:bodyPr vert="horz" lIns="68580" tIns="34290" rIns="68580" bIns="3429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Minimal power consumption increase</a:t>
            </a:r>
          </a:p>
          <a:p>
            <a:r>
              <a:rPr lang="en-US" sz="2400" dirty="0"/>
              <a:t>Repair requires readback of whole cluster, latency depends on cluster size</a:t>
            </a:r>
          </a:p>
          <a:p>
            <a:r>
              <a:rPr lang="en-US" sz="2400" dirty="0"/>
              <a:t>Correction capability depends on number of parity bits</a:t>
            </a:r>
          </a:p>
        </p:txBody>
      </p:sp>
      <p:pic>
        <p:nvPicPr>
          <p:cNvPr id="74" name="Picture 6">
            <a:extLst>
              <a:ext uri="{FF2B5EF4-FFF2-40B4-BE49-F238E27FC236}">
                <a16:creationId xmlns:a16="http://schemas.microsoft.com/office/drawing/2014/main" xmlns="" id="{6E0526C8-FEB1-406D-A401-520001D79E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74" t="12188" r="11250" b="11920"/>
          <a:stretch/>
        </p:blipFill>
        <p:spPr>
          <a:xfrm>
            <a:off x="2475032" y="5357711"/>
            <a:ext cx="267462" cy="265772"/>
          </a:xfrm>
          <a:prstGeom prst="rect">
            <a:avLst/>
          </a:prstGeom>
        </p:spPr>
      </p:pic>
      <p:pic>
        <p:nvPicPr>
          <p:cNvPr id="76" name="Picture 6">
            <a:extLst>
              <a:ext uri="{FF2B5EF4-FFF2-40B4-BE49-F238E27FC236}">
                <a16:creationId xmlns:a16="http://schemas.microsoft.com/office/drawing/2014/main" xmlns="" id="{5B59D293-E4BA-4364-B464-608796CA74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74" t="12188" r="11250" b="11920"/>
          <a:stretch/>
        </p:blipFill>
        <p:spPr>
          <a:xfrm>
            <a:off x="2313569" y="3402436"/>
            <a:ext cx="267462" cy="265772"/>
          </a:xfrm>
          <a:prstGeom prst="rect">
            <a:avLst/>
          </a:prstGeom>
        </p:spPr>
      </p:pic>
      <p:pic>
        <p:nvPicPr>
          <p:cNvPr id="77" name="Picture 6">
            <a:extLst>
              <a:ext uri="{FF2B5EF4-FFF2-40B4-BE49-F238E27FC236}">
                <a16:creationId xmlns:a16="http://schemas.microsoft.com/office/drawing/2014/main" xmlns="" id="{413A531F-EF5C-4127-ACF6-1B12D370E6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74" t="12188" r="11250" b="11920"/>
          <a:stretch/>
        </p:blipFill>
        <p:spPr>
          <a:xfrm>
            <a:off x="2313569" y="3066235"/>
            <a:ext cx="267462" cy="265772"/>
          </a:xfrm>
          <a:prstGeom prst="rect">
            <a:avLst/>
          </a:prstGeom>
        </p:spPr>
      </p:pic>
      <p:sp>
        <p:nvSpPr>
          <p:cNvPr id="78" name="Segnaposto contenuto 2">
            <a:extLst>
              <a:ext uri="{FF2B5EF4-FFF2-40B4-BE49-F238E27FC236}">
                <a16:creationId xmlns:a16="http://schemas.microsoft.com/office/drawing/2014/main" xmlns="" id="{815BB6F2-3D6E-49C9-97A9-9DF38524B043}"/>
              </a:ext>
            </a:extLst>
          </p:cNvPr>
          <p:cNvSpPr txBox="1">
            <a:spLocks/>
          </p:cNvSpPr>
          <p:nvPr/>
        </p:nvSpPr>
        <p:spPr>
          <a:xfrm>
            <a:off x="7844986" y="2022751"/>
            <a:ext cx="1209512" cy="1544234"/>
          </a:xfrm>
          <a:prstGeom prst="rect">
            <a:avLst/>
          </a:prstGeom>
        </p:spPr>
        <p:txBody>
          <a:bodyPr vert="horz" lIns="68580" tIns="34290" rIns="68580" bIns="3429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Very high correction capability</a:t>
            </a:r>
          </a:p>
          <a:p>
            <a:r>
              <a:rPr lang="en-US" sz="2400" dirty="0"/>
              <a:t>Low repair latency</a:t>
            </a:r>
          </a:p>
          <a:p>
            <a:r>
              <a:rPr lang="en-US" sz="2400" dirty="0"/>
              <a:t>3x quiescent power </a:t>
            </a:r>
          </a:p>
          <a:p>
            <a:r>
              <a:rPr lang="en-US" sz="2400" dirty="0"/>
              <a:t>3x dynamic power</a:t>
            </a:r>
          </a:p>
        </p:txBody>
      </p:sp>
      <p:pic>
        <p:nvPicPr>
          <p:cNvPr id="79" name="Picture 6">
            <a:extLst>
              <a:ext uri="{FF2B5EF4-FFF2-40B4-BE49-F238E27FC236}">
                <a16:creationId xmlns:a16="http://schemas.microsoft.com/office/drawing/2014/main" xmlns="" id="{03E3BCAD-9934-43EC-81C7-9920584A02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74" t="12188" r="11250" b="11920"/>
          <a:stretch/>
        </p:blipFill>
        <p:spPr>
          <a:xfrm>
            <a:off x="2459461" y="5048867"/>
            <a:ext cx="267462" cy="265772"/>
          </a:xfrm>
          <a:prstGeom prst="rect">
            <a:avLst/>
          </a:prstGeom>
        </p:spPr>
      </p:pic>
      <p:pic>
        <p:nvPicPr>
          <p:cNvPr id="82" name="Immagine 11">
            <a:extLst>
              <a:ext uri="{FF2B5EF4-FFF2-40B4-BE49-F238E27FC236}">
                <a16:creationId xmlns:a16="http://schemas.microsoft.com/office/drawing/2014/main" xmlns="" id="{BA17C7D1-17F6-46CE-B9C8-35AFAFF3E5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7252" y="2440478"/>
            <a:ext cx="584390" cy="551102"/>
          </a:xfrm>
          <a:prstGeom prst="rect">
            <a:avLst/>
          </a:prstGeom>
        </p:spPr>
      </p:pic>
      <p:pic>
        <p:nvPicPr>
          <p:cNvPr id="81" name="Immagine 11">
            <a:extLst>
              <a:ext uri="{FF2B5EF4-FFF2-40B4-BE49-F238E27FC236}">
                <a16:creationId xmlns:a16="http://schemas.microsoft.com/office/drawing/2014/main" xmlns="" id="{946E7809-C19E-4979-9E3B-8A82B0C7D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2207" y="2663021"/>
            <a:ext cx="584390" cy="551102"/>
          </a:xfrm>
          <a:prstGeom prst="rect">
            <a:avLst/>
          </a:prstGeom>
        </p:spPr>
      </p:pic>
      <p:pic>
        <p:nvPicPr>
          <p:cNvPr id="80" name="Immagine 11">
            <a:extLst>
              <a:ext uri="{FF2B5EF4-FFF2-40B4-BE49-F238E27FC236}">
                <a16:creationId xmlns:a16="http://schemas.microsoft.com/office/drawing/2014/main" xmlns="" id="{BF5BCBB1-8636-46CD-B2DE-805C445FCB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0014" y="2938135"/>
            <a:ext cx="584390" cy="551102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8CAD32BB-AB25-4972-BF97-A8292674EC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3534" y="2727495"/>
            <a:ext cx="267462" cy="266273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4F056424-5FB1-4924-BE46-DA27E8DA37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59837" y="4738166"/>
            <a:ext cx="267086" cy="2659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352A4D61-BB80-4AD5-8FF5-69ABC93812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30232" y="2076251"/>
            <a:ext cx="267462" cy="266273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6DAA1872-7C63-4504-908C-B0F33C9E0D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21088" y="2483746"/>
            <a:ext cx="267462" cy="266273"/>
          </a:xfrm>
          <a:prstGeom prst="rect">
            <a:avLst/>
          </a:prstGeom>
        </p:spPr>
      </p:pic>
      <p:pic>
        <p:nvPicPr>
          <p:cNvPr id="100" name="Picture 6">
            <a:extLst>
              <a:ext uri="{FF2B5EF4-FFF2-40B4-BE49-F238E27FC236}">
                <a16:creationId xmlns:a16="http://schemas.microsoft.com/office/drawing/2014/main" xmlns="" id="{198D8C6B-6405-4904-B197-DF83239658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74" t="12188" r="11250" b="11920"/>
          <a:stretch/>
        </p:blipFill>
        <p:spPr>
          <a:xfrm>
            <a:off x="7832108" y="3223887"/>
            <a:ext cx="267462" cy="265772"/>
          </a:xfrm>
          <a:prstGeom prst="rect">
            <a:avLst/>
          </a:prstGeom>
        </p:spPr>
      </p:pic>
      <p:pic>
        <p:nvPicPr>
          <p:cNvPr id="101" name="Picture 6">
            <a:extLst>
              <a:ext uri="{FF2B5EF4-FFF2-40B4-BE49-F238E27FC236}">
                <a16:creationId xmlns:a16="http://schemas.microsoft.com/office/drawing/2014/main" xmlns="" id="{46E8992C-5737-43ED-8D01-6F8ADAE259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74" t="12188" r="11250" b="11920"/>
          <a:stretch/>
        </p:blipFill>
        <p:spPr>
          <a:xfrm>
            <a:off x="7832108" y="2846543"/>
            <a:ext cx="267462" cy="265772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17AC5DF0-A6A3-4DC0-A255-089D5157576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309" r="20013"/>
          <a:stretch/>
        </p:blipFill>
        <p:spPr>
          <a:xfrm>
            <a:off x="4666174" y="3802718"/>
            <a:ext cx="840086" cy="949823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EFEC6877-8BBB-4C58-94F1-ECF98E4D0AA9}"/>
              </a:ext>
            </a:extLst>
          </p:cNvPr>
          <p:cNvCxnSpPr>
            <a:cxnSpLocks/>
          </p:cNvCxnSpPr>
          <p:nvPr/>
        </p:nvCxnSpPr>
        <p:spPr>
          <a:xfrm flipV="1">
            <a:off x="5674404" y="3214123"/>
            <a:ext cx="122124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F39BE072-F9ED-4806-A79A-88B2B7803883}"/>
              </a:ext>
            </a:extLst>
          </p:cNvPr>
          <p:cNvCxnSpPr>
            <a:cxnSpLocks/>
          </p:cNvCxnSpPr>
          <p:nvPr/>
        </p:nvCxnSpPr>
        <p:spPr>
          <a:xfrm flipV="1">
            <a:off x="5836597" y="2953118"/>
            <a:ext cx="105905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3CB5643A-FDD0-455F-9578-B89B571E0A42}"/>
              </a:ext>
            </a:extLst>
          </p:cNvPr>
          <p:cNvCxnSpPr>
            <a:cxnSpLocks/>
          </p:cNvCxnSpPr>
          <p:nvPr/>
        </p:nvCxnSpPr>
        <p:spPr>
          <a:xfrm>
            <a:off x="6015322" y="2702633"/>
            <a:ext cx="88033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CC57C2DD-74D8-4A3F-85DB-7450369B37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0211" y="4449865"/>
            <a:ext cx="267086" cy="265900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F56050-1F6F-43E6-8E1F-5305F2F54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Modular Redundancy and Scrubbing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B3ADC92-0F6A-44ED-A23C-3F4E852DA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526" y="1920479"/>
            <a:ext cx="4050450" cy="48240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MTTF in TMR systems is worse than MTTF for each module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0D1EC2E-8B50-4D1E-97D8-479AA92B3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226" y="2024844"/>
            <a:ext cx="3898776" cy="3076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377EF2B-4B76-4DBA-BCBB-75DCE6984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62" y="2456893"/>
            <a:ext cx="1620180" cy="117394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915052FB-B740-4265-ACE2-9BCBFA5F6370}"/>
              </a:ext>
            </a:extLst>
          </p:cNvPr>
          <p:cNvSpPr txBox="1">
            <a:spLocks/>
          </p:cNvSpPr>
          <p:nvPr/>
        </p:nvSpPr>
        <p:spPr>
          <a:xfrm>
            <a:off x="359532" y="3719377"/>
            <a:ext cx="3672408" cy="1005767"/>
          </a:xfrm>
          <a:prstGeom prst="rect">
            <a:avLst/>
          </a:prstGeom>
        </p:spPr>
        <p:txBody>
          <a:bodyPr vert="horz" lIns="68580" tIns="34290" rIns="68580" bIns="3429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Reliability needs to stay high</a:t>
            </a:r>
          </a:p>
          <a:p>
            <a:r>
              <a:rPr lang="en-US" sz="2400" dirty="0"/>
              <a:t>Triple Modular Redundancy (TMR) needs scrubbing of configuration to be effective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28</a:t>
            </a:fld>
            <a:endParaRPr lang="en-US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Macro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Option Explicit</a:t>
            </a:r>
          </a:p>
          <a:p>
            <a:r>
              <a:rPr lang="en-US" dirty="0"/>
              <a:t>Public Sub </a:t>
            </a:r>
            <a:r>
              <a:rPr lang="en-US" dirty="0" err="1"/>
              <a:t>ChangeSpellCheckingLanguage</a:t>
            </a:r>
            <a:r>
              <a:rPr lang="en-US" dirty="0"/>
              <a:t>()</a:t>
            </a:r>
          </a:p>
          <a:p>
            <a:r>
              <a:rPr lang="en-US" dirty="0"/>
              <a:t>    Dim j As Integer, k As Integer, </a:t>
            </a:r>
            <a:r>
              <a:rPr lang="en-US" dirty="0" err="1"/>
              <a:t>scount</a:t>
            </a:r>
            <a:r>
              <a:rPr lang="en-US" dirty="0"/>
              <a:t> As Integer, </a:t>
            </a:r>
            <a:r>
              <a:rPr lang="en-US" dirty="0" err="1"/>
              <a:t>fcount</a:t>
            </a:r>
            <a:r>
              <a:rPr lang="en-US" dirty="0"/>
              <a:t> As Integer</a:t>
            </a:r>
          </a:p>
          <a:p>
            <a:r>
              <a:rPr lang="en-US" dirty="0"/>
              <a:t>    </a:t>
            </a:r>
            <a:r>
              <a:rPr lang="en-US" dirty="0" err="1"/>
              <a:t>scount</a:t>
            </a:r>
            <a:r>
              <a:rPr lang="en-US" dirty="0"/>
              <a:t> = </a:t>
            </a:r>
            <a:r>
              <a:rPr lang="en-US" dirty="0" err="1"/>
              <a:t>ActivePresentation.Slides.Count</a:t>
            </a:r>
            <a:endParaRPr lang="en-US" dirty="0"/>
          </a:p>
          <a:p>
            <a:r>
              <a:rPr lang="en-US" dirty="0"/>
              <a:t>    For j = 1 To </a:t>
            </a:r>
            <a:r>
              <a:rPr lang="en-US" dirty="0" err="1"/>
              <a:t>scount</a:t>
            </a:r>
            <a:endParaRPr lang="en-US" dirty="0"/>
          </a:p>
          <a:p>
            <a:r>
              <a:rPr lang="en-US" dirty="0"/>
              <a:t>        </a:t>
            </a:r>
            <a:r>
              <a:rPr lang="en-US" dirty="0" err="1"/>
              <a:t>fcount</a:t>
            </a:r>
            <a:r>
              <a:rPr lang="en-US" dirty="0"/>
              <a:t> = </a:t>
            </a:r>
            <a:r>
              <a:rPr lang="en-US" dirty="0" err="1"/>
              <a:t>ActivePresentation.Slides</a:t>
            </a:r>
            <a:r>
              <a:rPr lang="en-US" dirty="0"/>
              <a:t>(j).</a:t>
            </a:r>
            <a:r>
              <a:rPr lang="en-US" dirty="0" err="1"/>
              <a:t>Shapes.Count</a:t>
            </a:r>
            <a:endParaRPr lang="en-US" dirty="0"/>
          </a:p>
          <a:p>
            <a:r>
              <a:rPr lang="en-US" dirty="0"/>
              <a:t>        For k = 1 To </a:t>
            </a:r>
            <a:r>
              <a:rPr lang="en-US" dirty="0" err="1"/>
              <a:t>fcount</a:t>
            </a:r>
            <a:endParaRPr lang="en-US" dirty="0"/>
          </a:p>
          <a:p>
            <a:r>
              <a:rPr lang="en-US" dirty="0"/>
              <a:t>            If </a:t>
            </a:r>
            <a:r>
              <a:rPr lang="en-US" dirty="0" err="1"/>
              <a:t>ActivePresentation.Slides</a:t>
            </a:r>
            <a:r>
              <a:rPr lang="en-US" dirty="0"/>
              <a:t>(j).Shapes(k).</a:t>
            </a:r>
            <a:r>
              <a:rPr lang="en-US" dirty="0" err="1"/>
              <a:t>HasTextFrame</a:t>
            </a:r>
            <a:r>
              <a:rPr lang="en-US" dirty="0"/>
              <a:t> Then</a:t>
            </a:r>
          </a:p>
          <a:p>
            <a:r>
              <a:rPr lang="en-US" dirty="0"/>
              <a:t>                </a:t>
            </a:r>
            <a:r>
              <a:rPr lang="en-US" dirty="0" err="1"/>
              <a:t>ActivePresentation.Slides</a:t>
            </a:r>
            <a:r>
              <a:rPr lang="en-US" dirty="0"/>
              <a:t>(j).Shapes(k) _</a:t>
            </a:r>
          </a:p>
          <a:p>
            <a:r>
              <a:rPr lang="en-US" dirty="0"/>
              <a:t>                .</a:t>
            </a:r>
            <a:r>
              <a:rPr lang="en-US" dirty="0" err="1"/>
              <a:t>TextFrame.TextRange.LanguageID</a:t>
            </a:r>
            <a:r>
              <a:rPr lang="en-US" dirty="0"/>
              <a:t> = </a:t>
            </a:r>
            <a:r>
              <a:rPr lang="en-US" dirty="0" err="1"/>
              <a:t>msoLanguageIDEnglishUS</a:t>
            </a:r>
            <a:endParaRPr lang="en-US" dirty="0"/>
          </a:p>
          <a:p>
            <a:r>
              <a:rPr lang="en-US" dirty="0"/>
              <a:t>            End If</a:t>
            </a:r>
          </a:p>
          <a:p>
            <a:r>
              <a:rPr lang="en-US" dirty="0"/>
              <a:t>        Next k</a:t>
            </a:r>
          </a:p>
          <a:p>
            <a:r>
              <a:rPr lang="en-US" dirty="0"/>
              <a:t>    Next j</a:t>
            </a:r>
          </a:p>
          <a:p>
            <a:r>
              <a:rPr lang="en-US" dirty="0"/>
              <a:t>End Sub</a:t>
            </a:r>
          </a:p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29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53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265" y="3311534"/>
            <a:ext cx="3402378" cy="226412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5068" y="20731"/>
            <a:ext cx="8229600" cy="857250"/>
          </a:xfrm>
        </p:spPr>
        <p:txBody>
          <a:bodyPr/>
          <a:lstStyle/>
          <a:p>
            <a:r>
              <a:rPr lang="en-US" sz="4000" dirty="0"/>
              <a:t>Motivation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71655" y="991402"/>
            <a:ext cx="4612297" cy="528427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SRAM-based FPGAs widely adopted in TDAQ systems for HEP, mostly off-detector</a:t>
            </a:r>
          </a:p>
          <a:p>
            <a:r>
              <a:rPr lang="en-US" dirty="0"/>
              <a:t>Limited usage on-detector, commercial grade FPGAs sensitive to radiation</a:t>
            </a:r>
          </a:p>
          <a:p>
            <a:r>
              <a:rPr lang="en-US" dirty="0" smtClean="0"/>
              <a:t>Rad-hard </a:t>
            </a:r>
            <a:r>
              <a:rPr lang="en-US" dirty="0"/>
              <a:t>SRAM-based FPGAs </a:t>
            </a:r>
            <a:r>
              <a:rPr lang="en-US" dirty="0" smtClean="0"/>
              <a:t>do exist </a:t>
            </a:r>
            <a:r>
              <a:rPr lang="en-US" dirty="0"/>
              <a:t>but</a:t>
            </a:r>
          </a:p>
          <a:p>
            <a:pPr lvl="1"/>
            <a:r>
              <a:rPr lang="en-US" dirty="0"/>
              <a:t>very expensive </a:t>
            </a:r>
            <a:r>
              <a:rPr lang="en-US" dirty="0" smtClean="0"/>
              <a:t>(~10k</a:t>
            </a:r>
            <a:r>
              <a:rPr lang="en-US" dirty="0"/>
              <a:t>$ per unit), </a:t>
            </a:r>
            <a:r>
              <a:rPr lang="en-US" dirty="0" smtClean="0"/>
              <a:t>unpractical for </a:t>
            </a:r>
            <a:r>
              <a:rPr lang="en-US" dirty="0"/>
              <a:t>HEP (&gt;1 </a:t>
            </a:r>
            <a:r>
              <a:rPr lang="en-US" dirty="0" err="1"/>
              <a:t>kunits</a:t>
            </a:r>
            <a:r>
              <a:rPr lang="en-US" dirty="0"/>
              <a:t> needed per experiment) </a:t>
            </a:r>
          </a:p>
          <a:p>
            <a:pPr lvl="1"/>
            <a:r>
              <a:rPr lang="en-US" dirty="0"/>
              <a:t>Latest generations normally not available as rad-hard (today V5 is available)</a:t>
            </a:r>
          </a:p>
          <a:p>
            <a:r>
              <a:rPr lang="en-US" dirty="0"/>
              <a:t>Characterize and protect commercial grade devices from radiation effects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547" y="1716162"/>
            <a:ext cx="756084" cy="713016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7559" y="1809998"/>
            <a:ext cx="756084" cy="713016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5571" y="1907072"/>
            <a:ext cx="756084" cy="713016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12" y="3389062"/>
            <a:ext cx="483903" cy="568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4731" y="5203889"/>
            <a:ext cx="787269" cy="7872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80EB6A7-8475-4D27-B060-6A83280F92B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581"/>
          <a:stretch/>
        </p:blipFill>
        <p:spPr>
          <a:xfrm>
            <a:off x="297957" y="1158704"/>
            <a:ext cx="2670431" cy="1847686"/>
          </a:xfrm>
          <a:prstGeom prst="rect">
            <a:avLst/>
          </a:prstGeom>
        </p:spPr>
      </p:pic>
      <p:cxnSp>
        <p:nvCxnSpPr>
          <p:cNvPr id="10" name="Connettore 2 9"/>
          <p:cNvCxnSpPr>
            <a:cxnSpLocks/>
            <a:stCxn id="6" idx="1"/>
          </p:cNvCxnSpPr>
          <p:nvPr/>
        </p:nvCxnSpPr>
        <p:spPr>
          <a:xfrm flipH="1">
            <a:off x="2310380" y="2072670"/>
            <a:ext cx="989167" cy="1543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magine 11">
            <a:extLst>
              <a:ext uri="{FF2B5EF4-FFF2-40B4-BE49-F238E27FC236}">
                <a16:creationId xmlns:a16="http://schemas.microsoft.com/office/drawing/2014/main" xmlns="" id="{D6597865-D173-41CF-8E38-E76C34B4C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6493" y="3593851"/>
            <a:ext cx="771760" cy="727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6CA16D9-DD74-435B-B06C-90C9117953D6}"/>
              </a:ext>
            </a:extLst>
          </p:cNvPr>
          <p:cNvSpPr txBox="1"/>
          <p:nvPr/>
        </p:nvSpPr>
        <p:spPr>
          <a:xfrm>
            <a:off x="2253900" y="2529889"/>
            <a:ext cx="687626" cy="431744"/>
          </a:xfrm>
          <a:prstGeom prst="rect">
            <a:avLst/>
          </a:prstGeom>
          <a:solidFill>
            <a:schemeClr val="bg1"/>
          </a:solidFill>
        </p:spPr>
        <p:txBody>
          <a:bodyPr vert="horz" wrap="none" lIns="68580" tIns="34290" rIns="68580" bIns="34290" rtlCol="0">
            <a:normAutofit fontScale="62500" lnSpcReduction="20000"/>
          </a:bodyPr>
          <a:lstStyle/>
          <a:p>
            <a:r>
              <a:rPr lang="en-US" sz="1500" dirty="0"/>
              <a:t>off-detector</a:t>
            </a:r>
          </a:p>
          <a:p>
            <a:r>
              <a:rPr lang="en-US" sz="1500" dirty="0"/>
              <a:t>readout </a:t>
            </a:r>
          </a:p>
          <a:p>
            <a:r>
              <a:rPr lang="en-US" sz="1500" dirty="0"/>
              <a:t>electronics</a:t>
            </a:r>
          </a:p>
        </p:txBody>
      </p:sp>
      <p:sp>
        <p:nvSpPr>
          <p:cNvPr id="26" name="&quot;Not Allowed&quot; Symbol 25">
            <a:extLst>
              <a:ext uri="{FF2B5EF4-FFF2-40B4-BE49-F238E27FC236}">
                <a16:creationId xmlns:a16="http://schemas.microsoft.com/office/drawing/2014/main" xmlns="" id="{1D096F0F-3531-427F-B11E-B5803E9DA2F9}"/>
              </a:ext>
            </a:extLst>
          </p:cNvPr>
          <p:cNvSpPr/>
          <p:nvPr/>
        </p:nvSpPr>
        <p:spPr>
          <a:xfrm rot="19061890">
            <a:off x="2269170" y="3671462"/>
            <a:ext cx="651694" cy="611126"/>
          </a:xfrm>
          <a:prstGeom prst="noSmoking">
            <a:avLst>
              <a:gd name="adj" fmla="val 15234"/>
            </a:avLst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9E2C4A9-7288-480A-A206-E03ACFCBC0F5}"/>
              </a:ext>
            </a:extLst>
          </p:cNvPr>
          <p:cNvSpPr txBox="1"/>
          <p:nvPr/>
        </p:nvSpPr>
        <p:spPr>
          <a:xfrm>
            <a:off x="1844649" y="3079853"/>
            <a:ext cx="747725" cy="234365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050" dirty="0"/>
              <a:t>10 - 100 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E7D1D0A-6932-4ED2-B8A1-23D9BE049BD1}"/>
              </a:ext>
            </a:extLst>
          </p:cNvPr>
          <p:cNvSpPr txBox="1"/>
          <p:nvPr/>
        </p:nvSpPr>
        <p:spPr>
          <a:xfrm>
            <a:off x="1067771" y="974533"/>
            <a:ext cx="1900617" cy="318727"/>
          </a:xfrm>
          <a:prstGeom prst="rect">
            <a:avLst/>
          </a:prstGeom>
          <a:noFill/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500" dirty="0"/>
              <a:t>Counting room</a:t>
            </a:r>
          </a:p>
        </p:txBody>
      </p:sp>
      <p:sp>
        <p:nvSpPr>
          <p:cNvPr id="5" name="Freccia bidirezionale verticale 4"/>
          <p:cNvSpPr/>
          <p:nvPr/>
        </p:nvSpPr>
        <p:spPr>
          <a:xfrm>
            <a:off x="1500290" y="2829643"/>
            <a:ext cx="344359" cy="648072"/>
          </a:xfrm>
          <a:prstGeom prst="upDownArrow">
            <a:avLst>
              <a:gd name="adj1" fmla="val 4580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3782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224"/>
    </mc:Choice>
    <mc:Fallback>
      <p:transition spd="slow" advTm="562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434" y="2046808"/>
            <a:ext cx="2496455" cy="102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7111" y="79156"/>
            <a:ext cx="6667500" cy="603647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it-IT" sz="4000" dirty="0"/>
              <a:t>Configuration vs Radiation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336866" y="3117039"/>
            <a:ext cx="5956389" cy="175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000" dirty="0"/>
              <a:t>Classic correction (“scrubbing”) methods:</a:t>
            </a:r>
          </a:p>
          <a:p>
            <a:pPr lvl="1" eaLnBrk="1" hangingPunct="1">
              <a:defRPr/>
            </a:pPr>
            <a:r>
              <a:rPr lang="en-US" sz="1600" dirty="0"/>
              <a:t>Vendor-provided error correcting codes, add few parity bits, </a:t>
            </a:r>
            <a:r>
              <a:rPr lang="en-US" sz="1600" dirty="0">
                <a:solidFill>
                  <a:srgbClr val="FF0000"/>
                </a:solidFill>
              </a:rPr>
              <a:t>can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correct 1 upset in few kb of configuration data</a:t>
            </a:r>
          </a:p>
          <a:p>
            <a:pPr lvl="1" eaLnBrk="1" hangingPunct="1">
              <a:defRPr/>
            </a:pPr>
            <a:r>
              <a:rPr lang="en-US" sz="1600" dirty="0"/>
              <a:t>External radiation hardened memory with golden configuration =&gt; 100% correction, but </a:t>
            </a:r>
            <a:r>
              <a:rPr lang="en-US" sz="1600" dirty="0">
                <a:solidFill>
                  <a:srgbClr val="FF0000"/>
                </a:solidFill>
              </a:rPr>
              <a:t>system more complex, expensive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151" y="1013682"/>
            <a:ext cx="8303715" cy="941822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/>
              <a:t>SRAM-based FPGAs are the most powerful and the most used but</a:t>
            </a:r>
          </a:p>
          <a:p>
            <a:pPr lvl="1" eaLnBrk="1" hangingPunct="1">
              <a:defRPr/>
            </a:pPr>
            <a:r>
              <a:rPr lang="en-US" dirty="0"/>
              <a:t>Radiation may induce upsets in the </a:t>
            </a:r>
            <a:r>
              <a:rPr lang="en-US" dirty="0" smtClean="0"/>
              <a:t>SRAM altering the functionality</a:t>
            </a:r>
            <a:endParaRPr lang="en-US" dirty="0"/>
          </a:p>
        </p:txBody>
      </p:sp>
      <p:pic>
        <p:nvPicPr>
          <p:cNvPr id="12299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44" y="2217027"/>
            <a:ext cx="1422222" cy="139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12374" t="12188" r="11250" b="11920"/>
          <a:stretch/>
        </p:blipFill>
        <p:spPr>
          <a:xfrm>
            <a:off x="2581654" y="3515071"/>
            <a:ext cx="370114" cy="367775"/>
          </a:xfrm>
          <a:prstGeom prst="rect">
            <a:avLst/>
          </a:prstGeom>
        </p:spPr>
      </p:pic>
      <p:pic>
        <p:nvPicPr>
          <p:cNvPr id="16" name="Picture 6"/>
          <p:cNvPicPr>
            <a:picLocks noChangeAspect="1"/>
          </p:cNvPicPr>
          <p:nvPr/>
        </p:nvPicPr>
        <p:blipFill rotWithShape="1">
          <a:blip r:embed="rId6"/>
          <a:srcRect l="12374" t="12188" r="11250" b="11920"/>
          <a:stretch/>
        </p:blipFill>
        <p:spPr>
          <a:xfrm>
            <a:off x="2581654" y="3881220"/>
            <a:ext cx="370114" cy="367775"/>
          </a:xfrm>
          <a:prstGeom prst="rect">
            <a:avLst/>
          </a:prstGeom>
        </p:spPr>
      </p:pic>
      <p:sp>
        <p:nvSpPr>
          <p:cNvPr id="17" name="Rectangle 3">
            <a:extLst>
              <a:ext uri="{FF2B5EF4-FFF2-40B4-BE49-F238E27FC236}">
                <a16:creationId xmlns:a16="http://schemas.microsoft.com/office/drawing/2014/main" xmlns="" id="{4C256F31-CEA8-4995-987F-DC7D1599B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5177" y="5020101"/>
            <a:ext cx="6041898" cy="87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000" kern="0" dirty="0"/>
              <a:t>Generate redundant configuration </a:t>
            </a:r>
          </a:p>
          <a:p>
            <a:pPr lvl="1" eaLnBrk="1" hangingPunct="1">
              <a:defRPr/>
            </a:pPr>
            <a:r>
              <a:rPr lang="en-US" sz="1600" kern="0" dirty="0"/>
              <a:t>High correction capability (100%, when no homologous bits are hit at the same time)</a:t>
            </a:r>
          </a:p>
          <a:p>
            <a:pPr lvl="1" eaLnBrk="1" hangingPunct="1">
              <a:defRPr/>
            </a:pPr>
            <a:r>
              <a:rPr lang="en-US" sz="1600" kern="0" dirty="0"/>
              <a:t>No external memory needed ! </a:t>
            </a:r>
          </a:p>
        </p:txBody>
      </p:sp>
      <p:pic>
        <p:nvPicPr>
          <p:cNvPr id="18" name="Immagine 1">
            <a:extLst>
              <a:ext uri="{FF2B5EF4-FFF2-40B4-BE49-F238E27FC236}">
                <a16:creationId xmlns:a16="http://schemas.microsoft.com/office/drawing/2014/main" xmlns="" id="{2337079B-7BAA-4A0E-BF39-5DF15137FE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2236" y="4963640"/>
            <a:ext cx="851619" cy="851619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863" y="2033072"/>
            <a:ext cx="5114841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4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714477"/>
      </p:ext>
    </p:extLst>
  </p:cSld>
  <p:clrMapOvr>
    <a:masterClrMapping/>
  </p:clrMapOvr>
  <p:transition advTm="61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9205" y="101888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/>
              <a:t>TMR-based Redundant Configuration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96133" y="4674824"/>
            <a:ext cx="4825105" cy="129059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How to exploit </a:t>
            </a:r>
            <a:r>
              <a:rPr lang="en-US" dirty="0" smtClean="0"/>
              <a:t>redundant configuration </a:t>
            </a:r>
            <a:r>
              <a:rPr lang="en-US" dirty="0"/>
              <a:t>and…</a:t>
            </a:r>
          </a:p>
          <a:p>
            <a:pPr lvl="1"/>
            <a:r>
              <a:rPr lang="en-US" dirty="0"/>
              <a:t>…avoid usage of dedicated layout tools?</a:t>
            </a:r>
          </a:p>
          <a:p>
            <a:pPr lvl="1"/>
            <a:r>
              <a:rPr lang="en-US" dirty="0"/>
              <a:t>…decouple scrubbing from TMR?</a:t>
            </a:r>
          </a:p>
          <a:p>
            <a:pPr lvl="1"/>
            <a:r>
              <a:rPr lang="en-US" dirty="0"/>
              <a:t>…minimize dynamic power increase?</a:t>
            </a: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xmlns="" id="{AE3BCDE1-9CA6-4833-B080-3CACEDE0CFE3}"/>
              </a:ext>
            </a:extLst>
          </p:cNvPr>
          <p:cNvSpPr txBox="1">
            <a:spLocks/>
          </p:cNvSpPr>
          <p:nvPr/>
        </p:nvSpPr>
        <p:spPr>
          <a:xfrm>
            <a:off x="2191292" y="1862826"/>
            <a:ext cx="2632256" cy="131992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100" dirty="0"/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xmlns="" id="{DBF500EE-2916-4F83-925E-0D3A1BBCCB24}"/>
              </a:ext>
            </a:extLst>
          </p:cNvPr>
          <p:cNvCxnSpPr>
            <a:cxnSpLocks/>
            <a:stCxn id="7" idx="3"/>
          </p:cNvCxnSpPr>
          <p:nvPr/>
        </p:nvCxnSpPr>
        <p:spPr>
          <a:xfrm flipH="1">
            <a:off x="1076260" y="2684930"/>
            <a:ext cx="2372158" cy="105254"/>
          </a:xfrm>
          <a:prstGeom prst="bentConnector5">
            <a:avLst>
              <a:gd name="adj1" fmla="val -9637"/>
              <a:gd name="adj2" fmla="val -882422"/>
              <a:gd name="adj3" fmla="val 111605"/>
            </a:avLst>
          </a:prstGeom>
          <a:ln w="19050">
            <a:solidFill>
              <a:srgbClr val="4A7E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70F70E99-6253-4983-91F9-2B22D49C3BFE}"/>
              </a:ext>
            </a:extLst>
          </p:cNvPr>
          <p:cNvCxnSpPr>
            <a:cxnSpLocks/>
          </p:cNvCxnSpPr>
          <p:nvPr/>
        </p:nvCxnSpPr>
        <p:spPr>
          <a:xfrm flipV="1">
            <a:off x="815081" y="2531047"/>
            <a:ext cx="43412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8EEC5CDB-4897-44E0-890A-AE702BBB5A8E}"/>
              </a:ext>
            </a:extLst>
          </p:cNvPr>
          <p:cNvCxnSpPr>
            <a:cxnSpLocks/>
          </p:cNvCxnSpPr>
          <p:nvPr/>
        </p:nvCxnSpPr>
        <p:spPr>
          <a:xfrm flipV="1">
            <a:off x="796918" y="2289240"/>
            <a:ext cx="65179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D3ACA04E-1298-4854-A533-FCA4E8AE7327}"/>
              </a:ext>
            </a:extLst>
          </p:cNvPr>
          <p:cNvSpPr txBox="1"/>
          <p:nvPr/>
        </p:nvSpPr>
        <p:spPr>
          <a:xfrm>
            <a:off x="1300221" y="2371592"/>
            <a:ext cx="700893" cy="269369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FPGA 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11EAA21A-21D3-4B7C-9686-F49C46156E89}"/>
              </a:ext>
            </a:extLst>
          </p:cNvPr>
          <p:cNvSpPr txBox="1"/>
          <p:nvPr/>
        </p:nvSpPr>
        <p:spPr>
          <a:xfrm>
            <a:off x="1445872" y="2206018"/>
            <a:ext cx="700893" cy="269369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FPGA 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7A755D4F-3F8D-4112-81FE-A69ED5CF044C}"/>
              </a:ext>
            </a:extLst>
          </p:cNvPr>
          <p:cNvSpPr txBox="1"/>
          <p:nvPr/>
        </p:nvSpPr>
        <p:spPr>
          <a:xfrm>
            <a:off x="2049819" y="2389525"/>
            <a:ext cx="722816" cy="288696"/>
          </a:xfrm>
          <a:prstGeom prst="rect">
            <a:avLst/>
          </a:prstGeom>
        </p:spPr>
        <p:txBody>
          <a:bodyPr vert="horz" wrap="none" lIns="68580" tIns="34290" rIns="68580" bIns="34290" rtlCol="0">
            <a:normAutofit fontScale="77500" lnSpcReduction="20000"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Configuration</a:t>
            </a:r>
          </a:p>
          <a:p>
            <a:r>
              <a:rPr lang="en-US" sz="1200" dirty="0">
                <a:solidFill>
                  <a:srgbClr val="385D8A"/>
                </a:solidFill>
              </a:rPr>
              <a:t>Readback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2BDEED66-9FA7-4E19-BDB5-81B4E8748D43}"/>
              </a:ext>
            </a:extLst>
          </p:cNvPr>
          <p:cNvSpPr txBox="1"/>
          <p:nvPr/>
        </p:nvSpPr>
        <p:spPr>
          <a:xfrm>
            <a:off x="1664447" y="1899559"/>
            <a:ext cx="1498388" cy="176819"/>
          </a:xfrm>
          <a:prstGeom prst="rect">
            <a:avLst/>
          </a:prstGeom>
        </p:spPr>
        <p:txBody>
          <a:bodyPr vert="horz" wrap="none" lIns="68580" tIns="34290" rIns="68580" bIns="34290" rtlCol="0">
            <a:normAutofit fontScale="70000" lnSpcReduction="20000"/>
          </a:bodyPr>
          <a:lstStyle/>
          <a:p>
            <a:r>
              <a:rPr lang="en-US" sz="1200" dirty="0">
                <a:solidFill>
                  <a:srgbClr val="385D8A"/>
                </a:solidFill>
              </a:rPr>
              <a:t>Configuration Scrubbing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13BD29A4-3BE0-4B69-9327-ED24D578213C}"/>
              </a:ext>
            </a:extLst>
          </p:cNvPr>
          <p:cNvSpPr/>
          <p:nvPr/>
        </p:nvSpPr>
        <p:spPr>
          <a:xfrm>
            <a:off x="765265" y="2505318"/>
            <a:ext cx="63306" cy="617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C34AE2DD-6183-4DB7-BD84-126F6E35140D}"/>
              </a:ext>
            </a:extLst>
          </p:cNvPr>
          <p:cNvSpPr/>
          <p:nvPr/>
        </p:nvSpPr>
        <p:spPr>
          <a:xfrm>
            <a:off x="761133" y="2260633"/>
            <a:ext cx="63306" cy="617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C27E87D2-F285-4F7B-B626-9673F3BF3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315" y="1565309"/>
            <a:ext cx="2375307" cy="2038711"/>
          </a:xfrm>
          <a:prstGeom prst="rect">
            <a:avLst/>
          </a:prstGeom>
        </p:spPr>
      </p:pic>
      <p:sp>
        <p:nvSpPr>
          <p:cNvPr id="58" name="Segnaposto contenuto 2">
            <a:extLst>
              <a:ext uri="{FF2B5EF4-FFF2-40B4-BE49-F238E27FC236}">
                <a16:creationId xmlns:a16="http://schemas.microsoft.com/office/drawing/2014/main" xmlns="" id="{75294366-396C-47A4-A44F-8C727FB63E64}"/>
              </a:ext>
            </a:extLst>
          </p:cNvPr>
          <p:cNvSpPr txBox="1">
            <a:spLocks/>
          </p:cNvSpPr>
          <p:nvPr/>
        </p:nvSpPr>
        <p:spPr>
          <a:xfrm>
            <a:off x="314764" y="1180886"/>
            <a:ext cx="4508783" cy="29675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Redundant FPGAs with identical designs [1,2]</a:t>
            </a:r>
          </a:p>
          <a:p>
            <a:endParaRPr lang="en-US" sz="1600" dirty="0"/>
          </a:p>
        </p:txBody>
      </p:sp>
      <p:sp>
        <p:nvSpPr>
          <p:cNvPr id="71" name="Segnaposto contenuto 2">
            <a:extLst>
              <a:ext uri="{FF2B5EF4-FFF2-40B4-BE49-F238E27FC236}">
                <a16:creationId xmlns:a16="http://schemas.microsoft.com/office/drawing/2014/main" xmlns="" id="{A3992887-7771-463A-A7A3-F409058DDE1B}"/>
              </a:ext>
            </a:extLst>
          </p:cNvPr>
          <p:cNvSpPr txBox="1">
            <a:spLocks/>
          </p:cNvSpPr>
          <p:nvPr/>
        </p:nvSpPr>
        <p:spPr>
          <a:xfrm>
            <a:off x="4664339" y="1249285"/>
            <a:ext cx="3974466" cy="453641"/>
          </a:xfrm>
          <a:prstGeom prst="rect">
            <a:avLst/>
          </a:prstGeom>
        </p:spPr>
        <p:txBody>
          <a:bodyPr vert="horz" lIns="68580" tIns="34290" rIns="68580" bIns="3429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Redundant designs in the same FPGA [3]</a:t>
            </a:r>
          </a:p>
          <a:p>
            <a:pPr lvl="1"/>
            <a:endParaRPr lang="en-US" sz="2100" dirty="0"/>
          </a:p>
        </p:txBody>
      </p:sp>
      <p:sp>
        <p:nvSpPr>
          <p:cNvPr id="78" name="Segnaposto contenuto 2">
            <a:extLst>
              <a:ext uri="{FF2B5EF4-FFF2-40B4-BE49-F238E27FC236}">
                <a16:creationId xmlns:a16="http://schemas.microsoft.com/office/drawing/2014/main" xmlns="" id="{815BB6F2-3D6E-49C9-97A9-9DF38524B043}"/>
              </a:ext>
            </a:extLst>
          </p:cNvPr>
          <p:cNvSpPr txBox="1">
            <a:spLocks/>
          </p:cNvSpPr>
          <p:nvPr/>
        </p:nvSpPr>
        <p:spPr>
          <a:xfrm>
            <a:off x="314763" y="3260398"/>
            <a:ext cx="4456551" cy="1279032"/>
          </a:xfrm>
          <a:prstGeom prst="rect">
            <a:avLst/>
          </a:prstGeom>
        </p:spPr>
        <p:txBody>
          <a:bodyPr vert="horz" lIns="68580" tIns="34290" rIns="68580" bIns="3429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Pros</a:t>
            </a:r>
          </a:p>
          <a:p>
            <a:pPr lvl="1"/>
            <a:r>
              <a:rPr lang="en-US" sz="2100" dirty="0"/>
              <a:t>Very high correction capability</a:t>
            </a:r>
          </a:p>
          <a:p>
            <a:r>
              <a:rPr lang="en-US" sz="2400" dirty="0"/>
              <a:t>Cons</a:t>
            </a:r>
          </a:p>
          <a:p>
            <a:pPr lvl="1"/>
            <a:r>
              <a:rPr lang="en-US" sz="2100" dirty="0"/>
              <a:t>TMR to generate redundant configuration</a:t>
            </a:r>
          </a:p>
          <a:p>
            <a:pPr lvl="1"/>
            <a:r>
              <a:rPr lang="en-US" sz="2100" dirty="0"/>
              <a:t>3x cost and </a:t>
            </a:r>
            <a:r>
              <a:rPr lang="en-US" sz="2100" dirty="0" smtClean="0"/>
              <a:t>power</a:t>
            </a:r>
            <a:endParaRPr lang="en-US" sz="2100" dirty="0"/>
          </a:p>
          <a:p>
            <a:endParaRPr lang="en-US" sz="2400" dirty="0"/>
          </a:p>
        </p:txBody>
      </p:sp>
      <p:pic>
        <p:nvPicPr>
          <p:cNvPr id="82" name="Immagine 11">
            <a:extLst>
              <a:ext uri="{FF2B5EF4-FFF2-40B4-BE49-F238E27FC236}">
                <a16:creationId xmlns:a16="http://schemas.microsoft.com/office/drawing/2014/main" xmlns="" id="{BA17C7D1-17F6-46CE-B9C8-35AFAFF3E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296" y="2142867"/>
            <a:ext cx="584390" cy="551102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81" name="Immagine 11">
            <a:extLst>
              <a:ext uri="{FF2B5EF4-FFF2-40B4-BE49-F238E27FC236}">
                <a16:creationId xmlns:a16="http://schemas.microsoft.com/office/drawing/2014/main" xmlns="" id="{946E7809-C19E-4979-9E3B-8A82B0C7D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251" y="2365410"/>
            <a:ext cx="584390" cy="551102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80" name="Immagine 11">
            <a:extLst>
              <a:ext uri="{FF2B5EF4-FFF2-40B4-BE49-F238E27FC236}">
                <a16:creationId xmlns:a16="http://schemas.microsoft.com/office/drawing/2014/main" xmlns="" id="{BF5BCBB1-8636-46CD-B2DE-805C445FC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58" y="2640523"/>
            <a:ext cx="584390" cy="551102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17AC5DF0-A6A3-4DC0-A255-089D515757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09" r="20013"/>
          <a:stretch/>
        </p:blipFill>
        <p:spPr>
          <a:xfrm>
            <a:off x="2077819" y="4749090"/>
            <a:ext cx="840086" cy="949823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EFEC6877-8BBB-4C58-94F1-ECF98E4D0AA9}"/>
              </a:ext>
            </a:extLst>
          </p:cNvPr>
          <p:cNvCxnSpPr>
            <a:cxnSpLocks/>
          </p:cNvCxnSpPr>
          <p:nvPr/>
        </p:nvCxnSpPr>
        <p:spPr>
          <a:xfrm flipV="1">
            <a:off x="1664447" y="2916511"/>
            <a:ext cx="122124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F39BE072-F9ED-4806-A79A-88B2B7803883}"/>
              </a:ext>
            </a:extLst>
          </p:cNvPr>
          <p:cNvCxnSpPr>
            <a:cxnSpLocks/>
          </p:cNvCxnSpPr>
          <p:nvPr/>
        </p:nvCxnSpPr>
        <p:spPr>
          <a:xfrm flipV="1">
            <a:off x="1826641" y="2655506"/>
            <a:ext cx="105905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3CB5643A-FDD0-455F-9578-B89B571E0A42}"/>
              </a:ext>
            </a:extLst>
          </p:cNvPr>
          <p:cNvCxnSpPr>
            <a:cxnSpLocks/>
          </p:cNvCxnSpPr>
          <p:nvPr/>
        </p:nvCxnSpPr>
        <p:spPr>
          <a:xfrm>
            <a:off x="2005366" y="2405022"/>
            <a:ext cx="88033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957FF03-ADE1-4A35-BCAC-C17C8FBE696C}"/>
              </a:ext>
            </a:extLst>
          </p:cNvPr>
          <p:cNvSpPr txBox="1"/>
          <p:nvPr/>
        </p:nvSpPr>
        <p:spPr>
          <a:xfrm>
            <a:off x="1996288" y="3094877"/>
            <a:ext cx="475271" cy="311958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endParaRPr lang="en-US" sz="15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2C7FDF0-2335-4C43-9672-5CCEB7C952F5}"/>
              </a:ext>
            </a:extLst>
          </p:cNvPr>
          <p:cNvSpPr txBox="1"/>
          <p:nvPr/>
        </p:nvSpPr>
        <p:spPr>
          <a:xfrm>
            <a:off x="1135860" y="2711373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>
                <a:solidFill>
                  <a:srgbClr val="4A7EBB"/>
                </a:solidFill>
              </a:rPr>
              <a:t>FPGA 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458BCBB9-0DE1-4047-B0B2-C7C884BC234A}"/>
              </a:ext>
            </a:extLst>
          </p:cNvPr>
          <p:cNvSpPr txBox="1"/>
          <p:nvPr/>
        </p:nvSpPr>
        <p:spPr>
          <a:xfrm>
            <a:off x="1306616" y="2441128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>
                <a:solidFill>
                  <a:srgbClr val="4A7EBB"/>
                </a:solidFill>
              </a:rPr>
              <a:t>FPGA 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EA526F12-82C9-4D5B-85AC-2533D56E125F}"/>
              </a:ext>
            </a:extLst>
          </p:cNvPr>
          <p:cNvSpPr txBox="1"/>
          <p:nvPr/>
        </p:nvSpPr>
        <p:spPr>
          <a:xfrm>
            <a:off x="1493118" y="2219656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900" dirty="0">
                <a:solidFill>
                  <a:srgbClr val="4A7EBB"/>
                </a:solidFill>
              </a:rPr>
              <a:t>FPGA 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9407A113-1BCF-49C3-9160-1BE88983A0EA}"/>
              </a:ext>
            </a:extLst>
          </p:cNvPr>
          <p:cNvSpPr/>
          <p:nvPr/>
        </p:nvSpPr>
        <p:spPr>
          <a:xfrm>
            <a:off x="2874282" y="2206019"/>
            <a:ext cx="574136" cy="957821"/>
          </a:xfrm>
          <a:prstGeom prst="roundRect">
            <a:avLst/>
          </a:prstGeom>
          <a:solidFill>
            <a:srgbClr val="D9D9D9"/>
          </a:solidFill>
          <a:ln>
            <a:solidFill>
              <a:srgbClr val="9E9A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4A7EBB"/>
                </a:solidFill>
              </a:rPr>
              <a:t>Voter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5E504ED-8B4D-4800-B869-46349D4B1B69}"/>
              </a:ext>
            </a:extLst>
          </p:cNvPr>
          <p:cNvSpPr/>
          <p:nvPr/>
        </p:nvSpPr>
        <p:spPr>
          <a:xfrm>
            <a:off x="85023" y="5981719"/>
            <a:ext cx="56664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[1] P. H. </a:t>
            </a:r>
            <a:r>
              <a:rPr lang="en-US" sz="1000" dirty="0" err="1"/>
              <a:t>Alfke</a:t>
            </a:r>
            <a:r>
              <a:rPr lang="en-US" sz="1000" dirty="0"/>
              <a:t>, U.S. Patent 6,104,211A, Aug. 15, 2000.</a:t>
            </a:r>
          </a:p>
          <a:p>
            <a:r>
              <a:rPr lang="en-US" sz="1000" dirty="0"/>
              <a:t>[2] I. Herrera-</a:t>
            </a:r>
            <a:r>
              <a:rPr lang="en-US" sz="1000" dirty="0" err="1"/>
              <a:t>Alzu</a:t>
            </a:r>
            <a:r>
              <a:rPr lang="en-US" sz="1000" dirty="0"/>
              <a:t> et al.,” Lect. Not. </a:t>
            </a:r>
            <a:r>
              <a:rPr lang="en-US" sz="1000" dirty="0" err="1"/>
              <a:t>Comput</a:t>
            </a:r>
            <a:r>
              <a:rPr lang="en-US" sz="1000" dirty="0"/>
              <a:t>. Sci., vol. 6951, pp. 133–142, 2011, LNCS.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9FB250CF-D5DA-49EB-9B8D-A541CEA819DD}"/>
              </a:ext>
            </a:extLst>
          </p:cNvPr>
          <p:cNvSpPr/>
          <p:nvPr/>
        </p:nvSpPr>
        <p:spPr>
          <a:xfrm>
            <a:off x="5193931" y="5991561"/>
            <a:ext cx="4048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[3] J. </a:t>
            </a:r>
            <a:r>
              <a:rPr lang="en-US" sz="1000" dirty="0" err="1"/>
              <a:t>Tonfat</a:t>
            </a:r>
            <a:r>
              <a:rPr lang="en-US" sz="1000" dirty="0"/>
              <a:t> et al.,” IEEE Trans. </a:t>
            </a:r>
            <a:r>
              <a:rPr lang="en-US" sz="1000" dirty="0" err="1"/>
              <a:t>Nucl</a:t>
            </a:r>
            <a:r>
              <a:rPr lang="en-US" sz="1000" dirty="0"/>
              <a:t>. Sci., vol. 62, no. 6, pp. 3080–3087, Dec. 2015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C0615448-0FC4-45BC-A9B9-F285CA43C1B0}"/>
              </a:ext>
            </a:extLst>
          </p:cNvPr>
          <p:cNvSpPr txBox="1"/>
          <p:nvPr/>
        </p:nvSpPr>
        <p:spPr>
          <a:xfrm>
            <a:off x="6058485" y="3496548"/>
            <a:ext cx="475271" cy="311958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endParaRPr lang="en-US" sz="1500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5</a:t>
            </a:fld>
            <a:endParaRPr lang="en-US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sp>
        <p:nvSpPr>
          <p:cNvPr id="39" name="Segnaposto contenuto 2">
            <a:extLst>
              <a:ext uri="{FF2B5EF4-FFF2-40B4-BE49-F238E27FC236}">
                <a16:creationId xmlns:a16="http://schemas.microsoft.com/office/drawing/2014/main" xmlns="" id="{A353E071-DABB-4176-BB66-E58C4615AD27}"/>
              </a:ext>
            </a:extLst>
          </p:cNvPr>
          <p:cNvSpPr txBox="1">
            <a:spLocks/>
          </p:cNvSpPr>
          <p:nvPr/>
        </p:nvSpPr>
        <p:spPr>
          <a:xfrm>
            <a:off x="6978316" y="1712767"/>
            <a:ext cx="2165685" cy="209573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err="1" smtClean="0"/>
              <a:t>Pros</a:t>
            </a:r>
            <a:endParaRPr lang="en-US" sz="1800" dirty="0" smtClean="0"/>
          </a:p>
          <a:p>
            <a:pPr lvl="1"/>
            <a:r>
              <a:rPr lang="en-US" sz="1400" dirty="0" smtClean="0"/>
              <a:t>Very </a:t>
            </a:r>
            <a:r>
              <a:rPr lang="en-US" sz="1400" dirty="0"/>
              <a:t>high correction capability</a:t>
            </a:r>
          </a:p>
          <a:p>
            <a:pPr lvl="1"/>
            <a:r>
              <a:rPr lang="en-US" sz="1400" dirty="0"/>
              <a:t>No additional </a:t>
            </a:r>
            <a:r>
              <a:rPr lang="en-US" sz="1400" dirty="0" smtClean="0"/>
              <a:t>devices</a:t>
            </a:r>
            <a:endParaRPr lang="en-US" sz="1400" dirty="0"/>
          </a:p>
        </p:txBody>
      </p:sp>
      <p:sp>
        <p:nvSpPr>
          <p:cNvPr id="40" name="Segnaposto contenuto 2">
            <a:extLst>
              <a:ext uri="{FF2B5EF4-FFF2-40B4-BE49-F238E27FC236}">
                <a16:creationId xmlns:a16="http://schemas.microsoft.com/office/drawing/2014/main" xmlns="" id="{A353E071-DABB-4176-BB66-E58C4615AD27}"/>
              </a:ext>
            </a:extLst>
          </p:cNvPr>
          <p:cNvSpPr txBox="1">
            <a:spLocks/>
          </p:cNvSpPr>
          <p:nvPr/>
        </p:nvSpPr>
        <p:spPr>
          <a:xfrm>
            <a:off x="4671796" y="3562685"/>
            <a:ext cx="4321151" cy="1115502"/>
          </a:xfrm>
          <a:prstGeom prst="rect">
            <a:avLst/>
          </a:prstGeom>
        </p:spPr>
        <p:txBody>
          <a:bodyPr vert="horz" lIns="68580" tIns="34290" rIns="68580" bIns="3429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Cons</a:t>
            </a:r>
          </a:p>
          <a:p>
            <a:pPr lvl="1"/>
            <a:r>
              <a:rPr lang="en-US" sz="2100" dirty="0" smtClean="0"/>
              <a:t>3x </a:t>
            </a:r>
            <a:r>
              <a:rPr lang="en-US" sz="2100" dirty="0" smtClean="0">
                <a:solidFill>
                  <a:srgbClr val="070DFF"/>
                </a:solidFill>
              </a:rPr>
              <a:t>dynamic</a:t>
            </a:r>
            <a:r>
              <a:rPr lang="en-US" sz="2100" dirty="0" smtClean="0"/>
              <a:t> power </a:t>
            </a:r>
            <a:r>
              <a:rPr lang="en-US" sz="2100" dirty="0" err="1" smtClean="0"/>
              <a:t>wrt</a:t>
            </a:r>
            <a:r>
              <a:rPr lang="en-US" sz="2100" dirty="0" smtClean="0"/>
              <a:t> unprotected design</a:t>
            </a:r>
          </a:p>
          <a:p>
            <a:pPr lvl="1"/>
            <a:r>
              <a:rPr lang="en-US" sz="2100" dirty="0" smtClean="0"/>
              <a:t>Requires third party layout tools (not available for latest devices)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350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862"/>
    </mc:Choice>
    <mc:Fallback>
      <p:transition spd="slow" advTm="10886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DBB8660-5218-411B-8919-76400FF752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828" t="-1" r="4638" b="48818"/>
          <a:stretch/>
        </p:blipFill>
        <p:spPr>
          <a:xfrm>
            <a:off x="3842355" y="5082522"/>
            <a:ext cx="645218" cy="583511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A35ED9A-8E9D-4BD4-9B47-711D8B3F9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4248" y="4349568"/>
            <a:ext cx="621597" cy="621597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250" y="4542591"/>
            <a:ext cx="1114042" cy="771578"/>
          </a:xfrm>
          <a:prstGeom prst="rect">
            <a:avLst/>
          </a:prstGeom>
        </p:spPr>
      </p:pic>
      <p:sp>
        <p:nvSpPr>
          <p:cNvPr id="25602" name="Titolo 1"/>
          <p:cNvSpPr>
            <a:spLocks noGrp="1"/>
          </p:cNvSpPr>
          <p:nvPr>
            <p:ph type="title"/>
          </p:nvPr>
        </p:nvSpPr>
        <p:spPr>
          <a:xfrm>
            <a:off x="431421" y="112632"/>
            <a:ext cx="8370930" cy="854869"/>
          </a:xfrm>
        </p:spPr>
        <p:txBody>
          <a:bodyPr>
            <a:normAutofit/>
          </a:bodyPr>
          <a:lstStyle/>
          <a:p>
            <a:r>
              <a:rPr lang="en-US" altLang="it-IT" sz="3600" dirty="0"/>
              <a:t>Pure Redundant Configuration - Basic</a:t>
            </a:r>
            <a:endParaRPr lang="en-US" altLang="en-US" sz="3600" dirty="0"/>
          </a:p>
        </p:txBody>
      </p:sp>
      <p:sp>
        <p:nvSpPr>
          <p:cNvPr id="18" name="CasellaDiTesto 17"/>
          <p:cNvSpPr txBox="1"/>
          <p:nvPr/>
        </p:nvSpPr>
        <p:spPr bwMode="auto">
          <a:xfrm>
            <a:off x="1725351" y="4727817"/>
            <a:ext cx="633507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350" b="1" dirty="0">
                <a:solidFill>
                  <a:srgbClr val="00B050"/>
                </a:solidFill>
                <a:latin typeface="Arial" charset="0"/>
              </a:rPr>
              <a:t>JTAG</a:t>
            </a:r>
          </a:p>
        </p:txBody>
      </p:sp>
      <p:cxnSp>
        <p:nvCxnSpPr>
          <p:cNvPr id="25608" name="Straight Connector 38"/>
          <p:cNvCxnSpPr>
            <a:cxnSpLocks/>
          </p:cNvCxnSpPr>
          <p:nvPr/>
        </p:nvCxnSpPr>
        <p:spPr bwMode="auto">
          <a:xfrm flipH="1">
            <a:off x="1507400" y="5048596"/>
            <a:ext cx="934950" cy="0"/>
          </a:xfrm>
          <a:prstGeom prst="line">
            <a:avLst/>
          </a:prstGeom>
          <a:noFill/>
          <a:ln w="44450" algn="ctr">
            <a:solidFill>
              <a:srgbClr val="00B050"/>
            </a:solidFill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32" name="Immagin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298" y="4758314"/>
            <a:ext cx="283196" cy="268797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22346" y="5845930"/>
            <a:ext cx="7236804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[1] R. Giordano et al. “Redundant-Configuration Scrubbing of SRAM-Based FPGAs," in IEEE Trans. on </a:t>
            </a:r>
            <a:r>
              <a:rPr lang="en-US" sz="1200" dirty="0" err="1"/>
              <a:t>Nucl</a:t>
            </a:r>
            <a:r>
              <a:rPr lang="en-US" sz="1200" dirty="0"/>
              <a:t>. Sci., vol. 64, no. 9, pp. 2497-2504, Sept. 2017. </a:t>
            </a:r>
            <a:r>
              <a:rPr lang="en-US" sz="1200" b="1" dirty="0">
                <a:solidFill>
                  <a:srgbClr val="070DFF"/>
                </a:solidFill>
              </a:rPr>
              <a:t>Open Access </a:t>
            </a:r>
            <a:r>
              <a:rPr lang="en-US" sz="1200" dirty="0">
                <a:hlinkClick r:id="rId6"/>
              </a:rPr>
              <a:t>http://ieeexplore.ieee.org/document/7990155/</a:t>
            </a:r>
            <a:endParaRPr lang="en-US" sz="1200" b="1" dirty="0">
              <a:solidFill>
                <a:srgbClr val="070DFF"/>
              </a:solidFill>
            </a:endParaRPr>
          </a:p>
          <a:p>
            <a:pPr lvl="1">
              <a:defRPr/>
            </a:pPr>
            <a:endParaRPr lang="en-US" sz="975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628AEC0-C8D2-49CF-B2F1-512BA79626F5}"/>
              </a:ext>
            </a:extLst>
          </p:cNvPr>
          <p:cNvSpPr txBox="1"/>
          <p:nvPr/>
        </p:nvSpPr>
        <p:spPr>
          <a:xfrm>
            <a:off x="4871231" y="6085711"/>
            <a:ext cx="1231776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endParaRPr lang="en-US" sz="1050" b="1" dirty="0">
              <a:solidFill>
                <a:srgbClr val="070DFF"/>
              </a:solidFill>
            </a:endParaRPr>
          </a:p>
        </p:txBody>
      </p:sp>
      <p:pic>
        <p:nvPicPr>
          <p:cNvPr id="24" name="Immagine 11">
            <a:extLst>
              <a:ext uri="{FF2B5EF4-FFF2-40B4-BE49-F238E27FC236}">
                <a16:creationId xmlns:a16="http://schemas.microsoft.com/office/drawing/2014/main" xmlns="" id="{50869529-898F-43E9-9263-EE11D8EB65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8684" y="4766348"/>
            <a:ext cx="598593" cy="5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0173E118-BC1C-43FE-A2BA-F42BB8EA37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34" t="1" r="51703" b="48562"/>
          <a:stretch/>
        </p:blipFill>
        <p:spPr>
          <a:xfrm>
            <a:off x="3816096" y="4212306"/>
            <a:ext cx="618359" cy="594392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19D30C01-11B1-40C9-9BAF-40B8C14EDC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70" t="48956" r="27599"/>
          <a:stretch/>
        </p:blipFill>
        <p:spPr>
          <a:xfrm>
            <a:off x="3122979" y="5003189"/>
            <a:ext cx="633223" cy="579134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6</a:t>
            </a:fld>
            <a:endParaRPr lang="en-US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sp>
        <p:nvSpPr>
          <p:cNvPr id="37" name="Segnaposto contenuto 2"/>
          <p:cNvSpPr txBox="1">
            <a:spLocks/>
          </p:cNvSpPr>
          <p:nvPr/>
        </p:nvSpPr>
        <p:spPr bwMode="auto">
          <a:xfrm>
            <a:off x="4977800" y="1009714"/>
            <a:ext cx="3970777" cy="6353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450"/>
              </a:spcAft>
              <a:defRPr/>
            </a:pPr>
            <a:r>
              <a:rPr lang="en-US" sz="1600" dirty="0"/>
              <a:t>Prepare a design in a sub-region of the FPGA </a:t>
            </a:r>
          </a:p>
          <a:p>
            <a:pPr>
              <a:spcBef>
                <a:spcPts val="0"/>
              </a:spcBef>
              <a:spcAft>
                <a:spcPts val="450"/>
              </a:spcAft>
              <a:defRPr/>
            </a:pPr>
            <a:r>
              <a:rPr lang="en-US" sz="1600" dirty="0"/>
              <a:t>Generate redundant configuration (replicas) in identical regions </a:t>
            </a:r>
          </a:p>
          <a:p>
            <a:pPr>
              <a:spcBef>
                <a:spcPts val="0"/>
              </a:spcBef>
              <a:spcAft>
                <a:spcPts val="450"/>
              </a:spcAft>
              <a:defRPr/>
            </a:pPr>
            <a:r>
              <a:rPr lang="en-US" sz="1600" dirty="0"/>
              <a:t>Generate </a:t>
            </a:r>
            <a:r>
              <a:rPr lang="en-US" sz="1600" kern="0" dirty="0"/>
              <a:t>list of redundant frame sequences to be compared during operation</a:t>
            </a:r>
          </a:p>
          <a:p>
            <a:pPr>
              <a:spcBef>
                <a:spcPts val="0"/>
              </a:spcBef>
              <a:spcAft>
                <a:spcPts val="450"/>
              </a:spcAft>
              <a:defRPr/>
            </a:pPr>
            <a:r>
              <a:rPr lang="en-US" sz="1600" kern="0" dirty="0" smtClean="0"/>
              <a:t>Configuration </a:t>
            </a:r>
            <a:r>
              <a:rPr lang="en-US" sz="1600" kern="0" dirty="0"/>
              <a:t>replicas do not receive clock =&gt; </a:t>
            </a:r>
            <a:r>
              <a:rPr lang="en-US" sz="1600" i="1" kern="0" dirty="0">
                <a:solidFill>
                  <a:srgbClr val="FF9600"/>
                </a:solidFill>
              </a:rPr>
              <a:t>no</a:t>
            </a:r>
            <a:r>
              <a:rPr lang="en-US" sz="1600" kern="0" dirty="0">
                <a:solidFill>
                  <a:srgbClr val="FF9600"/>
                </a:solidFill>
              </a:rPr>
              <a:t> </a:t>
            </a:r>
            <a:r>
              <a:rPr lang="en-US" sz="1600" i="1" kern="0" dirty="0">
                <a:solidFill>
                  <a:srgbClr val="FF9600"/>
                </a:solidFill>
              </a:rPr>
              <a:t>additional dynamic power </a:t>
            </a:r>
            <a:r>
              <a:rPr lang="en-US" sz="1600" i="1" kern="0" dirty="0" smtClean="0">
                <a:solidFill>
                  <a:srgbClr val="FF9600"/>
                </a:solidFill>
              </a:rPr>
              <a:t>consumption</a:t>
            </a:r>
          </a:p>
          <a:p>
            <a:pPr>
              <a:spcBef>
                <a:spcPts val="0"/>
              </a:spcBef>
              <a:spcAft>
                <a:spcPts val="450"/>
              </a:spcAft>
              <a:defRPr/>
            </a:pPr>
            <a:endParaRPr lang="it-IT" sz="1600" i="1" kern="0" dirty="0">
              <a:solidFill>
                <a:srgbClr val="FF9600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defRPr/>
            </a:pPr>
            <a:r>
              <a:rPr lang="en-US" sz="1600" kern="0" dirty="0" smtClean="0"/>
              <a:t>B</a:t>
            </a:r>
            <a:r>
              <a:rPr lang="en-US" sz="1600" dirty="0" smtClean="0"/>
              <a:t>ased </a:t>
            </a:r>
            <a:r>
              <a:rPr lang="en-US" sz="1600" dirty="0"/>
              <a:t>on configuration access port ( e.g. ICAP or JTAG), s</a:t>
            </a:r>
            <a:r>
              <a:rPr lang="en-US" sz="1600" kern="0" dirty="0"/>
              <a:t>upported by several FPGA families</a:t>
            </a:r>
          </a:p>
          <a:p>
            <a:pPr>
              <a:spcBef>
                <a:spcPts val="0"/>
              </a:spcBef>
              <a:defRPr/>
            </a:pPr>
            <a:r>
              <a:rPr lang="en-US" sz="1600" kern="0" dirty="0"/>
              <a:t>No special design tools needed</a:t>
            </a:r>
          </a:p>
          <a:p>
            <a:pPr>
              <a:spcBef>
                <a:spcPts val="0"/>
              </a:spcBef>
              <a:defRPr/>
            </a:pPr>
            <a:r>
              <a:rPr lang="en-US" sz="1600" kern="0" dirty="0"/>
              <a:t>No TMR </a:t>
            </a:r>
            <a:r>
              <a:rPr lang="en-US" sz="1600" kern="0" dirty="0" smtClean="0"/>
              <a:t>needed</a:t>
            </a:r>
            <a:endParaRPr lang="en-US" sz="1600" kern="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2346" y="1009714"/>
            <a:ext cx="5582858" cy="327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507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364"/>
    </mc:Choice>
    <mc:Fallback>
      <p:transition spd="slow" advTm="3836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88" y="1193529"/>
            <a:ext cx="5173681" cy="3418325"/>
          </a:xfrm>
          <a:prstGeom prst="rect">
            <a:avLst/>
          </a:prstGeom>
        </p:spPr>
      </p:pic>
      <p:sp>
        <p:nvSpPr>
          <p:cNvPr id="25602" name="Titolo 1"/>
          <p:cNvSpPr>
            <a:spLocks noGrp="1"/>
          </p:cNvSpPr>
          <p:nvPr>
            <p:ph type="title"/>
          </p:nvPr>
        </p:nvSpPr>
        <p:spPr>
          <a:xfrm>
            <a:off x="120830" y="8721"/>
            <a:ext cx="8370930" cy="854869"/>
          </a:xfrm>
        </p:spPr>
        <p:txBody>
          <a:bodyPr>
            <a:normAutofit/>
          </a:bodyPr>
          <a:lstStyle/>
          <a:p>
            <a:r>
              <a:rPr lang="en-US" altLang="it-IT" sz="3600" dirty="0"/>
              <a:t>Pure Redundant Configuration - </a:t>
            </a:r>
            <a:r>
              <a:rPr lang="en-US" altLang="it-IT" sz="3600" dirty="0" smtClean="0"/>
              <a:t>Enhanced</a:t>
            </a:r>
            <a:endParaRPr lang="en-US" altLang="en-US" sz="3600" dirty="0"/>
          </a:p>
        </p:txBody>
      </p:sp>
      <p:sp>
        <p:nvSpPr>
          <p:cNvPr id="77" name="Segnaposto contenuto 2"/>
          <p:cNvSpPr txBox="1">
            <a:spLocks/>
          </p:cNvSpPr>
          <p:nvPr/>
        </p:nvSpPr>
        <p:spPr bwMode="auto">
          <a:xfrm>
            <a:off x="4773404" y="847020"/>
            <a:ext cx="4280420" cy="5255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  <a:defRPr/>
            </a:pPr>
            <a:r>
              <a:rPr lang="en-US" sz="2250" dirty="0"/>
              <a:t>Generate replicas on a </a:t>
            </a:r>
            <a:r>
              <a:rPr lang="en-US" sz="2250" i="1" dirty="0">
                <a:solidFill>
                  <a:srgbClr val="0070C2"/>
                </a:solidFill>
              </a:rPr>
              <a:t>frame</a:t>
            </a:r>
            <a:r>
              <a:rPr lang="en-US" sz="2250" i="1" dirty="0"/>
              <a:t> </a:t>
            </a:r>
            <a:r>
              <a:rPr lang="en-US" sz="2250" dirty="0"/>
              <a:t>basis rather than </a:t>
            </a:r>
            <a:r>
              <a:rPr lang="en-US" sz="2250" i="1" dirty="0">
                <a:solidFill>
                  <a:srgbClr val="0070C2"/>
                </a:solidFill>
              </a:rPr>
              <a:t>region</a:t>
            </a:r>
            <a:r>
              <a:rPr lang="en-US" sz="2250" dirty="0">
                <a:solidFill>
                  <a:srgbClr val="0070C2"/>
                </a:solidFill>
              </a:rPr>
              <a:t> </a:t>
            </a:r>
            <a:r>
              <a:rPr lang="en-US" sz="2250" dirty="0"/>
              <a:t>basis</a:t>
            </a:r>
          </a:p>
          <a:p>
            <a:pPr>
              <a:spcAft>
                <a:spcPts val="450"/>
              </a:spcAft>
              <a:defRPr/>
            </a:pPr>
            <a:r>
              <a:rPr lang="en-US" sz="2250" dirty="0"/>
              <a:t>Advantages w.r.t basic mode</a:t>
            </a:r>
          </a:p>
          <a:p>
            <a:pPr lvl="1">
              <a:spcAft>
                <a:spcPts val="450"/>
              </a:spcAft>
              <a:defRPr/>
            </a:pPr>
            <a:r>
              <a:rPr lang="en-US" sz="1950" dirty="0"/>
              <a:t>no need for identical subsets of the device for redundant copies</a:t>
            </a:r>
          </a:p>
          <a:p>
            <a:pPr lvl="1">
              <a:spcAft>
                <a:spcPts val="450"/>
              </a:spcAft>
              <a:defRPr/>
            </a:pPr>
            <a:r>
              <a:rPr lang="en-US" sz="1950" dirty="0"/>
              <a:t>Usable for hard macros (e.g. </a:t>
            </a:r>
            <a:r>
              <a:rPr lang="en-US" sz="1950" dirty="0" err="1"/>
              <a:t>GTXes</a:t>
            </a:r>
            <a:r>
              <a:rPr lang="en-US" sz="1950" dirty="0"/>
              <a:t>) and in general for elements which are not available with a sufficient multiplicity</a:t>
            </a:r>
          </a:p>
          <a:p>
            <a:pPr>
              <a:spcAft>
                <a:spcPts val="450"/>
              </a:spcAft>
              <a:defRPr/>
            </a:pPr>
            <a:r>
              <a:rPr lang="en-US" sz="2250" dirty="0" err="1"/>
              <a:t>Disavantages</a:t>
            </a:r>
            <a:r>
              <a:rPr lang="en-US" sz="2250" dirty="0"/>
              <a:t> w.r.t. basic mode</a:t>
            </a:r>
          </a:p>
          <a:p>
            <a:pPr lvl="1">
              <a:spcAft>
                <a:spcPts val="450"/>
              </a:spcAft>
              <a:defRPr/>
            </a:pPr>
            <a:r>
              <a:rPr lang="en-US" sz="1950" dirty="0"/>
              <a:t>Produces more complex list of redundant &amp; empty frame sequences</a:t>
            </a:r>
          </a:p>
          <a:p>
            <a:pPr lvl="1">
              <a:spcAft>
                <a:spcPts val="450"/>
              </a:spcAft>
              <a:defRPr/>
            </a:pPr>
            <a:r>
              <a:rPr lang="en-US" sz="1950" dirty="0"/>
              <a:t>Need to validate frame copy, destination frames might not be compatible with content</a:t>
            </a:r>
          </a:p>
          <a:p>
            <a:pPr marL="258365" lvl="1" indent="0">
              <a:spcAft>
                <a:spcPts val="450"/>
              </a:spcAft>
              <a:buNone/>
              <a:defRPr/>
            </a:pPr>
            <a:endParaRPr lang="en-US" sz="19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628AEC0-C8D2-49CF-B2F1-512BA79626F5}"/>
              </a:ext>
            </a:extLst>
          </p:cNvPr>
          <p:cNvSpPr txBox="1"/>
          <p:nvPr/>
        </p:nvSpPr>
        <p:spPr>
          <a:xfrm>
            <a:off x="4788024" y="5422488"/>
            <a:ext cx="1231776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endParaRPr lang="en-US" sz="1050" b="1" dirty="0">
              <a:solidFill>
                <a:srgbClr val="070DFF"/>
              </a:solidFill>
            </a:endParaRPr>
          </a:p>
        </p:txBody>
      </p:sp>
      <p:pic>
        <p:nvPicPr>
          <p:cNvPr id="71" name="Picture 133">
            <a:extLst>
              <a:ext uri="{FF2B5EF4-FFF2-40B4-BE49-F238E27FC236}">
                <a16:creationId xmlns:a16="http://schemas.microsoft.com/office/drawing/2014/main" xmlns="" id="{655041A9-CCE1-4F77-80DE-EF6E2063A8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" t="1" r="18674" b="6372"/>
          <a:stretch/>
        </p:blipFill>
        <p:spPr bwMode="auto">
          <a:xfrm>
            <a:off x="2203557" y="4759987"/>
            <a:ext cx="2214343" cy="132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131">
            <a:extLst>
              <a:ext uri="{FF2B5EF4-FFF2-40B4-BE49-F238E27FC236}">
                <a16:creationId xmlns:a16="http://schemas.microsoft.com/office/drawing/2014/main" xmlns="" id="{17E55997-A5E6-4447-BDEE-2FCFE8D0A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2" t="30669" r="30344" b="20450"/>
          <a:stretch>
            <a:fillRect/>
          </a:stretch>
        </p:blipFill>
        <p:spPr bwMode="auto">
          <a:xfrm>
            <a:off x="277538" y="4867362"/>
            <a:ext cx="1926018" cy="103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7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cxnSp>
        <p:nvCxnSpPr>
          <p:cNvPr id="43" name="Straight Connector 18">
            <a:extLst>
              <a:ext uri="{FF2B5EF4-FFF2-40B4-BE49-F238E27FC236}">
                <a16:creationId xmlns:a16="http://schemas.microsoft.com/office/drawing/2014/main" xmlns="" id="{B5EDD8B7-97C0-46C8-9309-5C2F76F9EEB0}"/>
              </a:ext>
            </a:extLst>
          </p:cNvPr>
          <p:cNvCxnSpPr/>
          <p:nvPr/>
        </p:nvCxnSpPr>
        <p:spPr>
          <a:xfrm flipH="1">
            <a:off x="327937" y="3033713"/>
            <a:ext cx="194126" cy="18157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72">
            <a:extLst>
              <a:ext uri="{FF2B5EF4-FFF2-40B4-BE49-F238E27FC236}">
                <a16:creationId xmlns:a16="http://schemas.microsoft.com/office/drawing/2014/main" xmlns="" id="{E9DF766C-816D-4C82-8B3D-CF4C073CE1B2}"/>
              </a:ext>
            </a:extLst>
          </p:cNvPr>
          <p:cNvCxnSpPr>
            <a:cxnSpLocks/>
          </p:cNvCxnSpPr>
          <p:nvPr/>
        </p:nvCxnSpPr>
        <p:spPr>
          <a:xfrm>
            <a:off x="1925053" y="3033713"/>
            <a:ext cx="278504" cy="18157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69182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273"/>
    </mc:Choice>
    <mc:Fallback>
      <p:transition spd="slow" advTm="4927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olo 1"/>
          <p:cNvSpPr>
            <a:spLocks noGrp="1"/>
          </p:cNvSpPr>
          <p:nvPr>
            <p:ph type="title"/>
          </p:nvPr>
        </p:nvSpPr>
        <p:spPr>
          <a:xfrm>
            <a:off x="553453" y="57546"/>
            <a:ext cx="8229600" cy="857250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Beam and Fault Injection Tests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7514" y="1126156"/>
            <a:ext cx="4812376" cy="4600876"/>
          </a:xfrm>
        </p:spPr>
        <p:txBody>
          <a:bodyPr>
            <a:normAutofit lnSpcReduction="10000"/>
          </a:bodyPr>
          <a:lstStyle/>
          <a:p>
            <a:pPr>
              <a:spcAft>
                <a:spcPts val="450"/>
              </a:spcAft>
              <a:defRPr/>
            </a:pPr>
            <a:r>
              <a:rPr lang="en-US" dirty="0"/>
              <a:t>Custom designed DUT board for tests based on Xilinx Kintex-7 70T FPGA </a:t>
            </a:r>
          </a:p>
          <a:p>
            <a:pPr lvl="1">
              <a:spcAft>
                <a:spcPts val="450"/>
              </a:spcAft>
              <a:defRPr/>
            </a:pPr>
            <a:r>
              <a:rPr lang="en-US" dirty="0"/>
              <a:t>24 Mb configuration, 7431 frames (5640 CRAM + 1791 BRAM), 3232 b per frame</a:t>
            </a:r>
          </a:p>
          <a:p>
            <a:pPr>
              <a:spcAft>
                <a:spcPts val="450"/>
              </a:spcAft>
              <a:defRPr/>
            </a:pPr>
            <a:r>
              <a:rPr lang="en-US" dirty="0"/>
              <a:t>FPGA is the only active component</a:t>
            </a:r>
          </a:p>
          <a:p>
            <a:pPr>
              <a:spcAft>
                <a:spcPts val="450"/>
              </a:spcAft>
              <a:defRPr/>
            </a:pPr>
            <a:r>
              <a:rPr lang="en-US" dirty="0"/>
              <a:t>Power and configuration provided from external systems</a:t>
            </a:r>
          </a:p>
          <a:p>
            <a:pPr>
              <a:spcAft>
                <a:spcPts val="450"/>
              </a:spcAft>
              <a:defRPr/>
            </a:pPr>
            <a:r>
              <a:rPr lang="en-US" dirty="0"/>
              <a:t>Supports UART, JTAG, GPIO and high-speed serial IO up to 10 </a:t>
            </a:r>
            <a:r>
              <a:rPr lang="en-US" dirty="0" err="1"/>
              <a:t>Gbps</a:t>
            </a:r>
            <a:r>
              <a:rPr lang="en-US" dirty="0"/>
              <a:t> [optical (SFP) and copper (SMAs)] </a:t>
            </a:r>
          </a:p>
          <a:p>
            <a:pPr>
              <a:spcAft>
                <a:spcPts val="450"/>
              </a:spcAft>
              <a:defRPr/>
            </a:pPr>
            <a:endParaRPr lang="en-US" dirty="0"/>
          </a:p>
          <a:p>
            <a:pPr>
              <a:spcAft>
                <a:spcPts val="450"/>
              </a:spcAft>
              <a:defRPr/>
            </a:pPr>
            <a:endParaRPr lang="en-US" dirty="0"/>
          </a:p>
          <a:p>
            <a:pPr>
              <a:spcAft>
                <a:spcPts val="450"/>
              </a:spcAft>
              <a:defRPr/>
            </a:pPr>
            <a:endParaRPr lang="en-US" dirty="0"/>
          </a:p>
          <a:p>
            <a:pPr marL="258365" lvl="1" indent="0">
              <a:buNone/>
              <a:defRPr/>
            </a:pPr>
            <a:endParaRPr lang="en-US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1352" y="1116531"/>
            <a:ext cx="3995530" cy="450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69009"/>
      </p:ext>
    </p:extLst>
  </p:cSld>
  <p:clrMapOvr>
    <a:masterClrMapping/>
  </p:clrMapOvr>
  <p:transition spd="slow" advTm="3615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41E2333E-0CF6-438C-B088-F28652DE7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092" y="4146551"/>
            <a:ext cx="2236642" cy="221860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A134CD22-B991-4967-9071-4E7A5C7442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6160" y="1532468"/>
            <a:ext cx="5234079" cy="41749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52" y="-17397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/>
              <a:t>Test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379" y="890186"/>
            <a:ext cx="3385002" cy="265476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DUT board FPGA loaded with a benchmark design</a:t>
            </a:r>
          </a:p>
          <a:p>
            <a:r>
              <a:rPr lang="en-US" dirty="0"/>
              <a:t>Tester board (Xilinx KC705) runs same design as DUT and verifies output</a:t>
            </a:r>
          </a:p>
          <a:p>
            <a:r>
              <a:rPr lang="en-US" dirty="0"/>
              <a:t>Multichannel power supply provides power to DUT </a:t>
            </a:r>
            <a:r>
              <a:rPr lang="en-US" dirty="0" smtClean="0"/>
              <a:t>board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3970127" y="4260449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1.0 V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3964527" y="4773118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1.8 V</a:t>
            </a:r>
          </a:p>
        </p:txBody>
      </p:sp>
      <p:sp>
        <p:nvSpPr>
          <p:cNvPr id="35" name="CasellaDiTesto 34"/>
          <p:cNvSpPr txBox="1"/>
          <p:nvPr/>
        </p:nvSpPr>
        <p:spPr>
          <a:xfrm>
            <a:off x="4000099" y="5235310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2.5 V</a:t>
            </a:r>
          </a:p>
        </p:txBody>
      </p:sp>
      <p:sp>
        <p:nvSpPr>
          <p:cNvPr id="36" name="CasellaDiTesto 35"/>
          <p:cNvSpPr txBox="1"/>
          <p:nvPr/>
        </p:nvSpPr>
        <p:spPr>
          <a:xfrm>
            <a:off x="4000099" y="5757685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3.3 V</a:t>
            </a:r>
          </a:p>
        </p:txBody>
      </p:sp>
      <p:pic>
        <p:nvPicPr>
          <p:cNvPr id="60" name="Picture 10" descr="Risultati immagini per fix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1" r="19698"/>
          <a:stretch>
            <a:fillRect/>
          </a:stretch>
        </p:blipFill>
        <p:spPr bwMode="auto">
          <a:xfrm>
            <a:off x="5768790" y="2831820"/>
            <a:ext cx="312986" cy="28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3210602" y="3966495"/>
            <a:ext cx="12971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FPGA current trends</a:t>
            </a:r>
          </a:p>
        </p:txBody>
      </p:sp>
      <p:pic>
        <p:nvPicPr>
          <p:cNvPr id="22" name="Picture 4" descr="text file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063" y="1282856"/>
            <a:ext cx="561044" cy="56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asellaDiTesto 22"/>
          <p:cNvSpPr txBox="1"/>
          <p:nvPr/>
        </p:nvSpPr>
        <p:spPr>
          <a:xfrm>
            <a:off x="7861682" y="861635"/>
            <a:ext cx="1164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configuration and functionality logs</a:t>
            </a:r>
          </a:p>
        </p:txBody>
      </p:sp>
      <p:cxnSp>
        <p:nvCxnSpPr>
          <p:cNvPr id="45" name="Connettore 2 51">
            <a:extLst>
              <a:ext uri="{FF2B5EF4-FFF2-40B4-BE49-F238E27FC236}">
                <a16:creationId xmlns:a16="http://schemas.microsoft.com/office/drawing/2014/main" xmlns="" id="{8AAABA5C-F9F0-4714-B87C-559DD544ECBE}"/>
              </a:ext>
            </a:extLst>
          </p:cNvPr>
          <p:cNvCxnSpPr>
            <a:cxnSpLocks/>
          </p:cNvCxnSpPr>
          <p:nvPr/>
        </p:nvCxnSpPr>
        <p:spPr>
          <a:xfrm flipV="1">
            <a:off x="8349636" y="1870764"/>
            <a:ext cx="272916" cy="291220"/>
          </a:xfrm>
          <a:prstGeom prst="straightConnector1">
            <a:avLst/>
          </a:prstGeom>
          <a:ln w="15875">
            <a:solidFill>
              <a:srgbClr val="20A62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E54816E3-0585-41D5-B2CE-8FCAAD4F51C0}"/>
              </a:ext>
            </a:extLst>
          </p:cNvPr>
          <p:cNvCxnSpPr/>
          <p:nvPr/>
        </p:nvCxnSpPr>
        <p:spPr>
          <a:xfrm>
            <a:off x="5317717" y="1198476"/>
            <a:ext cx="0" cy="432048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 flipV="1">
            <a:off x="5111015" y="4401108"/>
            <a:ext cx="417268" cy="340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xmlns="" id="{A3DEDF4F-7938-44C5-A5FC-54461F8CFAE6}"/>
              </a:ext>
            </a:extLst>
          </p:cNvPr>
          <p:cNvSpPr/>
          <p:nvPr/>
        </p:nvSpPr>
        <p:spPr>
          <a:xfrm>
            <a:off x="7520668" y="4230253"/>
            <a:ext cx="137160" cy="137160"/>
          </a:xfrm>
          <a:prstGeom prst="ellipse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A5F8B4C6-1410-4C2A-9E35-DF84D02FD4B4}"/>
              </a:ext>
            </a:extLst>
          </p:cNvPr>
          <p:cNvCxnSpPr>
            <a:cxnSpLocks/>
          </p:cNvCxnSpPr>
          <p:nvPr/>
        </p:nvCxnSpPr>
        <p:spPr>
          <a:xfrm flipH="1" flipV="1">
            <a:off x="7670080" y="4351969"/>
            <a:ext cx="648072" cy="54006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3AA2564-74F5-4AAE-B845-7C5899183D29}"/>
              </a:ext>
            </a:extLst>
          </p:cNvPr>
          <p:cNvSpPr txBox="1"/>
          <p:nvPr/>
        </p:nvSpPr>
        <p:spPr>
          <a:xfrm>
            <a:off x="8318152" y="4784017"/>
            <a:ext cx="685800" cy="685800"/>
          </a:xfrm>
          <a:prstGeom prst="rect">
            <a:avLst/>
          </a:prstGeom>
        </p:spPr>
        <p:txBody>
          <a:bodyPr vert="horz" wrap="none" lIns="68580" tIns="34290" rIns="68580" bIns="34290" rtlCol="0">
            <a:normAutofit/>
          </a:bodyPr>
          <a:lstStyle/>
          <a:p>
            <a:r>
              <a:rPr lang="en-US" sz="1500" dirty="0"/>
              <a:t>beam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DBD22-EB09-4163-B995-D8A42D42BCF0}" type="slidenum">
              <a:rPr lang="en-US" smtClean="0"/>
              <a:t>9</a:t>
            </a:fld>
            <a:endParaRPr lang="en-US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R. Giordano - RT2018 - Colonial Wiliamsburg (VA, USA)</a:t>
            </a:r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01388" y="3704597"/>
            <a:ext cx="3050660" cy="265175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Dedicated PC</a:t>
            </a:r>
          </a:p>
          <a:p>
            <a:pPr lvl="1"/>
            <a:r>
              <a:rPr lang="en-US" dirty="0" smtClean="0"/>
              <a:t>Generates configuration redundancy (JTAG) </a:t>
            </a:r>
          </a:p>
          <a:p>
            <a:pPr lvl="1"/>
            <a:r>
              <a:rPr lang="en-US" dirty="0" smtClean="0"/>
              <a:t>Performs scrubbing (JTAG) </a:t>
            </a:r>
          </a:p>
          <a:p>
            <a:pPr lvl="1"/>
            <a:r>
              <a:rPr lang="en-US" dirty="0" smtClean="0"/>
              <a:t>Logs upset details</a:t>
            </a:r>
          </a:p>
          <a:p>
            <a:pPr lvl="1"/>
            <a:r>
              <a:rPr lang="en-US" dirty="0" smtClean="0"/>
              <a:t>Logs functionality test results from tester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434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135"/>
    </mc:Choice>
    <mc:Fallback>
      <p:transition spd="slow" advTm="31135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3.2|0.4|0.6|32.2|0.3|0.2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2556</Words>
  <Application>Microsoft Office PowerPoint</Application>
  <PresentationFormat>Presentazione su schermo (4:3)</PresentationFormat>
  <Paragraphs>492</Paragraphs>
  <Slides>29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8" baseType="lpstr">
      <vt:lpstr>Arial</vt:lpstr>
      <vt:lpstr>Batang</vt:lpstr>
      <vt:lpstr>Calibri</vt:lpstr>
      <vt:lpstr>Courier New</vt:lpstr>
      <vt:lpstr>Symbol</vt:lpstr>
      <vt:lpstr>Tahoma</vt:lpstr>
      <vt:lpstr>Times New Roman</vt:lpstr>
      <vt:lpstr>Wingdings</vt:lpstr>
      <vt:lpstr>Office Theme</vt:lpstr>
      <vt:lpstr>Configuration Redundancy for Enhanced Reliability in SRAM-based FPGAs</vt:lpstr>
      <vt:lpstr>Overview</vt:lpstr>
      <vt:lpstr>Motivation</vt:lpstr>
      <vt:lpstr>Configuration vs Radiation</vt:lpstr>
      <vt:lpstr>TMR-based Redundant Configuration</vt:lpstr>
      <vt:lpstr>Pure Redundant Configuration - Basic</vt:lpstr>
      <vt:lpstr>Pure Redundant Configuration - Enhanced</vt:lpstr>
      <vt:lpstr>Beam and Fault Injection Tests </vt:lpstr>
      <vt:lpstr>Test Setup</vt:lpstr>
      <vt:lpstr>Benchmark Designs (1)</vt:lpstr>
      <vt:lpstr>Benchmark Designs (2)</vt:lpstr>
      <vt:lpstr>Upset Logs</vt:lpstr>
      <vt:lpstr>Proton Beam Test</vt:lpstr>
      <vt:lpstr>Beam Test Results: Upset Distribution</vt:lpstr>
      <vt:lpstr>Beam Test Results: Real-time Scrubbing</vt:lpstr>
      <vt:lpstr>Beam Test Results: Functionality</vt:lpstr>
      <vt:lpstr>Beam Test Results: Upset Accumulation </vt:lpstr>
      <vt:lpstr>Summary and…</vt:lpstr>
      <vt:lpstr>…Acknowledgment</vt:lpstr>
      <vt:lpstr>Backup</vt:lpstr>
      <vt:lpstr>Radiation environment</vt:lpstr>
      <vt:lpstr>Benchmark Designs</vt:lpstr>
      <vt:lpstr>Presentazione standard di PowerPoint</vt:lpstr>
      <vt:lpstr>Configuration Redundancy vs Power Consumption</vt:lpstr>
      <vt:lpstr>Presentazione standard di PowerPoint</vt:lpstr>
      <vt:lpstr>Presentazione standard di PowerPoint</vt:lpstr>
      <vt:lpstr>Redundant-Configuration Scrubbing Techniques</vt:lpstr>
      <vt:lpstr>Modular Redundancy and Scrubbing</vt:lpstr>
      <vt:lpstr>Macro</vt:lpstr>
    </vt:vector>
  </TitlesOfParts>
  <Company>MyCompany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Aloisio</dc:creator>
  <cp:lastModifiedBy>Raffaele</cp:lastModifiedBy>
  <cp:revision>686</cp:revision>
  <dcterms:created xsi:type="dcterms:W3CDTF">2015-06-12T23:34:41Z</dcterms:created>
  <dcterms:modified xsi:type="dcterms:W3CDTF">2018-06-11T17:41:58Z</dcterms:modified>
</cp:coreProperties>
</file>