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</p:sldMasterIdLst>
  <p:notesMasterIdLst>
    <p:notesMasterId r:id="rId58"/>
  </p:notesMasterIdLst>
  <p:handoutMasterIdLst>
    <p:handoutMasterId r:id="rId59"/>
  </p:handoutMasterIdLst>
  <p:sldIdLst>
    <p:sldId id="256" r:id="rId29"/>
    <p:sldId id="404" r:id="rId30"/>
    <p:sldId id="345" r:id="rId31"/>
    <p:sldId id="429" r:id="rId32"/>
    <p:sldId id="353" r:id="rId33"/>
    <p:sldId id="430" r:id="rId34"/>
    <p:sldId id="439" r:id="rId35"/>
    <p:sldId id="403" r:id="rId36"/>
    <p:sldId id="431" r:id="rId37"/>
    <p:sldId id="432" r:id="rId38"/>
    <p:sldId id="433" r:id="rId39"/>
    <p:sldId id="370" r:id="rId40"/>
    <p:sldId id="428" r:id="rId41"/>
    <p:sldId id="441" r:id="rId42"/>
    <p:sldId id="408" r:id="rId43"/>
    <p:sldId id="436" r:id="rId44"/>
    <p:sldId id="437" r:id="rId45"/>
    <p:sldId id="424" r:id="rId46"/>
    <p:sldId id="402" r:id="rId47"/>
    <p:sldId id="425" r:id="rId48"/>
    <p:sldId id="419" r:id="rId49"/>
    <p:sldId id="438" r:id="rId50"/>
    <p:sldId id="434" r:id="rId51"/>
    <p:sldId id="435" r:id="rId52"/>
    <p:sldId id="410" r:id="rId53"/>
    <p:sldId id="381" r:id="rId54"/>
    <p:sldId id="383" r:id="rId55"/>
    <p:sldId id="358" r:id="rId56"/>
    <p:sldId id="399" r:id="rId57"/>
  </p:sldIdLst>
  <p:sldSz cx="13003213" cy="9752013"/>
  <p:notesSz cx="6858000" cy="9144000"/>
  <p:defaultTextStyle>
    <a:defPPr>
      <a:defRPr lang="en-GB"/>
    </a:defPPr>
    <a:lvl1pPr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1pPr>
    <a:lvl2pPr marL="742950" indent="-28575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2pPr>
    <a:lvl3pPr marL="11430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3pPr>
    <a:lvl4pPr marL="16002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4pPr>
    <a:lvl5pPr marL="20574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FFB7"/>
    <a:srgbClr val="00AD00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6"/>
    <p:restoredTop sz="50000" autoAdjust="0"/>
  </p:normalViewPr>
  <p:slideViewPr>
    <p:cSldViewPr>
      <p:cViewPr varScale="1">
        <p:scale>
          <a:sx n="58" d="100"/>
          <a:sy n="58" d="100"/>
        </p:scale>
        <p:origin x="1096" y="2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7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handoutMaster" Target="handoutMasters/handoutMaster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EA3-DE62-5748-B08F-A55EDB818D50}" type="datetimeFigureOut">
              <a:rPr lang="en-US" smtClean="0"/>
              <a:t>6/10/18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87693-1090-C54A-9912-2240EF63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42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8300"/>
            <a:ext cx="11788775" cy="1248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7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24366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59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53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64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88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043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3782-7F98-C240-B400-941BC47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50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CBC84-CF0E-6748-9A51-2D6D5BE0C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9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13F10-CD68-2443-9E49-10ABB378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616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E281-65E5-9D4B-9BFC-76737B3E5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0DD2-435F-FE47-B667-B04FA794E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75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D1A-655D-1C4C-8EFA-3B465160B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10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A53AF-FBD6-B34A-8CE3-EE9BAF37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86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6842D-90FF-7C40-A016-71B6868C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82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4298-CA30-DE4C-A964-C62585A07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4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7073-7A9C-A34F-8457-50ADD26A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7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1320800"/>
            <a:ext cx="2962275" cy="6859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36013" cy="6859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94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18DA-02BE-3441-A58D-D1AF053E0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24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22C4-13FB-734F-8574-A72C03BD2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04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0712-8108-BF48-95B4-A216FD381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77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938-C957-0344-80B1-38579BF2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026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93DE-CD06-0D40-9D08-03E5225AE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841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417D-D5F5-FE45-9515-BD80F9B8F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23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C4EA-1526-F84C-B573-6745E151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9D50-5311-0F49-BB62-5B63F8D4F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533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19A-786E-9B47-8DEE-8EDE2FF65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924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090-DC1D-6044-A330-E43E6CED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1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7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AF36-0378-3B4D-BB23-903E93675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569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A727C-017E-1D4A-8C5F-2B16CE82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36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326102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59220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54701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49450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1150" y="2324100"/>
            <a:ext cx="1951038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942194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607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67627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0863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0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21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1123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8348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108981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108981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79881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498811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42142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2924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48350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863600"/>
            <a:ext cx="5849938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452578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00235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22082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0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84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5501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9497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6231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90525"/>
            <a:ext cx="2962275" cy="88280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36013" cy="8828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175215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642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03791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8891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47284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09065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054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820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0731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48384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1295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03248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221343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3157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52219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770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03278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848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608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07715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038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9923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0073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64008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19794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0458136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9396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7205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1522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996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708739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10188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2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0860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69932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19368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53399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10733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878793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035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543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574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5016500"/>
            <a:ext cx="24590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43164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633104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220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62815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98555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79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45104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1320800"/>
            <a:ext cx="1266825" cy="735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49663" cy="735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286026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06432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807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33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78369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3939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4950" y="8470900"/>
            <a:ext cx="23955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2816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27802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607563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827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6637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1984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11999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5688" y="7785100"/>
            <a:ext cx="2844800" cy="4346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83588" cy="4346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544217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1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39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9625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8822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097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338449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982508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81801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5688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46506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3741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08103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674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4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655279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65540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294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85604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212346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429455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328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19010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76573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9877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598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80448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1888184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969058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9410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909246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043946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2581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7559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99844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2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5587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765006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31265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6993549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62153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9759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89285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64366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63726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9597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837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8924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2107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36459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31890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725429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234834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263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57952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91118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0306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0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1457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09697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31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3633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328613"/>
            <a:ext cx="1266825" cy="9313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3649663" cy="9313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465593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8853705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44982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02589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30294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581103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070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9519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32080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02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84250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4596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062566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6423345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309835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48116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93534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711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3333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07860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1463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3254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88952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20315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9313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9313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618385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E357-979D-8545-89F5-822D83CC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5538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B0091-CAD8-4A4F-9DD4-8AD6B1C13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924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6ACC-734F-E245-88B7-20D2ACEC0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215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2E05-7506-A54F-9BF1-C2E2C69AB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2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7C2B-0416-9B46-9D4B-98CC1FAA5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5829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62A5-C029-5E46-8CD6-80F66CE42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87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2D46-45B2-A645-9F98-65947C35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863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B41C-BAC7-A148-ADDE-A73E07BD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678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34A2-5BE3-9E49-AFC0-F18EF8F6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769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9433-09A6-1C4F-B506-98EAFAC0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752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F6B1-714D-3440-8BC9-206C4AE21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454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C30A-7EAE-9541-B0A4-4D5F08B9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5806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B757-34E8-C547-954A-0D5926DE2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0240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0F67-02F8-2F43-942A-81A67066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2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7253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1238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1238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71D0-F61A-C64E-A244-39FCEEBFD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231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BE8E-80A8-4A4A-9B7D-989DBB03F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486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25A8-0EF9-904F-ABC6-8A3D9514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90817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5A19-5F14-1444-B4F3-125BD95A0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4855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C739-91CD-AF44-9A36-203A157C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26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DBE46-7FD3-B145-B46C-3E340CFF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2573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C5D74-9DBD-2845-9933-4727D5CAA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9343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7537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7537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740-4E7D-C64C-BEF3-DAC1E8934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858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98AA-A84F-5C43-91EE-11B2DED9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03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58B8-1878-CB46-B5CA-3331AA433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8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488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B71B8-3DEC-854E-8206-274F2B0AE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42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058988"/>
            <a:ext cx="5443538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0663" y="2058988"/>
            <a:ext cx="5445125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DA82-3903-8749-9909-84B03440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2257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E790-372F-5B42-B4D4-150D8C76B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543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A9DF-C2D2-1446-87EC-9DAF05A7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863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D1B73-ED9E-474D-B069-916661F1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709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8DA-539F-F443-91BF-AAA7BE757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7047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57FE-5A73-7A4C-B2E6-111184D49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6439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91FAE-BE64-0C49-B08C-B1B2E5D9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8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6713" y="866775"/>
            <a:ext cx="2759075" cy="7791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866775"/>
            <a:ext cx="8129588" cy="779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EF29-73B2-3B47-857F-D9E789BD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99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6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9804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422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3411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964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2413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599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338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97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48350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5016500"/>
            <a:ext cx="5849938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77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8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6843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0995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981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2282825"/>
            <a:ext cx="2962275" cy="564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82825"/>
            <a:ext cx="8736013" cy="564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6106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43183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3779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921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47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52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99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63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37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219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86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4114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70722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349EE-647D-2C4C-A4D1-D23182A1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805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014C-F727-CA43-80A3-B9D035ABD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00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4199E-56D3-8D4B-AAE4-E27AB6E7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69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C04B-1E1C-B746-8E1B-09FE8FFB8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90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3949-9787-B44A-8918-7C57BAAE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95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FE7E-9590-DA4C-B7D9-66BFB80F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8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7740-341E-C547-8366-C330FB5C6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172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806D-E244-684C-8FD5-216A5C4D1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17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B731-1B25-7345-A8EA-02F23F6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116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841B-B213-9C44-A146-500537F9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9C6F2-9FAF-6543-9BD2-A3953BA4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01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E32E-6611-0E42-81D9-E69FBED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936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E82-4E55-4342-9113-5E632C07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91A40-AAC3-EE4F-828F-F62E3770E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5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EFE-7898-6E4F-9985-33D8CEC0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275B-B27A-5046-B8B0-A66C5FCC6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976B-0482-0C45-970F-D05EB86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6F0C3-C80B-334A-8FD0-EFE5254B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203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9BB62-FF00-CE40-8532-4AA574458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3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B610-4ACA-6745-9643-A289F995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6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0B39-CBAF-E54A-B6AB-5336EF81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63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ADD7-D299-EA4B-9F24-31804CC71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09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DCD52-BDD6-0F48-8EF6-6CB1E6B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39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BB06-45C8-9840-9329-6B4E5F52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9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8940-BF53-6844-848B-F018018F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28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5BC7E-1A0D-4344-BD1F-D644FFCB7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6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F8BB-74BB-464F-A7BA-9A37D4B2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1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B8050-5692-0549-8127-7D5E4F3A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31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889C-F675-244F-B647-AF2E7DCD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254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B371-30EE-5941-8E85-A0CE73D1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37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48E4-6C3B-8D45-82DF-170EDEF24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83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68164-FF09-6D47-BE16-D689A817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28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C43E-8E6E-3E43-81E7-66AE9D51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6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9910-342F-7241-8A29-AB1339B8B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58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5B3-ADB6-6740-B866-03E0E0A3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85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0D47-F2EF-3A46-B1C2-2F3EBEA32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2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4D04F-76A8-EF47-B7A3-A6B9A92B7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25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2A506-835F-2D46-99E8-A7EC6ACE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5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FC3C-9F28-A14C-A5A7-2079C807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00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EA119-AA4E-2A4E-87AE-8B75F695F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23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8D25-08D3-6C40-986C-34B72D777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50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15E9-4330-FA45-B983-D71E966C2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30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9661-F860-3940-835C-E0690712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50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554-936B-594D-AA13-DCF3599F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7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3961606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50688" cy="233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F6931AB-6532-304C-A554-03C4E777D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9E15170F-BF4F-F742-BA51-3C0C03EA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52888" cy="890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50688" cy="83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 flipH="1">
            <a:off x="90551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4419600" y="1778000"/>
            <a:ext cx="23813" cy="50546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68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688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80088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543800" y="7975600"/>
            <a:ext cx="1588" cy="1422400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41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502400" y="1803400"/>
            <a:ext cx="1588" cy="43180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477000" y="508000"/>
            <a:ext cx="23813" cy="80137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44323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85344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50688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64770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C6198F5-EBB4-8446-B074-2C0AE5D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A4BBA098-45FA-4740-B54A-326D89CB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1238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298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866775"/>
            <a:ext cx="11041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058988"/>
            <a:ext cx="11041063" cy="659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r>
              <a:rPr lang="en-US"/>
              <a:t>March 9, 2016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55B6CC4-C500-8A48-94CD-4A9BC520D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50688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A926AD2-D67B-E04E-BF9D-5B4C5D9F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5AB99F3E-9034-EC4C-AB9F-1C4B533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6C080CF3-D0AE-524D-A0B6-6695C259E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7E25456-F0F1-4445-A779-BF3123C55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Relationship Id="rId9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3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29406" y="1625600"/>
            <a:ext cx="12573000" cy="225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defRPr/>
            </a:pPr>
            <a:r>
              <a:rPr lang="en-US" sz="4400" b="1" dirty="0"/>
              <a:t>Streaming Readout of the Tracking System</a:t>
            </a:r>
          </a:p>
          <a:p>
            <a:pPr eaLnBrk="1" hangingPunct="1">
              <a:buClrTx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Streaming Readout of the </a:t>
            </a: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Tracking System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092700" y="4190206"/>
            <a:ext cx="3034506" cy="8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Martin L. Purschke</a:t>
            </a:r>
          </a:p>
          <a:p>
            <a:pPr eaLnBrk="1" hangingPunct="1">
              <a:buClrTx/>
              <a:buFontTx/>
              <a:buNone/>
              <a:defRPr/>
            </a:pPr>
            <a:endParaRPr lang="en-US" sz="28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800" dirty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100" y="4799806"/>
            <a:ext cx="6031706" cy="22085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193085" y="8658225"/>
            <a:ext cx="3033713" cy="519113"/>
          </a:xfrm>
        </p:spPr>
        <p:txBody>
          <a:bodyPr/>
          <a:lstStyle/>
          <a:p>
            <a:fld id="{7D854EC2-8F58-5C4F-8AEB-33CAAE66C4BD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865" y="7309941"/>
            <a:ext cx="6582941" cy="1857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2006" y="7146011"/>
            <a:ext cx="1905000" cy="19927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15376" y="9214941"/>
            <a:ext cx="2300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Long Island, NY</a:t>
            </a:r>
          </a:p>
        </p:txBody>
      </p:sp>
      <p:sp>
        <p:nvSpPr>
          <p:cNvPr id="9" name="Rectangle 8"/>
          <p:cNvSpPr/>
          <p:nvPr/>
        </p:nvSpPr>
        <p:spPr>
          <a:xfrm>
            <a:off x="9473406" y="9138741"/>
            <a:ext cx="246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RHIC from space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0406" y="7991276"/>
            <a:ext cx="1594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Manhattan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234406" y="8148141"/>
            <a:ext cx="1066800" cy="76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104" y="151606"/>
            <a:ext cx="2940902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7806" y="75406"/>
            <a:ext cx="4544060" cy="25765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ZigZag</a:t>
            </a:r>
            <a:r>
              <a:rPr lang="en-US" dirty="0"/>
              <a:t> Pads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829BB7D-D840-9049-9982-D6E2DF4334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762"/>
          <a:stretch/>
        </p:blipFill>
        <p:spPr>
          <a:xfrm>
            <a:off x="1048041" y="7102236"/>
            <a:ext cx="6492710" cy="239765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65C1318-3FCD-6445-B1C9-F31D8EA6E588}"/>
              </a:ext>
            </a:extLst>
          </p:cNvPr>
          <p:cNvSpPr txBox="1"/>
          <p:nvPr/>
        </p:nvSpPr>
        <p:spPr>
          <a:xfrm>
            <a:off x="1853406" y="8152606"/>
            <a:ext cx="1289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Zig-Zag </a:t>
            </a:r>
            <a:br>
              <a:rPr lang="en-US" sz="2400" b="1" dirty="0"/>
            </a:br>
            <a:r>
              <a:rPr lang="en-US" sz="2400" b="1" dirty="0"/>
              <a:t>Pads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07A340C-1EE6-D34D-B491-4208A9DDBF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71"/>
          <a:stretch/>
        </p:blipFill>
        <p:spPr>
          <a:xfrm rot="10800000">
            <a:off x="7528550" y="2285206"/>
            <a:ext cx="5187837" cy="424632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2D1DD97-B969-E744-9049-78478A26269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406" y="2081033"/>
            <a:ext cx="4673600" cy="294737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4FDB3E-E3FD-1549-B2F0-3E277E1122D7}"/>
              </a:ext>
            </a:extLst>
          </p:cNvPr>
          <p:cNvSpPr/>
          <p:nvPr/>
        </p:nvSpPr>
        <p:spPr bwMode="auto">
          <a:xfrm>
            <a:off x="2377058" y="3167137"/>
            <a:ext cx="2905348" cy="18612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5B409E3-2230-BE43-8542-869453F74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206" y="3312589"/>
            <a:ext cx="4575512" cy="343163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57393AB-2BDF-AC4F-BCA0-7610236E0BFC}"/>
              </a:ext>
            </a:extLst>
          </p:cNvPr>
          <p:cNvSpPr txBox="1"/>
          <p:nvPr/>
        </p:nvSpPr>
        <p:spPr>
          <a:xfrm>
            <a:off x="7873206" y="6875333"/>
            <a:ext cx="4267200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12.5mm resolution in r</a:t>
            </a:r>
          </a:p>
          <a:p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</a:rPr>
              <a:t>150 </a:t>
            </a:r>
            <a:r>
              <a:rPr lang="en-US" sz="2800" b="1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US" sz="2800" b="1" dirty="0">
                <a:solidFill>
                  <a:schemeClr val="tx1"/>
                </a:solidFill>
              </a:rPr>
              <a:t>m in phi</a:t>
            </a:r>
          </a:p>
          <a:p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</a:rPr>
              <a:t>~160,000 ADC channels</a:t>
            </a:r>
          </a:p>
        </p:txBody>
      </p:sp>
    </p:spTree>
    <p:extLst>
      <p:ext uri="{BB962C8B-B14F-4D97-AF65-F5344CB8AC3E}">
        <p14:creationId xmlns:p14="http://schemas.microsoft.com/office/powerpoint/2010/main" val="365463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Readout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BDAE54-87C0-AF42-BCF0-45F0440A0F98}"/>
              </a:ext>
            </a:extLst>
          </p:cNvPr>
          <p:cNvSpPr txBox="1"/>
          <p:nvPr/>
        </p:nvSpPr>
        <p:spPr>
          <a:xfrm>
            <a:off x="4288805" y="2922411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256 pads/FEE</a:t>
            </a:r>
          </a:p>
          <a:p>
            <a:r>
              <a:rPr lang="en-US" sz="1200" dirty="0"/>
              <a:t>25 FEE/sector</a:t>
            </a:r>
          </a:p>
        </p:txBody>
      </p:sp>
      <p:pic>
        <p:nvPicPr>
          <p:cNvPr id="17" name="Picture 2" descr="C:\Users\takao\Dropbox\Documents\sphenix_tpc\cd1_review_2018\opa_review_may2018\20180510_095515.jpg">
            <a:extLst>
              <a:ext uri="{FF2B5EF4-FFF2-40B4-BE49-F238E27FC236}">
                <a16:creationId xmlns:a16="http://schemas.microsoft.com/office/drawing/2014/main" id="{7F634E12-A42C-D04E-9D90-FB20F792F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0" t="6039" r="17749" b="6299"/>
          <a:stretch/>
        </p:blipFill>
        <p:spPr bwMode="auto">
          <a:xfrm>
            <a:off x="6498413" y="2144417"/>
            <a:ext cx="3602005" cy="362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11B8222D-58C7-584E-9D85-92EB06C4C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2631679"/>
            <a:ext cx="90851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244D78E-7A80-6B43-9955-761A917E3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59" y="5773317"/>
            <a:ext cx="5262562" cy="324654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7AB7FC1-4D2D-6444-BB2A-35EB775EFC38}"/>
              </a:ext>
            </a:extLst>
          </p:cNvPr>
          <p:cNvSpPr txBox="1"/>
          <p:nvPr/>
        </p:nvSpPr>
        <p:spPr>
          <a:xfrm>
            <a:off x="571500" y="2132806"/>
            <a:ext cx="3950447" cy="270843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ALICE  SAMPA chip</a:t>
            </a:r>
          </a:p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32 channels 10bit sampling ASIC</a:t>
            </a:r>
          </a:p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Preamp/shaper, ADC</a:t>
            </a:r>
          </a:p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Optional DSP functions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08F2498-F42D-C04F-9E1D-79AE3837FC21}"/>
              </a:ext>
            </a:extLst>
          </p:cNvPr>
          <p:cNvCxnSpPr>
            <a:cxnSpLocks/>
          </p:cNvCxnSpPr>
          <p:nvPr/>
        </p:nvCxnSpPr>
        <p:spPr bwMode="auto">
          <a:xfrm>
            <a:off x="3821112" y="2488726"/>
            <a:ext cx="927894" cy="43368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98F10CB-1741-8C46-B97B-1D355A755E96}"/>
              </a:ext>
            </a:extLst>
          </p:cNvPr>
          <p:cNvCxnSpPr>
            <a:cxnSpLocks/>
          </p:cNvCxnSpPr>
          <p:nvPr/>
        </p:nvCxnSpPr>
        <p:spPr bwMode="auto">
          <a:xfrm flipV="1">
            <a:off x="5649912" y="2631679"/>
            <a:ext cx="1918494" cy="33161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FD14669-2FB2-AB44-B77E-33E048606027}"/>
              </a:ext>
            </a:extLst>
          </p:cNvPr>
          <p:cNvCxnSpPr>
            <a:cxnSpLocks/>
          </p:cNvCxnSpPr>
          <p:nvPr/>
        </p:nvCxnSpPr>
        <p:spPr bwMode="auto">
          <a:xfrm flipV="1">
            <a:off x="5663406" y="2939409"/>
            <a:ext cx="1778180" cy="2719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8549ED7-6229-A648-8E39-8036F08C2A1B}"/>
              </a:ext>
            </a:extLst>
          </p:cNvPr>
          <p:cNvCxnSpPr>
            <a:cxnSpLocks/>
            <a:stCxn id="18" idx="3"/>
          </p:cNvCxnSpPr>
          <p:nvPr/>
        </p:nvCxnSpPr>
        <p:spPr bwMode="auto">
          <a:xfrm>
            <a:off x="5747217" y="3079354"/>
            <a:ext cx="1659713" cy="19167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3D97F81-519A-684F-80BC-C9DDED4FB59F}"/>
              </a:ext>
            </a:extLst>
          </p:cNvPr>
          <p:cNvCxnSpPr>
            <a:cxnSpLocks/>
          </p:cNvCxnSpPr>
          <p:nvPr/>
        </p:nvCxnSpPr>
        <p:spPr bwMode="auto">
          <a:xfrm>
            <a:off x="5698564" y="3128842"/>
            <a:ext cx="1708366" cy="51094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87190A6-C3E5-7E49-A39C-9660442DBFCC}"/>
              </a:ext>
            </a:extLst>
          </p:cNvPr>
          <p:cNvCxnSpPr>
            <a:cxnSpLocks/>
          </p:cNvCxnSpPr>
          <p:nvPr/>
        </p:nvCxnSpPr>
        <p:spPr bwMode="auto">
          <a:xfrm>
            <a:off x="5649911" y="3178330"/>
            <a:ext cx="1779590" cy="84757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A294332-0C77-4B48-BB7B-23D93622C28F}"/>
              </a:ext>
            </a:extLst>
          </p:cNvPr>
          <p:cNvCxnSpPr>
            <a:cxnSpLocks/>
          </p:cNvCxnSpPr>
          <p:nvPr/>
        </p:nvCxnSpPr>
        <p:spPr bwMode="auto">
          <a:xfrm>
            <a:off x="5727521" y="3254028"/>
            <a:ext cx="1737138" cy="115761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61B48A8-186F-DE41-A0FF-5B48BA5656FD}"/>
              </a:ext>
            </a:extLst>
          </p:cNvPr>
          <p:cNvCxnSpPr>
            <a:cxnSpLocks/>
          </p:cNvCxnSpPr>
          <p:nvPr/>
        </p:nvCxnSpPr>
        <p:spPr bwMode="auto">
          <a:xfrm>
            <a:off x="5687201" y="3355317"/>
            <a:ext cx="1754385" cy="148946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C792949-0503-1C44-9DE6-240C9CF1E404}"/>
              </a:ext>
            </a:extLst>
          </p:cNvPr>
          <p:cNvCxnSpPr>
            <a:cxnSpLocks/>
          </p:cNvCxnSpPr>
          <p:nvPr/>
        </p:nvCxnSpPr>
        <p:spPr bwMode="auto">
          <a:xfrm>
            <a:off x="5649911" y="3433564"/>
            <a:ext cx="1766095" cy="175470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45B02-1D99-2B48-AC0E-B9FA4F17A84B}"/>
              </a:ext>
            </a:extLst>
          </p:cNvPr>
          <p:cNvSpPr txBox="1"/>
          <p:nvPr/>
        </p:nvSpPr>
        <p:spPr>
          <a:xfrm>
            <a:off x="8330406" y="4448898"/>
            <a:ext cx="2659389" cy="153888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FEE with 8 SAMPAs</a:t>
            </a:r>
          </a:p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256 channels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E38073B-13A8-B742-BC51-E98F15E00A2A}"/>
              </a:ext>
            </a:extLst>
          </p:cNvPr>
          <p:cNvCxnSpPr>
            <a:cxnSpLocks/>
          </p:cNvCxnSpPr>
          <p:nvPr/>
        </p:nvCxnSpPr>
        <p:spPr bwMode="auto">
          <a:xfrm>
            <a:off x="10006806" y="2482581"/>
            <a:ext cx="942113" cy="614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D9EB26F-8F85-2D46-975E-AA5CEF698012}"/>
              </a:ext>
            </a:extLst>
          </p:cNvPr>
          <p:cNvSpPr txBox="1"/>
          <p:nvPr/>
        </p:nvSpPr>
        <p:spPr>
          <a:xfrm>
            <a:off x="10212691" y="2558781"/>
            <a:ext cx="2659389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>
                <a:solidFill>
                  <a:schemeClr val="tx1"/>
                </a:solidFill>
              </a:rPr>
              <a:t>5GBit/s fiber link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B98C6A2-0C66-7E4B-BCBF-5AC65067B7A4}"/>
              </a:ext>
            </a:extLst>
          </p:cNvPr>
          <p:cNvSpPr txBox="1"/>
          <p:nvPr/>
        </p:nvSpPr>
        <p:spPr>
          <a:xfrm>
            <a:off x="24606" y="8462674"/>
            <a:ext cx="33528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ATLAS FELIX Card (“DAM”) – 24 FEE’s</a:t>
            </a:r>
          </a:p>
        </p:txBody>
      </p:sp>
      <p:pic>
        <p:nvPicPr>
          <p:cNvPr id="52" name="Picture 2" descr="https://lh3.googleusercontent.com/sU-24uBdtEJWFfKGtfTF5Ht1xpvPFd5d6vv1GNI-X8y4J1KXl9nLBTIkZTTwczT6esywolS2ZhEwrQAlNLfNr8JRVEo6_SaV6dwgSkfniV29_jgFm1GFRmdEwhfXH9RjbTLdJ9zlbRLudIwY6UnAKiyRQ1AlL3jVtbeKyeXAR2l1aV2iJH8G-ZG2p-vOy-I3eA9aYbUo1fY-xWbl62mURGNmQNAaXoWg0CRuuvWUtQnHPFl8JbN1xbgfp0CNyN4HaFlgNRXkNvnGZrs0WAilIPz7i-quUyW7aNDrC2Oxb46Hop3eQNDk3qGmCM4qbLWpfB6cB90yjt2azzOVU8ZBrzaY7ZrJlLgCJ8iFe9JnVPmAJAoNqWG2TFM3i8hB7iv_s-WKyk9tl_BMkb2IGLxM89D0oDhHVs6PU5KQczViBqOhhE7b096BijHmRi3fSFIE2qRIkar0JnXgxrvniSbHFQZvQ5gUdi33pSX70esgJYfCev0yULJKyqM5z86THrVVJMdh9xscmCXq1LTck1NyKczNbyCFsJNGPXNt-a2gL6KBHJnsh39Lu8i-AmVkAr-OvtMuM8HvTedEcLAB1NG-zKsfFf3VMA0aMZBoWbycmLR96f8p1C8E9g=w1670-h939-no">
            <a:extLst>
              <a:ext uri="{FF2B5EF4-FFF2-40B4-BE49-F238E27FC236}">
                <a16:creationId xmlns:a16="http://schemas.microsoft.com/office/drawing/2014/main" id="{FE672F77-50BF-AB4F-9734-A95EAFE9A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206" y="6236594"/>
            <a:ext cx="5249359" cy="2951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5F360A4-AE2B-7641-982F-72BBD77A459F}"/>
              </a:ext>
            </a:extLst>
          </p:cNvPr>
          <p:cNvSpPr txBox="1"/>
          <p:nvPr/>
        </p:nvSpPr>
        <p:spPr>
          <a:xfrm>
            <a:off x="5911702" y="8502381"/>
            <a:ext cx="3866504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/>
                </a:solidFill>
              </a:rPr>
              <a:t>FELIX Card in a standard PC (“EBDC”)</a:t>
            </a:r>
          </a:p>
        </p:txBody>
      </p:sp>
    </p:spTree>
    <p:extLst>
      <p:ext uri="{BB962C8B-B14F-4D97-AF65-F5344CB8AC3E}">
        <p14:creationId xmlns:p14="http://schemas.microsoft.com/office/powerpoint/2010/main" val="14716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  <a:cs typeface="+mj-cs"/>
              </a:rPr>
              <a:t> DAQ Overview</a:t>
            </a:r>
            <a:endParaRPr lang="en-US" sz="6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50161" y="9232810"/>
            <a:ext cx="3034083" cy="519204"/>
          </a:xfrm>
          <a:prstGeom prst="rect">
            <a:avLst/>
          </a:prstGeom>
        </p:spPr>
        <p:txBody>
          <a:bodyPr lIns="130028" tIns="65014" rIns="130028" bIns="65014"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March 9, 2016</a:t>
            </a: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/>
              <a:t>Los Alamos</a:t>
            </a:r>
            <a:endParaRPr lang="en-US" dirty="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72F3C57-7C2B-4E40-942C-28F30333B40D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12</a:t>
            </a:fld>
            <a:endParaRPr lang="en-US" sz="1700" dirty="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1408681" y="7695406"/>
            <a:ext cx="9002552" cy="167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8" tIns="65014" rIns="130028" bIns="65014">
            <a:spAutoFit/>
          </a:bodyPr>
          <a:lstStyle/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DCM-2	      receives data from digitizer, zero-suppresses and packages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SEB	         collects data from a DCM group (~35)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EBDC	      Event Buffer and Data Compressor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ATP	         Assembles events and compresses  data (~60)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Buffer Box  data interim storage before sending to the computing center (7) </a:t>
            </a:r>
          </a:p>
        </p:txBody>
      </p:sp>
      <p:sp>
        <p:nvSpPr>
          <p:cNvPr id="111" name="Text Box 103"/>
          <p:cNvSpPr txBox="1">
            <a:spLocks noChangeArrowheads="1"/>
          </p:cNvSpPr>
          <p:nvPr/>
        </p:nvSpPr>
        <p:spPr bwMode="auto">
          <a:xfrm>
            <a:off x="4377298" y="6617360"/>
            <a:ext cx="3171790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FFFFFF"/>
                </a:solidFill>
                <a:latin typeface="Arial Narrow" charset="0"/>
              </a:rPr>
              <a:t>Data Concentration</a:t>
            </a:r>
          </a:p>
        </p:txBody>
      </p:sp>
      <p:sp>
        <p:nvSpPr>
          <p:cNvPr id="117" name="Line 110"/>
          <p:cNvSpPr>
            <a:spLocks noChangeShapeType="1"/>
          </p:cNvSpPr>
          <p:nvPr/>
        </p:nvSpPr>
        <p:spPr bwMode="auto">
          <a:xfrm>
            <a:off x="3451348" y="2642059"/>
            <a:ext cx="2258" cy="5201074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8" name="Text Box 112"/>
          <p:cNvSpPr txBox="1">
            <a:spLocks noChangeArrowheads="1"/>
          </p:cNvSpPr>
          <p:nvPr/>
        </p:nvSpPr>
        <p:spPr bwMode="auto">
          <a:xfrm>
            <a:off x="3242809" y="7231376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119" name="Line 113"/>
          <p:cNvSpPr>
            <a:spLocks noChangeShapeType="1"/>
          </p:cNvSpPr>
          <p:nvPr/>
        </p:nvSpPr>
        <p:spPr bwMode="auto">
          <a:xfrm>
            <a:off x="2844006" y="7504521"/>
            <a:ext cx="650161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0" name="Line 114"/>
          <p:cNvSpPr>
            <a:spLocks noChangeShapeType="1"/>
          </p:cNvSpPr>
          <p:nvPr/>
        </p:nvSpPr>
        <p:spPr bwMode="auto">
          <a:xfrm flipH="1">
            <a:off x="3487395" y="7504521"/>
            <a:ext cx="663706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1" name="Text Box 111"/>
          <p:cNvSpPr txBox="1">
            <a:spLocks noChangeArrowheads="1"/>
          </p:cNvSpPr>
          <p:nvPr/>
        </p:nvSpPr>
        <p:spPr bwMode="auto">
          <a:xfrm>
            <a:off x="1396206" y="6840843"/>
            <a:ext cx="1862439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Interaction Region</a:t>
            </a:r>
          </a:p>
        </p:txBody>
      </p:sp>
      <p:sp>
        <p:nvSpPr>
          <p:cNvPr id="202" name="Text Box 112"/>
          <p:cNvSpPr txBox="1">
            <a:spLocks noChangeArrowheads="1"/>
          </p:cNvSpPr>
          <p:nvPr/>
        </p:nvSpPr>
        <p:spPr bwMode="auto">
          <a:xfrm>
            <a:off x="3908805" y="6949199"/>
            <a:ext cx="1862440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203" name="Line 110"/>
          <p:cNvSpPr>
            <a:spLocks noChangeShapeType="1"/>
          </p:cNvSpPr>
          <p:nvPr/>
        </p:nvSpPr>
        <p:spPr bwMode="auto">
          <a:xfrm>
            <a:off x="11276225" y="2614970"/>
            <a:ext cx="2257" cy="5201074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" name="Line 114"/>
          <p:cNvSpPr>
            <a:spLocks noChangeShapeType="1"/>
          </p:cNvSpPr>
          <p:nvPr/>
        </p:nvSpPr>
        <p:spPr bwMode="auto">
          <a:xfrm flipH="1">
            <a:off x="11269452" y="7504521"/>
            <a:ext cx="663706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" name="Text Box 112"/>
          <p:cNvSpPr txBox="1">
            <a:spLocks noChangeArrowheads="1"/>
          </p:cNvSpPr>
          <p:nvPr/>
        </p:nvSpPr>
        <p:spPr bwMode="auto">
          <a:xfrm>
            <a:off x="11249135" y="6624132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Computing</a:t>
            </a:r>
          </a:p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Facility</a:t>
            </a:r>
          </a:p>
        </p:txBody>
      </p:sp>
      <p:sp>
        <p:nvSpPr>
          <p:cNvPr id="206" name="Line 113"/>
          <p:cNvSpPr>
            <a:spLocks noChangeShapeType="1"/>
          </p:cNvSpPr>
          <p:nvPr/>
        </p:nvSpPr>
        <p:spPr bwMode="auto">
          <a:xfrm>
            <a:off x="10619290" y="7504521"/>
            <a:ext cx="650161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7" name="Text Box 112"/>
          <p:cNvSpPr txBox="1">
            <a:spLocks noChangeArrowheads="1"/>
          </p:cNvSpPr>
          <p:nvPr/>
        </p:nvSpPr>
        <p:spPr bwMode="auto">
          <a:xfrm>
            <a:off x="9298653" y="6949199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Rack Room</a:t>
            </a:r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5D817559-6544-044F-946E-EE399F95F642}"/>
              </a:ext>
            </a:extLst>
          </p:cNvPr>
          <p:cNvGrpSpPr/>
          <p:nvPr/>
        </p:nvGrpSpPr>
        <p:grpSpPr>
          <a:xfrm>
            <a:off x="2074913" y="1980406"/>
            <a:ext cx="8998693" cy="5114840"/>
            <a:chOff x="4757485" y="4064779"/>
            <a:chExt cx="6680706" cy="3797300"/>
          </a:xfrm>
        </p:grpSpPr>
        <p:sp>
          <p:nvSpPr>
            <p:cNvPr id="209" name="Rectangle 4">
              <a:extLst>
                <a:ext uri="{FF2B5EF4-FFF2-40B4-BE49-F238E27FC236}">
                  <a16:creationId xmlns:a16="http://schemas.microsoft.com/office/drawing/2014/main" id="{DAC1F5FE-C312-BB4B-9164-2745B8820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547" y="4064779"/>
              <a:ext cx="3431633" cy="3797300"/>
            </a:xfrm>
            <a:prstGeom prst="rect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10" name="Line 52">
              <a:extLst>
                <a:ext uri="{FF2B5EF4-FFF2-40B4-BE49-F238E27FC236}">
                  <a16:creationId xmlns:a16="http://schemas.microsoft.com/office/drawing/2014/main" id="{8B356822-15EA-6146-A267-38251C22C4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45913" y="7054583"/>
              <a:ext cx="347806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11" name="Line 58">
              <a:extLst>
                <a:ext uri="{FF2B5EF4-FFF2-40B4-BE49-F238E27FC236}">
                  <a16:creationId xmlns:a16="http://schemas.microsoft.com/office/drawing/2014/main" id="{42FB8BFF-268B-9C42-AFD9-EAF55F69E1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6734" y="7283183"/>
              <a:ext cx="688975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12" name="Line 52">
              <a:extLst>
                <a:ext uri="{FF2B5EF4-FFF2-40B4-BE49-F238E27FC236}">
                  <a16:creationId xmlns:a16="http://schemas.microsoft.com/office/drawing/2014/main" id="{AC4012BD-02FD-0840-9667-B3F83E1A98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8973" y="7520262"/>
              <a:ext cx="347806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13" name="Line 84">
              <a:extLst>
                <a:ext uri="{FF2B5EF4-FFF2-40B4-BE49-F238E27FC236}">
                  <a16:creationId xmlns:a16="http://schemas.microsoft.com/office/drawing/2014/main" id="{535D1C64-7E6C-5944-9AA3-32F84C7ADD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8660" y="4979179"/>
              <a:ext cx="457200" cy="1588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grpSp>
          <p:nvGrpSpPr>
            <p:cNvPr id="214" name="Group 126">
              <a:extLst>
                <a:ext uri="{FF2B5EF4-FFF2-40B4-BE49-F238E27FC236}">
                  <a16:creationId xmlns:a16="http://schemas.microsoft.com/office/drawing/2014/main" id="{8E635FB6-D3AE-974E-84B0-DB65B581CB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5035" y="4568083"/>
              <a:ext cx="827087" cy="596900"/>
              <a:chOff x="1236" y="3274"/>
              <a:chExt cx="521" cy="376"/>
            </a:xfrm>
          </p:grpSpPr>
          <p:sp>
            <p:nvSpPr>
              <p:cNvPr id="326" name="Rectangle 127">
                <a:extLst>
                  <a:ext uri="{FF2B5EF4-FFF2-40B4-BE49-F238E27FC236}">
                    <a16:creationId xmlns:a16="http://schemas.microsoft.com/office/drawing/2014/main" id="{10BBE1DF-45C1-5B4A-83C6-A8982E2FE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7" name="Rectangle 128">
                <a:extLst>
                  <a:ext uri="{FF2B5EF4-FFF2-40B4-BE49-F238E27FC236}">
                    <a16:creationId xmlns:a16="http://schemas.microsoft.com/office/drawing/2014/main" id="{813C3231-B7CD-E94B-821E-FDA413343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8" name="Rectangle 129">
                <a:extLst>
                  <a:ext uri="{FF2B5EF4-FFF2-40B4-BE49-F238E27FC236}">
                    <a16:creationId xmlns:a16="http://schemas.microsoft.com/office/drawing/2014/main" id="{D981CBD5-F0DF-D741-B4D1-164383984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9" name="Rectangle 130">
                <a:extLst>
                  <a:ext uri="{FF2B5EF4-FFF2-40B4-BE49-F238E27FC236}">
                    <a16:creationId xmlns:a16="http://schemas.microsoft.com/office/drawing/2014/main" id="{A4D87FFB-3736-9640-85EB-7738FB6EF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DCM2</a:t>
                </a:r>
              </a:p>
            </p:txBody>
          </p:sp>
        </p:grpSp>
        <p:sp>
          <p:nvSpPr>
            <p:cNvPr id="215" name="Line 90">
              <a:extLst>
                <a:ext uri="{FF2B5EF4-FFF2-40B4-BE49-F238E27FC236}">
                  <a16:creationId xmlns:a16="http://schemas.microsoft.com/office/drawing/2014/main" id="{4EFB29BD-5F3F-6743-86B3-F37D9AF502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19516" y="5921761"/>
              <a:ext cx="457200" cy="1588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16" name="Rectangle 26">
              <a:extLst>
                <a:ext uri="{FF2B5EF4-FFF2-40B4-BE49-F238E27FC236}">
                  <a16:creationId xmlns:a16="http://schemas.microsoft.com/office/drawing/2014/main" id="{1CE2F144-B40D-2E4C-88DF-B4A1EE209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8398" y="4828367"/>
              <a:ext cx="611188" cy="381000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 dirty="0">
                  <a:solidFill>
                    <a:srgbClr val="000000"/>
                  </a:solidFill>
                  <a:cs typeface="Arial" charset="0"/>
                </a:rPr>
                <a:t>SEB</a:t>
              </a:r>
            </a:p>
          </p:txBody>
        </p:sp>
        <p:sp>
          <p:nvSpPr>
            <p:cNvPr id="217" name="Rectangle 28">
              <a:extLst>
                <a:ext uri="{FF2B5EF4-FFF2-40B4-BE49-F238E27FC236}">
                  <a16:creationId xmlns:a16="http://schemas.microsoft.com/office/drawing/2014/main" id="{3ADA0904-70AB-B24C-8FED-C71641B22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8398" y="5745942"/>
              <a:ext cx="611188" cy="381000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SEB</a:t>
              </a:r>
            </a:p>
          </p:txBody>
        </p:sp>
        <p:sp>
          <p:nvSpPr>
            <p:cNvPr id="218" name="Line 36">
              <a:extLst>
                <a:ext uri="{FF2B5EF4-FFF2-40B4-BE49-F238E27FC236}">
                  <a16:creationId xmlns:a16="http://schemas.microsoft.com/office/drawing/2014/main" id="{BB583205-8857-C943-8D10-95D5BDEEC4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1173" y="5058554"/>
              <a:ext cx="688975" cy="1588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19" name="Line 40">
              <a:extLst>
                <a:ext uri="{FF2B5EF4-FFF2-40B4-BE49-F238E27FC236}">
                  <a16:creationId xmlns:a16="http://schemas.microsoft.com/office/drawing/2014/main" id="{5E6E571B-02DE-364A-9FEE-E6998B9D0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5133167"/>
              <a:ext cx="6111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0" name="Line 37">
              <a:extLst>
                <a:ext uri="{FF2B5EF4-FFF2-40B4-BE49-F238E27FC236}">
                  <a16:creationId xmlns:a16="http://schemas.microsoft.com/office/drawing/2014/main" id="{84ACB924-413F-8A47-937A-9B4C2159E1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1173" y="5481566"/>
              <a:ext cx="688975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1" name="Line 41">
              <a:extLst>
                <a:ext uri="{FF2B5EF4-FFF2-40B4-BE49-F238E27FC236}">
                  <a16:creationId xmlns:a16="http://schemas.microsoft.com/office/drawing/2014/main" id="{07E459CE-DB59-4C46-887C-851CA4222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5593542"/>
              <a:ext cx="6111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2" name="Line 42">
              <a:extLst>
                <a:ext uri="{FF2B5EF4-FFF2-40B4-BE49-F238E27FC236}">
                  <a16:creationId xmlns:a16="http://schemas.microsoft.com/office/drawing/2014/main" id="{1BF4480E-B59D-9C40-B1B1-881E4FDE47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6053917"/>
              <a:ext cx="6111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3" name="Line 43">
              <a:extLst>
                <a:ext uri="{FF2B5EF4-FFF2-40B4-BE49-F238E27FC236}">
                  <a16:creationId xmlns:a16="http://schemas.microsoft.com/office/drawing/2014/main" id="{F6D88513-8440-3548-99FB-E51BBD4C1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6519584"/>
              <a:ext cx="6111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4" name="Line 44">
              <a:extLst>
                <a:ext uri="{FF2B5EF4-FFF2-40B4-BE49-F238E27FC236}">
                  <a16:creationId xmlns:a16="http://schemas.microsoft.com/office/drawing/2014/main" id="{D8B2DE6F-A5EF-0345-8B28-676528B1DE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4904567"/>
              <a:ext cx="3063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5" name="Line 45">
              <a:extLst>
                <a:ext uri="{FF2B5EF4-FFF2-40B4-BE49-F238E27FC236}">
                  <a16:creationId xmlns:a16="http://schemas.microsoft.com/office/drawing/2014/main" id="{EA84E407-2E82-6843-8561-8290DBD260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5364942"/>
              <a:ext cx="3063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6" name="Line 46">
              <a:extLst>
                <a:ext uri="{FF2B5EF4-FFF2-40B4-BE49-F238E27FC236}">
                  <a16:creationId xmlns:a16="http://schemas.microsoft.com/office/drawing/2014/main" id="{0AE19707-1BE5-EE48-824C-B3D70839AD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5822142"/>
              <a:ext cx="3063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7" name="Line 47">
              <a:extLst>
                <a:ext uri="{FF2B5EF4-FFF2-40B4-BE49-F238E27FC236}">
                  <a16:creationId xmlns:a16="http://schemas.microsoft.com/office/drawing/2014/main" id="{08420F7A-8BBD-7249-893C-848A1BB0B6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6282517"/>
              <a:ext cx="3063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8" name="Line 48">
              <a:extLst>
                <a:ext uri="{FF2B5EF4-FFF2-40B4-BE49-F238E27FC236}">
                  <a16:creationId xmlns:a16="http://schemas.microsoft.com/office/drawing/2014/main" id="{5FC7B390-C7C4-8B43-9651-AF5103C3A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2231" y="6742892"/>
              <a:ext cx="3063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29" name="Line 49">
              <a:extLst>
                <a:ext uri="{FF2B5EF4-FFF2-40B4-BE49-F238E27FC236}">
                  <a16:creationId xmlns:a16="http://schemas.microsoft.com/office/drawing/2014/main" id="{10869FF8-2B96-1941-98F3-7E4888A552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86194" y="5210954"/>
              <a:ext cx="382587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0" name="Line 50">
              <a:extLst>
                <a:ext uri="{FF2B5EF4-FFF2-40B4-BE49-F238E27FC236}">
                  <a16:creationId xmlns:a16="http://schemas.microsoft.com/office/drawing/2014/main" id="{9ADC117C-54E4-8740-9CF7-EEB2575FF8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86194" y="5669742"/>
              <a:ext cx="382587" cy="1587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1" name="Line 51">
              <a:extLst>
                <a:ext uri="{FF2B5EF4-FFF2-40B4-BE49-F238E27FC236}">
                  <a16:creationId xmlns:a16="http://schemas.microsoft.com/office/drawing/2014/main" id="{5829CAC5-D4B3-1F42-B538-CF16193E56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86194" y="6128529"/>
              <a:ext cx="382587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2" name="Line 52">
              <a:extLst>
                <a:ext uri="{FF2B5EF4-FFF2-40B4-BE49-F238E27FC236}">
                  <a16:creationId xmlns:a16="http://schemas.microsoft.com/office/drawing/2014/main" id="{023C37AD-30F3-5749-9418-3CF4A160F3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86194" y="6588904"/>
              <a:ext cx="382587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3" name="Line 54">
              <a:extLst>
                <a:ext uri="{FF2B5EF4-FFF2-40B4-BE49-F238E27FC236}">
                  <a16:creationId xmlns:a16="http://schemas.microsoft.com/office/drawing/2014/main" id="{ECE2EC75-5A8E-A34B-AC16-CC6F9596EB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79806" y="4980767"/>
              <a:ext cx="688975" cy="1587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4" name="Line 55">
              <a:extLst>
                <a:ext uri="{FF2B5EF4-FFF2-40B4-BE49-F238E27FC236}">
                  <a16:creationId xmlns:a16="http://schemas.microsoft.com/office/drawing/2014/main" id="{EDA73687-65C9-F04D-A5FE-8ED30B0D5B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79806" y="5441142"/>
              <a:ext cx="688975" cy="1587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5" name="Line 56">
              <a:extLst>
                <a:ext uri="{FF2B5EF4-FFF2-40B4-BE49-F238E27FC236}">
                  <a16:creationId xmlns:a16="http://schemas.microsoft.com/office/drawing/2014/main" id="{A0B25572-6D90-7042-A150-B1E04DC36D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79806" y="5899929"/>
              <a:ext cx="688975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6" name="Line 57">
              <a:extLst>
                <a:ext uri="{FF2B5EF4-FFF2-40B4-BE49-F238E27FC236}">
                  <a16:creationId xmlns:a16="http://schemas.microsoft.com/office/drawing/2014/main" id="{252A5C80-E35C-2448-AB14-6C7BA61BD4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79806" y="6358717"/>
              <a:ext cx="688975" cy="1587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7" name="Line 58">
              <a:extLst>
                <a:ext uri="{FF2B5EF4-FFF2-40B4-BE49-F238E27FC236}">
                  <a16:creationId xmlns:a16="http://schemas.microsoft.com/office/drawing/2014/main" id="{8B818231-F87D-B743-8790-E76E36C89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6740" y="6817504"/>
              <a:ext cx="688975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38" name="Rectangle 64">
              <a:extLst>
                <a:ext uri="{FF2B5EF4-FFF2-40B4-BE49-F238E27FC236}">
                  <a16:creationId xmlns:a16="http://schemas.microsoft.com/office/drawing/2014/main" id="{AE8E1801-9FD8-CB48-B3EA-05481AC9B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481" y="4598178"/>
              <a:ext cx="839789" cy="409575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39" name="Rectangle 67">
              <a:extLst>
                <a:ext uri="{FF2B5EF4-FFF2-40B4-BE49-F238E27FC236}">
                  <a16:creationId xmlns:a16="http://schemas.microsoft.com/office/drawing/2014/main" id="{95EAEDC7-F780-E246-9ABA-593E8B76B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481" y="5037916"/>
              <a:ext cx="839789" cy="409575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40" name="Rectangle 70">
              <a:extLst>
                <a:ext uri="{FF2B5EF4-FFF2-40B4-BE49-F238E27FC236}">
                  <a16:creationId xmlns:a16="http://schemas.microsoft.com/office/drawing/2014/main" id="{54236DD1-4B22-FF41-89AD-9E5D83BB1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481" y="5477654"/>
              <a:ext cx="839789" cy="409575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41" name="Rectangle 73">
              <a:extLst>
                <a:ext uri="{FF2B5EF4-FFF2-40B4-BE49-F238E27FC236}">
                  <a16:creationId xmlns:a16="http://schemas.microsoft.com/office/drawing/2014/main" id="{C3116537-1D20-F44F-A190-C6F0A0934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481" y="5917392"/>
              <a:ext cx="839789" cy="411162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42" name="Rectangle 76">
              <a:extLst>
                <a:ext uri="{FF2B5EF4-FFF2-40B4-BE49-F238E27FC236}">
                  <a16:creationId xmlns:a16="http://schemas.microsoft.com/office/drawing/2014/main" id="{D55CA845-FB78-9E47-8A89-07147F695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1481" y="6358717"/>
              <a:ext cx="839789" cy="409575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 dirty="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43" name="Line 90">
              <a:extLst>
                <a:ext uri="{FF2B5EF4-FFF2-40B4-BE49-F238E27FC236}">
                  <a16:creationId xmlns:a16="http://schemas.microsoft.com/office/drawing/2014/main" id="{3553C9D6-C96A-4A45-B41E-E9D7678374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8660" y="5518929"/>
              <a:ext cx="457200" cy="1588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44" name="Line 105">
              <a:extLst>
                <a:ext uri="{FF2B5EF4-FFF2-40B4-BE49-F238E27FC236}">
                  <a16:creationId xmlns:a16="http://schemas.microsoft.com/office/drawing/2014/main" id="{71B2ED05-9250-384A-844E-149BAF5059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7735" y="4828367"/>
              <a:ext cx="412750" cy="1587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45" name="Line 106">
              <a:extLst>
                <a:ext uri="{FF2B5EF4-FFF2-40B4-BE49-F238E27FC236}">
                  <a16:creationId xmlns:a16="http://schemas.microsoft.com/office/drawing/2014/main" id="{71757E61-88E4-B94C-9F25-56EFF43210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68698" y="5250642"/>
              <a:ext cx="412750" cy="1587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46" name="Line 107">
              <a:extLst>
                <a:ext uri="{FF2B5EF4-FFF2-40B4-BE49-F238E27FC236}">
                  <a16:creationId xmlns:a16="http://schemas.microsoft.com/office/drawing/2014/main" id="{EA7DF8A0-0707-9F44-8C3B-F9B4BE9C7A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7735" y="5795154"/>
              <a:ext cx="412750" cy="1588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grpSp>
          <p:nvGrpSpPr>
            <p:cNvPr id="248" name="Group 126">
              <a:extLst>
                <a:ext uri="{FF2B5EF4-FFF2-40B4-BE49-F238E27FC236}">
                  <a16:creationId xmlns:a16="http://schemas.microsoft.com/office/drawing/2014/main" id="{571DD3AF-695A-B94F-A22B-6FCB9C5F09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2073" y="5068079"/>
              <a:ext cx="827087" cy="596900"/>
              <a:chOff x="1236" y="3274"/>
              <a:chExt cx="521" cy="376"/>
            </a:xfrm>
          </p:grpSpPr>
          <p:sp>
            <p:nvSpPr>
              <p:cNvPr id="322" name="Rectangle 127">
                <a:extLst>
                  <a:ext uri="{FF2B5EF4-FFF2-40B4-BE49-F238E27FC236}">
                    <a16:creationId xmlns:a16="http://schemas.microsoft.com/office/drawing/2014/main" id="{D80C119C-A5AD-A745-8AC0-87C5C0AC2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3" name="Rectangle 128">
                <a:extLst>
                  <a:ext uri="{FF2B5EF4-FFF2-40B4-BE49-F238E27FC236}">
                    <a16:creationId xmlns:a16="http://schemas.microsoft.com/office/drawing/2014/main" id="{44FD731B-13FE-0B42-A26B-FE86D6D17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4" name="Rectangle 129">
                <a:extLst>
                  <a:ext uri="{FF2B5EF4-FFF2-40B4-BE49-F238E27FC236}">
                    <a16:creationId xmlns:a16="http://schemas.microsoft.com/office/drawing/2014/main" id="{F881DF65-C3B9-0642-B229-3E74453A5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5" name="Rectangle 130">
                <a:extLst>
                  <a:ext uri="{FF2B5EF4-FFF2-40B4-BE49-F238E27FC236}">
                    <a16:creationId xmlns:a16="http://schemas.microsoft.com/office/drawing/2014/main" id="{3608075A-D9BB-044A-8CB1-099A851A6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DCM2</a:t>
                </a:r>
              </a:p>
            </p:txBody>
          </p:sp>
        </p:grpSp>
        <p:grpSp>
          <p:nvGrpSpPr>
            <p:cNvPr id="249" name="Group 126">
              <a:extLst>
                <a:ext uri="{FF2B5EF4-FFF2-40B4-BE49-F238E27FC236}">
                  <a16:creationId xmlns:a16="http://schemas.microsoft.com/office/drawing/2014/main" id="{E72BA5CE-9F74-094A-A598-B6F629CA4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2073" y="5614179"/>
              <a:ext cx="827087" cy="596900"/>
              <a:chOff x="1236" y="3274"/>
              <a:chExt cx="521" cy="376"/>
            </a:xfrm>
          </p:grpSpPr>
          <p:sp>
            <p:nvSpPr>
              <p:cNvPr id="318" name="Rectangle 127">
                <a:extLst>
                  <a:ext uri="{FF2B5EF4-FFF2-40B4-BE49-F238E27FC236}">
                    <a16:creationId xmlns:a16="http://schemas.microsoft.com/office/drawing/2014/main" id="{27C0696D-20AC-A443-A1A8-6B7D11591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9" name="Rectangle 128">
                <a:extLst>
                  <a:ext uri="{FF2B5EF4-FFF2-40B4-BE49-F238E27FC236}">
                    <a16:creationId xmlns:a16="http://schemas.microsoft.com/office/drawing/2014/main" id="{F087FDD3-82CB-E146-BEAB-FD910AB44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0" name="Rectangle 129">
                <a:extLst>
                  <a:ext uri="{FF2B5EF4-FFF2-40B4-BE49-F238E27FC236}">
                    <a16:creationId xmlns:a16="http://schemas.microsoft.com/office/drawing/2014/main" id="{32101376-F416-9A45-8D28-21DBE2506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21" name="Rectangle 130">
                <a:extLst>
                  <a:ext uri="{FF2B5EF4-FFF2-40B4-BE49-F238E27FC236}">
                    <a16:creationId xmlns:a16="http://schemas.microsoft.com/office/drawing/2014/main" id="{35489F14-D7CA-1F4B-9AB3-9E6EFFAD1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DCM2</a:t>
                </a:r>
              </a:p>
            </p:txBody>
          </p:sp>
        </p:grpSp>
        <p:grpSp>
          <p:nvGrpSpPr>
            <p:cNvPr id="250" name="Group 126">
              <a:extLst>
                <a:ext uri="{FF2B5EF4-FFF2-40B4-BE49-F238E27FC236}">
                  <a16:creationId xmlns:a16="http://schemas.microsoft.com/office/drawing/2014/main" id="{1374C501-D47F-D343-B8B6-FC2E462868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7485" y="4458479"/>
              <a:ext cx="827088" cy="59690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314" name="Rectangle 127">
                <a:extLst>
                  <a:ext uri="{FF2B5EF4-FFF2-40B4-BE49-F238E27FC236}">
                    <a16:creationId xmlns:a16="http://schemas.microsoft.com/office/drawing/2014/main" id="{D7AF896E-B3A8-384A-A2CD-8719B2465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5" name="Rectangle 128">
                <a:extLst>
                  <a:ext uri="{FF2B5EF4-FFF2-40B4-BE49-F238E27FC236}">
                    <a16:creationId xmlns:a16="http://schemas.microsoft.com/office/drawing/2014/main" id="{71A2579C-E542-2C4E-A9C6-BAD1F7F15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6" name="Rectangle 129">
                <a:extLst>
                  <a:ext uri="{FF2B5EF4-FFF2-40B4-BE49-F238E27FC236}">
                    <a16:creationId xmlns:a16="http://schemas.microsoft.com/office/drawing/2014/main" id="{9A44C29C-9FF0-2A4D-A88F-1178DBBA9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7" name="Rectangle 130">
                <a:extLst>
                  <a:ext uri="{FF2B5EF4-FFF2-40B4-BE49-F238E27FC236}">
                    <a16:creationId xmlns:a16="http://schemas.microsoft.com/office/drawing/2014/main" id="{E8B20ED7-80D2-9C40-A75F-2469BE1CE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FEM</a:t>
                </a:r>
              </a:p>
            </p:txBody>
          </p:sp>
        </p:grpSp>
        <p:grpSp>
          <p:nvGrpSpPr>
            <p:cNvPr id="251" name="Group 126">
              <a:extLst>
                <a:ext uri="{FF2B5EF4-FFF2-40B4-BE49-F238E27FC236}">
                  <a16:creationId xmlns:a16="http://schemas.microsoft.com/office/drawing/2014/main" id="{8E0957BB-6370-9E45-9842-524CD757AD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7485" y="4902979"/>
              <a:ext cx="827088" cy="59690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310" name="Rectangle 127">
                <a:extLst>
                  <a:ext uri="{FF2B5EF4-FFF2-40B4-BE49-F238E27FC236}">
                    <a16:creationId xmlns:a16="http://schemas.microsoft.com/office/drawing/2014/main" id="{B5416391-4D71-6841-B7C6-0213A5D2A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1" name="Rectangle 128">
                <a:extLst>
                  <a:ext uri="{FF2B5EF4-FFF2-40B4-BE49-F238E27FC236}">
                    <a16:creationId xmlns:a16="http://schemas.microsoft.com/office/drawing/2014/main" id="{7E27B473-1A2D-AC40-A952-7886DA475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2" name="Rectangle 129">
                <a:extLst>
                  <a:ext uri="{FF2B5EF4-FFF2-40B4-BE49-F238E27FC236}">
                    <a16:creationId xmlns:a16="http://schemas.microsoft.com/office/drawing/2014/main" id="{2F589D87-F912-8A4B-A267-574913C9C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13" name="Rectangle 130">
                <a:extLst>
                  <a:ext uri="{FF2B5EF4-FFF2-40B4-BE49-F238E27FC236}">
                    <a16:creationId xmlns:a16="http://schemas.microsoft.com/office/drawing/2014/main" id="{101342FF-79B4-A74C-A201-20B41BBC0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FEM</a:t>
                </a:r>
              </a:p>
            </p:txBody>
          </p:sp>
        </p:grpSp>
        <p:grpSp>
          <p:nvGrpSpPr>
            <p:cNvPr id="252" name="Group 126">
              <a:extLst>
                <a:ext uri="{FF2B5EF4-FFF2-40B4-BE49-F238E27FC236}">
                  <a16:creationId xmlns:a16="http://schemas.microsoft.com/office/drawing/2014/main" id="{485ACBA1-C1F4-0641-99BD-652846D5D5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7485" y="5347479"/>
              <a:ext cx="827088" cy="59690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306" name="Rectangle 127">
                <a:extLst>
                  <a:ext uri="{FF2B5EF4-FFF2-40B4-BE49-F238E27FC236}">
                    <a16:creationId xmlns:a16="http://schemas.microsoft.com/office/drawing/2014/main" id="{EAA46D9A-8648-F441-9D6E-EFA2749B9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07" name="Rectangle 128">
                <a:extLst>
                  <a:ext uri="{FF2B5EF4-FFF2-40B4-BE49-F238E27FC236}">
                    <a16:creationId xmlns:a16="http://schemas.microsoft.com/office/drawing/2014/main" id="{59895A8A-7AF0-4D4D-AA78-B9863DE5B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08" name="Rectangle 129">
                <a:extLst>
                  <a:ext uri="{FF2B5EF4-FFF2-40B4-BE49-F238E27FC236}">
                    <a16:creationId xmlns:a16="http://schemas.microsoft.com/office/drawing/2014/main" id="{0E2E36D0-65CA-AB4B-B07C-4030B1805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309" name="Rectangle 130">
                <a:extLst>
                  <a:ext uri="{FF2B5EF4-FFF2-40B4-BE49-F238E27FC236}">
                    <a16:creationId xmlns:a16="http://schemas.microsoft.com/office/drawing/2014/main" id="{682FF1C3-1EFB-094D-B65C-453633F98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FEM</a:t>
                </a:r>
              </a:p>
            </p:txBody>
          </p:sp>
        </p:grpSp>
        <p:sp>
          <p:nvSpPr>
            <p:cNvPr id="253" name="Text Box 112">
              <a:extLst>
                <a:ext uri="{FF2B5EF4-FFF2-40B4-BE49-F238E27FC236}">
                  <a16:creationId xmlns:a16="http://schemas.microsoft.com/office/drawing/2014/main" id="{80E811EF-661A-6940-AF72-CF65BE67C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2719" y="4064779"/>
              <a:ext cx="1309687" cy="333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 algn="ctr">
                <a:defRPr/>
              </a:pPr>
              <a:r>
                <a:rPr lang="en-GB" sz="1600" b="1" dirty="0">
                  <a:solidFill>
                    <a:srgbClr val="0000FF"/>
                  </a:solidFill>
                  <a:latin typeface="Arial Narrow" charset="0"/>
                </a:rPr>
                <a:t>Event Builder</a:t>
              </a:r>
            </a:p>
          </p:txBody>
        </p:sp>
        <p:sp>
          <p:nvSpPr>
            <p:cNvPr id="254" name="Line 37">
              <a:extLst>
                <a:ext uri="{FF2B5EF4-FFF2-40B4-BE49-F238E27FC236}">
                  <a16:creationId xmlns:a16="http://schemas.microsoft.com/office/drawing/2014/main" id="{63A49388-B184-FB4E-8BBC-890062D80A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1911" y="5927146"/>
              <a:ext cx="688975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55" name="Rectangle 27">
              <a:extLst>
                <a:ext uri="{FF2B5EF4-FFF2-40B4-BE49-F238E27FC236}">
                  <a16:creationId xmlns:a16="http://schemas.microsoft.com/office/drawing/2014/main" id="{C1F3B5F4-1A6C-CA4F-AA84-F8A34F847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8398" y="5287155"/>
              <a:ext cx="611188" cy="381000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 dirty="0">
                  <a:solidFill>
                    <a:srgbClr val="000000"/>
                  </a:solidFill>
                  <a:cs typeface="Arial" charset="0"/>
                </a:rPr>
                <a:t>SEB</a:t>
              </a:r>
            </a:p>
          </p:txBody>
        </p:sp>
        <p:sp>
          <p:nvSpPr>
            <p:cNvPr id="256" name="Line 36">
              <a:extLst>
                <a:ext uri="{FF2B5EF4-FFF2-40B4-BE49-F238E27FC236}">
                  <a16:creationId xmlns:a16="http://schemas.microsoft.com/office/drawing/2014/main" id="{04282235-C73E-7740-9D17-F7B12F84A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6304" y="6482275"/>
              <a:ext cx="902581" cy="0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sz="1800" dirty="0">
                <a:cs typeface="Arial" charset="0"/>
              </a:endParaRPr>
            </a:p>
          </p:txBody>
        </p:sp>
        <p:sp>
          <p:nvSpPr>
            <p:cNvPr id="257" name="Line 133">
              <a:extLst>
                <a:ext uri="{FF2B5EF4-FFF2-40B4-BE49-F238E27FC236}">
                  <a16:creationId xmlns:a16="http://schemas.microsoft.com/office/drawing/2014/main" id="{C34E895C-7368-6D44-85FE-DA119A6953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97930" y="6480032"/>
              <a:ext cx="796232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sz="1800" dirty="0">
                <a:cs typeface="Arial" charset="0"/>
              </a:endParaRPr>
            </a:p>
          </p:txBody>
        </p: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72717DB8-3A08-AA4E-A39B-39254ABB3DC6}"/>
                </a:ext>
              </a:extLst>
            </p:cNvPr>
            <p:cNvGrpSpPr/>
            <p:nvPr/>
          </p:nvGrpSpPr>
          <p:grpSpPr>
            <a:xfrm>
              <a:off x="6402134" y="6298392"/>
              <a:ext cx="1117602" cy="381000"/>
              <a:chOff x="3232149" y="4995863"/>
              <a:chExt cx="1117602" cy="381000"/>
            </a:xfrm>
          </p:grpSpPr>
          <p:sp>
            <p:nvSpPr>
              <p:cNvPr id="304" name="Rectangle 28">
                <a:extLst>
                  <a:ext uri="{FF2B5EF4-FFF2-40B4-BE49-F238E27FC236}">
                    <a16:creationId xmlns:a16="http://schemas.microsoft.com/office/drawing/2014/main" id="{E816A9D7-310B-4546-9A46-23DD8ED41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8563" y="4995863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000000"/>
                    </a:solidFill>
                    <a:cs typeface="Arial" charset="0"/>
                  </a:rPr>
                  <a:t>EBDC</a:t>
                </a:r>
              </a:p>
            </p:txBody>
          </p:sp>
          <p:sp>
            <p:nvSpPr>
              <p:cNvPr id="305" name="Rectangle 28">
                <a:extLst>
                  <a:ext uri="{FF2B5EF4-FFF2-40B4-BE49-F238E27FC236}">
                    <a16:creationId xmlns:a16="http://schemas.microsoft.com/office/drawing/2014/main" id="{EE3CD56E-CA9F-E94B-B563-8B1B4587A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149" y="4995863"/>
                <a:ext cx="508001" cy="38100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chemeClr val="bg1">
                        <a:lumMod val="95000"/>
                      </a:schemeClr>
                    </a:solidFill>
                    <a:cs typeface="Arial" charset="0"/>
                  </a:rPr>
                  <a:t>DAM</a:t>
                </a:r>
              </a:p>
            </p:txBody>
          </p:sp>
        </p:grpSp>
        <p:sp>
          <p:nvSpPr>
            <p:cNvPr id="259" name="Line 36">
              <a:extLst>
                <a:ext uri="{FF2B5EF4-FFF2-40B4-BE49-F238E27FC236}">
                  <a16:creationId xmlns:a16="http://schemas.microsoft.com/office/drawing/2014/main" id="{FC688D7B-A40F-A94C-9B74-084CEDF89C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6304" y="6926775"/>
              <a:ext cx="902581" cy="0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sz="1800" dirty="0">
                <a:cs typeface="Arial" charset="0"/>
              </a:endParaRPr>
            </a:p>
          </p:txBody>
        </p:sp>
        <p:sp>
          <p:nvSpPr>
            <p:cNvPr id="260" name="Line 133">
              <a:extLst>
                <a:ext uri="{FF2B5EF4-FFF2-40B4-BE49-F238E27FC236}">
                  <a16:creationId xmlns:a16="http://schemas.microsoft.com/office/drawing/2014/main" id="{43CCCD6A-0D12-1247-A904-D4369ADCFE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97930" y="6924532"/>
              <a:ext cx="796232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sz="1800" dirty="0">
                <a:cs typeface="Arial" charset="0"/>
              </a:endParaRPr>
            </a:p>
          </p:txBody>
        </p: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BBEC3BAF-BE19-724F-8EEA-D41AAFAB35D1}"/>
                </a:ext>
              </a:extLst>
            </p:cNvPr>
            <p:cNvGrpSpPr/>
            <p:nvPr/>
          </p:nvGrpSpPr>
          <p:grpSpPr>
            <a:xfrm>
              <a:off x="6402134" y="6742892"/>
              <a:ext cx="1117602" cy="381000"/>
              <a:chOff x="3232149" y="4995863"/>
              <a:chExt cx="1117602" cy="381000"/>
            </a:xfrm>
          </p:grpSpPr>
          <p:sp>
            <p:nvSpPr>
              <p:cNvPr id="302" name="Rectangle 28">
                <a:extLst>
                  <a:ext uri="{FF2B5EF4-FFF2-40B4-BE49-F238E27FC236}">
                    <a16:creationId xmlns:a16="http://schemas.microsoft.com/office/drawing/2014/main" id="{A17D5CB1-D31E-BE47-AD73-2396FC429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8563" y="4995863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000000"/>
                    </a:solidFill>
                    <a:cs typeface="Arial" charset="0"/>
                  </a:rPr>
                  <a:t>EBDC</a:t>
                </a:r>
              </a:p>
            </p:txBody>
          </p:sp>
          <p:sp>
            <p:nvSpPr>
              <p:cNvPr id="303" name="Rectangle 28">
                <a:extLst>
                  <a:ext uri="{FF2B5EF4-FFF2-40B4-BE49-F238E27FC236}">
                    <a16:creationId xmlns:a16="http://schemas.microsoft.com/office/drawing/2014/main" id="{9F04E79A-7D52-7541-8C19-49BFD63C4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149" y="4995863"/>
                <a:ext cx="508001" cy="38100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chemeClr val="bg1">
                        <a:lumMod val="95000"/>
                      </a:schemeClr>
                    </a:solidFill>
                    <a:cs typeface="Arial" charset="0"/>
                  </a:rPr>
                  <a:t>DAM</a:t>
                </a:r>
              </a:p>
            </p:txBody>
          </p:sp>
        </p:grpSp>
        <p:sp>
          <p:nvSpPr>
            <p:cNvPr id="262" name="Line 36">
              <a:extLst>
                <a:ext uri="{FF2B5EF4-FFF2-40B4-BE49-F238E27FC236}">
                  <a16:creationId xmlns:a16="http://schemas.microsoft.com/office/drawing/2014/main" id="{5FADB39F-76A9-E249-B365-418C403FF7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36304" y="7379742"/>
              <a:ext cx="902581" cy="0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sz="1800" dirty="0">
                <a:cs typeface="Arial" charset="0"/>
              </a:endParaRPr>
            </a:p>
          </p:txBody>
        </p:sp>
        <p:sp>
          <p:nvSpPr>
            <p:cNvPr id="263" name="Line 133">
              <a:extLst>
                <a:ext uri="{FF2B5EF4-FFF2-40B4-BE49-F238E27FC236}">
                  <a16:creationId xmlns:a16="http://schemas.microsoft.com/office/drawing/2014/main" id="{B3AAC94F-3760-0B4F-94FA-A43340DF99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97930" y="7377499"/>
              <a:ext cx="796232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sz="1800" dirty="0">
                <a:cs typeface="Arial" charset="0"/>
              </a:endParaRPr>
            </a:p>
          </p:txBody>
        </p:sp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E7B66B0E-5F30-A74C-AF95-318BA75E0FEA}"/>
                </a:ext>
              </a:extLst>
            </p:cNvPr>
            <p:cNvGrpSpPr/>
            <p:nvPr/>
          </p:nvGrpSpPr>
          <p:grpSpPr>
            <a:xfrm>
              <a:off x="6402134" y="7195859"/>
              <a:ext cx="1117602" cy="381000"/>
              <a:chOff x="3232149" y="4995863"/>
              <a:chExt cx="1117602" cy="381000"/>
            </a:xfrm>
          </p:grpSpPr>
          <p:sp>
            <p:nvSpPr>
              <p:cNvPr id="300" name="Rectangle 28">
                <a:extLst>
                  <a:ext uri="{FF2B5EF4-FFF2-40B4-BE49-F238E27FC236}">
                    <a16:creationId xmlns:a16="http://schemas.microsoft.com/office/drawing/2014/main" id="{DBF34C0B-C56A-B347-99D7-1F6CD87AA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8563" y="4995863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000000"/>
                    </a:solidFill>
                    <a:cs typeface="Arial" charset="0"/>
                  </a:rPr>
                  <a:t>EBDC</a:t>
                </a:r>
              </a:p>
            </p:txBody>
          </p:sp>
          <p:sp>
            <p:nvSpPr>
              <p:cNvPr id="301" name="Rectangle 28">
                <a:extLst>
                  <a:ext uri="{FF2B5EF4-FFF2-40B4-BE49-F238E27FC236}">
                    <a16:creationId xmlns:a16="http://schemas.microsoft.com/office/drawing/2014/main" id="{FE3E874F-7F49-164E-AC34-5A16C179D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149" y="4995863"/>
                <a:ext cx="508001" cy="38100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chemeClr val="bg1">
                        <a:lumMod val="95000"/>
                      </a:schemeClr>
                    </a:solidFill>
                    <a:cs typeface="Arial" charset="0"/>
                  </a:rPr>
                  <a:t>DAM</a:t>
                </a:r>
              </a:p>
            </p:txBody>
          </p:sp>
        </p:grpSp>
        <p:sp>
          <p:nvSpPr>
            <p:cNvPr id="265" name="Rectangle 31">
              <a:extLst>
                <a:ext uri="{FF2B5EF4-FFF2-40B4-BE49-F238E27FC236}">
                  <a16:creationId xmlns:a16="http://schemas.microsoft.com/office/drawing/2014/main" id="{34B1069B-29F2-F244-B735-37E4F8683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6869" y="4521979"/>
              <a:ext cx="995362" cy="3094038"/>
            </a:xfrm>
            <a:prstGeom prst="rect">
              <a:avLst/>
            </a:prstGeom>
            <a:solidFill>
              <a:srgbClr val="CC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 dirty="0">
                  <a:solidFill>
                    <a:srgbClr val="000000"/>
                  </a:solidFill>
                  <a:cs typeface="Arial" charset="0"/>
                </a:rPr>
                <a:t>10+ Gigabit</a:t>
              </a:r>
            </a:p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 dirty="0">
                  <a:solidFill>
                    <a:srgbClr val="000000"/>
                  </a:solidFill>
                  <a:cs typeface="Arial" charset="0"/>
                </a:rPr>
                <a:t>Network</a:t>
              </a:r>
            </a:p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 dirty="0">
                  <a:solidFill>
                    <a:srgbClr val="000000"/>
                  </a:solidFill>
                  <a:cs typeface="Arial" charset="0"/>
                </a:rPr>
                <a:t>Switch</a:t>
              </a:r>
            </a:p>
          </p:txBody>
        </p: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042645DB-3E64-4645-B5B4-06789DA8F5F1}"/>
                </a:ext>
              </a:extLst>
            </p:cNvPr>
            <p:cNvGrpSpPr/>
            <p:nvPr/>
          </p:nvGrpSpPr>
          <p:grpSpPr>
            <a:xfrm>
              <a:off x="9607293" y="4962248"/>
              <a:ext cx="609600" cy="2667084"/>
              <a:chOff x="5662613" y="1828800"/>
              <a:chExt cx="609600" cy="2667084"/>
            </a:xfrm>
          </p:grpSpPr>
          <p:sp>
            <p:nvSpPr>
              <p:cNvPr id="294" name="Rectangle 13">
                <a:extLst>
                  <a:ext uri="{FF2B5EF4-FFF2-40B4-BE49-F238E27FC236}">
                    <a16:creationId xmlns:a16="http://schemas.microsoft.com/office/drawing/2014/main" id="{2A5A100A-FC59-E049-8A03-3DE9FC133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1828800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5" name="Rectangle 14">
                <a:extLst>
                  <a:ext uri="{FF2B5EF4-FFF2-40B4-BE49-F238E27FC236}">
                    <a16:creationId xmlns:a16="http://schemas.microsoft.com/office/drawing/2014/main" id="{FD542332-DF5E-834D-96BD-A0A9CDD17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2289175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6" name="Rectangle 15">
                <a:extLst>
                  <a:ext uri="{FF2B5EF4-FFF2-40B4-BE49-F238E27FC236}">
                    <a16:creationId xmlns:a16="http://schemas.microsoft.com/office/drawing/2014/main" id="{CEF42B9E-E31F-A64D-AE30-2B8386C80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2747963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7" name="Rectangle 16">
                <a:extLst>
                  <a:ext uri="{FF2B5EF4-FFF2-40B4-BE49-F238E27FC236}">
                    <a16:creationId xmlns:a16="http://schemas.microsoft.com/office/drawing/2014/main" id="{1DC156FE-D5B9-8140-B5AA-63BA83DF0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3206750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8" name="Rectangle 17">
                <a:extLst>
                  <a:ext uri="{FF2B5EF4-FFF2-40B4-BE49-F238E27FC236}">
                    <a16:creationId xmlns:a16="http://schemas.microsoft.com/office/drawing/2014/main" id="{7AF2C8E8-1D51-CC44-9887-729CF1B43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3665538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9" name="Rectangle 13">
                <a:extLst>
                  <a:ext uri="{FF2B5EF4-FFF2-40B4-BE49-F238E27FC236}">
                    <a16:creationId xmlns:a16="http://schemas.microsoft.com/office/drawing/2014/main" id="{AD632211-76A1-174D-ACB1-3C8FD73BD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4114884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</p:grpSp>
        <p:sp>
          <p:nvSpPr>
            <p:cNvPr id="267" name="Line 43">
              <a:extLst>
                <a:ext uri="{FF2B5EF4-FFF2-40B4-BE49-F238E27FC236}">
                  <a16:creationId xmlns:a16="http://schemas.microsoft.com/office/drawing/2014/main" id="{0757BBF0-C5F7-2542-9B54-0DF944F88C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0692" y="6968329"/>
              <a:ext cx="6111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68" name="Line 48">
              <a:extLst>
                <a:ext uri="{FF2B5EF4-FFF2-40B4-BE49-F238E27FC236}">
                  <a16:creationId xmlns:a16="http://schemas.microsoft.com/office/drawing/2014/main" id="{0C3DCF89-EB8D-6140-81D9-5AB4A5C935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0692" y="7233972"/>
              <a:ext cx="3063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sp>
          <p:nvSpPr>
            <p:cNvPr id="269" name="Line 43">
              <a:extLst>
                <a:ext uri="{FF2B5EF4-FFF2-40B4-BE49-F238E27FC236}">
                  <a16:creationId xmlns:a16="http://schemas.microsoft.com/office/drawing/2014/main" id="{457A4136-1096-0E49-8570-0C3C508F24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7620" y="7467876"/>
              <a:ext cx="611188" cy="1587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Arial" charset="0"/>
              </a:endParaRPr>
            </a:p>
          </p:txBody>
        </p: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0CB72B00-C127-6543-9D8B-B40FDE88C8F5}"/>
                </a:ext>
              </a:extLst>
            </p:cNvPr>
            <p:cNvGrpSpPr/>
            <p:nvPr/>
          </p:nvGrpSpPr>
          <p:grpSpPr>
            <a:xfrm>
              <a:off x="9268619" y="4750579"/>
              <a:ext cx="609600" cy="2667084"/>
              <a:chOff x="5662613" y="1828800"/>
              <a:chExt cx="609600" cy="2667084"/>
            </a:xfrm>
          </p:grpSpPr>
          <p:sp>
            <p:nvSpPr>
              <p:cNvPr id="288" name="Rectangle 13">
                <a:extLst>
                  <a:ext uri="{FF2B5EF4-FFF2-40B4-BE49-F238E27FC236}">
                    <a16:creationId xmlns:a16="http://schemas.microsoft.com/office/drawing/2014/main" id="{CB9BCCC5-DBBE-6243-962D-8087E2258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1828800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89" name="Rectangle 14">
                <a:extLst>
                  <a:ext uri="{FF2B5EF4-FFF2-40B4-BE49-F238E27FC236}">
                    <a16:creationId xmlns:a16="http://schemas.microsoft.com/office/drawing/2014/main" id="{439D9255-B069-5E42-B33E-5F2703B91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2289175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0" name="Rectangle 15">
                <a:extLst>
                  <a:ext uri="{FF2B5EF4-FFF2-40B4-BE49-F238E27FC236}">
                    <a16:creationId xmlns:a16="http://schemas.microsoft.com/office/drawing/2014/main" id="{D349C5B0-464D-1544-8A06-190F44058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2747963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1" name="Rectangle 16">
                <a:extLst>
                  <a:ext uri="{FF2B5EF4-FFF2-40B4-BE49-F238E27FC236}">
                    <a16:creationId xmlns:a16="http://schemas.microsoft.com/office/drawing/2014/main" id="{2F1770D0-0498-2043-A03B-8C28E2FC9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3206750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2" name="Rectangle 17">
                <a:extLst>
                  <a:ext uri="{FF2B5EF4-FFF2-40B4-BE49-F238E27FC236}">
                    <a16:creationId xmlns:a16="http://schemas.microsoft.com/office/drawing/2014/main" id="{BC83F767-AFDE-404F-86FF-BC405CFDD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3665538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93" name="Rectangle 13">
                <a:extLst>
                  <a:ext uri="{FF2B5EF4-FFF2-40B4-BE49-F238E27FC236}">
                    <a16:creationId xmlns:a16="http://schemas.microsoft.com/office/drawing/2014/main" id="{9ACE4282-51ED-6345-B79F-34D165736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613" y="4114884"/>
                <a:ext cx="609600" cy="38100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</p:grpSp>
        <p:sp>
          <p:nvSpPr>
            <p:cNvPr id="271" name="Rectangle 76">
              <a:extLst>
                <a:ext uri="{FF2B5EF4-FFF2-40B4-BE49-F238E27FC236}">
                  <a16:creationId xmlns:a16="http://schemas.microsoft.com/office/drawing/2014/main" id="{8D274315-EE52-C444-9EAC-ED3E94C59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9942" y="6798995"/>
              <a:ext cx="839789" cy="409575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72" name="Rectangle 76">
              <a:extLst>
                <a:ext uri="{FF2B5EF4-FFF2-40B4-BE49-F238E27FC236}">
                  <a16:creationId xmlns:a16="http://schemas.microsoft.com/office/drawing/2014/main" id="{211FD8DD-3ED6-6540-B12C-41F4753DB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8402" y="7239273"/>
              <a:ext cx="839789" cy="409575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8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grpSp>
          <p:nvGrpSpPr>
            <p:cNvPr id="273" name="Group 126">
              <a:extLst>
                <a:ext uri="{FF2B5EF4-FFF2-40B4-BE49-F238E27FC236}">
                  <a16:creationId xmlns:a16="http://schemas.microsoft.com/office/drawing/2014/main" id="{0D01A6AD-5885-5F48-9F4E-BA0F07C0CE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4413" y="6126437"/>
              <a:ext cx="827088" cy="59690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84" name="Rectangle 127">
                <a:extLst>
                  <a:ext uri="{FF2B5EF4-FFF2-40B4-BE49-F238E27FC236}">
                    <a16:creationId xmlns:a16="http://schemas.microsoft.com/office/drawing/2014/main" id="{6D5071AE-D6F7-7A4B-A667-502C6DAB3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5" name="Rectangle 128">
                <a:extLst>
                  <a:ext uri="{FF2B5EF4-FFF2-40B4-BE49-F238E27FC236}">
                    <a16:creationId xmlns:a16="http://schemas.microsoft.com/office/drawing/2014/main" id="{138093B7-83A1-7E44-A88D-66C9631A5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6" name="Rectangle 129">
                <a:extLst>
                  <a:ext uri="{FF2B5EF4-FFF2-40B4-BE49-F238E27FC236}">
                    <a16:creationId xmlns:a16="http://schemas.microsoft.com/office/drawing/2014/main" id="{D7F09133-BF1F-E64B-BCC5-5DAD99474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7" name="Rectangle 130">
                <a:extLst>
                  <a:ext uri="{FF2B5EF4-FFF2-40B4-BE49-F238E27FC236}">
                    <a16:creationId xmlns:a16="http://schemas.microsoft.com/office/drawing/2014/main" id="{6E055963-1BB1-5742-91FF-ACE168F17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FEE</a:t>
                </a:r>
              </a:p>
            </p:txBody>
          </p:sp>
        </p:grpSp>
        <p:grpSp>
          <p:nvGrpSpPr>
            <p:cNvPr id="274" name="Group 126">
              <a:extLst>
                <a:ext uri="{FF2B5EF4-FFF2-40B4-BE49-F238E27FC236}">
                  <a16:creationId xmlns:a16="http://schemas.microsoft.com/office/drawing/2014/main" id="{405EB553-4855-F449-B517-FC60131502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4413" y="6592116"/>
              <a:ext cx="827088" cy="59690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80" name="Rectangle 127">
                <a:extLst>
                  <a:ext uri="{FF2B5EF4-FFF2-40B4-BE49-F238E27FC236}">
                    <a16:creationId xmlns:a16="http://schemas.microsoft.com/office/drawing/2014/main" id="{743CD57F-0D2E-D64B-AF5C-B3C088C1D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1" name="Rectangle 128">
                <a:extLst>
                  <a:ext uri="{FF2B5EF4-FFF2-40B4-BE49-F238E27FC236}">
                    <a16:creationId xmlns:a16="http://schemas.microsoft.com/office/drawing/2014/main" id="{95F1F01B-B5FC-0645-9DEA-55FDD554B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2" name="Rectangle 129">
                <a:extLst>
                  <a:ext uri="{FF2B5EF4-FFF2-40B4-BE49-F238E27FC236}">
                    <a16:creationId xmlns:a16="http://schemas.microsoft.com/office/drawing/2014/main" id="{9C49FDA8-3C40-2941-9749-880EAD381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3" name="Rectangle 130">
                <a:extLst>
                  <a:ext uri="{FF2B5EF4-FFF2-40B4-BE49-F238E27FC236}">
                    <a16:creationId xmlns:a16="http://schemas.microsoft.com/office/drawing/2014/main" id="{4477C8F8-E32D-164B-A718-B503F5C06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FEE</a:t>
                </a:r>
              </a:p>
            </p:txBody>
          </p:sp>
        </p:grpSp>
        <p:grpSp>
          <p:nvGrpSpPr>
            <p:cNvPr id="275" name="Group 126">
              <a:extLst>
                <a:ext uri="{FF2B5EF4-FFF2-40B4-BE49-F238E27FC236}">
                  <a16:creationId xmlns:a16="http://schemas.microsoft.com/office/drawing/2014/main" id="{79E2BFB0-086D-F246-B5CC-E50B8DD692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4413" y="7057795"/>
              <a:ext cx="827088" cy="59690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76" name="Rectangle 127">
                <a:extLst>
                  <a:ext uri="{FF2B5EF4-FFF2-40B4-BE49-F238E27FC236}">
                    <a16:creationId xmlns:a16="http://schemas.microsoft.com/office/drawing/2014/main" id="{E2002574-1D93-1042-8B2B-B8C0F90E9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7" name="Rectangle 128">
                <a:extLst>
                  <a:ext uri="{FF2B5EF4-FFF2-40B4-BE49-F238E27FC236}">
                    <a16:creationId xmlns:a16="http://schemas.microsoft.com/office/drawing/2014/main" id="{74ECBD79-967D-CF4B-859A-F452853C1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8" name="Rectangle 129">
                <a:extLst>
                  <a:ext uri="{FF2B5EF4-FFF2-40B4-BE49-F238E27FC236}">
                    <a16:creationId xmlns:a16="http://schemas.microsoft.com/office/drawing/2014/main" id="{9C7C36B1-F2D1-F045-B1A1-171455E12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9" name="Rectangle 130">
                <a:extLst>
                  <a:ext uri="{FF2B5EF4-FFF2-40B4-BE49-F238E27FC236}">
                    <a16:creationId xmlns:a16="http://schemas.microsoft.com/office/drawing/2014/main" id="{068ACFC0-B905-3C4D-AD1B-A2EECBD83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800" dirty="0">
                    <a:solidFill>
                      <a:srgbClr val="FFFFFF"/>
                    </a:solidFill>
                    <a:cs typeface="Arial" charset="0"/>
                  </a:rPr>
                  <a:t>FEE</a:t>
                </a:r>
              </a:p>
            </p:txBody>
          </p:sp>
        </p:grpSp>
      </p:grpSp>
      <p:pic>
        <p:nvPicPr>
          <p:cNvPr id="330" name="Picture 329">
            <a:extLst>
              <a:ext uri="{FF2B5EF4-FFF2-40B4-BE49-F238E27FC236}">
                <a16:creationId xmlns:a16="http://schemas.microsoft.com/office/drawing/2014/main" id="{35E9085C-5EE9-984A-996F-56715F8BAA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0"/>
          <a:stretch/>
        </p:blipFill>
        <p:spPr>
          <a:xfrm>
            <a:off x="225924" y="5250383"/>
            <a:ext cx="1548606" cy="997223"/>
          </a:xfrm>
          <a:prstGeom prst="rect">
            <a:avLst/>
          </a:prstGeom>
        </p:spPr>
      </p:pic>
      <p:pic>
        <p:nvPicPr>
          <p:cNvPr id="331" name="Picture 330" descr="calorimeter_schematic.pdf">
            <a:extLst>
              <a:ext uri="{FF2B5EF4-FFF2-40B4-BE49-F238E27FC236}">
                <a16:creationId xmlns:a16="http://schemas.microsoft.com/office/drawing/2014/main" id="{AC934A97-E526-7F4C-BEBA-C512553363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06" y="2552641"/>
            <a:ext cx="1500919" cy="194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39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How I explain Streaming Readout to the Public Affairs guys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7892ECB-7906-014C-B667-CF37D7DE58DE}"/>
              </a:ext>
            </a:extLst>
          </p:cNvPr>
          <p:cNvSpPr txBox="1">
            <a:spLocks/>
          </p:cNvSpPr>
          <p:nvPr/>
        </p:nvSpPr>
        <p:spPr>
          <a:xfrm>
            <a:off x="481806" y="2285206"/>
            <a:ext cx="11734800" cy="6400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800" dirty="0"/>
              <a:t>Think of the recordings of a shopping mall’s security cameras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You keep, say, a month worth of video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Most of the time, absolutely nothing of interest happens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But when there’s something going on, a burglary or so, you go back and cut out the 15 minutes of video in question for the cops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Think of those 15 minutes as the long-term stored data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solidFill>
                  <a:srgbClr val="000090"/>
                </a:solidFill>
              </a:rPr>
              <a:t>Translate to </a:t>
            </a:r>
            <a:r>
              <a:rPr lang="en-US" sz="2800" dirty="0" err="1">
                <a:solidFill>
                  <a:srgbClr val="000090"/>
                </a:solidFill>
              </a:rPr>
              <a:t>sPHENIX</a:t>
            </a:r>
            <a:r>
              <a:rPr lang="en-US" sz="2800" dirty="0">
                <a:solidFill>
                  <a:srgbClr val="000090"/>
                </a:solidFill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solidFill>
                  <a:srgbClr val="000090"/>
                </a:solidFill>
              </a:rPr>
              <a:t>We record the arrival of charge continuously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solidFill>
                  <a:srgbClr val="000090"/>
                </a:solidFill>
              </a:rPr>
              <a:t>But at the end, we are really only interested of the piece of “recording” at the time we triggered an actual event 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solidFill>
                  <a:srgbClr val="000090"/>
                </a:solidFill>
              </a:rPr>
              <a:t>So stored “events” for the TPC will be a series of short “charge recording segments” covering the times when we triggered the rest of the experiment.</a:t>
            </a:r>
          </a:p>
          <a:p>
            <a:pPr>
              <a:spcBef>
                <a:spcPts val="1200"/>
              </a:spcBef>
            </a:pPr>
            <a:endParaRPr lang="en-US" sz="2800" dirty="0"/>
          </a:p>
          <a:p>
            <a:pPr>
              <a:spcBef>
                <a:spcPts val="1200"/>
              </a:spcBef>
            </a:pPr>
            <a:endParaRPr lang="en-US" sz="2800" dirty="0"/>
          </a:p>
          <a:p>
            <a:pPr>
              <a:spcBef>
                <a:spcPts val="12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194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Event Building – or not?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5EF1A9-8D64-A541-973E-B5490FFA05D9}"/>
              </a:ext>
            </a:extLst>
          </p:cNvPr>
          <p:cNvSpPr txBox="1">
            <a:spLocks/>
          </p:cNvSpPr>
          <p:nvPr/>
        </p:nvSpPr>
        <p:spPr>
          <a:xfrm>
            <a:off x="481806" y="2285206"/>
            <a:ext cx="11734800" cy="6400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3200" dirty="0"/>
              <a:t>If we stay with the “security camera” paradigm for a moment, that works nicely for events that are far apart </a:t>
            </a:r>
            <a:r>
              <a:rPr lang="mr-IN" sz="3200" dirty="0"/>
              <a:t>–</a:t>
            </a:r>
            <a:r>
              <a:rPr lang="en-US" sz="3200" dirty="0"/>
              <a:t> 15mins video at 3pm, another 15 </a:t>
            </a:r>
            <a:r>
              <a:rPr lang="en-US" sz="3200" dirty="0" err="1"/>
              <a:t>mins</a:t>
            </a:r>
            <a:r>
              <a:rPr lang="en-US" sz="3200" dirty="0"/>
              <a:t> at 5:30, and so on.</a:t>
            </a:r>
          </a:p>
          <a:p>
            <a:pPr>
              <a:spcBef>
                <a:spcPts val="1200"/>
              </a:spcBef>
            </a:pPr>
            <a:r>
              <a:rPr lang="en-US" sz="3200" dirty="0"/>
              <a:t>But if the events become so frequent that many of them are closer together than those 15 </a:t>
            </a:r>
            <a:r>
              <a:rPr lang="en-US" sz="3200" dirty="0" err="1"/>
              <a:t>mins</a:t>
            </a:r>
            <a:r>
              <a:rPr lang="en-US" sz="3200" dirty="0"/>
              <a:t>, the video clips now have a lot of overlap. </a:t>
            </a:r>
          </a:p>
          <a:p>
            <a:pPr>
              <a:spcBef>
                <a:spcPts val="1200"/>
              </a:spcBef>
            </a:pPr>
            <a:r>
              <a:rPr lang="en-US" sz="3200" dirty="0"/>
              <a:t>Then you might as well keep one continuous “movie”. Segmenting not only offers no longer any savings, but even increases your storage demands due to overlap. </a:t>
            </a:r>
          </a:p>
          <a:p>
            <a:pPr>
              <a:spcBef>
                <a:spcPts val="1200"/>
              </a:spcBef>
            </a:pPr>
            <a:r>
              <a:rPr lang="en-US" sz="3200" dirty="0"/>
              <a:t>We are preparing for both scenarios. </a:t>
            </a:r>
          </a:p>
          <a:p>
            <a:pPr>
              <a:spcBef>
                <a:spcPts val="12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11466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  <a:cs typeface="+mj-cs"/>
              </a:rPr>
              <a:t>TPC  streaming readout </a:t>
            </a:r>
            <a:r>
              <a:rPr lang="en-US" dirty="0">
                <a:latin typeface="+mn-lt"/>
              </a:rPr>
              <a:t>+ triggered events</a:t>
            </a:r>
            <a:endParaRPr lang="en-US" sz="6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50161" y="9232810"/>
            <a:ext cx="3034083" cy="519204"/>
          </a:xfrm>
          <a:prstGeom prst="rect">
            <a:avLst/>
          </a:prstGeom>
        </p:spPr>
        <p:txBody>
          <a:bodyPr lIns="130028" tIns="65014" rIns="130028" bIns="65014"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April 19 2017</a:t>
            </a: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/>
              <a:t>MVTX readout meeting at UT Austin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15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8006" y="2338768"/>
            <a:ext cx="11867794" cy="5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84900" tIns="92450" rIns="184900" bIns="92450">
            <a:spAutoFit/>
          </a:bodyPr>
          <a:lstStyle/>
          <a:p>
            <a:pPr>
              <a:tabLst>
                <a:tab pos="1852205" algn="l"/>
                <a:tab pos="2211732" algn="l"/>
                <a:tab pos="3932322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The streaming data are recorded all the time, and broken up in chunks above threshold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682206" y="4190206"/>
            <a:ext cx="6158915" cy="46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84900" tIns="92450" rIns="184900" bIns="92450">
            <a:spAutoFit/>
          </a:bodyPr>
          <a:lstStyle/>
          <a:p>
            <a:pPr>
              <a:tabLst>
                <a:tab pos="1852205" algn="l"/>
                <a:tab pos="2211732" algn="l"/>
                <a:tab pos="3932322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Only chunks correlated with triggered events are then kept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77006" y="2933983"/>
            <a:ext cx="12603145" cy="1408623"/>
            <a:chOff x="1199779" y="2286000"/>
            <a:chExt cx="13003213" cy="1763705"/>
          </a:xfrm>
        </p:grpSpPr>
        <p:pic>
          <p:nvPicPr>
            <p:cNvPr id="16" name="Picture 15" descr="timeline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9779" y="2286000"/>
              <a:ext cx="13003213" cy="176370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 bwMode="auto">
            <a:xfrm>
              <a:off x="1787216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802356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5106268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409280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8662390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9847764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2167716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30206" y="7085806"/>
            <a:ext cx="1083601" cy="1625336"/>
            <a:chOff x="3925897" y="6694451"/>
            <a:chExt cx="1045472" cy="1478340"/>
          </a:xfrm>
        </p:grpSpPr>
        <p:sp>
          <p:nvSpPr>
            <p:cNvPr id="24" name="Rectangle 23"/>
            <p:cNvSpPr/>
            <p:nvPr/>
          </p:nvSpPr>
          <p:spPr>
            <a:xfrm>
              <a:off x="3925897" y="6694451"/>
              <a:ext cx="1045472" cy="1478340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6022" y="6758709"/>
              <a:ext cx="293701" cy="1378671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91204" y="6742098"/>
              <a:ext cx="316293" cy="1395282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1917" y="6750404"/>
              <a:ext cx="316293" cy="1386976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216720" y="5092720"/>
            <a:ext cx="12603145" cy="1408623"/>
            <a:chOff x="1199779" y="2286000"/>
            <a:chExt cx="13003213" cy="1763705"/>
          </a:xfrm>
        </p:grpSpPr>
        <p:pic>
          <p:nvPicPr>
            <p:cNvPr id="42" name="Picture 41" descr="timeline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9779" y="2286000"/>
              <a:ext cx="13003213" cy="1763705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 bwMode="auto">
            <a:xfrm>
              <a:off x="1787216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3802356" y="2529934"/>
              <a:ext cx="304800" cy="1295400"/>
            </a:xfrm>
            <a:prstGeom prst="rect">
              <a:avLst/>
            </a:prstGeom>
            <a:solidFill>
              <a:srgbClr val="CCFFCC">
                <a:alpha val="42000"/>
              </a:srgbClr>
            </a:solidFill>
            <a:ln w="9525" cap="flat" cmpd="sng" algn="ctr">
              <a:solidFill>
                <a:srgbClr val="CCFF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5106268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7409280" y="2529934"/>
              <a:ext cx="304800" cy="1295400"/>
            </a:xfrm>
            <a:prstGeom prst="rect">
              <a:avLst/>
            </a:prstGeom>
            <a:solidFill>
              <a:srgbClr val="CCFFCC">
                <a:alpha val="42000"/>
              </a:srgbClr>
            </a:solidFill>
            <a:ln w="9525" cap="flat" cmpd="sng" algn="ctr">
              <a:solidFill>
                <a:srgbClr val="CCFF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8662390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9847764" y="2529934"/>
              <a:ext cx="304800" cy="12954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12167716" y="2529934"/>
              <a:ext cx="304800" cy="1295400"/>
            </a:xfrm>
            <a:prstGeom prst="rect">
              <a:avLst/>
            </a:prstGeom>
            <a:solidFill>
              <a:srgbClr val="CCFFCC">
                <a:alpha val="42000"/>
              </a:srgbClr>
            </a:solidFill>
            <a:ln w="9525" cap="flat" cmpd="sng" algn="ctr">
              <a:solidFill>
                <a:srgbClr val="CCFF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510178"/>
              <a:endParaRPr lang="en-US" sz="170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H="1">
            <a:off x="2985850" y="4607431"/>
            <a:ext cx="3407396" cy="91871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260127" y="4607432"/>
            <a:ext cx="3467523" cy="81035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46" idx="0"/>
          </p:cNvCxnSpPr>
          <p:nvPr/>
        </p:nvCxnSpPr>
        <p:spPr>
          <a:xfrm flipH="1">
            <a:off x="6382885" y="4607432"/>
            <a:ext cx="552162" cy="68011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50161" y="5411437"/>
            <a:ext cx="51040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34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00965" y="5411437"/>
            <a:ext cx="51040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34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368488" y="5411437"/>
            <a:ext cx="51040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34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83481" y="5411437"/>
            <a:ext cx="51040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3400" dirty="0">
              <a:solidFill>
                <a:srgbClr val="FF0000"/>
              </a:solidFill>
            </a:endParaRP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6002165D-96CE-094E-BEA4-EECF10BC2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406" y="6985791"/>
            <a:ext cx="6429209" cy="166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4900" tIns="92450" rIns="184900" bIns="92450">
            <a:spAutoFit/>
          </a:bodyPr>
          <a:lstStyle/>
          <a:p>
            <a:pPr marL="288925" indent="-288925">
              <a:tabLst>
                <a:tab pos="1852205" algn="l"/>
                <a:tab pos="2211732" algn="l"/>
                <a:tab pos="3932322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This results in a greatly reduced data stream</a:t>
            </a:r>
          </a:p>
          <a:p>
            <a:pPr marL="288925" indent="-288925">
              <a:tabLst>
                <a:tab pos="1852205" algn="l"/>
                <a:tab pos="2211732" algn="l"/>
                <a:tab pos="3932322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Would allow to reduce the streaming output to a classic event-building problem</a:t>
            </a:r>
          </a:p>
          <a:p>
            <a:pPr marL="288925" indent="-288925">
              <a:tabLst>
                <a:tab pos="1852205" algn="l"/>
                <a:tab pos="2211732" algn="l"/>
                <a:tab pos="3932322" algn="l"/>
              </a:tabLst>
            </a:pPr>
            <a:r>
              <a:rPr lang="en-US" sz="2400" b="1" dirty="0">
                <a:solidFill>
                  <a:srgbClr val="000000"/>
                </a:solidFill>
              </a:rPr>
              <a:t>“late-stage triggered mode”</a:t>
            </a:r>
          </a:p>
        </p:txBody>
      </p:sp>
      <p:sp>
        <p:nvSpPr>
          <p:cNvPr id="40" name="Rectangle 7">
            <a:extLst>
              <a:ext uri="{FF2B5EF4-FFF2-40B4-BE49-F238E27FC236}">
                <a16:creationId xmlns:a16="http://schemas.microsoft.com/office/drawing/2014/main" id="{382CA4EE-F067-A849-A5D6-06B886B55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2628" y="7138191"/>
            <a:ext cx="4610586" cy="203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4900" tIns="92450" rIns="184900" bIns="92450">
            <a:spAutoFit/>
          </a:bodyPr>
          <a:lstStyle/>
          <a:p>
            <a:pPr marL="288925" indent="-288925">
              <a:tabLst>
                <a:tab pos="1852205" algn="l"/>
                <a:tab pos="2211732" algn="l"/>
                <a:tab pos="3932322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Caveat: if the accepted events’ waveforms overlap too much, we incur a partial data replication</a:t>
            </a:r>
          </a:p>
          <a:p>
            <a:pPr marL="288925" indent="-288925">
              <a:tabLst>
                <a:tab pos="1852205" algn="l"/>
                <a:tab pos="2211732" algn="l"/>
                <a:tab pos="3932322" algn="l"/>
              </a:tabLst>
            </a:pPr>
            <a:r>
              <a:rPr lang="en-US" sz="2400" b="1" dirty="0">
                <a:solidFill>
                  <a:srgbClr val="000000"/>
                </a:solidFill>
              </a:rPr>
              <a:t>Ok up to ~15%...</a:t>
            </a:r>
          </a:p>
        </p:txBody>
      </p:sp>
    </p:spTree>
    <p:extLst>
      <p:ext uri="{BB962C8B-B14F-4D97-AF65-F5344CB8AC3E}">
        <p14:creationId xmlns:p14="http://schemas.microsoft.com/office/powerpoint/2010/main" val="64741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  <a:cs typeface="+mj-cs"/>
              </a:rPr>
              <a:t>TPC  Continuous readout</a:t>
            </a:r>
            <a:endParaRPr lang="en-US" sz="6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50161" y="9232810"/>
            <a:ext cx="3034083" cy="519204"/>
          </a:xfrm>
          <a:prstGeom prst="rect">
            <a:avLst/>
          </a:prstGeom>
        </p:spPr>
        <p:txBody>
          <a:bodyPr lIns="130028" tIns="65014" rIns="130028" bIns="65014"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April 19 2017</a:t>
            </a: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/>
              <a:t>MVTX readout meeting at UT Austin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16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2D7AADE5-AE8A-0946-B822-C2D25D0C4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189" y="2361406"/>
            <a:ext cx="1211761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762" indent="0"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We are designing a “hybrid” DAQ back-end that combines trigger and continuous readout</a:t>
            </a:r>
          </a:p>
          <a:p>
            <a:pPr marL="4762" indent="0"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Capable of catering to the “classic” triggered detectors (chiefly the calorimeters)</a:t>
            </a:r>
          </a:p>
          <a:p>
            <a:pPr marL="4762" indent="0"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At the same time, we read the streaming detectors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FD3405-3513-BB4F-AE1B-0D104E913F64}"/>
              </a:ext>
            </a:extLst>
          </p:cNvPr>
          <p:cNvGrpSpPr/>
          <p:nvPr/>
        </p:nvGrpSpPr>
        <p:grpSpPr>
          <a:xfrm>
            <a:off x="663615" y="4535566"/>
            <a:ext cx="11253277" cy="4127157"/>
            <a:chOff x="228600" y="1782986"/>
            <a:chExt cx="8458200" cy="3102058"/>
          </a:xfrm>
        </p:grpSpPr>
        <p:pic>
          <p:nvPicPr>
            <p:cNvPr id="53" name="Picture 52" descr="calorimeter_schematic.pdf">
              <a:extLst>
                <a:ext uri="{FF2B5EF4-FFF2-40B4-BE49-F238E27FC236}">
                  <a16:creationId xmlns:a16="http://schemas.microsoft.com/office/drawing/2014/main" id="{D54C7B23-48E8-B64F-ACE2-DDC756CF8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00" y="1885950"/>
              <a:ext cx="1062156" cy="1374555"/>
            </a:xfrm>
            <a:prstGeom prst="rect">
              <a:avLst/>
            </a:prstGeom>
          </p:spPr>
        </p:pic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E8CCCCF2-2170-6742-B902-055DAB1E3B0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880395" y="3054096"/>
              <a:ext cx="420429" cy="8024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AA19752-D6A0-7B4D-B817-171B8212A9C7}"/>
                </a:ext>
              </a:extLst>
            </p:cNvPr>
            <p:cNvGrpSpPr/>
            <p:nvPr/>
          </p:nvGrpSpPr>
          <p:grpSpPr>
            <a:xfrm>
              <a:off x="228600" y="2266950"/>
              <a:ext cx="1657931" cy="1618456"/>
              <a:chOff x="405605" y="2343150"/>
              <a:chExt cx="1657931" cy="1618456"/>
            </a:xfrm>
          </p:grpSpPr>
          <p:sp>
            <p:nvSpPr>
              <p:cNvPr id="189" name="Diamond 188">
                <a:extLst>
                  <a:ext uri="{FF2B5EF4-FFF2-40B4-BE49-F238E27FC236}">
                    <a16:creationId xmlns:a16="http://schemas.microsoft.com/office/drawing/2014/main" id="{600C9C4C-9C37-514A-8921-19FC6E6E40B4}"/>
                  </a:ext>
                </a:extLst>
              </p:cNvPr>
              <p:cNvSpPr/>
              <p:nvPr/>
            </p:nvSpPr>
            <p:spPr bwMode="auto">
              <a:xfrm>
                <a:off x="405605" y="2343150"/>
                <a:ext cx="1657931" cy="1618456"/>
              </a:xfrm>
              <a:prstGeom prst="diamond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1200"/>
                  </a:spcBef>
                </a:pPr>
                <a:endParaRPr lang="en-US" sz="12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F8047550-0E17-1041-AC85-39263CDB9FB8}"/>
                  </a:ext>
                </a:extLst>
              </p:cNvPr>
              <p:cNvSpPr/>
              <p:nvPr/>
            </p:nvSpPr>
            <p:spPr>
              <a:xfrm>
                <a:off x="518102" y="2571750"/>
                <a:ext cx="1463098" cy="11797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1600" dirty="0">
                    <a:solidFill>
                      <a:srgbClr val="0000FF"/>
                    </a:solidFill>
                  </a:rPr>
                  <a:t>Can we</a:t>
                </a:r>
                <a:br>
                  <a:rPr lang="en-US" sz="1600" dirty="0">
                    <a:solidFill>
                      <a:srgbClr val="0000FF"/>
                    </a:solidFill>
                  </a:rPr>
                </a:br>
                <a:r>
                  <a:rPr lang="en-US" sz="1600" dirty="0">
                    <a:solidFill>
                      <a:srgbClr val="0000FF"/>
                    </a:solidFill>
                  </a:rPr>
                  <a:t>afford to</a:t>
                </a:r>
                <a:br>
                  <a:rPr lang="en-US" sz="1600" dirty="0">
                    <a:solidFill>
                      <a:srgbClr val="0000FF"/>
                    </a:solidFill>
                  </a:rPr>
                </a:br>
                <a:r>
                  <a:rPr lang="en-US" sz="1600" dirty="0">
                    <a:solidFill>
                      <a:srgbClr val="0000FF"/>
                    </a:solidFill>
                  </a:rPr>
                  <a:t>run the TPC</a:t>
                </a:r>
                <a:br>
                  <a:rPr lang="en-US" sz="1600" dirty="0">
                    <a:solidFill>
                      <a:srgbClr val="0000FF"/>
                    </a:solidFill>
                  </a:rPr>
                </a:br>
                <a:r>
                  <a:rPr lang="en-US" sz="1600" dirty="0">
                    <a:solidFill>
                      <a:srgbClr val="0000FF"/>
                    </a:solidFill>
                  </a:rPr>
                  <a:t>in “late stage</a:t>
                </a:r>
                <a:br>
                  <a:rPr lang="en-US" sz="1600" dirty="0">
                    <a:solidFill>
                      <a:srgbClr val="0000FF"/>
                    </a:solidFill>
                  </a:rPr>
                </a:br>
                <a:r>
                  <a:rPr lang="en-US" sz="1600" dirty="0">
                    <a:solidFill>
                      <a:srgbClr val="0000FF"/>
                    </a:solidFill>
                  </a:rPr>
                  <a:t>triggered” </a:t>
                </a:r>
                <a:br>
                  <a:rPr lang="en-US" sz="1600" dirty="0">
                    <a:solidFill>
                      <a:srgbClr val="0000FF"/>
                    </a:solidFill>
                  </a:rPr>
                </a:br>
                <a:r>
                  <a:rPr lang="en-US" sz="1600" dirty="0">
                    <a:solidFill>
                      <a:srgbClr val="0000FF"/>
                    </a:solidFill>
                  </a:rPr>
                  <a:t>mode?”</a:t>
                </a:r>
              </a:p>
            </p:txBody>
          </p:sp>
        </p:grp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B6F7E4D-CBC2-6540-A3F1-5FE322298591}"/>
                </a:ext>
              </a:extLst>
            </p:cNvPr>
            <p:cNvCxnSpPr/>
            <p:nvPr/>
          </p:nvCxnSpPr>
          <p:spPr bwMode="auto">
            <a:xfrm>
              <a:off x="1057565" y="1809750"/>
              <a:ext cx="0" cy="45720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38D84F52-43AA-514A-8C21-D78B6FA4F5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7565" y="3867150"/>
              <a:ext cx="0" cy="399256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F324249-68BC-9249-979C-6CB1A6E11FC8}"/>
                </a:ext>
              </a:extLst>
            </p:cNvPr>
            <p:cNvSpPr/>
            <p:nvPr/>
          </p:nvSpPr>
          <p:spPr>
            <a:xfrm>
              <a:off x="1829595" y="3105150"/>
              <a:ext cx="348443" cy="231332"/>
            </a:xfrm>
            <a:prstGeom prst="rect">
              <a:avLst/>
            </a:prstGeom>
            <a:ln w="19050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yes</a:t>
              </a:r>
              <a:endParaRPr lang="en-US" sz="1400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7A418C7-6296-1943-BF8C-4F1DD37F4A19}"/>
                </a:ext>
              </a:extLst>
            </p:cNvPr>
            <p:cNvSpPr/>
            <p:nvPr/>
          </p:nvSpPr>
          <p:spPr>
            <a:xfrm>
              <a:off x="1157635" y="3909596"/>
              <a:ext cx="288200" cy="231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no</a:t>
              </a:r>
              <a:endParaRPr lang="en-US" sz="1400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F235D5A-EAD3-C842-B347-9B242227508C}"/>
                </a:ext>
              </a:extLst>
            </p:cNvPr>
            <p:cNvSpPr/>
            <p:nvPr/>
          </p:nvSpPr>
          <p:spPr>
            <a:xfrm>
              <a:off x="563481" y="4275951"/>
              <a:ext cx="9605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Arial"/>
                  <a:cs typeface="Arial"/>
                </a:rPr>
                <a:t>(next Slide)</a:t>
              </a:r>
              <a:endParaRPr lang="en-US" sz="1200" dirty="0"/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6C65358D-6BDC-494F-AFAC-78510C51C2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060"/>
            <a:stretch/>
          </p:blipFill>
          <p:spPr>
            <a:xfrm>
              <a:off x="2760184" y="3486150"/>
              <a:ext cx="1074422" cy="691873"/>
            </a:xfrm>
            <a:prstGeom prst="rect">
              <a:avLst/>
            </a:prstGeom>
          </p:spPr>
        </p:pic>
        <p:sp>
          <p:nvSpPr>
            <p:cNvPr id="67" name="Content Placeholder 2">
              <a:extLst>
                <a:ext uri="{FF2B5EF4-FFF2-40B4-BE49-F238E27FC236}">
                  <a16:creationId xmlns:a16="http://schemas.microsoft.com/office/drawing/2014/main" id="{F7551D0B-D66C-2644-9B46-C8A569A4FCC8}"/>
                </a:ext>
              </a:extLst>
            </p:cNvPr>
            <p:cNvSpPr txBox="1">
              <a:spLocks/>
            </p:cNvSpPr>
            <p:nvPr/>
          </p:nvSpPr>
          <p:spPr>
            <a:xfrm>
              <a:off x="3892458" y="4476750"/>
              <a:ext cx="4782375" cy="40829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>
                <a:spcBef>
                  <a:spcPts val="1200"/>
                </a:spcBef>
              </a:pPr>
              <a:r>
                <a:rPr lang="en-US" sz="1600" b="1" dirty="0"/>
                <a:t>Reduction to a classic event building problem as shown before  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8B325C3-5D9A-BB44-B48A-C810C2B3465D}"/>
                </a:ext>
              </a:extLst>
            </p:cNvPr>
            <p:cNvGrpSpPr/>
            <p:nvPr/>
          </p:nvGrpSpPr>
          <p:grpSpPr>
            <a:xfrm>
              <a:off x="3962401" y="1782986"/>
              <a:ext cx="4724399" cy="2685339"/>
              <a:chOff x="4757485" y="4064779"/>
              <a:chExt cx="6680706" cy="3797300"/>
            </a:xfrm>
          </p:grpSpPr>
          <p:sp>
            <p:nvSpPr>
              <p:cNvPr id="69" name="Rectangle 4">
                <a:extLst>
                  <a:ext uri="{FF2B5EF4-FFF2-40B4-BE49-F238E27FC236}">
                    <a16:creationId xmlns:a16="http://schemas.microsoft.com/office/drawing/2014/main" id="{14A4E87E-C2D6-D54B-A391-71EED425F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8547" y="4064779"/>
                <a:ext cx="3431633" cy="3797300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0" name="Line 52">
                <a:extLst>
                  <a:ext uri="{FF2B5EF4-FFF2-40B4-BE49-F238E27FC236}">
                    <a16:creationId xmlns:a16="http://schemas.microsoft.com/office/drawing/2014/main" id="{1DD8A84A-210C-4B4E-859F-9B68B5F9B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45913" y="7054583"/>
                <a:ext cx="347806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1" name="Line 58">
                <a:extLst>
                  <a:ext uri="{FF2B5EF4-FFF2-40B4-BE49-F238E27FC236}">
                    <a16:creationId xmlns:a16="http://schemas.microsoft.com/office/drawing/2014/main" id="{EA051DAB-27E6-1D41-82DD-A52455E8A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96734" y="7283183"/>
                <a:ext cx="688975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2" name="Line 52">
                <a:extLst>
                  <a:ext uri="{FF2B5EF4-FFF2-40B4-BE49-F238E27FC236}">
                    <a16:creationId xmlns:a16="http://schemas.microsoft.com/office/drawing/2014/main" id="{7098D2A5-163D-E449-9280-6C4CCBD9BD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28973" y="7520262"/>
                <a:ext cx="347806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3" name="Line 84">
                <a:extLst>
                  <a:ext uri="{FF2B5EF4-FFF2-40B4-BE49-F238E27FC236}">
                    <a16:creationId xmlns:a16="http://schemas.microsoft.com/office/drawing/2014/main" id="{4B087BEF-F34A-5F4C-8071-F3E6F3DAF4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38660" y="4979179"/>
                <a:ext cx="457200" cy="1588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grpSp>
            <p:nvGrpSpPr>
              <p:cNvPr id="74" name="Group 126">
                <a:extLst>
                  <a:ext uri="{FF2B5EF4-FFF2-40B4-BE49-F238E27FC236}">
                    <a16:creationId xmlns:a16="http://schemas.microsoft.com/office/drawing/2014/main" id="{DF3FE6DB-506A-114E-B222-96404CC3E7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5035" y="4568083"/>
                <a:ext cx="827087" cy="596900"/>
                <a:chOff x="1236" y="3274"/>
                <a:chExt cx="521" cy="376"/>
              </a:xfrm>
            </p:grpSpPr>
            <p:sp>
              <p:nvSpPr>
                <p:cNvPr id="185" name="Rectangle 127">
                  <a:extLst>
                    <a:ext uri="{FF2B5EF4-FFF2-40B4-BE49-F238E27FC236}">
                      <a16:creationId xmlns:a16="http://schemas.microsoft.com/office/drawing/2014/main" id="{6EDAEBCE-C80D-FE48-9DB2-307AE0EB3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6" name="Rectangle 128">
                  <a:extLst>
                    <a:ext uri="{FF2B5EF4-FFF2-40B4-BE49-F238E27FC236}">
                      <a16:creationId xmlns:a16="http://schemas.microsoft.com/office/drawing/2014/main" id="{678C6931-03D1-5B46-886F-F37EA5C206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7" name="Rectangle 129">
                  <a:extLst>
                    <a:ext uri="{FF2B5EF4-FFF2-40B4-BE49-F238E27FC236}">
                      <a16:creationId xmlns:a16="http://schemas.microsoft.com/office/drawing/2014/main" id="{9B626C1E-C997-DF40-8C5A-BE34041B9A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8" name="Rectangle 130">
                  <a:extLst>
                    <a:ext uri="{FF2B5EF4-FFF2-40B4-BE49-F238E27FC236}">
                      <a16:creationId xmlns:a16="http://schemas.microsoft.com/office/drawing/2014/main" id="{7A158579-6E0A-C940-9AB4-0F9AF9505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DCM2</a:t>
                  </a:r>
                </a:p>
              </p:txBody>
            </p:sp>
          </p:grpSp>
          <p:sp>
            <p:nvSpPr>
              <p:cNvPr id="75" name="Line 90">
                <a:extLst>
                  <a:ext uri="{FF2B5EF4-FFF2-40B4-BE49-F238E27FC236}">
                    <a16:creationId xmlns:a16="http://schemas.microsoft.com/office/drawing/2014/main" id="{533003E7-E278-9743-A09D-F74C1EFF3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9516" y="5921761"/>
                <a:ext cx="457200" cy="1588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6" name="Rectangle 26">
                <a:extLst>
                  <a:ext uri="{FF2B5EF4-FFF2-40B4-BE49-F238E27FC236}">
                    <a16:creationId xmlns:a16="http://schemas.microsoft.com/office/drawing/2014/main" id="{A068EFC0-D653-9B48-B9C3-84B153A97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8398" y="4828367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77" name="Rectangle 28">
                <a:extLst>
                  <a:ext uri="{FF2B5EF4-FFF2-40B4-BE49-F238E27FC236}">
                    <a16:creationId xmlns:a16="http://schemas.microsoft.com/office/drawing/2014/main" id="{6278595B-93A1-974B-ABCD-1B1B84EB6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8398" y="5745942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78" name="Line 36">
                <a:extLst>
                  <a:ext uri="{FF2B5EF4-FFF2-40B4-BE49-F238E27FC236}">
                    <a16:creationId xmlns:a16="http://schemas.microsoft.com/office/drawing/2014/main" id="{6E26CEA4-541F-A44B-B580-423A0EE9F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91173" y="5058554"/>
                <a:ext cx="688975" cy="1588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79" name="Line 40">
                <a:extLst>
                  <a:ext uri="{FF2B5EF4-FFF2-40B4-BE49-F238E27FC236}">
                    <a16:creationId xmlns:a16="http://schemas.microsoft.com/office/drawing/2014/main" id="{44B37090-303A-8D4F-9B9D-9073E22CC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5133167"/>
                <a:ext cx="6111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0" name="Line 37">
                <a:extLst>
                  <a:ext uri="{FF2B5EF4-FFF2-40B4-BE49-F238E27FC236}">
                    <a16:creationId xmlns:a16="http://schemas.microsoft.com/office/drawing/2014/main" id="{ADD3AAA9-44FC-3442-B165-B3BED14014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91173" y="5481566"/>
                <a:ext cx="688975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1" name="Line 41">
                <a:extLst>
                  <a:ext uri="{FF2B5EF4-FFF2-40B4-BE49-F238E27FC236}">
                    <a16:creationId xmlns:a16="http://schemas.microsoft.com/office/drawing/2014/main" id="{C5545C42-D634-1649-BFBA-EB0987A73A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5593542"/>
                <a:ext cx="6111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2" name="Line 42">
                <a:extLst>
                  <a:ext uri="{FF2B5EF4-FFF2-40B4-BE49-F238E27FC236}">
                    <a16:creationId xmlns:a16="http://schemas.microsoft.com/office/drawing/2014/main" id="{791E3292-0BBD-C141-9BD7-7411E718A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6053917"/>
                <a:ext cx="6111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3" name="Line 43">
                <a:extLst>
                  <a:ext uri="{FF2B5EF4-FFF2-40B4-BE49-F238E27FC236}">
                    <a16:creationId xmlns:a16="http://schemas.microsoft.com/office/drawing/2014/main" id="{FCF8EA23-63C9-B844-912F-EFBB35678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6519584"/>
                <a:ext cx="6111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4" name="Line 44">
                <a:extLst>
                  <a:ext uri="{FF2B5EF4-FFF2-40B4-BE49-F238E27FC236}">
                    <a16:creationId xmlns:a16="http://schemas.microsoft.com/office/drawing/2014/main" id="{AC18422F-7C0C-5B4A-A9FD-9B2EFC16F3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4904567"/>
                <a:ext cx="3063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5" name="Line 45">
                <a:extLst>
                  <a:ext uri="{FF2B5EF4-FFF2-40B4-BE49-F238E27FC236}">
                    <a16:creationId xmlns:a16="http://schemas.microsoft.com/office/drawing/2014/main" id="{ECD8D6F8-520F-9146-A251-F788FFD7A4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5364942"/>
                <a:ext cx="3063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6" name="Line 46">
                <a:extLst>
                  <a:ext uri="{FF2B5EF4-FFF2-40B4-BE49-F238E27FC236}">
                    <a16:creationId xmlns:a16="http://schemas.microsoft.com/office/drawing/2014/main" id="{1A352F85-E1C7-0D42-BF1E-D1E19AC19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5822142"/>
                <a:ext cx="3063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7" name="Line 47">
                <a:extLst>
                  <a:ext uri="{FF2B5EF4-FFF2-40B4-BE49-F238E27FC236}">
                    <a16:creationId xmlns:a16="http://schemas.microsoft.com/office/drawing/2014/main" id="{4B65664A-5417-5F41-B1BE-4706962A9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6282517"/>
                <a:ext cx="3063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8" name="Line 48">
                <a:extLst>
                  <a:ext uri="{FF2B5EF4-FFF2-40B4-BE49-F238E27FC236}">
                    <a16:creationId xmlns:a16="http://schemas.microsoft.com/office/drawing/2014/main" id="{33CAAF4C-E5AC-4845-88B0-BA28659D6D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2231" y="6742892"/>
                <a:ext cx="3063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89" name="Line 49">
                <a:extLst>
                  <a:ext uri="{FF2B5EF4-FFF2-40B4-BE49-F238E27FC236}">
                    <a16:creationId xmlns:a16="http://schemas.microsoft.com/office/drawing/2014/main" id="{1084B835-8481-994A-9532-3F672A8F7E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86194" y="5210954"/>
                <a:ext cx="382587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0" name="Line 50">
                <a:extLst>
                  <a:ext uri="{FF2B5EF4-FFF2-40B4-BE49-F238E27FC236}">
                    <a16:creationId xmlns:a16="http://schemas.microsoft.com/office/drawing/2014/main" id="{D5DFF7F0-6B69-1A4F-9BB1-AE4FC2B7FA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86194" y="5669742"/>
                <a:ext cx="382587" cy="1587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1" name="Line 51">
                <a:extLst>
                  <a:ext uri="{FF2B5EF4-FFF2-40B4-BE49-F238E27FC236}">
                    <a16:creationId xmlns:a16="http://schemas.microsoft.com/office/drawing/2014/main" id="{A755A44B-EB64-0748-9EE4-3F82CE1200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86194" y="6128529"/>
                <a:ext cx="382587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2" name="Line 52">
                <a:extLst>
                  <a:ext uri="{FF2B5EF4-FFF2-40B4-BE49-F238E27FC236}">
                    <a16:creationId xmlns:a16="http://schemas.microsoft.com/office/drawing/2014/main" id="{A56E41FF-52B9-B247-B8E3-D1C5BA702E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86194" y="6588904"/>
                <a:ext cx="382587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3" name="Line 54">
                <a:extLst>
                  <a:ext uri="{FF2B5EF4-FFF2-40B4-BE49-F238E27FC236}">
                    <a16:creationId xmlns:a16="http://schemas.microsoft.com/office/drawing/2014/main" id="{F32C7791-9729-2F43-89B5-240298B94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9806" y="4980767"/>
                <a:ext cx="688975" cy="1587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4" name="Line 55">
                <a:extLst>
                  <a:ext uri="{FF2B5EF4-FFF2-40B4-BE49-F238E27FC236}">
                    <a16:creationId xmlns:a16="http://schemas.microsoft.com/office/drawing/2014/main" id="{6F4511AD-0D8F-AF48-81CE-45F5C2FD14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9806" y="5441142"/>
                <a:ext cx="688975" cy="1587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5" name="Line 56">
                <a:extLst>
                  <a:ext uri="{FF2B5EF4-FFF2-40B4-BE49-F238E27FC236}">
                    <a16:creationId xmlns:a16="http://schemas.microsoft.com/office/drawing/2014/main" id="{60AC3B11-3B28-624F-8F95-77701CD53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9806" y="5899929"/>
                <a:ext cx="688975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6" name="Line 57">
                <a:extLst>
                  <a:ext uri="{FF2B5EF4-FFF2-40B4-BE49-F238E27FC236}">
                    <a16:creationId xmlns:a16="http://schemas.microsoft.com/office/drawing/2014/main" id="{EACEE0B4-636B-5741-AFA4-C31FC767C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79806" y="6358717"/>
                <a:ext cx="688975" cy="1587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7" name="Line 58">
                <a:extLst>
                  <a:ext uri="{FF2B5EF4-FFF2-40B4-BE49-F238E27FC236}">
                    <a16:creationId xmlns:a16="http://schemas.microsoft.com/office/drawing/2014/main" id="{CE89C8DC-F0C3-E749-9FB7-1A9D3E5BF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96740" y="6817504"/>
                <a:ext cx="688975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8" name="Rectangle 64">
                <a:extLst>
                  <a:ext uri="{FF2B5EF4-FFF2-40B4-BE49-F238E27FC236}">
                    <a16:creationId xmlns:a16="http://schemas.microsoft.com/office/drawing/2014/main" id="{15A9AED2-1254-E044-A5AD-B41F99D50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1481" y="4598178"/>
                <a:ext cx="839789" cy="409575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sp>
            <p:nvSpPr>
              <p:cNvPr id="99" name="Rectangle 67">
                <a:extLst>
                  <a:ext uri="{FF2B5EF4-FFF2-40B4-BE49-F238E27FC236}">
                    <a16:creationId xmlns:a16="http://schemas.microsoft.com/office/drawing/2014/main" id="{648F6D84-56F3-D440-9C84-5D9C4C623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1481" y="5037916"/>
                <a:ext cx="839789" cy="409575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sp>
            <p:nvSpPr>
              <p:cNvPr id="100" name="Rectangle 70">
                <a:extLst>
                  <a:ext uri="{FF2B5EF4-FFF2-40B4-BE49-F238E27FC236}">
                    <a16:creationId xmlns:a16="http://schemas.microsoft.com/office/drawing/2014/main" id="{AF81DA25-DC4D-8D47-BC96-0E6398755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1481" y="5477654"/>
                <a:ext cx="839789" cy="409575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sp>
            <p:nvSpPr>
              <p:cNvPr id="101" name="Rectangle 73">
                <a:extLst>
                  <a:ext uri="{FF2B5EF4-FFF2-40B4-BE49-F238E27FC236}">
                    <a16:creationId xmlns:a16="http://schemas.microsoft.com/office/drawing/2014/main" id="{3F0E5BB4-218E-D143-80D6-4C3778210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1481" y="5917392"/>
                <a:ext cx="839789" cy="411162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sp>
            <p:nvSpPr>
              <p:cNvPr id="102" name="Rectangle 76">
                <a:extLst>
                  <a:ext uri="{FF2B5EF4-FFF2-40B4-BE49-F238E27FC236}">
                    <a16:creationId xmlns:a16="http://schemas.microsoft.com/office/drawing/2014/main" id="{440159FD-B354-F64D-9D55-5CA619BB6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1481" y="6358717"/>
                <a:ext cx="839789" cy="409575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sp>
            <p:nvSpPr>
              <p:cNvPr id="103" name="Line 90">
                <a:extLst>
                  <a:ext uri="{FF2B5EF4-FFF2-40B4-BE49-F238E27FC236}">
                    <a16:creationId xmlns:a16="http://schemas.microsoft.com/office/drawing/2014/main" id="{B02CD7D0-CF0C-7A43-85A3-52FE69FF5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38660" y="5518929"/>
                <a:ext cx="457200" cy="1588"/>
              </a:xfrm>
              <a:prstGeom prst="line">
                <a:avLst/>
              </a:prstGeom>
              <a:noFill/>
              <a:ln w="183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4" name="Line 105">
                <a:extLst>
                  <a:ext uri="{FF2B5EF4-FFF2-40B4-BE49-F238E27FC236}">
                    <a16:creationId xmlns:a16="http://schemas.microsoft.com/office/drawing/2014/main" id="{5643E2DA-B489-EE44-9B69-EB19560BFF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7735" y="4828367"/>
                <a:ext cx="412750" cy="1587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5" name="Line 106">
                <a:extLst>
                  <a:ext uri="{FF2B5EF4-FFF2-40B4-BE49-F238E27FC236}">
                    <a16:creationId xmlns:a16="http://schemas.microsoft.com/office/drawing/2014/main" id="{71E629EA-03CB-B649-903A-B6309B9E62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8698" y="5250642"/>
                <a:ext cx="412750" cy="1587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6" name="Line 107">
                <a:extLst>
                  <a:ext uri="{FF2B5EF4-FFF2-40B4-BE49-F238E27FC236}">
                    <a16:creationId xmlns:a16="http://schemas.microsoft.com/office/drawing/2014/main" id="{23BF9A19-B89F-DA4D-B453-1C591A392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7735" y="5795154"/>
                <a:ext cx="412750" cy="1588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grpSp>
            <p:nvGrpSpPr>
              <p:cNvPr id="107" name="Group 126">
                <a:extLst>
                  <a:ext uri="{FF2B5EF4-FFF2-40B4-BE49-F238E27FC236}">
                    <a16:creationId xmlns:a16="http://schemas.microsoft.com/office/drawing/2014/main" id="{109B4F6F-BDAC-6A43-87A8-1119CF6771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2073" y="5068079"/>
                <a:ext cx="827087" cy="596900"/>
                <a:chOff x="1236" y="3274"/>
                <a:chExt cx="521" cy="376"/>
              </a:xfrm>
            </p:grpSpPr>
            <p:sp>
              <p:nvSpPr>
                <p:cNvPr id="181" name="Rectangle 127">
                  <a:extLst>
                    <a:ext uri="{FF2B5EF4-FFF2-40B4-BE49-F238E27FC236}">
                      <a16:creationId xmlns:a16="http://schemas.microsoft.com/office/drawing/2014/main" id="{114F768F-7794-F64D-B533-42DAB4368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2" name="Rectangle 128">
                  <a:extLst>
                    <a:ext uri="{FF2B5EF4-FFF2-40B4-BE49-F238E27FC236}">
                      <a16:creationId xmlns:a16="http://schemas.microsoft.com/office/drawing/2014/main" id="{4CF82447-70C5-F74C-A11A-17FCCF8424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3" name="Rectangle 129">
                  <a:extLst>
                    <a:ext uri="{FF2B5EF4-FFF2-40B4-BE49-F238E27FC236}">
                      <a16:creationId xmlns:a16="http://schemas.microsoft.com/office/drawing/2014/main" id="{6A45DE7D-62FB-454A-9CEA-E174CE1EE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4" name="Rectangle 130">
                  <a:extLst>
                    <a:ext uri="{FF2B5EF4-FFF2-40B4-BE49-F238E27FC236}">
                      <a16:creationId xmlns:a16="http://schemas.microsoft.com/office/drawing/2014/main" id="{14009CE9-92DF-EE48-9933-1F6D6F14A7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DCM2</a:t>
                  </a:r>
                </a:p>
              </p:txBody>
            </p:sp>
          </p:grpSp>
          <p:grpSp>
            <p:nvGrpSpPr>
              <p:cNvPr id="108" name="Group 126">
                <a:extLst>
                  <a:ext uri="{FF2B5EF4-FFF2-40B4-BE49-F238E27FC236}">
                    <a16:creationId xmlns:a16="http://schemas.microsoft.com/office/drawing/2014/main" id="{088558C1-F373-1C44-8247-B1E2AFC506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2073" y="5614179"/>
                <a:ext cx="827087" cy="596900"/>
                <a:chOff x="1236" y="3274"/>
                <a:chExt cx="521" cy="376"/>
              </a:xfrm>
            </p:grpSpPr>
            <p:sp>
              <p:nvSpPr>
                <p:cNvPr id="177" name="Rectangle 127">
                  <a:extLst>
                    <a:ext uri="{FF2B5EF4-FFF2-40B4-BE49-F238E27FC236}">
                      <a16:creationId xmlns:a16="http://schemas.microsoft.com/office/drawing/2014/main" id="{7E685EFC-0A92-344D-8BFE-2835C782B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8" name="Rectangle 128">
                  <a:extLst>
                    <a:ext uri="{FF2B5EF4-FFF2-40B4-BE49-F238E27FC236}">
                      <a16:creationId xmlns:a16="http://schemas.microsoft.com/office/drawing/2014/main" id="{E9D5A404-6973-1E4C-8B63-FE483CEFF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9" name="Rectangle 129">
                  <a:extLst>
                    <a:ext uri="{FF2B5EF4-FFF2-40B4-BE49-F238E27FC236}">
                      <a16:creationId xmlns:a16="http://schemas.microsoft.com/office/drawing/2014/main" id="{0FD399D3-E120-F647-B026-EA424A87D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solidFill>
                  <a:srgbClr val="33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80" name="Rectangle 130">
                  <a:extLst>
                    <a:ext uri="{FF2B5EF4-FFF2-40B4-BE49-F238E27FC236}">
                      <a16:creationId xmlns:a16="http://schemas.microsoft.com/office/drawing/2014/main" id="{353A2A49-E8F7-B347-9912-0075C0EB02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solidFill>
                  <a:srgbClr val="48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DCM2</a:t>
                  </a:r>
                </a:p>
              </p:txBody>
            </p:sp>
          </p:grpSp>
          <p:grpSp>
            <p:nvGrpSpPr>
              <p:cNvPr id="109" name="Group 126">
                <a:extLst>
                  <a:ext uri="{FF2B5EF4-FFF2-40B4-BE49-F238E27FC236}">
                    <a16:creationId xmlns:a16="http://schemas.microsoft.com/office/drawing/2014/main" id="{01179EDE-4477-6545-936C-167E5DCF82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7485" y="4458479"/>
                <a:ext cx="827088" cy="596900"/>
                <a:chOff x="1236" y="3274"/>
                <a:chExt cx="521" cy="376"/>
              </a:xfrm>
              <a:solidFill>
                <a:srgbClr val="008000"/>
              </a:solidFill>
            </p:grpSpPr>
            <p:sp>
              <p:nvSpPr>
                <p:cNvPr id="173" name="Rectangle 127">
                  <a:extLst>
                    <a:ext uri="{FF2B5EF4-FFF2-40B4-BE49-F238E27FC236}">
                      <a16:creationId xmlns:a16="http://schemas.microsoft.com/office/drawing/2014/main" id="{B3005D9A-E39C-624C-8FA6-42EFB39087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4" name="Rectangle 128">
                  <a:extLst>
                    <a:ext uri="{FF2B5EF4-FFF2-40B4-BE49-F238E27FC236}">
                      <a16:creationId xmlns:a16="http://schemas.microsoft.com/office/drawing/2014/main" id="{053941CC-18A1-DE4B-BCD0-0782A57D66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5" name="Rectangle 129">
                  <a:extLst>
                    <a:ext uri="{FF2B5EF4-FFF2-40B4-BE49-F238E27FC236}">
                      <a16:creationId xmlns:a16="http://schemas.microsoft.com/office/drawing/2014/main" id="{DE8E24E7-EC78-4347-B0EF-F1A95E1A6B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6" name="Rectangle 130">
                  <a:extLst>
                    <a:ext uri="{FF2B5EF4-FFF2-40B4-BE49-F238E27FC236}">
                      <a16:creationId xmlns:a16="http://schemas.microsoft.com/office/drawing/2014/main" id="{4DE2229C-465A-324E-AEC1-D388356EA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FEM</a:t>
                  </a:r>
                </a:p>
              </p:txBody>
            </p:sp>
          </p:grpSp>
          <p:grpSp>
            <p:nvGrpSpPr>
              <p:cNvPr id="110" name="Group 126">
                <a:extLst>
                  <a:ext uri="{FF2B5EF4-FFF2-40B4-BE49-F238E27FC236}">
                    <a16:creationId xmlns:a16="http://schemas.microsoft.com/office/drawing/2014/main" id="{B2D9A261-F511-5B4C-A1DE-E25E49681E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7485" y="4902979"/>
                <a:ext cx="827088" cy="596900"/>
                <a:chOff x="1236" y="3274"/>
                <a:chExt cx="521" cy="376"/>
              </a:xfrm>
              <a:solidFill>
                <a:srgbClr val="008000"/>
              </a:solidFill>
            </p:grpSpPr>
            <p:sp>
              <p:nvSpPr>
                <p:cNvPr id="169" name="Rectangle 127">
                  <a:extLst>
                    <a:ext uri="{FF2B5EF4-FFF2-40B4-BE49-F238E27FC236}">
                      <a16:creationId xmlns:a16="http://schemas.microsoft.com/office/drawing/2014/main" id="{8E5850E9-4C94-1F4E-88E5-CE0F723D21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0" name="Rectangle 128">
                  <a:extLst>
                    <a:ext uri="{FF2B5EF4-FFF2-40B4-BE49-F238E27FC236}">
                      <a16:creationId xmlns:a16="http://schemas.microsoft.com/office/drawing/2014/main" id="{5BC2C920-C095-4049-ADC2-189716DFEF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1" name="Rectangle 129">
                  <a:extLst>
                    <a:ext uri="{FF2B5EF4-FFF2-40B4-BE49-F238E27FC236}">
                      <a16:creationId xmlns:a16="http://schemas.microsoft.com/office/drawing/2014/main" id="{253AACD5-BF24-2B42-A4FB-01FB5727CA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72" name="Rectangle 130">
                  <a:extLst>
                    <a:ext uri="{FF2B5EF4-FFF2-40B4-BE49-F238E27FC236}">
                      <a16:creationId xmlns:a16="http://schemas.microsoft.com/office/drawing/2014/main" id="{60A6933F-8DA4-8148-932D-94583D7517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FEM</a:t>
                  </a:r>
                </a:p>
              </p:txBody>
            </p:sp>
          </p:grpSp>
          <p:grpSp>
            <p:nvGrpSpPr>
              <p:cNvPr id="111" name="Group 126">
                <a:extLst>
                  <a:ext uri="{FF2B5EF4-FFF2-40B4-BE49-F238E27FC236}">
                    <a16:creationId xmlns:a16="http://schemas.microsoft.com/office/drawing/2014/main" id="{1C16BDE4-2BFE-E94F-8643-D2BB049748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7485" y="5347479"/>
                <a:ext cx="827088" cy="596900"/>
                <a:chOff x="1236" y="3274"/>
                <a:chExt cx="521" cy="376"/>
              </a:xfrm>
              <a:solidFill>
                <a:srgbClr val="008000"/>
              </a:solidFill>
            </p:grpSpPr>
            <p:sp>
              <p:nvSpPr>
                <p:cNvPr id="165" name="Rectangle 127">
                  <a:extLst>
                    <a:ext uri="{FF2B5EF4-FFF2-40B4-BE49-F238E27FC236}">
                      <a16:creationId xmlns:a16="http://schemas.microsoft.com/office/drawing/2014/main" id="{AEAAFC44-5308-6142-BD5E-44FBF9AF64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66" name="Rectangle 128">
                  <a:extLst>
                    <a:ext uri="{FF2B5EF4-FFF2-40B4-BE49-F238E27FC236}">
                      <a16:creationId xmlns:a16="http://schemas.microsoft.com/office/drawing/2014/main" id="{BDB4BE48-BCC5-2044-AA5F-D7C8EC26D8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67" name="Rectangle 129">
                  <a:extLst>
                    <a:ext uri="{FF2B5EF4-FFF2-40B4-BE49-F238E27FC236}">
                      <a16:creationId xmlns:a16="http://schemas.microsoft.com/office/drawing/2014/main" id="{4AE66C38-780E-4D47-974D-A07AE0F15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68" name="Rectangle 130">
                  <a:extLst>
                    <a:ext uri="{FF2B5EF4-FFF2-40B4-BE49-F238E27FC236}">
                      <a16:creationId xmlns:a16="http://schemas.microsoft.com/office/drawing/2014/main" id="{E672154F-942A-F848-9AD6-2A1C04D292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FEM</a:t>
                  </a:r>
                </a:p>
              </p:txBody>
            </p:sp>
          </p:grpSp>
          <p:sp>
            <p:nvSpPr>
              <p:cNvPr id="112" name="Text Box 112">
                <a:extLst>
                  <a:ext uri="{FF2B5EF4-FFF2-40B4-BE49-F238E27FC236}">
                    <a16:creationId xmlns:a16="http://schemas.microsoft.com/office/drawing/2014/main" id="{9080DD0F-2762-E547-8F29-729277B2D7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82719" y="4064779"/>
                <a:ext cx="1309687" cy="333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5pPr>
                <a:lvl6pPr marL="2514600" indent="-228600" eaLnBrk="0" fontAlgn="base" hangingPunct="0">
                  <a:lnSpc>
                    <a:spcPct val="7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6pPr>
                <a:lvl7pPr marL="2971800" indent="-228600" eaLnBrk="0" fontAlgn="base" hangingPunct="0">
                  <a:lnSpc>
                    <a:spcPct val="7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7pPr>
                <a:lvl8pPr marL="3429000" indent="-228600" eaLnBrk="0" fontAlgn="base" hangingPunct="0">
                  <a:lnSpc>
                    <a:spcPct val="7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8pPr>
                <a:lvl9pPr marL="3886200" indent="-228600" eaLnBrk="0" fontAlgn="base" hangingPunct="0">
                  <a:lnSpc>
                    <a:spcPct val="7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rgbClr val="000000"/>
                    </a:solidFill>
                    <a:latin typeface="Times New Roman" charset="0"/>
                    <a:ea typeface="ＭＳ Ｐゴシック" charset="0"/>
                    <a:cs typeface="Lucida Sans Unicode" charset="0"/>
                  </a:defRPr>
                </a:lvl9pPr>
              </a:lstStyle>
              <a:p>
                <a:pPr algn="ctr">
                  <a:defRPr/>
                </a:pPr>
                <a:r>
                  <a:rPr lang="en-GB" sz="1100" b="1" dirty="0">
                    <a:solidFill>
                      <a:srgbClr val="0000FF"/>
                    </a:solidFill>
                    <a:latin typeface="Arial Narrow" charset="0"/>
                  </a:rPr>
                  <a:t>Event Builder</a:t>
                </a:r>
              </a:p>
            </p:txBody>
          </p:sp>
          <p:sp>
            <p:nvSpPr>
              <p:cNvPr id="113" name="Line 37">
                <a:extLst>
                  <a:ext uri="{FF2B5EF4-FFF2-40B4-BE49-F238E27FC236}">
                    <a16:creationId xmlns:a16="http://schemas.microsoft.com/office/drawing/2014/main" id="{29E50A86-78DC-F846-9775-4B857F341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91911" y="5927146"/>
                <a:ext cx="688975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14" name="Rectangle 27">
                <a:extLst>
                  <a:ext uri="{FF2B5EF4-FFF2-40B4-BE49-F238E27FC236}">
                    <a16:creationId xmlns:a16="http://schemas.microsoft.com/office/drawing/2014/main" id="{3CC34633-1902-CA49-B3FD-6DFB80424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8398" y="5287155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115" name="Line 36">
                <a:extLst>
                  <a:ext uri="{FF2B5EF4-FFF2-40B4-BE49-F238E27FC236}">
                    <a16:creationId xmlns:a16="http://schemas.microsoft.com/office/drawing/2014/main" id="{9FF90863-D168-954E-AE90-7E43F071B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6304" y="6482275"/>
                <a:ext cx="902581" cy="0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30028" tIns="65014" rIns="130028" bIns="65014"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sp>
            <p:nvSpPr>
              <p:cNvPr id="116" name="Line 133">
                <a:extLst>
                  <a:ext uri="{FF2B5EF4-FFF2-40B4-BE49-F238E27FC236}">
                    <a16:creationId xmlns:a16="http://schemas.microsoft.com/office/drawing/2014/main" id="{D3B02281-C948-334A-A3FD-56C5A7CDF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97930" y="6480032"/>
                <a:ext cx="796232" cy="0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30028" tIns="65014" rIns="130028" bIns="65014"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9E4C9971-F3F8-C247-819F-9C8E78EBF668}"/>
                  </a:ext>
                </a:extLst>
              </p:cNvPr>
              <p:cNvGrpSpPr/>
              <p:nvPr/>
            </p:nvGrpSpPr>
            <p:grpSpPr>
              <a:xfrm>
                <a:off x="6402134" y="6298392"/>
                <a:ext cx="1117602" cy="381000"/>
                <a:chOff x="3232149" y="4995863"/>
                <a:chExt cx="1117602" cy="381000"/>
              </a:xfrm>
            </p:grpSpPr>
            <p:sp>
              <p:nvSpPr>
                <p:cNvPr id="163" name="Rectangle 28">
                  <a:extLst>
                    <a:ext uri="{FF2B5EF4-FFF2-40B4-BE49-F238E27FC236}">
                      <a16:creationId xmlns:a16="http://schemas.microsoft.com/office/drawing/2014/main" id="{CA802513-8694-1747-A214-9DED1BCDD3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8563" y="4995863"/>
                  <a:ext cx="611188" cy="381000"/>
                </a:xfrm>
                <a:prstGeom prst="rect">
                  <a:avLst/>
                </a:prstGeom>
                <a:solidFill>
                  <a:srgbClr val="FFFF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000000"/>
                      </a:solidFill>
                      <a:cs typeface="Arial" charset="0"/>
                    </a:rPr>
                    <a:t>EBDC</a:t>
                  </a:r>
                </a:p>
              </p:txBody>
            </p:sp>
            <p:sp>
              <p:nvSpPr>
                <p:cNvPr id="164" name="Rectangle 28">
                  <a:extLst>
                    <a:ext uri="{FF2B5EF4-FFF2-40B4-BE49-F238E27FC236}">
                      <a16:creationId xmlns:a16="http://schemas.microsoft.com/office/drawing/2014/main" id="{87F821A5-E59B-1E4D-B72F-96C91A29F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32149" y="4995863"/>
                  <a:ext cx="508001" cy="381000"/>
                </a:xfrm>
                <a:prstGeom prst="rect">
                  <a:avLst/>
                </a:prstGeom>
                <a:solidFill>
                  <a:srgbClr val="48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chemeClr val="bg1">
                          <a:lumMod val="95000"/>
                        </a:schemeClr>
                      </a:solidFill>
                      <a:cs typeface="Arial" charset="0"/>
                    </a:rPr>
                    <a:t>DAM</a:t>
                  </a:r>
                </a:p>
              </p:txBody>
            </p:sp>
          </p:grpSp>
          <p:sp>
            <p:nvSpPr>
              <p:cNvPr id="118" name="Line 36">
                <a:extLst>
                  <a:ext uri="{FF2B5EF4-FFF2-40B4-BE49-F238E27FC236}">
                    <a16:creationId xmlns:a16="http://schemas.microsoft.com/office/drawing/2014/main" id="{1DB322D7-0C41-B24A-894A-A11C4C552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6304" y="6926775"/>
                <a:ext cx="902581" cy="0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30028" tIns="65014" rIns="130028" bIns="65014"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sp>
            <p:nvSpPr>
              <p:cNvPr id="119" name="Line 133">
                <a:extLst>
                  <a:ext uri="{FF2B5EF4-FFF2-40B4-BE49-F238E27FC236}">
                    <a16:creationId xmlns:a16="http://schemas.microsoft.com/office/drawing/2014/main" id="{F6808FE7-64A3-DB4E-8564-4143C5A7E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97930" y="6924532"/>
                <a:ext cx="796232" cy="0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30028" tIns="65014" rIns="130028" bIns="65014"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6CE8D441-0BA5-A24D-B590-4A02F847FAC3}"/>
                  </a:ext>
                </a:extLst>
              </p:cNvPr>
              <p:cNvGrpSpPr/>
              <p:nvPr/>
            </p:nvGrpSpPr>
            <p:grpSpPr>
              <a:xfrm>
                <a:off x="6402134" y="6742892"/>
                <a:ext cx="1117602" cy="381000"/>
                <a:chOff x="3232149" y="4995863"/>
                <a:chExt cx="1117602" cy="381000"/>
              </a:xfrm>
            </p:grpSpPr>
            <p:sp>
              <p:nvSpPr>
                <p:cNvPr id="161" name="Rectangle 28">
                  <a:extLst>
                    <a:ext uri="{FF2B5EF4-FFF2-40B4-BE49-F238E27FC236}">
                      <a16:creationId xmlns:a16="http://schemas.microsoft.com/office/drawing/2014/main" id="{C346A9F2-3C85-D545-AA48-D3D10F6499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8563" y="4995863"/>
                  <a:ext cx="611188" cy="381000"/>
                </a:xfrm>
                <a:prstGeom prst="rect">
                  <a:avLst/>
                </a:prstGeom>
                <a:solidFill>
                  <a:srgbClr val="FFFF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000000"/>
                      </a:solidFill>
                      <a:cs typeface="Arial" charset="0"/>
                    </a:rPr>
                    <a:t>EBDC</a:t>
                  </a:r>
                </a:p>
              </p:txBody>
            </p:sp>
            <p:sp>
              <p:nvSpPr>
                <p:cNvPr id="162" name="Rectangle 28">
                  <a:extLst>
                    <a:ext uri="{FF2B5EF4-FFF2-40B4-BE49-F238E27FC236}">
                      <a16:creationId xmlns:a16="http://schemas.microsoft.com/office/drawing/2014/main" id="{F153D179-C719-4443-9DA7-86809C31A1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32149" y="4995863"/>
                  <a:ext cx="508001" cy="381000"/>
                </a:xfrm>
                <a:prstGeom prst="rect">
                  <a:avLst/>
                </a:prstGeom>
                <a:solidFill>
                  <a:srgbClr val="48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chemeClr val="bg1">
                          <a:lumMod val="95000"/>
                        </a:schemeClr>
                      </a:solidFill>
                      <a:cs typeface="Arial" charset="0"/>
                    </a:rPr>
                    <a:t>DAM</a:t>
                  </a:r>
                </a:p>
              </p:txBody>
            </p:sp>
          </p:grpSp>
          <p:sp>
            <p:nvSpPr>
              <p:cNvPr id="121" name="Line 36">
                <a:extLst>
                  <a:ext uri="{FF2B5EF4-FFF2-40B4-BE49-F238E27FC236}">
                    <a16:creationId xmlns:a16="http://schemas.microsoft.com/office/drawing/2014/main" id="{722C284F-E449-2149-B1F6-5CBD66D577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6304" y="7379742"/>
                <a:ext cx="902581" cy="0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30028" tIns="65014" rIns="130028" bIns="65014"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sp>
            <p:nvSpPr>
              <p:cNvPr id="122" name="Line 133">
                <a:extLst>
                  <a:ext uri="{FF2B5EF4-FFF2-40B4-BE49-F238E27FC236}">
                    <a16:creationId xmlns:a16="http://schemas.microsoft.com/office/drawing/2014/main" id="{500988AC-0035-C343-B47C-F01D2A262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97930" y="7377499"/>
                <a:ext cx="796232" cy="0"/>
              </a:xfrm>
              <a:prstGeom prst="line">
                <a:avLst/>
              </a:prstGeom>
              <a:noFill/>
              <a:ln w="1908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30028" tIns="65014" rIns="130028" bIns="65014"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BC3FE9F7-7AD7-F043-9F4E-E5A802EF1FB1}"/>
                  </a:ext>
                </a:extLst>
              </p:cNvPr>
              <p:cNvGrpSpPr/>
              <p:nvPr/>
            </p:nvGrpSpPr>
            <p:grpSpPr>
              <a:xfrm>
                <a:off x="6402134" y="7195859"/>
                <a:ext cx="1117602" cy="381000"/>
                <a:chOff x="3232149" y="4995863"/>
                <a:chExt cx="1117602" cy="381000"/>
              </a:xfrm>
            </p:grpSpPr>
            <p:sp>
              <p:nvSpPr>
                <p:cNvPr id="159" name="Rectangle 28">
                  <a:extLst>
                    <a:ext uri="{FF2B5EF4-FFF2-40B4-BE49-F238E27FC236}">
                      <a16:creationId xmlns:a16="http://schemas.microsoft.com/office/drawing/2014/main" id="{D6D31EAC-914E-DB4C-9D1B-E9FF8A349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8563" y="4995863"/>
                  <a:ext cx="611188" cy="381000"/>
                </a:xfrm>
                <a:prstGeom prst="rect">
                  <a:avLst/>
                </a:prstGeom>
                <a:solidFill>
                  <a:srgbClr val="FFFF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000000"/>
                      </a:solidFill>
                      <a:cs typeface="Arial" charset="0"/>
                    </a:rPr>
                    <a:t>EBDC</a:t>
                  </a:r>
                </a:p>
              </p:txBody>
            </p:sp>
            <p:sp>
              <p:nvSpPr>
                <p:cNvPr id="160" name="Rectangle 28">
                  <a:extLst>
                    <a:ext uri="{FF2B5EF4-FFF2-40B4-BE49-F238E27FC236}">
                      <a16:creationId xmlns:a16="http://schemas.microsoft.com/office/drawing/2014/main" id="{7D99CA79-6B1A-D34D-8ADA-FE6778760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32149" y="4995863"/>
                  <a:ext cx="508001" cy="381000"/>
                </a:xfrm>
                <a:prstGeom prst="rect">
                  <a:avLst/>
                </a:prstGeom>
                <a:solidFill>
                  <a:srgbClr val="48CC66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chemeClr val="bg1">
                          <a:lumMod val="95000"/>
                        </a:schemeClr>
                      </a:solidFill>
                      <a:cs typeface="Arial" charset="0"/>
                    </a:rPr>
                    <a:t>DAM</a:t>
                  </a:r>
                </a:p>
              </p:txBody>
            </p:sp>
          </p:grpSp>
          <p:sp>
            <p:nvSpPr>
              <p:cNvPr id="124" name="Rectangle 31">
                <a:extLst>
                  <a:ext uri="{FF2B5EF4-FFF2-40B4-BE49-F238E27FC236}">
                    <a16:creationId xmlns:a16="http://schemas.microsoft.com/office/drawing/2014/main" id="{522B0FF5-7A27-B141-8BA2-DC64125E8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6869" y="4521979"/>
                <a:ext cx="995362" cy="3094038"/>
              </a:xfrm>
              <a:prstGeom prst="rect">
                <a:avLst/>
              </a:prstGeom>
              <a:solidFill>
                <a:srgbClr val="CCFF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10+ Gigabit</a:t>
                </a:r>
              </a:p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dirty="0">
                    <a:solidFill>
                      <a:srgbClr val="000000"/>
                    </a:solidFill>
                    <a:cs typeface="Arial" charset="0"/>
                  </a:rPr>
                  <a:t>Network</a:t>
                </a:r>
                <a:endParaRPr lang="en-GB" sz="1200" dirty="0">
                  <a:solidFill>
                    <a:srgbClr val="000000"/>
                  </a:solidFill>
                  <a:cs typeface="Arial" charset="0"/>
                </a:endParaRPr>
              </a:p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Switch</a:t>
                </a:r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FB7C7B52-A0AC-804B-8D87-21706FDE01FD}"/>
                  </a:ext>
                </a:extLst>
              </p:cNvPr>
              <p:cNvGrpSpPr/>
              <p:nvPr/>
            </p:nvGrpSpPr>
            <p:grpSpPr>
              <a:xfrm>
                <a:off x="9607293" y="4962248"/>
                <a:ext cx="609600" cy="2667084"/>
                <a:chOff x="5662613" y="1828800"/>
                <a:chExt cx="609600" cy="2667084"/>
              </a:xfrm>
            </p:grpSpPr>
            <p:sp>
              <p:nvSpPr>
                <p:cNvPr id="153" name="Rectangle 13">
                  <a:extLst>
                    <a:ext uri="{FF2B5EF4-FFF2-40B4-BE49-F238E27FC236}">
                      <a16:creationId xmlns:a16="http://schemas.microsoft.com/office/drawing/2014/main" id="{2E30DC18-D1C2-5140-90FB-9812D1528D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1828800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4" name="Rectangle 14">
                  <a:extLst>
                    <a:ext uri="{FF2B5EF4-FFF2-40B4-BE49-F238E27FC236}">
                      <a16:creationId xmlns:a16="http://schemas.microsoft.com/office/drawing/2014/main" id="{83BB0776-4147-3947-A289-3409EB4BF3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2289175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5" name="Rectangle 15">
                  <a:extLst>
                    <a:ext uri="{FF2B5EF4-FFF2-40B4-BE49-F238E27FC236}">
                      <a16:creationId xmlns:a16="http://schemas.microsoft.com/office/drawing/2014/main" id="{D9F25323-1F25-E74D-9ADD-7969988F69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2747963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6" name="Rectangle 16">
                  <a:extLst>
                    <a:ext uri="{FF2B5EF4-FFF2-40B4-BE49-F238E27FC236}">
                      <a16:creationId xmlns:a16="http://schemas.microsoft.com/office/drawing/2014/main" id="{C587E793-8697-0240-BE0F-7337EE6307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3206750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7" name="Rectangle 17">
                  <a:extLst>
                    <a:ext uri="{FF2B5EF4-FFF2-40B4-BE49-F238E27FC236}">
                      <a16:creationId xmlns:a16="http://schemas.microsoft.com/office/drawing/2014/main" id="{32F07294-907B-8F4D-8569-5DAC938F74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3665538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8" name="Rectangle 13">
                  <a:extLst>
                    <a:ext uri="{FF2B5EF4-FFF2-40B4-BE49-F238E27FC236}">
                      <a16:creationId xmlns:a16="http://schemas.microsoft.com/office/drawing/2014/main" id="{642660B2-0C3C-ED49-9E13-A21B0CEE00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4114884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</p:grpSp>
          <p:sp>
            <p:nvSpPr>
              <p:cNvPr id="126" name="Line 43">
                <a:extLst>
                  <a:ext uri="{FF2B5EF4-FFF2-40B4-BE49-F238E27FC236}">
                    <a16:creationId xmlns:a16="http://schemas.microsoft.com/office/drawing/2014/main" id="{79B2A81A-5AF1-414C-83F0-0874DBD6DE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70692" y="6968329"/>
                <a:ext cx="6111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27" name="Line 48">
                <a:extLst>
                  <a:ext uri="{FF2B5EF4-FFF2-40B4-BE49-F238E27FC236}">
                    <a16:creationId xmlns:a16="http://schemas.microsoft.com/office/drawing/2014/main" id="{AE0ABFD5-7431-8641-A386-77DB03998C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70692" y="7233972"/>
                <a:ext cx="3063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28" name="Line 43">
                <a:extLst>
                  <a:ext uri="{FF2B5EF4-FFF2-40B4-BE49-F238E27FC236}">
                    <a16:creationId xmlns:a16="http://schemas.microsoft.com/office/drawing/2014/main" id="{AD3D7C53-A262-2F4B-800F-99B715B8BE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87620" y="7467876"/>
                <a:ext cx="611188" cy="1587"/>
              </a:xfrm>
              <a:prstGeom prst="line">
                <a:avLst/>
              </a:prstGeom>
              <a:noFill/>
              <a:ln w="3816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CACF67C2-3AF4-7944-A0E6-723E26578757}"/>
                  </a:ext>
                </a:extLst>
              </p:cNvPr>
              <p:cNvGrpSpPr/>
              <p:nvPr/>
            </p:nvGrpSpPr>
            <p:grpSpPr>
              <a:xfrm>
                <a:off x="9268619" y="4750579"/>
                <a:ext cx="609600" cy="2667084"/>
                <a:chOff x="5662613" y="1828800"/>
                <a:chExt cx="609600" cy="2667084"/>
              </a:xfrm>
            </p:grpSpPr>
            <p:sp>
              <p:nvSpPr>
                <p:cNvPr id="147" name="Rectangle 13">
                  <a:extLst>
                    <a:ext uri="{FF2B5EF4-FFF2-40B4-BE49-F238E27FC236}">
                      <a16:creationId xmlns:a16="http://schemas.microsoft.com/office/drawing/2014/main" id="{D4D5C2AD-07FB-154D-BDDB-39D9C82991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1828800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48" name="Rectangle 14">
                  <a:extLst>
                    <a:ext uri="{FF2B5EF4-FFF2-40B4-BE49-F238E27FC236}">
                      <a16:creationId xmlns:a16="http://schemas.microsoft.com/office/drawing/2014/main" id="{3CF3AB30-9799-D14E-8874-8B8037EDF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2289175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49" name="Rectangle 15">
                  <a:extLst>
                    <a:ext uri="{FF2B5EF4-FFF2-40B4-BE49-F238E27FC236}">
                      <a16:creationId xmlns:a16="http://schemas.microsoft.com/office/drawing/2014/main" id="{D88ADF80-7AF7-AA4C-BDD7-5AF63B5F30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2747963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0" name="Rectangle 16">
                  <a:extLst>
                    <a:ext uri="{FF2B5EF4-FFF2-40B4-BE49-F238E27FC236}">
                      <a16:creationId xmlns:a16="http://schemas.microsoft.com/office/drawing/2014/main" id="{22D9A255-7E0A-6C46-9ACB-7DF2C1D81B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3206750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1" name="Rectangle 17">
                  <a:extLst>
                    <a:ext uri="{FF2B5EF4-FFF2-40B4-BE49-F238E27FC236}">
                      <a16:creationId xmlns:a16="http://schemas.microsoft.com/office/drawing/2014/main" id="{3B7E876B-1DB5-F84E-8C48-6E38B1623F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3665538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  <p:sp>
              <p:nvSpPr>
                <p:cNvPr id="152" name="Rectangle 13">
                  <a:extLst>
                    <a:ext uri="{FF2B5EF4-FFF2-40B4-BE49-F238E27FC236}">
                      <a16:creationId xmlns:a16="http://schemas.microsoft.com/office/drawing/2014/main" id="{A849F657-872A-CB41-8CDD-FB097C5011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2613" y="4114884"/>
                  <a:ext cx="609600" cy="381000"/>
                </a:xfrm>
                <a:prstGeom prst="rect">
                  <a:avLst/>
                </a:prstGeom>
                <a:solidFill>
                  <a:srgbClr val="0000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00"/>
                      </a:solidFill>
                      <a:cs typeface="Arial" charset="0"/>
                    </a:rPr>
                    <a:t>ATP</a:t>
                  </a:r>
                </a:p>
              </p:txBody>
            </p:sp>
          </p:grpSp>
          <p:sp>
            <p:nvSpPr>
              <p:cNvPr id="130" name="Rectangle 76">
                <a:extLst>
                  <a:ext uri="{FF2B5EF4-FFF2-40B4-BE49-F238E27FC236}">
                    <a16:creationId xmlns:a16="http://schemas.microsoft.com/office/drawing/2014/main" id="{521FA53D-E1CD-6549-A535-5DCA5B5393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9942" y="6798995"/>
                <a:ext cx="839789" cy="409575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sp>
            <p:nvSpPr>
              <p:cNvPr id="131" name="Rectangle 76">
                <a:extLst>
                  <a:ext uri="{FF2B5EF4-FFF2-40B4-BE49-F238E27FC236}">
                    <a16:creationId xmlns:a16="http://schemas.microsoft.com/office/drawing/2014/main" id="{D56AE150-D909-7249-A6CB-C7D55E72A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8402" y="7239273"/>
                <a:ext cx="839789" cy="409575"/>
              </a:xfrm>
              <a:prstGeom prst="rect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000000"/>
                    </a:solidFill>
                    <a:cs typeface="Arial" charset="0"/>
                  </a:rPr>
                  <a:t>Buffer Box</a:t>
                </a:r>
              </a:p>
            </p:txBody>
          </p:sp>
          <p:grpSp>
            <p:nvGrpSpPr>
              <p:cNvPr id="132" name="Group 126">
                <a:extLst>
                  <a:ext uri="{FF2B5EF4-FFF2-40B4-BE49-F238E27FC236}">
                    <a16:creationId xmlns:a16="http://schemas.microsoft.com/office/drawing/2014/main" id="{7BEBF0E1-7F42-E347-9390-7B1B22D7EA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4413" y="6126437"/>
                <a:ext cx="827088" cy="596900"/>
                <a:chOff x="1236" y="3274"/>
                <a:chExt cx="521" cy="376"/>
              </a:xfrm>
              <a:solidFill>
                <a:srgbClr val="008000"/>
              </a:solidFill>
            </p:grpSpPr>
            <p:sp>
              <p:nvSpPr>
                <p:cNvPr id="143" name="Rectangle 127">
                  <a:extLst>
                    <a:ext uri="{FF2B5EF4-FFF2-40B4-BE49-F238E27FC236}">
                      <a16:creationId xmlns:a16="http://schemas.microsoft.com/office/drawing/2014/main" id="{C715AD60-652A-4E48-A9A8-18FC9DC592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44" name="Rectangle 128">
                  <a:extLst>
                    <a:ext uri="{FF2B5EF4-FFF2-40B4-BE49-F238E27FC236}">
                      <a16:creationId xmlns:a16="http://schemas.microsoft.com/office/drawing/2014/main" id="{B6429FFB-93A6-E849-87D4-B8C69A827A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45" name="Rectangle 129">
                  <a:extLst>
                    <a:ext uri="{FF2B5EF4-FFF2-40B4-BE49-F238E27FC236}">
                      <a16:creationId xmlns:a16="http://schemas.microsoft.com/office/drawing/2014/main" id="{FCFED7B3-4BB1-554B-A6BC-C0E5EB5649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46" name="Rectangle 130">
                  <a:extLst>
                    <a:ext uri="{FF2B5EF4-FFF2-40B4-BE49-F238E27FC236}">
                      <a16:creationId xmlns:a16="http://schemas.microsoft.com/office/drawing/2014/main" id="{D6F77EC7-0E42-164F-8266-40F07B9024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FEE</a:t>
                  </a:r>
                </a:p>
              </p:txBody>
            </p:sp>
          </p:grpSp>
          <p:grpSp>
            <p:nvGrpSpPr>
              <p:cNvPr id="133" name="Group 126">
                <a:extLst>
                  <a:ext uri="{FF2B5EF4-FFF2-40B4-BE49-F238E27FC236}">
                    <a16:creationId xmlns:a16="http://schemas.microsoft.com/office/drawing/2014/main" id="{B0FF7464-279F-B84C-8B92-ADC3176D7D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4413" y="6592116"/>
                <a:ext cx="827088" cy="596900"/>
                <a:chOff x="1236" y="3274"/>
                <a:chExt cx="521" cy="376"/>
              </a:xfrm>
              <a:solidFill>
                <a:srgbClr val="008000"/>
              </a:solidFill>
            </p:grpSpPr>
            <p:sp>
              <p:nvSpPr>
                <p:cNvPr id="139" name="Rectangle 127">
                  <a:extLst>
                    <a:ext uri="{FF2B5EF4-FFF2-40B4-BE49-F238E27FC236}">
                      <a16:creationId xmlns:a16="http://schemas.microsoft.com/office/drawing/2014/main" id="{EAD1F9E5-4692-744E-AE19-3BF516B4C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40" name="Rectangle 128">
                  <a:extLst>
                    <a:ext uri="{FF2B5EF4-FFF2-40B4-BE49-F238E27FC236}">
                      <a16:creationId xmlns:a16="http://schemas.microsoft.com/office/drawing/2014/main" id="{F2FAB3E8-531D-164A-ACD7-571267D02E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41" name="Rectangle 129">
                  <a:extLst>
                    <a:ext uri="{FF2B5EF4-FFF2-40B4-BE49-F238E27FC236}">
                      <a16:creationId xmlns:a16="http://schemas.microsoft.com/office/drawing/2014/main" id="{F0E19384-002A-3E42-8547-60B7C04631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42" name="Rectangle 130">
                  <a:extLst>
                    <a:ext uri="{FF2B5EF4-FFF2-40B4-BE49-F238E27FC236}">
                      <a16:creationId xmlns:a16="http://schemas.microsoft.com/office/drawing/2014/main" id="{934975BC-42BD-1342-B478-9F1C3C490D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FEE</a:t>
                  </a:r>
                </a:p>
              </p:txBody>
            </p:sp>
          </p:grpSp>
          <p:grpSp>
            <p:nvGrpSpPr>
              <p:cNvPr id="134" name="Group 126">
                <a:extLst>
                  <a:ext uri="{FF2B5EF4-FFF2-40B4-BE49-F238E27FC236}">
                    <a16:creationId xmlns:a16="http://schemas.microsoft.com/office/drawing/2014/main" id="{221114EE-C49F-6C47-BA27-CCD2F596A5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4413" y="7057795"/>
                <a:ext cx="827088" cy="596900"/>
                <a:chOff x="1236" y="3274"/>
                <a:chExt cx="521" cy="376"/>
              </a:xfrm>
              <a:solidFill>
                <a:srgbClr val="008000"/>
              </a:solidFill>
            </p:grpSpPr>
            <p:sp>
              <p:nvSpPr>
                <p:cNvPr id="135" name="Rectangle 127">
                  <a:extLst>
                    <a:ext uri="{FF2B5EF4-FFF2-40B4-BE49-F238E27FC236}">
                      <a16:creationId xmlns:a16="http://schemas.microsoft.com/office/drawing/2014/main" id="{B635DC5A-58D5-B948-B438-3A7E8B3E3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3410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36" name="Rectangle 128">
                  <a:extLst>
                    <a:ext uri="{FF2B5EF4-FFF2-40B4-BE49-F238E27FC236}">
                      <a16:creationId xmlns:a16="http://schemas.microsoft.com/office/drawing/2014/main" id="{0C82413B-DB50-1B4D-824D-DEFAF83896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7" y="3365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37" name="Rectangle 129">
                  <a:extLst>
                    <a:ext uri="{FF2B5EF4-FFF2-40B4-BE49-F238E27FC236}">
                      <a16:creationId xmlns:a16="http://schemas.microsoft.com/office/drawing/2014/main" id="{0C4B2FC8-D20D-B44A-A2B8-F25879B198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1" y="3319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>
                      <a:solidFill>
                        <a:srgbClr val="FFFFFF"/>
                      </a:solidFill>
                      <a:cs typeface="Arial" charset="0"/>
                    </a:rPr>
                    <a:t>DCM</a:t>
                  </a:r>
                </a:p>
              </p:txBody>
            </p:sp>
            <p:sp>
              <p:nvSpPr>
                <p:cNvPr id="138" name="Rectangle 130">
                  <a:extLst>
                    <a:ext uri="{FF2B5EF4-FFF2-40B4-BE49-F238E27FC236}">
                      <a16:creationId xmlns:a16="http://schemas.microsoft.com/office/drawing/2014/main" id="{2CA65690-6F88-F048-8BA1-7898DD3EC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" y="3274"/>
                  <a:ext cx="385" cy="240"/>
                </a:xfrm>
                <a:prstGeom prst="rect">
                  <a:avLst/>
                </a:prstGeom>
                <a:grp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ctr">
                    <a:lnSpc>
                      <a:spcPct val="125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/>
                  </a:pPr>
                  <a:r>
                    <a:rPr lang="en-GB" sz="1200" dirty="0">
                      <a:solidFill>
                        <a:srgbClr val="FFFFFF"/>
                      </a:solidFill>
                      <a:cs typeface="Arial" charset="0"/>
                    </a:rPr>
                    <a:t>FEE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11288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882" y="47039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  <a:cs typeface="+mj-cs"/>
              </a:rPr>
              <a:t>If we cannot do it…</a:t>
            </a:r>
            <a:endParaRPr lang="en-US" sz="6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50161" y="9232810"/>
            <a:ext cx="3034083" cy="519204"/>
          </a:xfrm>
          <a:prstGeom prst="rect">
            <a:avLst/>
          </a:prstGeom>
        </p:spPr>
        <p:txBody>
          <a:bodyPr lIns="130028" tIns="65014" rIns="130028" bIns="65014"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April 19 2017</a:t>
            </a: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/>
              <a:t>MVTX readout meeting at UT Austin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17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4C72C8F5-BF5A-6040-867E-58D315106194}"/>
              </a:ext>
            </a:extLst>
          </p:cNvPr>
          <p:cNvGrpSpPr/>
          <p:nvPr/>
        </p:nvGrpSpPr>
        <p:grpSpPr>
          <a:xfrm>
            <a:off x="776965" y="2533725"/>
            <a:ext cx="11732233" cy="5923681"/>
            <a:chOff x="304800" y="581535"/>
            <a:chExt cx="8620240" cy="4352415"/>
          </a:xfrm>
        </p:grpSpPr>
        <p:pic>
          <p:nvPicPr>
            <p:cNvPr id="192" name="Picture 191" descr="calorimeter_schematic.pdf">
              <a:extLst>
                <a:ext uri="{FF2B5EF4-FFF2-40B4-BE49-F238E27FC236}">
                  <a16:creationId xmlns:a16="http://schemas.microsoft.com/office/drawing/2014/main" id="{9FADE005-9BF0-4241-A2F8-33E7298D0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1885950"/>
              <a:ext cx="1062156" cy="1374555"/>
            </a:xfrm>
            <a:prstGeom prst="rect">
              <a:avLst/>
            </a:prstGeom>
          </p:spPr>
        </p:pic>
        <p:sp>
          <p:nvSpPr>
            <p:cNvPr id="193" name="Text Box 2">
              <a:extLst>
                <a:ext uri="{FF2B5EF4-FFF2-40B4-BE49-F238E27FC236}">
                  <a16:creationId xmlns:a16="http://schemas.microsoft.com/office/drawing/2014/main" id="{74E4036A-D44C-2046-AAEC-4DB0F41CF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153" y="581535"/>
              <a:ext cx="7773151" cy="868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760" tIns="50760" rIns="50760" bIns="50760"/>
            <a:lstStyle>
              <a:lvl1pPr marL="342900" indent="-338138"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1pPr>
              <a:lvl2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2pPr>
              <a:lvl3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3pPr>
              <a:lvl4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4pPr>
              <a:lvl5pPr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5pPr>
              <a:lvl6pPr marL="25146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6pPr>
              <a:lvl7pPr marL="29718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7pPr>
              <a:lvl8pPr marL="34290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8pPr>
              <a:lvl9pPr marL="3886200" indent="-228600" defTabSz="358775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42900" algn="l"/>
                  <a:tab pos="700088" algn="l"/>
                  <a:tab pos="1058863" algn="l"/>
                  <a:tab pos="1417638" algn="l"/>
                  <a:tab pos="1776413" algn="l"/>
                  <a:tab pos="2135188" algn="l"/>
                  <a:tab pos="2493963" algn="l"/>
                  <a:tab pos="2852738" algn="l"/>
                  <a:tab pos="3211513" algn="l"/>
                  <a:tab pos="3570288" algn="l"/>
                  <a:tab pos="3929063" algn="l"/>
                  <a:tab pos="4287838" algn="l"/>
                  <a:tab pos="4646613" algn="l"/>
                  <a:tab pos="5005388" algn="l"/>
                  <a:tab pos="5364163" algn="l"/>
                  <a:tab pos="5722938" algn="l"/>
                  <a:tab pos="6081713" algn="l"/>
                  <a:tab pos="6440488" algn="l"/>
                  <a:tab pos="6799263" algn="l"/>
                  <a:tab pos="7158038" algn="l"/>
                  <a:tab pos="7516813" algn="l"/>
                  <a:tab pos="7567613" algn="l"/>
                  <a:tab pos="7927975" algn="l"/>
                  <a:tab pos="8288338" algn="l"/>
                  <a:tab pos="8648700" algn="l"/>
                  <a:tab pos="9009063" algn="l"/>
                  <a:tab pos="9369425" algn="l"/>
                  <a:tab pos="9729788" algn="l"/>
                  <a:tab pos="10090150" algn="l"/>
                  <a:tab pos="10450513" algn="l"/>
                  <a:tab pos="10810875" algn="l"/>
                  <a:tab pos="11171238" algn="l"/>
                </a:tabLst>
                <a:defRPr sz="1200">
                  <a:solidFill>
                    <a:srgbClr val="FFFFFF"/>
                  </a:solidFill>
                  <a:latin typeface="Helvetica Neue Light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marL="4762" indent="0">
                <a:spcAft>
                  <a:spcPts val="600"/>
                </a:spcAft>
              </a:pPr>
              <a:r>
                <a:rPr lang="en-US" sz="2400" dirty="0">
                  <a:solidFill>
                    <a:srgbClr val="000000"/>
                  </a:solidFill>
                  <a:latin typeface="Arial"/>
                  <a:cs typeface="Arial"/>
                </a:rPr>
                <a:t>We would then not assemble events fully and log the individual data streams</a:t>
              </a:r>
            </a:p>
            <a:p>
              <a:pPr marL="4762" indent="0">
                <a:spcAft>
                  <a:spcPts val="600"/>
                </a:spcAft>
              </a:pPr>
              <a:r>
                <a:rPr lang="en-US" sz="2400" dirty="0">
                  <a:solidFill>
                    <a:srgbClr val="000000"/>
                  </a:solidFill>
                  <a:latin typeface="Arial"/>
                  <a:cs typeface="Arial"/>
                </a:rPr>
                <a:t>Shift the event building to a semi-offline process</a:t>
              </a:r>
            </a:p>
            <a:p>
              <a:pPr marL="4762" indent="0">
                <a:spcAft>
                  <a:spcPts val="600"/>
                </a:spcAft>
              </a:pPr>
              <a:r>
                <a:rPr lang="en-US" sz="2400" dirty="0">
                  <a:solidFill>
                    <a:srgbClr val="000000"/>
                  </a:solidFill>
                  <a:latin typeface="Arial"/>
                  <a:cs typeface="Arial"/>
                </a:rPr>
                <a:t>Assemble some 10% of events for online monitoring</a:t>
              </a:r>
            </a:p>
          </p:txBody>
        </p:sp>
        <p:pic>
          <p:nvPicPr>
            <p:cNvPr id="194" name="Picture 193">
              <a:extLst>
                <a:ext uri="{FF2B5EF4-FFF2-40B4-BE49-F238E27FC236}">
                  <a16:creationId xmlns:a16="http://schemas.microsoft.com/office/drawing/2014/main" id="{C222B62E-BB3A-844A-B5D5-89DA18D243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060"/>
            <a:stretch/>
          </p:blipFill>
          <p:spPr>
            <a:xfrm>
              <a:off x="397984" y="3486150"/>
              <a:ext cx="1074422" cy="691873"/>
            </a:xfrm>
            <a:prstGeom prst="rect">
              <a:avLst/>
            </a:prstGeom>
          </p:spPr>
        </p:pic>
        <p:sp>
          <p:nvSpPr>
            <p:cNvPr id="195" name="Content Placeholder 2">
              <a:extLst>
                <a:ext uri="{FF2B5EF4-FFF2-40B4-BE49-F238E27FC236}">
                  <a16:creationId xmlns:a16="http://schemas.microsoft.com/office/drawing/2014/main" id="{266F7356-E49F-0440-ABF6-B24FD8F65292}"/>
                </a:ext>
              </a:extLst>
            </p:cNvPr>
            <p:cNvSpPr txBox="1">
              <a:spLocks/>
            </p:cNvSpPr>
            <p:nvPr/>
          </p:nvSpPr>
          <p:spPr>
            <a:xfrm>
              <a:off x="4419600" y="4622703"/>
              <a:ext cx="1012879" cy="311247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>
                <a:spcBef>
                  <a:spcPts val="1200"/>
                </a:spcBef>
              </a:pPr>
              <a:r>
                <a:rPr lang="en-US" sz="1400" b="1" dirty="0"/>
                <a:t>No ATP’s!</a:t>
              </a:r>
            </a:p>
          </p:txBody>
        </p:sp>
        <p:sp>
          <p:nvSpPr>
            <p:cNvPr id="196" name="Rectangle 4">
              <a:extLst>
                <a:ext uri="{FF2B5EF4-FFF2-40B4-BE49-F238E27FC236}">
                  <a16:creationId xmlns:a16="http://schemas.microsoft.com/office/drawing/2014/main" id="{B333727B-A839-8A4F-B227-38235AC89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369" y="1782986"/>
              <a:ext cx="1739668" cy="2685339"/>
            </a:xfrm>
            <a:prstGeom prst="rect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7" name="Line 52">
              <a:extLst>
                <a:ext uri="{FF2B5EF4-FFF2-40B4-BE49-F238E27FC236}">
                  <a16:creationId xmlns:a16="http://schemas.microsoft.com/office/drawing/2014/main" id="{154AEC21-D4E2-8D44-A657-8CFCE5FDD6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1890" y="3898411"/>
              <a:ext cx="534968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8" name="Line 58">
              <a:extLst>
                <a:ext uri="{FF2B5EF4-FFF2-40B4-BE49-F238E27FC236}">
                  <a16:creationId xmlns:a16="http://schemas.microsoft.com/office/drawing/2014/main" id="{BBF4B6AF-F99A-CA4C-8DA2-51BEA08EA3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3971" y="4058947"/>
              <a:ext cx="487223" cy="1123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9" name="Line 52">
              <a:extLst>
                <a:ext uri="{FF2B5EF4-FFF2-40B4-BE49-F238E27FC236}">
                  <a16:creationId xmlns:a16="http://schemas.microsoft.com/office/drawing/2014/main" id="{C1D9CB95-8EE0-EC48-AF99-0E5A40F113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4227725"/>
              <a:ext cx="492879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0" name="Line 84">
              <a:extLst>
                <a:ext uri="{FF2B5EF4-FFF2-40B4-BE49-F238E27FC236}">
                  <a16:creationId xmlns:a16="http://schemas.microsoft.com/office/drawing/2014/main" id="{A1E3646D-ACC5-EF49-A811-8004A51990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9796" y="2429623"/>
              <a:ext cx="323318" cy="1123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01" name="Group 126">
              <a:extLst>
                <a:ext uri="{FF2B5EF4-FFF2-40B4-BE49-F238E27FC236}">
                  <a16:creationId xmlns:a16="http://schemas.microsoft.com/office/drawing/2014/main" id="{1496C981-3743-AD4E-8AC6-655856D40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715" y="2138908"/>
              <a:ext cx="584892" cy="422110"/>
              <a:chOff x="1236" y="3274"/>
              <a:chExt cx="521" cy="376"/>
            </a:xfrm>
          </p:grpSpPr>
          <p:sp>
            <p:nvSpPr>
              <p:cNvPr id="288" name="Rectangle 127">
                <a:extLst>
                  <a:ext uri="{FF2B5EF4-FFF2-40B4-BE49-F238E27FC236}">
                    <a16:creationId xmlns:a16="http://schemas.microsoft.com/office/drawing/2014/main" id="{A78DD5EF-8D55-5B45-A02C-F1139CEE4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9" name="Rectangle 128">
                <a:extLst>
                  <a:ext uri="{FF2B5EF4-FFF2-40B4-BE49-F238E27FC236}">
                    <a16:creationId xmlns:a16="http://schemas.microsoft.com/office/drawing/2014/main" id="{A94887D4-4FCC-2843-9EEC-24D056F20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90" name="Rectangle 129">
                <a:extLst>
                  <a:ext uri="{FF2B5EF4-FFF2-40B4-BE49-F238E27FC236}">
                    <a16:creationId xmlns:a16="http://schemas.microsoft.com/office/drawing/2014/main" id="{4A7DEA6F-6044-124E-8017-FEC74263A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91" name="Rectangle 130">
                <a:extLst>
                  <a:ext uri="{FF2B5EF4-FFF2-40B4-BE49-F238E27FC236}">
                    <a16:creationId xmlns:a16="http://schemas.microsoft.com/office/drawing/2014/main" id="{C7274E6C-9ABD-8545-93F9-1B585FDF7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DCM2</a:t>
                </a:r>
              </a:p>
            </p:txBody>
          </p:sp>
        </p:grpSp>
        <p:sp>
          <p:nvSpPr>
            <p:cNvPr id="202" name="Line 90">
              <a:extLst>
                <a:ext uri="{FF2B5EF4-FFF2-40B4-BE49-F238E27FC236}">
                  <a16:creationId xmlns:a16="http://schemas.microsoft.com/office/drawing/2014/main" id="{5AA8DAEA-8B8A-7842-9D80-9067C2FD2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6975" y="3096189"/>
              <a:ext cx="323318" cy="1123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3" name="Rectangle 26">
              <a:extLst>
                <a:ext uri="{FF2B5EF4-FFF2-40B4-BE49-F238E27FC236}">
                  <a16:creationId xmlns:a16="http://schemas.microsoft.com/office/drawing/2014/main" id="{F49BF64D-D4F1-F54D-ABCD-7C496CAE2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765" y="2322973"/>
              <a:ext cx="432214" cy="269432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dirty="0">
                  <a:solidFill>
                    <a:srgbClr val="000000"/>
                  </a:solidFill>
                  <a:cs typeface="Arial" charset="0"/>
                </a:rPr>
                <a:t>SEB</a:t>
              </a:r>
            </a:p>
          </p:txBody>
        </p:sp>
        <p:sp>
          <p:nvSpPr>
            <p:cNvPr id="204" name="Rectangle 28">
              <a:extLst>
                <a:ext uri="{FF2B5EF4-FFF2-40B4-BE49-F238E27FC236}">
                  <a16:creationId xmlns:a16="http://schemas.microsoft.com/office/drawing/2014/main" id="{142C9869-BC65-5442-872B-BE087C916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765" y="2971855"/>
              <a:ext cx="432214" cy="269432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SEB</a:t>
              </a:r>
            </a:p>
          </p:txBody>
        </p:sp>
        <p:sp>
          <p:nvSpPr>
            <p:cNvPr id="205" name="Line 36">
              <a:extLst>
                <a:ext uri="{FF2B5EF4-FFF2-40B4-BE49-F238E27FC236}">
                  <a16:creationId xmlns:a16="http://schemas.microsoft.com/office/drawing/2014/main" id="{493612C7-6E8A-494F-BF56-033D8DB5A0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4102" y="2485754"/>
              <a:ext cx="487223" cy="1123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6" name="Line 37">
              <a:extLst>
                <a:ext uri="{FF2B5EF4-FFF2-40B4-BE49-F238E27FC236}">
                  <a16:creationId xmlns:a16="http://schemas.microsoft.com/office/drawing/2014/main" id="{FFDF3C86-9765-3140-B861-A5ECDF565F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4102" y="2784896"/>
              <a:ext cx="487223" cy="1122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7" name="Line 49">
              <a:extLst>
                <a:ext uri="{FF2B5EF4-FFF2-40B4-BE49-F238E27FC236}">
                  <a16:creationId xmlns:a16="http://schemas.microsoft.com/office/drawing/2014/main" id="{D7F2D057-9438-4D49-8A1A-67A69CECC0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8115" y="2594650"/>
              <a:ext cx="501108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8" name="Line 50">
              <a:extLst>
                <a:ext uri="{FF2B5EF4-FFF2-40B4-BE49-F238E27FC236}">
                  <a16:creationId xmlns:a16="http://schemas.microsoft.com/office/drawing/2014/main" id="{BF4CFE59-8D4E-BF4A-AB09-38DA76D90B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1890" y="2919091"/>
              <a:ext cx="517333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9" name="Line 51">
              <a:extLst>
                <a:ext uri="{FF2B5EF4-FFF2-40B4-BE49-F238E27FC236}">
                  <a16:creationId xmlns:a16="http://schemas.microsoft.com/office/drawing/2014/main" id="{029BB782-3DE2-B742-855B-161B2FA86F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3155" y="3243532"/>
              <a:ext cx="536068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0" name="Line 52">
              <a:extLst>
                <a:ext uri="{FF2B5EF4-FFF2-40B4-BE49-F238E27FC236}">
                  <a16:creationId xmlns:a16="http://schemas.microsoft.com/office/drawing/2014/main" id="{FADBA1BA-3C21-D14A-AD4C-9CEC11E3DF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3155" y="3569096"/>
              <a:ext cx="536068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1" name="Line 54">
              <a:extLst>
                <a:ext uri="{FF2B5EF4-FFF2-40B4-BE49-F238E27FC236}">
                  <a16:creationId xmlns:a16="http://schemas.microsoft.com/office/drawing/2014/main" id="{3AAE943C-805A-5040-B41C-01B47D7A5B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2430746"/>
              <a:ext cx="487223" cy="1122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2" name="Line 55">
              <a:extLst>
                <a:ext uri="{FF2B5EF4-FFF2-40B4-BE49-F238E27FC236}">
                  <a16:creationId xmlns:a16="http://schemas.microsoft.com/office/drawing/2014/main" id="{42C87108-58A9-3C41-A08D-368B79549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2756309"/>
              <a:ext cx="487223" cy="1122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3" name="Line 56">
              <a:extLst>
                <a:ext uri="{FF2B5EF4-FFF2-40B4-BE49-F238E27FC236}">
                  <a16:creationId xmlns:a16="http://schemas.microsoft.com/office/drawing/2014/main" id="{B1C8BFE7-ABDC-C440-801C-AFD0FFC573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3080750"/>
              <a:ext cx="487223" cy="1123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4" name="Line 57">
              <a:extLst>
                <a:ext uri="{FF2B5EF4-FFF2-40B4-BE49-F238E27FC236}">
                  <a16:creationId xmlns:a16="http://schemas.microsoft.com/office/drawing/2014/main" id="{03CA1B54-20EA-6949-A97F-E898504843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3405192"/>
              <a:ext cx="487223" cy="1122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5" name="Line 58">
              <a:extLst>
                <a:ext uri="{FF2B5EF4-FFF2-40B4-BE49-F238E27FC236}">
                  <a16:creationId xmlns:a16="http://schemas.microsoft.com/office/drawing/2014/main" id="{1470ED23-DA09-934F-8698-737DDB923F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3975" y="3729632"/>
              <a:ext cx="487223" cy="1123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16" name="Rectangle 64">
              <a:extLst>
                <a:ext uri="{FF2B5EF4-FFF2-40B4-BE49-F238E27FC236}">
                  <a16:creationId xmlns:a16="http://schemas.microsoft.com/office/drawing/2014/main" id="{FDE97505-6C4A-A54C-B0F1-C24F7107D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2160190"/>
              <a:ext cx="693236" cy="28963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17" name="Rectangle 67">
              <a:extLst>
                <a:ext uri="{FF2B5EF4-FFF2-40B4-BE49-F238E27FC236}">
                  <a16:creationId xmlns:a16="http://schemas.microsoft.com/office/drawing/2014/main" id="{C93643E1-72C4-4C4A-938D-BF87A714E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2471160"/>
              <a:ext cx="693236" cy="28963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18" name="Rectangle 70">
              <a:extLst>
                <a:ext uri="{FF2B5EF4-FFF2-40B4-BE49-F238E27FC236}">
                  <a16:creationId xmlns:a16="http://schemas.microsoft.com/office/drawing/2014/main" id="{8E530293-0032-0A47-A29B-F49181279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2782130"/>
              <a:ext cx="693236" cy="28963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19" name="Rectangle 73">
              <a:extLst>
                <a:ext uri="{FF2B5EF4-FFF2-40B4-BE49-F238E27FC236}">
                  <a16:creationId xmlns:a16="http://schemas.microsoft.com/office/drawing/2014/main" id="{F3E98759-9D9E-A04B-94ED-E664688B6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3093099"/>
              <a:ext cx="693236" cy="290762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20" name="Rectangle 76">
              <a:extLst>
                <a:ext uri="{FF2B5EF4-FFF2-40B4-BE49-F238E27FC236}">
                  <a16:creationId xmlns:a16="http://schemas.microsoft.com/office/drawing/2014/main" id="{496E3CA7-E9E8-1E44-B043-EEA94F5C5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3405192"/>
              <a:ext cx="693236" cy="28963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dirty="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21" name="Line 90">
              <a:extLst>
                <a:ext uri="{FF2B5EF4-FFF2-40B4-BE49-F238E27FC236}">
                  <a16:creationId xmlns:a16="http://schemas.microsoft.com/office/drawing/2014/main" id="{067C6CE2-EE2C-1B4E-9E67-1DA8A97FB6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9796" y="2811318"/>
              <a:ext cx="323318" cy="1123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22" name="Line 105">
              <a:extLst>
                <a:ext uri="{FF2B5EF4-FFF2-40B4-BE49-F238E27FC236}">
                  <a16:creationId xmlns:a16="http://schemas.microsoft.com/office/drawing/2014/main" id="{B6599BC4-7800-0549-98A5-319C8ACD00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16612" y="2322973"/>
              <a:ext cx="291885" cy="1122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23" name="Line 106">
              <a:extLst>
                <a:ext uri="{FF2B5EF4-FFF2-40B4-BE49-F238E27FC236}">
                  <a16:creationId xmlns:a16="http://schemas.microsoft.com/office/drawing/2014/main" id="{24FFFC6F-D7A9-8342-B168-5550ECA9A0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73867" y="2621593"/>
              <a:ext cx="291885" cy="1122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24" name="Line 107">
              <a:extLst>
                <a:ext uri="{FF2B5EF4-FFF2-40B4-BE49-F238E27FC236}">
                  <a16:creationId xmlns:a16="http://schemas.microsoft.com/office/drawing/2014/main" id="{D046B4D1-D98A-4747-A857-6D5B947470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16612" y="3006656"/>
              <a:ext cx="291885" cy="1123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25" name="Group 126">
              <a:extLst>
                <a:ext uri="{FF2B5EF4-FFF2-40B4-BE49-F238E27FC236}">
                  <a16:creationId xmlns:a16="http://schemas.microsoft.com/office/drawing/2014/main" id="{4F28B855-0323-3145-B954-0AD31F418B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9620" y="2492490"/>
              <a:ext cx="584892" cy="422110"/>
              <a:chOff x="1236" y="3274"/>
              <a:chExt cx="521" cy="376"/>
            </a:xfrm>
          </p:grpSpPr>
          <p:sp>
            <p:nvSpPr>
              <p:cNvPr id="284" name="Rectangle 127">
                <a:extLst>
                  <a:ext uri="{FF2B5EF4-FFF2-40B4-BE49-F238E27FC236}">
                    <a16:creationId xmlns:a16="http://schemas.microsoft.com/office/drawing/2014/main" id="{D6E84D71-881C-1A4A-8E2D-AB76DF0B4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5" name="Rectangle 128">
                <a:extLst>
                  <a:ext uri="{FF2B5EF4-FFF2-40B4-BE49-F238E27FC236}">
                    <a16:creationId xmlns:a16="http://schemas.microsoft.com/office/drawing/2014/main" id="{B274DCFC-4CBA-3241-87AC-782F8F6BE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6" name="Rectangle 129">
                <a:extLst>
                  <a:ext uri="{FF2B5EF4-FFF2-40B4-BE49-F238E27FC236}">
                    <a16:creationId xmlns:a16="http://schemas.microsoft.com/office/drawing/2014/main" id="{27DF8DEA-73FF-B343-8060-D9E7852C1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7" name="Rectangle 130">
                <a:extLst>
                  <a:ext uri="{FF2B5EF4-FFF2-40B4-BE49-F238E27FC236}">
                    <a16:creationId xmlns:a16="http://schemas.microsoft.com/office/drawing/2014/main" id="{B8C4A4D4-5904-274F-9A0C-F4894A33B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DCM2</a:t>
                </a:r>
              </a:p>
            </p:txBody>
          </p:sp>
        </p:grpSp>
        <p:grpSp>
          <p:nvGrpSpPr>
            <p:cNvPr id="226" name="Group 126">
              <a:extLst>
                <a:ext uri="{FF2B5EF4-FFF2-40B4-BE49-F238E27FC236}">
                  <a16:creationId xmlns:a16="http://schemas.microsoft.com/office/drawing/2014/main" id="{B4AAB037-61F8-4347-A3E9-0230380CEC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9620" y="2878676"/>
              <a:ext cx="584892" cy="422110"/>
              <a:chOff x="1236" y="3274"/>
              <a:chExt cx="521" cy="376"/>
            </a:xfrm>
          </p:grpSpPr>
          <p:sp>
            <p:nvSpPr>
              <p:cNvPr id="280" name="Rectangle 127">
                <a:extLst>
                  <a:ext uri="{FF2B5EF4-FFF2-40B4-BE49-F238E27FC236}">
                    <a16:creationId xmlns:a16="http://schemas.microsoft.com/office/drawing/2014/main" id="{8DD41301-E39C-0942-B2E0-1BB14F11A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1" name="Rectangle 128">
                <a:extLst>
                  <a:ext uri="{FF2B5EF4-FFF2-40B4-BE49-F238E27FC236}">
                    <a16:creationId xmlns:a16="http://schemas.microsoft.com/office/drawing/2014/main" id="{47BFF1FE-E041-1845-84F1-932062EF6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2" name="Rectangle 129">
                <a:extLst>
                  <a:ext uri="{FF2B5EF4-FFF2-40B4-BE49-F238E27FC236}">
                    <a16:creationId xmlns:a16="http://schemas.microsoft.com/office/drawing/2014/main" id="{09D6300E-D83F-F147-B542-DA29DBBE8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solidFill>
                <a:srgbClr val="33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83" name="Rectangle 130">
                <a:extLst>
                  <a:ext uri="{FF2B5EF4-FFF2-40B4-BE49-F238E27FC236}">
                    <a16:creationId xmlns:a16="http://schemas.microsoft.com/office/drawing/2014/main" id="{1725D952-BF6D-B645-B810-5673349A3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DCM2</a:t>
                </a:r>
              </a:p>
            </p:txBody>
          </p:sp>
        </p:grpSp>
        <p:grpSp>
          <p:nvGrpSpPr>
            <p:cNvPr id="227" name="Group 126">
              <a:extLst>
                <a:ext uri="{FF2B5EF4-FFF2-40B4-BE49-F238E27FC236}">
                  <a16:creationId xmlns:a16="http://schemas.microsoft.com/office/drawing/2014/main" id="{3EC2C075-D4BA-3947-8CA5-D290E84E61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0201" y="2061399"/>
              <a:ext cx="584892" cy="42211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76" name="Rectangle 127">
                <a:extLst>
                  <a:ext uri="{FF2B5EF4-FFF2-40B4-BE49-F238E27FC236}">
                    <a16:creationId xmlns:a16="http://schemas.microsoft.com/office/drawing/2014/main" id="{8B9699B1-EE9C-E746-9FB4-3D05AC29F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7" name="Rectangle 128">
                <a:extLst>
                  <a:ext uri="{FF2B5EF4-FFF2-40B4-BE49-F238E27FC236}">
                    <a16:creationId xmlns:a16="http://schemas.microsoft.com/office/drawing/2014/main" id="{5577C178-5554-5F42-B41B-09724F0DF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8" name="Rectangle 129">
                <a:extLst>
                  <a:ext uri="{FF2B5EF4-FFF2-40B4-BE49-F238E27FC236}">
                    <a16:creationId xmlns:a16="http://schemas.microsoft.com/office/drawing/2014/main" id="{F06A2C14-F414-0D47-87C6-C46BAFC4C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9" name="Rectangle 130">
                <a:extLst>
                  <a:ext uri="{FF2B5EF4-FFF2-40B4-BE49-F238E27FC236}">
                    <a16:creationId xmlns:a16="http://schemas.microsoft.com/office/drawing/2014/main" id="{0A727BB6-A8BF-3E45-B7DD-FFAAACB10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FEM</a:t>
                </a:r>
              </a:p>
            </p:txBody>
          </p:sp>
        </p:grpSp>
        <p:grpSp>
          <p:nvGrpSpPr>
            <p:cNvPr id="228" name="Group 126">
              <a:extLst>
                <a:ext uri="{FF2B5EF4-FFF2-40B4-BE49-F238E27FC236}">
                  <a16:creationId xmlns:a16="http://schemas.microsoft.com/office/drawing/2014/main" id="{9D15A34C-4D3B-114D-A226-16282A2078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0201" y="2375736"/>
              <a:ext cx="584892" cy="42211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72" name="Rectangle 127">
                <a:extLst>
                  <a:ext uri="{FF2B5EF4-FFF2-40B4-BE49-F238E27FC236}">
                    <a16:creationId xmlns:a16="http://schemas.microsoft.com/office/drawing/2014/main" id="{6CEBFE3C-F810-D24E-AB4F-61481365C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3" name="Rectangle 128">
                <a:extLst>
                  <a:ext uri="{FF2B5EF4-FFF2-40B4-BE49-F238E27FC236}">
                    <a16:creationId xmlns:a16="http://schemas.microsoft.com/office/drawing/2014/main" id="{349F0E4E-B5DD-C044-BA93-48B2E0637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4" name="Rectangle 129">
                <a:extLst>
                  <a:ext uri="{FF2B5EF4-FFF2-40B4-BE49-F238E27FC236}">
                    <a16:creationId xmlns:a16="http://schemas.microsoft.com/office/drawing/2014/main" id="{A1B31290-74C8-9D44-BC5F-F3D8472A6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5" name="Rectangle 130">
                <a:extLst>
                  <a:ext uri="{FF2B5EF4-FFF2-40B4-BE49-F238E27FC236}">
                    <a16:creationId xmlns:a16="http://schemas.microsoft.com/office/drawing/2014/main" id="{2ACE282C-E19A-2A40-9CE6-0F1124FB4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FEM</a:t>
                </a:r>
              </a:p>
            </p:txBody>
          </p:sp>
        </p:grpSp>
        <p:grpSp>
          <p:nvGrpSpPr>
            <p:cNvPr id="229" name="Group 126">
              <a:extLst>
                <a:ext uri="{FF2B5EF4-FFF2-40B4-BE49-F238E27FC236}">
                  <a16:creationId xmlns:a16="http://schemas.microsoft.com/office/drawing/2014/main" id="{B8E48281-DD10-8144-8356-A366C31979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0201" y="2690074"/>
              <a:ext cx="584892" cy="42211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68" name="Rectangle 127">
                <a:extLst>
                  <a:ext uri="{FF2B5EF4-FFF2-40B4-BE49-F238E27FC236}">
                    <a16:creationId xmlns:a16="http://schemas.microsoft.com/office/drawing/2014/main" id="{439D409D-597C-3941-AE0C-F70F1414B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69" name="Rectangle 128">
                <a:extLst>
                  <a:ext uri="{FF2B5EF4-FFF2-40B4-BE49-F238E27FC236}">
                    <a16:creationId xmlns:a16="http://schemas.microsoft.com/office/drawing/2014/main" id="{125EE2B6-1693-AC4A-8991-2014F3155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0" name="Rectangle 129">
                <a:extLst>
                  <a:ext uri="{FF2B5EF4-FFF2-40B4-BE49-F238E27FC236}">
                    <a16:creationId xmlns:a16="http://schemas.microsoft.com/office/drawing/2014/main" id="{D156457D-3356-F04D-B347-F1D590516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71" name="Rectangle 130">
                <a:extLst>
                  <a:ext uri="{FF2B5EF4-FFF2-40B4-BE49-F238E27FC236}">
                    <a16:creationId xmlns:a16="http://schemas.microsoft.com/office/drawing/2014/main" id="{DDCBC6AF-E135-7445-9AAB-9AE07855C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FEM</a:t>
                </a:r>
              </a:p>
            </p:txBody>
          </p:sp>
        </p:grpSp>
        <p:sp>
          <p:nvSpPr>
            <p:cNvPr id="230" name="Text Box 112">
              <a:extLst>
                <a:ext uri="{FF2B5EF4-FFF2-40B4-BE49-F238E27FC236}">
                  <a16:creationId xmlns:a16="http://schemas.microsoft.com/office/drawing/2014/main" id="{0E65F535-6ADA-BB48-85F6-FB9E1F47B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9558" y="1782986"/>
              <a:ext cx="926172" cy="2357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 algn="ctr">
                <a:defRPr/>
              </a:pPr>
              <a:r>
                <a:rPr lang="en-GB" sz="1100" b="1" dirty="0">
                  <a:solidFill>
                    <a:srgbClr val="0000FF"/>
                  </a:solidFill>
                  <a:latin typeface="Arial Narrow" charset="0"/>
                </a:rPr>
                <a:t>Event Builder</a:t>
              </a:r>
            </a:p>
          </p:txBody>
        </p:sp>
        <p:sp>
          <p:nvSpPr>
            <p:cNvPr id="231" name="Line 37">
              <a:extLst>
                <a:ext uri="{FF2B5EF4-FFF2-40B4-BE49-F238E27FC236}">
                  <a16:creationId xmlns:a16="http://schemas.microsoft.com/office/drawing/2014/main" id="{794DD9B1-187D-8B42-9EF5-C67A8185A2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4624" y="3099997"/>
              <a:ext cx="487223" cy="1122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32" name="Rectangle 27">
              <a:extLst>
                <a:ext uri="{FF2B5EF4-FFF2-40B4-BE49-F238E27FC236}">
                  <a16:creationId xmlns:a16="http://schemas.microsoft.com/office/drawing/2014/main" id="{660E925F-1751-3C46-8F80-7A6DB0605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765" y="2647414"/>
              <a:ext cx="432214" cy="269432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dirty="0">
                  <a:solidFill>
                    <a:srgbClr val="000000"/>
                  </a:solidFill>
                  <a:cs typeface="Arial" charset="0"/>
                </a:rPr>
                <a:t>SEB</a:t>
              </a:r>
            </a:p>
          </p:txBody>
        </p:sp>
        <p:sp>
          <p:nvSpPr>
            <p:cNvPr id="233" name="Line 36">
              <a:extLst>
                <a:ext uri="{FF2B5EF4-FFF2-40B4-BE49-F238E27FC236}">
                  <a16:creationId xmlns:a16="http://schemas.microsoft.com/office/drawing/2014/main" id="{915CE27F-D9AD-A840-99BB-8B983E5EDC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94583" y="3492568"/>
              <a:ext cx="638279" cy="0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dirty="0">
                <a:cs typeface="Arial" charset="0"/>
              </a:endParaRPr>
            </a:p>
          </p:txBody>
        </p:sp>
        <p:sp>
          <p:nvSpPr>
            <p:cNvPr id="234" name="Line 133">
              <a:extLst>
                <a:ext uri="{FF2B5EF4-FFF2-40B4-BE49-F238E27FC236}">
                  <a16:creationId xmlns:a16="http://schemas.microsoft.com/office/drawing/2014/main" id="{3C437DF2-8A1A-5449-9800-33DF53457D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94539" y="3490982"/>
              <a:ext cx="563072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dirty="0">
                <a:cs typeface="Arial" charset="0"/>
              </a:endParaRPr>
            </a:p>
          </p:txBody>
        </p: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0F4DB5C5-63C3-8C48-8581-5740EF0F26DF}"/>
                </a:ext>
              </a:extLst>
            </p:cNvPr>
            <p:cNvGrpSpPr/>
            <p:nvPr/>
          </p:nvGrpSpPr>
          <p:grpSpPr>
            <a:xfrm>
              <a:off x="2763248" y="3362531"/>
              <a:ext cx="790335" cy="269432"/>
              <a:chOff x="3232149" y="4995863"/>
              <a:chExt cx="1117602" cy="381000"/>
            </a:xfrm>
          </p:grpSpPr>
          <p:sp>
            <p:nvSpPr>
              <p:cNvPr id="266" name="Rectangle 28">
                <a:extLst>
                  <a:ext uri="{FF2B5EF4-FFF2-40B4-BE49-F238E27FC236}">
                    <a16:creationId xmlns:a16="http://schemas.microsoft.com/office/drawing/2014/main" id="{4832AAA3-379E-FB4A-B84C-8F1D4B392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8563" y="4995863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EBDC</a:t>
                </a:r>
              </a:p>
            </p:txBody>
          </p:sp>
          <p:sp>
            <p:nvSpPr>
              <p:cNvPr id="267" name="Rectangle 28">
                <a:extLst>
                  <a:ext uri="{FF2B5EF4-FFF2-40B4-BE49-F238E27FC236}">
                    <a16:creationId xmlns:a16="http://schemas.microsoft.com/office/drawing/2014/main" id="{4DF25901-3F04-BD48-8C4B-8DE228D17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149" y="4995863"/>
                <a:ext cx="508001" cy="38100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chemeClr val="bg1">
                        <a:lumMod val="95000"/>
                      </a:schemeClr>
                    </a:solidFill>
                    <a:cs typeface="Arial" charset="0"/>
                  </a:rPr>
                  <a:t>DAM</a:t>
                </a:r>
              </a:p>
            </p:txBody>
          </p:sp>
        </p:grpSp>
        <p:sp>
          <p:nvSpPr>
            <p:cNvPr id="236" name="Line 36">
              <a:extLst>
                <a:ext uri="{FF2B5EF4-FFF2-40B4-BE49-F238E27FC236}">
                  <a16:creationId xmlns:a16="http://schemas.microsoft.com/office/drawing/2014/main" id="{B56D3391-A463-9A4A-A790-749CEB7E20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94583" y="3806905"/>
              <a:ext cx="638279" cy="0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dirty="0">
                <a:cs typeface="Arial" charset="0"/>
              </a:endParaRPr>
            </a:p>
          </p:txBody>
        </p:sp>
        <p:sp>
          <p:nvSpPr>
            <p:cNvPr id="237" name="Line 133">
              <a:extLst>
                <a:ext uri="{FF2B5EF4-FFF2-40B4-BE49-F238E27FC236}">
                  <a16:creationId xmlns:a16="http://schemas.microsoft.com/office/drawing/2014/main" id="{29A76236-BBBD-AE42-8232-3ED6AA548E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94539" y="3805319"/>
              <a:ext cx="563072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dirty="0">
                <a:cs typeface="Arial" charset="0"/>
              </a:endParaRPr>
            </a:p>
          </p:txBody>
        </p: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3F955EBA-4DF3-6B44-A4D0-B954A092832F}"/>
                </a:ext>
              </a:extLst>
            </p:cNvPr>
            <p:cNvGrpSpPr/>
            <p:nvPr/>
          </p:nvGrpSpPr>
          <p:grpSpPr>
            <a:xfrm>
              <a:off x="2763248" y="3676869"/>
              <a:ext cx="790335" cy="269432"/>
              <a:chOff x="3232149" y="4995863"/>
              <a:chExt cx="1117602" cy="381000"/>
            </a:xfrm>
          </p:grpSpPr>
          <p:sp>
            <p:nvSpPr>
              <p:cNvPr id="264" name="Rectangle 28">
                <a:extLst>
                  <a:ext uri="{FF2B5EF4-FFF2-40B4-BE49-F238E27FC236}">
                    <a16:creationId xmlns:a16="http://schemas.microsoft.com/office/drawing/2014/main" id="{6DB077E0-C76D-0746-A96F-9F6AC9AEE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8563" y="4995863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EBDC</a:t>
                </a:r>
              </a:p>
            </p:txBody>
          </p:sp>
          <p:sp>
            <p:nvSpPr>
              <p:cNvPr id="265" name="Rectangle 28">
                <a:extLst>
                  <a:ext uri="{FF2B5EF4-FFF2-40B4-BE49-F238E27FC236}">
                    <a16:creationId xmlns:a16="http://schemas.microsoft.com/office/drawing/2014/main" id="{7925B6AD-26A3-A942-9187-429632550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149" y="4995863"/>
                <a:ext cx="508001" cy="38100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chemeClr val="bg1">
                        <a:lumMod val="95000"/>
                      </a:schemeClr>
                    </a:solidFill>
                    <a:cs typeface="Arial" charset="0"/>
                  </a:rPr>
                  <a:t>DAM</a:t>
                </a:r>
              </a:p>
            </p:txBody>
          </p:sp>
        </p:grpSp>
        <p:sp>
          <p:nvSpPr>
            <p:cNvPr id="239" name="Line 36">
              <a:extLst>
                <a:ext uri="{FF2B5EF4-FFF2-40B4-BE49-F238E27FC236}">
                  <a16:creationId xmlns:a16="http://schemas.microsoft.com/office/drawing/2014/main" id="{E3DE60A5-28A4-2C43-A3DE-5130791DE8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94583" y="4127230"/>
              <a:ext cx="638279" cy="0"/>
            </a:xfrm>
            <a:prstGeom prst="line">
              <a:avLst/>
            </a:prstGeom>
            <a:noFill/>
            <a:ln w="3816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dirty="0">
                <a:cs typeface="Arial" charset="0"/>
              </a:endParaRPr>
            </a:p>
          </p:txBody>
        </p:sp>
        <p:sp>
          <p:nvSpPr>
            <p:cNvPr id="240" name="Line 133">
              <a:extLst>
                <a:ext uri="{FF2B5EF4-FFF2-40B4-BE49-F238E27FC236}">
                  <a16:creationId xmlns:a16="http://schemas.microsoft.com/office/drawing/2014/main" id="{F1E9780A-2D2E-ED46-AAEE-3FA5774FA6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94539" y="4125644"/>
              <a:ext cx="563072" cy="0"/>
            </a:xfrm>
            <a:prstGeom prst="line">
              <a:avLst/>
            </a:prstGeom>
            <a:noFill/>
            <a:ln w="1908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30028" tIns="65014" rIns="130028" bIns="65014"/>
            <a:lstStyle/>
            <a:p>
              <a:pPr>
                <a:defRPr/>
              </a:pPr>
              <a:endParaRPr lang="en-US" dirty="0">
                <a:cs typeface="Arial" charset="0"/>
              </a:endParaRPr>
            </a:p>
          </p:txBody>
        </p: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865A6865-1276-7043-A87F-5DDF2A660CFA}"/>
                </a:ext>
              </a:extLst>
            </p:cNvPr>
            <p:cNvGrpSpPr/>
            <p:nvPr/>
          </p:nvGrpSpPr>
          <p:grpSpPr>
            <a:xfrm>
              <a:off x="2763248" y="3997194"/>
              <a:ext cx="790335" cy="269432"/>
              <a:chOff x="3232149" y="4995863"/>
              <a:chExt cx="1117602" cy="381000"/>
            </a:xfrm>
          </p:grpSpPr>
          <p:sp>
            <p:nvSpPr>
              <p:cNvPr id="262" name="Rectangle 28">
                <a:extLst>
                  <a:ext uri="{FF2B5EF4-FFF2-40B4-BE49-F238E27FC236}">
                    <a16:creationId xmlns:a16="http://schemas.microsoft.com/office/drawing/2014/main" id="{B87F455C-2AF1-1A4B-A974-F7C888051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8563" y="4995863"/>
                <a:ext cx="611188" cy="38100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000000"/>
                    </a:solidFill>
                    <a:cs typeface="Arial" charset="0"/>
                  </a:rPr>
                  <a:t>EBDC</a:t>
                </a:r>
              </a:p>
            </p:txBody>
          </p:sp>
          <p:sp>
            <p:nvSpPr>
              <p:cNvPr id="263" name="Rectangle 28">
                <a:extLst>
                  <a:ext uri="{FF2B5EF4-FFF2-40B4-BE49-F238E27FC236}">
                    <a16:creationId xmlns:a16="http://schemas.microsoft.com/office/drawing/2014/main" id="{0EE89DBA-8369-5D46-B90C-5801812BF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149" y="4995863"/>
                <a:ext cx="508001" cy="381000"/>
              </a:xfrm>
              <a:prstGeom prst="rect">
                <a:avLst/>
              </a:prstGeom>
              <a:solidFill>
                <a:srgbClr val="48CC66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chemeClr val="bg1">
                        <a:lumMod val="95000"/>
                      </a:schemeClr>
                    </a:solidFill>
                    <a:cs typeface="Arial" charset="0"/>
                  </a:rPr>
                  <a:t>DAM</a:t>
                </a:r>
              </a:p>
            </p:txBody>
          </p:sp>
        </p:grpSp>
        <p:sp>
          <p:nvSpPr>
            <p:cNvPr id="242" name="Rectangle 31">
              <a:extLst>
                <a:ext uri="{FF2B5EF4-FFF2-40B4-BE49-F238E27FC236}">
                  <a16:creationId xmlns:a16="http://schemas.microsoft.com/office/drawing/2014/main" id="{C3EFD9B2-AEAB-8D43-937F-0523C6BE0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9783" y="2106304"/>
              <a:ext cx="703891" cy="2188013"/>
            </a:xfrm>
            <a:prstGeom prst="rect">
              <a:avLst/>
            </a:prstGeom>
            <a:solidFill>
              <a:srgbClr val="CC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dirty="0">
                  <a:solidFill>
                    <a:srgbClr val="000000"/>
                  </a:solidFill>
                  <a:cs typeface="Arial" charset="0"/>
                </a:rPr>
                <a:t>10+ Gigabit</a:t>
              </a:r>
            </a:p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dirty="0">
                  <a:solidFill>
                    <a:srgbClr val="000000"/>
                  </a:solidFill>
                  <a:cs typeface="Arial" charset="0"/>
                </a:rPr>
                <a:t>Crossbar</a:t>
              </a:r>
            </a:p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dirty="0">
                  <a:solidFill>
                    <a:srgbClr val="000000"/>
                  </a:solidFill>
                  <a:cs typeface="Arial" charset="0"/>
                </a:rPr>
                <a:t>Switch</a:t>
              </a:r>
            </a:p>
          </p:txBody>
        </p:sp>
        <p:sp>
          <p:nvSpPr>
            <p:cNvPr id="243" name="Rectangle 76">
              <a:extLst>
                <a:ext uri="{FF2B5EF4-FFF2-40B4-BE49-F238E27FC236}">
                  <a16:creationId xmlns:a16="http://schemas.microsoft.com/office/drawing/2014/main" id="{70C90EA3-2BBB-DE4E-AA83-C654E3384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3716543"/>
              <a:ext cx="693236" cy="28963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244" name="Rectangle 76">
              <a:extLst>
                <a:ext uri="{FF2B5EF4-FFF2-40B4-BE49-F238E27FC236}">
                  <a16:creationId xmlns:a16="http://schemas.microsoft.com/office/drawing/2014/main" id="{B1C8B920-2DF9-034D-97FE-E407FDF14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027895"/>
              <a:ext cx="693236" cy="28963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grpSp>
          <p:nvGrpSpPr>
            <p:cNvPr id="245" name="Group 126">
              <a:extLst>
                <a:ext uri="{FF2B5EF4-FFF2-40B4-BE49-F238E27FC236}">
                  <a16:creationId xmlns:a16="http://schemas.microsoft.com/office/drawing/2014/main" id="{98F3E855-B290-1842-B696-FACC5BAE71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2172" y="3240930"/>
              <a:ext cx="584892" cy="42211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58" name="Rectangle 127">
                <a:extLst>
                  <a:ext uri="{FF2B5EF4-FFF2-40B4-BE49-F238E27FC236}">
                    <a16:creationId xmlns:a16="http://schemas.microsoft.com/office/drawing/2014/main" id="{FE4C5803-57CA-DE47-91C7-25C6EC59D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9" name="Rectangle 128">
                <a:extLst>
                  <a:ext uri="{FF2B5EF4-FFF2-40B4-BE49-F238E27FC236}">
                    <a16:creationId xmlns:a16="http://schemas.microsoft.com/office/drawing/2014/main" id="{D3A3B9D3-85F7-BD42-9DBC-83AF7C810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60" name="Rectangle 129">
                <a:extLst>
                  <a:ext uri="{FF2B5EF4-FFF2-40B4-BE49-F238E27FC236}">
                    <a16:creationId xmlns:a16="http://schemas.microsoft.com/office/drawing/2014/main" id="{57635AF7-09B1-8445-A225-02884F1FC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61" name="Rectangle 130">
                <a:extLst>
                  <a:ext uri="{FF2B5EF4-FFF2-40B4-BE49-F238E27FC236}">
                    <a16:creationId xmlns:a16="http://schemas.microsoft.com/office/drawing/2014/main" id="{5BE3FF75-73ED-DE4B-8B02-07EE46201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FEE</a:t>
                </a:r>
              </a:p>
            </p:txBody>
          </p:sp>
        </p:grpSp>
        <p:grpSp>
          <p:nvGrpSpPr>
            <p:cNvPr id="246" name="Group 126">
              <a:extLst>
                <a:ext uri="{FF2B5EF4-FFF2-40B4-BE49-F238E27FC236}">
                  <a16:creationId xmlns:a16="http://schemas.microsoft.com/office/drawing/2014/main" id="{72EB2F30-A43E-9B44-BD6F-6796B70C6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2172" y="3570244"/>
              <a:ext cx="584892" cy="42211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54" name="Rectangle 127">
                <a:extLst>
                  <a:ext uri="{FF2B5EF4-FFF2-40B4-BE49-F238E27FC236}">
                    <a16:creationId xmlns:a16="http://schemas.microsoft.com/office/drawing/2014/main" id="{D24393F8-36BF-CF4B-B900-8D6CE19A0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5" name="Rectangle 128">
                <a:extLst>
                  <a:ext uri="{FF2B5EF4-FFF2-40B4-BE49-F238E27FC236}">
                    <a16:creationId xmlns:a16="http://schemas.microsoft.com/office/drawing/2014/main" id="{66127FE0-0AC3-DC4F-8B34-5276527A2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6" name="Rectangle 129">
                <a:extLst>
                  <a:ext uri="{FF2B5EF4-FFF2-40B4-BE49-F238E27FC236}">
                    <a16:creationId xmlns:a16="http://schemas.microsoft.com/office/drawing/2014/main" id="{EC157E6F-7A64-3942-9307-0C10A7F8F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7" name="Rectangle 130">
                <a:extLst>
                  <a:ext uri="{FF2B5EF4-FFF2-40B4-BE49-F238E27FC236}">
                    <a16:creationId xmlns:a16="http://schemas.microsoft.com/office/drawing/2014/main" id="{C8128C28-3F18-0A4A-8991-4A5A6FAF7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FEE</a:t>
                </a:r>
              </a:p>
            </p:txBody>
          </p:sp>
        </p:grpSp>
        <p:grpSp>
          <p:nvGrpSpPr>
            <p:cNvPr id="247" name="Group 126">
              <a:extLst>
                <a:ext uri="{FF2B5EF4-FFF2-40B4-BE49-F238E27FC236}">
                  <a16:creationId xmlns:a16="http://schemas.microsoft.com/office/drawing/2014/main" id="{B5C7C2C2-4186-F54B-A216-B11C538C16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2172" y="3899559"/>
              <a:ext cx="584892" cy="422110"/>
              <a:chOff x="1236" y="3274"/>
              <a:chExt cx="521" cy="376"/>
            </a:xfrm>
            <a:solidFill>
              <a:srgbClr val="008000"/>
            </a:solidFill>
          </p:grpSpPr>
          <p:sp>
            <p:nvSpPr>
              <p:cNvPr id="250" name="Rectangle 127">
                <a:extLst>
                  <a:ext uri="{FF2B5EF4-FFF2-40B4-BE49-F238E27FC236}">
                    <a16:creationId xmlns:a16="http://schemas.microsoft.com/office/drawing/2014/main" id="{BA222345-4BDF-8640-837F-0CB7579BD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410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1" name="Rectangle 128">
                <a:extLst>
                  <a:ext uri="{FF2B5EF4-FFF2-40B4-BE49-F238E27FC236}">
                    <a16:creationId xmlns:a16="http://schemas.microsoft.com/office/drawing/2014/main" id="{EE4399D8-418F-4C48-A9F6-4280F9CBD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3365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2" name="Rectangle 129">
                <a:extLst>
                  <a:ext uri="{FF2B5EF4-FFF2-40B4-BE49-F238E27FC236}">
                    <a16:creationId xmlns:a16="http://schemas.microsoft.com/office/drawing/2014/main" id="{08CC1C50-C4F0-694F-8F69-91C17DF33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319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>
                    <a:solidFill>
                      <a:srgbClr val="FFFFFF"/>
                    </a:solidFill>
                    <a:cs typeface="Arial" charset="0"/>
                  </a:rPr>
                  <a:t>DCM</a:t>
                </a:r>
              </a:p>
            </p:txBody>
          </p:sp>
          <p:sp>
            <p:nvSpPr>
              <p:cNvPr id="253" name="Rectangle 130">
                <a:extLst>
                  <a:ext uri="{FF2B5EF4-FFF2-40B4-BE49-F238E27FC236}">
                    <a16:creationId xmlns:a16="http://schemas.microsoft.com/office/drawing/2014/main" id="{C08EFD05-5D5E-D649-874C-646788694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" y="3274"/>
                <a:ext cx="385" cy="240"/>
              </a:xfrm>
              <a:prstGeom prst="rect">
                <a:avLst/>
              </a:prstGeom>
              <a:grp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1200" dirty="0">
                    <a:solidFill>
                      <a:srgbClr val="FFFFFF"/>
                    </a:solidFill>
                    <a:cs typeface="Arial" charset="0"/>
                  </a:rPr>
                  <a:t>FEE</a:t>
                </a:r>
              </a:p>
            </p:txBody>
          </p:sp>
        </p:grpSp>
        <p:cxnSp>
          <p:nvCxnSpPr>
            <p:cNvPr id="248" name="Straight Arrow Connector 247">
              <a:extLst>
                <a:ext uri="{FF2B5EF4-FFF2-40B4-BE49-F238E27FC236}">
                  <a16:creationId xmlns:a16="http://schemas.microsoft.com/office/drawing/2014/main" id="{F427FE87-D8E7-8648-A395-6435B2D334D0}"/>
                </a:ext>
              </a:extLst>
            </p:cNvPr>
            <p:cNvCxnSpPr/>
            <p:nvPr/>
          </p:nvCxnSpPr>
          <p:spPr>
            <a:xfrm flipV="1">
              <a:off x="4800600" y="4248150"/>
              <a:ext cx="0" cy="37492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Content Placeholder 2">
              <a:extLst>
                <a:ext uri="{FF2B5EF4-FFF2-40B4-BE49-F238E27FC236}">
                  <a16:creationId xmlns:a16="http://schemas.microsoft.com/office/drawing/2014/main" id="{B003A473-0600-0649-8441-FEE822137791}"/>
                </a:ext>
              </a:extLst>
            </p:cNvPr>
            <p:cNvSpPr txBox="1">
              <a:spLocks/>
            </p:cNvSpPr>
            <p:nvPr/>
          </p:nvSpPr>
          <p:spPr>
            <a:xfrm>
              <a:off x="5984667" y="1507909"/>
              <a:ext cx="2940373" cy="289264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358775" rtl="0" eaLnBrk="0" fontAlgn="base" hangingPunct="0">
                <a:spcBef>
                  <a:spcPts val="48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600">
                  <a:solidFill>
                    <a:srgbClr val="606060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>
                <a:spcBef>
                  <a:spcPts val="1200"/>
                </a:spcBef>
              </a:pPr>
              <a:r>
                <a:rPr lang="en-US" sz="2400" dirty="0"/>
                <a:t>Easier to implement than a full event builder!</a:t>
              </a:r>
            </a:p>
            <a:p>
              <a:pPr marL="0">
                <a:spcBef>
                  <a:spcPts val="1200"/>
                </a:spcBef>
              </a:pPr>
              <a:r>
                <a:rPr lang="en-US" sz="2400" dirty="0"/>
                <a:t>But “verification” plays a much larger role</a:t>
              </a:r>
            </a:p>
            <a:p>
              <a:pPr marL="0">
                <a:spcBef>
                  <a:spcPts val="1200"/>
                </a:spcBef>
              </a:pPr>
              <a:r>
                <a:rPr lang="en-US" sz="2400" dirty="0"/>
                <a:t>“no event mixing at the DAQ level” </a:t>
              </a:r>
            </a:p>
            <a:p>
              <a:pPr marL="0">
                <a:spcBef>
                  <a:spcPts val="1200"/>
                </a:spcBef>
              </a:pPr>
              <a:r>
                <a:rPr lang="en-US" sz="2400" dirty="0"/>
                <a:t>This has been discussed for some time, and we have no doubt it would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7624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Envisioned Data Rates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05606" y="2132806"/>
            <a:ext cx="122301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Streaming TPC is the 800-pound gorilla in the room </a:t>
            </a:r>
            <a:r>
              <a:rPr lang="mr-IN" sz="2800" dirty="0">
                <a:solidFill>
                  <a:srgbClr val="606060"/>
                </a:solidFill>
                <a:latin typeface="Arial Narrow" charset="0"/>
              </a:rPr>
              <a:t>–</a:t>
            </a: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 140 peak, ~100Gbit/s average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Could be more, time will tell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Other systems –&gt; 135Gbit/s total average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Still some front-end design considerations to be worked out </a:t>
            </a:r>
            <a:r>
              <a:rPr lang="mr-IN" sz="2800" dirty="0">
                <a:solidFill>
                  <a:srgbClr val="606060"/>
                </a:solidFill>
                <a:latin typeface="Arial Narrow" charset="0"/>
              </a:rPr>
              <a:t>–</a:t>
            </a: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 none of them will decrease the rate, on the contrary..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“Average” vs “really long-term average” rates may help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600" dirty="0">
                <a:solidFill>
                  <a:srgbClr val="606060"/>
                </a:solidFill>
                <a:latin typeface="Arial Narrow" charset="0"/>
              </a:rPr>
              <a:t>Still, we expect some </a:t>
            </a:r>
            <a:r>
              <a:rPr lang="en-US" sz="3600" b="1" dirty="0">
                <a:solidFill>
                  <a:srgbClr val="606060"/>
                </a:solidFill>
                <a:latin typeface="Arial Narrow" charset="0"/>
              </a:rPr>
              <a:t>50PB</a:t>
            </a:r>
            <a:r>
              <a:rPr lang="en-US" sz="3600" dirty="0">
                <a:solidFill>
                  <a:srgbClr val="606060"/>
                </a:solidFill>
                <a:latin typeface="Arial Narrow" charset="0"/>
              </a:rPr>
              <a:t> of data volume in our first physics run.</a:t>
            </a:r>
            <a:endParaRPr lang="en-US" sz="2800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132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RCDAQ  - R&amp;D-themed part of the system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19</a:t>
            </a:fld>
            <a:endParaRPr lang="en-US" dirty="0"/>
          </a:p>
        </p:txBody>
      </p:sp>
      <p:sp>
        <p:nvSpPr>
          <p:cNvPr id="18" name="Rectangle 130"/>
          <p:cNvSpPr>
            <a:spLocks noChangeArrowheads="1"/>
          </p:cNvSpPr>
          <p:nvPr/>
        </p:nvSpPr>
        <p:spPr bwMode="auto">
          <a:xfrm>
            <a:off x="2284031" y="5257006"/>
            <a:ext cx="869138" cy="541778"/>
          </a:xfrm>
          <a:prstGeom prst="rect">
            <a:avLst/>
          </a:prstGeom>
          <a:solidFill>
            <a:srgbClr val="33CC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FFFFFF"/>
                </a:solidFill>
                <a:cs typeface="Arial" charset="0"/>
              </a:rPr>
              <a:t>DAM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3146615" y="5257006"/>
            <a:ext cx="869138" cy="541778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PC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483585" y="2818606"/>
            <a:ext cx="3579621" cy="848786"/>
            <a:chOff x="2158206" y="2971006"/>
            <a:chExt cx="3579621" cy="848786"/>
          </a:xfrm>
        </p:grpSpPr>
        <p:cxnSp>
          <p:nvCxnSpPr>
            <p:cNvPr id="53" name="Straight Connector 52"/>
            <p:cNvCxnSpPr/>
            <p:nvPr/>
          </p:nvCxnSpPr>
          <p:spPr bwMode="auto">
            <a:xfrm flipH="1">
              <a:off x="4419851" y="3438792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4868689" y="3154508"/>
              <a:ext cx="869138" cy="541778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000000"/>
                  </a:solidFill>
                  <a:cs typeface="Arial" charset="0"/>
                </a:rPr>
                <a:t>PC</a:t>
              </a:r>
            </a:p>
          </p:txBody>
        </p:sp>
        <p:sp>
          <p:nvSpPr>
            <p:cNvPr id="38" name="Rectangle 127"/>
            <p:cNvSpPr>
              <a:spLocks noChangeArrowheads="1"/>
            </p:cNvSpPr>
            <p:nvPr/>
          </p:nvSpPr>
          <p:spPr bwMode="auto">
            <a:xfrm>
              <a:off x="3657851" y="3133992"/>
              <a:ext cx="869138" cy="541778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43" name="Rectangle 127"/>
            <p:cNvSpPr>
              <a:spLocks noChangeArrowheads="1"/>
            </p:cNvSpPr>
            <p:nvPr/>
          </p:nvSpPr>
          <p:spPr bwMode="auto">
            <a:xfrm>
              <a:off x="2465226" y="3278014"/>
              <a:ext cx="869139" cy="541778"/>
            </a:xfrm>
            <a:prstGeom prst="rect">
              <a:avLst/>
            </a:prstGeom>
            <a:solidFill>
              <a:srgbClr val="008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44" name="Rectangle 128"/>
            <p:cNvSpPr>
              <a:spLocks noChangeArrowheads="1"/>
            </p:cNvSpPr>
            <p:nvPr/>
          </p:nvSpPr>
          <p:spPr bwMode="auto">
            <a:xfrm>
              <a:off x="2363639" y="3176430"/>
              <a:ext cx="869139" cy="541778"/>
            </a:xfrm>
            <a:prstGeom prst="rect">
              <a:avLst/>
            </a:prstGeom>
            <a:solidFill>
              <a:srgbClr val="008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45" name="Rectangle 129"/>
            <p:cNvSpPr>
              <a:spLocks noChangeArrowheads="1"/>
            </p:cNvSpPr>
            <p:nvPr/>
          </p:nvSpPr>
          <p:spPr bwMode="auto">
            <a:xfrm>
              <a:off x="2259794" y="3072589"/>
              <a:ext cx="869139" cy="541778"/>
            </a:xfrm>
            <a:prstGeom prst="rect">
              <a:avLst/>
            </a:prstGeom>
            <a:solidFill>
              <a:srgbClr val="008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46" name="Rectangle 130"/>
            <p:cNvSpPr>
              <a:spLocks noChangeArrowheads="1"/>
            </p:cNvSpPr>
            <p:nvPr/>
          </p:nvSpPr>
          <p:spPr bwMode="auto">
            <a:xfrm>
              <a:off x="2158206" y="2971006"/>
              <a:ext cx="869139" cy="541778"/>
            </a:xfrm>
            <a:prstGeom prst="rect">
              <a:avLst/>
            </a:prstGeom>
            <a:solidFill>
              <a:srgbClr val="008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 flipH="1">
              <a:off x="3232076" y="3589135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H="1">
              <a:off x="3232076" y="3512935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flipH="1">
              <a:off x="3232076" y="3436735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H="1">
              <a:off x="3232076" y="3360535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/>
          </p:nvCxnSpPr>
          <p:spPr bwMode="auto">
            <a:xfrm flipH="1">
              <a:off x="3232076" y="3284335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006" y="761206"/>
            <a:ext cx="3903689" cy="1524000"/>
          </a:xfrm>
          <a:prstGeom prst="rect">
            <a:avLst/>
          </a:prstGeom>
        </p:spPr>
      </p:pic>
      <p:pic>
        <p:nvPicPr>
          <p:cNvPr id="75" name="Picture 74" descr="IMG_20170106_180039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1" t="28763" r="29248" b="8306"/>
          <a:stretch/>
        </p:blipFill>
        <p:spPr>
          <a:xfrm>
            <a:off x="405606" y="2278079"/>
            <a:ext cx="1295400" cy="1994357"/>
          </a:xfrm>
          <a:prstGeom prst="rect">
            <a:avLst/>
          </a:prstGeom>
        </p:spPr>
      </p:pic>
      <p:grpSp>
        <p:nvGrpSpPr>
          <p:cNvPr id="80" name="Group 79"/>
          <p:cNvGrpSpPr/>
          <p:nvPr/>
        </p:nvGrpSpPr>
        <p:grpSpPr>
          <a:xfrm>
            <a:off x="253206" y="6704806"/>
            <a:ext cx="3124200" cy="1981200"/>
            <a:chOff x="5358606" y="4037806"/>
            <a:chExt cx="4876800" cy="32766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0606" y="4266406"/>
              <a:ext cx="1391826" cy="2616994"/>
            </a:xfrm>
            <a:prstGeom prst="rect">
              <a:avLst/>
            </a:prstGeom>
          </p:spPr>
        </p:pic>
        <p:pic>
          <p:nvPicPr>
            <p:cNvPr id="78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13" t="14989" r="25032"/>
            <a:stretch>
              <a:fillRect/>
            </a:stretch>
          </p:blipFill>
          <p:spPr bwMode="auto">
            <a:xfrm>
              <a:off x="6993731" y="4041095"/>
              <a:ext cx="3241675" cy="2054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 l="10013" t="14989" r="2503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 rotWithShape="1">
            <a:blip r:embed="rId7"/>
            <a:srcRect l="33341" r="31994"/>
            <a:stretch/>
          </p:blipFill>
          <p:spPr>
            <a:xfrm>
              <a:off x="5358606" y="4037806"/>
              <a:ext cx="1135888" cy="3276600"/>
            </a:xfrm>
            <a:prstGeom prst="rect">
              <a:avLst/>
            </a:prstGeom>
          </p:spPr>
        </p:pic>
        <p:pic>
          <p:nvPicPr>
            <p:cNvPr id="77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8806" y="5793581"/>
              <a:ext cx="2570292" cy="1139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cxnSp>
        <p:nvCxnSpPr>
          <p:cNvPr id="67" name="Straight Connector 66"/>
          <p:cNvCxnSpPr/>
          <p:nvPr/>
        </p:nvCxnSpPr>
        <p:spPr bwMode="auto">
          <a:xfrm>
            <a:off x="2767806" y="7238206"/>
            <a:ext cx="1143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/>
          <p:nvPr/>
        </p:nvCxnSpPr>
        <p:spPr bwMode="auto">
          <a:xfrm>
            <a:off x="2920206" y="7543006"/>
            <a:ext cx="1143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/>
          <p:cNvCxnSpPr/>
          <p:nvPr/>
        </p:nvCxnSpPr>
        <p:spPr bwMode="auto">
          <a:xfrm>
            <a:off x="3148806" y="7771606"/>
            <a:ext cx="1143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/>
          <p:nvPr/>
        </p:nvCxnSpPr>
        <p:spPr bwMode="auto">
          <a:xfrm>
            <a:off x="2691606" y="8000206"/>
            <a:ext cx="1752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3910806" y="7085806"/>
            <a:ext cx="869138" cy="998978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PC</a:t>
            </a:r>
          </a:p>
        </p:txBody>
      </p:sp>
      <p:sp>
        <p:nvSpPr>
          <p:cNvPr id="82" name="Text Box 17"/>
          <p:cNvSpPr txBox="1">
            <a:spLocks noChangeArrowheads="1"/>
          </p:cNvSpPr>
          <p:nvPr/>
        </p:nvSpPr>
        <p:spPr bwMode="auto">
          <a:xfrm>
            <a:off x="1747044" y="7009606"/>
            <a:ext cx="12493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10000"/>
              </a:lnSpc>
              <a:spcBef>
                <a:spcPts val="750"/>
              </a:spcBef>
              <a:buClrTx/>
              <a:buFontTx/>
              <a:buNone/>
            </a:pPr>
            <a:endParaRPr lang="en-GB" sz="2000" b="1" dirty="0">
              <a:solidFill>
                <a:srgbClr val="FFFF00"/>
              </a:solidFill>
              <a:latin typeface="Arial Narrow" charset="0"/>
            </a:endParaRPr>
          </a:p>
        </p:txBody>
      </p:sp>
      <p:sp>
        <p:nvSpPr>
          <p:cNvPr id="83" name="Text Box 17"/>
          <p:cNvSpPr txBox="1">
            <a:spLocks noChangeArrowheads="1"/>
          </p:cNvSpPr>
          <p:nvPr/>
        </p:nvSpPr>
        <p:spPr bwMode="auto">
          <a:xfrm>
            <a:off x="634206" y="8381206"/>
            <a:ext cx="335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10000"/>
              </a:lnSpc>
              <a:spcBef>
                <a:spcPts val="750"/>
              </a:spcBef>
              <a:buClrTx/>
            </a:pPr>
            <a:r>
              <a:rPr lang="en-GB" sz="2000" b="1" dirty="0">
                <a:latin typeface="Arial Narrow" charset="0"/>
              </a:rPr>
              <a:t>RD51 SRS, DRS4, VME gear</a:t>
            </a:r>
            <a:r>
              <a:rPr lang="mr-IN" sz="2000" b="1" dirty="0">
                <a:latin typeface="Arial Narrow" charset="0"/>
              </a:rPr>
              <a:t>…</a:t>
            </a:r>
            <a:br>
              <a:rPr lang="en-US" sz="2000" b="1" dirty="0">
                <a:latin typeface="Arial Narrow" charset="0"/>
              </a:rPr>
            </a:br>
            <a:r>
              <a:rPr lang="en-US" sz="2000" b="1" dirty="0">
                <a:latin typeface="Arial Narrow" charset="0"/>
              </a:rPr>
              <a:t>some 40 supported devices</a:t>
            </a:r>
            <a:endParaRPr lang="en-GB" sz="2000" b="1" dirty="0">
              <a:latin typeface="Arial Narrow" charset="0"/>
            </a:endParaRPr>
          </a:p>
        </p:txBody>
      </p:sp>
      <p:sp>
        <p:nvSpPr>
          <p:cNvPr id="84" name="Text Box 17"/>
          <p:cNvSpPr txBox="1">
            <a:spLocks noChangeArrowheads="1"/>
          </p:cNvSpPr>
          <p:nvPr/>
        </p:nvSpPr>
        <p:spPr bwMode="auto">
          <a:xfrm>
            <a:off x="1701006" y="2132806"/>
            <a:ext cx="2438400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10000"/>
              </a:lnSpc>
              <a:spcBef>
                <a:spcPts val="750"/>
              </a:spcBef>
              <a:buClrTx/>
            </a:pPr>
            <a:r>
              <a:rPr lang="en-US" sz="2000" b="1" dirty="0" err="1">
                <a:latin typeface="Arial Narrow" charset="0"/>
              </a:rPr>
              <a:t>sPHENIX</a:t>
            </a:r>
            <a:r>
              <a:rPr lang="en-US" sz="2000" b="1" dirty="0">
                <a:latin typeface="Arial Narrow" charset="0"/>
              </a:rPr>
              <a:t> Calorimeter electronics</a:t>
            </a:r>
            <a:endParaRPr lang="en-GB" sz="2000" b="1" dirty="0">
              <a:latin typeface="Arial Narrow" charset="0"/>
            </a:endParaRPr>
          </a:p>
        </p:txBody>
      </p: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5053806" y="2437606"/>
            <a:ext cx="76962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b="1" dirty="0">
                <a:solidFill>
                  <a:srgbClr val="800000"/>
                </a:solidFill>
                <a:latin typeface="Arial Narrow" charset="0"/>
              </a:rPr>
              <a:t>The RCDAQ DAQ System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Cut out the event builder (not much need right now)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Log data at the EVB “input point” instead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Same technology, reading out our front-end here will seamlessly integrate into the big thing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Powerful scripting/automation features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“Real” online monitoring often has it roots in test beam code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 err="1">
                <a:solidFill>
                  <a:srgbClr val="606060"/>
                </a:solidFill>
                <a:latin typeface="Arial Narrow" charset="0"/>
              </a:rPr>
              <a:t>Addt’l</a:t>
            </a: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 support for a large variety of non-</a:t>
            </a:r>
            <a:r>
              <a:rPr lang="en-US" sz="2800" dirty="0" err="1">
                <a:solidFill>
                  <a:srgbClr val="606060"/>
                </a:solidFill>
                <a:latin typeface="Arial Narrow" charset="0"/>
              </a:rPr>
              <a:t>sPHENIX</a:t>
            </a: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 gear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~20 RCDAQ copies around in the </a:t>
            </a:r>
            <a:r>
              <a:rPr lang="en-US" sz="2800" dirty="0" err="1">
                <a:solidFill>
                  <a:srgbClr val="606060"/>
                </a:solidFill>
                <a:latin typeface="Arial Narrow" charset="0"/>
              </a:rPr>
              <a:t>sPHENIX</a:t>
            </a: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 orbit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About a dozen more systems in use by external groups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Supported on high-end 32core PC to Raspberry Pi</a:t>
            </a:r>
          </a:p>
        </p:txBody>
      </p:sp>
      <p:sp>
        <p:nvSpPr>
          <p:cNvPr id="87" name="Text Box 17"/>
          <p:cNvSpPr txBox="1">
            <a:spLocks noChangeArrowheads="1"/>
          </p:cNvSpPr>
          <p:nvPr/>
        </p:nvSpPr>
        <p:spPr bwMode="auto">
          <a:xfrm>
            <a:off x="2005806" y="4495006"/>
            <a:ext cx="2438400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10000"/>
              </a:lnSpc>
              <a:spcBef>
                <a:spcPts val="750"/>
              </a:spcBef>
              <a:buClrTx/>
            </a:pPr>
            <a:r>
              <a:rPr lang="en-US" sz="2000" b="1" dirty="0">
                <a:latin typeface="Arial Narrow" charset="0"/>
              </a:rPr>
              <a:t>TPC SAMPA Chip and ATLAS Felix Board</a:t>
            </a:r>
            <a:endParaRPr lang="en-GB" sz="2000" b="1" dirty="0">
              <a:latin typeface="Arial Narrow" charset="0"/>
            </a:endParaRPr>
          </a:p>
        </p:txBody>
      </p:sp>
      <p:pic>
        <p:nvPicPr>
          <p:cNvPr id="89" name="Picture 88" descr="IMG_20171010_143226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6" y="4723606"/>
            <a:ext cx="1828800" cy="1371600"/>
          </a:xfrm>
          <a:prstGeom prst="rect">
            <a:avLst/>
          </a:prstGeom>
        </p:spPr>
      </p:pic>
      <p:cxnSp>
        <p:nvCxnSpPr>
          <p:cNvPr id="7" name="Straight Connector 6"/>
          <p:cNvCxnSpPr>
            <a:stCxn id="18" idx="1"/>
          </p:cNvCxnSpPr>
          <p:nvPr/>
        </p:nvCxnSpPr>
        <p:spPr bwMode="auto">
          <a:xfrm flipH="1">
            <a:off x="1808631" y="5527895"/>
            <a:ext cx="475400" cy="20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8" name="Oval 87"/>
          <p:cNvSpPr/>
          <p:nvPr/>
        </p:nvSpPr>
        <p:spPr bwMode="auto">
          <a:xfrm>
            <a:off x="939005" y="5333206"/>
            <a:ext cx="838200" cy="457200"/>
          </a:xfrm>
          <a:prstGeom prst="ellipse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cxnSp>
        <p:nvCxnSpPr>
          <p:cNvPr id="91" name="Straight Arrow Connector 90"/>
          <p:cNvCxnSpPr>
            <a:cxnSpLocks/>
          </p:cNvCxnSpPr>
          <p:nvPr/>
        </p:nvCxnSpPr>
        <p:spPr bwMode="auto">
          <a:xfrm flipH="1">
            <a:off x="3377406" y="6781006"/>
            <a:ext cx="2057400" cy="304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678A652F-B1FF-8E4A-9BF5-BCD5D74D903B}"/>
              </a:ext>
            </a:extLst>
          </p:cNvPr>
          <p:cNvSpPr/>
          <p:nvPr/>
        </p:nvSpPr>
        <p:spPr bwMode="auto">
          <a:xfrm>
            <a:off x="76200" y="4418806"/>
            <a:ext cx="4291806" cy="175260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42CE13-1BB4-FE4F-BC68-7DF8F60A89B6}"/>
              </a:ext>
            </a:extLst>
          </p:cNvPr>
          <p:cNvSpPr/>
          <p:nvPr/>
        </p:nvSpPr>
        <p:spPr bwMode="auto">
          <a:xfrm>
            <a:off x="9016206" y="1828006"/>
            <a:ext cx="1524000" cy="45007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4331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T-Shirt Plot: Statistical Reach for some probes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8990806"/>
            <a:ext cx="3033713" cy="519113"/>
          </a:xfrm>
        </p:spPr>
        <p:txBody>
          <a:bodyPr/>
          <a:lstStyle/>
          <a:p>
            <a:fld id="{7D854EC2-8F58-5C4F-8AEB-33CAAE66C4BD}" type="slidenum">
              <a:rPr lang="en-US" smtClean="0"/>
              <a:t>2</a:t>
            </a:fld>
            <a:endParaRPr lang="en-US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/>
          <a:srcRect r="2053"/>
          <a:stretch/>
        </p:blipFill>
        <p:spPr>
          <a:xfrm>
            <a:off x="4371054" y="2590006"/>
            <a:ext cx="8531352" cy="6172200"/>
          </a:xfrm>
          <a:prstGeom prst="rect">
            <a:avLst/>
          </a:prstGeom>
        </p:spPr>
      </p:pic>
      <p:sp>
        <p:nvSpPr>
          <p:cNvPr id="44" name="Content Placeholder 2"/>
          <p:cNvSpPr txBox="1">
            <a:spLocks/>
          </p:cNvSpPr>
          <p:nvPr/>
        </p:nvSpPr>
        <p:spPr>
          <a:xfrm>
            <a:off x="329406" y="2132806"/>
            <a:ext cx="4556045" cy="6781800"/>
          </a:xfrm>
          <a:prstGeom prst="rect">
            <a:avLst/>
          </a:prstGeom>
        </p:spPr>
        <p:txBody>
          <a:bodyPr/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2800" dirty="0">
                <a:latin typeface="Calibri" charset="0"/>
              </a:rPr>
              <a:t>The way PHENIX gets to high PT is through π</a:t>
            </a:r>
            <a:r>
              <a:rPr lang="en-US" sz="2800" baseline="30000" dirty="0">
                <a:latin typeface="Calibri" charset="0"/>
              </a:rPr>
              <a:t>0</a:t>
            </a:r>
            <a:r>
              <a:rPr lang="en-US" sz="2800" dirty="0">
                <a:latin typeface="Calibri" charset="0"/>
              </a:rPr>
              <a:t>s 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>
                <a:latin typeface="Calibri" charset="0"/>
              </a:rPr>
              <a:t>That reaches to ~20GeV/c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>
                <a:latin typeface="Calibri" charset="0"/>
              </a:rPr>
              <a:t>In </a:t>
            </a:r>
            <a:r>
              <a:rPr lang="en-US" sz="2800" dirty="0" err="1">
                <a:latin typeface="Calibri" charset="0"/>
              </a:rPr>
              <a:t>sPHENIX</a:t>
            </a:r>
            <a:r>
              <a:rPr lang="en-US" sz="2800" dirty="0">
                <a:latin typeface="Calibri" charset="0"/>
              </a:rPr>
              <a:t>, we can get to </a:t>
            </a:r>
            <a:br>
              <a:rPr lang="en-US" sz="2800" dirty="0">
                <a:latin typeface="Calibri" charset="0"/>
              </a:rPr>
            </a:br>
            <a:r>
              <a:rPr lang="en-US" sz="2800" dirty="0">
                <a:latin typeface="Calibri" charset="0"/>
              </a:rPr>
              <a:t>4x that with jets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7339806" y="7924006"/>
            <a:ext cx="0" cy="60960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Rectangle 4"/>
          <p:cNvSpPr/>
          <p:nvPr/>
        </p:nvSpPr>
        <p:spPr>
          <a:xfrm>
            <a:off x="2920206" y="8305006"/>
            <a:ext cx="3995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 Narrow" charset="0"/>
              </a:rPr>
              <a:t>Limit of PHENIX’s statistical reach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11351" y="8609806"/>
            <a:ext cx="3238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  <a:latin typeface="Arial Narrow" charset="0"/>
              </a:rPr>
              <a:t>sPHENIX’s</a:t>
            </a:r>
            <a:r>
              <a:rPr lang="en-US" sz="2400" dirty="0">
                <a:solidFill>
                  <a:srgbClr val="000000"/>
                </a:solidFill>
                <a:latin typeface="Arial Narrow" charset="0"/>
              </a:rPr>
              <a:t> statistical reach</a:t>
            </a:r>
            <a:endParaRPr lang="en-US" sz="2400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H="1">
            <a:off x="6882606" y="8533606"/>
            <a:ext cx="457200" cy="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2369006" y="7771606"/>
            <a:ext cx="0" cy="106680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6600">
                <a:alpha val="66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10921206" y="8838406"/>
            <a:ext cx="1447800" cy="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45361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FEE R&amp;D and DAQ integration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05606" y="2056606"/>
            <a:ext cx="11430000" cy="172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Each new piece of readout electronics gets its readout implemented in RCDAQ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Completely reusable in the “Big DAQ”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Use RCDAQ’s amenities for otherwise tedious tasks </a:t>
            </a:r>
          </a:p>
          <a:p>
            <a:pPr marL="461962" indent="-457200" eaLnBrk="1" hangingPunct="1">
              <a:spcBef>
                <a:spcPts val="763"/>
              </a:spcBef>
              <a:buClrTx/>
              <a:buFont typeface="Arial"/>
              <a:buChar char="•"/>
              <a:defRPr/>
            </a:pPr>
            <a:r>
              <a:rPr lang="en-US" sz="2800" dirty="0">
                <a:solidFill>
                  <a:srgbClr val="606060"/>
                </a:solidFill>
                <a:latin typeface="Arial Narrow" charset="0"/>
              </a:rPr>
              <a:t>This early setup uses the full FELIX readout chain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487693" y="9157493"/>
            <a:ext cx="3033713" cy="519113"/>
          </a:xfrm>
        </p:spPr>
        <p:txBody>
          <a:bodyPr/>
          <a:lstStyle/>
          <a:p>
            <a:fld id="{7D854EC2-8F58-5C4F-8AEB-33CAAE66C4BD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77006" y="4480720"/>
            <a:ext cx="4267200" cy="1600200"/>
            <a:chOff x="177006" y="5180806"/>
            <a:chExt cx="4267200" cy="1600200"/>
          </a:xfrm>
        </p:grpSpPr>
        <p:sp>
          <p:nvSpPr>
            <p:cNvPr id="5" name="Rectangle 130"/>
            <p:cNvSpPr>
              <a:spLocks noChangeArrowheads="1"/>
            </p:cNvSpPr>
            <p:nvPr/>
          </p:nvSpPr>
          <p:spPr bwMode="auto">
            <a:xfrm>
              <a:off x="2284031" y="5942806"/>
              <a:ext cx="869138" cy="541778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DAM</a:t>
              </a:r>
            </a:p>
          </p:txBody>
        </p:sp>
        <p:sp>
          <p:nvSpPr>
            <p:cNvPr id="6" name="Rectangle 20"/>
            <p:cNvSpPr>
              <a:spLocks noChangeArrowheads="1"/>
            </p:cNvSpPr>
            <p:nvPr/>
          </p:nvSpPr>
          <p:spPr bwMode="auto">
            <a:xfrm>
              <a:off x="3146615" y="5942806"/>
              <a:ext cx="869138" cy="541778"/>
            </a:xfrm>
            <a:prstGeom prst="rect">
              <a:avLst/>
            </a:pr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000000"/>
                  </a:solidFill>
                  <a:cs typeface="Arial" charset="0"/>
                </a:rPr>
                <a:t>PC</a:t>
              </a:r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2005806" y="5180806"/>
              <a:ext cx="2438400" cy="922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750"/>
                </a:spcBef>
                <a:buClrTx/>
              </a:pPr>
              <a:r>
                <a:rPr lang="en-US" sz="2000" b="1" dirty="0">
                  <a:latin typeface="Arial Narrow" charset="0"/>
                </a:rPr>
                <a:t>TPC SAMPA Chip and ATLAS Felix Board</a:t>
              </a:r>
              <a:endParaRPr lang="en-GB" sz="2000" b="1" dirty="0">
                <a:latin typeface="Arial Narrow" charset="0"/>
              </a:endParaRPr>
            </a:p>
          </p:txBody>
        </p:sp>
        <p:pic>
          <p:nvPicPr>
            <p:cNvPr id="8" name="Picture 7" descr="IMG_20171010_143226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006" y="5409406"/>
              <a:ext cx="1828800" cy="1371600"/>
            </a:xfrm>
            <a:prstGeom prst="rect">
              <a:avLst/>
            </a:prstGeom>
          </p:spPr>
        </p:pic>
        <p:cxnSp>
          <p:nvCxnSpPr>
            <p:cNvPr id="9" name="Straight Connector 8"/>
            <p:cNvCxnSpPr>
              <a:stCxn id="5" idx="1"/>
            </p:cNvCxnSpPr>
            <p:nvPr/>
          </p:nvCxnSpPr>
          <p:spPr bwMode="auto">
            <a:xfrm flipH="1">
              <a:off x="1808631" y="6213695"/>
              <a:ext cx="475400" cy="20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" name="Oval 9"/>
            <p:cNvSpPr/>
            <p:nvPr/>
          </p:nvSpPr>
          <p:spPr bwMode="auto">
            <a:xfrm>
              <a:off x="939005" y="6019006"/>
              <a:ext cx="838200" cy="457200"/>
            </a:xfrm>
            <a:prstGeom prst="ellipse">
              <a:avLst/>
            </a:prstGeom>
            <a:noFill/>
            <a:ln w="571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253206" y="6766720"/>
            <a:ext cx="4953000" cy="1754327"/>
          </a:xfrm>
          <a:prstGeom prst="rect">
            <a:avLst/>
          </a:prstGeom>
          <a:solidFill>
            <a:srgbClr val="FAFFB7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for amplitude in $(</a:t>
            </a:r>
            <a:r>
              <a:rPr lang="en-US" sz="1800" dirty="0" err="1">
                <a:solidFill>
                  <a:srgbClr val="000000"/>
                </a:solidFill>
                <a:latin typeface="Courier"/>
                <a:cs typeface="Courier"/>
              </a:rPr>
              <a:t>seq</a:t>
            </a:r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10 2 130)</a:t>
            </a:r>
          </a:p>
          <a:p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do</a:t>
            </a:r>
          </a:p>
          <a:p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    $PULSER_EXEC write $amplitude</a:t>
            </a:r>
          </a:p>
          <a:p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    </a:t>
            </a:r>
            <a:r>
              <a:rPr lang="en-US" sz="1800" dirty="0" err="1">
                <a:solidFill>
                  <a:srgbClr val="000000"/>
                </a:solidFill>
                <a:latin typeface="Courier"/>
                <a:cs typeface="Courier"/>
              </a:rPr>
              <a:t>rcdaq_client</a:t>
            </a:r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"/>
                <a:cs typeface="Courier"/>
              </a:rPr>
              <a:t>daq_begin</a:t>
            </a:r>
            <a:endParaRPr lang="en-US" sz="18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    </a:t>
            </a:r>
            <a:r>
              <a:rPr lang="en-US" sz="1800" dirty="0" err="1">
                <a:solidFill>
                  <a:srgbClr val="000000"/>
                </a:solidFill>
                <a:latin typeface="Courier"/>
                <a:cs typeface="Courier"/>
              </a:rPr>
              <a:t>wait_for_run_end.sh</a:t>
            </a:r>
            <a:endParaRPr lang="en-US" sz="18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urier"/>
                <a:cs typeface="Courier"/>
              </a:rPr>
              <a:t> done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596606" y="4252120"/>
            <a:ext cx="8229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Example: Gain linearity measurements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Script it! Humans will make mistakes w/ repetitive tasks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Step through some 60 2mV steps in a pulse generator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Measure SAMPA response together with a DRS4 measurement </a:t>
            </a:r>
          </a:p>
        </p:txBody>
      </p:sp>
      <p:pic>
        <p:nvPicPr>
          <p:cNvPr id="11" name="Picture 10" descr="linearity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011" y="6347939"/>
            <a:ext cx="4221287" cy="3023867"/>
          </a:xfrm>
          <a:prstGeom prst="rect">
            <a:avLst/>
          </a:prstGeom>
        </p:spPr>
      </p:pic>
      <p:pic>
        <p:nvPicPr>
          <p:cNvPr id="12" name="Picture 11" descr="sampa_drs_pulse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606" y="6690520"/>
            <a:ext cx="3250406" cy="253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1652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Hot off the press…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0F0F02-C28A-0E46-B24C-E2678AEBD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06" y="2125082"/>
            <a:ext cx="6234263" cy="4274924"/>
          </a:xfrm>
          <a:prstGeom prst="rect">
            <a:avLst/>
          </a:prstGeom>
        </p:spPr>
      </p:pic>
      <p:pic>
        <p:nvPicPr>
          <p:cNvPr id="9" name="Picture 2" descr="C:\Users\takao\Dropbox\Documents\sphenix_tpc\cd1_review_2018\opa_review_may2018\20180510_095515.jpg">
            <a:extLst>
              <a:ext uri="{FF2B5EF4-FFF2-40B4-BE49-F238E27FC236}">
                <a16:creationId xmlns:a16="http://schemas.microsoft.com/office/drawing/2014/main" id="{7CF6D701-FB62-454F-A1B1-E52ECA81E9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0" t="6039" r="17749" b="6299"/>
          <a:stretch/>
        </p:blipFill>
        <p:spPr bwMode="auto">
          <a:xfrm>
            <a:off x="8482806" y="269421"/>
            <a:ext cx="3602005" cy="362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0FAAC9-D898-CC44-BD23-01073276F4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568" y="4622832"/>
            <a:ext cx="6243638" cy="4246799"/>
          </a:xfrm>
          <a:prstGeom prst="rect">
            <a:avLst/>
          </a:prstGeom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E788EF20-5E91-2A4B-B16A-E3D2A96A1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06" y="6746231"/>
            <a:ext cx="6716712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This is from Friday Evening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The first full readout chain data from the 8-chip card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800000"/>
                </a:solidFill>
                <a:latin typeface="Arial Narrow" charset="0"/>
              </a:rPr>
              <a:t>Looks good so far, but the main point here is that we can actually read the card 10 days after it was delivered</a:t>
            </a:r>
          </a:p>
        </p:txBody>
      </p:sp>
    </p:spTree>
    <p:extLst>
      <p:ext uri="{BB962C8B-B14F-4D97-AF65-F5344CB8AC3E}">
        <p14:creationId xmlns:p14="http://schemas.microsoft.com/office/powerpoint/2010/main" val="204251127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41320" y="2132806"/>
            <a:ext cx="11194286" cy="5181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Current focus on understanding the total data rate and reduction strategies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Actual GEM data and simulated data in hand to understand the tracking performance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Ability to read </a:t>
            </a:r>
            <a:r>
              <a:rPr lang="en-US" sz="3000" b="1" dirty="0">
                <a:latin typeface="Arial Narrow"/>
                <a:cs typeface="Arial Narrow"/>
              </a:rPr>
              <a:t>all</a:t>
            </a:r>
            <a:r>
              <a:rPr lang="en-US" sz="3000" dirty="0">
                <a:latin typeface="Arial Narrow"/>
                <a:cs typeface="Arial Narrow"/>
              </a:rPr>
              <a:t> flavors of </a:t>
            </a:r>
            <a:r>
              <a:rPr lang="en-US" sz="3000" dirty="0" err="1">
                <a:latin typeface="Arial Narrow"/>
                <a:cs typeface="Arial Narrow"/>
              </a:rPr>
              <a:t>sPHENIX</a:t>
            </a:r>
            <a:r>
              <a:rPr lang="en-US" sz="3000" dirty="0">
                <a:latin typeface="Arial Narrow"/>
                <a:cs typeface="Arial Narrow"/>
              </a:rPr>
              <a:t> detector electronics (some are prototypes)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Most electronics has withstood the “strain of a </a:t>
            </a:r>
            <a:r>
              <a:rPr lang="en-US" sz="3000" dirty="0" err="1">
                <a:latin typeface="Arial Narrow"/>
                <a:cs typeface="Arial Narrow"/>
              </a:rPr>
              <a:t>testbeam</a:t>
            </a:r>
            <a:r>
              <a:rPr lang="en-US" sz="3000" dirty="0">
                <a:latin typeface="Arial Narrow"/>
                <a:cs typeface="Arial Narrow"/>
              </a:rPr>
              <a:t>” (TPC to go there next week)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Solid concept and simulations with streaming readout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Streaming-supporting data formats </a:t>
            </a:r>
            <a:r>
              <a:rPr lang="en-US" sz="3000" dirty="0" err="1">
                <a:latin typeface="Arial Narrow"/>
                <a:cs typeface="Arial Narrow"/>
              </a:rPr>
              <a:t>etc</a:t>
            </a:r>
            <a:r>
              <a:rPr lang="en-US" sz="3000" dirty="0">
                <a:latin typeface="Arial Narrow"/>
                <a:cs typeface="Arial Narrow"/>
              </a:rPr>
              <a:t> in place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 Narrow"/>
                <a:cs typeface="Arial Narrow"/>
              </a:rPr>
              <a:t>We also have data from the </a:t>
            </a:r>
            <a:r>
              <a:rPr lang="en-US" sz="3000" dirty="0" err="1">
                <a:latin typeface="Arial Narrow"/>
                <a:cs typeface="Arial Narrow"/>
              </a:rPr>
              <a:t>MicroVertex</a:t>
            </a:r>
            <a:r>
              <a:rPr lang="en-US" sz="3000" dirty="0">
                <a:latin typeface="Arial Narrow"/>
                <a:cs typeface="Arial Narrow"/>
              </a:rPr>
              <a:t> detector, no time to show more today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endParaRPr lang="en-US" sz="3000" dirty="0">
              <a:latin typeface="Arial Narrow"/>
              <a:cs typeface="Arial Narrow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endParaRPr lang="en-US" sz="3000" dirty="0">
              <a:latin typeface="Arial Narrow"/>
              <a:cs typeface="Arial Narrow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</a:pPr>
            <a:endParaRPr lang="en-US" sz="30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51790303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MVTX, briefly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23</a:t>
            </a:fld>
            <a:endParaRPr lang="en-US" dirty="0"/>
          </a:p>
        </p:txBody>
      </p:sp>
      <p:pic>
        <p:nvPicPr>
          <p:cNvPr id="6" name="Picture 3" descr="C:\Users\alext\Desktop\meetingWithSho\LDRD_Review\labpics\ming\temp\ming-141.jpg">
            <a:extLst>
              <a:ext uri="{FF2B5EF4-FFF2-40B4-BE49-F238E27FC236}">
                <a16:creationId xmlns:a16="http://schemas.microsoft.com/office/drawing/2014/main" id="{40F5BBD3-C1F3-FA44-B03D-8E33E0EED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24" y="5861844"/>
            <a:ext cx="12198350" cy="366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954E9A-EC6A-114D-BE89-ECEA380E420A}"/>
              </a:ext>
            </a:extLst>
          </p:cNvPr>
          <p:cNvSpPr txBox="1">
            <a:spLocks/>
          </p:cNvSpPr>
          <p:nvPr/>
        </p:nvSpPr>
        <p:spPr>
          <a:xfrm>
            <a:off x="641321" y="2056606"/>
            <a:ext cx="6241286" cy="3124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</a:pPr>
            <a:r>
              <a:rPr lang="en-US" sz="2800" dirty="0">
                <a:latin typeface="Arial Narrow"/>
                <a:cs typeface="Arial Narrow"/>
              </a:rPr>
              <a:t>The MVTX prototype was taken to the </a:t>
            </a:r>
            <a:r>
              <a:rPr lang="en-US" sz="2800" dirty="0" err="1">
                <a:latin typeface="Arial Narrow"/>
                <a:cs typeface="Arial Narrow"/>
              </a:rPr>
              <a:t>FermiLab</a:t>
            </a:r>
            <a:r>
              <a:rPr lang="en-US" sz="2800" dirty="0">
                <a:latin typeface="Arial Narrow"/>
                <a:cs typeface="Arial Narrow"/>
              </a:rPr>
              <a:t> test beam</a:t>
            </a:r>
          </a:p>
          <a:p>
            <a:pPr marL="0" indent="0">
              <a:spcBef>
                <a:spcPts val="1200"/>
              </a:spcBef>
            </a:pPr>
            <a:r>
              <a:rPr lang="en-US" sz="2800" dirty="0">
                <a:latin typeface="Arial Narrow"/>
                <a:cs typeface="Arial Narrow"/>
              </a:rPr>
              <a:t>ALICE “ALPIDE cards”</a:t>
            </a:r>
          </a:p>
          <a:p>
            <a:pPr marL="0" indent="0">
              <a:spcBef>
                <a:spcPts val="1200"/>
              </a:spcBef>
            </a:pPr>
            <a:r>
              <a:rPr lang="en-US" sz="2800" dirty="0">
                <a:latin typeface="Arial Narrow"/>
                <a:cs typeface="Arial Narrow"/>
              </a:rPr>
              <a:t>MVTX also uses the FELIX card (and RCDAQ)</a:t>
            </a:r>
          </a:p>
          <a:p>
            <a:pPr marL="0" indent="0">
              <a:spcBef>
                <a:spcPts val="1200"/>
              </a:spcBef>
            </a:pPr>
            <a:r>
              <a:rPr lang="en-US" sz="2800" dirty="0">
                <a:latin typeface="Arial Narrow"/>
                <a:cs typeface="Arial Narrow"/>
              </a:rPr>
              <a:t>4-layer “MAPS telescope”</a:t>
            </a:r>
          </a:p>
          <a:p>
            <a:pPr marL="0" indent="0">
              <a:spcBef>
                <a:spcPts val="1200"/>
              </a:spcBef>
            </a:pPr>
            <a:endParaRPr lang="en-US" sz="2800" dirty="0">
              <a:latin typeface="Arial Narrow"/>
              <a:cs typeface="Arial Narrow"/>
            </a:endParaRPr>
          </a:p>
          <a:p>
            <a:pPr marL="0" indent="0">
              <a:spcBef>
                <a:spcPts val="1200"/>
              </a:spcBef>
            </a:pPr>
            <a:endParaRPr lang="en-US" sz="2800" dirty="0">
              <a:latin typeface="Arial Narrow"/>
              <a:cs typeface="Arial Narrow"/>
            </a:endParaRPr>
          </a:p>
          <a:p>
            <a:pPr marL="0" indent="0">
              <a:spcBef>
                <a:spcPts val="1200"/>
              </a:spcBef>
            </a:pPr>
            <a:endParaRPr lang="en-US" sz="2800" dirty="0">
              <a:latin typeface="Arial Narrow"/>
              <a:cs typeface="Arial Narrow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10B3C41-8B94-6F40-9471-3B20ECE07EB9}"/>
              </a:ext>
            </a:extLst>
          </p:cNvPr>
          <p:cNvGrpSpPr/>
          <p:nvPr/>
        </p:nvGrpSpPr>
        <p:grpSpPr>
          <a:xfrm>
            <a:off x="7159037" y="2243613"/>
            <a:ext cx="5438569" cy="3318193"/>
            <a:chOff x="241433" y="1126838"/>
            <a:chExt cx="4754934" cy="268316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0973DF0-74CB-254E-A93A-C3F937235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61"/>
            <a:stretch/>
          </p:blipFill>
          <p:spPr>
            <a:xfrm>
              <a:off x="241433" y="1126838"/>
              <a:ext cx="4754934" cy="268316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B322B7-A174-0446-BB4E-76AB65EBBB0E}"/>
                </a:ext>
              </a:extLst>
            </p:cNvPr>
            <p:cNvSpPr txBox="1"/>
            <p:nvPr/>
          </p:nvSpPr>
          <p:spPr>
            <a:xfrm>
              <a:off x="731556" y="3098296"/>
              <a:ext cx="2747396" cy="572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FF00"/>
                  </a:solidFill>
                </a:rPr>
                <a:t>4-ALPIDE Telescope;</a:t>
              </a:r>
            </a:p>
            <a:p>
              <a:r>
                <a:rPr lang="en-US" sz="2000" b="1" dirty="0">
                  <a:solidFill>
                    <a:srgbClr val="FFFF00"/>
                  </a:solidFill>
                </a:rPr>
                <a:t>5m long </a:t>
              </a:r>
              <a:r>
                <a:rPr lang="en-US" sz="2000" b="1" dirty="0" err="1">
                  <a:solidFill>
                    <a:srgbClr val="FFFF00"/>
                  </a:solidFill>
                </a:rPr>
                <a:t>SamTec</a:t>
              </a:r>
              <a:r>
                <a:rPr lang="en-US" sz="2000" b="1" dirty="0">
                  <a:solidFill>
                    <a:srgbClr val="FFFF00"/>
                  </a:solidFill>
                </a:rPr>
                <a:t> cables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06498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And it worked…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24</a:t>
            </a:fld>
            <a:endParaRPr lang="en-US" dirty="0"/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29431DBE-E16D-7C4A-BAAF-33158D1B2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970" y="5582108"/>
            <a:ext cx="4306626" cy="411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 descr="F:\run114_tall.png">
            <a:extLst>
              <a:ext uri="{FF2B5EF4-FFF2-40B4-BE49-F238E27FC236}">
                <a16:creationId xmlns:a16="http://schemas.microsoft.com/office/drawing/2014/main" id="{11213E8B-A93E-A04A-9117-34F5E7FEC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970" y="532606"/>
            <a:ext cx="5085636" cy="493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FA9295-92E3-1C4B-B514-74C0B54C31BF}"/>
              </a:ext>
            </a:extLst>
          </p:cNvPr>
          <p:cNvSpPr txBox="1"/>
          <p:nvPr/>
        </p:nvSpPr>
        <p:spPr>
          <a:xfrm>
            <a:off x="571500" y="2285206"/>
            <a:ext cx="504752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Successfully operated the full readout chain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RU Configured and readout 4 ALPIDEs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FELIX successfully integrated into RCDAQ</a:t>
            </a:r>
          </a:p>
          <a:p>
            <a:pPr marL="285750" indent="-285750" algn="l">
              <a:buFontTx/>
              <a:buChar char="-"/>
            </a:pPr>
            <a:endParaRPr lang="en-US" sz="2000" b="1" dirty="0">
              <a:solidFill>
                <a:schemeClr val="tx1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Sensor Performance 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Cluster Size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Threshold parameters 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trigger delay</a:t>
            </a: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High multiplicity events 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ALPIDE occupancy runs with 10cm lead bricks</a:t>
            </a:r>
          </a:p>
          <a:p>
            <a:pPr marL="285750" indent="-285750" algn="l">
              <a:buFontTx/>
              <a:buChar char="-"/>
            </a:pPr>
            <a:endParaRPr lang="en-US" sz="2000" b="1" dirty="0">
              <a:solidFill>
                <a:schemeClr val="tx1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Online Monitoring 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Hit distribution, relative alignment </a:t>
            </a:r>
          </a:p>
          <a:p>
            <a:pPr lvl="1" algn="l"/>
            <a:endParaRPr lang="en-US" sz="2000" b="1" dirty="0">
              <a:solidFill>
                <a:schemeClr val="tx1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Analysis confirmed telescope performance</a:t>
            </a:r>
          </a:p>
          <a:p>
            <a:pPr marL="938860" lvl="1" indent="-285750" algn="l"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Hit resolution &lt; 5 um</a:t>
            </a:r>
          </a:p>
        </p:txBody>
      </p:sp>
    </p:spTree>
    <p:extLst>
      <p:ext uri="{BB962C8B-B14F-4D97-AF65-F5344CB8AC3E}">
        <p14:creationId xmlns:p14="http://schemas.microsoft.com/office/powerpoint/2010/main" val="240300226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The last Test Beam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87006" y="2112264"/>
            <a:ext cx="3858546" cy="5897880"/>
            <a:chOff x="3987006" y="2112264"/>
            <a:chExt cx="3858546" cy="5897880"/>
          </a:xfrm>
        </p:grpSpPr>
        <p:pic>
          <p:nvPicPr>
            <p:cNvPr id="10" name="Picture 9" descr="calorimeter_schematic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72" t="6851" r="12433" b="4246"/>
            <a:stretch/>
          </p:blipFill>
          <p:spPr>
            <a:xfrm>
              <a:off x="3995928" y="2112264"/>
              <a:ext cx="3849624" cy="589788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 bwMode="auto">
            <a:xfrm>
              <a:off x="3987006" y="3961606"/>
              <a:ext cx="8382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987006" y="6323806"/>
              <a:ext cx="8382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2" t="21659" r="36842" b="40089"/>
          <a:stretch/>
        </p:blipFill>
        <p:spPr bwMode="auto">
          <a:xfrm>
            <a:off x="1091406" y="4858348"/>
            <a:ext cx="9771738" cy="481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8367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6803E-6 -1.35698E-6 L -0.00171 -0.128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-64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  <a:cs typeface="+mj-cs"/>
              </a:rPr>
              <a:t> Data compression</a:t>
            </a:r>
            <a:endParaRPr lang="en-US" sz="6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50161" y="9232810"/>
            <a:ext cx="3034083" cy="519204"/>
          </a:xfrm>
          <a:prstGeom prst="rect">
            <a:avLst/>
          </a:prstGeom>
        </p:spPr>
        <p:txBody>
          <a:bodyPr lIns="130028" tIns="65014" rIns="130028" bIns="65014"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March 9, 2016</a:t>
            </a: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/>
              <a:t>Los Alamos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26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9" name="Text Box 101"/>
          <p:cNvSpPr txBox="1">
            <a:spLocks noChangeArrowheads="1"/>
          </p:cNvSpPr>
          <p:nvPr/>
        </p:nvSpPr>
        <p:spPr bwMode="auto">
          <a:xfrm>
            <a:off x="8953255" y="686253"/>
            <a:ext cx="1577995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Buffer Boxes (7)</a:t>
            </a:r>
          </a:p>
        </p:txBody>
      </p:sp>
      <p:sp>
        <p:nvSpPr>
          <p:cNvPr id="63" name="Rectangle 2"/>
          <p:cNvSpPr>
            <a:spLocks noChangeArrowheads="1"/>
          </p:cNvSpPr>
          <p:nvPr/>
        </p:nvSpPr>
        <p:spPr bwMode="auto">
          <a:xfrm>
            <a:off x="616299" y="5373330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724659" y="5373330"/>
            <a:ext cx="1733762" cy="650134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5" name="Line 4"/>
          <p:cNvSpPr>
            <a:spLocks noChangeShapeType="1"/>
          </p:cNvSpPr>
          <p:nvPr/>
        </p:nvSpPr>
        <p:spPr bwMode="auto">
          <a:xfrm>
            <a:off x="2566781" y="5698397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66" name="Text Box 5"/>
          <p:cNvSpPr txBox="1">
            <a:spLocks noChangeArrowheads="1"/>
          </p:cNvSpPr>
          <p:nvPr/>
        </p:nvSpPr>
        <p:spPr bwMode="auto">
          <a:xfrm>
            <a:off x="2554566" y="5167907"/>
            <a:ext cx="1415054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LZO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 algorithm</a:t>
            </a:r>
          </a:p>
        </p:txBody>
      </p:sp>
      <p:sp>
        <p:nvSpPr>
          <p:cNvPr id="67" name="Rectangle 6"/>
          <p:cNvSpPr>
            <a:spLocks noChangeArrowheads="1"/>
          </p:cNvSpPr>
          <p:nvPr/>
        </p:nvSpPr>
        <p:spPr bwMode="auto">
          <a:xfrm>
            <a:off x="4300542" y="5373330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9" name="Text Box 7"/>
          <p:cNvSpPr txBox="1">
            <a:spLocks noChangeArrowheads="1"/>
          </p:cNvSpPr>
          <p:nvPr/>
        </p:nvSpPr>
        <p:spPr bwMode="auto">
          <a:xfrm>
            <a:off x="8413712" y="5332698"/>
            <a:ext cx="3498329" cy="84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New buffer with the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compressed one as payload</a:t>
            </a:r>
          </a:p>
        </p:txBody>
      </p:sp>
      <p:sp>
        <p:nvSpPr>
          <p:cNvPr id="70" name="Rectangle 8"/>
          <p:cNvSpPr>
            <a:spLocks noChangeArrowheads="1"/>
          </p:cNvSpPr>
          <p:nvPr/>
        </p:nvSpPr>
        <p:spPr bwMode="auto">
          <a:xfrm>
            <a:off x="7009545" y="5373330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1" name="Rectangle 9"/>
          <p:cNvSpPr>
            <a:spLocks noChangeArrowheads="1"/>
          </p:cNvSpPr>
          <p:nvPr/>
        </p:nvSpPr>
        <p:spPr bwMode="auto">
          <a:xfrm>
            <a:off x="7117905" y="5373330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5382635" y="5217570"/>
            <a:ext cx="1389124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Add new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buffer </a:t>
            </a:r>
            <a:r>
              <a:rPr lang="en-GB" sz="2300" b="1" dirty="0" err="1">
                <a:solidFill>
                  <a:srgbClr val="17375E"/>
                </a:solidFill>
                <a:latin typeface="Arial Narrow" charset="0"/>
              </a:rPr>
              <a:t>hdr</a:t>
            </a: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</p:txBody>
      </p: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5275783" y="5698397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74" name="Rectangle 12"/>
          <p:cNvSpPr>
            <a:spLocks noChangeArrowheads="1"/>
          </p:cNvSpPr>
          <p:nvPr/>
        </p:nvSpPr>
        <p:spPr bwMode="auto">
          <a:xfrm>
            <a:off x="650161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5" name="Rectangle 13"/>
          <p:cNvSpPr>
            <a:spLocks noChangeArrowheads="1"/>
          </p:cNvSpPr>
          <p:nvPr/>
        </p:nvSpPr>
        <p:spPr bwMode="auto">
          <a:xfrm>
            <a:off x="758521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6" name="Rectangle 14"/>
          <p:cNvSpPr>
            <a:spLocks noChangeArrowheads="1"/>
          </p:cNvSpPr>
          <p:nvPr/>
        </p:nvSpPr>
        <p:spPr bwMode="auto">
          <a:xfrm>
            <a:off x="1625402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7" name="Rectangle 15"/>
          <p:cNvSpPr>
            <a:spLocks noChangeArrowheads="1"/>
          </p:cNvSpPr>
          <p:nvPr/>
        </p:nvSpPr>
        <p:spPr bwMode="auto">
          <a:xfrm>
            <a:off x="1733762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8" name="Rectangle 16"/>
          <p:cNvSpPr>
            <a:spLocks noChangeArrowheads="1"/>
          </p:cNvSpPr>
          <p:nvPr/>
        </p:nvSpPr>
        <p:spPr bwMode="auto">
          <a:xfrm>
            <a:off x="2600643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9" name="Rectangle 17"/>
          <p:cNvSpPr>
            <a:spLocks noChangeArrowheads="1"/>
          </p:cNvSpPr>
          <p:nvPr/>
        </p:nvSpPr>
        <p:spPr bwMode="auto">
          <a:xfrm>
            <a:off x="2709003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0" name="Rectangle 18"/>
          <p:cNvSpPr>
            <a:spLocks noChangeArrowheads="1"/>
          </p:cNvSpPr>
          <p:nvPr/>
        </p:nvSpPr>
        <p:spPr bwMode="auto">
          <a:xfrm>
            <a:off x="3575884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1" name="Rectangle 19"/>
          <p:cNvSpPr>
            <a:spLocks noChangeArrowheads="1"/>
          </p:cNvSpPr>
          <p:nvPr/>
        </p:nvSpPr>
        <p:spPr bwMode="auto">
          <a:xfrm>
            <a:off x="3684244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2" name="Rectangle 20"/>
          <p:cNvSpPr>
            <a:spLocks noChangeArrowheads="1"/>
          </p:cNvSpPr>
          <p:nvPr/>
        </p:nvSpPr>
        <p:spPr bwMode="auto">
          <a:xfrm>
            <a:off x="4551124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3" name="Rectangle 21"/>
          <p:cNvSpPr>
            <a:spLocks noChangeArrowheads="1"/>
          </p:cNvSpPr>
          <p:nvPr/>
        </p:nvSpPr>
        <p:spPr bwMode="auto">
          <a:xfrm>
            <a:off x="4659485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4" name="Rectangle 22"/>
          <p:cNvSpPr>
            <a:spLocks noChangeArrowheads="1"/>
          </p:cNvSpPr>
          <p:nvPr/>
        </p:nvSpPr>
        <p:spPr bwMode="auto">
          <a:xfrm>
            <a:off x="5526365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5" name="Rectangle 23"/>
          <p:cNvSpPr>
            <a:spLocks noChangeArrowheads="1"/>
          </p:cNvSpPr>
          <p:nvPr/>
        </p:nvSpPr>
        <p:spPr bwMode="auto">
          <a:xfrm>
            <a:off x="5634726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grpSp>
        <p:nvGrpSpPr>
          <p:cNvPr id="86" name="Group 24"/>
          <p:cNvGrpSpPr>
            <a:grpSpLocks/>
          </p:cNvGrpSpPr>
          <p:nvPr/>
        </p:nvGrpSpPr>
        <p:grpSpPr bwMode="auto">
          <a:xfrm>
            <a:off x="616299" y="4398129"/>
            <a:ext cx="11050473" cy="647878"/>
            <a:chOff x="321" y="1894"/>
            <a:chExt cx="4895" cy="287"/>
          </a:xfrm>
        </p:grpSpPr>
        <p:sp>
          <p:nvSpPr>
            <p:cNvPr id="87" name="Rectangle 25"/>
            <p:cNvSpPr>
              <a:spLocks noChangeArrowheads="1"/>
            </p:cNvSpPr>
            <p:nvPr/>
          </p:nvSpPr>
          <p:spPr bwMode="auto">
            <a:xfrm>
              <a:off x="2769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26"/>
            <p:cNvSpPr>
              <a:spLocks noChangeArrowheads="1"/>
            </p:cNvSpPr>
            <p:nvPr/>
          </p:nvSpPr>
          <p:spPr bwMode="auto">
            <a:xfrm>
              <a:off x="1137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Rectangle 27"/>
            <p:cNvSpPr>
              <a:spLocks noChangeArrowheads="1"/>
            </p:cNvSpPr>
            <p:nvPr/>
          </p:nvSpPr>
          <p:spPr bwMode="auto">
            <a:xfrm>
              <a:off x="1953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Rectangle 28"/>
            <p:cNvSpPr>
              <a:spLocks noChangeArrowheads="1"/>
            </p:cNvSpPr>
            <p:nvPr/>
          </p:nvSpPr>
          <p:spPr bwMode="auto">
            <a:xfrm>
              <a:off x="321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Rectangle 29"/>
            <p:cNvSpPr>
              <a:spLocks noChangeArrowheads="1"/>
            </p:cNvSpPr>
            <p:nvPr/>
          </p:nvSpPr>
          <p:spPr bwMode="auto">
            <a:xfrm>
              <a:off x="369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Rectangle 30"/>
            <p:cNvSpPr>
              <a:spLocks noChangeArrowheads="1"/>
            </p:cNvSpPr>
            <p:nvPr/>
          </p:nvSpPr>
          <p:spPr bwMode="auto">
            <a:xfrm>
              <a:off x="1185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31"/>
            <p:cNvSpPr>
              <a:spLocks noChangeArrowheads="1"/>
            </p:cNvSpPr>
            <p:nvPr/>
          </p:nvSpPr>
          <p:spPr bwMode="auto">
            <a:xfrm>
              <a:off x="2001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32"/>
            <p:cNvSpPr>
              <a:spLocks noChangeArrowheads="1"/>
            </p:cNvSpPr>
            <p:nvPr/>
          </p:nvSpPr>
          <p:spPr bwMode="auto">
            <a:xfrm>
              <a:off x="2817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Text Box 33"/>
            <p:cNvSpPr txBox="1">
              <a:spLocks noChangeArrowheads="1"/>
            </p:cNvSpPr>
            <p:nvPr/>
          </p:nvSpPr>
          <p:spPr bwMode="auto">
            <a:xfrm>
              <a:off x="466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96" name="Text Box 34"/>
            <p:cNvSpPr txBox="1">
              <a:spLocks noChangeArrowheads="1"/>
            </p:cNvSpPr>
            <p:nvPr/>
          </p:nvSpPr>
          <p:spPr bwMode="auto">
            <a:xfrm>
              <a:off x="1330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  <p:sp>
          <p:nvSpPr>
            <p:cNvPr id="97" name="Text Box 35"/>
            <p:cNvSpPr txBox="1">
              <a:spLocks noChangeArrowheads="1"/>
            </p:cNvSpPr>
            <p:nvPr/>
          </p:nvSpPr>
          <p:spPr bwMode="auto">
            <a:xfrm>
              <a:off x="2146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98" name="Text Box 36"/>
            <p:cNvSpPr txBox="1">
              <a:spLocks noChangeArrowheads="1"/>
            </p:cNvSpPr>
            <p:nvPr/>
          </p:nvSpPr>
          <p:spPr bwMode="auto">
            <a:xfrm>
              <a:off x="2962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  <p:sp>
          <p:nvSpPr>
            <p:cNvPr id="99" name="Rectangle 37"/>
            <p:cNvSpPr>
              <a:spLocks noChangeArrowheads="1"/>
            </p:cNvSpPr>
            <p:nvPr/>
          </p:nvSpPr>
          <p:spPr bwMode="auto">
            <a:xfrm>
              <a:off x="4401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38"/>
            <p:cNvSpPr>
              <a:spLocks noChangeArrowheads="1"/>
            </p:cNvSpPr>
            <p:nvPr/>
          </p:nvSpPr>
          <p:spPr bwMode="auto">
            <a:xfrm>
              <a:off x="3585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Rectangle 39"/>
            <p:cNvSpPr>
              <a:spLocks noChangeArrowheads="1"/>
            </p:cNvSpPr>
            <p:nvPr/>
          </p:nvSpPr>
          <p:spPr bwMode="auto">
            <a:xfrm>
              <a:off x="3633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40"/>
            <p:cNvSpPr>
              <a:spLocks noChangeArrowheads="1"/>
            </p:cNvSpPr>
            <p:nvPr/>
          </p:nvSpPr>
          <p:spPr bwMode="auto">
            <a:xfrm>
              <a:off x="4449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Text Box 41"/>
            <p:cNvSpPr txBox="1">
              <a:spLocks noChangeArrowheads="1"/>
            </p:cNvSpPr>
            <p:nvPr/>
          </p:nvSpPr>
          <p:spPr bwMode="auto">
            <a:xfrm>
              <a:off x="3778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104" name="Text Box 42"/>
            <p:cNvSpPr txBox="1">
              <a:spLocks noChangeArrowheads="1"/>
            </p:cNvSpPr>
            <p:nvPr/>
          </p:nvSpPr>
          <p:spPr bwMode="auto">
            <a:xfrm>
              <a:off x="4594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</p:grpSp>
      <p:sp>
        <p:nvSpPr>
          <p:cNvPr id="105" name="Rectangle 43"/>
          <p:cNvSpPr>
            <a:spLocks noChangeArrowheads="1"/>
          </p:cNvSpPr>
          <p:nvPr/>
        </p:nvSpPr>
        <p:spPr bwMode="auto">
          <a:xfrm>
            <a:off x="650161" y="7538186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06" name="Rectangle 44"/>
          <p:cNvSpPr>
            <a:spLocks noChangeArrowheads="1"/>
          </p:cNvSpPr>
          <p:nvPr/>
        </p:nvSpPr>
        <p:spPr bwMode="auto">
          <a:xfrm>
            <a:off x="758521" y="7538186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08" name="Line 45"/>
          <p:cNvSpPr>
            <a:spLocks noChangeShapeType="1"/>
          </p:cNvSpPr>
          <p:nvPr/>
        </p:nvSpPr>
        <p:spPr bwMode="auto">
          <a:xfrm>
            <a:off x="1733762" y="7912916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110" name="Text Box 46"/>
          <p:cNvSpPr txBox="1">
            <a:spLocks noChangeArrowheads="1"/>
          </p:cNvSpPr>
          <p:nvPr/>
        </p:nvSpPr>
        <p:spPr bwMode="auto">
          <a:xfrm>
            <a:off x="1826823" y="7382426"/>
            <a:ext cx="1206760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LZO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 Unpack</a:t>
            </a:r>
          </a:p>
        </p:txBody>
      </p:sp>
      <p:sp>
        <p:nvSpPr>
          <p:cNvPr id="112" name="Rectangle 47"/>
          <p:cNvSpPr>
            <a:spLocks noChangeArrowheads="1"/>
          </p:cNvSpPr>
          <p:nvPr/>
        </p:nvSpPr>
        <p:spPr bwMode="auto">
          <a:xfrm>
            <a:off x="3467523" y="7538186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3575883" y="7538186"/>
            <a:ext cx="1733762" cy="650134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14" name="Text Box 49"/>
          <p:cNvSpPr txBox="1">
            <a:spLocks noChangeArrowheads="1"/>
          </p:cNvSpPr>
          <p:nvPr/>
        </p:nvSpPr>
        <p:spPr bwMode="auto">
          <a:xfrm>
            <a:off x="5418006" y="7605909"/>
            <a:ext cx="4747556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Original uncompressed buffer restored</a:t>
            </a:r>
          </a:p>
        </p:txBody>
      </p:sp>
      <p:sp>
        <p:nvSpPr>
          <p:cNvPr id="115" name="Text Box 50"/>
          <p:cNvSpPr txBox="1">
            <a:spLocks noChangeArrowheads="1"/>
          </p:cNvSpPr>
          <p:nvPr/>
        </p:nvSpPr>
        <p:spPr bwMode="auto">
          <a:xfrm>
            <a:off x="6609967" y="6474947"/>
            <a:ext cx="4009311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This is what a file then looks like</a:t>
            </a:r>
          </a:p>
        </p:txBody>
      </p:sp>
      <p:sp>
        <p:nvSpPr>
          <p:cNvPr id="116" name="Text Box 51"/>
          <p:cNvSpPr txBox="1">
            <a:spLocks noChangeArrowheads="1"/>
          </p:cNvSpPr>
          <p:nvPr/>
        </p:nvSpPr>
        <p:spPr bwMode="auto">
          <a:xfrm>
            <a:off x="679510" y="7073161"/>
            <a:ext cx="2006008" cy="53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600" b="1">
                <a:solidFill>
                  <a:srgbClr val="FFFFFF"/>
                </a:solidFill>
                <a:latin typeface="Arial Narrow" charset="0"/>
              </a:rPr>
              <a:t>On readback:</a:t>
            </a:r>
          </a:p>
        </p:txBody>
      </p:sp>
      <p:sp>
        <p:nvSpPr>
          <p:cNvPr id="117" name="Text Box 52"/>
          <p:cNvSpPr txBox="1">
            <a:spLocks noChangeArrowheads="1"/>
          </p:cNvSpPr>
          <p:nvPr/>
        </p:nvSpPr>
        <p:spPr bwMode="auto">
          <a:xfrm>
            <a:off x="7632617" y="3924073"/>
            <a:ext cx="4574157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This is what a file normally  looks like</a:t>
            </a:r>
          </a:p>
        </p:txBody>
      </p:sp>
      <p:sp>
        <p:nvSpPr>
          <p:cNvPr id="118" name="Text Box 53"/>
          <p:cNvSpPr txBox="1">
            <a:spLocks noChangeArrowheads="1"/>
          </p:cNvSpPr>
          <p:nvPr/>
        </p:nvSpPr>
        <p:spPr bwMode="auto">
          <a:xfrm>
            <a:off x="541801" y="8381206"/>
            <a:ext cx="11508747" cy="93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600" b="1" dirty="0">
                <a:solidFill>
                  <a:srgbClr val="17375E"/>
                </a:solidFill>
                <a:latin typeface="Arial Narrow" charset="0"/>
              </a:rPr>
              <a:t>All this is handled completely in the I/O layer, the higher-level routines just receive a buffer as before.</a:t>
            </a:r>
          </a:p>
        </p:txBody>
      </p:sp>
      <p:sp>
        <p:nvSpPr>
          <p:cNvPr id="119" name="Text Box 54"/>
          <p:cNvSpPr txBox="1">
            <a:spLocks noChangeArrowheads="1"/>
          </p:cNvSpPr>
          <p:nvPr/>
        </p:nvSpPr>
        <p:spPr bwMode="auto">
          <a:xfrm>
            <a:off x="650161" y="1885766"/>
            <a:ext cx="11919612" cy="230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After all data </a:t>
            </a:r>
            <a:r>
              <a:rPr lang="en-GB" sz="2800" b="1" i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reduction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 techniques (zero-suppression, bit-packing, </a:t>
            </a:r>
            <a:r>
              <a:rPr lang="en-GB" sz="28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etc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) are applied, you typically find that your raw data are still </a:t>
            </a:r>
            <a:r>
              <a:rPr lang="en-GB" sz="28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gzip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-compressible to a significant amount</a:t>
            </a:r>
          </a:p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Introduced a compressed raw data format that supports a late-stage compression</a:t>
            </a:r>
          </a:p>
        </p:txBody>
      </p:sp>
    </p:spTree>
    <p:extLst>
      <p:ext uri="{BB962C8B-B14F-4D97-AF65-F5344CB8AC3E}">
        <p14:creationId xmlns:p14="http://schemas.microsoft.com/office/powerpoint/2010/main" val="24851134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  <a:cs typeface="+mj-cs"/>
              </a:rPr>
              <a:t> Switch to distributed compression</a:t>
            </a:r>
            <a:endParaRPr lang="en-US" sz="6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433440" y="9232810"/>
            <a:ext cx="3034083" cy="519204"/>
          </a:xfrm>
          <a:prstGeom prst="rect">
            <a:avLst/>
          </a:prstGeom>
        </p:spPr>
        <p:txBody>
          <a:bodyPr lIns="130028" tIns="65014" rIns="130028" bIns="65014"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March 9, 2016</a:t>
            </a:r>
            <a:endParaRPr lang="en-US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26044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/>
              <a:t>Los Alamos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75241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27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641131" y="4013717"/>
            <a:ext cx="5334479" cy="4568999"/>
          </a:xfrm>
          <a:prstGeom prst="rect">
            <a:avLst/>
          </a:prstGeom>
          <a:solidFill>
            <a:srgbClr val="EAEAE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111" name="Group 3"/>
          <p:cNvGrpSpPr>
            <a:grpSpLocks/>
          </p:cNvGrpSpPr>
          <p:nvPr/>
        </p:nvGrpSpPr>
        <p:grpSpPr bwMode="auto">
          <a:xfrm>
            <a:off x="4451794" y="4774464"/>
            <a:ext cx="1302580" cy="3478670"/>
            <a:chOff x="2116" y="2160"/>
            <a:chExt cx="577" cy="1541"/>
          </a:xfrm>
        </p:grpSpPr>
        <p:grpSp>
          <p:nvGrpSpPr>
            <p:cNvPr id="120" name="Group 4"/>
            <p:cNvGrpSpPr>
              <a:grpSpLocks/>
            </p:cNvGrpSpPr>
            <p:nvPr/>
          </p:nvGrpSpPr>
          <p:grpSpPr bwMode="auto">
            <a:xfrm>
              <a:off x="2308" y="2160"/>
              <a:ext cx="385" cy="1397"/>
              <a:chOff x="2308" y="2160"/>
              <a:chExt cx="385" cy="1397"/>
            </a:xfrm>
          </p:grpSpPr>
          <p:sp>
            <p:nvSpPr>
              <p:cNvPr id="127" name="Rectangle 5"/>
              <p:cNvSpPr>
                <a:spLocks noChangeArrowheads="1"/>
              </p:cNvSpPr>
              <p:nvPr/>
            </p:nvSpPr>
            <p:spPr bwMode="auto">
              <a:xfrm>
                <a:off x="2308" y="2160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8" name="Rectangle 6"/>
              <p:cNvSpPr>
                <a:spLocks noChangeArrowheads="1"/>
              </p:cNvSpPr>
              <p:nvPr/>
            </p:nvSpPr>
            <p:spPr bwMode="auto">
              <a:xfrm>
                <a:off x="2308" y="2449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9" name="Rectangle 7"/>
              <p:cNvSpPr>
                <a:spLocks noChangeArrowheads="1"/>
              </p:cNvSpPr>
              <p:nvPr/>
            </p:nvSpPr>
            <p:spPr bwMode="auto">
              <a:xfrm>
                <a:off x="2308" y="2738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30" name="Rectangle 8"/>
              <p:cNvSpPr>
                <a:spLocks noChangeArrowheads="1"/>
              </p:cNvSpPr>
              <p:nvPr/>
            </p:nvSpPr>
            <p:spPr bwMode="auto">
              <a:xfrm>
                <a:off x="2308" y="3028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31" name="Rectangle 9"/>
              <p:cNvSpPr>
                <a:spLocks noChangeArrowheads="1"/>
              </p:cNvSpPr>
              <p:nvPr/>
            </p:nvSpPr>
            <p:spPr bwMode="auto">
              <a:xfrm>
                <a:off x="2308" y="3317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</p:grpSp>
        <p:grpSp>
          <p:nvGrpSpPr>
            <p:cNvPr id="121" name="Group 10"/>
            <p:cNvGrpSpPr>
              <a:grpSpLocks/>
            </p:cNvGrpSpPr>
            <p:nvPr/>
          </p:nvGrpSpPr>
          <p:grpSpPr bwMode="auto">
            <a:xfrm>
              <a:off x="2116" y="2304"/>
              <a:ext cx="384" cy="1397"/>
              <a:chOff x="2116" y="2304"/>
              <a:chExt cx="384" cy="1397"/>
            </a:xfrm>
          </p:grpSpPr>
          <p:sp>
            <p:nvSpPr>
              <p:cNvPr id="122" name="Rectangle 11"/>
              <p:cNvSpPr>
                <a:spLocks noChangeArrowheads="1"/>
              </p:cNvSpPr>
              <p:nvPr/>
            </p:nvSpPr>
            <p:spPr bwMode="auto">
              <a:xfrm>
                <a:off x="2116" y="2304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16" y="2594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4" name="Rectangle 13"/>
              <p:cNvSpPr>
                <a:spLocks noChangeArrowheads="1"/>
              </p:cNvSpPr>
              <p:nvPr/>
            </p:nvSpPr>
            <p:spPr bwMode="auto">
              <a:xfrm>
                <a:off x="2116" y="2883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5" name="Rectangle 14"/>
              <p:cNvSpPr>
                <a:spLocks noChangeArrowheads="1"/>
              </p:cNvSpPr>
              <p:nvPr/>
            </p:nvSpPr>
            <p:spPr bwMode="auto">
              <a:xfrm>
                <a:off x="2116" y="3172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6" name="Rectangle 15"/>
              <p:cNvSpPr>
                <a:spLocks noChangeArrowheads="1"/>
              </p:cNvSpPr>
              <p:nvPr/>
            </p:nvSpPr>
            <p:spPr bwMode="auto">
              <a:xfrm>
                <a:off x="2116" y="3461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</p:grpSp>
      </p:grpSp>
      <p:grpSp>
        <p:nvGrpSpPr>
          <p:cNvPr id="132" name="Group 16"/>
          <p:cNvGrpSpPr>
            <a:grpSpLocks/>
          </p:cNvGrpSpPr>
          <p:nvPr/>
        </p:nvGrpSpPr>
        <p:grpSpPr bwMode="auto">
          <a:xfrm>
            <a:off x="749492" y="4882821"/>
            <a:ext cx="1304836" cy="3480927"/>
            <a:chOff x="476" y="2208"/>
            <a:chExt cx="578" cy="1542"/>
          </a:xfrm>
        </p:grpSpPr>
        <p:grpSp>
          <p:nvGrpSpPr>
            <p:cNvPr id="133" name="Group 17"/>
            <p:cNvGrpSpPr>
              <a:grpSpLocks/>
            </p:cNvGrpSpPr>
            <p:nvPr/>
          </p:nvGrpSpPr>
          <p:grpSpPr bwMode="auto">
            <a:xfrm>
              <a:off x="669" y="2208"/>
              <a:ext cx="385" cy="1397"/>
              <a:chOff x="669" y="2208"/>
              <a:chExt cx="385" cy="1397"/>
            </a:xfrm>
          </p:grpSpPr>
          <p:sp>
            <p:nvSpPr>
              <p:cNvPr id="140" name="Rectangle 18"/>
              <p:cNvSpPr>
                <a:spLocks noChangeArrowheads="1"/>
              </p:cNvSpPr>
              <p:nvPr/>
            </p:nvSpPr>
            <p:spPr bwMode="auto">
              <a:xfrm>
                <a:off x="669" y="2208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1" name="Rectangle 19"/>
              <p:cNvSpPr>
                <a:spLocks noChangeArrowheads="1"/>
              </p:cNvSpPr>
              <p:nvPr/>
            </p:nvSpPr>
            <p:spPr bwMode="auto">
              <a:xfrm>
                <a:off x="669" y="249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2" name="Rectangle 20"/>
              <p:cNvSpPr>
                <a:spLocks noChangeArrowheads="1"/>
              </p:cNvSpPr>
              <p:nvPr/>
            </p:nvSpPr>
            <p:spPr bwMode="auto">
              <a:xfrm>
                <a:off x="669" y="278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3" name="Rectangle 21"/>
              <p:cNvSpPr>
                <a:spLocks noChangeArrowheads="1"/>
              </p:cNvSpPr>
              <p:nvPr/>
            </p:nvSpPr>
            <p:spPr bwMode="auto">
              <a:xfrm>
                <a:off x="669" y="307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4" name="Rectangle 22"/>
              <p:cNvSpPr>
                <a:spLocks noChangeArrowheads="1"/>
              </p:cNvSpPr>
              <p:nvPr/>
            </p:nvSpPr>
            <p:spPr bwMode="auto">
              <a:xfrm>
                <a:off x="669" y="3365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</p:grpSp>
        <p:grpSp>
          <p:nvGrpSpPr>
            <p:cNvPr id="134" name="Group 23"/>
            <p:cNvGrpSpPr>
              <a:grpSpLocks/>
            </p:cNvGrpSpPr>
            <p:nvPr/>
          </p:nvGrpSpPr>
          <p:grpSpPr bwMode="auto">
            <a:xfrm>
              <a:off x="476" y="2353"/>
              <a:ext cx="385" cy="1397"/>
              <a:chOff x="476" y="2353"/>
              <a:chExt cx="385" cy="1397"/>
            </a:xfrm>
          </p:grpSpPr>
          <p:sp>
            <p:nvSpPr>
              <p:cNvPr id="135" name="Rectangle 24"/>
              <p:cNvSpPr>
                <a:spLocks noChangeArrowheads="1"/>
              </p:cNvSpPr>
              <p:nvPr/>
            </p:nvSpPr>
            <p:spPr bwMode="auto">
              <a:xfrm>
                <a:off x="476" y="235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6" name="Rectangle 25"/>
              <p:cNvSpPr>
                <a:spLocks noChangeArrowheads="1"/>
              </p:cNvSpPr>
              <p:nvPr/>
            </p:nvSpPr>
            <p:spPr bwMode="auto">
              <a:xfrm>
                <a:off x="476" y="2642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7" name="Rectangle 26"/>
              <p:cNvSpPr>
                <a:spLocks noChangeArrowheads="1"/>
              </p:cNvSpPr>
              <p:nvPr/>
            </p:nvSpPr>
            <p:spPr bwMode="auto">
              <a:xfrm>
                <a:off x="476" y="2931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8" name="Rectangle 27"/>
              <p:cNvSpPr>
                <a:spLocks noChangeArrowheads="1"/>
              </p:cNvSpPr>
              <p:nvPr/>
            </p:nvSpPr>
            <p:spPr bwMode="auto">
              <a:xfrm>
                <a:off x="476" y="3220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9" name="Rectangle 28"/>
              <p:cNvSpPr>
                <a:spLocks noChangeArrowheads="1"/>
              </p:cNvSpPr>
              <p:nvPr/>
            </p:nvSpPr>
            <p:spPr bwMode="auto">
              <a:xfrm>
                <a:off x="476" y="3510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</p:grpSp>
      </p:grpSp>
      <p:sp>
        <p:nvSpPr>
          <p:cNvPr id="145" name="Rectangle 29"/>
          <p:cNvSpPr>
            <a:spLocks noChangeArrowheads="1"/>
          </p:cNvSpPr>
          <p:nvPr/>
        </p:nvSpPr>
        <p:spPr bwMode="auto">
          <a:xfrm>
            <a:off x="2600643" y="4774465"/>
            <a:ext cx="1415455" cy="3591541"/>
          </a:xfrm>
          <a:prstGeom prst="rect">
            <a:avLst/>
          </a:prstGeom>
          <a:solidFill>
            <a:srgbClr val="CCFF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10Gigabit</a:t>
            </a:r>
          </a:p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Crossbar</a:t>
            </a:r>
          </a:p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Switch</a:t>
            </a:r>
          </a:p>
        </p:txBody>
      </p:sp>
      <p:sp>
        <p:nvSpPr>
          <p:cNvPr id="146" name="Line 30"/>
          <p:cNvSpPr>
            <a:spLocks noChangeShapeType="1"/>
          </p:cNvSpPr>
          <p:nvPr/>
        </p:nvSpPr>
        <p:spPr bwMode="auto">
          <a:xfrm>
            <a:off x="2056586" y="5862536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7" name="Line 31"/>
          <p:cNvSpPr>
            <a:spLocks noChangeShapeType="1"/>
          </p:cNvSpPr>
          <p:nvPr/>
        </p:nvSpPr>
        <p:spPr bwMode="auto">
          <a:xfrm>
            <a:off x="2056586" y="6517185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8" name="Line 32"/>
          <p:cNvSpPr>
            <a:spLocks noChangeShapeType="1"/>
          </p:cNvSpPr>
          <p:nvPr/>
        </p:nvSpPr>
        <p:spPr bwMode="auto">
          <a:xfrm>
            <a:off x="2056586" y="7169578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9" name="Line 33"/>
          <p:cNvSpPr>
            <a:spLocks noChangeShapeType="1"/>
          </p:cNvSpPr>
          <p:nvPr/>
        </p:nvSpPr>
        <p:spPr bwMode="auto">
          <a:xfrm>
            <a:off x="2056586" y="7821968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0" name="Line 34"/>
          <p:cNvSpPr>
            <a:spLocks noChangeShapeType="1"/>
          </p:cNvSpPr>
          <p:nvPr/>
        </p:nvSpPr>
        <p:spPr bwMode="auto">
          <a:xfrm>
            <a:off x="2056586" y="5210146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1" name="Line 35"/>
          <p:cNvSpPr>
            <a:spLocks noChangeShapeType="1"/>
          </p:cNvSpPr>
          <p:nvPr/>
        </p:nvSpPr>
        <p:spPr bwMode="auto">
          <a:xfrm>
            <a:off x="1620887" y="5537469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2" name="Line 36"/>
          <p:cNvSpPr>
            <a:spLocks noChangeShapeType="1"/>
          </p:cNvSpPr>
          <p:nvPr/>
        </p:nvSpPr>
        <p:spPr bwMode="auto">
          <a:xfrm>
            <a:off x="1620887" y="6189862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3" name="Line 37"/>
          <p:cNvSpPr>
            <a:spLocks noChangeShapeType="1"/>
          </p:cNvSpPr>
          <p:nvPr/>
        </p:nvSpPr>
        <p:spPr bwMode="auto">
          <a:xfrm>
            <a:off x="1620887" y="6842252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4" name="Line 38"/>
          <p:cNvSpPr>
            <a:spLocks noChangeShapeType="1"/>
          </p:cNvSpPr>
          <p:nvPr/>
        </p:nvSpPr>
        <p:spPr bwMode="auto">
          <a:xfrm>
            <a:off x="1620887" y="7496901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5" name="Line 39"/>
          <p:cNvSpPr>
            <a:spLocks noChangeShapeType="1"/>
          </p:cNvSpPr>
          <p:nvPr/>
        </p:nvSpPr>
        <p:spPr bwMode="auto">
          <a:xfrm>
            <a:off x="4016098" y="4993434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6" name="Line 40"/>
          <p:cNvSpPr>
            <a:spLocks noChangeShapeType="1"/>
          </p:cNvSpPr>
          <p:nvPr/>
        </p:nvSpPr>
        <p:spPr bwMode="auto">
          <a:xfrm>
            <a:off x="4016098" y="5643568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7" name="Line 41"/>
          <p:cNvSpPr>
            <a:spLocks noChangeShapeType="1"/>
          </p:cNvSpPr>
          <p:nvPr/>
        </p:nvSpPr>
        <p:spPr bwMode="auto">
          <a:xfrm>
            <a:off x="4016098" y="6298217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8" name="Line 42"/>
          <p:cNvSpPr>
            <a:spLocks noChangeShapeType="1"/>
          </p:cNvSpPr>
          <p:nvPr/>
        </p:nvSpPr>
        <p:spPr bwMode="auto">
          <a:xfrm>
            <a:off x="4016098" y="6952867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9" name="Line 43"/>
          <p:cNvSpPr>
            <a:spLocks noChangeShapeType="1"/>
          </p:cNvSpPr>
          <p:nvPr/>
        </p:nvSpPr>
        <p:spPr bwMode="auto">
          <a:xfrm>
            <a:off x="4016098" y="7603001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0" name="Line 44"/>
          <p:cNvSpPr>
            <a:spLocks noChangeShapeType="1"/>
          </p:cNvSpPr>
          <p:nvPr/>
        </p:nvSpPr>
        <p:spPr bwMode="auto">
          <a:xfrm>
            <a:off x="4016098" y="5318501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1" name="Line 45"/>
          <p:cNvSpPr>
            <a:spLocks noChangeShapeType="1"/>
          </p:cNvSpPr>
          <p:nvPr/>
        </p:nvSpPr>
        <p:spPr bwMode="auto">
          <a:xfrm>
            <a:off x="4016098" y="5973150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2" name="Line 46"/>
          <p:cNvSpPr>
            <a:spLocks noChangeShapeType="1"/>
          </p:cNvSpPr>
          <p:nvPr/>
        </p:nvSpPr>
        <p:spPr bwMode="auto">
          <a:xfrm>
            <a:off x="4016098" y="6623285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3" name="Line 47"/>
          <p:cNvSpPr>
            <a:spLocks noChangeShapeType="1"/>
          </p:cNvSpPr>
          <p:nvPr/>
        </p:nvSpPr>
        <p:spPr bwMode="auto">
          <a:xfrm>
            <a:off x="4016098" y="7277934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4" name="Line 48"/>
          <p:cNvSpPr>
            <a:spLocks noChangeShapeType="1"/>
          </p:cNvSpPr>
          <p:nvPr/>
        </p:nvSpPr>
        <p:spPr bwMode="auto">
          <a:xfrm>
            <a:off x="4016098" y="7932583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5" name="Line 49"/>
          <p:cNvSpPr>
            <a:spLocks noChangeShapeType="1"/>
          </p:cNvSpPr>
          <p:nvPr/>
        </p:nvSpPr>
        <p:spPr bwMode="auto">
          <a:xfrm>
            <a:off x="5756631" y="5754180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6" name="Line 50"/>
          <p:cNvSpPr>
            <a:spLocks noChangeShapeType="1"/>
          </p:cNvSpPr>
          <p:nvPr/>
        </p:nvSpPr>
        <p:spPr bwMode="auto">
          <a:xfrm>
            <a:off x="5756631" y="6406573"/>
            <a:ext cx="544059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7" name="Line 51"/>
          <p:cNvSpPr>
            <a:spLocks noChangeShapeType="1"/>
          </p:cNvSpPr>
          <p:nvPr/>
        </p:nvSpPr>
        <p:spPr bwMode="auto">
          <a:xfrm>
            <a:off x="5756631" y="7058964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8" name="Line 52"/>
          <p:cNvSpPr>
            <a:spLocks noChangeShapeType="1"/>
          </p:cNvSpPr>
          <p:nvPr/>
        </p:nvSpPr>
        <p:spPr bwMode="auto">
          <a:xfrm>
            <a:off x="5756631" y="7713613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9" name="Line 53"/>
          <p:cNvSpPr>
            <a:spLocks noChangeShapeType="1"/>
          </p:cNvSpPr>
          <p:nvPr/>
        </p:nvSpPr>
        <p:spPr bwMode="auto">
          <a:xfrm>
            <a:off x="5756631" y="5101790"/>
            <a:ext cx="544059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0" name="Line 54"/>
          <p:cNvSpPr>
            <a:spLocks noChangeShapeType="1"/>
          </p:cNvSpPr>
          <p:nvPr/>
        </p:nvSpPr>
        <p:spPr bwMode="auto">
          <a:xfrm>
            <a:off x="5320934" y="5426857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1" name="Line 55"/>
          <p:cNvSpPr>
            <a:spLocks noChangeShapeType="1"/>
          </p:cNvSpPr>
          <p:nvPr/>
        </p:nvSpPr>
        <p:spPr bwMode="auto">
          <a:xfrm>
            <a:off x="5320934" y="6081506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2" name="Line 56"/>
          <p:cNvSpPr>
            <a:spLocks noChangeShapeType="1"/>
          </p:cNvSpPr>
          <p:nvPr/>
        </p:nvSpPr>
        <p:spPr bwMode="auto">
          <a:xfrm>
            <a:off x="5320934" y="6733896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3" name="Line 57"/>
          <p:cNvSpPr>
            <a:spLocks noChangeShapeType="1"/>
          </p:cNvSpPr>
          <p:nvPr/>
        </p:nvSpPr>
        <p:spPr bwMode="auto">
          <a:xfrm>
            <a:off x="5320934" y="7386289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4" name="Line 58"/>
          <p:cNvSpPr>
            <a:spLocks noChangeShapeType="1"/>
          </p:cNvSpPr>
          <p:nvPr/>
        </p:nvSpPr>
        <p:spPr bwMode="auto">
          <a:xfrm>
            <a:off x="5320934" y="8038680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5" name="Line 59"/>
          <p:cNvSpPr>
            <a:spLocks noChangeShapeType="1"/>
          </p:cNvSpPr>
          <p:nvPr/>
        </p:nvSpPr>
        <p:spPr bwMode="auto">
          <a:xfrm>
            <a:off x="749491" y="7821968"/>
            <a:ext cx="87139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6" name="Text Box 60"/>
          <p:cNvSpPr txBox="1">
            <a:spLocks noChangeArrowheads="1"/>
          </p:cNvSpPr>
          <p:nvPr/>
        </p:nvSpPr>
        <p:spPr bwMode="auto">
          <a:xfrm>
            <a:off x="8194733" y="6156000"/>
            <a:ext cx="776581" cy="7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To</a:t>
            </a:r>
          </a:p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HPSS</a:t>
            </a:r>
          </a:p>
        </p:txBody>
      </p:sp>
      <p:sp>
        <p:nvSpPr>
          <p:cNvPr id="177" name="Text Box 61"/>
          <p:cNvSpPr txBox="1">
            <a:spLocks noChangeArrowheads="1"/>
          </p:cNvSpPr>
          <p:nvPr/>
        </p:nvSpPr>
        <p:spPr bwMode="auto">
          <a:xfrm>
            <a:off x="2453906" y="4124330"/>
            <a:ext cx="1480306" cy="45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Event Builder</a:t>
            </a:r>
          </a:p>
        </p:txBody>
      </p:sp>
      <p:sp>
        <p:nvSpPr>
          <p:cNvPr id="178" name="Rectangle 62"/>
          <p:cNvSpPr>
            <a:spLocks noChangeArrowheads="1"/>
          </p:cNvSpPr>
          <p:nvPr/>
        </p:nvSpPr>
        <p:spPr bwMode="auto">
          <a:xfrm>
            <a:off x="5959806" y="2158349"/>
            <a:ext cx="5959806" cy="15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compression is handled in the “Assembly and Trigger Processors” (ATP’s) and can so be distributed over many CPU’s -- that was the breakthrough</a:t>
            </a:r>
          </a:p>
        </p:txBody>
      </p:sp>
      <p:sp>
        <p:nvSpPr>
          <p:cNvPr id="179" name="Line 63"/>
          <p:cNvSpPr>
            <a:spLocks noChangeShapeType="1"/>
          </p:cNvSpPr>
          <p:nvPr/>
        </p:nvSpPr>
        <p:spPr bwMode="auto">
          <a:xfrm flipH="1">
            <a:off x="5600864" y="3682965"/>
            <a:ext cx="1334183" cy="1120846"/>
          </a:xfrm>
          <a:prstGeom prst="line">
            <a:avLst/>
          </a:prstGeom>
          <a:noFill/>
          <a:ln w="38160">
            <a:solidFill>
              <a:srgbClr val="CC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180" name="Group 64"/>
          <p:cNvGrpSpPr>
            <a:grpSpLocks/>
          </p:cNvGrpSpPr>
          <p:nvPr/>
        </p:nvGrpSpPr>
        <p:grpSpPr bwMode="auto">
          <a:xfrm>
            <a:off x="6318749" y="4255260"/>
            <a:ext cx="1821804" cy="582412"/>
            <a:chOff x="2943" y="1930"/>
            <a:chExt cx="807" cy="258"/>
          </a:xfrm>
        </p:grpSpPr>
        <p:sp>
          <p:nvSpPr>
            <p:cNvPr id="181" name="Rectangle 65"/>
            <p:cNvSpPr>
              <a:spLocks noChangeArrowheads="1"/>
            </p:cNvSpPr>
            <p:nvPr/>
          </p:nvSpPr>
          <p:spPr bwMode="auto">
            <a:xfrm>
              <a:off x="2943" y="1930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3462" y="2060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3" name="Group 67"/>
          <p:cNvGrpSpPr>
            <a:grpSpLocks/>
          </p:cNvGrpSpPr>
          <p:nvPr/>
        </p:nvGrpSpPr>
        <p:grpSpPr bwMode="auto">
          <a:xfrm>
            <a:off x="6318749" y="4882821"/>
            <a:ext cx="1821804" cy="582412"/>
            <a:chOff x="2943" y="2208"/>
            <a:chExt cx="807" cy="258"/>
          </a:xfrm>
        </p:grpSpPr>
        <p:sp>
          <p:nvSpPr>
            <p:cNvPr id="184" name="Rectangle 68"/>
            <p:cNvSpPr>
              <a:spLocks noChangeArrowheads="1"/>
            </p:cNvSpPr>
            <p:nvPr/>
          </p:nvSpPr>
          <p:spPr bwMode="auto">
            <a:xfrm>
              <a:off x="2943" y="2208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462" y="2338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6" name="Group 70"/>
          <p:cNvGrpSpPr>
            <a:grpSpLocks/>
          </p:cNvGrpSpPr>
          <p:nvPr/>
        </p:nvGrpSpPr>
        <p:grpSpPr bwMode="auto">
          <a:xfrm>
            <a:off x="6318749" y="5508124"/>
            <a:ext cx="1821804" cy="582412"/>
            <a:chOff x="2943" y="2485"/>
            <a:chExt cx="807" cy="258"/>
          </a:xfrm>
        </p:grpSpPr>
        <p:sp>
          <p:nvSpPr>
            <p:cNvPr id="187" name="Rectangle 71"/>
            <p:cNvSpPr>
              <a:spLocks noChangeArrowheads="1"/>
            </p:cNvSpPr>
            <p:nvPr/>
          </p:nvSpPr>
          <p:spPr bwMode="auto">
            <a:xfrm>
              <a:off x="2943" y="2485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462" y="2615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9" name="Group 73"/>
          <p:cNvGrpSpPr>
            <a:grpSpLocks/>
          </p:cNvGrpSpPr>
          <p:nvPr/>
        </p:nvGrpSpPr>
        <p:grpSpPr bwMode="auto">
          <a:xfrm>
            <a:off x="6318749" y="6133426"/>
            <a:ext cx="1821804" cy="582412"/>
            <a:chOff x="2943" y="2762"/>
            <a:chExt cx="807" cy="258"/>
          </a:xfrm>
        </p:grpSpPr>
        <p:sp>
          <p:nvSpPr>
            <p:cNvPr id="190" name="Rectangle 74"/>
            <p:cNvSpPr>
              <a:spLocks noChangeArrowheads="1"/>
            </p:cNvSpPr>
            <p:nvPr/>
          </p:nvSpPr>
          <p:spPr bwMode="auto">
            <a:xfrm>
              <a:off x="2943" y="2762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3462" y="2892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92" name="Group 76"/>
          <p:cNvGrpSpPr>
            <a:grpSpLocks/>
          </p:cNvGrpSpPr>
          <p:nvPr/>
        </p:nvGrpSpPr>
        <p:grpSpPr bwMode="auto">
          <a:xfrm>
            <a:off x="6318749" y="6758728"/>
            <a:ext cx="1821804" cy="584669"/>
            <a:chOff x="2943" y="3039"/>
            <a:chExt cx="807" cy="259"/>
          </a:xfrm>
        </p:grpSpPr>
        <p:sp>
          <p:nvSpPr>
            <p:cNvPr id="193" name="Rectangle 77"/>
            <p:cNvSpPr>
              <a:spLocks noChangeArrowheads="1"/>
            </p:cNvSpPr>
            <p:nvPr/>
          </p:nvSpPr>
          <p:spPr bwMode="auto">
            <a:xfrm>
              <a:off x="2943" y="3039"/>
              <a:ext cx="529" cy="25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3462" y="3170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95" name="Group 79"/>
          <p:cNvGrpSpPr>
            <a:grpSpLocks/>
          </p:cNvGrpSpPr>
          <p:nvPr/>
        </p:nvGrpSpPr>
        <p:grpSpPr bwMode="auto">
          <a:xfrm>
            <a:off x="6318749" y="7386289"/>
            <a:ext cx="1821804" cy="582412"/>
            <a:chOff x="2943" y="3317"/>
            <a:chExt cx="807" cy="258"/>
          </a:xfrm>
        </p:grpSpPr>
        <p:sp>
          <p:nvSpPr>
            <p:cNvPr id="196" name="Rectangle 80"/>
            <p:cNvSpPr>
              <a:spLocks noChangeArrowheads="1"/>
            </p:cNvSpPr>
            <p:nvPr/>
          </p:nvSpPr>
          <p:spPr bwMode="auto">
            <a:xfrm>
              <a:off x="2943" y="3317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3462" y="3447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sp>
        <p:nvSpPr>
          <p:cNvPr id="198" name="Rectangle 82"/>
          <p:cNvSpPr>
            <a:spLocks noChangeArrowheads="1"/>
          </p:cNvSpPr>
          <p:nvPr/>
        </p:nvSpPr>
        <p:spPr bwMode="auto">
          <a:xfrm>
            <a:off x="433441" y="2465500"/>
            <a:ext cx="3359163" cy="15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Event builder has to cope with the uncompressed data flow, e.g. 1200MB/s … 2500MB/s</a:t>
            </a:r>
          </a:p>
        </p:txBody>
      </p:sp>
      <p:sp>
        <p:nvSpPr>
          <p:cNvPr id="199" name="Rectangle 83"/>
          <p:cNvSpPr>
            <a:spLocks noChangeArrowheads="1"/>
          </p:cNvSpPr>
          <p:nvPr/>
        </p:nvSpPr>
        <p:spPr bwMode="auto">
          <a:xfrm>
            <a:off x="9102249" y="4646711"/>
            <a:ext cx="3359163" cy="225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buffer boxes and storage system see the compressed data stream, 700MB/s … 1300MB/s</a:t>
            </a:r>
          </a:p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</p:txBody>
      </p:sp>
      <p:sp>
        <p:nvSpPr>
          <p:cNvPr id="200" name="Line 84"/>
          <p:cNvSpPr>
            <a:spLocks noChangeShapeType="1"/>
          </p:cNvSpPr>
          <p:nvPr/>
        </p:nvSpPr>
        <p:spPr bwMode="auto">
          <a:xfrm flipH="1">
            <a:off x="4733983" y="3791320"/>
            <a:ext cx="1550903" cy="1337557"/>
          </a:xfrm>
          <a:prstGeom prst="line">
            <a:avLst/>
          </a:prstGeom>
          <a:noFill/>
          <a:ln w="38160">
            <a:solidFill>
              <a:srgbClr val="CC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201" name="Group 85"/>
          <p:cNvGrpSpPr>
            <a:grpSpLocks/>
          </p:cNvGrpSpPr>
          <p:nvPr/>
        </p:nvGrpSpPr>
        <p:grpSpPr bwMode="auto">
          <a:xfrm>
            <a:off x="6318749" y="8027394"/>
            <a:ext cx="1821804" cy="582412"/>
            <a:chOff x="2943" y="3601"/>
            <a:chExt cx="807" cy="258"/>
          </a:xfrm>
        </p:grpSpPr>
        <p:sp>
          <p:nvSpPr>
            <p:cNvPr id="202" name="Rectangle 86"/>
            <p:cNvSpPr>
              <a:spLocks noChangeArrowheads="1"/>
            </p:cNvSpPr>
            <p:nvPr/>
          </p:nvSpPr>
          <p:spPr bwMode="auto">
            <a:xfrm>
              <a:off x="2943" y="3601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203" name="Line 87"/>
            <p:cNvSpPr>
              <a:spLocks noChangeShapeType="1"/>
            </p:cNvSpPr>
            <p:nvPr/>
          </p:nvSpPr>
          <p:spPr bwMode="auto">
            <a:xfrm>
              <a:off x="3462" y="3731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sp>
        <p:nvSpPr>
          <p:cNvPr id="205" name="Rectangle 204"/>
          <p:cNvSpPr/>
          <p:nvPr/>
        </p:nvSpPr>
        <p:spPr>
          <a:xfrm>
            <a:off x="8888882" y="7246005"/>
            <a:ext cx="2818772" cy="962295"/>
          </a:xfrm>
          <a:prstGeom prst="rect">
            <a:avLst/>
          </a:prstGeom>
        </p:spPr>
        <p:txBody>
          <a:bodyPr wrap="none" lIns="130028" tIns="65014" rIns="130028" bIns="65014">
            <a:spAutoFit/>
          </a:bodyPr>
          <a:lstStyle/>
          <a:p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Current compression levels:</a:t>
            </a:r>
          </a:p>
          <a:p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100G become ~55G</a:t>
            </a:r>
          </a:p>
          <a:p>
            <a:r>
              <a:rPr lang="en-GB" sz="1800" dirty="0">
                <a:sym typeface="Wingdings"/>
              </a:rPr>
              <a:t> 45%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21027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28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81806" y="2285206"/>
            <a:ext cx="6654006" cy="6400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400" dirty="0"/>
              <a:t>We had looked at magnets, but none of the available ones were quite right, then --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The </a:t>
            </a:r>
            <a:r>
              <a:rPr lang="en-US" sz="2400" dirty="0" err="1"/>
              <a:t>BaBar</a:t>
            </a:r>
            <a:r>
              <a:rPr lang="en-US" sz="2400" dirty="0"/>
              <a:t> magnet secured from SLAC after </a:t>
            </a:r>
            <a:r>
              <a:rPr lang="en-US" sz="2400" dirty="0" err="1"/>
              <a:t>SuperB</a:t>
            </a:r>
            <a:r>
              <a:rPr lang="en-US" sz="2400" dirty="0"/>
              <a:t> canceled, arrived at BNL in February 2015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Considerable additional equipment also acquired (power supplies, dump resistor, quench protection, cryogenic equipment)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Already passed a 100A low power cold test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Well suited to our needs without compromises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1.5 T central field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2.8 m diameter bore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3.8 m long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1.4X</a:t>
            </a:r>
            <a:r>
              <a:rPr lang="en-US" sz="2400" baseline="-25000" dirty="0"/>
              <a:t>0</a:t>
            </a:r>
            <a:r>
              <a:rPr lang="en-US" sz="2400" dirty="0"/>
              <a:t> </a:t>
            </a:r>
            <a:r>
              <a:rPr lang="en-US" sz="2400" dirty="0" err="1"/>
              <a:t>coil+cryostat</a:t>
            </a:r>
            <a:endParaRPr lang="en-US" sz="2400" dirty="0"/>
          </a:p>
        </p:txBody>
      </p:sp>
      <p:pic>
        <p:nvPicPr>
          <p:cNvPr id="4" name="Picture 3" descr="P10101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06" y="532606"/>
            <a:ext cx="4191000" cy="4191000"/>
          </a:xfrm>
          <a:prstGeom prst="rect">
            <a:avLst/>
          </a:prstGeom>
        </p:spPr>
      </p:pic>
      <p:pic>
        <p:nvPicPr>
          <p:cNvPr id="5" name="Picture 4" descr="P101017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06" y="4799806"/>
            <a:ext cx="4191000" cy="4191000"/>
          </a:xfrm>
          <a:prstGeom prst="rect">
            <a:avLst/>
          </a:prstGeom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6768306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BaBar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Magnet</a:t>
            </a:r>
          </a:p>
        </p:txBody>
      </p:sp>
      <p:sp>
        <p:nvSpPr>
          <p:cNvPr id="9" name="Rectangle 8"/>
          <p:cNvSpPr/>
          <p:nvPr/>
        </p:nvSpPr>
        <p:spPr>
          <a:xfrm>
            <a:off x="4901406" y="7619206"/>
            <a:ext cx="25908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This really gave a tremendous boost to this project!</a:t>
            </a:r>
          </a:p>
        </p:txBody>
      </p:sp>
    </p:spTree>
    <p:extLst>
      <p:ext uri="{BB962C8B-B14F-4D97-AF65-F5344CB8AC3E}">
        <p14:creationId xmlns:p14="http://schemas.microsoft.com/office/powerpoint/2010/main" val="168288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29</a:t>
            </a:fld>
            <a:endParaRPr 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18307" r="20612" b="8543"/>
          <a:stretch>
            <a:fillRect/>
          </a:stretch>
        </p:blipFill>
        <p:spPr bwMode="auto">
          <a:xfrm>
            <a:off x="405607" y="2056606"/>
            <a:ext cx="11658600" cy="749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04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>
                <a:solidFill>
                  <a:srgbClr val="000000"/>
                </a:solidFill>
                <a:latin typeface="Arial Narrow" charset="0"/>
              </a:rPr>
              <a:t>Assembly Instructions </a:t>
            </a:r>
            <a:r>
              <a:rPr lang="en-US" sz="4800" dirty="0">
                <a:solidFill>
                  <a:srgbClr val="000000"/>
                </a:solidFill>
                <a:latin typeface="Arial Narrow" charset="0"/>
                <a:sym typeface="Wingdings"/>
              </a:rPr>
              <a:t>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59456" y="1891069"/>
            <a:ext cx="3261519" cy="392908"/>
          </a:xfrm>
          <a:prstGeom prst="rect">
            <a:avLst/>
          </a:prstGeom>
          <a:solidFill>
            <a:schemeClr val="bg1"/>
          </a:solidFill>
        </p:spPr>
        <p:txBody>
          <a:bodyPr wrap="none" lIns="130028" tIns="65014" rIns="130028" bIns="65014" rtlCol="0">
            <a:spAutoFit/>
          </a:bodyPr>
          <a:lstStyle/>
          <a:p>
            <a:r>
              <a:rPr lang="sv-SE" sz="1700" b="1" i="1" dirty="0">
                <a:solidFill>
                  <a:srgbClr val="FF0000"/>
                </a:solidFill>
              </a:rPr>
              <a:t>Första </a:t>
            </a:r>
            <a:r>
              <a:rPr lang="sv-SE" sz="1700" b="1" i="1" dirty="0" err="1">
                <a:solidFill>
                  <a:srgbClr val="FF0000"/>
                </a:solidFill>
              </a:rPr>
              <a:t>HCal</a:t>
            </a:r>
            <a:r>
              <a:rPr lang="sv-SE" sz="1700" b="1" i="1" dirty="0">
                <a:solidFill>
                  <a:srgbClr val="FF0000"/>
                </a:solidFill>
              </a:rPr>
              <a:t>-modulinstallationen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89245" y="2348563"/>
            <a:ext cx="2222678" cy="777629"/>
          </a:xfrm>
          <a:prstGeom prst="rect">
            <a:avLst/>
          </a:prstGeom>
          <a:solidFill>
            <a:schemeClr val="bg1"/>
          </a:solidFill>
        </p:spPr>
        <p:txBody>
          <a:bodyPr wrap="none" lIns="130028" tIns="65014" rIns="130028" bIns="65014" rtlCol="0">
            <a:spAutoFit/>
          </a:bodyPr>
          <a:lstStyle/>
          <a:p>
            <a:r>
              <a:rPr lang="sv-SE" sz="1400" b="1" dirty="0">
                <a:solidFill>
                  <a:srgbClr val="FF0000"/>
                </a:solidFill>
              </a:rPr>
              <a:t>Lyftande svängtapp</a:t>
            </a:r>
            <a:br>
              <a:rPr lang="sv-SE" sz="1400" b="1" dirty="0">
                <a:solidFill>
                  <a:srgbClr val="FF0000"/>
                </a:solidFill>
              </a:rPr>
            </a:br>
            <a:r>
              <a:rPr lang="sv-SE" sz="1400" b="1" i="1" dirty="0">
                <a:solidFill>
                  <a:srgbClr val="FF0000"/>
                </a:solidFill>
              </a:rPr>
              <a:t>Första modulen </a:t>
            </a:r>
            <a:r>
              <a:rPr lang="sv-SE" sz="1400" b="1" i="1" dirty="0" err="1">
                <a:solidFill>
                  <a:srgbClr val="FF0000"/>
                </a:solidFill>
              </a:rPr>
              <a:t>shimsad</a:t>
            </a:r>
            <a:br>
              <a:rPr lang="sv-SE" sz="1400" b="1" i="1" dirty="0">
                <a:solidFill>
                  <a:srgbClr val="FF0000"/>
                </a:solidFill>
              </a:rPr>
            </a:br>
            <a:r>
              <a:rPr lang="sv-SE" sz="1400" b="1" i="1" dirty="0">
                <a:solidFill>
                  <a:srgbClr val="FF0000"/>
                </a:solidFill>
              </a:rPr>
              <a:t>undersökt och injusterad</a:t>
            </a:r>
            <a:r>
              <a:rPr lang="sv-SE" sz="1400" b="1" dirty="0">
                <a:solidFill>
                  <a:srgbClr val="FF0000"/>
                </a:solidFill>
              </a:rPr>
              <a:t>.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556053" y="2177885"/>
            <a:ext cx="984010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Fastsatt med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nästa modul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90444" y="2605303"/>
            <a:ext cx="948706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Bultad till </a:t>
            </a:r>
          </a:p>
          <a:p>
            <a:r>
              <a:rPr lang="sv-SE" sz="1300" i="1" dirty="0">
                <a:solidFill>
                  <a:schemeClr val="tx1"/>
                </a:solidFill>
              </a:rPr>
              <a:t>ändplattorna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39620" y="3383834"/>
            <a:ext cx="1157390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Bultad till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hållaren en sida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38125" y="3506908"/>
            <a:ext cx="1041401" cy="600164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 err="1">
                <a:solidFill>
                  <a:schemeClr val="tx1"/>
                </a:solidFill>
              </a:rPr>
              <a:t>HCal</a:t>
            </a:r>
            <a:r>
              <a:rPr lang="sv-SE" sz="1300" i="1" dirty="0">
                <a:solidFill>
                  <a:schemeClr val="tx1"/>
                </a:solidFill>
              </a:rPr>
              <a:t>-moduler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förberedda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för installation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411602" y="5031849"/>
            <a:ext cx="1716523" cy="23083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500" b="1" i="1" dirty="0">
                <a:solidFill>
                  <a:schemeClr val="tx1"/>
                </a:solidFill>
              </a:rPr>
              <a:t>Byggnadsställningar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217293" y="5546302"/>
            <a:ext cx="2308324" cy="43088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b="1" dirty="0">
                <a:solidFill>
                  <a:schemeClr val="tx1"/>
                </a:solidFill>
              </a:rPr>
              <a:t>Kartläggning av magnetflöden</a:t>
            </a:r>
            <a:br>
              <a:rPr lang="sv-SE" sz="1400" b="1" dirty="0">
                <a:solidFill>
                  <a:schemeClr val="tx1"/>
                </a:solidFill>
              </a:rPr>
            </a:br>
            <a:r>
              <a:rPr lang="sv-SE" sz="1400" b="1" dirty="0">
                <a:solidFill>
                  <a:schemeClr val="tx1"/>
                </a:solidFill>
              </a:rPr>
              <a:t>innan inre </a:t>
            </a:r>
            <a:r>
              <a:rPr lang="sv-SE" sz="1400" b="1" dirty="0" err="1">
                <a:solidFill>
                  <a:schemeClr val="tx1"/>
                </a:solidFill>
              </a:rPr>
              <a:t>HCal</a:t>
            </a:r>
            <a:r>
              <a:rPr lang="sv-SE" sz="1400" b="1" dirty="0">
                <a:solidFill>
                  <a:schemeClr val="tx1"/>
                </a:solidFill>
              </a:rPr>
              <a:t>-installationen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69507" y="3217953"/>
            <a:ext cx="2131463" cy="60016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v-SE" sz="1300" b="1" dirty="0">
                <a:solidFill>
                  <a:srgbClr val="FF0000"/>
                </a:solidFill>
              </a:rPr>
              <a:t>Yttre </a:t>
            </a:r>
            <a:r>
              <a:rPr lang="sv-SE" sz="1300" b="1" dirty="0" err="1">
                <a:solidFill>
                  <a:srgbClr val="FF0000"/>
                </a:solidFill>
              </a:rPr>
              <a:t>HCal</a:t>
            </a:r>
            <a:r>
              <a:rPr lang="sv-SE" sz="1300" b="1" dirty="0">
                <a:solidFill>
                  <a:srgbClr val="FF0000"/>
                </a:solidFill>
              </a:rPr>
              <a:t> fungerar som stödstruktur för detektorn och retur av magnetiskt flöde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66249" y="6532721"/>
            <a:ext cx="747821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</a:t>
            </a:r>
            <a:r>
              <a:rPr lang="sv-SE" sz="1300" i="1" dirty="0" err="1">
                <a:solidFill>
                  <a:schemeClr val="tx1"/>
                </a:solidFill>
              </a:rPr>
              <a:t>balkstöd</a:t>
            </a:r>
            <a:r>
              <a:rPr lang="sv-SE" sz="13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56437" y="6053845"/>
            <a:ext cx="649296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Stödring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54079" y="6243803"/>
            <a:ext cx="1211276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Inre </a:t>
            </a:r>
            <a:r>
              <a:rPr lang="sv-SE" sz="1300" i="1" dirty="0" err="1">
                <a:solidFill>
                  <a:schemeClr val="tx1"/>
                </a:solidFill>
              </a:rPr>
              <a:t>HCal</a:t>
            </a:r>
            <a:r>
              <a:rPr lang="sv-SE" sz="1300" i="1" dirty="0">
                <a:solidFill>
                  <a:schemeClr val="tx1"/>
                </a:solidFill>
              </a:rPr>
              <a:t>-modul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071456" y="6447138"/>
            <a:ext cx="1190894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monteringsfixtur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39489" y="8416193"/>
            <a:ext cx="1220443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I-balkförlängning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68062" y="7565409"/>
            <a:ext cx="747821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</a:t>
            </a:r>
            <a:r>
              <a:rPr lang="sv-SE" sz="1300" i="1" dirty="0" err="1">
                <a:solidFill>
                  <a:schemeClr val="tx1"/>
                </a:solidFill>
              </a:rPr>
              <a:t>balkstöd</a:t>
            </a:r>
            <a:r>
              <a:rPr lang="sv-SE" sz="13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48703" y="6677226"/>
            <a:ext cx="778830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Kort I-balk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23819" y="7782119"/>
            <a:ext cx="948292" cy="21882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b="1" dirty="0">
                <a:solidFill>
                  <a:schemeClr val="tx1"/>
                </a:solidFill>
              </a:rPr>
              <a:t>Linjärskenor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20802" y="8199481"/>
            <a:ext cx="651308" cy="21882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v-SE" sz="1400" i="1" dirty="0">
                <a:solidFill>
                  <a:schemeClr val="tx1"/>
                </a:solidFill>
              </a:rPr>
              <a:t>Vagn       </a:t>
            </a:r>
            <a:endParaRPr lang="sv-SE" sz="1400" b="1" dirty="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90322" y="8413508"/>
            <a:ext cx="1522845" cy="43765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i="1" dirty="0">
                <a:solidFill>
                  <a:schemeClr val="tx1"/>
                </a:solidFill>
              </a:rPr>
              <a:t>Detektorinstallation</a:t>
            </a:r>
            <a:br>
              <a:rPr lang="sv-SE" sz="1400" i="1" dirty="0">
                <a:solidFill>
                  <a:schemeClr val="tx1"/>
                </a:solidFill>
              </a:rPr>
            </a:br>
            <a:endParaRPr lang="sv-SE" sz="1400" b="1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72827" y="2057677"/>
            <a:ext cx="4228116" cy="437656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sPHENIX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Monteringsföljd</a:t>
            </a:r>
            <a:endParaRPr lang="sv-SE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9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– the Concept</a:t>
            </a:r>
          </a:p>
        </p:txBody>
      </p:sp>
      <p:sp>
        <p:nvSpPr>
          <p:cNvPr id="3" name="Rectangle 2"/>
          <p:cNvSpPr/>
          <p:nvPr/>
        </p:nvSpPr>
        <p:spPr>
          <a:xfrm>
            <a:off x="7644606" y="3209468"/>
            <a:ext cx="5486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Hadronic Calorimeter(s)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Electromagnetic Calorimeter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Time Projection Chamber (TPC)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Minimum Bias Detector (MDB)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Intermediate Tracker (INTT)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 err="1">
                <a:solidFill>
                  <a:srgbClr val="800000"/>
                </a:solidFill>
                <a:latin typeface="Arial Narrow Bold"/>
                <a:cs typeface="Arial Narrow Bold"/>
              </a:rPr>
              <a:t>MicroVertex</a:t>
            </a: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 Detector (MVTX)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601156-6491-454C-B9A2-B5C5B9C79E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5" r="8140"/>
          <a:stretch/>
        </p:blipFill>
        <p:spPr>
          <a:xfrm>
            <a:off x="619534" y="2296908"/>
            <a:ext cx="6186475" cy="699869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CB27230-2EC1-9745-8E0D-2F1B51D830BA}"/>
              </a:ext>
            </a:extLst>
          </p:cNvPr>
          <p:cNvCxnSpPr>
            <a:cxnSpLocks/>
          </p:cNvCxnSpPr>
          <p:nvPr/>
        </p:nvCxnSpPr>
        <p:spPr bwMode="auto">
          <a:xfrm flipH="1">
            <a:off x="4749006" y="3580606"/>
            <a:ext cx="2819400" cy="11430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CFCAA5-344D-E942-A018-6BCB274DA0E6}"/>
              </a:ext>
            </a:extLst>
          </p:cNvPr>
          <p:cNvCxnSpPr>
            <a:cxnSpLocks/>
          </p:cNvCxnSpPr>
          <p:nvPr/>
        </p:nvCxnSpPr>
        <p:spPr bwMode="auto">
          <a:xfrm flipH="1">
            <a:off x="4139406" y="4037806"/>
            <a:ext cx="3429000" cy="125709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C9E3BA-B1F6-0E47-A135-BCE08C7F35F7}"/>
              </a:ext>
            </a:extLst>
          </p:cNvPr>
          <p:cNvCxnSpPr>
            <a:cxnSpLocks/>
          </p:cNvCxnSpPr>
          <p:nvPr/>
        </p:nvCxnSpPr>
        <p:spPr bwMode="auto">
          <a:xfrm flipH="1">
            <a:off x="4063206" y="4533311"/>
            <a:ext cx="3429000" cy="1257095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CC677CF-46D9-2A47-87CE-1C76C26128A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29806" y="5752101"/>
            <a:ext cx="4038600" cy="152216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93F727-9193-6147-8A23-788C0D25B14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29806" y="5752102"/>
            <a:ext cx="4038600" cy="247670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433612F-1A83-6B43-9ACB-DA538E82F9C0}"/>
              </a:ext>
            </a:extLst>
          </p:cNvPr>
          <p:cNvCxnSpPr>
            <a:cxnSpLocks/>
          </p:cNvCxnSpPr>
          <p:nvPr/>
        </p:nvCxnSpPr>
        <p:spPr bwMode="auto">
          <a:xfrm flipH="1">
            <a:off x="4901406" y="5066711"/>
            <a:ext cx="2667000" cy="1054477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9837387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– the Concept</a:t>
            </a:r>
          </a:p>
        </p:txBody>
      </p:sp>
      <p:sp>
        <p:nvSpPr>
          <p:cNvPr id="3" name="Rectangle 2"/>
          <p:cNvSpPr/>
          <p:nvPr/>
        </p:nvSpPr>
        <p:spPr>
          <a:xfrm>
            <a:off x="7644606" y="3209468"/>
            <a:ext cx="5486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Hadronic Calorimeter(s)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Electromagnetic Calorimeter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Time Projection Chamber (TPC)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Minimum Bias Detector (MDB)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Intermediate Tracker (INTT)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dirty="0">
              <a:solidFill>
                <a:srgbClr val="800000"/>
              </a:solidFill>
              <a:latin typeface="Arial Narrow Bold"/>
              <a:cs typeface="Arial Narrow Bold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 err="1">
                <a:solidFill>
                  <a:srgbClr val="800000"/>
                </a:solidFill>
                <a:latin typeface="Arial Narrow Bold"/>
                <a:cs typeface="Arial Narrow Bold"/>
              </a:rPr>
              <a:t>MicroVertex</a:t>
            </a: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 Detector (MVTX)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</a:t>
            </a:fld>
            <a:endParaRPr lang="en-US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993FD6B-562B-684E-8E69-190B4B7EA5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2" t="614" r="27512" b="1843"/>
          <a:stretch/>
        </p:blipFill>
        <p:spPr bwMode="auto">
          <a:xfrm>
            <a:off x="977347" y="2183024"/>
            <a:ext cx="6019318" cy="72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CB27230-2EC1-9745-8E0D-2F1B51D830BA}"/>
              </a:ext>
            </a:extLst>
          </p:cNvPr>
          <p:cNvCxnSpPr>
            <a:cxnSpLocks/>
          </p:cNvCxnSpPr>
          <p:nvPr/>
        </p:nvCxnSpPr>
        <p:spPr bwMode="auto">
          <a:xfrm flipH="1">
            <a:off x="4749006" y="3580606"/>
            <a:ext cx="2819400" cy="11430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CFCAA5-344D-E942-A018-6BCB274DA0E6}"/>
              </a:ext>
            </a:extLst>
          </p:cNvPr>
          <p:cNvCxnSpPr>
            <a:cxnSpLocks/>
          </p:cNvCxnSpPr>
          <p:nvPr/>
        </p:nvCxnSpPr>
        <p:spPr bwMode="auto">
          <a:xfrm flipH="1">
            <a:off x="4139406" y="4037806"/>
            <a:ext cx="3429000" cy="125709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C9E3BA-B1F6-0E47-A135-BCE08C7F35F7}"/>
              </a:ext>
            </a:extLst>
          </p:cNvPr>
          <p:cNvCxnSpPr>
            <a:cxnSpLocks/>
          </p:cNvCxnSpPr>
          <p:nvPr/>
        </p:nvCxnSpPr>
        <p:spPr bwMode="auto">
          <a:xfrm flipH="1">
            <a:off x="4063206" y="4533311"/>
            <a:ext cx="3429000" cy="125709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CC677CF-46D9-2A47-87CE-1C76C26128A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29806" y="5752101"/>
            <a:ext cx="4038600" cy="152216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93F727-9193-6147-8A23-788C0D25B14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29806" y="5752102"/>
            <a:ext cx="4038600" cy="247670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433612F-1A83-6B43-9ACB-DA538E82F9C0}"/>
              </a:ext>
            </a:extLst>
          </p:cNvPr>
          <p:cNvCxnSpPr>
            <a:cxnSpLocks/>
          </p:cNvCxnSpPr>
          <p:nvPr/>
        </p:nvCxnSpPr>
        <p:spPr bwMode="auto">
          <a:xfrm flipH="1">
            <a:off x="4901406" y="5066711"/>
            <a:ext cx="2667000" cy="105447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992833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 – Calorimetry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5" t="32259" r="6876" b="25806"/>
          <a:stretch>
            <a:fillRect/>
          </a:stretch>
        </p:blipFill>
        <p:spPr bwMode="auto">
          <a:xfrm>
            <a:off x="5968206" y="1310648"/>
            <a:ext cx="6770077" cy="463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24" y="2056606"/>
            <a:ext cx="4135582" cy="535192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35239" y="7563748"/>
            <a:ext cx="2851768" cy="1579458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Outer HCAL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3.5λ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Magnet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1.4X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Inner HCAL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1λ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EMCAL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18X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0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1λ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39606" y="6171406"/>
            <a:ext cx="5410200" cy="3217335"/>
          </a:xfrm>
          <a:prstGeom prst="rect">
            <a:avLst/>
          </a:prstGeom>
        </p:spPr>
        <p:txBody>
          <a:bodyPr/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sz="2000" dirty="0">
                <a:cs typeface="Helvetica Neue Light"/>
              </a:rPr>
              <a:t>HCAL steel and scintillating tiles with wavelength shifting fiber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>
                <a:cs typeface="Helvetica Neue Light"/>
              </a:rPr>
              <a:t>2 longitudinal segments. 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>
                <a:cs typeface="Helvetica Neue Light"/>
              </a:rPr>
              <a:t>An Inner </a:t>
            </a:r>
            <a:r>
              <a:rPr lang="en-US" sz="1800" dirty="0" err="1">
                <a:cs typeface="Helvetica Neue Light"/>
              </a:rPr>
              <a:t>HCal</a:t>
            </a:r>
            <a:r>
              <a:rPr lang="en-US" sz="1800" dirty="0">
                <a:cs typeface="Helvetica Neue Light"/>
              </a:rPr>
              <a:t> inside the solenoid. 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>
                <a:cs typeface="Helvetica Neue Light"/>
              </a:rPr>
              <a:t>An Outer </a:t>
            </a:r>
            <a:r>
              <a:rPr lang="en-US" sz="1800" dirty="0" err="1">
                <a:cs typeface="Helvetica Neue Light"/>
              </a:rPr>
              <a:t>HCal</a:t>
            </a:r>
            <a:r>
              <a:rPr lang="en-US" sz="1800" dirty="0">
                <a:cs typeface="Helvetica Neue Light"/>
              </a:rPr>
              <a:t>  outside the solenoid.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err="1">
                <a:cs typeface="Helvetica Neue Light"/>
              </a:rPr>
              <a:t>Δη</a:t>
            </a:r>
            <a:r>
              <a:rPr lang="en-US" sz="1800" dirty="0">
                <a:cs typeface="Helvetica Neue Light"/>
              </a:rPr>
              <a:t> x </a:t>
            </a:r>
            <a:r>
              <a:rPr lang="en-US" sz="1800" dirty="0" err="1">
                <a:cs typeface="Helvetica Neue Light"/>
              </a:rPr>
              <a:t>Δφ</a:t>
            </a:r>
            <a:r>
              <a:rPr lang="en-US" sz="1800" dirty="0">
                <a:cs typeface="Helvetica Neue Light"/>
              </a:rPr>
              <a:t> ≈ 0.1 x 0.1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>
                <a:cs typeface="Helvetica Neue Light"/>
              </a:rPr>
              <a:t>2 x 24 x 64 readout channels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err="1">
                <a:cs typeface="Helvetica Neue Light"/>
              </a:rPr>
              <a:t>σ</a:t>
            </a:r>
            <a:r>
              <a:rPr lang="en-US" sz="1800" baseline="-25000" dirty="0" err="1">
                <a:cs typeface="Helvetica Neue Light"/>
              </a:rPr>
              <a:t>E</a:t>
            </a:r>
            <a:r>
              <a:rPr lang="en-US" sz="1800" dirty="0">
                <a:cs typeface="Helvetica Neue Light"/>
              </a:rPr>
              <a:t>/E &lt; 100%/√E (single particle)</a:t>
            </a:r>
          </a:p>
          <a:p>
            <a:pPr eaLnBrk="1" hangingPunct="1">
              <a:spcBef>
                <a:spcPts val="600"/>
              </a:spcBef>
            </a:pPr>
            <a:r>
              <a:rPr lang="en-US" sz="2000" dirty="0" err="1">
                <a:cs typeface="Helvetica Neue Light"/>
              </a:rPr>
              <a:t>SiPM</a:t>
            </a:r>
            <a:r>
              <a:rPr lang="en-US" sz="2000" dirty="0">
                <a:cs typeface="Helvetica Neue Light"/>
              </a:rPr>
              <a:t> Readout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644814-3DBA-7046-A1E7-F41DB091BC34}"/>
              </a:ext>
            </a:extLst>
          </p:cNvPr>
          <p:cNvSpPr txBox="1"/>
          <p:nvPr/>
        </p:nvSpPr>
        <p:spPr>
          <a:xfrm>
            <a:off x="4215606" y="6090503"/>
            <a:ext cx="5179219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We  have already presented the calorimeters last time, I’ll focus on the tracking (and the TPC) today</a:t>
            </a:r>
          </a:p>
        </p:txBody>
      </p:sp>
    </p:spTree>
    <p:extLst>
      <p:ext uri="{BB962C8B-B14F-4D97-AF65-F5344CB8AC3E}">
        <p14:creationId xmlns:p14="http://schemas.microsoft.com/office/powerpoint/2010/main" val="4241380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406" y="7847806"/>
            <a:ext cx="2864224" cy="1600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t="6190" r="18163" b="3106"/>
          <a:stretch/>
        </p:blipFill>
        <p:spPr>
          <a:xfrm>
            <a:off x="6577806" y="4977528"/>
            <a:ext cx="6019800" cy="45466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24022" y="5981204"/>
            <a:ext cx="893758" cy="621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TPC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86691" y="7327786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MVTX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691483" y="7250868"/>
            <a:ext cx="896223" cy="3336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437309" y="6602649"/>
            <a:ext cx="913092" cy="538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INTT</a:t>
            </a: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9813503" y="6871941"/>
            <a:ext cx="623807" cy="14035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Three Tracker Components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81806" y="2056606"/>
            <a:ext cx="122301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Micro-Vertex Detector (MVTX) 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Three-layers identical to Inner ALICE ITS ( r = 2.3cm, 3.1 cm, 3.9 cm)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Intermediate Silicon Strip Tracker (INTT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) Four layer Si strip detector.  (r = 6 cm, 8 cm, 10 cm, 12 cm)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Compact Time Projection Chamber (TPC) 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(20 cm &lt; r &lt; 78 cm) 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All cover at minimum | </a:t>
            </a:r>
            <a:r>
              <a:rPr lang="en-US" sz="3200" dirty="0">
                <a:solidFill>
                  <a:srgbClr val="606060"/>
                </a:solidFill>
                <a:latin typeface="Symbol" charset="2"/>
                <a:cs typeface="Symbol" charset="2"/>
              </a:rPr>
              <a:t>h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 | &lt; 1.1 and 2</a:t>
            </a:r>
            <a:r>
              <a:rPr lang="en-US" sz="3200" dirty="0">
                <a:solidFill>
                  <a:srgbClr val="606060"/>
                </a:solidFill>
                <a:latin typeface="Symbol" charset="2"/>
                <a:cs typeface="Symbol" charset="2"/>
              </a:rPr>
              <a:t>p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 in azimuth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5533" y="5809518"/>
            <a:ext cx="2097873" cy="19620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72" y="5942806"/>
            <a:ext cx="3111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8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Streaming Readout Detectors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B700D1BE-80E1-0242-9E0F-0FE86B317B06}"/>
              </a:ext>
            </a:extLst>
          </p:cNvPr>
          <p:cNvSpPr txBox="1">
            <a:spLocks/>
          </p:cNvSpPr>
          <p:nvPr/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tx1">
                    <a:tint val="75000"/>
                  </a:schemeClr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 marL="742950" indent="-28575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 marL="11430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 marL="16002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 marL="20574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fld id="{7D854EC2-8F58-5C4F-8AEB-33CAAE66C4B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AB3B4D9-8F94-414C-9577-027906A3A3C1}"/>
              </a:ext>
            </a:extLst>
          </p:cNvPr>
          <p:cNvSpPr txBox="1">
            <a:spLocks/>
          </p:cNvSpPr>
          <p:nvPr/>
        </p:nvSpPr>
        <p:spPr>
          <a:xfrm>
            <a:off x="1243806" y="2285206"/>
            <a:ext cx="1981200" cy="914400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4400" b="1" dirty="0"/>
              <a:t>TPC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D7AE77-36E1-AB42-A0BC-C0222AFBFB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0"/>
          <a:stretch/>
        </p:blipFill>
        <p:spPr>
          <a:xfrm>
            <a:off x="253206" y="4495006"/>
            <a:ext cx="6033366" cy="38851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A40E8C0-3E10-0943-8788-2720D8281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9806" y="3885406"/>
            <a:ext cx="5245100" cy="418294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A040996-CB95-0140-97B5-68486A5D55EB}"/>
              </a:ext>
            </a:extLst>
          </p:cNvPr>
          <p:cNvSpPr txBox="1">
            <a:spLocks/>
          </p:cNvSpPr>
          <p:nvPr/>
        </p:nvSpPr>
        <p:spPr>
          <a:xfrm>
            <a:off x="6958806" y="2361406"/>
            <a:ext cx="1981200" cy="914400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4400" b="1" dirty="0"/>
              <a:t>MVTX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B27077-A6FF-3B4A-A05B-8E008AE59DB9}"/>
              </a:ext>
            </a:extLst>
          </p:cNvPr>
          <p:cNvCxnSpPr/>
          <p:nvPr/>
        </p:nvCxnSpPr>
        <p:spPr bwMode="auto">
          <a:xfrm>
            <a:off x="8863806" y="3123406"/>
            <a:ext cx="1524000" cy="17526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425281F-D9E3-794A-B727-18F737C41D37}"/>
              </a:ext>
            </a:extLst>
          </p:cNvPr>
          <p:cNvSpPr txBox="1">
            <a:spLocks/>
          </p:cNvSpPr>
          <p:nvPr/>
        </p:nvSpPr>
        <p:spPr>
          <a:xfrm>
            <a:off x="4749006" y="3123406"/>
            <a:ext cx="2057400" cy="990600"/>
          </a:xfrm>
          <a:prstGeom prst="rect">
            <a:avLst/>
          </a:prstGeom>
          <a:ln>
            <a:solidFill>
              <a:srgbClr val="262699"/>
            </a:solidFill>
          </a:ln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1200"/>
              </a:spcBef>
            </a:pPr>
            <a:r>
              <a:rPr lang="en-US" sz="2000" dirty="0"/>
              <a:t>I will mostly concentrate on the TPC.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868D98F-AAF8-944D-B30E-26AEF166FA03}"/>
              </a:ext>
            </a:extLst>
          </p:cNvPr>
          <p:cNvCxnSpPr>
            <a:stCxn id="16" idx="2"/>
          </p:cNvCxnSpPr>
          <p:nvPr/>
        </p:nvCxnSpPr>
        <p:spPr bwMode="auto">
          <a:xfrm>
            <a:off x="2234406" y="3199606"/>
            <a:ext cx="609600" cy="1447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AB59401-7E31-4940-A648-43892848549A}"/>
              </a:ext>
            </a:extLst>
          </p:cNvPr>
          <p:cNvSpPr txBox="1">
            <a:spLocks/>
          </p:cNvSpPr>
          <p:nvPr/>
        </p:nvSpPr>
        <p:spPr>
          <a:xfrm>
            <a:off x="1853406" y="8457406"/>
            <a:ext cx="3581400" cy="9906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1200"/>
              </a:spcBef>
            </a:pPr>
            <a:r>
              <a:rPr lang="en-US" sz="2400" dirty="0"/>
              <a:t>This is a next-gen “gate-less” TPC design</a:t>
            </a:r>
          </a:p>
        </p:txBody>
      </p:sp>
    </p:spTree>
    <p:extLst>
      <p:ext uri="{BB962C8B-B14F-4D97-AF65-F5344CB8AC3E}">
        <p14:creationId xmlns:p14="http://schemas.microsoft.com/office/powerpoint/2010/main" val="659871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Data and more data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02727B-CAB9-3A41-9785-E83028152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2" y="2088371"/>
            <a:ext cx="2864224" cy="1600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ABFED2-D941-E046-AF05-8B70917C4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47" y="3752118"/>
            <a:ext cx="1675059" cy="15666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AECB6B-8479-8642-ADD7-D48B35C6A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06" y="5257006"/>
            <a:ext cx="2044700" cy="1752600"/>
          </a:xfrm>
          <a:prstGeom prst="rect">
            <a:avLst/>
          </a:prstGeom>
        </p:spPr>
      </p:pic>
      <p:sp>
        <p:nvSpPr>
          <p:cNvPr id="23" name="Text Box 2">
            <a:extLst>
              <a:ext uri="{FF2B5EF4-FFF2-40B4-BE49-F238E27FC236}">
                <a16:creationId xmlns:a16="http://schemas.microsoft.com/office/drawing/2014/main" id="{ED4043CE-11B2-9344-8DBC-6F6AEFB6D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136" y="2361406"/>
            <a:ext cx="951776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MVTX  (MAPS)    											  		</a:t>
            </a:r>
            <a:r>
              <a:rPr lang="en-US" sz="3200" b="1" dirty="0">
                <a:solidFill>
                  <a:srgbClr val="FF0000"/>
                </a:solidFill>
                <a:latin typeface="Arial Narrow" charset="0"/>
              </a:rPr>
              <a:t>~ 20GBit/s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Intermediate Silicon Strip Tracker (INTT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)  		</a:t>
            </a:r>
            <a:r>
              <a:rPr lang="en-US" sz="3200" b="1" dirty="0">
                <a:solidFill>
                  <a:srgbClr val="FF0000"/>
                </a:solidFill>
                <a:latin typeface="Arial Narrow" charset="0"/>
              </a:rPr>
              <a:t>~ 7GBit/s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Compact Time Projection Chamber (TPC)  		</a:t>
            </a:r>
            <a:r>
              <a:rPr lang="en-US" sz="3200" b="1" dirty="0">
                <a:solidFill>
                  <a:srgbClr val="FF0000"/>
                </a:solidFill>
                <a:latin typeface="Arial Narrow" charset="0"/>
              </a:rPr>
              <a:t>~ 100Gbit/s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Calorimeters (primarily </a:t>
            </a:r>
            <a:r>
              <a:rPr lang="en-US" sz="3200" b="1" dirty="0" err="1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, hadronic cal.)	 </a:t>
            </a:r>
            <a:r>
              <a:rPr lang="en-US" sz="3200" b="1" dirty="0">
                <a:solidFill>
                  <a:srgbClr val="FF0000"/>
                </a:solidFill>
                <a:latin typeface="Arial Narrow" charset="0"/>
              </a:rPr>
              <a:t>~  8GBit/s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FF0000"/>
                </a:solidFill>
                <a:latin typeface="Arial Narrow" charset="0"/>
              </a:rPr>
              <a:t>																				____________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FF0000"/>
                </a:solidFill>
                <a:latin typeface="Arial Narrow" charset="0"/>
              </a:rPr>
              <a:t>																					  </a:t>
            </a:r>
            <a:r>
              <a:rPr lang="en-US" sz="3200" b="1" dirty="0">
                <a:solidFill>
                  <a:srgbClr val="FF0000"/>
                </a:solidFill>
                <a:latin typeface="Arial Narrow" charset="0"/>
              </a:rPr>
              <a:t>135GBit/s</a:t>
            </a: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					Makes for an event size of about 1MByte (or more)</a:t>
            </a:r>
            <a:endParaRPr lang="en-US" sz="3200" b="1" dirty="0">
              <a:solidFill>
                <a:srgbClr val="FF0000"/>
              </a:solidFill>
              <a:latin typeface="Arial Narrow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75E66E-D5A0-A144-8D82-D71ADC44E3B3}"/>
              </a:ext>
            </a:extLst>
          </p:cNvPr>
          <p:cNvGrpSpPr/>
          <p:nvPr/>
        </p:nvGrpSpPr>
        <p:grpSpPr>
          <a:xfrm>
            <a:off x="3987006" y="2344663"/>
            <a:ext cx="8365332" cy="3445743"/>
            <a:chOff x="3987006" y="2344663"/>
            <a:chExt cx="8365332" cy="344574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85CCC7D-DE8E-D746-8F0E-6520D41651A3}"/>
                </a:ext>
              </a:extLst>
            </p:cNvPr>
            <p:cNvSpPr txBox="1"/>
            <p:nvPr/>
          </p:nvSpPr>
          <p:spPr>
            <a:xfrm>
              <a:off x="3987006" y="2344663"/>
              <a:ext cx="5562600" cy="255454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tx1"/>
                  </a:solidFill>
                </a:rPr>
                <a:t>This number is still changing and depends on our noise levels (and a successful change in the front-end ASIC). Could be more!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88065F5-3B7C-6543-9E8B-C0EA26FF10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18625" y="4406766"/>
              <a:ext cx="959730" cy="62164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ED7FAA0-1348-CD4B-8FC9-0481156D32F0}"/>
                </a:ext>
              </a:extLst>
            </p:cNvPr>
            <p:cNvSpPr/>
            <p:nvPr/>
          </p:nvSpPr>
          <p:spPr bwMode="auto">
            <a:xfrm>
              <a:off x="10278355" y="4799806"/>
              <a:ext cx="2073983" cy="990600"/>
            </a:xfrm>
            <a:prstGeom prst="ellips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pic>
        <p:nvPicPr>
          <p:cNvPr id="13" name="Picture 12" descr="calorimeter_schematic.pdf">
            <a:extLst>
              <a:ext uri="{FF2B5EF4-FFF2-40B4-BE49-F238E27FC236}">
                <a16:creationId xmlns:a16="http://schemas.microsoft.com/office/drawing/2014/main" id="{97F566D1-F38B-8A44-844D-C84846CCF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06" y="7162006"/>
            <a:ext cx="1524000" cy="197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98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TPC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EBF76D-DA1E-5A44-853D-1C0681B1E7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5536" y="2497382"/>
            <a:ext cx="4673600" cy="29473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F010D3-59E0-154F-BF1D-90F03EDB1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1936" y="2497382"/>
            <a:ext cx="964616" cy="28448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FEC19B-EE9F-0F4D-A944-8AEF5B8E5D1C}"/>
              </a:ext>
            </a:extLst>
          </p:cNvPr>
          <p:cNvCxnSpPr>
            <a:cxnSpLocks/>
          </p:cNvCxnSpPr>
          <p:nvPr/>
        </p:nvCxnSpPr>
        <p:spPr>
          <a:xfrm flipH="1">
            <a:off x="11447936" y="2598982"/>
            <a:ext cx="73152" cy="2743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7D433AD-35CF-3441-A3A3-9F4044A9DAB5}"/>
              </a:ext>
            </a:extLst>
          </p:cNvPr>
          <p:cNvSpPr txBox="1"/>
          <p:nvPr/>
        </p:nvSpPr>
        <p:spPr>
          <a:xfrm rot="16200000">
            <a:off x="10497968" y="3492451"/>
            <a:ext cx="2595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16 rows ~1.25 cm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0627CD-F535-B54A-A7B5-7FC6258496FA}"/>
              </a:ext>
            </a:extLst>
          </p:cNvPr>
          <p:cNvCxnSpPr>
            <a:cxnSpLocks/>
          </p:cNvCxnSpPr>
          <p:nvPr/>
        </p:nvCxnSpPr>
        <p:spPr>
          <a:xfrm>
            <a:off x="8399936" y="2598982"/>
            <a:ext cx="21051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529F5BE-0575-C549-B575-890C294488FB}"/>
              </a:ext>
            </a:extLst>
          </p:cNvPr>
          <p:cNvCxnSpPr>
            <a:cxnSpLocks/>
          </p:cNvCxnSpPr>
          <p:nvPr/>
        </p:nvCxnSpPr>
        <p:spPr>
          <a:xfrm>
            <a:off x="8196736" y="3310182"/>
            <a:ext cx="2438400" cy="1930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61">
            <a:extLst>
              <a:ext uri="{FF2B5EF4-FFF2-40B4-BE49-F238E27FC236}">
                <a16:creationId xmlns:a16="http://schemas.microsoft.com/office/drawing/2014/main" id="{1ACD413C-2FCD-404A-A303-F98A29A2B157}"/>
              </a:ext>
            </a:extLst>
          </p:cNvPr>
          <p:cNvSpPr/>
          <p:nvPr/>
        </p:nvSpPr>
        <p:spPr>
          <a:xfrm>
            <a:off x="10431936" y="4630982"/>
            <a:ext cx="548640" cy="6461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F62EDF2-DCEB-3E4F-9A82-41E0BD4DE318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119896" y="4954070"/>
            <a:ext cx="10312040" cy="18143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5C289CA-66F5-5A4C-8351-02CA33AC2ED9}"/>
              </a:ext>
            </a:extLst>
          </p:cNvPr>
          <p:cNvCxnSpPr>
            <a:cxnSpLocks/>
          </p:cNvCxnSpPr>
          <p:nvPr/>
        </p:nvCxnSpPr>
        <p:spPr>
          <a:xfrm flipH="1">
            <a:off x="3946620" y="5240582"/>
            <a:ext cx="6485316" cy="2998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52A769E-4A26-D64A-9054-3B67662B50F4}"/>
              </a:ext>
            </a:extLst>
          </p:cNvPr>
          <p:cNvSpPr txBox="1"/>
          <p:nvPr/>
        </p:nvSpPr>
        <p:spPr>
          <a:xfrm>
            <a:off x="10228737" y="5240583"/>
            <a:ext cx="141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“Wedge”</a:t>
            </a:r>
          </a:p>
        </p:txBody>
      </p:sp>
      <p:sp>
        <p:nvSpPr>
          <p:cNvPr id="20" name="Trapezoid 19">
            <a:extLst>
              <a:ext uri="{FF2B5EF4-FFF2-40B4-BE49-F238E27FC236}">
                <a16:creationId xmlns:a16="http://schemas.microsoft.com/office/drawing/2014/main" id="{B359988E-07CC-6246-A5E3-02DD17264638}"/>
              </a:ext>
            </a:extLst>
          </p:cNvPr>
          <p:cNvSpPr/>
          <p:nvPr/>
        </p:nvSpPr>
        <p:spPr>
          <a:xfrm rot="11027148">
            <a:off x="8119102" y="2604353"/>
            <a:ext cx="186876" cy="732131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31D2BE5-3BA1-1C4D-B377-F62E2B2A8D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4252"/>
          <a:stretch/>
        </p:blipFill>
        <p:spPr>
          <a:xfrm>
            <a:off x="5447992" y="6205782"/>
            <a:ext cx="1335992" cy="2402181"/>
          </a:xfrm>
          <a:prstGeom prst="rect">
            <a:avLst/>
          </a:prstGeom>
        </p:spPr>
      </p:pic>
      <p:sp>
        <p:nvSpPr>
          <p:cNvPr id="23" name="Arrow: Right 46">
            <a:extLst>
              <a:ext uri="{FF2B5EF4-FFF2-40B4-BE49-F238E27FC236}">
                <a16:creationId xmlns:a16="http://schemas.microsoft.com/office/drawing/2014/main" id="{725AB51A-5E68-EC46-8318-97A917E7C775}"/>
              </a:ext>
            </a:extLst>
          </p:cNvPr>
          <p:cNvSpPr/>
          <p:nvPr/>
        </p:nvSpPr>
        <p:spPr>
          <a:xfrm>
            <a:off x="4409594" y="7088686"/>
            <a:ext cx="914400" cy="646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charge</a:t>
            </a:r>
          </a:p>
        </p:txBody>
      </p:sp>
      <p:sp>
        <p:nvSpPr>
          <p:cNvPr id="24" name="Rounded Rectangle 10">
            <a:extLst>
              <a:ext uri="{FF2B5EF4-FFF2-40B4-BE49-F238E27FC236}">
                <a16:creationId xmlns:a16="http://schemas.microsoft.com/office/drawing/2014/main" id="{5C99EA0F-0B14-9A4C-93C6-62DAB72889E4}"/>
              </a:ext>
            </a:extLst>
          </p:cNvPr>
          <p:cNvSpPr/>
          <p:nvPr/>
        </p:nvSpPr>
        <p:spPr>
          <a:xfrm>
            <a:off x="7654790" y="5900982"/>
            <a:ext cx="1727200" cy="278790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 cap="rnd" cmpd="sng" algn="ctr">
            <a:solidFill>
              <a:srgbClr val="92D050"/>
            </a:solidFill>
            <a:prstDash val="solid"/>
          </a:ln>
          <a:effectLst/>
        </p:spPr>
        <p:txBody>
          <a:bodyPr rtlCol="0" anchor="ctr"/>
          <a:lstStyle/>
          <a:p>
            <a:pPr algn="ctr" defTabSz="609585">
              <a:defRPr/>
            </a:pPr>
            <a:endParaRPr lang="en-US" sz="2400" kern="0">
              <a:solidFill>
                <a:prstClr val="white"/>
              </a:solidFill>
              <a:latin typeface="Trebuchet MS" panose="020B0603020202020204"/>
            </a:endParaRPr>
          </a:p>
        </p:txBody>
      </p:sp>
      <p:sp>
        <p:nvSpPr>
          <p:cNvPr id="25" name="Rounded Rectangle 16">
            <a:extLst>
              <a:ext uri="{FF2B5EF4-FFF2-40B4-BE49-F238E27FC236}">
                <a16:creationId xmlns:a16="http://schemas.microsoft.com/office/drawing/2014/main" id="{3CBC855D-4B27-1943-BA24-C3DB9AAC1406}"/>
              </a:ext>
            </a:extLst>
          </p:cNvPr>
          <p:cNvSpPr/>
          <p:nvPr/>
        </p:nvSpPr>
        <p:spPr>
          <a:xfrm>
            <a:off x="7759392" y="6788638"/>
            <a:ext cx="1524000" cy="1805629"/>
          </a:xfrm>
          <a:prstGeom prst="roundRect">
            <a:avLst/>
          </a:prstGeom>
          <a:solidFill>
            <a:srgbClr val="5FCBEF"/>
          </a:solidFill>
          <a:ln w="19050" cap="rnd" cmpd="sng" algn="ctr">
            <a:solidFill>
              <a:srgbClr val="5FCBEF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09585">
              <a:defRPr/>
            </a:pPr>
            <a:endParaRPr lang="en-US" sz="2400" kern="0">
              <a:solidFill>
                <a:prstClr val="white"/>
              </a:solidFill>
              <a:latin typeface="Trebuchet MS" panose="020B060302020202020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A667A2-D4F1-A447-A0F3-D79397DFCAA2}"/>
              </a:ext>
            </a:extLst>
          </p:cNvPr>
          <p:cNvSpPr txBox="1"/>
          <p:nvPr/>
        </p:nvSpPr>
        <p:spPr>
          <a:xfrm>
            <a:off x="7834649" y="7044430"/>
            <a:ext cx="130516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867" dirty="0">
                <a:solidFill>
                  <a:prstClr val="black"/>
                </a:solidFill>
                <a:latin typeface="Trebuchet MS" panose="020B0603020202020204"/>
              </a:rPr>
              <a:t>DAM Cards</a:t>
            </a:r>
          </a:p>
        </p:txBody>
      </p:sp>
      <p:sp>
        <p:nvSpPr>
          <p:cNvPr id="27" name="Can 33">
            <a:extLst>
              <a:ext uri="{FF2B5EF4-FFF2-40B4-BE49-F238E27FC236}">
                <a16:creationId xmlns:a16="http://schemas.microsoft.com/office/drawing/2014/main" id="{59DA5281-7907-524D-ADF0-2E4B386A90A6}"/>
              </a:ext>
            </a:extLst>
          </p:cNvPr>
          <p:cNvSpPr/>
          <p:nvPr/>
        </p:nvSpPr>
        <p:spPr>
          <a:xfrm>
            <a:off x="10731192" y="6815382"/>
            <a:ext cx="914400" cy="1215136"/>
          </a:xfrm>
          <a:prstGeom prst="can">
            <a:avLst/>
          </a:prstGeom>
          <a:solidFill>
            <a:srgbClr val="5FCBEF"/>
          </a:solidFill>
          <a:ln w="19050" cap="rnd" cmpd="sng" algn="ctr">
            <a:solidFill>
              <a:srgbClr val="5FCBEF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09585">
              <a:defRPr/>
            </a:pPr>
            <a:r>
              <a:rPr lang="en-US" sz="1600" kern="0" dirty="0">
                <a:solidFill>
                  <a:prstClr val="white"/>
                </a:solidFill>
                <a:latin typeface="Trebuchet MS" panose="020B0603020202020204"/>
              </a:rPr>
              <a:t>Storage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BDAE54-87C0-AF42-BCF0-45F0440A0F98}"/>
              </a:ext>
            </a:extLst>
          </p:cNvPr>
          <p:cNvSpPr txBox="1"/>
          <p:nvPr/>
        </p:nvSpPr>
        <p:spPr>
          <a:xfrm>
            <a:off x="5521191" y="6612183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256 pads/FEE</a:t>
            </a:r>
          </a:p>
          <a:p>
            <a:r>
              <a:rPr lang="en-US" sz="1200" dirty="0"/>
              <a:t>25 FEE/sector</a:t>
            </a:r>
          </a:p>
        </p:txBody>
      </p:sp>
      <p:sp>
        <p:nvSpPr>
          <p:cNvPr id="30" name="Arrow: Right 72">
            <a:extLst>
              <a:ext uri="{FF2B5EF4-FFF2-40B4-BE49-F238E27FC236}">
                <a16:creationId xmlns:a16="http://schemas.microsoft.com/office/drawing/2014/main" id="{92C904C5-FBB4-D447-83CD-8342BC26DFF5}"/>
              </a:ext>
            </a:extLst>
          </p:cNvPr>
          <p:cNvSpPr/>
          <p:nvPr/>
        </p:nvSpPr>
        <p:spPr>
          <a:xfrm>
            <a:off x="6870392" y="7120182"/>
            <a:ext cx="914400" cy="646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/>
              <a:t>Digitized</a:t>
            </a:r>
          </a:p>
        </p:txBody>
      </p:sp>
      <p:sp>
        <p:nvSpPr>
          <p:cNvPr id="31" name="Arrow: Right 73">
            <a:extLst>
              <a:ext uri="{FF2B5EF4-FFF2-40B4-BE49-F238E27FC236}">
                <a16:creationId xmlns:a16="http://schemas.microsoft.com/office/drawing/2014/main" id="{82EE8F03-8363-1B41-A1E4-C928C142C09A}"/>
              </a:ext>
            </a:extLst>
          </p:cNvPr>
          <p:cNvSpPr/>
          <p:nvPr/>
        </p:nvSpPr>
        <p:spPr>
          <a:xfrm>
            <a:off x="9715192" y="7120182"/>
            <a:ext cx="914400" cy="646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dirty="0"/>
              <a:t>Clustered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6156781-9A0D-4E4B-85F8-FDF8297DC496}"/>
              </a:ext>
            </a:extLst>
          </p:cNvPr>
          <p:cNvSpPr txBox="1"/>
          <p:nvPr/>
        </p:nvSpPr>
        <p:spPr>
          <a:xfrm>
            <a:off x="7987992" y="5900982"/>
            <a:ext cx="151996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867" dirty="0">
                <a:solidFill>
                  <a:prstClr val="black"/>
                </a:solidFill>
                <a:latin typeface="Trebuchet MS" panose="020B0603020202020204"/>
              </a:rPr>
              <a:t>EBDC 1/DAM</a:t>
            </a:r>
          </a:p>
        </p:txBody>
      </p:sp>
      <p:sp>
        <p:nvSpPr>
          <p:cNvPr id="33" name="Slide Number Placeholder 1">
            <a:extLst>
              <a:ext uri="{FF2B5EF4-FFF2-40B4-BE49-F238E27FC236}">
                <a16:creationId xmlns:a16="http://schemas.microsoft.com/office/drawing/2014/main" id="{2E6FBEBD-08C2-A940-A541-5E5F38AB445C}"/>
              </a:ext>
            </a:extLst>
          </p:cNvPr>
          <p:cNvSpPr txBox="1">
            <a:spLocks/>
          </p:cNvSpPr>
          <p:nvPr/>
        </p:nvSpPr>
        <p:spPr>
          <a:xfrm>
            <a:off x="10962253" y="8106944"/>
            <a:ext cx="683339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 marL="742950" indent="-28575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 marL="11430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 marL="16002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 marL="20574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bg1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fld id="{0AE0C637-5835-444B-B8C0-92C25AFA2084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8FCDD77-90A8-2F43-BB7B-E56DCB02119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927705">
            <a:off x="194586" y="2106832"/>
            <a:ext cx="3645939" cy="302662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FFCC9B2-8BB9-AF41-BEB6-FBE986EEF493}"/>
              </a:ext>
            </a:extLst>
          </p:cNvPr>
          <p:cNvSpPr txBox="1"/>
          <p:nvPr/>
        </p:nvSpPr>
        <p:spPr>
          <a:xfrm>
            <a:off x="10088025" y="5447865"/>
            <a:ext cx="1354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“Wedge”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829BB7D-D840-9049-9982-D6E2DF4334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762"/>
          <a:stretch/>
        </p:blipFill>
        <p:spPr>
          <a:xfrm>
            <a:off x="119896" y="6783886"/>
            <a:ext cx="3981896" cy="147044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65C1318-3FCD-6445-B1C9-F31D8EA6E588}"/>
              </a:ext>
            </a:extLst>
          </p:cNvPr>
          <p:cNvSpPr txBox="1"/>
          <p:nvPr/>
        </p:nvSpPr>
        <p:spPr>
          <a:xfrm>
            <a:off x="520392" y="7317286"/>
            <a:ext cx="1289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Zig-Zag </a:t>
            </a:r>
            <a:br>
              <a:rPr lang="en-US" sz="2400" b="1" dirty="0"/>
            </a:br>
            <a:r>
              <a:rPr lang="en-US" sz="2400" b="1" dirty="0"/>
              <a:t>Pads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7E1757-E8CE-D44F-B809-1F6E2B650224}"/>
              </a:ext>
            </a:extLst>
          </p:cNvPr>
          <p:cNvSpPr txBox="1"/>
          <p:nvPr/>
        </p:nvSpPr>
        <p:spPr>
          <a:xfrm>
            <a:off x="1003392" y="8910141"/>
            <a:ext cx="11746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DAM = “Data Aggregation Module”           EBDC – “Event Buffer and Data Compression”</a:t>
            </a:r>
          </a:p>
        </p:txBody>
      </p:sp>
    </p:spTree>
    <p:extLst>
      <p:ext uri="{BB962C8B-B14F-4D97-AF65-F5344CB8AC3E}">
        <p14:creationId xmlns:p14="http://schemas.microsoft.com/office/powerpoint/2010/main" val="4067881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76105</TotalTime>
  <Words>2229</Words>
  <Application>Microsoft Macintosh PowerPoint</Application>
  <PresentationFormat>Custom</PresentationFormat>
  <Paragraphs>581</Paragraphs>
  <Slides>29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28</vt:i4>
      </vt:variant>
      <vt:variant>
        <vt:lpstr>Slide Titles</vt:lpstr>
      </vt:variant>
      <vt:variant>
        <vt:i4>29</vt:i4>
      </vt:variant>
    </vt:vector>
  </HeadingPairs>
  <TitlesOfParts>
    <vt:vector size="76" baseType="lpstr">
      <vt:lpstr>Arial Unicode MS</vt:lpstr>
      <vt:lpstr>MS Gothic</vt:lpstr>
      <vt:lpstr>MS PGothic</vt:lpstr>
      <vt:lpstr>MS PGothic</vt:lpstr>
      <vt:lpstr>ヒラギノ角ゴ ProN W3</vt:lpstr>
      <vt:lpstr>Arial</vt:lpstr>
      <vt:lpstr>Arial Narrow</vt:lpstr>
      <vt:lpstr>Arial Narrow Bold</vt:lpstr>
      <vt:lpstr>Calibri</vt:lpstr>
      <vt:lpstr>Courier</vt:lpstr>
      <vt:lpstr>Helvetica Neue</vt:lpstr>
      <vt:lpstr>Helvetica Neue Light</vt:lpstr>
      <vt:lpstr>Lucida Sans Unicode</vt:lpstr>
      <vt:lpstr>Symbol</vt:lpstr>
      <vt:lpstr>Tahoma</vt:lpstr>
      <vt:lpstr>Times New Roman</vt:lpstr>
      <vt:lpstr>Trebuchet MS</vt:lpstr>
      <vt:lpstr>Wingdings</vt:lpstr>
      <vt:lpstr>Zapf Dingbats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TPC</vt:lpstr>
      <vt:lpstr>The ZigZag Pads</vt:lpstr>
      <vt:lpstr>The Readout</vt:lpstr>
      <vt:lpstr> DAQ Overview</vt:lpstr>
      <vt:lpstr>How I explain Streaming Readout to the Public Affairs guys</vt:lpstr>
      <vt:lpstr>Event Building – or not?</vt:lpstr>
      <vt:lpstr>TPC  streaming readout + triggered events</vt:lpstr>
      <vt:lpstr>TPC  Continuous readout</vt:lpstr>
      <vt:lpstr>If we cannot do it…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Data compression</vt:lpstr>
      <vt:lpstr> Switch to distributed compression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PET Scanner for Plants at the Brookhaven National Laboratory </dc:title>
  <cp:lastModifiedBy>Martin Purschke</cp:lastModifiedBy>
  <cp:revision>272</cp:revision>
  <cp:lastPrinted>1601-01-01T00:00:00Z</cp:lastPrinted>
  <dcterms:created xsi:type="dcterms:W3CDTF">1601-01-01T00:00:00Z</dcterms:created>
  <dcterms:modified xsi:type="dcterms:W3CDTF">2018-06-11T15:23:47Z</dcterms:modified>
</cp:coreProperties>
</file>