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20"/>
  </p:notesMasterIdLst>
  <p:handoutMasterIdLst>
    <p:handoutMasterId r:id="rId21"/>
  </p:handoutMasterIdLst>
  <p:sldIdLst>
    <p:sldId id="294" r:id="rId2"/>
    <p:sldId id="301" r:id="rId3"/>
    <p:sldId id="319" r:id="rId4"/>
    <p:sldId id="320" r:id="rId5"/>
    <p:sldId id="317" r:id="rId6"/>
    <p:sldId id="315" r:id="rId7"/>
    <p:sldId id="318" r:id="rId8"/>
    <p:sldId id="316" r:id="rId9"/>
    <p:sldId id="329" r:id="rId10"/>
    <p:sldId id="312" r:id="rId11"/>
    <p:sldId id="325" r:id="rId12"/>
    <p:sldId id="321" r:id="rId13"/>
    <p:sldId id="322" r:id="rId14"/>
    <p:sldId id="323" r:id="rId15"/>
    <p:sldId id="324" r:id="rId16"/>
    <p:sldId id="328" r:id="rId17"/>
    <p:sldId id="326" r:id="rId18"/>
    <p:sldId id="314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6" autoAdjust="0"/>
    <p:restoredTop sz="94660"/>
  </p:normalViewPr>
  <p:slideViewPr>
    <p:cSldViewPr snapToGrid="0" snapToObjects="1" showGuides="1">
      <p:cViewPr varScale="1">
        <p:scale>
          <a:sx n="83" d="100"/>
          <a:sy n="83" d="100"/>
        </p:scale>
        <p:origin x="1219" y="72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3" d="100"/>
          <a:sy n="103" d="100"/>
        </p:scale>
        <p:origin x="331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6/11/2018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6/11/2018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1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117284"/>
            <a:ext cx="8499231" cy="1115737"/>
          </a:xfrm>
        </p:spPr>
        <p:txBody>
          <a:bodyPr/>
          <a:lstStyle/>
          <a:p>
            <a:r>
              <a:rPr lang="pt-BR" b="1" dirty="0"/>
              <a:t>J. Olsen</a:t>
            </a:r>
            <a:r>
              <a:rPr lang="pt-BR" baseline="30000" dirty="0"/>
              <a:t>1</a:t>
            </a:r>
            <a:r>
              <a:rPr lang="pt-BR" dirty="0"/>
              <a:t>, T. Liu</a:t>
            </a:r>
            <a:r>
              <a:rPr lang="pt-BR" baseline="30000" dirty="0"/>
              <a:t>1</a:t>
            </a:r>
            <a:r>
              <a:rPr lang="pt-BR" dirty="0"/>
              <a:t>, Z. Xu</a:t>
            </a:r>
            <a:r>
              <a:rPr lang="pt-BR" baseline="30000" dirty="0"/>
              <a:t>2</a:t>
            </a:r>
            <a:r>
              <a:rPr lang="pt-BR" dirty="0"/>
              <a:t>, Z. Hu</a:t>
            </a:r>
            <a:r>
              <a:rPr lang="pt-BR" baseline="30000" dirty="0"/>
              <a:t>1</a:t>
            </a:r>
            <a:r>
              <a:rPr lang="pt-BR" dirty="0"/>
              <a:t>, C. Edwards</a:t>
            </a:r>
            <a:r>
              <a:rPr lang="pt-BR" baseline="30000" dirty="0"/>
              <a:t>3</a:t>
            </a:r>
            <a:endParaRPr lang="en-US" dirty="0"/>
          </a:p>
          <a:p>
            <a:r>
              <a:rPr lang="pt-BR" sz="1400" i="1" baseline="30000" dirty="0"/>
              <a:t>1</a:t>
            </a:r>
            <a:r>
              <a:rPr lang="pt-BR" sz="1400" i="1" dirty="0"/>
              <a:t> </a:t>
            </a:r>
            <a:r>
              <a:rPr lang="en-US" sz="1400" i="1" dirty="0"/>
              <a:t>Fermi National Accelerator Laboratory, Batavia, Illinois, U.S.A</a:t>
            </a:r>
            <a:endParaRPr lang="en-US" sz="1400" dirty="0"/>
          </a:p>
          <a:p>
            <a:r>
              <a:rPr lang="en-US" sz="1400" i="1" baseline="30000" dirty="0"/>
              <a:t>2</a:t>
            </a:r>
            <a:r>
              <a:rPr lang="en-US" sz="1400" i="1" dirty="0"/>
              <a:t> Peking University, Beijing, CHINA</a:t>
            </a:r>
            <a:endParaRPr lang="en-US" sz="1400" dirty="0"/>
          </a:p>
          <a:p>
            <a:r>
              <a:rPr lang="en-US" sz="1400" i="1" baseline="30000" dirty="0"/>
              <a:t>3</a:t>
            </a:r>
            <a:r>
              <a:rPr lang="en-US" sz="1400" i="1" dirty="0"/>
              <a:t> Northern Illinois University, Dekalb, Illinois, USA</a:t>
            </a:r>
            <a:endParaRPr lang="en-US" sz="14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964108"/>
          </a:xfrm>
        </p:spPr>
        <p:txBody>
          <a:bodyPr>
            <a:noAutofit/>
          </a:bodyPr>
          <a:lstStyle/>
          <a:p>
            <a:r>
              <a:rPr lang="en-US" sz="2800" dirty="0"/>
              <a:t>Pulsar3a: Next Generation ATCA Full Mesh General Purpose FPGA Based Processing Board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CDD138-BF65-43C1-9969-5206BD354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648" y="822037"/>
            <a:ext cx="5946459" cy="418036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C85319C-543C-4D07-ABF2-55B175F85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Pulsar3a (2017-2018)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1F09BD-3270-439B-BDA6-70B5F7017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848C01-C6C2-4BA1-8EBB-DD77FCBE9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26BC5F-1119-4657-8E58-F2F915687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397700"/>
            <a:ext cx="3047423" cy="25720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DB3BC2-73DE-4DDA-BF31-80F7FACD2BFE}"/>
              </a:ext>
            </a:extLst>
          </p:cNvPr>
          <p:cNvSpPr txBox="1"/>
          <p:nvPr/>
        </p:nvSpPr>
        <p:spPr>
          <a:xfrm>
            <a:off x="4248728" y="5291640"/>
            <a:ext cx="3713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CMS L1 tracking trigger R&amp;D</a:t>
            </a:r>
          </a:p>
        </p:txBody>
      </p:sp>
    </p:spTree>
    <p:extLst>
      <p:ext uri="{BB962C8B-B14F-4D97-AF65-F5344CB8AC3E}">
        <p14:creationId xmlns:p14="http://schemas.microsoft.com/office/powerpoint/2010/main" val="2894867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13AE18-E956-432F-88F7-2B7087287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1"/>
            <a:ext cx="3586018" cy="4926552"/>
          </a:xfrm>
        </p:spPr>
        <p:txBody>
          <a:bodyPr wrap="square">
            <a:noAutofit/>
          </a:bodyPr>
          <a:lstStyle/>
          <a:p>
            <a:r>
              <a:rPr lang="en-US" sz="1900" dirty="0"/>
              <a:t>Fiber I/O bandwidth</a:t>
            </a:r>
          </a:p>
          <a:p>
            <a:pPr lvl="1"/>
            <a:r>
              <a:rPr lang="en-US" sz="1900" dirty="0"/>
              <a:t>40 </a:t>
            </a:r>
            <a:r>
              <a:rPr lang="en-US" sz="1900" dirty="0">
                <a:sym typeface="Wingdings" panose="05000000000000000000" pitchFamily="2" charset="2"/>
              </a:rPr>
              <a:t> </a:t>
            </a:r>
            <a:r>
              <a:rPr lang="en-US" sz="1900" dirty="0"/>
              <a:t>96 links</a:t>
            </a:r>
          </a:p>
          <a:p>
            <a:pPr lvl="1"/>
            <a:r>
              <a:rPr lang="en-US" sz="1900" dirty="0"/>
              <a:t>10G </a:t>
            </a:r>
            <a:r>
              <a:rPr lang="en-US" sz="1900" dirty="0">
                <a:sym typeface="Wingdings" panose="05000000000000000000" pitchFamily="2" charset="2"/>
              </a:rPr>
              <a:t> </a:t>
            </a:r>
            <a:r>
              <a:rPr lang="en-US" sz="1900" dirty="0"/>
              <a:t>16G/25G</a:t>
            </a:r>
          </a:p>
          <a:p>
            <a:r>
              <a:rPr lang="en-US" sz="1900" dirty="0"/>
              <a:t>Full mesh backplane bandwidth</a:t>
            </a:r>
          </a:p>
          <a:p>
            <a:pPr lvl="1"/>
            <a:r>
              <a:rPr lang="en-US" sz="1900" dirty="0"/>
              <a:t>10G </a:t>
            </a:r>
            <a:r>
              <a:rPr lang="en-US" sz="1900" dirty="0">
                <a:sym typeface="Wingdings" panose="05000000000000000000" pitchFamily="2" charset="2"/>
              </a:rPr>
              <a:t> 16G</a:t>
            </a:r>
            <a:endParaRPr lang="en-US" sz="1900" dirty="0"/>
          </a:p>
          <a:p>
            <a:r>
              <a:rPr lang="en-US" sz="1900" dirty="0"/>
              <a:t>Increased overall bandwidth</a:t>
            </a:r>
          </a:p>
          <a:p>
            <a:pPr lvl="1"/>
            <a:r>
              <a:rPr lang="en-US" sz="1900" dirty="0"/>
              <a:t>1Tbps </a:t>
            </a:r>
            <a:r>
              <a:rPr lang="en-US" sz="1900" dirty="0">
                <a:sym typeface="Wingdings" panose="05000000000000000000" pitchFamily="2" charset="2"/>
              </a:rPr>
              <a:t> 2Tbps</a:t>
            </a:r>
          </a:p>
          <a:p>
            <a:r>
              <a:rPr lang="en-US" sz="1900" dirty="0">
                <a:sym typeface="Wingdings" panose="05000000000000000000" pitchFamily="2" charset="2"/>
              </a:rPr>
              <a:t>LVDS local bus</a:t>
            </a:r>
            <a:endParaRPr lang="en-US" sz="1900" dirty="0"/>
          </a:p>
          <a:p>
            <a:r>
              <a:rPr lang="en-US" sz="1900" dirty="0"/>
              <a:t>Logic resources</a:t>
            </a:r>
          </a:p>
          <a:p>
            <a:pPr lvl="1"/>
            <a:r>
              <a:rPr lang="en-US" sz="1900" dirty="0"/>
              <a:t>690k LC </a:t>
            </a:r>
            <a:r>
              <a:rPr lang="en-US" sz="1900" dirty="0">
                <a:sym typeface="Wingdings" panose="05000000000000000000" pitchFamily="2" charset="2"/>
              </a:rPr>
              <a:t> up to 5M LC</a:t>
            </a:r>
          </a:p>
          <a:p>
            <a:r>
              <a:rPr lang="en-US" sz="1900" dirty="0">
                <a:sym typeface="Wingdings" panose="05000000000000000000" pitchFamily="2" charset="2"/>
              </a:rPr>
              <a:t>Board simplification</a:t>
            </a: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Passive RTM</a:t>
            </a: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Mezzanines removed</a:t>
            </a:r>
            <a:endParaRPr lang="en-US" sz="19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151B15-975C-44F3-A361-501F7A479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Pulsar3a: Improvements over Pulsar2b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3271B5-7362-4F64-8D2A-93C921AB6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97AA4-EEF4-44BA-991C-304B4BEC9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295990-71E3-46F1-88A1-9C920B85080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853207"/>
            <a:ext cx="5254476" cy="48713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412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64F27A-1E5B-4411-848B-F7A6E840F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4697082" cy="50593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Pulsar2a and Pulsar2b: optics on RTM</a:t>
            </a:r>
          </a:p>
          <a:p>
            <a:pPr lvl="1"/>
            <a:r>
              <a:rPr lang="en-US" dirty="0"/>
              <a:t>SFP+ and QSFP+ modules up to 10Gbps per lane</a:t>
            </a:r>
          </a:p>
          <a:p>
            <a:pPr lvl="1"/>
            <a:r>
              <a:rPr lang="en-US" dirty="0"/>
              <a:t>MMC microcontroller required</a:t>
            </a:r>
          </a:p>
          <a:p>
            <a:pPr lvl="1"/>
            <a:r>
              <a:rPr lang="en-US" dirty="0"/>
              <a:t>Hot swap, e-keying, other misc. </a:t>
            </a:r>
            <a:br>
              <a:rPr lang="en-US" dirty="0"/>
            </a:br>
            <a:r>
              <a:rPr lang="en-US" dirty="0"/>
              <a:t>IPMI stuff</a:t>
            </a:r>
          </a:p>
          <a:p>
            <a:pPr lvl="1"/>
            <a:r>
              <a:rPr lang="en-US" dirty="0"/>
              <a:t>Added complexity to IPMC software</a:t>
            </a:r>
          </a:p>
          <a:p>
            <a:pPr lvl="1"/>
            <a:r>
              <a:rPr lang="en-US" dirty="0"/>
              <a:t>Long high speed traces + Zone-3 connectors</a:t>
            </a:r>
          </a:p>
          <a:p>
            <a:r>
              <a:rPr lang="en-US" dirty="0"/>
              <a:t>Pulsar3a: optics move inboard</a:t>
            </a:r>
          </a:p>
          <a:p>
            <a:pPr lvl="1"/>
            <a:r>
              <a:rPr lang="en-US" dirty="0"/>
              <a:t>Passive optical RTM uses Molex blind mate MTP connectors</a:t>
            </a:r>
          </a:p>
          <a:p>
            <a:pPr lvl="1"/>
            <a:r>
              <a:rPr lang="en-US" dirty="0"/>
              <a:t>Much shorter traces on Pulsar3a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67F017-A739-43CA-A2F5-ED5C2B23F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Pulsar3a: Rear Transition 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A3C7F-66C1-445C-B5F0-07850CDB0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345E06-59A7-4077-A0F7-3F465FAACA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19DF88-41AB-42EF-ACCF-F146BD262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5163" y="971550"/>
            <a:ext cx="3840237" cy="469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53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93943A-FC71-4CD5-9C6A-CBC865DF3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5037826" cy="307423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SAMTEC Firefly x12 optical modules</a:t>
            </a:r>
          </a:p>
          <a:p>
            <a:r>
              <a:rPr lang="en-US" dirty="0"/>
              <a:t>Up to 14Gbps per lane</a:t>
            </a:r>
          </a:p>
          <a:p>
            <a:r>
              <a:rPr lang="en-US" dirty="0"/>
              <a:t>Preliminary results show RX margin looks good at 12.5Gbps PRBS7 with default settings</a:t>
            </a:r>
          </a:p>
          <a:p>
            <a:r>
              <a:rPr lang="en-US" dirty="0"/>
              <a:t>BER &lt;10</a:t>
            </a:r>
            <a:r>
              <a:rPr lang="en-US" baseline="30000" dirty="0"/>
              <a:t>-14</a:t>
            </a:r>
          </a:p>
          <a:p>
            <a:r>
              <a:rPr lang="en-US" dirty="0"/>
              <a:t>Ready for 28Gbps Firefly modules</a:t>
            </a:r>
          </a:p>
          <a:p>
            <a:pPr lvl="1"/>
            <a:r>
              <a:rPr lang="en-US" dirty="0"/>
              <a:t>36 GTY transceivers up to 25Gbps</a:t>
            </a:r>
          </a:p>
          <a:p>
            <a:r>
              <a:rPr lang="en-US" dirty="0"/>
              <a:t>Optical full mesh with external passive mixer box / patch panel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AC8F1-094C-4A80-8FBF-A3BFA146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Pulsar3a: Optics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E8B9E-2591-4291-96AE-B89EBE5944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B75582-592A-47D0-A895-DE7FE7E46B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FC10F-6C33-4B33-860C-7210EF1A8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937" y="311849"/>
            <a:ext cx="2502372" cy="44166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0FFFBB-C367-45B3-ACD6-ECC7434A6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36" y="4045789"/>
            <a:ext cx="3670988" cy="19473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BE6A6D4-7E75-42FF-A904-30ABB550C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0579" y="4118574"/>
            <a:ext cx="1680893" cy="18283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B8FAF9-4FA0-43D8-B1E5-F3CCA183DC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7506" y="3389451"/>
            <a:ext cx="2247894" cy="260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73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C894AA-BEE3-4017-AB9C-D4760EE50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Slave FPGA drives most full mesh channels</a:t>
            </a:r>
          </a:p>
          <a:p>
            <a:pPr lvl="1"/>
            <a:r>
              <a:rPr lang="en-US" dirty="0"/>
              <a:t>GTH transceivers up to 16Gbps in KU115 -2 speed grade</a:t>
            </a:r>
          </a:p>
          <a:p>
            <a:r>
              <a:rPr lang="en-US" dirty="0"/>
              <a:t>Preliminary results look promising at 15.625Gbps</a:t>
            </a:r>
          </a:p>
          <a:p>
            <a:pPr lvl="1"/>
            <a:r>
              <a:rPr lang="en-US" dirty="0"/>
              <a:t>Loopback with Mini-backplane</a:t>
            </a:r>
          </a:p>
          <a:p>
            <a:pPr lvl="1"/>
            <a:r>
              <a:rPr lang="en-US" dirty="0"/>
              <a:t>Tests Pulsar3a PCB traces and backplane connectors</a:t>
            </a:r>
          </a:p>
          <a:p>
            <a:r>
              <a:rPr lang="en-US" dirty="0"/>
              <a:t>Start backplane testing as soon as board #2 is ready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4EDA00-D2BF-490D-B0B6-5AFE8669E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Pulsar3a: Backplane Fabric Interface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CAAE6A-F7C3-4B2C-8C5F-2510338E11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9D100F-B168-403F-A40A-D87BCB8FC3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193CD7-AF33-45FD-934C-CDCD1D702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51" y="3497971"/>
            <a:ext cx="6124755" cy="276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537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EE828F-94D6-441A-AD70-4C1FC95B7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Pulsar3a: Power Distribution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EEC01-F460-4321-A107-1A6279106D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39AFBB-4E22-4149-BF31-AA48DCF802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9F1DEC-CD9A-43B8-8D5F-6AEAEFBDB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290" y="831120"/>
            <a:ext cx="6195823" cy="3173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C9956A-F860-42A1-A4C3-FDF3171645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162" y="4297547"/>
            <a:ext cx="1562221" cy="1089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FE7F37-EEA2-46AE-AC14-F5B8C06A41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457" y="4330638"/>
            <a:ext cx="1101571" cy="9530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AE0310-F724-447D-9251-E3E187026C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250" y="3206591"/>
            <a:ext cx="4105838" cy="28682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8195354-D6BE-4892-8522-BFC5DE83BF31}"/>
              </a:ext>
            </a:extLst>
          </p:cNvPr>
          <p:cNvSpPr txBox="1"/>
          <p:nvPr/>
        </p:nvSpPr>
        <p:spPr>
          <a:xfrm>
            <a:off x="4941463" y="5504704"/>
            <a:ext cx="3609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High efficiency non-isolated point of load switching regulators (40A and 20A)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4DC1BE-86D7-4275-BB8E-122403F38D6E}"/>
              </a:ext>
            </a:extLst>
          </p:cNvPr>
          <p:cNvSpPr txBox="1"/>
          <p:nvPr/>
        </p:nvSpPr>
        <p:spPr>
          <a:xfrm>
            <a:off x="169958" y="2037913"/>
            <a:ext cx="26684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Many high current power rails converge under the BGA. Split planes and lots of </a:t>
            </a:r>
            <a:r>
              <a:rPr lang="en-US" sz="1400" dirty="0" err="1"/>
              <a:t>vias</a:t>
            </a:r>
            <a:r>
              <a:rPr lang="en-US" sz="1400" dirty="0"/>
              <a:t> present challenges routing power to the FPGAs:</a:t>
            </a:r>
          </a:p>
        </p:txBody>
      </p:sp>
    </p:spTree>
    <p:extLst>
      <p:ext uri="{BB962C8B-B14F-4D97-AF65-F5344CB8AC3E}">
        <p14:creationId xmlns:p14="http://schemas.microsoft.com/office/powerpoint/2010/main" val="1333539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E0F1F9-FF2E-4D16-95A9-09D80AA23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Sensors all over the board</a:t>
            </a:r>
          </a:p>
          <a:p>
            <a:pPr lvl="1"/>
            <a:r>
              <a:rPr lang="en-US" dirty="0" err="1"/>
              <a:t>PMBus</a:t>
            </a:r>
            <a:r>
              <a:rPr lang="en-US" dirty="0"/>
              <a:t> regulators report temperature, voltage, current</a:t>
            </a:r>
          </a:p>
          <a:p>
            <a:pPr lvl="1"/>
            <a:r>
              <a:rPr lang="en-US" dirty="0"/>
              <a:t>FPGA core temperature</a:t>
            </a:r>
          </a:p>
          <a:p>
            <a:r>
              <a:rPr lang="en-US" dirty="0"/>
              <a:t>Firefly modules</a:t>
            </a:r>
          </a:p>
          <a:p>
            <a:pPr lvl="1"/>
            <a:r>
              <a:rPr lang="en-US" dirty="0"/>
              <a:t>Pages of status and control bits</a:t>
            </a:r>
          </a:p>
          <a:p>
            <a:r>
              <a:rPr lang="en-US" dirty="0"/>
              <a:t>Programmable low jitter clock synthesis chips for MGT reference clocks</a:t>
            </a:r>
          </a:p>
          <a:p>
            <a:r>
              <a:rPr lang="en-US" dirty="0"/>
              <a:t>All of these peripherals are I2C and connect to IPMC</a:t>
            </a:r>
          </a:p>
          <a:p>
            <a:r>
              <a:rPr lang="en-US" dirty="0"/>
              <a:t>Continuously scanned by IPMC</a:t>
            </a:r>
          </a:p>
          <a:p>
            <a:r>
              <a:rPr lang="en-US" dirty="0"/>
              <a:t>IPMI Sensor Data Records to Shelf Manager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8B264B-594F-43A7-AA7B-674287A6C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Pulsar3a: Telemetry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448C2B-6A5C-4D96-A12F-D707E52455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04CD5-4FA0-4ED2-A0E6-9C5061E4A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292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319B13-A5C9-4930-B616-B1270AF08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3308230" cy="5059363"/>
          </a:xfrm>
        </p:spPr>
        <p:txBody>
          <a:bodyPr>
            <a:normAutofit/>
          </a:bodyPr>
          <a:lstStyle/>
          <a:p>
            <a:r>
              <a:rPr lang="en-US" dirty="0"/>
              <a:t>Master FPGA: 60W</a:t>
            </a:r>
          </a:p>
          <a:p>
            <a:r>
              <a:rPr lang="en-US" dirty="0"/>
              <a:t>Slave FPGA: 30W</a:t>
            </a:r>
          </a:p>
          <a:p>
            <a:r>
              <a:rPr lang="en-US" dirty="0"/>
              <a:t>Airflow and heatsink modeling in </a:t>
            </a:r>
            <a:r>
              <a:rPr lang="en-US" dirty="0" err="1"/>
              <a:t>Solidworks</a:t>
            </a:r>
            <a:endParaRPr lang="en-US" dirty="0"/>
          </a:p>
          <a:p>
            <a:r>
              <a:rPr lang="en-US" dirty="0"/>
              <a:t>Improve airflow with 3D printed air baffles</a:t>
            </a:r>
          </a:p>
          <a:p>
            <a:r>
              <a:rPr lang="en-US" dirty="0"/>
              <a:t>Several different heat sink designs ready for testing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B1FB8E-04A5-40F0-9C12-7662F96B7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Pulsar3a: Thermal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04A9D-BC24-4148-AFC1-EBE3500EB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B17A45-D225-4E74-AC15-485DAE303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9152E6-C89B-45A7-9431-1DABFA5BF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0212" y="251752"/>
            <a:ext cx="5042878" cy="38447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564D5A-E1A2-439A-B599-C676481EC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852795"/>
            <a:ext cx="2533476" cy="231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271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FB5754-F687-4117-B7C9-29EC9DFA4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Pulsar3a was initially motivated by CMS L1 tracking trigger R&amp;D and builds upon the experience gained from Pulsar2b and Pulsar2a</a:t>
            </a:r>
          </a:p>
          <a:p>
            <a:r>
              <a:rPr lang="en-US" dirty="0"/>
              <a:t>Continue to pursue our design goals</a:t>
            </a:r>
          </a:p>
          <a:p>
            <a:pPr lvl="1"/>
            <a:r>
              <a:rPr lang="en-US" dirty="0"/>
              <a:t>General purpose FPGA platform</a:t>
            </a:r>
          </a:p>
          <a:p>
            <a:pPr lvl="1"/>
            <a:r>
              <a:rPr lang="en-US" dirty="0"/>
              <a:t>Scalable, flexible, interconnected</a:t>
            </a:r>
          </a:p>
          <a:p>
            <a:pPr lvl="1"/>
            <a:r>
              <a:rPr lang="en-US" dirty="0"/>
              <a:t>High bandwidth interconnects</a:t>
            </a:r>
          </a:p>
          <a:p>
            <a:r>
              <a:rPr lang="en-US" dirty="0"/>
              <a:t>Presented a first look at the new Pulsar3a hardware testing</a:t>
            </a:r>
          </a:p>
          <a:p>
            <a:r>
              <a:rPr lang="en-US" dirty="0"/>
              <a:t>Next steps:</a:t>
            </a:r>
          </a:p>
          <a:p>
            <a:pPr lvl="1"/>
            <a:r>
              <a:rPr lang="en-US" dirty="0"/>
              <a:t>More boards, more testing!</a:t>
            </a:r>
          </a:p>
          <a:p>
            <a:pPr lvl="1"/>
            <a:r>
              <a:rPr lang="en-US" dirty="0"/>
              <a:t>Future board revision: precision clock distribution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898DE4-0835-455D-9C7B-0AE15EEEE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D15FF8-1D55-4357-9A94-7C44F245C0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C06DB-31FB-4C20-A980-2C8037062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882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F2C95E-10CD-4D2F-AC20-30E72B0B9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 and general R&amp;D goals</a:t>
            </a:r>
          </a:p>
          <a:p>
            <a:r>
              <a:rPr lang="en-US" dirty="0"/>
              <a:t>ATCA background</a:t>
            </a:r>
          </a:p>
          <a:p>
            <a:r>
              <a:rPr lang="en-US" dirty="0"/>
              <a:t>Pulsar2a and Pulsar2b</a:t>
            </a:r>
          </a:p>
          <a:p>
            <a:r>
              <a:rPr lang="en-US" dirty="0"/>
              <a:t>New Pulsar3a</a:t>
            </a:r>
          </a:p>
          <a:p>
            <a:pPr lvl="1"/>
            <a:r>
              <a:rPr lang="en-US" sz="2400" dirty="0"/>
              <a:t>Motivation and challenges</a:t>
            </a:r>
          </a:p>
          <a:p>
            <a:pPr lvl="1"/>
            <a:r>
              <a:rPr lang="en-US" sz="2400" dirty="0"/>
              <a:t>Hardware subsystem changes</a:t>
            </a:r>
          </a:p>
          <a:p>
            <a:pPr lvl="1"/>
            <a:r>
              <a:rPr lang="en-US" sz="2400" dirty="0"/>
              <a:t>Preliminary results</a:t>
            </a:r>
          </a:p>
          <a:p>
            <a:r>
              <a:rPr lang="en-US" dirty="0"/>
              <a:t>Conclusion and next steps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E1F348-BDA9-40FF-AB37-8A154B3B4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58D29-60EB-44E7-A56B-138C9FC10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A791563-1BCD-403E-9627-CA6AE0686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74671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A9DEAE-0E77-4F6F-A5F1-89AD02763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4" y="3463636"/>
            <a:ext cx="8402349" cy="2567277"/>
          </a:xfrm>
        </p:spPr>
        <p:txBody>
          <a:bodyPr/>
          <a:lstStyle/>
          <a:p>
            <a:r>
              <a:rPr lang="en-US" dirty="0"/>
              <a:t>ATCA platform, full mesh backplane</a:t>
            </a:r>
          </a:p>
          <a:p>
            <a:r>
              <a:rPr lang="en-US" dirty="0"/>
              <a:t>Scalable, flexible, interconnected</a:t>
            </a:r>
          </a:p>
          <a:p>
            <a:r>
              <a:rPr lang="en-US" dirty="0"/>
              <a:t>High bandwidth interconnects</a:t>
            </a:r>
          </a:p>
          <a:p>
            <a:r>
              <a:rPr lang="en-US" dirty="0"/>
              <a:t>FPGA based, general purpose</a:t>
            </a:r>
          </a:p>
          <a:p>
            <a:r>
              <a:rPr lang="en-US" dirty="0"/>
              <a:t>Multiple processors, tightly coupled</a:t>
            </a:r>
          </a:p>
          <a:p>
            <a:r>
              <a:rPr lang="en-US" dirty="0"/>
              <a:t>Blur the distinction between FPGAs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B12EDC-7066-478A-92D2-D8096F225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 Board R&amp;D Goals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E930A2-AF73-4270-AF74-B42BB3448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F1C16A-7510-460D-9C41-6F45FA7115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565979-3D41-482C-98C3-73B3B6138A05}"/>
              </a:ext>
            </a:extLst>
          </p:cNvPr>
          <p:cNvSpPr txBox="1"/>
          <p:nvPr/>
        </p:nvSpPr>
        <p:spPr>
          <a:xfrm>
            <a:off x="429419" y="1088509"/>
            <a:ext cx="82002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Pulsar is a custom </a:t>
            </a:r>
            <a:r>
              <a:rPr lang="en-US" sz="2000" b="1" dirty="0"/>
              <a:t>ATCA full mesh</a:t>
            </a:r>
            <a:r>
              <a:rPr lang="en-US" sz="2000" dirty="0"/>
              <a:t> enabled </a:t>
            </a:r>
            <a:r>
              <a:rPr lang="en-US" sz="2000" b="1" dirty="0"/>
              <a:t>FPGA-based</a:t>
            </a:r>
            <a:r>
              <a:rPr lang="en-US" sz="2000" dirty="0"/>
              <a:t> processor board which has been </a:t>
            </a:r>
            <a:r>
              <a:rPr lang="en-US" sz="2000" b="1" dirty="0"/>
              <a:t>designed with the goal of creating a scalable architecture abundant in flexible, non-blocking, high bandwidth interconnections</a:t>
            </a:r>
            <a:r>
              <a:rPr lang="en-US" sz="2000" dirty="0"/>
              <a:t>. Initially motivated by silicon-based tracking trigger R&amp;D needs for LHC experiments, the Pulsar is uniquely positioned as a </a:t>
            </a:r>
            <a:r>
              <a:rPr lang="en-US" sz="2000" b="1" dirty="0"/>
              <a:t>flexible general-purpose platform ideally suited to situations where multiple processing engines need to be tightly coupled.</a:t>
            </a:r>
          </a:p>
        </p:txBody>
      </p:sp>
    </p:spTree>
    <p:extLst>
      <p:ext uri="{BB962C8B-B14F-4D97-AF65-F5344CB8AC3E}">
        <p14:creationId xmlns:p14="http://schemas.microsoft.com/office/powerpoint/2010/main" val="1704588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4BF598-61EA-40A3-BBAF-1453D596A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75856"/>
            <a:ext cx="5153025" cy="5255058"/>
          </a:xfrm>
        </p:spPr>
        <p:txBody>
          <a:bodyPr/>
          <a:lstStyle/>
          <a:p>
            <a:r>
              <a:rPr lang="en-US" dirty="0"/>
              <a:t>Advanced </a:t>
            </a:r>
            <a:r>
              <a:rPr lang="en-US" b="1" dirty="0"/>
              <a:t>Telecommunications</a:t>
            </a:r>
            <a:r>
              <a:rPr lang="en-US" dirty="0"/>
              <a:t> Computing Architecture</a:t>
            </a:r>
          </a:p>
          <a:p>
            <a:pPr lvl="1"/>
            <a:r>
              <a:rPr lang="en-US" dirty="0"/>
              <a:t>High availability</a:t>
            </a:r>
          </a:p>
          <a:p>
            <a:pPr lvl="1"/>
            <a:r>
              <a:rPr lang="en-US" dirty="0"/>
              <a:t>Redundant 48V power</a:t>
            </a:r>
          </a:p>
          <a:p>
            <a:pPr lvl="1"/>
            <a:r>
              <a:rPr lang="en-US" dirty="0"/>
              <a:t>Redundant control</a:t>
            </a:r>
          </a:p>
          <a:p>
            <a:pPr lvl="1"/>
            <a:r>
              <a:rPr lang="en-US" dirty="0"/>
              <a:t>Hot swap everything</a:t>
            </a:r>
          </a:p>
          <a:p>
            <a:r>
              <a:rPr lang="en-US" dirty="0"/>
              <a:t>Unique full mesh backplane</a:t>
            </a:r>
          </a:p>
          <a:p>
            <a:pPr lvl="1"/>
            <a:r>
              <a:rPr lang="en-US" dirty="0"/>
              <a:t>4 lanes between all slots</a:t>
            </a:r>
          </a:p>
          <a:p>
            <a:pPr lvl="1"/>
            <a:r>
              <a:rPr lang="en-US" dirty="0"/>
              <a:t>10G – 40G – 100G</a:t>
            </a:r>
          </a:p>
          <a:p>
            <a:r>
              <a:rPr lang="en-US" dirty="0"/>
              <a:t>Large 8U x 280mm form factor</a:t>
            </a:r>
          </a:p>
          <a:p>
            <a:r>
              <a:rPr lang="en-US" dirty="0"/>
              <a:t>High power 300W+ per slot</a:t>
            </a:r>
          </a:p>
          <a:p>
            <a:r>
              <a:rPr lang="en-US" dirty="0"/>
              <a:t>IPMI management of intelligent field replaceable units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DC8E5F-0B11-4EE3-B62D-C9134D03C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ATCA Background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68C22A-5AA0-414B-A3B5-CD9A8E2F99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7D3799-FF88-44FE-9FB8-9E42EAC43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3D4F3B-9528-4936-A81E-7BBC76561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426" y="595370"/>
            <a:ext cx="3100388" cy="538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37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5ED0C2-A704-476A-83B5-F0AF41ADA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Pulsar2a (2012-2013)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6AA71C-59F8-4198-AFE1-DE848131E5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6173D-8747-40ED-AD57-363505191A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DC0231-874C-4BBD-8ABC-6427B2385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771" y="879895"/>
            <a:ext cx="6776618" cy="524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34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CC9BB1-30AF-4465-9936-C692AF855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3299604" cy="5059363"/>
          </a:xfrm>
        </p:spPr>
        <p:txBody>
          <a:bodyPr>
            <a:normAutofit fontScale="92500"/>
          </a:bodyPr>
          <a:lstStyle/>
          <a:p>
            <a:r>
              <a:rPr lang="en-US" dirty="0"/>
              <a:t>R&amp;D goals met:</a:t>
            </a:r>
          </a:p>
          <a:p>
            <a:pPr lvl="1"/>
            <a:r>
              <a:rPr lang="en-US" dirty="0"/>
              <a:t>First experience with 7 series FPGAs and Vivado toolchain</a:t>
            </a:r>
          </a:p>
          <a:p>
            <a:pPr lvl="1"/>
            <a:r>
              <a:rPr lang="en-US" dirty="0"/>
              <a:t>Backplane and RTM GTX links working at 6Gbps </a:t>
            </a:r>
          </a:p>
          <a:p>
            <a:pPr lvl="1"/>
            <a:r>
              <a:rPr lang="en-US" dirty="0"/>
              <a:t>LVDS working at 400MHz / 800Mbps DDR</a:t>
            </a:r>
          </a:p>
          <a:p>
            <a:pPr lvl="1"/>
            <a:r>
              <a:rPr lang="en-US" dirty="0"/>
              <a:t>Switching regulators working OK</a:t>
            </a:r>
          </a:p>
          <a:p>
            <a:pPr lvl="1"/>
            <a:r>
              <a:rPr lang="en-US" dirty="0"/>
              <a:t>Basic IPMC software working with shelf manager</a:t>
            </a:r>
          </a:p>
          <a:p>
            <a:pPr lvl="1"/>
            <a:r>
              <a:rPr lang="en-US" dirty="0"/>
              <a:t>No mechanical issues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0D2411-BF45-472E-81FD-EDB74F17C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Pulsar2a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4CAEEE-745D-48A4-A40E-176BB650C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862352-F6D8-4D32-9D5A-7F824F104F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76634EF9-6221-419C-9D44-4A7631604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210" y="1082387"/>
            <a:ext cx="5323790" cy="431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458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8BC9F8-9DD3-43D3-A345-DC594990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Pulsar2b (2014)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C62A38-2E3F-49CD-B689-1911D70A47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F68722-7491-44FD-8CC0-0A8DEDE511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9F3050-3169-4B20-AFBE-64839F488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603" y="941667"/>
            <a:ext cx="5603466" cy="503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562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F5BFCF-F12A-491B-B58C-EAFBA8BA2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3916392" cy="5059363"/>
          </a:xfrm>
        </p:spPr>
        <p:txBody>
          <a:bodyPr>
            <a:normAutofit fontScale="92500"/>
          </a:bodyPr>
          <a:lstStyle/>
          <a:p>
            <a:r>
              <a:rPr lang="en-US" dirty="0"/>
              <a:t>Gained experience with a large Virtex-7 FPGA (690T)</a:t>
            </a:r>
          </a:p>
          <a:p>
            <a:r>
              <a:rPr lang="en-US" dirty="0"/>
              <a:t>Successfully tested GTH transceivers to 10Gbps</a:t>
            </a:r>
          </a:p>
          <a:p>
            <a:pPr lvl="1"/>
            <a:r>
              <a:rPr lang="en-US" dirty="0"/>
              <a:t>RTM optics</a:t>
            </a:r>
          </a:p>
          <a:p>
            <a:pPr lvl="1"/>
            <a:r>
              <a:rPr lang="en-US" dirty="0"/>
              <a:t>Full Mesh Backplane (many different vendors!)</a:t>
            </a:r>
          </a:p>
          <a:p>
            <a:pPr lvl="1"/>
            <a:r>
              <a:rPr lang="en-US" dirty="0"/>
              <a:t>FMC Mezzanines</a:t>
            </a:r>
          </a:p>
          <a:p>
            <a:r>
              <a:rPr lang="en-US" dirty="0"/>
              <a:t>New IPMC module</a:t>
            </a:r>
          </a:p>
          <a:p>
            <a:pPr lvl="1"/>
            <a:r>
              <a:rPr lang="en-US" dirty="0"/>
              <a:t>Continue developing IPMI software</a:t>
            </a:r>
          </a:p>
          <a:p>
            <a:pPr lvl="1"/>
            <a:r>
              <a:rPr lang="en-US" dirty="0"/>
              <a:t>Network interface (telnet, ftp, etc.)</a:t>
            </a:r>
          </a:p>
          <a:p>
            <a:pPr lvl="1"/>
            <a:r>
              <a:rPr lang="en-US" dirty="0"/>
              <a:t>Xilinx Virtual Cable protocol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AFC929-6B4F-4A67-9605-C2AAAF573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Pulsar2b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58B89-E5C6-4116-981F-4DFA5FC4A2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F412E0-8438-475F-B0DD-C41D3B428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2" descr="http://www-ppd.fnal.gov/EEDOffice-w/Projects/ATCA/pulsar2b/Pulsar2b_block.png">
            <a:extLst>
              <a:ext uri="{FF2B5EF4-FFF2-40B4-BE49-F238E27FC236}">
                <a16:creationId xmlns:a16="http://schemas.microsoft.com/office/drawing/2014/main" id="{24F2B072-F11C-4B1A-AC5B-8937B56C3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894" y="1152929"/>
            <a:ext cx="4480887" cy="431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348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126E68-56D8-47AE-9AF4-B47BEB3CE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and Double wide FMC mezzanine cards</a:t>
            </a:r>
          </a:p>
          <a:p>
            <a:r>
              <a:rPr lang="en-US" dirty="0"/>
              <a:t>Test high speed interfaces (LVDS, MGT) to Pulsar boards</a:t>
            </a:r>
          </a:p>
          <a:p>
            <a:r>
              <a:rPr lang="en-US" dirty="0"/>
              <a:t>Expand processing power (2 x KU060 FPGAs)</a:t>
            </a:r>
          </a:p>
          <a:p>
            <a:r>
              <a:rPr lang="en-US" dirty="0"/>
              <a:t>Standalone test platform for Pattern Recognition Associative Memory Devices</a:t>
            </a:r>
          </a:p>
          <a:p>
            <a:pPr lvl="1"/>
            <a:r>
              <a:rPr lang="en-US" dirty="0"/>
              <a:t>ASIC</a:t>
            </a:r>
          </a:p>
          <a:p>
            <a:pPr lvl="1"/>
            <a:r>
              <a:rPr lang="en-US" dirty="0"/>
              <a:t>FPGA</a:t>
            </a:r>
          </a:p>
          <a:p>
            <a:r>
              <a:rPr lang="en-US" dirty="0"/>
              <a:t>Track finder board in the</a:t>
            </a:r>
            <a:br>
              <a:rPr lang="en-US" dirty="0"/>
            </a:br>
            <a:r>
              <a:rPr lang="en-US" dirty="0"/>
              <a:t>demonstration system </a:t>
            </a:r>
          </a:p>
          <a:p>
            <a:pPr lvl="1"/>
            <a:r>
              <a:rPr lang="en-US" dirty="0"/>
              <a:t>Zhen’s talk on Monday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E994D9-448A-4A63-8E32-E458C3337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Pulsar2a/2b Expansion: Mezzanine Cards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56E547-C5AB-4968-A89E-EA51F3C545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D68CB5-31B5-43BD-A7EF-EDC96E1CC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E0B58E-6252-4696-A3D8-B64CB5A9C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856" y="2533017"/>
            <a:ext cx="3495248" cy="397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575494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AC-Presentation20180110" id="{D7C2D663-4430-42B2-A9EC-CD20D337F5E7}" vid="{9C1B5176-8894-4F4E-A01F-248586A6564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EAC-Presentation20180110</Template>
  <TotalTime>1031</TotalTime>
  <Words>966</Words>
  <Application>Microsoft Office PowerPoint</Application>
  <PresentationFormat>On-screen Show (4:3)</PresentationFormat>
  <Paragraphs>167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Arial</vt:lpstr>
      <vt:lpstr>Calibri</vt:lpstr>
      <vt:lpstr>Geneva</vt:lpstr>
      <vt:lpstr>Helvetica</vt:lpstr>
      <vt:lpstr>Wingdings</vt:lpstr>
      <vt:lpstr>Fermilab_PPT_090815</vt:lpstr>
      <vt:lpstr>PowerPoint Presentation</vt:lpstr>
      <vt:lpstr>Outline</vt:lpstr>
      <vt:lpstr>Pulsar Board R&amp;D Goals</vt:lpstr>
      <vt:lpstr>ATCA Background</vt:lpstr>
      <vt:lpstr>Pulsar2a (2012-2013)</vt:lpstr>
      <vt:lpstr>Pulsar2a Results</vt:lpstr>
      <vt:lpstr>Pulsar2b (2014)</vt:lpstr>
      <vt:lpstr>Pulsar2b Results</vt:lpstr>
      <vt:lpstr>Pulsar2a/2b Expansion: Mezzanine Cards</vt:lpstr>
      <vt:lpstr>Pulsar3a (2017-2018)</vt:lpstr>
      <vt:lpstr>Pulsar3a: Improvements over Pulsar2b</vt:lpstr>
      <vt:lpstr>Pulsar3a: Rear Transition Module</vt:lpstr>
      <vt:lpstr>Pulsar3a: Optics</vt:lpstr>
      <vt:lpstr>Pulsar3a: Backplane Fabric Interface</vt:lpstr>
      <vt:lpstr>Pulsar3a: Power Distribution</vt:lpstr>
      <vt:lpstr>Pulsar3a: Telemetry</vt:lpstr>
      <vt:lpstr>Pulsar3a: Thermal</vt:lpstr>
      <vt:lpstr>Conclusion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Mayling L Wong-Squires</dc:creator>
  <cp:lastModifiedBy>Jamieson T. Olsen x2779 10831N</cp:lastModifiedBy>
  <cp:revision>98</cp:revision>
  <cp:lastPrinted>2014-01-20T19:40:21Z</cp:lastPrinted>
  <dcterms:created xsi:type="dcterms:W3CDTF">2018-01-08T21:30:05Z</dcterms:created>
  <dcterms:modified xsi:type="dcterms:W3CDTF">2018-06-12T01:47:22Z</dcterms:modified>
</cp:coreProperties>
</file>