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21"/>
  </p:notesMasterIdLst>
  <p:handoutMasterIdLst>
    <p:handoutMasterId r:id="rId22"/>
  </p:handoutMasterIdLst>
  <p:sldIdLst>
    <p:sldId id="294" r:id="rId2"/>
    <p:sldId id="301" r:id="rId3"/>
    <p:sldId id="302" r:id="rId4"/>
    <p:sldId id="303" r:id="rId5"/>
    <p:sldId id="304" r:id="rId6"/>
    <p:sldId id="316" r:id="rId7"/>
    <p:sldId id="317" r:id="rId8"/>
    <p:sldId id="305" r:id="rId9"/>
    <p:sldId id="306" r:id="rId10"/>
    <p:sldId id="307" r:id="rId11"/>
    <p:sldId id="309" r:id="rId12"/>
    <p:sldId id="308" r:id="rId13"/>
    <p:sldId id="315" r:id="rId14"/>
    <p:sldId id="310" r:id="rId15"/>
    <p:sldId id="311" r:id="rId16"/>
    <p:sldId id="313" r:id="rId17"/>
    <p:sldId id="312" r:id="rId18"/>
    <p:sldId id="314" r:id="rId19"/>
    <p:sldId id="318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6" autoAdjust="0"/>
    <p:restoredTop sz="94660"/>
  </p:normalViewPr>
  <p:slideViewPr>
    <p:cSldViewPr snapToGrid="0" snapToObjects="1" showGuides="1">
      <p:cViewPr varScale="1">
        <p:scale>
          <a:sx n="83" d="100"/>
          <a:sy n="83" d="100"/>
        </p:scale>
        <p:origin x="1219" y="72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3" d="100"/>
          <a:sy n="103" d="100"/>
        </p:scale>
        <p:origin x="331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6/12/2018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1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6/12/2018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117284"/>
            <a:ext cx="8499231" cy="1115737"/>
          </a:xfrm>
        </p:spPr>
        <p:txBody>
          <a:bodyPr/>
          <a:lstStyle/>
          <a:p>
            <a:r>
              <a:rPr lang="pt-BR" b="1" dirty="0"/>
              <a:t>J. Olsen</a:t>
            </a:r>
            <a:r>
              <a:rPr lang="pt-BR" baseline="30000" dirty="0"/>
              <a:t>1</a:t>
            </a:r>
            <a:r>
              <a:rPr lang="pt-BR" dirty="0"/>
              <a:t>, J. Hoff</a:t>
            </a:r>
            <a:r>
              <a:rPr lang="pt-BR" baseline="30000" dirty="0"/>
              <a:t>1</a:t>
            </a:r>
            <a:r>
              <a:rPr lang="pt-BR" dirty="0"/>
              <a:t>, Z. Hu</a:t>
            </a:r>
            <a:r>
              <a:rPr lang="pt-BR" baseline="30000" dirty="0"/>
              <a:t>1</a:t>
            </a:r>
            <a:r>
              <a:rPr lang="pt-BR" dirty="0"/>
              <a:t>, S. Jindariani</a:t>
            </a:r>
            <a:r>
              <a:rPr lang="pt-BR" baseline="30000" dirty="0"/>
              <a:t>1</a:t>
            </a:r>
            <a:r>
              <a:rPr lang="pt-BR" dirty="0"/>
              <a:t>, T. Liu</a:t>
            </a:r>
            <a:r>
              <a:rPr lang="pt-BR" baseline="30000" dirty="0"/>
              <a:t>1</a:t>
            </a:r>
            <a:r>
              <a:rPr lang="pt-BR" dirty="0"/>
              <a:t>, J. Wu</a:t>
            </a:r>
            <a:r>
              <a:rPr lang="pt-BR" baseline="30000" dirty="0"/>
              <a:t>1</a:t>
            </a:r>
            <a:r>
              <a:rPr lang="pt-BR" dirty="0"/>
              <a:t>, Z. Xu²</a:t>
            </a:r>
          </a:p>
          <a:p>
            <a:r>
              <a:rPr lang="pt-BR" sz="1200" i="1" dirty="0"/>
              <a:t>¹ </a:t>
            </a:r>
            <a:r>
              <a:rPr lang="en-US" sz="1200" i="1" dirty="0"/>
              <a:t>Fermi National Accelerator Laboratory, Batavia, Illinois, U.S.A</a:t>
            </a:r>
            <a:endParaRPr lang="en-US" sz="1200" dirty="0"/>
          </a:p>
          <a:p>
            <a:r>
              <a:rPr lang="en-US" sz="1200" i="1" dirty="0"/>
              <a:t>² SLAC National Accelerator Laboratory, Menlo Park, California USA</a:t>
            </a:r>
            <a:endParaRPr lang="en-US" sz="12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964108"/>
          </a:xfrm>
        </p:spPr>
        <p:txBody>
          <a:bodyPr>
            <a:noAutofit/>
          </a:bodyPr>
          <a:lstStyle/>
          <a:p>
            <a:r>
              <a:rPr lang="en-US" sz="2800" dirty="0"/>
              <a:t>Implementation of a High-Performance Pattern Recognition Associative Memory in an FPGA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2BAB03-B015-40AA-9575-310D8C66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566" y="3344271"/>
            <a:ext cx="8558867" cy="2266950"/>
          </a:xfrm>
        </p:spPr>
        <p:txBody>
          <a:bodyPr/>
          <a:lstStyle/>
          <a:p>
            <a:r>
              <a:rPr lang="en-US" dirty="0"/>
              <a:t>PRAM cell = CAMs + majority logic</a:t>
            </a:r>
          </a:p>
          <a:p>
            <a:r>
              <a:rPr lang="en-US" dirty="0"/>
              <a:t>CAM is 8~15 bits wide, 1 word deep</a:t>
            </a:r>
          </a:p>
          <a:p>
            <a:r>
              <a:rPr lang="en-US" dirty="0"/>
              <a:t>CAM match output latches until reset by next event</a:t>
            </a:r>
          </a:p>
          <a:p>
            <a:r>
              <a:rPr lang="en-US" dirty="0"/>
              <a:t>May support ternary logic (‘X’) in certain bit positions</a:t>
            </a:r>
          </a:p>
          <a:p>
            <a:r>
              <a:rPr lang="en-US" dirty="0"/>
              <a:t>Majority logic (6/6, 5/6, 4/6) set globally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19D982-8E94-463E-AA1D-08AE701EA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PRAM Cell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C8FDAF-5042-4AEE-BC9D-A379A8A22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5E1997-8DB9-4AD7-A7D2-4E5B84804A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100E59-1944-4F6B-86AF-71327E1C71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97" y="679629"/>
            <a:ext cx="8430936" cy="247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392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C67254-F306-434F-8E90-2088B66E8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1"/>
            <a:ext cx="6029325" cy="2085974"/>
          </a:xfrm>
        </p:spPr>
        <p:txBody>
          <a:bodyPr/>
          <a:lstStyle/>
          <a:p>
            <a:r>
              <a:rPr lang="en-US" dirty="0"/>
              <a:t>The key is to make it COMPACT</a:t>
            </a:r>
          </a:p>
          <a:p>
            <a:r>
              <a:rPr lang="en-US" dirty="0"/>
              <a:t>Xilinx SRLC32E primitive in 7-series and Ultrascale architectures (SLICEM)</a:t>
            </a:r>
          </a:p>
          <a:p>
            <a:pPr lvl="1"/>
            <a:r>
              <a:rPr lang="en-US" dirty="0"/>
              <a:t>Intended for variable length shift registers</a:t>
            </a:r>
          </a:p>
          <a:p>
            <a:r>
              <a:rPr lang="en-US" dirty="0"/>
              <a:t>Load pattern bits post-configuration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C1239A-2741-4078-A2FE-280D0C049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 Cell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F2075E-9DC7-4951-922C-F90D9852D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F92D7E-EE2F-4A07-96FF-B69544B605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5E55F2-FDB5-4E22-B423-9885D1923E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6292" y="1417443"/>
            <a:ext cx="2340471" cy="29599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D6D0EA-B198-4386-B338-F8D778B749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087" y="3124200"/>
            <a:ext cx="5430349" cy="31335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B69EA4-4CBA-48E8-A4AE-BBEC19ACA67A}"/>
              </a:ext>
            </a:extLst>
          </p:cNvPr>
          <p:cNvSpPr txBox="1"/>
          <p:nvPr/>
        </p:nvSpPr>
        <p:spPr>
          <a:xfrm>
            <a:off x="6631651" y="4552950"/>
            <a:ext cx="20751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 extra logic required to support ‘X’ bits in pattern</a:t>
            </a:r>
          </a:p>
        </p:txBody>
      </p:sp>
    </p:spTree>
    <p:extLst>
      <p:ext uri="{BB962C8B-B14F-4D97-AF65-F5344CB8AC3E}">
        <p14:creationId xmlns:p14="http://schemas.microsoft.com/office/powerpoint/2010/main" val="20266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9A8306-9EEE-4E9B-88EC-F13FA2284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8509000" cy="5235285"/>
          </a:xfrm>
        </p:spPr>
        <p:txBody>
          <a:bodyPr>
            <a:normAutofit/>
          </a:bodyPr>
          <a:lstStyle/>
          <a:p>
            <a:r>
              <a:rPr lang="en-US" dirty="0"/>
              <a:t>LARGE array of road flags, sparsely populated</a:t>
            </a:r>
          </a:p>
          <a:p>
            <a:r>
              <a:rPr lang="en-US" dirty="0"/>
              <a:t>Challenge is to determine the address of each road in the array</a:t>
            </a:r>
          </a:p>
          <a:p>
            <a:pPr lvl="1"/>
            <a:r>
              <a:rPr lang="en-US" dirty="0"/>
              <a:t>High speed readout</a:t>
            </a:r>
          </a:p>
          <a:p>
            <a:pPr lvl="1"/>
            <a:r>
              <a:rPr lang="en-US" dirty="0"/>
              <a:t>Low latency</a:t>
            </a:r>
          </a:p>
          <a:p>
            <a:pPr lvl="1"/>
            <a:r>
              <a:rPr lang="en-US" dirty="0"/>
              <a:t>Zero suppressed</a:t>
            </a:r>
          </a:p>
          <a:p>
            <a:r>
              <a:rPr lang="en-US" dirty="0"/>
              <a:t>Pipelined operation</a:t>
            </a:r>
          </a:p>
          <a:p>
            <a:pPr lvl="1"/>
            <a:r>
              <a:rPr lang="en-US" dirty="0"/>
              <a:t>Serialization logic copies road flag bits at end of event</a:t>
            </a:r>
          </a:p>
          <a:p>
            <a:r>
              <a:rPr lang="en-US" dirty="0"/>
              <a:t>Multiple levels of priority encoders are typically used</a:t>
            </a:r>
          </a:p>
          <a:p>
            <a:r>
              <a:rPr lang="en-US" dirty="0"/>
              <a:t>ASIC and FPGA designs are cycle accurate, but internally very different</a:t>
            </a:r>
          </a:p>
          <a:p>
            <a:pPr lvl="1"/>
            <a:r>
              <a:rPr lang="en-US" dirty="0"/>
              <a:t>ASIC binary “Fischer Tree”</a:t>
            </a:r>
          </a:p>
          <a:p>
            <a:pPr lvl="1"/>
            <a:r>
              <a:rPr lang="en-US" dirty="0"/>
              <a:t>FPGA pipelined buffered merge…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369DC5-06A9-408D-ABA3-51A357D20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Backend Serialization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67E97C-C47D-4601-9B8C-2CA66CFA7F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D3E052-38DB-410E-8C0A-07D23F64EC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545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588CF9-0CD0-4CBA-9E67-5C5DE98A9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Backend Serialization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6D9FE8-805D-4CF8-B511-C3BF10E8F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7D1CE-CE64-4E05-9AC5-F544B67163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2750C3-7BA8-41C3-8687-21DCDC925D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74" y="961631"/>
            <a:ext cx="6702007" cy="38961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8B2CE1-E37A-419D-9559-E397365401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576" y="4406594"/>
            <a:ext cx="2838450" cy="184715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A58D5F-90A2-4FE7-A791-5E58451C6B46}"/>
              </a:ext>
            </a:extLst>
          </p:cNvPr>
          <p:cNvCxnSpPr/>
          <p:nvPr/>
        </p:nvCxnSpPr>
        <p:spPr>
          <a:xfrm flipH="1" flipV="1">
            <a:off x="5505450" y="4162425"/>
            <a:ext cx="142875" cy="244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580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79ED01-E1D4-4FC3-9228-5ADDCBBB6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2"/>
            <a:ext cx="7718075" cy="5059794"/>
          </a:xfrm>
        </p:spPr>
        <p:txBody>
          <a:bodyPr wrap="none" anchor="t" anchorCtr="0">
            <a:noAutofit/>
          </a:bodyPr>
          <a:lstStyle/>
          <a:p>
            <a:r>
              <a:rPr lang="en-US" sz="2200" dirty="0"/>
              <a:t>1k to 16k patterns tested</a:t>
            </a:r>
          </a:p>
          <a:p>
            <a:pPr lvl="1"/>
            <a:r>
              <a:rPr lang="en-US" dirty="0"/>
              <a:t>6 layers</a:t>
            </a:r>
          </a:p>
          <a:p>
            <a:pPr lvl="1"/>
            <a:r>
              <a:rPr lang="en-US" dirty="0"/>
              <a:t>9 or 10 bits per layer</a:t>
            </a:r>
          </a:p>
          <a:p>
            <a:pPr lvl="1"/>
            <a:r>
              <a:rPr lang="en-US" dirty="0"/>
              <a:t>Global majority logic controls (6/6, 5/6, 4/6)</a:t>
            </a:r>
          </a:p>
          <a:p>
            <a:r>
              <a:rPr lang="en-US" sz="2200" dirty="0"/>
              <a:t>Pattern is loaded into PRAM cells serially</a:t>
            </a:r>
          </a:p>
          <a:p>
            <a:r>
              <a:rPr lang="en-US" sz="2200" dirty="0"/>
              <a:t>Input and output buses are DDR parallel</a:t>
            </a:r>
          </a:p>
          <a:p>
            <a:r>
              <a:rPr lang="en-US" sz="2200" dirty="0"/>
              <a:t>Meets timing with 240MHz clock</a:t>
            </a:r>
          </a:p>
          <a:p>
            <a:r>
              <a:rPr lang="en-US" sz="2200" dirty="0"/>
              <a:t>CLB SLICEM resources limit PRAM size (KU060)</a:t>
            </a:r>
          </a:p>
          <a:p>
            <a:pPr lvl="1"/>
            <a:r>
              <a:rPr lang="en-US" dirty="0"/>
              <a:t>1k patterns = 8%</a:t>
            </a:r>
          </a:p>
          <a:p>
            <a:pPr lvl="1"/>
            <a:r>
              <a:rPr lang="en-US" dirty="0"/>
              <a:t>4k patterns = 33%</a:t>
            </a:r>
          </a:p>
          <a:p>
            <a:pPr lvl="1"/>
            <a:r>
              <a:rPr lang="en-US" dirty="0"/>
              <a:t>8k patterns = 65%</a:t>
            </a:r>
          </a:p>
          <a:p>
            <a:r>
              <a:rPr lang="en-US" sz="2200" dirty="0"/>
              <a:t>4k~8k patterns is still useful for proof of concept demo</a:t>
            </a:r>
          </a:p>
          <a:p>
            <a:pPr lvl="1"/>
            <a:r>
              <a:rPr lang="en-US" dirty="0"/>
              <a:t>Carefully choose which patterns are loaded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A1300B-0D5F-4E44-B7A4-5C465094E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C8AA8A-C691-46AB-BA77-700AF65D2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81CAFC-EB48-448D-8734-FBDBDFCCC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92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53DD80-03E1-4651-932C-78295E7E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FMC Mezzanine Card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E79B40-BFC8-4E46-B41D-AF82F364AD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FEEC7D-3EA5-473B-A05D-6D3CC343FC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16F5DF-D2DE-4943-B158-9EE3109E85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19" y="938402"/>
            <a:ext cx="3820126" cy="38307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4F9B6A-6625-4562-BD81-077B08722E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103" y="514767"/>
            <a:ext cx="4229297" cy="27287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F17C65-4D41-462F-9BE8-A08DB04809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376" y="3213852"/>
            <a:ext cx="3340024" cy="148294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5BC9F0B-C4A7-487D-948F-041734BD64AB}"/>
              </a:ext>
            </a:extLst>
          </p:cNvPr>
          <p:cNvCxnSpPr>
            <a:cxnSpLocks/>
          </p:cNvCxnSpPr>
          <p:nvPr/>
        </p:nvCxnSpPr>
        <p:spPr>
          <a:xfrm flipV="1">
            <a:off x="7384211" y="2613805"/>
            <a:ext cx="0" cy="7112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CE07583-0AB4-4B8F-8260-7CB05B0C614D}"/>
              </a:ext>
            </a:extLst>
          </p:cNvPr>
          <p:cNvSpPr txBox="1"/>
          <p:nvPr/>
        </p:nvSpPr>
        <p:spPr>
          <a:xfrm>
            <a:off x="5784393" y="4645847"/>
            <a:ext cx="2823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GTH Transceiver local bus @ 16Gbps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933A6A-8E5E-433B-88A8-99AE330EB7E1}"/>
              </a:ext>
            </a:extLst>
          </p:cNvPr>
          <p:cNvSpPr txBox="1"/>
          <p:nvPr/>
        </p:nvSpPr>
        <p:spPr>
          <a:xfrm>
            <a:off x="337639" y="4940351"/>
            <a:ext cx="30705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double-wide FMC mezzanine supports both ASIC and FPGA PRAMs for direct side by side evaluation in hardware.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5A8C294-70DE-4315-8719-FA3E690996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6488" y="4475850"/>
            <a:ext cx="1494500" cy="102718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423BC4B-DB20-43C1-B880-B3CC67C8E246}"/>
              </a:ext>
            </a:extLst>
          </p:cNvPr>
          <p:cNvCxnSpPr>
            <a:cxnSpLocks/>
          </p:cNvCxnSpPr>
          <p:nvPr/>
        </p:nvCxnSpPr>
        <p:spPr>
          <a:xfrm flipH="1" flipV="1">
            <a:off x="3408219" y="2484583"/>
            <a:ext cx="627810" cy="21112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5EFB601-416C-450A-84D2-6DBBC9538E8A}"/>
              </a:ext>
            </a:extLst>
          </p:cNvPr>
          <p:cNvSpPr txBox="1"/>
          <p:nvPr/>
        </p:nvSpPr>
        <p:spPr>
          <a:xfrm>
            <a:off x="3504399" y="5518969"/>
            <a:ext cx="2619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Socket for the 3D vertically integrated VI-PRAM ASIC</a:t>
            </a:r>
          </a:p>
        </p:txBody>
      </p:sp>
    </p:spTree>
    <p:extLst>
      <p:ext uri="{BB962C8B-B14F-4D97-AF65-F5344CB8AC3E}">
        <p14:creationId xmlns:p14="http://schemas.microsoft.com/office/powerpoint/2010/main" val="1445244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9A9176-E2AD-4894-A1E9-16B067261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730" y="971550"/>
            <a:ext cx="3774057" cy="50593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Hard code patterns in HDL</a:t>
            </a:r>
          </a:p>
          <a:p>
            <a:r>
              <a:rPr lang="en-US" dirty="0"/>
              <a:t>Front end latching </a:t>
            </a:r>
            <a:r>
              <a:rPr lang="en-US" dirty="0" err="1"/>
              <a:t>superstrip</a:t>
            </a:r>
            <a:r>
              <a:rPr lang="en-US" dirty="0"/>
              <a:t> ID decoder</a:t>
            </a:r>
          </a:p>
          <a:p>
            <a:r>
              <a:rPr lang="en-US" dirty="0"/>
              <a:t>Pattern stored in the internal routing</a:t>
            </a:r>
          </a:p>
          <a:p>
            <a:r>
              <a:rPr lang="en-US" dirty="0"/>
              <a:t>Ternary bits are not free</a:t>
            </a:r>
          </a:p>
          <a:p>
            <a:r>
              <a:rPr lang="en-US" dirty="0"/>
              <a:t>Serialization logic dominates resource usage</a:t>
            </a:r>
          </a:p>
          <a:p>
            <a:r>
              <a:rPr lang="en-US" dirty="0"/>
              <a:t>Designs with 128k random patterns have been synthesized and fit into KU060 FPGA</a:t>
            </a:r>
          </a:p>
          <a:p>
            <a:r>
              <a:rPr lang="en-US" dirty="0"/>
              <a:t>Serialization logic optimization may allow for up to 256k patterns in KU060 (or larger device)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A7ECD5-3A0E-49BB-8408-B160E8924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Pattern Density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D335CC-9283-436E-9393-AA7FDD8CB5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DDF8E9-3B8A-4A5E-B245-6DE575D7F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E3A424-8D91-48F0-B482-B4B34DCC4E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4933" y="765744"/>
            <a:ext cx="4760994" cy="32476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E6CBD6-A3D1-4D03-8479-CB01A97688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1673" y="4172001"/>
            <a:ext cx="3313037" cy="200067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10240D-D324-444C-99DA-2E53CC539940}"/>
              </a:ext>
            </a:extLst>
          </p:cNvPr>
          <p:cNvCxnSpPr/>
          <p:nvPr/>
        </p:nvCxnSpPr>
        <p:spPr>
          <a:xfrm>
            <a:off x="3597215" y="4270075"/>
            <a:ext cx="1319842" cy="5089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894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85319C-543C-4D07-ABF2-55B175F85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Pulsar3a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1F09BD-3270-439B-BDA6-70B5F7017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848C01-C6C2-4BA1-8EBB-DD77FCBE9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26BC5F-1119-4657-8E58-F2F9156871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7540" y="515527"/>
            <a:ext cx="6050833" cy="51069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690519-905B-4CB6-8726-D181CF5EF14A}"/>
              </a:ext>
            </a:extLst>
          </p:cNvPr>
          <p:cNvSpPr txBox="1"/>
          <p:nvPr/>
        </p:nvSpPr>
        <p:spPr>
          <a:xfrm>
            <a:off x="353684" y="1843062"/>
            <a:ext cx="18368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Master FPGA (VU125)</a:t>
            </a:r>
          </a:p>
          <a:p>
            <a:r>
              <a:rPr lang="en-US" sz="1400" dirty="0"/>
              <a:t>Routing event data and track fitting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70FA224-63A9-43E1-8CA6-3F02CE55A4B0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2190513" y="2212394"/>
            <a:ext cx="2381487" cy="5135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37B297-DACD-44B9-9A01-9B6069A50F14}"/>
              </a:ext>
            </a:extLst>
          </p:cNvPr>
          <p:cNvSpPr txBox="1"/>
          <p:nvPr/>
        </p:nvSpPr>
        <p:spPr>
          <a:xfrm>
            <a:off x="411912" y="2865895"/>
            <a:ext cx="166705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Slave FPGA (KU115)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PRAM!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CA9C8C-E7CB-4B5E-9088-768902858DF0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078966" y="3173672"/>
            <a:ext cx="2794959" cy="3302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A6F7A9A-121B-438B-8D79-E8E77D085AAC}"/>
              </a:ext>
            </a:extLst>
          </p:cNvPr>
          <p:cNvSpPr txBox="1"/>
          <p:nvPr/>
        </p:nvSpPr>
        <p:spPr>
          <a:xfrm>
            <a:off x="327208" y="3804306"/>
            <a:ext cx="1932316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For more information about Pulsar boards coming up!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D7E818-5381-4C42-9ED9-67CE8682CCE0}"/>
              </a:ext>
            </a:extLst>
          </p:cNvPr>
          <p:cNvSpPr txBox="1"/>
          <p:nvPr/>
        </p:nvSpPr>
        <p:spPr>
          <a:xfrm>
            <a:off x="327208" y="4748694"/>
            <a:ext cx="1932316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Vertical Slice Tracking Trigger Demo System see Zhen’s talk from Monday.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278789-B63B-4E8F-8DD7-2F33C6C5E9FC}"/>
              </a:ext>
            </a:extLst>
          </p:cNvPr>
          <p:cNvSpPr txBox="1"/>
          <p:nvPr/>
        </p:nvSpPr>
        <p:spPr>
          <a:xfrm>
            <a:off x="353684" y="811415"/>
            <a:ext cx="1639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 board arrived May 2018!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4867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FB5754-F687-4117-B7C9-29EC9DFA4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PRAM builds on CAM and is well suited for high bandwidth, low latency pattern recognition systems</a:t>
            </a:r>
          </a:p>
          <a:p>
            <a:r>
              <a:rPr lang="en-US" dirty="0"/>
              <a:t>A usable PRAM can be realized in modern FPGAs</a:t>
            </a:r>
          </a:p>
          <a:p>
            <a:r>
              <a:rPr lang="en-US" dirty="0"/>
              <a:t>FPGA flexibility allows us to try out new ideas</a:t>
            </a:r>
          </a:p>
          <a:p>
            <a:pPr lvl="1"/>
            <a:r>
              <a:rPr lang="en-US" dirty="0"/>
              <a:t>System interface</a:t>
            </a:r>
          </a:p>
          <a:p>
            <a:pPr lvl="1"/>
            <a:r>
              <a:rPr lang="en-US" dirty="0"/>
              <a:t>Pattern loading / storage</a:t>
            </a:r>
          </a:p>
          <a:p>
            <a:pPr lvl="1"/>
            <a:r>
              <a:rPr lang="en-US" dirty="0"/>
              <a:t>Backend sorting logic</a:t>
            </a:r>
          </a:p>
          <a:p>
            <a:r>
              <a:rPr lang="en-US" dirty="0"/>
              <a:t>We have designed and successfully implemented a few types of PRAM</a:t>
            </a:r>
          </a:p>
          <a:p>
            <a:pPr lvl="1"/>
            <a:r>
              <a:rPr lang="en-US" dirty="0"/>
              <a:t>~10k patterns loaded at runtime</a:t>
            </a:r>
          </a:p>
          <a:p>
            <a:pPr lvl="1"/>
            <a:r>
              <a:rPr lang="en-US" dirty="0"/>
              <a:t>~100k patterns hardcoded</a:t>
            </a:r>
          </a:p>
          <a:p>
            <a:r>
              <a:rPr lang="en-US" dirty="0"/>
              <a:t>Optimization studies continuing</a:t>
            </a:r>
          </a:p>
          <a:p>
            <a:r>
              <a:rPr lang="en-US" dirty="0"/>
              <a:t>New hardware for testing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898DE4-0835-455D-9C7B-0AE15EEEE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D15FF8-1D55-4357-9A94-7C44F245C0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C06DB-31FB-4C20-A980-2C8037062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882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FB5FCB-0BE9-45B3-89D5-6B22631FC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4A9AC-3211-42A8-ACF0-10BBF6886C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5EC00-2257-4BC0-896B-B5FAB0BBB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45BEC8-42F1-4BCA-BB6C-17913C79E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" y="1123950"/>
            <a:ext cx="8372475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61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F2C95E-10CD-4D2F-AC20-30E72B0B9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RAM and CAM</a:t>
            </a:r>
          </a:p>
          <a:p>
            <a:r>
              <a:rPr lang="en-US" dirty="0"/>
              <a:t>Pattern Recognition Associative Memory (PRAM)</a:t>
            </a:r>
          </a:p>
          <a:p>
            <a:r>
              <a:rPr lang="en-US" dirty="0"/>
              <a:t>Using PRAM </a:t>
            </a:r>
          </a:p>
          <a:p>
            <a:r>
              <a:rPr lang="en-US" dirty="0"/>
              <a:t>PRAM implementation in an FPGA</a:t>
            </a:r>
          </a:p>
          <a:p>
            <a:r>
              <a:rPr lang="en-US" dirty="0"/>
              <a:t>Performance and resource utilization</a:t>
            </a:r>
          </a:p>
          <a:p>
            <a:r>
              <a:rPr lang="en-US" dirty="0"/>
              <a:t>Pattern density optimization</a:t>
            </a:r>
          </a:p>
          <a:p>
            <a:r>
              <a:rPr lang="en-US" dirty="0"/>
              <a:t>Demonstration hardware</a:t>
            </a:r>
          </a:p>
          <a:p>
            <a:r>
              <a:rPr lang="en-US" dirty="0"/>
              <a:t>Conclusion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E1F348-BDA9-40FF-AB37-8A154B3B4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58D29-60EB-44E7-A56B-138C9FC10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A791563-1BCD-403E-9627-CA6AE0686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74671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E209-AC46-4DC1-A1E5-AC0D62420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Random Access Memory </a:t>
            </a:r>
          </a:p>
          <a:p>
            <a:pPr lvl="1"/>
            <a:r>
              <a:rPr lang="en-US" dirty="0"/>
              <a:t>Address in, data out</a:t>
            </a:r>
          </a:p>
          <a:p>
            <a:pPr lvl="1"/>
            <a:r>
              <a:rPr lang="en-US" dirty="0"/>
              <a:t>Simple architecture: registers + output mux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Content Addressable Memory (CAM)</a:t>
            </a:r>
          </a:p>
          <a:p>
            <a:pPr lvl="1"/>
            <a:r>
              <a:rPr lang="en-US" dirty="0"/>
              <a:t>Inverse of RAM: data in, address out</a:t>
            </a:r>
          </a:p>
          <a:p>
            <a:pPr lvl="1"/>
            <a:r>
              <a:rPr lang="en-US" dirty="0"/>
              <a:t>High performance, parallel lookup operation</a:t>
            </a:r>
          </a:p>
          <a:p>
            <a:pPr lvl="1"/>
            <a:r>
              <a:rPr lang="en-US" dirty="0"/>
              <a:t>Complex + resource intensive</a:t>
            </a:r>
          </a:p>
          <a:p>
            <a:pPr lvl="1"/>
            <a:r>
              <a:rPr lang="en-US" dirty="0"/>
              <a:t>Width and depth of memory array</a:t>
            </a:r>
          </a:p>
          <a:p>
            <a:pPr lvl="1"/>
            <a:r>
              <a:rPr lang="en-US" dirty="0"/>
              <a:t>Matching options complicate design</a:t>
            </a:r>
          </a:p>
          <a:p>
            <a:pPr lvl="1"/>
            <a:r>
              <a:rPr lang="en-US" dirty="0"/>
              <a:t>Output options complicate design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33C9B7-865C-4CD2-9729-A269EBF94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Intro: RAM vs CAM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30316-6AA6-469C-B5A4-CCF1C26B3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29511-7168-4AD6-B96B-79BD9262D9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41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41EBC7-4660-47F6-B492-57CBFB7FB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5210256" cy="5059363"/>
          </a:xfrm>
        </p:spPr>
        <p:txBody>
          <a:bodyPr/>
          <a:lstStyle/>
          <a:p>
            <a:r>
              <a:rPr lang="en-US" dirty="0"/>
              <a:t>Described as a “CAM of CAMs”</a:t>
            </a:r>
          </a:p>
          <a:p>
            <a:r>
              <a:rPr lang="en-US" dirty="0"/>
              <a:t>Match on a multi-word pattern</a:t>
            </a:r>
          </a:p>
          <a:p>
            <a:pPr lvl="1"/>
            <a:r>
              <a:rPr lang="en-US" dirty="0"/>
              <a:t>Multiple input buses (layers)</a:t>
            </a:r>
          </a:p>
          <a:p>
            <a:pPr lvl="1"/>
            <a:r>
              <a:rPr lang="en-US" dirty="0"/>
              <a:t>Majority logic (perfect match, missing 1, missing 2, etc.)</a:t>
            </a:r>
          </a:p>
          <a:p>
            <a:r>
              <a:rPr lang="en-US" dirty="0"/>
              <a:t>Words may include ternary ‘X’ bits</a:t>
            </a:r>
          </a:p>
          <a:p>
            <a:r>
              <a:rPr lang="en-US" dirty="0"/>
              <a:t>Output the address of the</a:t>
            </a:r>
            <a:br>
              <a:rPr lang="en-US" dirty="0"/>
            </a:br>
            <a:r>
              <a:rPr lang="en-US" dirty="0"/>
              <a:t>matching pattern (road)</a:t>
            </a:r>
          </a:p>
          <a:p>
            <a:r>
              <a:rPr lang="en-US" dirty="0"/>
              <a:t>PRAM is well suited for high bandwidth, low latency pattern recognition systems</a:t>
            </a:r>
          </a:p>
          <a:p>
            <a:pPr lvl="1"/>
            <a:r>
              <a:rPr lang="en-US" dirty="0"/>
              <a:t>Brute force parallel</a:t>
            </a:r>
          </a:p>
          <a:p>
            <a:pPr lvl="1"/>
            <a:r>
              <a:rPr lang="en-US" dirty="0"/>
              <a:t>No time for CPU iteration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4B6F4-767D-43D2-90BA-E36797710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Intro: PRAM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432C52-7793-4639-A8A4-239CDCA23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BFA501-FB95-4C15-8570-084E6A04B6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pSp>
        <p:nvGrpSpPr>
          <p:cNvPr id="88" name="Group 1393">
            <a:extLst>
              <a:ext uri="{FF2B5EF4-FFF2-40B4-BE49-F238E27FC236}">
                <a16:creationId xmlns:a16="http://schemas.microsoft.com/office/drawing/2014/main" id="{7B0809F0-85A1-490F-8CF6-87AE88139E4D}"/>
              </a:ext>
            </a:extLst>
          </p:cNvPr>
          <p:cNvGrpSpPr>
            <a:grpSpLocks/>
          </p:cNvGrpSpPr>
          <p:nvPr/>
        </p:nvGrpSpPr>
        <p:grpSpPr bwMode="auto">
          <a:xfrm>
            <a:off x="5528536" y="531900"/>
            <a:ext cx="3101340" cy="2485249"/>
            <a:chOff x="2209800" y="838200"/>
            <a:chExt cx="4800600" cy="3733800"/>
          </a:xfrm>
        </p:grpSpPr>
        <p:sp>
          <p:nvSpPr>
            <p:cNvPr id="89" name="Down Arrow 2893">
              <a:extLst>
                <a:ext uri="{FF2B5EF4-FFF2-40B4-BE49-F238E27FC236}">
                  <a16:creationId xmlns:a16="http://schemas.microsoft.com/office/drawing/2014/main" id="{525162C0-B0B5-44F3-8C4C-E68C01B7BFD8}"/>
                </a:ext>
              </a:extLst>
            </p:cNvPr>
            <p:cNvSpPr/>
            <p:nvPr/>
          </p:nvSpPr>
          <p:spPr>
            <a:xfrm flipV="1">
              <a:off x="5715000" y="1447800"/>
              <a:ext cx="685800" cy="312420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grpSp>
          <p:nvGrpSpPr>
            <p:cNvPr id="90" name="Group 74">
              <a:extLst>
                <a:ext uri="{FF2B5EF4-FFF2-40B4-BE49-F238E27FC236}">
                  <a16:creationId xmlns:a16="http://schemas.microsoft.com/office/drawing/2014/main" id="{BA00B236-4FD2-4266-8E4A-4D92AC752AE8}"/>
                </a:ext>
              </a:extLst>
            </p:cNvPr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62" name="Right Arrow 2971">
                <a:extLst>
                  <a:ext uri="{FF2B5EF4-FFF2-40B4-BE49-F238E27FC236}">
                    <a16:creationId xmlns:a16="http://schemas.microsoft.com/office/drawing/2014/main" id="{145A6D93-C165-4517-A8B4-54C2FB691842}"/>
                  </a:ext>
                </a:extLst>
              </p:cNvPr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3" name="Right Arrow 2972">
                <a:extLst>
                  <a:ext uri="{FF2B5EF4-FFF2-40B4-BE49-F238E27FC236}">
                    <a16:creationId xmlns:a16="http://schemas.microsoft.com/office/drawing/2014/main" id="{14462AC0-7E7B-4A6B-A033-46D5660A5B60}"/>
                  </a:ext>
                </a:extLst>
              </p:cNvPr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4" name="Right Arrow 2973">
                <a:extLst>
                  <a:ext uri="{FF2B5EF4-FFF2-40B4-BE49-F238E27FC236}">
                    <a16:creationId xmlns:a16="http://schemas.microsoft.com/office/drawing/2014/main" id="{DEE226FB-89CB-46D4-A77C-B69295872CAD}"/>
                  </a:ext>
                </a:extLst>
              </p:cNvPr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5" name="Right Arrow 2974">
                <a:extLst>
                  <a:ext uri="{FF2B5EF4-FFF2-40B4-BE49-F238E27FC236}">
                    <a16:creationId xmlns:a16="http://schemas.microsoft.com/office/drawing/2014/main" id="{B9877102-ADD0-480A-940E-616146961522}"/>
                  </a:ext>
                </a:extLst>
              </p:cNvPr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6" name="Right Arrow 2975">
                <a:extLst>
                  <a:ext uri="{FF2B5EF4-FFF2-40B4-BE49-F238E27FC236}">
                    <a16:creationId xmlns:a16="http://schemas.microsoft.com/office/drawing/2014/main" id="{2ABCC804-8384-4F16-A66B-718997B2401B}"/>
                  </a:ext>
                </a:extLst>
              </p:cNvPr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7" name="Right Arrow 2976">
                <a:extLst>
                  <a:ext uri="{FF2B5EF4-FFF2-40B4-BE49-F238E27FC236}">
                    <a16:creationId xmlns:a16="http://schemas.microsoft.com/office/drawing/2014/main" id="{577FD255-565C-420E-81B5-324A99EB7AA2}"/>
                  </a:ext>
                </a:extLst>
              </p:cNvPr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8" name="Right Arrow 2977">
                <a:extLst>
                  <a:ext uri="{FF2B5EF4-FFF2-40B4-BE49-F238E27FC236}">
                    <a16:creationId xmlns:a16="http://schemas.microsoft.com/office/drawing/2014/main" id="{85D82BE7-8235-46BE-91C1-A80CFF4B2C6E}"/>
                  </a:ext>
                </a:extLst>
              </p:cNvPr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9" name="Right Arrow 2978">
                <a:extLst>
                  <a:ext uri="{FF2B5EF4-FFF2-40B4-BE49-F238E27FC236}">
                    <a16:creationId xmlns:a16="http://schemas.microsoft.com/office/drawing/2014/main" id="{2505D36F-F15D-4E2D-91B3-A5F1E74286ED}"/>
                  </a:ext>
                </a:extLst>
              </p:cNvPr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91" name="Group 44">
              <a:extLst>
                <a:ext uri="{FF2B5EF4-FFF2-40B4-BE49-F238E27FC236}">
                  <a16:creationId xmlns:a16="http://schemas.microsoft.com/office/drawing/2014/main" id="{8DE05C04-7D91-44AC-BC0A-235528F75D84}"/>
                </a:ext>
              </a:extLst>
            </p:cNvPr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54" name="Right Arrow 2958">
                <a:extLst>
                  <a:ext uri="{FF2B5EF4-FFF2-40B4-BE49-F238E27FC236}">
                    <a16:creationId xmlns:a16="http://schemas.microsoft.com/office/drawing/2014/main" id="{1FD41B00-2F55-42FC-B8A0-A74564077A12}"/>
                  </a:ext>
                </a:extLst>
              </p:cNvPr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5" name="Right Arrow 2959">
                <a:extLst>
                  <a:ext uri="{FF2B5EF4-FFF2-40B4-BE49-F238E27FC236}">
                    <a16:creationId xmlns:a16="http://schemas.microsoft.com/office/drawing/2014/main" id="{EC913810-5F02-4E41-8F83-6D0BB4725331}"/>
                  </a:ext>
                </a:extLst>
              </p:cNvPr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6" name="Right Arrow 2960">
                <a:extLst>
                  <a:ext uri="{FF2B5EF4-FFF2-40B4-BE49-F238E27FC236}">
                    <a16:creationId xmlns:a16="http://schemas.microsoft.com/office/drawing/2014/main" id="{210835B0-29D0-457D-9B9F-BCDEAE55F717}"/>
                  </a:ext>
                </a:extLst>
              </p:cNvPr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7" name="Right Arrow 2961">
                <a:extLst>
                  <a:ext uri="{FF2B5EF4-FFF2-40B4-BE49-F238E27FC236}">
                    <a16:creationId xmlns:a16="http://schemas.microsoft.com/office/drawing/2014/main" id="{0C5847A0-A1B6-4B6A-B8CC-008BA62E0341}"/>
                  </a:ext>
                </a:extLst>
              </p:cNvPr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8" name="Right Arrow 2962">
                <a:extLst>
                  <a:ext uri="{FF2B5EF4-FFF2-40B4-BE49-F238E27FC236}">
                    <a16:creationId xmlns:a16="http://schemas.microsoft.com/office/drawing/2014/main" id="{D5C535F3-9D09-49A3-AC52-07736E077A26}"/>
                  </a:ext>
                </a:extLst>
              </p:cNvPr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9" name="Right Arrow 2963">
                <a:extLst>
                  <a:ext uri="{FF2B5EF4-FFF2-40B4-BE49-F238E27FC236}">
                    <a16:creationId xmlns:a16="http://schemas.microsoft.com/office/drawing/2014/main" id="{3D5F507B-8B06-4785-BABD-899C8D9F9F92}"/>
                  </a:ext>
                </a:extLst>
              </p:cNvPr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0" name="Right Arrow 2969">
                <a:extLst>
                  <a:ext uri="{FF2B5EF4-FFF2-40B4-BE49-F238E27FC236}">
                    <a16:creationId xmlns:a16="http://schemas.microsoft.com/office/drawing/2014/main" id="{526CD90B-0E24-4889-A3E9-68C40F4216FC}"/>
                  </a:ext>
                </a:extLst>
              </p:cNvPr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1" name="Right Arrow 2970">
                <a:extLst>
                  <a:ext uri="{FF2B5EF4-FFF2-40B4-BE49-F238E27FC236}">
                    <a16:creationId xmlns:a16="http://schemas.microsoft.com/office/drawing/2014/main" id="{3D7C2582-F1E0-4A6B-AABA-1A7096DC6A5D}"/>
                  </a:ext>
                </a:extLst>
              </p:cNvPr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92" name="Group 74">
              <a:extLst>
                <a:ext uri="{FF2B5EF4-FFF2-40B4-BE49-F238E27FC236}">
                  <a16:creationId xmlns:a16="http://schemas.microsoft.com/office/drawing/2014/main" id="{0CA56940-704A-41EF-A6A2-69D03A9A8E34}"/>
                </a:ext>
              </a:extLst>
            </p:cNvPr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46" name="Right Arrow 2950">
                <a:extLst>
                  <a:ext uri="{FF2B5EF4-FFF2-40B4-BE49-F238E27FC236}">
                    <a16:creationId xmlns:a16="http://schemas.microsoft.com/office/drawing/2014/main" id="{CD00D774-759B-4E77-BDE3-36857D4929CE}"/>
                  </a:ext>
                </a:extLst>
              </p:cNvPr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47" name="Right Arrow 2951">
                <a:extLst>
                  <a:ext uri="{FF2B5EF4-FFF2-40B4-BE49-F238E27FC236}">
                    <a16:creationId xmlns:a16="http://schemas.microsoft.com/office/drawing/2014/main" id="{B320ADC6-B492-4C08-9E1A-81A58ADD97F4}"/>
                  </a:ext>
                </a:extLst>
              </p:cNvPr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48" name="Right Arrow 2952">
                <a:extLst>
                  <a:ext uri="{FF2B5EF4-FFF2-40B4-BE49-F238E27FC236}">
                    <a16:creationId xmlns:a16="http://schemas.microsoft.com/office/drawing/2014/main" id="{331262E0-16D9-4297-90A3-5B09EE6BB8FD}"/>
                  </a:ext>
                </a:extLst>
              </p:cNvPr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49" name="Right Arrow 2953">
                <a:extLst>
                  <a:ext uri="{FF2B5EF4-FFF2-40B4-BE49-F238E27FC236}">
                    <a16:creationId xmlns:a16="http://schemas.microsoft.com/office/drawing/2014/main" id="{E63B0191-214E-4E6B-A17A-DFCDEFE696F3}"/>
                  </a:ext>
                </a:extLst>
              </p:cNvPr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0" name="Right Arrow 2954">
                <a:extLst>
                  <a:ext uri="{FF2B5EF4-FFF2-40B4-BE49-F238E27FC236}">
                    <a16:creationId xmlns:a16="http://schemas.microsoft.com/office/drawing/2014/main" id="{9FC8D94E-D723-42CC-82C4-727009A2AF9E}"/>
                  </a:ext>
                </a:extLst>
              </p:cNvPr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1" name="Right Arrow 2955">
                <a:extLst>
                  <a:ext uri="{FF2B5EF4-FFF2-40B4-BE49-F238E27FC236}">
                    <a16:creationId xmlns:a16="http://schemas.microsoft.com/office/drawing/2014/main" id="{87901779-1E4A-4CE9-9332-91A9BB048578}"/>
                  </a:ext>
                </a:extLst>
              </p:cNvPr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2" name="Right Arrow 2956">
                <a:extLst>
                  <a:ext uri="{FF2B5EF4-FFF2-40B4-BE49-F238E27FC236}">
                    <a16:creationId xmlns:a16="http://schemas.microsoft.com/office/drawing/2014/main" id="{AACFBCD8-D570-4007-A2EE-22FB46EF32EF}"/>
                  </a:ext>
                </a:extLst>
              </p:cNvPr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3" name="Right Arrow 2957">
                <a:extLst>
                  <a:ext uri="{FF2B5EF4-FFF2-40B4-BE49-F238E27FC236}">
                    <a16:creationId xmlns:a16="http://schemas.microsoft.com/office/drawing/2014/main" id="{517AACDB-E7C1-4C9A-9884-E16233987C09}"/>
                  </a:ext>
                </a:extLst>
              </p:cNvPr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93" name="Group 62">
              <a:extLst>
                <a:ext uri="{FF2B5EF4-FFF2-40B4-BE49-F238E27FC236}">
                  <a16:creationId xmlns:a16="http://schemas.microsoft.com/office/drawing/2014/main" id="{F372D578-BB61-4DC9-B607-1E52CEE46BAE}"/>
                </a:ext>
              </a:extLst>
            </p:cNvPr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38" name="Right Arrow 2942">
                <a:extLst>
                  <a:ext uri="{FF2B5EF4-FFF2-40B4-BE49-F238E27FC236}">
                    <a16:creationId xmlns:a16="http://schemas.microsoft.com/office/drawing/2014/main" id="{F0AA2EA5-7CD0-4F0F-9317-F82D04A43B2A}"/>
                  </a:ext>
                </a:extLst>
              </p:cNvPr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39" name="Right Arrow 2943">
                <a:extLst>
                  <a:ext uri="{FF2B5EF4-FFF2-40B4-BE49-F238E27FC236}">
                    <a16:creationId xmlns:a16="http://schemas.microsoft.com/office/drawing/2014/main" id="{8BF31222-1412-4F96-86CC-B4CDE2C8B703}"/>
                  </a:ext>
                </a:extLst>
              </p:cNvPr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40" name="Right Arrow 2944">
                <a:extLst>
                  <a:ext uri="{FF2B5EF4-FFF2-40B4-BE49-F238E27FC236}">
                    <a16:creationId xmlns:a16="http://schemas.microsoft.com/office/drawing/2014/main" id="{6E4DB981-DDFA-4759-80F5-3112F8B36C9D}"/>
                  </a:ext>
                </a:extLst>
              </p:cNvPr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41" name="Right Arrow 2945">
                <a:extLst>
                  <a:ext uri="{FF2B5EF4-FFF2-40B4-BE49-F238E27FC236}">
                    <a16:creationId xmlns:a16="http://schemas.microsoft.com/office/drawing/2014/main" id="{C944BD13-E4F8-4DC8-B226-51A15F03C5B1}"/>
                  </a:ext>
                </a:extLst>
              </p:cNvPr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42" name="Right Arrow 2946">
                <a:extLst>
                  <a:ext uri="{FF2B5EF4-FFF2-40B4-BE49-F238E27FC236}">
                    <a16:creationId xmlns:a16="http://schemas.microsoft.com/office/drawing/2014/main" id="{3DA0D238-13CA-4979-B23E-B4988B45B954}"/>
                  </a:ext>
                </a:extLst>
              </p:cNvPr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43" name="Right Arrow 2947">
                <a:extLst>
                  <a:ext uri="{FF2B5EF4-FFF2-40B4-BE49-F238E27FC236}">
                    <a16:creationId xmlns:a16="http://schemas.microsoft.com/office/drawing/2014/main" id="{E3C2E117-D99D-455D-B574-39A5D513AED6}"/>
                  </a:ext>
                </a:extLst>
              </p:cNvPr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44" name="Right Arrow 2948">
                <a:extLst>
                  <a:ext uri="{FF2B5EF4-FFF2-40B4-BE49-F238E27FC236}">
                    <a16:creationId xmlns:a16="http://schemas.microsoft.com/office/drawing/2014/main" id="{5BFE5078-3B9D-4A2C-BB03-FA56DE21C0A6}"/>
                  </a:ext>
                </a:extLst>
              </p:cNvPr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45" name="Right Arrow 2949">
                <a:extLst>
                  <a:ext uri="{FF2B5EF4-FFF2-40B4-BE49-F238E27FC236}">
                    <a16:creationId xmlns:a16="http://schemas.microsoft.com/office/drawing/2014/main" id="{149E12DE-4F72-4CD2-8AE7-8F176CE9FA6B}"/>
                  </a:ext>
                </a:extLst>
              </p:cNvPr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41F8CDD0-6FE8-4E78-8BAF-5298D70943AA}"/>
                </a:ext>
              </a:extLst>
            </p:cNvPr>
            <p:cNvSpPr/>
            <p:nvPr/>
          </p:nvSpPr>
          <p:spPr>
            <a:xfrm>
              <a:off x="3657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3F5A0632-5354-452D-A068-E7FAF5FCAFC1}"/>
                </a:ext>
              </a:extLst>
            </p:cNvPr>
            <p:cNvSpPr/>
            <p:nvPr/>
          </p:nvSpPr>
          <p:spPr>
            <a:xfrm>
              <a:off x="4038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5699019-C9FC-4563-88DC-A0D9CC22178D}"/>
                </a:ext>
              </a:extLst>
            </p:cNvPr>
            <p:cNvSpPr/>
            <p:nvPr/>
          </p:nvSpPr>
          <p:spPr>
            <a:xfrm>
              <a:off x="4419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B70FCAED-D80E-4167-A847-98C9C547E25F}"/>
                </a:ext>
              </a:extLst>
            </p:cNvPr>
            <p:cNvSpPr/>
            <p:nvPr/>
          </p:nvSpPr>
          <p:spPr>
            <a:xfrm>
              <a:off x="4800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E79ABCF-7A5A-49B0-BCE3-3538BFD44515}"/>
                </a:ext>
              </a:extLst>
            </p:cNvPr>
            <p:cNvSpPr/>
            <p:nvPr/>
          </p:nvSpPr>
          <p:spPr>
            <a:xfrm>
              <a:off x="5181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22223381-CCCB-4A9C-9952-EABAE3EA6D9C}"/>
                </a:ext>
              </a:extLst>
            </p:cNvPr>
            <p:cNvSpPr/>
            <p:nvPr/>
          </p:nvSpPr>
          <p:spPr>
            <a:xfrm>
              <a:off x="5562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DDB63C1E-1A90-40E7-AB23-8E7CD96E74AC}"/>
                </a:ext>
              </a:extLst>
            </p:cNvPr>
            <p:cNvSpPr/>
            <p:nvPr/>
          </p:nvSpPr>
          <p:spPr>
            <a:xfrm>
              <a:off x="5943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BDF017BE-793E-4744-BB66-E4BEE99FFEFC}"/>
                </a:ext>
              </a:extLst>
            </p:cNvPr>
            <p:cNvSpPr/>
            <p:nvPr/>
          </p:nvSpPr>
          <p:spPr>
            <a:xfrm>
              <a:off x="6324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3400034-F898-45C2-BF4C-4C0CB60D9AEF}"/>
                </a:ext>
              </a:extLst>
            </p:cNvPr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9E8B420-D849-4FE4-8820-576FE72B0CA9}"/>
                </a:ext>
              </a:extLst>
            </p:cNvPr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6F126AC-9A29-4E59-B8FE-CF2A2FF55AF3}"/>
                </a:ext>
              </a:extLst>
            </p:cNvPr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182777FF-8708-4F67-9796-61F6DBEFCC74}"/>
                </a:ext>
              </a:extLst>
            </p:cNvPr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BD584395-B33C-42AA-A608-2620C58EB23C}"/>
                </a:ext>
              </a:extLst>
            </p:cNvPr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BCD4B8D1-F2B8-49DC-B873-8BC40C7ACEB4}"/>
                </a:ext>
              </a:extLst>
            </p:cNvPr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D85F9A3A-C4F2-4035-9897-A9ED8741E709}"/>
                </a:ext>
              </a:extLst>
            </p:cNvPr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8B6C6FA7-6D9F-436E-995D-AEE8C281860E}"/>
                </a:ext>
              </a:extLst>
            </p:cNvPr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6A39AAC3-0CD1-4B6F-8E4E-458F078FCE4E}"/>
                </a:ext>
              </a:extLst>
            </p:cNvPr>
            <p:cNvSpPr/>
            <p:nvPr/>
          </p:nvSpPr>
          <p:spPr>
            <a:xfrm>
              <a:off x="3657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62F9F9F1-7998-46D0-A90B-D8362F54AA4C}"/>
                </a:ext>
              </a:extLst>
            </p:cNvPr>
            <p:cNvSpPr/>
            <p:nvPr/>
          </p:nvSpPr>
          <p:spPr>
            <a:xfrm>
              <a:off x="4038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24B969B1-4EAD-4D2E-AB5F-5344F09B4846}"/>
                </a:ext>
              </a:extLst>
            </p:cNvPr>
            <p:cNvSpPr/>
            <p:nvPr/>
          </p:nvSpPr>
          <p:spPr>
            <a:xfrm>
              <a:off x="4419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3C75B199-FAA2-4908-8FFF-14F2C9A5B7B8}"/>
                </a:ext>
              </a:extLst>
            </p:cNvPr>
            <p:cNvSpPr/>
            <p:nvPr/>
          </p:nvSpPr>
          <p:spPr>
            <a:xfrm>
              <a:off x="4800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46071D77-BA6F-477D-BF60-0F76F5063FFE}"/>
                </a:ext>
              </a:extLst>
            </p:cNvPr>
            <p:cNvSpPr/>
            <p:nvPr/>
          </p:nvSpPr>
          <p:spPr>
            <a:xfrm>
              <a:off x="5181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F745F0C-1942-4E1C-A7A9-FB8E6E445628}"/>
                </a:ext>
              </a:extLst>
            </p:cNvPr>
            <p:cNvSpPr/>
            <p:nvPr/>
          </p:nvSpPr>
          <p:spPr>
            <a:xfrm>
              <a:off x="5562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A3D08E73-0297-4268-8F94-ACD75889CC80}"/>
                </a:ext>
              </a:extLst>
            </p:cNvPr>
            <p:cNvSpPr/>
            <p:nvPr/>
          </p:nvSpPr>
          <p:spPr>
            <a:xfrm>
              <a:off x="5943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F3C334D-9833-418A-AD4D-BE33AA833C75}"/>
                </a:ext>
              </a:extLst>
            </p:cNvPr>
            <p:cNvSpPr/>
            <p:nvPr/>
          </p:nvSpPr>
          <p:spPr>
            <a:xfrm>
              <a:off x="6324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8" name="Rectangle 3">
              <a:extLst>
                <a:ext uri="{FF2B5EF4-FFF2-40B4-BE49-F238E27FC236}">
                  <a16:creationId xmlns:a16="http://schemas.microsoft.com/office/drawing/2014/main" id="{6A1183DB-CB3A-4B1B-8F44-80F5F5E2256C}"/>
                </a:ext>
              </a:extLst>
            </p:cNvPr>
            <p:cNvSpPr/>
            <p:nvPr/>
          </p:nvSpPr>
          <p:spPr>
            <a:xfrm>
              <a:off x="3657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19" name="Rectangle 4">
              <a:extLst>
                <a:ext uri="{FF2B5EF4-FFF2-40B4-BE49-F238E27FC236}">
                  <a16:creationId xmlns:a16="http://schemas.microsoft.com/office/drawing/2014/main" id="{6DA5C437-D979-443C-A920-425C56C74C3B}"/>
                </a:ext>
              </a:extLst>
            </p:cNvPr>
            <p:cNvSpPr/>
            <p:nvPr/>
          </p:nvSpPr>
          <p:spPr>
            <a:xfrm>
              <a:off x="4038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20" name="Rectangle 5">
              <a:extLst>
                <a:ext uri="{FF2B5EF4-FFF2-40B4-BE49-F238E27FC236}">
                  <a16:creationId xmlns:a16="http://schemas.microsoft.com/office/drawing/2014/main" id="{118E1449-0E82-4ADD-8638-9C169F9D799D}"/>
                </a:ext>
              </a:extLst>
            </p:cNvPr>
            <p:cNvSpPr/>
            <p:nvPr/>
          </p:nvSpPr>
          <p:spPr>
            <a:xfrm>
              <a:off x="4419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21" name="Rectangle 6">
              <a:extLst>
                <a:ext uri="{FF2B5EF4-FFF2-40B4-BE49-F238E27FC236}">
                  <a16:creationId xmlns:a16="http://schemas.microsoft.com/office/drawing/2014/main" id="{4D84608D-C0FE-4087-BB20-0BD156FA0BD1}"/>
                </a:ext>
              </a:extLst>
            </p:cNvPr>
            <p:cNvSpPr/>
            <p:nvPr/>
          </p:nvSpPr>
          <p:spPr>
            <a:xfrm>
              <a:off x="4800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22" name="Rectangle 7">
              <a:extLst>
                <a:ext uri="{FF2B5EF4-FFF2-40B4-BE49-F238E27FC236}">
                  <a16:creationId xmlns:a16="http://schemas.microsoft.com/office/drawing/2014/main" id="{8406C70C-9300-43E7-9897-DF0DA4DFC3DF}"/>
                </a:ext>
              </a:extLst>
            </p:cNvPr>
            <p:cNvSpPr/>
            <p:nvPr/>
          </p:nvSpPr>
          <p:spPr>
            <a:xfrm>
              <a:off x="5181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23" name="Rectangle 8">
              <a:extLst>
                <a:ext uri="{FF2B5EF4-FFF2-40B4-BE49-F238E27FC236}">
                  <a16:creationId xmlns:a16="http://schemas.microsoft.com/office/drawing/2014/main" id="{CCBDA8AB-75C0-4D6A-BE32-6991B8AD61DE}"/>
                </a:ext>
              </a:extLst>
            </p:cNvPr>
            <p:cNvSpPr/>
            <p:nvPr/>
          </p:nvSpPr>
          <p:spPr>
            <a:xfrm>
              <a:off x="5562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24" name="Rectangle 9">
              <a:extLst>
                <a:ext uri="{FF2B5EF4-FFF2-40B4-BE49-F238E27FC236}">
                  <a16:creationId xmlns:a16="http://schemas.microsoft.com/office/drawing/2014/main" id="{F202EEEA-5BEF-47F7-A735-649E6ED3129F}"/>
                </a:ext>
              </a:extLst>
            </p:cNvPr>
            <p:cNvSpPr/>
            <p:nvPr/>
          </p:nvSpPr>
          <p:spPr>
            <a:xfrm>
              <a:off x="5943600" y="19050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25" name="Rectangle 10">
              <a:extLst>
                <a:ext uri="{FF2B5EF4-FFF2-40B4-BE49-F238E27FC236}">
                  <a16:creationId xmlns:a16="http://schemas.microsoft.com/office/drawing/2014/main" id="{0F4D86BE-5121-47E6-A528-EADED1E0EC6F}"/>
                </a:ext>
              </a:extLst>
            </p:cNvPr>
            <p:cNvSpPr/>
            <p:nvPr/>
          </p:nvSpPr>
          <p:spPr>
            <a:xfrm>
              <a:off x="6324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26" name="TextBox 1431">
              <a:extLst>
                <a:ext uri="{FF2B5EF4-FFF2-40B4-BE49-F238E27FC236}">
                  <a16:creationId xmlns:a16="http://schemas.microsoft.com/office/drawing/2014/main" id="{9648D66F-6F32-4D64-BC51-9DA4DCFDDE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725273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27" name="TextBox 1432">
              <a:extLst>
                <a:ext uri="{FF2B5EF4-FFF2-40B4-BE49-F238E27FC236}">
                  <a16:creationId xmlns:a16="http://schemas.microsoft.com/office/drawing/2014/main" id="{F65C226F-BA35-44D9-AC5A-3B96F16A2D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582272" y="34648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28" name="TextBox 1433">
              <a:extLst>
                <a:ext uri="{FF2B5EF4-FFF2-40B4-BE49-F238E27FC236}">
                  <a16:creationId xmlns:a16="http://schemas.microsoft.com/office/drawing/2014/main" id="{25F7FCCE-DA2A-4568-A144-AB6AA59BF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201272" y="34311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29" name="TextBox 1434">
              <a:extLst>
                <a:ext uri="{FF2B5EF4-FFF2-40B4-BE49-F238E27FC236}">
                  <a16:creationId xmlns:a16="http://schemas.microsoft.com/office/drawing/2014/main" id="{8034AA29-C8EB-4381-9B2D-D3C3C4A57D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738427" y="34311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30" name="TextBox 1435">
              <a:extLst>
                <a:ext uri="{FF2B5EF4-FFF2-40B4-BE49-F238E27FC236}">
                  <a16:creationId xmlns:a16="http://schemas.microsoft.com/office/drawing/2014/main" id="{8507184A-8DF4-40F0-B921-0F36E46B41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439272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31" name="TextBox 1436">
              <a:extLst>
                <a:ext uri="{FF2B5EF4-FFF2-40B4-BE49-F238E27FC236}">
                  <a16:creationId xmlns:a16="http://schemas.microsoft.com/office/drawing/2014/main" id="{39482350-E54A-40A4-BF6E-47B5F94CD0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119427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32" name="TextBox 1437">
              <a:extLst>
                <a:ext uri="{FF2B5EF4-FFF2-40B4-BE49-F238E27FC236}">
                  <a16:creationId xmlns:a16="http://schemas.microsoft.com/office/drawing/2014/main" id="{442CA73B-13F4-4443-A7EF-C9BBC3D3E9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738427" y="4150663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33" name="TextBox 1438">
              <a:extLst>
                <a:ext uri="{FF2B5EF4-FFF2-40B4-BE49-F238E27FC236}">
                  <a16:creationId xmlns:a16="http://schemas.microsoft.com/office/drawing/2014/main" id="{EC8AF87F-8E2B-4EDF-9167-A51A9ED21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344271" y="4150663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34" name="TextBox 1439">
              <a:extLst>
                <a:ext uri="{FF2B5EF4-FFF2-40B4-BE49-F238E27FC236}">
                  <a16:creationId xmlns:a16="http://schemas.microsoft.com/office/drawing/2014/main" id="{C3A63C1D-81F8-4FDA-BAA2-6C3961E582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820272" y="4150663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35" name="TextBox 1440">
              <a:extLst>
                <a:ext uri="{FF2B5EF4-FFF2-40B4-BE49-F238E27FC236}">
                  <a16:creationId xmlns:a16="http://schemas.microsoft.com/office/drawing/2014/main" id="{32A230C9-01DE-4913-984D-4420493A17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725273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36" name="TextBox 1441">
              <a:extLst>
                <a:ext uri="{FF2B5EF4-FFF2-40B4-BE49-F238E27FC236}">
                  <a16:creationId xmlns:a16="http://schemas.microsoft.com/office/drawing/2014/main" id="{0EB71DBD-F11E-4B4C-ABA8-201348CB2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344271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37" name="Curved Up Ribbon 2941">
              <a:extLst>
                <a:ext uri="{FF2B5EF4-FFF2-40B4-BE49-F238E27FC236}">
                  <a16:creationId xmlns:a16="http://schemas.microsoft.com/office/drawing/2014/main" id="{10D3820B-13CB-4803-B6A7-2F5256BAF87A}"/>
                </a:ext>
              </a:extLst>
            </p:cNvPr>
            <p:cNvSpPr/>
            <p:nvPr/>
          </p:nvSpPr>
          <p:spPr>
            <a:xfrm>
              <a:off x="5105400" y="838200"/>
              <a:ext cx="1905000" cy="685800"/>
            </a:xfrm>
            <a:prstGeom prst="ellipseRibbon2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900" dirty="0"/>
                <a:t>Road!</a:t>
              </a:r>
            </a:p>
          </p:txBody>
        </p:sp>
      </p:grpSp>
      <p:sp>
        <p:nvSpPr>
          <p:cNvPr id="170" name="Oval 169">
            <a:extLst>
              <a:ext uri="{FF2B5EF4-FFF2-40B4-BE49-F238E27FC236}">
                <a16:creationId xmlns:a16="http://schemas.microsoft.com/office/drawing/2014/main" id="{8C688BD0-1273-4B33-9284-91A749A30495}"/>
              </a:ext>
            </a:extLst>
          </p:cNvPr>
          <p:cNvSpPr/>
          <p:nvPr/>
        </p:nvSpPr>
        <p:spPr>
          <a:xfrm>
            <a:off x="6341926" y="937655"/>
            <a:ext cx="370500" cy="2216479"/>
          </a:xfrm>
          <a:prstGeom prst="ellipse">
            <a:avLst/>
          </a:prstGeom>
          <a:noFill/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C464BF6-1503-4355-A9FD-74EC8122602E}"/>
              </a:ext>
            </a:extLst>
          </p:cNvPr>
          <p:cNvSpPr txBox="1"/>
          <p:nvPr/>
        </p:nvSpPr>
        <p:spPr>
          <a:xfrm>
            <a:off x="6119017" y="712963"/>
            <a:ext cx="844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660066"/>
                </a:solidFill>
              </a:rPr>
              <a:t>A pattern</a:t>
            </a:r>
          </a:p>
        </p:txBody>
      </p:sp>
    </p:spTree>
    <p:extLst>
      <p:ext uri="{BB962C8B-B14F-4D97-AF65-F5344CB8AC3E}">
        <p14:creationId xmlns:p14="http://schemas.microsoft.com/office/powerpoint/2010/main" val="404400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10290AA-AAFC-4CF9-BA58-3E2F16187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54424">
            <a:off x="5495706" y="172987"/>
            <a:ext cx="1925711" cy="466400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091D9F-18F9-439C-A6FE-B81DFB2E6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2" y="785004"/>
            <a:ext cx="4814742" cy="524590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Silicon Tracker</a:t>
            </a:r>
          </a:p>
          <a:p>
            <a:pPr lvl="1"/>
            <a:r>
              <a:rPr lang="en-US" dirty="0"/>
              <a:t>~10k modules</a:t>
            </a:r>
          </a:p>
          <a:p>
            <a:pPr lvl="1"/>
            <a:r>
              <a:rPr lang="en-US" dirty="0"/>
              <a:t>~10M pixels/strips</a:t>
            </a:r>
          </a:p>
          <a:p>
            <a:pPr lvl="1"/>
            <a:r>
              <a:rPr lang="en-US" dirty="0"/>
              <a:t>~100 Tbps data rate</a:t>
            </a:r>
          </a:p>
          <a:p>
            <a:pPr lvl="1"/>
            <a:r>
              <a:rPr lang="en-US" dirty="0"/>
              <a:t>40MHz event rate</a:t>
            </a:r>
          </a:p>
          <a:p>
            <a:pPr lvl="1"/>
            <a:r>
              <a:rPr lang="en-US" dirty="0"/>
              <a:t>~4us latency</a:t>
            </a:r>
          </a:p>
          <a:p>
            <a:r>
              <a:rPr lang="en-US" dirty="0"/>
              <a:t>PRAM and FPGA work together</a:t>
            </a:r>
          </a:p>
          <a:p>
            <a:pPr lvl="1"/>
            <a:r>
              <a:rPr lang="en-US" dirty="0"/>
              <a:t>Modules report hit coordinates	 (stubs)	</a:t>
            </a:r>
          </a:p>
          <a:p>
            <a:pPr lvl="1"/>
            <a:r>
              <a:rPr lang="en-US" dirty="0"/>
              <a:t>Store the full resolution hits in FPGA RAM (data organizer)</a:t>
            </a:r>
          </a:p>
          <a:p>
            <a:pPr lvl="1"/>
            <a:r>
              <a:rPr lang="en-US" dirty="0"/>
              <a:t>Form </a:t>
            </a:r>
            <a:r>
              <a:rPr lang="en-US" dirty="0" err="1"/>
              <a:t>superstrips</a:t>
            </a:r>
            <a:r>
              <a:rPr lang="en-US" dirty="0"/>
              <a:t> and send to PRAM</a:t>
            </a:r>
          </a:p>
          <a:p>
            <a:pPr lvl="1"/>
            <a:r>
              <a:rPr lang="en-US" dirty="0"/>
              <a:t>PRAM finds the coarse roads</a:t>
            </a:r>
          </a:p>
          <a:p>
            <a:pPr lvl="1"/>
            <a:r>
              <a:rPr lang="en-US" dirty="0"/>
              <a:t>Roads are used to quickly recall full resolution hits (from data organizer)</a:t>
            </a:r>
          </a:p>
          <a:p>
            <a:pPr lvl="1"/>
            <a:r>
              <a:rPr lang="en-US" dirty="0"/>
              <a:t>Full resolution hits used by the track fitter logic</a:t>
            </a:r>
          </a:p>
          <a:p>
            <a:pPr lvl="1"/>
            <a:r>
              <a:rPr lang="en-US" dirty="0"/>
              <a:t>Output track parameters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9F33C8-8F87-4309-87ED-082FEBB2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L1 Silicon Track Trigger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7CF844-D1D7-483D-A5DE-173AE5AB41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F51FF-C502-4B64-987C-3BE1E1210C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480EC2-9D3E-4973-A8A5-DCC8539D25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8536" y="4283105"/>
            <a:ext cx="2874271" cy="189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017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10D807-7506-4F21-9DD2-A8D07EEB3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Silicon Track Trigger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3E4DBB-697E-44B9-BAEF-2086310A51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5862B-5093-4898-B782-A3BE94F776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F62F2B-18A1-4119-BF52-2D0DF9A00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31" y="949767"/>
            <a:ext cx="7638735" cy="503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14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F604A6-40C2-4981-B740-558C6A379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Silicon Track Trigger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01D9DC-92FF-452B-8598-61A0B3D1C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97B30-2C9F-4DE4-95A3-E6D89B540F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2544F34-A972-458E-9D88-235ACB54C4C3}"/>
              </a:ext>
            </a:extLst>
          </p:cNvPr>
          <p:cNvGrpSpPr/>
          <p:nvPr/>
        </p:nvGrpSpPr>
        <p:grpSpPr>
          <a:xfrm>
            <a:off x="743456" y="1349746"/>
            <a:ext cx="7352685" cy="3533978"/>
            <a:chOff x="748242" y="4996028"/>
            <a:chExt cx="5254754" cy="252563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917F30-5A2F-49F5-AF9B-42CD7E7F0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242" y="4996028"/>
              <a:ext cx="5254754" cy="252563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4C23E4B-E2D8-40DD-AEEE-2874CE816BFC}"/>
                </a:ext>
              </a:extLst>
            </p:cNvPr>
            <p:cNvSpPr txBox="1"/>
            <p:nvPr/>
          </p:nvSpPr>
          <p:spPr>
            <a:xfrm>
              <a:off x="1608811" y="5153074"/>
              <a:ext cx="1110796" cy="477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Before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B687CE9-B499-4741-8B6A-29FB4245866D}"/>
                </a:ext>
              </a:extLst>
            </p:cNvPr>
            <p:cNvSpPr txBox="1"/>
            <p:nvPr/>
          </p:nvSpPr>
          <p:spPr>
            <a:xfrm>
              <a:off x="4466883" y="5144084"/>
              <a:ext cx="1025996" cy="263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rgbClr val="FF0000"/>
                  </a:solidFill>
                </a:rPr>
                <a:t>After AM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E1F722-E2B2-4BA0-A9AA-682D3665DD59}"/>
                </a:ext>
              </a:extLst>
            </p:cNvPr>
            <p:cNvSpPr/>
            <p:nvPr/>
          </p:nvSpPr>
          <p:spPr>
            <a:xfrm rot="19232314">
              <a:off x="4395786" y="5409390"/>
              <a:ext cx="142195" cy="8590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9CD004E-6787-44F2-BAA8-E5A91EF9BA96}"/>
                </a:ext>
              </a:extLst>
            </p:cNvPr>
            <p:cNvSpPr txBox="1"/>
            <p:nvPr/>
          </p:nvSpPr>
          <p:spPr>
            <a:xfrm>
              <a:off x="4013867" y="6163595"/>
              <a:ext cx="14356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Roads found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8026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253910-D85B-4C07-8D48-B31B100D5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401049" cy="5059363"/>
          </a:xfrm>
        </p:spPr>
        <p:txBody>
          <a:bodyPr/>
          <a:lstStyle/>
          <a:p>
            <a:r>
              <a:rPr lang="en-US" dirty="0"/>
              <a:t>ASIC</a:t>
            </a:r>
          </a:p>
          <a:p>
            <a:pPr lvl="1"/>
            <a:r>
              <a:rPr lang="en-US" dirty="0"/>
              <a:t>High pattern density, high performance</a:t>
            </a:r>
          </a:p>
          <a:p>
            <a:pPr lvl="1"/>
            <a:r>
              <a:rPr lang="en-US" dirty="0"/>
              <a:t>Predictable timing allows for some clever asynchronous logic structures</a:t>
            </a:r>
          </a:p>
          <a:p>
            <a:pPr lvl="1"/>
            <a:r>
              <a:rPr lang="en-US" dirty="0"/>
              <a:t>Expensive and time consuming development cycles</a:t>
            </a:r>
          </a:p>
          <a:p>
            <a:pPr lvl="1"/>
            <a:r>
              <a:rPr lang="en-US" dirty="0"/>
              <a:t>Difficult to change the system interface</a:t>
            </a:r>
          </a:p>
          <a:p>
            <a:pPr lvl="2"/>
            <a:r>
              <a:rPr lang="en-US" dirty="0"/>
              <a:t>High speed serial transceivers, etc.</a:t>
            </a:r>
          </a:p>
          <a:p>
            <a:r>
              <a:rPr lang="en-US" dirty="0"/>
              <a:t>FPGA</a:t>
            </a:r>
          </a:p>
          <a:p>
            <a:pPr lvl="1"/>
            <a:r>
              <a:rPr lang="en-US" dirty="0"/>
              <a:t>Pattern density and performance challenges</a:t>
            </a:r>
          </a:p>
          <a:p>
            <a:pPr lvl="1"/>
            <a:r>
              <a:rPr lang="en-US" dirty="0"/>
              <a:t>Super flexible; quick development cycles</a:t>
            </a:r>
          </a:p>
          <a:p>
            <a:pPr lvl="1"/>
            <a:r>
              <a:rPr lang="en-US" dirty="0"/>
              <a:t>Design, test, evaluate new PRAM-FPGA interfaces, priority encoder logic, sorting, 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1EE868-EBF0-45B5-800F-61770753C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PRAM Implementations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EE1158-57B0-48D3-98FD-0C193E4DAE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2480ED-8C8A-4BD5-ABF4-A4AC6C4DAB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29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9E6BD5-9923-4AA2-BF69-144E146862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3562709"/>
            <a:ext cx="8672513" cy="2468204"/>
          </a:xfrm>
        </p:spPr>
        <p:txBody>
          <a:bodyPr/>
          <a:lstStyle/>
          <a:p>
            <a:r>
              <a:rPr lang="en-US" dirty="0"/>
              <a:t>Functionally matches our ASIC implementation</a:t>
            </a:r>
          </a:p>
          <a:p>
            <a:r>
              <a:rPr lang="en-US" dirty="0"/>
              <a:t>Fully pipelined operation</a:t>
            </a:r>
          </a:p>
          <a:p>
            <a:pPr lvl="1"/>
            <a:r>
              <a:rPr lang="en-US" dirty="0"/>
              <a:t>PRAM cells process the current event while previous event is read out</a:t>
            </a:r>
          </a:p>
          <a:p>
            <a:r>
              <a:rPr lang="en-US" dirty="0"/>
              <a:t>Front End: system interface + array of PRAM cells</a:t>
            </a:r>
          </a:p>
          <a:p>
            <a:r>
              <a:rPr lang="en-US" dirty="0"/>
              <a:t>Back End: capture road flags and serialize for readout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612B68-E46B-4DD8-8C76-12FA3B5FC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PRAM Architecture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1E2029-A31C-4940-9817-0515D395F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Olsen                21st IEEE Real Time Conference Williamsburg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C366FD-8E7D-4638-8262-8C6A0F8D0F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44648E-D9EA-486A-A465-8268C5F37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635" y="818122"/>
            <a:ext cx="7084054" cy="260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668934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AC-Presentation20180110" id="{D7C2D663-4430-42B2-A9EC-CD20D337F5E7}" vid="{9C1B5176-8894-4F4E-A01F-248586A6564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EAC-Presentation20180110</Template>
  <TotalTime>812</TotalTime>
  <Words>1022</Words>
  <Application>Microsoft Office PowerPoint</Application>
  <PresentationFormat>On-screen Show (4:3)</PresentationFormat>
  <Paragraphs>193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Calibri</vt:lpstr>
      <vt:lpstr>Geneva</vt:lpstr>
      <vt:lpstr>Helvetica</vt:lpstr>
      <vt:lpstr>Fermilab_PPT_090815</vt:lpstr>
      <vt:lpstr>PowerPoint Presentation</vt:lpstr>
      <vt:lpstr>Outline</vt:lpstr>
      <vt:lpstr>Intro: RAM vs CAM</vt:lpstr>
      <vt:lpstr>Intro: PRAM</vt:lpstr>
      <vt:lpstr>Example: L1 Silicon Track Trigger</vt:lpstr>
      <vt:lpstr>L1 Silicon Track Trigger</vt:lpstr>
      <vt:lpstr>L1 Silicon Track Trigger</vt:lpstr>
      <vt:lpstr>PRAM Implementations</vt:lpstr>
      <vt:lpstr>FPGA PRAM Architecture</vt:lpstr>
      <vt:lpstr>PRAM Cell</vt:lpstr>
      <vt:lpstr>CAM Cell</vt:lpstr>
      <vt:lpstr>Backend Serialization</vt:lpstr>
      <vt:lpstr>Backend Serialization</vt:lpstr>
      <vt:lpstr>Implementation Summary</vt:lpstr>
      <vt:lpstr>FMC Mezzanine Card</vt:lpstr>
      <vt:lpstr>Increasing Pattern Density</vt:lpstr>
      <vt:lpstr>Pulsar3a</vt:lpstr>
      <vt:lpstr>Conclusion</vt:lpstr>
      <vt:lpstr>Thanks!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Mayling L Wong-Squires</dc:creator>
  <cp:lastModifiedBy>Jamieson T. Olsen x2779 10831N</cp:lastModifiedBy>
  <cp:revision>95</cp:revision>
  <cp:lastPrinted>2014-01-20T19:40:21Z</cp:lastPrinted>
  <dcterms:created xsi:type="dcterms:W3CDTF">2018-01-08T21:30:05Z</dcterms:created>
  <dcterms:modified xsi:type="dcterms:W3CDTF">2018-06-12T11:54:34Z</dcterms:modified>
</cp:coreProperties>
</file>