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(null)" ContentType="image/x-emf"/>
  <Default Extension="wdp" ContentType="image/vnd.ms-photo"/>
  <Default Extension="gif" ContentType="image/gif"/>
  <Default Extension="vml" ContentType="application/vnd.openxmlformats-officedocument.vmlDrawing"/>
  <Default Extension="xlsx" ContentType="application/vnd.openxmlformats-officedocument.spreadsheetml.sheet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686" r:id="rId2"/>
    <p:sldId id="822" r:id="rId3"/>
    <p:sldId id="827" r:id="rId4"/>
    <p:sldId id="790" r:id="rId5"/>
    <p:sldId id="791" r:id="rId6"/>
    <p:sldId id="803" r:id="rId7"/>
    <p:sldId id="793" r:id="rId8"/>
    <p:sldId id="792" r:id="rId9"/>
    <p:sldId id="804" r:id="rId10"/>
    <p:sldId id="766" r:id="rId11"/>
    <p:sldId id="767" r:id="rId12"/>
    <p:sldId id="768" r:id="rId13"/>
    <p:sldId id="765" r:id="rId14"/>
    <p:sldId id="810" r:id="rId15"/>
    <p:sldId id="830" r:id="rId16"/>
    <p:sldId id="829" r:id="rId17"/>
    <p:sldId id="826" r:id="rId18"/>
    <p:sldId id="811" r:id="rId19"/>
    <p:sldId id="800" r:id="rId20"/>
    <p:sldId id="824" r:id="rId21"/>
    <p:sldId id="825" r:id="rId22"/>
    <p:sldId id="812" r:id="rId23"/>
    <p:sldId id="801" r:id="rId24"/>
    <p:sldId id="833" r:id="rId25"/>
    <p:sldId id="828" r:id="rId26"/>
    <p:sldId id="831" r:id="rId27"/>
    <p:sldId id="832" r:id="rId28"/>
    <p:sldId id="758" r:id="rId29"/>
    <p:sldId id="794" r:id="rId30"/>
    <p:sldId id="820" r:id="rId31"/>
    <p:sldId id="834" r:id="rId32"/>
    <p:sldId id="835" r:id="rId33"/>
  </p:sldIdLst>
  <p:sldSz cx="10058400" cy="7772400"/>
  <p:notesSz cx="6858000" cy="9144000"/>
  <p:defaultTextStyle>
    <a:defPPr>
      <a:defRPr lang="en-US"/>
    </a:defPPr>
    <a:lvl1pPr algn="l" defTabSz="5080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508000" indent="-50800" algn="l" defTabSz="5080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1017588" indent="-103188" algn="l" defTabSz="5080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527175" indent="-155575" algn="l" defTabSz="5080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2036763" indent="-207963" algn="l" defTabSz="5080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  <a:srgbClr val="AA11C0"/>
    <a:srgbClr val="FFB5E2"/>
    <a:srgbClr val="C0F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40" autoAdjust="0"/>
    <p:restoredTop sz="96564" autoAdjust="0"/>
  </p:normalViewPr>
  <p:slideViewPr>
    <p:cSldViewPr snapToGrid="0" snapToObjects="1">
      <p:cViewPr varScale="1">
        <p:scale>
          <a:sx n="99" d="100"/>
          <a:sy n="99" d="100"/>
        </p:scale>
        <p:origin x="1632" y="176"/>
      </p:cViewPr>
      <p:guideLst>
        <p:guide orient="horz" pos="2448"/>
        <p:guide pos="3168"/>
      </p:guideLst>
    </p:cSldViewPr>
  </p:slideViewPr>
  <p:outlineViewPr>
    <p:cViewPr>
      <p:scale>
        <a:sx n="33" d="100"/>
        <a:sy n="33" d="100"/>
      </p:scale>
      <p:origin x="0" y="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509412"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509412">
              <a:defRPr sz="1200">
                <a:latin typeface="Calibri" charset="0"/>
              </a:defRPr>
            </a:lvl1pPr>
          </a:lstStyle>
          <a:p>
            <a:pPr>
              <a:defRPr/>
            </a:pPr>
            <a:fld id="{1E8534A3-66AF-9043-B05A-77A990C93BB4}" type="datetime1">
              <a:rPr lang="en-US"/>
              <a:pPr>
                <a:defRPr/>
              </a:pPr>
              <a:t>6/14/18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509412"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509412">
              <a:defRPr sz="1200">
                <a:latin typeface="Calibri" charset="0"/>
              </a:defRPr>
            </a:lvl1pPr>
          </a:lstStyle>
          <a:p>
            <a:pPr>
              <a:defRPr/>
            </a:pPr>
            <a:fld id="{21AA3A05-49CB-C543-B947-9A4BECACA2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6662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509412"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509412">
              <a:defRPr sz="1200">
                <a:latin typeface="Calibri" charset="0"/>
              </a:defRPr>
            </a:lvl1pPr>
          </a:lstStyle>
          <a:p>
            <a:pPr>
              <a:defRPr/>
            </a:pPr>
            <a:fld id="{48AFDC92-5A72-0B49-B2F9-B7019469DE42}" type="datetime1">
              <a:rPr lang="en-US"/>
              <a:pPr>
                <a:defRPr/>
              </a:pPr>
              <a:t>6/14/18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509412"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509412">
              <a:defRPr sz="1200">
                <a:latin typeface="Calibri" charset="0"/>
              </a:defRPr>
            </a:lvl1pPr>
          </a:lstStyle>
          <a:p>
            <a:pPr>
              <a:defRPr/>
            </a:pPr>
            <a:fld id="{D8CD6409-5F1B-B344-99F9-1BC1D89B8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922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50800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508000" algn="l" defTabSz="50800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1017588" algn="l" defTabSz="50800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527175" algn="l" defTabSz="50800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2036763" algn="l" defTabSz="50800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547061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508000" eaLnBrk="1" hangingPunct="1"/>
            <a:fld id="{9E6E1CA1-FCCD-9D4F-AD9A-F8A9E238DA1C}" type="slidenum">
              <a:rPr lang="en-US" sz="1200">
                <a:latin typeface="Calibri" charset="0"/>
              </a:rPr>
              <a:pPr defTabSz="508000" eaLnBrk="1" hangingPunct="1"/>
              <a:t>1</a:t>
            </a:fld>
            <a:endParaRPr lang="en-US" sz="12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66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31925" y="1143000"/>
            <a:ext cx="39941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Competition between</a:t>
            </a:r>
            <a:r>
              <a:rPr lang="en-US" baseline="0" dirty="0"/>
              <a:t> accelerator and detector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31215E-7E94-49F3-B2B9-C00CD977E8E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812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31925" y="1143000"/>
            <a:ext cx="39941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Competition between</a:t>
            </a:r>
            <a:r>
              <a:rPr lang="en-US" baseline="0" dirty="0"/>
              <a:t> accelerator and detector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31215E-7E94-49F3-B2B9-C00CD977E8E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944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CD6409-5F1B-B344-99F9-1BC1D89B84A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8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CD6409-5F1B-B344-99F9-1BC1D89B84A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6322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</a:t>
            </a:r>
            <a:r>
              <a:rPr lang="en-US" baseline="0" dirty="0"/>
              <a:t> is time multiplexing scheme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31215E-7E94-49F3-B2B9-C00CD977E8EC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178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3287124" y="7318375"/>
            <a:ext cx="2849363" cy="59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882" tIns="50941" rIns="101882" bIns="5094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509412" eaLnBrk="1" hangingPunct="1">
              <a:defRPr/>
            </a:pPr>
            <a:r>
              <a:rPr lang="en-US" sz="1600" dirty="0">
                <a:solidFill>
                  <a:srgbClr val="7F7F7F"/>
                </a:solidFill>
              </a:rPr>
              <a:t>June 11, 2018           RT2018</a:t>
            </a:r>
          </a:p>
          <a:p>
            <a:pPr defTabSz="509412" eaLnBrk="1" hangingPunct="1">
              <a:defRPr/>
            </a:pPr>
            <a:endParaRPr lang="en-US" sz="1600" dirty="0">
              <a:solidFill>
                <a:srgbClr val="7F7F7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87568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32828-8C2A-C74D-87FF-B9E2C644E0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793750" y="7345363"/>
            <a:ext cx="7335838" cy="412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smtClean="0">
                <a:solidFill>
                  <a:srgbClr val="7F7F7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pic>
        <p:nvPicPr>
          <p:cNvPr id="6" name="Picture 1" descr="fermi-c.jpg">
            <a:extLst>
              <a:ext uri="{FF2B5EF4-FFF2-40B4-BE49-F238E27FC236}">
                <a16:creationId xmlns:a16="http://schemas.microsoft.com/office/drawing/2014/main" id="{AAF458E3-AAD8-9547-BDE7-2E8CC0ABE7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315200"/>
            <a:ext cx="460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MS-Color.gif">
            <a:extLst>
              <a:ext uri="{FF2B5EF4-FFF2-40B4-BE49-F238E27FC236}">
                <a16:creationId xmlns:a16="http://schemas.microsoft.com/office/drawing/2014/main" id="{E5F62A87-48F2-504F-9C58-0D05F1F898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3900" y="732631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5689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3145222"/>
            <a:ext cx="8549640" cy="1543685"/>
          </a:xfrm>
        </p:spPr>
        <p:txBody>
          <a:bodyPr anchorCtr="1">
            <a:normAutofit/>
          </a:bodyPr>
          <a:lstStyle>
            <a:lvl1pPr algn="ctr">
              <a:defRPr sz="4000" b="0" i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F9E1D-C714-B942-8DF6-A9F5F2043D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793750" y="7345363"/>
            <a:ext cx="7335838" cy="412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smtClean="0">
                <a:solidFill>
                  <a:srgbClr val="7F7F7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899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813560"/>
            <a:ext cx="4442460" cy="5129425"/>
          </a:xfrm>
        </p:spPr>
        <p:txBody>
          <a:bodyPr/>
          <a:lstStyle>
            <a:lvl1pPr>
              <a:lnSpc>
                <a:spcPct val="100000"/>
              </a:lnSpc>
              <a:defRPr sz="3100"/>
            </a:lvl1pPr>
            <a:lvl2pPr>
              <a:lnSpc>
                <a:spcPct val="100000"/>
              </a:lnSpc>
              <a:defRPr sz="2700"/>
            </a:lvl2pPr>
            <a:lvl3pPr>
              <a:lnSpc>
                <a:spcPct val="100000"/>
              </a:lnSpc>
              <a:defRPr sz="2200"/>
            </a:lvl3pPr>
            <a:lvl4pPr>
              <a:lnSpc>
                <a:spcPct val="100000"/>
              </a:lnSpc>
              <a:defRPr sz="2000"/>
            </a:lvl4pPr>
            <a:lvl5pPr>
              <a:lnSpc>
                <a:spcPct val="100000"/>
              </a:lnSpc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13560"/>
            <a:ext cx="4442460" cy="5129425"/>
          </a:xfrm>
        </p:spPr>
        <p:txBody>
          <a:bodyPr/>
          <a:lstStyle>
            <a:lvl1pPr>
              <a:lnSpc>
                <a:spcPct val="100000"/>
              </a:lnSpc>
              <a:defRPr sz="3100"/>
            </a:lvl1pPr>
            <a:lvl2pPr>
              <a:lnSpc>
                <a:spcPct val="100000"/>
              </a:lnSpc>
              <a:defRPr sz="2700"/>
            </a:lvl2pPr>
            <a:lvl3pPr>
              <a:lnSpc>
                <a:spcPct val="100000"/>
              </a:lnSpc>
              <a:defRPr sz="2200"/>
            </a:lvl3pPr>
            <a:lvl4pPr>
              <a:lnSpc>
                <a:spcPct val="100000"/>
              </a:lnSpc>
              <a:defRPr sz="2000"/>
            </a:lvl4pPr>
            <a:lvl5pPr>
              <a:lnSpc>
                <a:spcPct val="100000"/>
              </a:lnSpc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B6307-9598-BE4C-ADF8-2D8E191697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793750" y="7345363"/>
            <a:ext cx="7335838" cy="412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smtClean="0">
                <a:solidFill>
                  <a:srgbClr val="7F7F7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pic>
        <p:nvPicPr>
          <p:cNvPr id="7" name="Picture 1" descr="fermi-c.jpg">
            <a:extLst>
              <a:ext uri="{FF2B5EF4-FFF2-40B4-BE49-F238E27FC236}">
                <a16:creationId xmlns:a16="http://schemas.microsoft.com/office/drawing/2014/main" id="{690E2AF7-769A-964B-9460-214B2CD33F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315200"/>
            <a:ext cx="460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MS-Color.gif">
            <a:extLst>
              <a:ext uri="{FF2B5EF4-FFF2-40B4-BE49-F238E27FC236}">
                <a16:creationId xmlns:a16="http://schemas.microsoft.com/office/drawing/2014/main" id="{6FED2CCE-5322-7F4D-9D28-B45BD414B9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3900" y="732631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858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4763"/>
            <a:ext cx="10058400" cy="788987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3238" y="1128713"/>
            <a:ext cx="9051925" cy="56419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6938" y="7383463"/>
            <a:ext cx="984250" cy="323850"/>
          </a:xfrm>
          <a:prstGeom prst="rect">
            <a:avLst/>
          </a:prstGeom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>
            <a:lvl1pPr algn="ctr" defTabSz="509412">
              <a:defRPr sz="13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1901DC0-0324-FE4E-9CF6-8D31EC651E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793750" y="7345363"/>
            <a:ext cx="7335838" cy="412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smtClean="0">
                <a:solidFill>
                  <a:srgbClr val="7F7F7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4" r:id="rId2"/>
    <p:sldLayoutId id="2147484365" r:id="rId3"/>
    <p:sldLayoutId id="2147484366" r:id="rId4"/>
  </p:sldLayoutIdLst>
  <p:hf hdr="0" dt="0"/>
  <p:txStyles>
    <p:titleStyle>
      <a:lvl1pPr algn="ctr" defTabSz="508000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bg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508000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508000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508000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508000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509412" algn="ctr" defTabSz="509412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1018824" algn="ctr" defTabSz="509412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528237" algn="ctr" defTabSz="509412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2037649" algn="ctr" defTabSz="509412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81000" indent="-381000" algn="l" defTabSz="5080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827088" indent="-317500" algn="l" defTabSz="5080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273175" indent="-254000" algn="l" defTabSz="5080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782763" indent="-254000" algn="l" defTabSz="5080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292350" indent="-254000" algn="l" defTabSz="5080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(null)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gif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5.gif"/><Relationship Id="rId4" Type="http://schemas.microsoft.com/office/2007/relationships/hdphoto" Target="../media/hdphoto3.wdp"/><Relationship Id="rId9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emf"/><Relationship Id="rId9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3.emf"/><Relationship Id="rId4" Type="http://schemas.openxmlformats.org/officeDocument/2006/relationships/package" Target="../embeddings/Microsoft_Excel_Worksheet.xlsx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7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8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ctrTitle"/>
          </p:nvPr>
        </p:nvSpPr>
        <p:spPr>
          <a:xfrm>
            <a:off x="491840" y="1122670"/>
            <a:ext cx="9122060" cy="1955800"/>
          </a:xfrm>
        </p:spPr>
        <p:txBody>
          <a:bodyPr/>
          <a:lstStyle/>
          <a:p>
            <a:pPr eaLnBrk="1" hangingPunct="1"/>
            <a:r>
              <a:rPr lang="en-US" dirty="0"/>
              <a:t>System Demonstration of </a:t>
            </a:r>
            <a:br>
              <a:rPr lang="en-US" dirty="0"/>
            </a:br>
            <a:r>
              <a:rPr lang="en-US" dirty="0"/>
              <a:t>a Tracking Trigger using </a:t>
            </a:r>
            <a:br>
              <a:rPr lang="en-US" dirty="0"/>
            </a:br>
            <a:r>
              <a:rPr lang="en-US" dirty="0"/>
              <a:t>an Associative Memory Approach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194" name="Subtitle 2"/>
          <p:cNvSpPr>
            <a:spLocks noGrp="1"/>
          </p:cNvSpPr>
          <p:nvPr>
            <p:ph type="subTitle" idx="1"/>
          </p:nvPr>
        </p:nvSpPr>
        <p:spPr>
          <a:xfrm>
            <a:off x="1120916" y="3294647"/>
            <a:ext cx="7863908" cy="557696"/>
          </a:xfrm>
        </p:spPr>
        <p:txBody>
          <a:bodyPr/>
          <a:lstStyle/>
          <a:p>
            <a:pPr eaLnBrk="1" hangingPunct="1">
              <a:defRPr/>
            </a:pPr>
            <a:r>
              <a:rPr lang="en-US" sz="27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Zhen Hu on behalf of </a:t>
            </a:r>
            <a:r>
              <a:rPr lang="en-US" sz="2700" dirty="0" err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Fermilab</a:t>
            </a:r>
            <a:r>
              <a:rPr lang="en-US" sz="27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/LPC</a:t>
            </a:r>
          </a:p>
          <a:p>
            <a:pPr eaLnBrk="1" hangingPunct="1">
              <a:defRPr/>
            </a:pPr>
            <a:r>
              <a:rPr lang="en-US" sz="27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Tracking Trigger R&amp;D group, in collaboration with</a:t>
            </a:r>
          </a:p>
          <a:p>
            <a:pPr eaLnBrk="1" hangingPunct="1">
              <a:defRPr/>
            </a:pPr>
            <a:endParaRPr lang="en-US" sz="27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C2E69CE2-FB56-B248-BD3D-015778FBE9D0}"/>
              </a:ext>
            </a:extLst>
          </p:cNvPr>
          <p:cNvSpPr txBox="1">
            <a:spLocks/>
          </p:cNvSpPr>
          <p:nvPr/>
        </p:nvSpPr>
        <p:spPr bwMode="auto">
          <a:xfrm>
            <a:off x="1160360" y="5965555"/>
            <a:ext cx="6302852" cy="10414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marL="0" indent="0" algn="ctr" defTabSz="5080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1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509412" indent="0" algn="ctr" defTabSz="5080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-65" charset="-128"/>
                <a:cs typeface="+mn-cs"/>
              </a:defRPr>
            </a:lvl2pPr>
            <a:lvl3pPr marL="1018824" indent="0" algn="ctr" defTabSz="5080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-65" charset="-128"/>
                <a:cs typeface="+mn-cs"/>
              </a:defRPr>
            </a:lvl3pPr>
            <a:lvl4pPr marL="1528237" indent="0" algn="ctr" defTabSz="5080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-65" charset="-128"/>
                <a:cs typeface="+mn-cs"/>
              </a:defRPr>
            </a:lvl4pPr>
            <a:lvl5pPr marL="2037649" indent="0" algn="ctr" defTabSz="5080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-65" charset="-128"/>
                <a:cs typeface="+mn-cs"/>
              </a:defRPr>
            </a:lvl5pPr>
            <a:lvl6pPr marL="2547061" indent="0" algn="ctr" defTabSz="509412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056473" indent="0" algn="ctr" defTabSz="509412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565886" indent="0" algn="ctr" defTabSz="509412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075298" indent="0" algn="ctr" defTabSz="509412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sz="27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21</a:t>
            </a:r>
            <a:r>
              <a:rPr lang="en-US" sz="2700" baseline="300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st</a:t>
            </a:r>
            <a:r>
              <a:rPr lang="en-US" sz="27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IEEE Real Time Conference</a:t>
            </a:r>
          </a:p>
          <a:p>
            <a:pPr eaLnBrk="1" hangingPunct="1">
              <a:defRPr/>
            </a:pPr>
            <a:r>
              <a:rPr lang="en-US" sz="27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Colonial Williamsburg, Virginia - USA</a:t>
            </a:r>
          </a:p>
          <a:p>
            <a:pPr eaLnBrk="1" hangingPunct="1">
              <a:defRPr/>
            </a:pPr>
            <a:endParaRPr lang="en-US" sz="27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defRPr/>
            </a:pPr>
            <a:endParaRPr lang="en-US" sz="27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defRPr/>
            </a:pPr>
            <a:r>
              <a:rPr lang="en-US" sz="27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endParaRPr lang="en-US" sz="2700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C1A82C-BC34-D640-B4D2-5D021784CDE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3212" y="5999414"/>
            <a:ext cx="996935" cy="9488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9BA1D3-93D6-2141-9F48-D6560D90E17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4610" y="4446748"/>
            <a:ext cx="793731" cy="7937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10A071-635C-5A46-AD53-EDAB77AA439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246" y="4435341"/>
            <a:ext cx="783606" cy="817310"/>
          </a:xfrm>
          <a:prstGeom prst="rect">
            <a:avLst/>
          </a:prstGeom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A2D7AE95-F657-854C-BA6F-9CD38CAC114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35"/>
          <a:stretch/>
        </p:blipFill>
        <p:spPr bwMode="auto">
          <a:xfrm>
            <a:off x="4676507" y="4443886"/>
            <a:ext cx="840962" cy="796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B9407DCD-7107-F548-9906-7F9CBDB1F67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3878" y="4455205"/>
            <a:ext cx="8143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>
            <a:extLst>
              <a:ext uri="{FF2B5EF4-FFF2-40B4-BE49-F238E27FC236}">
                <a16:creationId xmlns:a16="http://schemas.microsoft.com/office/drawing/2014/main" id="{1BAB4C1C-E722-944E-B30F-B32BCCC2135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4137" y="4609655"/>
            <a:ext cx="960139" cy="319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8B9EDD2-BF57-FC4B-A048-95706E35496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4700" y="4439986"/>
            <a:ext cx="793005" cy="7836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96DBFB3-E01A-EA4A-8BAD-21CFA35CF0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7143" y="4497407"/>
            <a:ext cx="987093" cy="726255"/>
          </a:xfrm>
          <a:prstGeom prst="rect">
            <a:avLst/>
          </a:prstGeom>
        </p:spPr>
      </p:pic>
      <p:pic>
        <p:nvPicPr>
          <p:cNvPr id="15" name="Picture 2" descr="https://upload.wikimedia.org/wikipedia/en/e/e2/Logo_uerj_cor.gif">
            <a:extLst>
              <a:ext uri="{FF2B5EF4-FFF2-40B4-BE49-F238E27FC236}">
                <a16:creationId xmlns:a16="http://schemas.microsoft.com/office/drawing/2014/main" id="{1A91539D-445C-5641-B067-1B9DE427D9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0147" y="4449206"/>
            <a:ext cx="721032" cy="7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8A08EA4-362B-1044-B20F-81A9786A7F2D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7362"/>
          <a:stretch/>
        </p:blipFill>
        <p:spPr>
          <a:xfrm>
            <a:off x="1225839" y="4432113"/>
            <a:ext cx="691560" cy="64703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FBDE757-2484-0247-B268-81304858EC77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45"/>
          <a:stretch/>
        </p:blipFill>
        <p:spPr>
          <a:xfrm>
            <a:off x="1121723" y="5021003"/>
            <a:ext cx="874917" cy="23530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FNAL based hardware R&amp;D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pic>
        <p:nvPicPr>
          <p:cNvPr id="6" name="Picture 25" descr="aTCA-shelf-pictu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17398" y="1288096"/>
            <a:ext cx="2657546" cy="2770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092643" y="908603"/>
            <a:ext cx="1353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ATCA shelf</a:t>
            </a:r>
          </a:p>
        </p:txBody>
      </p:sp>
      <p:pic>
        <p:nvPicPr>
          <p:cNvPr id="7" name="Picture 2" descr="C:\Users\jamieson\Dropbox\PulsarIIb\Animations\mesh_diff_events.gif"/>
          <p:cNvPicPr>
            <a:picLocks noChangeAspect="1" noChangeArrowheads="1" noCrop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8330" y="1651817"/>
            <a:ext cx="1975557" cy="20224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3C3FA37-3351-A04E-B6B5-4A7D2C84E8D8}"/>
              </a:ext>
            </a:extLst>
          </p:cNvPr>
          <p:cNvSpPr/>
          <p:nvPr/>
        </p:nvSpPr>
        <p:spPr>
          <a:xfrm>
            <a:off x="517398" y="4309473"/>
            <a:ext cx="50037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  <a:ea typeface="Cambria" panose="02040503050406030204" pitchFamily="18" charset="0"/>
                <a:cs typeface="Times" pitchFamily="2" charset="0"/>
              </a:rPr>
              <a:t>The full mesh backplane interconnections effectively blur the distinction between FPGAs, and allow data sharing in both space and time</a:t>
            </a:r>
            <a:r>
              <a:rPr lang="en-US" dirty="0"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9862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4-0089-22D.hr.jpg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45" b="99723" l="1527" r="9954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2663" y="1241060"/>
            <a:ext cx="5445862" cy="45085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FNAL based hardware R&amp;D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517398" y="1288096"/>
            <a:ext cx="2657546" cy="2770895"/>
            <a:chOff x="517398" y="959143"/>
            <a:chExt cx="2657546" cy="2770895"/>
          </a:xfrm>
        </p:grpSpPr>
        <p:pic>
          <p:nvPicPr>
            <p:cNvPr id="6" name="Picture 25" descr="aTCA-shelf-picture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17398" y="959143"/>
              <a:ext cx="2657546" cy="27708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矩形标注 6"/>
            <p:cNvSpPr/>
            <p:nvPr/>
          </p:nvSpPr>
          <p:spPr>
            <a:xfrm>
              <a:off x="2597912" y="1354431"/>
              <a:ext cx="141947" cy="1397031"/>
            </a:xfrm>
            <a:prstGeom prst="wedgeRectCallout">
              <a:avLst>
                <a:gd name="adj1" fmla="val 1552123"/>
                <a:gd name="adj2" fmla="val 26241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1092643" y="908603"/>
            <a:ext cx="1353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ATCA shelf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649056" y="1009391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Pulsar2b</a:t>
            </a:r>
          </a:p>
        </p:txBody>
      </p:sp>
      <p:sp>
        <p:nvSpPr>
          <p:cNvPr id="24" name="Rectangle 23"/>
          <p:cNvSpPr/>
          <p:nvPr/>
        </p:nvSpPr>
        <p:spPr>
          <a:xfrm rot="16200000">
            <a:off x="7669611" y="3137725"/>
            <a:ext cx="4209559" cy="379876"/>
          </a:xfrm>
          <a:prstGeom prst="rect">
            <a:avLst/>
          </a:prstGeom>
        </p:spPr>
        <p:txBody>
          <a:bodyPr wrap="square" lIns="101882" tIns="50941" rIns="101882" bIns="50941">
            <a:spAutoFit/>
          </a:bodyPr>
          <a:lstStyle/>
          <a:p>
            <a:r>
              <a:rPr lang="en-US" dirty="0"/>
              <a:t>Pulsar2b RTM </a:t>
            </a:r>
            <a:r>
              <a:rPr lang="en-US" sz="1600" dirty="0"/>
              <a:t>(Rear Transition Module)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34804" y="3914525"/>
            <a:ext cx="33154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We tested the data transfer performance for the full mesh back plan, Pulsar2b and RTM (10 </a:t>
            </a:r>
            <a:r>
              <a:rPr lang="en-US" dirty="0" err="1">
                <a:solidFill>
                  <a:srgbClr val="0000FF"/>
                </a:solidFill>
              </a:rPr>
              <a:t>Gbps</a:t>
            </a:r>
            <a:r>
              <a:rPr lang="en-US" dirty="0">
                <a:solidFill>
                  <a:srgbClr val="0000FF"/>
                </a:solidFill>
              </a:rPr>
              <a:t>)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03E57AD-5D31-7049-B88E-8735D569E302}"/>
              </a:ext>
            </a:extLst>
          </p:cNvPr>
          <p:cNvSpPr/>
          <p:nvPr/>
        </p:nvSpPr>
        <p:spPr>
          <a:xfrm>
            <a:off x="4950261" y="5628123"/>
            <a:ext cx="50140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  <a:ea typeface="Cambria" panose="02040503050406030204" pitchFamily="18" charset="0"/>
                <a:cs typeface="Times" pitchFamily="2" charset="0"/>
              </a:rPr>
              <a:t>A custom ATCA full mesh enabled FPGA-based processor board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  <a:ea typeface="Cambria" panose="02040503050406030204" pitchFamily="18" charset="0"/>
                <a:cs typeface="Times" pitchFamily="2" charset="0"/>
              </a:rPr>
              <a:t>Designed with the goal of creating a scalable architecture abundant in flexible, non-blocking, high bandwidth interconnections</a:t>
            </a:r>
            <a:r>
              <a:rPr lang="en-US" dirty="0">
                <a:latin typeface="+mn-lt"/>
              </a:rPr>
              <a:t>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4CD796-EEA1-014C-9259-DF052D537B07}"/>
              </a:ext>
            </a:extLst>
          </p:cNvPr>
          <p:cNvSpPr/>
          <p:nvPr/>
        </p:nvSpPr>
        <p:spPr>
          <a:xfrm>
            <a:off x="318869" y="5669927"/>
            <a:ext cx="4439198" cy="1477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b="1" dirty="0"/>
              <a:t>Pulsar3a: Next Generation ATCA Full Mesh General Purpose FPGA Based Processing Board </a:t>
            </a:r>
          </a:p>
          <a:p>
            <a:r>
              <a:rPr lang="en-US" i="1" dirty="0"/>
              <a:t>Jun 12, 2018, 10:10 </a:t>
            </a:r>
          </a:p>
          <a:p>
            <a:r>
              <a:rPr lang="en-US" i="1" dirty="0"/>
              <a:t>Jamieson Olsen (</a:t>
            </a:r>
            <a:r>
              <a:rPr lang="en-US" i="1" dirty="0" err="1"/>
              <a:t>Fermilab</a:t>
            </a:r>
            <a:r>
              <a:rPr lang="en-US" i="1" dirty="0"/>
              <a:t>)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89862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14-0089-22D.hr.jpg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45" b="99723" l="1527" r="9954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2663" y="1241060"/>
            <a:ext cx="5445862" cy="45085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FNAL based hardware R&amp;D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92643" y="908603"/>
            <a:ext cx="1353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ATCA shelf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758067" y="918764"/>
            <a:ext cx="3683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ATCA Processing Blade: Pulsar2b</a:t>
            </a:r>
          </a:p>
        </p:txBody>
      </p:sp>
      <p:sp>
        <p:nvSpPr>
          <p:cNvPr id="24" name="Rectangle 23"/>
          <p:cNvSpPr/>
          <p:nvPr/>
        </p:nvSpPr>
        <p:spPr>
          <a:xfrm rot="16200000">
            <a:off x="7669611" y="3137725"/>
            <a:ext cx="4209559" cy="379876"/>
          </a:xfrm>
          <a:prstGeom prst="rect">
            <a:avLst/>
          </a:prstGeom>
        </p:spPr>
        <p:txBody>
          <a:bodyPr wrap="square" lIns="101882" tIns="50941" rIns="101882" bIns="50941">
            <a:spAutoFit/>
          </a:bodyPr>
          <a:lstStyle/>
          <a:p>
            <a:r>
              <a:rPr lang="en-US" dirty="0"/>
              <a:t>Pulsar2b RTM </a:t>
            </a:r>
            <a:r>
              <a:rPr lang="en-US" sz="1600" dirty="0"/>
              <a:t>(Rear Transition Module)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279699" y="5991339"/>
            <a:ext cx="298017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PRM </a:t>
            </a:r>
            <a:r>
              <a:rPr lang="en-US" sz="1600" dirty="0"/>
              <a:t>(Pattern Recognition Mezzanine Card)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192751" y="5991339"/>
            <a:ext cx="264837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IPMC (</a:t>
            </a:r>
            <a:r>
              <a:rPr lang="en-US" sz="1600" dirty="0"/>
              <a:t>Intelligent platform management controller) </a:t>
            </a:r>
          </a:p>
        </p:txBody>
      </p:sp>
      <p:pic>
        <p:nvPicPr>
          <p:cNvPr id="18" name="Picture 10" descr="http://www-visualmedia.fnal.gov/VMS_Site/gallery/stillphotos/2015/0200/15-0226-0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4487" y="3356851"/>
            <a:ext cx="2225675" cy="267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3824" y="5432443"/>
            <a:ext cx="3324143" cy="866673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517398" y="1288096"/>
            <a:ext cx="2657546" cy="2770895"/>
            <a:chOff x="517398" y="959143"/>
            <a:chExt cx="2657546" cy="2770895"/>
          </a:xfrm>
        </p:grpSpPr>
        <p:pic>
          <p:nvPicPr>
            <p:cNvPr id="30" name="Picture 25" descr="aTCA-shelf-picture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17398" y="959143"/>
              <a:ext cx="2657546" cy="27708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标注 6"/>
            <p:cNvSpPr/>
            <p:nvPr/>
          </p:nvSpPr>
          <p:spPr>
            <a:xfrm>
              <a:off x="2597912" y="1354431"/>
              <a:ext cx="141947" cy="1397031"/>
            </a:xfrm>
            <a:prstGeom prst="wedgeRectCallout">
              <a:avLst>
                <a:gd name="adj1" fmla="val 1552123"/>
                <a:gd name="adj2" fmla="val 26241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566445" y="4098400"/>
            <a:ext cx="33154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We tested the data transfer performance between PRM and Pulsar2b (10 </a:t>
            </a:r>
            <a:r>
              <a:rPr lang="en-US" dirty="0" err="1">
                <a:solidFill>
                  <a:srgbClr val="0000FF"/>
                </a:solidFill>
              </a:rPr>
              <a:t>Gbps</a:t>
            </a:r>
            <a:r>
              <a:rPr lang="en-US" dirty="0">
                <a:solidFill>
                  <a:srgbClr val="0000FF"/>
                </a:solidFill>
              </a:rPr>
              <a:t>) and the interconnection between two FPGAs in PRM (16 </a:t>
            </a:r>
            <a:r>
              <a:rPr lang="en-US" dirty="0" err="1">
                <a:solidFill>
                  <a:srgbClr val="0000FF"/>
                </a:solidFill>
              </a:rPr>
              <a:t>Gbps</a:t>
            </a:r>
            <a:r>
              <a:rPr lang="en-US" dirty="0">
                <a:solidFill>
                  <a:srgbClr val="0000FF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9862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14-0089-22D.hr.jpg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45" b="99723" l="1527" r="9954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2663" y="1241060"/>
            <a:ext cx="5445862" cy="45085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FNAL based hardware R&amp;D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pic>
        <p:nvPicPr>
          <p:cNvPr id="16" name="Picture 15" descr="Detectornew.gi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109" y="4256594"/>
            <a:ext cx="1751753" cy="2199271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092643" y="908603"/>
            <a:ext cx="1353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ATCA shelf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758067" y="918764"/>
            <a:ext cx="3683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ATCA Processing Blade: Pulsar2b</a:t>
            </a:r>
          </a:p>
        </p:txBody>
      </p:sp>
      <p:sp>
        <p:nvSpPr>
          <p:cNvPr id="24" name="Rectangle 23"/>
          <p:cNvSpPr/>
          <p:nvPr/>
        </p:nvSpPr>
        <p:spPr>
          <a:xfrm rot="16200000">
            <a:off x="7669611" y="3137725"/>
            <a:ext cx="4209559" cy="379876"/>
          </a:xfrm>
          <a:prstGeom prst="rect">
            <a:avLst/>
          </a:prstGeom>
        </p:spPr>
        <p:txBody>
          <a:bodyPr wrap="square" lIns="101882" tIns="50941" rIns="101882" bIns="50941">
            <a:spAutoFit/>
          </a:bodyPr>
          <a:lstStyle/>
          <a:p>
            <a:r>
              <a:rPr lang="en-US" dirty="0"/>
              <a:t>Pulsar2b RTM </a:t>
            </a:r>
            <a:r>
              <a:rPr lang="en-US" sz="1600" dirty="0"/>
              <a:t>(Rear Transition Module)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192751" y="5991339"/>
            <a:ext cx="264837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IPMC (</a:t>
            </a:r>
            <a:r>
              <a:rPr lang="en-US" sz="1600" dirty="0"/>
              <a:t>Intelligent platform management controller) </a:t>
            </a:r>
          </a:p>
        </p:txBody>
      </p:sp>
      <p:pic>
        <p:nvPicPr>
          <p:cNvPr id="18" name="Picture 10" descr="http://www-visualmedia.fnal.gov/VMS_Site/gallery/stillphotos/2015/0200/15-0226-0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4487" y="3356851"/>
            <a:ext cx="2225675" cy="267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3824" y="5432443"/>
            <a:ext cx="3324143" cy="866673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2069222" y="5023663"/>
            <a:ext cx="2034688" cy="1408050"/>
            <a:chOff x="2069222" y="4683301"/>
            <a:chExt cx="2034688" cy="140805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69222" y="4683301"/>
              <a:ext cx="2034688" cy="1408050"/>
            </a:xfrm>
            <a:prstGeom prst="rect">
              <a:avLst/>
            </a:prstGeom>
          </p:spPr>
        </p:pic>
        <p:sp>
          <p:nvSpPr>
            <p:cNvPr id="15" name="矩形标注 6"/>
            <p:cNvSpPr/>
            <p:nvPr/>
          </p:nvSpPr>
          <p:spPr>
            <a:xfrm>
              <a:off x="2069222" y="4694320"/>
              <a:ext cx="2034688" cy="1397031"/>
            </a:xfrm>
            <a:prstGeom prst="wedgeRectCallout">
              <a:avLst>
                <a:gd name="adj1" fmla="val 152290"/>
                <a:gd name="adj2" fmla="val -89371"/>
              </a:avLst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Rectangle 6"/>
          <p:cNvSpPr/>
          <p:nvPr/>
        </p:nvSpPr>
        <p:spPr>
          <a:xfrm>
            <a:off x="2069222" y="4146629"/>
            <a:ext cx="17840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/>
              <a:t>VIPRAM ASIC </a:t>
            </a:r>
          </a:p>
          <a:p>
            <a:pPr marL="0" indent="0">
              <a:buNone/>
            </a:pPr>
            <a:r>
              <a:rPr lang="en-US" sz="1200" dirty="0"/>
              <a:t>(Vertically Integrated Pattern Recognition Associative Memory)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279699" y="5991339"/>
            <a:ext cx="276764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PRM </a:t>
            </a:r>
            <a:r>
              <a:rPr lang="en-US" sz="1600" dirty="0"/>
              <a:t>(Pattern Recognition Mezzanine Card)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517398" y="1288096"/>
            <a:ext cx="2657546" cy="2770895"/>
            <a:chOff x="517398" y="959143"/>
            <a:chExt cx="2657546" cy="2770895"/>
          </a:xfrm>
        </p:grpSpPr>
        <p:pic>
          <p:nvPicPr>
            <p:cNvPr id="31" name="Picture 25" descr="aTCA-shelf-picture.jp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17398" y="959143"/>
              <a:ext cx="2657546" cy="27708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矩形标注 6"/>
            <p:cNvSpPr/>
            <p:nvPr/>
          </p:nvSpPr>
          <p:spPr>
            <a:xfrm>
              <a:off x="2597912" y="1354431"/>
              <a:ext cx="141947" cy="1397031"/>
            </a:xfrm>
            <a:prstGeom prst="wedgeRectCallout">
              <a:avLst>
                <a:gd name="adj1" fmla="val 1552123"/>
                <a:gd name="adj2" fmla="val 26241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77091" y="6606892"/>
            <a:ext cx="3955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Currently we emulate AM with FPGA</a:t>
            </a:r>
          </a:p>
        </p:txBody>
      </p:sp>
      <p:cxnSp>
        <p:nvCxnSpPr>
          <p:cNvPr id="6" name="Straight Arrow Connector 5"/>
          <p:cNvCxnSpPr>
            <a:cxnSpLocks/>
          </p:cNvCxnSpPr>
          <p:nvPr/>
        </p:nvCxnSpPr>
        <p:spPr>
          <a:xfrm flipV="1">
            <a:off x="3939283" y="5228823"/>
            <a:ext cx="1328176" cy="14853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462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system demonstration at </a:t>
            </a:r>
            <a:r>
              <a:rPr lang="en-US" dirty="0" err="1"/>
              <a:t>Fermilab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020356"/>
            <a:ext cx="8627884" cy="908027"/>
          </a:xfrm>
        </p:spPr>
        <p:txBody>
          <a:bodyPr/>
          <a:lstStyle/>
          <a:p>
            <a:r>
              <a:rPr lang="en-US" altLang="zh-CN" sz="2000" dirty="0"/>
              <a:t>Using</a:t>
            </a:r>
            <a:r>
              <a:rPr lang="zh-CN" altLang="en-US" sz="2000" dirty="0"/>
              <a:t> </a:t>
            </a:r>
            <a:r>
              <a:rPr lang="en-US" altLang="zh-CN" sz="2000" dirty="0"/>
              <a:t>the technology today to demonstrate tracking trigger feasibility </a:t>
            </a:r>
          </a:p>
          <a:p>
            <a:r>
              <a:rPr lang="en-US" sz="2000" dirty="0"/>
              <a:t>For one Trigger Tower: two shelves fully loaded with Pulsar2b boards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244575"/>
            <a:ext cx="3229636" cy="45967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4460" y="2202622"/>
            <a:ext cx="3045657" cy="4684256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5446059" y="5983941"/>
            <a:ext cx="1062317" cy="0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6449696" y="3737875"/>
            <a:ext cx="0" cy="2286000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5298141" y="3751730"/>
            <a:ext cx="1210235" cy="0"/>
          </a:xfrm>
          <a:prstGeom prst="line">
            <a:avLst/>
          </a:prstGeom>
          <a:ln w="1270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196122" y="6796989"/>
            <a:ext cx="1385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Front</a:t>
            </a:r>
            <a:r>
              <a:rPr lang="zh-CN" altLang="en-US" dirty="0">
                <a:solidFill>
                  <a:srgbClr val="FF0000"/>
                </a:solidFill>
              </a:rPr>
              <a:t> </a:t>
            </a:r>
            <a:r>
              <a:rPr lang="en-US" altLang="zh-CN" dirty="0">
                <a:solidFill>
                  <a:srgbClr val="FF0000"/>
                </a:solidFill>
              </a:rPr>
              <a:t>view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85545" y="6786371"/>
            <a:ext cx="1385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Back</a:t>
            </a:r>
            <a:r>
              <a:rPr lang="zh-CN" altLang="en-US" dirty="0">
                <a:solidFill>
                  <a:srgbClr val="FF0000"/>
                </a:solidFill>
              </a:rPr>
              <a:t> </a:t>
            </a:r>
            <a:r>
              <a:rPr lang="en-US" altLang="zh-CN" dirty="0">
                <a:solidFill>
                  <a:srgbClr val="FF0000"/>
                </a:solidFill>
              </a:rPr>
              <a:t>view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4" name="Picture 4" descr="http://cms.web.cern.ch/sites/cms.web.cern.ch/files/styles/large/public/field/image/CMS_photo_3_courtesy_of_CERN-prv.jpg?itok=90X7bt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4779" y="5400818"/>
            <a:ext cx="1813061" cy="11662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411EE01-574C-0945-9140-8DDE3D825EB1}"/>
              </a:ext>
            </a:extLst>
          </p:cNvPr>
          <p:cNvSpPr/>
          <p:nvPr/>
        </p:nvSpPr>
        <p:spPr>
          <a:xfrm>
            <a:off x="6642847" y="1642428"/>
            <a:ext cx="3415553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>
              <a:solidFill>
                <a:srgbClr val="7C7C7C"/>
              </a:solidFill>
              <a:latin typeface="CenturyGothic" charset="0"/>
            </a:endParaRPr>
          </a:p>
          <a:p>
            <a:r>
              <a:rPr lang="en-US" b="1" dirty="0">
                <a:latin typeface="+mn-lt"/>
              </a:rPr>
              <a:t>Pattern Recognition Board (PRB) shelf </a:t>
            </a:r>
            <a:endParaRPr lang="en-US" dirty="0">
              <a:latin typeface="+mn-lt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dirty="0">
                <a:latin typeface="+mn-lt"/>
              </a:rPr>
              <a:t>12 Pulsar</a:t>
            </a:r>
            <a:r>
              <a:rPr lang="en-US" altLang="zh-Hans" dirty="0">
                <a:latin typeface="+mn-lt"/>
              </a:rPr>
              <a:t>2</a:t>
            </a:r>
            <a:r>
              <a:rPr lang="en-US" dirty="0">
                <a:latin typeface="+mn-lt"/>
              </a:rPr>
              <a:t>b with PRM Mezzanines </a:t>
            </a:r>
          </a:p>
          <a:p>
            <a:pPr marL="342900" indent="-342900">
              <a:buFont typeface="Arial" charset="0"/>
              <a:buChar char="•"/>
            </a:pPr>
            <a:r>
              <a:rPr lang="en-US" i="1" dirty="0">
                <a:solidFill>
                  <a:srgbClr val="7030A0"/>
                </a:solidFill>
              </a:rPr>
              <a:t>Bandwidth between any pair of Pulsars is 20Gbps </a:t>
            </a:r>
          </a:p>
          <a:p>
            <a:endParaRPr lang="en-US" dirty="0">
              <a:latin typeface="+mn-lt"/>
            </a:endParaRPr>
          </a:p>
          <a:p>
            <a:r>
              <a:rPr lang="en-US" b="1" dirty="0">
                <a:latin typeface="+mn-lt"/>
              </a:rPr>
              <a:t>Data Source Board (DSB) shelf </a:t>
            </a:r>
            <a:endParaRPr lang="en-US" dirty="0">
              <a:latin typeface="+mn-lt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latin typeface="+mn-lt"/>
              </a:rPr>
              <a:t>12 Pulsar</a:t>
            </a:r>
            <a:r>
              <a:rPr lang="en-US" altLang="zh-Hans" dirty="0">
                <a:latin typeface="+mn-lt"/>
              </a:rPr>
              <a:t>2</a:t>
            </a:r>
            <a:r>
              <a:rPr lang="en-US" dirty="0">
                <a:latin typeface="+mn-lt"/>
              </a:rPr>
              <a:t>b</a:t>
            </a:r>
            <a:r>
              <a:rPr lang="zh-Hans" altLang="en-US" dirty="0">
                <a:latin typeface="+mn-lt"/>
              </a:rPr>
              <a:t> </a:t>
            </a:r>
            <a:r>
              <a:rPr lang="en-US" altLang="zh-Hans" dirty="0">
                <a:latin typeface="+mn-lt"/>
              </a:rPr>
              <a:t>to </a:t>
            </a:r>
            <a:r>
              <a:rPr lang="en-US" dirty="0">
                <a:latin typeface="+mn-lt"/>
              </a:rPr>
              <a:t>Emulates the detector output of ~400 modules </a:t>
            </a:r>
          </a:p>
          <a:p>
            <a:pPr marL="285750" indent="-285750">
              <a:buFont typeface="Arial" charset="0"/>
              <a:buChar char="•"/>
            </a:pPr>
            <a:endParaRPr lang="en-US" dirty="0">
              <a:latin typeface="+mn-lt"/>
            </a:endParaRPr>
          </a:p>
          <a:p>
            <a:r>
              <a:rPr lang="en-US" b="1" dirty="0">
                <a:latin typeface="+mn-lt"/>
              </a:rPr>
              <a:t>120 QSFP+ fibers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Each with 4 bidirectional lanes each running at 10Gbps </a:t>
            </a:r>
            <a:endParaRPr lang="en-US" dirty="0">
              <a:latin typeface="+mn-lt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rgbClr val="7030A0"/>
                </a:solidFill>
              </a:rPr>
              <a:t>Capable of sourcing up to 4.8 </a:t>
            </a:r>
            <a:r>
              <a:rPr lang="en-US" i="1" dirty="0" err="1">
                <a:solidFill>
                  <a:srgbClr val="7030A0"/>
                </a:solidFill>
              </a:rPr>
              <a:t>Tbps</a:t>
            </a:r>
            <a:r>
              <a:rPr lang="en-US" i="1" dirty="0">
                <a:solidFill>
                  <a:srgbClr val="7030A0"/>
                </a:solidFill>
              </a:rPr>
              <a:t> data with full shelf</a:t>
            </a:r>
          </a:p>
          <a:p>
            <a:r>
              <a:rPr lang="en-US" dirty="0">
                <a:solidFill>
                  <a:srgbClr val="7C7C7C"/>
                </a:solidFill>
                <a:latin typeface="CenturyGothic" charset="0"/>
              </a:rPr>
              <a:t> 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33452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system demonstration at </a:t>
            </a:r>
            <a:r>
              <a:rPr lang="en-US" dirty="0" err="1"/>
              <a:t>Fermilab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16938" y="7383463"/>
            <a:ext cx="984250" cy="323850"/>
          </a:xfrm>
        </p:spPr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41301916-97E2-FD49-A8B4-2F6CAB7A3CE0}"/>
              </a:ext>
            </a:extLst>
          </p:cNvPr>
          <p:cNvSpPr txBox="1">
            <a:spLocks/>
          </p:cNvSpPr>
          <p:nvPr/>
        </p:nvSpPr>
        <p:spPr bwMode="auto">
          <a:xfrm>
            <a:off x="3866052" y="1675228"/>
            <a:ext cx="5805177" cy="417520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marL="381000" indent="-381000" algn="l" defTabSz="5080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1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827088" indent="-317500" algn="l" defTabSz="5080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2pPr>
            <a:lvl3pPr marL="1273175" indent="-254000" algn="l" defTabSz="5080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3pPr>
            <a:lvl4pPr marL="1782763" indent="-254000" algn="l" defTabSz="5080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4pPr>
            <a:lvl5pPr marL="2292350" indent="-254000" algn="l" defTabSz="5080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5pPr>
            <a:lvl6pPr marL="2801767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11180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20592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30004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347663"/>
            <a:r>
              <a:rPr lang="en-US" sz="2400" dirty="0"/>
              <a:t>All Pulsar2b boards in the system are synchronized to a common master clock optical link</a:t>
            </a:r>
          </a:p>
          <a:p>
            <a:pPr marL="0" indent="-347663"/>
            <a:endParaRPr lang="en-US" sz="2400" dirty="0"/>
          </a:p>
          <a:p>
            <a:pPr marL="555625" lvl="1" indent="-457200">
              <a:buFont typeface="+mj-lt"/>
              <a:buAutoNum type="arabicPeriod"/>
            </a:pPr>
            <a:r>
              <a:rPr lang="en-US" sz="2000" dirty="0"/>
              <a:t>Provided by a CERN </a:t>
            </a:r>
            <a:r>
              <a:rPr lang="en-US" sz="2000" dirty="0" err="1"/>
              <a:t>TTCcx</a:t>
            </a:r>
            <a:r>
              <a:rPr lang="en-US" sz="2000" dirty="0"/>
              <a:t> board that encodes a simulated LHC 40MHz bunch crossing clock and various control signals </a:t>
            </a:r>
          </a:p>
          <a:p>
            <a:pPr marL="555625" lvl="1" indent="-457200">
              <a:buFont typeface="+mj-lt"/>
              <a:buAutoNum type="arabicPeriod"/>
            </a:pPr>
            <a:r>
              <a:rPr lang="en-US" sz="2000" dirty="0"/>
              <a:t>This optical link is received by one Pulsar2b board in each shelf</a:t>
            </a:r>
          </a:p>
          <a:p>
            <a:pPr marL="555625" lvl="1" indent="-457200">
              <a:buFont typeface="+mj-lt"/>
              <a:buAutoNum type="arabicPeriod"/>
            </a:pPr>
            <a:r>
              <a:rPr lang="en-US" sz="2000" dirty="0"/>
              <a:t>From this Pulsar2b board the master clock and other control bits are distributed to other Pulsar2b boards in the shelf over dedicated clocks on the ATCA backplane</a:t>
            </a:r>
          </a:p>
          <a:p>
            <a:endParaRPr lang="en-US" sz="24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2D19402-2F99-BA4A-8236-A73DEF0E74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244575"/>
            <a:ext cx="3229636" cy="4596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668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system demonstration at </a:t>
            </a:r>
            <a:r>
              <a:rPr lang="en-US" dirty="0" err="1"/>
              <a:t>Fermilab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794" y="1312564"/>
            <a:ext cx="4084731" cy="551398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/>
              <a:t>Simulated event data is first loaded into the DSB FPGAs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When triggered by bunch crossing signal, data is transmitted over the 120 QSFP+ optical links at full speed to the PRBs in the upper shelf 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The 12 PRBs receive the incoming data, perform sophisticated time multiplexed data transfers over the full mesh ATCA backplane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Finally the event data sent to the FMC Pattern Recognition Mezzanine (PRM) cards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D9956CA-FCDF-3B44-9013-ECE7EB49DBAC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0525" y="1604773"/>
            <a:ext cx="6000751" cy="439667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44669D8-9A21-F649-84C0-CB2466D8C861}"/>
              </a:ext>
            </a:extLst>
          </p:cNvPr>
          <p:cNvSpPr txBox="1"/>
          <p:nvPr/>
        </p:nvSpPr>
        <p:spPr>
          <a:xfrm>
            <a:off x="5834129" y="5747038"/>
            <a:ext cx="798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(DSB)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2E5D12-D090-DE4B-A394-2F18D7335D36}"/>
              </a:ext>
            </a:extLst>
          </p:cNvPr>
          <p:cNvSpPr txBox="1"/>
          <p:nvPr/>
        </p:nvSpPr>
        <p:spPr>
          <a:xfrm>
            <a:off x="5938770" y="3664611"/>
            <a:ext cx="798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(PRB)</a:t>
            </a:r>
          </a:p>
        </p:txBody>
      </p:sp>
    </p:spTree>
    <p:extLst>
      <p:ext uri="{BB962C8B-B14F-4D97-AF65-F5344CB8AC3E}">
        <p14:creationId xmlns:p14="http://schemas.microsoft.com/office/powerpoint/2010/main" val="1002921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PRM firmware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3750"/>
            <a:ext cx="8772525" cy="57825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E13372C-85DD-7B40-80D5-D3037D6C07C1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6651" y="4077402"/>
            <a:ext cx="5099624" cy="307355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DF3DFEE-05DF-4445-B9F8-B17A84C41546}"/>
              </a:ext>
            </a:extLst>
          </p:cNvPr>
          <p:cNvCxnSpPr>
            <a:cxnSpLocks/>
          </p:cNvCxnSpPr>
          <p:nvPr/>
        </p:nvCxnSpPr>
        <p:spPr>
          <a:xfrm>
            <a:off x="4054322" y="3400023"/>
            <a:ext cx="3339255" cy="2530514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AB7919A1-5976-E644-ACE4-DB4CC32B3D48}"/>
              </a:ext>
            </a:extLst>
          </p:cNvPr>
          <p:cNvSpPr/>
          <p:nvPr/>
        </p:nvSpPr>
        <p:spPr>
          <a:xfrm>
            <a:off x="2872559" y="4511040"/>
            <a:ext cx="1594938" cy="8186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81FBAFB-3B5D-224A-B3E0-45BCBBD66396}"/>
              </a:ext>
            </a:extLst>
          </p:cNvPr>
          <p:cNvCxnSpPr>
            <a:cxnSpLocks/>
          </p:cNvCxnSpPr>
          <p:nvPr/>
        </p:nvCxnSpPr>
        <p:spPr>
          <a:xfrm>
            <a:off x="2675374" y="4790941"/>
            <a:ext cx="3455460" cy="1474559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117" y="5511351"/>
            <a:ext cx="5462251" cy="2040387"/>
          </a:xfrm>
        </p:spPr>
        <p:txBody>
          <a:bodyPr/>
          <a:lstStyle/>
          <a:p>
            <a:r>
              <a:rPr lang="en-US" sz="2400" dirty="0"/>
              <a:t>Slave FPGA is used to emulate associative memory </a:t>
            </a:r>
          </a:p>
          <a:p>
            <a:pPr lvl="1"/>
            <a:r>
              <a:rPr lang="en-US" sz="1800" dirty="0"/>
              <a:t>Enables us to quickly evaluate and optimize the performance of the AM-FPGA interface and internal AM logic features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2B17AF5-3636-C14B-8E67-D2D3226DA4C7}"/>
              </a:ext>
            </a:extLst>
          </p:cNvPr>
          <p:cNvSpPr/>
          <p:nvPr/>
        </p:nvSpPr>
        <p:spPr>
          <a:xfrm>
            <a:off x="7016463" y="1929824"/>
            <a:ext cx="2962141" cy="2031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b="1" dirty="0"/>
              <a:t>Implementation of a High-Performance Pattern Recognition Associative Memory in an FPGA </a:t>
            </a:r>
          </a:p>
          <a:p>
            <a:r>
              <a:rPr lang="en-US" i="1" dirty="0"/>
              <a:t>Jun 12, 2018, 09:</a:t>
            </a:r>
            <a:r>
              <a:rPr lang="en-US" altLang="zh-Hans" i="1" dirty="0"/>
              <a:t>3</a:t>
            </a:r>
            <a:r>
              <a:rPr lang="en-US" i="1" dirty="0"/>
              <a:t>0 </a:t>
            </a:r>
          </a:p>
          <a:p>
            <a:r>
              <a:rPr lang="en-US" i="1" dirty="0"/>
              <a:t>Jamieson Olsen (</a:t>
            </a:r>
            <a:r>
              <a:rPr lang="en-US" i="1" dirty="0" err="1"/>
              <a:t>Fermilab</a:t>
            </a:r>
            <a:r>
              <a:rPr lang="en-US" i="1" dirty="0"/>
              <a:t>)</a:t>
            </a:r>
            <a:endParaRPr lang="en-US" b="1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90B61B-5ADC-6045-8E1A-E014DA54CE09}"/>
              </a:ext>
            </a:extLst>
          </p:cNvPr>
          <p:cNvSpPr txBox="1"/>
          <p:nvPr/>
        </p:nvSpPr>
        <p:spPr>
          <a:xfrm>
            <a:off x="296214" y="3796891"/>
            <a:ext cx="8228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(hits)</a:t>
            </a:r>
          </a:p>
        </p:txBody>
      </p:sp>
    </p:spTree>
    <p:extLst>
      <p:ext uri="{BB962C8B-B14F-4D97-AF65-F5344CB8AC3E}">
        <p14:creationId xmlns:p14="http://schemas.microsoft.com/office/powerpoint/2010/main" val="6362525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389966" y="865841"/>
            <a:ext cx="8197213" cy="15142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Demonstrator </a:t>
            </a:r>
            <a:r>
              <a:rPr lang="en-US" altLang="zh-CN" dirty="0"/>
              <a:t>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69" y="5172366"/>
            <a:ext cx="9051925" cy="1717512"/>
          </a:xfrm>
        </p:spPr>
        <p:txBody>
          <a:bodyPr/>
          <a:lstStyle/>
          <a:p>
            <a:r>
              <a:rPr lang="en-US" sz="2000" dirty="0">
                <a:solidFill>
                  <a:srgbClr val="FF0000"/>
                </a:solidFill>
              </a:rPr>
              <a:t>Hardware and emulator perfectly matched</a:t>
            </a:r>
          </a:p>
          <a:p>
            <a:pPr lvl="1"/>
            <a:r>
              <a:rPr lang="en-US" sz="1800" dirty="0"/>
              <a:t>Output from each stage validated bit-by-bit</a:t>
            </a:r>
          </a:p>
          <a:p>
            <a:r>
              <a:rPr lang="en-US" sz="2000" dirty="0"/>
              <a:t>With the full chain demonstrator, we have measured </a:t>
            </a:r>
          </a:p>
          <a:p>
            <a:pPr lvl="1"/>
            <a:r>
              <a:rPr lang="en-US" sz="1800" dirty="0"/>
              <a:t>Latency, FGPA resource usage, efficiency, resolution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623761" y="1251899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 Formatting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/Delivery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723713" y="1251899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Pattern Recognition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(PR)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823665" y="1251899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Track 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Fitting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(TF)</a:t>
            </a:r>
          </a:p>
        </p:txBody>
      </p:sp>
      <p:cxnSp>
        <p:nvCxnSpPr>
          <p:cNvPr id="9" name="Straight Arrow Connector 8"/>
          <p:cNvCxnSpPr>
            <a:stCxn id="11" idx="3"/>
          </p:cNvCxnSpPr>
          <p:nvPr/>
        </p:nvCxnSpPr>
        <p:spPr>
          <a:xfrm>
            <a:off x="4178241" y="1754819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095500" y="1754818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278193" y="1754818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523809" y="1244020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Sourcing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(DS)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9549" y="1768265"/>
            <a:ext cx="843767" cy="2258197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438400" y="838186"/>
            <a:ext cx="4385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accent4">
                    <a:lumMod val="50000"/>
                  </a:schemeClr>
                </a:solidFill>
              </a:rPr>
              <a:t>Full simulation</a:t>
            </a:r>
            <a:r>
              <a:rPr lang="zh-CN" altLang="en-US" b="1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zh-CN" b="1" i="1" dirty="0">
                <a:solidFill>
                  <a:schemeClr val="accent4">
                    <a:lumMod val="50000"/>
                  </a:schemeClr>
                </a:solidFill>
              </a:rPr>
              <a:t>&amp; emulation</a:t>
            </a:r>
            <a:r>
              <a:rPr lang="en-US" b="1" i="1" dirty="0">
                <a:solidFill>
                  <a:schemeClr val="accent4">
                    <a:lumMod val="50000"/>
                  </a:schemeClr>
                </a:solidFill>
              </a:rPr>
              <a:t> software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03614" y="3328675"/>
            <a:ext cx="8197213" cy="15142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2623761" y="3424754"/>
            <a:ext cx="1554480" cy="10058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PRB Firmware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4723713" y="3424754"/>
            <a:ext cx="1554480" cy="10058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PRM Firmware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6823665" y="3424754"/>
            <a:ext cx="1554480" cy="10058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TF Firmware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095500" y="3927673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278193" y="3927673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6" idx="3"/>
          </p:cNvCxnSpPr>
          <p:nvPr/>
        </p:nvCxnSpPr>
        <p:spPr>
          <a:xfrm flipV="1">
            <a:off x="8378145" y="3245118"/>
            <a:ext cx="630918" cy="682556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523809" y="3416875"/>
            <a:ext cx="1554480" cy="10058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DS Firmware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23762" y="4518906"/>
            <a:ext cx="4199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6">
                    <a:lumMod val="50000"/>
                  </a:schemeClr>
                </a:solidFill>
              </a:rPr>
              <a:t>Firmware in hardware </a:t>
            </a: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demonstrator</a:t>
            </a:r>
          </a:p>
        </p:txBody>
      </p:sp>
      <p:cxnSp>
        <p:nvCxnSpPr>
          <p:cNvPr id="398" name="Straight Arrow Connector 397"/>
          <p:cNvCxnSpPr>
            <a:stCxn id="8" idx="3"/>
          </p:cNvCxnSpPr>
          <p:nvPr/>
        </p:nvCxnSpPr>
        <p:spPr>
          <a:xfrm>
            <a:off x="8378145" y="1754819"/>
            <a:ext cx="603498" cy="709202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5" name="Straight Arrow Connector 404"/>
          <p:cNvCxnSpPr>
            <a:endCxn id="31" idx="0"/>
          </p:cNvCxnSpPr>
          <p:nvPr/>
        </p:nvCxnSpPr>
        <p:spPr>
          <a:xfrm>
            <a:off x="1301049" y="2257740"/>
            <a:ext cx="0" cy="115913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8" name="Straight Arrow Connector 407"/>
          <p:cNvCxnSpPr>
            <a:stCxn id="6" idx="3"/>
          </p:cNvCxnSpPr>
          <p:nvPr/>
        </p:nvCxnSpPr>
        <p:spPr>
          <a:xfrm>
            <a:off x="4178241" y="1754819"/>
            <a:ext cx="545472" cy="2172854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1" name="Straight Arrow Connector 410"/>
          <p:cNvCxnSpPr>
            <a:stCxn id="7" idx="3"/>
          </p:cNvCxnSpPr>
          <p:nvPr/>
        </p:nvCxnSpPr>
        <p:spPr>
          <a:xfrm>
            <a:off x="6278193" y="1754819"/>
            <a:ext cx="545472" cy="2172854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8" name="Straight Arrow Connector 417"/>
          <p:cNvCxnSpPr>
            <a:stCxn id="24" idx="3"/>
            <a:endCxn id="25" idx="1"/>
          </p:cNvCxnSpPr>
          <p:nvPr/>
        </p:nvCxnSpPr>
        <p:spPr>
          <a:xfrm>
            <a:off x="4178241" y="3927674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2" name="TextBox 421"/>
          <p:cNvSpPr txBox="1"/>
          <p:nvPr/>
        </p:nvSpPr>
        <p:spPr>
          <a:xfrm rot="4500058">
            <a:off x="4159373" y="2702747"/>
            <a:ext cx="9107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PRBF2.txt</a:t>
            </a:r>
          </a:p>
        </p:txBody>
      </p:sp>
      <p:cxnSp>
        <p:nvCxnSpPr>
          <p:cNvPr id="428" name="Straight Arrow Connector 427"/>
          <p:cNvCxnSpPr>
            <a:stCxn id="13" idx="3"/>
            <a:endCxn id="24" idx="1"/>
          </p:cNvCxnSpPr>
          <p:nvPr/>
        </p:nvCxnSpPr>
        <p:spPr>
          <a:xfrm>
            <a:off x="2078289" y="1746940"/>
            <a:ext cx="545472" cy="2180734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1" name="TextBox 430"/>
          <p:cNvSpPr txBox="1"/>
          <p:nvPr/>
        </p:nvSpPr>
        <p:spPr>
          <a:xfrm rot="4339592">
            <a:off x="2097182" y="2811982"/>
            <a:ext cx="9107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rgbClr val="FF0000"/>
                </a:solidFill>
              </a:rPr>
              <a:t>DS.txt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32" name="TextBox 431"/>
          <p:cNvSpPr txBox="1"/>
          <p:nvPr/>
        </p:nvSpPr>
        <p:spPr>
          <a:xfrm rot="4506123">
            <a:off x="6127696" y="2735072"/>
            <a:ext cx="1203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rgbClr val="FF0000"/>
                </a:solidFill>
              </a:rPr>
              <a:t>FiredRoads.txt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33" name="TextBox 432"/>
          <p:cNvSpPr txBox="1"/>
          <p:nvPr/>
        </p:nvSpPr>
        <p:spPr>
          <a:xfrm rot="5400000">
            <a:off x="988324" y="2861962"/>
            <a:ext cx="9107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rgbClr val="FF0000"/>
                </a:solidFill>
              </a:rPr>
              <a:t>DS.txt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2073157" y="1742296"/>
            <a:ext cx="152624" cy="2188259"/>
          </a:xfrm>
          <a:custGeom>
            <a:avLst/>
            <a:gdLst>
              <a:gd name="connsiteX0" fmla="*/ 0 w 191069"/>
              <a:gd name="connsiteY0" fmla="*/ 2156346 h 2156346"/>
              <a:gd name="connsiteX1" fmla="*/ 191069 w 191069"/>
              <a:gd name="connsiteY1" fmla="*/ 1091821 h 2156346"/>
              <a:gd name="connsiteX2" fmla="*/ 0 w 191069"/>
              <a:gd name="connsiteY2" fmla="*/ 0 h 215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069" h="2156346">
                <a:moveTo>
                  <a:pt x="0" y="2156346"/>
                </a:moveTo>
                <a:cubicBezTo>
                  <a:pt x="95534" y="1803779"/>
                  <a:pt x="191069" y="1451212"/>
                  <a:pt x="191069" y="1091821"/>
                </a:cubicBezTo>
                <a:cubicBezTo>
                  <a:pt x="191069" y="732430"/>
                  <a:pt x="0" y="0"/>
                  <a:pt x="0" y="0"/>
                </a:cubicBezTo>
              </a:path>
            </a:pathLst>
          </a:custGeom>
          <a:noFill/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4176625" y="1744349"/>
            <a:ext cx="152624" cy="2188259"/>
          </a:xfrm>
          <a:custGeom>
            <a:avLst/>
            <a:gdLst>
              <a:gd name="connsiteX0" fmla="*/ 0 w 191069"/>
              <a:gd name="connsiteY0" fmla="*/ 2156346 h 2156346"/>
              <a:gd name="connsiteX1" fmla="*/ 191069 w 191069"/>
              <a:gd name="connsiteY1" fmla="*/ 1091821 h 2156346"/>
              <a:gd name="connsiteX2" fmla="*/ 0 w 191069"/>
              <a:gd name="connsiteY2" fmla="*/ 0 h 215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069" h="2156346">
                <a:moveTo>
                  <a:pt x="0" y="2156346"/>
                </a:moveTo>
                <a:cubicBezTo>
                  <a:pt x="95534" y="1803779"/>
                  <a:pt x="191069" y="1451212"/>
                  <a:pt x="191069" y="1091821"/>
                </a:cubicBezTo>
                <a:cubicBezTo>
                  <a:pt x="191069" y="732430"/>
                  <a:pt x="0" y="0"/>
                  <a:pt x="0" y="0"/>
                </a:cubicBezTo>
              </a:path>
            </a:pathLst>
          </a:custGeom>
          <a:noFill/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6281373" y="1746834"/>
            <a:ext cx="152624" cy="2188259"/>
          </a:xfrm>
          <a:custGeom>
            <a:avLst/>
            <a:gdLst>
              <a:gd name="connsiteX0" fmla="*/ 0 w 191069"/>
              <a:gd name="connsiteY0" fmla="*/ 2156346 h 2156346"/>
              <a:gd name="connsiteX1" fmla="*/ 191069 w 191069"/>
              <a:gd name="connsiteY1" fmla="*/ 1091821 h 2156346"/>
              <a:gd name="connsiteX2" fmla="*/ 0 w 191069"/>
              <a:gd name="connsiteY2" fmla="*/ 0 h 215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069" h="2156346">
                <a:moveTo>
                  <a:pt x="0" y="2156346"/>
                </a:moveTo>
                <a:cubicBezTo>
                  <a:pt x="95534" y="1803779"/>
                  <a:pt x="191069" y="1451212"/>
                  <a:pt x="191069" y="1091821"/>
                </a:cubicBezTo>
                <a:cubicBezTo>
                  <a:pt x="191069" y="732430"/>
                  <a:pt x="0" y="0"/>
                  <a:pt x="0" y="0"/>
                </a:cubicBezTo>
              </a:path>
            </a:pathLst>
          </a:custGeom>
          <a:noFill/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5">
            <a:extLst>
              <a:ext uri="{FF2B5EF4-FFF2-40B4-BE49-F238E27FC236}">
                <a16:creationId xmlns:a16="http://schemas.microsoft.com/office/drawing/2014/main" id="{97A92ADF-8000-AF4E-8774-299BC284F0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0831" y="5136845"/>
            <a:ext cx="1827216" cy="1753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7">
            <a:extLst>
              <a:ext uri="{FF2B5EF4-FFF2-40B4-BE49-F238E27FC236}">
                <a16:creationId xmlns:a16="http://schemas.microsoft.com/office/drawing/2014/main" id="{B18AF148-3898-AE4E-A4DE-2AF0BB0FBA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8294" y="5142969"/>
            <a:ext cx="1830106" cy="175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1298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Latency well within specs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623761" y="1251899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 Formatting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/Delivery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723713" y="1251899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Pattern Recognition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823665" y="1251899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Track 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Fitting</a:t>
            </a:r>
          </a:p>
        </p:txBody>
      </p:sp>
      <p:cxnSp>
        <p:nvCxnSpPr>
          <p:cNvPr id="13" name="Straight Arrow Connector 12"/>
          <p:cNvCxnSpPr>
            <a:stCxn id="7" idx="3"/>
            <a:endCxn id="8" idx="1"/>
          </p:cNvCxnSpPr>
          <p:nvPr/>
        </p:nvCxnSpPr>
        <p:spPr>
          <a:xfrm>
            <a:off x="4178241" y="1754819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095500" y="1754818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278193" y="1754818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8378145" y="1763963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523809" y="1244020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Sourcing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3414" y="865840"/>
            <a:ext cx="843767" cy="22581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71216" y="2296233"/>
            <a:ext cx="972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9</a:t>
            </a:r>
            <a:r>
              <a:rPr lang="en-US" altLang="zh-CN" dirty="0">
                <a:solidFill>
                  <a:srgbClr val="FF0000"/>
                </a:solidFill>
              </a:rPr>
              <a:t>5</a:t>
            </a:r>
            <a:r>
              <a:rPr lang="en-US" dirty="0">
                <a:solidFill>
                  <a:srgbClr val="FF0000"/>
                </a:solidFill>
              </a:rPr>
              <a:t>0ns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022499" y="2296233"/>
            <a:ext cx="972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25</a:t>
            </a:r>
            <a:r>
              <a:rPr lang="en-US" altLang="zh-CN">
                <a:solidFill>
                  <a:srgbClr val="FF0000"/>
                </a:solidFill>
              </a:rPr>
              <a:t>0</a:t>
            </a:r>
            <a:r>
              <a:rPr lang="en-US">
                <a:solidFill>
                  <a:srgbClr val="FF0000"/>
                </a:solidFill>
              </a:rPr>
              <a:t>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97284" y="2300155"/>
            <a:ext cx="972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64</a:t>
            </a:r>
            <a:r>
              <a:rPr lang="en-US" altLang="zh-CN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ns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250393" y="2296233"/>
            <a:ext cx="972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25ns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223352" y="2296232"/>
            <a:ext cx="972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175ns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619041" y="3065638"/>
            <a:ext cx="6209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delivered to PRM starts/ends: @1.2</a:t>
            </a:r>
            <a:r>
              <a:rPr lang="en-US" altLang="zh-CN" dirty="0"/>
              <a:t>0</a:t>
            </a:r>
            <a:r>
              <a:rPr lang="en-US" dirty="0"/>
              <a:t> – 1.7</a:t>
            </a:r>
            <a:r>
              <a:rPr lang="en-US" altLang="zh-CN" dirty="0"/>
              <a:t>0</a:t>
            </a:r>
            <a:r>
              <a:rPr lang="en-US" dirty="0"/>
              <a:t> </a:t>
            </a:r>
            <a:r>
              <a:rPr lang="el-GR" i="1" dirty="0"/>
              <a:t>μ</a:t>
            </a:r>
            <a:r>
              <a:rPr lang="en-US" dirty="0"/>
              <a:t>s</a:t>
            </a:r>
          </a:p>
          <a:p>
            <a:r>
              <a:rPr lang="en-US" dirty="0"/>
              <a:t>Pattern Recognition output starts/ends: @1.8</a:t>
            </a:r>
            <a:r>
              <a:rPr lang="en-US" altLang="zh-CN" dirty="0"/>
              <a:t>4</a:t>
            </a:r>
            <a:r>
              <a:rPr lang="en-US" dirty="0"/>
              <a:t> – 2.3</a:t>
            </a:r>
            <a:r>
              <a:rPr lang="en-US" altLang="zh-CN" dirty="0"/>
              <a:t>4</a:t>
            </a:r>
            <a:r>
              <a:rPr lang="en-US" dirty="0"/>
              <a:t> </a:t>
            </a:r>
            <a:r>
              <a:rPr lang="el-GR" i="1" dirty="0"/>
              <a:t>μ</a:t>
            </a:r>
            <a:r>
              <a:rPr lang="en-US" dirty="0"/>
              <a:t>s</a:t>
            </a:r>
          </a:p>
          <a:p>
            <a:r>
              <a:rPr lang="en-US" dirty="0"/>
              <a:t>Track Fitting output starts/ends: @2.0</a:t>
            </a:r>
            <a:r>
              <a:rPr lang="en-US" altLang="zh-CN" dirty="0"/>
              <a:t>4</a:t>
            </a:r>
            <a:r>
              <a:rPr lang="en-US" dirty="0"/>
              <a:t> – 3.0</a:t>
            </a:r>
            <a:r>
              <a:rPr lang="en-US" altLang="zh-CN" dirty="0"/>
              <a:t>4</a:t>
            </a:r>
            <a:r>
              <a:rPr lang="en-US" dirty="0"/>
              <a:t> </a:t>
            </a:r>
            <a:r>
              <a:rPr lang="el-GR" i="1" dirty="0"/>
              <a:t>μ</a:t>
            </a:r>
            <a:r>
              <a:rPr lang="en-US" dirty="0"/>
              <a:t>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301049" y="4423510"/>
            <a:ext cx="6011504" cy="2495214"/>
            <a:chOff x="3731120" y="4299642"/>
            <a:chExt cx="6011504" cy="2495214"/>
          </a:xfrm>
        </p:grpSpPr>
        <p:sp>
          <p:nvSpPr>
            <p:cNvPr id="26" name="TextBox 25"/>
            <p:cNvSpPr txBox="1"/>
            <p:nvPr/>
          </p:nvSpPr>
          <p:spPr>
            <a:xfrm>
              <a:off x="5932898" y="5324703"/>
              <a:ext cx="6976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PR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372758" y="4939388"/>
              <a:ext cx="911563" cy="232475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500 ns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372758" y="5400463"/>
              <a:ext cx="1170432" cy="2324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64</a:t>
              </a:r>
              <a:r>
                <a:rPr lang="en-US" altLang="zh-CN" sz="800" dirty="0">
                  <a:solidFill>
                    <a:schemeClr val="tx1"/>
                  </a:solidFill>
                </a:rPr>
                <a:t>2</a:t>
              </a:r>
              <a:r>
                <a:rPr lang="en-US" sz="800" dirty="0">
                  <a:solidFill>
                    <a:schemeClr val="tx1"/>
                  </a:solidFill>
                </a:rPr>
                <a:t> ns</a:t>
              </a:r>
              <a:endParaRPr lang="en-US" sz="800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183259" y="4939388"/>
              <a:ext cx="1737360" cy="2324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9</a:t>
              </a:r>
              <a:r>
                <a:rPr lang="en-US" altLang="zh-CN" sz="800" dirty="0">
                  <a:solidFill>
                    <a:schemeClr val="tx1"/>
                  </a:solidFill>
                </a:rPr>
                <a:t>5</a:t>
              </a:r>
              <a:r>
                <a:rPr lang="en-US" sz="800" dirty="0">
                  <a:solidFill>
                    <a:schemeClr val="tx1"/>
                  </a:solidFill>
                </a:rPr>
                <a:t>0 ns</a:t>
              </a:r>
              <a:endParaRPr lang="en-US" sz="8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731120" y="4870959"/>
              <a:ext cx="6960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DD</a:t>
              </a:r>
              <a:endParaRPr lang="en-US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587822" y="5872863"/>
              <a:ext cx="320040" cy="2324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zh-CN" sz="800" dirty="0">
                  <a:solidFill>
                    <a:schemeClr val="tx1"/>
                  </a:solidFill>
                </a:rPr>
                <a:t>175 </a:t>
              </a:r>
              <a:r>
                <a:rPr lang="en-US" sz="800" dirty="0">
                  <a:solidFill>
                    <a:schemeClr val="tx1"/>
                  </a:solidFill>
                </a:rPr>
                <a:t>ns</a:t>
              </a:r>
              <a:endParaRPr lang="en-US" sz="8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199287" y="5804434"/>
              <a:ext cx="4677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TF</a:t>
              </a: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4183259" y="4627972"/>
              <a:ext cx="555936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6438151" y="4299642"/>
              <a:ext cx="13306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3042 ns</a:t>
              </a:r>
              <a:endParaRPr lang="en-US" sz="900" dirty="0"/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4183259" y="4484308"/>
              <a:ext cx="0" cy="228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9742624" y="4484308"/>
              <a:ext cx="0" cy="1828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/>
            <p:cNvSpPr/>
            <p:nvPr/>
          </p:nvSpPr>
          <p:spPr>
            <a:xfrm>
              <a:off x="5920879" y="4941325"/>
              <a:ext cx="457200" cy="228600"/>
            </a:xfrm>
            <a:prstGeom prst="rect">
              <a:avLst/>
            </a:prstGeom>
            <a:noFill/>
            <a:ln w="25400">
              <a:solidFill>
                <a:srgbClr val="0432F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25</a:t>
              </a:r>
              <a:r>
                <a:rPr lang="en-US" altLang="zh-CN" sz="800" dirty="0">
                  <a:solidFill>
                    <a:schemeClr val="tx1"/>
                  </a:solidFill>
                </a:rPr>
                <a:t>0</a:t>
              </a:r>
              <a:r>
                <a:rPr lang="en-US" sz="800" dirty="0">
                  <a:solidFill>
                    <a:schemeClr val="tx1"/>
                  </a:solidFill>
                </a:rPr>
                <a:t> ns</a:t>
              </a:r>
              <a:endParaRPr lang="en-US" sz="800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587822" y="5400462"/>
              <a:ext cx="911563" cy="232475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500 ns</a:t>
              </a: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913824" y="5872863"/>
              <a:ext cx="1828800" cy="232475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1000 ns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542646" y="5402399"/>
              <a:ext cx="45720" cy="228600"/>
            </a:xfrm>
            <a:prstGeom prst="rect">
              <a:avLst/>
            </a:prstGeom>
            <a:noFill/>
            <a:ln w="25400">
              <a:solidFill>
                <a:srgbClr val="0432F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800" dirty="0"/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flipV="1">
              <a:off x="4183072" y="6444395"/>
              <a:ext cx="4645152" cy="3655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52" idx="2"/>
            </p:cNvCxnSpPr>
            <p:nvPr/>
          </p:nvCxnSpPr>
          <p:spPr>
            <a:xfrm>
              <a:off x="8828224" y="6105338"/>
              <a:ext cx="0" cy="6649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6097938" y="6425524"/>
              <a:ext cx="19132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2542 ns (PU250)</a:t>
              </a:r>
              <a:endParaRPr lang="en-US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6970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429555"/>
            <a:ext cx="9051925" cy="5341133"/>
          </a:xfrm>
        </p:spPr>
        <p:txBody>
          <a:bodyPr/>
          <a:lstStyle/>
          <a:p>
            <a:r>
              <a:rPr lang="en-US" dirty="0"/>
              <a:t>Motivation</a:t>
            </a:r>
          </a:p>
          <a:p>
            <a:r>
              <a:rPr lang="en-US" dirty="0"/>
              <a:t>System overview</a:t>
            </a:r>
          </a:p>
          <a:p>
            <a:pPr lvl="1"/>
            <a:r>
              <a:rPr lang="en-US" dirty="0"/>
              <a:t>Multiplex in space and time</a:t>
            </a:r>
          </a:p>
          <a:p>
            <a:pPr lvl="1"/>
            <a:r>
              <a:rPr lang="en-US" dirty="0"/>
              <a:t>Associative Memory (AM) introduction</a:t>
            </a:r>
          </a:p>
          <a:p>
            <a:r>
              <a:rPr lang="en-US" dirty="0"/>
              <a:t>System demonstration</a:t>
            </a:r>
          </a:p>
          <a:p>
            <a:pPr lvl="1"/>
            <a:r>
              <a:rPr lang="en-US" dirty="0"/>
              <a:t>Hardware introduction</a:t>
            </a:r>
          </a:p>
          <a:p>
            <a:pPr lvl="1"/>
            <a:r>
              <a:rPr lang="en-US" dirty="0"/>
              <a:t>Demonstrator at </a:t>
            </a:r>
            <a:r>
              <a:rPr lang="en-US" dirty="0" err="1"/>
              <a:t>Fermilab</a:t>
            </a:r>
            <a:endParaRPr lang="en-US" dirty="0"/>
          </a:p>
          <a:p>
            <a:pPr lvl="1"/>
            <a:r>
              <a:rPr lang="en-US" dirty="0"/>
              <a:t>Performance</a:t>
            </a:r>
          </a:p>
          <a:p>
            <a:r>
              <a:rPr lang="en-US" dirty="0"/>
              <a:t>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93750" y="7345363"/>
            <a:ext cx="7335838" cy="412750"/>
          </a:xfrm>
        </p:spPr>
        <p:txBody>
          <a:bodyPr/>
          <a:lstStyle/>
          <a:p>
            <a:pPr>
              <a:defRPr/>
            </a:pPr>
            <a:r>
              <a:rPr lang="mr-IN" dirty="0" err="1"/>
              <a:t>Zhen</a:t>
            </a:r>
            <a:r>
              <a:rPr lang="mr-IN" dirty="0"/>
              <a:t> </a:t>
            </a:r>
            <a:r>
              <a:rPr lang="mr-IN" dirty="0" err="1"/>
              <a:t>Hu</a:t>
            </a:r>
            <a:r>
              <a:rPr lang="mr-IN" dirty="0"/>
              <a:t>                             </a:t>
            </a:r>
            <a:r>
              <a:rPr lang="en-US" dirty="0"/>
              <a:t>June</a:t>
            </a:r>
            <a:r>
              <a:rPr lang="mr-IN" dirty="0"/>
              <a:t> </a:t>
            </a:r>
            <a:r>
              <a:rPr lang="en-US" dirty="0"/>
              <a:t>11</a:t>
            </a:r>
            <a:r>
              <a:rPr lang="mr-IN" dirty="0"/>
              <a:t>, 201</a:t>
            </a:r>
            <a:r>
              <a:rPr lang="en-US" dirty="0"/>
              <a:t>8</a:t>
            </a:r>
            <a:r>
              <a:rPr lang="mr-IN" dirty="0"/>
              <a:t>                   </a:t>
            </a:r>
            <a:r>
              <a:rPr lang="en-US" dirty="0"/>
              <a:t>RT2018</a:t>
            </a:r>
          </a:p>
        </p:txBody>
      </p:sp>
    </p:spTree>
    <p:extLst>
      <p:ext uri="{BB962C8B-B14F-4D97-AF65-F5344CB8AC3E}">
        <p14:creationId xmlns:p14="http://schemas.microsoft.com/office/powerpoint/2010/main" val="20007562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event in </a:t>
            </a:r>
            <a:r>
              <a:rPr lang="en-US" dirty="0" err="1"/>
              <a:t>Vivado</a:t>
            </a:r>
            <a:endParaRPr lang="en-US" dirty="0"/>
          </a:p>
        </p:txBody>
      </p:sp>
      <p:pic>
        <p:nvPicPr>
          <p:cNvPr id="7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7867" y="1212431"/>
            <a:ext cx="7622083" cy="46177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9101" y="6153270"/>
            <a:ext cx="5635197" cy="320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85" dirty="0">
                <a:solidFill>
                  <a:srgbClr val="FF0000"/>
                </a:solidFill>
              </a:rPr>
              <a:t>4</a:t>
            </a:r>
            <a:r>
              <a:rPr lang="en-US" sz="1485" dirty="0"/>
              <a:t>xTF, 7191.666 ns to 7716.666ns =  525ns, 126 </a:t>
            </a:r>
            <a:r>
              <a:rPr lang="en-US" sz="1485" dirty="0" err="1"/>
              <a:t>clk</a:t>
            </a:r>
            <a:r>
              <a:rPr lang="en-US" sz="1485" dirty="0"/>
              <a:t> @240MHz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34390" y="1737117"/>
            <a:ext cx="1507206" cy="4040594"/>
            <a:chOff x="1073427" y="2369491"/>
            <a:chExt cx="1526650" cy="3807472"/>
          </a:xfrm>
        </p:grpSpPr>
        <p:grpSp>
          <p:nvGrpSpPr>
            <p:cNvPr id="10" name="Group 9"/>
            <p:cNvGrpSpPr/>
            <p:nvPr/>
          </p:nvGrpSpPr>
          <p:grpSpPr>
            <a:xfrm>
              <a:off x="1073427" y="2369491"/>
              <a:ext cx="1526650" cy="2083240"/>
              <a:chOff x="0" y="2902227"/>
              <a:chExt cx="1319916" cy="2991875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0" y="2902227"/>
                <a:ext cx="1319916" cy="109906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867" dirty="0">
                    <a:solidFill>
                      <a:schemeClr val="tx1"/>
                    </a:solidFill>
                  </a:rPr>
                  <a:t>A) Input Stubs</a:t>
                </a: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0" y="4001294"/>
                <a:ext cx="1319916" cy="417799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867" dirty="0">
                    <a:solidFill>
                      <a:schemeClr val="tx1"/>
                    </a:solidFill>
                  </a:rPr>
                  <a:t>B) DO Stubs Input</a:t>
                </a: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0" y="4419094"/>
                <a:ext cx="1319916" cy="28012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867" dirty="0">
                    <a:solidFill>
                      <a:schemeClr val="tx1"/>
                    </a:solidFill>
                  </a:rPr>
                  <a:t>C) PRM SSID Input</a:t>
                </a: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0" y="4696827"/>
                <a:ext cx="1319916" cy="201174"/>
              </a:xfrm>
              <a:prstGeom prst="rect">
                <a:avLst/>
              </a:prstGeom>
              <a:solidFill>
                <a:srgbClr val="EC3F3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867" dirty="0">
                    <a:solidFill>
                      <a:schemeClr val="tx1"/>
                    </a:solidFill>
                  </a:rPr>
                  <a:t>D) PRAM Road Output</a:t>
                </a: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0" y="4898002"/>
                <a:ext cx="1319916" cy="1445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867" dirty="0">
                    <a:solidFill>
                      <a:schemeClr val="tx1"/>
                    </a:solidFill>
                  </a:rPr>
                  <a:t>E) DO SSID Input</a:t>
                </a: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0" y="5042502"/>
                <a:ext cx="1319916" cy="851600"/>
              </a:xfrm>
              <a:prstGeom prst="rect">
                <a:avLst/>
              </a:prstGeom>
              <a:solidFill>
                <a:srgbClr val="D648C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867" dirty="0">
                    <a:solidFill>
                      <a:schemeClr val="tx1"/>
                    </a:solidFill>
                  </a:rPr>
                  <a:t>F) Global Stubs</a:t>
                </a:r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1073427" y="4452731"/>
              <a:ext cx="1526650" cy="1724232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867" dirty="0">
                  <a:solidFill>
                    <a:schemeClr val="tx1"/>
                  </a:solidFill>
                </a:rPr>
                <a:t>G) Track Candidate</a:t>
              </a:r>
            </a:p>
          </p:txBody>
        </p:sp>
      </p:grpSp>
      <p:sp>
        <p:nvSpPr>
          <p:cNvPr id="18" name="Explosion 1 17"/>
          <p:cNvSpPr/>
          <p:nvPr/>
        </p:nvSpPr>
        <p:spPr>
          <a:xfrm>
            <a:off x="6985374" y="1900606"/>
            <a:ext cx="2570107" cy="1405886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40" dirty="0"/>
              <a:t>Confirmed on Hardware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368826" y="6406404"/>
            <a:ext cx="7028780" cy="32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40" dirty="0">
                <a:latin typeface="PalatinoLinotype" charset="0"/>
              </a:rPr>
              <a:t>This is with a selected </a:t>
            </a:r>
            <a:r>
              <a:rPr lang="en-US" sz="1540" dirty="0" err="1">
                <a:latin typeface="PalatinoLinotype" charset="0"/>
              </a:rPr>
              <a:t>ttbar</a:t>
            </a:r>
            <a:r>
              <a:rPr lang="en-US" sz="1540" dirty="0">
                <a:latin typeface="PalatinoLinotype" charset="0"/>
              </a:rPr>
              <a:t> + PU200 event with high tail of combinations </a:t>
            </a:r>
            <a:endParaRPr lang="en-US" sz="154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7055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124784" y="1218591"/>
            <a:ext cx="3843336" cy="21157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FPGA Resource Utilization</a:t>
            </a:r>
            <a:r>
              <a:rPr lang="zh-CN" altLang="en-US" dirty="0"/>
              <a:t> </a:t>
            </a:r>
            <a:r>
              <a:rPr lang="en-US" altLang="zh-CN" dirty="0"/>
              <a:t>(KU060)</a:t>
            </a:r>
            <a:endParaRPr lang="en-US" dirty="0"/>
          </a:p>
        </p:txBody>
      </p:sp>
      <p:pic>
        <p:nvPicPr>
          <p:cNvPr id="7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83736" y="1182337"/>
            <a:ext cx="3929401" cy="215196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97971" y="3422289"/>
            <a:ext cx="3773914" cy="320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85" dirty="0"/>
              <a:t>Data Organizer only</a:t>
            </a:r>
            <a:endParaRPr lang="en-US" sz="1485" dirty="0"/>
          </a:p>
        </p:txBody>
      </p:sp>
      <p:sp>
        <p:nvSpPr>
          <p:cNvPr id="14" name="TextBox 13"/>
          <p:cNvSpPr txBox="1"/>
          <p:nvPr/>
        </p:nvSpPr>
        <p:spPr>
          <a:xfrm>
            <a:off x="5427262" y="3422290"/>
            <a:ext cx="4202528" cy="320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85" dirty="0"/>
              <a:t>Data Organizer and 8 Tracker Fitters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152162" y="4253447"/>
            <a:ext cx="7815958" cy="2811911"/>
          </a:xfrm>
          <a:prstGeom prst="rect">
            <a:avLst/>
          </a:prstGeom>
        </p:spPr>
        <p:txBody>
          <a:bodyPr vert="horz" lIns="100584" tIns="50292" rIns="100584" bIns="50292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125000"/>
              <a:buFont typeface="Courier New"/>
              <a:buChar char="o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00FF"/>
              </a:buClr>
              <a:buFont typeface="Courier New" pitchFamily="49" charset="0"/>
              <a:buChar char="o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chemeClr val="tx1"/>
                </a:solidFill>
              </a:rPr>
              <a:t>Very light weighted design</a:t>
            </a:r>
          </a:p>
          <a:p>
            <a:r>
              <a:rPr lang="en-US" sz="2200" dirty="0" err="1">
                <a:solidFill>
                  <a:schemeClr val="tx1"/>
                </a:solidFill>
              </a:rPr>
              <a:t>BlockRAM</a:t>
            </a:r>
            <a:r>
              <a:rPr lang="en-US" sz="2200" dirty="0">
                <a:solidFill>
                  <a:schemeClr val="tx1"/>
                </a:solidFill>
              </a:rPr>
              <a:t> mainly used for DO</a:t>
            </a:r>
          </a:p>
          <a:p>
            <a:pPr lvl="1"/>
            <a:r>
              <a:rPr lang="en-US" altLang="zh-CN" sz="1760" dirty="0">
                <a:solidFill>
                  <a:schemeClr val="tx1"/>
                </a:solidFill>
              </a:rPr>
              <a:t>TF</a:t>
            </a:r>
            <a:r>
              <a:rPr lang="zh-CN" altLang="en-US" sz="1760" dirty="0">
                <a:solidFill>
                  <a:schemeClr val="tx1"/>
                </a:solidFill>
              </a:rPr>
              <a:t> </a:t>
            </a:r>
            <a:r>
              <a:rPr lang="en-US" sz="1760" dirty="0">
                <a:solidFill>
                  <a:schemeClr val="tx1"/>
                </a:solidFill>
              </a:rPr>
              <a:t>does not increase </a:t>
            </a:r>
            <a:r>
              <a:rPr lang="en-US" sz="1760" dirty="0" err="1">
                <a:solidFill>
                  <a:schemeClr val="tx1"/>
                </a:solidFill>
              </a:rPr>
              <a:t>BlockRAM</a:t>
            </a:r>
            <a:r>
              <a:rPr lang="en-US" sz="1760" dirty="0">
                <a:solidFill>
                  <a:schemeClr val="tx1"/>
                </a:solidFill>
              </a:rPr>
              <a:t> usage, leaving </a:t>
            </a:r>
            <a:r>
              <a:rPr lang="en-US" altLang="zh-CN" sz="1760" dirty="0">
                <a:solidFill>
                  <a:schemeClr val="tx1"/>
                </a:solidFill>
              </a:rPr>
              <a:t>enough</a:t>
            </a:r>
            <a:r>
              <a:rPr lang="en-US" sz="1760" dirty="0">
                <a:solidFill>
                  <a:schemeClr val="tx1"/>
                </a:solidFill>
              </a:rPr>
              <a:t> room for TF</a:t>
            </a:r>
          </a:p>
          <a:p>
            <a:r>
              <a:rPr lang="en-US" sz="2200" dirty="0">
                <a:solidFill>
                  <a:schemeClr val="tx1"/>
                </a:solidFill>
              </a:rPr>
              <a:t>TF: modest increase in registers and DSP blocks</a:t>
            </a:r>
          </a:p>
          <a:p>
            <a:pPr lvl="1"/>
            <a:r>
              <a:rPr lang="en-US" sz="1760" dirty="0">
                <a:solidFill>
                  <a:schemeClr val="tx1"/>
                </a:solidFill>
              </a:rPr>
              <a:t>Plenty of room for parallel copies of the fitter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582749" y="1550454"/>
            <a:ext cx="1355842" cy="418746"/>
          </a:xfrm>
          <a:prstGeom prst="rect">
            <a:avLst/>
          </a:prstGeom>
          <a:solidFill>
            <a:schemeClr val="accent2">
              <a:lumMod val="20000"/>
              <a:lumOff val="80000"/>
              <a:alpha val="1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582749" y="2103292"/>
            <a:ext cx="1355842" cy="173155"/>
          </a:xfrm>
          <a:prstGeom prst="rect">
            <a:avLst/>
          </a:prstGeom>
          <a:solidFill>
            <a:schemeClr val="accent2">
              <a:lumMod val="20000"/>
              <a:lumOff val="80000"/>
              <a:alpha val="1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5002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High</a:t>
            </a:r>
            <a:r>
              <a:rPr lang="zh-CN" altLang="en-US" dirty="0"/>
              <a:t> </a:t>
            </a:r>
            <a:r>
              <a:rPr lang="en-US" altLang="zh-CN" dirty="0"/>
              <a:t>e</a:t>
            </a:r>
            <a:r>
              <a:rPr lang="en-US" dirty="0"/>
              <a:t>fficiency up to PU250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147" y="1726334"/>
            <a:ext cx="4679203" cy="4331566"/>
          </a:xfrm>
        </p:spPr>
        <p:txBody>
          <a:bodyPr/>
          <a:lstStyle/>
          <a:p>
            <a:r>
              <a:rPr lang="en-US" sz="2400" dirty="0"/>
              <a:t>System is robust against higher luminosity or increase in stub occupancy</a:t>
            </a:r>
          </a:p>
          <a:p>
            <a:pPr lvl="1"/>
            <a:r>
              <a:rPr lang="en-US" sz="2000" dirty="0"/>
              <a:t>We demonstrate that the system reconstructs all tracks for events with </a:t>
            </a:r>
            <a:r>
              <a:rPr lang="zh-CN" altLang="en-US" sz="2000" dirty="0"/>
              <a:t> </a:t>
            </a:r>
            <a:r>
              <a:rPr lang="en-US" sz="2000" dirty="0"/>
              <a:t>PU250 within 2.5</a:t>
            </a:r>
            <a:r>
              <a:rPr lang="zh-CN" altLang="en-US" sz="2000" dirty="0"/>
              <a:t> </a:t>
            </a:r>
            <a:r>
              <a:rPr lang="en-US" altLang="zh-CN" sz="2000" i="1" dirty="0" err="1"/>
              <a:t>μ</a:t>
            </a:r>
            <a:r>
              <a:rPr lang="en-US" sz="2000" dirty="0" err="1"/>
              <a:t>s</a:t>
            </a:r>
            <a:r>
              <a:rPr lang="zh-CN" altLang="en-US" sz="2000" dirty="0"/>
              <a:t> </a:t>
            </a:r>
            <a:r>
              <a:rPr lang="en-US" sz="2000" dirty="0"/>
              <a:t>(no truncation</a:t>
            </a:r>
            <a:r>
              <a:rPr lang="zh-CN" altLang="en-US" sz="2000" dirty="0"/>
              <a:t> </a:t>
            </a:r>
            <a:r>
              <a:rPr lang="en-US" altLang="zh-CN" sz="2000" dirty="0"/>
              <a:t>needed</a:t>
            </a:r>
            <a:r>
              <a:rPr lang="en-US" sz="2000" dirty="0"/>
              <a:t>)</a:t>
            </a:r>
          </a:p>
          <a:p>
            <a:pPr lvl="1"/>
            <a:r>
              <a:rPr lang="en-US" altLang="zh-CN" sz="2000" dirty="0"/>
              <a:t>Only for very high </a:t>
            </a:r>
            <a:r>
              <a:rPr lang="en-US" altLang="zh-CN" sz="2000" dirty="0" err="1"/>
              <a:t>pT</a:t>
            </a:r>
            <a:r>
              <a:rPr lang="en-US" altLang="zh-CN" sz="2000" dirty="0"/>
              <a:t> jet, truncation needed to meet the pipeline window</a:t>
            </a:r>
            <a:r>
              <a:rPr lang="zh-CN" altLang="en-US" sz="2000" dirty="0"/>
              <a:t> </a:t>
            </a:r>
            <a:r>
              <a:rPr lang="en-US" sz="2000" dirty="0"/>
              <a:t> </a:t>
            </a:r>
          </a:p>
          <a:p>
            <a:pPr lvl="1"/>
            <a:endParaRPr lang="en-US" sz="20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1062" y="1143000"/>
            <a:ext cx="4385876" cy="54897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EA4C4D5-52F7-8B4E-AD3A-601EF35C7D73}"/>
              </a:ext>
            </a:extLst>
          </p:cNvPr>
          <p:cNvSpPr txBox="1"/>
          <p:nvPr/>
        </p:nvSpPr>
        <p:spPr>
          <a:xfrm>
            <a:off x="5769735" y="6785335"/>
            <a:ext cx="3863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dirty="0"/>
              <a:t>Tracking</a:t>
            </a:r>
            <a:r>
              <a:rPr lang="zh-Hans" altLang="en-US" dirty="0"/>
              <a:t> </a:t>
            </a:r>
            <a:r>
              <a:rPr lang="en-US" altLang="zh-Hans" dirty="0"/>
              <a:t>efficiency</a:t>
            </a:r>
            <a:r>
              <a:rPr lang="zh-Hans" altLang="en-US" dirty="0"/>
              <a:t> </a:t>
            </a:r>
            <a:r>
              <a:rPr lang="en-US" altLang="zh-Hans" dirty="0"/>
              <a:t>in</a:t>
            </a:r>
            <a:r>
              <a:rPr lang="zh-Hans" altLang="en-US" dirty="0"/>
              <a:t> </a:t>
            </a:r>
            <a:r>
              <a:rPr lang="en-US" altLang="zh-Hans" dirty="0" err="1"/>
              <a:t>ttbar+PU</a:t>
            </a:r>
            <a:r>
              <a:rPr lang="zh-Hans" altLang="en-US" dirty="0"/>
              <a:t> </a:t>
            </a:r>
            <a:r>
              <a:rPr lang="en-US" altLang="zh-Hans" dirty="0"/>
              <a:t>jets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313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Excellent performance for L1 trigger application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89087"/>
            <a:ext cx="10058400" cy="37406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19618" y="2115403"/>
            <a:ext cx="1965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resolution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43785" y="2115403"/>
            <a:ext cx="1965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0</a:t>
            </a:r>
            <a:r>
              <a:rPr lang="en-US" dirty="0"/>
              <a:t> resolution</a:t>
            </a:r>
          </a:p>
        </p:txBody>
      </p:sp>
    </p:spTree>
    <p:extLst>
      <p:ext uri="{BB962C8B-B14F-4D97-AF65-F5344CB8AC3E}">
        <p14:creationId xmlns:p14="http://schemas.microsoft.com/office/powerpoint/2010/main" val="15804568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9D5CE-2258-4646-A856-FF02CAA41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72D0E-1AE5-F544-8169-E7CCD76393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Demonstrated with a vertical slice </a:t>
            </a:r>
          </a:p>
          <a:p>
            <a:pPr lvl="1"/>
            <a:r>
              <a:rPr lang="en-US" sz="2400" dirty="0"/>
              <a:t>Achieved </a:t>
            </a:r>
            <a:r>
              <a:rPr lang="en-US" sz="2400" dirty="0">
                <a:solidFill>
                  <a:srgbClr val="7030A0"/>
                </a:solidFill>
              </a:rPr>
              <a:t>excellent performance </a:t>
            </a:r>
            <a:r>
              <a:rPr lang="en-US" sz="2400" dirty="0"/>
              <a:t>in terms of tracking efficiency and momentum resolution  </a:t>
            </a:r>
          </a:p>
          <a:p>
            <a:pPr lvl="1"/>
            <a:r>
              <a:rPr lang="en-US" sz="2400" dirty="0">
                <a:solidFill>
                  <a:srgbClr val="7030A0"/>
                </a:solidFill>
              </a:rPr>
              <a:t>Very low total latency </a:t>
            </a:r>
            <a:r>
              <a:rPr lang="en-US" sz="2400" dirty="0"/>
              <a:t>(2.5</a:t>
            </a:r>
            <a:r>
              <a:rPr lang="zh-CN" altLang="en-US" sz="2400" dirty="0"/>
              <a:t> </a:t>
            </a:r>
            <a:r>
              <a:rPr lang="en-US" altLang="zh-CN" sz="2400" i="1" dirty="0" err="1"/>
              <a:t>μ</a:t>
            </a:r>
            <a:r>
              <a:rPr lang="en-US" sz="2400" dirty="0" err="1"/>
              <a:t>s</a:t>
            </a:r>
            <a:r>
              <a:rPr lang="en-US" sz="2400" dirty="0"/>
              <a:t>): data dispatch to the trigger towers, pattern recognition, track fitting</a:t>
            </a:r>
          </a:p>
          <a:p>
            <a:pPr lvl="1"/>
            <a:endParaRPr lang="en-US" sz="2400" dirty="0"/>
          </a:p>
          <a:p>
            <a:r>
              <a:rPr lang="en-US" sz="2800" dirty="0"/>
              <a:t>The success of the demonstration system</a:t>
            </a:r>
          </a:p>
          <a:p>
            <a:pPr lvl="1"/>
            <a:r>
              <a:rPr lang="en-US" sz="2400" dirty="0">
                <a:solidFill>
                  <a:srgbClr val="7030A0"/>
                </a:solidFill>
              </a:rPr>
              <a:t>An existence proof </a:t>
            </a:r>
            <a:r>
              <a:rPr lang="en-US" sz="2400" dirty="0"/>
              <a:t>of fast data delivery, fast pattern recognition and track fitting implemented using </a:t>
            </a:r>
            <a:r>
              <a:rPr lang="en-US" sz="2400" dirty="0">
                <a:solidFill>
                  <a:srgbClr val="7030A0"/>
                </a:solidFill>
              </a:rPr>
              <a:t>the full mesh ATCA and associative memory </a:t>
            </a:r>
            <a:r>
              <a:rPr lang="en-US" sz="2400" dirty="0"/>
              <a:t>approach </a:t>
            </a:r>
          </a:p>
          <a:p>
            <a:pPr lvl="1"/>
            <a:r>
              <a:rPr lang="en-US" sz="2400" dirty="0"/>
              <a:t>Technology advancements could lead to reduced size of the system in the future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949170-6D6F-6246-B0B6-E90A49A940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6D28-0B6D-624D-9139-DF5147DB5A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1939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A5463-D02F-0348-8228-ABA5CC2AC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4E6DBC-A8EC-5640-9C25-5E36982692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8514" y="3193961"/>
            <a:ext cx="1622738" cy="72121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Backup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955344-F1A8-964E-B5B3-12EFD070F3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9855BB-230B-B445-B0F5-CB84B6EC10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1245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117B4E-DA5B-A644-91AB-E8069785A5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1F4589-4F8C-4246-9B0C-764C07D807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506" y="-1"/>
            <a:ext cx="9676552" cy="7276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9895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EA979-F45B-6E4F-AF07-CC5C8B3F85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5821B6-7ADF-C249-8713-E687559900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113"/>
            <a:ext cx="10058400" cy="721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1716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/>
          <p:nvPr/>
        </p:nvSpPr>
        <p:spPr>
          <a:xfrm>
            <a:off x="4898551" y="5212410"/>
            <a:ext cx="2361119" cy="2094230"/>
          </a:xfrm>
          <a:prstGeom prst="rect">
            <a:avLst/>
          </a:prstGeom>
          <a:solidFill>
            <a:srgbClr val="AA11C0"/>
          </a:solidFill>
          <a:ln>
            <a:solidFill>
              <a:srgbClr val="AA11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681744" y="5212410"/>
            <a:ext cx="2361119" cy="209423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7685522" y="805509"/>
            <a:ext cx="2361119" cy="2094230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4898551" y="805509"/>
            <a:ext cx="2361119" cy="209423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 rot="21101715">
            <a:off x="5608961" y="2779032"/>
            <a:ext cx="3345149" cy="2910260"/>
            <a:chOff x="1663903" y="1673679"/>
            <a:chExt cx="5610791" cy="5058583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484461">
              <a:off x="1663903" y="1673679"/>
              <a:ext cx="5610791" cy="5058583"/>
            </a:xfrm>
            <a:prstGeom prst="rect">
              <a:avLst/>
            </a:prstGeom>
          </p:spPr>
        </p:pic>
        <p:grpSp>
          <p:nvGrpSpPr>
            <p:cNvPr id="27" name="Group 26"/>
            <p:cNvGrpSpPr/>
            <p:nvPr/>
          </p:nvGrpSpPr>
          <p:grpSpPr>
            <a:xfrm>
              <a:off x="6148309" y="2594724"/>
              <a:ext cx="1067640" cy="3169990"/>
              <a:chOff x="6148309" y="2594723"/>
              <a:chExt cx="1067640" cy="3169989"/>
            </a:xfrm>
          </p:grpSpPr>
          <p:sp>
            <p:nvSpPr>
              <p:cNvPr id="46" name="圆角右箭头 14"/>
              <p:cNvSpPr/>
              <p:nvPr/>
            </p:nvSpPr>
            <p:spPr>
              <a:xfrm>
                <a:off x="6148309" y="2594723"/>
                <a:ext cx="1061599" cy="736408"/>
              </a:xfrm>
              <a:prstGeom prst="bentArrow">
                <a:avLst>
                  <a:gd name="adj1" fmla="val 10818"/>
                  <a:gd name="adj2" fmla="val 15182"/>
                  <a:gd name="adj3" fmla="val 23909"/>
                  <a:gd name="adj4" fmla="val 42659"/>
                </a:avLst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圆角右箭头 15"/>
              <p:cNvSpPr/>
              <p:nvPr/>
            </p:nvSpPr>
            <p:spPr>
              <a:xfrm>
                <a:off x="6148309" y="2891247"/>
                <a:ext cx="1061599" cy="736408"/>
              </a:xfrm>
              <a:prstGeom prst="bentArrow">
                <a:avLst>
                  <a:gd name="adj1" fmla="val 10818"/>
                  <a:gd name="adj2" fmla="val 15182"/>
                  <a:gd name="adj3" fmla="val 23909"/>
                  <a:gd name="adj4" fmla="val 42659"/>
                </a:avLst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圆角右箭头 16"/>
              <p:cNvSpPr/>
              <p:nvPr/>
            </p:nvSpPr>
            <p:spPr>
              <a:xfrm flipV="1">
                <a:off x="6154350" y="3618337"/>
                <a:ext cx="1061599" cy="593023"/>
              </a:xfrm>
              <a:prstGeom prst="bentArrow">
                <a:avLst>
                  <a:gd name="adj1" fmla="val 10818"/>
                  <a:gd name="adj2" fmla="val 15182"/>
                  <a:gd name="adj3" fmla="val 23909"/>
                  <a:gd name="adj4" fmla="val 42659"/>
                </a:avLst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圆角右箭头 17"/>
              <p:cNvSpPr/>
              <p:nvPr/>
            </p:nvSpPr>
            <p:spPr>
              <a:xfrm flipV="1">
                <a:off x="6154350" y="4064594"/>
                <a:ext cx="1061599" cy="593023"/>
              </a:xfrm>
              <a:prstGeom prst="bentArrow">
                <a:avLst>
                  <a:gd name="adj1" fmla="val 10818"/>
                  <a:gd name="adj2" fmla="val 15182"/>
                  <a:gd name="adj3" fmla="val 23909"/>
                  <a:gd name="adj4" fmla="val 42659"/>
                </a:avLst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圆角右箭头 18"/>
              <p:cNvSpPr/>
              <p:nvPr/>
            </p:nvSpPr>
            <p:spPr>
              <a:xfrm flipV="1">
                <a:off x="6154350" y="4416721"/>
                <a:ext cx="1061599" cy="593023"/>
              </a:xfrm>
              <a:prstGeom prst="bentArrow">
                <a:avLst>
                  <a:gd name="adj1" fmla="val 10818"/>
                  <a:gd name="adj2" fmla="val 15182"/>
                  <a:gd name="adj3" fmla="val 23909"/>
                  <a:gd name="adj4" fmla="val 42659"/>
                </a:avLst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圆角右箭头 19"/>
              <p:cNvSpPr/>
              <p:nvPr/>
            </p:nvSpPr>
            <p:spPr>
              <a:xfrm flipV="1">
                <a:off x="6154349" y="4792638"/>
                <a:ext cx="1061599" cy="593023"/>
              </a:xfrm>
              <a:prstGeom prst="bentArrow">
                <a:avLst>
                  <a:gd name="adj1" fmla="val 10818"/>
                  <a:gd name="adj2" fmla="val 15182"/>
                  <a:gd name="adj3" fmla="val 23909"/>
                  <a:gd name="adj4" fmla="val 42659"/>
                </a:avLst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圆角右箭头 20"/>
              <p:cNvSpPr/>
              <p:nvPr/>
            </p:nvSpPr>
            <p:spPr>
              <a:xfrm flipV="1">
                <a:off x="6154349" y="5171689"/>
                <a:ext cx="1061599" cy="593023"/>
              </a:xfrm>
              <a:prstGeom prst="bentArrow">
                <a:avLst>
                  <a:gd name="adj1" fmla="val 10818"/>
                  <a:gd name="adj2" fmla="val 15182"/>
                  <a:gd name="adj3" fmla="val 23909"/>
                  <a:gd name="adj4" fmla="val 42659"/>
                </a:avLst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3702529" y="2531534"/>
              <a:ext cx="3513418" cy="3575792"/>
              <a:chOff x="3702529" y="2531533"/>
              <a:chExt cx="3513418" cy="3575792"/>
            </a:xfrm>
          </p:grpSpPr>
          <p:sp>
            <p:nvSpPr>
              <p:cNvPr id="29" name="圆角右箭头 22"/>
              <p:cNvSpPr/>
              <p:nvPr/>
            </p:nvSpPr>
            <p:spPr>
              <a:xfrm rot="16200000" flipH="1">
                <a:off x="5211232" y="2619354"/>
                <a:ext cx="546542" cy="1327609"/>
              </a:xfrm>
              <a:prstGeom prst="bentArrow">
                <a:avLst>
                  <a:gd name="adj1" fmla="val 25000"/>
                  <a:gd name="adj2" fmla="val 25000"/>
                  <a:gd name="adj3" fmla="val 25000"/>
                  <a:gd name="adj4" fmla="val 49083"/>
                </a:avLst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0" name="组合 23"/>
              <p:cNvGrpSpPr/>
              <p:nvPr/>
            </p:nvGrpSpPr>
            <p:grpSpPr>
              <a:xfrm>
                <a:off x="5384770" y="3915778"/>
                <a:ext cx="307231" cy="959351"/>
                <a:chOff x="6886398" y="1721991"/>
                <a:chExt cx="1421895" cy="3005210"/>
              </a:xfrm>
            </p:grpSpPr>
            <p:sp>
              <p:nvSpPr>
                <p:cNvPr id="39" name="圆角右箭头 24"/>
                <p:cNvSpPr/>
                <p:nvPr/>
              </p:nvSpPr>
              <p:spPr>
                <a:xfrm>
                  <a:off x="6886400" y="1721991"/>
                  <a:ext cx="1421893" cy="838200"/>
                </a:xfrm>
                <a:prstGeom prst="bentArrow">
                  <a:avLst>
                    <a:gd name="adj1" fmla="val 10818"/>
                    <a:gd name="adj2" fmla="val 15182"/>
                    <a:gd name="adj3" fmla="val 23909"/>
                    <a:gd name="adj4" fmla="val 42659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0" name="圆角右箭头 25"/>
                <p:cNvSpPr/>
                <p:nvPr/>
              </p:nvSpPr>
              <p:spPr>
                <a:xfrm>
                  <a:off x="6886400" y="2059503"/>
                  <a:ext cx="1421893" cy="838200"/>
                </a:xfrm>
                <a:prstGeom prst="bentArrow">
                  <a:avLst>
                    <a:gd name="adj1" fmla="val 10818"/>
                    <a:gd name="adj2" fmla="val 15182"/>
                    <a:gd name="adj3" fmla="val 23909"/>
                    <a:gd name="adj4" fmla="val 42659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圆角右箭头 26"/>
                <p:cNvSpPr/>
                <p:nvPr/>
              </p:nvSpPr>
              <p:spPr>
                <a:xfrm flipV="1">
                  <a:off x="6886399" y="2284136"/>
                  <a:ext cx="1421893" cy="674996"/>
                </a:xfrm>
                <a:prstGeom prst="bentArrow">
                  <a:avLst>
                    <a:gd name="adj1" fmla="val 10818"/>
                    <a:gd name="adj2" fmla="val 15182"/>
                    <a:gd name="adj3" fmla="val 23909"/>
                    <a:gd name="adj4" fmla="val 42659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圆角右箭头 27"/>
                <p:cNvSpPr/>
                <p:nvPr/>
              </p:nvSpPr>
              <p:spPr>
                <a:xfrm flipV="1">
                  <a:off x="6886399" y="2792078"/>
                  <a:ext cx="1421893" cy="674996"/>
                </a:xfrm>
                <a:prstGeom prst="bentArrow">
                  <a:avLst>
                    <a:gd name="adj1" fmla="val 10818"/>
                    <a:gd name="adj2" fmla="val 15182"/>
                    <a:gd name="adj3" fmla="val 23909"/>
                    <a:gd name="adj4" fmla="val 42659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" name="圆角右箭头 28"/>
                <p:cNvSpPr/>
                <p:nvPr/>
              </p:nvSpPr>
              <p:spPr>
                <a:xfrm flipV="1">
                  <a:off x="6886399" y="3192879"/>
                  <a:ext cx="1421893" cy="674996"/>
                </a:xfrm>
                <a:prstGeom prst="bentArrow">
                  <a:avLst>
                    <a:gd name="adj1" fmla="val 10818"/>
                    <a:gd name="adj2" fmla="val 15182"/>
                    <a:gd name="adj3" fmla="val 23909"/>
                    <a:gd name="adj4" fmla="val 42659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" name="圆角右箭头 29"/>
                <p:cNvSpPr/>
                <p:nvPr/>
              </p:nvSpPr>
              <p:spPr>
                <a:xfrm flipV="1">
                  <a:off x="6886398" y="3620759"/>
                  <a:ext cx="1421893" cy="674996"/>
                </a:xfrm>
                <a:prstGeom prst="bentArrow">
                  <a:avLst>
                    <a:gd name="adj1" fmla="val 10818"/>
                    <a:gd name="adj2" fmla="val 15182"/>
                    <a:gd name="adj3" fmla="val 23909"/>
                    <a:gd name="adj4" fmla="val 42659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" name="圆角右箭头 30"/>
                <p:cNvSpPr/>
                <p:nvPr/>
              </p:nvSpPr>
              <p:spPr>
                <a:xfrm flipV="1">
                  <a:off x="6886398" y="4052205"/>
                  <a:ext cx="1421893" cy="674996"/>
                </a:xfrm>
                <a:prstGeom prst="bentArrow">
                  <a:avLst>
                    <a:gd name="adj1" fmla="val 10818"/>
                    <a:gd name="adj2" fmla="val 15182"/>
                    <a:gd name="adj3" fmla="val 23909"/>
                    <a:gd name="adj4" fmla="val 42659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1" name="圆角右箭头 31"/>
              <p:cNvSpPr/>
              <p:nvPr/>
            </p:nvSpPr>
            <p:spPr>
              <a:xfrm rot="16200000">
                <a:off x="4888076" y="3975745"/>
                <a:ext cx="480289" cy="513104"/>
              </a:xfrm>
              <a:prstGeom prst="ben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2" name="组合 44"/>
              <p:cNvGrpSpPr/>
              <p:nvPr/>
            </p:nvGrpSpPr>
            <p:grpSpPr>
              <a:xfrm>
                <a:off x="3702529" y="2531533"/>
                <a:ext cx="484259" cy="3565161"/>
                <a:chOff x="4550098" y="2134160"/>
                <a:chExt cx="551197" cy="4057967"/>
              </a:xfrm>
            </p:grpSpPr>
            <p:sp>
              <p:nvSpPr>
                <p:cNvPr id="35" name="圆角右箭头 40"/>
                <p:cNvSpPr/>
                <p:nvPr/>
              </p:nvSpPr>
              <p:spPr>
                <a:xfrm flipH="1">
                  <a:off x="4566332" y="2134160"/>
                  <a:ext cx="519766" cy="1371592"/>
                </a:xfrm>
                <a:prstGeom prst="bentArrow">
                  <a:avLst>
                    <a:gd name="adj1" fmla="val 10301"/>
                    <a:gd name="adj2" fmla="val 25000"/>
                    <a:gd name="adj3" fmla="val 25000"/>
                    <a:gd name="adj4" fmla="val 49083"/>
                  </a:avLst>
                </a:prstGeom>
                <a:solidFill>
                  <a:schemeClr val="accent6"/>
                </a:solidFill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圆角右箭头 41"/>
                <p:cNvSpPr/>
                <p:nvPr/>
              </p:nvSpPr>
              <p:spPr>
                <a:xfrm flipH="1">
                  <a:off x="4550100" y="3118013"/>
                  <a:ext cx="527019" cy="817785"/>
                </a:xfrm>
                <a:prstGeom prst="bentArrow">
                  <a:avLst>
                    <a:gd name="adj1" fmla="val 10301"/>
                    <a:gd name="adj2" fmla="val 25000"/>
                    <a:gd name="adj3" fmla="val 25000"/>
                    <a:gd name="adj4" fmla="val 49083"/>
                  </a:avLst>
                </a:prstGeom>
                <a:solidFill>
                  <a:schemeClr val="accent6"/>
                </a:solidFill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圆角右箭头 42"/>
                <p:cNvSpPr/>
                <p:nvPr/>
              </p:nvSpPr>
              <p:spPr>
                <a:xfrm flipH="1" flipV="1">
                  <a:off x="4550099" y="3708688"/>
                  <a:ext cx="551196" cy="1298985"/>
                </a:xfrm>
                <a:prstGeom prst="bentArrow">
                  <a:avLst>
                    <a:gd name="adj1" fmla="val 10301"/>
                    <a:gd name="adj2" fmla="val 25000"/>
                    <a:gd name="adj3" fmla="val 25000"/>
                    <a:gd name="adj4" fmla="val 49083"/>
                  </a:avLst>
                </a:prstGeom>
                <a:solidFill>
                  <a:schemeClr val="accent6"/>
                </a:solidFill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" name="圆角右箭头 43"/>
                <p:cNvSpPr/>
                <p:nvPr/>
              </p:nvSpPr>
              <p:spPr>
                <a:xfrm flipH="1" flipV="1">
                  <a:off x="4550098" y="2956603"/>
                  <a:ext cx="526959" cy="3235524"/>
                </a:xfrm>
                <a:prstGeom prst="bentArrow">
                  <a:avLst>
                    <a:gd name="adj1" fmla="val 10301"/>
                    <a:gd name="adj2" fmla="val 25000"/>
                    <a:gd name="adj3" fmla="val 25000"/>
                    <a:gd name="adj4" fmla="val 49083"/>
                  </a:avLst>
                </a:prstGeom>
                <a:solidFill>
                  <a:schemeClr val="accent6"/>
                </a:solidFill>
                <a:ln>
                  <a:solidFill>
                    <a:srgbClr val="F7964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3" name="右箭头 45"/>
              <p:cNvSpPr/>
              <p:nvPr/>
            </p:nvSpPr>
            <p:spPr>
              <a:xfrm>
                <a:off x="4215479" y="3857522"/>
                <a:ext cx="379446" cy="293315"/>
              </a:xfrm>
              <a:prstGeom prst="rightArrow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4" name="圆角右箭头 46"/>
              <p:cNvSpPr/>
              <p:nvPr/>
            </p:nvSpPr>
            <p:spPr>
              <a:xfrm flipV="1">
                <a:off x="6154349" y="5514302"/>
                <a:ext cx="1061598" cy="593023"/>
              </a:xfrm>
              <a:prstGeom prst="bentArrow">
                <a:avLst>
                  <a:gd name="adj1" fmla="val 10818"/>
                  <a:gd name="adj2" fmla="val 15182"/>
                  <a:gd name="adj3" fmla="val 23909"/>
                  <a:gd name="adj4" fmla="val 42659"/>
                </a:avLst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10" name="Content Placeholder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0662"/>
          <a:stretch/>
        </p:blipFill>
        <p:spPr bwMode="auto">
          <a:xfrm>
            <a:off x="5020507" y="909564"/>
            <a:ext cx="2082583" cy="186275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Excellent hardware performance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55285"/>
            <a:ext cx="4582969" cy="5977755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2200" dirty="0">
                <a:solidFill>
                  <a:srgbClr val="000000"/>
                </a:solidFill>
              </a:rPr>
              <a:t>ATCA shelf </a:t>
            </a:r>
          </a:p>
          <a:p>
            <a:pPr lvl="1"/>
            <a:r>
              <a:rPr lang="en-US" sz="1900" dirty="0">
                <a:solidFill>
                  <a:srgbClr val="FF0000"/>
                </a:solidFill>
              </a:rPr>
              <a:t>10 blades for parallel processing</a:t>
            </a:r>
          </a:p>
          <a:p>
            <a:pPr lvl="1"/>
            <a:r>
              <a:rPr lang="en-US" sz="1900" dirty="0">
                <a:solidFill>
                  <a:srgbClr val="FF0000"/>
                </a:solidFill>
              </a:rPr>
              <a:t>Full mesh backplane is a natural solution for time multiplexing</a:t>
            </a:r>
          </a:p>
          <a:p>
            <a:pPr lvl="2"/>
            <a:r>
              <a:rPr lang="en-US" sz="1500" dirty="0">
                <a:solidFill>
                  <a:srgbClr val="FF0000"/>
                </a:solidFill>
              </a:rPr>
              <a:t>All of the 56 bidirectional links among 8 Pulsar2b boards were tested at 10Gbps</a:t>
            </a:r>
          </a:p>
          <a:p>
            <a:r>
              <a:rPr lang="en-US" sz="2200" dirty="0">
                <a:solidFill>
                  <a:srgbClr val="000000"/>
                </a:solidFill>
              </a:rPr>
              <a:t>Rear Transition Module</a:t>
            </a:r>
          </a:p>
          <a:p>
            <a:pPr lvl="1"/>
            <a:r>
              <a:rPr lang="en-US" sz="1900" dirty="0">
                <a:solidFill>
                  <a:srgbClr val="0000FF"/>
                </a:solidFill>
              </a:rPr>
              <a:t>10 QSFP </a:t>
            </a:r>
            <a:r>
              <a:rPr lang="en-US" sz="2000" dirty="0">
                <a:solidFill>
                  <a:srgbClr val="0000FF"/>
                </a:solidFill>
              </a:rPr>
              <a:t>bidirectional links</a:t>
            </a:r>
            <a:endParaRPr lang="en-US" altLang="zh-CN" sz="1900" dirty="0">
              <a:solidFill>
                <a:srgbClr val="0000FF"/>
              </a:solidFill>
            </a:endParaRPr>
          </a:p>
          <a:p>
            <a:pPr lvl="2"/>
            <a:r>
              <a:rPr lang="en-US" altLang="zh-CN" sz="1500" dirty="0">
                <a:solidFill>
                  <a:srgbClr val="0000FF"/>
                </a:solidFill>
              </a:rPr>
              <a:t>10 </a:t>
            </a:r>
            <a:r>
              <a:rPr lang="en-US" altLang="zh-CN" sz="1500" dirty="0" err="1">
                <a:solidFill>
                  <a:srgbClr val="0000FF"/>
                </a:solidFill>
              </a:rPr>
              <a:t>Gbps</a:t>
            </a:r>
            <a:r>
              <a:rPr lang="en-US" altLang="zh-CN" sz="1500" dirty="0">
                <a:solidFill>
                  <a:srgbClr val="0000FF"/>
                </a:solidFill>
              </a:rPr>
              <a:t> per link achieved</a:t>
            </a:r>
          </a:p>
          <a:p>
            <a:r>
              <a:rPr lang="en-US" sz="2200" dirty="0"/>
              <a:t>PRM performance</a:t>
            </a:r>
          </a:p>
          <a:p>
            <a:pPr lvl="1"/>
            <a:r>
              <a:rPr lang="en-US" sz="1900" dirty="0">
                <a:solidFill>
                  <a:schemeClr val="accent6"/>
                </a:solidFill>
              </a:rPr>
              <a:t>Communication between Pulsar2b and PRM FPGAs</a:t>
            </a:r>
          </a:p>
          <a:p>
            <a:pPr lvl="2"/>
            <a:r>
              <a:rPr lang="en-US" sz="1500" dirty="0">
                <a:solidFill>
                  <a:schemeClr val="accent6"/>
                </a:solidFill>
              </a:rPr>
              <a:t>10 </a:t>
            </a:r>
            <a:r>
              <a:rPr lang="en-US" sz="1500" dirty="0" err="1">
                <a:solidFill>
                  <a:schemeClr val="accent6"/>
                </a:solidFill>
              </a:rPr>
              <a:t>Gbps</a:t>
            </a:r>
            <a:r>
              <a:rPr lang="en-US" sz="1500" dirty="0">
                <a:solidFill>
                  <a:schemeClr val="accent6"/>
                </a:solidFill>
              </a:rPr>
              <a:t> achieved</a:t>
            </a:r>
          </a:p>
          <a:p>
            <a:pPr lvl="1"/>
            <a:r>
              <a:rPr lang="en-US" sz="1900" dirty="0">
                <a:solidFill>
                  <a:srgbClr val="AA11C0"/>
                </a:solidFill>
              </a:rPr>
              <a:t>Two latest generation of Xilinx FPGAs</a:t>
            </a:r>
          </a:p>
          <a:p>
            <a:pPr lvl="2"/>
            <a:r>
              <a:rPr lang="en-US" altLang="zh-CN" sz="1500" dirty="0">
                <a:solidFill>
                  <a:srgbClr val="AA11C0"/>
                </a:solidFill>
              </a:rPr>
              <a:t>Interconnection</a:t>
            </a:r>
            <a:r>
              <a:rPr lang="en-US" sz="1500" dirty="0">
                <a:solidFill>
                  <a:srgbClr val="AA11C0"/>
                </a:solidFill>
              </a:rPr>
              <a:t> achieved 16.3 </a:t>
            </a:r>
            <a:r>
              <a:rPr lang="en-US" sz="1500" dirty="0" err="1">
                <a:solidFill>
                  <a:srgbClr val="AA11C0"/>
                </a:solidFill>
              </a:rPr>
              <a:t>Gbps</a:t>
            </a:r>
            <a:endParaRPr lang="en-US" sz="1900" dirty="0"/>
          </a:p>
          <a:p>
            <a:endParaRPr lang="en-US" sz="23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0" indent="0">
              <a:buNone/>
            </a:pPr>
            <a:endParaRPr lang="en-US" sz="1900" dirty="0"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7738955" y="5385417"/>
            <a:ext cx="2260650" cy="1696463"/>
            <a:chOff x="7702812" y="5620092"/>
            <a:chExt cx="2355588" cy="1414751"/>
          </a:xfrm>
        </p:grpSpPr>
        <p:pic>
          <p:nvPicPr>
            <p:cNvPr id="14" name="图片 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02812" y="6356601"/>
              <a:ext cx="2355588" cy="678242"/>
            </a:xfrm>
            <a:prstGeom prst="rect">
              <a:avLst/>
            </a:prstGeom>
          </p:spPr>
        </p:pic>
        <p:pic>
          <p:nvPicPr>
            <p:cNvPr id="15" name="图片 6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02812" y="5620092"/>
              <a:ext cx="2355588" cy="674223"/>
            </a:xfrm>
            <a:prstGeom prst="rect">
              <a:avLst/>
            </a:prstGeom>
          </p:spPr>
        </p:pic>
      </p:grpSp>
      <p:pic>
        <p:nvPicPr>
          <p:cNvPr id="16" name="图片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0507" y="5820482"/>
            <a:ext cx="2165253" cy="1390740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7943395" y="874287"/>
            <a:ext cx="1884853" cy="1917529"/>
            <a:chOff x="7980373" y="897805"/>
            <a:chExt cx="1884853" cy="1917529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80373" y="897805"/>
              <a:ext cx="1884853" cy="137940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80373" y="2277209"/>
              <a:ext cx="1884853" cy="538125"/>
            </a:xfrm>
            <a:prstGeom prst="rect">
              <a:avLst/>
            </a:prstGeom>
          </p:spPr>
        </p:pic>
      </p:grpSp>
      <p:sp>
        <p:nvSpPr>
          <p:cNvPr id="53" name="圆角右箭头 15"/>
          <p:cNvSpPr/>
          <p:nvPr/>
        </p:nvSpPr>
        <p:spPr>
          <a:xfrm rot="21101715">
            <a:off x="8156866" y="2943227"/>
            <a:ext cx="632924" cy="423664"/>
          </a:xfrm>
          <a:prstGeom prst="bentArrow">
            <a:avLst>
              <a:gd name="adj1" fmla="val 10818"/>
              <a:gd name="adj2" fmla="val 15182"/>
              <a:gd name="adj3" fmla="val 23909"/>
              <a:gd name="adj4" fmla="val 42659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5" name="圆角右箭头 17"/>
          <p:cNvSpPr/>
          <p:nvPr/>
        </p:nvSpPr>
        <p:spPr>
          <a:xfrm rot="21101715" flipV="1">
            <a:off x="8223878" y="3524921"/>
            <a:ext cx="632924" cy="341173"/>
          </a:xfrm>
          <a:prstGeom prst="bentArrow">
            <a:avLst>
              <a:gd name="adj1" fmla="val 10818"/>
              <a:gd name="adj2" fmla="val 15182"/>
              <a:gd name="adj3" fmla="val 23909"/>
              <a:gd name="adj4" fmla="val 42659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7" name="右箭头 45"/>
          <p:cNvSpPr/>
          <p:nvPr/>
        </p:nvSpPr>
        <p:spPr>
          <a:xfrm rot="15715259" flipV="1">
            <a:off x="6539703" y="4932450"/>
            <a:ext cx="371444" cy="132260"/>
          </a:xfrm>
          <a:prstGeom prst="rightArrow">
            <a:avLst/>
          </a:prstGeom>
          <a:solidFill>
            <a:srgbClr val="AA11C0"/>
          </a:solidFill>
          <a:ln>
            <a:solidFill>
              <a:srgbClr val="AA11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右箭头 45"/>
          <p:cNvSpPr/>
          <p:nvPr/>
        </p:nvSpPr>
        <p:spPr>
          <a:xfrm rot="4886829">
            <a:off x="6574513" y="5167163"/>
            <a:ext cx="371444" cy="132260"/>
          </a:xfrm>
          <a:prstGeom prst="rightArrow">
            <a:avLst/>
          </a:prstGeom>
          <a:solidFill>
            <a:srgbClr val="AA11C0"/>
          </a:solidFill>
          <a:ln>
            <a:solidFill>
              <a:srgbClr val="AA11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5904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027" y="1235541"/>
            <a:ext cx="6563373" cy="53301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AM Pattern and Bank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463" y="893801"/>
            <a:ext cx="9051925" cy="5641975"/>
          </a:xfrm>
        </p:spPr>
        <p:txBody>
          <a:bodyPr/>
          <a:lstStyle/>
          <a:p>
            <a:r>
              <a:rPr lang="en-US" sz="2200" dirty="0">
                <a:ea typeface="MS PGothic" charset="0"/>
              </a:rPr>
              <a:t>A pattern is a low resolution track</a:t>
            </a:r>
          </a:p>
          <a:p>
            <a:pPr lvl="1"/>
            <a:r>
              <a:rPr lang="en-US" sz="1800" dirty="0">
                <a:ea typeface="MS PGothic" charset="0"/>
              </a:rPr>
              <a:t>Made of 1 </a:t>
            </a:r>
            <a:r>
              <a:rPr lang="en-US" sz="1800" dirty="0" err="1">
                <a:ea typeface="MS PGothic" charset="0"/>
              </a:rPr>
              <a:t>superstrip</a:t>
            </a:r>
            <a:r>
              <a:rPr lang="en-US" sz="1800" dirty="0">
                <a:ea typeface="MS PGothic" charset="0"/>
              </a:rPr>
              <a:t> (SS) per layer</a:t>
            </a:r>
          </a:p>
          <a:p>
            <a:pPr lvl="2"/>
            <a:r>
              <a:rPr lang="en-US" sz="1400" dirty="0">
                <a:ea typeface="MS PGothic" charset="0"/>
              </a:rPr>
              <a:t>A SS is a group of adjacent strips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E2205-10CE-684C-9917-0D25DABD29D4}" type="slidenum">
              <a:rPr lang="en-US" altLang="en-US" smtClean="0"/>
              <a:pPr/>
              <a:t>29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793750" y="7345363"/>
            <a:ext cx="7335838" cy="4127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26" y="3628723"/>
            <a:ext cx="2308006" cy="15200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26" y="2075165"/>
            <a:ext cx="2308006" cy="1530240"/>
          </a:xfrm>
          <a:prstGeom prst="rect">
            <a:avLst/>
          </a:prstGeom>
        </p:spPr>
      </p:pic>
      <p:grpSp>
        <p:nvGrpSpPr>
          <p:cNvPr id="11" name="Group 28"/>
          <p:cNvGrpSpPr>
            <a:grpSpLocks/>
          </p:cNvGrpSpPr>
          <p:nvPr/>
        </p:nvGrpSpPr>
        <p:grpSpPr bwMode="auto">
          <a:xfrm>
            <a:off x="688452" y="5201008"/>
            <a:ext cx="1489364" cy="2028265"/>
            <a:chOff x="7943850" y="1428962"/>
            <a:chExt cx="1636334" cy="2298488"/>
          </a:xfrm>
        </p:grpSpPr>
        <p:cxnSp>
          <p:nvCxnSpPr>
            <p:cNvPr id="12" name="Straight Connector 11"/>
            <p:cNvCxnSpPr>
              <a:cxnSpLocks noChangeShapeType="1"/>
            </p:cNvCxnSpPr>
            <p:nvPr/>
          </p:nvCxnSpPr>
          <p:spPr bwMode="auto">
            <a:xfrm>
              <a:off x="8129364" y="1581348"/>
              <a:ext cx="1262134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Straight Connector 12"/>
            <p:cNvCxnSpPr>
              <a:cxnSpLocks noChangeShapeType="1"/>
            </p:cNvCxnSpPr>
            <p:nvPr/>
          </p:nvCxnSpPr>
          <p:spPr bwMode="auto">
            <a:xfrm>
              <a:off x="8291095" y="2006759"/>
              <a:ext cx="93391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Straight Connector 13"/>
            <p:cNvCxnSpPr>
              <a:cxnSpLocks noChangeShapeType="1"/>
            </p:cNvCxnSpPr>
            <p:nvPr/>
          </p:nvCxnSpPr>
          <p:spPr bwMode="auto">
            <a:xfrm>
              <a:off x="8421114" y="2419471"/>
              <a:ext cx="677050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Straight Connector 14"/>
            <p:cNvCxnSpPr>
              <a:cxnSpLocks noChangeShapeType="1"/>
            </p:cNvCxnSpPr>
            <p:nvPr/>
          </p:nvCxnSpPr>
          <p:spPr bwMode="auto">
            <a:xfrm>
              <a:off x="8549547" y="2838532"/>
              <a:ext cx="421768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Straight Connector 15"/>
            <p:cNvCxnSpPr>
              <a:cxnSpLocks noChangeShapeType="1"/>
            </p:cNvCxnSpPr>
            <p:nvPr/>
          </p:nvCxnSpPr>
          <p:spPr bwMode="auto">
            <a:xfrm>
              <a:off x="8611385" y="3257593"/>
              <a:ext cx="293336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Straight Connector 16"/>
            <p:cNvCxnSpPr>
              <a:cxnSpLocks noChangeShapeType="1"/>
            </p:cNvCxnSpPr>
            <p:nvPr/>
          </p:nvCxnSpPr>
          <p:spPr bwMode="auto">
            <a:xfrm>
              <a:off x="8676395" y="3676655"/>
              <a:ext cx="166487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7943850" y="1428962"/>
              <a:ext cx="697662" cy="2298488"/>
            </a:xfrm>
            <a:custGeom>
              <a:avLst/>
              <a:gdLst>
                <a:gd name="T0" fmla="*/ 655135 w 742950"/>
                <a:gd name="T1" fmla="*/ 2298488 h 2298488"/>
                <a:gd name="T2" fmla="*/ 526348 w 742950"/>
                <a:gd name="T3" fmla="*/ 1345988 h 2298488"/>
                <a:gd name="T4" fmla="*/ 128787 w 742950"/>
                <a:gd name="T5" fmla="*/ 69638 h 2298488"/>
                <a:gd name="T6" fmla="*/ 0 w 742950"/>
                <a:gd name="T7" fmla="*/ 158538 h 22984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42950" h="2298488">
                  <a:moveTo>
                    <a:pt x="742950" y="2298488"/>
                  </a:moveTo>
                  <a:cubicBezTo>
                    <a:pt x="719666" y="2007975"/>
                    <a:pt x="696383" y="1717463"/>
                    <a:pt x="596900" y="1345988"/>
                  </a:cubicBezTo>
                  <a:cubicBezTo>
                    <a:pt x="497417" y="974513"/>
                    <a:pt x="245533" y="267546"/>
                    <a:pt x="146050" y="69638"/>
                  </a:cubicBezTo>
                  <a:cubicBezTo>
                    <a:pt x="46567" y="-128270"/>
                    <a:pt x="0" y="158538"/>
                    <a:pt x="0" y="158538"/>
                  </a:cubicBez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flipH="1">
              <a:off x="8882522" y="1428962"/>
              <a:ext cx="697662" cy="2298488"/>
            </a:xfrm>
            <a:custGeom>
              <a:avLst/>
              <a:gdLst>
                <a:gd name="T0" fmla="*/ 655135 w 742950"/>
                <a:gd name="T1" fmla="*/ 2298488 h 2298488"/>
                <a:gd name="T2" fmla="*/ 526348 w 742950"/>
                <a:gd name="T3" fmla="*/ 1345988 h 2298488"/>
                <a:gd name="T4" fmla="*/ 128787 w 742950"/>
                <a:gd name="T5" fmla="*/ 69638 h 2298488"/>
                <a:gd name="T6" fmla="*/ 0 w 742950"/>
                <a:gd name="T7" fmla="*/ 158538 h 22984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42950" h="2298488">
                  <a:moveTo>
                    <a:pt x="742950" y="2298488"/>
                  </a:moveTo>
                  <a:cubicBezTo>
                    <a:pt x="719666" y="2007975"/>
                    <a:pt x="696383" y="1717463"/>
                    <a:pt x="596900" y="1345988"/>
                  </a:cubicBezTo>
                  <a:cubicBezTo>
                    <a:pt x="497417" y="974513"/>
                    <a:pt x="245533" y="267546"/>
                    <a:pt x="146050" y="69638"/>
                  </a:cubicBezTo>
                  <a:cubicBezTo>
                    <a:pt x="46567" y="-128270"/>
                    <a:pt x="0" y="158538"/>
                    <a:pt x="0" y="158538"/>
                  </a:cubicBez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563021" y="6847248"/>
            <a:ext cx="1678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Fountain</a:t>
            </a:r>
            <a:r>
              <a:rPr lang="zh-CN" altLang="en-US" dirty="0"/>
              <a:t> </a:t>
            </a:r>
            <a:r>
              <a:rPr lang="en-US" altLang="zh-CN" dirty="0"/>
              <a:t>SS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349391" y="6450110"/>
            <a:ext cx="58858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Helvetica" charset="0"/>
              </a:rPr>
              <a:t>More powerful </a:t>
            </a:r>
            <a:r>
              <a:rPr lang="en-US" dirty="0">
                <a:solidFill>
                  <a:srgbClr val="007FFF"/>
                </a:solidFill>
                <a:latin typeface="Helvetica" charset="0"/>
              </a:rPr>
              <a:t>AM </a:t>
            </a:r>
            <a:r>
              <a:rPr lang="en-US" dirty="0">
                <a:latin typeface="Helvetica" charset="0"/>
              </a:rPr>
              <a:t>=&gt; less demand on the </a:t>
            </a:r>
            <a:r>
              <a:rPr lang="en-US" dirty="0">
                <a:solidFill>
                  <a:srgbClr val="FF7F00"/>
                </a:solidFill>
                <a:latin typeface="Helvetica" charset="0"/>
              </a:rPr>
              <a:t>FPGA </a:t>
            </a:r>
            <a:endParaRPr lang="en-US" dirty="0">
              <a:latin typeface="ArialMT" charset="0"/>
            </a:endParaRPr>
          </a:p>
          <a:p>
            <a:r>
              <a:rPr lang="en-US" dirty="0">
                <a:latin typeface="Helvetica" charset="0"/>
              </a:rPr>
              <a:t>More powerful </a:t>
            </a:r>
            <a:r>
              <a:rPr lang="en-US" dirty="0">
                <a:solidFill>
                  <a:srgbClr val="FF7F00"/>
                </a:solidFill>
                <a:latin typeface="Helvetica" charset="0"/>
              </a:rPr>
              <a:t>FPGA </a:t>
            </a:r>
            <a:r>
              <a:rPr lang="en-US" dirty="0">
                <a:latin typeface="Helvetica" charset="0"/>
              </a:rPr>
              <a:t>=&gt; less demand on the </a:t>
            </a:r>
            <a:r>
              <a:rPr lang="en-US" dirty="0">
                <a:solidFill>
                  <a:srgbClr val="007FFF"/>
                </a:solidFill>
                <a:latin typeface="Helvetica" charset="0"/>
              </a:rPr>
              <a:t>AM </a:t>
            </a:r>
            <a:endParaRPr lang="en-US" dirty="0">
              <a:effectLst/>
              <a:latin typeface="Arial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680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4AA4E-90E5-2046-8233-6C13D3573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91BD68-82C0-5849-BCEF-DFB55D02B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968" y="1139367"/>
            <a:ext cx="9310464" cy="5641975"/>
          </a:xfrm>
        </p:spPr>
        <p:txBody>
          <a:bodyPr/>
          <a:lstStyle/>
          <a:p>
            <a:r>
              <a:rPr lang="en-US" sz="2400" dirty="0"/>
              <a:t>Over the past few years, </a:t>
            </a:r>
            <a:r>
              <a:rPr lang="en-US" sz="2400" dirty="0" err="1"/>
              <a:t>Fermilab</a:t>
            </a:r>
            <a:r>
              <a:rPr lang="en-US" sz="2400" dirty="0"/>
              <a:t> in close collaboration with CMS institutions has established a generic R&amp;D program 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pPr lvl="1"/>
            <a:r>
              <a:rPr lang="en-US" sz="2000" dirty="0"/>
              <a:t>Silicon-based Tracking Trigger based on Associative Memory approach</a:t>
            </a:r>
          </a:p>
          <a:p>
            <a:pPr lvl="1"/>
            <a:r>
              <a:rPr lang="en-US" sz="2000" dirty="0"/>
              <a:t>The initial R&amp;D concept was presented at </a:t>
            </a:r>
            <a:r>
              <a:rPr lang="en-US" sz="2000" i="1" u="sng" dirty="0"/>
              <a:t>Real Time 2012</a:t>
            </a:r>
          </a:p>
          <a:p>
            <a:pPr lvl="1"/>
            <a:r>
              <a:rPr lang="en-US" sz="2000" dirty="0"/>
              <a:t>The initial hardware development was presented at </a:t>
            </a:r>
            <a:r>
              <a:rPr lang="en-US" sz="2000" i="1" u="sng" dirty="0"/>
              <a:t>Real Time 2014</a:t>
            </a:r>
          </a:p>
          <a:p>
            <a:pPr lvl="1"/>
            <a:endParaRPr lang="en-US" sz="2000" dirty="0"/>
          </a:p>
          <a:p>
            <a:r>
              <a:rPr lang="en-US" altLang="zh-Hans" sz="2400" i="1" u="sng" dirty="0"/>
              <a:t>Real</a:t>
            </a:r>
            <a:r>
              <a:rPr lang="zh-Hans" altLang="en-US" sz="2400" i="1" u="sng" dirty="0"/>
              <a:t> </a:t>
            </a:r>
            <a:r>
              <a:rPr lang="en-US" altLang="zh-Hans" sz="2400" i="1" u="sng" dirty="0"/>
              <a:t>Time</a:t>
            </a:r>
            <a:r>
              <a:rPr lang="zh-Hans" altLang="en-US" sz="2400" i="1" u="sng" dirty="0"/>
              <a:t> </a:t>
            </a:r>
            <a:r>
              <a:rPr lang="en-US" altLang="zh-Hans" sz="2400" i="1" u="sng" dirty="0"/>
              <a:t>2018</a:t>
            </a:r>
            <a:r>
              <a:rPr lang="zh-Hans" altLang="en-US" sz="2400" dirty="0"/>
              <a:t>： </a:t>
            </a:r>
            <a:r>
              <a:rPr lang="en-US" altLang="zh-Hans" sz="2400" dirty="0"/>
              <a:t>e</a:t>
            </a:r>
            <a:r>
              <a:rPr lang="en-US" sz="2400" dirty="0"/>
              <a:t>xcellent prototype results</a:t>
            </a:r>
          </a:p>
          <a:p>
            <a:pPr lvl="1"/>
            <a:r>
              <a:rPr lang="en-US" sz="2000" dirty="0"/>
              <a:t>Allowed us to demonstrate at system level towards a working solution for the L1 tracking system in HL-LHC environment</a:t>
            </a:r>
          </a:p>
          <a:p>
            <a:pPr lvl="1"/>
            <a:r>
              <a:rPr lang="en-US" sz="2000" dirty="0"/>
              <a:t>The techniques developed are rather generic and could have other applications far beyond tracking trigger, both within and outside HEP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7BEF9-C3A0-6147-9C94-D0727EE7E4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9DE3F-501B-9D45-A0B5-C6509C3FB5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0F1B10-7BDF-6C43-B065-169A1CE865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0353" y="2025363"/>
            <a:ext cx="793731" cy="7937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F0EBD8-3E81-E44E-8CAC-4C00312C031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9989" y="2013956"/>
            <a:ext cx="783606" cy="817310"/>
          </a:xfrm>
          <a:prstGeom prst="rect">
            <a:avLst/>
          </a:prstGeom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50934091-25E0-FF4C-8795-FF885FEED08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35"/>
          <a:stretch/>
        </p:blipFill>
        <p:spPr bwMode="auto">
          <a:xfrm>
            <a:off x="3852250" y="2022501"/>
            <a:ext cx="840962" cy="796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8618F56E-8A02-0A44-B55C-A49A204192E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9621" y="2033820"/>
            <a:ext cx="8143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>
            <a:extLst>
              <a:ext uri="{FF2B5EF4-FFF2-40B4-BE49-F238E27FC236}">
                <a16:creationId xmlns:a16="http://schemas.microsoft.com/office/drawing/2014/main" id="{5E5CDE53-7623-0147-A956-6040254F244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9880" y="2188270"/>
            <a:ext cx="960139" cy="319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1D8AA7D-CD8D-5A45-96AB-34B3F674114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0443" y="2018601"/>
            <a:ext cx="793005" cy="7836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9C197A0-02C7-B14A-A7A5-86217BDB97F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2886" y="2076022"/>
            <a:ext cx="987093" cy="726255"/>
          </a:xfrm>
          <a:prstGeom prst="rect">
            <a:avLst/>
          </a:prstGeom>
        </p:spPr>
      </p:pic>
      <p:pic>
        <p:nvPicPr>
          <p:cNvPr id="3074" name="Picture 2" descr="https://upload.wikimedia.org/wikipedia/en/e/e2/Logo_uerj_cor.gif">
            <a:extLst>
              <a:ext uri="{FF2B5EF4-FFF2-40B4-BE49-F238E27FC236}">
                <a16:creationId xmlns:a16="http://schemas.microsoft.com/office/drawing/2014/main" id="{0D9F1767-B61E-B84F-910E-9CB64D2EEF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5890" y="2027821"/>
            <a:ext cx="721032" cy="7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1028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 in FPGA: Overview</a:t>
            </a:r>
          </a:p>
        </p:txBody>
      </p:sp>
      <p:sp>
        <p:nvSpPr>
          <p:cNvPr id="7" name="Content Placeholder 29"/>
          <p:cNvSpPr>
            <a:spLocks noGrp="1"/>
          </p:cNvSpPr>
          <p:nvPr>
            <p:ph idx="1"/>
          </p:nvPr>
        </p:nvSpPr>
        <p:spPr>
          <a:xfrm>
            <a:off x="163049" y="1144322"/>
            <a:ext cx="5083526" cy="5753460"/>
          </a:xfrm>
          <a:extLst/>
        </p:spPr>
        <p:txBody>
          <a:bodyPr>
            <a:no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en-US" sz="2135" dirty="0">
                <a:ea typeface="Century Gothic" charset="0"/>
                <a:cs typeface="Century Gothic" charset="0"/>
              </a:rPr>
              <a:t>AM in FPGA: very closely follows the AM ASIC </a:t>
            </a:r>
            <a:r>
              <a:rPr lang="en-US" altLang="en-US" sz="1495" dirty="0">
                <a:ea typeface="Century Gothic" charset="0"/>
                <a:cs typeface="Century Gothic" charset="0"/>
              </a:rPr>
              <a:t>(chip) </a:t>
            </a:r>
            <a:r>
              <a:rPr lang="en-US" altLang="en-US" sz="2135" dirty="0">
                <a:ea typeface="Century Gothic" charset="0"/>
                <a:cs typeface="Century Gothic" charset="0"/>
              </a:rPr>
              <a:t>design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1708" dirty="0">
                <a:ea typeface="Century Gothic" charset="0"/>
                <a:cs typeface="Century Gothic" charset="0"/>
              </a:rPr>
              <a:t>Match two silicon tiers in ASIC with two modules in FPGA firmware</a:t>
            </a:r>
          </a:p>
          <a:p>
            <a:pPr lvl="2">
              <a:lnSpc>
                <a:spcPct val="120000"/>
              </a:lnSpc>
              <a:defRPr/>
            </a:pPr>
            <a:r>
              <a:rPr lang="en-US" sz="1495" dirty="0">
                <a:ea typeface="Century Gothic" charset="0"/>
                <a:cs typeface="Century Gothic" charset="0"/>
              </a:rPr>
              <a:t>CAM Tier -&gt; a 2D array of Pattern Modules</a:t>
            </a:r>
          </a:p>
          <a:p>
            <a:pPr lvl="2">
              <a:lnSpc>
                <a:spcPct val="110000"/>
              </a:lnSpc>
            </a:pPr>
            <a:r>
              <a:rPr lang="en-US" sz="1495" dirty="0">
                <a:ea typeface="Century Gothic" charset="0"/>
                <a:cs typeface="Century Gothic" charset="0"/>
              </a:rPr>
              <a:t>I/O Tier -&gt; fired roads serialization and output</a:t>
            </a:r>
            <a:endParaRPr lang="en-US" altLang="en-US" sz="1495" dirty="0">
              <a:ea typeface="Century Gothic" charset="0"/>
              <a:cs typeface="Century Gothic" charset="0"/>
            </a:endParaRPr>
          </a:p>
          <a:p>
            <a:pPr lvl="1">
              <a:lnSpc>
                <a:spcPct val="120000"/>
              </a:lnSpc>
              <a:defRPr/>
            </a:pPr>
            <a:r>
              <a:rPr lang="en-US" altLang="en-US" sz="1708" dirty="0">
                <a:ea typeface="Century Gothic" charset="0"/>
                <a:cs typeface="Century Gothic" charset="0"/>
              </a:rPr>
              <a:t>Pipelined operation</a:t>
            </a:r>
          </a:p>
          <a:p>
            <a:pPr lvl="2">
              <a:lnSpc>
                <a:spcPct val="120000"/>
              </a:lnSpc>
              <a:defRPr/>
            </a:pPr>
            <a:r>
              <a:rPr lang="en-US" altLang="en-US" sz="1495" dirty="0">
                <a:ea typeface="Century Gothic" charset="0"/>
                <a:cs typeface="Century Gothic" charset="0"/>
              </a:rPr>
              <a:t>CAM tier: processes pattern matching with stubs for current event N</a:t>
            </a:r>
          </a:p>
          <a:p>
            <a:pPr lvl="2">
              <a:lnSpc>
                <a:spcPct val="120000"/>
              </a:lnSpc>
              <a:defRPr/>
            </a:pPr>
            <a:r>
              <a:rPr lang="en-US" altLang="en-US" sz="1495" dirty="0">
                <a:ea typeface="Century Gothic" charset="0"/>
                <a:cs typeface="Century Gothic" charset="0"/>
              </a:rPr>
              <a:t>I/O tier: outputs road addresses for event N-1 at the same time</a:t>
            </a:r>
          </a:p>
          <a:p>
            <a:pPr>
              <a:lnSpc>
                <a:spcPct val="120000"/>
              </a:lnSpc>
              <a:defRPr/>
            </a:pPr>
            <a:r>
              <a:rPr lang="en-US" altLang="en-US" sz="2135" dirty="0">
                <a:ea typeface="Century Gothic" charset="0"/>
                <a:cs typeface="Century Gothic" charset="0"/>
              </a:rPr>
              <a:t>CAM tier logic is optimized for</a:t>
            </a:r>
            <a:br>
              <a:rPr lang="en-US" altLang="en-US" sz="2135" dirty="0">
                <a:ea typeface="Century Gothic" charset="0"/>
                <a:cs typeface="Century Gothic" charset="0"/>
              </a:rPr>
            </a:br>
            <a:r>
              <a:rPr lang="en-US" altLang="en-US" sz="2135" dirty="0">
                <a:ea typeface="Century Gothic" charset="0"/>
                <a:cs typeface="Century Gothic" charset="0"/>
              </a:rPr>
              <a:t>7-Series/UltraScale FPGA architecture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246575" y="2035951"/>
            <a:ext cx="4509947" cy="3550955"/>
            <a:chOff x="4897016" y="3221761"/>
            <a:chExt cx="4224193" cy="3325964"/>
          </a:xfrm>
        </p:grpSpPr>
        <p:pic>
          <p:nvPicPr>
            <p:cNvPr id="9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2053" y="3320522"/>
              <a:ext cx="3466089" cy="1588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7016" y="5183409"/>
              <a:ext cx="4224193" cy="1364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1" name="Straight Arrow Connector 10"/>
            <p:cNvCxnSpPr/>
            <p:nvPr/>
          </p:nvCxnSpPr>
          <p:spPr>
            <a:xfrm flipH="1" flipV="1">
              <a:off x="7321774" y="3654405"/>
              <a:ext cx="700751" cy="1677432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6370585" y="4732754"/>
              <a:ext cx="323799" cy="599084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4897016" y="3221761"/>
              <a:ext cx="4224193" cy="1770037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47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897016" y="4991798"/>
              <a:ext cx="4224193" cy="1501076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47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5479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Latency well within specs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623761" y="1251899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 Formatting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/Delivery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723713" y="1251899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Pattern Recognition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823665" y="1251899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Track 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Fitting</a:t>
            </a:r>
          </a:p>
        </p:txBody>
      </p:sp>
      <p:cxnSp>
        <p:nvCxnSpPr>
          <p:cNvPr id="13" name="Straight Arrow Connector 12"/>
          <p:cNvCxnSpPr>
            <a:stCxn id="7" idx="3"/>
            <a:endCxn id="8" idx="1"/>
          </p:cNvCxnSpPr>
          <p:nvPr/>
        </p:nvCxnSpPr>
        <p:spPr>
          <a:xfrm>
            <a:off x="4178241" y="1754819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095500" y="1754818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278193" y="1754818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8378145" y="1763963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523809" y="1244020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Sourcing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3414" y="865840"/>
            <a:ext cx="843767" cy="22581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71216" y="2296233"/>
            <a:ext cx="972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9</a:t>
            </a:r>
            <a:r>
              <a:rPr lang="en-US" altLang="zh-CN" dirty="0">
                <a:solidFill>
                  <a:srgbClr val="FF0000"/>
                </a:solidFill>
              </a:rPr>
              <a:t>5</a:t>
            </a:r>
            <a:r>
              <a:rPr lang="en-US" dirty="0">
                <a:solidFill>
                  <a:srgbClr val="FF0000"/>
                </a:solidFill>
              </a:rPr>
              <a:t>0ns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022499" y="2296233"/>
            <a:ext cx="972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25</a:t>
            </a:r>
            <a:r>
              <a:rPr lang="en-US" altLang="zh-CN">
                <a:solidFill>
                  <a:srgbClr val="FF0000"/>
                </a:solidFill>
              </a:rPr>
              <a:t>0</a:t>
            </a:r>
            <a:r>
              <a:rPr lang="en-US">
                <a:solidFill>
                  <a:srgbClr val="FF0000"/>
                </a:solidFill>
              </a:rPr>
              <a:t>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97284" y="2300155"/>
            <a:ext cx="972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64</a:t>
            </a:r>
            <a:r>
              <a:rPr lang="en-US" altLang="zh-CN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ns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250393" y="2296233"/>
            <a:ext cx="972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25ns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223352" y="2296232"/>
            <a:ext cx="972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175ns</a:t>
            </a:r>
          </a:p>
        </p:txBody>
      </p:sp>
      <p:graphicFrame>
        <p:nvGraphicFramePr>
          <p:cNvPr id="54" name="Object 53"/>
          <p:cNvGraphicFramePr>
            <a:graphicFrameLocks noChangeAspect="1"/>
          </p:cNvGraphicFramePr>
          <p:nvPr>
            <p:extLst/>
          </p:nvPr>
        </p:nvGraphicFramePr>
        <p:xfrm>
          <a:off x="41802" y="2807391"/>
          <a:ext cx="3551335" cy="441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Worksheet" r:id="rId4" imgW="5905500" imgH="6908800" progId="Excel.Sheet.12">
                  <p:embed/>
                </p:oleObj>
              </mc:Choice>
              <mc:Fallback>
                <p:oleObj name="Worksheet" r:id="rId4" imgW="5905500" imgH="6908800" progId="Excel.Sheet.12">
                  <p:embed/>
                  <p:pic>
                    <p:nvPicPr>
                      <p:cNvPr id="54" name="Object 5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802" y="2807391"/>
                        <a:ext cx="3551335" cy="4413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TextBox 57"/>
          <p:cNvSpPr txBox="1"/>
          <p:nvPr/>
        </p:nvSpPr>
        <p:spPr>
          <a:xfrm>
            <a:off x="3718993" y="3077746"/>
            <a:ext cx="6209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delivered to PRM starts/ends: @1.2</a:t>
            </a:r>
            <a:r>
              <a:rPr lang="en-US" altLang="zh-CN" dirty="0"/>
              <a:t>0</a:t>
            </a:r>
            <a:r>
              <a:rPr lang="en-US" dirty="0"/>
              <a:t> – 1.7</a:t>
            </a:r>
            <a:r>
              <a:rPr lang="en-US" altLang="zh-CN" dirty="0"/>
              <a:t>0</a:t>
            </a:r>
            <a:r>
              <a:rPr lang="en-US" dirty="0"/>
              <a:t> </a:t>
            </a:r>
            <a:r>
              <a:rPr lang="el-GR" i="1" dirty="0"/>
              <a:t>μ</a:t>
            </a:r>
            <a:r>
              <a:rPr lang="en-US" dirty="0"/>
              <a:t>s</a:t>
            </a:r>
          </a:p>
          <a:p>
            <a:r>
              <a:rPr lang="en-US" dirty="0"/>
              <a:t>Pattern Recognition output starts/ends: @1.8</a:t>
            </a:r>
            <a:r>
              <a:rPr lang="en-US" altLang="zh-CN" dirty="0"/>
              <a:t>4</a:t>
            </a:r>
            <a:r>
              <a:rPr lang="en-US" dirty="0"/>
              <a:t> – 2.3</a:t>
            </a:r>
            <a:r>
              <a:rPr lang="en-US" altLang="zh-CN" dirty="0"/>
              <a:t>4</a:t>
            </a:r>
            <a:r>
              <a:rPr lang="en-US" dirty="0"/>
              <a:t> </a:t>
            </a:r>
            <a:r>
              <a:rPr lang="el-GR" i="1" dirty="0"/>
              <a:t>μ</a:t>
            </a:r>
            <a:r>
              <a:rPr lang="en-US" dirty="0"/>
              <a:t>s</a:t>
            </a:r>
          </a:p>
          <a:p>
            <a:r>
              <a:rPr lang="en-US" dirty="0"/>
              <a:t>Track Fitting output starts/ends: @2.0</a:t>
            </a:r>
            <a:r>
              <a:rPr lang="en-US" altLang="zh-CN" dirty="0"/>
              <a:t>4</a:t>
            </a:r>
            <a:r>
              <a:rPr lang="en-US" dirty="0"/>
              <a:t> – 3.0</a:t>
            </a:r>
            <a:r>
              <a:rPr lang="en-US" altLang="zh-CN" dirty="0"/>
              <a:t>4</a:t>
            </a:r>
            <a:r>
              <a:rPr lang="en-US" dirty="0"/>
              <a:t> </a:t>
            </a:r>
            <a:r>
              <a:rPr lang="el-GR" i="1" dirty="0"/>
              <a:t>μ</a:t>
            </a:r>
            <a:r>
              <a:rPr lang="en-US" dirty="0"/>
              <a:t>s</a:t>
            </a:r>
          </a:p>
        </p:txBody>
      </p:sp>
      <p:sp>
        <p:nvSpPr>
          <p:cNvPr id="60" name="Rectangle 59"/>
          <p:cNvSpPr/>
          <p:nvPr/>
        </p:nvSpPr>
        <p:spPr>
          <a:xfrm>
            <a:off x="-2665" y="4862097"/>
            <a:ext cx="3721658" cy="187392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810" y="6560375"/>
            <a:ext cx="3721658" cy="187392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4810" y="7046512"/>
            <a:ext cx="3721658" cy="187392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3731120" y="4299642"/>
            <a:ext cx="6011504" cy="2495214"/>
            <a:chOff x="3731120" y="4299642"/>
            <a:chExt cx="6011504" cy="2495214"/>
          </a:xfrm>
        </p:grpSpPr>
        <p:sp>
          <p:nvSpPr>
            <p:cNvPr id="26" name="TextBox 25"/>
            <p:cNvSpPr txBox="1"/>
            <p:nvPr/>
          </p:nvSpPr>
          <p:spPr>
            <a:xfrm>
              <a:off x="5932898" y="5324703"/>
              <a:ext cx="6976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PR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372758" y="4939388"/>
              <a:ext cx="911563" cy="232475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500 ns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372758" y="5400463"/>
              <a:ext cx="1170432" cy="2324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64</a:t>
              </a:r>
              <a:r>
                <a:rPr lang="en-US" altLang="zh-CN" sz="800" dirty="0">
                  <a:solidFill>
                    <a:schemeClr val="tx1"/>
                  </a:solidFill>
                </a:rPr>
                <a:t>2</a:t>
              </a:r>
              <a:r>
                <a:rPr lang="en-US" sz="800" dirty="0">
                  <a:solidFill>
                    <a:schemeClr val="tx1"/>
                  </a:solidFill>
                </a:rPr>
                <a:t> ns</a:t>
              </a:r>
              <a:endParaRPr lang="en-US" sz="800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183259" y="4939388"/>
              <a:ext cx="1737360" cy="2324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9</a:t>
              </a:r>
              <a:r>
                <a:rPr lang="en-US" altLang="zh-CN" sz="800" dirty="0">
                  <a:solidFill>
                    <a:schemeClr val="tx1"/>
                  </a:solidFill>
                </a:rPr>
                <a:t>5</a:t>
              </a:r>
              <a:r>
                <a:rPr lang="en-US" sz="800" dirty="0">
                  <a:solidFill>
                    <a:schemeClr val="tx1"/>
                  </a:solidFill>
                </a:rPr>
                <a:t>0 ns</a:t>
              </a:r>
              <a:endParaRPr lang="en-US" sz="8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731120" y="4870959"/>
              <a:ext cx="6960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DD</a:t>
              </a:r>
              <a:endParaRPr lang="en-US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587822" y="5872863"/>
              <a:ext cx="320040" cy="2324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zh-CN" sz="800" dirty="0">
                  <a:solidFill>
                    <a:schemeClr val="tx1"/>
                  </a:solidFill>
                </a:rPr>
                <a:t>175 </a:t>
              </a:r>
              <a:r>
                <a:rPr lang="en-US" sz="800" dirty="0">
                  <a:solidFill>
                    <a:schemeClr val="tx1"/>
                  </a:solidFill>
                </a:rPr>
                <a:t>ns</a:t>
              </a:r>
              <a:endParaRPr lang="en-US" sz="8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199287" y="5804434"/>
              <a:ext cx="4677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TF</a:t>
              </a: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4183259" y="4627972"/>
              <a:ext cx="555936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6438151" y="4299642"/>
              <a:ext cx="13306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3042 ns</a:t>
              </a:r>
              <a:endParaRPr lang="en-US" sz="900" dirty="0"/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4183259" y="4484308"/>
              <a:ext cx="0" cy="228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9742624" y="4484308"/>
              <a:ext cx="0" cy="1828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/>
            <p:cNvSpPr/>
            <p:nvPr/>
          </p:nvSpPr>
          <p:spPr>
            <a:xfrm>
              <a:off x="5920879" y="4941325"/>
              <a:ext cx="457200" cy="228600"/>
            </a:xfrm>
            <a:prstGeom prst="rect">
              <a:avLst/>
            </a:prstGeom>
            <a:noFill/>
            <a:ln w="25400">
              <a:solidFill>
                <a:srgbClr val="0432F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25</a:t>
              </a:r>
              <a:r>
                <a:rPr lang="en-US" altLang="zh-CN" sz="800" dirty="0">
                  <a:solidFill>
                    <a:schemeClr val="tx1"/>
                  </a:solidFill>
                </a:rPr>
                <a:t>0</a:t>
              </a:r>
              <a:r>
                <a:rPr lang="en-US" sz="800" dirty="0">
                  <a:solidFill>
                    <a:schemeClr val="tx1"/>
                  </a:solidFill>
                </a:rPr>
                <a:t> ns</a:t>
              </a:r>
              <a:endParaRPr lang="en-US" sz="800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587822" y="5400462"/>
              <a:ext cx="911563" cy="232475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500 ns</a:t>
              </a: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913824" y="5872863"/>
              <a:ext cx="1828800" cy="232475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1000 ns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542646" y="5402399"/>
              <a:ext cx="45720" cy="228600"/>
            </a:xfrm>
            <a:prstGeom prst="rect">
              <a:avLst/>
            </a:prstGeom>
            <a:noFill/>
            <a:ln w="25400">
              <a:solidFill>
                <a:srgbClr val="0432F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800" dirty="0"/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flipV="1">
              <a:off x="4183072" y="6444395"/>
              <a:ext cx="4645152" cy="3655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52" idx="2"/>
            </p:cNvCxnSpPr>
            <p:nvPr/>
          </p:nvCxnSpPr>
          <p:spPr>
            <a:xfrm>
              <a:off x="8828224" y="6105338"/>
              <a:ext cx="0" cy="6649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6097938" y="6425524"/>
              <a:ext cx="19132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2542 ns (PU250)</a:t>
              </a:r>
              <a:endParaRPr lang="en-US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376784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9A361E56-4E36-5945-BFF3-530FAEF29205}"/>
              </a:ext>
            </a:extLst>
          </p:cNvPr>
          <p:cNvSpPr/>
          <p:nvPr/>
        </p:nvSpPr>
        <p:spPr>
          <a:xfrm>
            <a:off x="5010079" y="824016"/>
            <a:ext cx="4478427" cy="377374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D32F7D-5BCA-8646-87C8-3B0165937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with FPGA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749AEF-6186-604C-A828-AAB44C1F93B1}"/>
              </a:ext>
            </a:extLst>
          </p:cNvPr>
          <p:cNvSpPr/>
          <p:nvPr/>
        </p:nvSpPr>
        <p:spPr>
          <a:xfrm>
            <a:off x="5447961" y="1249251"/>
            <a:ext cx="399245" cy="19318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B3F3EBF-D9B4-754E-91BD-7D7645A86D08}"/>
              </a:ext>
            </a:extLst>
          </p:cNvPr>
          <p:cNvSpPr/>
          <p:nvPr/>
        </p:nvSpPr>
        <p:spPr>
          <a:xfrm>
            <a:off x="5948091" y="1249250"/>
            <a:ext cx="399245" cy="19318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DA49A7-2D85-C246-876C-2A9BB8972F8A}"/>
              </a:ext>
            </a:extLst>
          </p:cNvPr>
          <p:cNvSpPr/>
          <p:nvPr/>
        </p:nvSpPr>
        <p:spPr>
          <a:xfrm>
            <a:off x="6452514" y="1249250"/>
            <a:ext cx="399245" cy="19318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0FDEEAA-7DEE-D146-823E-6C883261D7D5}"/>
              </a:ext>
            </a:extLst>
          </p:cNvPr>
          <p:cNvSpPr/>
          <p:nvPr/>
        </p:nvSpPr>
        <p:spPr>
          <a:xfrm>
            <a:off x="6956937" y="1249249"/>
            <a:ext cx="399245" cy="19318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D32D1A-5CD1-5E45-8FFD-02AE99078EEA}"/>
              </a:ext>
            </a:extLst>
          </p:cNvPr>
          <p:cNvSpPr txBox="1"/>
          <p:nvPr/>
        </p:nvSpPr>
        <p:spPr>
          <a:xfrm>
            <a:off x="7371210" y="1199148"/>
            <a:ext cx="1094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>
                    <a:lumMod val="50000"/>
                  </a:schemeClr>
                </a:solidFill>
              </a:rPr>
              <a:t>Pattern 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64197CA-6661-0A47-9C3F-75BBD14A140C}"/>
              </a:ext>
            </a:extLst>
          </p:cNvPr>
          <p:cNvSpPr/>
          <p:nvPr/>
        </p:nvSpPr>
        <p:spPr>
          <a:xfrm>
            <a:off x="5447961" y="1582492"/>
            <a:ext cx="399245" cy="1931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D9163E-C1E5-0D47-947C-A623BBA33655}"/>
              </a:ext>
            </a:extLst>
          </p:cNvPr>
          <p:cNvSpPr/>
          <p:nvPr/>
        </p:nvSpPr>
        <p:spPr>
          <a:xfrm>
            <a:off x="5948091" y="1582491"/>
            <a:ext cx="399245" cy="1931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DD2297-5F82-DF41-9951-6CD4019E644F}"/>
              </a:ext>
            </a:extLst>
          </p:cNvPr>
          <p:cNvSpPr/>
          <p:nvPr/>
        </p:nvSpPr>
        <p:spPr>
          <a:xfrm>
            <a:off x="6452514" y="1582491"/>
            <a:ext cx="399245" cy="1931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969A910-9254-B14E-8A40-81719E2C5ED2}"/>
              </a:ext>
            </a:extLst>
          </p:cNvPr>
          <p:cNvSpPr/>
          <p:nvPr/>
        </p:nvSpPr>
        <p:spPr>
          <a:xfrm>
            <a:off x="6956937" y="1582490"/>
            <a:ext cx="399245" cy="1931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9DB6AB-A8AC-3048-8803-347BB68630A9}"/>
              </a:ext>
            </a:extLst>
          </p:cNvPr>
          <p:cNvSpPr txBox="1"/>
          <p:nvPr/>
        </p:nvSpPr>
        <p:spPr>
          <a:xfrm>
            <a:off x="7371210" y="1532389"/>
            <a:ext cx="1094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Pattern 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F6F6BD2-C43B-A14D-BF94-B1C38D0D4B04}"/>
              </a:ext>
            </a:extLst>
          </p:cNvPr>
          <p:cNvSpPr/>
          <p:nvPr/>
        </p:nvSpPr>
        <p:spPr>
          <a:xfrm>
            <a:off x="5447961" y="1912783"/>
            <a:ext cx="399245" cy="19318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49FF48D-D476-8E4D-980A-BB9AA6FC2D07}"/>
              </a:ext>
            </a:extLst>
          </p:cNvPr>
          <p:cNvSpPr/>
          <p:nvPr/>
        </p:nvSpPr>
        <p:spPr>
          <a:xfrm>
            <a:off x="5948091" y="1912782"/>
            <a:ext cx="399245" cy="19318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C4F2210-EC3E-4A43-9933-585CE21E25D8}"/>
              </a:ext>
            </a:extLst>
          </p:cNvPr>
          <p:cNvSpPr/>
          <p:nvPr/>
        </p:nvSpPr>
        <p:spPr>
          <a:xfrm>
            <a:off x="6452514" y="1912782"/>
            <a:ext cx="399245" cy="19318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BBD2BDE-61E4-8544-A767-39ED8206754D}"/>
              </a:ext>
            </a:extLst>
          </p:cNvPr>
          <p:cNvSpPr/>
          <p:nvPr/>
        </p:nvSpPr>
        <p:spPr>
          <a:xfrm>
            <a:off x="6956937" y="1912781"/>
            <a:ext cx="399245" cy="19318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29FA636-2FEC-CA45-BE09-A64E8227C50A}"/>
              </a:ext>
            </a:extLst>
          </p:cNvPr>
          <p:cNvSpPr txBox="1"/>
          <p:nvPr/>
        </p:nvSpPr>
        <p:spPr>
          <a:xfrm>
            <a:off x="7371210" y="1862680"/>
            <a:ext cx="1094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>
                    <a:lumMod val="50000"/>
                  </a:schemeClr>
                </a:solidFill>
              </a:rPr>
              <a:t>Pattern 3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ADED94-166F-2A43-8B64-D23947FFC04C}"/>
              </a:ext>
            </a:extLst>
          </p:cNvPr>
          <p:cNvSpPr/>
          <p:nvPr/>
        </p:nvSpPr>
        <p:spPr>
          <a:xfrm>
            <a:off x="5447961" y="2243072"/>
            <a:ext cx="399245" cy="1931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D8B107F-2CE5-3C45-BF31-346C800B4C28}"/>
              </a:ext>
            </a:extLst>
          </p:cNvPr>
          <p:cNvSpPr/>
          <p:nvPr/>
        </p:nvSpPr>
        <p:spPr>
          <a:xfrm>
            <a:off x="5948091" y="2243071"/>
            <a:ext cx="399245" cy="1931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37D2AE-ED51-BA4B-8E59-32F999E7B194}"/>
              </a:ext>
            </a:extLst>
          </p:cNvPr>
          <p:cNvSpPr/>
          <p:nvPr/>
        </p:nvSpPr>
        <p:spPr>
          <a:xfrm>
            <a:off x="6452514" y="2243071"/>
            <a:ext cx="399245" cy="1931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C0F5449-DA57-4A47-B90C-01B36AB2110A}"/>
              </a:ext>
            </a:extLst>
          </p:cNvPr>
          <p:cNvSpPr/>
          <p:nvPr/>
        </p:nvSpPr>
        <p:spPr>
          <a:xfrm>
            <a:off x="6956937" y="2243070"/>
            <a:ext cx="399245" cy="1931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5734116-F6D9-0F4E-B5F9-75BA356CE4CD}"/>
              </a:ext>
            </a:extLst>
          </p:cNvPr>
          <p:cNvSpPr txBox="1"/>
          <p:nvPr/>
        </p:nvSpPr>
        <p:spPr>
          <a:xfrm>
            <a:off x="7371210" y="2192969"/>
            <a:ext cx="1094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Pattern 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F0643B5-9007-7F48-8BD2-323891609206}"/>
              </a:ext>
            </a:extLst>
          </p:cNvPr>
          <p:cNvSpPr txBox="1"/>
          <p:nvPr/>
        </p:nvSpPr>
        <p:spPr>
          <a:xfrm>
            <a:off x="5016519" y="863251"/>
            <a:ext cx="4652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Full pattern bank in ASIC (for a trigger tower)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6F9FC0A-F7CD-2842-BA4C-2F9EDA964641}"/>
              </a:ext>
            </a:extLst>
          </p:cNvPr>
          <p:cNvSpPr/>
          <p:nvPr/>
        </p:nvSpPr>
        <p:spPr>
          <a:xfrm>
            <a:off x="5447961" y="2576011"/>
            <a:ext cx="399245" cy="1931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3CDD795-750F-C241-A234-60F80782D7F4}"/>
              </a:ext>
            </a:extLst>
          </p:cNvPr>
          <p:cNvSpPr/>
          <p:nvPr/>
        </p:nvSpPr>
        <p:spPr>
          <a:xfrm>
            <a:off x="5948091" y="2576010"/>
            <a:ext cx="399245" cy="1931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A1070C8-C511-BE4F-91DD-5A1B2293A16B}"/>
              </a:ext>
            </a:extLst>
          </p:cNvPr>
          <p:cNvSpPr/>
          <p:nvPr/>
        </p:nvSpPr>
        <p:spPr>
          <a:xfrm>
            <a:off x="6452514" y="2576010"/>
            <a:ext cx="399245" cy="1931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536D4E0-DE40-AA46-BA07-6E5D99C118A3}"/>
              </a:ext>
            </a:extLst>
          </p:cNvPr>
          <p:cNvSpPr/>
          <p:nvPr/>
        </p:nvSpPr>
        <p:spPr>
          <a:xfrm>
            <a:off x="6956937" y="2576009"/>
            <a:ext cx="399245" cy="1931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10EE701-FFE0-4F40-B132-A5BB5A5F1551}"/>
              </a:ext>
            </a:extLst>
          </p:cNvPr>
          <p:cNvSpPr txBox="1"/>
          <p:nvPr/>
        </p:nvSpPr>
        <p:spPr>
          <a:xfrm>
            <a:off x="7371210" y="2525908"/>
            <a:ext cx="1094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Pattern 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19A99D2-50F5-6548-81E1-7C0966E8784D}"/>
              </a:ext>
            </a:extLst>
          </p:cNvPr>
          <p:cNvSpPr txBox="1"/>
          <p:nvPr/>
        </p:nvSpPr>
        <p:spPr>
          <a:xfrm>
            <a:off x="6362364" y="3454396"/>
            <a:ext cx="1008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 …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CCFDCE0-53C6-3F4F-ABD9-E9B8C9C2D198}"/>
              </a:ext>
            </a:extLst>
          </p:cNvPr>
          <p:cNvSpPr txBox="1"/>
          <p:nvPr/>
        </p:nvSpPr>
        <p:spPr>
          <a:xfrm>
            <a:off x="6362364" y="3725157"/>
            <a:ext cx="1008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 …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8D2DC64-0E7C-8441-AA12-77FACE339514}"/>
              </a:ext>
            </a:extLst>
          </p:cNvPr>
          <p:cNvSpPr/>
          <p:nvPr/>
        </p:nvSpPr>
        <p:spPr>
          <a:xfrm>
            <a:off x="5447961" y="4196299"/>
            <a:ext cx="399245" cy="1931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24F0BA1-452E-3A4D-8C52-82513714380A}"/>
              </a:ext>
            </a:extLst>
          </p:cNvPr>
          <p:cNvSpPr/>
          <p:nvPr/>
        </p:nvSpPr>
        <p:spPr>
          <a:xfrm>
            <a:off x="5948091" y="4196298"/>
            <a:ext cx="399245" cy="1931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2A1A57F-5E15-694A-A03E-919E0C3FAC97}"/>
              </a:ext>
            </a:extLst>
          </p:cNvPr>
          <p:cNvSpPr/>
          <p:nvPr/>
        </p:nvSpPr>
        <p:spPr>
          <a:xfrm>
            <a:off x="6452514" y="4196298"/>
            <a:ext cx="399245" cy="1931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64379F4-1621-D148-A364-3656242BBB93}"/>
              </a:ext>
            </a:extLst>
          </p:cNvPr>
          <p:cNvSpPr/>
          <p:nvPr/>
        </p:nvSpPr>
        <p:spPr>
          <a:xfrm>
            <a:off x="6956937" y="4196297"/>
            <a:ext cx="399245" cy="1931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4F62A8A-1A36-D140-B3EE-455102A0AB5F}"/>
              </a:ext>
            </a:extLst>
          </p:cNvPr>
          <p:cNvSpPr txBox="1"/>
          <p:nvPr/>
        </p:nvSpPr>
        <p:spPr>
          <a:xfrm>
            <a:off x="7371210" y="4146196"/>
            <a:ext cx="19318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Pattern 1M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5DCF0B7-611D-B14F-9301-98A01D1EE1F2}"/>
              </a:ext>
            </a:extLst>
          </p:cNvPr>
          <p:cNvSpPr/>
          <p:nvPr/>
        </p:nvSpPr>
        <p:spPr>
          <a:xfrm>
            <a:off x="5447961" y="2894753"/>
            <a:ext cx="399245" cy="19318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06FF095E-5724-E44B-8435-B2617CA60507}"/>
              </a:ext>
            </a:extLst>
          </p:cNvPr>
          <p:cNvSpPr/>
          <p:nvPr/>
        </p:nvSpPr>
        <p:spPr>
          <a:xfrm>
            <a:off x="5948091" y="2894752"/>
            <a:ext cx="399245" cy="19318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DCBFD07-C3A4-BF45-AC7C-EF3CBC304A9E}"/>
              </a:ext>
            </a:extLst>
          </p:cNvPr>
          <p:cNvSpPr/>
          <p:nvPr/>
        </p:nvSpPr>
        <p:spPr>
          <a:xfrm>
            <a:off x="6452514" y="2894752"/>
            <a:ext cx="399245" cy="19318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94E911D-2190-5A45-85C2-102846F27C4D}"/>
              </a:ext>
            </a:extLst>
          </p:cNvPr>
          <p:cNvSpPr/>
          <p:nvPr/>
        </p:nvSpPr>
        <p:spPr>
          <a:xfrm>
            <a:off x="6956937" y="2894751"/>
            <a:ext cx="399245" cy="19318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164669-798F-B349-B327-D7B92F5D14B3}"/>
              </a:ext>
            </a:extLst>
          </p:cNvPr>
          <p:cNvSpPr txBox="1"/>
          <p:nvPr/>
        </p:nvSpPr>
        <p:spPr>
          <a:xfrm>
            <a:off x="7371210" y="2844650"/>
            <a:ext cx="1094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Pattern 6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E66B4F9-4242-C148-9B84-95C20B5472A8}"/>
              </a:ext>
            </a:extLst>
          </p:cNvPr>
          <p:cNvSpPr/>
          <p:nvPr/>
        </p:nvSpPr>
        <p:spPr>
          <a:xfrm>
            <a:off x="5447961" y="3240725"/>
            <a:ext cx="399245" cy="19318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7E7C182-84F1-6F46-B9A4-06942D5430F9}"/>
              </a:ext>
            </a:extLst>
          </p:cNvPr>
          <p:cNvSpPr/>
          <p:nvPr/>
        </p:nvSpPr>
        <p:spPr>
          <a:xfrm>
            <a:off x="5948091" y="3240724"/>
            <a:ext cx="399245" cy="19318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9F14647-14C7-B84B-870D-80B86EC7435E}"/>
              </a:ext>
            </a:extLst>
          </p:cNvPr>
          <p:cNvSpPr/>
          <p:nvPr/>
        </p:nvSpPr>
        <p:spPr>
          <a:xfrm>
            <a:off x="6452514" y="3240724"/>
            <a:ext cx="399245" cy="19318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A620CE6-9061-EF49-8D77-400966D45BC2}"/>
              </a:ext>
            </a:extLst>
          </p:cNvPr>
          <p:cNvSpPr/>
          <p:nvPr/>
        </p:nvSpPr>
        <p:spPr>
          <a:xfrm>
            <a:off x="6956937" y="3240723"/>
            <a:ext cx="399245" cy="19318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C30B8B3-5555-5849-9EBB-0265CFCBC4AB}"/>
              </a:ext>
            </a:extLst>
          </p:cNvPr>
          <p:cNvSpPr txBox="1"/>
          <p:nvPr/>
        </p:nvSpPr>
        <p:spPr>
          <a:xfrm>
            <a:off x="7371210" y="3190622"/>
            <a:ext cx="1094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Pattern 7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B06EB4E-464B-D144-93EF-C04BC778DE2C}"/>
              </a:ext>
            </a:extLst>
          </p:cNvPr>
          <p:cNvSpPr/>
          <p:nvPr/>
        </p:nvSpPr>
        <p:spPr>
          <a:xfrm>
            <a:off x="1987836" y="1892659"/>
            <a:ext cx="1596980" cy="23343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Event 1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1AD8111-E908-E949-996D-CBCAFADDB4A0}"/>
              </a:ext>
            </a:extLst>
          </p:cNvPr>
          <p:cNvCxnSpPr>
            <a:cxnSpLocks/>
            <a:stCxn id="55" idx="3"/>
            <a:endCxn id="16" idx="1"/>
          </p:cNvCxnSpPr>
          <p:nvPr/>
        </p:nvCxnSpPr>
        <p:spPr>
          <a:xfrm>
            <a:off x="3584816" y="2009375"/>
            <a:ext cx="1863145" cy="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40B76094-A37B-4E49-B9D9-CB6141C8D799}"/>
              </a:ext>
            </a:extLst>
          </p:cNvPr>
          <p:cNvSpPr txBox="1"/>
          <p:nvPr/>
        </p:nvSpPr>
        <p:spPr>
          <a:xfrm>
            <a:off x="4249342" y="1943441"/>
            <a:ext cx="75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fire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2E8CF87E-3F6F-D74F-AA2E-106DDA91BCA6}"/>
              </a:ext>
            </a:extLst>
          </p:cNvPr>
          <p:cNvSpPr/>
          <p:nvPr/>
        </p:nvSpPr>
        <p:spPr>
          <a:xfrm>
            <a:off x="1987836" y="2864462"/>
            <a:ext cx="1596980" cy="2334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Event 2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BC50A794-2486-2D4C-8BA8-C2CEFCD3A867}"/>
              </a:ext>
            </a:extLst>
          </p:cNvPr>
          <p:cNvCxnSpPr>
            <a:cxnSpLocks/>
            <a:stCxn id="61" idx="3"/>
          </p:cNvCxnSpPr>
          <p:nvPr/>
        </p:nvCxnSpPr>
        <p:spPr>
          <a:xfrm>
            <a:off x="3584816" y="2981178"/>
            <a:ext cx="1863144" cy="10164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2423CC0C-33EC-514B-9F2B-C7C4B3D96AAB}"/>
              </a:ext>
            </a:extLst>
          </p:cNvPr>
          <p:cNvCxnSpPr>
            <a:cxnSpLocks/>
            <a:stCxn id="61" idx="3"/>
          </p:cNvCxnSpPr>
          <p:nvPr/>
        </p:nvCxnSpPr>
        <p:spPr>
          <a:xfrm>
            <a:off x="3584816" y="2981178"/>
            <a:ext cx="1863144" cy="356136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65F9A266-7CC3-734B-95F0-25E07EACCC61}"/>
              </a:ext>
            </a:extLst>
          </p:cNvPr>
          <p:cNvSpPr/>
          <p:nvPr/>
        </p:nvSpPr>
        <p:spPr>
          <a:xfrm>
            <a:off x="5016519" y="5498817"/>
            <a:ext cx="4478427" cy="193032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CB02464-C5BD-6845-A680-8E13B2C864EB}"/>
              </a:ext>
            </a:extLst>
          </p:cNvPr>
          <p:cNvSpPr txBox="1"/>
          <p:nvPr/>
        </p:nvSpPr>
        <p:spPr>
          <a:xfrm>
            <a:off x="5196821" y="5568317"/>
            <a:ext cx="4185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Partial pattern bank demo in FPGA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5E0BFEBC-BDA9-1B45-B72D-6916F74A0AA4}"/>
              </a:ext>
            </a:extLst>
          </p:cNvPr>
          <p:cNvSpPr/>
          <p:nvPr/>
        </p:nvSpPr>
        <p:spPr>
          <a:xfrm>
            <a:off x="5447960" y="5970059"/>
            <a:ext cx="399245" cy="19318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39625A4-96B6-5447-9E91-07E8C303FF14}"/>
              </a:ext>
            </a:extLst>
          </p:cNvPr>
          <p:cNvSpPr/>
          <p:nvPr/>
        </p:nvSpPr>
        <p:spPr>
          <a:xfrm>
            <a:off x="5948090" y="5970058"/>
            <a:ext cx="399245" cy="19318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130C702-C318-3C44-98B3-384215C6B289}"/>
              </a:ext>
            </a:extLst>
          </p:cNvPr>
          <p:cNvSpPr/>
          <p:nvPr/>
        </p:nvSpPr>
        <p:spPr>
          <a:xfrm>
            <a:off x="6452513" y="5970058"/>
            <a:ext cx="399245" cy="19318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76FC864-1959-0A45-91B2-C9E92BAD48B1}"/>
              </a:ext>
            </a:extLst>
          </p:cNvPr>
          <p:cNvSpPr/>
          <p:nvPr/>
        </p:nvSpPr>
        <p:spPr>
          <a:xfrm>
            <a:off x="6956936" y="5970057"/>
            <a:ext cx="399245" cy="19318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0153942-C906-5B4A-AB23-083F9CA26A9E}"/>
              </a:ext>
            </a:extLst>
          </p:cNvPr>
          <p:cNvSpPr txBox="1"/>
          <p:nvPr/>
        </p:nvSpPr>
        <p:spPr>
          <a:xfrm>
            <a:off x="7371209" y="5919956"/>
            <a:ext cx="1094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Pattern 6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81570AFF-27BD-6140-A43E-4195F072D211}"/>
              </a:ext>
            </a:extLst>
          </p:cNvPr>
          <p:cNvSpPr/>
          <p:nvPr/>
        </p:nvSpPr>
        <p:spPr>
          <a:xfrm>
            <a:off x="5447960" y="6316031"/>
            <a:ext cx="399245" cy="19318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7487B38-57B0-DC41-91D7-22DFA132E664}"/>
              </a:ext>
            </a:extLst>
          </p:cNvPr>
          <p:cNvSpPr/>
          <p:nvPr/>
        </p:nvSpPr>
        <p:spPr>
          <a:xfrm>
            <a:off x="5948090" y="6316030"/>
            <a:ext cx="399245" cy="19318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366152AE-0ACF-DC48-8F07-CFD0F4132310}"/>
              </a:ext>
            </a:extLst>
          </p:cNvPr>
          <p:cNvSpPr/>
          <p:nvPr/>
        </p:nvSpPr>
        <p:spPr>
          <a:xfrm>
            <a:off x="6452513" y="6316030"/>
            <a:ext cx="399245" cy="19318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9FD3CC-4676-2F45-9998-D9E7DF116B26}"/>
              </a:ext>
            </a:extLst>
          </p:cNvPr>
          <p:cNvSpPr/>
          <p:nvPr/>
        </p:nvSpPr>
        <p:spPr>
          <a:xfrm>
            <a:off x="6956936" y="6316029"/>
            <a:ext cx="399245" cy="19318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EEE7812-164F-D146-B2CE-B75CB543DF5F}"/>
              </a:ext>
            </a:extLst>
          </p:cNvPr>
          <p:cNvSpPr txBox="1"/>
          <p:nvPr/>
        </p:nvSpPr>
        <p:spPr>
          <a:xfrm>
            <a:off x="7371209" y="6265928"/>
            <a:ext cx="1094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Pattern 7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010095BE-CF95-FC4B-8BD9-CBEC728A486B}"/>
              </a:ext>
            </a:extLst>
          </p:cNvPr>
          <p:cNvSpPr/>
          <p:nvPr/>
        </p:nvSpPr>
        <p:spPr>
          <a:xfrm>
            <a:off x="1987835" y="5939768"/>
            <a:ext cx="1596980" cy="2334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Event 2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1E25ACF8-F207-9447-9905-8C8F066B3A7A}"/>
              </a:ext>
            </a:extLst>
          </p:cNvPr>
          <p:cNvCxnSpPr>
            <a:cxnSpLocks/>
            <a:stCxn id="86" idx="3"/>
          </p:cNvCxnSpPr>
          <p:nvPr/>
        </p:nvCxnSpPr>
        <p:spPr>
          <a:xfrm>
            <a:off x="3584815" y="6056484"/>
            <a:ext cx="1863144" cy="10164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4AE5BBBB-EA68-9B4B-8BB5-3537009B1C4C}"/>
              </a:ext>
            </a:extLst>
          </p:cNvPr>
          <p:cNvCxnSpPr>
            <a:cxnSpLocks/>
            <a:stCxn id="86" idx="3"/>
          </p:cNvCxnSpPr>
          <p:nvPr/>
        </p:nvCxnSpPr>
        <p:spPr>
          <a:xfrm>
            <a:off x="3584815" y="6056484"/>
            <a:ext cx="1863144" cy="356136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Down Arrow 89">
            <a:extLst>
              <a:ext uri="{FF2B5EF4-FFF2-40B4-BE49-F238E27FC236}">
                <a16:creationId xmlns:a16="http://schemas.microsoft.com/office/drawing/2014/main" id="{425A76EF-5607-3C4C-9C0F-905FE50ADE16}"/>
              </a:ext>
            </a:extLst>
          </p:cNvPr>
          <p:cNvSpPr/>
          <p:nvPr/>
        </p:nvSpPr>
        <p:spPr>
          <a:xfrm>
            <a:off x="4577563" y="4804899"/>
            <a:ext cx="773488" cy="510988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E6FCBA1-1EF7-2946-987F-697DFA5EF5C3}"/>
              </a:ext>
            </a:extLst>
          </p:cNvPr>
          <p:cNvSpPr txBox="1"/>
          <p:nvPr/>
        </p:nvSpPr>
        <p:spPr>
          <a:xfrm>
            <a:off x="2388360" y="3240723"/>
            <a:ext cx="1008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 …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3396136-93BE-4048-B68F-6D22E868D6C7}"/>
              </a:ext>
            </a:extLst>
          </p:cNvPr>
          <p:cNvSpPr txBox="1"/>
          <p:nvPr/>
        </p:nvSpPr>
        <p:spPr>
          <a:xfrm>
            <a:off x="5442595" y="6529127"/>
            <a:ext cx="1008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 …</a:t>
            </a:r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1A9EB385-AD59-F34C-8A28-7448024952C1}"/>
              </a:ext>
            </a:extLst>
          </p:cNvPr>
          <p:cNvCxnSpPr>
            <a:cxnSpLocks/>
            <a:stCxn id="55" idx="3"/>
            <a:endCxn id="6" idx="1"/>
          </p:cNvCxnSpPr>
          <p:nvPr/>
        </p:nvCxnSpPr>
        <p:spPr>
          <a:xfrm flipV="1">
            <a:off x="3584816" y="1345843"/>
            <a:ext cx="1863145" cy="663532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A808DEC-CEDF-4840-A3B7-5E01DC7A7455}"/>
              </a:ext>
            </a:extLst>
          </p:cNvPr>
          <p:cNvCxnSpPr>
            <a:cxnSpLocks/>
            <a:stCxn id="61" idx="3"/>
          </p:cNvCxnSpPr>
          <p:nvPr/>
        </p:nvCxnSpPr>
        <p:spPr>
          <a:xfrm>
            <a:off x="3584816" y="2981178"/>
            <a:ext cx="1890065" cy="690747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2E7B321F-88DD-4644-9D28-F11ED97D6B4C}"/>
              </a:ext>
            </a:extLst>
          </p:cNvPr>
          <p:cNvCxnSpPr>
            <a:cxnSpLocks/>
            <a:stCxn id="86" idx="3"/>
          </p:cNvCxnSpPr>
          <p:nvPr/>
        </p:nvCxnSpPr>
        <p:spPr>
          <a:xfrm>
            <a:off x="3584815" y="6056484"/>
            <a:ext cx="1859926" cy="748536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DDFF62D0-A222-5142-9F11-862785B64483}"/>
              </a:ext>
            </a:extLst>
          </p:cNvPr>
          <p:cNvCxnSpPr>
            <a:cxnSpLocks/>
            <a:stCxn id="61" idx="3"/>
          </p:cNvCxnSpPr>
          <p:nvPr/>
        </p:nvCxnSpPr>
        <p:spPr>
          <a:xfrm>
            <a:off x="3584816" y="2981178"/>
            <a:ext cx="1885147" cy="972069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5A60A961-755F-2D45-A17E-C9D663992152}"/>
              </a:ext>
            </a:extLst>
          </p:cNvPr>
          <p:cNvCxnSpPr>
            <a:cxnSpLocks/>
            <a:stCxn id="86" idx="3"/>
          </p:cNvCxnSpPr>
          <p:nvPr/>
        </p:nvCxnSpPr>
        <p:spPr>
          <a:xfrm>
            <a:off x="3584815" y="6056484"/>
            <a:ext cx="1859926" cy="108818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DCE4B2FF-1017-834E-8243-F878CF167F68}"/>
              </a:ext>
            </a:extLst>
          </p:cNvPr>
          <p:cNvSpPr txBox="1"/>
          <p:nvPr/>
        </p:nvSpPr>
        <p:spPr>
          <a:xfrm>
            <a:off x="6160595" y="7033571"/>
            <a:ext cx="3261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~ 100 patterns fired per event</a:t>
            </a:r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EAAEDF45-3675-174E-BAC1-1FB277083526}"/>
              </a:ext>
            </a:extLst>
          </p:cNvPr>
          <p:cNvCxnSpPr>
            <a:cxnSpLocks/>
          </p:cNvCxnSpPr>
          <p:nvPr/>
        </p:nvCxnSpPr>
        <p:spPr>
          <a:xfrm>
            <a:off x="3584815" y="2031957"/>
            <a:ext cx="649499" cy="480807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016E4684-56BF-1A4E-9523-349E95A6690F}"/>
              </a:ext>
            </a:extLst>
          </p:cNvPr>
          <p:cNvSpPr txBox="1"/>
          <p:nvPr/>
        </p:nvSpPr>
        <p:spPr>
          <a:xfrm>
            <a:off x="5440345" y="6747788"/>
            <a:ext cx="1008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 …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25F3623-C354-BA4A-866E-C051F36A553D}"/>
              </a:ext>
            </a:extLst>
          </p:cNvPr>
          <p:cNvSpPr/>
          <p:nvPr/>
        </p:nvSpPr>
        <p:spPr>
          <a:xfrm>
            <a:off x="11657" y="6590869"/>
            <a:ext cx="52826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Test ~10-20 events at a time</a:t>
            </a:r>
          </a:p>
          <a:p>
            <a:pPr marL="7937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more than 1-2 bunch train worth,           the rest is repeating</a:t>
            </a:r>
          </a:p>
          <a:p>
            <a:pPr marL="7937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only need ~1K patterns loaded at a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582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/>
              <a:t>Physics Motivation: HL-LHC</a:t>
            </a:r>
            <a:r>
              <a:rPr lang="zh-CN" altLang="en-US" sz="3200" dirty="0"/>
              <a:t> </a:t>
            </a:r>
            <a:r>
              <a:rPr lang="en-US" sz="3200" dirty="0"/>
              <a:t>Trigger Upgrade </a:t>
            </a:r>
            <a:endParaRPr lang="en-US" sz="3200" dirty="0">
              <a:effectLst/>
            </a:endParaRPr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0" y="1126305"/>
            <a:ext cx="4971245" cy="5886502"/>
          </a:xfrm>
        </p:spPr>
        <p:txBody>
          <a:bodyPr>
            <a:normAutofit/>
          </a:bodyPr>
          <a:lstStyle/>
          <a:p>
            <a:r>
              <a:rPr lang="en-US" sz="2400" dirty="0"/>
              <a:t>High Luminosity LHC </a:t>
            </a:r>
            <a:r>
              <a:rPr lang="en-US" altLang="zh-CN" sz="2400" dirty="0"/>
              <a:t>in</a:t>
            </a:r>
            <a:r>
              <a:rPr lang="zh-CN" altLang="en-US" sz="2400" dirty="0"/>
              <a:t> </a:t>
            </a:r>
            <a:r>
              <a:rPr lang="en-US" altLang="zh-CN" sz="2400" dirty="0"/>
              <a:t>2026</a:t>
            </a:r>
            <a:endParaRPr lang="en-US" sz="2400" dirty="0"/>
          </a:p>
          <a:p>
            <a:pPr lvl="1"/>
            <a:r>
              <a:rPr lang="en-US" sz="2000" dirty="0"/>
              <a:t>40 MHz bunch crossing</a:t>
            </a:r>
          </a:p>
          <a:p>
            <a:pPr lvl="1"/>
            <a:r>
              <a:rPr lang="en-US" altLang="zh-CN" sz="2000" dirty="0"/>
              <a:t>U</a:t>
            </a:r>
            <a:r>
              <a:rPr lang="en-US" sz="2000" dirty="0"/>
              <a:t>p to 200 pileup (</a:t>
            </a:r>
            <a:r>
              <a:rPr lang="en-US" altLang="zh-Hans" sz="2000" dirty="0"/>
              <a:t>high</a:t>
            </a:r>
            <a:r>
              <a:rPr lang="zh-Hans" altLang="en-US" sz="2000" dirty="0"/>
              <a:t> </a:t>
            </a:r>
            <a:r>
              <a:rPr lang="en-US" altLang="zh-Hans" sz="2000" dirty="0"/>
              <a:t>occupancy)</a:t>
            </a:r>
            <a:endParaRPr lang="en-US" sz="2000" dirty="0"/>
          </a:p>
          <a:p>
            <a:pPr lvl="1"/>
            <a:r>
              <a:rPr lang="en-US" altLang="zh-CN" sz="2000" dirty="0"/>
              <a:t>Tons</a:t>
            </a:r>
            <a:r>
              <a:rPr lang="zh-CN" altLang="en-US" sz="2000" dirty="0"/>
              <a:t> </a:t>
            </a:r>
            <a:r>
              <a:rPr lang="en-US" altLang="zh-CN" sz="2000" dirty="0"/>
              <a:t>of</a:t>
            </a:r>
            <a:r>
              <a:rPr lang="zh-CN" altLang="en-US" sz="2000" dirty="0"/>
              <a:t> </a:t>
            </a:r>
            <a:r>
              <a:rPr lang="en-US" altLang="zh-CN" sz="2000" dirty="0"/>
              <a:t>data</a:t>
            </a:r>
            <a:endParaRPr lang="en-US" sz="2000" dirty="0"/>
          </a:p>
          <a:p>
            <a:r>
              <a:rPr lang="en-US" sz="2400" dirty="0">
                <a:latin typeface="HelveticaNeue" charset="0"/>
              </a:rPr>
              <a:t>Current Level-1 Trigger</a:t>
            </a:r>
            <a:r>
              <a:rPr lang="zh-CN" altLang="en-US" sz="2400" dirty="0">
                <a:latin typeface="HelveticaNeue" charset="0"/>
              </a:rPr>
              <a:t> </a:t>
            </a:r>
            <a:r>
              <a:rPr lang="en-US" altLang="zh-CN" sz="2400" dirty="0">
                <a:latin typeface="HelveticaNeue" charset="0"/>
              </a:rPr>
              <a:t>will not</a:t>
            </a:r>
            <a:r>
              <a:rPr lang="zh-CN" altLang="en-US" sz="2400" dirty="0">
                <a:latin typeface="HelveticaNeue" charset="0"/>
              </a:rPr>
              <a:t> </a:t>
            </a:r>
            <a:r>
              <a:rPr lang="en-US" altLang="zh-CN" sz="2400" dirty="0">
                <a:latin typeface="HelveticaNeue" charset="0"/>
              </a:rPr>
              <a:t>work</a:t>
            </a:r>
            <a:endParaRPr lang="en-US" sz="2400" dirty="0">
              <a:latin typeface="HelveticaNeue" charset="0"/>
            </a:endParaRPr>
          </a:p>
          <a:p>
            <a:pPr lvl="1"/>
            <a:r>
              <a:rPr lang="en-US" altLang="zh-Hans" sz="2000" dirty="0">
                <a:latin typeface="HelveticaNeue" charset="0"/>
              </a:rPr>
              <a:t>Current</a:t>
            </a:r>
            <a:r>
              <a:rPr lang="zh-Hans" altLang="en-US" sz="2000" dirty="0">
                <a:latin typeface="HelveticaNeue" charset="0"/>
              </a:rPr>
              <a:t> </a:t>
            </a:r>
            <a:r>
              <a:rPr lang="en-US" altLang="zh-Hans" sz="2000" dirty="0">
                <a:latin typeface="HelveticaNeue" charset="0"/>
              </a:rPr>
              <a:t>m</a:t>
            </a:r>
            <a:r>
              <a:rPr lang="en-US" sz="2000" dirty="0">
                <a:latin typeface="HelveticaNeue" charset="0"/>
              </a:rPr>
              <a:t>aximum </a:t>
            </a:r>
            <a:r>
              <a:rPr lang="en-US" altLang="zh-CN" sz="2000" dirty="0">
                <a:latin typeface="HelveticaNeue" charset="0"/>
              </a:rPr>
              <a:t>b</a:t>
            </a:r>
            <a:r>
              <a:rPr lang="en-US" sz="2000" dirty="0">
                <a:latin typeface="HelveticaNeue" charset="0"/>
              </a:rPr>
              <a:t>andwidth</a:t>
            </a:r>
          </a:p>
          <a:p>
            <a:pPr lvl="2"/>
            <a:r>
              <a:rPr lang="en-US" altLang="zh-CN" sz="1600" dirty="0">
                <a:solidFill>
                  <a:srgbClr val="FF0000"/>
                </a:solidFill>
                <a:latin typeface="HelveticaNeue" charset="0"/>
              </a:rPr>
              <a:t>only</a:t>
            </a:r>
            <a:r>
              <a:rPr lang="zh-CN" altLang="en-US" sz="1600" dirty="0">
                <a:solidFill>
                  <a:srgbClr val="FF0000"/>
                </a:solidFill>
                <a:latin typeface="HelveticaNeue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HelveticaNeue" charset="0"/>
              </a:rPr>
              <a:t>100 kHz (L1 output rate)</a:t>
            </a:r>
            <a:endParaRPr lang="en-US" sz="1600" dirty="0">
              <a:solidFill>
                <a:srgbClr val="FF0000"/>
              </a:solidFill>
            </a:endParaRPr>
          </a:p>
          <a:p>
            <a:pPr lvl="1"/>
            <a:r>
              <a:rPr lang="en-US" altLang="zh-CN" sz="2000" dirty="0"/>
              <a:t>For</a:t>
            </a:r>
            <a:r>
              <a:rPr lang="zh-CN" altLang="en-US" sz="2000" dirty="0"/>
              <a:t> </a:t>
            </a:r>
            <a:r>
              <a:rPr lang="en-US" altLang="zh-CN" sz="2000" dirty="0"/>
              <a:t>HL-LHC,</a:t>
            </a:r>
            <a:r>
              <a:rPr lang="zh-CN" altLang="en-US" sz="2000" dirty="0"/>
              <a:t> </a:t>
            </a:r>
            <a:r>
              <a:rPr lang="en-US" altLang="zh-CN" sz="2000" dirty="0"/>
              <a:t>c</a:t>
            </a:r>
            <a:r>
              <a:rPr lang="en-US" sz="2000" dirty="0"/>
              <a:t>urrent trigger system would give </a:t>
            </a:r>
          </a:p>
          <a:p>
            <a:pPr lvl="2"/>
            <a:r>
              <a:rPr lang="en-US" sz="1600" dirty="0">
                <a:latin typeface="HelveticaNeue" charset="0"/>
              </a:rPr>
              <a:t>EG rate @25 GeV </a:t>
            </a:r>
            <a:r>
              <a:rPr lang="zh-CN" altLang="en-US" sz="1600" dirty="0"/>
              <a:t>→</a:t>
            </a:r>
            <a:r>
              <a:rPr lang="en-US" sz="1600" dirty="0">
                <a:latin typeface="HelveticaNeue" charset="0"/>
              </a:rPr>
              <a:t> 100 kHz</a:t>
            </a:r>
          </a:p>
          <a:p>
            <a:pPr lvl="2"/>
            <a:r>
              <a:rPr lang="en-US" sz="1600" dirty="0">
                <a:solidFill>
                  <a:srgbClr val="FF0000"/>
                </a:solidFill>
                <a:latin typeface="HelveticaNeue" charset="0"/>
              </a:rPr>
              <a:t>Overall Trigger Rate </a:t>
            </a:r>
            <a:r>
              <a:rPr lang="zh-CN" altLang="en-US" sz="1600" dirty="0">
                <a:solidFill>
                  <a:srgbClr val="FF0000"/>
                </a:solidFill>
              </a:rPr>
              <a:t>→</a:t>
            </a:r>
            <a:r>
              <a:rPr lang="en-US" sz="1600" dirty="0">
                <a:solidFill>
                  <a:srgbClr val="FF0000"/>
                </a:solidFill>
                <a:latin typeface="HelveticaNeue" charset="0"/>
              </a:rPr>
              <a:t> &gt; &gt; 1000 kHz </a:t>
            </a:r>
            <a:r>
              <a:rPr lang="en-US" sz="1600" dirty="0">
                <a:latin typeface="HelveticaNeue" charset="0"/>
              </a:rPr>
              <a:t>(unsustainable) to reach physics goals</a:t>
            </a:r>
          </a:p>
          <a:p>
            <a:pPr lvl="1"/>
            <a:r>
              <a:rPr lang="en-US" altLang="zh-CN" sz="2000" dirty="0">
                <a:latin typeface="HelveticaNeue" charset="0"/>
              </a:rPr>
              <a:t>Increasing</a:t>
            </a:r>
            <a:r>
              <a:rPr lang="zh-CN" altLang="en-US" sz="2000" dirty="0">
                <a:latin typeface="HelveticaNeue" charset="0"/>
              </a:rPr>
              <a:t> </a:t>
            </a:r>
            <a:r>
              <a:rPr lang="en-US" altLang="zh-CN" sz="2000" dirty="0">
                <a:latin typeface="HelveticaNeue" charset="0"/>
              </a:rPr>
              <a:t>trigger</a:t>
            </a:r>
            <a:r>
              <a:rPr lang="zh-CN" altLang="en-US" sz="2000" dirty="0">
                <a:latin typeface="HelveticaNeue" charset="0"/>
              </a:rPr>
              <a:t> </a:t>
            </a:r>
            <a:r>
              <a:rPr lang="en-US" altLang="zh-CN" sz="2000" dirty="0">
                <a:latin typeface="HelveticaNeue" charset="0"/>
              </a:rPr>
              <a:t>threshold</a:t>
            </a:r>
            <a:r>
              <a:rPr lang="zh-CN" altLang="en-US" sz="2000" dirty="0">
                <a:latin typeface="HelveticaNeue" charset="0"/>
              </a:rPr>
              <a:t> </a:t>
            </a:r>
            <a:r>
              <a:rPr lang="zh-CN" altLang="en-US" sz="2000" dirty="0"/>
              <a:t>→</a:t>
            </a:r>
            <a:r>
              <a:rPr lang="zh-CN" altLang="en-US" sz="2000" dirty="0">
                <a:latin typeface="HelveticaNeue" charset="0"/>
              </a:rPr>
              <a:t> </a:t>
            </a:r>
            <a:r>
              <a:rPr lang="en-US" altLang="zh-CN" sz="2000" dirty="0">
                <a:latin typeface="HelveticaNeue" charset="0"/>
              </a:rPr>
              <a:t>lose</a:t>
            </a:r>
            <a:r>
              <a:rPr lang="zh-CN" altLang="en-US" sz="2000" dirty="0">
                <a:latin typeface="HelveticaNeue" charset="0"/>
              </a:rPr>
              <a:t> </a:t>
            </a:r>
            <a:r>
              <a:rPr lang="en-US" altLang="zh-CN" sz="2000" dirty="0">
                <a:latin typeface="HelveticaNeue" charset="0"/>
              </a:rPr>
              <a:t>the</a:t>
            </a:r>
            <a:r>
              <a:rPr lang="zh-CN" altLang="en-US" sz="2000" dirty="0">
                <a:latin typeface="HelveticaNeue" charset="0"/>
              </a:rPr>
              <a:t> </a:t>
            </a:r>
            <a:r>
              <a:rPr lang="en-US" altLang="zh-CN" sz="2000" dirty="0">
                <a:latin typeface="HelveticaNeue" charset="0"/>
              </a:rPr>
              <a:t>opportunity</a:t>
            </a:r>
            <a:r>
              <a:rPr lang="zh-CN" altLang="en-US" sz="2000" dirty="0">
                <a:latin typeface="HelveticaNeue" charset="0"/>
              </a:rPr>
              <a:t> </a:t>
            </a:r>
            <a:r>
              <a:rPr lang="en-US" altLang="zh-CN" sz="2000" dirty="0">
                <a:latin typeface="HelveticaNeue" charset="0"/>
              </a:rPr>
              <a:t>of new</a:t>
            </a:r>
            <a:r>
              <a:rPr lang="zh-CN" altLang="en-US" sz="2000" dirty="0">
                <a:latin typeface="HelveticaNeue" charset="0"/>
              </a:rPr>
              <a:t> </a:t>
            </a:r>
            <a:r>
              <a:rPr lang="en-US" altLang="zh-CN" sz="2000" dirty="0">
                <a:latin typeface="HelveticaNeue" charset="0"/>
              </a:rPr>
              <a:t>physics with low threshold</a:t>
            </a:r>
            <a:endParaRPr lang="en-US" sz="2000" dirty="0"/>
          </a:p>
          <a:p>
            <a:pPr lvl="2"/>
            <a:endParaRPr lang="en-US" sz="2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793750" y="7345363"/>
            <a:ext cx="7335838" cy="4127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1019" y="1396210"/>
            <a:ext cx="4801743" cy="2489379"/>
          </a:xfrm>
          <a:prstGeom prst="rect">
            <a:avLst/>
          </a:prstGeom>
        </p:spPr>
      </p:pic>
      <p:sp>
        <p:nvSpPr>
          <p:cNvPr id="14" name="Content Placeholder 29"/>
          <p:cNvSpPr txBox="1">
            <a:spLocks/>
          </p:cNvSpPr>
          <p:nvPr/>
        </p:nvSpPr>
        <p:spPr bwMode="auto">
          <a:xfrm>
            <a:off x="5203199" y="4388540"/>
            <a:ext cx="4837381" cy="5610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  <a:normAutofit/>
          </a:bodyPr>
          <a:lstStyle>
            <a:lvl1pPr marL="381000" indent="-381000" algn="l" defTabSz="5080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1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827088" indent="-317500" algn="l" defTabSz="5080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2pPr>
            <a:lvl3pPr marL="1273175" indent="-254000" algn="l" defTabSz="5080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3pPr>
            <a:lvl4pPr marL="1782763" indent="-254000" algn="l" defTabSz="5080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4pPr>
            <a:lvl5pPr marL="2292350" indent="-254000" algn="l" defTabSz="5080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5pPr>
            <a:lvl6pPr marL="2801767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11180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20592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30004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F233D"/>
                </a:solidFill>
                <a:latin typeface="HelveticaNeue" charset="0"/>
              </a:rPr>
              <a:t>Upgrade </a:t>
            </a:r>
            <a:r>
              <a:rPr lang="en-US" altLang="zh-CN" sz="2400" dirty="0">
                <a:solidFill>
                  <a:srgbClr val="0F233D"/>
                </a:solidFill>
                <a:latin typeface="HelveticaNeue" charset="0"/>
              </a:rPr>
              <a:t>trigger</a:t>
            </a:r>
            <a:r>
              <a:rPr lang="zh-CN" altLang="en-US" sz="2400" dirty="0">
                <a:solidFill>
                  <a:srgbClr val="0F233D"/>
                </a:solidFill>
                <a:latin typeface="HelveticaNeue" charset="0"/>
              </a:rPr>
              <a:t> </a:t>
            </a:r>
            <a:r>
              <a:rPr lang="en-US" sz="2400" dirty="0">
                <a:solidFill>
                  <a:srgbClr val="0F233D"/>
                </a:solidFill>
                <a:latin typeface="HelveticaNeue" charset="0"/>
              </a:rPr>
              <a:t>system</a:t>
            </a:r>
          </a:p>
          <a:p>
            <a:pPr lvl="1"/>
            <a:r>
              <a:rPr lang="en-US" sz="2000" dirty="0"/>
              <a:t>Must increase total bandwidth </a:t>
            </a:r>
          </a:p>
          <a:p>
            <a:pPr lvl="1"/>
            <a:r>
              <a:rPr lang="en-US" sz="2000" dirty="0"/>
              <a:t>Must increase trigger capabilities </a:t>
            </a:r>
          </a:p>
          <a:p>
            <a:pPr lvl="1">
              <a:buFont typeface="Wingdings" charset="2"/>
              <a:buChar char="v"/>
            </a:pPr>
            <a:r>
              <a:rPr lang="en-US" sz="2000" b="1" dirty="0">
                <a:solidFill>
                  <a:srgbClr val="FF0000"/>
                </a:solidFill>
              </a:rPr>
              <a:t>Level-1 Tracking is a completely NEW handle </a:t>
            </a:r>
            <a:endParaRPr lang="en-US" sz="2000" dirty="0">
              <a:solidFill>
                <a:srgbClr val="FF0000"/>
              </a:solidFill>
            </a:endParaRPr>
          </a:p>
          <a:p>
            <a:endParaRPr lang="en-US" sz="2400" dirty="0">
              <a:solidFill>
                <a:srgbClr val="0F233D"/>
              </a:solidFill>
              <a:latin typeface="HelveticaNeue" charset="0"/>
            </a:endParaRPr>
          </a:p>
          <a:p>
            <a:endParaRPr lang="en-US" sz="2400" dirty="0">
              <a:solidFill>
                <a:srgbClr val="0F233D"/>
              </a:solidFill>
              <a:latin typeface="Helvetica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58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5900" y="1674052"/>
            <a:ext cx="3825396" cy="54324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/>
              <a:t>Track</a:t>
            </a:r>
            <a:r>
              <a:rPr lang="zh-CN" altLang="en-US" sz="3200" dirty="0"/>
              <a:t> </a:t>
            </a:r>
            <a:r>
              <a:rPr lang="en-US" altLang="zh-CN" sz="3200" dirty="0"/>
              <a:t>trigger</a:t>
            </a:r>
            <a:r>
              <a:rPr lang="zh-CN" altLang="en-US" sz="3200" dirty="0"/>
              <a:t> </a:t>
            </a:r>
            <a:r>
              <a:rPr lang="en-US" altLang="zh-CN" sz="3200" dirty="0"/>
              <a:t>advantage</a:t>
            </a:r>
            <a:r>
              <a:rPr lang="zh-CN" altLang="en-US" sz="3200" dirty="0"/>
              <a:t> </a:t>
            </a:r>
            <a:r>
              <a:rPr lang="en-US" altLang="zh-CN" sz="3200" dirty="0"/>
              <a:t>and</a:t>
            </a:r>
            <a:r>
              <a:rPr lang="zh-CN" altLang="en-US" sz="3200" dirty="0"/>
              <a:t> </a:t>
            </a:r>
            <a:r>
              <a:rPr lang="en-US" altLang="zh-CN" sz="3200" dirty="0"/>
              <a:t>challenge</a:t>
            </a:r>
            <a:r>
              <a:rPr lang="zh-CN" altLang="en-US" sz="3200" dirty="0"/>
              <a:t> </a:t>
            </a:r>
            <a:endParaRPr lang="en-US" sz="3200" dirty="0">
              <a:effectLst/>
            </a:endParaRPr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259364" y="1032649"/>
            <a:ext cx="5086536" cy="6350814"/>
          </a:xfrm>
        </p:spPr>
        <p:txBody>
          <a:bodyPr>
            <a:normAutofit lnSpcReduction="10000"/>
          </a:bodyPr>
          <a:lstStyle/>
          <a:p>
            <a:r>
              <a:rPr lang="en-US" sz="2600" dirty="0"/>
              <a:t>Silicon based tracking trigger is crucial</a:t>
            </a:r>
            <a:r>
              <a:rPr lang="en-US" altLang="zh-CN" sz="2600" dirty="0"/>
              <a:t> </a:t>
            </a:r>
            <a:r>
              <a:rPr lang="en-US" sz="2600" dirty="0"/>
              <a:t>for CMS Phase2 upgrade </a:t>
            </a:r>
          </a:p>
          <a:p>
            <a:pPr lvl="1"/>
            <a:r>
              <a:rPr lang="en-US" sz="2000" dirty="0"/>
              <a:t>Sharp turn-on efficiency curve</a:t>
            </a:r>
          </a:p>
          <a:p>
            <a:pPr lvl="1"/>
            <a:r>
              <a:rPr lang="en-US" sz="2000" dirty="0"/>
              <a:t>Background rate reduction </a:t>
            </a:r>
            <a:r>
              <a:rPr lang="zh-CN" altLang="en-US" sz="2000" dirty="0"/>
              <a:t>→</a:t>
            </a:r>
            <a:r>
              <a:rPr lang="en-US" sz="2000" dirty="0"/>
              <a:t> allows for low object threshold</a:t>
            </a:r>
          </a:p>
          <a:p>
            <a:pPr lvl="1"/>
            <a:endParaRPr lang="en-US" sz="2000" dirty="0"/>
          </a:p>
          <a:p>
            <a:r>
              <a:rPr lang="en-US" sz="2600" dirty="0">
                <a:solidFill>
                  <a:srgbClr val="FF0000"/>
                </a:solidFill>
              </a:rPr>
              <a:t>Huge challenges</a:t>
            </a:r>
          </a:p>
          <a:p>
            <a:pPr lvl="1"/>
            <a:r>
              <a:rPr lang="en-US" sz="2000" dirty="0"/>
              <a:t>How to handle readout of the entire tracker? </a:t>
            </a:r>
          </a:p>
          <a:p>
            <a:pPr lvl="2"/>
            <a:r>
              <a:rPr lang="en-US" altLang="zh-CN" sz="1600" dirty="0"/>
              <a:t>260 M</a:t>
            </a:r>
            <a:r>
              <a:rPr lang="en-US" sz="1600" dirty="0"/>
              <a:t> channel, 40 MHz, </a:t>
            </a:r>
            <a:r>
              <a:rPr lang="en-US" altLang="zh-CN" sz="1600" dirty="0"/>
              <a:t>100 </a:t>
            </a:r>
            <a:r>
              <a:rPr lang="en-US" altLang="zh-CN" sz="1600" dirty="0" err="1"/>
              <a:t>Tbps</a:t>
            </a:r>
            <a:r>
              <a:rPr lang="en-US" altLang="zh-CN" sz="1600" dirty="0"/>
              <a:t> data (after on-detector suppression using </a:t>
            </a:r>
            <a:r>
              <a:rPr lang="en-US" altLang="zh-CN" sz="1600" dirty="0" err="1"/>
              <a:t>pT</a:t>
            </a:r>
            <a:r>
              <a:rPr lang="en-US" altLang="zh-CN" sz="1600" dirty="0"/>
              <a:t>-modules), 2e4 hits</a:t>
            </a:r>
          </a:p>
          <a:p>
            <a:pPr lvl="1"/>
            <a:r>
              <a:rPr lang="en-US" altLang="zh-CN" sz="2000" dirty="0"/>
              <a:t>4 </a:t>
            </a:r>
            <a:r>
              <a:rPr lang="en-US" altLang="zh-CN" sz="2000" i="1" dirty="0" err="1"/>
              <a:t>μ</a:t>
            </a:r>
            <a:r>
              <a:rPr lang="en-US" sz="2000" dirty="0" err="1"/>
              <a:t>s</a:t>
            </a:r>
            <a:r>
              <a:rPr lang="en-US" altLang="zh-CN" sz="2000" dirty="0"/>
              <a:t> latency:</a:t>
            </a:r>
            <a:r>
              <a:rPr lang="zh-CN" altLang="en-US" sz="2000" dirty="0"/>
              <a:t> </a:t>
            </a:r>
            <a:endParaRPr lang="en-US" altLang="zh-CN" sz="2000" dirty="0"/>
          </a:p>
          <a:p>
            <a:pPr lvl="2"/>
            <a:r>
              <a:rPr lang="en-US" altLang="zh-CN" sz="1600" dirty="0"/>
              <a:t>Data</a:t>
            </a:r>
            <a:r>
              <a:rPr lang="zh-CN" altLang="en-US" sz="1600" dirty="0"/>
              <a:t> </a:t>
            </a:r>
            <a:r>
              <a:rPr lang="en-US" altLang="zh-CN" sz="1600" dirty="0"/>
              <a:t>distribution,</a:t>
            </a:r>
            <a:r>
              <a:rPr lang="zh-CN" altLang="en-US" sz="1600" dirty="0"/>
              <a:t> </a:t>
            </a:r>
            <a:r>
              <a:rPr lang="en-US" altLang="zh-CN" sz="1600" dirty="0"/>
              <a:t>track</a:t>
            </a:r>
            <a:r>
              <a:rPr lang="zh-CN" altLang="en-US" sz="1600" dirty="0"/>
              <a:t> </a:t>
            </a:r>
            <a:r>
              <a:rPr lang="en-US" altLang="zh-CN" sz="1600" dirty="0"/>
              <a:t>reconstruction,</a:t>
            </a:r>
            <a:r>
              <a:rPr lang="zh-CN" altLang="en-US" sz="1600" dirty="0"/>
              <a:t> </a:t>
            </a:r>
            <a:r>
              <a:rPr lang="en-US" altLang="zh-CN" sz="1600" dirty="0"/>
              <a:t>track</a:t>
            </a:r>
            <a:r>
              <a:rPr lang="zh-CN" altLang="en-US" sz="1600" dirty="0"/>
              <a:t> </a:t>
            </a:r>
            <a:r>
              <a:rPr lang="en-US" altLang="zh-CN" sz="1600" dirty="0"/>
              <a:t>fitting </a:t>
            </a:r>
            <a:r>
              <a:rPr lang="mr-IN" altLang="zh-CN" sz="1600" dirty="0"/>
              <a:t>…</a:t>
            </a:r>
            <a:endParaRPr lang="en-US" altLang="zh-CN" sz="1600" dirty="0"/>
          </a:p>
          <a:p>
            <a:pPr lvl="1"/>
            <a:r>
              <a:rPr lang="en-US" sz="2000" dirty="0"/>
              <a:t>Silicon-based L1 tracking trigger has never been realized under these conditions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793750" y="7345363"/>
            <a:ext cx="7335838" cy="4127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258598" y="7106464"/>
            <a:ext cx="1834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TP for Phase-II Upgrade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32943" y="1189223"/>
            <a:ext cx="2876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Red</a:t>
            </a:r>
            <a:r>
              <a:rPr lang="zh-CN" altLang="en-US" dirty="0">
                <a:solidFill>
                  <a:srgbClr val="FF0000"/>
                </a:solidFill>
              </a:rPr>
              <a:t>： </a:t>
            </a:r>
            <a:r>
              <a:rPr lang="en-US" altLang="zh-CN" dirty="0">
                <a:solidFill>
                  <a:srgbClr val="FF0000"/>
                </a:solidFill>
              </a:rPr>
              <a:t>without </a:t>
            </a:r>
            <a:r>
              <a:rPr lang="en-US" altLang="zh-Hans" dirty="0">
                <a:solidFill>
                  <a:srgbClr val="FF0000"/>
                </a:solidFill>
              </a:rPr>
              <a:t>L1</a:t>
            </a:r>
            <a:r>
              <a:rPr lang="zh-Hans" altLang="en-US" dirty="0">
                <a:solidFill>
                  <a:srgbClr val="FF0000"/>
                </a:solidFill>
              </a:rPr>
              <a:t> </a:t>
            </a:r>
            <a:r>
              <a:rPr lang="en-US" altLang="zh-Hans" dirty="0">
                <a:solidFill>
                  <a:srgbClr val="FF0000"/>
                </a:solidFill>
              </a:rPr>
              <a:t>tracking</a:t>
            </a:r>
            <a:endParaRPr lang="en-US" altLang="zh-CN" dirty="0">
              <a:solidFill>
                <a:srgbClr val="FF0000"/>
              </a:solidFill>
            </a:endParaRPr>
          </a:p>
          <a:p>
            <a:r>
              <a:rPr lang="en-US" dirty="0"/>
              <a:t>Black: with </a:t>
            </a:r>
            <a:r>
              <a:rPr lang="en-US" altLang="zh-Hans" dirty="0"/>
              <a:t>L1</a:t>
            </a:r>
            <a:r>
              <a:rPr lang="zh-Hans" altLang="en-US" dirty="0"/>
              <a:t> </a:t>
            </a:r>
            <a:r>
              <a:rPr lang="en-US" altLang="zh-Hans" dirty="0"/>
              <a:t>tracking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5500688" y="5972175"/>
            <a:ext cx="38862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5DDE76F-62DC-AA46-A266-6C706A13E3F0}"/>
              </a:ext>
            </a:extLst>
          </p:cNvPr>
          <p:cNvCxnSpPr/>
          <p:nvPr/>
        </p:nvCxnSpPr>
        <p:spPr>
          <a:xfrm>
            <a:off x="7987919" y="5972175"/>
            <a:ext cx="0" cy="7634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08F0F1D-83A6-6E46-9DCC-464218B53F23}"/>
              </a:ext>
            </a:extLst>
          </p:cNvPr>
          <p:cNvCxnSpPr/>
          <p:nvPr/>
        </p:nvCxnSpPr>
        <p:spPr>
          <a:xfrm>
            <a:off x="6594854" y="5972175"/>
            <a:ext cx="0" cy="7634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039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dirty="0"/>
              <a:t>Solution :</a:t>
            </a:r>
            <a:r>
              <a:rPr lang="zh-CN" altLang="en-US" sz="4000" dirty="0"/>
              <a:t> </a:t>
            </a:r>
            <a:r>
              <a:rPr lang="en-US" altLang="zh-CN" sz="4000" dirty="0"/>
              <a:t>divide</a:t>
            </a:r>
            <a:r>
              <a:rPr lang="zh-CN" altLang="en-US" sz="4000" dirty="0"/>
              <a:t> </a:t>
            </a:r>
            <a:r>
              <a:rPr lang="en-US" altLang="zh-CN" sz="4000" dirty="0"/>
              <a:t>and</a:t>
            </a:r>
            <a:r>
              <a:rPr lang="zh-CN" altLang="en-US" sz="4000" dirty="0"/>
              <a:t> </a:t>
            </a:r>
            <a:r>
              <a:rPr lang="en-US" altLang="zh-CN" sz="4000" dirty="0"/>
              <a:t>conquer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623761" y="1251899"/>
            <a:ext cx="1554480" cy="10058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 Formatting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/Delivery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723713" y="1251899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Pattern Recognition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823665" y="1251899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Track 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Fitting</a:t>
            </a:r>
          </a:p>
        </p:txBody>
      </p:sp>
      <p:pic>
        <p:nvPicPr>
          <p:cNvPr id="11" name="Picture 4" descr="http://cms.web.cern.ch/sites/cms.web.cern.ch/files/styles/large/public/field/image/CMS_photo_3_courtesy_of_CERN-prv.jpg?itok=90X7bt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299" y="2329494"/>
            <a:ext cx="2095500" cy="13479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/>
          <p:cNvCxnSpPr>
            <a:stCxn id="7" idx="3"/>
            <a:endCxn id="8" idx="1"/>
          </p:cNvCxnSpPr>
          <p:nvPr/>
        </p:nvCxnSpPr>
        <p:spPr>
          <a:xfrm>
            <a:off x="4178241" y="1754819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41019" y="3596195"/>
            <a:ext cx="1554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CMS Tracker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095500" y="1754818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278193" y="1754818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8378145" y="1763963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523809" y="1244020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</a:t>
            </a:r>
          </a:p>
        </p:txBody>
      </p:sp>
      <p:pic>
        <p:nvPicPr>
          <p:cNvPr id="19" name="CMS4-new-animation-new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380324" y="2309401"/>
            <a:ext cx="2011680" cy="155461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3414" y="865840"/>
            <a:ext cx="843767" cy="2258197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F4B0AAC-F95C-2943-8EA5-CF54B8DCFAE4}"/>
              </a:ext>
            </a:extLst>
          </p:cNvPr>
          <p:cNvSpPr txBox="1">
            <a:spLocks/>
          </p:cNvSpPr>
          <p:nvPr/>
        </p:nvSpPr>
        <p:spPr bwMode="auto">
          <a:xfrm>
            <a:off x="117899" y="4251322"/>
            <a:ext cx="4836238" cy="1133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marL="381000" indent="-381000" algn="l" defTabSz="5080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1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827088" indent="-317500" algn="l" defTabSz="5080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2pPr>
            <a:lvl3pPr marL="1273175" indent="-254000" algn="l" defTabSz="5080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3pPr>
            <a:lvl4pPr marL="1782763" indent="-254000" algn="l" defTabSz="5080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4pPr>
            <a:lvl5pPr marL="2292350" indent="-254000" algn="l" defTabSz="5080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5pPr>
            <a:lvl6pPr marL="2801767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11180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20592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30004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Space</a:t>
            </a:r>
            <a:r>
              <a:rPr lang="zh-CN" altLang="en-US" sz="2400" dirty="0"/>
              <a:t> </a:t>
            </a:r>
            <a:r>
              <a:rPr lang="en-US" sz="2400" dirty="0">
                <a:latin typeface="Helvetica" charset="0"/>
                <a:ea typeface="ＭＳ Ｐゴシック" charset="0"/>
              </a:rPr>
              <a:t>parallel</a:t>
            </a:r>
            <a:endParaRPr lang="en-US" sz="2400" dirty="0"/>
          </a:p>
          <a:p>
            <a:pPr lvl="1"/>
            <a:r>
              <a:rPr lang="en-US" sz="2000" dirty="0"/>
              <a:t>6*8 trigger tower</a:t>
            </a:r>
          </a:p>
          <a:p>
            <a:pPr lvl="1"/>
            <a:r>
              <a:rPr lang="en-US" altLang="zh-CN" sz="2000" dirty="0"/>
              <a:t>100 </a:t>
            </a:r>
            <a:r>
              <a:rPr lang="en-US" altLang="zh-CN" sz="2000" dirty="0" err="1"/>
              <a:t>Tbps</a:t>
            </a:r>
            <a:r>
              <a:rPr lang="en-US" altLang="zh-CN" sz="2000" dirty="0"/>
              <a:t> </a:t>
            </a:r>
            <a:r>
              <a:rPr lang="zh-CN" altLang="en-US" sz="2000" dirty="0"/>
              <a:t>→ </a:t>
            </a:r>
            <a:r>
              <a:rPr lang="en-US" altLang="zh-CN" sz="2000" dirty="0"/>
              <a:t>~2 </a:t>
            </a:r>
            <a:r>
              <a:rPr lang="en-US" altLang="zh-CN" sz="2000" dirty="0" err="1"/>
              <a:t>Tbps</a:t>
            </a:r>
            <a:r>
              <a:rPr lang="en-US" altLang="zh-CN" sz="2000" dirty="0"/>
              <a:t> per tower</a:t>
            </a: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86072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dirty="0"/>
              <a:t>Solution :</a:t>
            </a:r>
            <a:r>
              <a:rPr lang="zh-CN" altLang="en-US" sz="4000" dirty="0"/>
              <a:t> </a:t>
            </a:r>
            <a:r>
              <a:rPr lang="en-US" altLang="zh-CN" sz="4000" dirty="0"/>
              <a:t>divide</a:t>
            </a:r>
            <a:r>
              <a:rPr lang="zh-CN" altLang="en-US" sz="4000" dirty="0"/>
              <a:t> </a:t>
            </a:r>
            <a:r>
              <a:rPr lang="en-US" altLang="zh-CN" sz="4000" dirty="0"/>
              <a:t>and</a:t>
            </a:r>
            <a:r>
              <a:rPr lang="zh-CN" altLang="en-US" sz="4000" dirty="0"/>
              <a:t> </a:t>
            </a:r>
            <a:r>
              <a:rPr lang="en-US" altLang="zh-CN" sz="4000" dirty="0"/>
              <a:t>conquer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899" y="4251322"/>
            <a:ext cx="4836238" cy="1133800"/>
          </a:xfrm>
        </p:spPr>
        <p:txBody>
          <a:bodyPr/>
          <a:lstStyle/>
          <a:p>
            <a:r>
              <a:rPr lang="en-US" sz="2400" dirty="0"/>
              <a:t>Space</a:t>
            </a:r>
            <a:r>
              <a:rPr lang="zh-CN" altLang="en-US" sz="2400" dirty="0"/>
              <a:t> </a:t>
            </a:r>
            <a:r>
              <a:rPr lang="en-US" sz="2400" dirty="0">
                <a:latin typeface="Helvetica" charset="0"/>
                <a:ea typeface="ＭＳ Ｐゴシック" charset="0"/>
              </a:rPr>
              <a:t>parallel</a:t>
            </a:r>
            <a:endParaRPr lang="en-US" sz="2400" dirty="0"/>
          </a:p>
          <a:p>
            <a:pPr lvl="1"/>
            <a:r>
              <a:rPr lang="en-US" sz="2000" dirty="0"/>
              <a:t>6*8 trigger tower</a:t>
            </a:r>
          </a:p>
          <a:p>
            <a:pPr lvl="1"/>
            <a:r>
              <a:rPr lang="en-US" altLang="zh-CN" sz="2000" dirty="0"/>
              <a:t>100 </a:t>
            </a:r>
            <a:r>
              <a:rPr lang="en-US" altLang="zh-CN" sz="2000" dirty="0" err="1"/>
              <a:t>Tbps</a:t>
            </a:r>
            <a:r>
              <a:rPr lang="en-US" altLang="zh-CN" sz="2000" dirty="0"/>
              <a:t> </a:t>
            </a:r>
            <a:r>
              <a:rPr lang="zh-CN" altLang="en-US" sz="2000" dirty="0"/>
              <a:t>→ </a:t>
            </a:r>
            <a:r>
              <a:rPr lang="en-US" altLang="zh-CN" sz="2000" dirty="0"/>
              <a:t>~2 </a:t>
            </a:r>
            <a:r>
              <a:rPr lang="en-US" altLang="zh-CN" sz="2000" dirty="0" err="1"/>
              <a:t>Tbps</a:t>
            </a:r>
            <a:r>
              <a:rPr lang="en-US" altLang="zh-CN" sz="2000" dirty="0"/>
              <a:t> per tower</a:t>
            </a:r>
            <a:r>
              <a:rPr lang="en-US" sz="2000" dirty="0"/>
              <a:t> </a:t>
            </a:r>
          </a:p>
          <a:p>
            <a:r>
              <a:rPr lang="en-US" sz="2400" dirty="0"/>
              <a:t>Time</a:t>
            </a:r>
            <a:r>
              <a:rPr lang="zh-CN" altLang="en-US" sz="2400" dirty="0"/>
              <a:t> </a:t>
            </a:r>
            <a:r>
              <a:rPr lang="en-US" sz="2400" dirty="0">
                <a:latin typeface="Helvetica" charset="0"/>
                <a:ea typeface="ＭＳ Ｐゴシック" charset="0"/>
              </a:rPr>
              <a:t>parallel</a:t>
            </a:r>
            <a:endParaRPr lang="en-US" sz="2400" dirty="0"/>
          </a:p>
          <a:p>
            <a:pPr lvl="1"/>
            <a:r>
              <a:rPr lang="en-US" sz="2000" dirty="0"/>
              <a:t>8x time multiplexing</a:t>
            </a:r>
          </a:p>
          <a:p>
            <a:pPr lvl="1"/>
            <a:r>
              <a:rPr lang="en-US" sz="2000" dirty="0"/>
              <a:t>25 ns </a:t>
            </a:r>
            <a:r>
              <a:rPr lang="zh-CN" altLang="en-US" sz="2000" dirty="0"/>
              <a:t>→</a:t>
            </a:r>
            <a:r>
              <a:rPr lang="en-US" sz="2000" dirty="0"/>
              <a:t> 200 ns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623761" y="1251899"/>
            <a:ext cx="1554480" cy="10058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 Formatting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/Delivery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723713" y="1251899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Pattern Recognition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823665" y="1251899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Track 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Fitting</a:t>
            </a:r>
          </a:p>
        </p:txBody>
      </p:sp>
      <p:pic>
        <p:nvPicPr>
          <p:cNvPr id="11" name="Picture 4" descr="http://cms.web.cern.ch/sites/cms.web.cern.ch/files/styles/large/public/field/image/CMS_photo_3_courtesy_of_CERN-prv.jpg?itok=90X7bt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299" y="2329494"/>
            <a:ext cx="2095500" cy="13479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/>
          <p:cNvCxnSpPr>
            <a:stCxn id="7" idx="3"/>
            <a:endCxn id="8" idx="1"/>
          </p:cNvCxnSpPr>
          <p:nvPr/>
        </p:nvCxnSpPr>
        <p:spPr>
          <a:xfrm>
            <a:off x="4178241" y="1754819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41019" y="3596195"/>
            <a:ext cx="1554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CMS Tracker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095500" y="1754818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278193" y="1754818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8378145" y="1763963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523809" y="1244020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</a:t>
            </a:r>
          </a:p>
        </p:txBody>
      </p:sp>
      <p:pic>
        <p:nvPicPr>
          <p:cNvPr id="19" name="CMS4-new-animation-new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380324" y="2309401"/>
            <a:ext cx="2011680" cy="155461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46"/>
          <a:stretch/>
        </p:blipFill>
        <p:spPr>
          <a:xfrm>
            <a:off x="4577580" y="4142299"/>
            <a:ext cx="5465695" cy="14517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7580" y="6061127"/>
            <a:ext cx="5204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Huge amount of cabling work without ATCA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772305" y="5642279"/>
            <a:ext cx="1844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ATCA full mesh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00634" y="5642279"/>
            <a:ext cx="1638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Conventional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3414" y="865840"/>
            <a:ext cx="843767" cy="22581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B440AC-E98F-B141-85F3-00727F924A01}"/>
              </a:ext>
            </a:extLst>
          </p:cNvPr>
          <p:cNvSpPr txBox="1"/>
          <p:nvPr/>
        </p:nvSpPr>
        <p:spPr>
          <a:xfrm>
            <a:off x="5890933" y="2340791"/>
            <a:ext cx="24872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charset="0"/>
              </a:rPr>
              <a:t>Associative Memory</a:t>
            </a:r>
            <a:r>
              <a:rPr lang="en-US" dirty="0"/>
              <a:t>, </a:t>
            </a:r>
          </a:p>
          <a:p>
            <a:r>
              <a:rPr lang="en-US" dirty="0"/>
              <a:t>Hough Transform, </a:t>
            </a:r>
          </a:p>
          <a:p>
            <a:r>
              <a:rPr lang="en-US" dirty="0" err="1"/>
              <a:t>Tracklet</a:t>
            </a:r>
            <a:r>
              <a:rPr lang="en-US" dirty="0"/>
              <a:t>, </a:t>
            </a:r>
          </a:p>
          <a:p>
            <a:r>
              <a:rPr lang="en-US" dirty="0"/>
              <a:t>… …</a:t>
            </a:r>
          </a:p>
        </p:txBody>
      </p:sp>
    </p:spTree>
    <p:extLst>
      <p:ext uri="{BB962C8B-B14F-4D97-AF65-F5344CB8AC3E}">
        <p14:creationId xmlns:p14="http://schemas.microsoft.com/office/powerpoint/2010/main" val="44827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dirty="0"/>
              <a:t>Solution :</a:t>
            </a:r>
            <a:r>
              <a:rPr lang="zh-CN" altLang="en-US" sz="4000" dirty="0"/>
              <a:t> </a:t>
            </a:r>
            <a:r>
              <a:rPr lang="en-US" altLang="zh-CN" sz="4000" dirty="0"/>
              <a:t>Associative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38" y="2310724"/>
            <a:ext cx="5818730" cy="4024797"/>
          </a:xfrm>
        </p:spPr>
        <p:txBody>
          <a:bodyPr/>
          <a:lstStyle/>
          <a:p>
            <a:r>
              <a:rPr lang="en-US" sz="2000" dirty="0">
                <a:latin typeface="Helvetica" charset="0"/>
                <a:ea typeface="ＭＳ Ｐゴシック" charset="0"/>
                <a:cs typeface="ＭＳ Ｐゴシック" charset="0"/>
              </a:rPr>
              <a:t>Associative Memory</a:t>
            </a:r>
          </a:p>
          <a:p>
            <a:pPr lvl="1"/>
            <a:r>
              <a:rPr lang="en-US" sz="1600" dirty="0">
                <a:latin typeface="Helvetica" charset="0"/>
                <a:ea typeface="ＭＳ Ｐゴシック" charset="0"/>
                <a:cs typeface="ＭＳ Ｐゴシック" charset="0"/>
              </a:rPr>
              <a:t>B</a:t>
            </a:r>
            <a:r>
              <a:rPr lang="en-US" sz="1600" dirty="0">
                <a:latin typeface="Helvetica" charset="0"/>
                <a:ea typeface="ＭＳ Ｐゴシック" charset="0"/>
              </a:rPr>
              <a:t>ased on </a:t>
            </a:r>
            <a:r>
              <a:rPr lang="en-US" sz="1600" i="1" dirty="0">
                <a:solidFill>
                  <a:srgbClr val="0000FF"/>
                </a:solidFill>
                <a:latin typeface="Helvetica" charset="0"/>
                <a:ea typeface="ＭＳ Ｐゴシック" charset="0"/>
              </a:rPr>
              <a:t>CAM cells to match </a:t>
            </a:r>
            <a:r>
              <a:rPr lang="en-US" sz="1600" dirty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and</a:t>
            </a:r>
            <a:r>
              <a:rPr lang="en-US" sz="1600" i="1" dirty="0">
                <a:solidFill>
                  <a:srgbClr val="0000FF"/>
                </a:solidFill>
                <a:latin typeface="Helvetica" charset="0"/>
                <a:ea typeface="ＭＳ Ｐゴシック" charset="0"/>
              </a:rPr>
              <a:t> majority logic </a:t>
            </a:r>
            <a:r>
              <a:rPr lang="en-US" sz="1600" dirty="0">
                <a:latin typeface="Helvetica" charset="0"/>
                <a:ea typeface="ＭＳ Ｐゴシック" charset="0"/>
              </a:rPr>
              <a:t>to associate hits </a:t>
            </a:r>
            <a:r>
              <a:rPr lang="en-US" altLang="zh-CN" sz="1600" dirty="0">
                <a:latin typeface="Helvetica" charset="0"/>
                <a:ea typeface="ＭＳ Ｐゴシック" charset="0"/>
              </a:rPr>
              <a:t>with</a:t>
            </a:r>
            <a:r>
              <a:rPr lang="zh-CN" altLang="en-US" sz="1600" dirty="0">
                <a:latin typeface="Helvetica" charset="0"/>
                <a:ea typeface="ＭＳ Ｐゴシック" charset="0"/>
              </a:rPr>
              <a:t> </a:t>
            </a:r>
            <a:r>
              <a:rPr lang="en-US" sz="1600" dirty="0">
                <a:latin typeface="Helvetica" charset="0"/>
                <a:ea typeface="ＭＳ Ｐゴシック" charset="0"/>
              </a:rPr>
              <a:t>a set of pre-determined hit patterns that represent allowed track trajectories (</a:t>
            </a:r>
            <a:r>
              <a:rPr lang="en-US" sz="1600" dirty="0">
                <a:solidFill>
                  <a:srgbClr val="FF0000"/>
                </a:solidFill>
                <a:latin typeface="Helvetica" charset="0"/>
                <a:ea typeface="ＭＳ Ｐゴシック" charset="0"/>
              </a:rPr>
              <a:t>massively parallel</a:t>
            </a:r>
            <a:r>
              <a:rPr lang="en-US" sz="1600" dirty="0">
                <a:latin typeface="Helvetica" charset="0"/>
                <a:ea typeface="ＭＳ Ｐゴシック" charset="0"/>
              </a:rPr>
              <a:t>,</a:t>
            </a:r>
            <a:r>
              <a:rPr lang="en-US" sz="1600" dirty="0">
                <a:solidFill>
                  <a:srgbClr val="FF0000"/>
                </a:solidFill>
                <a:latin typeface="Helvetica" charset="0"/>
                <a:ea typeface="ＭＳ Ｐゴシック" charset="0"/>
              </a:rPr>
              <a:t> </a:t>
            </a:r>
            <a:r>
              <a:rPr lang="en-US" sz="1600" i="1" dirty="0">
                <a:solidFill>
                  <a:srgbClr val="0000FF"/>
                </a:solidFill>
                <a:latin typeface="Helvetica" charset="0"/>
                <a:ea typeface="ＭＳ Ｐゴシック" charset="0"/>
              </a:rPr>
              <a:t>finishes right after all hits arrive)</a:t>
            </a:r>
            <a:endParaRPr lang="en-US" sz="1600" i="1" dirty="0">
              <a:solidFill>
                <a:srgbClr val="0000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  <a:p>
            <a:endParaRPr lang="en-US" sz="1600" dirty="0">
              <a:latin typeface="Helvetica" charset="0"/>
              <a:ea typeface="ＭＳ Ｐゴシック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623761" y="1251899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 Formatting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/Delivery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723713" y="1251899"/>
            <a:ext cx="1554480" cy="10058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Pattern Recognition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823665" y="1251899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Track 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Fitting</a:t>
            </a:r>
          </a:p>
        </p:txBody>
      </p:sp>
      <p:cxnSp>
        <p:nvCxnSpPr>
          <p:cNvPr id="13" name="Straight Arrow Connector 12"/>
          <p:cNvCxnSpPr>
            <a:stCxn id="7" idx="3"/>
            <a:endCxn id="8" idx="1"/>
          </p:cNvCxnSpPr>
          <p:nvPr/>
        </p:nvCxnSpPr>
        <p:spPr>
          <a:xfrm>
            <a:off x="4178241" y="1754819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095500" y="1754818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278193" y="1754818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8378145" y="1763963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523809" y="1244020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</a:t>
            </a:r>
          </a:p>
        </p:txBody>
      </p:sp>
      <p:pic>
        <p:nvPicPr>
          <p:cNvPr id="4443" name="Picture 444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3414" y="865840"/>
            <a:ext cx="843767" cy="2258197"/>
          </a:xfrm>
          <a:prstGeom prst="rect">
            <a:avLst/>
          </a:prstGeom>
        </p:spPr>
      </p:pic>
      <p:grpSp>
        <p:nvGrpSpPr>
          <p:cNvPr id="1504" name="Group 3"/>
          <p:cNvGrpSpPr>
            <a:grpSpLocks/>
          </p:cNvGrpSpPr>
          <p:nvPr/>
        </p:nvGrpSpPr>
        <p:grpSpPr bwMode="auto">
          <a:xfrm>
            <a:off x="6560219" y="3061139"/>
            <a:ext cx="2805974" cy="1724458"/>
            <a:chOff x="2209800" y="1905000"/>
            <a:chExt cx="4343400" cy="2590800"/>
          </a:xfrm>
        </p:grpSpPr>
        <p:grpSp>
          <p:nvGrpSpPr>
            <p:cNvPr id="1505" name="Group 43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569" name="Right Arrow 1568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70" name="Right Arrow 1569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71" name="Right Arrow 1570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72" name="Right Arrow 1571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73" name="Right Arrow 1572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74" name="Right Arrow 1573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75" name="Right Arrow 1574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76" name="Right Arrow 1575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06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561" name="Right Arrow 1560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62" name="Right Arrow 1561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63" name="Right Arrow 1562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64" name="Right Arrow 1563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65" name="Right Arrow 1564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66" name="Right Arrow 1565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67" name="Right Arrow 1566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68" name="Right Arrow 1567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07" name="Group 53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553" name="Right Arrow 1552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54" name="Right Arrow 1553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55" name="Right Arrow 1554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56" name="Right Arrow 1555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57" name="Right Arrow 1556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58" name="Right Arrow 1557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59" name="Right Arrow 1558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60" name="Right Arrow 1559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08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545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46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47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48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49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50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51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52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09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1537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38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39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40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41" name="Rectangle 1540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42" name="Rectangle 1541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43" name="Rectangle 1542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44" name="Rectangle 1543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10" name="Group 72"/>
            <p:cNvGrpSpPr>
              <a:grpSpLocks/>
            </p:cNvGrpSpPr>
            <p:nvPr/>
          </p:nvGrpSpPr>
          <p:grpSpPr bwMode="auto">
            <a:xfrm>
              <a:off x="3657600" y="3276600"/>
              <a:ext cx="2895600" cy="533400"/>
              <a:chOff x="2667000" y="2514600"/>
              <a:chExt cx="2895600" cy="533400"/>
            </a:xfrm>
          </p:grpSpPr>
          <p:sp>
            <p:nvSpPr>
              <p:cNvPr id="1529" name="Rectangle 19"/>
              <p:cNvSpPr/>
              <p:nvPr/>
            </p:nvSpPr>
            <p:spPr>
              <a:xfrm>
                <a:off x="2667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30" name="Rectangle 20"/>
              <p:cNvSpPr/>
              <p:nvPr/>
            </p:nvSpPr>
            <p:spPr>
              <a:xfrm>
                <a:off x="3048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31" name="Rectangle 21"/>
              <p:cNvSpPr/>
              <p:nvPr/>
            </p:nvSpPr>
            <p:spPr>
              <a:xfrm>
                <a:off x="3429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32" name="Rectangle 22"/>
              <p:cNvSpPr/>
              <p:nvPr/>
            </p:nvSpPr>
            <p:spPr>
              <a:xfrm>
                <a:off x="3810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33" name="Rectangle 23"/>
              <p:cNvSpPr/>
              <p:nvPr/>
            </p:nvSpPr>
            <p:spPr>
              <a:xfrm>
                <a:off x="4191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34" name="Rectangle 24"/>
              <p:cNvSpPr/>
              <p:nvPr/>
            </p:nvSpPr>
            <p:spPr>
              <a:xfrm>
                <a:off x="4572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35" name="Rectangle 25"/>
              <p:cNvSpPr/>
              <p:nvPr/>
            </p:nvSpPr>
            <p:spPr>
              <a:xfrm>
                <a:off x="4953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36" name="Rectangle 26"/>
              <p:cNvSpPr/>
              <p:nvPr/>
            </p:nvSpPr>
            <p:spPr>
              <a:xfrm>
                <a:off x="5334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11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1521" name="Rectangle 11"/>
              <p:cNvSpPr/>
              <p:nvPr/>
            </p:nvSpPr>
            <p:spPr>
              <a:xfrm>
                <a:off x="2667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22" name="Rectangle 12"/>
              <p:cNvSpPr/>
              <p:nvPr/>
            </p:nvSpPr>
            <p:spPr>
              <a:xfrm>
                <a:off x="3048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23" name="Rectangle 13"/>
              <p:cNvSpPr/>
              <p:nvPr/>
            </p:nvSpPr>
            <p:spPr>
              <a:xfrm>
                <a:off x="3429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24" name="Rectangle 14"/>
              <p:cNvSpPr/>
              <p:nvPr/>
            </p:nvSpPr>
            <p:spPr>
              <a:xfrm>
                <a:off x="3810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25" name="Rectangle 15"/>
              <p:cNvSpPr/>
              <p:nvPr/>
            </p:nvSpPr>
            <p:spPr>
              <a:xfrm>
                <a:off x="4191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26" name="Rectangle 16"/>
              <p:cNvSpPr/>
              <p:nvPr/>
            </p:nvSpPr>
            <p:spPr>
              <a:xfrm>
                <a:off x="4572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27" name="Rectangle 17"/>
              <p:cNvSpPr/>
              <p:nvPr/>
            </p:nvSpPr>
            <p:spPr>
              <a:xfrm>
                <a:off x="4953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28" name="Rectangle 18"/>
              <p:cNvSpPr/>
              <p:nvPr/>
            </p:nvSpPr>
            <p:spPr>
              <a:xfrm>
                <a:off x="5334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12" name="Group 74"/>
            <p:cNvGrpSpPr>
              <a:grpSpLocks/>
            </p:cNvGrpSpPr>
            <p:nvPr/>
          </p:nvGrpSpPr>
          <p:grpSpPr bwMode="auto">
            <a:xfrm>
              <a:off x="3657600" y="1905000"/>
              <a:ext cx="2895600" cy="533400"/>
              <a:chOff x="2667000" y="1143000"/>
              <a:chExt cx="2895600" cy="533400"/>
            </a:xfrm>
          </p:grpSpPr>
          <p:sp>
            <p:nvSpPr>
              <p:cNvPr id="1513" name="Rectangle 3"/>
              <p:cNvSpPr/>
              <p:nvPr/>
            </p:nvSpPr>
            <p:spPr>
              <a:xfrm>
                <a:off x="2667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14" name="Rectangle 4"/>
              <p:cNvSpPr/>
              <p:nvPr/>
            </p:nvSpPr>
            <p:spPr>
              <a:xfrm>
                <a:off x="3048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15" name="Rectangle 5"/>
              <p:cNvSpPr/>
              <p:nvPr/>
            </p:nvSpPr>
            <p:spPr>
              <a:xfrm>
                <a:off x="3429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16" name="Rectangle 6"/>
              <p:cNvSpPr/>
              <p:nvPr/>
            </p:nvSpPr>
            <p:spPr>
              <a:xfrm>
                <a:off x="3810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17" name="Rectangle 7"/>
              <p:cNvSpPr/>
              <p:nvPr/>
            </p:nvSpPr>
            <p:spPr>
              <a:xfrm>
                <a:off x="4191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18" name="Rectangle 8"/>
              <p:cNvSpPr/>
              <p:nvPr/>
            </p:nvSpPr>
            <p:spPr>
              <a:xfrm>
                <a:off x="4572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19" name="Rectangle 9"/>
              <p:cNvSpPr/>
              <p:nvPr/>
            </p:nvSpPr>
            <p:spPr>
              <a:xfrm>
                <a:off x="4953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20" name="Rectangle 10"/>
              <p:cNvSpPr/>
              <p:nvPr/>
            </p:nvSpPr>
            <p:spPr>
              <a:xfrm>
                <a:off x="5334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</p:grpSp>
      <p:grpSp>
        <p:nvGrpSpPr>
          <p:cNvPr id="1577" name="Group 77"/>
          <p:cNvGrpSpPr>
            <a:grpSpLocks/>
          </p:cNvGrpSpPr>
          <p:nvPr/>
        </p:nvGrpSpPr>
        <p:grpSpPr bwMode="auto">
          <a:xfrm>
            <a:off x="5716115" y="2817204"/>
            <a:ext cx="3642844" cy="1978055"/>
            <a:chOff x="914400" y="1524000"/>
            <a:chExt cx="5638800" cy="2971800"/>
          </a:xfrm>
        </p:grpSpPr>
        <p:grpSp>
          <p:nvGrpSpPr>
            <p:cNvPr id="1578" name="Group 43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1645" name="Right Arrow 1644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46" name="Right Arrow 1645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47" name="Right Arrow 1646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48" name="Right Arrow 1647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49" name="Right Arrow 1648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50" name="Right Arrow 1649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51" name="Right Arrow 1650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52" name="Right Arrow 1651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79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637" name="Right Arrow 1636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38" name="Right Arrow 1637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39" name="Right Arrow 1638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40" name="Right Arrow 1639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41" name="Right Arrow 1640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42" name="Right Arrow 1641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43" name="Right Arrow 1642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44" name="Right Arrow 1643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80" name="Group 53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629" name="Right Arrow 1628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30" name="Right Arrow 1629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31" name="Right Arrow 1630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32" name="Right Arrow 1631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33" name="Right Arrow 1632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34" name="Right Arrow 1633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35" name="Right Arrow 1634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36" name="Right Arrow 1635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81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621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22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23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24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25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26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27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28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82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1613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14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15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16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17" name="Rectangle 1616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18" name="Rectangle 1617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19" name="Rectangle 1618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20" name="Rectangle 1619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83" name="Group 72"/>
            <p:cNvGrpSpPr>
              <a:grpSpLocks/>
            </p:cNvGrpSpPr>
            <p:nvPr/>
          </p:nvGrpSpPr>
          <p:grpSpPr bwMode="auto">
            <a:xfrm>
              <a:off x="3657600" y="3276600"/>
              <a:ext cx="2895600" cy="533400"/>
              <a:chOff x="2667000" y="2514600"/>
              <a:chExt cx="2895600" cy="533400"/>
            </a:xfrm>
          </p:grpSpPr>
          <p:sp>
            <p:nvSpPr>
              <p:cNvPr id="1605" name="Rectangle 19"/>
              <p:cNvSpPr/>
              <p:nvPr/>
            </p:nvSpPr>
            <p:spPr>
              <a:xfrm>
                <a:off x="2667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06" name="Rectangle 20"/>
              <p:cNvSpPr/>
              <p:nvPr/>
            </p:nvSpPr>
            <p:spPr>
              <a:xfrm>
                <a:off x="3048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07" name="Rectangle 21"/>
              <p:cNvSpPr/>
              <p:nvPr/>
            </p:nvSpPr>
            <p:spPr>
              <a:xfrm>
                <a:off x="3429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08" name="Rectangle 22"/>
              <p:cNvSpPr/>
              <p:nvPr/>
            </p:nvSpPr>
            <p:spPr>
              <a:xfrm>
                <a:off x="3810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09" name="Rectangle 23"/>
              <p:cNvSpPr/>
              <p:nvPr/>
            </p:nvSpPr>
            <p:spPr>
              <a:xfrm>
                <a:off x="4191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10" name="Rectangle 24"/>
              <p:cNvSpPr/>
              <p:nvPr/>
            </p:nvSpPr>
            <p:spPr>
              <a:xfrm>
                <a:off x="4572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11" name="Rectangle 25"/>
              <p:cNvSpPr/>
              <p:nvPr/>
            </p:nvSpPr>
            <p:spPr>
              <a:xfrm>
                <a:off x="4953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12" name="Rectangle 26"/>
              <p:cNvSpPr/>
              <p:nvPr/>
            </p:nvSpPr>
            <p:spPr>
              <a:xfrm>
                <a:off x="5334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84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1597" name="Rectangle 11"/>
              <p:cNvSpPr/>
              <p:nvPr/>
            </p:nvSpPr>
            <p:spPr>
              <a:xfrm>
                <a:off x="2667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98" name="Rectangle 12"/>
              <p:cNvSpPr/>
              <p:nvPr/>
            </p:nvSpPr>
            <p:spPr>
              <a:xfrm>
                <a:off x="3048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99" name="Rectangle 13"/>
              <p:cNvSpPr/>
              <p:nvPr/>
            </p:nvSpPr>
            <p:spPr>
              <a:xfrm>
                <a:off x="3429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00" name="Rectangle 14"/>
              <p:cNvSpPr/>
              <p:nvPr/>
            </p:nvSpPr>
            <p:spPr>
              <a:xfrm>
                <a:off x="3810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01" name="Rectangle 15"/>
              <p:cNvSpPr/>
              <p:nvPr/>
            </p:nvSpPr>
            <p:spPr>
              <a:xfrm>
                <a:off x="4191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02" name="Rectangle 16"/>
              <p:cNvSpPr/>
              <p:nvPr/>
            </p:nvSpPr>
            <p:spPr>
              <a:xfrm>
                <a:off x="4572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03" name="Rectangle 17"/>
              <p:cNvSpPr/>
              <p:nvPr/>
            </p:nvSpPr>
            <p:spPr>
              <a:xfrm>
                <a:off x="4953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04" name="Rectangle 18"/>
              <p:cNvSpPr/>
              <p:nvPr/>
            </p:nvSpPr>
            <p:spPr>
              <a:xfrm>
                <a:off x="5334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85" name="Group 74"/>
            <p:cNvGrpSpPr>
              <a:grpSpLocks/>
            </p:cNvGrpSpPr>
            <p:nvPr/>
          </p:nvGrpSpPr>
          <p:grpSpPr bwMode="auto">
            <a:xfrm>
              <a:off x="3657600" y="1905000"/>
              <a:ext cx="2895600" cy="533400"/>
              <a:chOff x="2667000" y="1143000"/>
              <a:chExt cx="2895600" cy="533400"/>
            </a:xfrm>
          </p:grpSpPr>
          <p:sp>
            <p:nvSpPr>
              <p:cNvPr id="1589" name="Rectangle 3"/>
              <p:cNvSpPr/>
              <p:nvPr/>
            </p:nvSpPr>
            <p:spPr>
              <a:xfrm>
                <a:off x="2667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90" name="Rectangle 4"/>
              <p:cNvSpPr/>
              <p:nvPr/>
            </p:nvSpPr>
            <p:spPr>
              <a:xfrm>
                <a:off x="3048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91" name="Rectangle 5"/>
              <p:cNvSpPr/>
              <p:nvPr/>
            </p:nvSpPr>
            <p:spPr>
              <a:xfrm>
                <a:off x="3429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92" name="Rectangle 6"/>
              <p:cNvSpPr/>
              <p:nvPr/>
            </p:nvSpPr>
            <p:spPr>
              <a:xfrm>
                <a:off x="3810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93" name="Rectangle 7"/>
              <p:cNvSpPr/>
              <p:nvPr/>
            </p:nvSpPr>
            <p:spPr>
              <a:xfrm>
                <a:off x="4191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94" name="Rectangle 8"/>
              <p:cNvSpPr/>
              <p:nvPr/>
            </p:nvSpPr>
            <p:spPr>
              <a:xfrm>
                <a:off x="4572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95" name="Rectangle 9"/>
              <p:cNvSpPr/>
              <p:nvPr/>
            </p:nvSpPr>
            <p:spPr>
              <a:xfrm>
                <a:off x="4953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96" name="Rectangle 10"/>
              <p:cNvSpPr/>
              <p:nvPr/>
            </p:nvSpPr>
            <p:spPr>
              <a:xfrm>
                <a:off x="5334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86" name="Group 76"/>
            <p:cNvGrpSpPr>
              <a:grpSpLocks/>
            </p:cNvGrpSpPr>
            <p:nvPr/>
          </p:nvGrpSpPr>
          <p:grpSpPr bwMode="auto">
            <a:xfrm>
              <a:off x="914400" y="1524000"/>
              <a:ext cx="1103495" cy="1219200"/>
              <a:chOff x="6553200" y="685800"/>
              <a:chExt cx="1103495" cy="1219200"/>
            </a:xfrm>
          </p:grpSpPr>
          <p:sp>
            <p:nvSpPr>
              <p:cNvPr id="1587" name="6-Point Star 1586"/>
              <p:cNvSpPr/>
              <p:nvPr/>
            </p:nvSpPr>
            <p:spPr>
              <a:xfrm>
                <a:off x="6553200" y="685800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588" name="TextBox 88"/>
              <p:cNvSpPr txBox="1">
                <a:spLocks noChangeArrowheads="1"/>
              </p:cNvSpPr>
              <p:nvPr/>
            </p:nvSpPr>
            <p:spPr bwMode="auto">
              <a:xfrm>
                <a:off x="6636382" y="1033790"/>
                <a:ext cx="1020313" cy="50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1</a:t>
                </a:r>
              </a:p>
              <a:p>
                <a:r>
                  <a:rPr lang="en-US" sz="800"/>
                  <a:t>Address 4</a:t>
                </a:r>
              </a:p>
            </p:txBody>
          </p:sp>
        </p:grpSp>
      </p:grpSp>
      <p:grpSp>
        <p:nvGrpSpPr>
          <p:cNvPr id="1653" name="Group 153"/>
          <p:cNvGrpSpPr>
            <a:grpSpLocks/>
          </p:cNvGrpSpPr>
          <p:nvPr/>
        </p:nvGrpSpPr>
        <p:grpSpPr bwMode="auto">
          <a:xfrm>
            <a:off x="5724493" y="2807542"/>
            <a:ext cx="3642844" cy="1978055"/>
            <a:chOff x="914400" y="1524000"/>
            <a:chExt cx="5638800" cy="2971800"/>
          </a:xfrm>
        </p:grpSpPr>
        <p:grpSp>
          <p:nvGrpSpPr>
            <p:cNvPr id="1654" name="Group 43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1721" name="Right Arrow 1720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22" name="Right Arrow 1721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23" name="Right Arrow 1722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24" name="Right Arrow 1723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25" name="Right Arrow 1724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26" name="Right Arrow 1725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27" name="Right Arrow 1726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28" name="Right Arrow 1727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655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713" name="Right Arrow 1712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14" name="Right Arrow 1713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15" name="Right Arrow 1714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16" name="Right Arrow 1715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17" name="Right Arrow 1716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18" name="Right Arrow 1717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19" name="Right Arrow 1718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20" name="Right Arrow 1719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656" name="Group 53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705" name="Right Arrow 1704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06" name="Right Arrow 1705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07" name="Right Arrow 1706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08" name="Right Arrow 1707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09" name="Right Arrow 1708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10" name="Right Arrow 1709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11" name="Right Arrow 1710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12" name="Right Arrow 1711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657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697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98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99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00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01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02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03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04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658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1689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90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91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92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93" name="Rectangle 1692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94" name="Rectangle 1693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95" name="Rectangle 1694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96" name="Rectangle 1695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659" name="Group 72"/>
            <p:cNvGrpSpPr>
              <a:grpSpLocks/>
            </p:cNvGrpSpPr>
            <p:nvPr/>
          </p:nvGrpSpPr>
          <p:grpSpPr bwMode="auto">
            <a:xfrm>
              <a:off x="3657600" y="3276600"/>
              <a:ext cx="2895600" cy="533400"/>
              <a:chOff x="2667000" y="2514600"/>
              <a:chExt cx="2895600" cy="533400"/>
            </a:xfrm>
          </p:grpSpPr>
          <p:sp>
            <p:nvSpPr>
              <p:cNvPr id="1681" name="Rectangle 19"/>
              <p:cNvSpPr/>
              <p:nvPr/>
            </p:nvSpPr>
            <p:spPr>
              <a:xfrm>
                <a:off x="2667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82" name="Rectangle 20"/>
              <p:cNvSpPr/>
              <p:nvPr/>
            </p:nvSpPr>
            <p:spPr>
              <a:xfrm>
                <a:off x="3048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83" name="Rectangle 21"/>
              <p:cNvSpPr/>
              <p:nvPr/>
            </p:nvSpPr>
            <p:spPr>
              <a:xfrm>
                <a:off x="3429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84" name="Rectangle 22"/>
              <p:cNvSpPr/>
              <p:nvPr/>
            </p:nvSpPr>
            <p:spPr>
              <a:xfrm>
                <a:off x="3810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85" name="Rectangle 23"/>
              <p:cNvSpPr/>
              <p:nvPr/>
            </p:nvSpPr>
            <p:spPr>
              <a:xfrm>
                <a:off x="4191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86" name="Rectangle 24"/>
              <p:cNvSpPr/>
              <p:nvPr/>
            </p:nvSpPr>
            <p:spPr>
              <a:xfrm>
                <a:off x="4572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87" name="Rectangle 25"/>
              <p:cNvSpPr/>
              <p:nvPr/>
            </p:nvSpPr>
            <p:spPr>
              <a:xfrm>
                <a:off x="4953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88" name="Rectangle 26"/>
              <p:cNvSpPr/>
              <p:nvPr/>
            </p:nvSpPr>
            <p:spPr>
              <a:xfrm>
                <a:off x="5334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660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1673" name="Rectangle 11"/>
              <p:cNvSpPr/>
              <p:nvPr/>
            </p:nvSpPr>
            <p:spPr>
              <a:xfrm>
                <a:off x="2667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74" name="Rectangle 12"/>
              <p:cNvSpPr/>
              <p:nvPr/>
            </p:nvSpPr>
            <p:spPr>
              <a:xfrm>
                <a:off x="3048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75" name="Rectangle 13"/>
              <p:cNvSpPr/>
              <p:nvPr/>
            </p:nvSpPr>
            <p:spPr>
              <a:xfrm>
                <a:off x="3429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76" name="Rectangle 14"/>
              <p:cNvSpPr/>
              <p:nvPr/>
            </p:nvSpPr>
            <p:spPr>
              <a:xfrm>
                <a:off x="3810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77" name="Rectangle 15"/>
              <p:cNvSpPr/>
              <p:nvPr/>
            </p:nvSpPr>
            <p:spPr>
              <a:xfrm>
                <a:off x="4191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78" name="Rectangle 16"/>
              <p:cNvSpPr/>
              <p:nvPr/>
            </p:nvSpPr>
            <p:spPr>
              <a:xfrm>
                <a:off x="4572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79" name="Rectangle 17"/>
              <p:cNvSpPr/>
              <p:nvPr/>
            </p:nvSpPr>
            <p:spPr>
              <a:xfrm>
                <a:off x="4953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80" name="Rectangle 18"/>
              <p:cNvSpPr/>
              <p:nvPr/>
            </p:nvSpPr>
            <p:spPr>
              <a:xfrm>
                <a:off x="5334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1661" name="Rectangle 3"/>
            <p:cNvSpPr/>
            <p:nvPr/>
          </p:nvSpPr>
          <p:spPr>
            <a:xfrm>
              <a:off x="3657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662" name="Rectangle 4"/>
            <p:cNvSpPr/>
            <p:nvPr/>
          </p:nvSpPr>
          <p:spPr>
            <a:xfrm>
              <a:off x="4038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663" name="Rectangle 5"/>
            <p:cNvSpPr/>
            <p:nvPr/>
          </p:nvSpPr>
          <p:spPr>
            <a:xfrm>
              <a:off x="4419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664" name="Rectangle 6"/>
            <p:cNvSpPr/>
            <p:nvPr/>
          </p:nvSpPr>
          <p:spPr>
            <a:xfrm>
              <a:off x="4800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665" name="Rectangle 7"/>
            <p:cNvSpPr/>
            <p:nvPr/>
          </p:nvSpPr>
          <p:spPr>
            <a:xfrm>
              <a:off x="5181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666" name="Rectangle 8"/>
            <p:cNvSpPr/>
            <p:nvPr/>
          </p:nvSpPr>
          <p:spPr>
            <a:xfrm>
              <a:off x="5562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667" name="Rectangle 9"/>
            <p:cNvSpPr/>
            <p:nvPr/>
          </p:nvSpPr>
          <p:spPr>
            <a:xfrm>
              <a:off x="5943600" y="19050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668" name="Rectangle 10"/>
            <p:cNvSpPr/>
            <p:nvPr/>
          </p:nvSpPr>
          <p:spPr>
            <a:xfrm>
              <a:off x="6324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669" name="TextBox 169"/>
            <p:cNvSpPr txBox="1">
              <a:spLocks noChangeArrowheads="1"/>
            </p:cNvSpPr>
            <p:nvPr/>
          </p:nvSpPr>
          <p:spPr bwMode="auto">
            <a:xfrm rot="16200000">
              <a:off x="5725272" y="2059565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grpSp>
          <p:nvGrpSpPr>
            <p:cNvPr id="1670" name="Group 75"/>
            <p:cNvGrpSpPr>
              <a:grpSpLocks/>
            </p:cNvGrpSpPr>
            <p:nvPr/>
          </p:nvGrpSpPr>
          <p:grpSpPr bwMode="auto">
            <a:xfrm>
              <a:off x="914400" y="1524000"/>
              <a:ext cx="1103495" cy="1219200"/>
              <a:chOff x="6553200" y="685800"/>
              <a:chExt cx="1103495" cy="1219200"/>
            </a:xfrm>
          </p:grpSpPr>
          <p:sp>
            <p:nvSpPr>
              <p:cNvPr id="1671" name="6-Point Star 1670"/>
              <p:cNvSpPr/>
              <p:nvPr/>
            </p:nvSpPr>
            <p:spPr>
              <a:xfrm>
                <a:off x="6553200" y="685800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672" name="TextBox 172"/>
              <p:cNvSpPr txBox="1">
                <a:spLocks noChangeArrowheads="1"/>
              </p:cNvSpPr>
              <p:nvPr/>
            </p:nvSpPr>
            <p:spPr bwMode="auto">
              <a:xfrm>
                <a:off x="6636382" y="1033790"/>
                <a:ext cx="1020313" cy="50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1</a:t>
                </a:r>
              </a:p>
              <a:p>
                <a:r>
                  <a:rPr lang="en-US" sz="800"/>
                  <a:t>Address 4</a:t>
                </a:r>
              </a:p>
            </p:txBody>
          </p:sp>
        </p:grpSp>
      </p:grpSp>
      <p:grpSp>
        <p:nvGrpSpPr>
          <p:cNvPr id="1729" name="Group 229"/>
          <p:cNvGrpSpPr>
            <a:grpSpLocks/>
          </p:cNvGrpSpPr>
          <p:nvPr/>
        </p:nvGrpSpPr>
        <p:grpSpPr bwMode="auto">
          <a:xfrm>
            <a:off x="6559275" y="3017148"/>
            <a:ext cx="2805974" cy="1775178"/>
            <a:chOff x="2209800" y="1828798"/>
            <a:chExt cx="4343400" cy="2667002"/>
          </a:xfrm>
        </p:grpSpPr>
        <p:grpSp>
          <p:nvGrpSpPr>
            <p:cNvPr id="1730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794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95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96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97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98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99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00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01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731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786" name="Right Arrow 178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87" name="Right Arrow 178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88" name="Right Arrow 178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89" name="Right Arrow 178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90" name="Right Arrow 178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91" name="Right Arrow 179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92" name="Right Arrow 179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93" name="Right Arrow 179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732" name="Group 53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778" name="Right Arrow 1777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79" name="Right Arrow 1778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80" name="Right Arrow 1779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81" name="Right Arrow 1780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82" name="Right Arrow 1781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83" name="Right Arrow 1782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84" name="Right Arrow 1783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85" name="Right Arrow 1784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733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770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71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72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73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74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75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76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77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734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1762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63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64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65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66" name="Rectangle 1765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67" name="Rectangle 1766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68" name="Rectangle 1767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69" name="Rectangle 1768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735" name="Group 72"/>
            <p:cNvGrpSpPr>
              <a:grpSpLocks/>
            </p:cNvGrpSpPr>
            <p:nvPr/>
          </p:nvGrpSpPr>
          <p:grpSpPr bwMode="auto">
            <a:xfrm>
              <a:off x="3657600" y="3276600"/>
              <a:ext cx="2895600" cy="533400"/>
              <a:chOff x="2667000" y="2514600"/>
              <a:chExt cx="2895600" cy="533400"/>
            </a:xfrm>
          </p:grpSpPr>
          <p:sp>
            <p:nvSpPr>
              <p:cNvPr id="1754" name="Rectangle 19"/>
              <p:cNvSpPr/>
              <p:nvPr/>
            </p:nvSpPr>
            <p:spPr>
              <a:xfrm>
                <a:off x="2667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55" name="Rectangle 20"/>
              <p:cNvSpPr/>
              <p:nvPr/>
            </p:nvSpPr>
            <p:spPr>
              <a:xfrm>
                <a:off x="3048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56" name="Rectangle 21"/>
              <p:cNvSpPr/>
              <p:nvPr/>
            </p:nvSpPr>
            <p:spPr>
              <a:xfrm>
                <a:off x="3429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57" name="Rectangle 22"/>
              <p:cNvSpPr/>
              <p:nvPr/>
            </p:nvSpPr>
            <p:spPr>
              <a:xfrm>
                <a:off x="3810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58" name="Rectangle 23"/>
              <p:cNvSpPr/>
              <p:nvPr/>
            </p:nvSpPr>
            <p:spPr>
              <a:xfrm>
                <a:off x="4191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59" name="Rectangle 24"/>
              <p:cNvSpPr/>
              <p:nvPr/>
            </p:nvSpPr>
            <p:spPr>
              <a:xfrm>
                <a:off x="4572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60" name="Rectangle 25"/>
              <p:cNvSpPr/>
              <p:nvPr/>
            </p:nvSpPr>
            <p:spPr>
              <a:xfrm>
                <a:off x="4953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61" name="Rectangle 26"/>
              <p:cNvSpPr/>
              <p:nvPr/>
            </p:nvSpPr>
            <p:spPr>
              <a:xfrm>
                <a:off x="5334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736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1746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47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48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49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50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51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52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53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1737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738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739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740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741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742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743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744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745" name="TextBox 245"/>
            <p:cNvSpPr txBox="1">
              <a:spLocks noChangeArrowheads="1"/>
            </p:cNvSpPr>
            <p:nvPr/>
          </p:nvSpPr>
          <p:spPr bwMode="auto">
            <a:xfrm rot="16200000">
              <a:off x="5725271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</p:grpSp>
      <p:grpSp>
        <p:nvGrpSpPr>
          <p:cNvPr id="1802" name="Group 302"/>
          <p:cNvGrpSpPr>
            <a:grpSpLocks/>
          </p:cNvGrpSpPr>
          <p:nvPr/>
        </p:nvGrpSpPr>
        <p:grpSpPr bwMode="auto">
          <a:xfrm>
            <a:off x="5716115" y="3018145"/>
            <a:ext cx="3642844" cy="1775178"/>
            <a:chOff x="914400" y="1828798"/>
            <a:chExt cx="5638800" cy="2667002"/>
          </a:xfrm>
        </p:grpSpPr>
        <p:grpSp>
          <p:nvGrpSpPr>
            <p:cNvPr id="1803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870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71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72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73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74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75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76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77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804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862" name="Right Arrow 1861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63" name="Right Arrow 1862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64" name="Right Arrow 1863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65" name="Right Arrow 1864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66" name="Right Arrow 1865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67" name="Right Arrow 1866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68" name="Right Arrow 1867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69" name="Right Arrow 1868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805" name="Group 53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1854" name="Right Arrow 185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55" name="Right Arrow 185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56" name="Right Arrow 185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57" name="Right Arrow 185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58" name="Right Arrow 185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59" name="Right Arrow 185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60" name="Right Arrow 185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61" name="Right Arrow 186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806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846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47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48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49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50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51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52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53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807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1838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39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40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41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42" name="Rectangle 1841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43" name="Rectangle 1842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44" name="Rectangle 1843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45" name="Rectangle 1844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808" name="Group 72"/>
            <p:cNvGrpSpPr>
              <a:grpSpLocks/>
            </p:cNvGrpSpPr>
            <p:nvPr/>
          </p:nvGrpSpPr>
          <p:grpSpPr bwMode="auto">
            <a:xfrm>
              <a:off x="3657600" y="3276600"/>
              <a:ext cx="2895600" cy="533400"/>
              <a:chOff x="2667000" y="2514600"/>
              <a:chExt cx="2895600" cy="533400"/>
            </a:xfrm>
          </p:grpSpPr>
          <p:sp>
            <p:nvSpPr>
              <p:cNvPr id="1830" name="Rectangle 19"/>
              <p:cNvSpPr/>
              <p:nvPr/>
            </p:nvSpPr>
            <p:spPr>
              <a:xfrm>
                <a:off x="2667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31" name="Rectangle 20"/>
              <p:cNvSpPr/>
              <p:nvPr/>
            </p:nvSpPr>
            <p:spPr>
              <a:xfrm>
                <a:off x="3048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32" name="Rectangle 21"/>
              <p:cNvSpPr/>
              <p:nvPr/>
            </p:nvSpPr>
            <p:spPr>
              <a:xfrm>
                <a:off x="3429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33" name="Rectangle 22"/>
              <p:cNvSpPr/>
              <p:nvPr/>
            </p:nvSpPr>
            <p:spPr>
              <a:xfrm>
                <a:off x="3810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34" name="Rectangle 23"/>
              <p:cNvSpPr/>
              <p:nvPr/>
            </p:nvSpPr>
            <p:spPr>
              <a:xfrm>
                <a:off x="4191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35" name="Rectangle 24"/>
              <p:cNvSpPr/>
              <p:nvPr/>
            </p:nvSpPr>
            <p:spPr>
              <a:xfrm>
                <a:off x="4572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36" name="Rectangle 25"/>
              <p:cNvSpPr/>
              <p:nvPr/>
            </p:nvSpPr>
            <p:spPr>
              <a:xfrm>
                <a:off x="4953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37" name="Rectangle 26"/>
              <p:cNvSpPr/>
              <p:nvPr/>
            </p:nvSpPr>
            <p:spPr>
              <a:xfrm>
                <a:off x="5334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809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1822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23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24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25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26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27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28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29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1810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11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12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13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14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15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16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17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18" name="TextBox 318"/>
            <p:cNvSpPr txBox="1">
              <a:spLocks noChangeArrowheads="1"/>
            </p:cNvSpPr>
            <p:nvPr/>
          </p:nvSpPr>
          <p:spPr bwMode="auto">
            <a:xfrm rot="16200000">
              <a:off x="5725272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grpSp>
          <p:nvGrpSpPr>
            <p:cNvPr id="1819" name="Group 74"/>
            <p:cNvGrpSpPr>
              <a:grpSpLocks/>
            </p:cNvGrpSpPr>
            <p:nvPr/>
          </p:nvGrpSpPr>
          <p:grpSpPr bwMode="auto">
            <a:xfrm>
              <a:off x="914400" y="2971799"/>
              <a:ext cx="1103495" cy="1219200"/>
              <a:chOff x="6553200" y="685799"/>
              <a:chExt cx="1103495" cy="1219200"/>
            </a:xfrm>
          </p:grpSpPr>
          <p:sp>
            <p:nvSpPr>
              <p:cNvPr id="1820" name="6-Point Star 1819"/>
              <p:cNvSpPr/>
              <p:nvPr/>
            </p:nvSpPr>
            <p:spPr>
              <a:xfrm>
                <a:off x="6553200" y="6857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821" name="TextBox 321"/>
              <p:cNvSpPr txBox="1">
                <a:spLocks noChangeArrowheads="1"/>
              </p:cNvSpPr>
              <p:nvPr/>
            </p:nvSpPr>
            <p:spPr bwMode="auto">
              <a:xfrm>
                <a:off x="6636382" y="1033791"/>
                <a:ext cx="1020313" cy="5086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3</a:t>
                </a:r>
              </a:p>
              <a:p>
                <a:r>
                  <a:rPr lang="en-US" sz="800"/>
                  <a:t>Address 7</a:t>
                </a:r>
              </a:p>
            </p:txBody>
          </p:sp>
        </p:grpSp>
      </p:grpSp>
      <p:grpSp>
        <p:nvGrpSpPr>
          <p:cNvPr id="1878" name="Group 378"/>
          <p:cNvGrpSpPr>
            <a:grpSpLocks/>
          </p:cNvGrpSpPr>
          <p:nvPr/>
        </p:nvGrpSpPr>
        <p:grpSpPr bwMode="auto">
          <a:xfrm>
            <a:off x="5724493" y="3010416"/>
            <a:ext cx="3642844" cy="1775178"/>
            <a:chOff x="914400" y="1828798"/>
            <a:chExt cx="5638800" cy="2667002"/>
          </a:xfrm>
        </p:grpSpPr>
        <p:grpSp>
          <p:nvGrpSpPr>
            <p:cNvPr id="1879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946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47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48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49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50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51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52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53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880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938" name="Right Arrow 1937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39" name="Right Arrow 1938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40" name="Right Arrow 1939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41" name="Right Arrow 1940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42" name="Right Arrow 1941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43" name="Right Arrow 1942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44" name="Right Arrow 1943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45" name="Right Arrow 1944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881" name="Group 53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1930" name="Right Arrow 1929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31" name="Right Arrow 1930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32" name="Right Arrow 1931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33" name="Right Arrow 1932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34" name="Right Arrow 1933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35" name="Right Arrow 1934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36" name="Right Arrow 1935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37" name="Right Arrow 1936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882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922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23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24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25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26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27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28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29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883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1914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15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16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17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18" name="Rectangle 1917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19" name="Rectangle 1918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20" name="Rectangle 1919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21" name="Rectangle 1920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1884" name="Rectangle 1883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885" name="Rectangle 1884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886" name="Rectangle 1885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887" name="Rectangle 1886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888" name="Rectangle 1887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889" name="Rectangle 1888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890" name="Rectangle 1889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891" name="Rectangle 1890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grpSp>
          <p:nvGrpSpPr>
            <p:cNvPr id="1892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1906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07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08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09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10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11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12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13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1893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94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95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96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97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98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99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900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901" name="TextBox 401"/>
            <p:cNvSpPr txBox="1">
              <a:spLocks noChangeArrowheads="1"/>
            </p:cNvSpPr>
            <p:nvPr/>
          </p:nvSpPr>
          <p:spPr bwMode="auto">
            <a:xfrm rot="16200000">
              <a:off x="5725272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1902" name="TextBox 402"/>
            <p:cNvSpPr txBox="1">
              <a:spLocks noChangeArrowheads="1"/>
            </p:cNvSpPr>
            <p:nvPr/>
          </p:nvSpPr>
          <p:spPr bwMode="auto">
            <a:xfrm rot="16200000">
              <a:off x="4582272" y="34648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 dirty="0"/>
                <a:t>Match</a:t>
              </a:r>
              <a:endParaRPr lang="en-US" sz="1050" dirty="0"/>
            </a:p>
          </p:txBody>
        </p:sp>
        <p:grpSp>
          <p:nvGrpSpPr>
            <p:cNvPr id="1903" name="Group 83"/>
            <p:cNvGrpSpPr>
              <a:grpSpLocks/>
            </p:cNvGrpSpPr>
            <p:nvPr/>
          </p:nvGrpSpPr>
          <p:grpSpPr bwMode="auto">
            <a:xfrm>
              <a:off x="914400" y="2971799"/>
              <a:ext cx="1103495" cy="1219200"/>
              <a:chOff x="6553200" y="685799"/>
              <a:chExt cx="1103495" cy="1219200"/>
            </a:xfrm>
          </p:grpSpPr>
          <p:sp>
            <p:nvSpPr>
              <p:cNvPr id="1904" name="6-Point Star 1903"/>
              <p:cNvSpPr/>
              <p:nvPr/>
            </p:nvSpPr>
            <p:spPr>
              <a:xfrm>
                <a:off x="6553200" y="6857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905" name="TextBox 405"/>
              <p:cNvSpPr txBox="1">
                <a:spLocks noChangeArrowheads="1"/>
              </p:cNvSpPr>
              <p:nvPr/>
            </p:nvSpPr>
            <p:spPr bwMode="auto">
              <a:xfrm>
                <a:off x="6636382" y="1033791"/>
                <a:ext cx="1020313" cy="5086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3</a:t>
                </a:r>
              </a:p>
              <a:p>
                <a:r>
                  <a:rPr lang="en-US" sz="800"/>
                  <a:t>Address 7</a:t>
                </a:r>
              </a:p>
            </p:txBody>
          </p:sp>
        </p:grpSp>
      </p:grpSp>
      <p:grpSp>
        <p:nvGrpSpPr>
          <p:cNvPr id="1954" name="Group 454"/>
          <p:cNvGrpSpPr>
            <a:grpSpLocks/>
          </p:cNvGrpSpPr>
          <p:nvPr/>
        </p:nvGrpSpPr>
        <p:grpSpPr bwMode="auto">
          <a:xfrm>
            <a:off x="6560219" y="3010418"/>
            <a:ext cx="2805974" cy="1775178"/>
            <a:chOff x="2209800" y="1828798"/>
            <a:chExt cx="4343400" cy="2667002"/>
          </a:xfrm>
        </p:grpSpPr>
        <p:grpSp>
          <p:nvGrpSpPr>
            <p:cNvPr id="1955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019" name="Right Arrow 84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20" name="Right Arrow 85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21" name="Right Arrow 86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22" name="Right Arrow 87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23" name="Right Arrow 88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24" name="Right Arrow 89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25" name="Right Arrow 90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26" name="Right Arrow 91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956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011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12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13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14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15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16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17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18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957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003" name="Right Arrow 2002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04" name="Right Arrow 2003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05" name="Right Arrow 2004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06" name="Right Arrow 2005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07" name="Right Arrow 2006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08" name="Right Arrow 2007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09" name="Right Arrow 2008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10" name="Right Arrow 2009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958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995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96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97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98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99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00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01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02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959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1987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88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89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90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91" name="Rectangle 1990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92" name="Rectangle 1991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93" name="Rectangle 1992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94" name="Rectangle 1993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1960" name="Rectangle 1959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961" name="Rectangle 1960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962" name="Rectangle 1961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963" name="Rectangle 1962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964" name="Rectangle 1963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965" name="Rectangle 1964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966" name="Rectangle 1965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967" name="Rectangle 1966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grpSp>
          <p:nvGrpSpPr>
            <p:cNvPr id="1968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1979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80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81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82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83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84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85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86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1969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970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971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972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973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974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975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976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977" name="TextBox 477"/>
            <p:cNvSpPr txBox="1">
              <a:spLocks noChangeArrowheads="1"/>
            </p:cNvSpPr>
            <p:nvPr/>
          </p:nvSpPr>
          <p:spPr bwMode="auto">
            <a:xfrm rot="16200000">
              <a:off x="5725271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1978" name="TextBox 478"/>
            <p:cNvSpPr txBox="1">
              <a:spLocks noChangeArrowheads="1"/>
            </p:cNvSpPr>
            <p:nvPr/>
          </p:nvSpPr>
          <p:spPr bwMode="auto">
            <a:xfrm rot="16200000">
              <a:off x="4582272" y="34648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</p:grpSp>
      <p:grpSp>
        <p:nvGrpSpPr>
          <p:cNvPr id="2027" name="Group 527"/>
          <p:cNvGrpSpPr>
            <a:grpSpLocks/>
          </p:cNvGrpSpPr>
          <p:nvPr/>
        </p:nvGrpSpPr>
        <p:grpSpPr bwMode="auto">
          <a:xfrm>
            <a:off x="5723349" y="3018145"/>
            <a:ext cx="3642844" cy="1775178"/>
            <a:chOff x="914400" y="1828798"/>
            <a:chExt cx="5638800" cy="2667002"/>
          </a:xfrm>
        </p:grpSpPr>
        <p:grpSp>
          <p:nvGrpSpPr>
            <p:cNvPr id="2028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2095" name="Right Arrow 84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96" name="Right Arrow 85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97" name="Right Arrow 86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98" name="Right Arrow 87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99" name="Right Arrow 88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00" name="Right Arrow 89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01" name="Right Arrow 90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02" name="Right Arrow 91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029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087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88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89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90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91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92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93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94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030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079" name="Right Arrow 2078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80" name="Right Arrow 2079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81" name="Right Arrow 2080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82" name="Right Arrow 2081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83" name="Right Arrow 2082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84" name="Right Arrow 2083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85" name="Right Arrow 2084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86" name="Right Arrow 2085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031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071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72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73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74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75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76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77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78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032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2063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64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65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66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67" name="Rectangle 2066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68" name="Rectangle 2067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69" name="Rectangle 2068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70" name="Rectangle 2069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2033" name="Rectangle 2032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034" name="Rectangle 2033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035" name="Rectangle 2034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036" name="Rectangle 2035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037" name="Rectangle 2036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038" name="Rectangle 2037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039" name="Rectangle 2038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040" name="Rectangle 2039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grpSp>
          <p:nvGrpSpPr>
            <p:cNvPr id="2041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2055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56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57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58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59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60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61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62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2042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043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044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045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046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047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048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049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050" name="TextBox 550"/>
            <p:cNvSpPr txBox="1">
              <a:spLocks noChangeArrowheads="1"/>
            </p:cNvSpPr>
            <p:nvPr/>
          </p:nvSpPr>
          <p:spPr bwMode="auto">
            <a:xfrm rot="16200000">
              <a:off x="5725272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051" name="TextBox 551"/>
            <p:cNvSpPr txBox="1">
              <a:spLocks noChangeArrowheads="1"/>
            </p:cNvSpPr>
            <p:nvPr/>
          </p:nvSpPr>
          <p:spPr bwMode="auto">
            <a:xfrm rot="16200000">
              <a:off x="4582272" y="34648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grpSp>
          <p:nvGrpSpPr>
            <p:cNvPr id="2052" name="Group 93"/>
            <p:cNvGrpSpPr>
              <a:grpSpLocks/>
            </p:cNvGrpSpPr>
            <p:nvPr/>
          </p:nvGrpSpPr>
          <p:grpSpPr bwMode="auto">
            <a:xfrm>
              <a:off x="914400" y="2971799"/>
              <a:ext cx="1084032" cy="1219200"/>
              <a:chOff x="6553200" y="685799"/>
              <a:chExt cx="1084032" cy="1219200"/>
            </a:xfrm>
          </p:grpSpPr>
          <p:sp>
            <p:nvSpPr>
              <p:cNvPr id="2053" name="6-Point Star 2052"/>
              <p:cNvSpPr/>
              <p:nvPr/>
            </p:nvSpPr>
            <p:spPr>
              <a:xfrm>
                <a:off x="6553200" y="6857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054" name="TextBox 554"/>
              <p:cNvSpPr txBox="1">
                <a:spLocks noChangeArrowheads="1"/>
              </p:cNvSpPr>
              <p:nvPr/>
            </p:nvSpPr>
            <p:spPr bwMode="auto">
              <a:xfrm>
                <a:off x="6636382" y="1033791"/>
                <a:ext cx="1000850" cy="5086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3</a:t>
                </a:r>
              </a:p>
              <a:p>
                <a:r>
                  <a:rPr lang="en-US" sz="800"/>
                  <a:t>Address 9</a:t>
                </a:r>
              </a:p>
            </p:txBody>
          </p:sp>
        </p:grpSp>
      </p:grpSp>
      <p:grpSp>
        <p:nvGrpSpPr>
          <p:cNvPr id="2103" name="Group 603"/>
          <p:cNvGrpSpPr>
            <a:grpSpLocks/>
          </p:cNvGrpSpPr>
          <p:nvPr/>
        </p:nvGrpSpPr>
        <p:grpSpPr bwMode="auto">
          <a:xfrm>
            <a:off x="5716115" y="3018145"/>
            <a:ext cx="3642844" cy="1775178"/>
            <a:chOff x="914400" y="1828798"/>
            <a:chExt cx="5638800" cy="2667002"/>
          </a:xfrm>
        </p:grpSpPr>
        <p:grpSp>
          <p:nvGrpSpPr>
            <p:cNvPr id="2104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2173" name="Right Arrow 84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74" name="Right Arrow 85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75" name="Right Arrow 86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76" name="Right Arrow 87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77" name="Right Arrow 88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78" name="Right Arrow 89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79" name="Right Arrow 90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80" name="Right Arrow 91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105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165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66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67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68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69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70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71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72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106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157" name="Right Arrow 2156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58" name="Right Arrow 2157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59" name="Right Arrow 2158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60" name="Right Arrow 2159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61" name="Right Arrow 2160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62" name="Right Arrow 2161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63" name="Right Arrow 2162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64" name="Right Arrow 2163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107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149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50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51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52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53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54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55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56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108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2141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42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43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44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45" name="Rectangle 2144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46" name="Rectangle 2145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47" name="Rectangle 2146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48" name="Rectangle 2147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2109" name="Rectangle 2108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10" name="Rectangle 2109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11" name="Rectangle 2110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12" name="Rectangle 2111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13" name="Rectangle 2112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14" name="Rectangle 2113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15" name="Rectangle 2114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16" name="Rectangle 2115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grpSp>
          <p:nvGrpSpPr>
            <p:cNvPr id="2117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2133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34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35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36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37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38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39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40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2118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119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120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121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122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123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124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125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126" name="TextBox 626"/>
            <p:cNvSpPr txBox="1">
              <a:spLocks noChangeArrowheads="1"/>
            </p:cNvSpPr>
            <p:nvPr/>
          </p:nvSpPr>
          <p:spPr bwMode="auto">
            <a:xfrm rot="16200000">
              <a:off x="5725272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127" name="TextBox 627"/>
            <p:cNvSpPr txBox="1">
              <a:spLocks noChangeArrowheads="1"/>
            </p:cNvSpPr>
            <p:nvPr/>
          </p:nvSpPr>
          <p:spPr bwMode="auto">
            <a:xfrm rot="16200000">
              <a:off x="4582272" y="34648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128" name="TextBox 628"/>
            <p:cNvSpPr txBox="1">
              <a:spLocks noChangeArrowheads="1"/>
            </p:cNvSpPr>
            <p:nvPr/>
          </p:nvSpPr>
          <p:spPr bwMode="auto">
            <a:xfrm rot="16200000">
              <a:off x="4201272" y="3431169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129" name="TextBox 629"/>
            <p:cNvSpPr txBox="1">
              <a:spLocks noChangeArrowheads="1"/>
            </p:cNvSpPr>
            <p:nvPr/>
          </p:nvSpPr>
          <p:spPr bwMode="auto">
            <a:xfrm rot="16200000">
              <a:off x="5738427" y="3431169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grpSp>
          <p:nvGrpSpPr>
            <p:cNvPr id="2130" name="Group 93"/>
            <p:cNvGrpSpPr>
              <a:grpSpLocks/>
            </p:cNvGrpSpPr>
            <p:nvPr/>
          </p:nvGrpSpPr>
          <p:grpSpPr bwMode="auto">
            <a:xfrm>
              <a:off x="914400" y="2971799"/>
              <a:ext cx="1084032" cy="1219200"/>
              <a:chOff x="6553200" y="685799"/>
              <a:chExt cx="1084032" cy="1219200"/>
            </a:xfrm>
          </p:grpSpPr>
          <p:sp>
            <p:nvSpPr>
              <p:cNvPr id="2131" name="6-Point Star 2130"/>
              <p:cNvSpPr/>
              <p:nvPr/>
            </p:nvSpPr>
            <p:spPr>
              <a:xfrm>
                <a:off x="6553200" y="6857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132" name="TextBox 632"/>
              <p:cNvSpPr txBox="1">
                <a:spLocks noChangeArrowheads="1"/>
              </p:cNvSpPr>
              <p:nvPr/>
            </p:nvSpPr>
            <p:spPr bwMode="auto">
              <a:xfrm>
                <a:off x="6636382" y="1033791"/>
                <a:ext cx="1000850" cy="5086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3</a:t>
                </a:r>
              </a:p>
              <a:p>
                <a:r>
                  <a:rPr lang="en-US" sz="800"/>
                  <a:t>Address 9</a:t>
                </a:r>
              </a:p>
            </p:txBody>
          </p:sp>
        </p:grpSp>
      </p:grpSp>
      <p:grpSp>
        <p:nvGrpSpPr>
          <p:cNvPr id="2181" name="Group 681"/>
          <p:cNvGrpSpPr>
            <a:grpSpLocks/>
          </p:cNvGrpSpPr>
          <p:nvPr/>
        </p:nvGrpSpPr>
        <p:grpSpPr bwMode="auto">
          <a:xfrm>
            <a:off x="6560219" y="3010419"/>
            <a:ext cx="2805974" cy="1775178"/>
            <a:chOff x="2209800" y="1828798"/>
            <a:chExt cx="4343400" cy="2667002"/>
          </a:xfrm>
        </p:grpSpPr>
        <p:grpSp>
          <p:nvGrpSpPr>
            <p:cNvPr id="2182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248" name="Right Arrow 2247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49" name="Right Arrow 2248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50" name="Right Arrow 2249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51" name="Right Arrow 2250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52" name="Right Arrow 2251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53" name="Right Arrow 2252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54" name="Right Arrow 2253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55" name="Right Arrow 2254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183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240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41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42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43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44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45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46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47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184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232" name="Right Arrow 2231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33" name="Right Arrow 2232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34" name="Right Arrow 2233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35" name="Right Arrow 2234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36" name="Right Arrow 2235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37" name="Right Arrow 2236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38" name="Right Arrow 2237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39" name="Right Arrow 2238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185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224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25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26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27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28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29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30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31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186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2216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17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18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19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20" name="Rectangle 2219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21" name="Rectangle 2220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22" name="Rectangle 2221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23" name="Rectangle 2222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2187" name="Rectangle 2186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88" name="Rectangle 2187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89" name="Rectangle 2188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90" name="Rectangle 2189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91" name="Rectangle 2190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92" name="Rectangle 2191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93" name="Rectangle 2192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94" name="Rectangle 2193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grpSp>
          <p:nvGrpSpPr>
            <p:cNvPr id="2195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2208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09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10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11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12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13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14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15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2196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197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198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199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00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01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02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03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04" name="TextBox 704"/>
            <p:cNvSpPr txBox="1">
              <a:spLocks noChangeArrowheads="1"/>
            </p:cNvSpPr>
            <p:nvPr/>
          </p:nvSpPr>
          <p:spPr bwMode="auto">
            <a:xfrm rot="16200000">
              <a:off x="5725271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205" name="TextBox 705"/>
            <p:cNvSpPr txBox="1">
              <a:spLocks noChangeArrowheads="1"/>
            </p:cNvSpPr>
            <p:nvPr/>
          </p:nvSpPr>
          <p:spPr bwMode="auto">
            <a:xfrm rot="16200000">
              <a:off x="4582272" y="34648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206" name="TextBox 706"/>
            <p:cNvSpPr txBox="1">
              <a:spLocks noChangeArrowheads="1"/>
            </p:cNvSpPr>
            <p:nvPr/>
          </p:nvSpPr>
          <p:spPr bwMode="auto">
            <a:xfrm rot="16200000">
              <a:off x="4201272" y="3431169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207" name="TextBox 707"/>
            <p:cNvSpPr txBox="1">
              <a:spLocks noChangeArrowheads="1"/>
            </p:cNvSpPr>
            <p:nvPr/>
          </p:nvSpPr>
          <p:spPr bwMode="auto">
            <a:xfrm rot="16200000">
              <a:off x="5738427" y="3431169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</p:grpSp>
      <p:grpSp>
        <p:nvGrpSpPr>
          <p:cNvPr id="2256" name="Group 756"/>
          <p:cNvGrpSpPr>
            <a:grpSpLocks/>
          </p:cNvGrpSpPr>
          <p:nvPr/>
        </p:nvGrpSpPr>
        <p:grpSpPr bwMode="auto">
          <a:xfrm>
            <a:off x="5721616" y="3010417"/>
            <a:ext cx="3642844" cy="1775178"/>
            <a:chOff x="914400" y="1828798"/>
            <a:chExt cx="5638800" cy="2667002"/>
          </a:xfrm>
        </p:grpSpPr>
        <p:grpSp>
          <p:nvGrpSpPr>
            <p:cNvPr id="2257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326" name="Right Arrow 232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27" name="Right Arrow 232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28" name="Right Arrow 232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29" name="Right Arrow 232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30" name="Right Arrow 232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31" name="Right Arrow 233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32" name="Right Arrow 233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33" name="Right Arrow 233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258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318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19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20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21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22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23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24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25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259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2310" name="Right Arrow 2309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11" name="Right Arrow 2310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12" name="Right Arrow 2311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13" name="Right Arrow 2312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14" name="Right Arrow 2313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15" name="Right Arrow 2314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16" name="Right Arrow 2315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17" name="Right Arrow 2316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260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302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03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04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05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06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07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08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09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261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2294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95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96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97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98" name="Rectangle 2297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99" name="Rectangle 2298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00" name="Rectangle 2299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01" name="Rectangle 2300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2262" name="Rectangle 2261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263" name="Rectangle 2262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264" name="Rectangle 2263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265" name="Rectangle 2264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266" name="Rectangle 2265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267" name="Rectangle 2266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268" name="Rectangle 2267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269" name="Rectangle 2268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grpSp>
          <p:nvGrpSpPr>
            <p:cNvPr id="2270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2286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87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88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89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90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91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92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93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2271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72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73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74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75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76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77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78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79" name="TextBox 779"/>
            <p:cNvSpPr txBox="1">
              <a:spLocks noChangeArrowheads="1"/>
            </p:cNvSpPr>
            <p:nvPr/>
          </p:nvSpPr>
          <p:spPr bwMode="auto">
            <a:xfrm rot="16200000">
              <a:off x="5725272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280" name="TextBox 780"/>
            <p:cNvSpPr txBox="1">
              <a:spLocks noChangeArrowheads="1"/>
            </p:cNvSpPr>
            <p:nvPr/>
          </p:nvSpPr>
          <p:spPr bwMode="auto">
            <a:xfrm rot="16200000">
              <a:off x="4582272" y="34648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281" name="TextBox 781"/>
            <p:cNvSpPr txBox="1">
              <a:spLocks noChangeArrowheads="1"/>
            </p:cNvSpPr>
            <p:nvPr/>
          </p:nvSpPr>
          <p:spPr bwMode="auto">
            <a:xfrm rot="16200000">
              <a:off x="4201272" y="3431169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282" name="TextBox 782"/>
            <p:cNvSpPr txBox="1">
              <a:spLocks noChangeArrowheads="1"/>
            </p:cNvSpPr>
            <p:nvPr/>
          </p:nvSpPr>
          <p:spPr bwMode="auto">
            <a:xfrm rot="16200000">
              <a:off x="5738427" y="3431169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grpSp>
          <p:nvGrpSpPr>
            <p:cNvPr id="2283" name="Group 93"/>
            <p:cNvGrpSpPr>
              <a:grpSpLocks/>
            </p:cNvGrpSpPr>
            <p:nvPr/>
          </p:nvGrpSpPr>
          <p:grpSpPr bwMode="auto">
            <a:xfrm>
              <a:off x="914400" y="2209799"/>
              <a:ext cx="1084032" cy="1219200"/>
              <a:chOff x="6553200" y="685799"/>
              <a:chExt cx="1084032" cy="1219200"/>
            </a:xfrm>
          </p:grpSpPr>
          <p:sp>
            <p:nvSpPr>
              <p:cNvPr id="2284" name="6-Point Star 2283"/>
              <p:cNvSpPr/>
              <p:nvPr/>
            </p:nvSpPr>
            <p:spPr>
              <a:xfrm>
                <a:off x="6553200" y="6857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285" name="TextBox 785"/>
              <p:cNvSpPr txBox="1">
                <a:spLocks noChangeArrowheads="1"/>
              </p:cNvSpPr>
              <p:nvPr/>
            </p:nvSpPr>
            <p:spPr bwMode="auto">
              <a:xfrm>
                <a:off x="6636382" y="1033791"/>
                <a:ext cx="1000850" cy="5086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2</a:t>
                </a:r>
              </a:p>
              <a:p>
                <a:r>
                  <a:rPr lang="en-US" sz="800"/>
                  <a:t>Address 1</a:t>
                </a:r>
              </a:p>
            </p:txBody>
          </p:sp>
        </p:grpSp>
      </p:grpSp>
      <p:grpSp>
        <p:nvGrpSpPr>
          <p:cNvPr id="2334" name="Group 834"/>
          <p:cNvGrpSpPr>
            <a:grpSpLocks/>
          </p:cNvGrpSpPr>
          <p:nvPr/>
        </p:nvGrpSpPr>
        <p:grpSpPr bwMode="auto">
          <a:xfrm>
            <a:off x="5721616" y="3020081"/>
            <a:ext cx="3642844" cy="1775178"/>
            <a:chOff x="914400" y="1828798"/>
            <a:chExt cx="5638800" cy="2667002"/>
          </a:xfrm>
        </p:grpSpPr>
        <p:grpSp>
          <p:nvGrpSpPr>
            <p:cNvPr id="2335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405" name="Right Arrow 2404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06" name="Right Arrow 2405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07" name="Right Arrow 2406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08" name="Right Arrow 2407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09" name="Right Arrow 2408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10" name="Right Arrow 2409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11" name="Right Arrow 2410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12" name="Right Arrow 2411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336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397" name="Right Arrow 2396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98" name="Right Arrow 2397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99" name="Right Arrow 2398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00" name="Right Arrow 2399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01" name="Right Arrow 2400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02" name="Right Arrow 2401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03" name="Right Arrow 2402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04" name="Right Arrow 2403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337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2389" name="Right Arrow 2388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90" name="Right Arrow 2389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91" name="Right Arrow 2390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92" name="Right Arrow 2391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93" name="Right Arrow 2392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94" name="Right Arrow 2393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95" name="Right Arrow 2394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96" name="Right Arrow 2395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338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381" name="Right Arrow 2380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82" name="Right Arrow 2381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83" name="Right Arrow 2382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84" name="Right Arrow 2383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85" name="Right Arrow 2384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86" name="Right Arrow 2385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87" name="Right Arrow 2386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88" name="Right Arrow 2387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339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2373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74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75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76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77" name="Rectangle 31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78" name="Rectangle 32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79" name="Rectangle 33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80" name="Rectangle 34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2340" name="Rectangle 2339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41" name="Rectangle 2340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42" name="Rectangle 2341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43" name="Rectangle 2342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44" name="Rectangle 2343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45" name="Rectangle 2344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46" name="Rectangle 2345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47" name="Rectangle 2346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48" name="Rectangle 2347"/>
            <p:cNvSpPr/>
            <p:nvPr/>
          </p:nvSpPr>
          <p:spPr>
            <a:xfrm>
              <a:off x="3657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49" name="Rectangle 2348"/>
            <p:cNvSpPr/>
            <p:nvPr/>
          </p:nvSpPr>
          <p:spPr>
            <a:xfrm>
              <a:off x="4038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50" name="Rectangle 2349"/>
            <p:cNvSpPr/>
            <p:nvPr/>
          </p:nvSpPr>
          <p:spPr>
            <a:xfrm>
              <a:off x="4419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51" name="Rectangle 2350"/>
            <p:cNvSpPr/>
            <p:nvPr/>
          </p:nvSpPr>
          <p:spPr>
            <a:xfrm>
              <a:off x="4800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52" name="Rectangle 2351"/>
            <p:cNvSpPr/>
            <p:nvPr/>
          </p:nvSpPr>
          <p:spPr>
            <a:xfrm>
              <a:off x="5181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53" name="Rectangle 2352"/>
            <p:cNvSpPr/>
            <p:nvPr/>
          </p:nvSpPr>
          <p:spPr>
            <a:xfrm>
              <a:off x="5562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54" name="Rectangle 2353"/>
            <p:cNvSpPr/>
            <p:nvPr/>
          </p:nvSpPr>
          <p:spPr>
            <a:xfrm>
              <a:off x="5943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55" name="Rectangle 2354"/>
            <p:cNvSpPr/>
            <p:nvPr/>
          </p:nvSpPr>
          <p:spPr>
            <a:xfrm>
              <a:off x="6324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56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357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358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359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360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361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362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363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364" name="TextBox 864"/>
            <p:cNvSpPr txBox="1">
              <a:spLocks noChangeArrowheads="1"/>
            </p:cNvSpPr>
            <p:nvPr/>
          </p:nvSpPr>
          <p:spPr bwMode="auto">
            <a:xfrm rot="16200000">
              <a:off x="5725272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365" name="TextBox 865"/>
            <p:cNvSpPr txBox="1">
              <a:spLocks noChangeArrowheads="1"/>
            </p:cNvSpPr>
            <p:nvPr/>
          </p:nvSpPr>
          <p:spPr bwMode="auto">
            <a:xfrm rot="16200000">
              <a:off x="4582272" y="34648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366" name="TextBox 866"/>
            <p:cNvSpPr txBox="1">
              <a:spLocks noChangeArrowheads="1"/>
            </p:cNvSpPr>
            <p:nvPr/>
          </p:nvSpPr>
          <p:spPr bwMode="auto">
            <a:xfrm rot="16200000">
              <a:off x="4201272" y="3431169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367" name="TextBox 867"/>
            <p:cNvSpPr txBox="1">
              <a:spLocks noChangeArrowheads="1"/>
            </p:cNvSpPr>
            <p:nvPr/>
          </p:nvSpPr>
          <p:spPr bwMode="auto">
            <a:xfrm rot="16200000">
              <a:off x="5738427" y="3431169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grpSp>
          <p:nvGrpSpPr>
            <p:cNvPr id="2368" name="Group 93"/>
            <p:cNvGrpSpPr>
              <a:grpSpLocks/>
            </p:cNvGrpSpPr>
            <p:nvPr/>
          </p:nvGrpSpPr>
          <p:grpSpPr bwMode="auto">
            <a:xfrm>
              <a:off x="914400" y="2209799"/>
              <a:ext cx="1084032" cy="1219200"/>
              <a:chOff x="6553200" y="685799"/>
              <a:chExt cx="1084032" cy="1219200"/>
            </a:xfrm>
          </p:grpSpPr>
          <p:sp>
            <p:nvSpPr>
              <p:cNvPr id="2371" name="6-Point Star 2370"/>
              <p:cNvSpPr/>
              <p:nvPr/>
            </p:nvSpPr>
            <p:spPr>
              <a:xfrm>
                <a:off x="6553200" y="6857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372" name="TextBox 872"/>
              <p:cNvSpPr txBox="1">
                <a:spLocks noChangeArrowheads="1"/>
              </p:cNvSpPr>
              <p:nvPr/>
            </p:nvSpPr>
            <p:spPr bwMode="auto">
              <a:xfrm>
                <a:off x="6636382" y="1033791"/>
                <a:ext cx="1000850" cy="5086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2</a:t>
                </a:r>
              </a:p>
              <a:p>
                <a:r>
                  <a:rPr lang="en-US" sz="800"/>
                  <a:t>Address 1</a:t>
                </a:r>
              </a:p>
            </p:txBody>
          </p:sp>
        </p:grpSp>
        <p:sp>
          <p:nvSpPr>
            <p:cNvPr id="2369" name="TextBox 869"/>
            <p:cNvSpPr txBox="1">
              <a:spLocks noChangeArrowheads="1"/>
            </p:cNvSpPr>
            <p:nvPr/>
          </p:nvSpPr>
          <p:spPr bwMode="auto">
            <a:xfrm rot="16200000">
              <a:off x="3439272" y="27453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370" name="TextBox 870"/>
            <p:cNvSpPr txBox="1">
              <a:spLocks noChangeArrowheads="1"/>
            </p:cNvSpPr>
            <p:nvPr/>
          </p:nvSpPr>
          <p:spPr bwMode="auto">
            <a:xfrm rot="16200000">
              <a:off x="6119427" y="27453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</p:grpSp>
      <p:grpSp>
        <p:nvGrpSpPr>
          <p:cNvPr id="2413" name="Group 913"/>
          <p:cNvGrpSpPr>
            <a:grpSpLocks/>
          </p:cNvGrpSpPr>
          <p:nvPr/>
        </p:nvGrpSpPr>
        <p:grpSpPr bwMode="auto">
          <a:xfrm>
            <a:off x="6562034" y="3015215"/>
            <a:ext cx="2805974" cy="1775178"/>
            <a:chOff x="2209800" y="1828798"/>
            <a:chExt cx="4343400" cy="2667002"/>
          </a:xfrm>
        </p:grpSpPr>
        <p:grpSp>
          <p:nvGrpSpPr>
            <p:cNvPr id="2414" name="Group 7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481" name="Right Arrow 2480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82" name="Right Arrow 2481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83" name="Right Arrow 2482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84" name="Right Arrow 2483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85" name="Right Arrow 2484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86" name="Right Arrow 2485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87" name="Right Arrow 2486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88" name="Right Arrow 2487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415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473" name="Right Arrow 2472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74" name="Right Arrow 2473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75" name="Right Arrow 2474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76" name="Right Arrow 2475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77" name="Right Arrow 2476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78" name="Right Arrow 2477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79" name="Right Arrow 2478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80" name="Right Arrow 2479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416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465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66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67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68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69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70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71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72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417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457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58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59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60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61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62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63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64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418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2449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50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51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52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53" name="Rectangle 2452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54" name="Rectangle 2453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55" name="Rectangle 2454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56" name="Rectangle 2455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2419" name="Rectangle 2418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20" name="Rectangle 2419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21" name="Rectangle 2420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22" name="Rectangle 2421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23" name="Rectangle 2422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24" name="Rectangle 2423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25" name="Rectangle 2424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26" name="Rectangle 2425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27" name="Rectangle 2426"/>
            <p:cNvSpPr/>
            <p:nvPr/>
          </p:nvSpPr>
          <p:spPr>
            <a:xfrm>
              <a:off x="3657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28" name="Rectangle 2427"/>
            <p:cNvSpPr/>
            <p:nvPr/>
          </p:nvSpPr>
          <p:spPr>
            <a:xfrm>
              <a:off x="4038600" y="2590799"/>
              <a:ext cx="228600" cy="5333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29" name="Rectangle 2428"/>
            <p:cNvSpPr/>
            <p:nvPr/>
          </p:nvSpPr>
          <p:spPr>
            <a:xfrm>
              <a:off x="4419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30" name="Rectangle 2429"/>
            <p:cNvSpPr/>
            <p:nvPr/>
          </p:nvSpPr>
          <p:spPr>
            <a:xfrm>
              <a:off x="4800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31" name="Rectangle 2430"/>
            <p:cNvSpPr/>
            <p:nvPr/>
          </p:nvSpPr>
          <p:spPr>
            <a:xfrm>
              <a:off x="5181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32" name="Rectangle 2431"/>
            <p:cNvSpPr/>
            <p:nvPr/>
          </p:nvSpPr>
          <p:spPr>
            <a:xfrm>
              <a:off x="5562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33" name="Rectangle 2432"/>
            <p:cNvSpPr/>
            <p:nvPr/>
          </p:nvSpPr>
          <p:spPr>
            <a:xfrm>
              <a:off x="5943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34" name="Rectangle 2433"/>
            <p:cNvSpPr/>
            <p:nvPr/>
          </p:nvSpPr>
          <p:spPr>
            <a:xfrm>
              <a:off x="6324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35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436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437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438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439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440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441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442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443" name="TextBox 943"/>
            <p:cNvSpPr txBox="1">
              <a:spLocks noChangeArrowheads="1"/>
            </p:cNvSpPr>
            <p:nvPr/>
          </p:nvSpPr>
          <p:spPr bwMode="auto">
            <a:xfrm rot="16200000">
              <a:off x="5725271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444" name="TextBox 944"/>
            <p:cNvSpPr txBox="1">
              <a:spLocks noChangeArrowheads="1"/>
            </p:cNvSpPr>
            <p:nvPr/>
          </p:nvSpPr>
          <p:spPr bwMode="auto">
            <a:xfrm rot="16200000">
              <a:off x="4582272" y="34648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 dirty="0"/>
                <a:t>Match</a:t>
              </a:r>
              <a:endParaRPr lang="en-US" sz="1050" dirty="0"/>
            </a:p>
          </p:txBody>
        </p:sp>
        <p:sp>
          <p:nvSpPr>
            <p:cNvPr id="2445" name="TextBox 945"/>
            <p:cNvSpPr txBox="1">
              <a:spLocks noChangeArrowheads="1"/>
            </p:cNvSpPr>
            <p:nvPr/>
          </p:nvSpPr>
          <p:spPr bwMode="auto">
            <a:xfrm rot="16200000">
              <a:off x="4201272" y="3431169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446" name="TextBox 946"/>
            <p:cNvSpPr txBox="1">
              <a:spLocks noChangeArrowheads="1"/>
            </p:cNvSpPr>
            <p:nvPr/>
          </p:nvSpPr>
          <p:spPr bwMode="auto">
            <a:xfrm rot="16200000">
              <a:off x="5738427" y="3431169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447" name="TextBox 947"/>
            <p:cNvSpPr txBox="1">
              <a:spLocks noChangeArrowheads="1"/>
            </p:cNvSpPr>
            <p:nvPr/>
          </p:nvSpPr>
          <p:spPr bwMode="auto">
            <a:xfrm rot="16200000">
              <a:off x="3439272" y="27453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448" name="TextBox 948"/>
            <p:cNvSpPr txBox="1">
              <a:spLocks noChangeArrowheads="1"/>
            </p:cNvSpPr>
            <p:nvPr/>
          </p:nvSpPr>
          <p:spPr bwMode="auto">
            <a:xfrm rot="16200000">
              <a:off x="6119427" y="27453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</p:grpSp>
      <p:grpSp>
        <p:nvGrpSpPr>
          <p:cNvPr id="2489" name="Group 989"/>
          <p:cNvGrpSpPr>
            <a:grpSpLocks/>
          </p:cNvGrpSpPr>
          <p:nvPr/>
        </p:nvGrpSpPr>
        <p:grpSpPr bwMode="auto">
          <a:xfrm>
            <a:off x="5721616" y="3017150"/>
            <a:ext cx="3642844" cy="1978056"/>
            <a:chOff x="914400" y="1828798"/>
            <a:chExt cx="5638800" cy="2971802"/>
          </a:xfrm>
        </p:grpSpPr>
        <p:grpSp>
          <p:nvGrpSpPr>
            <p:cNvPr id="2490" name="Group 104"/>
            <p:cNvGrpSpPr>
              <a:grpSpLocks/>
            </p:cNvGrpSpPr>
            <p:nvPr/>
          </p:nvGrpSpPr>
          <p:grpSpPr bwMode="auto">
            <a:xfrm>
              <a:off x="2209800" y="1828798"/>
              <a:ext cx="4343400" cy="2667002"/>
              <a:chOff x="2209800" y="1828798"/>
              <a:chExt cx="4343400" cy="2667002"/>
            </a:xfrm>
          </p:grpSpPr>
          <p:grpSp>
            <p:nvGrpSpPr>
              <p:cNvPr id="2494" name="Group 74"/>
              <p:cNvGrpSpPr/>
              <p:nvPr/>
            </p:nvGrpSpPr>
            <p:grpSpPr>
              <a:xfrm>
                <a:off x="2209800" y="27432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2561" name="Right Arrow 2560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62" name="Right Arrow 2561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63" name="Right Arrow 2562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64" name="Right Arrow 2563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65" name="Right Arrow 2564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66" name="Right Arrow 2565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67" name="Right Arrow 2566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68" name="Right Arrow 95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</p:grpSp>
          <p:grpSp>
            <p:nvGrpSpPr>
              <p:cNvPr id="2495" name="Group 44"/>
              <p:cNvGrpSpPr/>
              <p:nvPr/>
            </p:nvGrpSpPr>
            <p:grpSpPr>
              <a:xfrm>
                <a:off x="2209800" y="34290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2553" name="Right Arrow 96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54" name="Right Arrow 97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55" name="Right Arrow 98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56" name="Right Arrow 99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57" name="Right Arrow 100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58" name="Right Arrow 101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59" name="Right Arrow 102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60" name="Right Arrow 103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</p:grpSp>
          <p:grpSp>
            <p:nvGrpSpPr>
              <p:cNvPr id="2496" name="Group 74"/>
              <p:cNvGrpSpPr/>
              <p:nvPr/>
            </p:nvGrpSpPr>
            <p:grpSpPr>
              <a:xfrm>
                <a:off x="2209800" y="20574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2545" name="Right Arrow 2544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46" name="Right Arrow 2545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47" name="Right Arrow 2546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48" name="Right Arrow 2547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49" name="Right Arrow 2548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50" name="Right Arrow 2549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51" name="Right Arrow 2550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52" name="Right Arrow 2551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</p:grpSp>
          <p:grpSp>
            <p:nvGrpSpPr>
              <p:cNvPr id="2497" name="Group 62"/>
              <p:cNvGrpSpPr/>
              <p:nvPr/>
            </p:nvGrpSpPr>
            <p:grpSpPr>
              <a:xfrm>
                <a:off x="2209800" y="41148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2537" name="Right Arrow 2536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38" name="Right Arrow 2537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39" name="Right Arrow 2538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40" name="Right Arrow 2539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41" name="Right Arrow 2540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42" name="Right Arrow 2541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43" name="Right Arrow 2542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44" name="Right Arrow 2543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</p:grpSp>
          <p:grpSp>
            <p:nvGrpSpPr>
              <p:cNvPr id="2498" name="Group 71"/>
              <p:cNvGrpSpPr>
                <a:grpSpLocks/>
              </p:cNvGrpSpPr>
              <p:nvPr/>
            </p:nvGrpSpPr>
            <p:grpSpPr bwMode="auto">
              <a:xfrm>
                <a:off x="3657600" y="3962400"/>
                <a:ext cx="2895600" cy="533400"/>
                <a:chOff x="2667000" y="3200400"/>
                <a:chExt cx="2895600" cy="533400"/>
              </a:xfrm>
            </p:grpSpPr>
            <p:sp>
              <p:nvSpPr>
                <p:cNvPr id="2529" name="Rectangle 27"/>
                <p:cNvSpPr/>
                <p:nvPr/>
              </p:nvSpPr>
              <p:spPr>
                <a:xfrm>
                  <a:off x="2667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30" name="Rectangle 28"/>
                <p:cNvSpPr/>
                <p:nvPr/>
              </p:nvSpPr>
              <p:spPr>
                <a:xfrm>
                  <a:off x="3048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31" name="Rectangle 29"/>
                <p:cNvSpPr/>
                <p:nvPr/>
              </p:nvSpPr>
              <p:spPr>
                <a:xfrm>
                  <a:off x="3429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32" name="Rectangle 30"/>
                <p:cNvSpPr/>
                <p:nvPr/>
              </p:nvSpPr>
              <p:spPr>
                <a:xfrm>
                  <a:off x="3810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33" name="Rectangle 2532"/>
                <p:cNvSpPr/>
                <p:nvPr/>
              </p:nvSpPr>
              <p:spPr>
                <a:xfrm>
                  <a:off x="4191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34" name="Rectangle 2533"/>
                <p:cNvSpPr/>
                <p:nvPr/>
              </p:nvSpPr>
              <p:spPr>
                <a:xfrm>
                  <a:off x="4572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35" name="Rectangle 2534"/>
                <p:cNvSpPr/>
                <p:nvPr/>
              </p:nvSpPr>
              <p:spPr>
                <a:xfrm>
                  <a:off x="4953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36" name="Rectangle 2535"/>
                <p:cNvSpPr/>
                <p:nvPr/>
              </p:nvSpPr>
              <p:spPr>
                <a:xfrm>
                  <a:off x="5334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</p:grpSp>
          <p:sp>
            <p:nvSpPr>
              <p:cNvPr id="2499" name="Rectangle 2498"/>
              <p:cNvSpPr/>
              <p:nvPr/>
            </p:nvSpPr>
            <p:spPr>
              <a:xfrm>
                <a:off x="3657600" y="3276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00" name="Rectangle 2499"/>
              <p:cNvSpPr/>
              <p:nvPr/>
            </p:nvSpPr>
            <p:spPr>
              <a:xfrm>
                <a:off x="4038600" y="3276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01" name="Rectangle 2500"/>
              <p:cNvSpPr/>
              <p:nvPr/>
            </p:nvSpPr>
            <p:spPr>
              <a:xfrm>
                <a:off x="4419600" y="3276600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02" name="Rectangle 2501"/>
              <p:cNvSpPr/>
              <p:nvPr/>
            </p:nvSpPr>
            <p:spPr>
              <a:xfrm>
                <a:off x="4800600" y="3276600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03" name="Rectangle 2502"/>
              <p:cNvSpPr/>
              <p:nvPr/>
            </p:nvSpPr>
            <p:spPr>
              <a:xfrm>
                <a:off x="5181600" y="3276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04" name="Rectangle 2503"/>
              <p:cNvSpPr/>
              <p:nvPr/>
            </p:nvSpPr>
            <p:spPr>
              <a:xfrm>
                <a:off x="5562600" y="3276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05" name="Rectangle 2504"/>
              <p:cNvSpPr/>
              <p:nvPr/>
            </p:nvSpPr>
            <p:spPr>
              <a:xfrm>
                <a:off x="5943600" y="3276600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06" name="Rectangle 2505"/>
              <p:cNvSpPr/>
              <p:nvPr/>
            </p:nvSpPr>
            <p:spPr>
              <a:xfrm>
                <a:off x="6324600" y="3276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07" name="Rectangle 2506"/>
              <p:cNvSpPr/>
              <p:nvPr/>
            </p:nvSpPr>
            <p:spPr>
              <a:xfrm>
                <a:off x="3657600" y="25907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08" name="Rectangle 2507"/>
              <p:cNvSpPr/>
              <p:nvPr/>
            </p:nvSpPr>
            <p:spPr>
              <a:xfrm>
                <a:off x="4038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09" name="Rectangle 2508"/>
              <p:cNvSpPr/>
              <p:nvPr/>
            </p:nvSpPr>
            <p:spPr>
              <a:xfrm>
                <a:off x="4419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10" name="Rectangle 2509"/>
              <p:cNvSpPr/>
              <p:nvPr/>
            </p:nvSpPr>
            <p:spPr>
              <a:xfrm>
                <a:off x="4800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11" name="Rectangle 2510"/>
              <p:cNvSpPr/>
              <p:nvPr/>
            </p:nvSpPr>
            <p:spPr>
              <a:xfrm>
                <a:off x="5181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12" name="Rectangle 2511"/>
              <p:cNvSpPr/>
              <p:nvPr/>
            </p:nvSpPr>
            <p:spPr>
              <a:xfrm>
                <a:off x="5562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13" name="Rectangle 2512"/>
              <p:cNvSpPr/>
              <p:nvPr/>
            </p:nvSpPr>
            <p:spPr>
              <a:xfrm>
                <a:off x="5943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14" name="Rectangle 2513"/>
              <p:cNvSpPr/>
              <p:nvPr/>
            </p:nvSpPr>
            <p:spPr>
              <a:xfrm>
                <a:off x="6324600" y="25907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15" name="Rectangle 3"/>
              <p:cNvSpPr/>
              <p:nvPr/>
            </p:nvSpPr>
            <p:spPr>
              <a:xfrm>
                <a:off x="3657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516" name="Rectangle 2515"/>
              <p:cNvSpPr/>
              <p:nvPr/>
            </p:nvSpPr>
            <p:spPr>
              <a:xfrm>
                <a:off x="4038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517" name="Rectangle 2516"/>
              <p:cNvSpPr/>
              <p:nvPr/>
            </p:nvSpPr>
            <p:spPr>
              <a:xfrm>
                <a:off x="4419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518" name="Rectangle 6"/>
              <p:cNvSpPr/>
              <p:nvPr/>
            </p:nvSpPr>
            <p:spPr>
              <a:xfrm>
                <a:off x="4800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519" name="Rectangle 7"/>
              <p:cNvSpPr/>
              <p:nvPr/>
            </p:nvSpPr>
            <p:spPr>
              <a:xfrm>
                <a:off x="5181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520" name="Rectangle 8"/>
              <p:cNvSpPr/>
              <p:nvPr/>
            </p:nvSpPr>
            <p:spPr>
              <a:xfrm>
                <a:off x="5562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521" name="Rectangle 9"/>
              <p:cNvSpPr/>
              <p:nvPr/>
            </p:nvSpPr>
            <p:spPr>
              <a:xfrm>
                <a:off x="5943600" y="19049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522" name="Rectangle 10"/>
              <p:cNvSpPr/>
              <p:nvPr/>
            </p:nvSpPr>
            <p:spPr>
              <a:xfrm>
                <a:off x="6324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523" name="TextBox 1023"/>
              <p:cNvSpPr txBox="1">
                <a:spLocks noChangeArrowheads="1"/>
              </p:cNvSpPr>
              <p:nvPr/>
            </p:nvSpPr>
            <p:spPr bwMode="auto">
              <a:xfrm rot="16200000">
                <a:off x="5725272" y="2059566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524" name="TextBox 1024"/>
              <p:cNvSpPr txBox="1">
                <a:spLocks noChangeArrowheads="1"/>
              </p:cNvSpPr>
              <p:nvPr/>
            </p:nvSpPr>
            <p:spPr bwMode="auto">
              <a:xfrm rot="16200000">
                <a:off x="4582272" y="3464865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525" name="TextBox 1025"/>
              <p:cNvSpPr txBox="1">
                <a:spLocks noChangeArrowheads="1"/>
              </p:cNvSpPr>
              <p:nvPr/>
            </p:nvSpPr>
            <p:spPr bwMode="auto">
              <a:xfrm rot="16200000">
                <a:off x="4201272" y="3431169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526" name="TextBox 1026"/>
              <p:cNvSpPr txBox="1">
                <a:spLocks noChangeArrowheads="1"/>
              </p:cNvSpPr>
              <p:nvPr/>
            </p:nvSpPr>
            <p:spPr bwMode="auto">
              <a:xfrm rot="16200000">
                <a:off x="5738427" y="3431169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527" name="TextBox 1027"/>
              <p:cNvSpPr txBox="1">
                <a:spLocks noChangeArrowheads="1"/>
              </p:cNvSpPr>
              <p:nvPr/>
            </p:nvSpPr>
            <p:spPr bwMode="auto">
              <a:xfrm rot="16200000">
                <a:off x="3439272" y="2745368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528" name="TextBox 1028"/>
              <p:cNvSpPr txBox="1">
                <a:spLocks noChangeArrowheads="1"/>
              </p:cNvSpPr>
              <p:nvPr/>
            </p:nvSpPr>
            <p:spPr bwMode="auto">
              <a:xfrm rot="16200000">
                <a:off x="6119427" y="2745368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</p:grpSp>
        <p:grpSp>
          <p:nvGrpSpPr>
            <p:cNvPr id="2491" name="Group 93"/>
            <p:cNvGrpSpPr>
              <a:grpSpLocks/>
            </p:cNvGrpSpPr>
            <p:nvPr/>
          </p:nvGrpSpPr>
          <p:grpSpPr bwMode="auto">
            <a:xfrm>
              <a:off x="914400" y="3581400"/>
              <a:ext cx="1103495" cy="1219200"/>
              <a:chOff x="6553200" y="685800"/>
              <a:chExt cx="1103495" cy="1219200"/>
            </a:xfrm>
          </p:grpSpPr>
          <p:sp>
            <p:nvSpPr>
              <p:cNvPr id="2492" name="6-Point Star 2491"/>
              <p:cNvSpPr/>
              <p:nvPr/>
            </p:nvSpPr>
            <p:spPr>
              <a:xfrm>
                <a:off x="6553200" y="685800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493" name="TextBox 993"/>
              <p:cNvSpPr txBox="1">
                <a:spLocks noChangeArrowheads="1"/>
              </p:cNvSpPr>
              <p:nvPr/>
            </p:nvSpPr>
            <p:spPr bwMode="auto">
              <a:xfrm>
                <a:off x="6636382" y="1033790"/>
                <a:ext cx="1020313" cy="50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4</a:t>
                </a:r>
              </a:p>
              <a:p>
                <a:r>
                  <a:rPr lang="en-US" sz="800"/>
                  <a:t>Address 4</a:t>
                </a:r>
              </a:p>
            </p:txBody>
          </p:sp>
        </p:grpSp>
      </p:grpSp>
      <p:grpSp>
        <p:nvGrpSpPr>
          <p:cNvPr id="2569" name="Group 1069"/>
          <p:cNvGrpSpPr>
            <a:grpSpLocks/>
          </p:cNvGrpSpPr>
          <p:nvPr/>
        </p:nvGrpSpPr>
        <p:grpSpPr bwMode="auto">
          <a:xfrm>
            <a:off x="5722405" y="3017150"/>
            <a:ext cx="3642844" cy="1978056"/>
            <a:chOff x="914400" y="1828798"/>
            <a:chExt cx="5638800" cy="2971802"/>
          </a:xfrm>
        </p:grpSpPr>
        <p:grpSp>
          <p:nvGrpSpPr>
            <p:cNvPr id="2570" name="Group 7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642" name="Right Arrow 2641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43" name="Right Arrow 2642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44" name="Right Arrow 2643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45" name="Right Arrow 2644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46" name="Right Arrow 2645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47" name="Right Arrow 2646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48" name="Right Arrow 2647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49" name="Right Arrow 2648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571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634" name="Right Arrow 263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35" name="Right Arrow 263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36" name="Right Arrow 263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37" name="Right Arrow 263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38" name="Right Arrow 263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39" name="Right Arrow 263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40" name="Right Arrow 263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41" name="Right Arrow 264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572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626" name="Right Arrow 262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27" name="Right Arrow 262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28" name="Right Arrow 262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29" name="Right Arrow 262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30" name="Right Arrow 262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31" name="Right Arrow 263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32" name="Right Arrow 263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33" name="Right Arrow 263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573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618" name="Right Arrow 2617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19" name="Right Arrow 2618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20" name="Right Arrow 2619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21" name="Right Arrow 2620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22" name="Right Arrow 2621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23" name="Right Arrow 2622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24" name="Right Arrow 2623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25" name="Right Arrow 2624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2574" name="Rectangle 2573"/>
            <p:cNvSpPr/>
            <p:nvPr/>
          </p:nvSpPr>
          <p:spPr>
            <a:xfrm>
              <a:off x="3657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75" name="Rectangle 2574"/>
            <p:cNvSpPr/>
            <p:nvPr/>
          </p:nvSpPr>
          <p:spPr>
            <a:xfrm>
              <a:off x="4038600" y="39624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76" name="Rectangle 2575"/>
            <p:cNvSpPr/>
            <p:nvPr/>
          </p:nvSpPr>
          <p:spPr>
            <a:xfrm>
              <a:off x="4419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77" name="Rectangle 2576"/>
            <p:cNvSpPr/>
            <p:nvPr/>
          </p:nvSpPr>
          <p:spPr>
            <a:xfrm>
              <a:off x="4800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78" name="Rectangle 2577"/>
            <p:cNvSpPr/>
            <p:nvPr/>
          </p:nvSpPr>
          <p:spPr>
            <a:xfrm>
              <a:off x="5181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79" name="Rectangle 2578"/>
            <p:cNvSpPr/>
            <p:nvPr/>
          </p:nvSpPr>
          <p:spPr>
            <a:xfrm>
              <a:off x="5562600" y="39624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80" name="Rectangle 2579"/>
            <p:cNvSpPr/>
            <p:nvPr/>
          </p:nvSpPr>
          <p:spPr>
            <a:xfrm>
              <a:off x="5943600" y="39624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81" name="Rectangle 2580"/>
            <p:cNvSpPr/>
            <p:nvPr/>
          </p:nvSpPr>
          <p:spPr>
            <a:xfrm>
              <a:off x="6324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82" name="Rectangle 2581"/>
            <p:cNvSpPr/>
            <p:nvPr/>
          </p:nvSpPr>
          <p:spPr>
            <a:xfrm>
              <a:off x="3657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83" name="Rectangle 2582"/>
            <p:cNvSpPr/>
            <p:nvPr/>
          </p:nvSpPr>
          <p:spPr>
            <a:xfrm>
              <a:off x="4038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84" name="Rectangle 2583"/>
            <p:cNvSpPr/>
            <p:nvPr/>
          </p:nvSpPr>
          <p:spPr>
            <a:xfrm>
              <a:off x="4419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85" name="Rectangle 2584"/>
            <p:cNvSpPr/>
            <p:nvPr/>
          </p:nvSpPr>
          <p:spPr>
            <a:xfrm>
              <a:off x="4800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86" name="Rectangle 2585"/>
            <p:cNvSpPr/>
            <p:nvPr/>
          </p:nvSpPr>
          <p:spPr>
            <a:xfrm>
              <a:off x="5181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87" name="Rectangle 2586"/>
            <p:cNvSpPr/>
            <p:nvPr/>
          </p:nvSpPr>
          <p:spPr>
            <a:xfrm>
              <a:off x="5562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88" name="Rectangle 2587"/>
            <p:cNvSpPr/>
            <p:nvPr/>
          </p:nvSpPr>
          <p:spPr>
            <a:xfrm>
              <a:off x="5943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89" name="Rectangle 2588"/>
            <p:cNvSpPr/>
            <p:nvPr/>
          </p:nvSpPr>
          <p:spPr>
            <a:xfrm>
              <a:off x="6324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90" name="Rectangle 2589"/>
            <p:cNvSpPr/>
            <p:nvPr/>
          </p:nvSpPr>
          <p:spPr>
            <a:xfrm>
              <a:off x="3657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91" name="Rectangle 2590"/>
            <p:cNvSpPr/>
            <p:nvPr/>
          </p:nvSpPr>
          <p:spPr>
            <a:xfrm>
              <a:off x="4038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92" name="Rectangle 2591"/>
            <p:cNvSpPr/>
            <p:nvPr/>
          </p:nvSpPr>
          <p:spPr>
            <a:xfrm>
              <a:off x="4419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93" name="Rectangle 2592"/>
            <p:cNvSpPr/>
            <p:nvPr/>
          </p:nvSpPr>
          <p:spPr>
            <a:xfrm>
              <a:off x="4800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94" name="Rectangle 2593"/>
            <p:cNvSpPr/>
            <p:nvPr/>
          </p:nvSpPr>
          <p:spPr>
            <a:xfrm>
              <a:off x="5181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95" name="Rectangle 2594"/>
            <p:cNvSpPr/>
            <p:nvPr/>
          </p:nvSpPr>
          <p:spPr>
            <a:xfrm>
              <a:off x="5562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96" name="Rectangle 2595"/>
            <p:cNvSpPr/>
            <p:nvPr/>
          </p:nvSpPr>
          <p:spPr>
            <a:xfrm>
              <a:off x="5943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97" name="Rectangle 2596"/>
            <p:cNvSpPr/>
            <p:nvPr/>
          </p:nvSpPr>
          <p:spPr>
            <a:xfrm>
              <a:off x="6324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98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599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00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01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02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03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04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05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06" name="TextBox 1106"/>
            <p:cNvSpPr txBox="1">
              <a:spLocks noChangeArrowheads="1"/>
            </p:cNvSpPr>
            <p:nvPr/>
          </p:nvSpPr>
          <p:spPr bwMode="auto">
            <a:xfrm rot="16200000">
              <a:off x="5725272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07" name="TextBox 1107"/>
            <p:cNvSpPr txBox="1">
              <a:spLocks noChangeArrowheads="1"/>
            </p:cNvSpPr>
            <p:nvPr/>
          </p:nvSpPr>
          <p:spPr bwMode="auto">
            <a:xfrm rot="16200000">
              <a:off x="4582272" y="3464865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08" name="TextBox 1108"/>
            <p:cNvSpPr txBox="1">
              <a:spLocks noChangeArrowheads="1"/>
            </p:cNvSpPr>
            <p:nvPr/>
          </p:nvSpPr>
          <p:spPr bwMode="auto">
            <a:xfrm rot="16200000">
              <a:off x="4201272" y="34311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09" name="TextBox 1109"/>
            <p:cNvSpPr txBox="1">
              <a:spLocks noChangeArrowheads="1"/>
            </p:cNvSpPr>
            <p:nvPr/>
          </p:nvSpPr>
          <p:spPr bwMode="auto">
            <a:xfrm rot="16200000">
              <a:off x="5738427" y="34311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10" name="TextBox 1110"/>
            <p:cNvSpPr txBox="1">
              <a:spLocks noChangeArrowheads="1"/>
            </p:cNvSpPr>
            <p:nvPr/>
          </p:nvSpPr>
          <p:spPr bwMode="auto">
            <a:xfrm rot="16200000">
              <a:off x="3439273" y="27453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11" name="TextBox 1111"/>
            <p:cNvSpPr txBox="1">
              <a:spLocks noChangeArrowheads="1"/>
            </p:cNvSpPr>
            <p:nvPr/>
          </p:nvSpPr>
          <p:spPr bwMode="auto">
            <a:xfrm rot="16200000">
              <a:off x="6119427" y="27453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grpSp>
          <p:nvGrpSpPr>
            <p:cNvPr id="2612" name="Group 269"/>
            <p:cNvGrpSpPr>
              <a:grpSpLocks/>
            </p:cNvGrpSpPr>
            <p:nvPr/>
          </p:nvGrpSpPr>
          <p:grpSpPr bwMode="auto">
            <a:xfrm>
              <a:off x="914400" y="3581400"/>
              <a:ext cx="1103495" cy="1219200"/>
              <a:chOff x="914400" y="3581400"/>
              <a:chExt cx="1103495" cy="1219200"/>
            </a:xfrm>
          </p:grpSpPr>
          <p:sp>
            <p:nvSpPr>
              <p:cNvPr id="2616" name="6-Point Star 2615"/>
              <p:cNvSpPr/>
              <p:nvPr/>
            </p:nvSpPr>
            <p:spPr>
              <a:xfrm>
                <a:off x="914400" y="3581400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617" name="TextBox 1117"/>
              <p:cNvSpPr txBox="1">
                <a:spLocks noChangeArrowheads="1"/>
              </p:cNvSpPr>
              <p:nvPr/>
            </p:nvSpPr>
            <p:spPr bwMode="auto">
              <a:xfrm>
                <a:off x="997582" y="3929390"/>
                <a:ext cx="1020313" cy="50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4</a:t>
                </a:r>
              </a:p>
              <a:p>
                <a:r>
                  <a:rPr lang="en-US" sz="800"/>
                  <a:t>Address 4</a:t>
                </a:r>
              </a:p>
            </p:txBody>
          </p:sp>
        </p:grpSp>
        <p:sp>
          <p:nvSpPr>
            <p:cNvPr id="2613" name="TextBox 1113"/>
            <p:cNvSpPr txBox="1">
              <a:spLocks noChangeArrowheads="1"/>
            </p:cNvSpPr>
            <p:nvPr/>
          </p:nvSpPr>
          <p:spPr bwMode="auto">
            <a:xfrm rot="16200000">
              <a:off x="5738427" y="41506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14" name="TextBox 1114"/>
            <p:cNvSpPr txBox="1">
              <a:spLocks noChangeArrowheads="1"/>
            </p:cNvSpPr>
            <p:nvPr/>
          </p:nvSpPr>
          <p:spPr bwMode="auto">
            <a:xfrm rot="16200000">
              <a:off x="5344272" y="41506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15" name="TextBox 1115"/>
            <p:cNvSpPr txBox="1">
              <a:spLocks noChangeArrowheads="1"/>
            </p:cNvSpPr>
            <p:nvPr/>
          </p:nvSpPr>
          <p:spPr bwMode="auto">
            <a:xfrm rot="16200000">
              <a:off x="3820272" y="41506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</p:grpSp>
      <p:grpSp>
        <p:nvGrpSpPr>
          <p:cNvPr id="2650" name="Group 1150"/>
          <p:cNvGrpSpPr>
            <a:grpSpLocks/>
          </p:cNvGrpSpPr>
          <p:nvPr/>
        </p:nvGrpSpPr>
        <p:grpSpPr bwMode="auto">
          <a:xfrm>
            <a:off x="6559275" y="3017149"/>
            <a:ext cx="2805974" cy="1825896"/>
            <a:chOff x="2209800" y="1828799"/>
            <a:chExt cx="4343400" cy="2743199"/>
          </a:xfrm>
        </p:grpSpPr>
        <p:grpSp>
          <p:nvGrpSpPr>
            <p:cNvPr id="2651" name="Group 7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720" name="Right Arrow 2719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21" name="Right Arrow 2720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22" name="Right Arrow 2721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23" name="Right Arrow 2722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24" name="Right Arrow 2723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25" name="Right Arrow 2724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26" name="Right Arrow 2725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27" name="Right Arrow 2726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grpSp>
          <p:nvGrpSpPr>
            <p:cNvPr id="2652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712" name="Right Arrow 2711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13" name="Right Arrow 2712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14" name="Right Arrow 2713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15" name="Right Arrow 2714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16" name="Right Arrow 2715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17" name="Right Arrow 2716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18" name="Right Arrow 2717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19" name="Right Arrow 2718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grpSp>
          <p:nvGrpSpPr>
            <p:cNvPr id="2653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704" name="Right Arrow 270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05" name="Right Arrow 270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06" name="Right Arrow 270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07" name="Right Arrow 270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08" name="Right Arrow 270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09" name="Right Arrow 270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10" name="Right Arrow 270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11" name="Right Arrow 271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grpSp>
          <p:nvGrpSpPr>
            <p:cNvPr id="2654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696" name="Right Arrow 269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697" name="Right Arrow 269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698" name="Right Arrow 269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699" name="Right Arrow 269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00" name="Right Arrow 269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01" name="Right Arrow 270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02" name="Right Arrow 270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03" name="Right Arrow 270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sp>
          <p:nvSpPr>
            <p:cNvPr id="2655" name="Rectangle 2654"/>
            <p:cNvSpPr/>
            <p:nvPr/>
          </p:nvSpPr>
          <p:spPr>
            <a:xfrm>
              <a:off x="3657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56" name="Rectangle 2655"/>
            <p:cNvSpPr/>
            <p:nvPr/>
          </p:nvSpPr>
          <p:spPr>
            <a:xfrm>
              <a:off x="4038600" y="39623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57" name="Rectangle 2656"/>
            <p:cNvSpPr/>
            <p:nvPr/>
          </p:nvSpPr>
          <p:spPr>
            <a:xfrm>
              <a:off x="4419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58" name="Rectangle 2657"/>
            <p:cNvSpPr/>
            <p:nvPr/>
          </p:nvSpPr>
          <p:spPr>
            <a:xfrm>
              <a:off x="4800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59" name="Rectangle 2658"/>
            <p:cNvSpPr/>
            <p:nvPr/>
          </p:nvSpPr>
          <p:spPr>
            <a:xfrm>
              <a:off x="5181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60" name="Rectangle 2659"/>
            <p:cNvSpPr/>
            <p:nvPr/>
          </p:nvSpPr>
          <p:spPr>
            <a:xfrm>
              <a:off x="5562600" y="39623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61" name="Rectangle 2660"/>
            <p:cNvSpPr/>
            <p:nvPr/>
          </p:nvSpPr>
          <p:spPr>
            <a:xfrm>
              <a:off x="5943600" y="39623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62" name="Rectangle 2661"/>
            <p:cNvSpPr/>
            <p:nvPr/>
          </p:nvSpPr>
          <p:spPr>
            <a:xfrm>
              <a:off x="6324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63" name="Rectangle 2662"/>
            <p:cNvSpPr/>
            <p:nvPr/>
          </p:nvSpPr>
          <p:spPr>
            <a:xfrm>
              <a:off x="3657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64" name="Rectangle 2663"/>
            <p:cNvSpPr/>
            <p:nvPr/>
          </p:nvSpPr>
          <p:spPr>
            <a:xfrm>
              <a:off x="4038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65" name="Rectangle 2664"/>
            <p:cNvSpPr/>
            <p:nvPr/>
          </p:nvSpPr>
          <p:spPr>
            <a:xfrm>
              <a:off x="4419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66" name="Rectangle 2665"/>
            <p:cNvSpPr/>
            <p:nvPr/>
          </p:nvSpPr>
          <p:spPr>
            <a:xfrm>
              <a:off x="4800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67" name="Rectangle 2666"/>
            <p:cNvSpPr/>
            <p:nvPr/>
          </p:nvSpPr>
          <p:spPr>
            <a:xfrm>
              <a:off x="5181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68" name="Rectangle 2667"/>
            <p:cNvSpPr/>
            <p:nvPr/>
          </p:nvSpPr>
          <p:spPr>
            <a:xfrm>
              <a:off x="5562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69" name="Rectangle 2668"/>
            <p:cNvSpPr/>
            <p:nvPr/>
          </p:nvSpPr>
          <p:spPr>
            <a:xfrm>
              <a:off x="5943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70" name="Rectangle 2669"/>
            <p:cNvSpPr/>
            <p:nvPr/>
          </p:nvSpPr>
          <p:spPr>
            <a:xfrm>
              <a:off x="6324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71" name="Rectangle 2670"/>
            <p:cNvSpPr/>
            <p:nvPr/>
          </p:nvSpPr>
          <p:spPr>
            <a:xfrm>
              <a:off x="3657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72" name="Rectangle 2671"/>
            <p:cNvSpPr/>
            <p:nvPr/>
          </p:nvSpPr>
          <p:spPr>
            <a:xfrm>
              <a:off x="4038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73" name="Rectangle 2672"/>
            <p:cNvSpPr/>
            <p:nvPr/>
          </p:nvSpPr>
          <p:spPr>
            <a:xfrm>
              <a:off x="4419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74" name="Rectangle 2673"/>
            <p:cNvSpPr/>
            <p:nvPr/>
          </p:nvSpPr>
          <p:spPr>
            <a:xfrm>
              <a:off x="4800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75" name="Rectangle 2674"/>
            <p:cNvSpPr/>
            <p:nvPr/>
          </p:nvSpPr>
          <p:spPr>
            <a:xfrm>
              <a:off x="5181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76" name="Rectangle 2675"/>
            <p:cNvSpPr/>
            <p:nvPr/>
          </p:nvSpPr>
          <p:spPr>
            <a:xfrm>
              <a:off x="5562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77" name="Rectangle 2676"/>
            <p:cNvSpPr/>
            <p:nvPr/>
          </p:nvSpPr>
          <p:spPr>
            <a:xfrm>
              <a:off x="5943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78" name="Rectangle 2677"/>
            <p:cNvSpPr/>
            <p:nvPr/>
          </p:nvSpPr>
          <p:spPr>
            <a:xfrm>
              <a:off x="6324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79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80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81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82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83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84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85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86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87" name="TextBox 1187"/>
            <p:cNvSpPr txBox="1">
              <a:spLocks noChangeArrowheads="1"/>
            </p:cNvSpPr>
            <p:nvPr/>
          </p:nvSpPr>
          <p:spPr bwMode="auto">
            <a:xfrm rot="16200000">
              <a:off x="5725272" y="20595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88" name="TextBox 1188"/>
            <p:cNvSpPr txBox="1">
              <a:spLocks noChangeArrowheads="1"/>
            </p:cNvSpPr>
            <p:nvPr/>
          </p:nvSpPr>
          <p:spPr bwMode="auto">
            <a:xfrm rot="16200000">
              <a:off x="4582272" y="3464865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89" name="TextBox 1189"/>
            <p:cNvSpPr txBox="1">
              <a:spLocks noChangeArrowheads="1"/>
            </p:cNvSpPr>
            <p:nvPr/>
          </p:nvSpPr>
          <p:spPr bwMode="auto">
            <a:xfrm rot="16200000">
              <a:off x="4201272" y="34311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90" name="TextBox 1190"/>
            <p:cNvSpPr txBox="1">
              <a:spLocks noChangeArrowheads="1"/>
            </p:cNvSpPr>
            <p:nvPr/>
          </p:nvSpPr>
          <p:spPr bwMode="auto">
            <a:xfrm rot="16200000">
              <a:off x="5738427" y="34311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91" name="TextBox 1191"/>
            <p:cNvSpPr txBox="1">
              <a:spLocks noChangeArrowheads="1"/>
            </p:cNvSpPr>
            <p:nvPr/>
          </p:nvSpPr>
          <p:spPr bwMode="auto">
            <a:xfrm rot="16200000">
              <a:off x="3439272" y="27453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92" name="TextBox 1192"/>
            <p:cNvSpPr txBox="1">
              <a:spLocks noChangeArrowheads="1"/>
            </p:cNvSpPr>
            <p:nvPr/>
          </p:nvSpPr>
          <p:spPr bwMode="auto">
            <a:xfrm rot="16200000">
              <a:off x="6119427" y="27453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93" name="TextBox 1193"/>
            <p:cNvSpPr txBox="1">
              <a:spLocks noChangeArrowheads="1"/>
            </p:cNvSpPr>
            <p:nvPr/>
          </p:nvSpPr>
          <p:spPr bwMode="auto">
            <a:xfrm rot="16200000">
              <a:off x="5738427" y="4150665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94" name="TextBox 1194"/>
            <p:cNvSpPr txBox="1">
              <a:spLocks noChangeArrowheads="1"/>
            </p:cNvSpPr>
            <p:nvPr/>
          </p:nvSpPr>
          <p:spPr bwMode="auto">
            <a:xfrm rot="16200000">
              <a:off x="5344272" y="41506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95" name="TextBox 1195"/>
            <p:cNvSpPr txBox="1">
              <a:spLocks noChangeArrowheads="1"/>
            </p:cNvSpPr>
            <p:nvPr/>
          </p:nvSpPr>
          <p:spPr bwMode="auto">
            <a:xfrm rot="16200000">
              <a:off x="3820272" y="41506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</p:grpSp>
      <p:grpSp>
        <p:nvGrpSpPr>
          <p:cNvPr id="2728" name="Group 1228"/>
          <p:cNvGrpSpPr>
            <a:grpSpLocks/>
          </p:cNvGrpSpPr>
          <p:nvPr/>
        </p:nvGrpSpPr>
        <p:grpSpPr bwMode="auto">
          <a:xfrm>
            <a:off x="5717495" y="3017151"/>
            <a:ext cx="3642844" cy="1825897"/>
            <a:chOff x="914400" y="1828799"/>
            <a:chExt cx="5638800" cy="2743199"/>
          </a:xfrm>
        </p:grpSpPr>
        <p:grpSp>
          <p:nvGrpSpPr>
            <p:cNvPr id="2729" name="Group 108"/>
            <p:cNvGrpSpPr>
              <a:grpSpLocks/>
            </p:cNvGrpSpPr>
            <p:nvPr/>
          </p:nvGrpSpPr>
          <p:grpSpPr bwMode="auto">
            <a:xfrm>
              <a:off x="2209800" y="1828799"/>
              <a:ext cx="4343400" cy="2743199"/>
              <a:chOff x="2209800" y="1828799"/>
              <a:chExt cx="4343400" cy="2743199"/>
            </a:xfrm>
          </p:grpSpPr>
          <p:grpSp>
            <p:nvGrpSpPr>
              <p:cNvPr id="2733" name="Group 74"/>
              <p:cNvGrpSpPr/>
              <p:nvPr/>
            </p:nvGrpSpPr>
            <p:grpSpPr>
              <a:xfrm>
                <a:off x="2209800" y="27432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2802" name="Right Arrow 2801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803" name="Right Arrow 2802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804" name="Right Arrow 2803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805" name="Right Arrow 2804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806" name="Right Arrow 2805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807" name="Right Arrow 2806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808" name="Right Arrow 2807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809" name="Right Arrow 2808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</p:grpSp>
          <p:grpSp>
            <p:nvGrpSpPr>
              <p:cNvPr id="2734" name="Group 44"/>
              <p:cNvGrpSpPr/>
              <p:nvPr/>
            </p:nvGrpSpPr>
            <p:grpSpPr>
              <a:xfrm>
                <a:off x="2209800" y="34290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2794" name="Right Arrow 2793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95" name="Right Arrow 2794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96" name="Right Arrow 2795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97" name="Right Arrow 2796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98" name="Right Arrow 2797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99" name="Right Arrow 2798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800" name="Right Arrow 2799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801" name="Right Arrow 2800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</p:grpSp>
          <p:grpSp>
            <p:nvGrpSpPr>
              <p:cNvPr id="2735" name="Group 74"/>
              <p:cNvGrpSpPr/>
              <p:nvPr/>
            </p:nvGrpSpPr>
            <p:grpSpPr>
              <a:xfrm>
                <a:off x="2209800" y="20574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2786" name="Right Arrow 2785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87" name="Right Arrow 2786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88" name="Right Arrow 2787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89" name="Right Arrow 2788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90" name="Right Arrow 2789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91" name="Right Arrow 2790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92" name="Right Arrow 2791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93" name="Right Arrow 2792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</p:grpSp>
          <p:grpSp>
            <p:nvGrpSpPr>
              <p:cNvPr id="2736" name="Group 62"/>
              <p:cNvGrpSpPr/>
              <p:nvPr/>
            </p:nvGrpSpPr>
            <p:grpSpPr>
              <a:xfrm>
                <a:off x="2209800" y="41148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2778" name="Right Arrow 2777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79" name="Right Arrow 2778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80" name="Right Arrow 2779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81" name="Right Arrow 2780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82" name="Right Arrow 2781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83" name="Right Arrow 2782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84" name="Right Arrow 2783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85" name="Right Arrow 2784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</p:grpSp>
          <p:sp>
            <p:nvSpPr>
              <p:cNvPr id="2737" name="Rectangle 2736"/>
              <p:cNvSpPr/>
              <p:nvPr/>
            </p:nvSpPr>
            <p:spPr>
              <a:xfrm>
                <a:off x="3657600" y="39623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38" name="Rectangle 2737"/>
              <p:cNvSpPr/>
              <p:nvPr/>
            </p:nvSpPr>
            <p:spPr>
              <a:xfrm>
                <a:off x="4038600" y="39623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39" name="Rectangle 2738"/>
              <p:cNvSpPr/>
              <p:nvPr/>
            </p:nvSpPr>
            <p:spPr>
              <a:xfrm>
                <a:off x="4419600" y="39623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40" name="Rectangle 2739"/>
              <p:cNvSpPr/>
              <p:nvPr/>
            </p:nvSpPr>
            <p:spPr>
              <a:xfrm>
                <a:off x="4800600" y="39623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41" name="Rectangle 2740"/>
              <p:cNvSpPr/>
              <p:nvPr/>
            </p:nvSpPr>
            <p:spPr>
              <a:xfrm>
                <a:off x="5181600" y="39623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42" name="Rectangle 2741"/>
              <p:cNvSpPr/>
              <p:nvPr/>
            </p:nvSpPr>
            <p:spPr>
              <a:xfrm>
                <a:off x="5562600" y="39623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43" name="Rectangle 2742"/>
              <p:cNvSpPr/>
              <p:nvPr/>
            </p:nvSpPr>
            <p:spPr>
              <a:xfrm>
                <a:off x="5943600" y="39623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44" name="Rectangle 2743"/>
              <p:cNvSpPr/>
              <p:nvPr/>
            </p:nvSpPr>
            <p:spPr>
              <a:xfrm>
                <a:off x="6324600" y="39623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45" name="Rectangle 2744"/>
              <p:cNvSpPr/>
              <p:nvPr/>
            </p:nvSpPr>
            <p:spPr>
              <a:xfrm>
                <a:off x="3657600" y="32765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46" name="Rectangle 2745"/>
              <p:cNvSpPr/>
              <p:nvPr/>
            </p:nvSpPr>
            <p:spPr>
              <a:xfrm>
                <a:off x="4038600" y="32765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47" name="Rectangle 2746"/>
              <p:cNvSpPr/>
              <p:nvPr/>
            </p:nvSpPr>
            <p:spPr>
              <a:xfrm>
                <a:off x="4419600" y="32765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48" name="Rectangle 2747"/>
              <p:cNvSpPr/>
              <p:nvPr/>
            </p:nvSpPr>
            <p:spPr>
              <a:xfrm>
                <a:off x="4800600" y="32765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49" name="Rectangle 2748"/>
              <p:cNvSpPr/>
              <p:nvPr/>
            </p:nvSpPr>
            <p:spPr>
              <a:xfrm>
                <a:off x="5181600" y="32765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50" name="Rectangle 2749"/>
              <p:cNvSpPr/>
              <p:nvPr/>
            </p:nvSpPr>
            <p:spPr>
              <a:xfrm>
                <a:off x="5562600" y="32765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51" name="Rectangle 2750"/>
              <p:cNvSpPr/>
              <p:nvPr/>
            </p:nvSpPr>
            <p:spPr>
              <a:xfrm>
                <a:off x="5943600" y="32765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52" name="Rectangle 2751"/>
              <p:cNvSpPr/>
              <p:nvPr/>
            </p:nvSpPr>
            <p:spPr>
              <a:xfrm>
                <a:off x="6324600" y="32765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53" name="Rectangle 2752"/>
              <p:cNvSpPr/>
              <p:nvPr/>
            </p:nvSpPr>
            <p:spPr>
              <a:xfrm>
                <a:off x="3657600" y="25907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54" name="Rectangle 2753"/>
              <p:cNvSpPr/>
              <p:nvPr/>
            </p:nvSpPr>
            <p:spPr>
              <a:xfrm>
                <a:off x="4038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55" name="Rectangle 2754"/>
              <p:cNvSpPr/>
              <p:nvPr/>
            </p:nvSpPr>
            <p:spPr>
              <a:xfrm>
                <a:off x="4419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56" name="Rectangle 2755"/>
              <p:cNvSpPr/>
              <p:nvPr/>
            </p:nvSpPr>
            <p:spPr>
              <a:xfrm>
                <a:off x="4800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57" name="Rectangle 2756"/>
              <p:cNvSpPr/>
              <p:nvPr/>
            </p:nvSpPr>
            <p:spPr>
              <a:xfrm>
                <a:off x="5181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58" name="Rectangle 2757"/>
              <p:cNvSpPr/>
              <p:nvPr/>
            </p:nvSpPr>
            <p:spPr>
              <a:xfrm>
                <a:off x="5562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59" name="Rectangle 2758"/>
              <p:cNvSpPr/>
              <p:nvPr/>
            </p:nvSpPr>
            <p:spPr>
              <a:xfrm>
                <a:off x="5943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60" name="Rectangle 2759"/>
              <p:cNvSpPr/>
              <p:nvPr/>
            </p:nvSpPr>
            <p:spPr>
              <a:xfrm>
                <a:off x="6324600" y="25907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61" name="Rectangle 3"/>
              <p:cNvSpPr/>
              <p:nvPr/>
            </p:nvSpPr>
            <p:spPr>
              <a:xfrm>
                <a:off x="3657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62" name="Rectangle 2761"/>
              <p:cNvSpPr/>
              <p:nvPr/>
            </p:nvSpPr>
            <p:spPr>
              <a:xfrm>
                <a:off x="4038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63" name="Rectangle 2762"/>
              <p:cNvSpPr/>
              <p:nvPr/>
            </p:nvSpPr>
            <p:spPr>
              <a:xfrm>
                <a:off x="4419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64" name="Rectangle 6"/>
              <p:cNvSpPr/>
              <p:nvPr/>
            </p:nvSpPr>
            <p:spPr>
              <a:xfrm>
                <a:off x="4800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65" name="Rectangle 7"/>
              <p:cNvSpPr/>
              <p:nvPr/>
            </p:nvSpPr>
            <p:spPr>
              <a:xfrm>
                <a:off x="5181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66" name="Rectangle 8"/>
              <p:cNvSpPr/>
              <p:nvPr/>
            </p:nvSpPr>
            <p:spPr>
              <a:xfrm>
                <a:off x="5562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67" name="Rectangle 9"/>
              <p:cNvSpPr/>
              <p:nvPr/>
            </p:nvSpPr>
            <p:spPr>
              <a:xfrm>
                <a:off x="5943600" y="19049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68" name="Rectangle 10"/>
              <p:cNvSpPr/>
              <p:nvPr/>
            </p:nvSpPr>
            <p:spPr>
              <a:xfrm>
                <a:off x="6324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69" name="TextBox 1269"/>
              <p:cNvSpPr txBox="1">
                <a:spLocks noChangeArrowheads="1"/>
              </p:cNvSpPr>
              <p:nvPr/>
            </p:nvSpPr>
            <p:spPr bwMode="auto">
              <a:xfrm rot="16200000">
                <a:off x="5725272" y="2059567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770" name="TextBox 1270"/>
              <p:cNvSpPr txBox="1">
                <a:spLocks noChangeArrowheads="1"/>
              </p:cNvSpPr>
              <p:nvPr/>
            </p:nvSpPr>
            <p:spPr bwMode="auto">
              <a:xfrm rot="16200000">
                <a:off x="4582272" y="3464865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 dirty="0"/>
                  <a:t>Match</a:t>
                </a:r>
                <a:endParaRPr lang="en-US" sz="1050" dirty="0"/>
              </a:p>
            </p:txBody>
          </p:sp>
          <p:sp>
            <p:nvSpPr>
              <p:cNvPr id="2771" name="TextBox 1271"/>
              <p:cNvSpPr txBox="1">
                <a:spLocks noChangeArrowheads="1"/>
              </p:cNvSpPr>
              <p:nvPr/>
            </p:nvSpPr>
            <p:spPr bwMode="auto">
              <a:xfrm rot="16200000">
                <a:off x="4201272" y="3431167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772" name="TextBox 1272"/>
              <p:cNvSpPr txBox="1">
                <a:spLocks noChangeArrowheads="1"/>
              </p:cNvSpPr>
              <p:nvPr/>
            </p:nvSpPr>
            <p:spPr bwMode="auto">
              <a:xfrm rot="16200000">
                <a:off x="5738427" y="3431167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773" name="TextBox 1273"/>
              <p:cNvSpPr txBox="1">
                <a:spLocks noChangeArrowheads="1"/>
              </p:cNvSpPr>
              <p:nvPr/>
            </p:nvSpPr>
            <p:spPr bwMode="auto">
              <a:xfrm rot="16200000">
                <a:off x="3439272" y="2745367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774" name="TextBox 1274"/>
              <p:cNvSpPr txBox="1">
                <a:spLocks noChangeArrowheads="1"/>
              </p:cNvSpPr>
              <p:nvPr/>
            </p:nvSpPr>
            <p:spPr bwMode="auto">
              <a:xfrm rot="16200000">
                <a:off x="6119427" y="2745367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775" name="TextBox 1275"/>
              <p:cNvSpPr txBox="1">
                <a:spLocks noChangeArrowheads="1"/>
              </p:cNvSpPr>
              <p:nvPr/>
            </p:nvSpPr>
            <p:spPr bwMode="auto">
              <a:xfrm rot="16200000">
                <a:off x="5738427" y="4150665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776" name="TextBox 1276"/>
              <p:cNvSpPr txBox="1">
                <a:spLocks noChangeArrowheads="1"/>
              </p:cNvSpPr>
              <p:nvPr/>
            </p:nvSpPr>
            <p:spPr bwMode="auto">
              <a:xfrm rot="16200000">
                <a:off x="5344272" y="4150664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777" name="TextBox 1277"/>
              <p:cNvSpPr txBox="1">
                <a:spLocks noChangeArrowheads="1"/>
              </p:cNvSpPr>
              <p:nvPr/>
            </p:nvSpPr>
            <p:spPr bwMode="auto">
              <a:xfrm rot="16200000">
                <a:off x="3820272" y="4150664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</p:grpSp>
        <p:grpSp>
          <p:nvGrpSpPr>
            <p:cNvPr id="2730" name="Group 105"/>
            <p:cNvGrpSpPr>
              <a:grpSpLocks/>
            </p:cNvGrpSpPr>
            <p:nvPr/>
          </p:nvGrpSpPr>
          <p:grpSpPr bwMode="auto">
            <a:xfrm>
              <a:off x="914400" y="2285999"/>
              <a:ext cx="1103495" cy="1219200"/>
              <a:chOff x="914400" y="3581399"/>
              <a:chExt cx="1103495" cy="1219200"/>
            </a:xfrm>
          </p:grpSpPr>
          <p:sp>
            <p:nvSpPr>
              <p:cNvPr id="2731" name="6-Point Star 2730"/>
              <p:cNvSpPr/>
              <p:nvPr/>
            </p:nvSpPr>
            <p:spPr>
              <a:xfrm>
                <a:off x="914400" y="35813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32" name="TextBox 1232"/>
              <p:cNvSpPr txBox="1">
                <a:spLocks noChangeArrowheads="1"/>
              </p:cNvSpPr>
              <p:nvPr/>
            </p:nvSpPr>
            <p:spPr bwMode="auto">
              <a:xfrm>
                <a:off x="997582" y="3929390"/>
                <a:ext cx="1020313" cy="50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2</a:t>
                </a:r>
              </a:p>
              <a:p>
                <a:r>
                  <a:rPr lang="en-US" sz="800"/>
                  <a:t>Address 4</a:t>
                </a:r>
              </a:p>
            </p:txBody>
          </p:sp>
        </p:grpSp>
      </p:grpSp>
      <p:grpSp>
        <p:nvGrpSpPr>
          <p:cNvPr id="2810" name="Group 1310"/>
          <p:cNvGrpSpPr>
            <a:grpSpLocks/>
          </p:cNvGrpSpPr>
          <p:nvPr/>
        </p:nvGrpSpPr>
        <p:grpSpPr bwMode="auto">
          <a:xfrm>
            <a:off x="5717495" y="3017151"/>
            <a:ext cx="3642844" cy="1825897"/>
            <a:chOff x="914400" y="1828799"/>
            <a:chExt cx="5638800" cy="2743199"/>
          </a:xfrm>
        </p:grpSpPr>
        <p:grpSp>
          <p:nvGrpSpPr>
            <p:cNvPr id="2811" name="Group 7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885" name="Right Arrow 2884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86" name="Right Arrow 2885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87" name="Right Arrow 2886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88" name="Right Arrow 2887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89" name="Right Arrow 2888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90" name="Right Arrow 2889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91" name="Right Arrow 2890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92" name="Right Arrow 2891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grpSp>
          <p:nvGrpSpPr>
            <p:cNvPr id="2812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877" name="Right Arrow 2876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78" name="Right Arrow 2877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79" name="Right Arrow 2878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80" name="Right Arrow 2879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81" name="Right Arrow 2880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82" name="Right Arrow 2881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83" name="Right Arrow 2882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84" name="Right Arrow 2883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grpSp>
          <p:nvGrpSpPr>
            <p:cNvPr id="2813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869" name="Right Arrow 2868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70" name="Right Arrow 2869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71" name="Right Arrow 2870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72" name="Right Arrow 2871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73" name="Right Arrow 2872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74" name="Right Arrow 2873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75" name="Right Arrow 2874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76" name="Right Arrow 2875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grpSp>
          <p:nvGrpSpPr>
            <p:cNvPr id="2814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861" name="Right Arrow 2860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62" name="Right Arrow 2861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63" name="Right Arrow 2862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64" name="Right Arrow 2863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65" name="Right Arrow 2864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66" name="Right Arrow 2865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67" name="Right Arrow 2866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68" name="Right Arrow 2867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sp>
          <p:nvSpPr>
            <p:cNvPr id="2815" name="Rectangle 2814"/>
            <p:cNvSpPr/>
            <p:nvPr/>
          </p:nvSpPr>
          <p:spPr>
            <a:xfrm>
              <a:off x="3657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16" name="Rectangle 2815"/>
            <p:cNvSpPr/>
            <p:nvPr/>
          </p:nvSpPr>
          <p:spPr>
            <a:xfrm>
              <a:off x="4038600" y="39623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17" name="Rectangle 2816"/>
            <p:cNvSpPr/>
            <p:nvPr/>
          </p:nvSpPr>
          <p:spPr>
            <a:xfrm>
              <a:off x="4419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18" name="Rectangle 2817"/>
            <p:cNvSpPr/>
            <p:nvPr/>
          </p:nvSpPr>
          <p:spPr>
            <a:xfrm>
              <a:off x="4800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19" name="Rectangle 2818"/>
            <p:cNvSpPr/>
            <p:nvPr/>
          </p:nvSpPr>
          <p:spPr>
            <a:xfrm>
              <a:off x="5181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20" name="Rectangle 2819"/>
            <p:cNvSpPr/>
            <p:nvPr/>
          </p:nvSpPr>
          <p:spPr>
            <a:xfrm>
              <a:off x="5562600" y="39623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21" name="Rectangle 2820"/>
            <p:cNvSpPr/>
            <p:nvPr/>
          </p:nvSpPr>
          <p:spPr>
            <a:xfrm>
              <a:off x="5943600" y="39623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22" name="Rectangle 2821"/>
            <p:cNvSpPr/>
            <p:nvPr/>
          </p:nvSpPr>
          <p:spPr>
            <a:xfrm>
              <a:off x="6324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23" name="Rectangle 2822"/>
            <p:cNvSpPr/>
            <p:nvPr/>
          </p:nvSpPr>
          <p:spPr>
            <a:xfrm>
              <a:off x="3657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24" name="Rectangle 2823"/>
            <p:cNvSpPr/>
            <p:nvPr/>
          </p:nvSpPr>
          <p:spPr>
            <a:xfrm>
              <a:off x="4038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25" name="Rectangle 2824"/>
            <p:cNvSpPr/>
            <p:nvPr/>
          </p:nvSpPr>
          <p:spPr>
            <a:xfrm>
              <a:off x="4419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26" name="Rectangle 2825"/>
            <p:cNvSpPr/>
            <p:nvPr/>
          </p:nvSpPr>
          <p:spPr>
            <a:xfrm>
              <a:off x="4800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27" name="Rectangle 2826"/>
            <p:cNvSpPr/>
            <p:nvPr/>
          </p:nvSpPr>
          <p:spPr>
            <a:xfrm>
              <a:off x="5181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28" name="Rectangle 2827"/>
            <p:cNvSpPr/>
            <p:nvPr/>
          </p:nvSpPr>
          <p:spPr>
            <a:xfrm>
              <a:off x="5562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29" name="Rectangle 2828"/>
            <p:cNvSpPr/>
            <p:nvPr/>
          </p:nvSpPr>
          <p:spPr>
            <a:xfrm>
              <a:off x="5943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30" name="Rectangle 2829"/>
            <p:cNvSpPr/>
            <p:nvPr/>
          </p:nvSpPr>
          <p:spPr>
            <a:xfrm>
              <a:off x="6324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31" name="Rectangle 2830"/>
            <p:cNvSpPr/>
            <p:nvPr/>
          </p:nvSpPr>
          <p:spPr>
            <a:xfrm>
              <a:off x="3657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32" name="Rectangle 2831"/>
            <p:cNvSpPr/>
            <p:nvPr/>
          </p:nvSpPr>
          <p:spPr>
            <a:xfrm>
              <a:off x="4038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33" name="Rectangle 2832"/>
            <p:cNvSpPr/>
            <p:nvPr/>
          </p:nvSpPr>
          <p:spPr>
            <a:xfrm>
              <a:off x="4419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34" name="Rectangle 2833"/>
            <p:cNvSpPr/>
            <p:nvPr/>
          </p:nvSpPr>
          <p:spPr>
            <a:xfrm>
              <a:off x="4800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35" name="Rectangle 2834"/>
            <p:cNvSpPr/>
            <p:nvPr/>
          </p:nvSpPr>
          <p:spPr>
            <a:xfrm>
              <a:off x="5181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36" name="Rectangle 2835"/>
            <p:cNvSpPr/>
            <p:nvPr/>
          </p:nvSpPr>
          <p:spPr>
            <a:xfrm>
              <a:off x="5562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37" name="Rectangle 2836"/>
            <p:cNvSpPr/>
            <p:nvPr/>
          </p:nvSpPr>
          <p:spPr>
            <a:xfrm>
              <a:off x="5943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38" name="Rectangle 2837"/>
            <p:cNvSpPr/>
            <p:nvPr/>
          </p:nvSpPr>
          <p:spPr>
            <a:xfrm>
              <a:off x="6324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39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40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41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42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43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44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45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46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47" name="TextBox 1347"/>
            <p:cNvSpPr txBox="1">
              <a:spLocks noChangeArrowheads="1"/>
            </p:cNvSpPr>
            <p:nvPr/>
          </p:nvSpPr>
          <p:spPr bwMode="auto">
            <a:xfrm rot="16200000">
              <a:off x="5725272" y="20595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848" name="TextBox 1348"/>
            <p:cNvSpPr txBox="1">
              <a:spLocks noChangeArrowheads="1"/>
            </p:cNvSpPr>
            <p:nvPr/>
          </p:nvSpPr>
          <p:spPr bwMode="auto">
            <a:xfrm rot="16200000">
              <a:off x="4582272" y="3464865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849" name="TextBox 1349"/>
            <p:cNvSpPr txBox="1">
              <a:spLocks noChangeArrowheads="1"/>
            </p:cNvSpPr>
            <p:nvPr/>
          </p:nvSpPr>
          <p:spPr bwMode="auto">
            <a:xfrm rot="16200000">
              <a:off x="4201272" y="34311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850" name="TextBox 1350"/>
            <p:cNvSpPr txBox="1">
              <a:spLocks noChangeArrowheads="1"/>
            </p:cNvSpPr>
            <p:nvPr/>
          </p:nvSpPr>
          <p:spPr bwMode="auto">
            <a:xfrm rot="16200000">
              <a:off x="5738427" y="34311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851" name="TextBox 1351"/>
            <p:cNvSpPr txBox="1">
              <a:spLocks noChangeArrowheads="1"/>
            </p:cNvSpPr>
            <p:nvPr/>
          </p:nvSpPr>
          <p:spPr bwMode="auto">
            <a:xfrm rot="16200000">
              <a:off x="3439273" y="27453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852" name="TextBox 1352"/>
            <p:cNvSpPr txBox="1">
              <a:spLocks noChangeArrowheads="1"/>
            </p:cNvSpPr>
            <p:nvPr/>
          </p:nvSpPr>
          <p:spPr bwMode="auto">
            <a:xfrm rot="16200000">
              <a:off x="6119427" y="27453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853" name="TextBox 1353"/>
            <p:cNvSpPr txBox="1">
              <a:spLocks noChangeArrowheads="1"/>
            </p:cNvSpPr>
            <p:nvPr/>
          </p:nvSpPr>
          <p:spPr bwMode="auto">
            <a:xfrm rot="16200000">
              <a:off x="5738427" y="4150665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854" name="TextBox 1354"/>
            <p:cNvSpPr txBox="1">
              <a:spLocks noChangeArrowheads="1"/>
            </p:cNvSpPr>
            <p:nvPr/>
          </p:nvSpPr>
          <p:spPr bwMode="auto">
            <a:xfrm rot="16200000">
              <a:off x="5344272" y="41506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855" name="TextBox 1355"/>
            <p:cNvSpPr txBox="1">
              <a:spLocks noChangeArrowheads="1"/>
            </p:cNvSpPr>
            <p:nvPr/>
          </p:nvSpPr>
          <p:spPr bwMode="auto">
            <a:xfrm rot="16200000">
              <a:off x="3820273" y="41506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grpSp>
          <p:nvGrpSpPr>
            <p:cNvPr id="2856" name="Group 105"/>
            <p:cNvGrpSpPr>
              <a:grpSpLocks/>
            </p:cNvGrpSpPr>
            <p:nvPr/>
          </p:nvGrpSpPr>
          <p:grpSpPr bwMode="auto">
            <a:xfrm>
              <a:off x="914400" y="2285999"/>
              <a:ext cx="1103495" cy="1219200"/>
              <a:chOff x="914400" y="3581399"/>
              <a:chExt cx="1103495" cy="1219200"/>
            </a:xfrm>
          </p:grpSpPr>
          <p:sp>
            <p:nvSpPr>
              <p:cNvPr id="2859" name="6-Point Star 2858"/>
              <p:cNvSpPr/>
              <p:nvPr/>
            </p:nvSpPr>
            <p:spPr>
              <a:xfrm>
                <a:off x="914400" y="35813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60" name="TextBox 1360"/>
              <p:cNvSpPr txBox="1">
                <a:spLocks noChangeArrowheads="1"/>
              </p:cNvSpPr>
              <p:nvPr/>
            </p:nvSpPr>
            <p:spPr bwMode="auto">
              <a:xfrm>
                <a:off x="997582" y="3929390"/>
                <a:ext cx="1020313" cy="50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2</a:t>
                </a:r>
              </a:p>
              <a:p>
                <a:r>
                  <a:rPr lang="en-US" sz="800"/>
                  <a:t>Address 4</a:t>
                </a:r>
              </a:p>
            </p:txBody>
          </p:sp>
        </p:grpSp>
        <p:sp>
          <p:nvSpPr>
            <p:cNvPr id="2857" name="TextBox 1357"/>
            <p:cNvSpPr txBox="1">
              <a:spLocks noChangeArrowheads="1"/>
            </p:cNvSpPr>
            <p:nvPr/>
          </p:nvSpPr>
          <p:spPr bwMode="auto">
            <a:xfrm rot="16200000">
              <a:off x="5725272" y="27453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858" name="TextBox 1358"/>
            <p:cNvSpPr txBox="1">
              <a:spLocks noChangeArrowheads="1"/>
            </p:cNvSpPr>
            <p:nvPr/>
          </p:nvSpPr>
          <p:spPr bwMode="auto">
            <a:xfrm rot="16200000">
              <a:off x="5344272" y="27453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</p:grpSp>
      <p:grpSp>
        <p:nvGrpSpPr>
          <p:cNvPr id="2893" name="Group 1393"/>
          <p:cNvGrpSpPr>
            <a:grpSpLocks/>
          </p:cNvGrpSpPr>
          <p:nvPr/>
        </p:nvGrpSpPr>
        <p:grpSpPr bwMode="auto">
          <a:xfrm>
            <a:off x="6562316" y="2357799"/>
            <a:ext cx="3101340" cy="2485249"/>
            <a:chOff x="2209800" y="838200"/>
            <a:chExt cx="4800600" cy="3733800"/>
          </a:xfrm>
        </p:grpSpPr>
        <p:sp>
          <p:nvSpPr>
            <p:cNvPr id="2894" name="Down Arrow 2893"/>
            <p:cNvSpPr/>
            <p:nvPr/>
          </p:nvSpPr>
          <p:spPr>
            <a:xfrm flipV="1">
              <a:off x="5715000" y="1447800"/>
              <a:ext cx="685800" cy="3124200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grpSp>
          <p:nvGrpSpPr>
            <p:cNvPr id="2895" name="Group 7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972" name="Right Arrow 2971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73" name="Right Arrow 2972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74" name="Right Arrow 2973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75" name="Right Arrow 2974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76" name="Right Arrow 2975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77" name="Right Arrow 2976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78" name="Right Arrow 2977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79" name="Right Arrow 2978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grpSp>
          <p:nvGrpSpPr>
            <p:cNvPr id="2896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959" name="Right Arrow 2958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60" name="Right Arrow 2959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61" name="Right Arrow 2960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62" name="Right Arrow 2961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63" name="Right Arrow 2962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64" name="Right Arrow 2963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70" name="Right Arrow 29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71" name="Right Arrow 29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grpSp>
          <p:nvGrpSpPr>
            <p:cNvPr id="2897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951" name="Right Arrow 2950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52" name="Right Arrow 2951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53" name="Right Arrow 2952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54" name="Right Arrow 2953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55" name="Right Arrow 2954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56" name="Right Arrow 2955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57" name="Right Arrow 2956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58" name="Right Arrow 2957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grpSp>
          <p:nvGrpSpPr>
            <p:cNvPr id="2898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943" name="Right Arrow 2942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44" name="Right Arrow 2943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45" name="Right Arrow 2944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46" name="Right Arrow 2945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47" name="Right Arrow 2946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48" name="Right Arrow 2947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49" name="Right Arrow 2948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50" name="Right Arrow 2949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sp>
          <p:nvSpPr>
            <p:cNvPr id="2899" name="Rectangle 2898"/>
            <p:cNvSpPr/>
            <p:nvPr/>
          </p:nvSpPr>
          <p:spPr>
            <a:xfrm>
              <a:off x="3657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00" name="Rectangle 2899"/>
            <p:cNvSpPr/>
            <p:nvPr/>
          </p:nvSpPr>
          <p:spPr>
            <a:xfrm>
              <a:off x="4038600" y="39624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01" name="Rectangle 2900"/>
            <p:cNvSpPr/>
            <p:nvPr/>
          </p:nvSpPr>
          <p:spPr>
            <a:xfrm>
              <a:off x="4419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02" name="Rectangle 2901"/>
            <p:cNvSpPr/>
            <p:nvPr/>
          </p:nvSpPr>
          <p:spPr>
            <a:xfrm>
              <a:off x="4800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03" name="Rectangle 2902"/>
            <p:cNvSpPr/>
            <p:nvPr/>
          </p:nvSpPr>
          <p:spPr>
            <a:xfrm>
              <a:off x="5181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04" name="Rectangle 2903"/>
            <p:cNvSpPr/>
            <p:nvPr/>
          </p:nvSpPr>
          <p:spPr>
            <a:xfrm>
              <a:off x="5562600" y="39624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05" name="Rectangle 2904"/>
            <p:cNvSpPr/>
            <p:nvPr/>
          </p:nvSpPr>
          <p:spPr>
            <a:xfrm>
              <a:off x="5943600" y="39624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06" name="Rectangle 2905"/>
            <p:cNvSpPr/>
            <p:nvPr/>
          </p:nvSpPr>
          <p:spPr>
            <a:xfrm>
              <a:off x="6324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07" name="Rectangle 2906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08" name="Rectangle 2907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09" name="Rectangle 2908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10" name="Rectangle 2909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11" name="Rectangle 2910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12" name="Rectangle 2911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13" name="Rectangle 2912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14" name="Rectangle 2913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15" name="Rectangle 2914"/>
            <p:cNvSpPr/>
            <p:nvPr/>
          </p:nvSpPr>
          <p:spPr>
            <a:xfrm>
              <a:off x="3657600" y="25908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16" name="Rectangle 2915"/>
            <p:cNvSpPr/>
            <p:nvPr/>
          </p:nvSpPr>
          <p:spPr>
            <a:xfrm>
              <a:off x="4038600" y="25908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17" name="Rectangle 2916"/>
            <p:cNvSpPr/>
            <p:nvPr/>
          </p:nvSpPr>
          <p:spPr>
            <a:xfrm>
              <a:off x="4419600" y="25908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18" name="Rectangle 2917"/>
            <p:cNvSpPr/>
            <p:nvPr/>
          </p:nvSpPr>
          <p:spPr>
            <a:xfrm>
              <a:off x="4800600" y="25908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19" name="Rectangle 2918"/>
            <p:cNvSpPr/>
            <p:nvPr/>
          </p:nvSpPr>
          <p:spPr>
            <a:xfrm>
              <a:off x="5181600" y="25908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20" name="Rectangle 2919"/>
            <p:cNvSpPr/>
            <p:nvPr/>
          </p:nvSpPr>
          <p:spPr>
            <a:xfrm>
              <a:off x="5562600" y="25908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21" name="Rectangle 2920"/>
            <p:cNvSpPr/>
            <p:nvPr/>
          </p:nvSpPr>
          <p:spPr>
            <a:xfrm>
              <a:off x="5943600" y="25908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22" name="Rectangle 2921"/>
            <p:cNvSpPr/>
            <p:nvPr/>
          </p:nvSpPr>
          <p:spPr>
            <a:xfrm>
              <a:off x="6324600" y="25908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23" name="Rectangle 3"/>
            <p:cNvSpPr/>
            <p:nvPr/>
          </p:nvSpPr>
          <p:spPr>
            <a:xfrm>
              <a:off x="3657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24" name="Rectangle 4"/>
            <p:cNvSpPr/>
            <p:nvPr/>
          </p:nvSpPr>
          <p:spPr>
            <a:xfrm>
              <a:off x="4038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25" name="Rectangle 5"/>
            <p:cNvSpPr/>
            <p:nvPr/>
          </p:nvSpPr>
          <p:spPr>
            <a:xfrm>
              <a:off x="4419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26" name="Rectangle 6"/>
            <p:cNvSpPr/>
            <p:nvPr/>
          </p:nvSpPr>
          <p:spPr>
            <a:xfrm>
              <a:off x="4800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27" name="Rectangle 7"/>
            <p:cNvSpPr/>
            <p:nvPr/>
          </p:nvSpPr>
          <p:spPr>
            <a:xfrm>
              <a:off x="5181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28" name="Rectangle 8"/>
            <p:cNvSpPr/>
            <p:nvPr/>
          </p:nvSpPr>
          <p:spPr>
            <a:xfrm>
              <a:off x="5562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29" name="Rectangle 9"/>
            <p:cNvSpPr/>
            <p:nvPr/>
          </p:nvSpPr>
          <p:spPr>
            <a:xfrm>
              <a:off x="5943600" y="19050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30" name="Rectangle 10"/>
            <p:cNvSpPr/>
            <p:nvPr/>
          </p:nvSpPr>
          <p:spPr>
            <a:xfrm>
              <a:off x="6324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31" name="TextBox 1431"/>
            <p:cNvSpPr txBox="1">
              <a:spLocks noChangeArrowheads="1"/>
            </p:cNvSpPr>
            <p:nvPr/>
          </p:nvSpPr>
          <p:spPr bwMode="auto">
            <a:xfrm rot="16200000">
              <a:off x="5725273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932" name="TextBox 1432"/>
            <p:cNvSpPr txBox="1">
              <a:spLocks noChangeArrowheads="1"/>
            </p:cNvSpPr>
            <p:nvPr/>
          </p:nvSpPr>
          <p:spPr bwMode="auto">
            <a:xfrm rot="16200000">
              <a:off x="4582272" y="3464865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933" name="TextBox 1433"/>
            <p:cNvSpPr txBox="1">
              <a:spLocks noChangeArrowheads="1"/>
            </p:cNvSpPr>
            <p:nvPr/>
          </p:nvSpPr>
          <p:spPr bwMode="auto">
            <a:xfrm rot="16200000">
              <a:off x="4201272" y="3431165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934" name="TextBox 1434"/>
            <p:cNvSpPr txBox="1">
              <a:spLocks noChangeArrowheads="1"/>
            </p:cNvSpPr>
            <p:nvPr/>
          </p:nvSpPr>
          <p:spPr bwMode="auto">
            <a:xfrm rot="16200000">
              <a:off x="5738427" y="3431165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935" name="TextBox 1435"/>
            <p:cNvSpPr txBox="1">
              <a:spLocks noChangeArrowheads="1"/>
            </p:cNvSpPr>
            <p:nvPr/>
          </p:nvSpPr>
          <p:spPr bwMode="auto">
            <a:xfrm rot="16200000">
              <a:off x="3439272" y="27453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936" name="TextBox 1436"/>
            <p:cNvSpPr txBox="1">
              <a:spLocks noChangeArrowheads="1"/>
            </p:cNvSpPr>
            <p:nvPr/>
          </p:nvSpPr>
          <p:spPr bwMode="auto">
            <a:xfrm rot="16200000">
              <a:off x="6119427" y="27453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937" name="TextBox 1437"/>
            <p:cNvSpPr txBox="1">
              <a:spLocks noChangeArrowheads="1"/>
            </p:cNvSpPr>
            <p:nvPr/>
          </p:nvSpPr>
          <p:spPr bwMode="auto">
            <a:xfrm rot="16200000">
              <a:off x="5738427" y="4150663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938" name="TextBox 1438"/>
            <p:cNvSpPr txBox="1">
              <a:spLocks noChangeArrowheads="1"/>
            </p:cNvSpPr>
            <p:nvPr/>
          </p:nvSpPr>
          <p:spPr bwMode="auto">
            <a:xfrm rot="16200000">
              <a:off x="5344271" y="4150663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939" name="TextBox 1439"/>
            <p:cNvSpPr txBox="1">
              <a:spLocks noChangeArrowheads="1"/>
            </p:cNvSpPr>
            <p:nvPr/>
          </p:nvSpPr>
          <p:spPr bwMode="auto">
            <a:xfrm rot="16200000">
              <a:off x="3820272" y="4150663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940" name="TextBox 1440"/>
            <p:cNvSpPr txBox="1">
              <a:spLocks noChangeArrowheads="1"/>
            </p:cNvSpPr>
            <p:nvPr/>
          </p:nvSpPr>
          <p:spPr bwMode="auto">
            <a:xfrm rot="16200000">
              <a:off x="5725273" y="27453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941" name="TextBox 1441"/>
            <p:cNvSpPr txBox="1">
              <a:spLocks noChangeArrowheads="1"/>
            </p:cNvSpPr>
            <p:nvPr/>
          </p:nvSpPr>
          <p:spPr bwMode="auto">
            <a:xfrm rot="16200000">
              <a:off x="5344271" y="27453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942" name="Curved Up Ribbon 2941"/>
            <p:cNvSpPr/>
            <p:nvPr/>
          </p:nvSpPr>
          <p:spPr>
            <a:xfrm>
              <a:off x="5105400" y="838200"/>
              <a:ext cx="1905000" cy="685800"/>
            </a:xfrm>
            <a:prstGeom prst="ellipseRibbon2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900" dirty="0"/>
                <a:t>Road!</a:t>
              </a:r>
            </a:p>
          </p:txBody>
        </p:sp>
      </p:grpSp>
      <p:sp>
        <p:nvSpPr>
          <p:cNvPr id="2980" name="Oval 2979"/>
          <p:cNvSpPr/>
          <p:nvPr/>
        </p:nvSpPr>
        <p:spPr>
          <a:xfrm>
            <a:off x="7375706" y="2763554"/>
            <a:ext cx="370500" cy="2216479"/>
          </a:xfrm>
          <a:prstGeom prst="ellipse">
            <a:avLst/>
          </a:prstGeom>
          <a:noFill/>
          <a:ln>
            <a:solidFill>
              <a:srgbClr val="66006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1" name="TextBox 2980"/>
          <p:cNvSpPr txBox="1"/>
          <p:nvPr/>
        </p:nvSpPr>
        <p:spPr>
          <a:xfrm>
            <a:off x="7152797" y="2538862"/>
            <a:ext cx="8448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660066"/>
                </a:solidFill>
              </a:rPr>
              <a:t>A pattern</a:t>
            </a:r>
          </a:p>
        </p:txBody>
      </p:sp>
      <p:sp>
        <p:nvSpPr>
          <p:cNvPr id="1488" name="Rectangle 1487">
            <a:extLst>
              <a:ext uri="{FF2B5EF4-FFF2-40B4-BE49-F238E27FC236}">
                <a16:creationId xmlns:a16="http://schemas.microsoft.com/office/drawing/2014/main" id="{24D4E5E2-06AA-8E42-8B3D-720FF4CF369D}"/>
              </a:ext>
            </a:extLst>
          </p:cNvPr>
          <p:cNvSpPr/>
          <p:nvPr/>
        </p:nvSpPr>
        <p:spPr>
          <a:xfrm>
            <a:off x="2009361" y="4120149"/>
            <a:ext cx="2962141" cy="2031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b="1" dirty="0"/>
              <a:t>Implementation of a High-Performance Pattern Recognition Associative Memory in an FPGA </a:t>
            </a:r>
          </a:p>
          <a:p>
            <a:r>
              <a:rPr lang="en-US" i="1" dirty="0"/>
              <a:t>Jun 12, 2018, 09:</a:t>
            </a:r>
            <a:r>
              <a:rPr lang="en-US" altLang="zh-Hans" i="1" dirty="0"/>
              <a:t>3</a:t>
            </a:r>
            <a:r>
              <a:rPr lang="en-US" i="1" dirty="0"/>
              <a:t>0 </a:t>
            </a:r>
          </a:p>
          <a:p>
            <a:r>
              <a:rPr lang="en-US" i="1" dirty="0"/>
              <a:t>Jamieson Olsen (</a:t>
            </a:r>
            <a:r>
              <a:rPr lang="en-US" i="1" dirty="0" err="1"/>
              <a:t>Fermilab</a:t>
            </a:r>
            <a:r>
              <a:rPr lang="en-US" i="1" dirty="0"/>
              <a:t>)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706649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7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000"/>
                            </p:stCondLst>
                            <p:childTnLst>
                              <p:par>
                                <p:cTn id="7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6000"/>
                            </p:stCondLst>
                            <p:childTnLst>
                              <p:par>
                                <p:cTn id="8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7000"/>
                            </p:stCondLst>
                            <p:childTnLst>
                              <p:par>
                                <p:cTn id="9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dirty="0"/>
              <a:t>Solution :</a:t>
            </a:r>
            <a:r>
              <a:rPr lang="zh-CN" altLang="en-US" sz="4000" dirty="0"/>
              <a:t> </a:t>
            </a:r>
            <a:r>
              <a:rPr lang="en-US" altLang="zh-CN" sz="4000" dirty="0"/>
              <a:t>Associative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38" y="2310724"/>
            <a:ext cx="5818730" cy="4024797"/>
          </a:xfrm>
        </p:spPr>
        <p:txBody>
          <a:bodyPr/>
          <a:lstStyle/>
          <a:p>
            <a:r>
              <a:rPr lang="en-US" sz="2000" dirty="0">
                <a:latin typeface="Helvetica" charset="0"/>
                <a:ea typeface="ＭＳ Ｐゴシック" charset="0"/>
                <a:cs typeface="ＭＳ Ｐゴシック" charset="0"/>
              </a:rPr>
              <a:t>Associative Memory (AM)</a:t>
            </a:r>
          </a:p>
          <a:p>
            <a:pPr lvl="1"/>
            <a:r>
              <a:rPr lang="en-US" sz="1600" dirty="0">
                <a:latin typeface="Helvetica" charset="0"/>
                <a:ea typeface="ＭＳ Ｐゴシック" charset="0"/>
                <a:cs typeface="ＭＳ Ｐゴシック" charset="0"/>
              </a:rPr>
              <a:t>B</a:t>
            </a:r>
            <a:r>
              <a:rPr lang="en-US" sz="1600" dirty="0">
                <a:latin typeface="Helvetica" charset="0"/>
                <a:ea typeface="ＭＳ Ｐゴシック" charset="0"/>
              </a:rPr>
              <a:t>ased on </a:t>
            </a:r>
            <a:r>
              <a:rPr lang="en-US" sz="1600" i="1" dirty="0">
                <a:solidFill>
                  <a:srgbClr val="0000FF"/>
                </a:solidFill>
                <a:latin typeface="Helvetica" charset="0"/>
                <a:ea typeface="ＭＳ Ｐゴシック" charset="0"/>
              </a:rPr>
              <a:t>CAM cells to match </a:t>
            </a:r>
            <a:r>
              <a:rPr lang="en-US" sz="1600" dirty="0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and</a:t>
            </a:r>
            <a:r>
              <a:rPr lang="en-US" sz="1600" i="1" dirty="0">
                <a:solidFill>
                  <a:srgbClr val="0000FF"/>
                </a:solidFill>
                <a:latin typeface="Helvetica" charset="0"/>
                <a:ea typeface="ＭＳ Ｐゴシック" charset="0"/>
              </a:rPr>
              <a:t> majority logic </a:t>
            </a:r>
            <a:r>
              <a:rPr lang="en-US" sz="1600" dirty="0">
                <a:latin typeface="Helvetica" charset="0"/>
                <a:ea typeface="ＭＳ Ｐゴシック" charset="0"/>
              </a:rPr>
              <a:t>to associate hits </a:t>
            </a:r>
            <a:r>
              <a:rPr lang="en-US" altLang="zh-CN" sz="1600" dirty="0">
                <a:latin typeface="Helvetica" charset="0"/>
                <a:ea typeface="ＭＳ Ｐゴシック" charset="0"/>
              </a:rPr>
              <a:t>with</a:t>
            </a:r>
            <a:r>
              <a:rPr lang="zh-CN" altLang="en-US" sz="1600" dirty="0">
                <a:latin typeface="Helvetica" charset="0"/>
                <a:ea typeface="ＭＳ Ｐゴシック" charset="0"/>
              </a:rPr>
              <a:t> </a:t>
            </a:r>
            <a:r>
              <a:rPr lang="en-US" sz="1600" dirty="0">
                <a:latin typeface="Helvetica" charset="0"/>
                <a:ea typeface="ＭＳ Ｐゴシック" charset="0"/>
              </a:rPr>
              <a:t>a set of pre-determined hit patterns that represent allowed track trajectories (</a:t>
            </a:r>
            <a:r>
              <a:rPr lang="en-US" sz="1600" dirty="0">
                <a:solidFill>
                  <a:srgbClr val="FF0000"/>
                </a:solidFill>
                <a:latin typeface="Helvetica" charset="0"/>
                <a:ea typeface="ＭＳ Ｐゴシック" charset="0"/>
              </a:rPr>
              <a:t>massively parallel</a:t>
            </a:r>
            <a:r>
              <a:rPr lang="en-US" sz="1600" dirty="0">
                <a:latin typeface="Helvetica" charset="0"/>
                <a:ea typeface="ＭＳ Ｐゴシック" charset="0"/>
              </a:rPr>
              <a:t>,</a:t>
            </a:r>
            <a:r>
              <a:rPr lang="en-US" sz="1600" dirty="0">
                <a:solidFill>
                  <a:srgbClr val="FF0000"/>
                </a:solidFill>
                <a:latin typeface="Helvetica" charset="0"/>
                <a:ea typeface="ＭＳ Ｐゴシック" charset="0"/>
              </a:rPr>
              <a:t> </a:t>
            </a:r>
            <a:r>
              <a:rPr lang="en-US" sz="1600" i="1" dirty="0">
                <a:solidFill>
                  <a:srgbClr val="0000FF"/>
                </a:solidFill>
                <a:latin typeface="Helvetica" charset="0"/>
                <a:ea typeface="ＭＳ Ｐゴシック" charset="0"/>
              </a:rPr>
              <a:t>finishes right after all hits arrive)</a:t>
            </a:r>
            <a:endParaRPr lang="en-US" sz="1600" i="1" dirty="0">
              <a:solidFill>
                <a:srgbClr val="0000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  <a:p>
            <a:r>
              <a:rPr lang="en-US" sz="2000" dirty="0">
                <a:latin typeface="Helvetica" charset="0"/>
                <a:ea typeface="ＭＳ Ｐゴシック" charset="0"/>
              </a:rPr>
              <a:t>Perfect tool to mediate the high pileup effect</a:t>
            </a:r>
          </a:p>
          <a:p>
            <a:pPr lvl="1"/>
            <a:r>
              <a:rPr lang="en-US" sz="1600" dirty="0">
                <a:latin typeface="Helvetica" charset="0"/>
                <a:ea typeface="ＭＳ Ｐゴシック" charset="0"/>
              </a:rPr>
              <a:t>Avoiding the typical power law dependence of execution time on occupancy </a:t>
            </a:r>
          </a:p>
          <a:p>
            <a:endParaRPr lang="en-US" sz="1600" dirty="0">
              <a:latin typeface="Helvetica" charset="0"/>
              <a:ea typeface="ＭＳ Ｐゴシック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2828-8C2A-C74D-87FF-B9E2C644E06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Zhen Hu                             June 11, 2018                   RT2018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623761" y="1251899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 Formatting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/Delivery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723713" y="1251899"/>
            <a:ext cx="1554480" cy="10058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Pattern Recognition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823665" y="1251899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Track 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Fitting</a:t>
            </a:r>
          </a:p>
        </p:txBody>
      </p:sp>
      <p:cxnSp>
        <p:nvCxnSpPr>
          <p:cNvPr id="13" name="Straight Arrow Connector 12"/>
          <p:cNvCxnSpPr>
            <a:stCxn id="7" idx="3"/>
            <a:endCxn id="8" idx="1"/>
          </p:cNvCxnSpPr>
          <p:nvPr/>
        </p:nvCxnSpPr>
        <p:spPr>
          <a:xfrm>
            <a:off x="4178241" y="1754819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095500" y="1754818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278193" y="1754818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8378145" y="1763963"/>
            <a:ext cx="545472" cy="0"/>
          </a:xfrm>
          <a:prstGeom prst="straightConnector1">
            <a:avLst/>
          </a:prstGeom>
          <a:ln w="508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523809" y="1244020"/>
            <a:ext cx="1554480" cy="10058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</a:t>
            </a:r>
          </a:p>
        </p:txBody>
      </p:sp>
      <p:grpSp>
        <p:nvGrpSpPr>
          <p:cNvPr id="4465" name="Group 4464"/>
          <p:cNvGrpSpPr/>
          <p:nvPr/>
        </p:nvGrpSpPr>
        <p:grpSpPr>
          <a:xfrm>
            <a:off x="385179" y="4721724"/>
            <a:ext cx="5397079" cy="2525633"/>
            <a:chOff x="523809" y="4770563"/>
            <a:chExt cx="5397079" cy="2525633"/>
          </a:xfrm>
        </p:grpSpPr>
        <p:pic>
          <p:nvPicPr>
            <p:cNvPr id="2965" name="Picture 296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3809" y="4770563"/>
              <a:ext cx="5254754" cy="2525633"/>
            </a:xfrm>
            <a:prstGeom prst="rect">
              <a:avLst/>
            </a:prstGeom>
          </p:spPr>
        </p:pic>
        <p:sp>
          <p:nvSpPr>
            <p:cNvPr id="2966" name="TextBox 2965"/>
            <p:cNvSpPr txBox="1"/>
            <p:nvPr/>
          </p:nvSpPr>
          <p:spPr>
            <a:xfrm>
              <a:off x="648421" y="4864053"/>
              <a:ext cx="13052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Before AM</a:t>
              </a:r>
            </a:p>
          </p:txBody>
        </p:sp>
        <p:sp>
          <p:nvSpPr>
            <p:cNvPr id="2967" name="TextBox 2966"/>
            <p:cNvSpPr txBox="1"/>
            <p:nvPr/>
          </p:nvSpPr>
          <p:spPr>
            <a:xfrm>
              <a:off x="4615633" y="4869782"/>
              <a:ext cx="13052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After AM</a:t>
              </a:r>
            </a:p>
          </p:txBody>
        </p:sp>
        <p:sp>
          <p:nvSpPr>
            <p:cNvPr id="2968" name="Rectangle 2967"/>
            <p:cNvSpPr/>
            <p:nvPr/>
          </p:nvSpPr>
          <p:spPr>
            <a:xfrm rot="19232314">
              <a:off x="4260706" y="5260154"/>
              <a:ext cx="142195" cy="85907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9" name="TextBox 2968"/>
            <p:cNvSpPr txBox="1"/>
            <p:nvPr/>
          </p:nvSpPr>
          <p:spPr>
            <a:xfrm>
              <a:off x="3749066" y="5994318"/>
              <a:ext cx="14356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Roads found</a:t>
              </a:r>
            </a:p>
          </p:txBody>
        </p:sp>
      </p:grpSp>
      <p:pic>
        <p:nvPicPr>
          <p:cNvPr id="4443" name="Picture 444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3414" y="865840"/>
            <a:ext cx="843767" cy="2258197"/>
          </a:xfrm>
          <a:prstGeom prst="rect">
            <a:avLst/>
          </a:prstGeom>
        </p:spPr>
      </p:pic>
      <p:grpSp>
        <p:nvGrpSpPr>
          <p:cNvPr id="4464" name="Group 4463"/>
          <p:cNvGrpSpPr/>
          <p:nvPr/>
        </p:nvGrpSpPr>
        <p:grpSpPr>
          <a:xfrm>
            <a:off x="6349144" y="5205787"/>
            <a:ext cx="3111118" cy="1943564"/>
            <a:chOff x="6169551" y="2531332"/>
            <a:chExt cx="3111118" cy="1943564"/>
          </a:xfrm>
        </p:grpSpPr>
        <p:cxnSp>
          <p:nvCxnSpPr>
            <p:cNvPr id="4446" name="Straight Arrow Connector 4445"/>
            <p:cNvCxnSpPr/>
            <p:nvPr/>
          </p:nvCxnSpPr>
          <p:spPr>
            <a:xfrm>
              <a:off x="6439037" y="4257161"/>
              <a:ext cx="2286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7" name="Straight Arrow Connector 4446"/>
            <p:cNvCxnSpPr/>
            <p:nvPr/>
          </p:nvCxnSpPr>
          <p:spPr>
            <a:xfrm flipV="1">
              <a:off x="6439037" y="2603799"/>
              <a:ext cx="0" cy="165336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1" name="Straight Connector 4450"/>
            <p:cNvCxnSpPr/>
            <p:nvPr/>
          </p:nvCxnSpPr>
          <p:spPr>
            <a:xfrm flipV="1">
              <a:off x="6439037" y="3605598"/>
              <a:ext cx="1512209" cy="64863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59" name="Freeform 4458"/>
            <p:cNvSpPr/>
            <p:nvPr/>
          </p:nvSpPr>
          <p:spPr>
            <a:xfrm>
              <a:off x="6447287" y="3159318"/>
              <a:ext cx="1034716" cy="1092468"/>
            </a:xfrm>
            <a:custGeom>
              <a:avLst/>
              <a:gdLst>
                <a:gd name="connsiteX0" fmla="*/ 0 w 1034716"/>
                <a:gd name="connsiteY0" fmla="*/ 1092468 h 1092468"/>
                <a:gd name="connsiteX1" fmla="*/ 683394 w 1034716"/>
                <a:gd name="connsiteY1" fmla="*/ 640080 h 1092468"/>
                <a:gd name="connsiteX2" fmla="*/ 1034716 w 1034716"/>
                <a:gd name="connsiteY2" fmla="*/ 0 h 109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4716" h="1092468">
                  <a:moveTo>
                    <a:pt x="0" y="1092468"/>
                  </a:moveTo>
                  <a:cubicBezTo>
                    <a:pt x="255470" y="957313"/>
                    <a:pt x="510941" y="822158"/>
                    <a:pt x="683394" y="640080"/>
                  </a:cubicBezTo>
                  <a:cubicBezTo>
                    <a:pt x="855847" y="458002"/>
                    <a:pt x="945281" y="229001"/>
                    <a:pt x="1034716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60" name="TextBox 4459"/>
            <p:cNvSpPr txBox="1"/>
            <p:nvPr/>
          </p:nvSpPr>
          <p:spPr>
            <a:xfrm>
              <a:off x="7370474" y="3736826"/>
              <a:ext cx="14253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</a:rPr>
                <a:t>With AM</a:t>
              </a:r>
            </a:p>
          </p:txBody>
        </p:sp>
        <p:sp>
          <p:nvSpPr>
            <p:cNvPr id="4461" name="TextBox 4460"/>
            <p:cNvSpPr txBox="1"/>
            <p:nvPr/>
          </p:nvSpPr>
          <p:spPr>
            <a:xfrm>
              <a:off x="6887171" y="2840746"/>
              <a:ext cx="14253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Without </a:t>
              </a:r>
              <a:r>
                <a:rPr lang="en-US" dirty="0">
                  <a:solidFill>
                    <a:srgbClr val="FF0000"/>
                  </a:solidFill>
                </a:rPr>
                <a:t>AM</a:t>
              </a:r>
            </a:p>
          </p:txBody>
        </p:sp>
        <p:sp>
          <p:nvSpPr>
            <p:cNvPr id="4462" name="TextBox 4461"/>
            <p:cNvSpPr txBox="1"/>
            <p:nvPr/>
          </p:nvSpPr>
          <p:spPr>
            <a:xfrm>
              <a:off x="7691237" y="4167119"/>
              <a:ext cx="15894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occupancy</a:t>
              </a:r>
            </a:p>
          </p:txBody>
        </p:sp>
        <p:sp>
          <p:nvSpPr>
            <p:cNvPr id="4463" name="TextBox 4462"/>
            <p:cNvSpPr txBox="1"/>
            <p:nvPr/>
          </p:nvSpPr>
          <p:spPr>
            <a:xfrm rot="16200000">
              <a:off x="6032924" y="2667959"/>
              <a:ext cx="5810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time</a:t>
              </a:r>
              <a:endParaRPr lang="en-US" sz="1400" dirty="0"/>
            </a:p>
          </p:txBody>
        </p:sp>
      </p:grpSp>
      <p:grpSp>
        <p:nvGrpSpPr>
          <p:cNvPr id="1504" name="Group 3"/>
          <p:cNvGrpSpPr>
            <a:grpSpLocks/>
          </p:cNvGrpSpPr>
          <p:nvPr/>
        </p:nvGrpSpPr>
        <p:grpSpPr bwMode="auto">
          <a:xfrm>
            <a:off x="6560219" y="3061139"/>
            <a:ext cx="2805974" cy="1724458"/>
            <a:chOff x="2209800" y="1905000"/>
            <a:chExt cx="4343400" cy="2590800"/>
          </a:xfrm>
        </p:grpSpPr>
        <p:grpSp>
          <p:nvGrpSpPr>
            <p:cNvPr id="1505" name="Group 43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569" name="Right Arrow 1568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70" name="Right Arrow 1569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71" name="Right Arrow 1570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72" name="Right Arrow 1571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73" name="Right Arrow 1572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74" name="Right Arrow 1573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75" name="Right Arrow 1574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76" name="Right Arrow 1575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06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561" name="Right Arrow 1560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62" name="Right Arrow 1561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63" name="Right Arrow 1562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64" name="Right Arrow 1563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65" name="Right Arrow 1564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66" name="Right Arrow 1565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67" name="Right Arrow 1566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68" name="Right Arrow 1567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07" name="Group 53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553" name="Right Arrow 1552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54" name="Right Arrow 1553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55" name="Right Arrow 1554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56" name="Right Arrow 1555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57" name="Right Arrow 1556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58" name="Right Arrow 1557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59" name="Right Arrow 1558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60" name="Right Arrow 1559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08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545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46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47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48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49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50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51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52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09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1537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38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39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40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41" name="Rectangle 1540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42" name="Rectangle 1541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43" name="Rectangle 1542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44" name="Rectangle 1543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10" name="Group 72"/>
            <p:cNvGrpSpPr>
              <a:grpSpLocks/>
            </p:cNvGrpSpPr>
            <p:nvPr/>
          </p:nvGrpSpPr>
          <p:grpSpPr bwMode="auto">
            <a:xfrm>
              <a:off x="3657600" y="3276600"/>
              <a:ext cx="2895600" cy="533400"/>
              <a:chOff x="2667000" y="2514600"/>
              <a:chExt cx="2895600" cy="533400"/>
            </a:xfrm>
          </p:grpSpPr>
          <p:sp>
            <p:nvSpPr>
              <p:cNvPr id="1529" name="Rectangle 19"/>
              <p:cNvSpPr/>
              <p:nvPr/>
            </p:nvSpPr>
            <p:spPr>
              <a:xfrm>
                <a:off x="2667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30" name="Rectangle 20"/>
              <p:cNvSpPr/>
              <p:nvPr/>
            </p:nvSpPr>
            <p:spPr>
              <a:xfrm>
                <a:off x="3048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31" name="Rectangle 21"/>
              <p:cNvSpPr/>
              <p:nvPr/>
            </p:nvSpPr>
            <p:spPr>
              <a:xfrm>
                <a:off x="3429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32" name="Rectangle 22"/>
              <p:cNvSpPr/>
              <p:nvPr/>
            </p:nvSpPr>
            <p:spPr>
              <a:xfrm>
                <a:off x="3810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33" name="Rectangle 23"/>
              <p:cNvSpPr/>
              <p:nvPr/>
            </p:nvSpPr>
            <p:spPr>
              <a:xfrm>
                <a:off x="4191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34" name="Rectangle 24"/>
              <p:cNvSpPr/>
              <p:nvPr/>
            </p:nvSpPr>
            <p:spPr>
              <a:xfrm>
                <a:off x="4572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35" name="Rectangle 25"/>
              <p:cNvSpPr/>
              <p:nvPr/>
            </p:nvSpPr>
            <p:spPr>
              <a:xfrm>
                <a:off x="4953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36" name="Rectangle 26"/>
              <p:cNvSpPr/>
              <p:nvPr/>
            </p:nvSpPr>
            <p:spPr>
              <a:xfrm>
                <a:off x="5334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11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1521" name="Rectangle 11"/>
              <p:cNvSpPr/>
              <p:nvPr/>
            </p:nvSpPr>
            <p:spPr>
              <a:xfrm>
                <a:off x="2667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22" name="Rectangle 12"/>
              <p:cNvSpPr/>
              <p:nvPr/>
            </p:nvSpPr>
            <p:spPr>
              <a:xfrm>
                <a:off x="3048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23" name="Rectangle 13"/>
              <p:cNvSpPr/>
              <p:nvPr/>
            </p:nvSpPr>
            <p:spPr>
              <a:xfrm>
                <a:off x="3429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24" name="Rectangle 14"/>
              <p:cNvSpPr/>
              <p:nvPr/>
            </p:nvSpPr>
            <p:spPr>
              <a:xfrm>
                <a:off x="3810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25" name="Rectangle 15"/>
              <p:cNvSpPr/>
              <p:nvPr/>
            </p:nvSpPr>
            <p:spPr>
              <a:xfrm>
                <a:off x="4191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26" name="Rectangle 16"/>
              <p:cNvSpPr/>
              <p:nvPr/>
            </p:nvSpPr>
            <p:spPr>
              <a:xfrm>
                <a:off x="4572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27" name="Rectangle 17"/>
              <p:cNvSpPr/>
              <p:nvPr/>
            </p:nvSpPr>
            <p:spPr>
              <a:xfrm>
                <a:off x="4953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28" name="Rectangle 18"/>
              <p:cNvSpPr/>
              <p:nvPr/>
            </p:nvSpPr>
            <p:spPr>
              <a:xfrm>
                <a:off x="5334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12" name="Group 74"/>
            <p:cNvGrpSpPr>
              <a:grpSpLocks/>
            </p:cNvGrpSpPr>
            <p:nvPr/>
          </p:nvGrpSpPr>
          <p:grpSpPr bwMode="auto">
            <a:xfrm>
              <a:off x="3657600" y="1905000"/>
              <a:ext cx="2895600" cy="533400"/>
              <a:chOff x="2667000" y="1143000"/>
              <a:chExt cx="2895600" cy="533400"/>
            </a:xfrm>
          </p:grpSpPr>
          <p:sp>
            <p:nvSpPr>
              <p:cNvPr id="1513" name="Rectangle 3"/>
              <p:cNvSpPr/>
              <p:nvPr/>
            </p:nvSpPr>
            <p:spPr>
              <a:xfrm>
                <a:off x="2667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14" name="Rectangle 4"/>
              <p:cNvSpPr/>
              <p:nvPr/>
            </p:nvSpPr>
            <p:spPr>
              <a:xfrm>
                <a:off x="3048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15" name="Rectangle 5"/>
              <p:cNvSpPr/>
              <p:nvPr/>
            </p:nvSpPr>
            <p:spPr>
              <a:xfrm>
                <a:off x="3429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16" name="Rectangle 6"/>
              <p:cNvSpPr/>
              <p:nvPr/>
            </p:nvSpPr>
            <p:spPr>
              <a:xfrm>
                <a:off x="3810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17" name="Rectangle 7"/>
              <p:cNvSpPr/>
              <p:nvPr/>
            </p:nvSpPr>
            <p:spPr>
              <a:xfrm>
                <a:off x="4191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18" name="Rectangle 8"/>
              <p:cNvSpPr/>
              <p:nvPr/>
            </p:nvSpPr>
            <p:spPr>
              <a:xfrm>
                <a:off x="4572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19" name="Rectangle 9"/>
              <p:cNvSpPr/>
              <p:nvPr/>
            </p:nvSpPr>
            <p:spPr>
              <a:xfrm>
                <a:off x="4953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20" name="Rectangle 10"/>
              <p:cNvSpPr/>
              <p:nvPr/>
            </p:nvSpPr>
            <p:spPr>
              <a:xfrm>
                <a:off x="5334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</p:grpSp>
      <p:grpSp>
        <p:nvGrpSpPr>
          <p:cNvPr id="1577" name="Group 77"/>
          <p:cNvGrpSpPr>
            <a:grpSpLocks/>
          </p:cNvGrpSpPr>
          <p:nvPr/>
        </p:nvGrpSpPr>
        <p:grpSpPr bwMode="auto">
          <a:xfrm>
            <a:off x="5716115" y="2817204"/>
            <a:ext cx="3642844" cy="1978055"/>
            <a:chOff x="914400" y="1524000"/>
            <a:chExt cx="5638800" cy="2971800"/>
          </a:xfrm>
        </p:grpSpPr>
        <p:grpSp>
          <p:nvGrpSpPr>
            <p:cNvPr id="1578" name="Group 43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1645" name="Right Arrow 1644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46" name="Right Arrow 1645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47" name="Right Arrow 1646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48" name="Right Arrow 1647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49" name="Right Arrow 1648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50" name="Right Arrow 1649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51" name="Right Arrow 1650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52" name="Right Arrow 1651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79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637" name="Right Arrow 1636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38" name="Right Arrow 1637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39" name="Right Arrow 1638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40" name="Right Arrow 1639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41" name="Right Arrow 1640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42" name="Right Arrow 1641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43" name="Right Arrow 1642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44" name="Right Arrow 1643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80" name="Group 53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629" name="Right Arrow 1628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30" name="Right Arrow 1629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31" name="Right Arrow 1630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32" name="Right Arrow 1631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33" name="Right Arrow 1632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34" name="Right Arrow 1633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35" name="Right Arrow 1634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36" name="Right Arrow 1635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81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621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22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23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24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25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26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27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28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82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1613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14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15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16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17" name="Rectangle 1616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18" name="Rectangle 1617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19" name="Rectangle 1618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20" name="Rectangle 1619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83" name="Group 72"/>
            <p:cNvGrpSpPr>
              <a:grpSpLocks/>
            </p:cNvGrpSpPr>
            <p:nvPr/>
          </p:nvGrpSpPr>
          <p:grpSpPr bwMode="auto">
            <a:xfrm>
              <a:off x="3657600" y="3276600"/>
              <a:ext cx="2895600" cy="533400"/>
              <a:chOff x="2667000" y="2514600"/>
              <a:chExt cx="2895600" cy="533400"/>
            </a:xfrm>
          </p:grpSpPr>
          <p:sp>
            <p:nvSpPr>
              <p:cNvPr id="1605" name="Rectangle 19"/>
              <p:cNvSpPr/>
              <p:nvPr/>
            </p:nvSpPr>
            <p:spPr>
              <a:xfrm>
                <a:off x="2667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06" name="Rectangle 20"/>
              <p:cNvSpPr/>
              <p:nvPr/>
            </p:nvSpPr>
            <p:spPr>
              <a:xfrm>
                <a:off x="3048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07" name="Rectangle 21"/>
              <p:cNvSpPr/>
              <p:nvPr/>
            </p:nvSpPr>
            <p:spPr>
              <a:xfrm>
                <a:off x="3429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08" name="Rectangle 22"/>
              <p:cNvSpPr/>
              <p:nvPr/>
            </p:nvSpPr>
            <p:spPr>
              <a:xfrm>
                <a:off x="3810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09" name="Rectangle 23"/>
              <p:cNvSpPr/>
              <p:nvPr/>
            </p:nvSpPr>
            <p:spPr>
              <a:xfrm>
                <a:off x="4191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10" name="Rectangle 24"/>
              <p:cNvSpPr/>
              <p:nvPr/>
            </p:nvSpPr>
            <p:spPr>
              <a:xfrm>
                <a:off x="4572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11" name="Rectangle 25"/>
              <p:cNvSpPr/>
              <p:nvPr/>
            </p:nvSpPr>
            <p:spPr>
              <a:xfrm>
                <a:off x="4953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12" name="Rectangle 26"/>
              <p:cNvSpPr/>
              <p:nvPr/>
            </p:nvSpPr>
            <p:spPr>
              <a:xfrm>
                <a:off x="5334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84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1597" name="Rectangle 11"/>
              <p:cNvSpPr/>
              <p:nvPr/>
            </p:nvSpPr>
            <p:spPr>
              <a:xfrm>
                <a:off x="2667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98" name="Rectangle 12"/>
              <p:cNvSpPr/>
              <p:nvPr/>
            </p:nvSpPr>
            <p:spPr>
              <a:xfrm>
                <a:off x="3048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99" name="Rectangle 13"/>
              <p:cNvSpPr/>
              <p:nvPr/>
            </p:nvSpPr>
            <p:spPr>
              <a:xfrm>
                <a:off x="3429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00" name="Rectangle 14"/>
              <p:cNvSpPr/>
              <p:nvPr/>
            </p:nvSpPr>
            <p:spPr>
              <a:xfrm>
                <a:off x="3810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01" name="Rectangle 15"/>
              <p:cNvSpPr/>
              <p:nvPr/>
            </p:nvSpPr>
            <p:spPr>
              <a:xfrm>
                <a:off x="4191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02" name="Rectangle 16"/>
              <p:cNvSpPr/>
              <p:nvPr/>
            </p:nvSpPr>
            <p:spPr>
              <a:xfrm>
                <a:off x="4572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03" name="Rectangle 17"/>
              <p:cNvSpPr/>
              <p:nvPr/>
            </p:nvSpPr>
            <p:spPr>
              <a:xfrm>
                <a:off x="4953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04" name="Rectangle 18"/>
              <p:cNvSpPr/>
              <p:nvPr/>
            </p:nvSpPr>
            <p:spPr>
              <a:xfrm>
                <a:off x="5334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85" name="Group 74"/>
            <p:cNvGrpSpPr>
              <a:grpSpLocks/>
            </p:cNvGrpSpPr>
            <p:nvPr/>
          </p:nvGrpSpPr>
          <p:grpSpPr bwMode="auto">
            <a:xfrm>
              <a:off x="3657600" y="1905000"/>
              <a:ext cx="2895600" cy="533400"/>
              <a:chOff x="2667000" y="1143000"/>
              <a:chExt cx="2895600" cy="533400"/>
            </a:xfrm>
          </p:grpSpPr>
          <p:sp>
            <p:nvSpPr>
              <p:cNvPr id="1589" name="Rectangle 3"/>
              <p:cNvSpPr/>
              <p:nvPr/>
            </p:nvSpPr>
            <p:spPr>
              <a:xfrm>
                <a:off x="2667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90" name="Rectangle 4"/>
              <p:cNvSpPr/>
              <p:nvPr/>
            </p:nvSpPr>
            <p:spPr>
              <a:xfrm>
                <a:off x="3048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91" name="Rectangle 5"/>
              <p:cNvSpPr/>
              <p:nvPr/>
            </p:nvSpPr>
            <p:spPr>
              <a:xfrm>
                <a:off x="3429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92" name="Rectangle 6"/>
              <p:cNvSpPr/>
              <p:nvPr/>
            </p:nvSpPr>
            <p:spPr>
              <a:xfrm>
                <a:off x="3810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93" name="Rectangle 7"/>
              <p:cNvSpPr/>
              <p:nvPr/>
            </p:nvSpPr>
            <p:spPr>
              <a:xfrm>
                <a:off x="4191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94" name="Rectangle 8"/>
              <p:cNvSpPr/>
              <p:nvPr/>
            </p:nvSpPr>
            <p:spPr>
              <a:xfrm>
                <a:off x="4572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95" name="Rectangle 9"/>
              <p:cNvSpPr/>
              <p:nvPr/>
            </p:nvSpPr>
            <p:spPr>
              <a:xfrm>
                <a:off x="4953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596" name="Rectangle 10"/>
              <p:cNvSpPr/>
              <p:nvPr/>
            </p:nvSpPr>
            <p:spPr>
              <a:xfrm>
                <a:off x="5334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586" name="Group 76"/>
            <p:cNvGrpSpPr>
              <a:grpSpLocks/>
            </p:cNvGrpSpPr>
            <p:nvPr/>
          </p:nvGrpSpPr>
          <p:grpSpPr bwMode="auto">
            <a:xfrm>
              <a:off x="914400" y="1524000"/>
              <a:ext cx="1103495" cy="1219200"/>
              <a:chOff x="6553200" y="685800"/>
              <a:chExt cx="1103495" cy="1219200"/>
            </a:xfrm>
          </p:grpSpPr>
          <p:sp>
            <p:nvSpPr>
              <p:cNvPr id="1587" name="6-Point Star 1586"/>
              <p:cNvSpPr/>
              <p:nvPr/>
            </p:nvSpPr>
            <p:spPr>
              <a:xfrm>
                <a:off x="6553200" y="685800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588" name="TextBox 88"/>
              <p:cNvSpPr txBox="1">
                <a:spLocks noChangeArrowheads="1"/>
              </p:cNvSpPr>
              <p:nvPr/>
            </p:nvSpPr>
            <p:spPr bwMode="auto">
              <a:xfrm>
                <a:off x="6636382" y="1033790"/>
                <a:ext cx="1020313" cy="50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1</a:t>
                </a:r>
              </a:p>
              <a:p>
                <a:r>
                  <a:rPr lang="en-US" sz="800"/>
                  <a:t>Address 4</a:t>
                </a:r>
              </a:p>
            </p:txBody>
          </p:sp>
        </p:grpSp>
      </p:grpSp>
      <p:grpSp>
        <p:nvGrpSpPr>
          <p:cNvPr id="1653" name="Group 153"/>
          <p:cNvGrpSpPr>
            <a:grpSpLocks/>
          </p:cNvGrpSpPr>
          <p:nvPr/>
        </p:nvGrpSpPr>
        <p:grpSpPr bwMode="auto">
          <a:xfrm>
            <a:off x="5724493" y="2807542"/>
            <a:ext cx="3642844" cy="1978055"/>
            <a:chOff x="914400" y="1524000"/>
            <a:chExt cx="5638800" cy="2971800"/>
          </a:xfrm>
        </p:grpSpPr>
        <p:grpSp>
          <p:nvGrpSpPr>
            <p:cNvPr id="1654" name="Group 43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1721" name="Right Arrow 1720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22" name="Right Arrow 1721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23" name="Right Arrow 1722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24" name="Right Arrow 1723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25" name="Right Arrow 1724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26" name="Right Arrow 1725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27" name="Right Arrow 1726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28" name="Right Arrow 1727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655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713" name="Right Arrow 1712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14" name="Right Arrow 1713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15" name="Right Arrow 1714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16" name="Right Arrow 1715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17" name="Right Arrow 1716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18" name="Right Arrow 1717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19" name="Right Arrow 1718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20" name="Right Arrow 1719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656" name="Group 53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705" name="Right Arrow 1704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06" name="Right Arrow 1705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07" name="Right Arrow 1706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08" name="Right Arrow 1707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09" name="Right Arrow 1708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10" name="Right Arrow 1709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11" name="Right Arrow 1710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12" name="Right Arrow 1711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657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697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98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99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00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01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02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03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04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658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1689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90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91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92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93" name="Rectangle 1692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94" name="Rectangle 1693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95" name="Rectangle 1694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96" name="Rectangle 1695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659" name="Group 72"/>
            <p:cNvGrpSpPr>
              <a:grpSpLocks/>
            </p:cNvGrpSpPr>
            <p:nvPr/>
          </p:nvGrpSpPr>
          <p:grpSpPr bwMode="auto">
            <a:xfrm>
              <a:off x="3657600" y="3276600"/>
              <a:ext cx="2895600" cy="533400"/>
              <a:chOff x="2667000" y="2514600"/>
              <a:chExt cx="2895600" cy="533400"/>
            </a:xfrm>
          </p:grpSpPr>
          <p:sp>
            <p:nvSpPr>
              <p:cNvPr id="1681" name="Rectangle 19"/>
              <p:cNvSpPr/>
              <p:nvPr/>
            </p:nvSpPr>
            <p:spPr>
              <a:xfrm>
                <a:off x="2667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82" name="Rectangle 20"/>
              <p:cNvSpPr/>
              <p:nvPr/>
            </p:nvSpPr>
            <p:spPr>
              <a:xfrm>
                <a:off x="3048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83" name="Rectangle 21"/>
              <p:cNvSpPr/>
              <p:nvPr/>
            </p:nvSpPr>
            <p:spPr>
              <a:xfrm>
                <a:off x="3429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84" name="Rectangle 22"/>
              <p:cNvSpPr/>
              <p:nvPr/>
            </p:nvSpPr>
            <p:spPr>
              <a:xfrm>
                <a:off x="3810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85" name="Rectangle 23"/>
              <p:cNvSpPr/>
              <p:nvPr/>
            </p:nvSpPr>
            <p:spPr>
              <a:xfrm>
                <a:off x="4191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86" name="Rectangle 24"/>
              <p:cNvSpPr/>
              <p:nvPr/>
            </p:nvSpPr>
            <p:spPr>
              <a:xfrm>
                <a:off x="4572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87" name="Rectangle 25"/>
              <p:cNvSpPr/>
              <p:nvPr/>
            </p:nvSpPr>
            <p:spPr>
              <a:xfrm>
                <a:off x="4953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88" name="Rectangle 26"/>
              <p:cNvSpPr/>
              <p:nvPr/>
            </p:nvSpPr>
            <p:spPr>
              <a:xfrm>
                <a:off x="5334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660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1673" name="Rectangle 11"/>
              <p:cNvSpPr/>
              <p:nvPr/>
            </p:nvSpPr>
            <p:spPr>
              <a:xfrm>
                <a:off x="2667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74" name="Rectangle 12"/>
              <p:cNvSpPr/>
              <p:nvPr/>
            </p:nvSpPr>
            <p:spPr>
              <a:xfrm>
                <a:off x="3048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75" name="Rectangle 13"/>
              <p:cNvSpPr/>
              <p:nvPr/>
            </p:nvSpPr>
            <p:spPr>
              <a:xfrm>
                <a:off x="3429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76" name="Rectangle 14"/>
              <p:cNvSpPr/>
              <p:nvPr/>
            </p:nvSpPr>
            <p:spPr>
              <a:xfrm>
                <a:off x="3810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77" name="Rectangle 15"/>
              <p:cNvSpPr/>
              <p:nvPr/>
            </p:nvSpPr>
            <p:spPr>
              <a:xfrm>
                <a:off x="4191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78" name="Rectangle 16"/>
              <p:cNvSpPr/>
              <p:nvPr/>
            </p:nvSpPr>
            <p:spPr>
              <a:xfrm>
                <a:off x="4572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79" name="Rectangle 17"/>
              <p:cNvSpPr/>
              <p:nvPr/>
            </p:nvSpPr>
            <p:spPr>
              <a:xfrm>
                <a:off x="4953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680" name="Rectangle 18"/>
              <p:cNvSpPr/>
              <p:nvPr/>
            </p:nvSpPr>
            <p:spPr>
              <a:xfrm>
                <a:off x="5334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1661" name="Rectangle 3"/>
            <p:cNvSpPr/>
            <p:nvPr/>
          </p:nvSpPr>
          <p:spPr>
            <a:xfrm>
              <a:off x="3657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662" name="Rectangle 4"/>
            <p:cNvSpPr/>
            <p:nvPr/>
          </p:nvSpPr>
          <p:spPr>
            <a:xfrm>
              <a:off x="4038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663" name="Rectangle 5"/>
            <p:cNvSpPr/>
            <p:nvPr/>
          </p:nvSpPr>
          <p:spPr>
            <a:xfrm>
              <a:off x="4419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664" name="Rectangle 6"/>
            <p:cNvSpPr/>
            <p:nvPr/>
          </p:nvSpPr>
          <p:spPr>
            <a:xfrm>
              <a:off x="4800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665" name="Rectangle 7"/>
            <p:cNvSpPr/>
            <p:nvPr/>
          </p:nvSpPr>
          <p:spPr>
            <a:xfrm>
              <a:off x="5181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666" name="Rectangle 8"/>
            <p:cNvSpPr/>
            <p:nvPr/>
          </p:nvSpPr>
          <p:spPr>
            <a:xfrm>
              <a:off x="5562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667" name="Rectangle 9"/>
            <p:cNvSpPr/>
            <p:nvPr/>
          </p:nvSpPr>
          <p:spPr>
            <a:xfrm>
              <a:off x="5943600" y="19050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668" name="Rectangle 10"/>
            <p:cNvSpPr/>
            <p:nvPr/>
          </p:nvSpPr>
          <p:spPr>
            <a:xfrm>
              <a:off x="6324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669" name="TextBox 169"/>
            <p:cNvSpPr txBox="1">
              <a:spLocks noChangeArrowheads="1"/>
            </p:cNvSpPr>
            <p:nvPr/>
          </p:nvSpPr>
          <p:spPr bwMode="auto">
            <a:xfrm rot="16200000">
              <a:off x="5725272" y="2059565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grpSp>
          <p:nvGrpSpPr>
            <p:cNvPr id="1670" name="Group 75"/>
            <p:cNvGrpSpPr>
              <a:grpSpLocks/>
            </p:cNvGrpSpPr>
            <p:nvPr/>
          </p:nvGrpSpPr>
          <p:grpSpPr bwMode="auto">
            <a:xfrm>
              <a:off x="914400" y="1524000"/>
              <a:ext cx="1103495" cy="1219200"/>
              <a:chOff x="6553200" y="685800"/>
              <a:chExt cx="1103495" cy="1219200"/>
            </a:xfrm>
          </p:grpSpPr>
          <p:sp>
            <p:nvSpPr>
              <p:cNvPr id="1671" name="6-Point Star 1670"/>
              <p:cNvSpPr/>
              <p:nvPr/>
            </p:nvSpPr>
            <p:spPr>
              <a:xfrm>
                <a:off x="6553200" y="685800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672" name="TextBox 172"/>
              <p:cNvSpPr txBox="1">
                <a:spLocks noChangeArrowheads="1"/>
              </p:cNvSpPr>
              <p:nvPr/>
            </p:nvSpPr>
            <p:spPr bwMode="auto">
              <a:xfrm>
                <a:off x="6636382" y="1033790"/>
                <a:ext cx="1020313" cy="50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1</a:t>
                </a:r>
              </a:p>
              <a:p>
                <a:r>
                  <a:rPr lang="en-US" sz="800"/>
                  <a:t>Address 4</a:t>
                </a:r>
              </a:p>
            </p:txBody>
          </p:sp>
        </p:grpSp>
      </p:grpSp>
      <p:grpSp>
        <p:nvGrpSpPr>
          <p:cNvPr id="1729" name="Group 229"/>
          <p:cNvGrpSpPr>
            <a:grpSpLocks/>
          </p:cNvGrpSpPr>
          <p:nvPr/>
        </p:nvGrpSpPr>
        <p:grpSpPr bwMode="auto">
          <a:xfrm>
            <a:off x="6559275" y="3017148"/>
            <a:ext cx="2805974" cy="1775178"/>
            <a:chOff x="2209800" y="1828798"/>
            <a:chExt cx="4343400" cy="2667002"/>
          </a:xfrm>
        </p:grpSpPr>
        <p:grpSp>
          <p:nvGrpSpPr>
            <p:cNvPr id="1730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794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95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96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97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98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99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00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01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731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786" name="Right Arrow 178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87" name="Right Arrow 178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88" name="Right Arrow 178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89" name="Right Arrow 178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90" name="Right Arrow 178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91" name="Right Arrow 179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92" name="Right Arrow 179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93" name="Right Arrow 179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732" name="Group 53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778" name="Right Arrow 1777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79" name="Right Arrow 1778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80" name="Right Arrow 1779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81" name="Right Arrow 1780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82" name="Right Arrow 1781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83" name="Right Arrow 1782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84" name="Right Arrow 1783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85" name="Right Arrow 1784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733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770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71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72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73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74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75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76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77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734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1762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63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64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65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66" name="Rectangle 1765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67" name="Rectangle 1766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68" name="Rectangle 1767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69" name="Rectangle 1768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735" name="Group 72"/>
            <p:cNvGrpSpPr>
              <a:grpSpLocks/>
            </p:cNvGrpSpPr>
            <p:nvPr/>
          </p:nvGrpSpPr>
          <p:grpSpPr bwMode="auto">
            <a:xfrm>
              <a:off x="3657600" y="3276600"/>
              <a:ext cx="2895600" cy="533400"/>
              <a:chOff x="2667000" y="2514600"/>
              <a:chExt cx="2895600" cy="533400"/>
            </a:xfrm>
          </p:grpSpPr>
          <p:sp>
            <p:nvSpPr>
              <p:cNvPr id="1754" name="Rectangle 19"/>
              <p:cNvSpPr/>
              <p:nvPr/>
            </p:nvSpPr>
            <p:spPr>
              <a:xfrm>
                <a:off x="2667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55" name="Rectangle 20"/>
              <p:cNvSpPr/>
              <p:nvPr/>
            </p:nvSpPr>
            <p:spPr>
              <a:xfrm>
                <a:off x="3048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56" name="Rectangle 21"/>
              <p:cNvSpPr/>
              <p:nvPr/>
            </p:nvSpPr>
            <p:spPr>
              <a:xfrm>
                <a:off x="3429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57" name="Rectangle 22"/>
              <p:cNvSpPr/>
              <p:nvPr/>
            </p:nvSpPr>
            <p:spPr>
              <a:xfrm>
                <a:off x="3810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58" name="Rectangle 23"/>
              <p:cNvSpPr/>
              <p:nvPr/>
            </p:nvSpPr>
            <p:spPr>
              <a:xfrm>
                <a:off x="4191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59" name="Rectangle 24"/>
              <p:cNvSpPr/>
              <p:nvPr/>
            </p:nvSpPr>
            <p:spPr>
              <a:xfrm>
                <a:off x="4572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60" name="Rectangle 25"/>
              <p:cNvSpPr/>
              <p:nvPr/>
            </p:nvSpPr>
            <p:spPr>
              <a:xfrm>
                <a:off x="4953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61" name="Rectangle 26"/>
              <p:cNvSpPr/>
              <p:nvPr/>
            </p:nvSpPr>
            <p:spPr>
              <a:xfrm>
                <a:off x="5334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736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1746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47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48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49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50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51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52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753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1737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738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739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740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741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742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743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744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745" name="TextBox 245"/>
            <p:cNvSpPr txBox="1">
              <a:spLocks noChangeArrowheads="1"/>
            </p:cNvSpPr>
            <p:nvPr/>
          </p:nvSpPr>
          <p:spPr bwMode="auto">
            <a:xfrm rot="16200000">
              <a:off x="5725271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</p:grpSp>
      <p:grpSp>
        <p:nvGrpSpPr>
          <p:cNvPr id="1802" name="Group 302"/>
          <p:cNvGrpSpPr>
            <a:grpSpLocks/>
          </p:cNvGrpSpPr>
          <p:nvPr/>
        </p:nvGrpSpPr>
        <p:grpSpPr bwMode="auto">
          <a:xfrm>
            <a:off x="5716115" y="3018145"/>
            <a:ext cx="3642844" cy="1775178"/>
            <a:chOff x="914400" y="1828798"/>
            <a:chExt cx="5638800" cy="2667002"/>
          </a:xfrm>
        </p:grpSpPr>
        <p:grpSp>
          <p:nvGrpSpPr>
            <p:cNvPr id="1803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870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71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72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73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74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75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76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77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804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862" name="Right Arrow 1861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63" name="Right Arrow 1862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64" name="Right Arrow 1863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65" name="Right Arrow 1864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66" name="Right Arrow 1865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67" name="Right Arrow 1866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68" name="Right Arrow 1867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69" name="Right Arrow 1868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805" name="Group 53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1854" name="Right Arrow 185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55" name="Right Arrow 185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56" name="Right Arrow 185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57" name="Right Arrow 185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58" name="Right Arrow 185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59" name="Right Arrow 185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60" name="Right Arrow 185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61" name="Right Arrow 186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806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846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47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48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49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50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51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52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53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807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1838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39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40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41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42" name="Rectangle 1841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43" name="Rectangle 1842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44" name="Rectangle 1843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45" name="Rectangle 1844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808" name="Group 72"/>
            <p:cNvGrpSpPr>
              <a:grpSpLocks/>
            </p:cNvGrpSpPr>
            <p:nvPr/>
          </p:nvGrpSpPr>
          <p:grpSpPr bwMode="auto">
            <a:xfrm>
              <a:off x="3657600" y="3276600"/>
              <a:ext cx="2895600" cy="533400"/>
              <a:chOff x="2667000" y="2514600"/>
              <a:chExt cx="2895600" cy="533400"/>
            </a:xfrm>
          </p:grpSpPr>
          <p:sp>
            <p:nvSpPr>
              <p:cNvPr id="1830" name="Rectangle 19"/>
              <p:cNvSpPr/>
              <p:nvPr/>
            </p:nvSpPr>
            <p:spPr>
              <a:xfrm>
                <a:off x="2667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31" name="Rectangle 20"/>
              <p:cNvSpPr/>
              <p:nvPr/>
            </p:nvSpPr>
            <p:spPr>
              <a:xfrm>
                <a:off x="3048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32" name="Rectangle 21"/>
              <p:cNvSpPr/>
              <p:nvPr/>
            </p:nvSpPr>
            <p:spPr>
              <a:xfrm>
                <a:off x="3429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33" name="Rectangle 22"/>
              <p:cNvSpPr/>
              <p:nvPr/>
            </p:nvSpPr>
            <p:spPr>
              <a:xfrm>
                <a:off x="3810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34" name="Rectangle 23"/>
              <p:cNvSpPr/>
              <p:nvPr/>
            </p:nvSpPr>
            <p:spPr>
              <a:xfrm>
                <a:off x="4191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35" name="Rectangle 24"/>
              <p:cNvSpPr/>
              <p:nvPr/>
            </p:nvSpPr>
            <p:spPr>
              <a:xfrm>
                <a:off x="4572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36" name="Rectangle 25"/>
              <p:cNvSpPr/>
              <p:nvPr/>
            </p:nvSpPr>
            <p:spPr>
              <a:xfrm>
                <a:off x="4953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37" name="Rectangle 26"/>
              <p:cNvSpPr/>
              <p:nvPr/>
            </p:nvSpPr>
            <p:spPr>
              <a:xfrm>
                <a:off x="5334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809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1822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23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24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25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26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27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28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829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1810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11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12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13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14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15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16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17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18" name="TextBox 318"/>
            <p:cNvSpPr txBox="1">
              <a:spLocks noChangeArrowheads="1"/>
            </p:cNvSpPr>
            <p:nvPr/>
          </p:nvSpPr>
          <p:spPr bwMode="auto">
            <a:xfrm rot="16200000">
              <a:off x="5725272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grpSp>
          <p:nvGrpSpPr>
            <p:cNvPr id="1819" name="Group 74"/>
            <p:cNvGrpSpPr>
              <a:grpSpLocks/>
            </p:cNvGrpSpPr>
            <p:nvPr/>
          </p:nvGrpSpPr>
          <p:grpSpPr bwMode="auto">
            <a:xfrm>
              <a:off x="914400" y="2971799"/>
              <a:ext cx="1103495" cy="1219200"/>
              <a:chOff x="6553200" y="685799"/>
              <a:chExt cx="1103495" cy="1219200"/>
            </a:xfrm>
          </p:grpSpPr>
          <p:sp>
            <p:nvSpPr>
              <p:cNvPr id="1820" name="6-Point Star 1819"/>
              <p:cNvSpPr/>
              <p:nvPr/>
            </p:nvSpPr>
            <p:spPr>
              <a:xfrm>
                <a:off x="6553200" y="6857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821" name="TextBox 321"/>
              <p:cNvSpPr txBox="1">
                <a:spLocks noChangeArrowheads="1"/>
              </p:cNvSpPr>
              <p:nvPr/>
            </p:nvSpPr>
            <p:spPr bwMode="auto">
              <a:xfrm>
                <a:off x="6636382" y="1033791"/>
                <a:ext cx="1020313" cy="5086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3</a:t>
                </a:r>
              </a:p>
              <a:p>
                <a:r>
                  <a:rPr lang="en-US" sz="800"/>
                  <a:t>Address 7</a:t>
                </a:r>
              </a:p>
            </p:txBody>
          </p:sp>
        </p:grpSp>
      </p:grpSp>
      <p:grpSp>
        <p:nvGrpSpPr>
          <p:cNvPr id="1878" name="Group 378"/>
          <p:cNvGrpSpPr>
            <a:grpSpLocks/>
          </p:cNvGrpSpPr>
          <p:nvPr/>
        </p:nvGrpSpPr>
        <p:grpSpPr bwMode="auto">
          <a:xfrm>
            <a:off x="5724493" y="3010416"/>
            <a:ext cx="3642844" cy="1775178"/>
            <a:chOff x="914400" y="1828798"/>
            <a:chExt cx="5638800" cy="2667002"/>
          </a:xfrm>
        </p:grpSpPr>
        <p:grpSp>
          <p:nvGrpSpPr>
            <p:cNvPr id="1879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946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47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48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49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50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51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52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53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880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938" name="Right Arrow 1937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39" name="Right Arrow 1938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40" name="Right Arrow 1939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41" name="Right Arrow 1940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42" name="Right Arrow 1941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43" name="Right Arrow 1942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44" name="Right Arrow 1943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45" name="Right Arrow 1944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881" name="Group 53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1930" name="Right Arrow 1929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31" name="Right Arrow 1930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32" name="Right Arrow 1931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33" name="Right Arrow 1932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34" name="Right Arrow 1933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35" name="Right Arrow 1934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36" name="Right Arrow 1935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37" name="Right Arrow 1936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882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922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23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24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25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26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27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28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29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883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1914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15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16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17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18" name="Rectangle 1917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19" name="Rectangle 1918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20" name="Rectangle 1919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21" name="Rectangle 1920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1884" name="Rectangle 1883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885" name="Rectangle 1884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886" name="Rectangle 1885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887" name="Rectangle 1886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888" name="Rectangle 1887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889" name="Rectangle 1888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890" name="Rectangle 1889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891" name="Rectangle 1890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grpSp>
          <p:nvGrpSpPr>
            <p:cNvPr id="1892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1906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07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08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09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10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11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12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13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1893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94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95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96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97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98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899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900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901" name="TextBox 401"/>
            <p:cNvSpPr txBox="1">
              <a:spLocks noChangeArrowheads="1"/>
            </p:cNvSpPr>
            <p:nvPr/>
          </p:nvSpPr>
          <p:spPr bwMode="auto">
            <a:xfrm rot="16200000">
              <a:off x="5725272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1902" name="TextBox 402"/>
            <p:cNvSpPr txBox="1">
              <a:spLocks noChangeArrowheads="1"/>
            </p:cNvSpPr>
            <p:nvPr/>
          </p:nvSpPr>
          <p:spPr bwMode="auto">
            <a:xfrm rot="16200000">
              <a:off x="4582272" y="34648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 dirty="0"/>
                <a:t>Match</a:t>
              </a:r>
              <a:endParaRPr lang="en-US" sz="1050" dirty="0"/>
            </a:p>
          </p:txBody>
        </p:sp>
        <p:grpSp>
          <p:nvGrpSpPr>
            <p:cNvPr id="1903" name="Group 83"/>
            <p:cNvGrpSpPr>
              <a:grpSpLocks/>
            </p:cNvGrpSpPr>
            <p:nvPr/>
          </p:nvGrpSpPr>
          <p:grpSpPr bwMode="auto">
            <a:xfrm>
              <a:off x="914400" y="2971799"/>
              <a:ext cx="1103495" cy="1219200"/>
              <a:chOff x="6553200" y="685799"/>
              <a:chExt cx="1103495" cy="1219200"/>
            </a:xfrm>
          </p:grpSpPr>
          <p:sp>
            <p:nvSpPr>
              <p:cNvPr id="1904" name="6-Point Star 1903"/>
              <p:cNvSpPr/>
              <p:nvPr/>
            </p:nvSpPr>
            <p:spPr>
              <a:xfrm>
                <a:off x="6553200" y="6857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1905" name="TextBox 405"/>
              <p:cNvSpPr txBox="1">
                <a:spLocks noChangeArrowheads="1"/>
              </p:cNvSpPr>
              <p:nvPr/>
            </p:nvSpPr>
            <p:spPr bwMode="auto">
              <a:xfrm>
                <a:off x="6636382" y="1033791"/>
                <a:ext cx="1020313" cy="5086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3</a:t>
                </a:r>
              </a:p>
              <a:p>
                <a:r>
                  <a:rPr lang="en-US" sz="800"/>
                  <a:t>Address 7</a:t>
                </a:r>
              </a:p>
            </p:txBody>
          </p:sp>
        </p:grpSp>
      </p:grpSp>
      <p:grpSp>
        <p:nvGrpSpPr>
          <p:cNvPr id="1954" name="Group 454"/>
          <p:cNvGrpSpPr>
            <a:grpSpLocks/>
          </p:cNvGrpSpPr>
          <p:nvPr/>
        </p:nvGrpSpPr>
        <p:grpSpPr bwMode="auto">
          <a:xfrm>
            <a:off x="6560219" y="3010418"/>
            <a:ext cx="2805974" cy="1775178"/>
            <a:chOff x="2209800" y="1828798"/>
            <a:chExt cx="4343400" cy="2667002"/>
          </a:xfrm>
        </p:grpSpPr>
        <p:grpSp>
          <p:nvGrpSpPr>
            <p:cNvPr id="1955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019" name="Right Arrow 84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20" name="Right Arrow 85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21" name="Right Arrow 86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22" name="Right Arrow 87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23" name="Right Arrow 88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24" name="Right Arrow 89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25" name="Right Arrow 90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26" name="Right Arrow 91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956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011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12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13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14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15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16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17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18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957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003" name="Right Arrow 2002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04" name="Right Arrow 2003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05" name="Right Arrow 2004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06" name="Right Arrow 2005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07" name="Right Arrow 2006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08" name="Right Arrow 2007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09" name="Right Arrow 2008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10" name="Right Arrow 2009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958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995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96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97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98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99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00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01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02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1959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1987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88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89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90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91" name="Rectangle 1990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92" name="Rectangle 1991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93" name="Rectangle 1992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94" name="Rectangle 1993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1960" name="Rectangle 1959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961" name="Rectangle 1960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962" name="Rectangle 1961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963" name="Rectangle 1962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964" name="Rectangle 1963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965" name="Rectangle 1964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966" name="Rectangle 1965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1967" name="Rectangle 1966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grpSp>
          <p:nvGrpSpPr>
            <p:cNvPr id="1968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1979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80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81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82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83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84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85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1986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1969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970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971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972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973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974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975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976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1977" name="TextBox 477"/>
            <p:cNvSpPr txBox="1">
              <a:spLocks noChangeArrowheads="1"/>
            </p:cNvSpPr>
            <p:nvPr/>
          </p:nvSpPr>
          <p:spPr bwMode="auto">
            <a:xfrm rot="16200000">
              <a:off x="5725271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1978" name="TextBox 478"/>
            <p:cNvSpPr txBox="1">
              <a:spLocks noChangeArrowheads="1"/>
            </p:cNvSpPr>
            <p:nvPr/>
          </p:nvSpPr>
          <p:spPr bwMode="auto">
            <a:xfrm rot="16200000">
              <a:off x="4582272" y="34648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</p:grpSp>
      <p:grpSp>
        <p:nvGrpSpPr>
          <p:cNvPr id="2027" name="Group 527"/>
          <p:cNvGrpSpPr>
            <a:grpSpLocks/>
          </p:cNvGrpSpPr>
          <p:nvPr/>
        </p:nvGrpSpPr>
        <p:grpSpPr bwMode="auto">
          <a:xfrm>
            <a:off x="5723349" y="3018145"/>
            <a:ext cx="3642844" cy="1775178"/>
            <a:chOff x="914400" y="1828798"/>
            <a:chExt cx="5638800" cy="2667002"/>
          </a:xfrm>
        </p:grpSpPr>
        <p:grpSp>
          <p:nvGrpSpPr>
            <p:cNvPr id="2028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2095" name="Right Arrow 84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96" name="Right Arrow 85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97" name="Right Arrow 86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98" name="Right Arrow 87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99" name="Right Arrow 88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00" name="Right Arrow 89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01" name="Right Arrow 90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02" name="Right Arrow 91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029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087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88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89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90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91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92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93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94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030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079" name="Right Arrow 2078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80" name="Right Arrow 2079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81" name="Right Arrow 2080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82" name="Right Arrow 2081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83" name="Right Arrow 2082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84" name="Right Arrow 2083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85" name="Right Arrow 2084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86" name="Right Arrow 2085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031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071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72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73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74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75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76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77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78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032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2063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64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65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66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67" name="Rectangle 2066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68" name="Rectangle 2067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69" name="Rectangle 2068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70" name="Rectangle 2069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2033" name="Rectangle 2032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034" name="Rectangle 2033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035" name="Rectangle 2034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036" name="Rectangle 2035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037" name="Rectangle 2036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038" name="Rectangle 2037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039" name="Rectangle 2038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040" name="Rectangle 2039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grpSp>
          <p:nvGrpSpPr>
            <p:cNvPr id="2041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2055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56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57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58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59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60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61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062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2042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043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044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045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046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047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048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049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050" name="TextBox 550"/>
            <p:cNvSpPr txBox="1">
              <a:spLocks noChangeArrowheads="1"/>
            </p:cNvSpPr>
            <p:nvPr/>
          </p:nvSpPr>
          <p:spPr bwMode="auto">
            <a:xfrm rot="16200000">
              <a:off x="5725272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051" name="TextBox 551"/>
            <p:cNvSpPr txBox="1">
              <a:spLocks noChangeArrowheads="1"/>
            </p:cNvSpPr>
            <p:nvPr/>
          </p:nvSpPr>
          <p:spPr bwMode="auto">
            <a:xfrm rot="16200000">
              <a:off x="4582272" y="34648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grpSp>
          <p:nvGrpSpPr>
            <p:cNvPr id="2052" name="Group 93"/>
            <p:cNvGrpSpPr>
              <a:grpSpLocks/>
            </p:cNvGrpSpPr>
            <p:nvPr/>
          </p:nvGrpSpPr>
          <p:grpSpPr bwMode="auto">
            <a:xfrm>
              <a:off x="914400" y="2971799"/>
              <a:ext cx="1084032" cy="1219200"/>
              <a:chOff x="6553200" y="685799"/>
              <a:chExt cx="1084032" cy="1219200"/>
            </a:xfrm>
          </p:grpSpPr>
          <p:sp>
            <p:nvSpPr>
              <p:cNvPr id="2053" name="6-Point Star 2052"/>
              <p:cNvSpPr/>
              <p:nvPr/>
            </p:nvSpPr>
            <p:spPr>
              <a:xfrm>
                <a:off x="6553200" y="6857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054" name="TextBox 554"/>
              <p:cNvSpPr txBox="1">
                <a:spLocks noChangeArrowheads="1"/>
              </p:cNvSpPr>
              <p:nvPr/>
            </p:nvSpPr>
            <p:spPr bwMode="auto">
              <a:xfrm>
                <a:off x="6636382" y="1033791"/>
                <a:ext cx="1000850" cy="5086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3</a:t>
                </a:r>
              </a:p>
              <a:p>
                <a:r>
                  <a:rPr lang="en-US" sz="800"/>
                  <a:t>Address 9</a:t>
                </a:r>
              </a:p>
            </p:txBody>
          </p:sp>
        </p:grpSp>
      </p:grpSp>
      <p:grpSp>
        <p:nvGrpSpPr>
          <p:cNvPr id="2103" name="Group 603"/>
          <p:cNvGrpSpPr>
            <a:grpSpLocks/>
          </p:cNvGrpSpPr>
          <p:nvPr/>
        </p:nvGrpSpPr>
        <p:grpSpPr bwMode="auto">
          <a:xfrm>
            <a:off x="5716115" y="3018145"/>
            <a:ext cx="3642844" cy="1775178"/>
            <a:chOff x="914400" y="1828798"/>
            <a:chExt cx="5638800" cy="2667002"/>
          </a:xfrm>
        </p:grpSpPr>
        <p:grpSp>
          <p:nvGrpSpPr>
            <p:cNvPr id="2104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2173" name="Right Arrow 84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74" name="Right Arrow 85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75" name="Right Arrow 86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76" name="Right Arrow 87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77" name="Right Arrow 88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78" name="Right Arrow 89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79" name="Right Arrow 90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80" name="Right Arrow 91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105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165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66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67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68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69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70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71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72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106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157" name="Right Arrow 2156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58" name="Right Arrow 2157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59" name="Right Arrow 2158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60" name="Right Arrow 2159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61" name="Right Arrow 2160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62" name="Right Arrow 2161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63" name="Right Arrow 2162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64" name="Right Arrow 2163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107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149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50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51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52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53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54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55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56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108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2141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42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43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44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45" name="Rectangle 2144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46" name="Rectangle 2145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47" name="Rectangle 2146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48" name="Rectangle 2147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2109" name="Rectangle 2108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10" name="Rectangle 2109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11" name="Rectangle 2110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12" name="Rectangle 2111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13" name="Rectangle 2112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14" name="Rectangle 2113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15" name="Rectangle 2114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16" name="Rectangle 2115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grpSp>
          <p:nvGrpSpPr>
            <p:cNvPr id="2117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2133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34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35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36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37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38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39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140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2118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119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120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121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122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123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124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125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126" name="TextBox 626"/>
            <p:cNvSpPr txBox="1">
              <a:spLocks noChangeArrowheads="1"/>
            </p:cNvSpPr>
            <p:nvPr/>
          </p:nvSpPr>
          <p:spPr bwMode="auto">
            <a:xfrm rot="16200000">
              <a:off x="5725272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127" name="TextBox 627"/>
            <p:cNvSpPr txBox="1">
              <a:spLocks noChangeArrowheads="1"/>
            </p:cNvSpPr>
            <p:nvPr/>
          </p:nvSpPr>
          <p:spPr bwMode="auto">
            <a:xfrm rot="16200000">
              <a:off x="4582272" y="34648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128" name="TextBox 628"/>
            <p:cNvSpPr txBox="1">
              <a:spLocks noChangeArrowheads="1"/>
            </p:cNvSpPr>
            <p:nvPr/>
          </p:nvSpPr>
          <p:spPr bwMode="auto">
            <a:xfrm rot="16200000">
              <a:off x="4201272" y="3431169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129" name="TextBox 629"/>
            <p:cNvSpPr txBox="1">
              <a:spLocks noChangeArrowheads="1"/>
            </p:cNvSpPr>
            <p:nvPr/>
          </p:nvSpPr>
          <p:spPr bwMode="auto">
            <a:xfrm rot="16200000">
              <a:off x="5738427" y="3431169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grpSp>
          <p:nvGrpSpPr>
            <p:cNvPr id="2130" name="Group 93"/>
            <p:cNvGrpSpPr>
              <a:grpSpLocks/>
            </p:cNvGrpSpPr>
            <p:nvPr/>
          </p:nvGrpSpPr>
          <p:grpSpPr bwMode="auto">
            <a:xfrm>
              <a:off x="914400" y="2971799"/>
              <a:ext cx="1084032" cy="1219200"/>
              <a:chOff x="6553200" y="685799"/>
              <a:chExt cx="1084032" cy="1219200"/>
            </a:xfrm>
          </p:grpSpPr>
          <p:sp>
            <p:nvSpPr>
              <p:cNvPr id="2131" name="6-Point Star 2130"/>
              <p:cNvSpPr/>
              <p:nvPr/>
            </p:nvSpPr>
            <p:spPr>
              <a:xfrm>
                <a:off x="6553200" y="6857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132" name="TextBox 632"/>
              <p:cNvSpPr txBox="1">
                <a:spLocks noChangeArrowheads="1"/>
              </p:cNvSpPr>
              <p:nvPr/>
            </p:nvSpPr>
            <p:spPr bwMode="auto">
              <a:xfrm>
                <a:off x="6636382" y="1033791"/>
                <a:ext cx="1000850" cy="5086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3</a:t>
                </a:r>
              </a:p>
              <a:p>
                <a:r>
                  <a:rPr lang="en-US" sz="800"/>
                  <a:t>Address 9</a:t>
                </a:r>
              </a:p>
            </p:txBody>
          </p:sp>
        </p:grpSp>
      </p:grpSp>
      <p:grpSp>
        <p:nvGrpSpPr>
          <p:cNvPr id="2181" name="Group 681"/>
          <p:cNvGrpSpPr>
            <a:grpSpLocks/>
          </p:cNvGrpSpPr>
          <p:nvPr/>
        </p:nvGrpSpPr>
        <p:grpSpPr bwMode="auto">
          <a:xfrm>
            <a:off x="6560219" y="3010419"/>
            <a:ext cx="2805974" cy="1775178"/>
            <a:chOff x="2209800" y="1828798"/>
            <a:chExt cx="4343400" cy="2667002"/>
          </a:xfrm>
        </p:grpSpPr>
        <p:grpSp>
          <p:nvGrpSpPr>
            <p:cNvPr id="2182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248" name="Right Arrow 2247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49" name="Right Arrow 2248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50" name="Right Arrow 2249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51" name="Right Arrow 2250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52" name="Right Arrow 2251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53" name="Right Arrow 2252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54" name="Right Arrow 2253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55" name="Right Arrow 2254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183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240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41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42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43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44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45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46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47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184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232" name="Right Arrow 2231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33" name="Right Arrow 2232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34" name="Right Arrow 2233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35" name="Right Arrow 2234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36" name="Right Arrow 2235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37" name="Right Arrow 2236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38" name="Right Arrow 2237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39" name="Right Arrow 2238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185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224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25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26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27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28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29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30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31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186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2216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17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18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19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20" name="Rectangle 2219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21" name="Rectangle 2220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22" name="Rectangle 2221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23" name="Rectangle 2222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2187" name="Rectangle 2186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88" name="Rectangle 2187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89" name="Rectangle 2188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90" name="Rectangle 2189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91" name="Rectangle 2190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92" name="Rectangle 2191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93" name="Rectangle 2192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194" name="Rectangle 2193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grpSp>
          <p:nvGrpSpPr>
            <p:cNvPr id="2195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2208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09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10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11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12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13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14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15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2196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197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198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199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00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01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02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03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04" name="TextBox 704"/>
            <p:cNvSpPr txBox="1">
              <a:spLocks noChangeArrowheads="1"/>
            </p:cNvSpPr>
            <p:nvPr/>
          </p:nvSpPr>
          <p:spPr bwMode="auto">
            <a:xfrm rot="16200000">
              <a:off x="5725271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205" name="TextBox 705"/>
            <p:cNvSpPr txBox="1">
              <a:spLocks noChangeArrowheads="1"/>
            </p:cNvSpPr>
            <p:nvPr/>
          </p:nvSpPr>
          <p:spPr bwMode="auto">
            <a:xfrm rot="16200000">
              <a:off x="4582272" y="34648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206" name="TextBox 706"/>
            <p:cNvSpPr txBox="1">
              <a:spLocks noChangeArrowheads="1"/>
            </p:cNvSpPr>
            <p:nvPr/>
          </p:nvSpPr>
          <p:spPr bwMode="auto">
            <a:xfrm rot="16200000">
              <a:off x="4201272" y="3431169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207" name="TextBox 707"/>
            <p:cNvSpPr txBox="1">
              <a:spLocks noChangeArrowheads="1"/>
            </p:cNvSpPr>
            <p:nvPr/>
          </p:nvSpPr>
          <p:spPr bwMode="auto">
            <a:xfrm rot="16200000">
              <a:off x="5738427" y="3431169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</p:grpSp>
      <p:grpSp>
        <p:nvGrpSpPr>
          <p:cNvPr id="2256" name="Group 756"/>
          <p:cNvGrpSpPr>
            <a:grpSpLocks/>
          </p:cNvGrpSpPr>
          <p:nvPr/>
        </p:nvGrpSpPr>
        <p:grpSpPr bwMode="auto">
          <a:xfrm>
            <a:off x="5721616" y="3010417"/>
            <a:ext cx="3642844" cy="1775178"/>
            <a:chOff x="914400" y="1828798"/>
            <a:chExt cx="5638800" cy="2667002"/>
          </a:xfrm>
        </p:grpSpPr>
        <p:grpSp>
          <p:nvGrpSpPr>
            <p:cNvPr id="2257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326" name="Right Arrow 232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27" name="Right Arrow 232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28" name="Right Arrow 232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29" name="Right Arrow 232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30" name="Right Arrow 232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31" name="Right Arrow 233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32" name="Right Arrow 233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33" name="Right Arrow 233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258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318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19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20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21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22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23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24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25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259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2310" name="Right Arrow 2309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11" name="Right Arrow 2310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12" name="Right Arrow 2311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13" name="Right Arrow 2312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14" name="Right Arrow 2313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15" name="Right Arrow 2314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16" name="Right Arrow 2315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17" name="Right Arrow 2316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260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302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03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04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05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06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07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08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09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261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2294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95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96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97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98" name="Rectangle 2297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99" name="Rectangle 2298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00" name="Rectangle 2299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01" name="Rectangle 2300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2262" name="Rectangle 2261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263" name="Rectangle 2262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264" name="Rectangle 2263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265" name="Rectangle 2264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266" name="Rectangle 2265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267" name="Rectangle 2266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268" name="Rectangle 2267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269" name="Rectangle 2268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grpSp>
          <p:nvGrpSpPr>
            <p:cNvPr id="2270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2286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87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88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89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90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91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92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293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2271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72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73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74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75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76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77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78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279" name="TextBox 779"/>
            <p:cNvSpPr txBox="1">
              <a:spLocks noChangeArrowheads="1"/>
            </p:cNvSpPr>
            <p:nvPr/>
          </p:nvSpPr>
          <p:spPr bwMode="auto">
            <a:xfrm rot="16200000">
              <a:off x="5725272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280" name="TextBox 780"/>
            <p:cNvSpPr txBox="1">
              <a:spLocks noChangeArrowheads="1"/>
            </p:cNvSpPr>
            <p:nvPr/>
          </p:nvSpPr>
          <p:spPr bwMode="auto">
            <a:xfrm rot="16200000">
              <a:off x="4582272" y="34648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281" name="TextBox 781"/>
            <p:cNvSpPr txBox="1">
              <a:spLocks noChangeArrowheads="1"/>
            </p:cNvSpPr>
            <p:nvPr/>
          </p:nvSpPr>
          <p:spPr bwMode="auto">
            <a:xfrm rot="16200000">
              <a:off x="4201272" y="3431169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282" name="TextBox 782"/>
            <p:cNvSpPr txBox="1">
              <a:spLocks noChangeArrowheads="1"/>
            </p:cNvSpPr>
            <p:nvPr/>
          </p:nvSpPr>
          <p:spPr bwMode="auto">
            <a:xfrm rot="16200000">
              <a:off x="5738427" y="3431169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grpSp>
          <p:nvGrpSpPr>
            <p:cNvPr id="2283" name="Group 93"/>
            <p:cNvGrpSpPr>
              <a:grpSpLocks/>
            </p:cNvGrpSpPr>
            <p:nvPr/>
          </p:nvGrpSpPr>
          <p:grpSpPr bwMode="auto">
            <a:xfrm>
              <a:off x="914400" y="2209799"/>
              <a:ext cx="1084032" cy="1219200"/>
              <a:chOff x="6553200" y="685799"/>
              <a:chExt cx="1084032" cy="1219200"/>
            </a:xfrm>
          </p:grpSpPr>
          <p:sp>
            <p:nvSpPr>
              <p:cNvPr id="2284" name="6-Point Star 2283"/>
              <p:cNvSpPr/>
              <p:nvPr/>
            </p:nvSpPr>
            <p:spPr>
              <a:xfrm>
                <a:off x="6553200" y="6857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285" name="TextBox 785"/>
              <p:cNvSpPr txBox="1">
                <a:spLocks noChangeArrowheads="1"/>
              </p:cNvSpPr>
              <p:nvPr/>
            </p:nvSpPr>
            <p:spPr bwMode="auto">
              <a:xfrm>
                <a:off x="6636382" y="1033791"/>
                <a:ext cx="1000850" cy="5086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2</a:t>
                </a:r>
              </a:p>
              <a:p>
                <a:r>
                  <a:rPr lang="en-US" sz="800"/>
                  <a:t>Address 1</a:t>
                </a:r>
              </a:p>
            </p:txBody>
          </p:sp>
        </p:grpSp>
      </p:grpSp>
      <p:grpSp>
        <p:nvGrpSpPr>
          <p:cNvPr id="2334" name="Group 834"/>
          <p:cNvGrpSpPr>
            <a:grpSpLocks/>
          </p:cNvGrpSpPr>
          <p:nvPr/>
        </p:nvGrpSpPr>
        <p:grpSpPr bwMode="auto">
          <a:xfrm>
            <a:off x="5721616" y="3020081"/>
            <a:ext cx="3642844" cy="1775178"/>
            <a:chOff x="914400" y="1828798"/>
            <a:chExt cx="5638800" cy="2667002"/>
          </a:xfrm>
        </p:grpSpPr>
        <p:grpSp>
          <p:nvGrpSpPr>
            <p:cNvPr id="2335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405" name="Right Arrow 2404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06" name="Right Arrow 2405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07" name="Right Arrow 2406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08" name="Right Arrow 2407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09" name="Right Arrow 2408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10" name="Right Arrow 2409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11" name="Right Arrow 2410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12" name="Right Arrow 2411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336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397" name="Right Arrow 2396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98" name="Right Arrow 2397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99" name="Right Arrow 2398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00" name="Right Arrow 2399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01" name="Right Arrow 2400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02" name="Right Arrow 2401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03" name="Right Arrow 2402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04" name="Right Arrow 2403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337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2389" name="Right Arrow 2388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90" name="Right Arrow 2389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91" name="Right Arrow 2390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92" name="Right Arrow 2391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93" name="Right Arrow 2392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94" name="Right Arrow 2393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95" name="Right Arrow 2394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96" name="Right Arrow 2395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338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381" name="Right Arrow 2380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82" name="Right Arrow 2381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83" name="Right Arrow 2382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84" name="Right Arrow 2383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85" name="Right Arrow 2384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86" name="Right Arrow 2385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87" name="Right Arrow 2386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88" name="Right Arrow 2387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339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2373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74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75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76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77" name="Rectangle 31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78" name="Rectangle 32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79" name="Rectangle 33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380" name="Rectangle 34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2340" name="Rectangle 2339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41" name="Rectangle 2340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42" name="Rectangle 2341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43" name="Rectangle 2342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44" name="Rectangle 2343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45" name="Rectangle 2344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46" name="Rectangle 2345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47" name="Rectangle 2346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48" name="Rectangle 2347"/>
            <p:cNvSpPr/>
            <p:nvPr/>
          </p:nvSpPr>
          <p:spPr>
            <a:xfrm>
              <a:off x="3657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49" name="Rectangle 2348"/>
            <p:cNvSpPr/>
            <p:nvPr/>
          </p:nvSpPr>
          <p:spPr>
            <a:xfrm>
              <a:off x="4038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50" name="Rectangle 2349"/>
            <p:cNvSpPr/>
            <p:nvPr/>
          </p:nvSpPr>
          <p:spPr>
            <a:xfrm>
              <a:off x="4419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51" name="Rectangle 2350"/>
            <p:cNvSpPr/>
            <p:nvPr/>
          </p:nvSpPr>
          <p:spPr>
            <a:xfrm>
              <a:off x="4800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52" name="Rectangle 2351"/>
            <p:cNvSpPr/>
            <p:nvPr/>
          </p:nvSpPr>
          <p:spPr>
            <a:xfrm>
              <a:off x="5181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53" name="Rectangle 2352"/>
            <p:cNvSpPr/>
            <p:nvPr/>
          </p:nvSpPr>
          <p:spPr>
            <a:xfrm>
              <a:off x="5562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54" name="Rectangle 2353"/>
            <p:cNvSpPr/>
            <p:nvPr/>
          </p:nvSpPr>
          <p:spPr>
            <a:xfrm>
              <a:off x="5943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55" name="Rectangle 2354"/>
            <p:cNvSpPr/>
            <p:nvPr/>
          </p:nvSpPr>
          <p:spPr>
            <a:xfrm>
              <a:off x="6324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356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357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358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359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360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361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362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363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364" name="TextBox 864"/>
            <p:cNvSpPr txBox="1">
              <a:spLocks noChangeArrowheads="1"/>
            </p:cNvSpPr>
            <p:nvPr/>
          </p:nvSpPr>
          <p:spPr bwMode="auto">
            <a:xfrm rot="16200000">
              <a:off x="5725272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365" name="TextBox 865"/>
            <p:cNvSpPr txBox="1">
              <a:spLocks noChangeArrowheads="1"/>
            </p:cNvSpPr>
            <p:nvPr/>
          </p:nvSpPr>
          <p:spPr bwMode="auto">
            <a:xfrm rot="16200000">
              <a:off x="4582272" y="34648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366" name="TextBox 866"/>
            <p:cNvSpPr txBox="1">
              <a:spLocks noChangeArrowheads="1"/>
            </p:cNvSpPr>
            <p:nvPr/>
          </p:nvSpPr>
          <p:spPr bwMode="auto">
            <a:xfrm rot="16200000">
              <a:off x="4201272" y="3431169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367" name="TextBox 867"/>
            <p:cNvSpPr txBox="1">
              <a:spLocks noChangeArrowheads="1"/>
            </p:cNvSpPr>
            <p:nvPr/>
          </p:nvSpPr>
          <p:spPr bwMode="auto">
            <a:xfrm rot="16200000">
              <a:off x="5738427" y="3431169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grpSp>
          <p:nvGrpSpPr>
            <p:cNvPr id="2368" name="Group 93"/>
            <p:cNvGrpSpPr>
              <a:grpSpLocks/>
            </p:cNvGrpSpPr>
            <p:nvPr/>
          </p:nvGrpSpPr>
          <p:grpSpPr bwMode="auto">
            <a:xfrm>
              <a:off x="914400" y="2209799"/>
              <a:ext cx="1084032" cy="1219200"/>
              <a:chOff x="6553200" y="685799"/>
              <a:chExt cx="1084032" cy="1219200"/>
            </a:xfrm>
          </p:grpSpPr>
          <p:sp>
            <p:nvSpPr>
              <p:cNvPr id="2371" name="6-Point Star 2370"/>
              <p:cNvSpPr/>
              <p:nvPr/>
            </p:nvSpPr>
            <p:spPr>
              <a:xfrm>
                <a:off x="6553200" y="6857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372" name="TextBox 872"/>
              <p:cNvSpPr txBox="1">
                <a:spLocks noChangeArrowheads="1"/>
              </p:cNvSpPr>
              <p:nvPr/>
            </p:nvSpPr>
            <p:spPr bwMode="auto">
              <a:xfrm>
                <a:off x="6636382" y="1033791"/>
                <a:ext cx="1000850" cy="5086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2</a:t>
                </a:r>
              </a:p>
              <a:p>
                <a:r>
                  <a:rPr lang="en-US" sz="800"/>
                  <a:t>Address 1</a:t>
                </a:r>
              </a:p>
            </p:txBody>
          </p:sp>
        </p:grpSp>
        <p:sp>
          <p:nvSpPr>
            <p:cNvPr id="2369" name="TextBox 869"/>
            <p:cNvSpPr txBox="1">
              <a:spLocks noChangeArrowheads="1"/>
            </p:cNvSpPr>
            <p:nvPr/>
          </p:nvSpPr>
          <p:spPr bwMode="auto">
            <a:xfrm rot="16200000">
              <a:off x="3439272" y="27453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370" name="TextBox 870"/>
            <p:cNvSpPr txBox="1">
              <a:spLocks noChangeArrowheads="1"/>
            </p:cNvSpPr>
            <p:nvPr/>
          </p:nvSpPr>
          <p:spPr bwMode="auto">
            <a:xfrm rot="16200000">
              <a:off x="6119427" y="27453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</p:grpSp>
      <p:grpSp>
        <p:nvGrpSpPr>
          <p:cNvPr id="2413" name="Group 913"/>
          <p:cNvGrpSpPr>
            <a:grpSpLocks/>
          </p:cNvGrpSpPr>
          <p:nvPr/>
        </p:nvGrpSpPr>
        <p:grpSpPr bwMode="auto">
          <a:xfrm>
            <a:off x="6562034" y="3015215"/>
            <a:ext cx="2805974" cy="1775178"/>
            <a:chOff x="2209800" y="1828798"/>
            <a:chExt cx="4343400" cy="2667002"/>
          </a:xfrm>
        </p:grpSpPr>
        <p:grpSp>
          <p:nvGrpSpPr>
            <p:cNvPr id="2414" name="Group 7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481" name="Right Arrow 2480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82" name="Right Arrow 2481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83" name="Right Arrow 2482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84" name="Right Arrow 2483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85" name="Right Arrow 2484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86" name="Right Arrow 2485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87" name="Right Arrow 2486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88" name="Right Arrow 2487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415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473" name="Right Arrow 2472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74" name="Right Arrow 2473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75" name="Right Arrow 2474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76" name="Right Arrow 2475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77" name="Right Arrow 2476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78" name="Right Arrow 2477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79" name="Right Arrow 2478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80" name="Right Arrow 2479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416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465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66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67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68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69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70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71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72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417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457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58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59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60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61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62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63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64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418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2449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50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51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52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53" name="Rectangle 2452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54" name="Rectangle 2453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55" name="Rectangle 2454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456" name="Rectangle 2455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2419" name="Rectangle 2418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20" name="Rectangle 2419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21" name="Rectangle 2420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22" name="Rectangle 2421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23" name="Rectangle 2422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24" name="Rectangle 2423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25" name="Rectangle 2424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26" name="Rectangle 2425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27" name="Rectangle 2426"/>
            <p:cNvSpPr/>
            <p:nvPr/>
          </p:nvSpPr>
          <p:spPr>
            <a:xfrm>
              <a:off x="3657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28" name="Rectangle 2427"/>
            <p:cNvSpPr/>
            <p:nvPr/>
          </p:nvSpPr>
          <p:spPr>
            <a:xfrm>
              <a:off x="4038600" y="2590799"/>
              <a:ext cx="228600" cy="5333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29" name="Rectangle 2428"/>
            <p:cNvSpPr/>
            <p:nvPr/>
          </p:nvSpPr>
          <p:spPr>
            <a:xfrm>
              <a:off x="4419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30" name="Rectangle 2429"/>
            <p:cNvSpPr/>
            <p:nvPr/>
          </p:nvSpPr>
          <p:spPr>
            <a:xfrm>
              <a:off x="4800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31" name="Rectangle 2430"/>
            <p:cNvSpPr/>
            <p:nvPr/>
          </p:nvSpPr>
          <p:spPr>
            <a:xfrm>
              <a:off x="5181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32" name="Rectangle 2431"/>
            <p:cNvSpPr/>
            <p:nvPr/>
          </p:nvSpPr>
          <p:spPr>
            <a:xfrm>
              <a:off x="5562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33" name="Rectangle 2432"/>
            <p:cNvSpPr/>
            <p:nvPr/>
          </p:nvSpPr>
          <p:spPr>
            <a:xfrm>
              <a:off x="5943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34" name="Rectangle 2433"/>
            <p:cNvSpPr/>
            <p:nvPr/>
          </p:nvSpPr>
          <p:spPr>
            <a:xfrm>
              <a:off x="6324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435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436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437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438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439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440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441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442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443" name="TextBox 943"/>
            <p:cNvSpPr txBox="1">
              <a:spLocks noChangeArrowheads="1"/>
            </p:cNvSpPr>
            <p:nvPr/>
          </p:nvSpPr>
          <p:spPr bwMode="auto">
            <a:xfrm rot="16200000">
              <a:off x="5725271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444" name="TextBox 944"/>
            <p:cNvSpPr txBox="1">
              <a:spLocks noChangeArrowheads="1"/>
            </p:cNvSpPr>
            <p:nvPr/>
          </p:nvSpPr>
          <p:spPr bwMode="auto">
            <a:xfrm rot="16200000">
              <a:off x="4582272" y="34648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 dirty="0"/>
                <a:t>Match</a:t>
              </a:r>
              <a:endParaRPr lang="en-US" sz="1050" dirty="0"/>
            </a:p>
          </p:txBody>
        </p:sp>
        <p:sp>
          <p:nvSpPr>
            <p:cNvPr id="2445" name="TextBox 945"/>
            <p:cNvSpPr txBox="1">
              <a:spLocks noChangeArrowheads="1"/>
            </p:cNvSpPr>
            <p:nvPr/>
          </p:nvSpPr>
          <p:spPr bwMode="auto">
            <a:xfrm rot="16200000">
              <a:off x="4201272" y="3431169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446" name="TextBox 946"/>
            <p:cNvSpPr txBox="1">
              <a:spLocks noChangeArrowheads="1"/>
            </p:cNvSpPr>
            <p:nvPr/>
          </p:nvSpPr>
          <p:spPr bwMode="auto">
            <a:xfrm rot="16200000">
              <a:off x="5738427" y="3431169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447" name="TextBox 947"/>
            <p:cNvSpPr txBox="1">
              <a:spLocks noChangeArrowheads="1"/>
            </p:cNvSpPr>
            <p:nvPr/>
          </p:nvSpPr>
          <p:spPr bwMode="auto">
            <a:xfrm rot="16200000">
              <a:off x="3439272" y="27453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448" name="TextBox 948"/>
            <p:cNvSpPr txBox="1">
              <a:spLocks noChangeArrowheads="1"/>
            </p:cNvSpPr>
            <p:nvPr/>
          </p:nvSpPr>
          <p:spPr bwMode="auto">
            <a:xfrm rot="16200000">
              <a:off x="6119427" y="27453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</p:grpSp>
      <p:grpSp>
        <p:nvGrpSpPr>
          <p:cNvPr id="2489" name="Group 989"/>
          <p:cNvGrpSpPr>
            <a:grpSpLocks/>
          </p:cNvGrpSpPr>
          <p:nvPr/>
        </p:nvGrpSpPr>
        <p:grpSpPr bwMode="auto">
          <a:xfrm>
            <a:off x="5721616" y="3017150"/>
            <a:ext cx="3642844" cy="1978056"/>
            <a:chOff x="914400" y="1828798"/>
            <a:chExt cx="5638800" cy="2971802"/>
          </a:xfrm>
        </p:grpSpPr>
        <p:grpSp>
          <p:nvGrpSpPr>
            <p:cNvPr id="2490" name="Group 104"/>
            <p:cNvGrpSpPr>
              <a:grpSpLocks/>
            </p:cNvGrpSpPr>
            <p:nvPr/>
          </p:nvGrpSpPr>
          <p:grpSpPr bwMode="auto">
            <a:xfrm>
              <a:off x="2209800" y="1828798"/>
              <a:ext cx="4343400" cy="2667002"/>
              <a:chOff x="2209800" y="1828798"/>
              <a:chExt cx="4343400" cy="2667002"/>
            </a:xfrm>
          </p:grpSpPr>
          <p:grpSp>
            <p:nvGrpSpPr>
              <p:cNvPr id="2494" name="Group 74"/>
              <p:cNvGrpSpPr/>
              <p:nvPr/>
            </p:nvGrpSpPr>
            <p:grpSpPr>
              <a:xfrm>
                <a:off x="2209800" y="27432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2561" name="Right Arrow 2560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62" name="Right Arrow 2561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63" name="Right Arrow 2562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64" name="Right Arrow 2563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65" name="Right Arrow 2564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66" name="Right Arrow 2565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67" name="Right Arrow 2566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68" name="Right Arrow 95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</p:grpSp>
          <p:grpSp>
            <p:nvGrpSpPr>
              <p:cNvPr id="2495" name="Group 44"/>
              <p:cNvGrpSpPr/>
              <p:nvPr/>
            </p:nvGrpSpPr>
            <p:grpSpPr>
              <a:xfrm>
                <a:off x="2209800" y="34290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2553" name="Right Arrow 96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54" name="Right Arrow 97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55" name="Right Arrow 98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56" name="Right Arrow 99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57" name="Right Arrow 100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58" name="Right Arrow 101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59" name="Right Arrow 102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60" name="Right Arrow 103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</p:grpSp>
          <p:grpSp>
            <p:nvGrpSpPr>
              <p:cNvPr id="2496" name="Group 74"/>
              <p:cNvGrpSpPr/>
              <p:nvPr/>
            </p:nvGrpSpPr>
            <p:grpSpPr>
              <a:xfrm>
                <a:off x="2209800" y="20574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2545" name="Right Arrow 2544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46" name="Right Arrow 2545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47" name="Right Arrow 2546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48" name="Right Arrow 2547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49" name="Right Arrow 2548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50" name="Right Arrow 2549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51" name="Right Arrow 2550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52" name="Right Arrow 2551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</p:grpSp>
          <p:grpSp>
            <p:nvGrpSpPr>
              <p:cNvPr id="2497" name="Group 62"/>
              <p:cNvGrpSpPr/>
              <p:nvPr/>
            </p:nvGrpSpPr>
            <p:grpSpPr>
              <a:xfrm>
                <a:off x="2209800" y="41148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2537" name="Right Arrow 2536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38" name="Right Arrow 2537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39" name="Right Arrow 2538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40" name="Right Arrow 2539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41" name="Right Arrow 2540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42" name="Right Arrow 2541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43" name="Right Arrow 2542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44" name="Right Arrow 2543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</p:grpSp>
          <p:grpSp>
            <p:nvGrpSpPr>
              <p:cNvPr id="2498" name="Group 71"/>
              <p:cNvGrpSpPr>
                <a:grpSpLocks/>
              </p:cNvGrpSpPr>
              <p:nvPr/>
            </p:nvGrpSpPr>
            <p:grpSpPr bwMode="auto">
              <a:xfrm>
                <a:off x="3657600" y="3962400"/>
                <a:ext cx="2895600" cy="533400"/>
                <a:chOff x="2667000" y="3200400"/>
                <a:chExt cx="2895600" cy="533400"/>
              </a:xfrm>
            </p:grpSpPr>
            <p:sp>
              <p:nvSpPr>
                <p:cNvPr id="2529" name="Rectangle 27"/>
                <p:cNvSpPr/>
                <p:nvPr/>
              </p:nvSpPr>
              <p:spPr>
                <a:xfrm>
                  <a:off x="2667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30" name="Rectangle 28"/>
                <p:cNvSpPr/>
                <p:nvPr/>
              </p:nvSpPr>
              <p:spPr>
                <a:xfrm>
                  <a:off x="3048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31" name="Rectangle 29"/>
                <p:cNvSpPr/>
                <p:nvPr/>
              </p:nvSpPr>
              <p:spPr>
                <a:xfrm>
                  <a:off x="3429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32" name="Rectangle 30"/>
                <p:cNvSpPr/>
                <p:nvPr/>
              </p:nvSpPr>
              <p:spPr>
                <a:xfrm>
                  <a:off x="3810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33" name="Rectangle 2532"/>
                <p:cNvSpPr/>
                <p:nvPr/>
              </p:nvSpPr>
              <p:spPr>
                <a:xfrm>
                  <a:off x="4191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34" name="Rectangle 2533"/>
                <p:cNvSpPr/>
                <p:nvPr/>
              </p:nvSpPr>
              <p:spPr>
                <a:xfrm>
                  <a:off x="4572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35" name="Rectangle 2534"/>
                <p:cNvSpPr/>
                <p:nvPr/>
              </p:nvSpPr>
              <p:spPr>
                <a:xfrm>
                  <a:off x="4953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  <p:sp>
              <p:nvSpPr>
                <p:cNvPr id="2536" name="Rectangle 2535"/>
                <p:cNvSpPr/>
                <p:nvPr/>
              </p:nvSpPr>
              <p:spPr>
                <a:xfrm>
                  <a:off x="5334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 u="sng"/>
                </a:p>
              </p:txBody>
            </p:sp>
          </p:grpSp>
          <p:sp>
            <p:nvSpPr>
              <p:cNvPr id="2499" name="Rectangle 2498"/>
              <p:cNvSpPr/>
              <p:nvPr/>
            </p:nvSpPr>
            <p:spPr>
              <a:xfrm>
                <a:off x="3657600" y="3276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00" name="Rectangle 2499"/>
              <p:cNvSpPr/>
              <p:nvPr/>
            </p:nvSpPr>
            <p:spPr>
              <a:xfrm>
                <a:off x="4038600" y="3276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01" name="Rectangle 2500"/>
              <p:cNvSpPr/>
              <p:nvPr/>
            </p:nvSpPr>
            <p:spPr>
              <a:xfrm>
                <a:off x="4419600" y="3276600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02" name="Rectangle 2501"/>
              <p:cNvSpPr/>
              <p:nvPr/>
            </p:nvSpPr>
            <p:spPr>
              <a:xfrm>
                <a:off x="4800600" y="3276600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03" name="Rectangle 2502"/>
              <p:cNvSpPr/>
              <p:nvPr/>
            </p:nvSpPr>
            <p:spPr>
              <a:xfrm>
                <a:off x="5181600" y="3276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04" name="Rectangle 2503"/>
              <p:cNvSpPr/>
              <p:nvPr/>
            </p:nvSpPr>
            <p:spPr>
              <a:xfrm>
                <a:off x="5562600" y="3276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05" name="Rectangle 2504"/>
              <p:cNvSpPr/>
              <p:nvPr/>
            </p:nvSpPr>
            <p:spPr>
              <a:xfrm>
                <a:off x="5943600" y="3276600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06" name="Rectangle 2505"/>
              <p:cNvSpPr/>
              <p:nvPr/>
            </p:nvSpPr>
            <p:spPr>
              <a:xfrm>
                <a:off x="6324600" y="3276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07" name="Rectangle 2506"/>
              <p:cNvSpPr/>
              <p:nvPr/>
            </p:nvSpPr>
            <p:spPr>
              <a:xfrm>
                <a:off x="3657600" y="25907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08" name="Rectangle 2507"/>
              <p:cNvSpPr/>
              <p:nvPr/>
            </p:nvSpPr>
            <p:spPr>
              <a:xfrm>
                <a:off x="4038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09" name="Rectangle 2508"/>
              <p:cNvSpPr/>
              <p:nvPr/>
            </p:nvSpPr>
            <p:spPr>
              <a:xfrm>
                <a:off x="4419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10" name="Rectangle 2509"/>
              <p:cNvSpPr/>
              <p:nvPr/>
            </p:nvSpPr>
            <p:spPr>
              <a:xfrm>
                <a:off x="4800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11" name="Rectangle 2510"/>
              <p:cNvSpPr/>
              <p:nvPr/>
            </p:nvSpPr>
            <p:spPr>
              <a:xfrm>
                <a:off x="5181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12" name="Rectangle 2511"/>
              <p:cNvSpPr/>
              <p:nvPr/>
            </p:nvSpPr>
            <p:spPr>
              <a:xfrm>
                <a:off x="5562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13" name="Rectangle 2512"/>
              <p:cNvSpPr/>
              <p:nvPr/>
            </p:nvSpPr>
            <p:spPr>
              <a:xfrm>
                <a:off x="5943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14" name="Rectangle 2513"/>
              <p:cNvSpPr/>
              <p:nvPr/>
            </p:nvSpPr>
            <p:spPr>
              <a:xfrm>
                <a:off x="6324600" y="25907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515" name="Rectangle 3"/>
              <p:cNvSpPr/>
              <p:nvPr/>
            </p:nvSpPr>
            <p:spPr>
              <a:xfrm>
                <a:off x="3657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516" name="Rectangle 2515"/>
              <p:cNvSpPr/>
              <p:nvPr/>
            </p:nvSpPr>
            <p:spPr>
              <a:xfrm>
                <a:off x="4038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517" name="Rectangle 2516"/>
              <p:cNvSpPr/>
              <p:nvPr/>
            </p:nvSpPr>
            <p:spPr>
              <a:xfrm>
                <a:off x="4419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518" name="Rectangle 6"/>
              <p:cNvSpPr/>
              <p:nvPr/>
            </p:nvSpPr>
            <p:spPr>
              <a:xfrm>
                <a:off x="4800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519" name="Rectangle 7"/>
              <p:cNvSpPr/>
              <p:nvPr/>
            </p:nvSpPr>
            <p:spPr>
              <a:xfrm>
                <a:off x="5181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520" name="Rectangle 8"/>
              <p:cNvSpPr/>
              <p:nvPr/>
            </p:nvSpPr>
            <p:spPr>
              <a:xfrm>
                <a:off x="5562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521" name="Rectangle 9"/>
              <p:cNvSpPr/>
              <p:nvPr/>
            </p:nvSpPr>
            <p:spPr>
              <a:xfrm>
                <a:off x="5943600" y="19049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522" name="Rectangle 10"/>
              <p:cNvSpPr/>
              <p:nvPr/>
            </p:nvSpPr>
            <p:spPr>
              <a:xfrm>
                <a:off x="6324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523" name="TextBox 1023"/>
              <p:cNvSpPr txBox="1">
                <a:spLocks noChangeArrowheads="1"/>
              </p:cNvSpPr>
              <p:nvPr/>
            </p:nvSpPr>
            <p:spPr bwMode="auto">
              <a:xfrm rot="16200000">
                <a:off x="5725272" y="2059566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524" name="TextBox 1024"/>
              <p:cNvSpPr txBox="1">
                <a:spLocks noChangeArrowheads="1"/>
              </p:cNvSpPr>
              <p:nvPr/>
            </p:nvSpPr>
            <p:spPr bwMode="auto">
              <a:xfrm rot="16200000">
                <a:off x="4582272" y="3464865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525" name="TextBox 1025"/>
              <p:cNvSpPr txBox="1">
                <a:spLocks noChangeArrowheads="1"/>
              </p:cNvSpPr>
              <p:nvPr/>
            </p:nvSpPr>
            <p:spPr bwMode="auto">
              <a:xfrm rot="16200000">
                <a:off x="4201272" y="3431169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526" name="TextBox 1026"/>
              <p:cNvSpPr txBox="1">
                <a:spLocks noChangeArrowheads="1"/>
              </p:cNvSpPr>
              <p:nvPr/>
            </p:nvSpPr>
            <p:spPr bwMode="auto">
              <a:xfrm rot="16200000">
                <a:off x="5738427" y="3431169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527" name="TextBox 1027"/>
              <p:cNvSpPr txBox="1">
                <a:spLocks noChangeArrowheads="1"/>
              </p:cNvSpPr>
              <p:nvPr/>
            </p:nvSpPr>
            <p:spPr bwMode="auto">
              <a:xfrm rot="16200000">
                <a:off x="3439272" y="2745368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528" name="TextBox 1028"/>
              <p:cNvSpPr txBox="1">
                <a:spLocks noChangeArrowheads="1"/>
              </p:cNvSpPr>
              <p:nvPr/>
            </p:nvSpPr>
            <p:spPr bwMode="auto">
              <a:xfrm rot="16200000">
                <a:off x="6119427" y="2745368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</p:grpSp>
        <p:grpSp>
          <p:nvGrpSpPr>
            <p:cNvPr id="2491" name="Group 93"/>
            <p:cNvGrpSpPr>
              <a:grpSpLocks/>
            </p:cNvGrpSpPr>
            <p:nvPr/>
          </p:nvGrpSpPr>
          <p:grpSpPr bwMode="auto">
            <a:xfrm>
              <a:off x="914400" y="3581400"/>
              <a:ext cx="1103495" cy="1219200"/>
              <a:chOff x="6553200" y="685800"/>
              <a:chExt cx="1103495" cy="1219200"/>
            </a:xfrm>
          </p:grpSpPr>
          <p:sp>
            <p:nvSpPr>
              <p:cNvPr id="2492" name="6-Point Star 2491"/>
              <p:cNvSpPr/>
              <p:nvPr/>
            </p:nvSpPr>
            <p:spPr>
              <a:xfrm>
                <a:off x="6553200" y="685800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493" name="TextBox 993"/>
              <p:cNvSpPr txBox="1">
                <a:spLocks noChangeArrowheads="1"/>
              </p:cNvSpPr>
              <p:nvPr/>
            </p:nvSpPr>
            <p:spPr bwMode="auto">
              <a:xfrm>
                <a:off x="6636382" y="1033790"/>
                <a:ext cx="1020313" cy="50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4</a:t>
                </a:r>
              </a:p>
              <a:p>
                <a:r>
                  <a:rPr lang="en-US" sz="800"/>
                  <a:t>Address 4</a:t>
                </a:r>
              </a:p>
            </p:txBody>
          </p:sp>
        </p:grpSp>
      </p:grpSp>
      <p:grpSp>
        <p:nvGrpSpPr>
          <p:cNvPr id="2569" name="Group 1069"/>
          <p:cNvGrpSpPr>
            <a:grpSpLocks/>
          </p:cNvGrpSpPr>
          <p:nvPr/>
        </p:nvGrpSpPr>
        <p:grpSpPr bwMode="auto">
          <a:xfrm>
            <a:off x="5722405" y="3017150"/>
            <a:ext cx="3642844" cy="1978056"/>
            <a:chOff x="914400" y="1828798"/>
            <a:chExt cx="5638800" cy="2971802"/>
          </a:xfrm>
        </p:grpSpPr>
        <p:grpSp>
          <p:nvGrpSpPr>
            <p:cNvPr id="2570" name="Group 7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642" name="Right Arrow 2641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43" name="Right Arrow 2642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44" name="Right Arrow 2643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45" name="Right Arrow 2644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46" name="Right Arrow 2645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47" name="Right Arrow 2646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48" name="Right Arrow 2647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49" name="Right Arrow 2648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571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634" name="Right Arrow 263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35" name="Right Arrow 263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36" name="Right Arrow 263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37" name="Right Arrow 263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38" name="Right Arrow 263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39" name="Right Arrow 263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40" name="Right Arrow 263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41" name="Right Arrow 264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572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626" name="Right Arrow 262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27" name="Right Arrow 262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28" name="Right Arrow 262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29" name="Right Arrow 262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30" name="Right Arrow 262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31" name="Right Arrow 263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32" name="Right Arrow 263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33" name="Right Arrow 263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grpSp>
          <p:nvGrpSpPr>
            <p:cNvPr id="2573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618" name="Right Arrow 2617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19" name="Right Arrow 2618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20" name="Right Arrow 2619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21" name="Right Arrow 2620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22" name="Right Arrow 2621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23" name="Right Arrow 2622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24" name="Right Arrow 2623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  <p:sp>
            <p:nvSpPr>
              <p:cNvPr id="2625" name="Right Arrow 2624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 u="sng"/>
              </a:p>
            </p:txBody>
          </p:sp>
        </p:grpSp>
        <p:sp>
          <p:nvSpPr>
            <p:cNvPr id="2574" name="Rectangle 2573"/>
            <p:cNvSpPr/>
            <p:nvPr/>
          </p:nvSpPr>
          <p:spPr>
            <a:xfrm>
              <a:off x="3657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75" name="Rectangle 2574"/>
            <p:cNvSpPr/>
            <p:nvPr/>
          </p:nvSpPr>
          <p:spPr>
            <a:xfrm>
              <a:off x="4038600" y="39624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76" name="Rectangle 2575"/>
            <p:cNvSpPr/>
            <p:nvPr/>
          </p:nvSpPr>
          <p:spPr>
            <a:xfrm>
              <a:off x="4419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77" name="Rectangle 2576"/>
            <p:cNvSpPr/>
            <p:nvPr/>
          </p:nvSpPr>
          <p:spPr>
            <a:xfrm>
              <a:off x="4800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78" name="Rectangle 2577"/>
            <p:cNvSpPr/>
            <p:nvPr/>
          </p:nvSpPr>
          <p:spPr>
            <a:xfrm>
              <a:off x="5181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79" name="Rectangle 2578"/>
            <p:cNvSpPr/>
            <p:nvPr/>
          </p:nvSpPr>
          <p:spPr>
            <a:xfrm>
              <a:off x="5562600" y="39624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80" name="Rectangle 2579"/>
            <p:cNvSpPr/>
            <p:nvPr/>
          </p:nvSpPr>
          <p:spPr>
            <a:xfrm>
              <a:off x="5943600" y="39624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81" name="Rectangle 2580"/>
            <p:cNvSpPr/>
            <p:nvPr/>
          </p:nvSpPr>
          <p:spPr>
            <a:xfrm>
              <a:off x="6324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82" name="Rectangle 2581"/>
            <p:cNvSpPr/>
            <p:nvPr/>
          </p:nvSpPr>
          <p:spPr>
            <a:xfrm>
              <a:off x="3657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83" name="Rectangle 2582"/>
            <p:cNvSpPr/>
            <p:nvPr/>
          </p:nvSpPr>
          <p:spPr>
            <a:xfrm>
              <a:off x="4038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84" name="Rectangle 2583"/>
            <p:cNvSpPr/>
            <p:nvPr/>
          </p:nvSpPr>
          <p:spPr>
            <a:xfrm>
              <a:off x="4419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85" name="Rectangle 2584"/>
            <p:cNvSpPr/>
            <p:nvPr/>
          </p:nvSpPr>
          <p:spPr>
            <a:xfrm>
              <a:off x="4800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86" name="Rectangle 2585"/>
            <p:cNvSpPr/>
            <p:nvPr/>
          </p:nvSpPr>
          <p:spPr>
            <a:xfrm>
              <a:off x="5181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87" name="Rectangle 2586"/>
            <p:cNvSpPr/>
            <p:nvPr/>
          </p:nvSpPr>
          <p:spPr>
            <a:xfrm>
              <a:off x="5562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88" name="Rectangle 2587"/>
            <p:cNvSpPr/>
            <p:nvPr/>
          </p:nvSpPr>
          <p:spPr>
            <a:xfrm>
              <a:off x="5943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89" name="Rectangle 2588"/>
            <p:cNvSpPr/>
            <p:nvPr/>
          </p:nvSpPr>
          <p:spPr>
            <a:xfrm>
              <a:off x="6324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90" name="Rectangle 2589"/>
            <p:cNvSpPr/>
            <p:nvPr/>
          </p:nvSpPr>
          <p:spPr>
            <a:xfrm>
              <a:off x="3657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91" name="Rectangle 2590"/>
            <p:cNvSpPr/>
            <p:nvPr/>
          </p:nvSpPr>
          <p:spPr>
            <a:xfrm>
              <a:off x="4038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92" name="Rectangle 2591"/>
            <p:cNvSpPr/>
            <p:nvPr/>
          </p:nvSpPr>
          <p:spPr>
            <a:xfrm>
              <a:off x="4419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93" name="Rectangle 2592"/>
            <p:cNvSpPr/>
            <p:nvPr/>
          </p:nvSpPr>
          <p:spPr>
            <a:xfrm>
              <a:off x="4800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94" name="Rectangle 2593"/>
            <p:cNvSpPr/>
            <p:nvPr/>
          </p:nvSpPr>
          <p:spPr>
            <a:xfrm>
              <a:off x="5181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95" name="Rectangle 2594"/>
            <p:cNvSpPr/>
            <p:nvPr/>
          </p:nvSpPr>
          <p:spPr>
            <a:xfrm>
              <a:off x="5562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96" name="Rectangle 2595"/>
            <p:cNvSpPr/>
            <p:nvPr/>
          </p:nvSpPr>
          <p:spPr>
            <a:xfrm>
              <a:off x="5943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97" name="Rectangle 2596"/>
            <p:cNvSpPr/>
            <p:nvPr/>
          </p:nvSpPr>
          <p:spPr>
            <a:xfrm>
              <a:off x="6324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u="sng"/>
            </a:p>
          </p:txBody>
        </p:sp>
        <p:sp>
          <p:nvSpPr>
            <p:cNvPr id="2598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599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00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01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02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03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04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05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06" name="TextBox 1106"/>
            <p:cNvSpPr txBox="1">
              <a:spLocks noChangeArrowheads="1"/>
            </p:cNvSpPr>
            <p:nvPr/>
          </p:nvSpPr>
          <p:spPr bwMode="auto">
            <a:xfrm rot="16200000">
              <a:off x="5725272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07" name="TextBox 1107"/>
            <p:cNvSpPr txBox="1">
              <a:spLocks noChangeArrowheads="1"/>
            </p:cNvSpPr>
            <p:nvPr/>
          </p:nvSpPr>
          <p:spPr bwMode="auto">
            <a:xfrm rot="16200000">
              <a:off x="4582272" y="3464865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08" name="TextBox 1108"/>
            <p:cNvSpPr txBox="1">
              <a:spLocks noChangeArrowheads="1"/>
            </p:cNvSpPr>
            <p:nvPr/>
          </p:nvSpPr>
          <p:spPr bwMode="auto">
            <a:xfrm rot="16200000">
              <a:off x="4201272" y="34311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09" name="TextBox 1109"/>
            <p:cNvSpPr txBox="1">
              <a:spLocks noChangeArrowheads="1"/>
            </p:cNvSpPr>
            <p:nvPr/>
          </p:nvSpPr>
          <p:spPr bwMode="auto">
            <a:xfrm rot="16200000">
              <a:off x="5738427" y="34311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10" name="TextBox 1110"/>
            <p:cNvSpPr txBox="1">
              <a:spLocks noChangeArrowheads="1"/>
            </p:cNvSpPr>
            <p:nvPr/>
          </p:nvSpPr>
          <p:spPr bwMode="auto">
            <a:xfrm rot="16200000">
              <a:off x="3439273" y="27453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11" name="TextBox 1111"/>
            <p:cNvSpPr txBox="1">
              <a:spLocks noChangeArrowheads="1"/>
            </p:cNvSpPr>
            <p:nvPr/>
          </p:nvSpPr>
          <p:spPr bwMode="auto">
            <a:xfrm rot="16200000">
              <a:off x="6119427" y="27453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grpSp>
          <p:nvGrpSpPr>
            <p:cNvPr id="2612" name="Group 269"/>
            <p:cNvGrpSpPr>
              <a:grpSpLocks/>
            </p:cNvGrpSpPr>
            <p:nvPr/>
          </p:nvGrpSpPr>
          <p:grpSpPr bwMode="auto">
            <a:xfrm>
              <a:off x="914400" y="3581400"/>
              <a:ext cx="1103495" cy="1219200"/>
              <a:chOff x="914400" y="3581400"/>
              <a:chExt cx="1103495" cy="1219200"/>
            </a:xfrm>
          </p:grpSpPr>
          <p:sp>
            <p:nvSpPr>
              <p:cNvPr id="2616" name="6-Point Star 2615"/>
              <p:cNvSpPr/>
              <p:nvPr/>
            </p:nvSpPr>
            <p:spPr>
              <a:xfrm>
                <a:off x="914400" y="3581400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617" name="TextBox 1117"/>
              <p:cNvSpPr txBox="1">
                <a:spLocks noChangeArrowheads="1"/>
              </p:cNvSpPr>
              <p:nvPr/>
            </p:nvSpPr>
            <p:spPr bwMode="auto">
              <a:xfrm>
                <a:off x="997582" y="3929390"/>
                <a:ext cx="1020313" cy="50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4</a:t>
                </a:r>
              </a:p>
              <a:p>
                <a:r>
                  <a:rPr lang="en-US" sz="800"/>
                  <a:t>Address 4</a:t>
                </a:r>
              </a:p>
            </p:txBody>
          </p:sp>
        </p:grpSp>
        <p:sp>
          <p:nvSpPr>
            <p:cNvPr id="2613" name="TextBox 1113"/>
            <p:cNvSpPr txBox="1">
              <a:spLocks noChangeArrowheads="1"/>
            </p:cNvSpPr>
            <p:nvPr/>
          </p:nvSpPr>
          <p:spPr bwMode="auto">
            <a:xfrm rot="16200000">
              <a:off x="5738427" y="41506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14" name="TextBox 1114"/>
            <p:cNvSpPr txBox="1">
              <a:spLocks noChangeArrowheads="1"/>
            </p:cNvSpPr>
            <p:nvPr/>
          </p:nvSpPr>
          <p:spPr bwMode="auto">
            <a:xfrm rot="16200000">
              <a:off x="5344272" y="41506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15" name="TextBox 1115"/>
            <p:cNvSpPr txBox="1">
              <a:spLocks noChangeArrowheads="1"/>
            </p:cNvSpPr>
            <p:nvPr/>
          </p:nvSpPr>
          <p:spPr bwMode="auto">
            <a:xfrm rot="16200000">
              <a:off x="3820272" y="41506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</p:grpSp>
      <p:grpSp>
        <p:nvGrpSpPr>
          <p:cNvPr id="2650" name="Group 1150"/>
          <p:cNvGrpSpPr>
            <a:grpSpLocks/>
          </p:cNvGrpSpPr>
          <p:nvPr/>
        </p:nvGrpSpPr>
        <p:grpSpPr bwMode="auto">
          <a:xfrm>
            <a:off x="6559275" y="3017149"/>
            <a:ext cx="2805974" cy="1825896"/>
            <a:chOff x="2209800" y="1828799"/>
            <a:chExt cx="4343400" cy="2743199"/>
          </a:xfrm>
        </p:grpSpPr>
        <p:grpSp>
          <p:nvGrpSpPr>
            <p:cNvPr id="2651" name="Group 7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720" name="Right Arrow 2719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21" name="Right Arrow 2720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22" name="Right Arrow 2721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23" name="Right Arrow 2722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24" name="Right Arrow 2723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25" name="Right Arrow 2724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26" name="Right Arrow 2725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27" name="Right Arrow 2726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grpSp>
          <p:nvGrpSpPr>
            <p:cNvPr id="2652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712" name="Right Arrow 2711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13" name="Right Arrow 2712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14" name="Right Arrow 2713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15" name="Right Arrow 2714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16" name="Right Arrow 2715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17" name="Right Arrow 2716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18" name="Right Arrow 2717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19" name="Right Arrow 2718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grpSp>
          <p:nvGrpSpPr>
            <p:cNvPr id="2653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704" name="Right Arrow 270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05" name="Right Arrow 270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06" name="Right Arrow 270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07" name="Right Arrow 270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08" name="Right Arrow 270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09" name="Right Arrow 270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10" name="Right Arrow 270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11" name="Right Arrow 271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grpSp>
          <p:nvGrpSpPr>
            <p:cNvPr id="2654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696" name="Right Arrow 269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697" name="Right Arrow 269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698" name="Right Arrow 269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699" name="Right Arrow 269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00" name="Right Arrow 269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01" name="Right Arrow 270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02" name="Right Arrow 270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03" name="Right Arrow 270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sp>
          <p:nvSpPr>
            <p:cNvPr id="2655" name="Rectangle 2654"/>
            <p:cNvSpPr/>
            <p:nvPr/>
          </p:nvSpPr>
          <p:spPr>
            <a:xfrm>
              <a:off x="3657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56" name="Rectangle 2655"/>
            <p:cNvSpPr/>
            <p:nvPr/>
          </p:nvSpPr>
          <p:spPr>
            <a:xfrm>
              <a:off x="4038600" y="39623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57" name="Rectangle 2656"/>
            <p:cNvSpPr/>
            <p:nvPr/>
          </p:nvSpPr>
          <p:spPr>
            <a:xfrm>
              <a:off x="4419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58" name="Rectangle 2657"/>
            <p:cNvSpPr/>
            <p:nvPr/>
          </p:nvSpPr>
          <p:spPr>
            <a:xfrm>
              <a:off x="4800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59" name="Rectangle 2658"/>
            <p:cNvSpPr/>
            <p:nvPr/>
          </p:nvSpPr>
          <p:spPr>
            <a:xfrm>
              <a:off x="5181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60" name="Rectangle 2659"/>
            <p:cNvSpPr/>
            <p:nvPr/>
          </p:nvSpPr>
          <p:spPr>
            <a:xfrm>
              <a:off x="5562600" y="39623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61" name="Rectangle 2660"/>
            <p:cNvSpPr/>
            <p:nvPr/>
          </p:nvSpPr>
          <p:spPr>
            <a:xfrm>
              <a:off x="5943600" y="39623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62" name="Rectangle 2661"/>
            <p:cNvSpPr/>
            <p:nvPr/>
          </p:nvSpPr>
          <p:spPr>
            <a:xfrm>
              <a:off x="6324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63" name="Rectangle 2662"/>
            <p:cNvSpPr/>
            <p:nvPr/>
          </p:nvSpPr>
          <p:spPr>
            <a:xfrm>
              <a:off x="3657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64" name="Rectangle 2663"/>
            <p:cNvSpPr/>
            <p:nvPr/>
          </p:nvSpPr>
          <p:spPr>
            <a:xfrm>
              <a:off x="4038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65" name="Rectangle 2664"/>
            <p:cNvSpPr/>
            <p:nvPr/>
          </p:nvSpPr>
          <p:spPr>
            <a:xfrm>
              <a:off x="4419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66" name="Rectangle 2665"/>
            <p:cNvSpPr/>
            <p:nvPr/>
          </p:nvSpPr>
          <p:spPr>
            <a:xfrm>
              <a:off x="4800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67" name="Rectangle 2666"/>
            <p:cNvSpPr/>
            <p:nvPr/>
          </p:nvSpPr>
          <p:spPr>
            <a:xfrm>
              <a:off x="5181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68" name="Rectangle 2667"/>
            <p:cNvSpPr/>
            <p:nvPr/>
          </p:nvSpPr>
          <p:spPr>
            <a:xfrm>
              <a:off x="5562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69" name="Rectangle 2668"/>
            <p:cNvSpPr/>
            <p:nvPr/>
          </p:nvSpPr>
          <p:spPr>
            <a:xfrm>
              <a:off x="5943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70" name="Rectangle 2669"/>
            <p:cNvSpPr/>
            <p:nvPr/>
          </p:nvSpPr>
          <p:spPr>
            <a:xfrm>
              <a:off x="6324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71" name="Rectangle 2670"/>
            <p:cNvSpPr/>
            <p:nvPr/>
          </p:nvSpPr>
          <p:spPr>
            <a:xfrm>
              <a:off x="3657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72" name="Rectangle 2671"/>
            <p:cNvSpPr/>
            <p:nvPr/>
          </p:nvSpPr>
          <p:spPr>
            <a:xfrm>
              <a:off x="4038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73" name="Rectangle 2672"/>
            <p:cNvSpPr/>
            <p:nvPr/>
          </p:nvSpPr>
          <p:spPr>
            <a:xfrm>
              <a:off x="4419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74" name="Rectangle 2673"/>
            <p:cNvSpPr/>
            <p:nvPr/>
          </p:nvSpPr>
          <p:spPr>
            <a:xfrm>
              <a:off x="4800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75" name="Rectangle 2674"/>
            <p:cNvSpPr/>
            <p:nvPr/>
          </p:nvSpPr>
          <p:spPr>
            <a:xfrm>
              <a:off x="5181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76" name="Rectangle 2675"/>
            <p:cNvSpPr/>
            <p:nvPr/>
          </p:nvSpPr>
          <p:spPr>
            <a:xfrm>
              <a:off x="5562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77" name="Rectangle 2676"/>
            <p:cNvSpPr/>
            <p:nvPr/>
          </p:nvSpPr>
          <p:spPr>
            <a:xfrm>
              <a:off x="5943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78" name="Rectangle 2677"/>
            <p:cNvSpPr/>
            <p:nvPr/>
          </p:nvSpPr>
          <p:spPr>
            <a:xfrm>
              <a:off x="6324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79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80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81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82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83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84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85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86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687" name="TextBox 1187"/>
            <p:cNvSpPr txBox="1">
              <a:spLocks noChangeArrowheads="1"/>
            </p:cNvSpPr>
            <p:nvPr/>
          </p:nvSpPr>
          <p:spPr bwMode="auto">
            <a:xfrm rot="16200000">
              <a:off x="5725272" y="20595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88" name="TextBox 1188"/>
            <p:cNvSpPr txBox="1">
              <a:spLocks noChangeArrowheads="1"/>
            </p:cNvSpPr>
            <p:nvPr/>
          </p:nvSpPr>
          <p:spPr bwMode="auto">
            <a:xfrm rot="16200000">
              <a:off x="4582272" y="3464865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89" name="TextBox 1189"/>
            <p:cNvSpPr txBox="1">
              <a:spLocks noChangeArrowheads="1"/>
            </p:cNvSpPr>
            <p:nvPr/>
          </p:nvSpPr>
          <p:spPr bwMode="auto">
            <a:xfrm rot="16200000">
              <a:off x="4201272" y="34311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90" name="TextBox 1190"/>
            <p:cNvSpPr txBox="1">
              <a:spLocks noChangeArrowheads="1"/>
            </p:cNvSpPr>
            <p:nvPr/>
          </p:nvSpPr>
          <p:spPr bwMode="auto">
            <a:xfrm rot="16200000">
              <a:off x="5738427" y="34311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91" name="TextBox 1191"/>
            <p:cNvSpPr txBox="1">
              <a:spLocks noChangeArrowheads="1"/>
            </p:cNvSpPr>
            <p:nvPr/>
          </p:nvSpPr>
          <p:spPr bwMode="auto">
            <a:xfrm rot="16200000">
              <a:off x="3439272" y="27453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92" name="TextBox 1192"/>
            <p:cNvSpPr txBox="1">
              <a:spLocks noChangeArrowheads="1"/>
            </p:cNvSpPr>
            <p:nvPr/>
          </p:nvSpPr>
          <p:spPr bwMode="auto">
            <a:xfrm rot="16200000">
              <a:off x="6119427" y="27453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93" name="TextBox 1193"/>
            <p:cNvSpPr txBox="1">
              <a:spLocks noChangeArrowheads="1"/>
            </p:cNvSpPr>
            <p:nvPr/>
          </p:nvSpPr>
          <p:spPr bwMode="auto">
            <a:xfrm rot="16200000">
              <a:off x="5738427" y="4150665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94" name="TextBox 1194"/>
            <p:cNvSpPr txBox="1">
              <a:spLocks noChangeArrowheads="1"/>
            </p:cNvSpPr>
            <p:nvPr/>
          </p:nvSpPr>
          <p:spPr bwMode="auto">
            <a:xfrm rot="16200000">
              <a:off x="5344272" y="41506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695" name="TextBox 1195"/>
            <p:cNvSpPr txBox="1">
              <a:spLocks noChangeArrowheads="1"/>
            </p:cNvSpPr>
            <p:nvPr/>
          </p:nvSpPr>
          <p:spPr bwMode="auto">
            <a:xfrm rot="16200000">
              <a:off x="3820272" y="41506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</p:grpSp>
      <p:grpSp>
        <p:nvGrpSpPr>
          <p:cNvPr id="2728" name="Group 1228"/>
          <p:cNvGrpSpPr>
            <a:grpSpLocks/>
          </p:cNvGrpSpPr>
          <p:nvPr/>
        </p:nvGrpSpPr>
        <p:grpSpPr bwMode="auto">
          <a:xfrm>
            <a:off x="5717495" y="3017151"/>
            <a:ext cx="3642844" cy="1825897"/>
            <a:chOff x="914400" y="1828799"/>
            <a:chExt cx="5638800" cy="2743199"/>
          </a:xfrm>
        </p:grpSpPr>
        <p:grpSp>
          <p:nvGrpSpPr>
            <p:cNvPr id="2729" name="Group 108"/>
            <p:cNvGrpSpPr>
              <a:grpSpLocks/>
            </p:cNvGrpSpPr>
            <p:nvPr/>
          </p:nvGrpSpPr>
          <p:grpSpPr bwMode="auto">
            <a:xfrm>
              <a:off x="2209800" y="1828799"/>
              <a:ext cx="4343400" cy="2743199"/>
              <a:chOff x="2209800" y="1828799"/>
              <a:chExt cx="4343400" cy="2743199"/>
            </a:xfrm>
          </p:grpSpPr>
          <p:grpSp>
            <p:nvGrpSpPr>
              <p:cNvPr id="2733" name="Group 74"/>
              <p:cNvGrpSpPr/>
              <p:nvPr/>
            </p:nvGrpSpPr>
            <p:grpSpPr>
              <a:xfrm>
                <a:off x="2209800" y="27432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2802" name="Right Arrow 2801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803" name="Right Arrow 2802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804" name="Right Arrow 2803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805" name="Right Arrow 2804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806" name="Right Arrow 2805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807" name="Right Arrow 2806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808" name="Right Arrow 2807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809" name="Right Arrow 2808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</p:grpSp>
          <p:grpSp>
            <p:nvGrpSpPr>
              <p:cNvPr id="2734" name="Group 44"/>
              <p:cNvGrpSpPr/>
              <p:nvPr/>
            </p:nvGrpSpPr>
            <p:grpSpPr>
              <a:xfrm>
                <a:off x="2209800" y="34290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2794" name="Right Arrow 2793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95" name="Right Arrow 2794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96" name="Right Arrow 2795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97" name="Right Arrow 2796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98" name="Right Arrow 2797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99" name="Right Arrow 2798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800" name="Right Arrow 2799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801" name="Right Arrow 2800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</p:grpSp>
          <p:grpSp>
            <p:nvGrpSpPr>
              <p:cNvPr id="2735" name="Group 74"/>
              <p:cNvGrpSpPr/>
              <p:nvPr/>
            </p:nvGrpSpPr>
            <p:grpSpPr>
              <a:xfrm>
                <a:off x="2209800" y="20574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2786" name="Right Arrow 2785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87" name="Right Arrow 2786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88" name="Right Arrow 2787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89" name="Right Arrow 2788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90" name="Right Arrow 2789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91" name="Right Arrow 2790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92" name="Right Arrow 2791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93" name="Right Arrow 2792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</p:grpSp>
          <p:grpSp>
            <p:nvGrpSpPr>
              <p:cNvPr id="2736" name="Group 62"/>
              <p:cNvGrpSpPr/>
              <p:nvPr/>
            </p:nvGrpSpPr>
            <p:grpSpPr>
              <a:xfrm>
                <a:off x="2209800" y="41148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2778" name="Right Arrow 2777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79" name="Right Arrow 2778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80" name="Right Arrow 2779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81" name="Right Arrow 2780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82" name="Right Arrow 2781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83" name="Right Arrow 2782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84" name="Right Arrow 2783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  <p:sp>
              <p:nvSpPr>
                <p:cNvPr id="2785" name="Right Arrow 2784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/>
                </a:p>
              </p:txBody>
            </p:sp>
          </p:grpSp>
          <p:sp>
            <p:nvSpPr>
              <p:cNvPr id="2737" name="Rectangle 2736"/>
              <p:cNvSpPr/>
              <p:nvPr/>
            </p:nvSpPr>
            <p:spPr>
              <a:xfrm>
                <a:off x="3657600" y="39623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38" name="Rectangle 2737"/>
              <p:cNvSpPr/>
              <p:nvPr/>
            </p:nvSpPr>
            <p:spPr>
              <a:xfrm>
                <a:off x="4038600" y="39623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39" name="Rectangle 2738"/>
              <p:cNvSpPr/>
              <p:nvPr/>
            </p:nvSpPr>
            <p:spPr>
              <a:xfrm>
                <a:off x="4419600" y="39623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40" name="Rectangle 2739"/>
              <p:cNvSpPr/>
              <p:nvPr/>
            </p:nvSpPr>
            <p:spPr>
              <a:xfrm>
                <a:off x="4800600" y="39623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41" name="Rectangle 2740"/>
              <p:cNvSpPr/>
              <p:nvPr/>
            </p:nvSpPr>
            <p:spPr>
              <a:xfrm>
                <a:off x="5181600" y="39623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42" name="Rectangle 2741"/>
              <p:cNvSpPr/>
              <p:nvPr/>
            </p:nvSpPr>
            <p:spPr>
              <a:xfrm>
                <a:off x="5562600" y="39623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43" name="Rectangle 2742"/>
              <p:cNvSpPr/>
              <p:nvPr/>
            </p:nvSpPr>
            <p:spPr>
              <a:xfrm>
                <a:off x="5943600" y="39623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44" name="Rectangle 2743"/>
              <p:cNvSpPr/>
              <p:nvPr/>
            </p:nvSpPr>
            <p:spPr>
              <a:xfrm>
                <a:off x="6324600" y="39623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45" name="Rectangle 2744"/>
              <p:cNvSpPr/>
              <p:nvPr/>
            </p:nvSpPr>
            <p:spPr>
              <a:xfrm>
                <a:off x="3657600" y="32765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46" name="Rectangle 2745"/>
              <p:cNvSpPr/>
              <p:nvPr/>
            </p:nvSpPr>
            <p:spPr>
              <a:xfrm>
                <a:off x="4038600" y="32765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47" name="Rectangle 2746"/>
              <p:cNvSpPr/>
              <p:nvPr/>
            </p:nvSpPr>
            <p:spPr>
              <a:xfrm>
                <a:off x="4419600" y="32765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48" name="Rectangle 2747"/>
              <p:cNvSpPr/>
              <p:nvPr/>
            </p:nvSpPr>
            <p:spPr>
              <a:xfrm>
                <a:off x="4800600" y="32765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49" name="Rectangle 2748"/>
              <p:cNvSpPr/>
              <p:nvPr/>
            </p:nvSpPr>
            <p:spPr>
              <a:xfrm>
                <a:off x="5181600" y="32765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50" name="Rectangle 2749"/>
              <p:cNvSpPr/>
              <p:nvPr/>
            </p:nvSpPr>
            <p:spPr>
              <a:xfrm>
                <a:off x="5562600" y="32765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51" name="Rectangle 2750"/>
              <p:cNvSpPr/>
              <p:nvPr/>
            </p:nvSpPr>
            <p:spPr>
              <a:xfrm>
                <a:off x="5943600" y="32765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52" name="Rectangle 2751"/>
              <p:cNvSpPr/>
              <p:nvPr/>
            </p:nvSpPr>
            <p:spPr>
              <a:xfrm>
                <a:off x="6324600" y="32765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53" name="Rectangle 2752"/>
              <p:cNvSpPr/>
              <p:nvPr/>
            </p:nvSpPr>
            <p:spPr>
              <a:xfrm>
                <a:off x="3657600" y="25907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54" name="Rectangle 2753"/>
              <p:cNvSpPr/>
              <p:nvPr/>
            </p:nvSpPr>
            <p:spPr>
              <a:xfrm>
                <a:off x="4038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55" name="Rectangle 2754"/>
              <p:cNvSpPr/>
              <p:nvPr/>
            </p:nvSpPr>
            <p:spPr>
              <a:xfrm>
                <a:off x="4419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56" name="Rectangle 2755"/>
              <p:cNvSpPr/>
              <p:nvPr/>
            </p:nvSpPr>
            <p:spPr>
              <a:xfrm>
                <a:off x="4800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57" name="Rectangle 2756"/>
              <p:cNvSpPr/>
              <p:nvPr/>
            </p:nvSpPr>
            <p:spPr>
              <a:xfrm>
                <a:off x="5181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58" name="Rectangle 2757"/>
              <p:cNvSpPr/>
              <p:nvPr/>
            </p:nvSpPr>
            <p:spPr>
              <a:xfrm>
                <a:off x="5562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59" name="Rectangle 2758"/>
              <p:cNvSpPr/>
              <p:nvPr/>
            </p:nvSpPr>
            <p:spPr>
              <a:xfrm>
                <a:off x="5943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60" name="Rectangle 2759"/>
              <p:cNvSpPr/>
              <p:nvPr/>
            </p:nvSpPr>
            <p:spPr>
              <a:xfrm>
                <a:off x="6324600" y="25907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61" name="Rectangle 3"/>
              <p:cNvSpPr/>
              <p:nvPr/>
            </p:nvSpPr>
            <p:spPr>
              <a:xfrm>
                <a:off x="3657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62" name="Rectangle 2761"/>
              <p:cNvSpPr/>
              <p:nvPr/>
            </p:nvSpPr>
            <p:spPr>
              <a:xfrm>
                <a:off x="4038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63" name="Rectangle 2762"/>
              <p:cNvSpPr/>
              <p:nvPr/>
            </p:nvSpPr>
            <p:spPr>
              <a:xfrm>
                <a:off x="4419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64" name="Rectangle 6"/>
              <p:cNvSpPr/>
              <p:nvPr/>
            </p:nvSpPr>
            <p:spPr>
              <a:xfrm>
                <a:off x="4800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65" name="Rectangle 7"/>
              <p:cNvSpPr/>
              <p:nvPr/>
            </p:nvSpPr>
            <p:spPr>
              <a:xfrm>
                <a:off x="5181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66" name="Rectangle 8"/>
              <p:cNvSpPr/>
              <p:nvPr/>
            </p:nvSpPr>
            <p:spPr>
              <a:xfrm>
                <a:off x="5562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67" name="Rectangle 9"/>
              <p:cNvSpPr/>
              <p:nvPr/>
            </p:nvSpPr>
            <p:spPr>
              <a:xfrm>
                <a:off x="5943600" y="19049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68" name="Rectangle 10"/>
              <p:cNvSpPr/>
              <p:nvPr/>
            </p:nvSpPr>
            <p:spPr>
              <a:xfrm>
                <a:off x="6324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69" name="TextBox 1269"/>
              <p:cNvSpPr txBox="1">
                <a:spLocks noChangeArrowheads="1"/>
              </p:cNvSpPr>
              <p:nvPr/>
            </p:nvSpPr>
            <p:spPr bwMode="auto">
              <a:xfrm rot="16200000">
                <a:off x="5725272" y="2059567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770" name="TextBox 1270"/>
              <p:cNvSpPr txBox="1">
                <a:spLocks noChangeArrowheads="1"/>
              </p:cNvSpPr>
              <p:nvPr/>
            </p:nvSpPr>
            <p:spPr bwMode="auto">
              <a:xfrm rot="16200000">
                <a:off x="4582272" y="3464865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 dirty="0"/>
                  <a:t>Match</a:t>
                </a:r>
                <a:endParaRPr lang="en-US" sz="1050" dirty="0"/>
              </a:p>
            </p:txBody>
          </p:sp>
          <p:sp>
            <p:nvSpPr>
              <p:cNvPr id="2771" name="TextBox 1271"/>
              <p:cNvSpPr txBox="1">
                <a:spLocks noChangeArrowheads="1"/>
              </p:cNvSpPr>
              <p:nvPr/>
            </p:nvSpPr>
            <p:spPr bwMode="auto">
              <a:xfrm rot="16200000">
                <a:off x="4201272" y="3431167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772" name="TextBox 1272"/>
              <p:cNvSpPr txBox="1">
                <a:spLocks noChangeArrowheads="1"/>
              </p:cNvSpPr>
              <p:nvPr/>
            </p:nvSpPr>
            <p:spPr bwMode="auto">
              <a:xfrm rot="16200000">
                <a:off x="5738427" y="3431167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773" name="TextBox 1273"/>
              <p:cNvSpPr txBox="1">
                <a:spLocks noChangeArrowheads="1"/>
              </p:cNvSpPr>
              <p:nvPr/>
            </p:nvSpPr>
            <p:spPr bwMode="auto">
              <a:xfrm rot="16200000">
                <a:off x="3439272" y="2745367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774" name="TextBox 1274"/>
              <p:cNvSpPr txBox="1">
                <a:spLocks noChangeArrowheads="1"/>
              </p:cNvSpPr>
              <p:nvPr/>
            </p:nvSpPr>
            <p:spPr bwMode="auto">
              <a:xfrm rot="16200000">
                <a:off x="6119427" y="2745367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775" name="TextBox 1275"/>
              <p:cNvSpPr txBox="1">
                <a:spLocks noChangeArrowheads="1"/>
              </p:cNvSpPr>
              <p:nvPr/>
            </p:nvSpPr>
            <p:spPr bwMode="auto">
              <a:xfrm rot="16200000">
                <a:off x="5738427" y="4150665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776" name="TextBox 1276"/>
              <p:cNvSpPr txBox="1">
                <a:spLocks noChangeArrowheads="1"/>
              </p:cNvSpPr>
              <p:nvPr/>
            </p:nvSpPr>
            <p:spPr bwMode="auto">
              <a:xfrm rot="16200000">
                <a:off x="5344272" y="4150664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  <p:sp>
            <p:nvSpPr>
              <p:cNvPr id="2777" name="TextBox 1277"/>
              <p:cNvSpPr txBox="1">
                <a:spLocks noChangeArrowheads="1"/>
              </p:cNvSpPr>
              <p:nvPr/>
            </p:nvSpPr>
            <p:spPr bwMode="auto">
              <a:xfrm rot="16200000">
                <a:off x="3820272" y="4150664"/>
                <a:ext cx="652101" cy="190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800"/>
                  <a:t>Match</a:t>
                </a:r>
                <a:endParaRPr lang="en-US" sz="1050"/>
              </a:p>
            </p:txBody>
          </p:sp>
        </p:grpSp>
        <p:grpSp>
          <p:nvGrpSpPr>
            <p:cNvPr id="2730" name="Group 105"/>
            <p:cNvGrpSpPr>
              <a:grpSpLocks/>
            </p:cNvGrpSpPr>
            <p:nvPr/>
          </p:nvGrpSpPr>
          <p:grpSpPr bwMode="auto">
            <a:xfrm>
              <a:off x="914400" y="2285999"/>
              <a:ext cx="1103495" cy="1219200"/>
              <a:chOff x="914400" y="3581399"/>
              <a:chExt cx="1103495" cy="1219200"/>
            </a:xfrm>
          </p:grpSpPr>
          <p:sp>
            <p:nvSpPr>
              <p:cNvPr id="2731" name="6-Point Star 2730"/>
              <p:cNvSpPr/>
              <p:nvPr/>
            </p:nvSpPr>
            <p:spPr>
              <a:xfrm>
                <a:off x="914400" y="35813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732" name="TextBox 1232"/>
              <p:cNvSpPr txBox="1">
                <a:spLocks noChangeArrowheads="1"/>
              </p:cNvSpPr>
              <p:nvPr/>
            </p:nvSpPr>
            <p:spPr bwMode="auto">
              <a:xfrm>
                <a:off x="997582" y="3929390"/>
                <a:ext cx="1020313" cy="50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2</a:t>
                </a:r>
              </a:p>
              <a:p>
                <a:r>
                  <a:rPr lang="en-US" sz="800"/>
                  <a:t>Address 4</a:t>
                </a:r>
              </a:p>
            </p:txBody>
          </p:sp>
        </p:grpSp>
      </p:grpSp>
      <p:grpSp>
        <p:nvGrpSpPr>
          <p:cNvPr id="2810" name="Group 1310"/>
          <p:cNvGrpSpPr>
            <a:grpSpLocks/>
          </p:cNvGrpSpPr>
          <p:nvPr/>
        </p:nvGrpSpPr>
        <p:grpSpPr bwMode="auto">
          <a:xfrm>
            <a:off x="5717495" y="3017151"/>
            <a:ext cx="3642844" cy="1825897"/>
            <a:chOff x="914400" y="1828799"/>
            <a:chExt cx="5638800" cy="2743199"/>
          </a:xfrm>
        </p:grpSpPr>
        <p:grpSp>
          <p:nvGrpSpPr>
            <p:cNvPr id="2811" name="Group 7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885" name="Right Arrow 2884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86" name="Right Arrow 2885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87" name="Right Arrow 2886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88" name="Right Arrow 2887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89" name="Right Arrow 2888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90" name="Right Arrow 2889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91" name="Right Arrow 2890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92" name="Right Arrow 2891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grpSp>
          <p:nvGrpSpPr>
            <p:cNvPr id="2812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877" name="Right Arrow 2876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78" name="Right Arrow 2877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79" name="Right Arrow 2878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80" name="Right Arrow 2879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81" name="Right Arrow 2880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82" name="Right Arrow 2881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83" name="Right Arrow 2882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84" name="Right Arrow 2883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grpSp>
          <p:nvGrpSpPr>
            <p:cNvPr id="2813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869" name="Right Arrow 2868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70" name="Right Arrow 2869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71" name="Right Arrow 2870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72" name="Right Arrow 2871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73" name="Right Arrow 2872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74" name="Right Arrow 2873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75" name="Right Arrow 2874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76" name="Right Arrow 2875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grpSp>
          <p:nvGrpSpPr>
            <p:cNvPr id="2814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861" name="Right Arrow 2860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62" name="Right Arrow 2861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63" name="Right Arrow 2862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64" name="Right Arrow 2863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65" name="Right Arrow 2864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66" name="Right Arrow 2865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67" name="Right Arrow 2866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68" name="Right Arrow 2867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sp>
          <p:nvSpPr>
            <p:cNvPr id="2815" name="Rectangle 2814"/>
            <p:cNvSpPr/>
            <p:nvPr/>
          </p:nvSpPr>
          <p:spPr>
            <a:xfrm>
              <a:off x="3657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16" name="Rectangle 2815"/>
            <p:cNvSpPr/>
            <p:nvPr/>
          </p:nvSpPr>
          <p:spPr>
            <a:xfrm>
              <a:off x="4038600" y="39623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17" name="Rectangle 2816"/>
            <p:cNvSpPr/>
            <p:nvPr/>
          </p:nvSpPr>
          <p:spPr>
            <a:xfrm>
              <a:off x="4419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18" name="Rectangle 2817"/>
            <p:cNvSpPr/>
            <p:nvPr/>
          </p:nvSpPr>
          <p:spPr>
            <a:xfrm>
              <a:off x="4800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19" name="Rectangle 2818"/>
            <p:cNvSpPr/>
            <p:nvPr/>
          </p:nvSpPr>
          <p:spPr>
            <a:xfrm>
              <a:off x="5181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20" name="Rectangle 2819"/>
            <p:cNvSpPr/>
            <p:nvPr/>
          </p:nvSpPr>
          <p:spPr>
            <a:xfrm>
              <a:off x="5562600" y="39623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21" name="Rectangle 2820"/>
            <p:cNvSpPr/>
            <p:nvPr/>
          </p:nvSpPr>
          <p:spPr>
            <a:xfrm>
              <a:off x="5943600" y="39623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22" name="Rectangle 2821"/>
            <p:cNvSpPr/>
            <p:nvPr/>
          </p:nvSpPr>
          <p:spPr>
            <a:xfrm>
              <a:off x="6324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23" name="Rectangle 2822"/>
            <p:cNvSpPr/>
            <p:nvPr/>
          </p:nvSpPr>
          <p:spPr>
            <a:xfrm>
              <a:off x="3657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24" name="Rectangle 2823"/>
            <p:cNvSpPr/>
            <p:nvPr/>
          </p:nvSpPr>
          <p:spPr>
            <a:xfrm>
              <a:off x="4038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25" name="Rectangle 2824"/>
            <p:cNvSpPr/>
            <p:nvPr/>
          </p:nvSpPr>
          <p:spPr>
            <a:xfrm>
              <a:off x="4419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26" name="Rectangle 2825"/>
            <p:cNvSpPr/>
            <p:nvPr/>
          </p:nvSpPr>
          <p:spPr>
            <a:xfrm>
              <a:off x="4800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27" name="Rectangle 2826"/>
            <p:cNvSpPr/>
            <p:nvPr/>
          </p:nvSpPr>
          <p:spPr>
            <a:xfrm>
              <a:off x="5181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28" name="Rectangle 2827"/>
            <p:cNvSpPr/>
            <p:nvPr/>
          </p:nvSpPr>
          <p:spPr>
            <a:xfrm>
              <a:off x="5562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29" name="Rectangle 2828"/>
            <p:cNvSpPr/>
            <p:nvPr/>
          </p:nvSpPr>
          <p:spPr>
            <a:xfrm>
              <a:off x="5943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30" name="Rectangle 2829"/>
            <p:cNvSpPr/>
            <p:nvPr/>
          </p:nvSpPr>
          <p:spPr>
            <a:xfrm>
              <a:off x="6324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31" name="Rectangle 2830"/>
            <p:cNvSpPr/>
            <p:nvPr/>
          </p:nvSpPr>
          <p:spPr>
            <a:xfrm>
              <a:off x="3657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32" name="Rectangle 2831"/>
            <p:cNvSpPr/>
            <p:nvPr/>
          </p:nvSpPr>
          <p:spPr>
            <a:xfrm>
              <a:off x="4038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33" name="Rectangle 2832"/>
            <p:cNvSpPr/>
            <p:nvPr/>
          </p:nvSpPr>
          <p:spPr>
            <a:xfrm>
              <a:off x="4419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34" name="Rectangle 2833"/>
            <p:cNvSpPr/>
            <p:nvPr/>
          </p:nvSpPr>
          <p:spPr>
            <a:xfrm>
              <a:off x="4800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35" name="Rectangle 2834"/>
            <p:cNvSpPr/>
            <p:nvPr/>
          </p:nvSpPr>
          <p:spPr>
            <a:xfrm>
              <a:off x="5181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36" name="Rectangle 2835"/>
            <p:cNvSpPr/>
            <p:nvPr/>
          </p:nvSpPr>
          <p:spPr>
            <a:xfrm>
              <a:off x="5562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37" name="Rectangle 2836"/>
            <p:cNvSpPr/>
            <p:nvPr/>
          </p:nvSpPr>
          <p:spPr>
            <a:xfrm>
              <a:off x="5943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38" name="Rectangle 2837"/>
            <p:cNvSpPr/>
            <p:nvPr/>
          </p:nvSpPr>
          <p:spPr>
            <a:xfrm>
              <a:off x="6324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39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40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41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42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43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44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45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46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847" name="TextBox 1347"/>
            <p:cNvSpPr txBox="1">
              <a:spLocks noChangeArrowheads="1"/>
            </p:cNvSpPr>
            <p:nvPr/>
          </p:nvSpPr>
          <p:spPr bwMode="auto">
            <a:xfrm rot="16200000">
              <a:off x="5725272" y="20595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848" name="TextBox 1348"/>
            <p:cNvSpPr txBox="1">
              <a:spLocks noChangeArrowheads="1"/>
            </p:cNvSpPr>
            <p:nvPr/>
          </p:nvSpPr>
          <p:spPr bwMode="auto">
            <a:xfrm rot="16200000">
              <a:off x="4582272" y="3464865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849" name="TextBox 1349"/>
            <p:cNvSpPr txBox="1">
              <a:spLocks noChangeArrowheads="1"/>
            </p:cNvSpPr>
            <p:nvPr/>
          </p:nvSpPr>
          <p:spPr bwMode="auto">
            <a:xfrm rot="16200000">
              <a:off x="4201272" y="34311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850" name="TextBox 1350"/>
            <p:cNvSpPr txBox="1">
              <a:spLocks noChangeArrowheads="1"/>
            </p:cNvSpPr>
            <p:nvPr/>
          </p:nvSpPr>
          <p:spPr bwMode="auto">
            <a:xfrm rot="16200000">
              <a:off x="5738427" y="34311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851" name="TextBox 1351"/>
            <p:cNvSpPr txBox="1">
              <a:spLocks noChangeArrowheads="1"/>
            </p:cNvSpPr>
            <p:nvPr/>
          </p:nvSpPr>
          <p:spPr bwMode="auto">
            <a:xfrm rot="16200000">
              <a:off x="3439273" y="27453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852" name="TextBox 1352"/>
            <p:cNvSpPr txBox="1">
              <a:spLocks noChangeArrowheads="1"/>
            </p:cNvSpPr>
            <p:nvPr/>
          </p:nvSpPr>
          <p:spPr bwMode="auto">
            <a:xfrm rot="16200000">
              <a:off x="6119427" y="27453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853" name="TextBox 1353"/>
            <p:cNvSpPr txBox="1">
              <a:spLocks noChangeArrowheads="1"/>
            </p:cNvSpPr>
            <p:nvPr/>
          </p:nvSpPr>
          <p:spPr bwMode="auto">
            <a:xfrm rot="16200000">
              <a:off x="5738427" y="4150665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854" name="TextBox 1354"/>
            <p:cNvSpPr txBox="1">
              <a:spLocks noChangeArrowheads="1"/>
            </p:cNvSpPr>
            <p:nvPr/>
          </p:nvSpPr>
          <p:spPr bwMode="auto">
            <a:xfrm rot="16200000">
              <a:off x="5344272" y="41506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855" name="TextBox 1355"/>
            <p:cNvSpPr txBox="1">
              <a:spLocks noChangeArrowheads="1"/>
            </p:cNvSpPr>
            <p:nvPr/>
          </p:nvSpPr>
          <p:spPr bwMode="auto">
            <a:xfrm rot="16200000">
              <a:off x="3820273" y="4150664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grpSp>
          <p:nvGrpSpPr>
            <p:cNvPr id="2856" name="Group 105"/>
            <p:cNvGrpSpPr>
              <a:grpSpLocks/>
            </p:cNvGrpSpPr>
            <p:nvPr/>
          </p:nvGrpSpPr>
          <p:grpSpPr bwMode="auto">
            <a:xfrm>
              <a:off x="914400" y="2285999"/>
              <a:ext cx="1103495" cy="1219200"/>
              <a:chOff x="914400" y="3581399"/>
              <a:chExt cx="1103495" cy="1219200"/>
            </a:xfrm>
          </p:grpSpPr>
          <p:sp>
            <p:nvSpPr>
              <p:cNvPr id="2859" name="6-Point Star 2858"/>
              <p:cNvSpPr/>
              <p:nvPr/>
            </p:nvSpPr>
            <p:spPr>
              <a:xfrm>
                <a:off x="914400" y="35813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860" name="TextBox 1360"/>
              <p:cNvSpPr txBox="1">
                <a:spLocks noChangeArrowheads="1"/>
              </p:cNvSpPr>
              <p:nvPr/>
            </p:nvSpPr>
            <p:spPr bwMode="auto">
              <a:xfrm>
                <a:off x="997582" y="3929390"/>
                <a:ext cx="1020313" cy="50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800"/>
                  <a:t>Layer 2</a:t>
                </a:r>
              </a:p>
              <a:p>
                <a:r>
                  <a:rPr lang="en-US" sz="800"/>
                  <a:t>Address 4</a:t>
                </a:r>
              </a:p>
            </p:txBody>
          </p:sp>
        </p:grpSp>
        <p:sp>
          <p:nvSpPr>
            <p:cNvPr id="2857" name="TextBox 1357"/>
            <p:cNvSpPr txBox="1">
              <a:spLocks noChangeArrowheads="1"/>
            </p:cNvSpPr>
            <p:nvPr/>
          </p:nvSpPr>
          <p:spPr bwMode="auto">
            <a:xfrm rot="16200000">
              <a:off x="5725272" y="27453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858" name="TextBox 1358"/>
            <p:cNvSpPr txBox="1">
              <a:spLocks noChangeArrowheads="1"/>
            </p:cNvSpPr>
            <p:nvPr/>
          </p:nvSpPr>
          <p:spPr bwMode="auto">
            <a:xfrm rot="16200000">
              <a:off x="5344272" y="2745367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</p:grpSp>
      <p:grpSp>
        <p:nvGrpSpPr>
          <p:cNvPr id="2893" name="Group 1393"/>
          <p:cNvGrpSpPr>
            <a:grpSpLocks/>
          </p:cNvGrpSpPr>
          <p:nvPr/>
        </p:nvGrpSpPr>
        <p:grpSpPr bwMode="auto">
          <a:xfrm>
            <a:off x="6562316" y="2357799"/>
            <a:ext cx="3101340" cy="2485249"/>
            <a:chOff x="2209800" y="838200"/>
            <a:chExt cx="4800600" cy="3733800"/>
          </a:xfrm>
        </p:grpSpPr>
        <p:sp>
          <p:nvSpPr>
            <p:cNvPr id="2894" name="Down Arrow 2893"/>
            <p:cNvSpPr/>
            <p:nvPr/>
          </p:nvSpPr>
          <p:spPr>
            <a:xfrm flipV="1">
              <a:off x="5715000" y="1447800"/>
              <a:ext cx="685800" cy="3124200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grpSp>
          <p:nvGrpSpPr>
            <p:cNvPr id="2895" name="Group 7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972" name="Right Arrow 2971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73" name="Right Arrow 2972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74" name="Right Arrow 2973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75" name="Right Arrow 2974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76" name="Right Arrow 2975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77" name="Right Arrow 2976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78" name="Right Arrow 2977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79" name="Right Arrow 2978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grpSp>
          <p:nvGrpSpPr>
            <p:cNvPr id="2896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959" name="Right Arrow 2958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60" name="Right Arrow 2959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61" name="Right Arrow 2960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62" name="Right Arrow 2961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63" name="Right Arrow 2962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64" name="Right Arrow 2963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70" name="Right Arrow 29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71" name="Right Arrow 29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grpSp>
          <p:nvGrpSpPr>
            <p:cNvPr id="2897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951" name="Right Arrow 2950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52" name="Right Arrow 2951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53" name="Right Arrow 2952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54" name="Right Arrow 2953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55" name="Right Arrow 2954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56" name="Right Arrow 2955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57" name="Right Arrow 2956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58" name="Right Arrow 2957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grpSp>
          <p:nvGrpSpPr>
            <p:cNvPr id="2898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943" name="Right Arrow 2942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44" name="Right Arrow 2943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45" name="Right Arrow 2944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46" name="Right Arrow 2945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47" name="Right Arrow 2946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48" name="Right Arrow 2947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49" name="Right Arrow 2948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  <p:sp>
            <p:nvSpPr>
              <p:cNvPr id="2950" name="Right Arrow 2949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900"/>
              </a:p>
            </p:txBody>
          </p:sp>
        </p:grpSp>
        <p:sp>
          <p:nvSpPr>
            <p:cNvPr id="2899" name="Rectangle 2898"/>
            <p:cNvSpPr/>
            <p:nvPr/>
          </p:nvSpPr>
          <p:spPr>
            <a:xfrm>
              <a:off x="3657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00" name="Rectangle 2899"/>
            <p:cNvSpPr/>
            <p:nvPr/>
          </p:nvSpPr>
          <p:spPr>
            <a:xfrm>
              <a:off x="4038600" y="39624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01" name="Rectangle 2900"/>
            <p:cNvSpPr/>
            <p:nvPr/>
          </p:nvSpPr>
          <p:spPr>
            <a:xfrm>
              <a:off x="4419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02" name="Rectangle 2901"/>
            <p:cNvSpPr/>
            <p:nvPr/>
          </p:nvSpPr>
          <p:spPr>
            <a:xfrm>
              <a:off x="4800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03" name="Rectangle 2902"/>
            <p:cNvSpPr/>
            <p:nvPr/>
          </p:nvSpPr>
          <p:spPr>
            <a:xfrm>
              <a:off x="5181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04" name="Rectangle 2903"/>
            <p:cNvSpPr/>
            <p:nvPr/>
          </p:nvSpPr>
          <p:spPr>
            <a:xfrm>
              <a:off x="5562600" y="39624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05" name="Rectangle 2904"/>
            <p:cNvSpPr/>
            <p:nvPr/>
          </p:nvSpPr>
          <p:spPr>
            <a:xfrm>
              <a:off x="5943600" y="39624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06" name="Rectangle 2905"/>
            <p:cNvSpPr/>
            <p:nvPr/>
          </p:nvSpPr>
          <p:spPr>
            <a:xfrm>
              <a:off x="6324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07" name="Rectangle 2906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08" name="Rectangle 2907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09" name="Rectangle 2908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10" name="Rectangle 2909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11" name="Rectangle 2910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12" name="Rectangle 2911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13" name="Rectangle 2912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14" name="Rectangle 2913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15" name="Rectangle 2914"/>
            <p:cNvSpPr/>
            <p:nvPr/>
          </p:nvSpPr>
          <p:spPr>
            <a:xfrm>
              <a:off x="3657600" y="25908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16" name="Rectangle 2915"/>
            <p:cNvSpPr/>
            <p:nvPr/>
          </p:nvSpPr>
          <p:spPr>
            <a:xfrm>
              <a:off x="4038600" y="25908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17" name="Rectangle 2916"/>
            <p:cNvSpPr/>
            <p:nvPr/>
          </p:nvSpPr>
          <p:spPr>
            <a:xfrm>
              <a:off x="4419600" y="25908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18" name="Rectangle 2917"/>
            <p:cNvSpPr/>
            <p:nvPr/>
          </p:nvSpPr>
          <p:spPr>
            <a:xfrm>
              <a:off x="4800600" y="25908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19" name="Rectangle 2918"/>
            <p:cNvSpPr/>
            <p:nvPr/>
          </p:nvSpPr>
          <p:spPr>
            <a:xfrm>
              <a:off x="5181600" y="25908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20" name="Rectangle 2919"/>
            <p:cNvSpPr/>
            <p:nvPr/>
          </p:nvSpPr>
          <p:spPr>
            <a:xfrm>
              <a:off x="5562600" y="25908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21" name="Rectangle 2920"/>
            <p:cNvSpPr/>
            <p:nvPr/>
          </p:nvSpPr>
          <p:spPr>
            <a:xfrm>
              <a:off x="5943600" y="25908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22" name="Rectangle 2921"/>
            <p:cNvSpPr/>
            <p:nvPr/>
          </p:nvSpPr>
          <p:spPr>
            <a:xfrm>
              <a:off x="6324600" y="25908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23" name="Rectangle 3"/>
            <p:cNvSpPr/>
            <p:nvPr/>
          </p:nvSpPr>
          <p:spPr>
            <a:xfrm>
              <a:off x="3657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24" name="Rectangle 4"/>
            <p:cNvSpPr/>
            <p:nvPr/>
          </p:nvSpPr>
          <p:spPr>
            <a:xfrm>
              <a:off x="4038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25" name="Rectangle 5"/>
            <p:cNvSpPr/>
            <p:nvPr/>
          </p:nvSpPr>
          <p:spPr>
            <a:xfrm>
              <a:off x="4419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26" name="Rectangle 6"/>
            <p:cNvSpPr/>
            <p:nvPr/>
          </p:nvSpPr>
          <p:spPr>
            <a:xfrm>
              <a:off x="4800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27" name="Rectangle 7"/>
            <p:cNvSpPr/>
            <p:nvPr/>
          </p:nvSpPr>
          <p:spPr>
            <a:xfrm>
              <a:off x="5181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28" name="Rectangle 8"/>
            <p:cNvSpPr/>
            <p:nvPr/>
          </p:nvSpPr>
          <p:spPr>
            <a:xfrm>
              <a:off x="5562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29" name="Rectangle 9"/>
            <p:cNvSpPr/>
            <p:nvPr/>
          </p:nvSpPr>
          <p:spPr>
            <a:xfrm>
              <a:off x="5943600" y="19050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30" name="Rectangle 10"/>
            <p:cNvSpPr/>
            <p:nvPr/>
          </p:nvSpPr>
          <p:spPr>
            <a:xfrm>
              <a:off x="6324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/>
            </a:p>
          </p:txBody>
        </p:sp>
        <p:sp>
          <p:nvSpPr>
            <p:cNvPr id="2931" name="TextBox 1431"/>
            <p:cNvSpPr txBox="1">
              <a:spLocks noChangeArrowheads="1"/>
            </p:cNvSpPr>
            <p:nvPr/>
          </p:nvSpPr>
          <p:spPr bwMode="auto">
            <a:xfrm rot="16200000">
              <a:off x="5725273" y="20595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932" name="TextBox 1432"/>
            <p:cNvSpPr txBox="1">
              <a:spLocks noChangeArrowheads="1"/>
            </p:cNvSpPr>
            <p:nvPr/>
          </p:nvSpPr>
          <p:spPr bwMode="auto">
            <a:xfrm rot="16200000">
              <a:off x="4582272" y="3464865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933" name="TextBox 1433"/>
            <p:cNvSpPr txBox="1">
              <a:spLocks noChangeArrowheads="1"/>
            </p:cNvSpPr>
            <p:nvPr/>
          </p:nvSpPr>
          <p:spPr bwMode="auto">
            <a:xfrm rot="16200000">
              <a:off x="4201272" y="3431165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934" name="TextBox 1434"/>
            <p:cNvSpPr txBox="1">
              <a:spLocks noChangeArrowheads="1"/>
            </p:cNvSpPr>
            <p:nvPr/>
          </p:nvSpPr>
          <p:spPr bwMode="auto">
            <a:xfrm rot="16200000">
              <a:off x="5738427" y="3431165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935" name="TextBox 1435"/>
            <p:cNvSpPr txBox="1">
              <a:spLocks noChangeArrowheads="1"/>
            </p:cNvSpPr>
            <p:nvPr/>
          </p:nvSpPr>
          <p:spPr bwMode="auto">
            <a:xfrm rot="16200000">
              <a:off x="3439272" y="27453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936" name="TextBox 1436"/>
            <p:cNvSpPr txBox="1">
              <a:spLocks noChangeArrowheads="1"/>
            </p:cNvSpPr>
            <p:nvPr/>
          </p:nvSpPr>
          <p:spPr bwMode="auto">
            <a:xfrm rot="16200000">
              <a:off x="6119427" y="27453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937" name="TextBox 1437"/>
            <p:cNvSpPr txBox="1">
              <a:spLocks noChangeArrowheads="1"/>
            </p:cNvSpPr>
            <p:nvPr/>
          </p:nvSpPr>
          <p:spPr bwMode="auto">
            <a:xfrm rot="16200000">
              <a:off x="5738427" y="4150663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938" name="TextBox 1438"/>
            <p:cNvSpPr txBox="1">
              <a:spLocks noChangeArrowheads="1"/>
            </p:cNvSpPr>
            <p:nvPr/>
          </p:nvSpPr>
          <p:spPr bwMode="auto">
            <a:xfrm rot="16200000">
              <a:off x="5344271" y="4150663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939" name="TextBox 1439"/>
            <p:cNvSpPr txBox="1">
              <a:spLocks noChangeArrowheads="1"/>
            </p:cNvSpPr>
            <p:nvPr/>
          </p:nvSpPr>
          <p:spPr bwMode="auto">
            <a:xfrm rot="16200000">
              <a:off x="3820272" y="4150663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940" name="TextBox 1440"/>
            <p:cNvSpPr txBox="1">
              <a:spLocks noChangeArrowheads="1"/>
            </p:cNvSpPr>
            <p:nvPr/>
          </p:nvSpPr>
          <p:spPr bwMode="auto">
            <a:xfrm rot="16200000">
              <a:off x="5725273" y="27453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941" name="TextBox 1441"/>
            <p:cNvSpPr txBox="1">
              <a:spLocks noChangeArrowheads="1"/>
            </p:cNvSpPr>
            <p:nvPr/>
          </p:nvSpPr>
          <p:spPr bwMode="auto">
            <a:xfrm rot="16200000">
              <a:off x="5344271" y="2745366"/>
              <a:ext cx="652101" cy="19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800"/>
                <a:t>Match</a:t>
              </a:r>
              <a:endParaRPr lang="en-US" sz="1050"/>
            </a:p>
          </p:txBody>
        </p:sp>
        <p:sp>
          <p:nvSpPr>
            <p:cNvPr id="2942" name="Curved Up Ribbon 2941"/>
            <p:cNvSpPr/>
            <p:nvPr/>
          </p:nvSpPr>
          <p:spPr>
            <a:xfrm>
              <a:off x="5105400" y="838200"/>
              <a:ext cx="1905000" cy="685800"/>
            </a:xfrm>
            <a:prstGeom prst="ellipseRibbon2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900" dirty="0"/>
                <a:t>Road!</a:t>
              </a:r>
            </a:p>
          </p:txBody>
        </p:sp>
      </p:grpSp>
      <p:sp>
        <p:nvSpPr>
          <p:cNvPr id="2980" name="Oval 2979"/>
          <p:cNvSpPr/>
          <p:nvPr/>
        </p:nvSpPr>
        <p:spPr>
          <a:xfrm>
            <a:off x="7375706" y="2763554"/>
            <a:ext cx="370500" cy="2216479"/>
          </a:xfrm>
          <a:prstGeom prst="ellipse">
            <a:avLst/>
          </a:prstGeom>
          <a:noFill/>
          <a:ln>
            <a:solidFill>
              <a:srgbClr val="66006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1" name="TextBox 2980"/>
          <p:cNvSpPr txBox="1"/>
          <p:nvPr/>
        </p:nvSpPr>
        <p:spPr>
          <a:xfrm>
            <a:off x="7152797" y="2538862"/>
            <a:ext cx="8448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660066"/>
                </a:solidFill>
              </a:rPr>
              <a:t>A pattern</a:t>
            </a:r>
          </a:p>
        </p:txBody>
      </p:sp>
    </p:spTree>
    <p:extLst>
      <p:ext uri="{BB962C8B-B14F-4D97-AF65-F5344CB8AC3E}">
        <p14:creationId xmlns:p14="http://schemas.microsoft.com/office/powerpoint/2010/main" val="593308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7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000"/>
                            </p:stCondLst>
                            <p:childTnLst>
                              <p:par>
                                <p:cTn id="7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6000"/>
                            </p:stCondLst>
                            <p:childTnLst>
                              <p:par>
                                <p:cTn id="8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7000"/>
                            </p:stCondLst>
                            <p:childTnLst>
                              <p:par>
                                <p:cTn id="9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71747</TotalTime>
  <Words>2470</Words>
  <Application>Microsoft Macintosh PowerPoint</Application>
  <PresentationFormat>Custom</PresentationFormat>
  <Paragraphs>659</Paragraphs>
  <Slides>32</Slides>
  <Notes>6</Notes>
  <HiddenSlides>0</HiddenSlides>
  <MMClips>2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50" baseType="lpstr">
      <vt:lpstr>ArialMT</vt:lpstr>
      <vt:lpstr>CenturyGothic</vt:lpstr>
      <vt:lpstr>ＭＳ Ｐゴシック</vt:lpstr>
      <vt:lpstr>ＭＳ Ｐゴシック</vt:lpstr>
      <vt:lpstr>PalatinoLinotype</vt:lpstr>
      <vt:lpstr>黑体</vt:lpstr>
      <vt:lpstr>Arial</vt:lpstr>
      <vt:lpstr>Calibri</vt:lpstr>
      <vt:lpstr>Cambria</vt:lpstr>
      <vt:lpstr>Century Gothic</vt:lpstr>
      <vt:lpstr>Courier New</vt:lpstr>
      <vt:lpstr>Helvetica</vt:lpstr>
      <vt:lpstr>HelveticaNeue</vt:lpstr>
      <vt:lpstr>Mangal</vt:lpstr>
      <vt:lpstr>Times</vt:lpstr>
      <vt:lpstr>Wingdings</vt:lpstr>
      <vt:lpstr>Office Theme</vt:lpstr>
      <vt:lpstr>Worksheet</vt:lpstr>
      <vt:lpstr>System Demonstration of  a Tracking Trigger using  an Associative Memory Approach</vt:lpstr>
      <vt:lpstr>Contents</vt:lpstr>
      <vt:lpstr>History</vt:lpstr>
      <vt:lpstr>Physics Motivation: HL-LHC Trigger Upgrade </vt:lpstr>
      <vt:lpstr>Track trigger advantage and challenge </vt:lpstr>
      <vt:lpstr>Solution : divide and conquer</vt:lpstr>
      <vt:lpstr>Solution : divide and conquer</vt:lpstr>
      <vt:lpstr>Solution : Associative Memory</vt:lpstr>
      <vt:lpstr>Solution : Associative Memory</vt:lpstr>
      <vt:lpstr>FNAL based hardware R&amp;D </vt:lpstr>
      <vt:lpstr>FNAL based hardware R&amp;D </vt:lpstr>
      <vt:lpstr>FNAL based hardware R&amp;D </vt:lpstr>
      <vt:lpstr>FNAL based hardware R&amp;D </vt:lpstr>
      <vt:lpstr>Full system demonstration at Fermilab</vt:lpstr>
      <vt:lpstr>Full system demonstration at Fermilab</vt:lpstr>
      <vt:lpstr>Full system demonstration at Fermilab</vt:lpstr>
      <vt:lpstr>PRM firmware design</vt:lpstr>
      <vt:lpstr>Demonstrator validation</vt:lpstr>
      <vt:lpstr>Latency well within specs</vt:lpstr>
      <vt:lpstr>An example event in Vivado</vt:lpstr>
      <vt:lpstr>FPGA Resource Utilization (KU060)</vt:lpstr>
      <vt:lpstr>High efficiency up to PU250</vt:lpstr>
      <vt:lpstr>Resolution</vt:lpstr>
      <vt:lpstr>Summary</vt:lpstr>
      <vt:lpstr>PowerPoint Presentation</vt:lpstr>
      <vt:lpstr>PowerPoint Presentation</vt:lpstr>
      <vt:lpstr>PowerPoint Presentation</vt:lpstr>
      <vt:lpstr>Excellent hardware performance</vt:lpstr>
      <vt:lpstr>AM Pattern and Bank</vt:lpstr>
      <vt:lpstr>AM in FPGA: Overview</vt:lpstr>
      <vt:lpstr>Latency well within specs</vt:lpstr>
      <vt:lpstr>Demo with FPGA</vt:lpstr>
    </vt:vector>
  </TitlesOfParts>
  <Company>MIT</Company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Gunther Roland</dc:creator>
  <cp:lastModifiedBy>Microsoft Office User</cp:lastModifiedBy>
  <cp:revision>1429</cp:revision>
  <cp:lastPrinted>2018-06-11T16:43:20Z</cp:lastPrinted>
  <dcterms:created xsi:type="dcterms:W3CDTF">2011-05-07T15:08:09Z</dcterms:created>
  <dcterms:modified xsi:type="dcterms:W3CDTF">2018-06-14T15:29:38Z</dcterms:modified>
</cp:coreProperties>
</file>