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8"/>
  </p:notesMasterIdLst>
  <p:sldIdLst>
    <p:sldId id="256" r:id="rId3"/>
    <p:sldId id="257" r:id="rId4"/>
    <p:sldId id="261" r:id="rId5"/>
    <p:sldId id="262" r:id="rId6"/>
    <p:sldId id="263" r:id="rId7"/>
    <p:sldId id="279" r:id="rId8"/>
    <p:sldId id="282" r:id="rId9"/>
    <p:sldId id="268" r:id="rId10"/>
    <p:sldId id="276" r:id="rId11"/>
    <p:sldId id="269" r:id="rId12"/>
    <p:sldId id="278" r:id="rId13"/>
    <p:sldId id="271" r:id="rId14"/>
    <p:sldId id="272" r:id="rId15"/>
    <p:sldId id="273" r:id="rId16"/>
    <p:sldId id="274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D000"/>
    <a:srgbClr val="FFC000"/>
    <a:srgbClr val="5B9BD5"/>
    <a:srgbClr val="F84E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90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5BFF1B-51BC-46F1-ACBA-520866195DA7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D64A6B-10C5-4BF1-9CB9-8B539A1F823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62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Calibri" charset="0"/>
                <a:ea typeface="Calibri" charset="0"/>
                <a:cs typeface="Calibri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06A36-1DE2-457C-BEE5-85827E7ACC70}" type="datetime1">
              <a:rPr lang="en-US" smtClean="0"/>
              <a:t>6/12/2018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IEEE NPSS Real Time Conference 2018 - Williamsburg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5711837"/>
            <a:ext cx="12192000" cy="11483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0" y="5698195"/>
            <a:ext cx="12192000" cy="0"/>
          </a:xfrm>
          <a:prstGeom prst="line">
            <a:avLst/>
          </a:prstGeom>
          <a:ln w="57150">
            <a:solidFill>
              <a:srgbClr val="008A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1" y="879231"/>
            <a:ext cx="12153531" cy="2431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2295" y="5941512"/>
            <a:ext cx="2726706" cy="66172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6581" y="5937094"/>
            <a:ext cx="2339340" cy="67056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8" y="5940904"/>
            <a:ext cx="2880360" cy="66294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5360" y="2454230"/>
            <a:ext cx="3796639" cy="3228975"/>
          </a:xfrm>
          <a:prstGeom prst="rect">
            <a:avLst/>
          </a:prstGeom>
        </p:spPr>
      </p:pic>
      <p:pic>
        <p:nvPicPr>
          <p:cNvPr id="20" name="Picture 723" descr="nserc_redback_e1">
            <a:extLst>
              <a:ext uri="{FF2B5EF4-FFF2-40B4-BE49-F238E27FC236}">
                <a16:creationId xmlns:a16="http://schemas.microsoft.com/office/drawing/2014/main" id="{CAE06056-4590-4547-8B92-1C9D9E13B86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66834" y="5917194"/>
            <a:ext cx="1457052" cy="710360"/>
          </a:xfrm>
          <a:prstGeom prst="rect">
            <a:avLst/>
          </a:prstGeom>
          <a:noFill/>
        </p:spPr>
      </p:pic>
      <p:pic>
        <p:nvPicPr>
          <p:cNvPr id="21" name="Picture 737" descr="CMC_Logo_EN (1)">
            <a:extLst>
              <a:ext uri="{FF2B5EF4-FFF2-40B4-BE49-F238E27FC236}">
                <a16:creationId xmlns:a16="http://schemas.microsoft.com/office/drawing/2014/main" id="{A548BE73-B6B8-433B-8520-EABC7F30CFD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3120510" y="5894099"/>
            <a:ext cx="1135088" cy="7565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06665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3C0E7-4C7F-4BA6-9EA0-0AA6F0DA5A07}" type="datetime1">
              <a:rPr lang="en-US" smtClean="0"/>
              <a:t>6/12/2018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IEEE NPSS Real Time Conference 2018 - Williamsburg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712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42548-4BAE-4B80-82F5-1D091260C0B4}" type="datetime1">
              <a:rPr lang="en-US" smtClean="0"/>
              <a:t>6/12/2018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IEEE NPSS Real Time Conference 2018 - Williamsburg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4096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Calibri" charset="0"/>
                <a:ea typeface="Calibri" charset="0"/>
                <a:cs typeface="Calibri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D7430-876E-4868-B233-1CF554B2AE13}" type="datetime1">
              <a:rPr lang="en-US" smtClean="0"/>
              <a:t>6/12/2018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IEEE NPSS Real Time Conference 2018 - Williamsburg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5721369"/>
            <a:ext cx="12192000" cy="11483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0" y="5698195"/>
            <a:ext cx="12192000" cy="0"/>
          </a:xfrm>
          <a:prstGeom prst="line">
            <a:avLst/>
          </a:prstGeom>
          <a:ln w="57150">
            <a:solidFill>
              <a:srgbClr val="008A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1" y="879231"/>
            <a:ext cx="12153531" cy="2431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2295" y="5873220"/>
            <a:ext cx="3410380" cy="82559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3486" y="5873220"/>
            <a:ext cx="2880182" cy="82559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8" y="5882751"/>
            <a:ext cx="3587045" cy="825590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2031" y="199293"/>
            <a:ext cx="11347939" cy="76200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031" y="1301263"/>
            <a:ext cx="11347939" cy="44804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4A381-4BED-4E92-9FC9-56C673676378}" type="datetime1">
              <a:rPr lang="en-US" smtClean="0"/>
              <a:t>6/12/2018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IEEE NPSS Real Time Conference 2018 - Williamsburg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 userDrawn="1"/>
        </p:nvSpPr>
        <p:spPr>
          <a:xfrm>
            <a:off x="1" y="879231"/>
            <a:ext cx="12153531" cy="2431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71434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395115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8C785-C628-4298-B083-30087E248A16}" type="datetime1">
              <a:rPr lang="en-US" smtClean="0"/>
              <a:t>6/12/2018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IEEE NPSS Real Time Conference 2018 - Williamsburg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 rot="10800000">
            <a:off x="0" y="6700128"/>
            <a:ext cx="12192000" cy="158224"/>
          </a:xfrm>
          <a:prstGeom prst="rect">
            <a:avLst/>
          </a:prstGeom>
          <a:gradFill flip="none" rotWithShape="1">
            <a:gsLst>
              <a:gs pos="1000">
                <a:srgbClr val="008AB0"/>
              </a:gs>
              <a:gs pos="75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Date Placeholder 3"/>
          <p:cNvSpPr txBox="1">
            <a:spLocks/>
          </p:cNvSpPr>
          <p:nvPr userDrawn="1"/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17F5172-9902-4CBE-A121-0E27B9DD1D4A}" type="datetimeFigureOut">
              <a:rPr lang="en-US" sz="1200" smtClean="0"/>
              <a:pPr/>
              <a:t>6/12/2018</a:t>
            </a:fld>
            <a:endParaRPr lang="en-US" sz="1200"/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4242E3-CE8C-4C91-B304-F174BACF2CDB}" type="slidenum">
              <a:rPr lang="en-US" sz="1200" smtClean="0"/>
              <a:pPr/>
              <a:t>‹N°›</a:t>
            </a:fld>
            <a:endParaRPr lang="en-US" sz="1200"/>
          </a:p>
        </p:txBody>
      </p:sp>
      <p:sp>
        <p:nvSpPr>
          <p:cNvPr id="18" name="Rectangle 17"/>
          <p:cNvSpPr/>
          <p:nvPr userDrawn="1"/>
        </p:nvSpPr>
        <p:spPr>
          <a:xfrm>
            <a:off x="0" y="5721369"/>
            <a:ext cx="12192000" cy="11483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0" y="5698195"/>
            <a:ext cx="12192000" cy="0"/>
          </a:xfrm>
          <a:prstGeom prst="line">
            <a:avLst/>
          </a:prstGeom>
          <a:ln w="57150">
            <a:solidFill>
              <a:srgbClr val="008A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2295" y="5873220"/>
            <a:ext cx="3410380" cy="82559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3486" y="5873220"/>
            <a:ext cx="2880182" cy="82559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8" y="5882751"/>
            <a:ext cx="3587045" cy="825590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2030" y="1305071"/>
            <a:ext cx="5597769" cy="46502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305071"/>
            <a:ext cx="5597769" cy="46502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C769A-2790-4088-9E5D-25481EB57648}" type="datetime1">
              <a:rPr lang="en-US" smtClean="0"/>
              <a:t>6/12/2018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IEEE NPSS Real Time Conference 2018 - Williamsburg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  <p:sp>
        <p:nvSpPr>
          <p:cNvPr id="15" name="Title 1"/>
          <p:cNvSpPr txBox="1">
            <a:spLocks/>
          </p:cNvSpPr>
          <p:nvPr userDrawn="1"/>
        </p:nvSpPr>
        <p:spPr>
          <a:xfrm>
            <a:off x="422031" y="199293"/>
            <a:ext cx="11347939" cy="762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/>
              <a:t>Click to edit Master title style</a:t>
            </a:r>
          </a:p>
        </p:txBody>
      </p:sp>
    </p:spTree>
    <p:extLst/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816" y="1321228"/>
            <a:ext cx="548176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816" y="2276191"/>
            <a:ext cx="5481760" cy="39134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21228"/>
            <a:ext cx="547272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276192"/>
            <a:ext cx="5472723" cy="39134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BEA43-6CA5-4BAB-98D0-DA5E2A6FDEA2}" type="datetime1">
              <a:rPr lang="en-US" smtClean="0"/>
              <a:t>6/12/2018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IEEE NPSS Real Time Conference 2018 - Williamsburg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  <p:sp>
        <p:nvSpPr>
          <p:cNvPr id="16" name="Title 1"/>
          <p:cNvSpPr txBox="1">
            <a:spLocks/>
          </p:cNvSpPr>
          <p:nvPr userDrawn="1"/>
        </p:nvSpPr>
        <p:spPr>
          <a:xfrm>
            <a:off x="422031" y="199292"/>
            <a:ext cx="11347939" cy="762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/>
              <a:t>Click to edit Master title style</a:t>
            </a:r>
          </a:p>
        </p:txBody>
      </p:sp>
    </p:spTree>
    <p:extLst/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67C9E-EDCE-45C9-B9E4-D2380BACD8DC}" type="datetime1">
              <a:rPr lang="en-US" smtClean="0"/>
              <a:t>6/12/2018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IEEE NPSS Real Time Conference 2018 - Williamsburg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  <p:sp>
        <p:nvSpPr>
          <p:cNvPr id="12" name="Title 1"/>
          <p:cNvSpPr txBox="1">
            <a:spLocks/>
          </p:cNvSpPr>
          <p:nvPr userDrawn="1"/>
        </p:nvSpPr>
        <p:spPr>
          <a:xfrm>
            <a:off x="422031" y="199293"/>
            <a:ext cx="11347939" cy="762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/>
              <a:t>Click to edit Master title style</a:t>
            </a:r>
            <a:endParaRPr lang="en-US" sz="4400" dirty="0"/>
          </a:p>
        </p:txBody>
      </p:sp>
    </p:spTree>
    <p:extLst/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24887-FB6B-46BD-B28D-68A0FA52158A}" type="datetime1">
              <a:rPr lang="en-US" smtClean="0"/>
              <a:t>6/12/2018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IEEE NPSS Real Time Conference 2018 - Williamsburg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1B749-FD3D-4BB3-82D5-A22A20A77E5A}" type="datetime1">
              <a:rPr lang="en-US" smtClean="0"/>
              <a:t>6/12/2018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IEEE NPSS Real Time Conference 2018 - Williamsburg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2031" y="199293"/>
            <a:ext cx="11347939" cy="76200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031" y="1301263"/>
            <a:ext cx="11347939" cy="44804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EA4F7-1481-4398-ABCA-346D6D76DC96}" type="datetime1">
              <a:rPr lang="en-US" smtClean="0"/>
              <a:t>6/12/2018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IEEE NPSS Real Time Conference 2018 - Williamsburg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703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A4878-F8D2-4A4D-AA03-6168ECC9CCC2}" type="datetime1">
              <a:rPr lang="en-US" smtClean="0"/>
              <a:t>6/12/2018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IEEE NPSS Real Time Conference 2018 - Williamsburg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1F179-A1B9-4B5C-9CD7-EF71897F5056}" type="datetime1">
              <a:rPr lang="en-US" smtClean="0"/>
              <a:t>6/12/2018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IEEE NPSS Real Time Conference 2018 - Williamsburg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4E9F1-FE78-472F-8523-9E6C96CBB98A}" type="datetime1">
              <a:rPr lang="en-US" smtClean="0"/>
              <a:t>6/12/2018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IEEE NPSS Real Time Conference 2018 - Williamsburg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 userDrawn="1"/>
        </p:nvSpPr>
        <p:spPr>
          <a:xfrm>
            <a:off x="1" y="879231"/>
            <a:ext cx="12153531" cy="2431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58694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383841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0F655-4F32-48AD-9052-E187CDA5FCE6}" type="datetime1">
              <a:rPr lang="en-US" smtClean="0"/>
              <a:t>6/12/2018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IEEE NPSS Real Time Conference 2018 - Williamsburg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 rot="10800000">
            <a:off x="0" y="6700128"/>
            <a:ext cx="12192000" cy="158224"/>
          </a:xfrm>
          <a:prstGeom prst="rect">
            <a:avLst/>
          </a:prstGeom>
          <a:gradFill flip="none" rotWithShape="1">
            <a:gsLst>
              <a:gs pos="1000">
                <a:srgbClr val="008AB0"/>
              </a:gs>
              <a:gs pos="75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Date Placeholder 3"/>
          <p:cNvSpPr txBox="1">
            <a:spLocks/>
          </p:cNvSpPr>
          <p:nvPr userDrawn="1"/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17F5172-9902-4CBE-A121-0E27B9DD1D4A}" type="datetimeFigureOut">
              <a:rPr lang="en-US" sz="1200" smtClean="0"/>
              <a:pPr/>
              <a:t>6/12/2018</a:t>
            </a:fld>
            <a:endParaRPr lang="en-US" sz="1200"/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4242E3-CE8C-4C91-B304-F174BACF2CDB}" type="slidenum">
              <a:rPr lang="en-US" sz="1200" smtClean="0"/>
              <a:pPr/>
              <a:t>‹N°›</a:t>
            </a:fld>
            <a:endParaRPr lang="en-US" sz="1200"/>
          </a:p>
        </p:txBody>
      </p:sp>
      <p:sp>
        <p:nvSpPr>
          <p:cNvPr id="18" name="Rectangle 17"/>
          <p:cNvSpPr/>
          <p:nvPr userDrawn="1"/>
        </p:nvSpPr>
        <p:spPr>
          <a:xfrm>
            <a:off x="0" y="5721369"/>
            <a:ext cx="12192000" cy="11483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0" y="5698195"/>
            <a:ext cx="12192000" cy="0"/>
          </a:xfrm>
          <a:prstGeom prst="line">
            <a:avLst/>
          </a:prstGeom>
          <a:ln w="57150">
            <a:solidFill>
              <a:srgbClr val="008A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2295" y="5873220"/>
            <a:ext cx="3410380" cy="82559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3486" y="5873220"/>
            <a:ext cx="2880182" cy="82559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8" y="5882751"/>
            <a:ext cx="3587045" cy="82559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5361" y="2434051"/>
            <a:ext cx="3796639" cy="322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601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2030" y="1305071"/>
            <a:ext cx="5597769" cy="465025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305071"/>
            <a:ext cx="5597769" cy="465025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A0A71-F88D-4AD2-835D-2DA6D00AE9F9}" type="datetime1">
              <a:rPr lang="en-US" smtClean="0"/>
              <a:t>6/12/2018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IEEE NPSS Real Time Conference 2018 - Williamsburg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89902F70-887F-4B48-AD22-1CB4CF938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062" y="199293"/>
            <a:ext cx="11519877" cy="762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4356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816" y="1321228"/>
            <a:ext cx="548176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816" y="2276191"/>
            <a:ext cx="5481760" cy="39134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21228"/>
            <a:ext cx="547272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276192"/>
            <a:ext cx="5472723" cy="39134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276C1-27F6-4D2F-9D57-A8C71D7DD0BC}" type="datetime1">
              <a:rPr lang="en-US" smtClean="0"/>
              <a:t>6/12/2018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IEEE NPSS Real Time Conference 2018 - Williamsburg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5B065E0-6795-42B3-8C90-02C657846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031" y="199293"/>
            <a:ext cx="11347939" cy="76200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71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B2E69-77F1-41DC-B657-B4C61259E94B}" type="datetime1">
              <a:rPr lang="en-US" smtClean="0"/>
              <a:t>6/12/2018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/>
            </a:lvl1pPr>
          </a:lstStyle>
          <a:p>
            <a:r>
              <a:rPr lang="en-US"/>
              <a:t>IEEE NPSS Real Time Conference 2018 - Williamsburg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/>
            </a:lvl1pPr>
          </a:lstStyle>
          <a:p>
            <a:fld id="{A54242E3-CE8C-4C91-B304-F174BACF2CDB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E7176E84-27B6-4D4A-AF31-34C02CACC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062" y="199293"/>
            <a:ext cx="11519877" cy="762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28792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9E8F8-3706-43E1-824A-DDE61E222E25}" type="datetime1">
              <a:rPr lang="en-US" smtClean="0"/>
              <a:t>6/12/2018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IEEE NPSS Real Time Conference 2018 - Williamsburg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411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CB66E-3C35-4AD4-970B-19E4D0607793}" type="datetime1">
              <a:rPr lang="en-US" smtClean="0"/>
              <a:t>6/12/2018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IEEE NPSS Real Time Conference 2018 - Williamsburg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145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DE91C-68A5-4D0F-9D2B-9569B560D763}" type="datetime1">
              <a:rPr lang="en-US" smtClean="0"/>
              <a:t>6/12/2018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IEEE NPSS Real Time Conference 2018 - Williamsburg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090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1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6062" y="199293"/>
            <a:ext cx="11519877" cy="762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6062" y="1182653"/>
            <a:ext cx="11519877" cy="47340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80323" y="6286015"/>
            <a:ext cx="15562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7B42F-A401-4880-9FBA-D23360451027}" type="datetime1">
              <a:rPr lang="en-US" smtClean="0"/>
              <a:t>6/12/2018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5177" y="6286015"/>
            <a:ext cx="54246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IEEE NPSS Real Time Conference 2018 - Williamsburg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81070" y="6286015"/>
            <a:ext cx="13098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242E3-CE8C-4C91-B304-F174BACF2CDB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1048161"/>
            <a:ext cx="12192000" cy="47625"/>
          </a:xfrm>
          <a:prstGeom prst="rect">
            <a:avLst/>
          </a:prstGeom>
          <a:gradFill flip="none" rotWithShape="1">
            <a:gsLst>
              <a:gs pos="0">
                <a:srgbClr val="008AB0"/>
              </a:gs>
              <a:gs pos="79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2" name="Picture 159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5888" y="6048493"/>
            <a:ext cx="626626" cy="697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0" descr="Harvard_shield-Medical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891" y="6058556"/>
            <a:ext cx="577608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"/>
          <p:cNvPicPr>
            <a:picLocks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662490" y="6035661"/>
            <a:ext cx="1468880" cy="734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5357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6062" y="199293"/>
            <a:ext cx="11519877" cy="762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6062" y="1182653"/>
            <a:ext cx="11519877" cy="47340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80323" y="6286015"/>
            <a:ext cx="15562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13384-3B5E-4F67-8B15-E18F8CAD5488}" type="datetime1">
              <a:rPr lang="en-US" smtClean="0"/>
              <a:t>6/12/2018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5177" y="6286015"/>
            <a:ext cx="54246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IEEE NPSS Real Time Conference 2018 - Williamsburg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81070" y="6286015"/>
            <a:ext cx="13098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242E3-CE8C-4C91-B304-F174BACF2CDB}" type="slidenum">
              <a:rPr lang="en-US" smtClean="0"/>
              <a:t>‹N°›</a:t>
            </a:fld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1048161"/>
            <a:ext cx="12192000" cy="47625"/>
          </a:xfrm>
          <a:prstGeom prst="rect">
            <a:avLst/>
          </a:prstGeom>
          <a:gradFill flip="none" rotWithShape="1">
            <a:gsLst>
              <a:gs pos="0">
                <a:srgbClr val="008AB0"/>
              </a:gs>
              <a:gs pos="79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2" name="Picture 159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5888" y="6048493"/>
            <a:ext cx="626626" cy="697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0" descr="Harvard_shield-Medical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891" y="6058556"/>
            <a:ext cx="577608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"/>
          <p:cNvPicPr>
            <a:picLocks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662490" y="6035661"/>
            <a:ext cx="1468880" cy="734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43461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/>
              <a:t>Two FPGA Case Studies Comparing High Level Synthesis and </a:t>
            </a:r>
            <a:br>
              <a:rPr lang="en-CA" b="1" dirty="0"/>
            </a:br>
            <a:r>
              <a:rPr lang="en-CA" b="1" dirty="0"/>
              <a:t>Manual HDL for HEP applications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/>
              <a:t>Marc-André </a:t>
            </a:r>
            <a:r>
              <a:rPr lang="en-CA" dirty="0" err="1"/>
              <a:t>Tétrault</a:t>
            </a:r>
            <a:endParaRPr lang="en-CA" dirty="0"/>
          </a:p>
          <a:p>
            <a:r>
              <a:rPr lang="en-CA" dirty="0"/>
              <a:t>IEEE NPSS Real Time Conference 2018</a:t>
            </a:r>
          </a:p>
          <a:p>
            <a:r>
              <a:rPr lang="en-CA" dirty="0"/>
              <a:t>Williamsburg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9001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6B07E-5A99-4C96-B452-A91A58068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2: Flow-Through Event Sorter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B6AED1-6883-452C-BAE7-5F9E34364F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031" y="1301263"/>
            <a:ext cx="11347939" cy="4956662"/>
          </a:xfrm>
        </p:spPr>
        <p:txBody>
          <a:bodyPr>
            <a:normAutofit/>
          </a:bodyPr>
          <a:lstStyle/>
          <a:p>
            <a:r>
              <a:rPr lang="en-US" dirty="0"/>
              <a:t>First version in 2005</a:t>
            </a:r>
          </a:p>
          <a:p>
            <a:pPr lvl="1"/>
            <a:r>
              <a:rPr lang="en-US" dirty="0"/>
              <a:t>Virtex2 Pro</a:t>
            </a:r>
          </a:p>
          <a:p>
            <a:pPr lvl="1"/>
            <a:r>
              <a:rPr lang="en-US" dirty="0"/>
              <a:t>100 MHz</a:t>
            </a:r>
          </a:p>
          <a:p>
            <a:pPr lvl="1"/>
            <a:r>
              <a:rPr lang="en-US" dirty="0"/>
              <a:t>700k events/sec, list depth of 112 events</a:t>
            </a:r>
          </a:p>
          <a:p>
            <a:pPr lvl="1"/>
            <a:r>
              <a:rPr lang="en-US" dirty="0"/>
              <a:t>5 man-days</a:t>
            </a:r>
          </a:p>
          <a:p>
            <a:r>
              <a:rPr lang="en-US" dirty="0"/>
              <a:t>Second version in 2008</a:t>
            </a:r>
          </a:p>
          <a:p>
            <a:pPr lvl="1"/>
            <a:r>
              <a:rPr lang="en-US" dirty="0"/>
              <a:t>Virtex-5/6/7</a:t>
            </a:r>
          </a:p>
          <a:p>
            <a:pPr lvl="1"/>
            <a:r>
              <a:rPr lang="en-US" dirty="0"/>
              <a:t>300 MHz</a:t>
            </a:r>
          </a:p>
          <a:p>
            <a:pPr lvl="1"/>
            <a:r>
              <a:rPr lang="en-US" dirty="0"/>
              <a:t>1M events/sec, memory depth of 290 events</a:t>
            </a:r>
          </a:p>
          <a:p>
            <a:pPr lvl="1"/>
            <a:r>
              <a:rPr lang="en-US" dirty="0"/>
              <a:t>5 man-days (pipeline re-alignment)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6CEB3F1-6170-42D7-A1EF-93B8C382B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IEEE NPSS Real Time Conference 2018 - Williamsburg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0A82783-4EC0-40E6-A30D-33B6B491A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10</a:t>
            </a:fld>
            <a:endParaRPr lang="en-US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6DD9A7C-D727-486B-B6BF-67D2B50057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9700" y="1722470"/>
            <a:ext cx="4979987" cy="2176881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160A5FFC-A1B8-457B-BE9B-44406251FAA7}"/>
              </a:ext>
            </a:extLst>
          </p:cNvPr>
          <p:cNvSpPr txBox="1"/>
          <p:nvPr/>
        </p:nvSpPr>
        <p:spPr>
          <a:xfrm>
            <a:off x="7355370" y="1273173"/>
            <a:ext cx="3248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Shift list and insert when smaller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B907C47-7660-4357-9615-C6811B32D3F9}"/>
              </a:ext>
            </a:extLst>
          </p:cNvPr>
          <p:cNvSpPr txBox="1"/>
          <p:nvPr/>
        </p:nvSpPr>
        <p:spPr>
          <a:xfrm>
            <a:off x="7797542" y="3899351"/>
            <a:ext cx="23643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Tetrault</a:t>
            </a:r>
            <a:r>
              <a:rPr lang="en-US" dirty="0"/>
              <a:t> et al, TNS 2010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57506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6B07E-5A99-4C96-B452-A91A58068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2: Flow-Through Event Sorter</a:t>
            </a:r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5CA42139-234B-4CE2-A1B6-0B56333C5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Circular memory list</a:t>
            </a:r>
          </a:p>
          <a:p>
            <a:r>
              <a:rPr lang="en-CA" dirty="0"/>
              <a:t>3-stage Pipeline</a:t>
            </a:r>
          </a:p>
          <a:p>
            <a:pPr lvl="1"/>
            <a:r>
              <a:rPr lang="en-CA" dirty="0"/>
              <a:t>One special case when event leaving sorter at bottom of the list</a:t>
            </a:r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504896E9-94AA-45C7-A80D-80FC54616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IEEE NPSS Real Time Conference 2018 - Williamsburg</a:t>
            </a:r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:a16="http://schemas.microsoft.com/office/drawing/2014/main" id="{096654AD-7C63-42C3-8E0A-034416741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11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E308F1E-6D8F-4644-8CDC-59E5DE21CC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7123900"/>
              </p:ext>
            </p:extLst>
          </p:nvPr>
        </p:nvGraphicFramePr>
        <p:xfrm>
          <a:off x="1171575" y="3373966"/>
          <a:ext cx="9382128" cy="222504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1340304">
                  <a:extLst>
                    <a:ext uri="{9D8B030D-6E8A-4147-A177-3AD203B41FA5}">
                      <a16:colId xmlns:a16="http://schemas.microsoft.com/office/drawing/2014/main" val="288191926"/>
                    </a:ext>
                  </a:extLst>
                </a:gridCol>
                <a:gridCol w="1340304">
                  <a:extLst>
                    <a:ext uri="{9D8B030D-6E8A-4147-A177-3AD203B41FA5}">
                      <a16:colId xmlns:a16="http://schemas.microsoft.com/office/drawing/2014/main" val="1108711646"/>
                    </a:ext>
                  </a:extLst>
                </a:gridCol>
                <a:gridCol w="1340304">
                  <a:extLst>
                    <a:ext uri="{9D8B030D-6E8A-4147-A177-3AD203B41FA5}">
                      <a16:colId xmlns:a16="http://schemas.microsoft.com/office/drawing/2014/main" val="1634318843"/>
                    </a:ext>
                  </a:extLst>
                </a:gridCol>
                <a:gridCol w="1340304">
                  <a:extLst>
                    <a:ext uri="{9D8B030D-6E8A-4147-A177-3AD203B41FA5}">
                      <a16:colId xmlns:a16="http://schemas.microsoft.com/office/drawing/2014/main" val="2172106071"/>
                    </a:ext>
                  </a:extLst>
                </a:gridCol>
                <a:gridCol w="1340304">
                  <a:extLst>
                    <a:ext uri="{9D8B030D-6E8A-4147-A177-3AD203B41FA5}">
                      <a16:colId xmlns:a16="http://schemas.microsoft.com/office/drawing/2014/main" val="4232760336"/>
                    </a:ext>
                  </a:extLst>
                </a:gridCol>
                <a:gridCol w="1340304">
                  <a:extLst>
                    <a:ext uri="{9D8B030D-6E8A-4147-A177-3AD203B41FA5}">
                      <a16:colId xmlns:a16="http://schemas.microsoft.com/office/drawing/2014/main" val="1719936704"/>
                    </a:ext>
                  </a:extLst>
                </a:gridCol>
                <a:gridCol w="1340304">
                  <a:extLst>
                    <a:ext uri="{9D8B030D-6E8A-4147-A177-3AD203B41FA5}">
                      <a16:colId xmlns:a16="http://schemas.microsoft.com/office/drawing/2014/main" val="26171729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/>
                        <a:t>Comp N-2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Write in N-3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345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Read N-1</a:t>
                      </a:r>
                      <a:endParaRPr lang="en-US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Comp N-1</a:t>
                      </a:r>
                      <a:endParaRPr lang="en-US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Write in N-2</a:t>
                      </a:r>
                      <a:endParaRPr lang="en-US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90104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Read 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Comp 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Write in N-1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94868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Read 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Pass to Next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Write in 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90273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Read 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Comp 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Write in 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1256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Read 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Comp 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Write in 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0699715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D740FEE5-2374-41BB-ABCE-F631610967BD}"/>
              </a:ext>
            </a:extLst>
          </p:cNvPr>
          <p:cNvSpPr/>
          <p:nvPr/>
        </p:nvSpPr>
        <p:spPr>
          <a:xfrm>
            <a:off x="2466975" y="3327645"/>
            <a:ext cx="1447800" cy="122848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46E1A36-FE98-4F61-A3B6-5B456CB67620}"/>
              </a:ext>
            </a:extLst>
          </p:cNvPr>
          <p:cNvGrpSpPr/>
          <p:nvPr/>
        </p:nvGrpSpPr>
        <p:grpSpPr>
          <a:xfrm>
            <a:off x="1171575" y="2975768"/>
            <a:ext cx="9340073" cy="281781"/>
            <a:chOff x="1171575" y="1997868"/>
            <a:chExt cx="9340073" cy="281781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1B620BCE-E8EC-4E8A-9188-D181E0385658}"/>
                </a:ext>
              </a:extLst>
            </p:cNvPr>
            <p:cNvGrpSpPr/>
            <p:nvPr/>
          </p:nvGrpSpPr>
          <p:grpSpPr>
            <a:xfrm>
              <a:off x="1171575" y="1997868"/>
              <a:ext cx="1336677" cy="281781"/>
              <a:chOff x="1171575" y="1997868"/>
              <a:chExt cx="1336677" cy="281781"/>
            </a:xfrm>
          </p:grpSpPr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6F2BB4A7-E98C-4D51-B5A0-0FE603874952}"/>
                  </a:ext>
                </a:extLst>
              </p:cNvPr>
              <p:cNvCxnSpPr/>
              <p:nvPr/>
            </p:nvCxnSpPr>
            <p:spPr>
              <a:xfrm>
                <a:off x="1171575" y="2266950"/>
                <a:ext cx="62865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89C9C921-66E7-47B9-A129-AE7222204E69}"/>
                  </a:ext>
                </a:extLst>
              </p:cNvPr>
              <p:cNvCxnSpPr/>
              <p:nvPr/>
            </p:nvCxnSpPr>
            <p:spPr>
              <a:xfrm flipV="1">
                <a:off x="1812132" y="2022474"/>
                <a:ext cx="0" cy="257175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F1348B8B-265A-41EB-A1C1-1CF95773206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00225" y="2009775"/>
                <a:ext cx="708027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E7292321-309E-46C9-9A57-5334721FDC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08252" y="1997868"/>
                <a:ext cx="0" cy="281781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159FF247-DC1C-434E-AD15-7716124DC31B}"/>
                </a:ext>
              </a:extLst>
            </p:cNvPr>
            <p:cNvGrpSpPr/>
            <p:nvPr/>
          </p:nvGrpSpPr>
          <p:grpSpPr>
            <a:xfrm>
              <a:off x="2508252" y="1997868"/>
              <a:ext cx="1336677" cy="281781"/>
              <a:chOff x="1171575" y="1997868"/>
              <a:chExt cx="1336677" cy="281781"/>
            </a:xfrm>
          </p:grpSpPr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A9CE2586-DE51-4785-8E0B-38C3B2D6117E}"/>
                  </a:ext>
                </a:extLst>
              </p:cNvPr>
              <p:cNvCxnSpPr/>
              <p:nvPr/>
            </p:nvCxnSpPr>
            <p:spPr>
              <a:xfrm>
                <a:off x="1171575" y="2266950"/>
                <a:ext cx="62865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BF06E494-0A06-4D55-9BCE-2BD665A3E30A}"/>
                  </a:ext>
                </a:extLst>
              </p:cNvPr>
              <p:cNvCxnSpPr/>
              <p:nvPr/>
            </p:nvCxnSpPr>
            <p:spPr>
              <a:xfrm flipV="1">
                <a:off x="1812132" y="2022474"/>
                <a:ext cx="0" cy="257175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021A88C2-F1A3-44A0-B90D-E7F3B17B0D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00225" y="2009775"/>
                <a:ext cx="708027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2A120FE0-6E6F-42FB-B5AE-9BA512D968E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08252" y="1997868"/>
                <a:ext cx="0" cy="281781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4F6F7E7-F7BB-42A7-AFA1-4038A79A32D3}"/>
                </a:ext>
              </a:extLst>
            </p:cNvPr>
            <p:cNvGrpSpPr/>
            <p:nvPr/>
          </p:nvGrpSpPr>
          <p:grpSpPr>
            <a:xfrm>
              <a:off x="3839374" y="1997868"/>
              <a:ext cx="1336677" cy="281781"/>
              <a:chOff x="1171575" y="1997868"/>
              <a:chExt cx="1336677" cy="281781"/>
            </a:xfrm>
          </p:grpSpPr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5FD80F6C-8948-43B5-A3EB-92ECC45F18CE}"/>
                  </a:ext>
                </a:extLst>
              </p:cNvPr>
              <p:cNvCxnSpPr/>
              <p:nvPr/>
            </p:nvCxnSpPr>
            <p:spPr>
              <a:xfrm>
                <a:off x="1171575" y="2266950"/>
                <a:ext cx="62865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64E59548-FE9E-4E56-A114-76C9E16A740A}"/>
                  </a:ext>
                </a:extLst>
              </p:cNvPr>
              <p:cNvCxnSpPr/>
              <p:nvPr/>
            </p:nvCxnSpPr>
            <p:spPr>
              <a:xfrm flipV="1">
                <a:off x="1812132" y="2022474"/>
                <a:ext cx="0" cy="257175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6F2F8708-4FE9-4ADA-BFF7-ACF3CE14A62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00225" y="2009775"/>
                <a:ext cx="708027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42E0BD09-B49A-4EB8-878C-E6A571434AA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08252" y="1997868"/>
                <a:ext cx="0" cy="281781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D45B3498-A9E1-4496-ADA8-63C37A9040B5}"/>
                </a:ext>
              </a:extLst>
            </p:cNvPr>
            <p:cNvGrpSpPr/>
            <p:nvPr/>
          </p:nvGrpSpPr>
          <p:grpSpPr>
            <a:xfrm>
              <a:off x="5176051" y="1997868"/>
              <a:ext cx="1336677" cy="281781"/>
              <a:chOff x="1171575" y="1997868"/>
              <a:chExt cx="1336677" cy="281781"/>
            </a:xfrm>
          </p:grpSpPr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7E469FC5-7957-43E2-9549-60DA5D380D0E}"/>
                  </a:ext>
                </a:extLst>
              </p:cNvPr>
              <p:cNvCxnSpPr/>
              <p:nvPr/>
            </p:nvCxnSpPr>
            <p:spPr>
              <a:xfrm>
                <a:off x="1171575" y="2266950"/>
                <a:ext cx="62865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ADC0B044-E38E-4D15-B6D0-285A62352CD1}"/>
                  </a:ext>
                </a:extLst>
              </p:cNvPr>
              <p:cNvCxnSpPr/>
              <p:nvPr/>
            </p:nvCxnSpPr>
            <p:spPr>
              <a:xfrm flipV="1">
                <a:off x="1812132" y="2022474"/>
                <a:ext cx="0" cy="257175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5074EB13-E383-4988-9CCC-DEEBC76CC27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00225" y="2009775"/>
                <a:ext cx="708027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A1FCF6D5-A81C-4DCA-8E53-E0E9C09948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08252" y="1997868"/>
                <a:ext cx="0" cy="281781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8C3EFC0F-EFC7-418A-A9E0-4DDC50836BCD}"/>
                </a:ext>
              </a:extLst>
            </p:cNvPr>
            <p:cNvGrpSpPr/>
            <p:nvPr/>
          </p:nvGrpSpPr>
          <p:grpSpPr>
            <a:xfrm>
              <a:off x="6507172" y="1997868"/>
              <a:ext cx="1336677" cy="281781"/>
              <a:chOff x="1171575" y="1997868"/>
              <a:chExt cx="1336677" cy="281781"/>
            </a:xfrm>
          </p:grpSpPr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0DDE99F5-D001-430C-AD46-3E665481A19E}"/>
                  </a:ext>
                </a:extLst>
              </p:cNvPr>
              <p:cNvCxnSpPr/>
              <p:nvPr/>
            </p:nvCxnSpPr>
            <p:spPr>
              <a:xfrm>
                <a:off x="1171575" y="2266950"/>
                <a:ext cx="62865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951C0152-8C9B-4B2F-B5E4-AA304CD66C80}"/>
                  </a:ext>
                </a:extLst>
              </p:cNvPr>
              <p:cNvCxnSpPr/>
              <p:nvPr/>
            </p:nvCxnSpPr>
            <p:spPr>
              <a:xfrm flipV="1">
                <a:off x="1812132" y="2022474"/>
                <a:ext cx="0" cy="257175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8C907779-5CC0-46F0-9523-A472F2B678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00225" y="2009775"/>
                <a:ext cx="708027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F83B33F1-B71C-4035-AFB1-1281FF6AEA6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08252" y="1997868"/>
                <a:ext cx="0" cy="281781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7A785059-DA51-42A0-A29E-BE4BF1351145}"/>
                </a:ext>
              </a:extLst>
            </p:cNvPr>
            <p:cNvGrpSpPr/>
            <p:nvPr/>
          </p:nvGrpSpPr>
          <p:grpSpPr>
            <a:xfrm>
              <a:off x="7838294" y="1997868"/>
              <a:ext cx="1336677" cy="281781"/>
              <a:chOff x="1171575" y="1997868"/>
              <a:chExt cx="1336677" cy="281781"/>
            </a:xfrm>
          </p:grpSpPr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0D5F8A40-BCA0-4A1A-B32D-C5E69CAD5B17}"/>
                  </a:ext>
                </a:extLst>
              </p:cNvPr>
              <p:cNvCxnSpPr/>
              <p:nvPr/>
            </p:nvCxnSpPr>
            <p:spPr>
              <a:xfrm>
                <a:off x="1171575" y="2266950"/>
                <a:ext cx="62865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C22B1466-143D-4099-85E1-7686AC12927B}"/>
                  </a:ext>
                </a:extLst>
              </p:cNvPr>
              <p:cNvCxnSpPr/>
              <p:nvPr/>
            </p:nvCxnSpPr>
            <p:spPr>
              <a:xfrm flipV="1">
                <a:off x="1812132" y="2022474"/>
                <a:ext cx="0" cy="257175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2BD24A5-12CC-4EE6-B648-0D98E2EDD4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00225" y="2009775"/>
                <a:ext cx="708027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BE45E883-C3A3-4399-89A5-CACCF9215E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08252" y="1997868"/>
                <a:ext cx="0" cy="281781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9499DC41-E962-421B-AFEE-0D57E362EA72}"/>
                </a:ext>
              </a:extLst>
            </p:cNvPr>
            <p:cNvCxnSpPr/>
            <p:nvPr/>
          </p:nvCxnSpPr>
          <p:spPr>
            <a:xfrm>
              <a:off x="9174971" y="2266950"/>
              <a:ext cx="62865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BD6DE1E5-CAF9-4BC2-B61F-F0879B51170D}"/>
                </a:ext>
              </a:extLst>
            </p:cNvPr>
            <p:cNvCxnSpPr/>
            <p:nvPr/>
          </p:nvCxnSpPr>
          <p:spPr>
            <a:xfrm flipV="1">
              <a:off x="9815528" y="2022474"/>
              <a:ext cx="0" cy="25717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96BD1380-7EDF-4963-9BE9-7D471FEC745A}"/>
                </a:ext>
              </a:extLst>
            </p:cNvPr>
            <p:cNvCxnSpPr>
              <a:cxnSpLocks/>
            </p:cNvCxnSpPr>
            <p:nvPr/>
          </p:nvCxnSpPr>
          <p:spPr>
            <a:xfrm>
              <a:off x="9803621" y="2009775"/>
              <a:ext cx="708027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18363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1.48148E-6 L 0.10937 0.0534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69" y="26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937 0.05347 L 0.21979 0.11065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21" y="28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6" grpId="3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EC311FD-7898-43E2-97A6-4BBE38F05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2: results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5A58FD-E872-41AB-9688-D07765B73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031" y="1301263"/>
            <a:ext cx="5000869" cy="4480463"/>
          </a:xfrm>
        </p:spPr>
        <p:txBody>
          <a:bodyPr>
            <a:normAutofit/>
          </a:bodyPr>
          <a:lstStyle/>
          <a:p>
            <a:r>
              <a:rPr lang="en-US" dirty="0"/>
              <a:t>Items to improve</a:t>
            </a:r>
          </a:p>
          <a:p>
            <a:pPr lvl="1"/>
            <a:r>
              <a:rPr lang="en-US" dirty="0"/>
              <a:t>Explicit pipeline in C code </a:t>
            </a:r>
            <a:r>
              <a:rPr lang="en-US" dirty="0">
                <a:sym typeface="Wingdings" panose="05000000000000000000" pitchFamily="2" charset="2"/>
              </a:rPr>
              <a:t>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Harder to read intent</a:t>
            </a:r>
          </a:p>
          <a:p>
            <a:pPr lvl="1"/>
            <a:r>
              <a:rPr lang="en-US" dirty="0"/>
              <a:t>How to wrap loop on itself without reinitialization?</a:t>
            </a:r>
          </a:p>
          <a:p>
            <a:pPr lvl="2"/>
            <a:r>
              <a:rPr lang="en-US" dirty="0"/>
              <a:t>Needs 8 clocks to start the pipeline every time</a:t>
            </a:r>
          </a:p>
          <a:p>
            <a:pPr lvl="1"/>
            <a:r>
              <a:rPr lang="en-US" dirty="0"/>
              <a:t>Still looking for potential directives</a:t>
            </a:r>
          </a:p>
          <a:p>
            <a:r>
              <a:rPr lang="en-US" dirty="0"/>
              <a:t>But…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029F51D-08AB-49C9-95F1-F9CD00C648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3466792"/>
              </p:ext>
            </p:extLst>
          </p:nvPr>
        </p:nvGraphicFramePr>
        <p:xfrm>
          <a:off x="5562847" y="1491191"/>
          <a:ext cx="6207123" cy="3072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9041">
                  <a:extLst>
                    <a:ext uri="{9D8B030D-6E8A-4147-A177-3AD203B41FA5}">
                      <a16:colId xmlns:a16="http://schemas.microsoft.com/office/drawing/2014/main" val="2364244182"/>
                    </a:ext>
                  </a:extLst>
                </a:gridCol>
                <a:gridCol w="2069041">
                  <a:extLst>
                    <a:ext uri="{9D8B030D-6E8A-4147-A177-3AD203B41FA5}">
                      <a16:colId xmlns:a16="http://schemas.microsoft.com/office/drawing/2014/main" val="3806500821"/>
                    </a:ext>
                  </a:extLst>
                </a:gridCol>
                <a:gridCol w="2069041">
                  <a:extLst>
                    <a:ext uri="{9D8B030D-6E8A-4147-A177-3AD203B41FA5}">
                      <a16:colId xmlns:a16="http://schemas.microsoft.com/office/drawing/2014/main" val="13550813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Manual HDL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HLS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156267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Zynq 7000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Zynq 7000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881374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Flip Flops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187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522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699678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LUT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75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471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425896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RAM Blocks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64677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Sorting Cycle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100 clocks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108 clocks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100127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Max Frequency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300 MHz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300 MHz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61869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Man days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5 days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</a:rPr>
                        <a:t>1-2 days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47050574"/>
                  </a:ext>
                </a:extLst>
              </a:tr>
            </a:tbl>
          </a:graphicData>
        </a:graphic>
      </p:graphicFrame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73D863E2-8901-4AF8-A2F1-8F4B2E26C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IEEE NPSS Real Time Conference 2018 - Williamsburg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2707DFF0-746A-4B47-872D-B4B637A5F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185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54498-0BAA-44D5-AEEE-53B1DFA94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2: Lessons Learned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350DDD-EC92-4C93-BD26-2D17FB6857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Virtex-2 Pro to Virtex-5/6/7 Migration</a:t>
            </a:r>
          </a:p>
          <a:p>
            <a:pPr lvl="1"/>
            <a:r>
              <a:rPr lang="en-US" dirty="0"/>
              <a:t>135 MHz to 300 MHz</a:t>
            </a:r>
          </a:p>
          <a:p>
            <a:pPr lvl="1"/>
            <a:r>
              <a:rPr lang="en-US" dirty="0"/>
              <a:t>Multiplier primitive change (register stages)</a:t>
            </a:r>
          </a:p>
          <a:p>
            <a:pPr lvl="1"/>
            <a:r>
              <a:rPr lang="en-US" dirty="0"/>
              <a:t>5 days with debug (same as initial design!)</a:t>
            </a:r>
          </a:p>
          <a:p>
            <a:r>
              <a:rPr lang="en-US" dirty="0"/>
              <a:t>With HLS, tool adjusts the pipeline automatically</a:t>
            </a:r>
          </a:p>
          <a:p>
            <a:pPr lvl="1"/>
            <a:r>
              <a:rPr lang="en-US" dirty="0"/>
              <a:t>From 135 MHz to 300 MHz in one setting change</a:t>
            </a:r>
          </a:p>
          <a:p>
            <a:pPr lvl="1"/>
            <a:r>
              <a:rPr lang="en-US" dirty="0"/>
              <a:t>No modifications to the code</a:t>
            </a:r>
          </a:p>
          <a:p>
            <a:pPr lvl="1"/>
            <a:r>
              <a:rPr lang="en-US" dirty="0"/>
              <a:t>Expect easier migration between generations/technology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E997C42B-EBA1-43AF-B5F4-173C8DDE3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IEEE NPSS Real Time Conference 2018 - Williamsburg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DACDC144-559D-4353-BC41-74732001E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125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1E71C-B1FD-4C48-A1DF-573ADF3BC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86AA65-ABE4-4DFC-B295-CD235BBA01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HLS workflow is compatible with the two use cases</a:t>
            </a:r>
          </a:p>
          <a:p>
            <a:r>
              <a:rPr lang="en-US" dirty="0"/>
              <a:t>Strong code reuse potential</a:t>
            </a:r>
          </a:p>
          <a:p>
            <a:r>
              <a:rPr lang="en-US" dirty="0"/>
              <a:t>Optimization : prior FPGA experience is very helpful</a:t>
            </a:r>
          </a:p>
          <a:p>
            <a:pPr lvl="1"/>
            <a:r>
              <a:rPr lang="en-US" dirty="0"/>
              <a:t>Understanding the reports and implications is crucial</a:t>
            </a:r>
          </a:p>
          <a:p>
            <a:r>
              <a:rPr lang="en-US" dirty="0"/>
              <a:t>HLS designs have larger logic footprint</a:t>
            </a:r>
          </a:p>
          <a:p>
            <a:pPr lvl="1"/>
            <a:r>
              <a:rPr lang="en-US" dirty="0"/>
              <a:t>… but better experience with the tool have good chances to improve this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E0020AB-C97B-49DB-97E7-6E024E597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IEEE NPSS Real Time Conference 2018 - Williamsburg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1A8EFB3-41F4-45D8-8E0A-283B3A1C5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538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5D3085-E8C6-4122-81EC-F6EF12958B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C311C1-02CC-4475-ABD5-DE609CFF8C1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4272041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What/why High Level Synthesis (HLS)</a:t>
            </a:r>
          </a:p>
          <a:p>
            <a:r>
              <a:rPr lang="en-US" dirty="0"/>
              <a:t>First contact account</a:t>
            </a:r>
          </a:p>
          <a:p>
            <a:pPr lvl="1"/>
            <a:r>
              <a:rPr lang="en-US" dirty="0"/>
              <a:t>Signal processing design</a:t>
            </a:r>
          </a:p>
          <a:p>
            <a:pPr lvl="1"/>
            <a:r>
              <a:rPr lang="en-US" dirty="0"/>
              <a:t>Flow-through event sorting engine</a:t>
            </a:r>
          </a:p>
          <a:p>
            <a:r>
              <a:rPr lang="en-US" dirty="0"/>
              <a:t>Take home message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85EFA4A-2796-4843-9A59-0C060B0E4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IEEE NPSS Real Time Conference 2018 - Williamsburg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F6C8F9A-FF71-497A-8241-EFF647226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4035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8812B8E-4679-455C-B97A-2F5BC6507A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816" y="707294"/>
            <a:ext cx="5481760" cy="823912"/>
          </a:xfrm>
        </p:spPr>
        <p:txBody>
          <a:bodyPr/>
          <a:lstStyle/>
          <a:p>
            <a:r>
              <a:rPr lang="en-US" dirty="0"/>
              <a:t>Hardware Description Language (VHDL)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440F3A-5AEA-4E56-8962-AA25D6D80C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5816" y="1662257"/>
            <a:ext cx="5481760" cy="3913472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000" dirty="0">
                <a:latin typeface="Arial Narrow" panose="020B0606020202030204" pitchFamily="34" charset="0"/>
              </a:rPr>
              <a:t>process(</a:t>
            </a:r>
            <a:r>
              <a:rPr lang="en-US" sz="2000" dirty="0" err="1">
                <a:latin typeface="Arial Narrow" panose="020B0606020202030204" pitchFamily="34" charset="0"/>
              </a:rPr>
              <a:t>clk</a:t>
            </a:r>
            <a:r>
              <a:rPr lang="en-US" sz="2000" dirty="0">
                <a:latin typeface="Arial Narrow" panose="020B0606020202030204" pitchFamily="34" charset="0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>
                <a:latin typeface="Arial Narrow" panose="020B0606020202030204" pitchFamily="34" charset="0"/>
              </a:rPr>
              <a:t>begin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>
                <a:latin typeface="Arial Narrow" panose="020B0606020202030204" pitchFamily="34" charset="0"/>
              </a:rPr>
              <a:t>    if (</a:t>
            </a:r>
            <a:r>
              <a:rPr lang="en-US" sz="2000" dirty="0" err="1">
                <a:latin typeface="Arial Narrow" panose="020B0606020202030204" pitchFamily="34" charset="0"/>
              </a:rPr>
              <a:t>clk'event</a:t>
            </a:r>
            <a:r>
              <a:rPr lang="en-US" sz="2000" dirty="0">
                <a:latin typeface="Arial Narrow" panose="020B0606020202030204" pitchFamily="34" charset="0"/>
              </a:rPr>
              <a:t> and </a:t>
            </a:r>
            <a:r>
              <a:rPr lang="en-US" sz="2000" dirty="0" err="1">
                <a:latin typeface="Arial Narrow" panose="020B0606020202030204" pitchFamily="34" charset="0"/>
              </a:rPr>
              <a:t>clk</a:t>
            </a:r>
            <a:r>
              <a:rPr lang="en-US" sz="2000" dirty="0">
                <a:latin typeface="Arial Narrow" panose="020B0606020202030204" pitchFamily="34" charset="0"/>
              </a:rPr>
              <a:t> = '1')then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>
                <a:latin typeface="Arial Narrow" panose="020B0606020202030204" pitchFamily="34" charset="0"/>
              </a:rPr>
              <a:t>        </a:t>
            </a:r>
            <a:r>
              <a:rPr lang="en-US" sz="2000" dirty="0" err="1">
                <a:latin typeface="Arial Narrow" panose="020B0606020202030204" pitchFamily="34" charset="0"/>
              </a:rPr>
              <a:t>q_ResetBLine</a:t>
            </a:r>
            <a:r>
              <a:rPr lang="en-US" sz="2000" dirty="0">
                <a:latin typeface="Arial Narrow" panose="020B0606020202030204" pitchFamily="34" charset="0"/>
              </a:rPr>
              <a:t> &lt;= Control(1) </a:t>
            </a:r>
            <a:r>
              <a:rPr lang="en-US" sz="2000" dirty="0" err="1">
                <a:latin typeface="Arial Narrow" panose="020B0606020202030204" pitchFamily="34" charset="0"/>
              </a:rPr>
              <a:t>xor</a:t>
            </a:r>
            <a:r>
              <a:rPr lang="en-US" sz="2000" dirty="0">
                <a:latin typeface="Arial Narrow" panose="020B0606020202030204" pitchFamily="34" charset="0"/>
              </a:rPr>
              <a:t> Control(2);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>
                <a:latin typeface="Arial Narrow" panose="020B0606020202030204" pitchFamily="34" charset="0"/>
              </a:rPr>
              <a:t>        </a:t>
            </a:r>
            <a:r>
              <a:rPr lang="en-US" sz="2000" dirty="0" err="1">
                <a:latin typeface="Arial Narrow" panose="020B0606020202030204" pitchFamily="34" charset="0"/>
              </a:rPr>
              <a:t>q_MeanBLine</a:t>
            </a:r>
            <a:r>
              <a:rPr lang="en-US" sz="2000" dirty="0">
                <a:latin typeface="Arial Narrow" panose="020B0606020202030204" pitchFamily="34" charset="0"/>
              </a:rPr>
              <a:t> &lt;= Control(2) </a:t>
            </a:r>
            <a:r>
              <a:rPr lang="en-US" sz="2000" dirty="0" err="1">
                <a:latin typeface="Arial Narrow" panose="020B0606020202030204" pitchFamily="34" charset="0"/>
              </a:rPr>
              <a:t>xor</a:t>
            </a:r>
            <a:r>
              <a:rPr lang="en-US" sz="2000" dirty="0">
                <a:latin typeface="Arial Narrow" panose="020B0606020202030204" pitchFamily="34" charset="0"/>
              </a:rPr>
              <a:t> Control(</a:t>
            </a:r>
            <a:r>
              <a:rPr lang="en-US" sz="2000" dirty="0" err="1">
                <a:latin typeface="Arial Narrow" panose="020B0606020202030204" pitchFamily="34" charset="0"/>
              </a:rPr>
              <a:t>c_Size</a:t>
            </a:r>
            <a:r>
              <a:rPr lang="en-US" sz="2000" dirty="0">
                <a:latin typeface="Arial Narrow" panose="020B0606020202030204" pitchFamily="34" charset="0"/>
              </a:rPr>
              <a:t> - 1);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dirty="0">
              <a:latin typeface="Arial Narrow" panose="020B0606020202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>
                <a:latin typeface="Arial Narrow" panose="020B0606020202030204" pitchFamily="34" charset="0"/>
              </a:rPr>
              <a:t>        if(</a:t>
            </a:r>
            <a:r>
              <a:rPr lang="en-US" sz="2000" dirty="0" err="1">
                <a:latin typeface="Arial Narrow" panose="020B0606020202030204" pitchFamily="34" charset="0"/>
              </a:rPr>
              <a:t>q_ResetBaseline</a:t>
            </a:r>
            <a:r>
              <a:rPr lang="en-US" sz="2000" dirty="0">
                <a:latin typeface="Arial Narrow" panose="020B0606020202030204" pitchFamily="34" charset="0"/>
              </a:rPr>
              <a:t> = '1')then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>
                <a:latin typeface="Arial Narrow" panose="020B0606020202030204" pitchFamily="34" charset="0"/>
              </a:rPr>
              <a:t>             </a:t>
            </a:r>
            <a:r>
              <a:rPr lang="en-US" sz="2000" dirty="0" err="1">
                <a:latin typeface="Arial Narrow" panose="020B0606020202030204" pitchFamily="34" charset="0"/>
              </a:rPr>
              <a:t>q_MeanAcc</a:t>
            </a:r>
            <a:r>
              <a:rPr lang="en-US" sz="2000" dirty="0">
                <a:latin typeface="Arial Narrow" panose="020B0606020202030204" pitchFamily="34" charset="0"/>
              </a:rPr>
              <a:t> &lt;= "00" &amp; </a:t>
            </a:r>
            <a:r>
              <a:rPr lang="en-US" sz="2000" dirty="0" err="1">
                <a:latin typeface="Arial Narrow" panose="020B0606020202030204" pitchFamily="34" charset="0"/>
              </a:rPr>
              <a:t>i_EventStream</a:t>
            </a:r>
            <a:r>
              <a:rPr lang="en-US" sz="2000" dirty="0">
                <a:latin typeface="Arial Narrow" panose="020B0606020202030204" pitchFamily="34" charset="0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>
                <a:latin typeface="Arial Narrow" panose="020B0606020202030204" pitchFamily="34" charset="0"/>
              </a:rPr>
              <a:t>        </a:t>
            </a:r>
            <a:r>
              <a:rPr lang="en-US" sz="2000" dirty="0" err="1">
                <a:latin typeface="Arial Narrow" panose="020B0606020202030204" pitchFamily="34" charset="0"/>
              </a:rPr>
              <a:t>elsif</a:t>
            </a:r>
            <a:r>
              <a:rPr lang="en-US" sz="2000" dirty="0">
                <a:latin typeface="Arial Narrow" panose="020B0606020202030204" pitchFamily="34" charset="0"/>
              </a:rPr>
              <a:t>(</a:t>
            </a:r>
            <a:r>
              <a:rPr lang="en-US" sz="2000" dirty="0" err="1">
                <a:latin typeface="Arial Narrow" panose="020B0606020202030204" pitchFamily="34" charset="0"/>
              </a:rPr>
              <a:t>q_MeanBaseline</a:t>
            </a:r>
            <a:r>
              <a:rPr lang="en-US" sz="2000" dirty="0">
                <a:latin typeface="Arial Narrow" panose="020B0606020202030204" pitchFamily="34" charset="0"/>
              </a:rPr>
              <a:t> = '1') then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>
                <a:latin typeface="Arial Narrow" panose="020B0606020202030204" pitchFamily="34" charset="0"/>
              </a:rPr>
              <a:t>             </a:t>
            </a:r>
            <a:r>
              <a:rPr lang="en-US" sz="2000" dirty="0" err="1">
                <a:latin typeface="Arial Narrow" panose="020B0606020202030204" pitchFamily="34" charset="0"/>
              </a:rPr>
              <a:t>q_MeanAcc</a:t>
            </a:r>
            <a:r>
              <a:rPr lang="en-US" sz="2000" dirty="0">
                <a:latin typeface="Arial Narrow" panose="020B0606020202030204" pitchFamily="34" charset="0"/>
              </a:rPr>
              <a:t> &lt;= </a:t>
            </a:r>
            <a:r>
              <a:rPr lang="en-US" sz="2000" dirty="0" err="1">
                <a:latin typeface="Arial Narrow" panose="020B0606020202030204" pitchFamily="34" charset="0"/>
              </a:rPr>
              <a:t>q_MeanAcc</a:t>
            </a:r>
            <a:r>
              <a:rPr lang="en-US" sz="2000" dirty="0">
                <a:latin typeface="Arial Narrow" panose="020B0606020202030204" pitchFamily="34" charset="0"/>
              </a:rPr>
              <a:t> + </a:t>
            </a:r>
            <a:r>
              <a:rPr lang="en-US" sz="2000" dirty="0" err="1">
                <a:latin typeface="Arial Narrow" panose="020B0606020202030204" pitchFamily="34" charset="0"/>
              </a:rPr>
              <a:t>i_EventStream</a:t>
            </a:r>
            <a:r>
              <a:rPr lang="en-US" sz="2000" dirty="0">
                <a:latin typeface="Arial Narrow" panose="020B0606020202030204" pitchFamily="34" charset="0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>
                <a:latin typeface="Arial Narrow" panose="020B0606020202030204" pitchFamily="34" charset="0"/>
              </a:rPr>
              <a:t>        end if;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>
                <a:latin typeface="Arial Narrow" panose="020B0606020202030204" pitchFamily="34" charset="0"/>
              </a:rPr>
              <a:t>    end if;</a:t>
            </a:r>
            <a:endParaRPr lang="en-US" sz="2000" dirty="0"/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/>
              <a:t>end process;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E3DA62-96CB-4D78-9F55-7FD66BEF12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707294"/>
            <a:ext cx="5472723" cy="823912"/>
          </a:xfrm>
        </p:spPr>
        <p:txBody>
          <a:bodyPr/>
          <a:lstStyle/>
          <a:p>
            <a:r>
              <a:rPr lang="en-US" dirty="0"/>
              <a:t>High Level Synthesis (C/C++)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BB10EF3-DC96-42C0-B4E9-FE25003688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662258"/>
            <a:ext cx="5472723" cy="3913472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fr-CA" sz="2000" dirty="0" err="1">
                <a:latin typeface="Arial Narrow" panose="020B0606020202030204" pitchFamily="34" charset="0"/>
              </a:rPr>
              <a:t>int</a:t>
            </a:r>
            <a:r>
              <a:rPr lang="fr-CA" sz="2000" dirty="0">
                <a:latin typeface="Arial Narrow" panose="020B0606020202030204" pitchFamily="34" charset="0"/>
              </a:rPr>
              <a:t> </a:t>
            </a:r>
            <a:r>
              <a:rPr lang="fr-CA" sz="2000" dirty="0" err="1">
                <a:latin typeface="Arial Narrow" panose="020B0606020202030204" pitchFamily="34" charset="0"/>
              </a:rPr>
              <a:t>BaseLineMean</a:t>
            </a:r>
            <a:r>
              <a:rPr lang="fr-CA" sz="2000" dirty="0">
                <a:latin typeface="Arial Narrow" panose="020B0606020202030204" pitchFamily="34" charset="0"/>
              </a:rPr>
              <a:t>(</a:t>
            </a:r>
            <a:r>
              <a:rPr lang="fr-CA" sz="2000" dirty="0" err="1">
                <a:latin typeface="Arial Narrow" panose="020B0606020202030204" pitchFamily="34" charset="0"/>
              </a:rPr>
              <a:t>int</a:t>
            </a:r>
            <a:r>
              <a:rPr lang="fr-CA" sz="2000" dirty="0">
                <a:latin typeface="Arial Narrow" panose="020B0606020202030204" pitchFamily="34" charset="0"/>
              </a:rPr>
              <a:t> </a:t>
            </a:r>
            <a:r>
              <a:rPr lang="fr-CA" sz="2000" dirty="0" err="1">
                <a:latin typeface="Arial Narrow" panose="020B0606020202030204" pitchFamily="34" charset="0"/>
              </a:rPr>
              <a:t>Samples</a:t>
            </a:r>
            <a:r>
              <a:rPr lang="fr-CA" sz="2000" dirty="0">
                <a:latin typeface="Arial Narrow" panose="020B0606020202030204" pitchFamily="34" charset="0"/>
              </a:rPr>
              <a:t>[], </a:t>
            </a:r>
            <a:r>
              <a:rPr lang="fr-CA" sz="2000" dirty="0" err="1">
                <a:latin typeface="Arial Narrow" panose="020B0606020202030204" pitchFamily="34" charset="0"/>
              </a:rPr>
              <a:t>int</a:t>
            </a:r>
            <a:r>
              <a:rPr lang="fr-CA" sz="2000" dirty="0">
                <a:latin typeface="Arial Narrow" panose="020B0606020202030204" pitchFamily="34" charset="0"/>
              </a:rPr>
              <a:t> </a:t>
            </a:r>
            <a:r>
              <a:rPr lang="fr-CA" sz="2000" dirty="0" err="1">
                <a:latin typeface="Arial Narrow" panose="020B0606020202030204" pitchFamily="34" charset="0"/>
              </a:rPr>
              <a:t>ReturnSamples</a:t>
            </a:r>
            <a:r>
              <a:rPr lang="fr-CA" sz="2000" dirty="0">
                <a:latin typeface="Arial Narrow" panose="020B0606020202030204" pitchFamily="34" charset="0"/>
              </a:rPr>
              <a:t>[])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fr-CA" sz="2000" dirty="0">
                <a:latin typeface="Arial Narrow" panose="020B0606020202030204" pitchFamily="34" charset="0"/>
              </a:rPr>
              <a:t>{</a:t>
            </a:r>
            <a:endParaRPr lang="en-US" sz="2000" dirty="0">
              <a:latin typeface="Arial Narrow" panose="020B0606020202030204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000" dirty="0">
                <a:latin typeface="Arial Narrow" panose="020B0606020202030204" pitchFamily="34" charset="0"/>
              </a:rPr>
              <a:t>        </a:t>
            </a:r>
            <a:r>
              <a:rPr lang="en-US" sz="2000" dirty="0" err="1">
                <a:latin typeface="Arial Narrow" panose="020B0606020202030204" pitchFamily="34" charset="0"/>
              </a:rPr>
              <a:t>int</a:t>
            </a:r>
            <a:r>
              <a:rPr lang="en-US" sz="2000" dirty="0">
                <a:latin typeface="Arial Narrow" panose="020B0606020202030204" pitchFamily="34" charset="0"/>
              </a:rPr>
              <a:t> Mean = 0;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000" dirty="0">
                <a:latin typeface="Arial Narrow" panose="020B0606020202030204" pitchFamily="34" charset="0"/>
              </a:rPr>
              <a:t>        for(</a:t>
            </a:r>
            <a:r>
              <a:rPr lang="en-US" sz="2000" dirty="0" err="1">
                <a:latin typeface="Arial Narrow" panose="020B0606020202030204" pitchFamily="34" charset="0"/>
              </a:rPr>
              <a:t>int</a:t>
            </a:r>
            <a:r>
              <a:rPr lang="en-US" sz="2000" dirty="0">
                <a:latin typeface="Arial Narrow" panose="020B0606020202030204" pitchFamily="34" charset="0"/>
              </a:rPr>
              <a:t> x= 0 ; x &lt; SAMPLE_COUNT; x++)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000" dirty="0">
                <a:latin typeface="Arial Narrow" panose="020B0606020202030204" pitchFamily="34" charset="0"/>
              </a:rPr>
              <a:t>        {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000" dirty="0">
                <a:latin typeface="Arial Narrow" panose="020B0606020202030204" pitchFamily="34" charset="0"/>
              </a:rPr>
              <a:t>	if(x &lt; 4) Mean += Samples[x];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000" dirty="0">
                <a:latin typeface="Arial Narrow" panose="020B0606020202030204" pitchFamily="34" charset="0"/>
              </a:rPr>
              <a:t>	</a:t>
            </a:r>
            <a:r>
              <a:rPr lang="en-US" sz="2000" dirty="0" err="1">
                <a:latin typeface="Arial Narrow" panose="020B0606020202030204" pitchFamily="34" charset="0"/>
              </a:rPr>
              <a:t>ReturnSamples</a:t>
            </a:r>
            <a:r>
              <a:rPr lang="en-US" sz="2000" dirty="0">
                <a:latin typeface="Arial Narrow" panose="020B0606020202030204" pitchFamily="34" charset="0"/>
              </a:rPr>
              <a:t>[x] = Samples[x];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000" dirty="0">
                <a:latin typeface="Arial Narrow" panose="020B0606020202030204" pitchFamily="34" charset="0"/>
              </a:rPr>
              <a:t>        }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000" dirty="0">
                <a:latin typeface="Arial Narrow" panose="020B0606020202030204" pitchFamily="34" charset="0"/>
              </a:rPr>
              <a:t>        Mean &gt;&gt;= 2;       // divide by 4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000" dirty="0">
                <a:latin typeface="Arial Narrow" panose="020B0606020202030204" pitchFamily="34" charset="0"/>
              </a:rPr>
              <a:t>        return Mean;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000" dirty="0">
                <a:latin typeface="Arial Narrow" panose="020B0606020202030204" pitchFamily="34" charset="0"/>
              </a:rPr>
              <a:t>}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40B27A8-959B-4863-8B96-670A496A01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is High Level Synthesis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3039EC6-61A4-45A7-B10B-CBDEA5216556}"/>
              </a:ext>
            </a:extLst>
          </p:cNvPr>
          <p:cNvSpPr txBox="1"/>
          <p:nvPr/>
        </p:nvSpPr>
        <p:spPr>
          <a:xfrm>
            <a:off x="1423902" y="5229726"/>
            <a:ext cx="426161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/>
              <a:t>Additional declarations and </a:t>
            </a:r>
            <a:br>
              <a:rPr lang="en-CA" sz="2800" dirty="0"/>
            </a:br>
            <a:r>
              <a:rPr lang="en-CA" sz="2800" dirty="0"/>
              <a:t>flow control sections</a:t>
            </a:r>
          </a:p>
        </p:txBody>
      </p:sp>
      <p:sp>
        <p:nvSpPr>
          <p:cNvPr id="12" name="Espace réservé du pied de page 11">
            <a:extLst>
              <a:ext uri="{FF2B5EF4-FFF2-40B4-BE49-F238E27FC236}">
                <a16:creationId xmlns:a16="http://schemas.microsoft.com/office/drawing/2014/main" id="{050DD9B6-3FD9-45DE-9B56-B1BA705DB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IEEE NPSS Real Time Conference 2018 - Williamsburg</a:t>
            </a:r>
          </a:p>
        </p:txBody>
      </p:sp>
      <p:sp>
        <p:nvSpPr>
          <p:cNvPr id="13" name="Espace réservé du numéro de diapositive 12">
            <a:extLst>
              <a:ext uri="{FF2B5EF4-FFF2-40B4-BE49-F238E27FC236}">
                <a16:creationId xmlns:a16="http://schemas.microsoft.com/office/drawing/2014/main" id="{46650D91-7D93-43F0-9580-35EF90E50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3</a:t>
            </a:fld>
            <a:endParaRPr lang="en-US"/>
          </a:p>
        </p:txBody>
      </p:sp>
      <p:sp>
        <p:nvSpPr>
          <p:cNvPr id="10" name="Espace réservé du texte 19">
            <a:extLst>
              <a:ext uri="{FF2B5EF4-FFF2-40B4-BE49-F238E27FC236}">
                <a16:creationId xmlns:a16="http://schemas.microsoft.com/office/drawing/2014/main" id="{4CACFFFB-8B2F-414B-990A-E82BFC0D198C}"/>
              </a:ext>
            </a:extLst>
          </p:cNvPr>
          <p:cNvSpPr txBox="1">
            <a:spLocks/>
          </p:cNvSpPr>
          <p:nvPr/>
        </p:nvSpPr>
        <p:spPr>
          <a:xfrm>
            <a:off x="6172200" y="1101189"/>
            <a:ext cx="5472723" cy="823912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Example process:</a:t>
            </a:r>
          </a:p>
          <a:p>
            <a:r>
              <a:rPr lang="en-CA" dirty="0"/>
              <a:t>Average of first 4 samples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36B33E59-5A89-4AE4-A789-D24857B5A56B}"/>
              </a:ext>
            </a:extLst>
          </p:cNvPr>
          <p:cNvGrpSpPr/>
          <p:nvPr/>
        </p:nvGrpSpPr>
        <p:grpSpPr>
          <a:xfrm>
            <a:off x="6708700" y="2443830"/>
            <a:ext cx="4399722" cy="2878378"/>
            <a:chOff x="6347790" y="2388753"/>
            <a:chExt cx="4399722" cy="2878378"/>
          </a:xfrm>
        </p:grpSpPr>
        <p:sp>
          <p:nvSpPr>
            <p:cNvPr id="14" name="Flèche : droite 13">
              <a:extLst>
                <a:ext uri="{FF2B5EF4-FFF2-40B4-BE49-F238E27FC236}">
                  <a16:creationId xmlns:a16="http://schemas.microsoft.com/office/drawing/2014/main" id="{7B099A1C-D039-4D65-B924-DAD85EDD4EA2}"/>
                </a:ext>
              </a:extLst>
            </p:cNvPr>
            <p:cNvSpPr/>
            <p:nvPr/>
          </p:nvSpPr>
          <p:spPr>
            <a:xfrm>
              <a:off x="6347790" y="2906644"/>
              <a:ext cx="4399722" cy="543339"/>
            </a:xfrm>
            <a:prstGeom prst="rightArrow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b="1" dirty="0"/>
                <a:t> Sample Stream</a:t>
              </a:r>
            </a:p>
          </p:txBody>
        </p:sp>
        <p:sp>
          <p:nvSpPr>
            <p:cNvPr id="15" name="Flèche : angle droit 14">
              <a:extLst>
                <a:ext uri="{FF2B5EF4-FFF2-40B4-BE49-F238E27FC236}">
                  <a16:creationId xmlns:a16="http://schemas.microsoft.com/office/drawing/2014/main" id="{621B4DC7-32E1-4C1E-B829-D61ABC0A54E1}"/>
                </a:ext>
              </a:extLst>
            </p:cNvPr>
            <p:cNvSpPr/>
            <p:nvPr/>
          </p:nvSpPr>
          <p:spPr>
            <a:xfrm rot="5400000">
              <a:off x="6520069" y="3472817"/>
              <a:ext cx="1094020" cy="749464"/>
            </a:xfrm>
            <a:prstGeom prst="bentUpArrow">
              <a:avLst>
                <a:gd name="adj1" fmla="val 16527"/>
                <a:gd name="adj2" fmla="val 25000"/>
                <a:gd name="adj3" fmla="val 25000"/>
              </a:avLst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b="1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6345086-A994-4845-9D11-17B40912766C}"/>
                </a:ext>
              </a:extLst>
            </p:cNvPr>
            <p:cNvSpPr/>
            <p:nvPr/>
          </p:nvSpPr>
          <p:spPr>
            <a:xfrm>
              <a:off x="8163338" y="3725931"/>
              <a:ext cx="384313" cy="1103603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CA" b="1" dirty="0"/>
                <a:t>10 bit</a:t>
              </a:r>
            </a:p>
          </p:txBody>
        </p:sp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58E74C55-BE09-48E0-A058-93FD852B6CE5}"/>
                </a:ext>
              </a:extLst>
            </p:cNvPr>
            <p:cNvGrpSpPr/>
            <p:nvPr/>
          </p:nvGrpSpPr>
          <p:grpSpPr>
            <a:xfrm>
              <a:off x="7441811" y="3893931"/>
              <a:ext cx="682763" cy="662607"/>
              <a:chOff x="4217366" y="3658981"/>
              <a:chExt cx="682763" cy="662607"/>
            </a:xfrm>
          </p:grpSpPr>
          <p:sp>
            <p:nvSpPr>
              <p:cNvPr id="23" name="Ellipse 22">
                <a:extLst>
                  <a:ext uri="{FF2B5EF4-FFF2-40B4-BE49-F238E27FC236}">
                    <a16:creationId xmlns:a16="http://schemas.microsoft.com/office/drawing/2014/main" id="{B3AA3D8D-58BC-435A-A944-FA1C6CB52037}"/>
                  </a:ext>
                </a:extLst>
              </p:cNvPr>
              <p:cNvSpPr/>
              <p:nvPr/>
            </p:nvSpPr>
            <p:spPr>
              <a:xfrm>
                <a:off x="4217366" y="3658981"/>
                <a:ext cx="682763" cy="662607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4" name="Croix 23">
                <a:extLst>
                  <a:ext uri="{FF2B5EF4-FFF2-40B4-BE49-F238E27FC236}">
                    <a16:creationId xmlns:a16="http://schemas.microsoft.com/office/drawing/2014/main" id="{736D1F43-E3C3-4411-BD65-349EBA5FB4DB}"/>
                  </a:ext>
                </a:extLst>
              </p:cNvPr>
              <p:cNvSpPr/>
              <p:nvPr/>
            </p:nvSpPr>
            <p:spPr>
              <a:xfrm>
                <a:off x="4340086" y="3776870"/>
                <a:ext cx="437324" cy="426830"/>
              </a:xfrm>
              <a:prstGeom prst="plus">
                <a:avLst>
                  <a:gd name="adj" fmla="val 40411"/>
                </a:avLst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18" name="Flèche : demi-tour 17">
              <a:extLst>
                <a:ext uri="{FF2B5EF4-FFF2-40B4-BE49-F238E27FC236}">
                  <a16:creationId xmlns:a16="http://schemas.microsoft.com/office/drawing/2014/main" id="{BE210001-6020-4CCE-A993-B91F859CC01F}"/>
                </a:ext>
              </a:extLst>
            </p:cNvPr>
            <p:cNvSpPr/>
            <p:nvPr/>
          </p:nvSpPr>
          <p:spPr>
            <a:xfrm rot="10800000">
              <a:off x="7564530" y="4271382"/>
              <a:ext cx="1309508" cy="995749"/>
            </a:xfrm>
            <a:prstGeom prst="uturnArrow">
              <a:avLst>
                <a:gd name="adj1" fmla="val 13507"/>
                <a:gd name="adj2" fmla="val 25000"/>
                <a:gd name="adj3" fmla="val 25000"/>
                <a:gd name="adj4" fmla="val 43750"/>
                <a:gd name="adj5" fmla="val 72130"/>
              </a:avLst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b="1">
                <a:solidFill>
                  <a:schemeClr val="tx1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126B9A4-EE5F-4EAF-AA7E-31C2516C209D}"/>
                </a:ext>
              </a:extLst>
            </p:cNvPr>
            <p:cNvSpPr/>
            <p:nvPr/>
          </p:nvSpPr>
          <p:spPr>
            <a:xfrm>
              <a:off x="9398664" y="3725931"/>
              <a:ext cx="384313" cy="1103603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CA" b="1" dirty="0"/>
                <a:t>8 bit MSB</a:t>
              </a:r>
            </a:p>
          </p:txBody>
        </p:sp>
        <p:sp>
          <p:nvSpPr>
            <p:cNvPr id="20" name="Flèche : droite 19">
              <a:extLst>
                <a:ext uri="{FF2B5EF4-FFF2-40B4-BE49-F238E27FC236}">
                  <a16:creationId xmlns:a16="http://schemas.microsoft.com/office/drawing/2014/main" id="{95515ECE-F163-4D3B-A1D3-D975B697BE09}"/>
                </a:ext>
              </a:extLst>
            </p:cNvPr>
            <p:cNvSpPr/>
            <p:nvPr/>
          </p:nvSpPr>
          <p:spPr>
            <a:xfrm>
              <a:off x="8547651" y="3998455"/>
              <a:ext cx="851013" cy="406193"/>
            </a:xfrm>
            <a:prstGeom prst="rightArrow">
              <a:avLst>
                <a:gd name="adj1" fmla="val 29782"/>
                <a:gd name="adj2" fmla="val 54833"/>
              </a:avLst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b="1"/>
            </a:p>
          </p:txBody>
        </p:sp>
        <p:sp>
          <p:nvSpPr>
            <p:cNvPr id="21" name="Rectangle : coins arrondis 20">
              <a:extLst>
                <a:ext uri="{FF2B5EF4-FFF2-40B4-BE49-F238E27FC236}">
                  <a16:creationId xmlns:a16="http://schemas.microsoft.com/office/drawing/2014/main" id="{8E16A3F4-D352-415E-A902-2A4BA6C5F679}"/>
                </a:ext>
              </a:extLst>
            </p:cNvPr>
            <p:cNvSpPr/>
            <p:nvPr/>
          </p:nvSpPr>
          <p:spPr>
            <a:xfrm>
              <a:off x="7564530" y="2388753"/>
              <a:ext cx="1784350" cy="542925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b="1" dirty="0"/>
                <a:t>Flow Control</a:t>
              </a:r>
            </a:p>
          </p:txBody>
        </p:sp>
        <p:sp>
          <p:nvSpPr>
            <p:cNvPr id="22" name="Flèche : droite 21">
              <a:extLst>
                <a:ext uri="{FF2B5EF4-FFF2-40B4-BE49-F238E27FC236}">
                  <a16:creationId xmlns:a16="http://schemas.microsoft.com/office/drawing/2014/main" id="{2C426C28-2BDB-45F0-B98F-ED5ED43D2132}"/>
                </a:ext>
              </a:extLst>
            </p:cNvPr>
            <p:cNvSpPr/>
            <p:nvPr/>
          </p:nvSpPr>
          <p:spPr>
            <a:xfrm>
              <a:off x="9782977" y="3998455"/>
              <a:ext cx="851013" cy="406193"/>
            </a:xfrm>
            <a:prstGeom prst="rightArrow">
              <a:avLst>
                <a:gd name="adj1" fmla="val 29782"/>
                <a:gd name="adj2" fmla="val 54833"/>
              </a:avLst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b="1"/>
            </a:p>
          </p:txBody>
        </p:sp>
      </p:grpSp>
      <p:sp>
        <p:nvSpPr>
          <p:cNvPr id="25" name="ZoneTexte 24">
            <a:extLst>
              <a:ext uri="{FF2B5EF4-FFF2-40B4-BE49-F238E27FC236}">
                <a16:creationId xmlns:a16="http://schemas.microsoft.com/office/drawing/2014/main" id="{FF468B19-7509-4454-8EC8-CB2111CD74AA}"/>
              </a:ext>
            </a:extLst>
          </p:cNvPr>
          <p:cNvSpPr txBox="1"/>
          <p:nvPr/>
        </p:nvSpPr>
        <p:spPr>
          <a:xfrm>
            <a:off x="6096000" y="5570401"/>
            <a:ext cx="55415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/>
              <a:t>Additional directives to HLS compiler</a:t>
            </a:r>
          </a:p>
        </p:txBody>
      </p:sp>
    </p:spTree>
    <p:extLst>
      <p:ext uri="{BB962C8B-B14F-4D97-AF65-F5344CB8AC3E}">
        <p14:creationId xmlns:p14="http://schemas.microsoft.com/office/powerpoint/2010/main" val="2489453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4" grpId="0" build="p"/>
      <p:bldP spid="5" grpId="0" uiExpand="1" build="p"/>
      <p:bldP spid="7" grpId="0"/>
      <p:bldP spid="10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719589A-C27B-467C-B06B-68D014994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Appropriate for HEP designs?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02B04EB-70ED-4668-855A-1A60E07000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Tutorial examples sound like a yes</a:t>
            </a:r>
          </a:p>
          <a:p>
            <a:pPr lvl="1"/>
            <a:r>
              <a:rPr lang="en-US" dirty="0"/>
              <a:t>What about real designs?</a:t>
            </a:r>
          </a:p>
          <a:p>
            <a:pPr lvl="1"/>
            <a:r>
              <a:rPr lang="en-US" dirty="0"/>
              <a:t>Compare with manual HDL?</a:t>
            </a:r>
          </a:p>
          <a:p>
            <a:r>
              <a:rPr lang="en-US" dirty="0"/>
              <a:t> Recreate parts of past designs</a:t>
            </a:r>
          </a:p>
          <a:p>
            <a:pPr lvl="1"/>
            <a:r>
              <a:rPr lang="en-US" dirty="0"/>
              <a:t>Extensive logs, reports and code available</a:t>
            </a:r>
          </a:p>
          <a:p>
            <a:pPr lvl="2"/>
            <a:r>
              <a:rPr lang="en-US" dirty="0"/>
              <a:t>Design time in man-hours</a:t>
            </a:r>
          </a:p>
          <a:p>
            <a:pPr lvl="2"/>
            <a:r>
              <a:rPr lang="en-US" dirty="0"/>
              <a:t>Logic resource usage</a:t>
            </a:r>
          </a:p>
          <a:p>
            <a:pPr lvl="2"/>
            <a:r>
              <a:rPr lang="en-US" dirty="0"/>
              <a:t>Throughput</a:t>
            </a:r>
          </a:p>
          <a:p>
            <a:r>
              <a:rPr lang="en-US" dirty="0"/>
              <a:t>First contact account</a:t>
            </a:r>
          </a:p>
          <a:p>
            <a:pPr lvl="1"/>
            <a:r>
              <a:rPr lang="en-US" dirty="0"/>
              <a:t>Good prior FPGA/VHDL experience</a:t>
            </a:r>
          </a:p>
          <a:p>
            <a:pPr lvl="1"/>
            <a:r>
              <a:rPr lang="en-US" dirty="0"/>
              <a:t>No prior HLS experience whatsoever (only tutorials)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0910F4A-916D-430F-BE7B-BC4D7B424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IEEE NPSS Real Time Conference 2018 - Williamsburg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AA32F6A6-6C32-451B-9EB1-BC2BDF795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947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B0DA-6AFC-464B-A46D-B8A29AF97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1 : Crystal Identification for PET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B53C92-8E4D-4057-8DFE-A02C944191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65366" y="5292755"/>
            <a:ext cx="4004604" cy="488971"/>
          </a:xfrm>
        </p:spPr>
        <p:txBody>
          <a:bodyPr/>
          <a:lstStyle/>
          <a:p>
            <a:r>
              <a:rPr lang="en-US" dirty="0" err="1"/>
              <a:t>Tetrault</a:t>
            </a:r>
            <a:r>
              <a:rPr lang="en-US" dirty="0"/>
              <a:t> et al, TNS 2010</a:t>
            </a:r>
          </a:p>
        </p:txBody>
      </p:sp>
      <p:graphicFrame>
        <p:nvGraphicFramePr>
          <p:cNvPr id="5" name="Object 806">
            <a:extLst>
              <a:ext uri="{FF2B5EF4-FFF2-40B4-BE49-F238E27FC236}">
                <a16:creationId xmlns:a16="http://schemas.microsoft.com/office/drawing/2014/main" id="{F3E4C359-DD91-4C54-8A97-346E00C3E1D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9371367"/>
              </p:ext>
            </p:extLst>
          </p:nvPr>
        </p:nvGraphicFramePr>
        <p:xfrm>
          <a:off x="1088436" y="2334176"/>
          <a:ext cx="9686327" cy="27535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5" name="Visio" r:id="rId3" imgW="6601562" imgH="1876593" progId="Visio.Drawing.11">
                  <p:embed/>
                </p:oleObj>
              </mc:Choice>
              <mc:Fallback>
                <p:oleObj name="Visio" r:id="rId3" imgW="6601562" imgH="1876593" progId="Visio.Drawing.11">
                  <p:embed/>
                  <p:pic>
                    <p:nvPicPr>
                      <p:cNvPr id="3" name="Object 80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8436" y="2334176"/>
                        <a:ext cx="9686327" cy="275354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Forme libre : forme 6">
            <a:extLst>
              <a:ext uri="{FF2B5EF4-FFF2-40B4-BE49-F238E27FC236}">
                <a16:creationId xmlns:a16="http://schemas.microsoft.com/office/drawing/2014/main" id="{EA6A2D98-80ED-4975-9B6F-FC06BCCF823B}"/>
              </a:ext>
            </a:extLst>
          </p:cNvPr>
          <p:cNvSpPr/>
          <p:nvPr/>
        </p:nvSpPr>
        <p:spPr>
          <a:xfrm>
            <a:off x="3829878" y="2395873"/>
            <a:ext cx="3697357" cy="1524000"/>
          </a:xfrm>
          <a:custGeom>
            <a:avLst/>
            <a:gdLst>
              <a:gd name="connsiteX0" fmla="*/ 26505 w 3697357"/>
              <a:gd name="connsiteY0" fmla="*/ 1497496 h 1524000"/>
              <a:gd name="connsiteX1" fmla="*/ 26505 w 3697357"/>
              <a:gd name="connsiteY1" fmla="*/ 1497496 h 1524000"/>
              <a:gd name="connsiteX2" fmla="*/ 0 w 3697357"/>
              <a:gd name="connsiteY2" fmla="*/ 0 h 1524000"/>
              <a:gd name="connsiteX3" fmla="*/ 3697357 w 3697357"/>
              <a:gd name="connsiteY3" fmla="*/ 0 h 1524000"/>
              <a:gd name="connsiteX4" fmla="*/ 3697357 w 3697357"/>
              <a:gd name="connsiteY4" fmla="*/ 1378226 h 1524000"/>
              <a:gd name="connsiteX5" fmla="*/ 1669774 w 3697357"/>
              <a:gd name="connsiteY5" fmla="*/ 1378226 h 1524000"/>
              <a:gd name="connsiteX6" fmla="*/ 1669774 w 3697357"/>
              <a:gd name="connsiteY6" fmla="*/ 1524000 h 1524000"/>
              <a:gd name="connsiteX7" fmla="*/ 26505 w 3697357"/>
              <a:gd name="connsiteY7" fmla="*/ 1497496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97357" h="1524000">
                <a:moveTo>
                  <a:pt x="26505" y="1497496"/>
                </a:moveTo>
                <a:lnTo>
                  <a:pt x="26505" y="1497496"/>
                </a:lnTo>
                <a:lnTo>
                  <a:pt x="0" y="0"/>
                </a:lnTo>
                <a:lnTo>
                  <a:pt x="3697357" y="0"/>
                </a:lnTo>
                <a:lnTo>
                  <a:pt x="3697357" y="1378226"/>
                </a:lnTo>
                <a:lnTo>
                  <a:pt x="1669774" y="1378226"/>
                </a:lnTo>
                <a:lnTo>
                  <a:pt x="1669774" y="1524000"/>
                </a:lnTo>
                <a:lnTo>
                  <a:pt x="26505" y="1497496"/>
                </a:lnTo>
                <a:close/>
              </a:path>
            </a:pathLst>
          </a:cu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14DF8368-8833-4483-A367-DB694A8A3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IEEE NPSS Real Time Conference 2018 - Williamsburg</a:t>
            </a:r>
          </a:p>
        </p:txBody>
      </p:sp>
      <p:sp>
        <p:nvSpPr>
          <p:cNvPr id="17" name="Espace réservé du numéro de diapositive 16">
            <a:extLst>
              <a:ext uri="{FF2B5EF4-FFF2-40B4-BE49-F238E27FC236}">
                <a16:creationId xmlns:a16="http://schemas.microsoft.com/office/drawing/2014/main" id="{3D3CCCA7-9A45-41BE-9949-E65607C2F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5</a:t>
            </a:fld>
            <a:endParaRPr lang="en-US"/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648C68DC-42CA-4CD7-AB3B-346E07D01A90}"/>
              </a:ext>
            </a:extLst>
          </p:cNvPr>
          <p:cNvSpPr/>
          <p:nvPr/>
        </p:nvSpPr>
        <p:spPr>
          <a:xfrm>
            <a:off x="371586" y="1310111"/>
            <a:ext cx="1266092" cy="689317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/>
              <a:t>Detector</a:t>
            </a:r>
          </a:p>
        </p:txBody>
      </p:sp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D5A0FCB9-1E81-4744-96A0-E12924373EF7}"/>
              </a:ext>
            </a:extLst>
          </p:cNvPr>
          <p:cNvSpPr/>
          <p:nvPr/>
        </p:nvSpPr>
        <p:spPr>
          <a:xfrm>
            <a:off x="3653377" y="1301263"/>
            <a:ext cx="1209822" cy="707012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/>
              <a:t>Lv1 Trigger</a:t>
            </a:r>
          </a:p>
        </p:txBody>
      </p:sp>
      <p:sp>
        <p:nvSpPr>
          <p:cNvPr id="24" name="Rectangle : coins arrondis 23">
            <a:extLst>
              <a:ext uri="{FF2B5EF4-FFF2-40B4-BE49-F238E27FC236}">
                <a16:creationId xmlns:a16="http://schemas.microsoft.com/office/drawing/2014/main" id="{D7ED4F5F-F835-44D8-9C91-CADC0565F0CC}"/>
              </a:ext>
            </a:extLst>
          </p:cNvPr>
          <p:cNvSpPr/>
          <p:nvPr/>
        </p:nvSpPr>
        <p:spPr>
          <a:xfrm>
            <a:off x="5341994" y="1301263"/>
            <a:ext cx="1355466" cy="707012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/>
              <a:t>Sample Processing</a:t>
            </a:r>
          </a:p>
        </p:txBody>
      </p:sp>
      <p:sp>
        <p:nvSpPr>
          <p:cNvPr id="26" name="Rectangle : coins arrondis 25">
            <a:extLst>
              <a:ext uri="{FF2B5EF4-FFF2-40B4-BE49-F238E27FC236}">
                <a16:creationId xmlns:a16="http://schemas.microsoft.com/office/drawing/2014/main" id="{67DB15EF-F8E9-4C3D-9A8C-E382F74842F8}"/>
              </a:ext>
            </a:extLst>
          </p:cNvPr>
          <p:cNvSpPr/>
          <p:nvPr/>
        </p:nvSpPr>
        <p:spPr>
          <a:xfrm>
            <a:off x="7304263" y="1301263"/>
            <a:ext cx="1355466" cy="707012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/>
              <a:t>Lv2 Trigger</a:t>
            </a:r>
          </a:p>
        </p:txBody>
      </p:sp>
      <p:sp>
        <p:nvSpPr>
          <p:cNvPr id="27" name="Rectangle : coins arrondis 26">
            <a:extLst>
              <a:ext uri="{FF2B5EF4-FFF2-40B4-BE49-F238E27FC236}">
                <a16:creationId xmlns:a16="http://schemas.microsoft.com/office/drawing/2014/main" id="{3C5CA7FB-61EE-476D-BD9A-EC833CFF4F87}"/>
              </a:ext>
            </a:extLst>
          </p:cNvPr>
          <p:cNvSpPr/>
          <p:nvPr/>
        </p:nvSpPr>
        <p:spPr>
          <a:xfrm>
            <a:off x="1991497" y="1301263"/>
            <a:ext cx="1209822" cy="707012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/>
              <a:t>ADC</a:t>
            </a:r>
          </a:p>
        </p:txBody>
      </p:sp>
      <p:sp>
        <p:nvSpPr>
          <p:cNvPr id="28" name="Rectangle : coins arrondis 27">
            <a:extLst>
              <a:ext uri="{FF2B5EF4-FFF2-40B4-BE49-F238E27FC236}">
                <a16:creationId xmlns:a16="http://schemas.microsoft.com/office/drawing/2014/main" id="{946AD1A0-B0AD-4AC7-90F0-BAFD422AF280}"/>
              </a:ext>
            </a:extLst>
          </p:cNvPr>
          <p:cNvSpPr/>
          <p:nvPr/>
        </p:nvSpPr>
        <p:spPr>
          <a:xfrm>
            <a:off x="9273573" y="1301263"/>
            <a:ext cx="1853971" cy="707012"/>
          </a:xfrm>
          <a:prstGeom prst="roundRect">
            <a:avLst/>
          </a:prstGeom>
          <a:gradFill flip="none" rotWithShape="1">
            <a:gsLst>
              <a:gs pos="92000">
                <a:srgbClr val="92D050"/>
              </a:gs>
              <a:gs pos="0">
                <a:schemeClr val="accent5">
                  <a:lumMod val="7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Downstream consumers…</a:t>
            </a:r>
          </a:p>
        </p:txBody>
      </p: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C31F1917-CCD1-4494-BD6E-3A1513C4AD9F}"/>
              </a:ext>
            </a:extLst>
          </p:cNvPr>
          <p:cNvCxnSpPr>
            <a:stCxn id="27" idx="2"/>
          </p:cNvCxnSpPr>
          <p:nvPr/>
        </p:nvCxnSpPr>
        <p:spPr>
          <a:xfrm flipH="1">
            <a:off x="1637678" y="2008275"/>
            <a:ext cx="958730" cy="499245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2749A56A-14DE-4EEA-B693-3ACB78C8202C}"/>
              </a:ext>
            </a:extLst>
          </p:cNvPr>
          <p:cNvCxnSpPr>
            <a:cxnSpLocks/>
          </p:cNvCxnSpPr>
          <p:nvPr/>
        </p:nvCxnSpPr>
        <p:spPr>
          <a:xfrm>
            <a:off x="578874" y="2008275"/>
            <a:ext cx="509562" cy="1373944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3D923CB9-8D64-462C-90C0-FB53978EC10C}"/>
              </a:ext>
            </a:extLst>
          </p:cNvPr>
          <p:cNvCxnSpPr>
            <a:stCxn id="20" idx="2"/>
          </p:cNvCxnSpPr>
          <p:nvPr/>
        </p:nvCxnSpPr>
        <p:spPr>
          <a:xfrm flipH="1">
            <a:off x="3435177" y="2008275"/>
            <a:ext cx="823111" cy="1373944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54FEBA14-5A23-4C16-ADD7-A2CC10B06409}"/>
              </a:ext>
            </a:extLst>
          </p:cNvPr>
          <p:cNvCxnSpPr>
            <a:cxnSpLocks/>
            <a:stCxn id="24" idx="2"/>
          </p:cNvCxnSpPr>
          <p:nvPr/>
        </p:nvCxnSpPr>
        <p:spPr>
          <a:xfrm>
            <a:off x="6019727" y="2008275"/>
            <a:ext cx="677733" cy="639548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1304AD72-0C1E-4A48-A4CC-24FBB47440B1}"/>
              </a:ext>
            </a:extLst>
          </p:cNvPr>
          <p:cNvCxnSpPr>
            <a:cxnSpLocks/>
          </p:cNvCxnSpPr>
          <p:nvPr/>
        </p:nvCxnSpPr>
        <p:spPr>
          <a:xfrm>
            <a:off x="8284285" y="1994207"/>
            <a:ext cx="174614" cy="401666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avec flèche 42">
            <a:extLst>
              <a:ext uri="{FF2B5EF4-FFF2-40B4-BE49-F238E27FC236}">
                <a16:creationId xmlns:a16="http://schemas.microsoft.com/office/drawing/2014/main" id="{0EAE3897-9D43-46E4-BE80-C26529B7BAF5}"/>
              </a:ext>
            </a:extLst>
          </p:cNvPr>
          <p:cNvCxnSpPr>
            <a:stCxn id="26" idx="2"/>
          </p:cNvCxnSpPr>
          <p:nvPr/>
        </p:nvCxnSpPr>
        <p:spPr>
          <a:xfrm flipH="1">
            <a:off x="7304263" y="2008275"/>
            <a:ext cx="677733" cy="1911598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>
            <a:extLst>
              <a:ext uri="{FF2B5EF4-FFF2-40B4-BE49-F238E27FC236}">
                <a16:creationId xmlns:a16="http://schemas.microsoft.com/office/drawing/2014/main" id="{09C6EE26-F89B-4916-A9A9-ACF063768EA6}"/>
              </a:ext>
            </a:extLst>
          </p:cNvPr>
          <p:cNvCxnSpPr>
            <a:cxnSpLocks/>
            <a:stCxn id="24" idx="2"/>
          </p:cNvCxnSpPr>
          <p:nvPr/>
        </p:nvCxnSpPr>
        <p:spPr>
          <a:xfrm flipH="1">
            <a:off x="5097057" y="2008275"/>
            <a:ext cx="922670" cy="1463076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avec flèche 44">
            <a:extLst>
              <a:ext uri="{FF2B5EF4-FFF2-40B4-BE49-F238E27FC236}">
                <a16:creationId xmlns:a16="http://schemas.microsoft.com/office/drawing/2014/main" id="{46A6DFFE-6CF6-4C9A-810F-731985C676D5}"/>
              </a:ext>
            </a:extLst>
          </p:cNvPr>
          <p:cNvCxnSpPr>
            <a:cxnSpLocks/>
            <a:stCxn id="24" idx="2"/>
          </p:cNvCxnSpPr>
          <p:nvPr/>
        </p:nvCxnSpPr>
        <p:spPr>
          <a:xfrm>
            <a:off x="6019727" y="2008275"/>
            <a:ext cx="478795" cy="1225462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avec flèche 45">
            <a:extLst>
              <a:ext uri="{FF2B5EF4-FFF2-40B4-BE49-F238E27FC236}">
                <a16:creationId xmlns:a16="http://schemas.microsoft.com/office/drawing/2014/main" id="{497A02F9-83EA-4A99-A753-03BA6DFD6DEC}"/>
              </a:ext>
            </a:extLst>
          </p:cNvPr>
          <p:cNvCxnSpPr>
            <a:cxnSpLocks/>
            <a:stCxn id="24" idx="2"/>
          </p:cNvCxnSpPr>
          <p:nvPr/>
        </p:nvCxnSpPr>
        <p:spPr>
          <a:xfrm flipH="1">
            <a:off x="4862314" y="2008275"/>
            <a:ext cx="1157413" cy="639548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46">
            <a:extLst>
              <a:ext uri="{FF2B5EF4-FFF2-40B4-BE49-F238E27FC236}">
                <a16:creationId xmlns:a16="http://schemas.microsoft.com/office/drawing/2014/main" id="{F0626589-2D65-45D6-A796-CE2DAD621708}"/>
              </a:ext>
            </a:extLst>
          </p:cNvPr>
          <p:cNvCxnSpPr>
            <a:cxnSpLocks/>
            <a:stCxn id="24" idx="2"/>
          </p:cNvCxnSpPr>
          <p:nvPr/>
        </p:nvCxnSpPr>
        <p:spPr>
          <a:xfrm>
            <a:off x="6019727" y="2008275"/>
            <a:ext cx="233858" cy="1524773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avec flèche 57">
            <a:extLst>
              <a:ext uri="{FF2B5EF4-FFF2-40B4-BE49-F238E27FC236}">
                <a16:creationId xmlns:a16="http://schemas.microsoft.com/office/drawing/2014/main" id="{FE5EC147-3560-40CD-B86C-BF6FD35344C6}"/>
              </a:ext>
            </a:extLst>
          </p:cNvPr>
          <p:cNvCxnSpPr>
            <a:cxnSpLocks/>
            <a:stCxn id="24" idx="2"/>
          </p:cNvCxnSpPr>
          <p:nvPr/>
        </p:nvCxnSpPr>
        <p:spPr>
          <a:xfrm flipH="1">
            <a:off x="4973214" y="2008275"/>
            <a:ext cx="1046513" cy="1097951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3678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312746BD-42D1-4D2C-ACC4-6ADC00A80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Design Methodology</a:t>
            </a:r>
          </a:p>
        </p:txBody>
      </p:sp>
      <p:sp>
        <p:nvSpPr>
          <p:cNvPr id="25" name="Espace réservé du pied de page 24">
            <a:extLst>
              <a:ext uri="{FF2B5EF4-FFF2-40B4-BE49-F238E27FC236}">
                <a16:creationId xmlns:a16="http://schemas.microsoft.com/office/drawing/2014/main" id="{6E8E1510-9E6F-40C8-A2D7-14B3D108F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IEEE NPSS Real Time Conference 2018 - Williamsburg</a:t>
            </a:r>
          </a:p>
        </p:txBody>
      </p:sp>
      <p:sp>
        <p:nvSpPr>
          <p:cNvPr id="26" name="Espace réservé du numéro de diapositive 25">
            <a:extLst>
              <a:ext uri="{FF2B5EF4-FFF2-40B4-BE49-F238E27FC236}">
                <a16:creationId xmlns:a16="http://schemas.microsoft.com/office/drawing/2014/main" id="{7526028D-D2BA-4E74-B488-28BACFA64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EC379225-9EE2-47EC-8CE3-5C95B091B559}"/>
              </a:ext>
            </a:extLst>
          </p:cNvPr>
          <p:cNvSpPr txBox="1"/>
          <p:nvPr/>
        </p:nvSpPr>
        <p:spPr>
          <a:xfrm>
            <a:off x="619460" y="1449294"/>
            <a:ext cx="10746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err="1"/>
              <a:t>Matlab</a:t>
            </a:r>
            <a:endParaRPr lang="en-CA" sz="2400" dirty="0"/>
          </a:p>
        </p:txBody>
      </p:sp>
      <p:cxnSp>
        <p:nvCxnSpPr>
          <p:cNvPr id="16" name="Connecteur : en angle 15">
            <a:extLst>
              <a:ext uri="{FF2B5EF4-FFF2-40B4-BE49-F238E27FC236}">
                <a16:creationId xmlns:a16="http://schemas.microsoft.com/office/drawing/2014/main" id="{DB3ECC36-16D1-4A9B-AFF0-7145E04CBAE1}"/>
              </a:ext>
            </a:extLst>
          </p:cNvPr>
          <p:cNvCxnSpPr>
            <a:cxnSpLocks/>
            <a:stCxn id="15" idx="2"/>
            <a:endCxn id="19" idx="2"/>
          </p:cNvCxnSpPr>
          <p:nvPr/>
        </p:nvCxnSpPr>
        <p:spPr>
          <a:xfrm rot="5400000">
            <a:off x="9208421" y="1463938"/>
            <a:ext cx="2" cy="3770140"/>
          </a:xfrm>
          <a:prstGeom prst="bentConnector3">
            <a:avLst>
              <a:gd name="adj1" fmla="val 11430100000"/>
            </a:avLst>
          </a:prstGeom>
          <a:ln w="5080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20B6E358-6E61-4D6D-A2B0-B64CDB9040A0}"/>
              </a:ext>
            </a:extLst>
          </p:cNvPr>
          <p:cNvSpPr/>
          <p:nvPr/>
        </p:nvSpPr>
        <p:spPr>
          <a:xfrm>
            <a:off x="414666" y="2421357"/>
            <a:ext cx="1314420" cy="927653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000" dirty="0"/>
              <a:t>Algorithm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14C2C166-92E2-42E0-823C-0021AE9CD432}"/>
              </a:ext>
            </a:extLst>
          </p:cNvPr>
          <p:cNvSpPr/>
          <p:nvPr/>
        </p:nvSpPr>
        <p:spPr>
          <a:xfrm>
            <a:off x="2493904" y="2421354"/>
            <a:ext cx="1464645" cy="927653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000" dirty="0"/>
              <a:t>High Level Model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28F088C4-7018-4387-A9EB-5DDBF4DB9B76}"/>
              </a:ext>
            </a:extLst>
          </p:cNvPr>
          <p:cNvSpPr/>
          <p:nvPr/>
        </p:nvSpPr>
        <p:spPr>
          <a:xfrm>
            <a:off x="4723367" y="2421357"/>
            <a:ext cx="1188294" cy="927653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000" dirty="0"/>
              <a:t>Logic Friendly Model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DEABF624-69F7-402A-B725-58D388D85AEB}"/>
              </a:ext>
            </a:extLst>
          </p:cNvPr>
          <p:cNvSpPr/>
          <p:nvPr/>
        </p:nvSpPr>
        <p:spPr>
          <a:xfrm>
            <a:off x="8735042" y="2421354"/>
            <a:ext cx="892347" cy="927653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000" dirty="0"/>
              <a:t>VHDL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9C912D58-A1C7-4269-BD12-0D36D9752CC4}"/>
              </a:ext>
            </a:extLst>
          </p:cNvPr>
          <p:cNvSpPr/>
          <p:nvPr/>
        </p:nvSpPr>
        <p:spPr>
          <a:xfrm>
            <a:off x="10392209" y="2421354"/>
            <a:ext cx="1402565" cy="927653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000" dirty="0"/>
              <a:t>VHDL</a:t>
            </a:r>
          </a:p>
          <a:p>
            <a:pPr algn="ctr"/>
            <a:r>
              <a:rPr lang="en-CA" sz="2000" dirty="0"/>
              <a:t>Test Bench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6A0038F4-EDC4-4564-AAB0-BCC1C5CCB4EC}"/>
              </a:ext>
            </a:extLst>
          </p:cNvPr>
          <p:cNvSpPr/>
          <p:nvPr/>
        </p:nvSpPr>
        <p:spPr>
          <a:xfrm>
            <a:off x="6676479" y="2421356"/>
            <a:ext cx="1293745" cy="927653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000" dirty="0"/>
              <a:t>Fixed point fine tuning</a:t>
            </a:r>
          </a:p>
        </p:txBody>
      </p:sp>
      <p:sp>
        <p:nvSpPr>
          <p:cNvPr id="44" name="Rectangle : coins arrondis 43">
            <a:extLst>
              <a:ext uri="{FF2B5EF4-FFF2-40B4-BE49-F238E27FC236}">
                <a16:creationId xmlns:a16="http://schemas.microsoft.com/office/drawing/2014/main" id="{B27F461A-9B29-481F-9087-EE771348A6E7}"/>
              </a:ext>
            </a:extLst>
          </p:cNvPr>
          <p:cNvSpPr/>
          <p:nvPr/>
        </p:nvSpPr>
        <p:spPr>
          <a:xfrm>
            <a:off x="1945431" y="1148064"/>
            <a:ext cx="2561589" cy="927653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000" dirty="0"/>
              <a:t>Verification</a:t>
            </a:r>
          </a:p>
          <a:p>
            <a:pPr algn="ctr"/>
            <a:r>
              <a:rPr lang="en-CA" sz="2000" dirty="0"/>
              <a:t>Divergence Evaluation</a:t>
            </a:r>
          </a:p>
        </p:txBody>
      </p:sp>
      <p:cxnSp>
        <p:nvCxnSpPr>
          <p:cNvPr id="3" name="Connecteur : en angle 2">
            <a:extLst>
              <a:ext uri="{FF2B5EF4-FFF2-40B4-BE49-F238E27FC236}">
                <a16:creationId xmlns:a16="http://schemas.microsoft.com/office/drawing/2014/main" id="{BE2149BC-58FB-4009-BDD3-A62824FE256C}"/>
              </a:ext>
            </a:extLst>
          </p:cNvPr>
          <p:cNvCxnSpPr>
            <a:cxnSpLocks/>
            <a:stCxn id="11" idx="0"/>
            <a:endCxn id="44" idx="3"/>
          </p:cNvCxnSpPr>
          <p:nvPr/>
        </p:nvCxnSpPr>
        <p:spPr>
          <a:xfrm rot="16200000" flipV="1">
            <a:off x="4507534" y="1611377"/>
            <a:ext cx="809466" cy="810494"/>
          </a:xfrm>
          <a:prstGeom prst="bentConnector2">
            <a:avLst/>
          </a:prstGeom>
          <a:ln w="5080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 : en angle 4">
            <a:extLst>
              <a:ext uri="{FF2B5EF4-FFF2-40B4-BE49-F238E27FC236}">
                <a16:creationId xmlns:a16="http://schemas.microsoft.com/office/drawing/2014/main" id="{BDBA9EBA-9EDA-4EE7-98E4-95C06B09D3D6}"/>
              </a:ext>
            </a:extLst>
          </p:cNvPr>
          <p:cNvCxnSpPr>
            <a:cxnSpLocks/>
            <a:stCxn id="19" idx="0"/>
            <a:endCxn id="44" idx="3"/>
          </p:cNvCxnSpPr>
          <p:nvPr/>
        </p:nvCxnSpPr>
        <p:spPr>
          <a:xfrm rot="16200000" flipV="1">
            <a:off x="5510454" y="608458"/>
            <a:ext cx="809465" cy="2816332"/>
          </a:xfrm>
          <a:prstGeom prst="bentConnector2">
            <a:avLst/>
          </a:prstGeom>
          <a:ln w="5080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91AF120A-85F9-41BB-AFCF-4892EB47EFD3}"/>
              </a:ext>
            </a:extLst>
          </p:cNvPr>
          <p:cNvCxnSpPr>
            <a:cxnSpLocks/>
            <a:stCxn id="44" idx="2"/>
            <a:endCxn id="10" idx="0"/>
          </p:cNvCxnSpPr>
          <p:nvPr/>
        </p:nvCxnSpPr>
        <p:spPr>
          <a:xfrm>
            <a:off x="3226226" y="2075717"/>
            <a:ext cx="1" cy="345637"/>
          </a:xfrm>
          <a:prstGeom prst="straightConnector1">
            <a:avLst/>
          </a:prstGeom>
          <a:ln w="5080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cteur droit avec flèche 86">
            <a:extLst>
              <a:ext uri="{FF2B5EF4-FFF2-40B4-BE49-F238E27FC236}">
                <a16:creationId xmlns:a16="http://schemas.microsoft.com/office/drawing/2014/main" id="{D4C02E2D-8509-40B8-9623-4DBF053AD791}"/>
              </a:ext>
            </a:extLst>
          </p:cNvPr>
          <p:cNvCxnSpPr>
            <a:cxnSpLocks/>
            <a:stCxn id="8" idx="3"/>
            <a:endCxn id="10" idx="1"/>
          </p:cNvCxnSpPr>
          <p:nvPr/>
        </p:nvCxnSpPr>
        <p:spPr>
          <a:xfrm flipV="1">
            <a:off x="1729086" y="2885181"/>
            <a:ext cx="764818" cy="3"/>
          </a:xfrm>
          <a:prstGeom prst="straightConnector1">
            <a:avLst/>
          </a:prstGeom>
          <a:ln w="5080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eur droit avec flèche 89">
            <a:extLst>
              <a:ext uri="{FF2B5EF4-FFF2-40B4-BE49-F238E27FC236}">
                <a16:creationId xmlns:a16="http://schemas.microsoft.com/office/drawing/2014/main" id="{0E29335A-ECA3-42C9-B40F-8E196DC85FD9}"/>
              </a:ext>
            </a:extLst>
          </p:cNvPr>
          <p:cNvCxnSpPr>
            <a:cxnSpLocks/>
            <a:stCxn id="10" idx="3"/>
            <a:endCxn id="11" idx="1"/>
          </p:cNvCxnSpPr>
          <p:nvPr/>
        </p:nvCxnSpPr>
        <p:spPr>
          <a:xfrm>
            <a:off x="3958549" y="2885181"/>
            <a:ext cx="764818" cy="3"/>
          </a:xfrm>
          <a:prstGeom prst="straightConnector1">
            <a:avLst/>
          </a:prstGeom>
          <a:ln w="5080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necteur droit avec flèche 91">
            <a:extLst>
              <a:ext uri="{FF2B5EF4-FFF2-40B4-BE49-F238E27FC236}">
                <a16:creationId xmlns:a16="http://schemas.microsoft.com/office/drawing/2014/main" id="{05BBAC5B-2EBF-4BC6-A56B-B74A0E064805}"/>
              </a:ext>
            </a:extLst>
          </p:cNvPr>
          <p:cNvCxnSpPr>
            <a:cxnSpLocks/>
            <a:stCxn id="11" idx="3"/>
            <a:endCxn id="19" idx="1"/>
          </p:cNvCxnSpPr>
          <p:nvPr/>
        </p:nvCxnSpPr>
        <p:spPr>
          <a:xfrm flipV="1">
            <a:off x="5911661" y="2885183"/>
            <a:ext cx="764818" cy="1"/>
          </a:xfrm>
          <a:prstGeom prst="straightConnector1">
            <a:avLst/>
          </a:prstGeom>
          <a:ln w="5080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necteur droit avec flèche 94">
            <a:extLst>
              <a:ext uri="{FF2B5EF4-FFF2-40B4-BE49-F238E27FC236}">
                <a16:creationId xmlns:a16="http://schemas.microsoft.com/office/drawing/2014/main" id="{AA086E9C-57F8-415C-B705-691207DF7B85}"/>
              </a:ext>
            </a:extLst>
          </p:cNvPr>
          <p:cNvCxnSpPr>
            <a:cxnSpLocks/>
            <a:stCxn id="19" idx="3"/>
            <a:endCxn id="14" idx="1"/>
          </p:cNvCxnSpPr>
          <p:nvPr/>
        </p:nvCxnSpPr>
        <p:spPr>
          <a:xfrm flipV="1">
            <a:off x="7970224" y="2885181"/>
            <a:ext cx="764818" cy="2"/>
          </a:xfrm>
          <a:prstGeom prst="straightConnector1">
            <a:avLst/>
          </a:prstGeom>
          <a:ln w="5080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necteur droit avec flèche 101">
            <a:extLst>
              <a:ext uri="{FF2B5EF4-FFF2-40B4-BE49-F238E27FC236}">
                <a16:creationId xmlns:a16="http://schemas.microsoft.com/office/drawing/2014/main" id="{5495C10A-F15C-4619-BE8A-2E5A4D4C6F4E}"/>
              </a:ext>
            </a:extLst>
          </p:cNvPr>
          <p:cNvCxnSpPr>
            <a:cxnSpLocks/>
            <a:stCxn id="14" idx="3"/>
            <a:endCxn id="15" idx="1"/>
          </p:cNvCxnSpPr>
          <p:nvPr/>
        </p:nvCxnSpPr>
        <p:spPr>
          <a:xfrm>
            <a:off x="9627389" y="2885181"/>
            <a:ext cx="764820" cy="0"/>
          </a:xfrm>
          <a:prstGeom prst="straightConnector1">
            <a:avLst/>
          </a:prstGeom>
          <a:ln w="5080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Connecteur droit avec flèche 260">
            <a:extLst>
              <a:ext uri="{FF2B5EF4-FFF2-40B4-BE49-F238E27FC236}">
                <a16:creationId xmlns:a16="http://schemas.microsoft.com/office/drawing/2014/main" id="{D119C87E-A3D9-46B5-9DA3-6618AC6D35CD}"/>
              </a:ext>
            </a:extLst>
          </p:cNvPr>
          <p:cNvCxnSpPr>
            <a:cxnSpLocks/>
          </p:cNvCxnSpPr>
          <p:nvPr/>
        </p:nvCxnSpPr>
        <p:spPr>
          <a:xfrm>
            <a:off x="8352633" y="4547542"/>
            <a:ext cx="3412648" cy="27081"/>
          </a:xfrm>
          <a:prstGeom prst="straightConnector1">
            <a:avLst/>
          </a:prstGeom>
          <a:ln w="50800">
            <a:solidFill>
              <a:schemeClr val="accent5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2" name="ZoneTexte 261">
            <a:extLst>
              <a:ext uri="{FF2B5EF4-FFF2-40B4-BE49-F238E27FC236}">
                <a16:creationId xmlns:a16="http://schemas.microsoft.com/office/drawing/2014/main" id="{A06ACC85-8219-4A1C-8F34-0EFBF6E7AAD5}"/>
              </a:ext>
            </a:extLst>
          </p:cNvPr>
          <p:cNvSpPr txBox="1"/>
          <p:nvPr/>
        </p:nvSpPr>
        <p:spPr>
          <a:xfrm>
            <a:off x="9447273" y="4088850"/>
            <a:ext cx="1843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/>
              <a:t>14 man-days</a:t>
            </a:r>
          </a:p>
        </p:txBody>
      </p:sp>
      <p:cxnSp>
        <p:nvCxnSpPr>
          <p:cNvPr id="263" name="Connecteur droit 262">
            <a:extLst>
              <a:ext uri="{FF2B5EF4-FFF2-40B4-BE49-F238E27FC236}">
                <a16:creationId xmlns:a16="http://schemas.microsoft.com/office/drawing/2014/main" id="{AE0B2B87-30D1-47BC-BCA1-7D80D23253B4}"/>
              </a:ext>
            </a:extLst>
          </p:cNvPr>
          <p:cNvCxnSpPr/>
          <p:nvPr/>
        </p:nvCxnSpPr>
        <p:spPr>
          <a:xfrm>
            <a:off x="8352633" y="4127561"/>
            <a:ext cx="0" cy="907599"/>
          </a:xfrm>
          <a:prstGeom prst="line">
            <a:avLst/>
          </a:prstGeom>
          <a:ln w="25400">
            <a:solidFill>
              <a:schemeClr val="accent5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Connecteur droit 263">
            <a:extLst>
              <a:ext uri="{FF2B5EF4-FFF2-40B4-BE49-F238E27FC236}">
                <a16:creationId xmlns:a16="http://schemas.microsoft.com/office/drawing/2014/main" id="{0478E7F9-1B65-4CEA-92D8-704E60C6872C}"/>
              </a:ext>
            </a:extLst>
          </p:cNvPr>
          <p:cNvCxnSpPr/>
          <p:nvPr/>
        </p:nvCxnSpPr>
        <p:spPr>
          <a:xfrm>
            <a:off x="11775040" y="4127561"/>
            <a:ext cx="0" cy="907599"/>
          </a:xfrm>
          <a:prstGeom prst="line">
            <a:avLst/>
          </a:prstGeom>
          <a:ln w="25400">
            <a:solidFill>
              <a:schemeClr val="accent5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7B8BC85B-4761-4CFC-8BA7-AAE4A464FA59}"/>
              </a:ext>
            </a:extLst>
          </p:cNvPr>
          <p:cNvCxnSpPr>
            <a:cxnSpLocks/>
          </p:cNvCxnSpPr>
          <p:nvPr/>
        </p:nvCxnSpPr>
        <p:spPr>
          <a:xfrm>
            <a:off x="336062" y="4507786"/>
            <a:ext cx="8006812" cy="49034"/>
          </a:xfrm>
          <a:prstGeom prst="straightConnector1">
            <a:avLst/>
          </a:prstGeom>
          <a:ln w="50800">
            <a:solidFill>
              <a:schemeClr val="accent5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oneTexte 28">
            <a:extLst>
              <a:ext uri="{FF2B5EF4-FFF2-40B4-BE49-F238E27FC236}">
                <a16:creationId xmlns:a16="http://schemas.microsoft.com/office/drawing/2014/main" id="{F03613D2-734B-4C88-88FC-BD0AD1D480A5}"/>
              </a:ext>
            </a:extLst>
          </p:cNvPr>
          <p:cNvSpPr txBox="1"/>
          <p:nvPr/>
        </p:nvSpPr>
        <p:spPr>
          <a:xfrm>
            <a:off x="3758469" y="3919719"/>
            <a:ext cx="15945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/>
              <a:t>~2-3 weeks</a:t>
            </a: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F13FCF46-DE91-4198-8FF4-85F929C396A6}"/>
              </a:ext>
            </a:extLst>
          </p:cNvPr>
          <p:cNvCxnSpPr/>
          <p:nvPr/>
        </p:nvCxnSpPr>
        <p:spPr>
          <a:xfrm>
            <a:off x="336062" y="4087805"/>
            <a:ext cx="0" cy="907599"/>
          </a:xfrm>
          <a:prstGeom prst="line">
            <a:avLst/>
          </a:prstGeom>
          <a:ln w="25400">
            <a:solidFill>
              <a:schemeClr val="accent5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3025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10" grpId="0" animBg="1"/>
      <p:bldP spid="11" grpId="0" animBg="1"/>
      <p:bldP spid="14" grpId="0" animBg="1"/>
      <p:bldP spid="15" grpId="0" animBg="1"/>
      <p:bldP spid="19" grpId="0" animBg="1"/>
      <p:bldP spid="44" grpId="0" animBg="1"/>
      <p:bldP spid="262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0" name="Connecteur : en angle 249">
            <a:extLst>
              <a:ext uri="{FF2B5EF4-FFF2-40B4-BE49-F238E27FC236}">
                <a16:creationId xmlns:a16="http://schemas.microsoft.com/office/drawing/2014/main" id="{63E4ED89-A6F7-47DB-9D91-785E0FFF7228}"/>
              </a:ext>
            </a:extLst>
          </p:cNvPr>
          <p:cNvCxnSpPr/>
          <p:nvPr/>
        </p:nvCxnSpPr>
        <p:spPr>
          <a:xfrm rot="16200000" flipV="1">
            <a:off x="6439241" y="-320476"/>
            <a:ext cx="809463" cy="4674196"/>
          </a:xfrm>
          <a:prstGeom prst="bentConnector2">
            <a:avLst/>
          </a:prstGeom>
          <a:ln w="508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re 6">
            <a:extLst>
              <a:ext uri="{FF2B5EF4-FFF2-40B4-BE49-F238E27FC236}">
                <a16:creationId xmlns:a16="http://schemas.microsoft.com/office/drawing/2014/main" id="{312746BD-42D1-4D2C-ACC4-6ADC00A80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Design Methodology</a:t>
            </a:r>
          </a:p>
        </p:txBody>
      </p:sp>
      <p:sp>
        <p:nvSpPr>
          <p:cNvPr id="25" name="Espace réservé du pied de page 24">
            <a:extLst>
              <a:ext uri="{FF2B5EF4-FFF2-40B4-BE49-F238E27FC236}">
                <a16:creationId xmlns:a16="http://schemas.microsoft.com/office/drawing/2014/main" id="{6E8E1510-9E6F-40C8-A2D7-14B3D108F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IEEE NPSS Real Time Conference 2018 - Williamsburg</a:t>
            </a:r>
          </a:p>
        </p:txBody>
      </p:sp>
      <p:sp>
        <p:nvSpPr>
          <p:cNvPr id="26" name="Espace réservé du numéro de diapositive 25">
            <a:extLst>
              <a:ext uri="{FF2B5EF4-FFF2-40B4-BE49-F238E27FC236}">
                <a16:creationId xmlns:a16="http://schemas.microsoft.com/office/drawing/2014/main" id="{7526028D-D2BA-4E74-B488-28BACFA64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EC379225-9EE2-47EC-8CE3-5C95B091B559}"/>
              </a:ext>
            </a:extLst>
          </p:cNvPr>
          <p:cNvSpPr txBox="1"/>
          <p:nvPr/>
        </p:nvSpPr>
        <p:spPr>
          <a:xfrm>
            <a:off x="619460" y="1449294"/>
            <a:ext cx="10746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err="1"/>
              <a:t>Matlab</a:t>
            </a:r>
            <a:endParaRPr lang="en-CA" sz="2400" dirty="0"/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27F7E47A-3B7E-4E6B-8546-1D3CBE586CB8}"/>
              </a:ext>
            </a:extLst>
          </p:cNvPr>
          <p:cNvSpPr txBox="1"/>
          <p:nvPr/>
        </p:nvSpPr>
        <p:spPr>
          <a:xfrm>
            <a:off x="631237" y="1473660"/>
            <a:ext cx="940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/>
              <a:t>C/C++</a:t>
            </a:r>
          </a:p>
        </p:txBody>
      </p:sp>
      <p:grpSp>
        <p:nvGrpSpPr>
          <p:cNvPr id="230" name="Groupe 229">
            <a:extLst>
              <a:ext uri="{FF2B5EF4-FFF2-40B4-BE49-F238E27FC236}">
                <a16:creationId xmlns:a16="http://schemas.microsoft.com/office/drawing/2014/main" id="{25E131D1-192E-469B-9A5E-5AE956D1C49B}"/>
              </a:ext>
            </a:extLst>
          </p:cNvPr>
          <p:cNvGrpSpPr/>
          <p:nvPr/>
        </p:nvGrpSpPr>
        <p:grpSpPr>
          <a:xfrm>
            <a:off x="414666" y="1148064"/>
            <a:ext cx="11380108" cy="2200946"/>
            <a:chOff x="414666" y="1148064"/>
            <a:chExt cx="11380108" cy="2200946"/>
          </a:xfrm>
        </p:grpSpPr>
        <p:sp>
          <p:nvSpPr>
            <p:cNvPr id="8" name="Rectangle : coins arrondis 7">
              <a:extLst>
                <a:ext uri="{FF2B5EF4-FFF2-40B4-BE49-F238E27FC236}">
                  <a16:creationId xmlns:a16="http://schemas.microsoft.com/office/drawing/2014/main" id="{20B6E358-6E61-4D6D-A2B0-B64CDB9040A0}"/>
                </a:ext>
              </a:extLst>
            </p:cNvPr>
            <p:cNvSpPr/>
            <p:nvPr/>
          </p:nvSpPr>
          <p:spPr>
            <a:xfrm>
              <a:off x="414666" y="2421357"/>
              <a:ext cx="1314420" cy="927653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2000" dirty="0"/>
                <a:t>Algorithm</a:t>
              </a:r>
            </a:p>
          </p:txBody>
        </p:sp>
        <p:sp>
          <p:nvSpPr>
            <p:cNvPr id="10" name="Rectangle : coins arrondis 9">
              <a:extLst>
                <a:ext uri="{FF2B5EF4-FFF2-40B4-BE49-F238E27FC236}">
                  <a16:creationId xmlns:a16="http://schemas.microsoft.com/office/drawing/2014/main" id="{14C2C166-92E2-42E0-823C-0021AE9CD432}"/>
                </a:ext>
              </a:extLst>
            </p:cNvPr>
            <p:cNvSpPr/>
            <p:nvPr/>
          </p:nvSpPr>
          <p:spPr>
            <a:xfrm>
              <a:off x="2493904" y="2421354"/>
              <a:ext cx="1464645" cy="927653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2000" dirty="0"/>
                <a:t>High Level Model</a:t>
              </a:r>
            </a:p>
          </p:txBody>
        </p:sp>
        <p:sp>
          <p:nvSpPr>
            <p:cNvPr id="11" name="Rectangle : coins arrondis 10">
              <a:extLst>
                <a:ext uri="{FF2B5EF4-FFF2-40B4-BE49-F238E27FC236}">
                  <a16:creationId xmlns:a16="http://schemas.microsoft.com/office/drawing/2014/main" id="{28F088C4-7018-4387-A9EB-5DDBF4DB9B76}"/>
                </a:ext>
              </a:extLst>
            </p:cNvPr>
            <p:cNvSpPr/>
            <p:nvPr/>
          </p:nvSpPr>
          <p:spPr>
            <a:xfrm>
              <a:off x="4723367" y="2421357"/>
              <a:ext cx="1188294" cy="927653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2000" dirty="0"/>
                <a:t>Logic Friendly Model</a:t>
              </a:r>
            </a:p>
          </p:txBody>
        </p:sp>
        <p:sp>
          <p:nvSpPr>
            <p:cNvPr id="14" name="Rectangle : coins arrondis 13">
              <a:extLst>
                <a:ext uri="{FF2B5EF4-FFF2-40B4-BE49-F238E27FC236}">
                  <a16:creationId xmlns:a16="http://schemas.microsoft.com/office/drawing/2014/main" id="{DEABF624-69F7-402A-B725-58D388D85AEB}"/>
                </a:ext>
              </a:extLst>
            </p:cNvPr>
            <p:cNvSpPr/>
            <p:nvPr/>
          </p:nvSpPr>
          <p:spPr>
            <a:xfrm>
              <a:off x="8735042" y="2421354"/>
              <a:ext cx="892347" cy="927653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2000" dirty="0"/>
                <a:t>VHDL</a:t>
              </a:r>
            </a:p>
          </p:txBody>
        </p:sp>
        <p:sp>
          <p:nvSpPr>
            <p:cNvPr id="15" name="Rectangle : coins arrondis 14">
              <a:extLst>
                <a:ext uri="{FF2B5EF4-FFF2-40B4-BE49-F238E27FC236}">
                  <a16:creationId xmlns:a16="http://schemas.microsoft.com/office/drawing/2014/main" id="{9C912D58-A1C7-4269-BD12-0D36D9752CC4}"/>
                </a:ext>
              </a:extLst>
            </p:cNvPr>
            <p:cNvSpPr/>
            <p:nvPr/>
          </p:nvSpPr>
          <p:spPr>
            <a:xfrm>
              <a:off x="10392209" y="2421354"/>
              <a:ext cx="1402565" cy="927653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2000" dirty="0"/>
                <a:t>VHDL</a:t>
              </a:r>
            </a:p>
            <a:p>
              <a:pPr algn="ctr"/>
              <a:r>
                <a:rPr lang="en-CA" sz="2000" dirty="0"/>
                <a:t>Test Bench</a:t>
              </a:r>
            </a:p>
          </p:txBody>
        </p:sp>
        <p:sp>
          <p:nvSpPr>
            <p:cNvPr id="19" name="Rectangle : coins arrondis 18">
              <a:extLst>
                <a:ext uri="{FF2B5EF4-FFF2-40B4-BE49-F238E27FC236}">
                  <a16:creationId xmlns:a16="http://schemas.microsoft.com/office/drawing/2014/main" id="{6A0038F4-EDC4-4564-AAB0-BCC1C5CCB4EC}"/>
                </a:ext>
              </a:extLst>
            </p:cNvPr>
            <p:cNvSpPr/>
            <p:nvPr/>
          </p:nvSpPr>
          <p:spPr>
            <a:xfrm>
              <a:off x="6676479" y="2421356"/>
              <a:ext cx="1293745" cy="927653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2000" dirty="0"/>
                <a:t>Fixed point fine tuning</a:t>
              </a:r>
            </a:p>
          </p:txBody>
        </p:sp>
        <p:sp>
          <p:nvSpPr>
            <p:cNvPr id="44" name="Rectangle : coins arrondis 43">
              <a:extLst>
                <a:ext uri="{FF2B5EF4-FFF2-40B4-BE49-F238E27FC236}">
                  <a16:creationId xmlns:a16="http://schemas.microsoft.com/office/drawing/2014/main" id="{B27F461A-9B29-481F-9087-EE771348A6E7}"/>
                </a:ext>
              </a:extLst>
            </p:cNvPr>
            <p:cNvSpPr/>
            <p:nvPr/>
          </p:nvSpPr>
          <p:spPr>
            <a:xfrm>
              <a:off x="1945431" y="1148064"/>
              <a:ext cx="2561589" cy="927653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2000" dirty="0"/>
                <a:t>Verification</a:t>
              </a:r>
            </a:p>
            <a:p>
              <a:pPr algn="ctr"/>
              <a:r>
                <a:rPr lang="en-CA" sz="2000" dirty="0"/>
                <a:t>Divergence Evaluation</a:t>
              </a:r>
            </a:p>
          </p:txBody>
        </p:sp>
        <p:cxnSp>
          <p:nvCxnSpPr>
            <p:cNvPr id="3" name="Connecteur : en angle 2">
              <a:extLst>
                <a:ext uri="{FF2B5EF4-FFF2-40B4-BE49-F238E27FC236}">
                  <a16:creationId xmlns:a16="http://schemas.microsoft.com/office/drawing/2014/main" id="{BE2149BC-58FB-4009-BDD3-A62824FE256C}"/>
                </a:ext>
              </a:extLst>
            </p:cNvPr>
            <p:cNvCxnSpPr>
              <a:cxnSpLocks/>
              <a:stCxn id="11" idx="0"/>
              <a:endCxn id="44" idx="3"/>
            </p:cNvCxnSpPr>
            <p:nvPr/>
          </p:nvCxnSpPr>
          <p:spPr>
            <a:xfrm rot="16200000" flipV="1">
              <a:off x="4507534" y="1611377"/>
              <a:ext cx="809466" cy="810494"/>
            </a:xfrm>
            <a:prstGeom prst="bentConnector2">
              <a:avLst/>
            </a:prstGeom>
            <a:ln w="50800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Connecteur : en angle 4">
              <a:extLst>
                <a:ext uri="{FF2B5EF4-FFF2-40B4-BE49-F238E27FC236}">
                  <a16:creationId xmlns:a16="http://schemas.microsoft.com/office/drawing/2014/main" id="{BDBA9EBA-9EDA-4EE7-98E4-95C06B09D3D6}"/>
                </a:ext>
              </a:extLst>
            </p:cNvPr>
            <p:cNvCxnSpPr>
              <a:cxnSpLocks/>
              <a:stCxn id="19" idx="0"/>
              <a:endCxn id="44" idx="3"/>
            </p:cNvCxnSpPr>
            <p:nvPr/>
          </p:nvCxnSpPr>
          <p:spPr>
            <a:xfrm rot="16200000" flipV="1">
              <a:off x="5510454" y="608458"/>
              <a:ext cx="809465" cy="2816332"/>
            </a:xfrm>
            <a:prstGeom prst="bentConnector2">
              <a:avLst/>
            </a:prstGeom>
            <a:ln w="50800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avec flèche 26">
              <a:extLst>
                <a:ext uri="{FF2B5EF4-FFF2-40B4-BE49-F238E27FC236}">
                  <a16:creationId xmlns:a16="http://schemas.microsoft.com/office/drawing/2014/main" id="{91AF120A-85F9-41BB-AFCF-4892EB47EFD3}"/>
                </a:ext>
              </a:extLst>
            </p:cNvPr>
            <p:cNvCxnSpPr>
              <a:cxnSpLocks/>
              <a:stCxn id="44" idx="2"/>
              <a:endCxn id="10" idx="0"/>
            </p:cNvCxnSpPr>
            <p:nvPr/>
          </p:nvCxnSpPr>
          <p:spPr>
            <a:xfrm>
              <a:off x="3226226" y="2075717"/>
              <a:ext cx="1" cy="345637"/>
            </a:xfrm>
            <a:prstGeom prst="straightConnector1">
              <a:avLst/>
            </a:prstGeom>
            <a:ln w="50800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avec flèche 86">
              <a:extLst>
                <a:ext uri="{FF2B5EF4-FFF2-40B4-BE49-F238E27FC236}">
                  <a16:creationId xmlns:a16="http://schemas.microsoft.com/office/drawing/2014/main" id="{D4C02E2D-8509-40B8-9623-4DBF053AD791}"/>
                </a:ext>
              </a:extLst>
            </p:cNvPr>
            <p:cNvCxnSpPr>
              <a:cxnSpLocks/>
              <a:stCxn id="8" idx="3"/>
              <a:endCxn id="10" idx="1"/>
            </p:cNvCxnSpPr>
            <p:nvPr/>
          </p:nvCxnSpPr>
          <p:spPr>
            <a:xfrm flipV="1">
              <a:off x="1729086" y="2885181"/>
              <a:ext cx="764818" cy="3"/>
            </a:xfrm>
            <a:prstGeom prst="straightConnector1">
              <a:avLst/>
            </a:prstGeom>
            <a:ln w="50800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avec flèche 89">
              <a:extLst>
                <a:ext uri="{FF2B5EF4-FFF2-40B4-BE49-F238E27FC236}">
                  <a16:creationId xmlns:a16="http://schemas.microsoft.com/office/drawing/2014/main" id="{0E29335A-ECA3-42C9-B40F-8E196DC85FD9}"/>
                </a:ext>
              </a:extLst>
            </p:cNvPr>
            <p:cNvCxnSpPr>
              <a:cxnSpLocks/>
              <a:stCxn id="10" idx="3"/>
              <a:endCxn id="11" idx="1"/>
            </p:cNvCxnSpPr>
            <p:nvPr/>
          </p:nvCxnSpPr>
          <p:spPr>
            <a:xfrm>
              <a:off x="3958549" y="2885181"/>
              <a:ext cx="764818" cy="3"/>
            </a:xfrm>
            <a:prstGeom prst="straightConnector1">
              <a:avLst/>
            </a:prstGeom>
            <a:ln w="50800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avec flèche 91">
              <a:extLst>
                <a:ext uri="{FF2B5EF4-FFF2-40B4-BE49-F238E27FC236}">
                  <a16:creationId xmlns:a16="http://schemas.microsoft.com/office/drawing/2014/main" id="{05BBAC5B-2EBF-4BC6-A56B-B74A0E064805}"/>
                </a:ext>
              </a:extLst>
            </p:cNvPr>
            <p:cNvCxnSpPr>
              <a:cxnSpLocks/>
              <a:stCxn id="11" idx="3"/>
              <a:endCxn id="19" idx="1"/>
            </p:cNvCxnSpPr>
            <p:nvPr/>
          </p:nvCxnSpPr>
          <p:spPr>
            <a:xfrm flipV="1">
              <a:off x="5911661" y="2885183"/>
              <a:ext cx="764818" cy="1"/>
            </a:xfrm>
            <a:prstGeom prst="straightConnector1">
              <a:avLst/>
            </a:prstGeom>
            <a:ln w="50800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avec flèche 94">
              <a:extLst>
                <a:ext uri="{FF2B5EF4-FFF2-40B4-BE49-F238E27FC236}">
                  <a16:creationId xmlns:a16="http://schemas.microsoft.com/office/drawing/2014/main" id="{AA086E9C-57F8-415C-B705-691207DF7B85}"/>
                </a:ext>
              </a:extLst>
            </p:cNvPr>
            <p:cNvCxnSpPr>
              <a:cxnSpLocks/>
              <a:stCxn id="19" idx="3"/>
              <a:endCxn id="14" idx="1"/>
            </p:cNvCxnSpPr>
            <p:nvPr/>
          </p:nvCxnSpPr>
          <p:spPr>
            <a:xfrm flipV="1">
              <a:off x="7970224" y="2885181"/>
              <a:ext cx="764818" cy="2"/>
            </a:xfrm>
            <a:prstGeom prst="straightConnector1">
              <a:avLst/>
            </a:prstGeom>
            <a:ln w="50800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avec flèche 101">
              <a:extLst>
                <a:ext uri="{FF2B5EF4-FFF2-40B4-BE49-F238E27FC236}">
                  <a16:creationId xmlns:a16="http://schemas.microsoft.com/office/drawing/2014/main" id="{5495C10A-F15C-4619-BE8A-2E5A4D4C6F4E}"/>
                </a:ext>
              </a:extLst>
            </p:cNvPr>
            <p:cNvCxnSpPr>
              <a:cxnSpLocks/>
              <a:stCxn id="14" idx="3"/>
              <a:endCxn id="15" idx="1"/>
            </p:cNvCxnSpPr>
            <p:nvPr/>
          </p:nvCxnSpPr>
          <p:spPr>
            <a:xfrm>
              <a:off x="9627389" y="2885181"/>
              <a:ext cx="764820" cy="0"/>
            </a:xfrm>
            <a:prstGeom prst="straightConnector1">
              <a:avLst/>
            </a:prstGeom>
            <a:ln w="50800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1" name="Connecteur : en angle 230">
            <a:extLst>
              <a:ext uri="{FF2B5EF4-FFF2-40B4-BE49-F238E27FC236}">
                <a16:creationId xmlns:a16="http://schemas.microsoft.com/office/drawing/2014/main" id="{3A80C46D-7072-46B7-9221-E435EAE1C428}"/>
              </a:ext>
            </a:extLst>
          </p:cNvPr>
          <p:cNvCxnSpPr>
            <a:cxnSpLocks/>
          </p:cNvCxnSpPr>
          <p:nvPr/>
        </p:nvCxnSpPr>
        <p:spPr>
          <a:xfrm rot="5400000">
            <a:off x="9208421" y="1468234"/>
            <a:ext cx="2" cy="3770140"/>
          </a:xfrm>
          <a:prstGeom prst="bentConnector3">
            <a:avLst>
              <a:gd name="adj1" fmla="val 11430100000"/>
            </a:avLst>
          </a:prstGeom>
          <a:ln w="5080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2" name="Groupe 231">
            <a:extLst>
              <a:ext uri="{FF2B5EF4-FFF2-40B4-BE49-F238E27FC236}">
                <a16:creationId xmlns:a16="http://schemas.microsoft.com/office/drawing/2014/main" id="{5971AA95-0658-4DE4-BE81-92EF3F86EBC0}"/>
              </a:ext>
            </a:extLst>
          </p:cNvPr>
          <p:cNvGrpSpPr/>
          <p:nvPr/>
        </p:nvGrpSpPr>
        <p:grpSpPr>
          <a:xfrm>
            <a:off x="414666" y="1143766"/>
            <a:ext cx="11380108" cy="2200946"/>
            <a:chOff x="414666" y="1148064"/>
            <a:chExt cx="11380108" cy="2200946"/>
          </a:xfrm>
        </p:grpSpPr>
        <p:sp>
          <p:nvSpPr>
            <p:cNvPr id="233" name="Rectangle : coins arrondis 232">
              <a:extLst>
                <a:ext uri="{FF2B5EF4-FFF2-40B4-BE49-F238E27FC236}">
                  <a16:creationId xmlns:a16="http://schemas.microsoft.com/office/drawing/2014/main" id="{2D52D38F-359C-4AE7-BDBE-5631412865A0}"/>
                </a:ext>
              </a:extLst>
            </p:cNvPr>
            <p:cNvSpPr/>
            <p:nvPr/>
          </p:nvSpPr>
          <p:spPr>
            <a:xfrm>
              <a:off x="414666" y="2421357"/>
              <a:ext cx="1314420" cy="927653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2000" dirty="0"/>
                <a:t>Algorithm</a:t>
              </a:r>
            </a:p>
          </p:txBody>
        </p:sp>
        <p:sp>
          <p:nvSpPr>
            <p:cNvPr id="234" name="Rectangle : coins arrondis 233">
              <a:extLst>
                <a:ext uri="{FF2B5EF4-FFF2-40B4-BE49-F238E27FC236}">
                  <a16:creationId xmlns:a16="http://schemas.microsoft.com/office/drawing/2014/main" id="{69A32E4B-6117-4BB3-A93D-E14D462B9228}"/>
                </a:ext>
              </a:extLst>
            </p:cNvPr>
            <p:cNvSpPr/>
            <p:nvPr/>
          </p:nvSpPr>
          <p:spPr>
            <a:xfrm>
              <a:off x="2493904" y="2421354"/>
              <a:ext cx="1464645" cy="927653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2000" dirty="0"/>
                <a:t>High Level Model</a:t>
              </a:r>
            </a:p>
          </p:txBody>
        </p:sp>
        <p:sp>
          <p:nvSpPr>
            <p:cNvPr id="235" name="Rectangle : coins arrondis 234">
              <a:extLst>
                <a:ext uri="{FF2B5EF4-FFF2-40B4-BE49-F238E27FC236}">
                  <a16:creationId xmlns:a16="http://schemas.microsoft.com/office/drawing/2014/main" id="{252B3B05-A031-4E8D-B85F-5AE04199D23C}"/>
                </a:ext>
              </a:extLst>
            </p:cNvPr>
            <p:cNvSpPr/>
            <p:nvPr/>
          </p:nvSpPr>
          <p:spPr>
            <a:xfrm>
              <a:off x="4723367" y="2421357"/>
              <a:ext cx="1188294" cy="927653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2000" dirty="0"/>
                <a:t>Logic Friendly Model</a:t>
              </a:r>
            </a:p>
          </p:txBody>
        </p:sp>
        <p:sp>
          <p:nvSpPr>
            <p:cNvPr id="236" name="Rectangle : coins arrondis 235">
              <a:extLst>
                <a:ext uri="{FF2B5EF4-FFF2-40B4-BE49-F238E27FC236}">
                  <a16:creationId xmlns:a16="http://schemas.microsoft.com/office/drawing/2014/main" id="{FC3A4320-1AFB-4E05-B0EB-D299A006E20F}"/>
                </a:ext>
              </a:extLst>
            </p:cNvPr>
            <p:cNvSpPr/>
            <p:nvPr/>
          </p:nvSpPr>
          <p:spPr>
            <a:xfrm>
              <a:off x="8735042" y="2421354"/>
              <a:ext cx="892347" cy="927653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2000" dirty="0"/>
                <a:t>HLS</a:t>
              </a:r>
            </a:p>
          </p:txBody>
        </p:sp>
        <p:sp>
          <p:nvSpPr>
            <p:cNvPr id="237" name="Rectangle : coins arrondis 236">
              <a:extLst>
                <a:ext uri="{FF2B5EF4-FFF2-40B4-BE49-F238E27FC236}">
                  <a16:creationId xmlns:a16="http://schemas.microsoft.com/office/drawing/2014/main" id="{5F4F7FC3-334A-446F-B961-6D8718C7BA11}"/>
                </a:ext>
              </a:extLst>
            </p:cNvPr>
            <p:cNvSpPr/>
            <p:nvPr/>
          </p:nvSpPr>
          <p:spPr>
            <a:xfrm>
              <a:off x="10392209" y="2421354"/>
              <a:ext cx="1402565" cy="927653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2000" dirty="0"/>
                <a:t>Test Bench?</a:t>
              </a:r>
            </a:p>
          </p:txBody>
        </p:sp>
        <p:sp>
          <p:nvSpPr>
            <p:cNvPr id="238" name="Rectangle : coins arrondis 237">
              <a:extLst>
                <a:ext uri="{FF2B5EF4-FFF2-40B4-BE49-F238E27FC236}">
                  <a16:creationId xmlns:a16="http://schemas.microsoft.com/office/drawing/2014/main" id="{2E1B1A82-6FD6-4C43-A24F-2CC63D5B4E23}"/>
                </a:ext>
              </a:extLst>
            </p:cNvPr>
            <p:cNvSpPr/>
            <p:nvPr/>
          </p:nvSpPr>
          <p:spPr>
            <a:xfrm>
              <a:off x="6676479" y="2421356"/>
              <a:ext cx="1293745" cy="927653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2000" dirty="0"/>
                <a:t>Fixed point fine tuning</a:t>
              </a:r>
            </a:p>
          </p:txBody>
        </p:sp>
        <p:sp>
          <p:nvSpPr>
            <p:cNvPr id="239" name="Rectangle : coins arrondis 238">
              <a:extLst>
                <a:ext uri="{FF2B5EF4-FFF2-40B4-BE49-F238E27FC236}">
                  <a16:creationId xmlns:a16="http://schemas.microsoft.com/office/drawing/2014/main" id="{13CF8A92-2C77-4CEB-8C20-CE118ACC6501}"/>
                </a:ext>
              </a:extLst>
            </p:cNvPr>
            <p:cNvSpPr/>
            <p:nvPr/>
          </p:nvSpPr>
          <p:spPr>
            <a:xfrm>
              <a:off x="1945431" y="1148064"/>
              <a:ext cx="2561589" cy="927653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2000" dirty="0"/>
                <a:t>Verification</a:t>
              </a:r>
            </a:p>
            <a:p>
              <a:pPr algn="ctr"/>
              <a:r>
                <a:rPr lang="en-CA" sz="2000" dirty="0"/>
                <a:t>Divergence Evaluation</a:t>
              </a:r>
            </a:p>
          </p:txBody>
        </p:sp>
        <p:cxnSp>
          <p:nvCxnSpPr>
            <p:cNvPr id="240" name="Connecteur : en angle 239">
              <a:extLst>
                <a:ext uri="{FF2B5EF4-FFF2-40B4-BE49-F238E27FC236}">
                  <a16:creationId xmlns:a16="http://schemas.microsoft.com/office/drawing/2014/main" id="{10418316-9A41-4DFF-B6DC-E388BF131810}"/>
                </a:ext>
              </a:extLst>
            </p:cNvPr>
            <p:cNvCxnSpPr>
              <a:cxnSpLocks/>
              <a:stCxn id="235" idx="0"/>
              <a:endCxn id="239" idx="3"/>
            </p:cNvCxnSpPr>
            <p:nvPr/>
          </p:nvCxnSpPr>
          <p:spPr>
            <a:xfrm rot="16200000" flipV="1">
              <a:off x="4507534" y="1611377"/>
              <a:ext cx="809466" cy="810494"/>
            </a:xfrm>
            <a:prstGeom prst="bentConnector2">
              <a:avLst/>
            </a:prstGeom>
            <a:ln w="50800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 : en angle 240">
              <a:extLst>
                <a:ext uri="{FF2B5EF4-FFF2-40B4-BE49-F238E27FC236}">
                  <a16:creationId xmlns:a16="http://schemas.microsoft.com/office/drawing/2014/main" id="{3A1CE3C9-BED1-44B0-AC64-AA63E2D0E6E2}"/>
                </a:ext>
              </a:extLst>
            </p:cNvPr>
            <p:cNvCxnSpPr>
              <a:cxnSpLocks/>
              <a:stCxn id="238" idx="0"/>
              <a:endCxn id="239" idx="3"/>
            </p:cNvCxnSpPr>
            <p:nvPr/>
          </p:nvCxnSpPr>
          <p:spPr>
            <a:xfrm rot="16200000" flipV="1">
              <a:off x="5510454" y="608458"/>
              <a:ext cx="809465" cy="2816332"/>
            </a:xfrm>
            <a:prstGeom prst="bentConnector2">
              <a:avLst/>
            </a:prstGeom>
            <a:ln w="50800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cteur droit avec flèche 241">
              <a:extLst>
                <a:ext uri="{FF2B5EF4-FFF2-40B4-BE49-F238E27FC236}">
                  <a16:creationId xmlns:a16="http://schemas.microsoft.com/office/drawing/2014/main" id="{238B14DD-0BC3-483B-AB18-60F18A2121A6}"/>
                </a:ext>
              </a:extLst>
            </p:cNvPr>
            <p:cNvCxnSpPr>
              <a:cxnSpLocks/>
              <a:stCxn id="239" idx="2"/>
              <a:endCxn id="234" idx="0"/>
            </p:cNvCxnSpPr>
            <p:nvPr/>
          </p:nvCxnSpPr>
          <p:spPr>
            <a:xfrm>
              <a:off x="3226226" y="2075717"/>
              <a:ext cx="1" cy="345637"/>
            </a:xfrm>
            <a:prstGeom prst="straightConnector1">
              <a:avLst/>
            </a:prstGeom>
            <a:ln w="50800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Connecteur droit avec flèche 242">
              <a:extLst>
                <a:ext uri="{FF2B5EF4-FFF2-40B4-BE49-F238E27FC236}">
                  <a16:creationId xmlns:a16="http://schemas.microsoft.com/office/drawing/2014/main" id="{21652758-CF47-4B6F-8EB3-B69540957405}"/>
                </a:ext>
              </a:extLst>
            </p:cNvPr>
            <p:cNvCxnSpPr>
              <a:cxnSpLocks/>
              <a:stCxn id="233" idx="3"/>
              <a:endCxn id="234" idx="1"/>
            </p:cNvCxnSpPr>
            <p:nvPr/>
          </p:nvCxnSpPr>
          <p:spPr>
            <a:xfrm flipV="1">
              <a:off x="1729086" y="2885181"/>
              <a:ext cx="764818" cy="3"/>
            </a:xfrm>
            <a:prstGeom prst="straightConnector1">
              <a:avLst/>
            </a:prstGeom>
            <a:ln w="50800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Connecteur droit avec flèche 243">
              <a:extLst>
                <a:ext uri="{FF2B5EF4-FFF2-40B4-BE49-F238E27FC236}">
                  <a16:creationId xmlns:a16="http://schemas.microsoft.com/office/drawing/2014/main" id="{D5E1D577-6B0A-4C22-9DB4-74BBBB95FB77}"/>
                </a:ext>
              </a:extLst>
            </p:cNvPr>
            <p:cNvCxnSpPr>
              <a:cxnSpLocks/>
              <a:stCxn id="234" idx="3"/>
              <a:endCxn id="235" idx="1"/>
            </p:cNvCxnSpPr>
            <p:nvPr/>
          </p:nvCxnSpPr>
          <p:spPr>
            <a:xfrm>
              <a:off x="3958549" y="2885181"/>
              <a:ext cx="764818" cy="3"/>
            </a:xfrm>
            <a:prstGeom prst="straightConnector1">
              <a:avLst/>
            </a:prstGeom>
            <a:ln w="50800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Connecteur droit avec flèche 244">
              <a:extLst>
                <a:ext uri="{FF2B5EF4-FFF2-40B4-BE49-F238E27FC236}">
                  <a16:creationId xmlns:a16="http://schemas.microsoft.com/office/drawing/2014/main" id="{8B52FA3A-3232-484B-BF28-1A744F483356}"/>
                </a:ext>
              </a:extLst>
            </p:cNvPr>
            <p:cNvCxnSpPr>
              <a:cxnSpLocks/>
              <a:stCxn id="235" idx="3"/>
              <a:endCxn id="238" idx="1"/>
            </p:cNvCxnSpPr>
            <p:nvPr/>
          </p:nvCxnSpPr>
          <p:spPr>
            <a:xfrm flipV="1">
              <a:off x="5911661" y="2885183"/>
              <a:ext cx="764818" cy="1"/>
            </a:xfrm>
            <a:prstGeom prst="straightConnector1">
              <a:avLst/>
            </a:prstGeom>
            <a:ln w="50800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Connecteur droit avec flèche 245">
              <a:extLst>
                <a:ext uri="{FF2B5EF4-FFF2-40B4-BE49-F238E27FC236}">
                  <a16:creationId xmlns:a16="http://schemas.microsoft.com/office/drawing/2014/main" id="{30313D5D-8C91-40E1-BBD3-32686C6E3E86}"/>
                </a:ext>
              </a:extLst>
            </p:cNvPr>
            <p:cNvCxnSpPr>
              <a:cxnSpLocks/>
              <a:stCxn id="238" idx="3"/>
              <a:endCxn id="236" idx="1"/>
            </p:cNvCxnSpPr>
            <p:nvPr/>
          </p:nvCxnSpPr>
          <p:spPr>
            <a:xfrm flipV="1">
              <a:off x="7970224" y="2885181"/>
              <a:ext cx="764818" cy="2"/>
            </a:xfrm>
            <a:prstGeom prst="straightConnector1">
              <a:avLst/>
            </a:prstGeom>
            <a:ln w="50800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Connecteur droit avec flèche 246">
              <a:extLst>
                <a:ext uri="{FF2B5EF4-FFF2-40B4-BE49-F238E27FC236}">
                  <a16:creationId xmlns:a16="http://schemas.microsoft.com/office/drawing/2014/main" id="{DC6E3696-BB03-4FEC-994C-D9C3914F3B4A}"/>
                </a:ext>
              </a:extLst>
            </p:cNvPr>
            <p:cNvCxnSpPr>
              <a:cxnSpLocks/>
              <a:stCxn id="236" idx="3"/>
              <a:endCxn id="237" idx="1"/>
            </p:cNvCxnSpPr>
            <p:nvPr/>
          </p:nvCxnSpPr>
          <p:spPr>
            <a:xfrm>
              <a:off x="9627389" y="2885181"/>
              <a:ext cx="764820" cy="0"/>
            </a:xfrm>
            <a:prstGeom prst="straightConnector1">
              <a:avLst/>
            </a:prstGeom>
            <a:solidFill>
              <a:schemeClr val="accent2">
                <a:lumMod val="75000"/>
              </a:schemeClr>
            </a:solidFill>
            <a:ln w="508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0" name="Groupe 259">
            <a:extLst>
              <a:ext uri="{FF2B5EF4-FFF2-40B4-BE49-F238E27FC236}">
                <a16:creationId xmlns:a16="http://schemas.microsoft.com/office/drawing/2014/main" id="{FE399A66-0F74-4402-A958-684874BC3526}"/>
              </a:ext>
            </a:extLst>
          </p:cNvPr>
          <p:cNvGrpSpPr/>
          <p:nvPr/>
        </p:nvGrpSpPr>
        <p:grpSpPr>
          <a:xfrm>
            <a:off x="10436698" y="2312910"/>
            <a:ext cx="1373072" cy="1141451"/>
            <a:chOff x="10392209" y="4502113"/>
            <a:chExt cx="1373072" cy="1141451"/>
          </a:xfrm>
        </p:grpSpPr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1A4EFFE0-0DEA-492E-967B-50BF96CED25F}"/>
                </a:ext>
              </a:extLst>
            </p:cNvPr>
            <p:cNvCxnSpPr/>
            <p:nvPr/>
          </p:nvCxnSpPr>
          <p:spPr>
            <a:xfrm flipV="1">
              <a:off x="10392209" y="4502115"/>
              <a:ext cx="1373072" cy="1102272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9D3EBE50-D4BF-4E6D-815B-5067B125569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392209" y="4502113"/>
              <a:ext cx="1373072" cy="1141451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CEAE737C-335D-4074-8858-40DAFA3E5596}"/>
              </a:ext>
            </a:extLst>
          </p:cNvPr>
          <p:cNvCxnSpPr/>
          <p:nvPr/>
        </p:nvCxnSpPr>
        <p:spPr>
          <a:xfrm>
            <a:off x="8352633" y="4127561"/>
            <a:ext cx="0" cy="907599"/>
          </a:xfrm>
          <a:prstGeom prst="line">
            <a:avLst/>
          </a:prstGeom>
          <a:ln w="25400">
            <a:solidFill>
              <a:schemeClr val="accent5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avec flèche 45">
            <a:extLst>
              <a:ext uri="{FF2B5EF4-FFF2-40B4-BE49-F238E27FC236}">
                <a16:creationId xmlns:a16="http://schemas.microsoft.com/office/drawing/2014/main" id="{FA4F4EB6-D2D4-451B-9CE5-EDA8D2E4B753}"/>
              </a:ext>
            </a:extLst>
          </p:cNvPr>
          <p:cNvCxnSpPr>
            <a:cxnSpLocks/>
          </p:cNvCxnSpPr>
          <p:nvPr/>
        </p:nvCxnSpPr>
        <p:spPr>
          <a:xfrm>
            <a:off x="336062" y="4507786"/>
            <a:ext cx="8006812" cy="49034"/>
          </a:xfrm>
          <a:prstGeom prst="straightConnector1">
            <a:avLst/>
          </a:prstGeom>
          <a:ln w="50800">
            <a:solidFill>
              <a:schemeClr val="accent5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ZoneTexte 46">
            <a:extLst>
              <a:ext uri="{FF2B5EF4-FFF2-40B4-BE49-F238E27FC236}">
                <a16:creationId xmlns:a16="http://schemas.microsoft.com/office/drawing/2014/main" id="{B0333C90-7200-44AE-8925-B2CB7B34AE8E}"/>
              </a:ext>
            </a:extLst>
          </p:cNvPr>
          <p:cNvSpPr txBox="1"/>
          <p:nvPr/>
        </p:nvSpPr>
        <p:spPr>
          <a:xfrm>
            <a:off x="2051694" y="3919719"/>
            <a:ext cx="4575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/>
              <a:t>8 man days to rewrite from original</a:t>
            </a:r>
          </a:p>
        </p:txBody>
      </p: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63281434-4850-4519-9E80-0EB0052CAFA1}"/>
              </a:ext>
            </a:extLst>
          </p:cNvPr>
          <p:cNvCxnSpPr/>
          <p:nvPr/>
        </p:nvCxnSpPr>
        <p:spPr>
          <a:xfrm>
            <a:off x="336062" y="4087805"/>
            <a:ext cx="0" cy="907599"/>
          </a:xfrm>
          <a:prstGeom prst="line">
            <a:avLst/>
          </a:prstGeom>
          <a:ln w="25400">
            <a:solidFill>
              <a:schemeClr val="accent5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ZoneTexte 48">
            <a:extLst>
              <a:ext uri="{FF2B5EF4-FFF2-40B4-BE49-F238E27FC236}">
                <a16:creationId xmlns:a16="http://schemas.microsoft.com/office/drawing/2014/main" id="{6A2CF420-23F2-44A6-B8B4-28F1412A4B8C}"/>
              </a:ext>
            </a:extLst>
          </p:cNvPr>
          <p:cNvSpPr txBox="1"/>
          <p:nvPr/>
        </p:nvSpPr>
        <p:spPr>
          <a:xfrm>
            <a:off x="2061454" y="4621599"/>
            <a:ext cx="49503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/>
              <a:t>Likely same 2-3 weeks in real situation</a:t>
            </a:r>
          </a:p>
        </p:txBody>
      </p:sp>
      <p:cxnSp>
        <p:nvCxnSpPr>
          <p:cNvPr id="54" name="Connecteur droit avec flèche 53">
            <a:extLst>
              <a:ext uri="{FF2B5EF4-FFF2-40B4-BE49-F238E27FC236}">
                <a16:creationId xmlns:a16="http://schemas.microsoft.com/office/drawing/2014/main" id="{B5370C7B-8BC1-4178-98A6-FA00EDA4CD57}"/>
              </a:ext>
            </a:extLst>
          </p:cNvPr>
          <p:cNvCxnSpPr>
            <a:cxnSpLocks/>
          </p:cNvCxnSpPr>
          <p:nvPr/>
        </p:nvCxnSpPr>
        <p:spPr>
          <a:xfrm>
            <a:off x="8352633" y="4547542"/>
            <a:ext cx="3412648" cy="27081"/>
          </a:xfrm>
          <a:prstGeom prst="straightConnector1">
            <a:avLst/>
          </a:prstGeom>
          <a:ln w="50800">
            <a:solidFill>
              <a:schemeClr val="accent5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ZoneTexte 54">
            <a:extLst>
              <a:ext uri="{FF2B5EF4-FFF2-40B4-BE49-F238E27FC236}">
                <a16:creationId xmlns:a16="http://schemas.microsoft.com/office/drawing/2014/main" id="{57C66FA4-BDD3-4869-94E0-09A747002045}"/>
              </a:ext>
            </a:extLst>
          </p:cNvPr>
          <p:cNvSpPr txBox="1"/>
          <p:nvPr/>
        </p:nvSpPr>
        <p:spPr>
          <a:xfrm>
            <a:off x="9447273" y="4088850"/>
            <a:ext cx="13497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/>
              <a:t>Synthesis</a:t>
            </a:r>
          </a:p>
        </p:txBody>
      </p:sp>
      <p:cxnSp>
        <p:nvCxnSpPr>
          <p:cNvPr id="56" name="Connecteur droit 55">
            <a:extLst>
              <a:ext uri="{FF2B5EF4-FFF2-40B4-BE49-F238E27FC236}">
                <a16:creationId xmlns:a16="http://schemas.microsoft.com/office/drawing/2014/main" id="{3FD05F73-279D-4D38-BB33-943E8A97CE5C}"/>
              </a:ext>
            </a:extLst>
          </p:cNvPr>
          <p:cNvCxnSpPr/>
          <p:nvPr/>
        </p:nvCxnSpPr>
        <p:spPr>
          <a:xfrm>
            <a:off x="11775040" y="4127561"/>
            <a:ext cx="0" cy="907599"/>
          </a:xfrm>
          <a:prstGeom prst="line">
            <a:avLst/>
          </a:prstGeom>
          <a:ln w="25400">
            <a:solidFill>
              <a:schemeClr val="accent5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901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53" grpId="0"/>
      <p:bldP spid="47" grpId="0"/>
      <p:bldP spid="49" grpId="0"/>
      <p:bldP spid="5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97394C-7927-47CC-9781-B479986BDB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1: Results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4AA536D-0A96-48E9-854C-D6D430C8ED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524483"/>
              </p:ext>
            </p:extLst>
          </p:nvPr>
        </p:nvGraphicFramePr>
        <p:xfrm>
          <a:off x="1495425" y="1428749"/>
          <a:ext cx="8791575" cy="40325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91799">
                  <a:extLst>
                    <a:ext uri="{9D8B030D-6E8A-4147-A177-3AD203B41FA5}">
                      <a16:colId xmlns:a16="http://schemas.microsoft.com/office/drawing/2014/main" val="4106410433"/>
                    </a:ext>
                  </a:extLst>
                </a:gridCol>
                <a:gridCol w="2230452">
                  <a:extLst>
                    <a:ext uri="{9D8B030D-6E8A-4147-A177-3AD203B41FA5}">
                      <a16:colId xmlns:a16="http://schemas.microsoft.com/office/drawing/2014/main" val="2046365702"/>
                    </a:ext>
                  </a:extLst>
                </a:gridCol>
                <a:gridCol w="1929634">
                  <a:extLst>
                    <a:ext uri="{9D8B030D-6E8A-4147-A177-3AD203B41FA5}">
                      <a16:colId xmlns:a16="http://schemas.microsoft.com/office/drawing/2014/main" val="3085622726"/>
                    </a:ext>
                  </a:extLst>
                </a:gridCol>
                <a:gridCol w="2039690">
                  <a:extLst>
                    <a:ext uri="{9D8B030D-6E8A-4147-A177-3AD203B41FA5}">
                      <a16:colId xmlns:a16="http://schemas.microsoft.com/office/drawing/2014/main" val="3358920812"/>
                    </a:ext>
                  </a:extLst>
                </a:gridCol>
              </a:tblGrid>
              <a:tr h="431482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Manual HDL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HLS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28490799"/>
                  </a:ext>
                </a:extLst>
              </a:tr>
              <a:tr h="431482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err="1">
                          <a:effectLst/>
                        </a:rPr>
                        <a:t>Virtex</a:t>
                      </a:r>
                      <a:r>
                        <a:rPr lang="en-US" sz="2800" dirty="0">
                          <a:effectLst/>
                        </a:rPr>
                        <a:t>-II Pro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Zynq 7000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Zynq 7000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48478840"/>
                  </a:ext>
                </a:extLst>
              </a:tr>
              <a:tr h="431482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Flip Flops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1762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1736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3910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88217660"/>
                  </a:ext>
                </a:extLst>
              </a:tr>
              <a:tr h="431482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LUT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1816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1438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3542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29731202"/>
                  </a:ext>
                </a:extLst>
              </a:tr>
              <a:tr h="431482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RAM Blocks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3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3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2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79521116"/>
                  </a:ext>
                </a:extLst>
              </a:tr>
              <a:tr h="431482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Multipliers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23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23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24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80433397"/>
                  </a:ext>
                </a:extLst>
              </a:tr>
              <a:tr h="431482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Event Interval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36 clocks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36 clocks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36 clocks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89100238"/>
                  </a:ext>
                </a:extLst>
              </a:tr>
              <a:tr h="431482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Latency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252 clocks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252 clocks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300 clocks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43838968"/>
                  </a:ext>
                </a:extLst>
              </a:tr>
              <a:tr h="431482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Clock period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6.78 ns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5.3 ns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10.7 ns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55404142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5C2A685B-FB21-44B0-807F-9704EED3057D}"/>
              </a:ext>
            </a:extLst>
          </p:cNvPr>
          <p:cNvSpPr/>
          <p:nvPr/>
        </p:nvSpPr>
        <p:spPr>
          <a:xfrm>
            <a:off x="8255000" y="1885071"/>
            <a:ext cx="2235886" cy="40242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1285AD02-5A71-4EB0-9933-F9702D2B9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IEEE NPSS Real Time Conference 2018 - Williamsburg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F8EA8356-D8A0-46A4-889A-2969B1EC2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C565A8C-CDA9-429D-93A1-EB8BE9CB1659}"/>
              </a:ext>
            </a:extLst>
          </p:cNvPr>
          <p:cNvSpPr/>
          <p:nvPr/>
        </p:nvSpPr>
        <p:spPr>
          <a:xfrm>
            <a:off x="6311900" y="1885071"/>
            <a:ext cx="2235886" cy="40242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33779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74CA9-9195-4F60-A534-95B8D797F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1:Lessons learned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C35B34-C545-4B73-99E1-819F7000E0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Timing not reached, larger design, but…</a:t>
            </a:r>
          </a:p>
          <a:p>
            <a:pPr lvl="1"/>
            <a:r>
              <a:rPr lang="en-US" dirty="0"/>
              <a:t>Learned new strategies at the workshop, to be attempted</a:t>
            </a:r>
          </a:p>
          <a:p>
            <a:r>
              <a:rPr lang="en-US" dirty="0"/>
              <a:t>Time saving</a:t>
            </a:r>
          </a:p>
          <a:p>
            <a:pPr lvl="1"/>
            <a:r>
              <a:rPr lang="en-US" dirty="0"/>
              <a:t>Hard to do exact comparison, but still consider HLS faster</a:t>
            </a:r>
          </a:p>
          <a:p>
            <a:pPr lvl="1"/>
            <a:r>
              <a:rPr lang="en-US" dirty="0"/>
              <a:t>No duplicate test bench to write</a:t>
            </a:r>
          </a:p>
          <a:p>
            <a:pPr lvl="1"/>
            <a:r>
              <a:rPr lang="en-US" dirty="0"/>
              <a:t>First HLS design, learned on the fly, some trial and error</a:t>
            </a:r>
          </a:p>
          <a:p>
            <a:r>
              <a:rPr lang="en-US" dirty="0"/>
              <a:t>Prior FPGA experience very advantageous</a:t>
            </a:r>
          </a:p>
          <a:p>
            <a:pPr lvl="1"/>
            <a:r>
              <a:rPr lang="en-US" dirty="0"/>
              <a:t>Existing intuition about synthesis-friendly design entry</a:t>
            </a:r>
          </a:p>
          <a:p>
            <a:pPr lvl="1"/>
            <a:r>
              <a:rPr lang="en-US" dirty="0"/>
              <a:t>Easier to identify and fix bottlenecks and poor synthesis attempts</a:t>
            </a:r>
          </a:p>
          <a:p>
            <a:endParaRPr lang="en-US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40480D8-D9FC-4741-B23C-4F0084992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IEEE NPSS Real Time Conference 2018 - Williamsburg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B643287-CF1C-4F1B-9296-C6155B1E4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42E3-CE8C-4C91-B304-F174BACF2CD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147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CMI_Template_16_9_blackwhite" id="{DCFF03CD-6D0D-6744-895A-BD61534AF1FD}" vid="{722FC9F8-895D-CF43-A320-B6152735E18C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CMI_Template_16_9_blackwhite" id="{DCFF03CD-6D0D-6744-895A-BD61534AF1FD}" vid="{687138D2-F4FC-5C47-A173-2B4EE664698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GCMI_TEMPLATE_16x9</Template>
  <TotalTime>1780</TotalTime>
  <Words>958</Words>
  <Application>Microsoft Office PowerPoint</Application>
  <PresentationFormat>Grand écran</PresentationFormat>
  <Paragraphs>257</Paragraphs>
  <Slides>15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2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5" baseType="lpstr">
      <vt:lpstr>MS Mincho</vt:lpstr>
      <vt:lpstr>Arial</vt:lpstr>
      <vt:lpstr>Arial Narrow</vt:lpstr>
      <vt:lpstr>Calibri</vt:lpstr>
      <vt:lpstr>Calibri Light</vt:lpstr>
      <vt:lpstr>Times New Roman</vt:lpstr>
      <vt:lpstr>Wingdings</vt:lpstr>
      <vt:lpstr>Office Theme</vt:lpstr>
      <vt:lpstr>1_Office Theme</vt:lpstr>
      <vt:lpstr>Visio</vt:lpstr>
      <vt:lpstr>Two FPGA Case Studies Comparing High Level Synthesis and  Manual HDL for HEP applications</vt:lpstr>
      <vt:lpstr>Overview</vt:lpstr>
      <vt:lpstr>What is High Level Synthesis</vt:lpstr>
      <vt:lpstr>Appropriate for HEP designs?</vt:lpstr>
      <vt:lpstr>Project 1 : Crystal Identification for PET</vt:lpstr>
      <vt:lpstr>Design Methodology</vt:lpstr>
      <vt:lpstr>Design Methodology</vt:lpstr>
      <vt:lpstr>Project 1: Results</vt:lpstr>
      <vt:lpstr>Project 1:Lessons learned</vt:lpstr>
      <vt:lpstr>Project 2: Flow-Through Event Sorter</vt:lpstr>
      <vt:lpstr>Project 2: Flow-Through Event Sorter</vt:lpstr>
      <vt:lpstr>Project 2: results</vt:lpstr>
      <vt:lpstr>Project 2: Lessons Learned</vt:lpstr>
      <vt:lpstr>Conclusion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mtetrault</dc:creator>
  <cp:lastModifiedBy>Marc-André Tétrault</cp:lastModifiedBy>
  <cp:revision>193</cp:revision>
  <dcterms:created xsi:type="dcterms:W3CDTF">2018-05-07T17:17:13Z</dcterms:created>
  <dcterms:modified xsi:type="dcterms:W3CDTF">2018-06-12T17:50:20Z</dcterms:modified>
</cp:coreProperties>
</file>