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541" r:id="rId3"/>
    <p:sldId id="545" r:id="rId4"/>
    <p:sldId id="544" r:id="rId5"/>
    <p:sldId id="543" r:id="rId6"/>
    <p:sldId id="542" r:id="rId7"/>
    <p:sldId id="546" r:id="rId8"/>
  </p:sldIdLst>
  <p:sldSz cx="9906000" cy="6858000" type="A4"/>
  <p:notesSz cx="6858000" cy="9144000"/>
  <p:defaultTextStyle>
    <a:lvl1pPr marL="0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rtl="0" latinLnBrk="0">
      <a:defRPr lang="es-ES" sz="21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34"/>
    <a:srgbClr val="9E7800"/>
    <a:srgbClr val="CC9B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7" autoAdjust="0"/>
    <p:restoredTop sz="96325" autoAdjust="0"/>
  </p:normalViewPr>
  <p:slideViewPr>
    <p:cSldViewPr>
      <p:cViewPr varScale="1">
        <p:scale>
          <a:sx n="100" d="100"/>
          <a:sy n="100" d="100"/>
        </p:scale>
        <p:origin x="-654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40"/>
    </p:cViewPr>
  </p:sorterViewPr>
  <p:notesViewPr>
    <p:cSldViewPr>
      <p:cViewPr varScale="1">
        <p:scale>
          <a:sx n="92" d="100"/>
          <a:sy n="92" d="100"/>
        </p:scale>
        <p:origin x="-359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F2438-A7CB-49DD-80B9-AA57F898F5B5}" type="datetimeFigureOut">
              <a:rPr lang="es-ES" smtClean="0"/>
              <a:pPr/>
              <a:t>04/06/2016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BCEA8-7231-455C-849E-424BA1E7B04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33468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A8ADFD5B-A66C-449C-B6E8-FB716D07777D}" type="datetimeFigureOut">
              <a:rPr lang="es-ES"/>
              <a:pPr/>
              <a:t>04/06/2016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CA5D3BF3-D352-46FC-8343-31F56E6730EA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23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rtl="0" latinLnBrk="0">
      <a:defRPr lang="es-ES" sz="14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971032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0" name="Rectangle 9"/>
          <p:cNvSpPr/>
          <p:nvPr/>
        </p:nvSpPr>
        <p:spPr>
          <a:xfrm>
            <a:off x="-9906" y="6053328"/>
            <a:ext cx="2436876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1" name="Rectangle 10"/>
          <p:cNvSpPr/>
          <p:nvPr/>
        </p:nvSpPr>
        <p:spPr>
          <a:xfrm>
            <a:off x="2555748" y="6044184"/>
            <a:ext cx="73502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559050" y="6050037"/>
            <a:ext cx="7058025" cy="68580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es-ES" sz="3300">
                <a:solidFill>
                  <a:srgbClr val="FFFFFF"/>
                </a:solidFill>
              </a:defRPr>
            </a:lvl1pPr>
            <a:lvl2pPr marL="536433" indent="0" algn="ctr" eaLnBrk="1" latinLnBrk="0" hangingPunct="1">
              <a:buNone/>
            </a:lvl2pPr>
            <a:lvl3pPr marL="1072866" indent="0" algn="ctr" eaLnBrk="1" latinLnBrk="0" hangingPunct="1">
              <a:buNone/>
            </a:lvl3pPr>
            <a:lvl4pPr marL="1609298" indent="0" algn="ctr" eaLnBrk="1" latinLnBrk="0" hangingPunct="1">
              <a:buNone/>
            </a:lvl4pPr>
            <a:lvl5pPr marL="2145731" indent="0" algn="ctr" eaLnBrk="1" latinLnBrk="0" hangingPunct="1">
              <a:buNone/>
            </a:lvl5pPr>
            <a:lvl6pPr marL="2682164" indent="0" algn="ctr" eaLnBrk="1" latinLnBrk="0" hangingPunct="1">
              <a:buNone/>
            </a:lvl6pPr>
            <a:lvl7pPr marL="3218597" indent="0" algn="ctr" eaLnBrk="1" latinLnBrk="0" hangingPunct="1">
              <a:buNone/>
            </a:lvl7pPr>
            <a:lvl8pPr marL="3755029" indent="0" algn="ctr" eaLnBrk="1" latinLnBrk="0" hangingPunct="1">
              <a:buNone/>
            </a:lvl8pPr>
            <a:lvl9pPr marL="4291462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2550" y="6068699"/>
            <a:ext cx="2228850" cy="685800"/>
          </a:xfrm>
        </p:spPr>
        <p:txBody>
          <a:bodyPr>
            <a:noAutofit/>
          </a:bodyPr>
          <a:lstStyle>
            <a:lvl1pPr algn="ctr" eaLnBrk="1" latinLnBrk="0" hangingPunct="1">
              <a:defRPr kumimoji="0" lang="es-ES" sz="2300">
                <a:solidFill>
                  <a:srgbClr val="FFFFFF"/>
                </a:solidFill>
              </a:defRPr>
            </a:lvl1pPr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560512" y="1412776"/>
            <a:ext cx="7016750" cy="2717800"/>
          </a:xfrm>
        </p:spPr>
        <p:txBody>
          <a:bodyPr rtlCol="0" anchor="b"/>
          <a:lstStyle>
            <a:lvl1pPr eaLnBrk="1" latinLnBrk="0" hangingPunct="1">
              <a:defRPr kumimoji="0" lang="es-ES" cap="all" baseline="0"/>
            </a:lvl1pPr>
            <a:extLst/>
          </a:lstStyle>
          <a:p>
            <a:pPr eaLnBrk="1" latinLnBrk="0" hangingPunct="1"/>
            <a:r>
              <a:rPr lang="es-ES" dirty="0" smtClean="0"/>
              <a:t>Haga clic para modificar el estilo de título del patrón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es-ES" sz="16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dirty="0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60400" y="1803400"/>
            <a:ext cx="8832850" cy="43688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900" y="2743201"/>
            <a:ext cx="7716706" cy="1673225"/>
          </a:xfrm>
        </p:spPr>
        <p:txBody>
          <a:bodyPr anchor="t"/>
          <a:lstStyle>
            <a:lvl1pPr eaLnBrk="1" latinLnBrk="0" hangingPunct="1">
              <a:buNone/>
              <a:defRPr kumimoji="0" lang="es-ES" sz="33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es-ES" sz="21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es-ES" sz="19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es-ES"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524000"/>
            <a:ext cx="9906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4033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1485900" y="1600200"/>
            <a:ext cx="84201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85900" y="1600200"/>
            <a:ext cx="8255000" cy="990600"/>
          </a:xfrm>
        </p:spPr>
        <p:txBody>
          <a:bodyPr/>
          <a:lstStyle>
            <a:lvl1pPr algn="l" eaLnBrk="1" latinLnBrk="0" hangingPunct="1">
              <a:buNone/>
              <a:defRPr kumimoji="0" lang="es-ES" sz="52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es-ES"/>
              <a:t>Haga clic para modificar el estilo de título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1"/>
            <a:ext cx="1403350" cy="701676"/>
          </a:xfrm>
        </p:spPr>
        <p:txBody>
          <a:bodyPr>
            <a:noAutofit/>
          </a:bodyPr>
          <a:lstStyle>
            <a:lvl1pPr eaLnBrk="1" latinLnBrk="0" hangingPunct="1">
              <a:defRPr kumimoji="0" lang="es-ES" sz="2800">
                <a:solidFill>
                  <a:srgbClr val="FFFFFF"/>
                </a:solidFill>
              </a:defRPr>
            </a:lvl1pPr>
            <a:extLst/>
          </a:lstStyle>
          <a:p>
            <a:pPr algn="ctr"/>
            <a:endParaRPr kumimoji="0" lang="es-ES" sz="28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60400" y="1803402"/>
            <a:ext cx="4210050" cy="435816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248643" y="1803399"/>
            <a:ext cx="4210050" cy="4358167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es-ES" sz="16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/>
            </a:lvl1pPr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702" y="157480"/>
            <a:ext cx="8832850" cy="1341120"/>
          </a:xfrm>
        </p:spPr>
        <p:txBody>
          <a:bodyPr anchor="b"/>
          <a:lstStyle>
            <a:lvl1pPr eaLnBrk="1" latinLnBrk="0" hangingPunct="1">
              <a:defRPr kumimoji="0" lang="es-ES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60400" y="2559757"/>
            <a:ext cx="4210050" cy="3505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200650" y="2559757"/>
            <a:ext cx="4210050" cy="3505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es-ES" sz="16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60400" y="1816383"/>
            <a:ext cx="4210050" cy="707136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es-ES" sz="23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5200650" y="1816383"/>
            <a:ext cx="4210050" cy="707136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es-ES" sz="23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77850" cy="381000"/>
          </a:xfrm>
        </p:spPr>
        <p:txBody>
          <a:bodyPr/>
          <a:lstStyle>
            <a:lvl1pPr eaLnBrk="1" latinLnBrk="0" hangingPunct="1">
              <a:defRPr kumimoji="0" lang="es-ES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chemeClr val="tx2"/>
                </a:solidFill>
              </a:rPr>
              <a:pPr/>
              <a:t>‹Nº›</a:t>
            </a:fld>
            <a:endParaRPr kumimoji="0" lang="es-E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57480"/>
            <a:ext cx="8832850" cy="1341120"/>
          </a:xfrm>
        </p:spPr>
        <p:txBody>
          <a:bodyPr anchor="b"/>
          <a:lstStyle>
            <a:lvl1pPr algn="l" eaLnBrk="1" latinLnBrk="0" hangingPunct="1">
              <a:buNone/>
              <a:defRPr kumimoji="0" lang="es-ES" sz="4900" b="0"/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es-ES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es-ES">
                <a:solidFill>
                  <a:srgbClr val="FFFFFF"/>
                </a:solidFill>
              </a:rPr>
              <a:pPr/>
              <a:t>‹Nº›</a:t>
            </a:fld>
            <a:endParaRPr kumimoji="0" lang="es-ES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1905000"/>
            <a:ext cx="1733550" cy="41656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60930" tIns="214573" rIns="160930" bIns="107287"/>
          <a:lstStyle>
            <a:lvl1pPr marL="0" indent="0" eaLnBrk="1" latinLnBrk="0" hangingPunct="1">
              <a:spcAft>
                <a:spcPts val="1173"/>
              </a:spcAft>
              <a:buNone/>
              <a:defRPr kumimoji="0" lang="es-ES" sz="2100"/>
            </a:lvl1pPr>
            <a:lvl2pPr eaLnBrk="1" latinLnBrk="0" hangingPunct="1">
              <a:buNone/>
              <a:defRPr kumimoji="0" lang="es-ES" sz="1400"/>
            </a:lvl2pPr>
            <a:lvl3pPr eaLnBrk="1" latinLnBrk="0" hangingPunct="1">
              <a:buNone/>
              <a:defRPr kumimoji="0" lang="es-ES" sz="1200"/>
            </a:lvl3pPr>
            <a:lvl4pPr eaLnBrk="1" latinLnBrk="0" hangingPunct="1">
              <a:buNone/>
              <a:defRPr kumimoji="0" lang="es-ES" sz="1100"/>
            </a:lvl4pPr>
            <a:lvl5pPr eaLnBrk="1" latinLnBrk="0" hangingPunct="1">
              <a:buNone/>
              <a:defRPr kumimoji="0" lang="es-ES" sz="11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59050" y="1905000"/>
            <a:ext cx="6934200" cy="42672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87474" y="0"/>
            <a:ext cx="8218526" cy="4559808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es-ES" sz="38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3550" y="5486400"/>
            <a:ext cx="7924800" cy="68580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es-ES" sz="2000"/>
            </a:lvl1pPr>
            <a:lvl2pPr eaLnBrk="1" latinLnBrk="0" hangingPunct="1">
              <a:buFontTx/>
              <a:buNone/>
              <a:defRPr kumimoji="0" lang="es-ES" sz="1400"/>
            </a:lvl2pPr>
            <a:lvl3pPr eaLnBrk="1" latinLnBrk="0" hangingPunct="1">
              <a:buFontTx/>
              <a:buNone/>
              <a:defRPr kumimoji="0" lang="es-ES" sz="1200"/>
            </a:lvl3pPr>
            <a:lvl4pPr eaLnBrk="1" latinLnBrk="0" hangingPunct="1">
              <a:buFontTx/>
              <a:buNone/>
              <a:defRPr kumimoji="0" lang="es-ES" sz="1100"/>
            </a:lvl4pPr>
            <a:lvl5pPr eaLnBrk="1" latinLnBrk="0" hangingPunct="1">
              <a:buFontTx/>
              <a:buNone/>
              <a:defRPr kumimoji="0" lang="es-ES" sz="11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>
          <a:xfrm>
            <a:off x="-9906" y="4572000"/>
            <a:ext cx="9906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-9906" y="4663440"/>
            <a:ext cx="158496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0" name="Rectangle 9"/>
          <p:cNvSpPr/>
          <p:nvPr/>
        </p:nvSpPr>
        <p:spPr>
          <a:xfrm>
            <a:off x="1674114" y="4654296"/>
            <a:ext cx="8221980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4724400"/>
            <a:ext cx="7924800" cy="609600"/>
          </a:xfrm>
        </p:spPr>
        <p:txBody>
          <a:bodyPr anchor="ctr"/>
          <a:lstStyle>
            <a:lvl1pPr algn="l" eaLnBrk="1" latinLnBrk="0" hangingPunct="1">
              <a:buNone/>
              <a:defRPr kumimoji="0" lang="es-ES" sz="33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568450" y="0"/>
            <a:ext cx="108966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769100" y="6248400"/>
            <a:ext cx="2889250" cy="365125"/>
          </a:xfrm>
        </p:spPr>
        <p:txBody>
          <a:bodyPr rtlCol="0"/>
          <a:lstStyle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568450" cy="663579"/>
          </a:xfrm>
        </p:spPr>
        <p:txBody>
          <a:bodyPr rtlCol="0"/>
          <a:lstStyle>
            <a:lvl1pPr eaLnBrk="1" latinLnBrk="0" hangingPunct="1">
              <a:defRPr kumimoji="0" lang="es-ES" sz="3300"/>
            </a:lvl1pPr>
            <a:extLst/>
          </a:lstStyle>
          <a:p>
            <a:pPr algn="ctr"/>
            <a:fld id="{8F82E0A0-C266-4798-8C8F-B9F91E9DA37E}" type="slidenum">
              <a:rPr kumimoji="0" lang="es-ES" sz="33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sz="33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33550" y="6248207"/>
            <a:ext cx="4953000" cy="365125"/>
          </a:xfrm>
        </p:spPr>
        <p:txBody>
          <a:bodyPr rtlCol="0"/>
          <a:lstStyle>
            <a:extLst/>
          </a:lstStyle>
          <a:p>
            <a:r>
              <a:rPr lang="en-US" dirty="0" smtClean="0"/>
              <a:t>GASPARD-HYDE-TRACE Workshop 2015 – Univ. </a:t>
            </a:r>
            <a:r>
              <a:rPr lang="en-US" dirty="0" err="1" smtClean="0"/>
              <a:t>Padova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63702" y="1803400"/>
            <a:ext cx="8832850" cy="4323080"/>
          </a:xfrm>
          <a:prstGeom prst="rect">
            <a:avLst/>
          </a:prstGeom>
        </p:spPr>
        <p:txBody>
          <a:bodyPr vert="horz" lIns="107287" tIns="53643" rIns="107287" bIns="53643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604000" y="6248400"/>
            <a:ext cx="2889250" cy="365125"/>
          </a:xfrm>
          <a:prstGeom prst="rect">
            <a:avLst/>
          </a:prstGeom>
        </p:spPr>
        <p:txBody>
          <a:bodyPr vert="horz" lIns="107287" tIns="53643" rIns="107287" bIns="53643" anchor="ctr" anchorCtr="0"/>
          <a:lstStyle>
            <a:lvl1pPr algn="l" eaLnBrk="1" latinLnBrk="0" hangingPunct="1">
              <a:defRPr kumimoji="0" lang="es-ES" sz="1600">
                <a:solidFill>
                  <a:schemeClr val="tx2"/>
                </a:solidFill>
              </a:defRPr>
            </a:lvl1pPr>
            <a:extLst/>
          </a:lstStyle>
          <a:p>
            <a:r>
              <a:rPr lang="es-ES" dirty="0" smtClean="0"/>
              <a:t>28 Mar 2015</a:t>
            </a:r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0402" y="6248207"/>
            <a:ext cx="5872840" cy="365125"/>
          </a:xfrm>
          <a:prstGeom prst="rect">
            <a:avLst/>
          </a:prstGeom>
        </p:spPr>
        <p:txBody>
          <a:bodyPr vert="horz" lIns="107287" tIns="53643" rIns="107287" bIns="53643" anchor="ctr"/>
          <a:lstStyle>
            <a:lvl1pPr algn="r" eaLnBrk="1" latinLnBrk="0" hangingPunct="1">
              <a:defRPr kumimoji="0" lang="es-ES" sz="1600">
                <a:solidFill>
                  <a:schemeClr val="tx2"/>
                </a:solidFill>
              </a:defRPr>
            </a:lvl1pPr>
            <a:extLst/>
          </a:lstStyle>
          <a:p>
            <a:r>
              <a:rPr lang="en-US" dirty="0" smtClean="0"/>
              <a:t>GASPARD-HYDE-TRACE Workshop 2015 – </a:t>
            </a:r>
            <a:r>
              <a:rPr lang="en-US" dirty="0" err="1" smtClean="0"/>
              <a:t>Università</a:t>
            </a:r>
            <a:r>
              <a:rPr lang="en-US" dirty="0" smtClean="0"/>
              <a:t> di </a:t>
            </a:r>
            <a:r>
              <a:rPr lang="en-US" dirty="0" err="1" smtClean="0"/>
              <a:t>Padova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1460227"/>
            <a:ext cx="9906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>
            <a:off x="0" y="1505947"/>
            <a:ext cx="57785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/>
          <p:nvPr/>
        </p:nvSpPr>
        <p:spPr>
          <a:xfrm>
            <a:off x="639762" y="1505947"/>
            <a:ext cx="9266238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7287" tIns="53643" rIns="107287" bIns="53643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498010"/>
            <a:ext cx="577850" cy="244476"/>
          </a:xfrm>
          <a:prstGeom prst="rect">
            <a:avLst/>
          </a:prstGeom>
        </p:spPr>
        <p:txBody>
          <a:bodyPr vert="horz" lIns="107287" tIns="53643" rIns="107287" bIns="53643" anchor="ctr" anchorCtr="0">
            <a:normAutofit/>
          </a:bodyPr>
          <a:lstStyle>
            <a:lvl1pPr algn="ctr" eaLnBrk="1" latinLnBrk="0" hangingPunct="1">
              <a:defRPr kumimoji="0" lang="es-ES" sz="16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es-ES" sz="1600" b="1">
                <a:solidFill>
                  <a:srgbClr val="FFFFFF"/>
                </a:solidFill>
              </a:rPr>
              <a:pPr algn="ctr"/>
              <a:t>‹Nº›</a:t>
            </a:fld>
            <a:endParaRPr kumimoji="0" lang="es-ES" sz="16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60400" y="157480"/>
            <a:ext cx="8832850" cy="1341120"/>
          </a:xfrm>
          <a:prstGeom prst="rect">
            <a:avLst/>
          </a:prstGeom>
        </p:spPr>
        <p:txBody>
          <a:bodyPr vert="horz" lIns="107287" tIns="53643" rIns="107287" bIns="53643" anchor="b">
            <a:normAutofit/>
          </a:bodyPr>
          <a:lstStyle>
            <a:extLst/>
          </a:lstStyle>
          <a:p>
            <a:pPr eaLnBrk="1" latinLnBrk="0" hangingPunct="1"/>
            <a:r>
              <a:rPr kumimoji="0" lang="es-ES" smtClean="0"/>
              <a:t>Haga clic para modificar el estilo de título del patrón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s-ES" sz="49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75503" indent="-375503" algn="l" rtl="0" eaLnBrk="1" latinLnBrk="0" hangingPunct="1">
        <a:spcBef>
          <a:spcPts val="821"/>
        </a:spcBef>
        <a:buClr>
          <a:schemeClr val="accent2"/>
        </a:buClr>
        <a:buSzPct val="60000"/>
        <a:buFont typeface="Wingdings"/>
        <a:buChar char=""/>
        <a:defRPr kumimoji="0" lang="es-ES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51006" indent="-321860" algn="l" rtl="0" eaLnBrk="1" latinLnBrk="0" hangingPunct="1">
        <a:spcBef>
          <a:spcPts val="645"/>
        </a:spcBef>
        <a:buClr>
          <a:schemeClr val="accent1"/>
        </a:buClr>
        <a:buSzPct val="70000"/>
        <a:buFont typeface="Wingdings 2"/>
        <a:buChar char=""/>
        <a:defRPr kumimoji="0" lang="es-ES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indent="-268216" algn="l" rtl="0" eaLnBrk="1" latinLnBrk="0" hangingPunct="1">
        <a:spcBef>
          <a:spcPts val="587"/>
        </a:spcBef>
        <a:buClr>
          <a:schemeClr val="accent2"/>
        </a:buClr>
        <a:buSzPct val="75000"/>
        <a:buFont typeface="Wingdings"/>
        <a:buChar char=""/>
        <a:defRPr kumimoji="0" lang="es-ES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indent="-268216" algn="l" rtl="0" eaLnBrk="1" latinLnBrk="0" hangingPunct="1">
        <a:spcBef>
          <a:spcPts val="469"/>
        </a:spcBef>
        <a:buClr>
          <a:schemeClr val="accent3"/>
        </a:buClr>
        <a:buSzPct val="75000"/>
        <a:buFont typeface="Wingdings"/>
        <a:buChar char=""/>
        <a:defRPr kumimoji="0" lang="es-ES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indent="-268216" algn="l" rtl="0" eaLnBrk="1" latinLnBrk="0" hangingPunct="1">
        <a:spcBef>
          <a:spcPts val="469"/>
        </a:spcBef>
        <a:buClr>
          <a:schemeClr val="accent4"/>
        </a:buClr>
        <a:buSzPct val="65000"/>
        <a:buFont typeface="Wingdings"/>
        <a:buChar char=""/>
        <a:defRPr kumimoji="0" lang="es-ES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467591" indent="-268216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es-ES" sz="21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89450" indent="-268216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es-ES" sz="2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111310" indent="-268216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es-ES" sz="21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433170" indent="-268216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es-ES" sz="21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344488" y="1124744"/>
            <a:ext cx="9217024" cy="2232248"/>
          </a:xfrm>
        </p:spPr>
        <p:txBody>
          <a:bodyPr>
            <a:noAutofit/>
          </a:bodyPr>
          <a:lstStyle>
            <a:extLst/>
          </a:lstStyle>
          <a:p>
            <a:pPr algn="ctr"/>
            <a:r>
              <a:rPr lang="es-ES" sz="4000" cap="none" dirty="0" smtClean="0"/>
              <a:t>PLAS: A 32-channel, </a:t>
            </a:r>
            <a:r>
              <a:rPr lang="es-ES" sz="4000" cap="none" dirty="0" err="1" smtClean="0"/>
              <a:t>dead</a:t>
            </a:r>
            <a:r>
              <a:rPr lang="es-ES" sz="4000" cap="none" dirty="0" smtClean="0"/>
              <a:t> time-</a:t>
            </a:r>
            <a:r>
              <a:rPr lang="es-ES" sz="4000" cap="none" dirty="0" err="1" smtClean="0"/>
              <a:t>less</a:t>
            </a:r>
            <a:r>
              <a:rPr lang="es-ES" sz="4000" cap="none" dirty="0" smtClean="0"/>
              <a:t> </a:t>
            </a:r>
            <a:r>
              <a:rPr lang="es-ES" sz="4000" cap="none" dirty="0" err="1" smtClean="0"/>
              <a:t>analog</a:t>
            </a:r>
            <a:r>
              <a:rPr lang="es-ES" sz="4000" cap="none" dirty="0" smtClean="0"/>
              <a:t> </a:t>
            </a:r>
            <a:r>
              <a:rPr lang="es-ES" sz="4000" cap="none" dirty="0" err="1" smtClean="0"/>
              <a:t>memory</a:t>
            </a:r>
            <a:r>
              <a:rPr lang="es-ES" sz="4000" cap="none" dirty="0" smtClean="0"/>
              <a:t> ASIC </a:t>
            </a:r>
            <a:r>
              <a:rPr lang="es-ES" sz="4000" cap="none" dirty="0" err="1" smtClean="0"/>
              <a:t>for</a:t>
            </a:r>
            <a:r>
              <a:rPr lang="es-ES" sz="4000" cap="none" dirty="0" smtClean="0"/>
              <a:t> </a:t>
            </a:r>
            <a:r>
              <a:rPr lang="es-ES" sz="4000" cap="none" dirty="0" err="1" smtClean="0"/>
              <a:t>the</a:t>
            </a:r>
            <a:r>
              <a:rPr lang="es-ES" sz="4000" cap="none" dirty="0" smtClean="0"/>
              <a:t> TRACE detector</a:t>
            </a:r>
            <a:endParaRPr lang="es-ES" sz="2400" cap="none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559050" y="6050037"/>
            <a:ext cx="7346950" cy="68580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s-ES" sz="2800" dirty="0" smtClean="0"/>
              <a:t>20</a:t>
            </a:r>
            <a:r>
              <a:rPr lang="es-ES" sz="2800" baseline="30000" dirty="0" smtClean="0"/>
              <a:t>th</a:t>
            </a:r>
            <a:r>
              <a:rPr lang="es-ES" sz="2800" dirty="0" smtClean="0"/>
              <a:t> Real Time </a:t>
            </a:r>
            <a:r>
              <a:rPr lang="es-ES" sz="2800" dirty="0" err="1" smtClean="0"/>
              <a:t>Conference</a:t>
            </a:r>
            <a:r>
              <a:rPr lang="es-ES" sz="2800" dirty="0" smtClean="0"/>
              <a:t> </a:t>
            </a:r>
            <a:r>
              <a:rPr lang="es-ES" sz="2800" dirty="0"/>
              <a:t>– </a:t>
            </a:r>
            <a:r>
              <a:rPr lang="es-ES" sz="2800" dirty="0" err="1" smtClean="0"/>
              <a:t>Padova</a:t>
            </a:r>
            <a:r>
              <a:rPr lang="es-ES" sz="2800" dirty="0" smtClean="0"/>
              <a:t>, </a:t>
            </a:r>
            <a:r>
              <a:rPr lang="es-ES" sz="2800" dirty="0" err="1" smtClean="0"/>
              <a:t>Italy</a:t>
            </a:r>
            <a:endParaRPr lang="es-ES" sz="2800" dirty="0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dirty="0" smtClean="0"/>
              <a:t>09 Jun 2016</a:t>
            </a:r>
            <a:endParaRPr lang="es-ES" dirty="0"/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2216696" y="3933056"/>
            <a:ext cx="5112568" cy="1728192"/>
          </a:xfrm>
          <a:prstGeom prst="rect">
            <a:avLst/>
          </a:prstGeom>
        </p:spPr>
        <p:txBody>
          <a:bodyPr vert="horz" lIns="107287" tIns="53643" rIns="107287" bIns="53643" rtlCol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s-ES" sz="49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2000" b="1" cap="none" dirty="0" smtClean="0"/>
              <a:t>R. J. </a:t>
            </a:r>
            <a:r>
              <a:rPr lang="en-US" sz="2000" b="1" cap="none" dirty="0" err="1" smtClean="0"/>
              <a:t>Aliaga</a:t>
            </a:r>
            <a:r>
              <a:rPr lang="en-US" sz="2000" cap="none" dirty="0" smtClean="0"/>
              <a:t>, V. Herrero, S. Capra, J. A. </a:t>
            </a:r>
            <a:r>
              <a:rPr lang="en-US" sz="2000" cap="none" dirty="0" err="1" smtClean="0"/>
              <a:t>Dueñas</a:t>
            </a:r>
            <a:r>
              <a:rPr lang="en-US" sz="2000" cap="none" dirty="0" smtClean="0"/>
              <a:t>, A. </a:t>
            </a:r>
            <a:r>
              <a:rPr lang="en-US" sz="2000" cap="none" dirty="0" err="1" smtClean="0"/>
              <a:t>Pullia</a:t>
            </a:r>
            <a:r>
              <a:rPr lang="en-US" sz="2000" cap="none" dirty="0" smtClean="0"/>
              <a:t>, A. </a:t>
            </a:r>
            <a:r>
              <a:rPr lang="en-US" sz="2000" cap="none" dirty="0" err="1" smtClean="0"/>
              <a:t>Gadea</a:t>
            </a:r>
            <a:r>
              <a:rPr lang="en-US" sz="2000" cap="none" dirty="0" smtClean="0"/>
              <a:t>, D. </a:t>
            </a:r>
            <a:r>
              <a:rPr lang="en-US" sz="2000" cap="none" dirty="0" err="1" smtClean="0"/>
              <a:t>Mengoni</a:t>
            </a:r>
            <a:endParaRPr lang="en-US" sz="2000" cap="none" dirty="0" smtClean="0"/>
          </a:p>
          <a:p>
            <a:pPr algn="ctr"/>
            <a:endParaRPr lang="en-US" sz="1600" cap="none" dirty="0" smtClean="0"/>
          </a:p>
          <a:p>
            <a:pPr algn="ctr"/>
            <a:endParaRPr lang="en-US" sz="1600" cap="none" dirty="0"/>
          </a:p>
          <a:p>
            <a:pPr algn="ctr"/>
            <a:r>
              <a:rPr lang="en-US" sz="1800" b="1" i="1" cap="none" dirty="0" smtClean="0"/>
              <a:t>Contact:</a:t>
            </a:r>
            <a:r>
              <a:rPr lang="en-US" sz="1800" i="1" cap="none" dirty="0" smtClean="0"/>
              <a:t> raalva@ific.uv.es</a:t>
            </a:r>
            <a:endParaRPr lang="en-US" sz="1800" i="1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Classical</a:t>
            </a:r>
            <a:r>
              <a:rPr lang="es-ES" dirty="0"/>
              <a:t> </a:t>
            </a:r>
            <a:r>
              <a:rPr lang="es-ES" dirty="0" err="1"/>
              <a:t>Analog</a:t>
            </a:r>
            <a:r>
              <a:rPr lang="es-ES" dirty="0"/>
              <a:t> </a:t>
            </a:r>
            <a:r>
              <a:rPr lang="es-ES" dirty="0" err="1"/>
              <a:t>Memory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/>
              <a:t>SCA (</a:t>
            </a:r>
            <a:r>
              <a:rPr lang="es-ES" dirty="0" err="1"/>
              <a:t>Switched</a:t>
            </a:r>
            <a:r>
              <a:rPr lang="es-ES" dirty="0"/>
              <a:t> Capacitor </a:t>
            </a:r>
            <a:r>
              <a:rPr lang="es-ES" dirty="0" err="1"/>
              <a:t>Array</a:t>
            </a:r>
            <a:r>
              <a:rPr lang="es-ES" dirty="0"/>
              <a:t>)</a:t>
            </a:r>
          </a:p>
        </p:txBody>
      </p:sp>
      <p:sp>
        <p:nvSpPr>
          <p:cNvPr id="14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698286" y="3874468"/>
            <a:ext cx="303869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altLang="es-E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Write</a:t>
            </a:r>
            <a:r>
              <a:rPr kumimoji="0" lang="es-ES" alt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close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and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f.   </a:t>
            </a:r>
            <a:r>
              <a:rPr kumimoji="0" lang="es-ES" altLang="es-E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Read</a:t>
            </a:r>
            <a:r>
              <a:rPr kumimoji="0" lang="es-ES" alt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close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  <a:endParaRPr kumimoji="0" lang="es-ES" alt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AutoShape 4"/>
          <p:cNvCxnSpPr>
            <a:cxnSpLocks noChangeShapeType="1"/>
          </p:cNvCxnSpPr>
          <p:nvPr/>
        </p:nvCxnSpPr>
        <p:spPr bwMode="auto">
          <a:xfrm flipV="1">
            <a:off x="6822736" y="2598118"/>
            <a:ext cx="504825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8" name="AutoShape 5"/>
          <p:cNvCxnSpPr>
            <a:cxnSpLocks noChangeShapeType="1"/>
          </p:cNvCxnSpPr>
          <p:nvPr/>
        </p:nvCxnSpPr>
        <p:spPr bwMode="auto">
          <a:xfrm flipV="1">
            <a:off x="7318036" y="2282206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9" name="AutoShape 6"/>
          <p:cNvCxnSpPr>
            <a:cxnSpLocks noChangeShapeType="1"/>
          </p:cNvCxnSpPr>
          <p:nvPr/>
        </p:nvCxnSpPr>
        <p:spPr bwMode="auto">
          <a:xfrm>
            <a:off x="7318036" y="2296493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0" name="AutoShape 7"/>
          <p:cNvCxnSpPr>
            <a:cxnSpLocks noChangeShapeType="1"/>
          </p:cNvCxnSpPr>
          <p:nvPr/>
        </p:nvCxnSpPr>
        <p:spPr bwMode="auto">
          <a:xfrm>
            <a:off x="7946686" y="2296493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1" name="AutoShape 8"/>
          <p:cNvCxnSpPr>
            <a:cxnSpLocks noChangeShapeType="1"/>
          </p:cNvCxnSpPr>
          <p:nvPr/>
        </p:nvCxnSpPr>
        <p:spPr bwMode="auto">
          <a:xfrm>
            <a:off x="7946686" y="2591768"/>
            <a:ext cx="1019175" cy="4763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127411" y="2258393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AutoShape 10"/>
          <p:cNvCxnSpPr>
            <a:cxnSpLocks noChangeShapeType="1"/>
          </p:cNvCxnSpPr>
          <p:nvPr/>
        </p:nvCxnSpPr>
        <p:spPr bwMode="auto">
          <a:xfrm flipV="1">
            <a:off x="6822736" y="3017218"/>
            <a:ext cx="695325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4" name="AutoShape 11"/>
          <p:cNvCxnSpPr>
            <a:cxnSpLocks noChangeShapeType="1"/>
          </p:cNvCxnSpPr>
          <p:nvPr/>
        </p:nvCxnSpPr>
        <p:spPr bwMode="auto">
          <a:xfrm flipV="1">
            <a:off x="7527586" y="2701306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5" name="AutoShape 12"/>
          <p:cNvCxnSpPr>
            <a:cxnSpLocks noChangeShapeType="1"/>
          </p:cNvCxnSpPr>
          <p:nvPr/>
        </p:nvCxnSpPr>
        <p:spPr bwMode="auto">
          <a:xfrm>
            <a:off x="7527586" y="2715593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6" name="AutoShape 13"/>
          <p:cNvCxnSpPr>
            <a:cxnSpLocks noChangeShapeType="1"/>
          </p:cNvCxnSpPr>
          <p:nvPr/>
        </p:nvCxnSpPr>
        <p:spPr bwMode="auto">
          <a:xfrm>
            <a:off x="8156236" y="2715593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7" name="AutoShape 14"/>
          <p:cNvCxnSpPr>
            <a:cxnSpLocks noChangeShapeType="1"/>
          </p:cNvCxnSpPr>
          <p:nvPr/>
        </p:nvCxnSpPr>
        <p:spPr bwMode="auto">
          <a:xfrm>
            <a:off x="8146711" y="3006106"/>
            <a:ext cx="823912" cy="4762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6127411" y="2677493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AutoShape 16"/>
          <p:cNvCxnSpPr>
            <a:cxnSpLocks noChangeShapeType="1"/>
          </p:cNvCxnSpPr>
          <p:nvPr/>
        </p:nvCxnSpPr>
        <p:spPr bwMode="auto">
          <a:xfrm>
            <a:off x="6822736" y="3429968"/>
            <a:ext cx="900112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0" name="AutoShape 17"/>
          <p:cNvCxnSpPr>
            <a:cxnSpLocks noChangeShapeType="1"/>
          </p:cNvCxnSpPr>
          <p:nvPr/>
        </p:nvCxnSpPr>
        <p:spPr bwMode="auto">
          <a:xfrm flipV="1">
            <a:off x="7727611" y="3110881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1" name="AutoShape 18"/>
          <p:cNvCxnSpPr>
            <a:cxnSpLocks noChangeShapeType="1"/>
          </p:cNvCxnSpPr>
          <p:nvPr/>
        </p:nvCxnSpPr>
        <p:spPr bwMode="auto">
          <a:xfrm>
            <a:off x="7727611" y="3125168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2" name="AutoShape 19"/>
          <p:cNvCxnSpPr>
            <a:cxnSpLocks noChangeShapeType="1"/>
          </p:cNvCxnSpPr>
          <p:nvPr/>
        </p:nvCxnSpPr>
        <p:spPr bwMode="auto">
          <a:xfrm>
            <a:off x="8356261" y="3125168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3" name="AutoShape 20"/>
          <p:cNvCxnSpPr>
            <a:cxnSpLocks noChangeShapeType="1"/>
          </p:cNvCxnSpPr>
          <p:nvPr/>
        </p:nvCxnSpPr>
        <p:spPr bwMode="auto">
          <a:xfrm>
            <a:off x="8341973" y="3420443"/>
            <a:ext cx="619125" cy="4763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6127411" y="3087068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AutoShape 22"/>
          <p:cNvCxnSpPr>
            <a:cxnSpLocks noChangeShapeType="1"/>
          </p:cNvCxnSpPr>
          <p:nvPr/>
        </p:nvCxnSpPr>
        <p:spPr bwMode="auto">
          <a:xfrm flipV="1">
            <a:off x="6822736" y="3845893"/>
            <a:ext cx="1123950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6" name="AutoShape 23"/>
          <p:cNvCxnSpPr>
            <a:cxnSpLocks noChangeShapeType="1"/>
          </p:cNvCxnSpPr>
          <p:nvPr/>
        </p:nvCxnSpPr>
        <p:spPr bwMode="auto">
          <a:xfrm flipV="1">
            <a:off x="7946686" y="3529981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7" name="AutoShape 24"/>
          <p:cNvCxnSpPr>
            <a:cxnSpLocks noChangeShapeType="1"/>
          </p:cNvCxnSpPr>
          <p:nvPr/>
        </p:nvCxnSpPr>
        <p:spPr bwMode="auto">
          <a:xfrm>
            <a:off x="7946686" y="3544268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8" name="AutoShape 25"/>
          <p:cNvCxnSpPr>
            <a:cxnSpLocks noChangeShapeType="1"/>
          </p:cNvCxnSpPr>
          <p:nvPr/>
        </p:nvCxnSpPr>
        <p:spPr bwMode="auto">
          <a:xfrm>
            <a:off x="8575336" y="3544268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9" name="AutoShape 26"/>
          <p:cNvCxnSpPr>
            <a:cxnSpLocks noChangeShapeType="1"/>
          </p:cNvCxnSpPr>
          <p:nvPr/>
        </p:nvCxnSpPr>
        <p:spPr bwMode="auto">
          <a:xfrm>
            <a:off x="8594386" y="3839543"/>
            <a:ext cx="381000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40" name="Text Box 27"/>
          <p:cNvSpPr txBox="1">
            <a:spLocks noChangeArrowheads="1"/>
          </p:cNvSpPr>
          <p:nvPr/>
        </p:nvSpPr>
        <p:spPr bwMode="auto">
          <a:xfrm>
            <a:off x="6127411" y="3506168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" name="Picture 28" descr="C:\DATOS\Dropbox\Papers\NSS 2015\Conference Record\sca_basic_pla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2" y="2204864"/>
            <a:ext cx="4938722" cy="165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5 Marcador de contenido"/>
          <p:cNvSpPr>
            <a:spLocks noGrp="1"/>
          </p:cNvSpPr>
          <p:nvPr>
            <p:ph sz="quarter" idx="13"/>
          </p:nvPr>
        </p:nvSpPr>
        <p:spPr>
          <a:xfrm>
            <a:off x="660400" y="4365104"/>
            <a:ext cx="8832850" cy="1807096"/>
          </a:xfrm>
        </p:spPr>
        <p:txBody>
          <a:bodyPr>
            <a:noAutofit/>
          </a:bodyPr>
          <a:lstStyle/>
          <a:p>
            <a:r>
              <a:rPr lang="en-US" sz="2400" smtClean="0"/>
              <a:t>Capacitors charged consecutively, </a:t>
            </a:r>
            <a:r>
              <a:rPr lang="en-US" sz="2400" b="1"/>
              <a:t>h</a:t>
            </a:r>
            <a:r>
              <a:rPr lang="en-US" sz="2400" b="1" smtClean="0"/>
              <a:t>igh </a:t>
            </a:r>
            <a:r>
              <a:rPr lang="en-US" sz="2400" b="1" smtClean="0"/>
              <a:t>write </a:t>
            </a:r>
            <a:r>
              <a:rPr lang="en-US" sz="2400" b="1" smtClean="0"/>
              <a:t>frequency</a:t>
            </a:r>
            <a:endParaRPr lang="en-US" sz="2400" dirty="0" smtClean="0"/>
          </a:p>
          <a:p>
            <a:r>
              <a:rPr lang="en-US" sz="2400" dirty="0" smtClean="0"/>
              <a:t>On </a:t>
            </a:r>
            <a:r>
              <a:rPr lang="en-US" sz="2400" dirty="0"/>
              <a:t>trigger</a:t>
            </a:r>
            <a:r>
              <a:rPr lang="en-US" sz="2400"/>
              <a:t>, </a:t>
            </a:r>
            <a:r>
              <a:rPr lang="en-US" sz="2400" smtClean="0"/>
              <a:t>SCA </a:t>
            </a:r>
            <a:r>
              <a:rPr lang="en-US" sz="2400" dirty="0"/>
              <a:t>is </a:t>
            </a:r>
            <a:r>
              <a:rPr lang="en-US" sz="2400" dirty="0" smtClean="0"/>
              <a:t>stopped and contents </a:t>
            </a:r>
            <a:r>
              <a:rPr lang="en-US" sz="2400" smtClean="0"/>
              <a:t>are </a:t>
            </a:r>
            <a:r>
              <a:rPr lang="en-US" sz="2400" smtClean="0"/>
              <a:t>held</a:t>
            </a:r>
            <a:endParaRPr lang="en-US" sz="2400" dirty="0" smtClean="0"/>
          </a:p>
          <a:p>
            <a:r>
              <a:rPr lang="en-US" sz="2400" b="1"/>
              <a:t>S</a:t>
            </a:r>
            <a:r>
              <a:rPr lang="en-US" sz="2400" b="1" smtClean="0"/>
              <a:t>low read frequency</a:t>
            </a:r>
            <a:r>
              <a:rPr lang="en-US" sz="2400" smtClean="0"/>
              <a:t>, voltage </a:t>
            </a:r>
            <a:r>
              <a:rPr lang="en-US" sz="2400" dirty="0"/>
              <a:t>is </a:t>
            </a:r>
            <a:r>
              <a:rPr lang="en-US" sz="2400"/>
              <a:t>digitized </a:t>
            </a:r>
            <a:r>
              <a:rPr lang="en-US" sz="2400" smtClean="0"/>
              <a:t>externally</a:t>
            </a:r>
            <a:endParaRPr lang="en-US" sz="2400" dirty="0" smtClean="0"/>
          </a:p>
          <a:p>
            <a:r>
              <a:rPr lang="en-US" sz="2400" smtClean="0"/>
              <a:t>SCA </a:t>
            </a:r>
            <a:r>
              <a:rPr lang="en-US" sz="2400" dirty="0"/>
              <a:t>is replicated for each </a:t>
            </a:r>
            <a:r>
              <a:rPr lang="en-US" sz="2400"/>
              <a:t>input </a:t>
            </a:r>
            <a:r>
              <a:rPr lang="en-US" sz="2400" smtClean="0"/>
              <a:t>channel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7418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Classical</a:t>
            </a:r>
            <a:r>
              <a:rPr lang="es-ES" dirty="0"/>
              <a:t> </a:t>
            </a:r>
            <a:r>
              <a:rPr lang="es-ES" dirty="0" err="1"/>
              <a:t>Analog</a:t>
            </a:r>
            <a:r>
              <a:rPr lang="es-ES" dirty="0"/>
              <a:t> </a:t>
            </a:r>
            <a:r>
              <a:rPr lang="es-ES" dirty="0" err="1"/>
              <a:t>Memory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/>
              <a:t>SCA (</a:t>
            </a:r>
            <a:r>
              <a:rPr lang="es-ES" dirty="0" err="1"/>
              <a:t>Switched</a:t>
            </a:r>
            <a:r>
              <a:rPr lang="es-ES" dirty="0"/>
              <a:t> Capacitor </a:t>
            </a:r>
            <a:r>
              <a:rPr lang="es-ES" dirty="0" err="1"/>
              <a:t>Array</a:t>
            </a:r>
            <a:r>
              <a:rPr lang="es-ES" dirty="0"/>
              <a:t>)</a:t>
            </a:r>
          </a:p>
        </p:txBody>
      </p:sp>
      <p:sp>
        <p:nvSpPr>
          <p:cNvPr id="14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  <p:cxnSp>
        <p:nvCxnSpPr>
          <p:cNvPr id="8" name="AutoShape 4"/>
          <p:cNvCxnSpPr>
            <a:cxnSpLocks noChangeShapeType="1"/>
          </p:cNvCxnSpPr>
          <p:nvPr/>
        </p:nvCxnSpPr>
        <p:spPr bwMode="auto">
          <a:xfrm flipV="1">
            <a:off x="6822736" y="2598118"/>
            <a:ext cx="504825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9" name="AutoShape 5"/>
          <p:cNvCxnSpPr>
            <a:cxnSpLocks noChangeShapeType="1"/>
          </p:cNvCxnSpPr>
          <p:nvPr/>
        </p:nvCxnSpPr>
        <p:spPr bwMode="auto">
          <a:xfrm flipV="1">
            <a:off x="7318036" y="2282206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1" name="AutoShape 6"/>
          <p:cNvCxnSpPr>
            <a:cxnSpLocks noChangeShapeType="1"/>
          </p:cNvCxnSpPr>
          <p:nvPr/>
        </p:nvCxnSpPr>
        <p:spPr bwMode="auto">
          <a:xfrm>
            <a:off x="7318036" y="2296493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2" name="AutoShape 7"/>
          <p:cNvCxnSpPr>
            <a:cxnSpLocks noChangeShapeType="1"/>
          </p:cNvCxnSpPr>
          <p:nvPr/>
        </p:nvCxnSpPr>
        <p:spPr bwMode="auto">
          <a:xfrm>
            <a:off x="7946686" y="2296493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3" name="AutoShape 8"/>
          <p:cNvCxnSpPr>
            <a:cxnSpLocks noChangeShapeType="1"/>
          </p:cNvCxnSpPr>
          <p:nvPr/>
        </p:nvCxnSpPr>
        <p:spPr bwMode="auto">
          <a:xfrm>
            <a:off x="7946686" y="2591768"/>
            <a:ext cx="1019175" cy="4763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6127411" y="2258393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AutoShape 10"/>
          <p:cNvCxnSpPr>
            <a:cxnSpLocks noChangeShapeType="1"/>
          </p:cNvCxnSpPr>
          <p:nvPr/>
        </p:nvCxnSpPr>
        <p:spPr bwMode="auto">
          <a:xfrm flipV="1">
            <a:off x="6822736" y="3017218"/>
            <a:ext cx="695325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8" name="AutoShape 11"/>
          <p:cNvCxnSpPr>
            <a:cxnSpLocks noChangeShapeType="1"/>
          </p:cNvCxnSpPr>
          <p:nvPr/>
        </p:nvCxnSpPr>
        <p:spPr bwMode="auto">
          <a:xfrm flipV="1">
            <a:off x="7527586" y="2701306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19" name="AutoShape 12"/>
          <p:cNvCxnSpPr>
            <a:cxnSpLocks noChangeShapeType="1"/>
          </p:cNvCxnSpPr>
          <p:nvPr/>
        </p:nvCxnSpPr>
        <p:spPr bwMode="auto">
          <a:xfrm>
            <a:off x="7527586" y="2715593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0" name="AutoShape 13"/>
          <p:cNvCxnSpPr>
            <a:cxnSpLocks noChangeShapeType="1"/>
          </p:cNvCxnSpPr>
          <p:nvPr/>
        </p:nvCxnSpPr>
        <p:spPr bwMode="auto">
          <a:xfrm>
            <a:off x="8156236" y="2715593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1" name="AutoShape 14"/>
          <p:cNvCxnSpPr>
            <a:cxnSpLocks noChangeShapeType="1"/>
          </p:cNvCxnSpPr>
          <p:nvPr/>
        </p:nvCxnSpPr>
        <p:spPr bwMode="auto">
          <a:xfrm>
            <a:off x="8146711" y="3006106"/>
            <a:ext cx="823912" cy="4762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127411" y="2677493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AutoShape 16"/>
          <p:cNvCxnSpPr>
            <a:cxnSpLocks noChangeShapeType="1"/>
          </p:cNvCxnSpPr>
          <p:nvPr/>
        </p:nvCxnSpPr>
        <p:spPr bwMode="auto">
          <a:xfrm>
            <a:off x="6822736" y="3429968"/>
            <a:ext cx="900112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4" name="AutoShape 17"/>
          <p:cNvCxnSpPr>
            <a:cxnSpLocks noChangeShapeType="1"/>
          </p:cNvCxnSpPr>
          <p:nvPr/>
        </p:nvCxnSpPr>
        <p:spPr bwMode="auto">
          <a:xfrm flipV="1">
            <a:off x="7727611" y="3110881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5" name="AutoShape 18"/>
          <p:cNvCxnSpPr>
            <a:cxnSpLocks noChangeShapeType="1"/>
          </p:cNvCxnSpPr>
          <p:nvPr/>
        </p:nvCxnSpPr>
        <p:spPr bwMode="auto">
          <a:xfrm>
            <a:off x="7727611" y="3125168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6" name="AutoShape 19"/>
          <p:cNvCxnSpPr>
            <a:cxnSpLocks noChangeShapeType="1"/>
          </p:cNvCxnSpPr>
          <p:nvPr/>
        </p:nvCxnSpPr>
        <p:spPr bwMode="auto">
          <a:xfrm>
            <a:off x="8356261" y="3125168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27" name="AutoShape 20"/>
          <p:cNvCxnSpPr>
            <a:cxnSpLocks noChangeShapeType="1"/>
          </p:cNvCxnSpPr>
          <p:nvPr/>
        </p:nvCxnSpPr>
        <p:spPr bwMode="auto">
          <a:xfrm>
            <a:off x="8341973" y="3420443"/>
            <a:ext cx="619125" cy="4763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6127411" y="3087068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AutoShape 22"/>
          <p:cNvCxnSpPr>
            <a:cxnSpLocks noChangeShapeType="1"/>
          </p:cNvCxnSpPr>
          <p:nvPr/>
        </p:nvCxnSpPr>
        <p:spPr bwMode="auto">
          <a:xfrm flipV="1">
            <a:off x="6822736" y="3845893"/>
            <a:ext cx="1123950" cy="3175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0" name="AutoShape 23"/>
          <p:cNvCxnSpPr>
            <a:cxnSpLocks noChangeShapeType="1"/>
          </p:cNvCxnSpPr>
          <p:nvPr/>
        </p:nvCxnSpPr>
        <p:spPr bwMode="auto">
          <a:xfrm flipV="1">
            <a:off x="7946686" y="3529981"/>
            <a:ext cx="0" cy="319087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1" name="AutoShape 24"/>
          <p:cNvCxnSpPr>
            <a:cxnSpLocks noChangeShapeType="1"/>
          </p:cNvCxnSpPr>
          <p:nvPr/>
        </p:nvCxnSpPr>
        <p:spPr bwMode="auto">
          <a:xfrm>
            <a:off x="7946686" y="3544268"/>
            <a:ext cx="633412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2" name="AutoShape 25"/>
          <p:cNvCxnSpPr>
            <a:cxnSpLocks noChangeShapeType="1"/>
          </p:cNvCxnSpPr>
          <p:nvPr/>
        </p:nvCxnSpPr>
        <p:spPr bwMode="auto">
          <a:xfrm>
            <a:off x="8575336" y="3544268"/>
            <a:ext cx="3175" cy="306388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cxnSp>
        <p:nvCxnSpPr>
          <p:cNvPr id="33" name="AutoShape 26"/>
          <p:cNvCxnSpPr>
            <a:cxnSpLocks noChangeShapeType="1"/>
          </p:cNvCxnSpPr>
          <p:nvPr/>
        </p:nvCxnSpPr>
        <p:spPr bwMode="auto">
          <a:xfrm>
            <a:off x="8594386" y="3839543"/>
            <a:ext cx="381000" cy="0"/>
          </a:xfrm>
          <a:prstGeom prst="straightConnector1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cxn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6127411" y="3506168"/>
            <a:ext cx="6953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kumimoji="0" lang="es-ES" altLang="es-ES" sz="1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, b</a:t>
            </a:r>
            <a:r>
              <a:rPr kumimoji="0" lang="es-ES" altLang="es-ES" sz="1800" b="0" i="0" u="none" strike="noStrike" cap="none" normalizeH="0" baseline="-2500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s-ES" alt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" name="Picture 28" descr="C:\DATOS\Dropbox\Papers\NSS 2015\Conference Record\sca_basic_pla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2" y="2204864"/>
            <a:ext cx="4938722" cy="165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5 Marcador de contenido"/>
          <p:cNvSpPr txBox="1">
            <a:spLocks/>
          </p:cNvSpPr>
          <p:nvPr/>
        </p:nvSpPr>
        <p:spPr>
          <a:xfrm>
            <a:off x="660400" y="4646240"/>
            <a:ext cx="8832850" cy="1447056"/>
          </a:xfrm>
          <a:prstGeom prst="rect">
            <a:avLst/>
          </a:prstGeom>
        </p:spPr>
        <p:txBody>
          <a:bodyPr vert="horz" lIns="107287" tIns="53643" rIns="107287" bIns="53643">
            <a:normAutofit/>
          </a:bodyPr>
          <a:lstStyle>
            <a:lvl1pPr marL="375503" indent="-375503" algn="l" rtl="0" eaLnBrk="1" latinLnBrk="0" hangingPunct="1">
              <a:spcBef>
                <a:spcPts val="821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lang="es-ES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1006" indent="-321860" algn="l" rtl="0" eaLnBrk="1" latinLnBrk="0" hangingPunct="1">
              <a:spcBef>
                <a:spcPts val="645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lang="es-ES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866" indent="-268216" algn="l" rtl="0" eaLnBrk="1" latinLnBrk="0" hangingPunct="1">
              <a:spcBef>
                <a:spcPts val="587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lang="es-ES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298" indent="-268216" algn="l" rtl="0" eaLnBrk="1" latinLnBrk="0" hangingPunct="1">
              <a:spcBef>
                <a:spcPts val="469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731" indent="-268216" algn="l" rtl="0" eaLnBrk="1" latinLnBrk="0" hangingPunct="1">
              <a:spcBef>
                <a:spcPts val="469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7591" indent="-26821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89450" indent="-26821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1310" indent="-26821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33170" indent="-26821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b="1" dirty="0">
                <a:solidFill>
                  <a:srgbClr val="FF0000"/>
                </a:solidFill>
              </a:rPr>
              <a:t>Problem</a:t>
            </a:r>
            <a:r>
              <a:rPr lang="en-US" sz="2400" b="1">
                <a:solidFill>
                  <a:srgbClr val="FF0000"/>
                </a:solidFill>
              </a:rPr>
              <a:t>:</a:t>
            </a:r>
            <a:r>
              <a:rPr lang="en-US" sz="2400"/>
              <a:t> </a:t>
            </a:r>
            <a:r>
              <a:rPr lang="en-US" sz="2400" smtClean="0"/>
              <a:t>SCA </a:t>
            </a:r>
            <a:r>
              <a:rPr lang="en-US" sz="2400" b="1" dirty="0"/>
              <a:t>cannot be rewritten until read out</a:t>
            </a:r>
            <a:r>
              <a:rPr lang="en-US" sz="2400" dirty="0"/>
              <a:t>.</a:t>
            </a:r>
          </a:p>
          <a:p>
            <a:r>
              <a:rPr lang="en-US" sz="2400" smtClean="0"/>
              <a:t>Low read </a:t>
            </a:r>
            <a:r>
              <a:rPr lang="en-US" sz="2400"/>
              <a:t>frequency </a:t>
            </a:r>
            <a:r>
              <a:rPr lang="en-US" sz="2400" smtClean="0"/>
              <a:t>implies </a:t>
            </a:r>
            <a:r>
              <a:rPr lang="en-US" sz="2400" b="1" smtClean="0"/>
              <a:t>very </a:t>
            </a:r>
            <a:r>
              <a:rPr lang="en-US" sz="2400" b="1" dirty="0"/>
              <a:t>long dead time</a:t>
            </a:r>
            <a:r>
              <a:rPr lang="en-US" sz="2400" dirty="0" smtClean="0"/>
              <a:t>.</a:t>
            </a:r>
          </a:p>
          <a:p>
            <a:r>
              <a:rPr lang="en-US" sz="2400" smtClean="0"/>
              <a:t>Existing solutions: partial readout, replication</a:t>
            </a:r>
            <a:endParaRPr lang="en-US" sz="2400" dirty="0" smtClean="0"/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1698286" y="3874468"/>
            <a:ext cx="303869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es-ES" altLang="es-E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Write</a:t>
            </a:r>
            <a:r>
              <a:rPr kumimoji="0" lang="es-ES" alt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close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and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f.   </a:t>
            </a:r>
            <a:r>
              <a:rPr kumimoji="0" lang="es-ES" altLang="es-ES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Read</a:t>
            </a:r>
            <a:r>
              <a:rPr kumimoji="0" lang="es-ES" altLang="es-E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close</a:t>
            </a:r>
            <a:r>
              <a:rPr kumimoji="0" lang="es-ES" altLang="es-E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s-ES" altLang="es-E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r.</a:t>
            </a:r>
            <a:endParaRPr kumimoji="0" lang="es-ES" alt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46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New </a:t>
            </a:r>
            <a:r>
              <a:rPr lang="es-ES" dirty="0" err="1" smtClean="0"/>
              <a:t>Analog</a:t>
            </a:r>
            <a:r>
              <a:rPr lang="es-ES" dirty="0" smtClean="0"/>
              <a:t> </a:t>
            </a:r>
            <a:r>
              <a:rPr lang="es-ES" dirty="0" err="1" smtClean="0"/>
              <a:t>Memory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dirty="0" smtClean="0"/>
              <a:t>PLAS (</a:t>
            </a:r>
            <a:r>
              <a:rPr lang="es-ES" dirty="0" err="1" smtClean="0"/>
              <a:t>PipeLined</a:t>
            </a:r>
            <a:r>
              <a:rPr lang="es-ES" dirty="0" smtClean="0"/>
              <a:t> </a:t>
            </a:r>
            <a:r>
              <a:rPr lang="es-ES" dirty="0" err="1" smtClean="0"/>
              <a:t>Asymmetric</a:t>
            </a:r>
            <a:r>
              <a:rPr lang="es-ES" dirty="0" smtClean="0"/>
              <a:t> SCA)</a:t>
            </a:r>
            <a:endParaRPr lang="es-ES" dirty="0"/>
          </a:p>
        </p:txBody>
      </p:sp>
      <p:sp>
        <p:nvSpPr>
          <p:cNvPr id="10" name="5 Marcador de contenido"/>
          <p:cNvSpPr txBox="1">
            <a:spLocks/>
          </p:cNvSpPr>
          <p:nvPr/>
        </p:nvSpPr>
        <p:spPr>
          <a:xfrm>
            <a:off x="660400" y="4725144"/>
            <a:ext cx="8832850" cy="1584176"/>
          </a:xfrm>
          <a:prstGeom prst="rect">
            <a:avLst/>
          </a:prstGeom>
        </p:spPr>
        <p:txBody>
          <a:bodyPr vert="horz" lIns="107287" tIns="53643" rIns="107287" bIns="53643">
            <a:normAutofit/>
          </a:bodyPr>
          <a:lstStyle>
            <a:lvl1pPr marL="375503" indent="-375503" algn="l" rtl="0" eaLnBrk="1" latinLnBrk="0" hangingPunct="1">
              <a:spcBef>
                <a:spcPts val="821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lang="es-ES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1006" indent="-321860" algn="l" rtl="0" eaLnBrk="1" latinLnBrk="0" hangingPunct="1">
              <a:spcBef>
                <a:spcPts val="645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lang="es-ES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866" indent="-268216" algn="l" rtl="0" eaLnBrk="1" latinLnBrk="0" hangingPunct="1">
              <a:spcBef>
                <a:spcPts val="587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lang="es-ES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298" indent="-268216" algn="l" rtl="0" eaLnBrk="1" latinLnBrk="0" hangingPunct="1">
              <a:spcBef>
                <a:spcPts val="469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731" indent="-268216" algn="l" rtl="0" eaLnBrk="1" latinLnBrk="0" hangingPunct="1">
              <a:spcBef>
                <a:spcPts val="469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7591" indent="-26821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89450" indent="-26821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1310" indent="-26821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33170" indent="-26821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Proposed solution:</a:t>
            </a:r>
            <a:r>
              <a:rPr lang="en-US" sz="2400" dirty="0"/>
              <a:t> Split the memory into two sequential SCA </a:t>
            </a:r>
            <a:r>
              <a:rPr lang="en-US" sz="2400" dirty="0" smtClean="0"/>
              <a:t>stages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No </a:t>
            </a:r>
            <a:r>
              <a:rPr lang="en-US" sz="2400" dirty="0" err="1" smtClean="0"/>
              <a:t>deadtime</a:t>
            </a:r>
            <a:endParaRPr lang="en-US" sz="2400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Decreased number of capacitor cells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535911"/>
              </p:ext>
            </p:extLst>
          </p:nvPr>
        </p:nvGraphicFramePr>
        <p:xfrm>
          <a:off x="1857375" y="1989138"/>
          <a:ext cx="5702300" cy="255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Acrobat Document" r:id="rId3" imgW="8963011" imgH="4019415" progId="AcroExch.Document.DC">
                  <p:embed/>
                </p:oleObj>
              </mc:Choice>
              <mc:Fallback>
                <p:oleObj name="Acrobat Document" r:id="rId3" imgW="8963011" imgH="4019415" progId="AcroExch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1989138"/>
                        <a:ext cx="5702300" cy="2557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</p:spTree>
    <p:extLst>
      <p:ext uri="{BB962C8B-B14F-4D97-AF65-F5344CB8AC3E}">
        <p14:creationId xmlns:p14="http://schemas.microsoft.com/office/powerpoint/2010/main" val="133597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New </a:t>
            </a:r>
            <a:r>
              <a:rPr lang="es-ES" dirty="0" err="1" smtClean="0"/>
              <a:t>Analog</a:t>
            </a:r>
            <a:r>
              <a:rPr lang="es-ES" dirty="0" smtClean="0"/>
              <a:t> </a:t>
            </a:r>
            <a:r>
              <a:rPr lang="es-ES" dirty="0" err="1" smtClean="0"/>
              <a:t>Memory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:</a:t>
            </a:r>
            <a:br>
              <a:rPr lang="es-ES" dirty="0" smtClean="0"/>
            </a:br>
            <a:r>
              <a:rPr lang="es-ES" dirty="0" smtClean="0"/>
              <a:t>PLAS (</a:t>
            </a:r>
            <a:r>
              <a:rPr lang="es-ES" dirty="0" err="1" smtClean="0"/>
              <a:t>PipeLined</a:t>
            </a:r>
            <a:r>
              <a:rPr lang="es-ES" dirty="0" smtClean="0"/>
              <a:t> </a:t>
            </a:r>
            <a:r>
              <a:rPr lang="es-ES" dirty="0" err="1" smtClean="0"/>
              <a:t>Asymmetric</a:t>
            </a:r>
            <a:r>
              <a:rPr lang="es-ES" dirty="0" smtClean="0"/>
              <a:t> SCA)</a:t>
            </a:r>
            <a:endParaRPr lang="es-ES" dirty="0"/>
          </a:p>
        </p:txBody>
      </p:sp>
      <p:sp>
        <p:nvSpPr>
          <p:cNvPr id="10" name="5 Marcador de contenido"/>
          <p:cNvSpPr txBox="1">
            <a:spLocks/>
          </p:cNvSpPr>
          <p:nvPr/>
        </p:nvSpPr>
        <p:spPr>
          <a:xfrm>
            <a:off x="660400" y="4725144"/>
            <a:ext cx="8832850" cy="1512168"/>
          </a:xfrm>
          <a:prstGeom prst="rect">
            <a:avLst/>
          </a:prstGeom>
        </p:spPr>
        <p:txBody>
          <a:bodyPr vert="horz" lIns="107287" tIns="53643" rIns="107287" bIns="53643">
            <a:noAutofit/>
          </a:bodyPr>
          <a:lstStyle>
            <a:lvl1pPr marL="375503" indent="-375503" algn="l" rtl="0" eaLnBrk="1" latinLnBrk="0" hangingPunct="1">
              <a:spcBef>
                <a:spcPts val="821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lang="es-ES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1006" indent="-321860" algn="l" rtl="0" eaLnBrk="1" latinLnBrk="0" hangingPunct="1">
              <a:spcBef>
                <a:spcPts val="645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lang="es-ES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866" indent="-268216" algn="l" rtl="0" eaLnBrk="1" latinLnBrk="0" hangingPunct="1">
              <a:spcBef>
                <a:spcPts val="587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lang="es-ES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298" indent="-268216" algn="l" rtl="0" eaLnBrk="1" latinLnBrk="0" hangingPunct="1">
              <a:spcBef>
                <a:spcPts val="469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731" indent="-268216" algn="l" rtl="0" eaLnBrk="1" latinLnBrk="0" hangingPunct="1">
              <a:spcBef>
                <a:spcPts val="469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7591" indent="-26821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89450" indent="-26821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1310" indent="-26821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33170" indent="-26821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400" b="1" dirty="0" smtClean="0"/>
              <a:t>Stage </a:t>
            </a:r>
            <a:r>
              <a:rPr lang="en-US" sz="2400" b="1" dirty="0"/>
              <a:t>1:</a:t>
            </a:r>
            <a:r>
              <a:rPr lang="en-US" sz="2400" dirty="0"/>
              <a:t> </a:t>
            </a:r>
            <a:r>
              <a:rPr lang="en-US" sz="2400" dirty="0" smtClean="0"/>
              <a:t>Many </a:t>
            </a:r>
            <a:r>
              <a:rPr lang="en-US" sz="2400" b="1" dirty="0">
                <a:solidFill>
                  <a:srgbClr val="0070C0"/>
                </a:solidFill>
              </a:rPr>
              <a:t>short</a:t>
            </a:r>
            <a:r>
              <a:rPr lang="en-US" sz="2400" dirty="0">
                <a:solidFill>
                  <a:srgbClr val="0070C0"/>
                </a:solidFill>
              </a:rPr>
              <a:t> SCAs</a:t>
            </a:r>
            <a:r>
              <a:rPr lang="en-US" sz="2400" dirty="0"/>
              <a:t> for </a:t>
            </a:r>
            <a:r>
              <a:rPr lang="en-US" sz="2400" b="1" dirty="0"/>
              <a:t>pre-trigger</a:t>
            </a:r>
            <a:r>
              <a:rPr lang="en-US" sz="2400" dirty="0"/>
              <a:t> </a:t>
            </a:r>
            <a:r>
              <a:rPr lang="en-US" sz="2400" dirty="0" smtClean="0"/>
              <a:t>samples</a:t>
            </a:r>
          </a:p>
          <a:p>
            <a:pPr>
              <a:spcBef>
                <a:spcPts val="600"/>
              </a:spcBef>
            </a:pPr>
            <a:r>
              <a:rPr lang="en-US" sz="2400" dirty="0"/>
              <a:t>O</a:t>
            </a:r>
            <a:r>
              <a:rPr lang="en-US" sz="2400" dirty="0" smtClean="0"/>
              <a:t>ne per input channel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Continuous capture until trigger, then stop</a:t>
            </a: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785955"/>
              </p:ext>
            </p:extLst>
          </p:nvPr>
        </p:nvGraphicFramePr>
        <p:xfrm>
          <a:off x="1857375" y="1989138"/>
          <a:ext cx="5702300" cy="255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Acrobat Document" r:id="rId3" imgW="8963011" imgH="4019415" progId="AcroExch.Document.DC">
                  <p:embed/>
                </p:oleObj>
              </mc:Choice>
              <mc:Fallback>
                <p:oleObj name="Acrobat Document" r:id="rId3" imgW="8963011" imgH="4019415" progId="AcroExch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1989138"/>
                        <a:ext cx="5702300" cy="2557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0 Rectángulo redondeado"/>
          <p:cNvSpPr/>
          <p:nvPr/>
        </p:nvSpPr>
        <p:spPr>
          <a:xfrm>
            <a:off x="2427584" y="2119582"/>
            <a:ext cx="1301280" cy="2173514"/>
          </a:xfrm>
          <a:prstGeom prst="roundRect">
            <a:avLst>
              <a:gd name="adj" fmla="val 7425"/>
            </a:avLst>
          </a:prstGeom>
          <a:noFill/>
          <a:ln w="1905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4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15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</p:spTree>
    <p:extLst>
      <p:ext uri="{BB962C8B-B14F-4D97-AF65-F5344CB8AC3E}">
        <p14:creationId xmlns:p14="http://schemas.microsoft.com/office/powerpoint/2010/main" val="2641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New </a:t>
            </a:r>
            <a:r>
              <a:rPr lang="es-ES" dirty="0" err="1"/>
              <a:t>Analog</a:t>
            </a:r>
            <a:r>
              <a:rPr lang="es-ES" dirty="0"/>
              <a:t> </a:t>
            </a:r>
            <a:r>
              <a:rPr lang="es-ES" dirty="0" err="1"/>
              <a:t>Memory</a:t>
            </a:r>
            <a:r>
              <a:rPr lang="es-ES" dirty="0"/>
              <a:t> </a:t>
            </a:r>
            <a:r>
              <a:rPr lang="es-ES" dirty="0" err="1"/>
              <a:t>Structure</a:t>
            </a:r>
            <a:r>
              <a:rPr lang="es-ES" dirty="0"/>
              <a:t>:</a:t>
            </a:r>
            <a:br>
              <a:rPr lang="es-ES" dirty="0"/>
            </a:br>
            <a:r>
              <a:rPr lang="es-ES" dirty="0"/>
              <a:t>PLAS (</a:t>
            </a:r>
            <a:r>
              <a:rPr lang="es-ES" dirty="0" err="1"/>
              <a:t>PipeLined</a:t>
            </a:r>
            <a:r>
              <a:rPr lang="es-ES" dirty="0"/>
              <a:t> </a:t>
            </a:r>
            <a:r>
              <a:rPr lang="es-ES" dirty="0" err="1"/>
              <a:t>Asymmetric</a:t>
            </a:r>
            <a:r>
              <a:rPr lang="es-ES" dirty="0"/>
              <a:t> SCA)</a:t>
            </a:r>
          </a:p>
        </p:txBody>
      </p:sp>
      <p:sp>
        <p:nvSpPr>
          <p:cNvPr id="8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  <p:sp>
        <p:nvSpPr>
          <p:cNvPr id="10" name="5 Marcador de contenido"/>
          <p:cNvSpPr txBox="1">
            <a:spLocks/>
          </p:cNvSpPr>
          <p:nvPr/>
        </p:nvSpPr>
        <p:spPr>
          <a:xfrm>
            <a:off x="660400" y="4725144"/>
            <a:ext cx="8832850" cy="1512168"/>
          </a:xfrm>
          <a:prstGeom prst="rect">
            <a:avLst/>
          </a:prstGeom>
        </p:spPr>
        <p:txBody>
          <a:bodyPr vert="horz" lIns="107287" tIns="53643" rIns="107287" bIns="53643">
            <a:noAutofit/>
          </a:bodyPr>
          <a:lstStyle>
            <a:lvl1pPr marL="375503" indent="-375503" algn="l" rtl="0" eaLnBrk="1" latinLnBrk="0" hangingPunct="1">
              <a:spcBef>
                <a:spcPts val="821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lang="es-ES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1006" indent="-321860" algn="l" rtl="0" eaLnBrk="1" latinLnBrk="0" hangingPunct="1">
              <a:spcBef>
                <a:spcPts val="645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lang="es-ES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2866" indent="-268216" algn="l" rtl="0" eaLnBrk="1" latinLnBrk="0" hangingPunct="1">
              <a:spcBef>
                <a:spcPts val="587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lang="es-ES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9298" indent="-268216" algn="l" rtl="0" eaLnBrk="1" latinLnBrk="0" hangingPunct="1">
              <a:spcBef>
                <a:spcPts val="469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45731" indent="-268216" algn="l" rtl="0" eaLnBrk="1" latinLnBrk="0" hangingPunct="1">
              <a:spcBef>
                <a:spcPts val="469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lang="es-ES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67591" indent="-268216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89450" indent="-268216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11310" indent="-26821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33170" indent="-268216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lang="es-ES"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2400" b="1" dirty="0"/>
              <a:t>Stage 2:</a:t>
            </a:r>
            <a:r>
              <a:rPr lang="en-US" sz="2400" dirty="0"/>
              <a:t> Few </a:t>
            </a:r>
            <a:r>
              <a:rPr lang="en-US" sz="2400" b="1" dirty="0">
                <a:solidFill>
                  <a:srgbClr val="FF0000"/>
                </a:solidFill>
              </a:rPr>
              <a:t>long</a:t>
            </a:r>
            <a:r>
              <a:rPr lang="en-US" sz="2400" dirty="0">
                <a:solidFill>
                  <a:srgbClr val="FF0000"/>
                </a:solidFill>
              </a:rPr>
              <a:t> SCAs</a:t>
            </a:r>
            <a:r>
              <a:rPr lang="en-US" sz="2400" dirty="0"/>
              <a:t> for </a:t>
            </a:r>
            <a:r>
              <a:rPr lang="en-US" sz="2400" b="1" dirty="0"/>
              <a:t>post-trigger</a:t>
            </a:r>
            <a:r>
              <a:rPr lang="en-US" sz="2400" dirty="0"/>
              <a:t> samples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Shared between all inputs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Idle until trigger, then start </a:t>
            </a:r>
            <a:r>
              <a:rPr lang="en-US" sz="2400" dirty="0" smtClean="0"/>
              <a:t>capturing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Include </a:t>
            </a:r>
            <a:r>
              <a:rPr lang="en-US" sz="2400" b="1" dirty="0" smtClean="0">
                <a:solidFill>
                  <a:srgbClr val="007434"/>
                </a:solidFill>
              </a:rPr>
              <a:t>buffer</a:t>
            </a:r>
            <a:r>
              <a:rPr lang="en-US" sz="2400" dirty="0" smtClean="0">
                <a:solidFill>
                  <a:srgbClr val="007434"/>
                </a:solidFill>
              </a:rPr>
              <a:t> SCA</a:t>
            </a:r>
            <a:r>
              <a:rPr lang="en-US" sz="2400" dirty="0" smtClean="0"/>
              <a:t> where contents of stage 1 are copied</a:t>
            </a:r>
            <a:endParaRPr lang="en-US" sz="2400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444236"/>
              </p:ext>
            </p:extLst>
          </p:nvPr>
        </p:nvGraphicFramePr>
        <p:xfrm>
          <a:off x="1857375" y="1989138"/>
          <a:ext cx="5702300" cy="255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Acrobat Document" r:id="rId3" imgW="8963011" imgH="4019415" progId="AcroExch.Document.DC">
                  <p:embed/>
                </p:oleObj>
              </mc:Choice>
              <mc:Fallback>
                <p:oleObj name="Acrobat Document" r:id="rId3" imgW="8963011" imgH="4019415" progId="AcroExch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1989138"/>
                        <a:ext cx="5702300" cy="2557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13 Rectángulo redondeado"/>
          <p:cNvSpPr/>
          <p:nvPr/>
        </p:nvSpPr>
        <p:spPr>
          <a:xfrm>
            <a:off x="4523506" y="2429272"/>
            <a:ext cx="936104" cy="1584176"/>
          </a:xfrm>
          <a:prstGeom prst="roundRect">
            <a:avLst>
              <a:gd name="adj" fmla="val 7425"/>
            </a:avLst>
          </a:prstGeom>
          <a:noFill/>
          <a:ln w="19050">
            <a:solidFill>
              <a:srgbClr val="00743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Rectángulo redondeado"/>
          <p:cNvSpPr/>
          <p:nvPr/>
        </p:nvSpPr>
        <p:spPr>
          <a:xfrm>
            <a:off x="5459610" y="2276872"/>
            <a:ext cx="933550" cy="1584176"/>
          </a:xfrm>
          <a:prstGeom prst="roundRect">
            <a:avLst>
              <a:gd name="adj" fmla="val 7425"/>
            </a:avLst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56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Come and </a:t>
            </a:r>
            <a:r>
              <a:rPr lang="es-ES" dirty="0" err="1" smtClean="0"/>
              <a:t>see</a:t>
            </a:r>
            <a:r>
              <a:rPr lang="es-ES" dirty="0" smtClean="0"/>
              <a:t>!</a:t>
            </a:r>
            <a:endParaRPr lang="es-ES" dirty="0"/>
          </a:p>
        </p:txBody>
      </p:sp>
      <p:sp>
        <p:nvSpPr>
          <p:cNvPr id="8" name="2 Marcador de fecha"/>
          <p:cNvSpPr>
            <a:spLocks noGrp="1"/>
          </p:cNvSpPr>
          <p:nvPr>
            <p:ph type="dt" sz="half" idx="15"/>
          </p:nvPr>
        </p:nvSpPr>
        <p:spPr>
          <a:xfrm>
            <a:off x="6604000" y="6381521"/>
            <a:ext cx="2889250" cy="365125"/>
          </a:xfrm>
        </p:spPr>
        <p:txBody>
          <a:bodyPr/>
          <a:lstStyle/>
          <a:p>
            <a:r>
              <a:rPr lang="es-ES" dirty="0">
                <a:solidFill>
                  <a:schemeClr val="bg1">
                    <a:lumMod val="50000"/>
                  </a:schemeClr>
                </a:solidFill>
              </a:rPr>
              <a:t>09 Jun 2016</a:t>
            </a:r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7"/>
          </p:nvPr>
        </p:nvSpPr>
        <p:spPr>
          <a:xfrm>
            <a:off x="660402" y="6381328"/>
            <a:ext cx="5872840" cy="365125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Real Time Conference –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Padova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Italy</a:t>
            </a:r>
          </a:p>
        </p:txBody>
      </p:sp>
      <p:pic>
        <p:nvPicPr>
          <p:cNvPr id="12" name="Picture 2" descr="C:\DATOS\Dropbox\TRACE\PLAS\PLA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916832"/>
            <a:ext cx="3820411" cy="425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6 Marcador de contenido"/>
          <p:cNvSpPr>
            <a:spLocks noGrp="1"/>
          </p:cNvSpPr>
          <p:nvPr>
            <p:ph sz="quarter" idx="13"/>
          </p:nvPr>
        </p:nvSpPr>
        <p:spPr>
          <a:xfrm>
            <a:off x="5025008" y="2348880"/>
            <a:ext cx="4608512" cy="3096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b="1" smtClean="0"/>
              <a:t>2nd poster session</a:t>
            </a:r>
          </a:p>
          <a:p>
            <a:pPr marL="0" indent="0" algn="ctr">
              <a:buNone/>
            </a:pPr>
            <a:r>
              <a:rPr lang="es-ES" sz="2800" b="1" smtClean="0"/>
              <a:t>Poster no. 42</a:t>
            </a:r>
          </a:p>
          <a:p>
            <a:pPr marL="0" indent="0" algn="ctr">
              <a:buNone/>
            </a:pPr>
            <a:endParaRPr lang="es-ES" sz="2800" b="1" smtClean="0"/>
          </a:p>
          <a:p>
            <a:pPr marL="0" indent="0" algn="ctr">
              <a:buNone/>
            </a:pPr>
            <a:r>
              <a:rPr lang="es-ES" sz="2800" b="1" smtClean="0"/>
              <a:t>Friday 10 Jun</a:t>
            </a:r>
          </a:p>
          <a:p>
            <a:pPr marL="0" indent="0" algn="ctr">
              <a:buNone/>
            </a:pPr>
            <a:r>
              <a:rPr lang="es-ES" sz="2800" b="1" smtClean="0"/>
              <a:t>11:00 – 12:30</a:t>
            </a:r>
          </a:p>
        </p:txBody>
      </p:sp>
    </p:spTree>
    <p:extLst>
      <p:ext uri="{BB962C8B-B14F-4D97-AF65-F5344CB8AC3E}">
        <p14:creationId xmlns:p14="http://schemas.microsoft.com/office/powerpoint/2010/main" val="286089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ción de la pantalla panorámica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340</Words>
  <Application>Microsoft Office PowerPoint</Application>
  <PresentationFormat>A4 (210 x 297 mm)</PresentationFormat>
  <Paragraphs>58</Paragraphs>
  <Slides>7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Presentación de la pantalla panorámica</vt:lpstr>
      <vt:lpstr>Acrobat Document</vt:lpstr>
      <vt:lpstr>PLAS: A 32-channel, dead time-less analog memory ASIC for the TRACE detector</vt:lpstr>
      <vt:lpstr>Classical Analog Memory: SCA (Switched Capacitor Array)</vt:lpstr>
      <vt:lpstr>Classical Analog Memory: SCA (Switched Capacitor Array)</vt:lpstr>
      <vt:lpstr>New Analog Memory Structure: PLAS (PipeLined Asymmetric SCA)</vt:lpstr>
      <vt:lpstr>New Analog Memory Structure: PLAS (PipeLined Asymmetric SCA)</vt:lpstr>
      <vt:lpstr>New Analog Memory Structure: PLAS (PipeLined Asymmetric SCA)</vt:lpstr>
      <vt:lpstr>Come and see!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2013-08-31T23:05:18Z</dcterms:created>
  <dcterms:modified xsi:type="dcterms:W3CDTF">2016-06-04T18:15:59Z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3082</vt:i4>
  </property>
  <property fmtid="{D5CDD505-2E9C-101B-9397-08002B2CF9AE}" pid="3" name="_Version">
    <vt:lpwstr>12.0.4518</vt:lpwstr>
  </property>
</Properties>
</file>