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4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794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22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455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93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55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86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688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06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255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47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8DF4D-7DE7-4889-99FE-4F8F07B119DF}" type="datetimeFigureOut">
              <a:rPr lang="zh-CN" altLang="en-US" smtClean="0"/>
              <a:t>2016/6/7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4BA49-DC1A-4FAF-898D-08DC714434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55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30175" y="1874878"/>
            <a:ext cx="8413770" cy="2179964"/>
            <a:chOff x="130175" y="2319014"/>
            <a:chExt cx="8413770" cy="2179964"/>
          </a:xfrm>
        </p:grpSpPr>
        <p:pic>
          <p:nvPicPr>
            <p:cNvPr id="12" name="图片 11" descr="WCDA.emf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97073" y="2319014"/>
              <a:ext cx="3446872" cy="141241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7" name="组合 16"/>
            <p:cNvGrpSpPr/>
            <p:nvPr/>
          </p:nvGrpSpPr>
          <p:grpSpPr>
            <a:xfrm>
              <a:off x="130175" y="2555440"/>
              <a:ext cx="4930775" cy="1943538"/>
              <a:chOff x="117475" y="4618998"/>
              <a:chExt cx="5718398" cy="2014206"/>
            </a:xfrm>
          </p:grpSpPr>
          <p:pic>
            <p:nvPicPr>
              <p:cNvPr id="1030" name="Picture 6" descr="http://www.ihep.cas.cn/dkxzz/lhaaso/jsfa/201311/W020131122427830935879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475" y="4618998"/>
                <a:ext cx="5578475" cy="20142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4" name="组合 13"/>
              <p:cNvGrpSpPr/>
              <p:nvPr/>
            </p:nvGrpSpPr>
            <p:grpSpPr>
              <a:xfrm>
                <a:off x="2200275" y="5182578"/>
                <a:ext cx="3635598" cy="342073"/>
                <a:chOff x="2200275" y="5182578"/>
                <a:chExt cx="3635598" cy="342073"/>
              </a:xfrm>
            </p:grpSpPr>
            <p:sp>
              <p:nvSpPr>
                <p:cNvPr id="8" name="椭圆 7"/>
                <p:cNvSpPr/>
                <p:nvPr/>
              </p:nvSpPr>
              <p:spPr>
                <a:xfrm>
                  <a:off x="2200275" y="5200650"/>
                  <a:ext cx="971550" cy="324000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0" name="直接连接符 9"/>
                <p:cNvCxnSpPr/>
                <p:nvPr/>
              </p:nvCxnSpPr>
              <p:spPr>
                <a:xfrm flipV="1">
                  <a:off x="2600325" y="5182578"/>
                  <a:ext cx="3235548" cy="18074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2844116" y="5215492"/>
                  <a:ext cx="2972692" cy="309159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5" name="文本框 14"/>
          <p:cNvSpPr txBox="1"/>
          <p:nvPr/>
        </p:nvSpPr>
        <p:spPr>
          <a:xfrm>
            <a:off x="919297" y="159843"/>
            <a:ext cx="73320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0" dirty="0" smtClean="0"/>
              <a:t>LHAASO WCDA Experiment</a:t>
            </a:r>
            <a:endParaRPr lang="zh-CN" altLang="en-US" sz="5000" dirty="0"/>
          </a:p>
        </p:txBody>
      </p:sp>
      <p:pic>
        <p:nvPicPr>
          <p:cNvPr id="25" name="图片 24" descr="system structure.em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5145" y="4208734"/>
            <a:ext cx="3006363" cy="2435905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3806346" y="4572606"/>
            <a:ext cx="5189608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500" dirty="0">
                <a:latin typeface="Times New Roman" panose="02020603050405020304" pitchFamily="18" charset="0"/>
              </a:rPr>
              <a:t>1) precise time and charge measurement over a large dynamic range from 1 to 4000 Photo Electrons (P.E.);</a:t>
            </a:r>
            <a:endParaRPr lang="zh-CN" altLang="zh-CN" sz="1500" dirty="0">
              <a:latin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500" dirty="0">
                <a:latin typeface="Times New Roman" panose="02020603050405020304" pitchFamily="18" charset="0"/>
              </a:rPr>
              <a:t>2) </a:t>
            </a:r>
            <a:r>
              <a:rPr lang="en-US" altLang="zh-CN" sz="1500" dirty="0" smtClean="0">
                <a:latin typeface="Times New Roman" panose="02020603050405020304" pitchFamily="18" charset="0"/>
              </a:rPr>
              <a:t>high </a:t>
            </a:r>
            <a:r>
              <a:rPr lang="en-US" altLang="zh-CN" sz="1500" dirty="0">
                <a:latin typeface="Times New Roman" panose="02020603050405020304" pitchFamily="18" charset="0"/>
              </a:rPr>
              <a:t>quality clock distribution and automatic compensation with varying ambient </a:t>
            </a:r>
            <a:r>
              <a:rPr lang="en-US" altLang="zh-CN" sz="1500" dirty="0" smtClean="0">
                <a:latin typeface="Times New Roman" panose="02020603050405020304" pitchFamily="18" charset="0"/>
              </a:rPr>
              <a:t>temperature;</a:t>
            </a:r>
            <a:r>
              <a:rPr lang="en-US" altLang="zh-CN" sz="1500" dirty="0" smtClean="0">
                <a:latin typeface="Times New Roman" panose="02020603050405020304" pitchFamily="18" charset="0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en-US" altLang="zh-CN" sz="1500" dirty="0" smtClean="0">
                <a:latin typeface="Times New Roman" panose="02020603050405020304" pitchFamily="18" charset="0"/>
              </a:rPr>
              <a:t>3)  high bandwidth and reliability data transmission technology for the “trigger-less” electronics;</a:t>
            </a:r>
          </a:p>
          <a:p>
            <a:pPr algn="just">
              <a:spcAft>
                <a:spcPts val="0"/>
              </a:spcAft>
            </a:pPr>
            <a:r>
              <a:rPr lang="en-US" altLang="zh-CN" sz="1500" dirty="0" smtClean="0">
                <a:latin typeface="Times New Roman" panose="02020603050405020304" pitchFamily="18" charset="0"/>
              </a:rPr>
              <a:t>4) mixed </a:t>
            </a:r>
            <a:r>
              <a:rPr lang="en-US" altLang="zh-CN" sz="1500" dirty="0">
                <a:latin typeface="Times New Roman" panose="02020603050405020304" pitchFamily="18" charset="0"/>
              </a:rPr>
              <a:t>transmission over the same fiber for data, commands, and the clock signal, in order to simplify the system architecture considering the large scale of detector node distribution</a:t>
            </a:r>
            <a:r>
              <a:rPr lang="en-US" altLang="zh-CN" sz="1500" dirty="0" smtClean="0">
                <a:latin typeface="Times New Roman" panose="02020603050405020304" pitchFamily="18" charset="0"/>
              </a:rPr>
              <a:t>;</a:t>
            </a:r>
          </a:p>
          <a:p>
            <a:pPr algn="just">
              <a:spcAft>
                <a:spcPts val="0"/>
              </a:spcAft>
            </a:pPr>
            <a:endParaRPr lang="zh-CN" altLang="zh-CN" sz="1500" dirty="0">
              <a:latin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zh-CN" altLang="zh-CN" sz="1500" dirty="0">
              <a:latin typeface="Times New Roman" panose="02020603050405020304" pitchFamily="18" charset="0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2271050" y="1409700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flipH="1">
            <a:off x="1627135" y="1760502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 flipH="1">
            <a:off x="1760439" y="1966477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 flipH="1">
            <a:off x="1617594" y="1935540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 flipH="1">
            <a:off x="1831311" y="2148265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 flipH="1">
            <a:off x="1688466" y="2117328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 flipH="1">
            <a:off x="1276217" y="2360741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 flipH="1">
            <a:off x="1133372" y="2329804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 flipH="1">
            <a:off x="1312689" y="2448192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 flipH="1">
            <a:off x="1169844" y="2417255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 flipH="1">
            <a:off x="1359986" y="2499087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H="1">
            <a:off x="1217141" y="2468150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 flipH="1">
            <a:off x="1162479" y="2289031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 flipH="1">
            <a:off x="1019634" y="2258094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 flipH="1">
            <a:off x="1874177" y="2132117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 flipH="1">
            <a:off x="1731332" y="2101180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 flipH="1">
            <a:off x="2217667" y="1815084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 flipH="1">
            <a:off x="2074822" y="1784147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 flipH="1">
            <a:off x="2598608" y="1405221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 flipH="1">
            <a:off x="2455763" y="1374284"/>
            <a:ext cx="548350" cy="4254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H="1">
            <a:off x="2979978" y="1642140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 flipH="1">
            <a:off x="3097917" y="1407200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 flipH="1">
            <a:off x="2824753" y="1899601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/>
          <p:nvPr/>
        </p:nvCxnSpPr>
        <p:spPr>
          <a:xfrm flipH="1">
            <a:off x="2665856" y="2028163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 flipH="1">
            <a:off x="2879838" y="1932283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 flipH="1">
            <a:off x="2720941" y="2060845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/>
          <p:nvPr/>
        </p:nvCxnSpPr>
        <p:spPr>
          <a:xfrm flipH="1">
            <a:off x="3037402" y="1778395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 flipH="1">
            <a:off x="2878505" y="1906957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 flipH="1">
            <a:off x="2098908" y="2200741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flipH="1">
            <a:off x="2329717" y="2067941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/>
          <p:nvPr/>
        </p:nvCxnSpPr>
        <p:spPr>
          <a:xfrm flipH="1">
            <a:off x="2127609" y="2258296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 flipH="1">
            <a:off x="2341028" y="2253217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 flipH="1">
            <a:off x="2138920" y="2443572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 flipH="1">
            <a:off x="2378668" y="2361523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 flipH="1">
            <a:off x="2176560" y="2551878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/>
          <p:cNvCxnSpPr/>
          <p:nvPr/>
        </p:nvCxnSpPr>
        <p:spPr>
          <a:xfrm flipH="1">
            <a:off x="1858494" y="2387303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144"/>
          <p:cNvCxnSpPr/>
          <p:nvPr/>
        </p:nvCxnSpPr>
        <p:spPr>
          <a:xfrm flipH="1">
            <a:off x="1656386" y="2577658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 flipH="1">
            <a:off x="3194966" y="1965131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H="1">
            <a:off x="3252390" y="2101386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H="1">
            <a:off x="3036654" y="2108842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 flipH="1">
            <a:off x="3094078" y="2245097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 flipH="1">
            <a:off x="2909363" y="2274451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 flipH="1">
            <a:off x="2966787" y="2410706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>
          <a:xfrm flipH="1">
            <a:off x="2744374" y="2403389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 flipH="1">
            <a:off x="2801798" y="2539644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 flipH="1">
            <a:off x="2489395" y="1788637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 flipH="1">
            <a:off x="2654256" y="1712361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>
          <a:xfrm flipH="1">
            <a:off x="2654256" y="1629510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 flipH="1">
            <a:off x="2610793" y="1597756"/>
            <a:ext cx="352987" cy="45437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 flipH="1">
            <a:off x="3309814" y="1707644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 flipH="1">
            <a:off x="3240010" y="1586650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 flipH="1">
            <a:off x="3177010" y="1548110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 flipH="1">
            <a:off x="3152514" y="1885375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 flipH="1">
            <a:off x="3102016" y="1842327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 flipH="1">
            <a:off x="3217876" y="1618860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 flipH="1">
            <a:off x="3420118" y="1579525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 flipH="1">
            <a:off x="3212320" y="1714208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 flipH="1">
            <a:off x="3328180" y="1490741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 flipH="1">
            <a:off x="3319298" y="1249759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 flipH="1">
            <a:off x="3111500" y="1384442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/>
          <p:nvPr/>
        </p:nvCxnSpPr>
        <p:spPr>
          <a:xfrm flipH="1">
            <a:off x="3227360" y="1160975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 flipH="1">
            <a:off x="3420118" y="1827489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 flipH="1">
            <a:off x="3319298" y="1497723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 flipH="1">
            <a:off x="3111500" y="1632406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/>
          <p:nvPr/>
        </p:nvCxnSpPr>
        <p:spPr>
          <a:xfrm flipH="1">
            <a:off x="3227360" y="1408939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接连接符 173"/>
          <p:cNvCxnSpPr/>
          <p:nvPr/>
        </p:nvCxnSpPr>
        <p:spPr>
          <a:xfrm flipH="1">
            <a:off x="3201833" y="2565465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接连接符 174"/>
          <p:cNvCxnSpPr/>
          <p:nvPr/>
        </p:nvCxnSpPr>
        <p:spPr>
          <a:xfrm flipH="1">
            <a:off x="3369561" y="2291568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/>
          <p:cNvCxnSpPr/>
          <p:nvPr/>
        </p:nvCxnSpPr>
        <p:spPr>
          <a:xfrm flipH="1">
            <a:off x="3268741" y="1961802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>
          <a:xfrm flipH="1">
            <a:off x="3060943" y="2096485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>
          <a:xfrm flipH="1">
            <a:off x="3176803" y="1873018"/>
            <a:ext cx="69804" cy="47969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2824753" y="1359166"/>
            <a:ext cx="186525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/>
              <a:t>Extensive Air Shower </a:t>
            </a:r>
            <a:endParaRPr lang="zh-CN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5035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25391" y="107434"/>
            <a:ext cx="9247754" cy="6569846"/>
            <a:chOff x="-34916" y="240784"/>
            <a:chExt cx="9247754" cy="6569846"/>
          </a:xfrm>
        </p:grpSpPr>
        <p:grpSp>
          <p:nvGrpSpPr>
            <p:cNvPr id="12" name="组合 11"/>
            <p:cNvGrpSpPr/>
            <p:nvPr/>
          </p:nvGrpSpPr>
          <p:grpSpPr>
            <a:xfrm>
              <a:off x="-34916" y="240784"/>
              <a:ext cx="6918316" cy="6569846"/>
              <a:chOff x="527059" y="-244991"/>
              <a:chExt cx="6918316" cy="6569846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39271" y="470424"/>
                <a:ext cx="4367954" cy="5854431"/>
              </a:xfrm>
              <a:prstGeom prst="rect">
                <a:avLst/>
              </a:prstGeom>
            </p:spPr>
          </p:pic>
          <p:cxnSp>
            <p:nvCxnSpPr>
              <p:cNvPr id="4" name="直接箭头连接符 3"/>
              <p:cNvCxnSpPr/>
              <p:nvPr/>
            </p:nvCxnSpPr>
            <p:spPr>
              <a:xfrm>
                <a:off x="2011956" y="2546350"/>
                <a:ext cx="705696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文本框 4"/>
              <p:cNvSpPr txBox="1"/>
              <p:nvPr/>
            </p:nvSpPr>
            <p:spPr>
              <a:xfrm>
                <a:off x="769587" y="2326759"/>
                <a:ext cx="13522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Background</a:t>
                </a:r>
                <a:endParaRPr lang="zh-CN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" name="直接箭头连接符 5"/>
              <p:cNvCxnSpPr/>
              <p:nvPr/>
            </p:nvCxnSpPr>
            <p:spPr>
              <a:xfrm>
                <a:off x="2020581" y="4227104"/>
                <a:ext cx="705696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文本框 6"/>
              <p:cNvSpPr txBox="1"/>
              <p:nvPr/>
            </p:nvSpPr>
            <p:spPr>
              <a:xfrm>
                <a:off x="527059" y="4013863"/>
                <a:ext cx="15760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System Design</a:t>
                </a:r>
                <a:endParaRPr lang="zh-CN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" name="直接箭头连接符 7"/>
              <p:cNvCxnSpPr/>
              <p:nvPr/>
            </p:nvCxnSpPr>
            <p:spPr>
              <a:xfrm flipH="1">
                <a:off x="6830332" y="4368499"/>
                <a:ext cx="615043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/>
              <p:cNvSpPr txBox="1"/>
              <p:nvPr/>
            </p:nvSpPr>
            <p:spPr>
              <a:xfrm>
                <a:off x="4294096" y="-244991"/>
                <a:ext cx="1058303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5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Poster</a:t>
                </a:r>
                <a:endParaRPr lang="zh-CN" altLang="en-US" sz="25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6822440" y="4669608"/>
              <a:ext cx="2390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Experiment and Results</a:t>
              </a:r>
              <a:endPara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1279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822</TotalTime>
  <Words>98</Words>
  <Application>Microsoft Office PowerPoint</Application>
  <PresentationFormat>全屏显示(4:3)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Cliff</cp:lastModifiedBy>
  <cp:revision>13</cp:revision>
  <dcterms:created xsi:type="dcterms:W3CDTF">2016-06-01T11:58:06Z</dcterms:created>
  <dcterms:modified xsi:type="dcterms:W3CDTF">2016-06-06T21:43:23Z</dcterms:modified>
</cp:coreProperties>
</file>