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2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08" autoAdjust="0"/>
  </p:normalViewPr>
  <p:slideViewPr>
    <p:cSldViewPr>
      <p:cViewPr varScale="1">
        <p:scale>
          <a:sx n="82" d="100"/>
          <a:sy n="82" d="100"/>
        </p:scale>
        <p:origin x="-917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87BA2-7B44-4DB6-AC09-D6AEA82401CD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D8B57-6344-4367-B71B-26486959C8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58792015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A6F8E-F198-407A-A978-54861AA4A7D2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FCE4C-BC41-43D7-905F-6E3A0EB6C2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4530011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D0127-7BB2-44CE-A253-C1A36D163D79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9BE2F-8273-4DB9-BC02-A69C320BE4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8557716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20BFF4-5E9A-4AA6-94EB-C61AAEA11263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D0466-2A58-40E0-9440-DE1BFEC643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94504071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8D6DF-B162-4CEE-97FD-0F0182ACA46A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F37AF-79A7-4280-8758-3557012067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4230395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DC4F2-9554-4682-AA13-82381E73C30E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D3340-06E4-42E5-8C76-49EC2A5585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845507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A1FC6-A71F-4540-8B3D-25FE9459C17F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289E3-36C5-4244-88D3-D97A992C9C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8781097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D6E98-6ADA-427F-84D7-2ED0046719C6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8A8A6-18FD-467B-92A3-EE2249E0AA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45900728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02346-CFE9-47C9-92C9-F66C1D244E74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1EBC0-CC1A-43BB-9EF3-67FCC40C33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41357606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B9AB3-1500-4033-AAFE-8146AA6542CD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EC119-5FC0-4951-8DF4-4989DE7411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5487836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6C2F0-1B2F-4DFC-9AE8-ABF6A4024424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1F102-E1A2-450B-B986-6BD26077B5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84979348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6EB75-AAD5-469C-8D4C-0EC4ED8AEB99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6B386-356C-4189-9381-32ED8E04F9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326532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0"/>
            <a:r>
              <a:rPr lang="zh-CN" altLang="en-US" smtClean="0"/>
              <a:t>第四级</a:t>
            </a:r>
          </a:p>
          <a:p>
            <a:pPr lvl="1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769BED48-7524-431C-8218-21BA4E5171E3}" type="datetimeFigureOut">
              <a:rPr lang="zh-CN" altLang="en-US"/>
              <a:pPr>
                <a:defRPr/>
              </a:pPr>
              <a:t>2016/6/6</a:t>
            </a:fld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4344F39D-5C1D-4361-8368-6F6500F00E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n-US" sz="3200" dirty="0" smtClean="0"/>
              <a:t>High Speed Ethernet Application for the Trigger Electronics of the New Small Wheel</a:t>
            </a:r>
            <a:endParaRPr lang="zh-CN" altLang="en-US" sz="3200" dirty="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36702" y="2857496"/>
            <a:ext cx="23922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600" dirty="0" smtClean="0"/>
              <a:t>The GEM (gigabit Ethernet module) provides a test platform for the Ethernet.</a:t>
            </a:r>
            <a:endParaRPr lang="en-US" altLang="zh-CN" sz="16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1600" dirty="0" smtClean="0"/>
              <a:t>The core of the GEM is based on a Kintex-7 FPGA. The Ethernet transceiver with the 1000BASE-T standard is operated at the physical layer. </a:t>
            </a:r>
            <a:endParaRPr lang="zh-CN" altLang="en-US" sz="1600" dirty="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7544" y="1495656"/>
            <a:ext cx="842493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389438">
              <a:spcBef>
                <a:spcPct val="50000"/>
              </a:spcBef>
            </a:pPr>
            <a:r>
              <a:rPr lang="en-US" altLang="zh-CN" dirty="0" smtClean="0"/>
              <a:t>                   </a:t>
            </a:r>
            <a:r>
              <a:rPr lang="en-US" dirty="0" err="1" smtClean="0"/>
              <a:t>Houbing</a:t>
            </a:r>
            <a:r>
              <a:rPr lang="en-US" dirty="0" smtClean="0"/>
              <a:t> Lu, Kun </a:t>
            </a:r>
            <a:r>
              <a:rPr lang="en-US" dirty="0" err="1" smtClean="0"/>
              <a:t>Hu</a:t>
            </a:r>
            <a:r>
              <a:rPr lang="en-US" dirty="0" smtClean="0"/>
              <a:t>, </a:t>
            </a:r>
            <a:r>
              <a:rPr lang="en-US" dirty="0" err="1" smtClean="0"/>
              <a:t>Xu</a:t>
            </a:r>
            <a:r>
              <a:rPr lang="en-US" dirty="0" smtClean="0"/>
              <a:t> Wang, </a:t>
            </a:r>
            <a:r>
              <a:rPr lang="en-US" baseline="30000" dirty="0" smtClean="0"/>
              <a:t> </a:t>
            </a:r>
            <a:r>
              <a:rPr lang="en-US" dirty="0" err="1" smtClean="0"/>
              <a:t>Feng</a:t>
            </a:r>
            <a:r>
              <a:rPr lang="en-US" dirty="0" smtClean="0"/>
              <a:t> Li, Liang Han, and </a:t>
            </a:r>
            <a:r>
              <a:rPr lang="en-US" dirty="0" err="1" smtClean="0"/>
              <a:t>Ge</a:t>
            </a:r>
            <a:r>
              <a:rPr lang="en-US" dirty="0" smtClean="0"/>
              <a:t> Jin</a:t>
            </a:r>
            <a:endParaRPr lang="zh-CN" altLang="en-US" dirty="0" smtClean="0"/>
          </a:p>
          <a:p>
            <a:pPr algn="ctr"/>
            <a:r>
              <a:rPr lang="en-US" altLang="zh-CN" sz="1600" dirty="0" smtClean="0"/>
              <a:t>   Modern Physics Department, University of Science and Technology of China</a:t>
            </a:r>
            <a:endParaRPr lang="zh-CN" altLang="zh-CN" sz="1600" dirty="0" smtClean="0"/>
          </a:p>
          <a:p>
            <a:pPr algn="ctr"/>
            <a:r>
              <a:rPr lang="en-US" altLang="zh-CN" sz="1600" dirty="0" smtClean="0"/>
              <a:t>   State Key Laboratory of Particle Detection and Electronics, USTC, Hefei, 230026</a:t>
            </a:r>
            <a:endParaRPr lang="zh-CN" altLang="zh-CN" sz="1600" dirty="0"/>
          </a:p>
        </p:txBody>
      </p:sp>
      <p:sp>
        <p:nvSpPr>
          <p:cNvPr id="4151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143240" y="3071810"/>
          <a:ext cx="5076908" cy="2500330"/>
        </p:xfrm>
        <a:graphic>
          <a:graphicData uri="http://schemas.openxmlformats.org/presentationml/2006/ole">
            <p:oleObj spid="_x0000_s3073" name="Visio" r:id="rId3" imgW="4775140" imgH="2363040" progId="Visio.Drawing.11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1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143240" y="3071810"/>
          <a:ext cx="5076908" cy="2500330"/>
        </p:xfrm>
        <a:graphic>
          <a:graphicData uri="http://schemas.openxmlformats.org/presentationml/2006/ole">
            <p:oleObj spid="_x0000_s19458" name="Visio" r:id="rId3" imgW="4775140" imgH="2363040" progId="Visio.Drawing.11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143240" y="1928802"/>
          <a:ext cx="5534300" cy="2857520"/>
        </p:xfrm>
        <a:graphic>
          <a:graphicData uri="http://schemas.openxmlformats.org/presentationml/2006/ole">
            <p:oleObj spid="_x0000_s19459" name="Visio" r:id="rId4" imgW="5614443" imgH="2875176" progId="Visio.Drawing.11">
              <p:embed/>
            </p:oleObj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8596" y="1914117"/>
            <a:ext cx="23922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600" dirty="0" smtClean="0"/>
              <a:t>The Ethernet MAC core is embedded in the FPGA for </a:t>
            </a:r>
            <a:r>
              <a:rPr lang="en-US" sz="1600" dirty="0" err="1" smtClean="0"/>
              <a:t>implementa-tion</a:t>
            </a:r>
            <a:r>
              <a:rPr lang="en-US" sz="1600" dirty="0" smtClean="0"/>
              <a:t> of Ethernet data link layer.</a:t>
            </a:r>
            <a:endParaRPr lang="en-US" altLang="zh-CN" sz="16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1600" dirty="0" smtClean="0"/>
              <a:t>The design includes a basic glue logic brings up the external PHY and MAC to allow basic frame transfer or receive. </a:t>
            </a:r>
            <a:endParaRPr lang="zh-CN" altLang="en-US" sz="1600" dirty="0"/>
          </a:p>
        </p:txBody>
      </p: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742952" y="642926"/>
            <a:ext cx="3471858" cy="1143000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/>
              <a:t>FPGA Ethernet</a:t>
            </a:r>
            <a:endParaRPr lang="zh-CN" altLang="en-US" sz="32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742952" y="428612"/>
            <a:ext cx="3471858" cy="1143000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/>
              <a:t>GEM Test</a:t>
            </a:r>
            <a:endParaRPr lang="zh-CN" altLang="en-US" sz="3200" dirty="0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56589" y="5291752"/>
            <a:ext cx="40005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n"/>
            </a:pPr>
            <a:r>
              <a:rPr lang="en-US" dirty="0" smtClean="0"/>
              <a:t>Transfer speed and stability test</a:t>
            </a:r>
            <a:r>
              <a:rPr lang="en-US" altLang="zh-CN" dirty="0" smtClean="0"/>
              <a:t>.</a:t>
            </a:r>
            <a:r>
              <a:rPr lang="en-US" dirty="0" smtClean="0"/>
              <a:t> Measure the transfer rate for 150 minutes, sample interval is 1 minute.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67544" y="4869160"/>
            <a:ext cx="35283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dirty="0" smtClean="0"/>
              <a:t>Linear data correctness test.</a:t>
            </a:r>
            <a:endParaRPr lang="zh-CN" altLang="en-US" dirty="0"/>
          </a:p>
        </p:txBody>
      </p:sp>
      <p:pic>
        <p:nvPicPr>
          <p:cNvPr id="11" name="图片 10"/>
          <p:cNvPicPr/>
          <p:nvPr/>
        </p:nvPicPr>
        <p:blipFill>
          <a:blip r:embed="rId2"/>
          <a:srcRect l="3879" r="7420"/>
          <a:stretch>
            <a:fillRect/>
          </a:stretch>
        </p:blipFill>
        <p:spPr bwMode="auto">
          <a:xfrm>
            <a:off x="428596" y="1357298"/>
            <a:ext cx="407193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8"/>
          <p:cNvPicPr>
            <a:picLocks noChangeAspect="1" noChangeArrowheads="1"/>
          </p:cNvPicPr>
          <p:nvPr/>
        </p:nvPicPr>
        <p:blipFill>
          <a:blip r:embed="rId3"/>
          <a:srcRect l="1656" r="5978"/>
          <a:stretch>
            <a:fillRect/>
          </a:stretch>
        </p:blipFill>
        <p:spPr bwMode="auto">
          <a:xfrm>
            <a:off x="5143504" y="500042"/>
            <a:ext cx="3571900" cy="2894897"/>
          </a:xfrm>
          <a:prstGeom prst="rect">
            <a:avLst/>
          </a:prstGeom>
          <a:noFill/>
        </p:spPr>
      </p:pic>
      <p:pic>
        <p:nvPicPr>
          <p:cNvPr id="17" name="图片 9"/>
          <p:cNvPicPr>
            <a:picLocks noChangeAspect="1" noChangeArrowheads="1"/>
          </p:cNvPicPr>
          <p:nvPr/>
        </p:nvPicPr>
        <p:blipFill>
          <a:blip r:embed="rId4"/>
          <a:srcRect l="4137" r="7376"/>
          <a:stretch>
            <a:fillRect/>
          </a:stretch>
        </p:blipFill>
        <p:spPr bwMode="auto">
          <a:xfrm>
            <a:off x="5072066" y="3214686"/>
            <a:ext cx="3643338" cy="3102471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>
          <a:xfrm>
            <a:off x="742952" y="428612"/>
            <a:ext cx="3471858" cy="1143000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/>
              <a:t>GEM Application</a:t>
            </a:r>
            <a:endParaRPr lang="zh-CN" altLang="en-US" sz="3200" dirty="0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714876" y="4317880"/>
            <a:ext cx="407196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n"/>
            </a:pPr>
            <a:r>
              <a:rPr lang="en-US" dirty="0" smtClean="0"/>
              <a:t>The GEM prototype has been applied in </a:t>
            </a:r>
            <a:r>
              <a:rPr lang="en-US" dirty="0" err="1" smtClean="0"/>
              <a:t>pFEB</a:t>
            </a:r>
            <a:r>
              <a:rPr lang="en-US" dirty="0" smtClean="0"/>
              <a:t> (pad frond end board) and SG (signal generator). The Ethernet interface is response for the communication between </a:t>
            </a:r>
            <a:r>
              <a:rPr lang="en-US" dirty="0" err="1" smtClean="0"/>
              <a:t>pFEB</a:t>
            </a:r>
            <a:r>
              <a:rPr lang="en-US" dirty="0" smtClean="0"/>
              <a:t> and PC or SG and PC.</a:t>
            </a:r>
            <a:endParaRPr lang="zh-CN" altLang="en-US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063921"/>
            <a:ext cx="3286148" cy="3079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642910" y="1357298"/>
          <a:ext cx="4249891" cy="2214578"/>
        </p:xfrm>
        <a:graphic>
          <a:graphicData uri="http://schemas.openxmlformats.org/presentationml/2006/ole">
            <p:oleObj spid="_x0000_s17411" name="Visio" r:id="rId4" imgW="14471130" imgH="7543368" progId="Visio.Drawing.11">
              <p:embed/>
            </p:oleObj>
          </a:graphicData>
        </a:graphic>
      </p:graphicFrame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112" y="3571876"/>
            <a:ext cx="3455698" cy="2757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857232"/>
            <a:ext cx="4143404" cy="550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3635896" y="116632"/>
            <a:ext cx="1810544" cy="1143000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/>
              <a:t>Poster</a:t>
            </a:r>
            <a:endParaRPr lang="zh-CN" altLang="en-US" sz="3200" dirty="0" smtClean="0"/>
          </a:p>
        </p:txBody>
      </p:sp>
      <p:sp>
        <p:nvSpPr>
          <p:cNvPr id="11" name="矩形标注 10"/>
          <p:cNvSpPr/>
          <p:nvPr/>
        </p:nvSpPr>
        <p:spPr>
          <a:xfrm rot="5400000">
            <a:off x="2857488" y="1428736"/>
            <a:ext cx="714380" cy="2000264"/>
          </a:xfrm>
          <a:prstGeom prst="wedgeRectCallout">
            <a:avLst>
              <a:gd name="adj1" fmla="val -15432"/>
              <a:gd name="adj2" fmla="val 8104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标注 11"/>
          <p:cNvSpPr/>
          <p:nvPr/>
        </p:nvSpPr>
        <p:spPr>
          <a:xfrm rot="5400000">
            <a:off x="1537310" y="3665638"/>
            <a:ext cx="3369556" cy="2015084"/>
          </a:xfrm>
          <a:prstGeom prst="wedgeRectCallout">
            <a:avLst>
              <a:gd name="adj1" fmla="val -5643"/>
              <a:gd name="adj2" fmla="val 8685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标注 12"/>
          <p:cNvSpPr/>
          <p:nvPr/>
        </p:nvSpPr>
        <p:spPr>
          <a:xfrm rot="5400000">
            <a:off x="4500562" y="1857364"/>
            <a:ext cx="1643074" cy="2071702"/>
          </a:xfrm>
          <a:prstGeom prst="wedgeRectCallout">
            <a:avLst>
              <a:gd name="adj1" fmla="val -47990"/>
              <a:gd name="adj2" fmla="val -7444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标注 13"/>
          <p:cNvSpPr/>
          <p:nvPr/>
        </p:nvSpPr>
        <p:spPr>
          <a:xfrm rot="16200000">
            <a:off x="4643438" y="3500439"/>
            <a:ext cx="1357321" cy="2071702"/>
          </a:xfrm>
          <a:prstGeom prst="wedgeRectCallout">
            <a:avLst>
              <a:gd name="adj1" fmla="val 49502"/>
              <a:gd name="adj2" fmla="val 9510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02882" y="207167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14282" y="4357694"/>
            <a:ext cx="1821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GEM Implementation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929454" y="185736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GEM Test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3356992"/>
            <a:ext cx="1914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GEM Application</a:t>
            </a:r>
            <a:endParaRPr lang="zh-CN" alt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随机数模块和TEC模块设计进展报告080912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随机数模块和TEC模块设计进展报告080912</Template>
  <TotalTime>786</TotalTime>
  <Words>215</Words>
  <Application>Microsoft Office PowerPoint</Application>
  <PresentationFormat>全屏显示(4:3)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随机数模块和TEC模块设计进展报告080912</vt:lpstr>
      <vt:lpstr>Visio</vt:lpstr>
      <vt:lpstr>High Speed Ethernet Application for the Trigger Electronics of the New Small Wheel</vt:lpstr>
      <vt:lpstr>FPGA Ethernet</vt:lpstr>
      <vt:lpstr>GEM Test</vt:lpstr>
      <vt:lpstr>GEM Application</vt:lpstr>
      <vt:lpstr>Poster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Time Control System of Active Reflector of FAST</dc:title>
  <dc:creator>walkinnet</dc:creator>
  <cp:lastModifiedBy>China</cp:lastModifiedBy>
  <cp:revision>74</cp:revision>
  <dcterms:created xsi:type="dcterms:W3CDTF">2012-05-22T07:48:36Z</dcterms:created>
  <dcterms:modified xsi:type="dcterms:W3CDTF">2016-06-06T11:59:07Z</dcterms:modified>
</cp:coreProperties>
</file>