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  <p:sldMasterId id="2147483669" r:id="rId22"/>
    <p:sldMasterId id="2147483670" r:id="rId23"/>
    <p:sldMasterId id="2147483671" r:id="rId24"/>
    <p:sldMasterId id="2147483672" r:id="rId25"/>
    <p:sldMasterId id="2147483673" r:id="rId26"/>
    <p:sldMasterId id="2147483674" r:id="rId27"/>
    <p:sldMasterId id="2147483675" r:id="rId28"/>
  </p:sldMasterIdLst>
  <p:notesMasterIdLst>
    <p:notesMasterId r:id="rId83"/>
  </p:notesMasterIdLst>
  <p:handoutMasterIdLst>
    <p:handoutMasterId r:id="rId84"/>
  </p:handoutMasterIdLst>
  <p:sldIdLst>
    <p:sldId id="256" r:id="rId29"/>
    <p:sldId id="346" r:id="rId30"/>
    <p:sldId id="257" r:id="rId31"/>
    <p:sldId id="344" r:id="rId32"/>
    <p:sldId id="347" r:id="rId33"/>
    <p:sldId id="348" r:id="rId34"/>
    <p:sldId id="351" r:id="rId35"/>
    <p:sldId id="352" r:id="rId36"/>
    <p:sldId id="353" r:id="rId37"/>
    <p:sldId id="355" r:id="rId38"/>
    <p:sldId id="356" r:id="rId39"/>
    <p:sldId id="345" r:id="rId40"/>
    <p:sldId id="259" r:id="rId41"/>
    <p:sldId id="368" r:id="rId42"/>
    <p:sldId id="370" r:id="rId43"/>
    <p:sldId id="398" r:id="rId44"/>
    <p:sldId id="371" r:id="rId45"/>
    <p:sldId id="400" r:id="rId46"/>
    <p:sldId id="401" r:id="rId47"/>
    <p:sldId id="402" r:id="rId48"/>
    <p:sldId id="403" r:id="rId49"/>
    <p:sldId id="404" r:id="rId50"/>
    <p:sldId id="405" r:id="rId51"/>
    <p:sldId id="406" r:id="rId52"/>
    <p:sldId id="407" r:id="rId53"/>
    <p:sldId id="408" r:id="rId54"/>
    <p:sldId id="410" r:id="rId55"/>
    <p:sldId id="409" r:id="rId56"/>
    <p:sldId id="379" r:id="rId57"/>
    <p:sldId id="381" r:id="rId58"/>
    <p:sldId id="382" r:id="rId59"/>
    <p:sldId id="383" r:id="rId60"/>
    <p:sldId id="385" r:id="rId61"/>
    <p:sldId id="386" r:id="rId62"/>
    <p:sldId id="387" r:id="rId63"/>
    <p:sldId id="388" r:id="rId64"/>
    <p:sldId id="395" r:id="rId65"/>
    <p:sldId id="396" r:id="rId66"/>
    <p:sldId id="392" r:id="rId67"/>
    <p:sldId id="397" r:id="rId68"/>
    <p:sldId id="364" r:id="rId69"/>
    <p:sldId id="358" r:id="rId70"/>
    <p:sldId id="357" r:id="rId71"/>
    <p:sldId id="359" r:id="rId72"/>
    <p:sldId id="360" r:id="rId73"/>
    <p:sldId id="354" r:id="rId74"/>
    <p:sldId id="363" r:id="rId75"/>
    <p:sldId id="362" r:id="rId76"/>
    <p:sldId id="367" r:id="rId77"/>
    <p:sldId id="373" r:id="rId78"/>
    <p:sldId id="374" r:id="rId79"/>
    <p:sldId id="375" r:id="rId80"/>
    <p:sldId id="376" r:id="rId81"/>
    <p:sldId id="377" r:id="rId82"/>
  </p:sldIdLst>
  <p:sldSz cx="13003213" cy="9752013"/>
  <p:notesSz cx="6858000" cy="9144000"/>
  <p:defaultTextStyle>
    <a:defPPr>
      <a:defRPr lang="en-GB"/>
    </a:defPPr>
    <a:lvl1pPr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1pPr>
    <a:lvl2pPr marL="742950" indent="-28575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2pPr>
    <a:lvl3pPr marL="11430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3pPr>
    <a:lvl4pPr marL="16002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4pPr>
    <a:lvl5pPr marL="20574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5pPr>
    <a:lvl6pPr marL="22860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6pPr>
    <a:lvl7pPr marL="27432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7pPr>
    <a:lvl8pPr marL="32004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8pPr>
    <a:lvl9pPr marL="36576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AD00"/>
    <a:srgbClr val="004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487" autoAdjust="0"/>
  </p:normalViewPr>
  <p:slideViewPr>
    <p:cSldViewPr>
      <p:cViewPr>
        <p:scale>
          <a:sx n="66" d="100"/>
          <a:sy n="66" d="100"/>
        </p:scale>
        <p:origin x="-688" y="1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64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30" Type="http://schemas.openxmlformats.org/officeDocument/2006/relationships/slide" Target="slides/slide2.xml"/><Relationship Id="rId31" Type="http://schemas.openxmlformats.org/officeDocument/2006/relationships/slide" Target="slides/slide3.xml"/><Relationship Id="rId32" Type="http://schemas.openxmlformats.org/officeDocument/2006/relationships/slide" Target="slides/slide4.xml"/><Relationship Id="rId33" Type="http://schemas.openxmlformats.org/officeDocument/2006/relationships/slide" Target="slides/slide5.xml"/><Relationship Id="rId34" Type="http://schemas.openxmlformats.org/officeDocument/2006/relationships/slide" Target="slides/slide6.xml"/><Relationship Id="rId35" Type="http://schemas.openxmlformats.org/officeDocument/2006/relationships/slide" Target="slides/slide7.xml"/><Relationship Id="rId36" Type="http://schemas.openxmlformats.org/officeDocument/2006/relationships/slide" Target="slides/slide8.xml"/><Relationship Id="rId37" Type="http://schemas.openxmlformats.org/officeDocument/2006/relationships/slide" Target="slides/slide9.xml"/><Relationship Id="rId38" Type="http://schemas.openxmlformats.org/officeDocument/2006/relationships/slide" Target="slides/slide10.xml"/><Relationship Id="rId39" Type="http://schemas.openxmlformats.org/officeDocument/2006/relationships/slide" Target="slides/slide11.xml"/><Relationship Id="rId50" Type="http://schemas.openxmlformats.org/officeDocument/2006/relationships/slide" Target="slides/slide22.xml"/><Relationship Id="rId51" Type="http://schemas.openxmlformats.org/officeDocument/2006/relationships/slide" Target="slides/slide23.xml"/><Relationship Id="rId52" Type="http://schemas.openxmlformats.org/officeDocument/2006/relationships/slide" Target="slides/slide24.xml"/><Relationship Id="rId53" Type="http://schemas.openxmlformats.org/officeDocument/2006/relationships/slide" Target="slides/slide25.xml"/><Relationship Id="rId54" Type="http://schemas.openxmlformats.org/officeDocument/2006/relationships/slide" Target="slides/slide26.xml"/><Relationship Id="rId55" Type="http://schemas.openxmlformats.org/officeDocument/2006/relationships/slide" Target="slides/slide27.xml"/><Relationship Id="rId56" Type="http://schemas.openxmlformats.org/officeDocument/2006/relationships/slide" Target="slides/slide28.xml"/><Relationship Id="rId57" Type="http://schemas.openxmlformats.org/officeDocument/2006/relationships/slide" Target="slides/slide29.xml"/><Relationship Id="rId58" Type="http://schemas.openxmlformats.org/officeDocument/2006/relationships/slide" Target="slides/slide30.xml"/><Relationship Id="rId59" Type="http://schemas.openxmlformats.org/officeDocument/2006/relationships/slide" Target="slides/slide31.xml"/><Relationship Id="rId70" Type="http://schemas.openxmlformats.org/officeDocument/2006/relationships/slide" Target="slides/slide42.xml"/><Relationship Id="rId71" Type="http://schemas.openxmlformats.org/officeDocument/2006/relationships/slide" Target="slides/slide43.xml"/><Relationship Id="rId72" Type="http://schemas.openxmlformats.org/officeDocument/2006/relationships/slide" Target="slides/slide44.xml"/><Relationship Id="rId73" Type="http://schemas.openxmlformats.org/officeDocument/2006/relationships/slide" Target="slides/slide45.xml"/><Relationship Id="rId74" Type="http://schemas.openxmlformats.org/officeDocument/2006/relationships/slide" Target="slides/slide46.xml"/><Relationship Id="rId75" Type="http://schemas.openxmlformats.org/officeDocument/2006/relationships/slide" Target="slides/slide47.xml"/><Relationship Id="rId76" Type="http://schemas.openxmlformats.org/officeDocument/2006/relationships/slide" Target="slides/slide48.xml"/><Relationship Id="rId77" Type="http://schemas.openxmlformats.org/officeDocument/2006/relationships/slide" Target="slides/slide49.xml"/><Relationship Id="rId78" Type="http://schemas.openxmlformats.org/officeDocument/2006/relationships/slide" Target="slides/slide50.xml"/><Relationship Id="rId79" Type="http://schemas.openxmlformats.org/officeDocument/2006/relationships/slide" Target="slides/slide51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Master" Target="slideMasters/slideMaster25.xml"/><Relationship Id="rId26" Type="http://schemas.openxmlformats.org/officeDocument/2006/relationships/slideMaster" Target="slideMasters/slideMaster26.xml"/><Relationship Id="rId27" Type="http://schemas.openxmlformats.org/officeDocument/2006/relationships/slideMaster" Target="slideMasters/slideMaster27.xml"/><Relationship Id="rId28" Type="http://schemas.openxmlformats.org/officeDocument/2006/relationships/slideMaster" Target="slideMasters/slideMaster28.xml"/><Relationship Id="rId29" Type="http://schemas.openxmlformats.org/officeDocument/2006/relationships/slide" Target="slides/slide1.xml"/><Relationship Id="rId40" Type="http://schemas.openxmlformats.org/officeDocument/2006/relationships/slide" Target="slides/slide12.xml"/><Relationship Id="rId41" Type="http://schemas.openxmlformats.org/officeDocument/2006/relationships/slide" Target="slides/slide13.xml"/><Relationship Id="rId42" Type="http://schemas.openxmlformats.org/officeDocument/2006/relationships/slide" Target="slides/slide14.xml"/><Relationship Id="rId43" Type="http://schemas.openxmlformats.org/officeDocument/2006/relationships/slide" Target="slides/slide15.xml"/><Relationship Id="rId44" Type="http://schemas.openxmlformats.org/officeDocument/2006/relationships/slide" Target="slides/slide16.xml"/><Relationship Id="rId45" Type="http://schemas.openxmlformats.org/officeDocument/2006/relationships/slide" Target="slides/slide17.xml"/><Relationship Id="rId46" Type="http://schemas.openxmlformats.org/officeDocument/2006/relationships/slide" Target="slides/slide18.xml"/><Relationship Id="rId47" Type="http://schemas.openxmlformats.org/officeDocument/2006/relationships/slide" Target="slides/slide19.xml"/><Relationship Id="rId48" Type="http://schemas.openxmlformats.org/officeDocument/2006/relationships/slide" Target="slides/slide20.xml"/><Relationship Id="rId49" Type="http://schemas.openxmlformats.org/officeDocument/2006/relationships/slide" Target="slides/slide21.xml"/><Relationship Id="rId60" Type="http://schemas.openxmlformats.org/officeDocument/2006/relationships/slide" Target="slides/slide32.xml"/><Relationship Id="rId61" Type="http://schemas.openxmlformats.org/officeDocument/2006/relationships/slide" Target="slides/slide33.xml"/><Relationship Id="rId62" Type="http://schemas.openxmlformats.org/officeDocument/2006/relationships/slide" Target="slides/slide34.xml"/><Relationship Id="rId63" Type="http://schemas.openxmlformats.org/officeDocument/2006/relationships/slide" Target="slides/slide35.xml"/><Relationship Id="rId64" Type="http://schemas.openxmlformats.org/officeDocument/2006/relationships/slide" Target="slides/slide36.xml"/><Relationship Id="rId65" Type="http://schemas.openxmlformats.org/officeDocument/2006/relationships/slide" Target="slides/slide37.xml"/><Relationship Id="rId66" Type="http://schemas.openxmlformats.org/officeDocument/2006/relationships/slide" Target="slides/slide38.xml"/><Relationship Id="rId67" Type="http://schemas.openxmlformats.org/officeDocument/2006/relationships/slide" Target="slides/slide39.xml"/><Relationship Id="rId68" Type="http://schemas.openxmlformats.org/officeDocument/2006/relationships/slide" Target="slides/slide40.xml"/><Relationship Id="rId69" Type="http://schemas.openxmlformats.org/officeDocument/2006/relationships/slide" Target="slides/slide41.xml"/><Relationship Id="rId80" Type="http://schemas.openxmlformats.org/officeDocument/2006/relationships/slide" Target="slides/slide52.xml"/><Relationship Id="rId81" Type="http://schemas.openxmlformats.org/officeDocument/2006/relationships/slide" Target="slides/slide53.xml"/><Relationship Id="rId82" Type="http://schemas.openxmlformats.org/officeDocument/2006/relationships/slide" Target="slides/slide54.xml"/><Relationship Id="rId83" Type="http://schemas.openxmlformats.org/officeDocument/2006/relationships/notesMaster" Target="notesMasters/notesMaster1.xml"/><Relationship Id="rId84" Type="http://schemas.openxmlformats.org/officeDocument/2006/relationships/handoutMaster" Target="handoutMasters/handoutMaster1.xml"/><Relationship Id="rId85" Type="http://schemas.openxmlformats.org/officeDocument/2006/relationships/printerSettings" Target="printerSettings/printerSettings1.bin"/><Relationship Id="rId86" Type="http://schemas.openxmlformats.org/officeDocument/2006/relationships/presProps" Target="presProps.xml"/><Relationship Id="rId87" Type="http://schemas.openxmlformats.org/officeDocument/2006/relationships/viewProps" Target="viewProps.xml"/><Relationship Id="rId88" Type="http://schemas.openxmlformats.org/officeDocument/2006/relationships/theme" Target="theme/theme1.xml"/><Relationship Id="rId8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FDEA3-DE62-5748-B08F-A55EDB818D50}" type="datetimeFigureOut">
              <a:rPr lang="en-US" smtClean="0"/>
              <a:t>6/8/16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87693-1090-C54A-9912-2240EF636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429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8300"/>
            <a:ext cx="11788775" cy="1248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704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528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6243665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yda.se/search/sv%C3%A4ngtapp?lang%5B0%5D=sv&amp;lang%5B1%5D=en" TargetMode="External"/><Relationship Id="rId4" Type="http://schemas.openxmlformats.org/officeDocument/2006/relationships/hyperlink" Target="http://tyda.se/search/justerstycke?lang%5B0%5D=sv&amp;lang%5B1%5D=en" TargetMode="External"/><Relationship Id="rId5" Type="http://schemas.openxmlformats.org/officeDocument/2006/relationships/hyperlink" Target="http://tyda.se/search/h%C3%B6jdriktningstapp?lang%5B0%5D=sv&amp;lang%5B1%5D=en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8300"/>
            <a:ext cx="16643351" cy="1248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122" y="8685862"/>
            <a:ext cx="2972320" cy="456575"/>
          </a:xfrm>
          <a:prstGeom prst="rect">
            <a:avLst/>
          </a:prstGeom>
        </p:spPr>
        <p:txBody>
          <a:bodyPr lIns="89940" tIns="44970" rIns="89940" bIns="44970"/>
          <a:lstStyle/>
          <a:p>
            <a:fld id="{AD9320DF-1C63-416B-8C27-E10445D407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66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8300"/>
            <a:ext cx="16643351" cy="12482513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 smtClean="0"/>
              <a:t>Taking</a:t>
            </a:r>
            <a:r>
              <a:rPr lang="sv-SE" dirty="0" smtClean="0"/>
              <a:t> a hint from Ikea – Att låta</a:t>
            </a:r>
            <a:r>
              <a:rPr lang="sv-SE" baseline="0" dirty="0" smtClean="0"/>
              <a:t> Ikea ge en vink (</a:t>
            </a:r>
            <a:r>
              <a:rPr lang="sv-SE" baseline="0" dirty="0" err="1" smtClean="0"/>
              <a:t>better</a:t>
            </a:r>
            <a:r>
              <a:rPr lang="sv-SE" baseline="0" dirty="0" smtClean="0"/>
              <a:t>: Vi låter Ikea ge en vink..)</a:t>
            </a:r>
          </a:p>
          <a:p>
            <a:endParaRPr lang="sv-SE" baseline="0" dirty="0" smtClean="0"/>
          </a:p>
          <a:p>
            <a:r>
              <a:rPr lang="sv-SE" baseline="0" dirty="0" smtClean="0"/>
              <a:t>1. </a:t>
            </a:r>
            <a:r>
              <a:rPr lang="sv-SE" baseline="0" dirty="0" err="1" smtClean="0"/>
              <a:t>HCal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modules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staged</a:t>
            </a:r>
            <a:r>
              <a:rPr lang="sv-SE" baseline="0" dirty="0" smtClean="0"/>
              <a:t> för installation – </a:t>
            </a:r>
            <a:r>
              <a:rPr lang="sv-SE" i="1" baseline="0" dirty="0" err="1" smtClean="0"/>
              <a:t>HCal</a:t>
            </a:r>
            <a:r>
              <a:rPr lang="sv-SE" i="1" baseline="0" dirty="0" smtClean="0"/>
              <a:t>-moduler förberedda för installation</a:t>
            </a:r>
          </a:p>
          <a:p>
            <a:r>
              <a:rPr lang="sv-SE" baseline="0" dirty="0" smtClean="0"/>
              <a:t>2. 1st </a:t>
            </a:r>
            <a:r>
              <a:rPr lang="sv-SE" baseline="0" dirty="0" err="1" smtClean="0"/>
              <a:t>hcal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module</a:t>
            </a:r>
            <a:r>
              <a:rPr lang="sv-SE" baseline="0" dirty="0" smtClean="0"/>
              <a:t>..  - </a:t>
            </a:r>
            <a:r>
              <a:rPr lang="sv-SE" i="1" baseline="0" dirty="0" smtClean="0"/>
              <a:t>Första </a:t>
            </a:r>
            <a:r>
              <a:rPr lang="sv-SE" i="1" baseline="0" dirty="0" err="1" smtClean="0"/>
              <a:t>HCal</a:t>
            </a:r>
            <a:r>
              <a:rPr lang="sv-SE" i="1" baseline="0" dirty="0" smtClean="0"/>
              <a:t>-modulinstallationen</a:t>
            </a:r>
          </a:p>
          <a:p>
            <a:r>
              <a:rPr lang="sv-SE" baseline="0" dirty="0" err="1" smtClean="0"/>
              <a:t>Lifting</a:t>
            </a:r>
            <a:r>
              <a:rPr lang="sv-SE" baseline="0" dirty="0" smtClean="0"/>
              <a:t>/rotating </a:t>
            </a:r>
            <a:r>
              <a:rPr lang="sv-SE" baseline="0" dirty="0" err="1" smtClean="0"/>
              <a:t>trunion</a:t>
            </a:r>
            <a:r>
              <a:rPr lang="sv-SE" baseline="0" dirty="0" smtClean="0"/>
              <a:t> – </a:t>
            </a:r>
            <a:r>
              <a:rPr lang="sv-SE" i="1" baseline="0" dirty="0" smtClean="0"/>
              <a:t>lyftande/roterande .. </a:t>
            </a:r>
            <a:r>
              <a:rPr lang="sv-SE" baseline="0" dirty="0" smtClean="0"/>
              <a:t>(</a:t>
            </a:r>
            <a:r>
              <a:rPr lang="sv-SE" baseline="0" dirty="0" err="1" smtClean="0"/>
              <a:t>trunnion</a:t>
            </a:r>
            <a:r>
              <a:rPr lang="sv-SE" baseline="0" dirty="0" smtClean="0"/>
              <a:t> = </a:t>
            </a:r>
            <a:r>
              <a:rPr lang="sv-SE" u="none" dirty="0" smtClean="0">
                <a:effectLst/>
                <a:hlinkClick r:id="rId3"/>
              </a:rPr>
              <a:t>svängtapp</a:t>
            </a:r>
            <a:r>
              <a:rPr lang="sv-SE" u="none" dirty="0" smtClean="0">
                <a:effectLst/>
              </a:rPr>
              <a:t>,</a:t>
            </a:r>
            <a:r>
              <a:rPr lang="sv-SE" u="none" baseline="0" dirty="0" smtClean="0">
                <a:effectLst/>
              </a:rPr>
              <a:t> </a:t>
            </a:r>
            <a:r>
              <a:rPr lang="sv-SE" u="none" dirty="0" smtClean="0">
                <a:effectLst/>
                <a:hlinkClick r:id="rId4"/>
              </a:rPr>
              <a:t>justerstycke</a:t>
            </a:r>
            <a:r>
              <a:rPr lang="sv-SE" u="none" dirty="0" smtClean="0">
                <a:effectLst/>
              </a:rPr>
              <a:t>, </a:t>
            </a:r>
            <a:r>
              <a:rPr lang="sv-SE" u="none" dirty="0" smtClean="0">
                <a:effectLst/>
                <a:hlinkClick r:id="rId5"/>
              </a:rPr>
              <a:t>höjdriktningstapp</a:t>
            </a:r>
            <a:r>
              <a:rPr lang="sv-SE" u="none" dirty="0" smtClean="0">
                <a:effectLst/>
              </a:rPr>
              <a:t>)</a:t>
            </a:r>
          </a:p>
          <a:p>
            <a:r>
              <a:rPr lang="sv-SE" u="none" dirty="0" smtClean="0">
                <a:effectLst/>
              </a:rPr>
              <a:t>1 </a:t>
            </a:r>
            <a:r>
              <a:rPr lang="sv-SE" u="none" dirty="0" err="1" smtClean="0">
                <a:effectLst/>
              </a:rPr>
              <a:t>st</a:t>
            </a:r>
            <a:r>
              <a:rPr lang="sv-SE" u="none" dirty="0" smtClean="0">
                <a:effectLst/>
              </a:rPr>
              <a:t> </a:t>
            </a:r>
            <a:r>
              <a:rPr lang="sv-SE" u="none" dirty="0" err="1" smtClean="0">
                <a:effectLst/>
              </a:rPr>
              <a:t>module</a:t>
            </a:r>
            <a:r>
              <a:rPr lang="sv-SE" u="none" dirty="0" smtClean="0">
                <a:effectLst/>
              </a:rPr>
              <a:t> </a:t>
            </a:r>
            <a:r>
              <a:rPr lang="sv-SE" u="none" dirty="0" err="1" smtClean="0">
                <a:effectLst/>
              </a:rPr>
              <a:t>shimmed</a:t>
            </a:r>
            <a:r>
              <a:rPr lang="sv-SE" u="none" dirty="0" smtClean="0">
                <a:effectLst/>
              </a:rPr>
              <a:t> .. – </a:t>
            </a:r>
            <a:r>
              <a:rPr lang="sv-SE" i="1" u="none" dirty="0" smtClean="0">
                <a:effectLst/>
              </a:rPr>
              <a:t>Första modulen </a:t>
            </a:r>
            <a:r>
              <a:rPr lang="sv-SE" i="1" u="none" dirty="0" err="1" smtClean="0">
                <a:effectLst/>
              </a:rPr>
              <a:t>shimsad</a:t>
            </a:r>
            <a:r>
              <a:rPr lang="sv-SE" i="1" u="none" dirty="0" smtClean="0">
                <a:effectLst/>
              </a:rPr>
              <a:t>/undersökt</a:t>
            </a:r>
            <a:r>
              <a:rPr lang="sv-SE" i="1" u="none" baseline="0" dirty="0" smtClean="0">
                <a:effectLst/>
              </a:rPr>
              <a:t> och injusterad</a:t>
            </a:r>
            <a:r>
              <a:rPr lang="sv-SE" u="none" baseline="0" dirty="0" smtClean="0">
                <a:effectLst/>
              </a:rPr>
              <a:t>. </a:t>
            </a:r>
          </a:p>
          <a:p>
            <a:r>
              <a:rPr lang="sv-SE" u="none" baseline="0" dirty="0" err="1" smtClean="0">
                <a:effectLst/>
              </a:rPr>
              <a:t>Shim</a:t>
            </a:r>
            <a:r>
              <a:rPr lang="sv-SE" u="none" baseline="0" dirty="0" smtClean="0">
                <a:effectLst/>
              </a:rPr>
              <a:t> </a:t>
            </a:r>
            <a:r>
              <a:rPr lang="sv-SE" u="none" baseline="0" dirty="0" err="1" smtClean="0">
                <a:effectLst/>
              </a:rPr>
              <a:t>here</a:t>
            </a:r>
            <a:r>
              <a:rPr lang="sv-SE" u="none" baseline="0" dirty="0" smtClean="0">
                <a:effectLst/>
              </a:rPr>
              <a:t> – </a:t>
            </a:r>
            <a:r>
              <a:rPr lang="sv-SE" i="1" u="none" baseline="0" dirty="0" smtClean="0">
                <a:effectLst/>
              </a:rPr>
              <a:t>mellanlager här </a:t>
            </a:r>
            <a:r>
              <a:rPr lang="sv-SE" u="none" baseline="0" dirty="0" smtClean="0">
                <a:effectLst/>
              </a:rPr>
              <a:t>or </a:t>
            </a:r>
            <a:r>
              <a:rPr lang="sv-SE" i="1" u="none" baseline="0" dirty="0" err="1" smtClean="0">
                <a:effectLst/>
              </a:rPr>
              <a:t>shim</a:t>
            </a:r>
            <a:r>
              <a:rPr lang="sv-SE" i="1" u="none" baseline="0" dirty="0" smtClean="0">
                <a:effectLst/>
              </a:rPr>
              <a:t> här</a:t>
            </a:r>
          </a:p>
          <a:p>
            <a:r>
              <a:rPr lang="sv-SE" i="0" u="none" baseline="0" dirty="0" err="1" smtClean="0">
                <a:effectLst/>
              </a:rPr>
              <a:t>Pinned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to</a:t>
            </a:r>
            <a:r>
              <a:rPr lang="sv-SE" i="0" u="none" baseline="0" dirty="0" smtClean="0">
                <a:effectLst/>
              </a:rPr>
              <a:t> the </a:t>
            </a:r>
            <a:r>
              <a:rPr lang="sv-SE" i="0" u="none" baseline="0" dirty="0" err="1" smtClean="0">
                <a:effectLst/>
              </a:rPr>
              <a:t>next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module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1" u="none" baseline="0" dirty="0" smtClean="0">
                <a:effectLst/>
              </a:rPr>
              <a:t>– Fastsatt med nästa modul</a:t>
            </a:r>
          </a:p>
          <a:p>
            <a:r>
              <a:rPr lang="sv-SE" i="0" u="none" baseline="0" dirty="0" err="1" smtClean="0">
                <a:effectLst/>
              </a:rPr>
              <a:t>Bolted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to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endplates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1" u="none" baseline="0" dirty="0" smtClean="0">
                <a:effectLst/>
              </a:rPr>
              <a:t>– Bultad till ändplattorna</a:t>
            </a:r>
          </a:p>
          <a:p>
            <a:r>
              <a:rPr lang="sv-SE" i="0" u="none" baseline="0" dirty="0" err="1" smtClean="0">
                <a:effectLst/>
              </a:rPr>
              <a:t>Bolted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to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cradle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one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side</a:t>
            </a:r>
            <a:r>
              <a:rPr lang="sv-SE" i="0" u="none" baseline="0" dirty="0" smtClean="0">
                <a:effectLst/>
              </a:rPr>
              <a:t> – </a:t>
            </a:r>
            <a:r>
              <a:rPr lang="sv-SE" i="1" u="none" baseline="0" dirty="0" smtClean="0">
                <a:effectLst/>
              </a:rPr>
              <a:t>Bultad till hållaren, en sida </a:t>
            </a:r>
            <a:r>
              <a:rPr lang="sv-SE" i="0" u="none" baseline="0" dirty="0" smtClean="0">
                <a:effectLst/>
              </a:rPr>
              <a:t>or </a:t>
            </a:r>
            <a:r>
              <a:rPr lang="sv-SE" i="1" u="none" baseline="0" dirty="0" smtClean="0">
                <a:effectLst/>
              </a:rPr>
              <a:t>Bultad till hållare </a:t>
            </a:r>
            <a:r>
              <a:rPr lang="sv-SE" i="1" u="none" baseline="0" dirty="0" err="1" smtClean="0">
                <a:effectLst/>
              </a:rPr>
              <a:t>ett:s</a:t>
            </a:r>
            <a:r>
              <a:rPr lang="sv-SE" i="1" u="none" baseline="0" dirty="0" smtClean="0">
                <a:effectLst/>
              </a:rPr>
              <a:t> sida </a:t>
            </a:r>
            <a:r>
              <a:rPr lang="sv-SE" i="0" u="none" baseline="0" dirty="0" smtClean="0">
                <a:effectLst/>
              </a:rPr>
              <a:t>(</a:t>
            </a:r>
            <a:r>
              <a:rPr lang="sv-SE" i="0" u="none" baseline="0" dirty="0" err="1" smtClean="0">
                <a:effectLst/>
              </a:rPr>
              <a:t>depending</a:t>
            </a:r>
            <a:r>
              <a:rPr lang="sv-SE" i="0" u="none" baseline="0" dirty="0" smtClean="0">
                <a:effectLst/>
              </a:rPr>
              <a:t> on </a:t>
            </a:r>
            <a:r>
              <a:rPr lang="sv-SE" i="0" u="none" baseline="0" dirty="0" err="1" smtClean="0">
                <a:effectLst/>
              </a:rPr>
              <a:t>if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it’s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bolted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to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cradle</a:t>
            </a:r>
            <a:r>
              <a:rPr lang="sv-SE" i="0" u="none" baseline="0" dirty="0" smtClean="0">
                <a:effectLst/>
              </a:rPr>
              <a:t> 1’s </a:t>
            </a:r>
            <a:r>
              <a:rPr lang="sv-SE" i="0" u="none" baseline="0" dirty="0" err="1" smtClean="0">
                <a:effectLst/>
              </a:rPr>
              <a:t>side</a:t>
            </a:r>
            <a:r>
              <a:rPr lang="sv-SE" i="0" u="none" baseline="0" dirty="0" smtClean="0">
                <a:effectLst/>
              </a:rPr>
              <a:t> och </a:t>
            </a:r>
            <a:r>
              <a:rPr lang="sv-SE" i="0" u="none" baseline="0" dirty="0" err="1" smtClean="0">
                <a:effectLst/>
              </a:rPr>
              <a:t>bolted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to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cradle</a:t>
            </a:r>
            <a:r>
              <a:rPr lang="sv-SE" i="0" u="none" baseline="0" dirty="0" smtClean="0">
                <a:effectLst/>
              </a:rPr>
              <a:t>, </a:t>
            </a:r>
            <a:r>
              <a:rPr lang="sv-SE" i="0" u="none" baseline="0" dirty="0" err="1" smtClean="0">
                <a:effectLst/>
              </a:rPr>
              <a:t>one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side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smtClean="0">
                <a:effectLst/>
                <a:sym typeface="Wingdings" panose="05000000000000000000" pitchFamily="2" charset="2"/>
              </a:rPr>
              <a:t> )</a:t>
            </a:r>
          </a:p>
          <a:p>
            <a:r>
              <a:rPr lang="sv-SE" i="0" u="none" baseline="0" dirty="0" err="1" smtClean="0">
                <a:effectLst/>
              </a:rPr>
              <a:t>Outer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hcal</a:t>
            </a:r>
            <a:r>
              <a:rPr lang="sv-SE" i="0" u="none" baseline="0" dirty="0" smtClean="0">
                <a:effectLst/>
              </a:rPr>
              <a:t> .. – </a:t>
            </a:r>
            <a:r>
              <a:rPr lang="sv-SE" i="1" u="none" baseline="0" dirty="0" smtClean="0">
                <a:effectLst/>
              </a:rPr>
              <a:t>Yttre </a:t>
            </a:r>
            <a:r>
              <a:rPr lang="sv-SE" i="1" u="none" baseline="0" dirty="0" err="1" smtClean="0">
                <a:effectLst/>
              </a:rPr>
              <a:t>HCal</a:t>
            </a:r>
            <a:r>
              <a:rPr lang="sv-SE" i="1" u="none" baseline="0" dirty="0" smtClean="0">
                <a:effectLst/>
              </a:rPr>
              <a:t> fungerar som stödstruktur för detektorn och retur av magnetiskt flöde</a:t>
            </a:r>
          </a:p>
          <a:p>
            <a:endParaRPr lang="sv-SE" i="1" u="none" baseline="0" dirty="0" smtClean="0">
              <a:effectLst/>
            </a:endParaRPr>
          </a:p>
          <a:p>
            <a:r>
              <a:rPr lang="sv-SE" i="0" u="none" baseline="0" dirty="0" smtClean="0">
                <a:effectLst/>
              </a:rPr>
              <a:t>3. Access </a:t>
            </a:r>
            <a:r>
              <a:rPr lang="sv-SE" i="0" u="none" baseline="0" dirty="0" err="1" smtClean="0">
                <a:effectLst/>
              </a:rPr>
              <a:t>scaffolding</a:t>
            </a:r>
            <a:r>
              <a:rPr lang="sv-SE" i="0" u="none" baseline="0" dirty="0" smtClean="0">
                <a:effectLst/>
              </a:rPr>
              <a:t> - </a:t>
            </a:r>
            <a:r>
              <a:rPr lang="sv-SE" i="1" u="none" baseline="0" dirty="0" smtClean="0">
                <a:effectLst/>
              </a:rPr>
              <a:t>Byggnadsställningar</a:t>
            </a:r>
          </a:p>
          <a:p>
            <a:endParaRPr lang="sv-SE" i="1" u="none" dirty="0" smtClean="0">
              <a:effectLst/>
            </a:endParaRPr>
          </a:p>
          <a:p>
            <a:r>
              <a:rPr lang="sv-SE" baseline="0" dirty="0" smtClean="0"/>
              <a:t>5. Magnet </a:t>
            </a:r>
            <a:r>
              <a:rPr lang="sv-SE" baseline="0" dirty="0" err="1" smtClean="0"/>
              <a:t>mapping</a:t>
            </a:r>
            <a:r>
              <a:rPr lang="sv-SE" baseline="0" dirty="0" smtClean="0"/>
              <a:t> .. – </a:t>
            </a:r>
            <a:r>
              <a:rPr lang="sv-SE" i="1" baseline="0" dirty="0" smtClean="0"/>
              <a:t>Kartläggning av magnetflöden innan inre </a:t>
            </a:r>
            <a:r>
              <a:rPr lang="sv-SE" i="1" baseline="0" dirty="0" err="1" smtClean="0"/>
              <a:t>HCal</a:t>
            </a:r>
            <a:r>
              <a:rPr lang="sv-SE" i="1" baseline="0" dirty="0" smtClean="0"/>
              <a:t>-installationen</a:t>
            </a:r>
            <a:r>
              <a:rPr lang="sv-SE" i="0" baseline="0" dirty="0" smtClean="0"/>
              <a:t> (</a:t>
            </a:r>
            <a:r>
              <a:rPr lang="sv-SE" i="0" baseline="0" dirty="0" err="1" smtClean="0"/>
              <a:t>guessing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that</a:t>
            </a:r>
            <a:r>
              <a:rPr lang="sv-SE" i="0" baseline="0" dirty="0" smtClean="0"/>
              <a:t> magnet </a:t>
            </a:r>
            <a:r>
              <a:rPr lang="sv-SE" i="0" baseline="0" dirty="0" err="1" smtClean="0"/>
              <a:t>mapping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was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measuring</a:t>
            </a:r>
            <a:r>
              <a:rPr lang="sv-SE" i="0" baseline="0" dirty="0" smtClean="0"/>
              <a:t> the </a:t>
            </a:r>
            <a:r>
              <a:rPr lang="sv-SE" i="0" baseline="0" dirty="0" err="1" smtClean="0"/>
              <a:t>magnetic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fluxes</a:t>
            </a:r>
            <a:r>
              <a:rPr lang="sv-SE" i="0" baseline="0" dirty="0" smtClean="0"/>
              <a:t>? </a:t>
            </a:r>
            <a:r>
              <a:rPr lang="sv-SE" i="0" baseline="0" dirty="0" err="1" smtClean="0"/>
              <a:t>Otherwise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this</a:t>
            </a:r>
            <a:r>
              <a:rPr lang="sv-SE" i="0" baseline="0" dirty="0" smtClean="0"/>
              <a:t> is </a:t>
            </a:r>
            <a:r>
              <a:rPr lang="sv-SE" i="0" baseline="0" dirty="0" err="1" smtClean="0"/>
              <a:t>wrong</a:t>
            </a:r>
            <a:r>
              <a:rPr lang="sv-SE" i="0" baseline="0" dirty="0" smtClean="0"/>
              <a:t>. ;) I </a:t>
            </a:r>
            <a:r>
              <a:rPr lang="sv-SE" i="0" baseline="0" dirty="0" err="1" smtClean="0"/>
              <a:t>couldn’t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see</a:t>
            </a:r>
            <a:r>
              <a:rPr lang="sv-SE" i="0" baseline="0" dirty="0" smtClean="0"/>
              <a:t> the </a:t>
            </a:r>
            <a:r>
              <a:rPr lang="sv-SE" i="0" baseline="0" dirty="0" err="1" smtClean="0"/>
              <a:t>need</a:t>
            </a:r>
            <a:r>
              <a:rPr lang="sv-SE" i="0" baseline="0" dirty="0" smtClean="0"/>
              <a:t> for </a:t>
            </a:r>
            <a:r>
              <a:rPr lang="sv-SE" i="0" baseline="0" dirty="0" err="1" smtClean="0"/>
              <a:t>mapping</a:t>
            </a:r>
            <a:r>
              <a:rPr lang="sv-SE" i="0" baseline="0" dirty="0" smtClean="0"/>
              <a:t> an </a:t>
            </a:r>
            <a:r>
              <a:rPr lang="sv-SE" i="0" baseline="0" dirty="0" err="1" smtClean="0"/>
              <a:t>actual</a:t>
            </a:r>
            <a:r>
              <a:rPr lang="sv-SE" i="0" baseline="0" dirty="0" smtClean="0"/>
              <a:t> magnet (in my </a:t>
            </a:r>
            <a:r>
              <a:rPr lang="sv-SE" i="0" baseline="0" dirty="0" err="1" smtClean="0"/>
              <a:t>understanding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of</a:t>
            </a:r>
            <a:r>
              <a:rPr lang="sv-SE" i="0" baseline="0" dirty="0" smtClean="0"/>
              <a:t> the </a:t>
            </a:r>
            <a:r>
              <a:rPr lang="sv-SE" i="0" baseline="0" dirty="0" err="1" smtClean="0"/>
              <a:t>word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mapping</a:t>
            </a:r>
            <a:r>
              <a:rPr lang="sv-SE" i="0" baseline="0" dirty="0" smtClean="0"/>
              <a:t>))</a:t>
            </a:r>
          </a:p>
          <a:p>
            <a:endParaRPr lang="sv-SE" i="0" baseline="0" dirty="0" smtClean="0"/>
          </a:p>
          <a:p>
            <a:r>
              <a:rPr lang="sv-SE" i="0" baseline="0" dirty="0" smtClean="0"/>
              <a:t>6. Support ring – </a:t>
            </a:r>
            <a:r>
              <a:rPr lang="sv-SE" i="1" baseline="0" dirty="0" smtClean="0"/>
              <a:t>Stödring</a:t>
            </a:r>
          </a:p>
          <a:p>
            <a:r>
              <a:rPr lang="sv-SE" i="0" baseline="0" dirty="0" smtClean="0"/>
              <a:t>Inner </a:t>
            </a:r>
            <a:r>
              <a:rPr lang="sv-SE" i="0" baseline="0" dirty="0" err="1" smtClean="0"/>
              <a:t>HCal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module</a:t>
            </a:r>
            <a:r>
              <a:rPr lang="sv-SE" i="0" baseline="0" dirty="0" smtClean="0"/>
              <a:t> </a:t>
            </a:r>
            <a:r>
              <a:rPr lang="sv-SE" i="1" baseline="0" dirty="0" smtClean="0"/>
              <a:t>– Inre </a:t>
            </a:r>
            <a:r>
              <a:rPr lang="sv-SE" i="1" baseline="0" dirty="0" err="1" smtClean="0"/>
              <a:t>HCal</a:t>
            </a:r>
            <a:r>
              <a:rPr lang="sv-SE" i="1" baseline="0" dirty="0" smtClean="0"/>
              <a:t>-modul</a:t>
            </a:r>
          </a:p>
          <a:p>
            <a:r>
              <a:rPr lang="sv-SE" i="0" baseline="0" dirty="0" smtClean="0"/>
              <a:t>Inner </a:t>
            </a:r>
            <a:r>
              <a:rPr lang="sv-SE" i="0" baseline="0" dirty="0" err="1" smtClean="0"/>
              <a:t>Hcal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assembly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fixture</a:t>
            </a:r>
            <a:r>
              <a:rPr lang="sv-SE" i="0" baseline="0" dirty="0" smtClean="0"/>
              <a:t> </a:t>
            </a:r>
            <a:r>
              <a:rPr lang="sv-SE" i="1" baseline="0" dirty="0" smtClean="0"/>
              <a:t>– Inre </a:t>
            </a:r>
            <a:r>
              <a:rPr lang="sv-SE" i="1" baseline="0" dirty="0" err="1" smtClean="0"/>
              <a:t>hcal</a:t>
            </a:r>
            <a:r>
              <a:rPr lang="sv-SE" i="1" baseline="0" dirty="0" smtClean="0"/>
              <a:t> monteringsfixtur</a:t>
            </a:r>
          </a:p>
          <a:p>
            <a:r>
              <a:rPr lang="sv-SE" i="0" baseline="0" dirty="0" smtClean="0"/>
              <a:t>Short I-</a:t>
            </a:r>
            <a:r>
              <a:rPr lang="sv-SE" i="0" baseline="0" dirty="0" err="1" smtClean="0"/>
              <a:t>beam</a:t>
            </a:r>
            <a:r>
              <a:rPr lang="sv-SE" i="0" baseline="0" dirty="0" smtClean="0"/>
              <a:t> &amp; I-</a:t>
            </a:r>
            <a:r>
              <a:rPr lang="sv-SE" i="0" baseline="0" dirty="0" err="1" smtClean="0"/>
              <a:t>beam</a:t>
            </a:r>
            <a:r>
              <a:rPr lang="sv-SE" i="0" baseline="0" dirty="0" smtClean="0"/>
              <a:t> support &amp; I-</a:t>
            </a:r>
            <a:r>
              <a:rPr lang="sv-SE" i="0" baseline="0" dirty="0" err="1" smtClean="0"/>
              <a:t>beam</a:t>
            </a:r>
            <a:r>
              <a:rPr lang="sv-SE" i="0" baseline="0" dirty="0" smtClean="0"/>
              <a:t> extension – </a:t>
            </a:r>
            <a:r>
              <a:rPr lang="sv-SE" i="1" baseline="0" dirty="0" smtClean="0"/>
              <a:t>Kort I-balk  </a:t>
            </a:r>
            <a:r>
              <a:rPr lang="sv-SE" i="0" baseline="0" dirty="0" smtClean="0"/>
              <a:t>&amp; </a:t>
            </a:r>
            <a:r>
              <a:rPr lang="sv-SE" i="1" baseline="0" dirty="0" smtClean="0"/>
              <a:t>I-balkstöd  </a:t>
            </a:r>
            <a:r>
              <a:rPr lang="sv-SE" i="0" baseline="0" dirty="0" smtClean="0"/>
              <a:t>&amp;</a:t>
            </a:r>
            <a:r>
              <a:rPr lang="sv-SE" i="1" baseline="0" dirty="0" smtClean="0"/>
              <a:t> I-balkförlängning</a:t>
            </a:r>
          </a:p>
          <a:p>
            <a:endParaRPr lang="sv-SE" i="1" baseline="0" dirty="0" smtClean="0"/>
          </a:p>
          <a:p>
            <a:r>
              <a:rPr lang="sv-SE" i="0" dirty="0" smtClean="0"/>
              <a:t>7. </a:t>
            </a:r>
            <a:r>
              <a:rPr lang="sv-SE" i="0" dirty="0" err="1" smtClean="0"/>
              <a:t>Linear</a:t>
            </a:r>
            <a:r>
              <a:rPr lang="sv-SE" i="0" dirty="0" smtClean="0"/>
              <a:t> </a:t>
            </a:r>
            <a:r>
              <a:rPr lang="sv-SE" i="0" dirty="0" err="1" smtClean="0"/>
              <a:t>rails</a:t>
            </a:r>
            <a:r>
              <a:rPr lang="sv-SE" i="0" dirty="0" smtClean="0"/>
              <a:t> – </a:t>
            </a:r>
            <a:r>
              <a:rPr lang="sv-SE" i="1" dirty="0" smtClean="0"/>
              <a:t>Linjärskenor</a:t>
            </a:r>
          </a:p>
          <a:p>
            <a:r>
              <a:rPr lang="sv-SE" i="0" dirty="0" smtClean="0"/>
              <a:t>Carriage – </a:t>
            </a:r>
            <a:r>
              <a:rPr lang="sv-SE" i="1" dirty="0" smtClean="0"/>
              <a:t>Vagn</a:t>
            </a:r>
          </a:p>
          <a:p>
            <a:endParaRPr lang="sv-SE" i="1" dirty="0" smtClean="0"/>
          </a:p>
          <a:p>
            <a:r>
              <a:rPr lang="sv-SE" i="0" dirty="0" smtClean="0"/>
              <a:t>8. </a:t>
            </a:r>
            <a:r>
              <a:rPr lang="sv-SE" i="0" dirty="0" err="1" smtClean="0"/>
              <a:t>Tracker</a:t>
            </a:r>
            <a:r>
              <a:rPr lang="sv-SE" i="0" dirty="0" smtClean="0"/>
              <a:t> installation -</a:t>
            </a:r>
            <a:r>
              <a:rPr lang="sv-SE" i="0" baseline="0" dirty="0" smtClean="0"/>
              <a:t> </a:t>
            </a:r>
            <a:r>
              <a:rPr lang="sv-SE" i="1" baseline="0" dirty="0" smtClean="0"/>
              <a:t>Detektorinstallation</a:t>
            </a:r>
            <a:endParaRPr lang="sv-SE" i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606C204D-654E-41C7-BDEC-FDC3EF613BB0}" type="slidenum">
              <a:rPr lang="sv-SE" smtClean="0"/>
              <a:t>27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601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-14225588" y="-11798300"/>
            <a:ext cx="16643351" cy="124825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122" y="8685862"/>
            <a:ext cx="2972320" cy="45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30766" indent="-28106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24255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573957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23659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473361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23062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372764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22466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28C1A5F-2671-2B47-B756-878BC7275152}" type="slidenum">
              <a:rPr lang="en-US" sz="1200"/>
              <a:pPr eaLnBrk="1" hangingPunct="1"/>
              <a:t>35</a:t>
            </a:fld>
            <a:endParaRPr 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-14225588" y="-11798300"/>
            <a:ext cx="16643351" cy="124825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122" y="8685862"/>
            <a:ext cx="2972320" cy="45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30766" indent="-28106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24255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573957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23659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473361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23062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372764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22466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28C1A5F-2671-2B47-B756-878BC7275152}" type="slidenum">
              <a:rPr lang="en-US" sz="1200"/>
              <a:pPr eaLnBrk="1" hangingPunct="1"/>
              <a:t>37</a:t>
            </a:fld>
            <a:endParaRPr 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-14225588" y="-11798300"/>
            <a:ext cx="16643351" cy="124825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122" y="8685862"/>
            <a:ext cx="2972320" cy="45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30766" indent="-28106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24255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573957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23659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473361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23062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372764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22466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28C1A5F-2671-2B47-B756-878BC7275152}" type="slidenum">
              <a:rPr lang="en-US" sz="1200"/>
              <a:pPr eaLnBrk="1" hangingPunct="1"/>
              <a:t>38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-14225588" y="-11798300"/>
            <a:ext cx="16643351" cy="124825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122" y="8685862"/>
            <a:ext cx="2972320" cy="45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30766" indent="-28106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24255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573957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23659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473361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23062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372764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22466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28C1A5F-2671-2B47-B756-878BC7275152}" type="slidenum">
              <a:rPr lang="en-US" sz="1200"/>
              <a:pPr eaLnBrk="1" hangingPunct="1"/>
              <a:t>39</a:t>
            </a:fld>
            <a:endParaRPr 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-14225588" y="-11798300"/>
            <a:ext cx="16643351" cy="124825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122" y="8685862"/>
            <a:ext cx="2972320" cy="45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30766" indent="-28106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24255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573957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23659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473361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23062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372764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22466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28C1A5F-2671-2B47-B756-878BC7275152}" type="slidenum">
              <a:rPr lang="en-US" sz="1200"/>
              <a:pPr eaLnBrk="1" hangingPunct="1"/>
              <a:t>40</a:t>
            </a:fld>
            <a:endParaRPr 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17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043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43782-7F98-C240-B400-941BC47D0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5505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CBC84-CF0E-6748-9A51-2D6D5BE0C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3939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13F10-CD68-2443-9E49-10ABB3782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6167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E281-65E5-9D4B-9BFC-76737B3E5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6688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C0DD2-435F-FE47-B667-B04FA794E6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675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D1A-655D-1C4C-8EFA-3B465160B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9107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A53AF-FBD6-B34A-8CE3-EE9BAF376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2864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6842D-90FF-7C40-A016-71B6868CA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9829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F4298-CA30-DE4C-A964-C62585A07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145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07073-7A9C-A34F-8457-50ADD26AC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7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1320800"/>
            <a:ext cx="2962275" cy="6859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8736013" cy="6859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9483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A18DA-02BE-3441-A58D-D1AF053E0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5245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022C4-13FB-734F-8574-A72C03BD2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4045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A0712-8108-BF48-95B4-A216FD381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177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1C938-C957-0344-80B1-38579BF27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0265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593DE-CD06-0D40-9D08-03E5225AE5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8411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D417D-D5F5-FE45-9515-BD80F9B8F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0230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4C4EA-1526-F84C-B573-6745E1519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897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09D50-5311-0F49-BB62-5B63F8D4F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5337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C719A-786E-9B47-8DEE-8EDE2FF65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9247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B1090-DC1D-6044-A330-E43E6CED0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11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4720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8AF36-0378-3B4D-BB23-903E93675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5693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A727C-017E-1D4A-8C5F-2B16CE820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336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1023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2204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754701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9300" y="2324100"/>
            <a:ext cx="1949450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71150" y="2324100"/>
            <a:ext cx="1951038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2194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60750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627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08636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302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2163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611238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480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10898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10898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8811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8811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1429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129247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863600"/>
            <a:ext cx="5848350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863600"/>
            <a:ext cx="5849938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2578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2350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0825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380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05847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155016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594974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3147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90525"/>
            <a:ext cx="2962275" cy="882808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90525"/>
            <a:ext cx="8736013" cy="8828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5215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25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37910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688913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2847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0654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46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38209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60731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348384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212957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2489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213435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574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2197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597706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32782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87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76084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7158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80381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699234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100731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0084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7948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8136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9666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87205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22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3996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8739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1882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92208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508604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69932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3685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3994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07330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8793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4035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5434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24574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5016500"/>
            <a:ext cx="24590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1641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33104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00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62815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898555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5779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1040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1320800"/>
            <a:ext cx="1266825" cy="7356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3649663" cy="7356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6026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4328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77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96330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578369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48600" y="8470900"/>
            <a:ext cx="23939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94950" y="8470900"/>
            <a:ext cx="23955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81634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8025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7563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08273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66370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719840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9994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5688" y="7785100"/>
            <a:ext cx="2844800" cy="4346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9700" y="7785100"/>
            <a:ext cx="8383588" cy="4346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4217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39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39625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8226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40977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8449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82508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1801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56882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46506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137413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1039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49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924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52790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5540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1729411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6042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2346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9455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23288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219010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276573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77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22598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4489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81840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9058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94108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09246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3946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810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475591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199844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6922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05587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5006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2651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3549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1539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597594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9285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4366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7269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9597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38372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89247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21072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4597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18909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429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48344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782634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795295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11847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0646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107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614573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09697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831070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3321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328613"/>
            <a:ext cx="1266825" cy="9313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3649663" cy="9313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5593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537052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9822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025894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29477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11037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7072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295194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320800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202909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842506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969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25668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33454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98354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648116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35344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123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133331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6014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71463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8325421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7889527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3155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9313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9313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83858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3E357-979D-8545-89F5-822D83CC5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5538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B0091-CAD8-4A4F-9DD4-8AD6B1C13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09246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6ACC-734F-E245-88B7-20D2ACEC0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92150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32E05-7506-A54F-9BF1-C2E2C69AB9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55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43296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57C2B-0416-9B46-9D4B-98CC1FAA5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58292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F62A5-C029-5E46-8CD6-80F66CE42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38760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2D46-45B2-A645-9F98-65947C35B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68633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3B41C-BAC7-A148-ADDE-A73E07BDC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26784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734A2-5BE3-9E49-AFC0-F18EF8F60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27696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79433-09A6-1C4F-B506-98EAFAC0A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6752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3F6B1-714D-3440-8BC9-206C4AE21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04543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8C30A-7EAE-9541-B0A4-4D5F08B9C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58064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7B757-34E8-C547-954A-0D5926DE2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02401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70F67-02F8-2F43-942A-81A67066F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921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072533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1238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1238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D71D0-F61A-C64E-A244-39FCEEBFD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2313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5BE8E-80A8-4A4A-9B7D-989DBB03F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34867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725A8-0EF9-904F-ABC6-8A3D95147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90817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D5A19-5F14-1444-B4F3-125BD95A0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48551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2C739-91CD-AF44-9A36-203A157C9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10265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DBE46-7FD3-B145-B46C-3E340CFF7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25736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C5D74-9DBD-2845-9933-4727D5CAA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99343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7537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7537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E7740-4E7D-C64C-BEF3-DAC1E8934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58581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998AA-A84F-5C43-91EE-11B2DED93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65031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F58B8-1878-CB46-B5CA-3331AA433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3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789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48849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B71B8-3DEC-854E-8206-274F2B0AE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4285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4725" y="2058988"/>
            <a:ext cx="5443538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0663" y="2058988"/>
            <a:ext cx="5445125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9DA82-3903-8749-9909-84B034401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22576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0E790-372F-5B42-B4D4-150D8C76B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45438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8A9DF-C2D2-1446-87EC-9DAF05A7C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8863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D1B73-ED9E-474D-B069-916661F1B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67095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98DA-539F-F443-91BF-AAA7BE757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70477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157FE-5A73-7A4C-B2E6-111184D49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64392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91FAE-BE64-0C49-B08C-B1B2E5D95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2826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56713" y="866775"/>
            <a:ext cx="2759075" cy="7791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4725" y="866775"/>
            <a:ext cx="8129588" cy="779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9EF29-73B2-3B47-857F-D9E789BD1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993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556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43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222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115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476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42413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992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88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16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5848350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5016500"/>
            <a:ext cx="5849938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5771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2847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66843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0995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18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2282825"/>
            <a:ext cx="2962275" cy="5645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2282825"/>
            <a:ext cx="8736013" cy="5645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063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832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798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9214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703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0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0993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865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1378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21925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68604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145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722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349EE-647D-2C4C-A4D1-D23182A15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805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9014C-F727-CA43-80A3-B9D035ABD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0077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4199E-56D3-8D4B-AAE4-E27AB6E7C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569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3C04B-1E1C-B746-8E1B-09FE8FFB8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7908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A3949-9787-B44A-8918-7C57BAAE8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953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4FE7E-9590-DA4C-B7D9-66BFB80F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81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7740-341E-C547-8366-C330FB5C6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172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D806D-E244-684C-8FD5-216A5C4D1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517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3B731-1B25-7345-A8EA-02F23F686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116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7841B-B213-9C44-A146-500537F94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02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9C6F2-9FAF-6543-9BD2-A3953BA4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4901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FE32E-6611-0E42-81D9-E69FBED8E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936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D7E82-4E55-4342-9113-5E632C07D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721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91A40-AAC3-EE4F-828F-F62E3770E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3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0255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E2EFE-7898-6E4F-9985-33D8CEC022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127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9275B-B27A-5046-B8B0-A66C5FCC6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585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4976B-0482-0C45-970F-D05EB8615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1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6F0C3-C80B-334A-8FD0-EFE5254B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203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9BB62-FF00-CE40-8532-4AA574458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316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0B610-4ACA-6745-9643-A289F995E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0679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F0B39-CBAF-E54A-B6AB-5336EF817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263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0ADD7-D299-EA4B-9F24-31804CC71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0095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DCD52-BDD6-0F48-8EF6-6CB1E6BA6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839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7BB06-45C8-9840-9329-6B4E5F522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9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115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8940-BF53-6844-848B-F018018F5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528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5BC7E-1A0D-4344-BD1F-D644FFCB7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3639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AF8BB-74BB-464F-A7BA-9A37D4B28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3174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B8050-5692-0549-8127-7D5E4F3AD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319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D889C-F675-244F-B647-AF2E7DCD7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2540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4B371-30EE-5941-8E85-A0CE73D1C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437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848E4-6C3B-8D45-82DF-170EDEF24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839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68164-FF09-6D47-BE16-D689A817C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728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AC43E-8E6E-3E43-81E7-66AE9D51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967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29910-342F-7241-8A29-AB1339B8B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6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858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485B3-ADB6-6740-B866-03E0E0A3E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085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A0D47-F2EF-3A46-B1C2-2F3EBEA32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826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4D04F-76A8-EF47-B7A3-A6B9A92B7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2252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2A506-835F-2D46-99E8-A7EC6ACEE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657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8FC3C-9F28-A14C-A5A7-2079C8077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8000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EA119-AA4E-2A4E-87AE-8B75F695F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230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28D25-08D3-6C40-986C-34B72D777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6507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215E9-4330-FA45-B983-D71E966C2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5308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E9661-F860-3940-835C-E0690712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15509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24554-936B-594D-AA13-DCF3599F3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7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1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6.xml"/><Relationship Id="rId8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19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1.xml"/><Relationship Id="rId12" Type="http://schemas.openxmlformats.org/officeDocument/2006/relationships/theme" Target="../theme/theme21.xml"/><Relationship Id="rId1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22.xml"/><Relationship Id="rId3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27.xml"/><Relationship Id="rId8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29.xml"/><Relationship Id="rId10" Type="http://schemas.openxmlformats.org/officeDocument/2006/relationships/slideLayout" Target="../slideLayouts/slideLayout230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2.xml"/><Relationship Id="rId12" Type="http://schemas.openxmlformats.org/officeDocument/2006/relationships/theme" Target="../theme/theme22.xml"/><Relationship Id="rId1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38.xml"/><Relationship Id="rId8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41.xml"/></Relationships>
</file>

<file path=ppt/slideMasters/_rels/slideMaster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3.xml"/><Relationship Id="rId12" Type="http://schemas.openxmlformats.org/officeDocument/2006/relationships/theme" Target="../theme/theme23.xml"/><Relationship Id="rId1" Type="http://schemas.openxmlformats.org/officeDocument/2006/relationships/slideLayout" Target="../slideLayouts/slideLayout243.xml"/><Relationship Id="rId2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7.xml"/><Relationship Id="rId6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49.xml"/><Relationship Id="rId8" Type="http://schemas.openxmlformats.org/officeDocument/2006/relationships/slideLayout" Target="../slideLayouts/slideLayout250.xml"/><Relationship Id="rId9" Type="http://schemas.openxmlformats.org/officeDocument/2006/relationships/slideLayout" Target="../slideLayouts/slideLayout251.xml"/><Relationship Id="rId10" Type="http://schemas.openxmlformats.org/officeDocument/2006/relationships/slideLayout" Target="../slideLayouts/slideLayout252.xml"/></Relationships>
</file>

<file path=ppt/slideMasters/_rels/slideMaster2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4.xml"/><Relationship Id="rId12" Type="http://schemas.openxmlformats.org/officeDocument/2006/relationships/theme" Target="../theme/theme24.xml"/><Relationship Id="rId1" Type="http://schemas.openxmlformats.org/officeDocument/2006/relationships/slideLayout" Target="../slideLayouts/slideLayout254.xml"/><Relationship Id="rId2" Type="http://schemas.openxmlformats.org/officeDocument/2006/relationships/slideLayout" Target="../slideLayouts/slideLayout255.xml"/><Relationship Id="rId3" Type="http://schemas.openxmlformats.org/officeDocument/2006/relationships/slideLayout" Target="../slideLayouts/slideLayout256.xml"/><Relationship Id="rId4" Type="http://schemas.openxmlformats.org/officeDocument/2006/relationships/slideLayout" Target="../slideLayouts/slideLayout257.xml"/><Relationship Id="rId5" Type="http://schemas.openxmlformats.org/officeDocument/2006/relationships/slideLayout" Target="../slideLayouts/slideLayout258.xml"/><Relationship Id="rId6" Type="http://schemas.openxmlformats.org/officeDocument/2006/relationships/slideLayout" Target="../slideLayouts/slideLayout259.xml"/><Relationship Id="rId7" Type="http://schemas.openxmlformats.org/officeDocument/2006/relationships/slideLayout" Target="../slideLayouts/slideLayout260.xml"/><Relationship Id="rId8" Type="http://schemas.openxmlformats.org/officeDocument/2006/relationships/slideLayout" Target="../slideLayouts/slideLayout261.xml"/><Relationship Id="rId9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263.xml"/></Relationships>
</file>

<file path=ppt/slideMasters/_rels/slideMaster2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5.xml"/><Relationship Id="rId12" Type="http://schemas.openxmlformats.org/officeDocument/2006/relationships/theme" Target="../theme/theme25.xml"/><Relationship Id="rId1" Type="http://schemas.openxmlformats.org/officeDocument/2006/relationships/slideLayout" Target="../slideLayouts/slideLayout265.xml"/><Relationship Id="rId2" Type="http://schemas.openxmlformats.org/officeDocument/2006/relationships/slideLayout" Target="../slideLayouts/slideLayout266.xml"/><Relationship Id="rId3" Type="http://schemas.openxmlformats.org/officeDocument/2006/relationships/slideLayout" Target="../slideLayouts/slideLayout267.xml"/><Relationship Id="rId4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0.xml"/><Relationship Id="rId7" Type="http://schemas.openxmlformats.org/officeDocument/2006/relationships/slideLayout" Target="../slideLayouts/slideLayout271.xml"/><Relationship Id="rId8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4.xml"/></Relationships>
</file>

<file path=ppt/slideMasters/_rels/slideMaster2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6.xml"/><Relationship Id="rId12" Type="http://schemas.openxmlformats.org/officeDocument/2006/relationships/theme" Target="../theme/theme26.xml"/><Relationship Id="rId1" Type="http://schemas.openxmlformats.org/officeDocument/2006/relationships/slideLayout" Target="../slideLayouts/slideLayout276.xml"/><Relationship Id="rId2" Type="http://schemas.openxmlformats.org/officeDocument/2006/relationships/slideLayout" Target="../slideLayouts/slideLayout277.xml"/><Relationship Id="rId3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80.xml"/><Relationship Id="rId6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2.xml"/><Relationship Id="rId8" Type="http://schemas.openxmlformats.org/officeDocument/2006/relationships/slideLayout" Target="../slideLayouts/slideLayout283.xml"/><Relationship Id="rId9" Type="http://schemas.openxmlformats.org/officeDocument/2006/relationships/slideLayout" Target="../slideLayouts/slideLayout284.xml"/><Relationship Id="rId10" Type="http://schemas.openxmlformats.org/officeDocument/2006/relationships/slideLayout" Target="../slideLayouts/slideLayout285.xml"/></Relationships>
</file>

<file path=ppt/slideMasters/_rels/slideMaster2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7.xml"/><Relationship Id="rId12" Type="http://schemas.openxmlformats.org/officeDocument/2006/relationships/theme" Target="../theme/theme27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87.xml"/><Relationship Id="rId2" Type="http://schemas.openxmlformats.org/officeDocument/2006/relationships/slideLayout" Target="../slideLayouts/slideLayout288.xml"/><Relationship Id="rId3" Type="http://schemas.openxmlformats.org/officeDocument/2006/relationships/slideLayout" Target="../slideLayouts/slideLayout289.xml"/><Relationship Id="rId4" Type="http://schemas.openxmlformats.org/officeDocument/2006/relationships/slideLayout" Target="../slideLayouts/slideLayout290.xml"/><Relationship Id="rId5" Type="http://schemas.openxmlformats.org/officeDocument/2006/relationships/slideLayout" Target="../slideLayouts/slideLayout291.xml"/><Relationship Id="rId6" Type="http://schemas.openxmlformats.org/officeDocument/2006/relationships/slideLayout" Target="../slideLayouts/slideLayout292.xml"/><Relationship Id="rId7" Type="http://schemas.openxmlformats.org/officeDocument/2006/relationships/slideLayout" Target="../slideLayouts/slideLayout293.xml"/><Relationship Id="rId8" Type="http://schemas.openxmlformats.org/officeDocument/2006/relationships/slideLayout" Target="../slideLayouts/slideLayout294.xml"/><Relationship Id="rId9" Type="http://schemas.openxmlformats.org/officeDocument/2006/relationships/slideLayout" Target="../slideLayouts/slideLayout295.xml"/><Relationship Id="rId10" Type="http://schemas.openxmlformats.org/officeDocument/2006/relationships/slideLayout" Target="../slideLayouts/slideLayout296.xml"/></Relationships>
</file>

<file path=ppt/slideMasters/_rels/slideMaster2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8.xml"/><Relationship Id="rId12" Type="http://schemas.openxmlformats.org/officeDocument/2006/relationships/theme" Target="../theme/theme28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98.xml"/><Relationship Id="rId2" Type="http://schemas.openxmlformats.org/officeDocument/2006/relationships/slideLayout" Target="../slideLayouts/slideLayout299.xml"/><Relationship Id="rId3" Type="http://schemas.openxmlformats.org/officeDocument/2006/relationships/slideLayout" Target="../slideLayouts/slideLayout300.xml"/><Relationship Id="rId4" Type="http://schemas.openxmlformats.org/officeDocument/2006/relationships/slideLayout" Target="../slideLayouts/slideLayout301.xml"/><Relationship Id="rId5" Type="http://schemas.openxmlformats.org/officeDocument/2006/relationships/slideLayout" Target="../slideLayouts/slideLayout302.xml"/><Relationship Id="rId6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304.xml"/><Relationship Id="rId8" Type="http://schemas.openxmlformats.org/officeDocument/2006/relationships/slideLayout" Target="../slideLayouts/slideLayout305.xml"/><Relationship Id="rId9" Type="http://schemas.openxmlformats.org/officeDocument/2006/relationships/slideLayout" Target="../slideLayouts/slideLayout306.xml"/><Relationship Id="rId10" Type="http://schemas.openxmlformats.org/officeDocument/2006/relationships/slideLayout" Target="../slideLayouts/slideLayout307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118506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647700" y="3961606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11850688" cy="2336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F6931AB-6532-304C-A554-03C4E777D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9E15170F-BF4F-F742-BA51-3C0C03EA7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69300" y="2324100"/>
            <a:ext cx="4052888" cy="890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863600"/>
            <a:ext cx="11850688" cy="835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 flipH="1">
            <a:off x="90551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9066213" y="30924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9066213" y="58737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6386" name="Line 2"/>
          <p:cNvSpPr>
            <a:spLocks noChangeShapeType="1"/>
          </p:cNvSpPr>
          <p:nvPr/>
        </p:nvSpPr>
        <p:spPr bwMode="auto">
          <a:xfrm flipH="1">
            <a:off x="4419600" y="1778000"/>
            <a:ext cx="23813" cy="50546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5068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647700" y="4749800"/>
            <a:ext cx="4881563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50688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09700" y="7785100"/>
            <a:ext cx="5780088" cy="169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7543800" y="7975600"/>
            <a:ext cx="1588" cy="1422400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48600" y="8470900"/>
            <a:ext cx="4941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6502400" y="1803400"/>
            <a:ext cx="1588" cy="43180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862806" y="9039225"/>
            <a:ext cx="4116387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Real-Time Conference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0482" name="Line 2"/>
          <p:cNvSpPr>
            <a:spLocks noChangeShapeType="1"/>
          </p:cNvSpPr>
          <p:nvPr/>
        </p:nvSpPr>
        <p:spPr bwMode="auto">
          <a:xfrm flipH="1">
            <a:off x="6477000" y="508000"/>
            <a:ext cx="23813" cy="80137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1506" name="Line 2"/>
          <p:cNvSpPr>
            <a:spLocks noChangeShapeType="1"/>
          </p:cNvSpPr>
          <p:nvPr/>
        </p:nvSpPr>
        <p:spPr bwMode="auto">
          <a:xfrm flipH="1">
            <a:off x="44323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H="1">
            <a:off x="85344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3554" name="Line 2"/>
          <p:cNvSpPr>
            <a:spLocks noChangeShapeType="1"/>
          </p:cNvSpPr>
          <p:nvPr/>
        </p:nvSpPr>
        <p:spPr bwMode="auto">
          <a:xfrm>
            <a:off x="647700" y="1968500"/>
            <a:ext cx="48768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50688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4578" name="Line 2"/>
          <p:cNvSpPr>
            <a:spLocks noChangeShapeType="1"/>
          </p:cNvSpPr>
          <p:nvPr/>
        </p:nvSpPr>
        <p:spPr bwMode="auto">
          <a:xfrm flipH="1">
            <a:off x="64770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6488113" y="4476750"/>
            <a:ext cx="59959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C6198F5-EBB4-8446-B074-2C0AE5D5E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0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A4BBA098-45FA-4740-B54A-326D89CB4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1238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98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hf hdr="0" dt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4725" y="866775"/>
            <a:ext cx="110410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2058988"/>
            <a:ext cx="11041063" cy="659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55B6CC4-C500-8A48-94CD-4A9BC520D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dt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708400"/>
            <a:ext cx="11850688" cy="232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A926AD2-D67B-E04E-BF9D-5B4C5D9F8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5AB99F3E-9034-EC4C-AB9F-1C4B53344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6C080CF3-D0AE-524D-A0B6-6695C259E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7E25456-F0F1-4445-A779-BF3123C55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5" Type="http://schemas.openxmlformats.org/officeDocument/2006/relationships/image" Target="../media/image19.jpg"/><Relationship Id="rId6" Type="http://schemas.openxmlformats.org/officeDocument/2006/relationships/image" Target="../media/image20.jp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9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2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4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jpeg"/><Relationship Id="rId3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7.jpeg"/><Relationship Id="rId3" Type="http://schemas.openxmlformats.org/officeDocument/2006/relationships/image" Target="../media/image16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8.jpg"/><Relationship Id="rId3" Type="http://schemas.openxmlformats.org/officeDocument/2006/relationships/image" Target="../media/image4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4.png"/><Relationship Id="rId3" Type="http://schemas.openxmlformats.org/officeDocument/2006/relationships/image" Target="../media/image55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57.JP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jpe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6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jpeg"/><Relationship Id="rId3" Type="http://schemas.openxmlformats.org/officeDocument/2006/relationships/image" Target="../media/image6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8.png"/><Relationship Id="rId3" Type="http://schemas.openxmlformats.org/officeDocument/2006/relationships/image" Target="../media/image3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253206" y="1701800"/>
            <a:ext cx="12573000" cy="225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algn="ctr" eaLnBrk="1" hangingPunct="1">
              <a:buClrTx/>
              <a:buFontTx/>
              <a:buNone/>
              <a:defRPr/>
            </a:pPr>
            <a:r>
              <a:rPr lang="en-US" sz="4400" dirty="0">
                <a:solidFill>
                  <a:srgbClr val="000000"/>
                </a:solidFill>
                <a:latin typeface="Arial Narrow" charset="0"/>
              </a:rPr>
              <a:t>The Readout and Data Acquisition Design </a:t>
            </a:r>
            <a:r>
              <a:rPr lang="en-US" sz="4400" dirty="0" smtClean="0">
                <a:solidFill>
                  <a:srgbClr val="000000"/>
                </a:solidFill>
                <a:latin typeface="Arial Narrow" charset="0"/>
              </a:rPr>
              <a:t/>
            </a:r>
            <a:br>
              <a:rPr lang="en-US" sz="4400" dirty="0" smtClean="0">
                <a:solidFill>
                  <a:srgbClr val="000000"/>
                </a:solidFill>
                <a:latin typeface="Arial Narrow" charset="0"/>
              </a:rPr>
            </a:br>
            <a:r>
              <a:rPr lang="en-US" sz="4400" dirty="0" smtClean="0">
                <a:solidFill>
                  <a:srgbClr val="000000"/>
                </a:solidFill>
                <a:latin typeface="Arial Narrow" charset="0"/>
              </a:rPr>
              <a:t>of </a:t>
            </a:r>
            <a:r>
              <a:rPr lang="en-US" sz="4400" dirty="0">
                <a:solidFill>
                  <a:srgbClr val="000000"/>
                </a:solidFill>
                <a:latin typeface="Arial Narrow" charset="0"/>
              </a:rPr>
              <a:t>the </a:t>
            </a:r>
            <a:r>
              <a:rPr lang="en-US" sz="4400" dirty="0" err="1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400" dirty="0">
                <a:solidFill>
                  <a:srgbClr val="000000"/>
                </a:solidFill>
                <a:latin typeface="Arial Narrow" charset="0"/>
              </a:rPr>
              <a:t> Detector at RHIC</a:t>
            </a:r>
            <a:endParaRPr lang="en-US" sz="44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864100" y="4418806"/>
            <a:ext cx="3034506" cy="850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 charset="0"/>
              </a:rPr>
              <a:t>Martin L. Purschke</a:t>
            </a:r>
          </a:p>
          <a:p>
            <a:pPr eaLnBrk="1" hangingPunct="1">
              <a:buClrTx/>
              <a:buFontTx/>
              <a:buNone/>
              <a:defRPr/>
            </a:pPr>
            <a:endParaRPr lang="en-US" sz="28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buClrTx/>
              <a:buFontTx/>
              <a:buNone/>
              <a:defRPr/>
            </a:pPr>
            <a:endParaRPr lang="en-US" sz="2800" dirty="0" smtClean="0">
              <a:solidFill>
                <a:srgbClr val="606060"/>
              </a:solidFill>
              <a:latin typeface="Arial Narrow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500" y="4952206"/>
            <a:ext cx="6031706" cy="22085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9193085" y="8582025"/>
            <a:ext cx="3033713" cy="519113"/>
          </a:xfrm>
        </p:spPr>
        <p:txBody>
          <a:bodyPr/>
          <a:lstStyle/>
          <a:p>
            <a:fld id="{7D854EC2-8F58-5C4F-8AEB-33CAAE66C4BD}" type="slidenum">
              <a:rPr lang="en-US" smtClean="0"/>
              <a:t>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1865" y="7233741"/>
            <a:ext cx="6582941" cy="1857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2006" y="7069811"/>
            <a:ext cx="1905000" cy="19927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15376" y="9138741"/>
            <a:ext cx="2300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Long Island, NY</a:t>
            </a:r>
          </a:p>
        </p:txBody>
      </p:sp>
      <p:sp>
        <p:nvSpPr>
          <p:cNvPr id="9" name="Rectangle 8"/>
          <p:cNvSpPr/>
          <p:nvPr/>
        </p:nvSpPr>
        <p:spPr>
          <a:xfrm>
            <a:off x="9473406" y="9062541"/>
            <a:ext cx="246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RHIC from space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0406" y="7915076"/>
            <a:ext cx="1594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Manhattan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234406" y="8071941"/>
            <a:ext cx="1066800" cy="762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3006" y="227806"/>
            <a:ext cx="7315200" cy="206099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The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EmCal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(this is is really the special item…)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53206" y="2348706"/>
            <a:ext cx="12521407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A lot of the space savings (compared to PHENIX) are found in the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Emcal</a:t>
            </a: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In the 90’s, the standard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EmCal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was Lead Scintillator or Lead glass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Comparable radiation lengths and Moliere radii for both – </a:t>
            </a:r>
            <a:r>
              <a:rPr lang="en-US" sz="3200" b="1" dirty="0" smtClean="0">
                <a:solidFill>
                  <a:srgbClr val="3366FF"/>
                </a:solidFill>
                <a:latin typeface="Arial Narrow" charset="0"/>
              </a:rPr>
              <a:t>28mm and 37mm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Metallic tungsten would be 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cool,  </a:t>
            </a:r>
            <a:r>
              <a:rPr lang="en-US" sz="3200" b="1" dirty="0">
                <a:solidFill>
                  <a:srgbClr val="3366FF"/>
                </a:solidFill>
                <a:latin typeface="Arial Narrow" charset="0"/>
              </a:rPr>
              <a:t>X</a:t>
            </a:r>
            <a:r>
              <a:rPr lang="en-US" sz="3200" b="1" baseline="-25000" dirty="0">
                <a:solidFill>
                  <a:srgbClr val="3366FF"/>
                </a:solidFill>
                <a:latin typeface="Arial Narrow" charset="0"/>
              </a:rPr>
              <a:t>0</a:t>
            </a:r>
            <a:r>
              <a:rPr lang="en-US" sz="3200" b="1" dirty="0">
                <a:solidFill>
                  <a:srgbClr val="3366FF"/>
                </a:solidFill>
                <a:latin typeface="Arial Narrow" charset="0"/>
              </a:rPr>
              <a:t>= 3.5mm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! 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But impossible to machine, melt, form…</a:t>
            </a:r>
            <a:endParaRPr lang="en-US" sz="4000" dirty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Then a solution came from the most unlikely place – a golf club manufacturer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Instead of using metallic tungsten, use a paste of tungsten powder and epoxy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Not as dense as pure tungsten, but good enough – </a:t>
            </a:r>
            <a:r>
              <a:rPr lang="en-US" sz="3200" b="1" dirty="0" smtClean="0">
                <a:solidFill>
                  <a:srgbClr val="3366FF"/>
                </a:solidFill>
                <a:latin typeface="Arial Narrow" charset="0"/>
              </a:rPr>
              <a:t>X</a:t>
            </a:r>
            <a:r>
              <a:rPr lang="en-US" sz="3200" b="1" baseline="-25000" dirty="0" smtClean="0">
                <a:solidFill>
                  <a:srgbClr val="3366FF"/>
                </a:solidFill>
                <a:latin typeface="Arial Narrow" charset="0"/>
              </a:rPr>
              <a:t>0 </a:t>
            </a:r>
            <a:r>
              <a:rPr lang="en-US" sz="3200" b="1" dirty="0" smtClean="0">
                <a:solidFill>
                  <a:srgbClr val="3366FF"/>
                </a:solidFill>
                <a:latin typeface="Arial Narrow" charset="0"/>
              </a:rPr>
              <a:t>~ </a:t>
            </a:r>
            <a:r>
              <a:rPr lang="en-US" sz="3200" b="1" dirty="0">
                <a:solidFill>
                  <a:srgbClr val="3366FF"/>
                </a:solidFill>
                <a:latin typeface="Arial Narrow" charset="0"/>
              </a:rPr>
              <a:t>7</a:t>
            </a:r>
            <a:r>
              <a:rPr lang="en-US" sz="3200" b="1" dirty="0" smtClean="0">
                <a:solidFill>
                  <a:srgbClr val="3366FF"/>
                </a:solidFill>
                <a:latin typeface="Arial Narrow" charset="0"/>
              </a:rPr>
              <a:t>mm</a:t>
            </a: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Can be shaped in any form (e.g. golf club heads), is cheap (uses “scrap” tungsten)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So we build the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EmCal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out of that!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8053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Tungsten Powder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EmCal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Modules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1806" y="2209006"/>
            <a:ext cx="64770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/>
                <a:cs typeface="Arial Narrow"/>
              </a:rPr>
              <a:t> We are producing </a:t>
            </a:r>
            <a:r>
              <a:rPr lang="en-US" sz="2800" dirty="0" err="1" smtClean="0">
                <a:solidFill>
                  <a:srgbClr val="606060"/>
                </a:solidFill>
                <a:latin typeface="Arial Narrow"/>
                <a:cs typeface="Arial Narrow"/>
              </a:rPr>
              <a:t>Emcal</a:t>
            </a:r>
            <a:r>
              <a:rPr lang="en-US" sz="2800" dirty="0" smtClean="0">
                <a:solidFill>
                  <a:srgbClr val="606060"/>
                </a:solidFill>
                <a:latin typeface="Arial Narrow"/>
                <a:cs typeface="Arial Narrow"/>
              </a:rPr>
              <a:t> modules in-house (UIUC), and at a company called THP</a:t>
            </a:r>
          </a:p>
          <a:p>
            <a:pPr marL="73152" eaLnBrk="1" hangingPunct="1">
              <a:spcBef>
                <a:spcPts val="1363"/>
              </a:spcBef>
              <a:buClrTx/>
              <a:defRPr/>
            </a:pPr>
            <a:r>
              <a:rPr lang="en-US" sz="2800" dirty="0" err="1">
                <a:solidFill>
                  <a:srgbClr val="000099"/>
                </a:solidFill>
                <a:latin typeface="Arial Narrow"/>
                <a:cs typeface="Arial Narrow"/>
              </a:rPr>
              <a:t>Avg</a:t>
            </a:r>
            <a:r>
              <a:rPr lang="en-US" sz="2800" dirty="0">
                <a:solidFill>
                  <a:srgbClr val="000099"/>
                </a:solidFill>
                <a:latin typeface="Arial Narrow"/>
                <a:cs typeface="Arial Narrow"/>
              </a:rPr>
              <a:t> density ~ 9.3 g/cm</a:t>
            </a:r>
            <a:r>
              <a:rPr lang="en-US" sz="2800" baseline="30000" dirty="0">
                <a:solidFill>
                  <a:srgbClr val="000099"/>
                </a:solidFill>
                <a:latin typeface="Arial Narrow"/>
                <a:cs typeface="Arial Narrow"/>
              </a:rPr>
              <a:t>3</a:t>
            </a:r>
            <a:r>
              <a:rPr lang="en-US" sz="2800" dirty="0">
                <a:solidFill>
                  <a:srgbClr val="000099"/>
                </a:solidFill>
                <a:latin typeface="Arial Narrow"/>
                <a:cs typeface="Arial Narrow"/>
              </a:rPr>
              <a:t> ± ~ 0.1 </a:t>
            </a:r>
            <a:r>
              <a:rPr lang="en-US" sz="2800" dirty="0" smtClean="0">
                <a:solidFill>
                  <a:srgbClr val="000099"/>
                </a:solidFill>
                <a:latin typeface="Arial Narrow"/>
                <a:cs typeface="Arial Narrow"/>
              </a:rPr>
              <a:t>g</a:t>
            </a:r>
            <a:r>
              <a:rPr lang="en-US" sz="2800" dirty="0">
                <a:solidFill>
                  <a:srgbClr val="000099"/>
                </a:solidFill>
                <a:latin typeface="Arial Narrow"/>
                <a:cs typeface="Arial Narrow"/>
              </a:rPr>
              <a:t>/cm</a:t>
            </a:r>
            <a:r>
              <a:rPr lang="en-US" sz="2800" baseline="30000" dirty="0">
                <a:solidFill>
                  <a:srgbClr val="000099"/>
                </a:solidFill>
                <a:latin typeface="Arial Narrow"/>
                <a:cs typeface="Arial Narrow"/>
              </a:rPr>
              <a:t>3 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endParaRPr lang="en-US" sz="2800" dirty="0" smtClean="0">
              <a:solidFill>
                <a:srgbClr val="606060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25"/>
          <a:stretch/>
        </p:blipFill>
        <p:spPr>
          <a:xfrm>
            <a:off x="7492206" y="1066006"/>
            <a:ext cx="5313872" cy="3657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76962" y="4795341"/>
            <a:ext cx="2836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Heavier than</a:t>
            </a:r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solid Lead</a:t>
            </a:r>
            <a:endParaRPr lang="en-US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9244806" y="5485606"/>
            <a:ext cx="3352800" cy="3276600"/>
            <a:chOff x="4495800" y="4343400"/>
            <a:chExt cx="2428539" cy="1996440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4419600"/>
              <a:ext cx="2428539" cy="1920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495800" y="434340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#8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Picture 3" descr="emcal_wireframe_mold_phot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06" y="4342606"/>
            <a:ext cx="4902200" cy="3676650"/>
          </a:xfrm>
          <a:prstGeom prst="rect">
            <a:avLst/>
          </a:prstGeom>
        </p:spPr>
      </p:pic>
      <p:pic>
        <p:nvPicPr>
          <p:cNvPr id="6" name="Picture 5" descr="emcal_THP_blocks_phot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182" y="5433790"/>
            <a:ext cx="3621024" cy="271881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39006" y="8071941"/>
            <a:ext cx="3747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The mold with scintillating fibers</a:t>
            </a:r>
            <a:endParaRPr lang="en-US" sz="2400" dirty="0"/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472406" y="8838406"/>
            <a:ext cx="6477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/>
                <a:cs typeface="Arial Narrow"/>
              </a:rPr>
              <a:t>All calorimeters are read out with </a:t>
            </a:r>
            <a:r>
              <a:rPr lang="en-US" sz="2800" dirty="0" err="1" smtClean="0">
                <a:solidFill>
                  <a:srgbClr val="606060"/>
                </a:solidFill>
                <a:latin typeface="Arial Narrow"/>
                <a:cs typeface="Arial Narrow"/>
              </a:rPr>
              <a:t>SiPMs</a:t>
            </a:r>
            <a:endParaRPr lang="en-US" sz="2800" dirty="0" smtClean="0">
              <a:solidFill>
                <a:srgbClr val="606060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1137644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Talking about the Readout of all that…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53206" y="2590006"/>
            <a:ext cx="5410200" cy="3657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PHENIX has never been afraid of high data rates and volumes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 personally claim a portion of that fame…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We fully intend not to sacrifice data and “take all we can”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Current design goal is 15KHz of event rate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This is possible right now, but will be less of an issue in 2020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+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654006" y="8152606"/>
            <a:ext cx="5257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My opening slide from the CHEP in 2006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483" y="3186794"/>
            <a:ext cx="6839323" cy="49658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4006" y="2488406"/>
            <a:ext cx="1905000" cy="1016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7279" y="6781006"/>
            <a:ext cx="53823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 err="1" smtClean="0">
                <a:solidFill>
                  <a:srgbClr val="800000"/>
                </a:solidFill>
                <a:latin typeface="Arial Narrow Bold"/>
                <a:cs typeface="Arial Narrow Bold"/>
              </a:rPr>
              <a:t>sPHENIX</a:t>
            </a:r>
            <a:r>
              <a:rPr lang="en-US" sz="2800" dirty="0" smtClean="0">
                <a:solidFill>
                  <a:srgbClr val="800000"/>
                </a:solidFill>
                <a:latin typeface="Arial Narrow Bold"/>
                <a:cs typeface="Arial Narrow Bold"/>
              </a:rPr>
              <a:t> will have </a:t>
            </a:r>
            <a:r>
              <a:rPr lang="en-US" sz="2800" dirty="0" smtClean="0">
                <a:solidFill>
                  <a:srgbClr val="800000"/>
                </a:solidFill>
                <a:latin typeface="Arial Narrow Bold"/>
                <a:cs typeface="Arial Narrow Bold"/>
              </a:rPr>
              <a:t>an estimated 15-25 </a:t>
            </a:r>
            <a:r>
              <a:rPr lang="en-US" sz="2800" dirty="0" err="1" smtClean="0">
                <a:solidFill>
                  <a:srgbClr val="800000"/>
                </a:solidFill>
                <a:latin typeface="Arial Narrow Bold"/>
                <a:cs typeface="Arial Narrow Bold"/>
              </a:rPr>
              <a:t>GByte</a:t>
            </a: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/s </a:t>
            </a:r>
            <a:r>
              <a:rPr lang="en-US" sz="2800" dirty="0" smtClean="0">
                <a:solidFill>
                  <a:srgbClr val="800000"/>
                </a:solidFill>
                <a:latin typeface="Arial Narrow Bold"/>
                <a:cs typeface="Arial Narrow Bold"/>
              </a:rPr>
              <a:t>fully </a:t>
            </a: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compressed data stream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3738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The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DAQ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29406" y="2120105"/>
            <a:ext cx="12230100" cy="7404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As much as possible, we will re-use the existing PHENIX DAQ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We have been asked by review committee members why we wouldn’t want to upgrade a 15yr old DAQ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Answer: We already did that, we have just the system that we would build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today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At least for the front-end!</a:t>
            </a:r>
            <a:endParaRPr lang="en-US" sz="28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Legacy gear from older detectors goes out the window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Working and very modern front-end, lots of experience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We have traditionally taken the highest data rates in the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field</a:t>
            </a:r>
            <a:endParaRPr lang="en-US" sz="28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15KHz event rate envisioned, 14 have been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demonstrated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Most of the work is in the back-end, event builder, </a:t>
            </a:r>
            <a:r>
              <a:rPr lang="en-US" sz="2800" dirty="0" err="1" smtClean="0">
                <a:solidFill>
                  <a:srgbClr val="000000"/>
                </a:solidFill>
                <a:latin typeface="Arial"/>
                <a:cs typeface="Arial"/>
              </a:rPr>
              <a:t>etc</a:t>
            </a:r>
            <a:endParaRPr lang="en-US" sz="28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Test beam setup used an improved DAQ system already </a:t>
            </a:r>
            <a:b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</a:br>
            <a:endParaRPr lang="en-US" sz="2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13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Much less variety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29406" y="2120105"/>
            <a:ext cx="12230100" cy="4660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PHENIX had 14 different detector system, each with its assorted front-end electronics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Herculean integration efforts early on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3200" dirty="0" err="1" smtClean="0">
                <a:solidFill>
                  <a:srgbClr val="000000"/>
                </a:solidFill>
                <a:latin typeface="Arial"/>
                <a:cs typeface="Arial"/>
              </a:rPr>
              <a:t>sPHENIX</a:t>
            </a:r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, by conscious design, has only a few and common technologies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Concentrate on uptime</a:t>
            </a:r>
          </a:p>
          <a:p>
            <a:pPr marL="4762" indent="0">
              <a:spcAft>
                <a:spcPts val="1200"/>
              </a:spcAft>
            </a:pPr>
            <a:endParaRPr lang="en-US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5129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DAQ Overview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72F3C57-7C2B-4E40-942C-28F30333B40D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15</a:t>
            </a:fld>
            <a:endParaRPr lang="en-US" sz="1700" dirty="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3558" name="Rectangle 7"/>
          <p:cNvSpPr>
            <a:spLocks noChangeArrowheads="1"/>
          </p:cNvSpPr>
          <p:nvPr/>
        </p:nvSpPr>
        <p:spPr bwMode="auto">
          <a:xfrm>
            <a:off x="1408681" y="7816044"/>
            <a:ext cx="8931635" cy="13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28" tIns="65014" rIns="130028" bIns="65014">
            <a:spAutoFit/>
          </a:bodyPr>
          <a:lstStyle/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DCM-2	      receives data from digitizer, zero-suppresses and packages</a:t>
            </a:r>
          </a:p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SEB	         collects data from a DCM group (~35)</a:t>
            </a:r>
          </a:p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ATP	         Assembles events and compresses  data (~60)</a:t>
            </a:r>
          </a:p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Buffer Box  data interim storage before sending to the computing center (7) 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9765956" y="4497651"/>
            <a:ext cx="1196476" cy="584670"/>
          </a:xfrm>
          <a:prstGeom prst="rect">
            <a:avLst/>
          </a:prstGeom>
          <a:solidFill>
            <a:srgbClr val="CCCCF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 anchor="ctr"/>
          <a:lstStyle/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>
                <a:solidFill>
                  <a:srgbClr val="000000"/>
                </a:solidFill>
                <a:cs typeface="Arial" charset="0"/>
              </a:rPr>
              <a:t>Buffer Box</a:t>
            </a:r>
          </a:p>
        </p:txBody>
      </p:sp>
      <p:sp>
        <p:nvSpPr>
          <p:cNvPr id="12" name="Line 2"/>
          <p:cNvSpPr>
            <a:spLocks noChangeShapeType="1"/>
          </p:cNvSpPr>
          <p:nvPr/>
        </p:nvSpPr>
        <p:spPr bwMode="auto">
          <a:xfrm>
            <a:off x="11091110" y="4791114"/>
            <a:ext cx="652417" cy="2258"/>
          </a:xfrm>
          <a:prstGeom prst="line">
            <a:avLst/>
          </a:prstGeom>
          <a:noFill/>
          <a:ln w="7632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241848" y="2506615"/>
            <a:ext cx="5334477" cy="4133319"/>
          </a:xfrm>
          <a:prstGeom prst="rect">
            <a:avLst/>
          </a:prstGeom>
          <a:solidFill>
            <a:srgbClr val="EAEAEA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grpSp>
        <p:nvGrpSpPr>
          <p:cNvPr id="23562" name="Group 5"/>
          <p:cNvGrpSpPr>
            <a:grpSpLocks/>
          </p:cNvGrpSpPr>
          <p:nvPr/>
        </p:nvGrpSpPr>
        <p:grpSpPr bwMode="auto">
          <a:xfrm>
            <a:off x="8052512" y="2831682"/>
            <a:ext cx="1302578" cy="3478670"/>
            <a:chOff x="3567" y="1956"/>
            <a:chExt cx="577" cy="1541"/>
          </a:xfrm>
        </p:grpSpPr>
        <p:grpSp>
          <p:nvGrpSpPr>
            <p:cNvPr id="23682" name="Group 6"/>
            <p:cNvGrpSpPr>
              <a:grpSpLocks/>
            </p:cNvGrpSpPr>
            <p:nvPr/>
          </p:nvGrpSpPr>
          <p:grpSpPr bwMode="auto">
            <a:xfrm>
              <a:off x="3759" y="1956"/>
              <a:ext cx="385" cy="1397"/>
              <a:chOff x="3759" y="1956"/>
              <a:chExt cx="385" cy="1397"/>
            </a:xfrm>
          </p:grpSpPr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3759" y="1956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3" name="Rectangle 8"/>
              <p:cNvSpPr>
                <a:spLocks noChangeArrowheads="1"/>
              </p:cNvSpPr>
              <p:nvPr/>
            </p:nvSpPr>
            <p:spPr bwMode="auto">
              <a:xfrm>
                <a:off x="3759" y="2245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4" name="Rectangle 9"/>
              <p:cNvSpPr>
                <a:spLocks noChangeArrowheads="1"/>
              </p:cNvSpPr>
              <p:nvPr/>
            </p:nvSpPr>
            <p:spPr bwMode="auto">
              <a:xfrm>
                <a:off x="3759" y="2534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5" name="Rectangle 10"/>
              <p:cNvSpPr>
                <a:spLocks noChangeArrowheads="1"/>
              </p:cNvSpPr>
              <p:nvPr/>
            </p:nvSpPr>
            <p:spPr bwMode="auto">
              <a:xfrm>
                <a:off x="3759" y="2824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6" name="Rectangle 11"/>
              <p:cNvSpPr>
                <a:spLocks noChangeArrowheads="1"/>
              </p:cNvSpPr>
              <p:nvPr/>
            </p:nvSpPr>
            <p:spPr bwMode="auto">
              <a:xfrm>
                <a:off x="3759" y="3113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</p:grpSp>
        <p:grpSp>
          <p:nvGrpSpPr>
            <p:cNvPr id="23683" name="Group 12"/>
            <p:cNvGrpSpPr>
              <a:grpSpLocks/>
            </p:cNvGrpSpPr>
            <p:nvPr/>
          </p:nvGrpSpPr>
          <p:grpSpPr bwMode="auto">
            <a:xfrm>
              <a:off x="3567" y="2100"/>
              <a:ext cx="384" cy="1397"/>
              <a:chOff x="3567" y="2100"/>
              <a:chExt cx="384" cy="1397"/>
            </a:xfrm>
          </p:grpSpPr>
          <p:sp>
            <p:nvSpPr>
              <p:cNvPr id="17" name="Rectangle 13"/>
              <p:cNvSpPr>
                <a:spLocks noChangeArrowheads="1"/>
              </p:cNvSpPr>
              <p:nvPr/>
            </p:nvSpPr>
            <p:spPr bwMode="auto">
              <a:xfrm>
                <a:off x="3567" y="2100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3567" y="2390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3567" y="2679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3567" y="2968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1" name="Rectangle 17"/>
              <p:cNvSpPr>
                <a:spLocks noChangeArrowheads="1"/>
              </p:cNvSpPr>
              <p:nvPr/>
            </p:nvSpPr>
            <p:spPr bwMode="auto">
              <a:xfrm>
                <a:off x="3567" y="3257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</p:grpSp>
      </p:grpSp>
      <p:grpSp>
        <p:nvGrpSpPr>
          <p:cNvPr id="23563" name="Group 18"/>
          <p:cNvGrpSpPr>
            <a:grpSpLocks/>
          </p:cNvGrpSpPr>
          <p:nvPr/>
        </p:nvGrpSpPr>
        <p:grpSpPr bwMode="auto">
          <a:xfrm>
            <a:off x="4350208" y="2940038"/>
            <a:ext cx="1304836" cy="3480927"/>
            <a:chOff x="1927" y="2004"/>
            <a:chExt cx="578" cy="1542"/>
          </a:xfrm>
        </p:grpSpPr>
        <p:grpSp>
          <p:nvGrpSpPr>
            <p:cNvPr id="23670" name="Group 19"/>
            <p:cNvGrpSpPr>
              <a:grpSpLocks/>
            </p:cNvGrpSpPr>
            <p:nvPr/>
          </p:nvGrpSpPr>
          <p:grpSpPr bwMode="auto">
            <a:xfrm>
              <a:off x="2120" y="2004"/>
              <a:ext cx="385" cy="1397"/>
              <a:chOff x="2120" y="2004"/>
              <a:chExt cx="385" cy="1397"/>
            </a:xfrm>
          </p:grpSpPr>
          <p:sp>
            <p:nvSpPr>
              <p:cNvPr id="35" name="Rectangle 20"/>
              <p:cNvSpPr>
                <a:spLocks noChangeArrowheads="1"/>
              </p:cNvSpPr>
              <p:nvPr/>
            </p:nvSpPr>
            <p:spPr bwMode="auto">
              <a:xfrm>
                <a:off x="2120" y="2004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6" name="Rectangle 21"/>
              <p:cNvSpPr>
                <a:spLocks noChangeArrowheads="1"/>
              </p:cNvSpPr>
              <p:nvPr/>
            </p:nvSpPr>
            <p:spPr bwMode="auto">
              <a:xfrm>
                <a:off x="2120" y="2293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7" name="Rectangle 22"/>
              <p:cNvSpPr>
                <a:spLocks noChangeArrowheads="1"/>
              </p:cNvSpPr>
              <p:nvPr/>
            </p:nvSpPr>
            <p:spPr bwMode="auto">
              <a:xfrm>
                <a:off x="2120" y="2583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8" name="Rectangle 23"/>
              <p:cNvSpPr>
                <a:spLocks noChangeArrowheads="1"/>
              </p:cNvSpPr>
              <p:nvPr/>
            </p:nvSpPr>
            <p:spPr bwMode="auto">
              <a:xfrm>
                <a:off x="2120" y="2872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9" name="Rectangle 24"/>
              <p:cNvSpPr>
                <a:spLocks noChangeArrowheads="1"/>
              </p:cNvSpPr>
              <p:nvPr/>
            </p:nvSpPr>
            <p:spPr bwMode="auto">
              <a:xfrm>
                <a:off x="2120" y="3161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</p:grpSp>
        <p:grpSp>
          <p:nvGrpSpPr>
            <p:cNvPr id="23671" name="Group 25"/>
            <p:cNvGrpSpPr>
              <a:grpSpLocks/>
            </p:cNvGrpSpPr>
            <p:nvPr/>
          </p:nvGrpSpPr>
          <p:grpSpPr bwMode="auto">
            <a:xfrm>
              <a:off x="1927" y="2149"/>
              <a:ext cx="385" cy="1397"/>
              <a:chOff x="1927" y="2149"/>
              <a:chExt cx="385" cy="1397"/>
            </a:xfrm>
          </p:grpSpPr>
          <p:sp>
            <p:nvSpPr>
              <p:cNvPr id="30" name="Rectangle 26"/>
              <p:cNvSpPr>
                <a:spLocks noChangeArrowheads="1"/>
              </p:cNvSpPr>
              <p:nvPr/>
            </p:nvSpPr>
            <p:spPr bwMode="auto">
              <a:xfrm>
                <a:off x="1927" y="2149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 dirty="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1" name="Rectangle 27"/>
              <p:cNvSpPr>
                <a:spLocks noChangeArrowheads="1"/>
              </p:cNvSpPr>
              <p:nvPr/>
            </p:nvSpPr>
            <p:spPr bwMode="auto">
              <a:xfrm>
                <a:off x="1927" y="2438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2" name="Rectangle 28"/>
              <p:cNvSpPr>
                <a:spLocks noChangeArrowheads="1"/>
              </p:cNvSpPr>
              <p:nvPr/>
            </p:nvSpPr>
            <p:spPr bwMode="auto">
              <a:xfrm>
                <a:off x="1927" y="2727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1927" y="3016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4" name="Rectangle 30"/>
              <p:cNvSpPr>
                <a:spLocks noChangeArrowheads="1"/>
              </p:cNvSpPr>
              <p:nvPr/>
            </p:nvSpPr>
            <p:spPr bwMode="auto">
              <a:xfrm>
                <a:off x="1927" y="3306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</p:grpSp>
      </p:grpSp>
      <p:sp>
        <p:nvSpPr>
          <p:cNvPr id="40" name="Rectangle 31"/>
          <p:cNvSpPr>
            <a:spLocks noChangeArrowheads="1"/>
          </p:cNvSpPr>
          <p:nvPr/>
        </p:nvSpPr>
        <p:spPr bwMode="auto">
          <a:xfrm>
            <a:off x="6201360" y="2831682"/>
            <a:ext cx="1415453" cy="3591541"/>
          </a:xfrm>
          <a:prstGeom prst="rect">
            <a:avLst/>
          </a:prstGeom>
          <a:solidFill>
            <a:srgbClr val="CCFFF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 anchor="ctr"/>
          <a:lstStyle/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 dirty="0">
                <a:solidFill>
                  <a:srgbClr val="000000"/>
                </a:solidFill>
                <a:cs typeface="Arial" charset="0"/>
              </a:rPr>
              <a:t>10+ Gigabit</a:t>
            </a:r>
          </a:p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 dirty="0">
                <a:solidFill>
                  <a:srgbClr val="000000"/>
                </a:solidFill>
                <a:cs typeface="Arial" charset="0"/>
              </a:rPr>
              <a:t>Crossbar</a:t>
            </a:r>
          </a:p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 dirty="0">
                <a:solidFill>
                  <a:srgbClr val="000000"/>
                </a:solidFill>
                <a:cs typeface="Arial" charset="0"/>
              </a:rPr>
              <a:t>Switch</a:t>
            </a:r>
          </a:p>
        </p:txBody>
      </p:sp>
      <p:sp>
        <p:nvSpPr>
          <p:cNvPr id="41" name="Line 32"/>
          <p:cNvSpPr>
            <a:spLocks noChangeShapeType="1"/>
          </p:cNvSpPr>
          <p:nvPr/>
        </p:nvSpPr>
        <p:spPr bwMode="auto">
          <a:xfrm>
            <a:off x="5657301" y="3919754"/>
            <a:ext cx="544059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2" name="Line 33"/>
          <p:cNvSpPr>
            <a:spLocks noChangeShapeType="1"/>
          </p:cNvSpPr>
          <p:nvPr/>
        </p:nvSpPr>
        <p:spPr bwMode="auto">
          <a:xfrm>
            <a:off x="5657301" y="4574403"/>
            <a:ext cx="544059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3" name="Line 34"/>
          <p:cNvSpPr>
            <a:spLocks noChangeShapeType="1"/>
          </p:cNvSpPr>
          <p:nvPr/>
        </p:nvSpPr>
        <p:spPr bwMode="auto">
          <a:xfrm>
            <a:off x="5657301" y="5226795"/>
            <a:ext cx="54405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4" name="Line 35"/>
          <p:cNvSpPr>
            <a:spLocks noChangeShapeType="1"/>
          </p:cNvSpPr>
          <p:nvPr/>
        </p:nvSpPr>
        <p:spPr bwMode="auto">
          <a:xfrm>
            <a:off x="5657301" y="3267363"/>
            <a:ext cx="54405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" name="Line 36"/>
          <p:cNvSpPr>
            <a:spLocks noChangeShapeType="1"/>
          </p:cNvSpPr>
          <p:nvPr/>
        </p:nvSpPr>
        <p:spPr bwMode="auto">
          <a:xfrm>
            <a:off x="5221604" y="3594686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" name="Line 37"/>
          <p:cNvSpPr>
            <a:spLocks noChangeShapeType="1"/>
          </p:cNvSpPr>
          <p:nvPr/>
        </p:nvSpPr>
        <p:spPr bwMode="auto">
          <a:xfrm>
            <a:off x="5221604" y="4247079"/>
            <a:ext cx="979756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7" name="Line 38"/>
          <p:cNvSpPr>
            <a:spLocks noChangeShapeType="1"/>
          </p:cNvSpPr>
          <p:nvPr/>
        </p:nvSpPr>
        <p:spPr bwMode="auto">
          <a:xfrm>
            <a:off x="5221604" y="4899470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9" name="Line 40"/>
          <p:cNvSpPr>
            <a:spLocks noChangeShapeType="1"/>
          </p:cNvSpPr>
          <p:nvPr/>
        </p:nvSpPr>
        <p:spPr bwMode="auto">
          <a:xfrm>
            <a:off x="7616813" y="3700786"/>
            <a:ext cx="86913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0" name="Line 41"/>
          <p:cNvSpPr>
            <a:spLocks noChangeShapeType="1"/>
          </p:cNvSpPr>
          <p:nvPr/>
        </p:nvSpPr>
        <p:spPr bwMode="auto">
          <a:xfrm>
            <a:off x="7616813" y="4355435"/>
            <a:ext cx="86913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1" name="Line 42"/>
          <p:cNvSpPr>
            <a:spLocks noChangeShapeType="1"/>
          </p:cNvSpPr>
          <p:nvPr/>
        </p:nvSpPr>
        <p:spPr bwMode="auto">
          <a:xfrm>
            <a:off x="7616813" y="5010084"/>
            <a:ext cx="86913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2" name="Line 43"/>
          <p:cNvSpPr>
            <a:spLocks noChangeShapeType="1"/>
          </p:cNvSpPr>
          <p:nvPr/>
        </p:nvSpPr>
        <p:spPr bwMode="auto">
          <a:xfrm>
            <a:off x="7616813" y="5660218"/>
            <a:ext cx="86913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3" name="Line 44"/>
          <p:cNvSpPr>
            <a:spLocks noChangeShapeType="1"/>
          </p:cNvSpPr>
          <p:nvPr/>
        </p:nvSpPr>
        <p:spPr bwMode="auto">
          <a:xfrm>
            <a:off x="7616812" y="3375719"/>
            <a:ext cx="43569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4" name="Line 45"/>
          <p:cNvSpPr>
            <a:spLocks noChangeShapeType="1"/>
          </p:cNvSpPr>
          <p:nvPr/>
        </p:nvSpPr>
        <p:spPr bwMode="auto">
          <a:xfrm>
            <a:off x="7616812" y="4030368"/>
            <a:ext cx="43569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5" name="Line 46"/>
          <p:cNvSpPr>
            <a:spLocks noChangeShapeType="1"/>
          </p:cNvSpPr>
          <p:nvPr/>
        </p:nvSpPr>
        <p:spPr bwMode="auto">
          <a:xfrm>
            <a:off x="7616812" y="4680502"/>
            <a:ext cx="43569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6" name="Line 47"/>
          <p:cNvSpPr>
            <a:spLocks noChangeShapeType="1"/>
          </p:cNvSpPr>
          <p:nvPr/>
        </p:nvSpPr>
        <p:spPr bwMode="auto">
          <a:xfrm>
            <a:off x="7616812" y="5335151"/>
            <a:ext cx="43569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7" name="Line 48"/>
          <p:cNvSpPr>
            <a:spLocks noChangeShapeType="1"/>
          </p:cNvSpPr>
          <p:nvPr/>
        </p:nvSpPr>
        <p:spPr bwMode="auto">
          <a:xfrm>
            <a:off x="7616812" y="5989800"/>
            <a:ext cx="43569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8" name="Line 49"/>
          <p:cNvSpPr>
            <a:spLocks noChangeShapeType="1"/>
          </p:cNvSpPr>
          <p:nvPr/>
        </p:nvSpPr>
        <p:spPr bwMode="auto">
          <a:xfrm>
            <a:off x="9357348" y="3811398"/>
            <a:ext cx="544057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" name="Line 50"/>
          <p:cNvSpPr>
            <a:spLocks noChangeShapeType="1"/>
          </p:cNvSpPr>
          <p:nvPr/>
        </p:nvSpPr>
        <p:spPr bwMode="auto">
          <a:xfrm>
            <a:off x="9357348" y="4463791"/>
            <a:ext cx="544057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0" name="Line 51"/>
          <p:cNvSpPr>
            <a:spLocks noChangeShapeType="1"/>
          </p:cNvSpPr>
          <p:nvPr/>
        </p:nvSpPr>
        <p:spPr bwMode="auto">
          <a:xfrm>
            <a:off x="9357348" y="5116181"/>
            <a:ext cx="544057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1" name="Line 52"/>
          <p:cNvSpPr>
            <a:spLocks noChangeShapeType="1"/>
          </p:cNvSpPr>
          <p:nvPr/>
        </p:nvSpPr>
        <p:spPr bwMode="auto">
          <a:xfrm>
            <a:off x="9357348" y="5770830"/>
            <a:ext cx="544057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3" name="Line 54"/>
          <p:cNvSpPr>
            <a:spLocks noChangeShapeType="1"/>
          </p:cNvSpPr>
          <p:nvPr/>
        </p:nvSpPr>
        <p:spPr bwMode="auto">
          <a:xfrm>
            <a:off x="8921650" y="3484075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4" name="Line 55"/>
          <p:cNvSpPr>
            <a:spLocks noChangeShapeType="1"/>
          </p:cNvSpPr>
          <p:nvPr/>
        </p:nvSpPr>
        <p:spPr bwMode="auto">
          <a:xfrm>
            <a:off x="8921650" y="4138724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5" name="Line 56"/>
          <p:cNvSpPr>
            <a:spLocks noChangeShapeType="1"/>
          </p:cNvSpPr>
          <p:nvPr/>
        </p:nvSpPr>
        <p:spPr bwMode="auto">
          <a:xfrm>
            <a:off x="8921650" y="4791114"/>
            <a:ext cx="97975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6" name="Line 57"/>
          <p:cNvSpPr>
            <a:spLocks noChangeShapeType="1"/>
          </p:cNvSpPr>
          <p:nvPr/>
        </p:nvSpPr>
        <p:spPr bwMode="auto">
          <a:xfrm>
            <a:off x="8921650" y="5443507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7" name="Line 58"/>
          <p:cNvSpPr>
            <a:spLocks noChangeShapeType="1"/>
          </p:cNvSpPr>
          <p:nvPr/>
        </p:nvSpPr>
        <p:spPr bwMode="auto">
          <a:xfrm>
            <a:off x="8921650" y="6095897"/>
            <a:ext cx="97975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8" name="Line 59"/>
          <p:cNvSpPr>
            <a:spLocks noChangeShapeType="1"/>
          </p:cNvSpPr>
          <p:nvPr/>
        </p:nvSpPr>
        <p:spPr bwMode="auto">
          <a:xfrm>
            <a:off x="4350208" y="5879186"/>
            <a:ext cx="87139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9" name="Text Box 60"/>
          <p:cNvSpPr txBox="1">
            <a:spLocks noChangeArrowheads="1"/>
          </p:cNvSpPr>
          <p:nvPr/>
        </p:nvSpPr>
        <p:spPr bwMode="auto">
          <a:xfrm>
            <a:off x="11795450" y="4213218"/>
            <a:ext cx="776581" cy="781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25000"/>
              </a:lnSpc>
              <a:defRPr/>
            </a:pPr>
            <a:r>
              <a:rPr lang="en-GB" sz="1700"/>
              <a:t>To</a:t>
            </a:r>
          </a:p>
          <a:p>
            <a:pPr>
              <a:lnSpc>
                <a:spcPct val="125000"/>
              </a:lnSpc>
              <a:defRPr/>
            </a:pPr>
            <a:r>
              <a:rPr lang="en-GB" sz="1700"/>
              <a:t>HPSS</a:t>
            </a:r>
          </a:p>
        </p:txBody>
      </p:sp>
      <p:sp>
        <p:nvSpPr>
          <p:cNvPr id="70" name="Rectangle 61"/>
          <p:cNvSpPr>
            <a:spLocks noChangeArrowheads="1"/>
          </p:cNvSpPr>
          <p:nvPr/>
        </p:nvSpPr>
        <p:spPr bwMode="auto">
          <a:xfrm>
            <a:off x="9765956" y="3847517"/>
            <a:ext cx="1196476" cy="584670"/>
          </a:xfrm>
          <a:prstGeom prst="rect">
            <a:avLst/>
          </a:prstGeom>
          <a:solidFill>
            <a:srgbClr val="CCCCF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 anchor="ctr"/>
          <a:lstStyle/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>
                <a:solidFill>
                  <a:srgbClr val="000000"/>
                </a:solidFill>
                <a:cs typeface="Arial" charset="0"/>
              </a:rPr>
              <a:t>Buffer Box</a:t>
            </a:r>
          </a:p>
        </p:txBody>
      </p:sp>
      <p:sp>
        <p:nvSpPr>
          <p:cNvPr id="71" name="Line 62"/>
          <p:cNvSpPr>
            <a:spLocks noChangeShapeType="1"/>
          </p:cNvSpPr>
          <p:nvPr/>
        </p:nvSpPr>
        <p:spPr bwMode="auto">
          <a:xfrm>
            <a:off x="11091110" y="4140980"/>
            <a:ext cx="652417" cy="2258"/>
          </a:xfrm>
          <a:prstGeom prst="line">
            <a:avLst/>
          </a:prstGeom>
          <a:noFill/>
          <a:ln w="7632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grpSp>
        <p:nvGrpSpPr>
          <p:cNvPr id="23594" name="Group 63"/>
          <p:cNvGrpSpPr>
            <a:grpSpLocks/>
          </p:cNvGrpSpPr>
          <p:nvPr/>
        </p:nvGrpSpPr>
        <p:grpSpPr bwMode="auto">
          <a:xfrm>
            <a:off x="9919466" y="2940038"/>
            <a:ext cx="1821805" cy="582412"/>
            <a:chOff x="4394" y="2004"/>
            <a:chExt cx="807" cy="258"/>
          </a:xfrm>
        </p:grpSpPr>
        <p:sp>
          <p:nvSpPr>
            <p:cNvPr id="73" name="Rectangle 64"/>
            <p:cNvSpPr>
              <a:spLocks noChangeArrowheads="1"/>
            </p:cNvSpPr>
            <p:nvPr/>
          </p:nvSpPr>
          <p:spPr bwMode="auto">
            <a:xfrm>
              <a:off x="4394" y="2004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74" name="Line 65"/>
            <p:cNvSpPr>
              <a:spLocks noChangeShapeType="1"/>
            </p:cNvSpPr>
            <p:nvPr/>
          </p:nvSpPr>
          <p:spPr bwMode="auto">
            <a:xfrm>
              <a:off x="4913" y="2134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23595" name="Group 66"/>
          <p:cNvGrpSpPr>
            <a:grpSpLocks/>
          </p:cNvGrpSpPr>
          <p:nvPr/>
        </p:nvGrpSpPr>
        <p:grpSpPr bwMode="auto">
          <a:xfrm>
            <a:off x="9919466" y="3565341"/>
            <a:ext cx="1821805" cy="582412"/>
            <a:chOff x="4394" y="2281"/>
            <a:chExt cx="807" cy="258"/>
          </a:xfrm>
        </p:grpSpPr>
        <p:sp>
          <p:nvSpPr>
            <p:cNvPr id="76" name="Rectangle 67"/>
            <p:cNvSpPr>
              <a:spLocks noChangeArrowheads="1"/>
            </p:cNvSpPr>
            <p:nvPr/>
          </p:nvSpPr>
          <p:spPr bwMode="auto">
            <a:xfrm>
              <a:off x="4394" y="2281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77" name="Line 68"/>
            <p:cNvSpPr>
              <a:spLocks noChangeShapeType="1"/>
            </p:cNvSpPr>
            <p:nvPr/>
          </p:nvSpPr>
          <p:spPr bwMode="auto">
            <a:xfrm>
              <a:off x="4913" y="2411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23596" name="Group 69"/>
          <p:cNvGrpSpPr>
            <a:grpSpLocks/>
          </p:cNvGrpSpPr>
          <p:nvPr/>
        </p:nvGrpSpPr>
        <p:grpSpPr bwMode="auto">
          <a:xfrm>
            <a:off x="9919466" y="4190643"/>
            <a:ext cx="1821805" cy="582412"/>
            <a:chOff x="4394" y="2558"/>
            <a:chExt cx="807" cy="258"/>
          </a:xfrm>
        </p:grpSpPr>
        <p:sp>
          <p:nvSpPr>
            <p:cNvPr id="79" name="Rectangle 70"/>
            <p:cNvSpPr>
              <a:spLocks noChangeArrowheads="1"/>
            </p:cNvSpPr>
            <p:nvPr/>
          </p:nvSpPr>
          <p:spPr bwMode="auto">
            <a:xfrm>
              <a:off x="4394" y="2558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80" name="Line 71"/>
            <p:cNvSpPr>
              <a:spLocks noChangeShapeType="1"/>
            </p:cNvSpPr>
            <p:nvPr/>
          </p:nvSpPr>
          <p:spPr bwMode="auto">
            <a:xfrm>
              <a:off x="4913" y="2688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23597" name="Group 72"/>
          <p:cNvGrpSpPr>
            <a:grpSpLocks/>
          </p:cNvGrpSpPr>
          <p:nvPr/>
        </p:nvGrpSpPr>
        <p:grpSpPr bwMode="auto">
          <a:xfrm>
            <a:off x="9919466" y="4815946"/>
            <a:ext cx="1821805" cy="584669"/>
            <a:chOff x="4394" y="2835"/>
            <a:chExt cx="807" cy="259"/>
          </a:xfrm>
        </p:grpSpPr>
        <p:sp>
          <p:nvSpPr>
            <p:cNvPr id="82" name="Rectangle 73"/>
            <p:cNvSpPr>
              <a:spLocks noChangeArrowheads="1"/>
            </p:cNvSpPr>
            <p:nvPr/>
          </p:nvSpPr>
          <p:spPr bwMode="auto">
            <a:xfrm>
              <a:off x="4394" y="2835"/>
              <a:ext cx="529" cy="259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83" name="Line 74"/>
            <p:cNvSpPr>
              <a:spLocks noChangeShapeType="1"/>
            </p:cNvSpPr>
            <p:nvPr/>
          </p:nvSpPr>
          <p:spPr bwMode="auto">
            <a:xfrm>
              <a:off x="4913" y="2966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23598" name="Group 75"/>
          <p:cNvGrpSpPr>
            <a:grpSpLocks/>
          </p:cNvGrpSpPr>
          <p:nvPr/>
        </p:nvGrpSpPr>
        <p:grpSpPr bwMode="auto">
          <a:xfrm>
            <a:off x="9919466" y="5443507"/>
            <a:ext cx="1821805" cy="582412"/>
            <a:chOff x="4394" y="3113"/>
            <a:chExt cx="807" cy="258"/>
          </a:xfrm>
        </p:grpSpPr>
        <p:sp>
          <p:nvSpPr>
            <p:cNvPr id="85" name="Rectangle 76"/>
            <p:cNvSpPr>
              <a:spLocks noChangeArrowheads="1"/>
            </p:cNvSpPr>
            <p:nvPr/>
          </p:nvSpPr>
          <p:spPr bwMode="auto">
            <a:xfrm>
              <a:off x="4394" y="3113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86" name="Line 77"/>
            <p:cNvSpPr>
              <a:spLocks noChangeShapeType="1"/>
            </p:cNvSpPr>
            <p:nvPr/>
          </p:nvSpPr>
          <p:spPr bwMode="auto">
            <a:xfrm>
              <a:off x="4913" y="3243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92" name="Line 84"/>
          <p:cNvSpPr>
            <a:spLocks noChangeShapeType="1"/>
          </p:cNvSpPr>
          <p:nvPr/>
        </p:nvSpPr>
        <p:spPr bwMode="auto">
          <a:xfrm>
            <a:off x="3724879" y="3481816"/>
            <a:ext cx="650161" cy="2258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8" name="Line 90"/>
          <p:cNvSpPr>
            <a:spLocks noChangeShapeType="1"/>
          </p:cNvSpPr>
          <p:nvPr/>
        </p:nvSpPr>
        <p:spPr bwMode="auto">
          <a:xfrm>
            <a:off x="3724879" y="4249336"/>
            <a:ext cx="650161" cy="2258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4" name="Line 96"/>
          <p:cNvSpPr>
            <a:spLocks noChangeShapeType="1"/>
          </p:cNvSpPr>
          <p:nvPr/>
        </p:nvSpPr>
        <p:spPr bwMode="auto">
          <a:xfrm>
            <a:off x="3724879" y="4811432"/>
            <a:ext cx="650161" cy="2257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1" name="Text Box 103"/>
          <p:cNvSpPr txBox="1">
            <a:spLocks noChangeArrowheads="1"/>
          </p:cNvSpPr>
          <p:nvPr/>
        </p:nvSpPr>
        <p:spPr bwMode="auto">
          <a:xfrm>
            <a:off x="4377298" y="6617360"/>
            <a:ext cx="3171790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FFFFFF"/>
                </a:solidFill>
                <a:latin typeface="Arial Narrow" charset="0"/>
              </a:rPr>
              <a:t>Data Concentration</a:t>
            </a:r>
          </a:p>
        </p:txBody>
      </p:sp>
      <p:sp>
        <p:nvSpPr>
          <p:cNvPr id="112" name="Line 105"/>
          <p:cNvSpPr>
            <a:spLocks noChangeShapeType="1"/>
          </p:cNvSpPr>
          <p:nvPr/>
        </p:nvSpPr>
        <p:spPr bwMode="auto">
          <a:xfrm flipH="1">
            <a:off x="2230412" y="3267363"/>
            <a:ext cx="586951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3" name="Line 106"/>
          <p:cNvSpPr>
            <a:spLocks noChangeShapeType="1"/>
          </p:cNvSpPr>
          <p:nvPr/>
        </p:nvSpPr>
        <p:spPr bwMode="auto">
          <a:xfrm flipH="1">
            <a:off x="2345545" y="3750449"/>
            <a:ext cx="586951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4" name="Line 107"/>
          <p:cNvSpPr>
            <a:spLocks noChangeShapeType="1"/>
          </p:cNvSpPr>
          <p:nvPr/>
        </p:nvSpPr>
        <p:spPr bwMode="auto">
          <a:xfrm flipH="1">
            <a:off x="2230412" y="4163554"/>
            <a:ext cx="586951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5" name="Line 108"/>
          <p:cNvSpPr>
            <a:spLocks noChangeShapeType="1"/>
          </p:cNvSpPr>
          <p:nvPr/>
        </p:nvSpPr>
        <p:spPr bwMode="auto">
          <a:xfrm flipH="1">
            <a:off x="2345545" y="4576661"/>
            <a:ext cx="586951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6" name="Line 109"/>
          <p:cNvSpPr>
            <a:spLocks noChangeShapeType="1"/>
          </p:cNvSpPr>
          <p:nvPr/>
        </p:nvSpPr>
        <p:spPr bwMode="auto">
          <a:xfrm flipH="1">
            <a:off x="2345545" y="4784343"/>
            <a:ext cx="586951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7" name="Line 110"/>
          <p:cNvSpPr>
            <a:spLocks noChangeShapeType="1"/>
          </p:cNvSpPr>
          <p:nvPr/>
        </p:nvSpPr>
        <p:spPr bwMode="auto">
          <a:xfrm>
            <a:off x="2600643" y="2642059"/>
            <a:ext cx="2258" cy="5201074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8" name="Text Box 112"/>
          <p:cNvSpPr txBox="1">
            <a:spLocks noChangeArrowheads="1"/>
          </p:cNvSpPr>
          <p:nvPr/>
        </p:nvSpPr>
        <p:spPr bwMode="auto">
          <a:xfrm>
            <a:off x="2291366" y="7231376"/>
            <a:ext cx="1862439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Rack Room</a:t>
            </a:r>
          </a:p>
        </p:txBody>
      </p:sp>
      <p:sp>
        <p:nvSpPr>
          <p:cNvPr id="119" name="Line 113"/>
          <p:cNvSpPr>
            <a:spLocks noChangeShapeType="1"/>
          </p:cNvSpPr>
          <p:nvPr/>
        </p:nvSpPr>
        <p:spPr bwMode="auto">
          <a:xfrm>
            <a:off x="1950482" y="7504521"/>
            <a:ext cx="650161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0" name="Line 114"/>
          <p:cNvSpPr>
            <a:spLocks noChangeShapeType="1"/>
          </p:cNvSpPr>
          <p:nvPr/>
        </p:nvSpPr>
        <p:spPr bwMode="auto">
          <a:xfrm flipH="1">
            <a:off x="2593871" y="7504521"/>
            <a:ext cx="663706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5" name="Line 123"/>
          <p:cNvSpPr>
            <a:spLocks noChangeShapeType="1"/>
          </p:cNvSpPr>
          <p:nvPr/>
        </p:nvSpPr>
        <p:spPr bwMode="auto">
          <a:xfrm>
            <a:off x="3724879" y="5734711"/>
            <a:ext cx="647904" cy="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6" name="Line 124"/>
          <p:cNvSpPr>
            <a:spLocks noChangeShapeType="1"/>
          </p:cNvSpPr>
          <p:nvPr/>
        </p:nvSpPr>
        <p:spPr bwMode="auto">
          <a:xfrm flipH="1">
            <a:off x="2345546" y="5294517"/>
            <a:ext cx="584692" cy="0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7" name="Line 125"/>
          <p:cNvSpPr>
            <a:spLocks noChangeShapeType="1"/>
          </p:cNvSpPr>
          <p:nvPr/>
        </p:nvSpPr>
        <p:spPr bwMode="auto">
          <a:xfrm flipH="1">
            <a:off x="2345546" y="5707623"/>
            <a:ext cx="584692" cy="0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9" name="Line 131"/>
          <p:cNvSpPr>
            <a:spLocks noChangeShapeType="1"/>
          </p:cNvSpPr>
          <p:nvPr/>
        </p:nvSpPr>
        <p:spPr bwMode="auto">
          <a:xfrm>
            <a:off x="3724879" y="6296807"/>
            <a:ext cx="647904" cy="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0" name="Line 132"/>
          <p:cNvSpPr>
            <a:spLocks noChangeShapeType="1"/>
          </p:cNvSpPr>
          <p:nvPr/>
        </p:nvSpPr>
        <p:spPr bwMode="auto">
          <a:xfrm flipH="1">
            <a:off x="2345546" y="5856612"/>
            <a:ext cx="584692" cy="0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1" name="Line 133"/>
          <p:cNvSpPr>
            <a:spLocks noChangeShapeType="1"/>
          </p:cNvSpPr>
          <p:nvPr/>
        </p:nvSpPr>
        <p:spPr bwMode="auto">
          <a:xfrm flipH="1">
            <a:off x="2345546" y="6269718"/>
            <a:ext cx="584692" cy="0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42" name="Line 38"/>
          <p:cNvSpPr>
            <a:spLocks noChangeShapeType="1"/>
          </p:cNvSpPr>
          <p:nvPr/>
        </p:nvSpPr>
        <p:spPr bwMode="auto">
          <a:xfrm>
            <a:off x="5203544" y="5538318"/>
            <a:ext cx="979756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43" name="Line 38"/>
          <p:cNvSpPr>
            <a:spLocks noChangeShapeType="1"/>
          </p:cNvSpPr>
          <p:nvPr/>
        </p:nvSpPr>
        <p:spPr bwMode="auto">
          <a:xfrm>
            <a:off x="5185484" y="6177164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44" name="Line 34"/>
          <p:cNvSpPr>
            <a:spLocks noChangeShapeType="1"/>
          </p:cNvSpPr>
          <p:nvPr/>
        </p:nvSpPr>
        <p:spPr bwMode="auto">
          <a:xfrm>
            <a:off x="5636985" y="5863385"/>
            <a:ext cx="54405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grpSp>
        <p:nvGrpSpPr>
          <p:cNvPr id="23621" name="Group 126"/>
          <p:cNvGrpSpPr>
            <a:grpSpLocks/>
          </p:cNvGrpSpPr>
          <p:nvPr/>
        </p:nvGrpSpPr>
        <p:grpSpPr bwMode="auto">
          <a:xfrm>
            <a:off x="2819622" y="2831682"/>
            <a:ext cx="1176158" cy="848786"/>
            <a:chOff x="1236" y="3274"/>
            <a:chExt cx="521" cy="376"/>
          </a:xfrm>
        </p:grpSpPr>
        <p:sp>
          <p:nvSpPr>
            <p:cNvPr id="14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4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4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DCM2</a:t>
              </a:r>
            </a:p>
          </p:txBody>
        </p:sp>
      </p:grpSp>
      <p:grpSp>
        <p:nvGrpSpPr>
          <p:cNvPr id="23622" name="Group 126"/>
          <p:cNvGrpSpPr>
            <a:grpSpLocks/>
          </p:cNvGrpSpPr>
          <p:nvPr/>
        </p:nvGrpSpPr>
        <p:grpSpPr bwMode="auto">
          <a:xfrm>
            <a:off x="2819622" y="3608231"/>
            <a:ext cx="1176158" cy="848786"/>
            <a:chOff x="1236" y="3274"/>
            <a:chExt cx="521" cy="376"/>
          </a:xfrm>
        </p:grpSpPr>
        <p:sp>
          <p:nvSpPr>
            <p:cNvPr id="152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3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4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5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DCM2</a:t>
              </a:r>
            </a:p>
          </p:txBody>
        </p:sp>
      </p:grpSp>
      <p:grpSp>
        <p:nvGrpSpPr>
          <p:cNvPr id="23623" name="Group 126"/>
          <p:cNvGrpSpPr>
            <a:grpSpLocks/>
          </p:cNvGrpSpPr>
          <p:nvPr/>
        </p:nvGrpSpPr>
        <p:grpSpPr bwMode="auto">
          <a:xfrm>
            <a:off x="2819622" y="4384780"/>
            <a:ext cx="1176158" cy="848786"/>
            <a:chOff x="1236" y="3274"/>
            <a:chExt cx="521" cy="376"/>
          </a:xfrm>
        </p:grpSpPr>
        <p:sp>
          <p:nvSpPr>
            <p:cNvPr id="15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DCM2</a:t>
              </a:r>
            </a:p>
          </p:txBody>
        </p:sp>
      </p:grpSp>
      <p:grpSp>
        <p:nvGrpSpPr>
          <p:cNvPr id="23624" name="Group 126"/>
          <p:cNvGrpSpPr>
            <a:grpSpLocks/>
          </p:cNvGrpSpPr>
          <p:nvPr/>
        </p:nvGrpSpPr>
        <p:grpSpPr bwMode="auto">
          <a:xfrm>
            <a:off x="2819622" y="5125211"/>
            <a:ext cx="1176158" cy="848786"/>
            <a:chOff x="1236" y="3274"/>
            <a:chExt cx="521" cy="376"/>
          </a:xfrm>
        </p:grpSpPr>
        <p:sp>
          <p:nvSpPr>
            <p:cNvPr id="162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3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4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5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DCM2</a:t>
              </a:r>
            </a:p>
          </p:txBody>
        </p:sp>
      </p:grpSp>
      <p:grpSp>
        <p:nvGrpSpPr>
          <p:cNvPr id="23625" name="Group 126"/>
          <p:cNvGrpSpPr>
            <a:grpSpLocks/>
          </p:cNvGrpSpPr>
          <p:nvPr/>
        </p:nvGrpSpPr>
        <p:grpSpPr bwMode="auto">
          <a:xfrm>
            <a:off x="2819622" y="5865641"/>
            <a:ext cx="1176158" cy="848786"/>
            <a:chOff x="1236" y="3274"/>
            <a:chExt cx="521" cy="376"/>
          </a:xfrm>
        </p:grpSpPr>
        <p:sp>
          <p:nvSpPr>
            <p:cNvPr id="16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DCM2</a:t>
              </a:r>
            </a:p>
          </p:txBody>
        </p:sp>
      </p:grpSp>
      <p:grpSp>
        <p:nvGrpSpPr>
          <p:cNvPr id="171" name="Group 126"/>
          <p:cNvGrpSpPr>
            <a:grpSpLocks/>
          </p:cNvGrpSpPr>
          <p:nvPr/>
        </p:nvGrpSpPr>
        <p:grpSpPr bwMode="auto">
          <a:xfrm>
            <a:off x="1191961" y="2741385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72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3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4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5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grpSp>
        <p:nvGrpSpPr>
          <p:cNvPr id="176" name="Group 126"/>
          <p:cNvGrpSpPr>
            <a:grpSpLocks/>
          </p:cNvGrpSpPr>
          <p:nvPr/>
        </p:nvGrpSpPr>
        <p:grpSpPr bwMode="auto">
          <a:xfrm>
            <a:off x="1191961" y="3373460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7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grpSp>
        <p:nvGrpSpPr>
          <p:cNvPr id="181" name="Group 126"/>
          <p:cNvGrpSpPr>
            <a:grpSpLocks/>
          </p:cNvGrpSpPr>
          <p:nvPr/>
        </p:nvGrpSpPr>
        <p:grpSpPr bwMode="auto">
          <a:xfrm>
            <a:off x="1191961" y="4005535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82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3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4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5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grpSp>
        <p:nvGrpSpPr>
          <p:cNvPr id="186" name="Group 126"/>
          <p:cNvGrpSpPr>
            <a:grpSpLocks/>
          </p:cNvGrpSpPr>
          <p:nvPr/>
        </p:nvGrpSpPr>
        <p:grpSpPr bwMode="auto">
          <a:xfrm>
            <a:off x="1191961" y="4637610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8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grpSp>
        <p:nvGrpSpPr>
          <p:cNvPr id="191" name="Group 126"/>
          <p:cNvGrpSpPr>
            <a:grpSpLocks/>
          </p:cNvGrpSpPr>
          <p:nvPr/>
        </p:nvGrpSpPr>
        <p:grpSpPr bwMode="auto">
          <a:xfrm>
            <a:off x="1191961" y="5269685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92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3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4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5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grpSp>
        <p:nvGrpSpPr>
          <p:cNvPr id="196" name="Group 126"/>
          <p:cNvGrpSpPr>
            <a:grpSpLocks/>
          </p:cNvGrpSpPr>
          <p:nvPr/>
        </p:nvGrpSpPr>
        <p:grpSpPr bwMode="auto">
          <a:xfrm>
            <a:off x="1191961" y="5901760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9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20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sp>
        <p:nvSpPr>
          <p:cNvPr id="201" name="Text Box 111"/>
          <p:cNvSpPr txBox="1">
            <a:spLocks noChangeArrowheads="1"/>
          </p:cNvSpPr>
          <p:nvPr/>
        </p:nvSpPr>
        <p:spPr bwMode="auto">
          <a:xfrm>
            <a:off x="413124" y="6840843"/>
            <a:ext cx="1862439" cy="82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Interaction Region</a:t>
            </a:r>
          </a:p>
        </p:txBody>
      </p:sp>
      <p:sp>
        <p:nvSpPr>
          <p:cNvPr id="202" name="Text Box 112"/>
          <p:cNvSpPr txBox="1">
            <a:spLocks noChangeArrowheads="1"/>
          </p:cNvSpPr>
          <p:nvPr/>
        </p:nvSpPr>
        <p:spPr bwMode="auto">
          <a:xfrm>
            <a:off x="2925723" y="6949199"/>
            <a:ext cx="1862440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Rack Room</a:t>
            </a:r>
          </a:p>
        </p:txBody>
      </p:sp>
      <p:sp>
        <p:nvSpPr>
          <p:cNvPr id="203" name="Line 110"/>
          <p:cNvSpPr>
            <a:spLocks noChangeShapeType="1"/>
          </p:cNvSpPr>
          <p:nvPr/>
        </p:nvSpPr>
        <p:spPr bwMode="auto">
          <a:xfrm>
            <a:off x="11276225" y="2614970"/>
            <a:ext cx="2257" cy="5201074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4" name="Line 114"/>
          <p:cNvSpPr>
            <a:spLocks noChangeShapeType="1"/>
          </p:cNvSpPr>
          <p:nvPr/>
        </p:nvSpPr>
        <p:spPr bwMode="auto">
          <a:xfrm flipH="1">
            <a:off x="11269452" y="7504521"/>
            <a:ext cx="663706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5" name="Text Box 112"/>
          <p:cNvSpPr txBox="1">
            <a:spLocks noChangeArrowheads="1"/>
          </p:cNvSpPr>
          <p:nvPr/>
        </p:nvSpPr>
        <p:spPr bwMode="auto">
          <a:xfrm>
            <a:off x="11249135" y="6624132"/>
            <a:ext cx="1862439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Computing</a:t>
            </a:r>
          </a:p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Facility</a:t>
            </a:r>
          </a:p>
        </p:txBody>
      </p:sp>
      <p:sp>
        <p:nvSpPr>
          <p:cNvPr id="206" name="Line 113"/>
          <p:cNvSpPr>
            <a:spLocks noChangeShapeType="1"/>
          </p:cNvSpPr>
          <p:nvPr/>
        </p:nvSpPr>
        <p:spPr bwMode="auto">
          <a:xfrm>
            <a:off x="10619290" y="7504521"/>
            <a:ext cx="650161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7" name="Text Box 112"/>
          <p:cNvSpPr txBox="1">
            <a:spLocks noChangeArrowheads="1"/>
          </p:cNvSpPr>
          <p:nvPr/>
        </p:nvSpPr>
        <p:spPr bwMode="auto">
          <a:xfrm>
            <a:off x="9298653" y="6949199"/>
            <a:ext cx="1862439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Rack Room</a:t>
            </a:r>
          </a:p>
        </p:txBody>
      </p:sp>
      <p:sp>
        <p:nvSpPr>
          <p:cNvPr id="208" name="Text Box 112"/>
          <p:cNvSpPr txBox="1">
            <a:spLocks noChangeArrowheads="1"/>
          </p:cNvSpPr>
          <p:nvPr/>
        </p:nvSpPr>
        <p:spPr bwMode="auto">
          <a:xfrm>
            <a:off x="5939490" y="2181548"/>
            <a:ext cx="1862439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Event Builder</a:t>
            </a:r>
          </a:p>
        </p:txBody>
      </p:sp>
    </p:spTree>
    <p:extLst>
      <p:ext uri="{BB962C8B-B14F-4D97-AF65-F5344CB8AC3E}">
        <p14:creationId xmlns:p14="http://schemas.microsoft.com/office/powerpoint/2010/main" val="3154439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100" dirty="0"/>
              <a:t>Slot </a:t>
            </a:r>
            <a:r>
              <a:rPr lang="en-US" sz="5100" dirty="0" smtClean="0"/>
              <a:t>Controllers</a:t>
            </a:r>
            <a:endParaRPr lang="en-US" sz="5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038672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18969" y="9038672"/>
            <a:ext cx="3034083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fld id="{B48A12D9-911E-4F08-AE8E-E3380718A2CF}" type="slidenum">
              <a:rPr lang="en-US" smtClean="0"/>
              <a:t>16</a:t>
            </a:fld>
            <a:endParaRPr lang="en-US"/>
          </a:p>
        </p:txBody>
      </p:sp>
      <p:pic>
        <p:nvPicPr>
          <p:cNvPr id="1026" name="Picture 2" descr="C:\Boose\Professional Photos\sPHENIX\Controller\IMG_11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31325" y="2704285"/>
            <a:ext cx="6031799" cy="452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6357" y="2135810"/>
            <a:ext cx="6501607" cy="357839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marL="406337" indent="-406337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Provide monitoring and control for 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EmCal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 and HCal Interfaces.</a:t>
            </a:r>
          </a:p>
          <a:p>
            <a:pPr marL="406337" indent="-406337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Temperature and leakage stabilizer functions.</a:t>
            </a:r>
          </a:p>
          <a:p>
            <a:pPr marL="406337" indent="-406337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T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emperature gain correction </a:t>
            </a: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c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ritical for 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SiPMs</a:t>
            </a:r>
            <a:endParaRPr lang="en-US" sz="2800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pPr marL="406337" indent="-406337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Near-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prodution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 boards used for 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EmCal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 and 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Hcal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 during beam test. </a:t>
            </a:r>
            <a:endParaRPr lang="en-US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8" name="Picture 2" descr="C:\Boose\Professional Photos\sPHENIX\Controller\Help_Scre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206" y="5780595"/>
            <a:ext cx="4659485" cy="351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856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Digitizer/ADC Boards, XMIT, Controller</a:t>
            </a:r>
            <a:endParaRPr lang="en-US" sz="6800" dirty="0">
              <a:latin typeface="+mn-lt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41800" y="2250128"/>
            <a:ext cx="12208206" cy="6435878"/>
          </a:xfrm>
        </p:spPr>
        <p:txBody>
          <a:bodyPr/>
          <a:lstStyle/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Goal is to run the next test beam </a:t>
            </a:r>
            <a:r>
              <a:rPr lang="en-US" sz="3600" dirty="0" smtClean="0">
                <a:latin typeface="Calibri" charset="0"/>
              </a:rPr>
              <a:t>(January 2017</a:t>
            </a:r>
            <a:r>
              <a:rPr lang="en-US" sz="3600" dirty="0">
                <a:latin typeface="Calibri" charset="0"/>
              </a:rPr>
              <a:t>) with new digitizer electronics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64 channels per board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14 bit ADC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60 MHz sampling frequency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XMIT board interfaces 4 ADC </a:t>
            </a:r>
            <a:r>
              <a:rPr lang="en-US" sz="3600" dirty="0" smtClean="0">
                <a:latin typeface="Calibri" charset="0"/>
              </a:rPr>
              <a:t/>
            </a:r>
            <a:br>
              <a:rPr lang="en-US" sz="3600" dirty="0" smtClean="0">
                <a:latin typeface="Calibri" charset="0"/>
              </a:rPr>
            </a:br>
            <a:r>
              <a:rPr lang="en-US" sz="3600" dirty="0" smtClean="0">
                <a:latin typeface="Calibri" charset="0"/>
              </a:rPr>
              <a:t>boards to </a:t>
            </a:r>
            <a:r>
              <a:rPr lang="en-US" sz="3600" dirty="0">
                <a:latin typeface="Calibri" charset="0"/>
              </a:rPr>
              <a:t>DCM-II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Controller board interfaces </a:t>
            </a:r>
            <a:r>
              <a:rPr lang="en-US" sz="3600" dirty="0" smtClean="0">
                <a:latin typeface="Calibri" charset="0"/>
              </a:rPr>
              <a:t/>
            </a:r>
            <a:br>
              <a:rPr lang="en-US" sz="3600" dirty="0" smtClean="0">
                <a:latin typeface="Calibri" charset="0"/>
              </a:rPr>
            </a:br>
            <a:r>
              <a:rPr lang="en-US" sz="3600" dirty="0" smtClean="0">
                <a:latin typeface="Calibri" charset="0"/>
              </a:rPr>
              <a:t>to </a:t>
            </a:r>
            <a:r>
              <a:rPr lang="en-US" sz="3600" dirty="0" smtClean="0">
                <a:latin typeface="Calibri" charset="0"/>
              </a:rPr>
              <a:t>SEB</a:t>
            </a:r>
            <a:endParaRPr lang="en-US" sz="3600" dirty="0">
              <a:latin typeface="Calibri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17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043408" y="3792449"/>
            <a:ext cx="6048265" cy="5448657"/>
            <a:chOff x="2938849" y="153487"/>
            <a:chExt cx="8621475" cy="673032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8849" y="153487"/>
              <a:ext cx="8487032" cy="6365274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 flipV="1">
              <a:off x="3402227" y="6647936"/>
              <a:ext cx="6326660" cy="4942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469925" y="6389585"/>
              <a:ext cx="2072946" cy="494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Signal Flow</a:t>
              </a:r>
            </a:p>
          </p:txBody>
        </p:sp>
        <p:sp>
          <p:nvSpPr>
            <p:cNvPr id="14" name="Rectangle 13"/>
            <p:cNvSpPr/>
            <p:nvPr/>
          </p:nvSpPr>
          <p:spPr>
            <a:xfrm rot="352383">
              <a:off x="3459892" y="658255"/>
              <a:ext cx="996778" cy="5395783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 rot="5586726">
              <a:off x="3576957" y="3158723"/>
              <a:ext cx="2849652" cy="394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accent4"/>
                  </a:solidFill>
                </a:rPr>
                <a:t>64 channels Differential receiver</a:t>
              </a:r>
              <a:endParaRPr lang="en-US" i="1" dirty="0">
                <a:solidFill>
                  <a:schemeClr val="accent4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5586726">
              <a:off x="4918597" y="2858042"/>
              <a:ext cx="1828143" cy="394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accent4"/>
                  </a:solidFill>
                </a:rPr>
                <a:t>8  8-channels ADC</a:t>
              </a:r>
              <a:endParaRPr lang="en-US" i="1" dirty="0">
                <a:solidFill>
                  <a:schemeClr val="accent4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824007" y="2783270"/>
              <a:ext cx="1877458" cy="1254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>
                  <a:solidFill>
                    <a:schemeClr val="accent4"/>
                  </a:solidFill>
                </a:rPr>
                <a:t>Altera </a:t>
              </a:r>
            </a:p>
            <a:p>
              <a:pPr algn="ctr"/>
              <a:r>
                <a:rPr lang="en-US" sz="2000" i="1" dirty="0" err="1">
                  <a:solidFill>
                    <a:schemeClr val="accent4"/>
                  </a:solidFill>
                </a:rPr>
                <a:t>Arria</a:t>
              </a:r>
              <a:r>
                <a:rPr lang="en-US" sz="2000" i="1" dirty="0">
                  <a:solidFill>
                    <a:schemeClr val="accent4"/>
                  </a:solidFill>
                </a:rPr>
                <a:t> 5GX </a:t>
              </a:r>
            </a:p>
            <a:p>
              <a:pPr algn="ctr"/>
              <a:r>
                <a:rPr lang="en-US" sz="2000" i="1" dirty="0">
                  <a:solidFill>
                    <a:schemeClr val="accent4"/>
                  </a:solidFill>
                </a:rPr>
                <a:t>FPGA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39200" y="1160602"/>
              <a:ext cx="2751235" cy="494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chemeClr val="accent4"/>
                  </a:solidFill>
                </a:rPr>
                <a:t>Analog Powers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46871" y="5151834"/>
              <a:ext cx="2598142" cy="494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chemeClr val="accent4"/>
                  </a:solidFill>
                </a:rPr>
                <a:t>Digital Powers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916257" y="1392195"/>
              <a:ext cx="1743908" cy="437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b="1" dirty="0">
                  <a:solidFill>
                    <a:schemeClr val="accent5"/>
                  </a:solidFill>
                </a:rPr>
                <a:t>clock input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286297" y="1907060"/>
              <a:ext cx="2274027" cy="437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b="1" dirty="0">
                  <a:solidFill>
                    <a:schemeClr val="accent5"/>
                  </a:solidFill>
                </a:rPr>
                <a:t>Slow </a:t>
              </a:r>
              <a:r>
                <a:rPr lang="en-US" sz="1700" b="1" dirty="0" err="1">
                  <a:solidFill>
                    <a:schemeClr val="accent5"/>
                  </a:solidFill>
                </a:rPr>
                <a:t>readback</a:t>
              </a:r>
              <a:endParaRPr lang="en-US" sz="1700" b="1" dirty="0">
                <a:solidFill>
                  <a:schemeClr val="accent5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438697" y="4074410"/>
              <a:ext cx="2054666" cy="760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b="1" dirty="0">
                  <a:solidFill>
                    <a:schemeClr val="accent5"/>
                  </a:solidFill>
                </a:rPr>
                <a:t>Slow control/</a:t>
              </a:r>
            </a:p>
            <a:p>
              <a:pPr algn="ctr"/>
              <a:r>
                <a:rPr lang="en-US" sz="1700" b="1" dirty="0">
                  <a:solidFill>
                    <a:schemeClr val="accent5"/>
                  </a:solidFill>
                </a:rPr>
                <a:t>download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438697" y="3043668"/>
              <a:ext cx="2109506" cy="722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5"/>
                  </a:solidFill>
                </a:rPr>
                <a:t>Trigger out/</a:t>
              </a:r>
            </a:p>
            <a:p>
              <a:r>
                <a:rPr lang="en-US" sz="1600" b="1" dirty="0">
                  <a:solidFill>
                    <a:schemeClr val="accent5"/>
                  </a:solidFill>
                </a:rPr>
                <a:t>Data link ports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448224" y="3559039"/>
              <a:ext cx="1725628" cy="418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5"/>
                  </a:solidFill>
                </a:rPr>
                <a:t>L0 timing in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 rot="5708949">
              <a:off x="2613470" y="3061686"/>
              <a:ext cx="2689620" cy="394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rgbClr val="FF0000"/>
                  </a:solidFill>
                </a:rPr>
                <a:t>2mm Hard Metric connectors</a:t>
              </a:r>
              <a:endParaRPr lang="en-US" i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3779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DAQ Components – DCM2</a:t>
            </a:r>
            <a:endParaRPr lang="en-US" sz="6800" dirty="0">
              <a:latin typeface="+mn-lt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41800" y="3926528"/>
            <a:ext cx="12208206" cy="4530878"/>
          </a:xfrm>
        </p:spPr>
        <p:txBody>
          <a:bodyPr/>
          <a:lstStyle/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 smtClean="0">
                <a:latin typeface="Calibri" charset="0"/>
              </a:rPr>
              <a:t>The Data Collection Module V2 </a:t>
            </a:r>
            <a:r>
              <a:rPr lang="en-US" sz="3600" dirty="0">
                <a:latin typeface="Calibri" charset="0"/>
              </a:rPr>
              <a:t>is a modern, mature board commissioned in PHENIX Runs 14,15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“just as we would have built it” for </a:t>
            </a:r>
            <a:r>
              <a:rPr lang="en-US" sz="3600" dirty="0" err="1">
                <a:latin typeface="Calibri" charset="0"/>
              </a:rPr>
              <a:t>sPHENIX</a:t>
            </a:r>
            <a:endParaRPr lang="en-US" sz="3600" dirty="0">
              <a:latin typeface="Calibri" charset="0"/>
            </a:endParaRP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FPGA code, tools, existing configurations to draw from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Configuration tools / description language in place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O(200) units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Production-grade boards in hand </a:t>
            </a:r>
            <a:r>
              <a:rPr lang="en-US" sz="3600" dirty="0" smtClean="0">
                <a:latin typeface="Calibri" charset="0"/>
              </a:rPr>
              <a:t>for </a:t>
            </a:r>
            <a:r>
              <a:rPr lang="en-US" sz="3600" dirty="0">
                <a:latin typeface="Calibri" charset="0"/>
              </a:rPr>
              <a:t>test beams, R&amp;D, </a:t>
            </a:r>
            <a:r>
              <a:rPr lang="en-US" sz="3600" dirty="0" err="1" smtClean="0">
                <a:latin typeface="Calibri" charset="0"/>
              </a:rPr>
              <a:t>etc</a:t>
            </a:r>
            <a:r>
              <a:rPr lang="en-US" sz="3600" dirty="0">
                <a:latin typeface="Calibri" charset="0"/>
              </a:rPr>
              <a:t> </a:t>
            </a:r>
            <a:r>
              <a:rPr lang="en-US" sz="3600" dirty="0" smtClean="0">
                <a:latin typeface="Calibri" charset="0"/>
              </a:rPr>
              <a:t>as soon as the PHENIX Run ends (end of June)</a:t>
            </a:r>
            <a:endParaRPr lang="en-US" sz="3600" dirty="0" smtClean="0">
              <a:latin typeface="Calibri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18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606" y="227806"/>
            <a:ext cx="5638800" cy="3383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91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FNAL </a:t>
            </a:r>
            <a:r>
              <a:rPr lang="en-US" dirty="0" err="1" smtClean="0">
                <a:latin typeface="+mn-lt"/>
                <a:ea typeface="+mj-ea"/>
                <a:cs typeface="+mj-cs"/>
              </a:rPr>
              <a:t>Testbeam</a:t>
            </a:r>
            <a:r>
              <a:rPr lang="en-US" dirty="0" smtClean="0">
                <a:latin typeface="+mn-lt"/>
                <a:ea typeface="+mj-ea"/>
                <a:cs typeface="+mj-cs"/>
              </a:rPr>
              <a:t> Impressions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19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04800" y="5333206"/>
            <a:ext cx="8229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endParaRPr lang="en-US" sz="2400" dirty="0">
              <a:latin typeface="Calibri" charset="0"/>
            </a:endParaRPr>
          </a:p>
        </p:txBody>
      </p:sp>
      <p:pic>
        <p:nvPicPr>
          <p:cNvPr id="9" name="Picture 8" descr="16-0105-04.h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07" y="2049712"/>
            <a:ext cx="4094366" cy="273298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206206" y="2013329"/>
            <a:ext cx="3867090" cy="2710278"/>
            <a:chOff x="381000" y="1524000"/>
            <a:chExt cx="4648200" cy="3317534"/>
          </a:xfrm>
        </p:grpSpPr>
        <p:grpSp>
          <p:nvGrpSpPr>
            <p:cNvPr id="11" name="Group 10"/>
            <p:cNvGrpSpPr/>
            <p:nvPr/>
          </p:nvGrpSpPr>
          <p:grpSpPr>
            <a:xfrm>
              <a:off x="381000" y="1524000"/>
              <a:ext cx="4572000" cy="3317534"/>
              <a:chOff x="4986551" y="1371600"/>
              <a:chExt cx="4389120" cy="3317534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86551" y="1397294"/>
                <a:ext cx="4389120" cy="3291840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7959005" y="2046511"/>
                <a:ext cx="9124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b="1" dirty="0" smtClean="0">
                    <a:solidFill>
                      <a:srgbClr val="FFFF00"/>
                    </a:solidFill>
                  </a:rPr>
                  <a:t>EMCAL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6629400" y="1752600"/>
                <a:ext cx="0" cy="470393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6858000" y="2250162"/>
                <a:ext cx="8098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rgbClr val="FFFF00"/>
                    </a:solidFill>
                  </a:rPr>
                  <a:t>I</a:t>
                </a:r>
                <a:r>
                  <a:rPr lang="en-US" sz="1600" b="1" dirty="0" smtClean="0">
                    <a:solidFill>
                      <a:srgbClr val="FFFF00"/>
                    </a:solidFill>
                  </a:rPr>
                  <a:t>HCAL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547797" y="2543367"/>
                <a:ext cx="9124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b="1" dirty="0" smtClean="0">
                    <a:solidFill>
                      <a:srgbClr val="FFFF00"/>
                    </a:solidFill>
                  </a:rPr>
                  <a:t>OHCAL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619402" y="1371600"/>
                <a:ext cx="19415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b="1" dirty="0" smtClean="0">
                    <a:solidFill>
                      <a:srgbClr val="FFFF00"/>
                    </a:solidFill>
                  </a:rPr>
                  <a:t>Simulated Magnet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12" name="Straight Arrow Connector 11"/>
            <p:cNvCxnSpPr/>
            <p:nvPr/>
          </p:nvCxnSpPr>
          <p:spPr>
            <a:xfrm flipH="1">
              <a:off x="4505920" y="2895600"/>
              <a:ext cx="370880" cy="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427753" y="2542401"/>
              <a:ext cx="6014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</a:rPr>
                <a:t>Beam</a:t>
              </a:r>
              <a:endParaRPr lang="en-US" sz="12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77006" y="4876006"/>
            <a:ext cx="12665406" cy="5292878"/>
          </a:xfrm>
        </p:spPr>
        <p:txBody>
          <a:bodyPr/>
          <a:lstStyle/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Need to verify our simulation results with test beams before production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Had </a:t>
            </a:r>
            <a:r>
              <a:rPr lang="en-US" sz="3200" dirty="0">
                <a:latin typeface="Calibri" charset="0"/>
              </a:rPr>
              <a:t>a really good run with few problems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Unified </a:t>
            </a:r>
            <a:r>
              <a:rPr lang="en-US" sz="3200" dirty="0">
                <a:latin typeface="Calibri" charset="0"/>
              </a:rPr>
              <a:t>data taking for all (or at least most) </a:t>
            </a:r>
            <a:r>
              <a:rPr lang="en-US" sz="3200" dirty="0" smtClean="0">
                <a:latin typeface="Calibri" charset="0"/>
              </a:rPr>
              <a:t>projects with RCDAQ</a:t>
            </a:r>
            <a:endParaRPr lang="en-US" sz="3200" dirty="0">
              <a:latin typeface="Calibri" charset="0"/>
            </a:endParaRP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err="1" smtClean="0">
                <a:latin typeface="Calibri" charset="0"/>
              </a:rPr>
              <a:t>Rcdaq</a:t>
            </a:r>
            <a:r>
              <a:rPr lang="en-US" sz="3200" dirty="0" smtClean="0">
                <a:latin typeface="Calibri" charset="0"/>
              </a:rPr>
              <a:t> is in </a:t>
            </a:r>
            <a:r>
              <a:rPr lang="en-US" sz="3200" dirty="0">
                <a:latin typeface="Calibri" charset="0"/>
              </a:rPr>
              <a:t>use in </a:t>
            </a:r>
            <a:r>
              <a:rPr lang="en-US" sz="3200" dirty="0" err="1">
                <a:latin typeface="Calibri" charset="0"/>
              </a:rPr>
              <a:t>sPHENIX</a:t>
            </a:r>
            <a:r>
              <a:rPr lang="en-US" sz="3200" dirty="0">
                <a:latin typeface="Calibri" charset="0"/>
              </a:rPr>
              <a:t> and the EIC orbit (BNL, UIUC, SBU, Yale, GSU, even ATLAS ZDC test beam/calibration)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>
                <a:latin typeface="Calibri" charset="0"/>
              </a:rPr>
              <a:t>Produces </a:t>
            </a:r>
            <a:r>
              <a:rPr lang="en-US" sz="3200" dirty="0" smtClean="0">
                <a:latin typeface="Calibri" charset="0"/>
              </a:rPr>
              <a:t>the eventual </a:t>
            </a:r>
            <a:r>
              <a:rPr lang="en-US" sz="3200" dirty="0" err="1" smtClean="0">
                <a:latin typeface="Calibri" charset="0"/>
              </a:rPr>
              <a:t>sPHENIX</a:t>
            </a:r>
            <a:r>
              <a:rPr lang="en-US" sz="3200" dirty="0" smtClean="0">
                <a:latin typeface="Calibri" charset="0"/>
              </a:rPr>
              <a:t> data format  (PRDF)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>
                <a:latin typeface="Calibri" charset="0"/>
              </a:rPr>
              <a:t>I</a:t>
            </a:r>
            <a:r>
              <a:rPr lang="en-US" sz="3200" dirty="0" smtClean="0">
                <a:latin typeface="Calibri" charset="0"/>
              </a:rPr>
              <a:t>deal </a:t>
            </a:r>
            <a:r>
              <a:rPr lang="en-US" sz="3200" dirty="0">
                <a:latin typeface="Calibri" charset="0"/>
              </a:rPr>
              <a:t>to </a:t>
            </a:r>
            <a:r>
              <a:rPr lang="en-US" sz="3200" dirty="0" smtClean="0">
                <a:latin typeface="Calibri" charset="0"/>
              </a:rPr>
              <a:t>get </a:t>
            </a:r>
            <a:r>
              <a:rPr lang="en-US" sz="3200" dirty="0">
                <a:latin typeface="Calibri" charset="0"/>
              </a:rPr>
              <a:t>students to be proficient working with the raw data </a:t>
            </a:r>
            <a:endParaRPr lang="en-US" sz="3200" dirty="0" smtClean="0">
              <a:latin typeface="Calibri" charset="0"/>
            </a:endParaRP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endParaRPr lang="en-US" sz="3200" dirty="0">
              <a:latin typeface="Calibri" charset="0"/>
            </a:endParaRPr>
          </a:p>
          <a:p>
            <a:pPr marL="0" indent="0" eaLnBrk="1" hangingPunct="1">
              <a:spcBef>
                <a:spcPts val="600"/>
              </a:spcBef>
              <a:defRPr/>
            </a:pPr>
            <a:endParaRPr lang="en-US" sz="3200" dirty="0">
              <a:latin typeface="Calibri" charset="0"/>
            </a:endParaRPr>
          </a:p>
        </p:txBody>
      </p:sp>
      <p:pic>
        <p:nvPicPr>
          <p:cNvPr id="21" name="Picture 20" descr="calorimeter_schemati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213809" y="1965415"/>
            <a:ext cx="2078182" cy="2689412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 bwMode="auto">
          <a:xfrm flipH="1">
            <a:off x="9092406" y="3352006"/>
            <a:ext cx="990600" cy="0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26438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PHENIX  2000 - 2016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29406" y="8152606"/>
            <a:ext cx="7086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73152" eaLnBrk="1" hangingPunct="1">
              <a:spcBef>
                <a:spcPts val="1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Quite a number of different detectors </a:t>
            </a:r>
          </a:p>
          <a:p>
            <a:pPr marL="73152" eaLnBrk="1" hangingPunct="1">
              <a:spcBef>
                <a:spcPts val="1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4 Arms and central detectors</a:t>
            </a:r>
          </a:p>
          <a:p>
            <a:pPr marL="73152" eaLnBrk="1" hangingPunct="1">
              <a:spcBef>
                <a:spcPts val="1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No hermetic coverage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06" y="2361406"/>
            <a:ext cx="7444683" cy="556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4916" y="2209006"/>
            <a:ext cx="5357490" cy="697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7976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Metadata Logging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20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04800" y="5333206"/>
            <a:ext cx="8229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endParaRPr lang="en-US" sz="2400" dirty="0">
              <a:latin typeface="Calibri" charset="0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558006" y="2209006"/>
            <a:ext cx="12208206" cy="5292878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latin typeface="Calibri" charset="0"/>
              </a:rPr>
              <a:t>Martin says:</a:t>
            </a:r>
            <a:r>
              <a:rPr lang="en-US" sz="3600" i="1" dirty="0" smtClean="0">
                <a:solidFill>
                  <a:srgbClr val="0000FF"/>
                </a:solidFill>
                <a:latin typeface="Calibri" charset="0"/>
              </a:rPr>
              <a:t> “Log everything you can think of. And then log some more.”</a:t>
            </a:r>
            <a:br>
              <a:rPr lang="en-US" sz="3600" i="1" dirty="0" smtClean="0">
                <a:solidFill>
                  <a:srgbClr val="0000FF"/>
                </a:solidFill>
                <a:latin typeface="Calibri" charset="0"/>
              </a:rPr>
            </a:br>
            <a:endParaRPr lang="en-US" sz="3600" i="1" dirty="0" smtClean="0">
              <a:solidFill>
                <a:srgbClr val="0000FF"/>
              </a:solidFill>
              <a:latin typeface="Calibri" charset="0"/>
            </a:endParaRPr>
          </a:p>
          <a:p>
            <a:pPr marL="457200" indent="-4572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Log automatically. Do not rely on human input.</a:t>
            </a:r>
            <a:br>
              <a:rPr lang="en-US" sz="3200" dirty="0" smtClean="0">
                <a:latin typeface="Calibri" charset="0"/>
              </a:rPr>
            </a:br>
            <a:r>
              <a:rPr lang="en-US" sz="3200" dirty="0" smtClean="0">
                <a:latin typeface="Calibri" charset="0"/>
              </a:rPr>
              <a:t>How was the DAQ configured? What was the HV? Were the lights on? What was the ambient temperature? Was something upstream in the </a:t>
            </a:r>
            <a:r>
              <a:rPr lang="en-US" sz="3200" dirty="0" err="1" smtClean="0">
                <a:latin typeface="Calibri" charset="0"/>
              </a:rPr>
              <a:t>beamline</a:t>
            </a:r>
            <a:r>
              <a:rPr lang="en-US" sz="3200" dirty="0" smtClean="0">
                <a:latin typeface="Calibri" charset="0"/>
              </a:rPr>
              <a:t>?</a:t>
            </a:r>
          </a:p>
          <a:p>
            <a:pPr marL="457200" indent="-4572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Many things just for “forensics” purposes in case something doesn’t make sense</a:t>
            </a:r>
          </a:p>
          <a:p>
            <a:pPr marL="457200" indent="-4572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I truly believe in taking pictures – a pic captures </a:t>
            </a:r>
            <a:r>
              <a:rPr lang="en-US" sz="3200" i="1" dirty="0" smtClean="0">
                <a:latin typeface="Calibri" charset="0"/>
              </a:rPr>
              <a:t>everything</a:t>
            </a:r>
          </a:p>
          <a:p>
            <a:pPr marL="457200" indent="-4572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Metadata captured in a database, but also in the raw data</a:t>
            </a:r>
          </a:p>
          <a:p>
            <a:pPr marL="457200" indent="-4572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Info cannot get lost, easy to access if you have the raw data file</a:t>
            </a:r>
            <a:endParaRPr lang="en-US" sz="32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233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Metadata Logging Example – FTBF beam </a:t>
            </a:r>
            <a:r>
              <a:rPr lang="en-US" dirty="0" err="1" smtClean="0">
                <a:latin typeface="+mn-lt"/>
              </a:rPr>
              <a:t>params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21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04800" y="5333206"/>
            <a:ext cx="8229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endParaRPr lang="en-US" sz="2400" dirty="0">
              <a:latin typeface="Calibri" charset="0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81806" y="2437606"/>
            <a:ext cx="7848600" cy="17526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defRPr/>
            </a:pPr>
            <a:r>
              <a:rPr lang="en-US" sz="3200" dirty="0">
                <a:latin typeface="Calibri" charset="0"/>
              </a:rPr>
              <a:t>We had a </a:t>
            </a:r>
            <a:r>
              <a:rPr lang="en-US" sz="3200" dirty="0" err="1">
                <a:latin typeface="Calibri" charset="0"/>
              </a:rPr>
              <a:t>RPi</a:t>
            </a:r>
            <a:r>
              <a:rPr lang="en-US" sz="3200" dirty="0">
                <a:latin typeface="Calibri" charset="0"/>
              </a:rPr>
              <a:t> that was aware of the spill end – we fed it a copy of the spill signal into a high-tech board</a:t>
            </a:r>
          </a:p>
        </p:txBody>
      </p:sp>
      <p:pic>
        <p:nvPicPr>
          <p:cNvPr id="9" name="Picture 8" descr="IMG_20160411_232209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3" t="10783" r="16349" b="16243"/>
          <a:stretch/>
        </p:blipFill>
        <p:spPr>
          <a:xfrm>
            <a:off x="8705346" y="3275806"/>
            <a:ext cx="4087332" cy="3124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365904" y="4507686"/>
            <a:ext cx="4659702" cy="3785652"/>
          </a:xfrm>
          <a:prstGeom prst="rect">
            <a:avLst/>
          </a:prstGeom>
          <a:solidFill>
            <a:srgbClr val="F1FFDE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S:MTNRG  = -16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GeV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F:MT6SC1 =  10129 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Cnts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F:MT6SC2 =  9013  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Cnts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F:MT6SC3 =  7829  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Cnts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F:MT6SC4 =  0     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Cnts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F:MT6SC5 =  158725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Cnts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E:2CH    =  248.3 mm</a:t>
            </a: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E:2CV    =  11.33 mm</a:t>
            </a: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E:2CMT6T =  73.44 F</a:t>
            </a: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E:2CMT6H =  39.7  %Hum</a:t>
            </a: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F:MT5CP2 =  1.242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Psia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F:MT6CP2 =  1.492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Psia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5206" y="4481238"/>
            <a:ext cx="24100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Energy</a:t>
            </a: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err="1" smtClean="0">
                <a:solidFill>
                  <a:srgbClr val="000000"/>
                </a:solidFill>
              </a:rPr>
              <a:t>Beamline</a:t>
            </a: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Counters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err="1" smtClean="0">
                <a:solidFill>
                  <a:srgbClr val="000000"/>
                </a:solidFill>
              </a:rPr>
              <a:t>Emcal</a:t>
            </a:r>
            <a:r>
              <a:rPr lang="en-US" sz="2000" dirty="0" smtClean="0">
                <a:solidFill>
                  <a:srgbClr val="000000"/>
                </a:solidFill>
              </a:rPr>
              <a:t> table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h/v position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Ambient temp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&amp; humidity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Cher. pressures</a:t>
            </a:r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319398" y="4718827"/>
            <a:ext cx="9818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319398" y="5237595"/>
            <a:ext cx="950782" cy="1243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319398" y="5497323"/>
            <a:ext cx="950782" cy="780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30766" y="6516923"/>
            <a:ext cx="4893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766528" y="6883979"/>
            <a:ext cx="4893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775840" y="7447803"/>
            <a:ext cx="4893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50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Very useful for “forensics”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22</a:t>
            </a:fld>
            <a:endParaRPr lang="en-US" sz="1700" dirty="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81806" y="2209006"/>
            <a:ext cx="12192000" cy="22860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defRPr/>
            </a:pPr>
            <a:r>
              <a:rPr lang="en-US" sz="2800" dirty="0" smtClean="0">
                <a:latin typeface="Calibri" charset="0"/>
              </a:rPr>
              <a:t>“</a:t>
            </a:r>
            <a:r>
              <a:rPr lang="en-US" sz="2800" dirty="0">
                <a:latin typeface="Calibri" charset="0"/>
              </a:rPr>
              <a:t>It appears that the distributions change for </a:t>
            </a:r>
            <a:r>
              <a:rPr lang="en-US" sz="2800" dirty="0" smtClean="0">
                <a:latin typeface="Calibri" charset="0"/>
              </a:rPr>
              <a:t>Cherenkov1 </a:t>
            </a:r>
            <a:r>
              <a:rPr lang="en-US" sz="2800" dirty="0">
                <a:latin typeface="Calibri" charset="0"/>
              </a:rPr>
              <a:t>at 1,8,12,and 16 </a:t>
            </a:r>
            <a:r>
              <a:rPr lang="en-US" sz="2800" dirty="0" err="1">
                <a:latin typeface="Calibri" charset="0"/>
              </a:rPr>
              <a:t>GeV</a:t>
            </a:r>
            <a:r>
              <a:rPr lang="en-US" sz="2800" dirty="0">
                <a:latin typeface="Calibri" charset="0"/>
              </a:rPr>
              <a:t> compared to the other energies.  It seems that the pressure is changed. […] Any help on understanding this would be appreciated.”</a:t>
            </a:r>
          </a:p>
          <a:p>
            <a:pPr marL="0" indent="0" eaLnBrk="1" hangingPunct="1">
              <a:spcBef>
                <a:spcPts val="600"/>
              </a:spcBef>
              <a:defRPr/>
            </a:pPr>
            <a:r>
              <a:rPr lang="en-US" sz="2800" dirty="0">
                <a:latin typeface="Calibri" charset="0"/>
              </a:rPr>
              <a:t>Martin: “Look at the info in the data </a:t>
            </a:r>
            <a:r>
              <a:rPr lang="en-US" sz="2800" dirty="0" smtClean="0">
                <a:latin typeface="Calibri" charset="0"/>
              </a:rPr>
              <a:t>files”:</a:t>
            </a:r>
            <a:endParaRPr lang="en-US" sz="2800" dirty="0">
              <a:latin typeface="Calibri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15206" y="4266406"/>
            <a:ext cx="6802939" cy="4093428"/>
          </a:xfrm>
          <a:prstGeom prst="rect">
            <a:avLst/>
          </a:prstGeom>
          <a:solidFill>
            <a:srgbClr val="F1FFDE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$ ddump -t 9 -p </a:t>
            </a:r>
            <a:r>
              <a:rPr lang="is-IS" sz="2000" dirty="0" smtClean="0">
                <a:solidFill>
                  <a:srgbClr val="000000"/>
                </a:solidFill>
                <a:latin typeface="Courier"/>
                <a:cs typeface="Courier"/>
              </a:rPr>
              <a:t>910 beam_00002298</a:t>
            </a:r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-0000.prdf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S:MTNRG  = -1     GeV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F:MT6SC1 =  5790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F:MT6SC2 =  3533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F:MT6SC3 =  1780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F:MT6SC4 =  0   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F:MT6SC5 =  73316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E:2CH    =  1058  mm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E:2CV    =  133.1 mm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E:2CMT6T =  73.84 F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E:2CMT6H =  32.86 %Hum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F:MT5CP2 =  .4589 Psia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F:MT6CP2 =  .6794 Psia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8467" y="4876006"/>
            <a:ext cx="6802939" cy="4093428"/>
          </a:xfrm>
          <a:prstGeom prst="rect">
            <a:avLst/>
          </a:prstGeom>
          <a:solidFill>
            <a:srgbClr val="F1FFDE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$ ddump -t 9 -p 910 </a:t>
            </a:r>
            <a:r>
              <a:rPr lang="is-IS" sz="2000" dirty="0" smtClean="0">
                <a:solidFill>
                  <a:srgbClr val="000000"/>
                </a:solidFill>
                <a:latin typeface="Courier"/>
                <a:cs typeface="Courier"/>
              </a:rPr>
              <a:t>beam_00002268</a:t>
            </a:r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-0000.prdf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S:MTNRG  = -2     GeV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F:MT6SC1 =  11846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F:MT6SC2 =  7069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F:MT6SC3 =  3883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F:MT6SC4 =  0   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F:MT6SC5 =  283048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E:2CH    =  1058  mm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E:2CV    =  133   mm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E:2CMT6T =  74.13 F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E:2CMT6H =  37.26 %Hum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F:MT5CP2 =  12.95 Psia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F:MT6CP2 =  14.03 Psia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67806" y="7543006"/>
            <a:ext cx="1905000" cy="9906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16006" y="8076406"/>
            <a:ext cx="1905000" cy="9906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974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More Forensics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23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81806" y="2209006"/>
            <a:ext cx="12192000" cy="22860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defRPr/>
            </a:pPr>
            <a:r>
              <a:rPr lang="en-US" sz="2800" dirty="0">
                <a:latin typeface="Calibri" charset="0"/>
              </a:rPr>
              <a:t>“Was </a:t>
            </a:r>
            <a:r>
              <a:rPr lang="en-US" sz="2800" dirty="0" smtClean="0">
                <a:latin typeface="Calibri" charset="0"/>
              </a:rPr>
              <a:t>the scintillator test </a:t>
            </a:r>
            <a:r>
              <a:rPr lang="en-US" sz="2800" dirty="0">
                <a:latin typeface="Calibri" charset="0"/>
              </a:rPr>
              <a:t>contraption in the beam in run 2743? There is a higher fraction of showering than before.”</a:t>
            </a:r>
          </a:p>
          <a:p>
            <a:pPr marL="0" indent="0" eaLnBrk="1" hangingPunct="1">
              <a:spcBef>
                <a:spcPts val="600"/>
              </a:spcBef>
              <a:defRPr/>
            </a:pPr>
            <a:r>
              <a:rPr lang="en-US" sz="2800" dirty="0">
                <a:latin typeface="Calibri" charset="0"/>
              </a:rPr>
              <a:t>Look at the cam pictures we automatically captured for each run:</a:t>
            </a:r>
          </a:p>
          <a:p>
            <a:pPr marL="0" indent="0" eaLnBrk="1" hangingPunct="1">
              <a:spcBef>
                <a:spcPts val="600"/>
              </a:spcBef>
              <a:defRPr/>
            </a:pPr>
            <a:endParaRPr lang="en-US" sz="2800" dirty="0">
              <a:latin typeface="Calibri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67606" y="4096325"/>
            <a:ext cx="7664854" cy="646331"/>
          </a:xfrm>
          <a:prstGeom prst="rect">
            <a:avLst/>
          </a:prstGeom>
          <a:solidFill>
            <a:srgbClr val="F1FFDE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$ ddump -t 9 -p 940 </a:t>
            </a:r>
            <a:r>
              <a:rPr lang="is-IS" sz="1800" dirty="0" smtClean="0">
                <a:solidFill>
                  <a:srgbClr val="000000"/>
                </a:solidFill>
                <a:latin typeface="Courier"/>
                <a:cs typeface="Courier"/>
              </a:rPr>
              <a:t>beam_00002742-</a:t>
            </a:r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0000.prdf &gt; </a:t>
            </a:r>
            <a:r>
              <a:rPr lang="is-IS" sz="1800" dirty="0" smtClean="0">
                <a:solidFill>
                  <a:srgbClr val="000000"/>
                </a:solidFill>
                <a:latin typeface="Courier"/>
                <a:cs typeface="Courier"/>
              </a:rPr>
              <a:t>2742.</a:t>
            </a:r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jpg</a:t>
            </a:r>
          </a:p>
          <a:p>
            <a:r>
              <a:rPr lang="is-IS" sz="1800" dirty="0" smtClean="0">
                <a:solidFill>
                  <a:srgbClr val="000000"/>
                </a:solidFill>
                <a:latin typeface="Courier"/>
                <a:cs typeface="Courier"/>
              </a:rPr>
              <a:t>$ </a:t>
            </a:r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ddump -t 9 -p 940 </a:t>
            </a:r>
            <a:r>
              <a:rPr lang="is-IS" sz="1800" dirty="0" smtClean="0">
                <a:solidFill>
                  <a:srgbClr val="000000"/>
                </a:solidFill>
                <a:latin typeface="Courier"/>
                <a:cs typeface="Courier"/>
              </a:rPr>
              <a:t>beam_00002743-</a:t>
            </a:r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0000.prdf &gt; </a:t>
            </a:r>
            <a:r>
              <a:rPr lang="is-IS" sz="1800" dirty="0" smtClean="0">
                <a:solidFill>
                  <a:srgbClr val="000000"/>
                </a:solidFill>
                <a:latin typeface="Courier"/>
                <a:cs typeface="Courier"/>
              </a:rPr>
              <a:t>2743.</a:t>
            </a:r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jpg</a:t>
            </a:r>
            <a:endParaRPr lang="en-US" sz="1800" dirty="0">
              <a:solidFill>
                <a:srgbClr val="000000"/>
              </a:solidFill>
              <a:latin typeface="Courier"/>
              <a:cs typeface="Courier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39006" y="5123656"/>
            <a:ext cx="9906000" cy="3867150"/>
            <a:chOff x="152400" y="3124200"/>
            <a:chExt cx="8763000" cy="3257550"/>
          </a:xfrm>
        </p:grpSpPr>
        <p:pic>
          <p:nvPicPr>
            <p:cNvPr id="13" name="Picture 12" descr="hcal_02742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3124200"/>
              <a:ext cx="4343400" cy="3257550"/>
            </a:xfrm>
            <a:prstGeom prst="rect">
              <a:avLst/>
            </a:prstGeom>
          </p:spPr>
        </p:pic>
        <p:pic>
          <p:nvPicPr>
            <p:cNvPr id="14" name="Picture 13" descr="hcal_02743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3124200"/>
              <a:ext cx="4343400" cy="3257550"/>
            </a:xfrm>
            <a:prstGeom prst="rect">
              <a:avLst/>
            </a:prstGeom>
          </p:spPr>
        </p:pic>
        <p:sp>
          <p:nvSpPr>
            <p:cNvPr id="15" name="Oval 14"/>
            <p:cNvSpPr/>
            <p:nvPr/>
          </p:nvSpPr>
          <p:spPr>
            <a:xfrm>
              <a:off x="2286000" y="4876800"/>
              <a:ext cx="1219200" cy="1066800"/>
            </a:xfrm>
            <a:prstGeom prst="ellipse">
              <a:avLst/>
            </a:prstGeom>
            <a:noFill/>
            <a:ln w="38100" cmpd="sng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705600" y="4495800"/>
              <a:ext cx="1219200" cy="1066800"/>
            </a:xfrm>
            <a:prstGeom prst="ellipse">
              <a:avLst/>
            </a:prstGeom>
            <a:noFill/>
            <a:ln w="38100" cmpd="sng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3406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Example: Temperature compensation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24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19" name="Content Placeholder 3" descr="run2275_temperatures_emca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2" b="9452"/>
          <a:stretch>
            <a:fillRect/>
          </a:stretch>
        </p:blipFill>
        <p:spPr bwMode="auto">
          <a:xfrm>
            <a:off x="266411" y="4037806"/>
            <a:ext cx="928319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9092406" y="4647406"/>
            <a:ext cx="3048000" cy="397031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Periodic temperature readings embedded in the raw data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No need to correlate database entries with run/event numbers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1500" y="2209006"/>
            <a:ext cx="11850688" cy="1524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The FTBF A/C was hard at work – temperature cycles at the 30 </a:t>
            </a:r>
            <a:r>
              <a:rPr lang="en-US" dirty="0" err="1"/>
              <a:t>mins</a:t>
            </a:r>
            <a:r>
              <a:rPr lang="en-US" dirty="0"/>
              <a:t> </a:t>
            </a:r>
            <a:r>
              <a:rPr lang="en-US" dirty="0" smtClean="0"/>
              <a:t>level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Estimated </a:t>
            </a:r>
            <a:r>
              <a:rPr lang="en-US" dirty="0"/>
              <a:t>-3.6%/</a:t>
            </a:r>
            <a:r>
              <a:rPr lang="en-US" baseline="30000" dirty="0"/>
              <a:t>0</a:t>
            </a:r>
            <a:r>
              <a:rPr lang="en-US" dirty="0"/>
              <a:t>C gain variation in the </a:t>
            </a:r>
            <a:r>
              <a:rPr lang="en-US" dirty="0" err="1"/>
              <a:t>SiPMs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/>
              <a:t>Need to see the effect of offline temperature change compensation</a:t>
            </a:r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01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Flashing just one test beam result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25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34206" y="3611679"/>
            <a:ext cx="5968206" cy="5089687"/>
            <a:chOff x="609600" y="2290469"/>
            <a:chExt cx="3886200" cy="339872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5"/>
            <a:stretch/>
          </p:blipFill>
          <p:spPr>
            <a:xfrm>
              <a:off x="609600" y="2290469"/>
              <a:ext cx="3886200" cy="339872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252307" y="3785708"/>
              <a:ext cx="14302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>
                  <a:solidFill>
                    <a:srgbClr val="FF0000"/>
                  </a:solidFill>
                </a:rPr>
                <a:t>Preliminary !</a:t>
              </a:r>
              <a:endParaRPr lang="en-US" sz="1600" b="1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806406" y="3581400"/>
            <a:ext cx="5968206" cy="5333206"/>
            <a:chOff x="4885715" y="2386856"/>
            <a:chExt cx="3886200" cy="356133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744"/>
            <a:stretch/>
          </p:blipFill>
          <p:spPr>
            <a:xfrm>
              <a:off x="4885715" y="2386856"/>
              <a:ext cx="3886200" cy="3561334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677306" y="4536318"/>
              <a:ext cx="14302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>
                  <a:solidFill>
                    <a:srgbClr val="FF0000"/>
                  </a:solidFill>
                </a:rPr>
                <a:t>Preliminary !</a:t>
              </a:r>
              <a:endParaRPr lang="en-US" sz="1600" b="1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Title 1"/>
          <p:cNvSpPr txBox="1">
            <a:spLocks/>
          </p:cNvSpPr>
          <p:nvPr/>
        </p:nvSpPr>
        <p:spPr bwMode="auto">
          <a:xfrm>
            <a:off x="547490" y="2437606"/>
            <a:ext cx="8229600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  <a:normAutofit/>
          </a:bodyPr>
          <a:lstStyle>
            <a:lvl1pPr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r>
              <a:rPr lang="en-US" sz="2800" dirty="0" smtClean="0"/>
              <a:t>EMCAL Energy Resolution and Linearity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50852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Summary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26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05606" y="3469328"/>
            <a:ext cx="12208206" cy="5292878"/>
          </a:xfrm>
        </p:spPr>
        <p:txBody>
          <a:bodyPr/>
          <a:lstStyle/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err="1" smtClean="0">
                <a:latin typeface="Calibri" charset="0"/>
              </a:rPr>
              <a:t>sPHENIX</a:t>
            </a:r>
            <a:r>
              <a:rPr lang="en-US" sz="3200" dirty="0" smtClean="0">
                <a:latin typeface="Calibri" charset="0"/>
              </a:rPr>
              <a:t> will re-use the really modern parts of the PHENIX DAQ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A w</a:t>
            </a:r>
            <a:r>
              <a:rPr lang="en-US" sz="3200" dirty="0" smtClean="0">
                <a:latin typeface="Calibri" charset="0"/>
              </a:rPr>
              <a:t>orkhorse </a:t>
            </a:r>
            <a:r>
              <a:rPr lang="en-US" sz="3200" dirty="0" smtClean="0">
                <a:latin typeface="Calibri" charset="0"/>
              </a:rPr>
              <a:t>“lean” DAQ system in hand to get us through all R&amp;D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Uses the actual </a:t>
            </a:r>
            <a:r>
              <a:rPr lang="en-US" sz="3200" dirty="0" err="1" smtClean="0">
                <a:latin typeface="Calibri" charset="0"/>
              </a:rPr>
              <a:t>sPHENIX</a:t>
            </a:r>
            <a:r>
              <a:rPr lang="en-US" sz="3200" dirty="0" smtClean="0">
                <a:latin typeface="Calibri" charset="0"/>
              </a:rPr>
              <a:t> electronics but can also read out standard devices, CAEN, the SRS, </a:t>
            </a:r>
            <a:r>
              <a:rPr lang="en-US" sz="3200" dirty="0" smtClean="0">
                <a:latin typeface="Calibri" charset="0"/>
              </a:rPr>
              <a:t>DRS4, </a:t>
            </a:r>
            <a:r>
              <a:rPr lang="en-US" sz="3200" dirty="0" err="1" smtClean="0">
                <a:latin typeface="Calibri" charset="0"/>
              </a:rPr>
              <a:t>etc</a:t>
            </a:r>
            <a:endParaRPr lang="en-US" sz="3200" dirty="0" smtClean="0">
              <a:latin typeface="Calibri" charset="0"/>
            </a:endParaRP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Rich set of metadata logging features (“anything your computer knows”) for lab setups, test beams, R&amp;D in general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Test bed for new electronics to come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err="1" smtClean="0">
                <a:latin typeface="Calibri" charset="0"/>
              </a:rPr>
              <a:t>SiPM</a:t>
            </a:r>
            <a:r>
              <a:rPr lang="en-US" sz="3200" dirty="0" smtClean="0">
                <a:latin typeface="Calibri" charset="0"/>
              </a:rPr>
              <a:t> automated temperature compensation in progress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SPHENIX </a:t>
            </a:r>
            <a:r>
              <a:rPr lang="en-US" sz="3200" dirty="0" smtClean="0">
                <a:latin typeface="Calibri" charset="0"/>
              </a:rPr>
              <a:t>envisioned </a:t>
            </a:r>
            <a:r>
              <a:rPr lang="en-US" sz="3200" dirty="0" smtClean="0">
                <a:latin typeface="Calibri" charset="0"/>
              </a:rPr>
              <a:t>to see first beam in 2022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endParaRPr lang="en-US" sz="3200" dirty="0" smtClean="0">
              <a:latin typeface="Calibri" charset="0"/>
            </a:endParaRP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endParaRPr lang="en-US" sz="3200" dirty="0">
              <a:latin typeface="Calibri" charset="0"/>
            </a:endParaRPr>
          </a:p>
          <a:p>
            <a:pPr marL="0" indent="0" eaLnBrk="1" hangingPunct="1">
              <a:spcBef>
                <a:spcPts val="600"/>
              </a:spcBef>
              <a:defRPr/>
            </a:pPr>
            <a:endParaRPr lang="en-US" sz="3200" dirty="0">
              <a:latin typeface="Calibri" charset="0"/>
            </a:endParaRPr>
          </a:p>
        </p:txBody>
      </p:sp>
      <p:pic>
        <p:nvPicPr>
          <p:cNvPr id="19" name="Picture 18" descr="12357172_10153716959730126_5743742449559670387_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806" y="199231"/>
            <a:ext cx="731520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33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318625" y="9039227"/>
            <a:ext cx="3033713" cy="519113"/>
          </a:xfrm>
          <a:prstGeom prst="rect">
            <a:avLst/>
          </a:prstGeom>
        </p:spPr>
        <p:txBody>
          <a:bodyPr lIns="91436" tIns="45717" rIns="91436" bIns="45717"/>
          <a:lstStyle/>
          <a:p>
            <a:fld id="{7D854EC2-8F58-5C4F-8AEB-33CAAE66C4BD}" type="slidenum">
              <a:rPr lang="en-US" smtClean="0">
                <a:solidFill>
                  <a:schemeClr val="tx1"/>
                </a:solidFill>
              </a:rPr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2" t="18307" r="20612" b="8543"/>
          <a:stretch>
            <a:fillRect/>
          </a:stretch>
        </p:blipFill>
        <p:spPr bwMode="auto">
          <a:xfrm>
            <a:off x="352098" y="2056607"/>
            <a:ext cx="11658601" cy="74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0406" y="997009"/>
            <a:ext cx="11658601" cy="830997"/>
          </a:xfrm>
          <a:prstGeom prst="rect">
            <a:avLst/>
          </a:prstGeom>
        </p:spPr>
        <p:txBody>
          <a:bodyPr wrap="square" lIns="91436" tIns="45717" rIns="91436" bIns="45717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>
                <a:solidFill>
                  <a:schemeClr val="tx1"/>
                </a:solidFill>
                <a:latin typeface="Arial Narrow" charset="0"/>
              </a:rPr>
              <a:t>Taking a hint from Ikea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9456" y="1891069"/>
            <a:ext cx="3261519" cy="392908"/>
          </a:xfrm>
          <a:prstGeom prst="rect">
            <a:avLst/>
          </a:prstGeom>
          <a:solidFill>
            <a:schemeClr val="bg1"/>
          </a:solidFill>
        </p:spPr>
        <p:txBody>
          <a:bodyPr wrap="none" lIns="130028" tIns="65014" rIns="130028" bIns="65014" rtlCol="0">
            <a:spAutoFit/>
          </a:bodyPr>
          <a:lstStyle/>
          <a:p>
            <a:r>
              <a:rPr lang="sv-SE" sz="1700" b="1" i="1" dirty="0">
                <a:solidFill>
                  <a:srgbClr val="FF0000"/>
                </a:solidFill>
              </a:rPr>
              <a:t>Första </a:t>
            </a:r>
            <a:r>
              <a:rPr lang="sv-SE" sz="1700" b="1" i="1" dirty="0" err="1">
                <a:solidFill>
                  <a:srgbClr val="FF0000"/>
                </a:solidFill>
              </a:rPr>
              <a:t>HCal</a:t>
            </a:r>
            <a:r>
              <a:rPr lang="sv-SE" sz="1700" b="1" i="1" dirty="0">
                <a:solidFill>
                  <a:srgbClr val="FF0000"/>
                </a:solidFill>
              </a:rPr>
              <a:t>-modulinstallationen</a:t>
            </a:r>
            <a:endParaRPr lang="en-US" sz="17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89245" y="2348563"/>
            <a:ext cx="2222678" cy="777629"/>
          </a:xfrm>
          <a:prstGeom prst="rect">
            <a:avLst/>
          </a:prstGeom>
          <a:solidFill>
            <a:schemeClr val="bg1"/>
          </a:solidFill>
        </p:spPr>
        <p:txBody>
          <a:bodyPr wrap="none" lIns="130028" tIns="65014" rIns="130028" bIns="65014" rtlCol="0">
            <a:spAutoFit/>
          </a:bodyPr>
          <a:lstStyle/>
          <a:p>
            <a:r>
              <a:rPr lang="sv-SE" sz="1400" b="1" dirty="0">
                <a:solidFill>
                  <a:srgbClr val="FF0000"/>
                </a:solidFill>
              </a:rPr>
              <a:t>Lyftande svängtapp</a:t>
            </a:r>
            <a:br>
              <a:rPr lang="sv-SE" sz="1400" b="1" dirty="0">
                <a:solidFill>
                  <a:srgbClr val="FF0000"/>
                </a:solidFill>
              </a:rPr>
            </a:br>
            <a:r>
              <a:rPr lang="sv-SE" sz="1400" b="1" i="1" dirty="0">
                <a:solidFill>
                  <a:srgbClr val="FF0000"/>
                </a:solidFill>
              </a:rPr>
              <a:t>Första modulen </a:t>
            </a:r>
            <a:r>
              <a:rPr lang="sv-SE" sz="1400" b="1" i="1" dirty="0" err="1">
                <a:solidFill>
                  <a:srgbClr val="FF0000"/>
                </a:solidFill>
              </a:rPr>
              <a:t>shimsad</a:t>
            </a:r>
            <a:r>
              <a:rPr lang="sv-SE" sz="1400" b="1" i="1" dirty="0">
                <a:solidFill>
                  <a:srgbClr val="FF0000"/>
                </a:solidFill>
              </a:rPr>
              <a:t/>
            </a:r>
            <a:br>
              <a:rPr lang="sv-SE" sz="1400" b="1" i="1" dirty="0">
                <a:solidFill>
                  <a:srgbClr val="FF0000"/>
                </a:solidFill>
              </a:rPr>
            </a:br>
            <a:r>
              <a:rPr lang="sv-SE" sz="1400" b="1" i="1" dirty="0">
                <a:solidFill>
                  <a:srgbClr val="FF0000"/>
                </a:solidFill>
              </a:rPr>
              <a:t>undersökt och injusterad</a:t>
            </a:r>
            <a:r>
              <a:rPr lang="sv-SE" sz="1400" b="1" dirty="0">
                <a:solidFill>
                  <a:srgbClr val="FF0000"/>
                </a:solidFill>
              </a:rPr>
              <a:t>.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56053" y="2177885"/>
            <a:ext cx="984010" cy="40011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Fastsatt med 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nästa modul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90444" y="2605303"/>
            <a:ext cx="948706" cy="40011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Bultad till </a:t>
            </a:r>
          </a:p>
          <a:p>
            <a:r>
              <a:rPr lang="sv-SE" sz="1300" i="1" dirty="0">
                <a:solidFill>
                  <a:schemeClr val="tx1"/>
                </a:solidFill>
              </a:rPr>
              <a:t>ändplattorna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39620" y="3383834"/>
            <a:ext cx="1157390" cy="40011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Bultad till 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hållaren en sida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38125" y="3506908"/>
            <a:ext cx="1041401" cy="600164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 err="1">
                <a:solidFill>
                  <a:schemeClr val="tx1"/>
                </a:solidFill>
              </a:rPr>
              <a:t>HCal</a:t>
            </a:r>
            <a:r>
              <a:rPr lang="sv-SE" sz="1300" i="1" dirty="0">
                <a:solidFill>
                  <a:schemeClr val="tx1"/>
                </a:solidFill>
              </a:rPr>
              <a:t>-moduler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förberedda 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för installation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11602" y="5031849"/>
            <a:ext cx="1716523" cy="23083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500" b="1" i="1" dirty="0">
                <a:solidFill>
                  <a:schemeClr val="tx1"/>
                </a:solidFill>
              </a:rPr>
              <a:t>Byggnadsställningar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17293" y="5546302"/>
            <a:ext cx="2308324" cy="43088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400" b="1" dirty="0">
                <a:solidFill>
                  <a:schemeClr val="tx1"/>
                </a:solidFill>
              </a:rPr>
              <a:t>Kartläggning av magnetflöden</a:t>
            </a:r>
            <a:br>
              <a:rPr lang="sv-SE" sz="1400" b="1" dirty="0">
                <a:solidFill>
                  <a:schemeClr val="tx1"/>
                </a:solidFill>
              </a:rPr>
            </a:br>
            <a:r>
              <a:rPr lang="sv-SE" sz="1400" b="1" dirty="0">
                <a:solidFill>
                  <a:schemeClr val="tx1"/>
                </a:solidFill>
              </a:rPr>
              <a:t>innan inre </a:t>
            </a:r>
            <a:r>
              <a:rPr lang="sv-SE" sz="1400" b="1" dirty="0" err="1">
                <a:solidFill>
                  <a:schemeClr val="tx1"/>
                </a:solidFill>
              </a:rPr>
              <a:t>HCal</a:t>
            </a:r>
            <a:r>
              <a:rPr lang="sv-SE" sz="1400" b="1" dirty="0">
                <a:solidFill>
                  <a:schemeClr val="tx1"/>
                </a:solidFill>
              </a:rPr>
              <a:t>-installationen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69507" y="3217953"/>
            <a:ext cx="2131463" cy="600164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sv-SE" sz="1300" b="1" dirty="0">
                <a:solidFill>
                  <a:srgbClr val="FF0000"/>
                </a:solidFill>
              </a:rPr>
              <a:t>Yttre </a:t>
            </a:r>
            <a:r>
              <a:rPr lang="sv-SE" sz="1300" b="1" dirty="0" err="1">
                <a:solidFill>
                  <a:srgbClr val="FF0000"/>
                </a:solidFill>
              </a:rPr>
              <a:t>HCal</a:t>
            </a:r>
            <a:r>
              <a:rPr lang="sv-SE" sz="1300" b="1" dirty="0">
                <a:solidFill>
                  <a:srgbClr val="FF0000"/>
                </a:solidFill>
              </a:rPr>
              <a:t> fungerar som stödstruktur för detektorn och retur av magnetiskt flöde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6249" y="6532721"/>
            <a:ext cx="747821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I-</a:t>
            </a:r>
            <a:r>
              <a:rPr lang="sv-SE" sz="1300" i="1" dirty="0" err="1">
                <a:solidFill>
                  <a:schemeClr val="tx1"/>
                </a:solidFill>
              </a:rPr>
              <a:t>balkstöd</a:t>
            </a:r>
            <a:r>
              <a:rPr lang="sv-SE" sz="13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56437" y="6053845"/>
            <a:ext cx="649296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Stödring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4079" y="6243803"/>
            <a:ext cx="1211276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Inre </a:t>
            </a:r>
            <a:r>
              <a:rPr lang="sv-SE" sz="1300" i="1" dirty="0" err="1">
                <a:solidFill>
                  <a:schemeClr val="tx1"/>
                </a:solidFill>
              </a:rPr>
              <a:t>HCal</a:t>
            </a:r>
            <a:r>
              <a:rPr lang="sv-SE" sz="1300" i="1" dirty="0">
                <a:solidFill>
                  <a:schemeClr val="tx1"/>
                </a:solidFill>
              </a:rPr>
              <a:t>-modul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71456" y="6447138"/>
            <a:ext cx="1190894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monteringsfixtur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39489" y="8416193"/>
            <a:ext cx="1220443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I-balkförlängning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68062" y="7565409"/>
            <a:ext cx="747821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I-</a:t>
            </a:r>
            <a:r>
              <a:rPr lang="sv-SE" sz="1300" i="1" dirty="0" err="1">
                <a:solidFill>
                  <a:schemeClr val="tx1"/>
                </a:solidFill>
              </a:rPr>
              <a:t>balkstöd</a:t>
            </a:r>
            <a:r>
              <a:rPr lang="sv-SE" sz="13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48703" y="6677226"/>
            <a:ext cx="778830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Kort I-balk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23819" y="7782119"/>
            <a:ext cx="948292" cy="21882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400" b="1" dirty="0">
                <a:solidFill>
                  <a:schemeClr val="tx1"/>
                </a:solidFill>
              </a:rPr>
              <a:t>Linjärskenor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20802" y="8199481"/>
            <a:ext cx="651308" cy="21882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sv-SE" sz="1400" i="1" dirty="0">
                <a:solidFill>
                  <a:schemeClr val="tx1"/>
                </a:solidFill>
              </a:rPr>
              <a:t>Vagn       </a:t>
            </a:r>
            <a:endParaRPr lang="sv-SE" sz="14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90322" y="8413508"/>
            <a:ext cx="1522845" cy="43765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400" i="1" dirty="0">
                <a:solidFill>
                  <a:schemeClr val="tx1"/>
                </a:solidFill>
              </a:rPr>
              <a:t>Detektorinstallation</a:t>
            </a:r>
            <a:br>
              <a:rPr lang="sv-SE" sz="1400" i="1" dirty="0">
                <a:solidFill>
                  <a:schemeClr val="tx1"/>
                </a:solidFill>
              </a:rPr>
            </a:br>
            <a:endParaRPr lang="sv-SE" sz="14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72827" y="2057677"/>
            <a:ext cx="4228116" cy="437656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 err="1">
                <a:solidFill>
                  <a:schemeClr val="tx1"/>
                </a:solidFill>
              </a:rPr>
              <a:t>sPHENIX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Monteringsföljd</a:t>
            </a:r>
            <a:endParaRPr lang="sv-SE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206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page is intentionally left blank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811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DAQ Components – jSEB2 and SEB</a:t>
            </a:r>
            <a:endParaRPr lang="en-US" sz="6800" dirty="0">
              <a:latin typeface="+mn-lt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41801" y="3794261"/>
            <a:ext cx="12027972" cy="5352319"/>
          </a:xfrm>
        </p:spPr>
        <p:txBody>
          <a:bodyPr/>
          <a:lstStyle/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A “Sub-Event Buffer” refers to a Linux PC with a “jSEB2” interface card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Card receives data from the DCM2’s via another board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First time data are seen in a standard PC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jSEB2 is a 4-lane PCI-Express card, 500MByte/s-capable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Code, tools, experience from Runs 14 &amp; 15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Production-grade cards in hand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SEB is basis for test beam, R&amp;D-type, small DAQs</a:t>
            </a:r>
          </a:p>
          <a:p>
            <a:pPr marL="0" indent="0"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5605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006720A-E442-0849-8864-6CF976A70EE1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29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25607" name="Picture 8" descr="sPHENI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051" y="47406"/>
            <a:ext cx="1546390" cy="44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6"/>
          <p:cNvSpPr>
            <a:spLocks noChangeArrowheads="1"/>
          </p:cNvSpPr>
          <p:nvPr/>
        </p:nvSpPr>
        <p:spPr bwMode="auto">
          <a:xfrm>
            <a:off x="1083601" y="2238904"/>
            <a:ext cx="1300321" cy="975201"/>
          </a:xfrm>
          <a:prstGeom prst="rect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 anchor="ctr"/>
          <a:lstStyle/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2800" dirty="0">
                <a:solidFill>
                  <a:srgbClr val="000000"/>
                </a:solidFill>
                <a:cs typeface="Arial" charset="0"/>
              </a:rPr>
              <a:t>SEB</a:t>
            </a:r>
            <a:endParaRPr lang="en-GB" sz="17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5609" name="Rectangle 2"/>
          <p:cNvSpPr>
            <a:spLocks noChangeArrowheads="1"/>
          </p:cNvSpPr>
          <p:nvPr/>
        </p:nvSpPr>
        <p:spPr bwMode="auto">
          <a:xfrm>
            <a:off x="2817363" y="2347259"/>
            <a:ext cx="2731979" cy="74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28" tIns="65014" rIns="130028" bIns="65014">
            <a:spAutoFit/>
          </a:bodyPr>
          <a:lstStyle/>
          <a:p>
            <a:r>
              <a:rPr lang="en-US" sz="4000" dirty="0">
                <a:solidFill>
                  <a:srgbClr val="000000"/>
                </a:solidFill>
              </a:rPr>
              <a:t>=             </a:t>
            </a:r>
            <a:r>
              <a:rPr lang="en-US" sz="4000" dirty="0" smtClean="0">
                <a:solidFill>
                  <a:srgbClr val="000000"/>
                </a:solidFill>
              </a:rPr>
              <a:t>+  </a:t>
            </a:r>
            <a:endParaRPr lang="en-US" sz="4000" dirty="0">
              <a:solidFill>
                <a:srgbClr val="000000"/>
              </a:solidFill>
            </a:endParaRPr>
          </a:p>
        </p:txBody>
      </p:sp>
      <p:grpSp>
        <p:nvGrpSpPr>
          <p:cNvPr id="25610" name="Group 25"/>
          <p:cNvGrpSpPr>
            <a:grpSpLocks/>
          </p:cNvGrpSpPr>
          <p:nvPr/>
        </p:nvGrpSpPr>
        <p:grpSpPr bwMode="auto">
          <a:xfrm>
            <a:off x="3684244" y="2347259"/>
            <a:ext cx="975241" cy="866846"/>
            <a:chOff x="2819400" y="1219200"/>
            <a:chExt cx="685800" cy="609600"/>
          </a:xfrm>
        </p:grpSpPr>
        <p:sp>
          <p:nvSpPr>
            <p:cNvPr id="8" name="Rectangle 7"/>
            <p:cNvSpPr/>
            <p:nvPr/>
          </p:nvSpPr>
          <p:spPr>
            <a:xfrm>
              <a:off x="2819400" y="1295400"/>
              <a:ext cx="685800" cy="381000"/>
            </a:xfrm>
            <a:prstGeom prst="rect">
              <a:avLst/>
            </a:prstGeom>
            <a:solidFill>
              <a:srgbClr val="008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300" dirty="0">
                  <a:latin typeface="Calibri" charset="0"/>
                </a:rPr>
                <a:t>jSEB2</a:t>
              </a:r>
              <a:endParaRPr lang="en-US" sz="23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124200" y="1676400"/>
              <a:ext cx="381000" cy="76200"/>
            </a:xfrm>
            <a:prstGeom prst="rect">
              <a:avLst/>
            </a:prstGeom>
            <a:pattFill prst="ltVert">
              <a:fgClr>
                <a:srgbClr val="FFFF00"/>
              </a:fgClr>
              <a:bgClr>
                <a:schemeClr val="tx1"/>
              </a:bgClr>
            </a:patt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3505200" y="1219200"/>
              <a:ext cx="0" cy="60960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611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00" b="24203"/>
          <a:stretch>
            <a:fillRect/>
          </a:stretch>
        </p:blipFill>
        <p:spPr bwMode="auto">
          <a:xfrm>
            <a:off x="5743086" y="2132806"/>
            <a:ext cx="3575884" cy="137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9133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PHENIX -&gt;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sPHENIX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3694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PHENIX has been around since the early 90’s 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Started taking data in 2000, first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P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hysics Run in 2001 – Run 16 is ongoing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400+ people collaboration, 200-ish publications, some “famous” ones among them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Still, the experiment is showing its age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– much older than the cars most of us drive</a:t>
            </a:r>
          </a:p>
          <a:p>
            <a:pPr eaLnBrk="1" hangingPunct="1">
              <a:spcBef>
                <a:spcPts val="763"/>
              </a:spcBef>
              <a:buClrTx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The missing hermetic coverage is an issue for today’s analyses</a:t>
            </a:r>
          </a:p>
          <a:p>
            <a:pPr eaLnBrk="1" hangingPunct="1">
              <a:spcBef>
                <a:spcPts val="763"/>
              </a:spcBef>
              <a:buClrTx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Limitations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of the 90’s designs look strange to us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today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A wealth of new insights guides us what to look for next, how to build the next-gen detector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</a:t>
            </a:fld>
            <a:endParaRPr lang="en-US" dirty="0"/>
          </a:p>
        </p:txBody>
      </p:sp>
      <p:pic>
        <p:nvPicPr>
          <p:cNvPr id="11" name="Picture 10" descr="phenix_quartercu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406" y="6171406"/>
            <a:ext cx="4601009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PHENIX_Detect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310" y="5942806"/>
            <a:ext cx="3260342" cy="3644491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>
            <a:off x="6044406" y="7543006"/>
            <a:ext cx="1295400" cy="0"/>
          </a:xfrm>
          <a:prstGeom prst="straightConnector1">
            <a:avLst/>
          </a:prstGeom>
          <a:solidFill>
            <a:srgbClr val="00B8FF"/>
          </a:solidFill>
          <a:ln w="155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/>
        </p:spPr>
      </p:cxn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Data compression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C1BFE34-6923-F64C-8F10-418E7D4B4633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30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09" name="Text Box 101"/>
          <p:cNvSpPr txBox="1">
            <a:spLocks noChangeArrowheads="1"/>
          </p:cNvSpPr>
          <p:nvPr/>
        </p:nvSpPr>
        <p:spPr bwMode="auto">
          <a:xfrm>
            <a:off x="8953255" y="686253"/>
            <a:ext cx="1577995" cy="82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Buffer Boxes (7)</a:t>
            </a:r>
          </a:p>
        </p:txBody>
      </p:sp>
      <p:sp>
        <p:nvSpPr>
          <p:cNvPr id="63" name="Rectangle 2"/>
          <p:cNvSpPr>
            <a:spLocks noChangeArrowheads="1"/>
          </p:cNvSpPr>
          <p:nvPr/>
        </p:nvSpPr>
        <p:spPr bwMode="auto">
          <a:xfrm>
            <a:off x="616299" y="5373330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724659" y="5373330"/>
            <a:ext cx="1733762" cy="650134"/>
          </a:xfrm>
          <a:prstGeom prst="rect">
            <a:avLst/>
          </a:prstGeom>
          <a:solidFill>
            <a:srgbClr val="000099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65" name="Line 4"/>
          <p:cNvSpPr>
            <a:spLocks noChangeShapeType="1"/>
          </p:cNvSpPr>
          <p:nvPr/>
        </p:nvSpPr>
        <p:spPr bwMode="auto">
          <a:xfrm>
            <a:off x="2566781" y="5698397"/>
            <a:ext cx="1625402" cy="225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/>
          </a:p>
        </p:txBody>
      </p:sp>
      <p:sp>
        <p:nvSpPr>
          <p:cNvPr id="66" name="Text Box 5"/>
          <p:cNvSpPr txBox="1">
            <a:spLocks noChangeArrowheads="1"/>
          </p:cNvSpPr>
          <p:nvPr/>
        </p:nvSpPr>
        <p:spPr bwMode="auto">
          <a:xfrm>
            <a:off x="2554566" y="5167907"/>
            <a:ext cx="1415054" cy="96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LZO</a:t>
            </a:r>
          </a:p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 algorithm</a:t>
            </a:r>
          </a:p>
        </p:txBody>
      </p:sp>
      <p:sp>
        <p:nvSpPr>
          <p:cNvPr id="67" name="Rectangle 6"/>
          <p:cNvSpPr>
            <a:spLocks noChangeArrowheads="1"/>
          </p:cNvSpPr>
          <p:nvPr/>
        </p:nvSpPr>
        <p:spPr bwMode="auto">
          <a:xfrm>
            <a:off x="4300542" y="5373330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69" name="Text Box 7"/>
          <p:cNvSpPr txBox="1">
            <a:spLocks noChangeArrowheads="1"/>
          </p:cNvSpPr>
          <p:nvPr/>
        </p:nvSpPr>
        <p:spPr bwMode="auto">
          <a:xfrm>
            <a:off x="8413712" y="5332698"/>
            <a:ext cx="3498329" cy="842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New buffer with the 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compressed one as payload</a:t>
            </a:r>
          </a:p>
        </p:txBody>
      </p:sp>
      <p:sp>
        <p:nvSpPr>
          <p:cNvPr id="70" name="Rectangle 8"/>
          <p:cNvSpPr>
            <a:spLocks noChangeArrowheads="1"/>
          </p:cNvSpPr>
          <p:nvPr/>
        </p:nvSpPr>
        <p:spPr bwMode="auto">
          <a:xfrm>
            <a:off x="7009545" y="5373330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1" name="Rectangle 9"/>
          <p:cNvSpPr>
            <a:spLocks noChangeArrowheads="1"/>
          </p:cNvSpPr>
          <p:nvPr/>
        </p:nvSpPr>
        <p:spPr bwMode="auto">
          <a:xfrm>
            <a:off x="7117905" y="5373330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2" name="Text Box 10"/>
          <p:cNvSpPr txBox="1">
            <a:spLocks noChangeArrowheads="1"/>
          </p:cNvSpPr>
          <p:nvPr/>
        </p:nvSpPr>
        <p:spPr bwMode="auto">
          <a:xfrm>
            <a:off x="5382635" y="5217570"/>
            <a:ext cx="1389124" cy="96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Add new</a:t>
            </a:r>
          </a:p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buffer </a:t>
            </a:r>
            <a:r>
              <a:rPr lang="en-GB" sz="2300" b="1" dirty="0" err="1">
                <a:solidFill>
                  <a:srgbClr val="17375E"/>
                </a:solidFill>
                <a:latin typeface="Arial Narrow" charset="0"/>
              </a:rPr>
              <a:t>hdr</a:t>
            </a:r>
            <a:endParaRPr lang="en-GB" sz="2300" b="1" dirty="0">
              <a:solidFill>
                <a:srgbClr val="17375E"/>
              </a:solidFill>
              <a:latin typeface="Arial Narrow" charset="0"/>
            </a:endParaRPr>
          </a:p>
        </p:txBody>
      </p:sp>
      <p:sp>
        <p:nvSpPr>
          <p:cNvPr id="73" name="Line 11"/>
          <p:cNvSpPr>
            <a:spLocks noChangeShapeType="1"/>
          </p:cNvSpPr>
          <p:nvPr/>
        </p:nvSpPr>
        <p:spPr bwMode="auto">
          <a:xfrm>
            <a:off x="5275783" y="5698397"/>
            <a:ext cx="1625402" cy="225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/>
          </a:p>
        </p:txBody>
      </p:sp>
      <p:sp>
        <p:nvSpPr>
          <p:cNvPr id="74" name="Rectangle 12"/>
          <p:cNvSpPr>
            <a:spLocks noChangeArrowheads="1"/>
          </p:cNvSpPr>
          <p:nvPr/>
        </p:nvSpPr>
        <p:spPr bwMode="auto">
          <a:xfrm>
            <a:off x="650161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5" name="Rectangle 13"/>
          <p:cNvSpPr>
            <a:spLocks noChangeArrowheads="1"/>
          </p:cNvSpPr>
          <p:nvPr/>
        </p:nvSpPr>
        <p:spPr bwMode="auto">
          <a:xfrm>
            <a:off x="758521" y="6298869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6" name="Rectangle 14"/>
          <p:cNvSpPr>
            <a:spLocks noChangeArrowheads="1"/>
          </p:cNvSpPr>
          <p:nvPr/>
        </p:nvSpPr>
        <p:spPr bwMode="auto">
          <a:xfrm>
            <a:off x="1625402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7" name="Rectangle 15"/>
          <p:cNvSpPr>
            <a:spLocks noChangeArrowheads="1"/>
          </p:cNvSpPr>
          <p:nvPr/>
        </p:nvSpPr>
        <p:spPr bwMode="auto">
          <a:xfrm>
            <a:off x="1733762" y="6298869"/>
            <a:ext cx="866881" cy="650134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8" name="Rectangle 16"/>
          <p:cNvSpPr>
            <a:spLocks noChangeArrowheads="1"/>
          </p:cNvSpPr>
          <p:nvPr/>
        </p:nvSpPr>
        <p:spPr bwMode="auto">
          <a:xfrm>
            <a:off x="2600643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9" name="Rectangle 17"/>
          <p:cNvSpPr>
            <a:spLocks noChangeArrowheads="1"/>
          </p:cNvSpPr>
          <p:nvPr/>
        </p:nvSpPr>
        <p:spPr bwMode="auto">
          <a:xfrm>
            <a:off x="2709003" y="6298869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0" name="Rectangle 18"/>
          <p:cNvSpPr>
            <a:spLocks noChangeArrowheads="1"/>
          </p:cNvSpPr>
          <p:nvPr/>
        </p:nvSpPr>
        <p:spPr bwMode="auto">
          <a:xfrm>
            <a:off x="3575884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1" name="Rectangle 19"/>
          <p:cNvSpPr>
            <a:spLocks noChangeArrowheads="1"/>
          </p:cNvSpPr>
          <p:nvPr/>
        </p:nvSpPr>
        <p:spPr bwMode="auto">
          <a:xfrm>
            <a:off x="3684244" y="6298869"/>
            <a:ext cx="866881" cy="650134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2" name="Rectangle 20"/>
          <p:cNvSpPr>
            <a:spLocks noChangeArrowheads="1"/>
          </p:cNvSpPr>
          <p:nvPr/>
        </p:nvSpPr>
        <p:spPr bwMode="auto">
          <a:xfrm>
            <a:off x="4551124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3" name="Rectangle 21"/>
          <p:cNvSpPr>
            <a:spLocks noChangeArrowheads="1"/>
          </p:cNvSpPr>
          <p:nvPr/>
        </p:nvSpPr>
        <p:spPr bwMode="auto">
          <a:xfrm>
            <a:off x="4659485" y="6298869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4" name="Rectangle 22"/>
          <p:cNvSpPr>
            <a:spLocks noChangeArrowheads="1"/>
          </p:cNvSpPr>
          <p:nvPr/>
        </p:nvSpPr>
        <p:spPr bwMode="auto">
          <a:xfrm>
            <a:off x="5526365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5" name="Rectangle 23"/>
          <p:cNvSpPr>
            <a:spLocks noChangeArrowheads="1"/>
          </p:cNvSpPr>
          <p:nvPr/>
        </p:nvSpPr>
        <p:spPr bwMode="auto">
          <a:xfrm>
            <a:off x="5634726" y="6298869"/>
            <a:ext cx="866881" cy="650134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grpSp>
        <p:nvGrpSpPr>
          <p:cNvPr id="86" name="Group 24"/>
          <p:cNvGrpSpPr>
            <a:grpSpLocks/>
          </p:cNvGrpSpPr>
          <p:nvPr/>
        </p:nvGrpSpPr>
        <p:grpSpPr bwMode="auto">
          <a:xfrm>
            <a:off x="616299" y="4398129"/>
            <a:ext cx="11050473" cy="647878"/>
            <a:chOff x="321" y="1894"/>
            <a:chExt cx="4895" cy="287"/>
          </a:xfrm>
        </p:grpSpPr>
        <p:sp>
          <p:nvSpPr>
            <p:cNvPr id="87" name="Rectangle 25"/>
            <p:cNvSpPr>
              <a:spLocks noChangeArrowheads="1"/>
            </p:cNvSpPr>
            <p:nvPr/>
          </p:nvSpPr>
          <p:spPr bwMode="auto">
            <a:xfrm>
              <a:off x="2769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26"/>
            <p:cNvSpPr>
              <a:spLocks noChangeArrowheads="1"/>
            </p:cNvSpPr>
            <p:nvPr/>
          </p:nvSpPr>
          <p:spPr bwMode="auto">
            <a:xfrm>
              <a:off x="1137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Rectangle 27"/>
            <p:cNvSpPr>
              <a:spLocks noChangeArrowheads="1"/>
            </p:cNvSpPr>
            <p:nvPr/>
          </p:nvSpPr>
          <p:spPr bwMode="auto">
            <a:xfrm>
              <a:off x="1953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Rectangle 28"/>
            <p:cNvSpPr>
              <a:spLocks noChangeArrowheads="1"/>
            </p:cNvSpPr>
            <p:nvPr/>
          </p:nvSpPr>
          <p:spPr bwMode="auto">
            <a:xfrm>
              <a:off x="321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Rectangle 29"/>
            <p:cNvSpPr>
              <a:spLocks noChangeArrowheads="1"/>
            </p:cNvSpPr>
            <p:nvPr/>
          </p:nvSpPr>
          <p:spPr bwMode="auto">
            <a:xfrm>
              <a:off x="369" y="1894"/>
              <a:ext cx="767" cy="287"/>
            </a:xfrm>
            <a:prstGeom prst="rect">
              <a:avLst/>
            </a:prstGeom>
            <a:solidFill>
              <a:srgbClr val="000099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Rectangle 30"/>
            <p:cNvSpPr>
              <a:spLocks noChangeArrowheads="1"/>
            </p:cNvSpPr>
            <p:nvPr/>
          </p:nvSpPr>
          <p:spPr bwMode="auto">
            <a:xfrm>
              <a:off x="1185" y="1894"/>
              <a:ext cx="767" cy="287"/>
            </a:xfrm>
            <a:prstGeom prst="rect">
              <a:avLst/>
            </a:prstGeom>
            <a:solidFill>
              <a:srgbClr val="CCE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31"/>
            <p:cNvSpPr>
              <a:spLocks noChangeArrowheads="1"/>
            </p:cNvSpPr>
            <p:nvPr/>
          </p:nvSpPr>
          <p:spPr bwMode="auto">
            <a:xfrm>
              <a:off x="2001" y="1894"/>
              <a:ext cx="767" cy="287"/>
            </a:xfrm>
            <a:prstGeom prst="rect">
              <a:avLst/>
            </a:prstGeom>
            <a:solidFill>
              <a:srgbClr val="000099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Rectangle 32"/>
            <p:cNvSpPr>
              <a:spLocks noChangeArrowheads="1"/>
            </p:cNvSpPr>
            <p:nvPr/>
          </p:nvSpPr>
          <p:spPr bwMode="auto">
            <a:xfrm>
              <a:off x="2817" y="1894"/>
              <a:ext cx="767" cy="287"/>
            </a:xfrm>
            <a:prstGeom prst="rect">
              <a:avLst/>
            </a:prstGeom>
            <a:solidFill>
              <a:srgbClr val="CCE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Text Box 33"/>
            <p:cNvSpPr txBox="1">
              <a:spLocks noChangeArrowheads="1"/>
            </p:cNvSpPr>
            <p:nvPr/>
          </p:nvSpPr>
          <p:spPr bwMode="auto">
            <a:xfrm>
              <a:off x="466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>
                  <a:solidFill>
                    <a:srgbClr val="FFFF00"/>
                  </a:solidFill>
                </a:rPr>
                <a:t>buffer</a:t>
              </a:r>
            </a:p>
          </p:txBody>
        </p:sp>
        <p:sp>
          <p:nvSpPr>
            <p:cNvPr id="96" name="Text Box 34"/>
            <p:cNvSpPr txBox="1">
              <a:spLocks noChangeArrowheads="1"/>
            </p:cNvSpPr>
            <p:nvPr/>
          </p:nvSpPr>
          <p:spPr bwMode="auto">
            <a:xfrm>
              <a:off x="1330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/>
                <a:t>buffer</a:t>
              </a:r>
            </a:p>
          </p:txBody>
        </p:sp>
        <p:sp>
          <p:nvSpPr>
            <p:cNvPr id="97" name="Text Box 35"/>
            <p:cNvSpPr txBox="1">
              <a:spLocks noChangeArrowheads="1"/>
            </p:cNvSpPr>
            <p:nvPr/>
          </p:nvSpPr>
          <p:spPr bwMode="auto">
            <a:xfrm>
              <a:off x="2146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>
                  <a:solidFill>
                    <a:srgbClr val="FFFF00"/>
                  </a:solidFill>
                </a:rPr>
                <a:t>buffer</a:t>
              </a:r>
            </a:p>
          </p:txBody>
        </p:sp>
        <p:sp>
          <p:nvSpPr>
            <p:cNvPr id="98" name="Text Box 36"/>
            <p:cNvSpPr txBox="1">
              <a:spLocks noChangeArrowheads="1"/>
            </p:cNvSpPr>
            <p:nvPr/>
          </p:nvSpPr>
          <p:spPr bwMode="auto">
            <a:xfrm>
              <a:off x="2962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/>
                <a:t>buffer</a:t>
              </a:r>
            </a:p>
          </p:txBody>
        </p:sp>
        <p:sp>
          <p:nvSpPr>
            <p:cNvPr id="99" name="Rectangle 37"/>
            <p:cNvSpPr>
              <a:spLocks noChangeArrowheads="1"/>
            </p:cNvSpPr>
            <p:nvPr/>
          </p:nvSpPr>
          <p:spPr bwMode="auto">
            <a:xfrm>
              <a:off x="4401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Rectangle 38"/>
            <p:cNvSpPr>
              <a:spLocks noChangeArrowheads="1"/>
            </p:cNvSpPr>
            <p:nvPr/>
          </p:nvSpPr>
          <p:spPr bwMode="auto">
            <a:xfrm>
              <a:off x="3585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Rectangle 39"/>
            <p:cNvSpPr>
              <a:spLocks noChangeArrowheads="1"/>
            </p:cNvSpPr>
            <p:nvPr/>
          </p:nvSpPr>
          <p:spPr bwMode="auto">
            <a:xfrm>
              <a:off x="3633" y="1894"/>
              <a:ext cx="767" cy="287"/>
            </a:xfrm>
            <a:prstGeom prst="rect">
              <a:avLst/>
            </a:prstGeom>
            <a:solidFill>
              <a:srgbClr val="000099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40"/>
            <p:cNvSpPr>
              <a:spLocks noChangeArrowheads="1"/>
            </p:cNvSpPr>
            <p:nvPr/>
          </p:nvSpPr>
          <p:spPr bwMode="auto">
            <a:xfrm>
              <a:off x="4449" y="1894"/>
              <a:ext cx="767" cy="287"/>
            </a:xfrm>
            <a:prstGeom prst="rect">
              <a:avLst/>
            </a:prstGeom>
            <a:solidFill>
              <a:srgbClr val="CCE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Text Box 41"/>
            <p:cNvSpPr txBox="1">
              <a:spLocks noChangeArrowheads="1"/>
            </p:cNvSpPr>
            <p:nvPr/>
          </p:nvSpPr>
          <p:spPr bwMode="auto">
            <a:xfrm>
              <a:off x="3778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>
                  <a:solidFill>
                    <a:srgbClr val="FFFF00"/>
                  </a:solidFill>
                </a:rPr>
                <a:t>buffer</a:t>
              </a:r>
            </a:p>
          </p:txBody>
        </p:sp>
        <p:sp>
          <p:nvSpPr>
            <p:cNvPr id="104" name="Text Box 42"/>
            <p:cNvSpPr txBox="1">
              <a:spLocks noChangeArrowheads="1"/>
            </p:cNvSpPr>
            <p:nvPr/>
          </p:nvSpPr>
          <p:spPr bwMode="auto">
            <a:xfrm>
              <a:off x="4594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/>
                <a:t>buffer</a:t>
              </a:r>
            </a:p>
          </p:txBody>
        </p:sp>
      </p:grpSp>
      <p:sp>
        <p:nvSpPr>
          <p:cNvPr id="105" name="Rectangle 43"/>
          <p:cNvSpPr>
            <a:spLocks noChangeArrowheads="1"/>
          </p:cNvSpPr>
          <p:nvPr/>
        </p:nvSpPr>
        <p:spPr bwMode="auto">
          <a:xfrm>
            <a:off x="650161" y="7538186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06" name="Rectangle 44"/>
          <p:cNvSpPr>
            <a:spLocks noChangeArrowheads="1"/>
          </p:cNvSpPr>
          <p:nvPr/>
        </p:nvSpPr>
        <p:spPr bwMode="auto">
          <a:xfrm>
            <a:off x="758521" y="7538186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08" name="Line 45"/>
          <p:cNvSpPr>
            <a:spLocks noChangeShapeType="1"/>
          </p:cNvSpPr>
          <p:nvPr/>
        </p:nvSpPr>
        <p:spPr bwMode="auto">
          <a:xfrm>
            <a:off x="1733762" y="7912916"/>
            <a:ext cx="1625402" cy="225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/>
          </a:p>
        </p:txBody>
      </p:sp>
      <p:sp>
        <p:nvSpPr>
          <p:cNvPr id="110" name="Text Box 46"/>
          <p:cNvSpPr txBox="1">
            <a:spLocks noChangeArrowheads="1"/>
          </p:cNvSpPr>
          <p:nvPr/>
        </p:nvSpPr>
        <p:spPr bwMode="auto">
          <a:xfrm>
            <a:off x="1826823" y="7382426"/>
            <a:ext cx="1206760" cy="96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LZO</a:t>
            </a:r>
          </a:p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 Unpack</a:t>
            </a:r>
          </a:p>
        </p:txBody>
      </p:sp>
      <p:sp>
        <p:nvSpPr>
          <p:cNvPr id="112" name="Rectangle 47"/>
          <p:cNvSpPr>
            <a:spLocks noChangeArrowheads="1"/>
          </p:cNvSpPr>
          <p:nvPr/>
        </p:nvSpPr>
        <p:spPr bwMode="auto">
          <a:xfrm>
            <a:off x="3467523" y="7538186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13" name="Rectangle 48"/>
          <p:cNvSpPr>
            <a:spLocks noChangeArrowheads="1"/>
          </p:cNvSpPr>
          <p:nvPr/>
        </p:nvSpPr>
        <p:spPr bwMode="auto">
          <a:xfrm>
            <a:off x="3575883" y="7538186"/>
            <a:ext cx="1733762" cy="650134"/>
          </a:xfrm>
          <a:prstGeom prst="rect">
            <a:avLst/>
          </a:prstGeom>
          <a:solidFill>
            <a:srgbClr val="000099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14" name="Text Box 49"/>
          <p:cNvSpPr txBox="1">
            <a:spLocks noChangeArrowheads="1"/>
          </p:cNvSpPr>
          <p:nvPr/>
        </p:nvSpPr>
        <p:spPr bwMode="auto">
          <a:xfrm>
            <a:off x="5418006" y="7605909"/>
            <a:ext cx="4747556" cy="48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Original uncompressed buffer restored</a:t>
            </a:r>
          </a:p>
        </p:txBody>
      </p:sp>
      <p:sp>
        <p:nvSpPr>
          <p:cNvPr id="115" name="Text Box 50"/>
          <p:cNvSpPr txBox="1">
            <a:spLocks noChangeArrowheads="1"/>
          </p:cNvSpPr>
          <p:nvPr/>
        </p:nvSpPr>
        <p:spPr bwMode="auto">
          <a:xfrm>
            <a:off x="6609967" y="6474947"/>
            <a:ext cx="4009311" cy="48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This is what a file then looks like</a:t>
            </a:r>
          </a:p>
        </p:txBody>
      </p:sp>
      <p:sp>
        <p:nvSpPr>
          <p:cNvPr id="116" name="Text Box 51"/>
          <p:cNvSpPr txBox="1">
            <a:spLocks noChangeArrowheads="1"/>
          </p:cNvSpPr>
          <p:nvPr/>
        </p:nvSpPr>
        <p:spPr bwMode="auto">
          <a:xfrm>
            <a:off x="679510" y="7073161"/>
            <a:ext cx="2006008" cy="534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600" b="1">
                <a:solidFill>
                  <a:srgbClr val="FFFFFF"/>
                </a:solidFill>
                <a:latin typeface="Arial Narrow" charset="0"/>
              </a:rPr>
              <a:t>On readback:</a:t>
            </a:r>
          </a:p>
        </p:txBody>
      </p:sp>
      <p:sp>
        <p:nvSpPr>
          <p:cNvPr id="117" name="Text Box 52"/>
          <p:cNvSpPr txBox="1">
            <a:spLocks noChangeArrowheads="1"/>
          </p:cNvSpPr>
          <p:nvPr/>
        </p:nvSpPr>
        <p:spPr bwMode="auto">
          <a:xfrm>
            <a:off x="7632617" y="3924073"/>
            <a:ext cx="4574157" cy="48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This is what a file normally  looks like</a:t>
            </a:r>
          </a:p>
        </p:txBody>
      </p:sp>
      <p:sp>
        <p:nvSpPr>
          <p:cNvPr id="118" name="Text Box 53"/>
          <p:cNvSpPr txBox="1">
            <a:spLocks noChangeArrowheads="1"/>
          </p:cNvSpPr>
          <p:nvPr/>
        </p:nvSpPr>
        <p:spPr bwMode="auto">
          <a:xfrm>
            <a:off x="541801" y="8381206"/>
            <a:ext cx="11508747" cy="934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600" b="1" dirty="0">
                <a:solidFill>
                  <a:srgbClr val="17375E"/>
                </a:solidFill>
                <a:latin typeface="Arial Narrow" charset="0"/>
              </a:rPr>
              <a:t>All this is handled completely in the I/O layer, the higher-level routines just receive a buffer as before.</a:t>
            </a:r>
          </a:p>
        </p:txBody>
      </p:sp>
      <p:sp>
        <p:nvSpPr>
          <p:cNvPr id="119" name="Text Box 54"/>
          <p:cNvSpPr txBox="1">
            <a:spLocks noChangeArrowheads="1"/>
          </p:cNvSpPr>
          <p:nvPr/>
        </p:nvSpPr>
        <p:spPr bwMode="auto">
          <a:xfrm>
            <a:off x="650161" y="1885766"/>
            <a:ext cx="11919612" cy="2304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After all data </a:t>
            </a:r>
            <a:r>
              <a:rPr lang="en-GB" sz="2800" b="1" i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reduction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 techniques (zero-suppression, bit-packing, </a:t>
            </a:r>
            <a:r>
              <a:rPr lang="en-GB" sz="2800" b="1" dirty="0" err="1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etc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) are applied, you typically find that your raw data are still </a:t>
            </a:r>
            <a:r>
              <a:rPr lang="en-GB" sz="2800" b="1" dirty="0" err="1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gzip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-compressible to a significant amount</a:t>
            </a:r>
          </a:p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Introduced a compressed raw data format that supports a late-stage compression</a:t>
            </a:r>
          </a:p>
        </p:txBody>
      </p:sp>
    </p:spTree>
    <p:extLst>
      <p:ext uri="{BB962C8B-B14F-4D97-AF65-F5344CB8AC3E}">
        <p14:creationId xmlns:p14="http://schemas.microsoft.com/office/powerpoint/2010/main" val="2485113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Data compression load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C1BFE34-6923-F64C-8F10-418E7D4B4633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31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26630" name="Picture 8" descr="sPHENI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051" y="47406"/>
            <a:ext cx="1546390" cy="44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" name="Text Box 101"/>
          <p:cNvSpPr txBox="1">
            <a:spLocks noChangeArrowheads="1"/>
          </p:cNvSpPr>
          <p:nvPr/>
        </p:nvSpPr>
        <p:spPr bwMode="auto">
          <a:xfrm>
            <a:off x="8953255" y="686253"/>
            <a:ext cx="1577995" cy="82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Buffer Boxes (7)</a:t>
            </a:r>
          </a:p>
        </p:txBody>
      </p:sp>
      <p:sp>
        <p:nvSpPr>
          <p:cNvPr id="120" name="Text Box 54"/>
          <p:cNvSpPr txBox="1">
            <a:spLocks noChangeArrowheads="1"/>
          </p:cNvSpPr>
          <p:nvPr/>
        </p:nvSpPr>
        <p:spPr bwMode="auto">
          <a:xfrm>
            <a:off x="558006" y="2161838"/>
            <a:ext cx="11590205" cy="59954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spcAft>
                <a:spcPts val="1706"/>
              </a:spcAft>
              <a:buClrTx/>
            </a:pPr>
            <a:r>
              <a:rPr lang="en-GB" sz="36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This compression buys you a lot spare bandwidth and nice features (</a:t>
            </a:r>
            <a:r>
              <a:rPr lang="en-GB" sz="3600" b="1" dirty="0" err="1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e.g</a:t>
            </a:r>
            <a:r>
              <a:rPr lang="en-GB" sz="36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, your analysis runs faster!)</a:t>
            </a:r>
          </a:p>
          <a:p>
            <a:pPr>
              <a:spcAft>
                <a:spcPts val="1706"/>
              </a:spcAft>
              <a:buClrTx/>
            </a:pPr>
            <a:r>
              <a:rPr lang="en-GB" sz="36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However:</a:t>
            </a:r>
          </a:p>
          <a:p>
            <a:pPr>
              <a:spcAft>
                <a:spcPts val="1706"/>
              </a:spcAft>
              <a:buClrTx/>
            </a:pPr>
            <a:r>
              <a:rPr lang="en-GB" sz="36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A late-stage compression (think: in your tape drive in the extreme case) doesn’t really help you </a:t>
            </a:r>
          </a:p>
          <a:p>
            <a:pPr>
              <a:spcAft>
                <a:spcPts val="1706"/>
              </a:spcAft>
              <a:buClrTx/>
            </a:pPr>
            <a:r>
              <a:rPr lang="en-GB" sz="36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The compression has to kick in before the data hit your storage system for the first time </a:t>
            </a:r>
          </a:p>
          <a:p>
            <a:pPr>
              <a:spcAft>
                <a:spcPts val="1706"/>
              </a:spcAft>
              <a:buClrTx/>
            </a:pPr>
            <a:r>
              <a:rPr lang="en-GB" sz="3600" b="1" dirty="0">
                <a:solidFill>
                  <a:srgbClr val="0000FF"/>
                </a:solidFill>
                <a:latin typeface="Arial Narrow" charset="0"/>
              </a:rPr>
              <a:t>No single machine can keep up with compressing a &gt;2GByte/s rate </a:t>
            </a:r>
          </a:p>
        </p:txBody>
      </p:sp>
    </p:spTree>
    <p:extLst>
      <p:ext uri="{BB962C8B-B14F-4D97-AF65-F5344CB8AC3E}">
        <p14:creationId xmlns:p14="http://schemas.microsoft.com/office/powerpoint/2010/main" val="1607736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Switch to distributed compression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226044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75241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C1BFE34-6923-F64C-8F10-418E7D4B4633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32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68" name="Rectangle 2"/>
          <p:cNvSpPr>
            <a:spLocks noChangeArrowheads="1"/>
          </p:cNvSpPr>
          <p:nvPr/>
        </p:nvSpPr>
        <p:spPr bwMode="auto">
          <a:xfrm>
            <a:off x="641131" y="4013717"/>
            <a:ext cx="5334479" cy="4568999"/>
          </a:xfrm>
          <a:prstGeom prst="rect">
            <a:avLst/>
          </a:prstGeom>
          <a:solidFill>
            <a:srgbClr val="EAEAEA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>
              <a:solidFill>
                <a:srgbClr val="17375E"/>
              </a:solidFill>
            </a:endParaRPr>
          </a:p>
        </p:txBody>
      </p:sp>
      <p:grpSp>
        <p:nvGrpSpPr>
          <p:cNvPr id="111" name="Group 3"/>
          <p:cNvGrpSpPr>
            <a:grpSpLocks/>
          </p:cNvGrpSpPr>
          <p:nvPr/>
        </p:nvGrpSpPr>
        <p:grpSpPr bwMode="auto">
          <a:xfrm>
            <a:off x="4451794" y="4774464"/>
            <a:ext cx="1302580" cy="3478670"/>
            <a:chOff x="2116" y="2160"/>
            <a:chExt cx="577" cy="1541"/>
          </a:xfrm>
        </p:grpSpPr>
        <p:grpSp>
          <p:nvGrpSpPr>
            <p:cNvPr id="120" name="Group 4"/>
            <p:cNvGrpSpPr>
              <a:grpSpLocks/>
            </p:cNvGrpSpPr>
            <p:nvPr/>
          </p:nvGrpSpPr>
          <p:grpSpPr bwMode="auto">
            <a:xfrm>
              <a:off x="2308" y="2160"/>
              <a:ext cx="385" cy="1397"/>
              <a:chOff x="2308" y="2160"/>
              <a:chExt cx="385" cy="1397"/>
            </a:xfrm>
          </p:grpSpPr>
          <p:sp>
            <p:nvSpPr>
              <p:cNvPr id="127" name="Rectangle 5"/>
              <p:cNvSpPr>
                <a:spLocks noChangeArrowheads="1"/>
              </p:cNvSpPr>
              <p:nvPr/>
            </p:nvSpPr>
            <p:spPr bwMode="auto">
              <a:xfrm>
                <a:off x="2308" y="2160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8" name="Rectangle 6"/>
              <p:cNvSpPr>
                <a:spLocks noChangeArrowheads="1"/>
              </p:cNvSpPr>
              <p:nvPr/>
            </p:nvSpPr>
            <p:spPr bwMode="auto">
              <a:xfrm>
                <a:off x="2308" y="2449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9" name="Rectangle 7"/>
              <p:cNvSpPr>
                <a:spLocks noChangeArrowheads="1"/>
              </p:cNvSpPr>
              <p:nvPr/>
            </p:nvSpPr>
            <p:spPr bwMode="auto">
              <a:xfrm>
                <a:off x="2308" y="2738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30" name="Rectangle 8"/>
              <p:cNvSpPr>
                <a:spLocks noChangeArrowheads="1"/>
              </p:cNvSpPr>
              <p:nvPr/>
            </p:nvSpPr>
            <p:spPr bwMode="auto">
              <a:xfrm>
                <a:off x="2308" y="3028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31" name="Rectangle 9"/>
              <p:cNvSpPr>
                <a:spLocks noChangeArrowheads="1"/>
              </p:cNvSpPr>
              <p:nvPr/>
            </p:nvSpPr>
            <p:spPr bwMode="auto">
              <a:xfrm>
                <a:off x="2308" y="3317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</p:grpSp>
        <p:grpSp>
          <p:nvGrpSpPr>
            <p:cNvPr id="121" name="Group 10"/>
            <p:cNvGrpSpPr>
              <a:grpSpLocks/>
            </p:cNvGrpSpPr>
            <p:nvPr/>
          </p:nvGrpSpPr>
          <p:grpSpPr bwMode="auto">
            <a:xfrm>
              <a:off x="2116" y="2304"/>
              <a:ext cx="384" cy="1397"/>
              <a:chOff x="2116" y="2304"/>
              <a:chExt cx="384" cy="1397"/>
            </a:xfrm>
          </p:grpSpPr>
          <p:sp>
            <p:nvSpPr>
              <p:cNvPr id="122" name="Rectangle 11"/>
              <p:cNvSpPr>
                <a:spLocks noChangeArrowheads="1"/>
              </p:cNvSpPr>
              <p:nvPr/>
            </p:nvSpPr>
            <p:spPr bwMode="auto">
              <a:xfrm>
                <a:off x="2116" y="2304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3" name="Rectangle 12"/>
              <p:cNvSpPr>
                <a:spLocks noChangeArrowheads="1"/>
              </p:cNvSpPr>
              <p:nvPr/>
            </p:nvSpPr>
            <p:spPr bwMode="auto">
              <a:xfrm>
                <a:off x="2116" y="2594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4" name="Rectangle 13"/>
              <p:cNvSpPr>
                <a:spLocks noChangeArrowheads="1"/>
              </p:cNvSpPr>
              <p:nvPr/>
            </p:nvSpPr>
            <p:spPr bwMode="auto">
              <a:xfrm>
                <a:off x="2116" y="2883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5" name="Rectangle 14"/>
              <p:cNvSpPr>
                <a:spLocks noChangeArrowheads="1"/>
              </p:cNvSpPr>
              <p:nvPr/>
            </p:nvSpPr>
            <p:spPr bwMode="auto">
              <a:xfrm>
                <a:off x="2116" y="3172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6" name="Rectangle 15"/>
              <p:cNvSpPr>
                <a:spLocks noChangeArrowheads="1"/>
              </p:cNvSpPr>
              <p:nvPr/>
            </p:nvSpPr>
            <p:spPr bwMode="auto">
              <a:xfrm>
                <a:off x="2116" y="3461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</p:grpSp>
      </p:grpSp>
      <p:grpSp>
        <p:nvGrpSpPr>
          <p:cNvPr id="132" name="Group 16"/>
          <p:cNvGrpSpPr>
            <a:grpSpLocks/>
          </p:cNvGrpSpPr>
          <p:nvPr/>
        </p:nvGrpSpPr>
        <p:grpSpPr bwMode="auto">
          <a:xfrm>
            <a:off x="749492" y="4882821"/>
            <a:ext cx="1304836" cy="3480927"/>
            <a:chOff x="476" y="2208"/>
            <a:chExt cx="578" cy="1542"/>
          </a:xfrm>
        </p:grpSpPr>
        <p:grpSp>
          <p:nvGrpSpPr>
            <p:cNvPr id="133" name="Group 17"/>
            <p:cNvGrpSpPr>
              <a:grpSpLocks/>
            </p:cNvGrpSpPr>
            <p:nvPr/>
          </p:nvGrpSpPr>
          <p:grpSpPr bwMode="auto">
            <a:xfrm>
              <a:off x="669" y="2208"/>
              <a:ext cx="385" cy="1397"/>
              <a:chOff x="669" y="2208"/>
              <a:chExt cx="385" cy="1397"/>
            </a:xfrm>
          </p:grpSpPr>
          <p:sp>
            <p:nvSpPr>
              <p:cNvPr id="140" name="Rectangle 18"/>
              <p:cNvSpPr>
                <a:spLocks noChangeArrowheads="1"/>
              </p:cNvSpPr>
              <p:nvPr/>
            </p:nvSpPr>
            <p:spPr bwMode="auto">
              <a:xfrm>
                <a:off x="669" y="2208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1" name="Rectangle 19"/>
              <p:cNvSpPr>
                <a:spLocks noChangeArrowheads="1"/>
              </p:cNvSpPr>
              <p:nvPr/>
            </p:nvSpPr>
            <p:spPr bwMode="auto">
              <a:xfrm>
                <a:off x="669" y="2497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2" name="Rectangle 20"/>
              <p:cNvSpPr>
                <a:spLocks noChangeArrowheads="1"/>
              </p:cNvSpPr>
              <p:nvPr/>
            </p:nvSpPr>
            <p:spPr bwMode="auto">
              <a:xfrm>
                <a:off x="669" y="2787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3" name="Rectangle 21"/>
              <p:cNvSpPr>
                <a:spLocks noChangeArrowheads="1"/>
              </p:cNvSpPr>
              <p:nvPr/>
            </p:nvSpPr>
            <p:spPr bwMode="auto">
              <a:xfrm>
                <a:off x="669" y="3076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4" name="Rectangle 22"/>
              <p:cNvSpPr>
                <a:spLocks noChangeArrowheads="1"/>
              </p:cNvSpPr>
              <p:nvPr/>
            </p:nvSpPr>
            <p:spPr bwMode="auto">
              <a:xfrm>
                <a:off x="669" y="3365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</p:grpSp>
        <p:grpSp>
          <p:nvGrpSpPr>
            <p:cNvPr id="134" name="Group 23"/>
            <p:cNvGrpSpPr>
              <a:grpSpLocks/>
            </p:cNvGrpSpPr>
            <p:nvPr/>
          </p:nvGrpSpPr>
          <p:grpSpPr bwMode="auto">
            <a:xfrm>
              <a:off x="476" y="2353"/>
              <a:ext cx="385" cy="1397"/>
              <a:chOff x="476" y="2353"/>
              <a:chExt cx="385" cy="1397"/>
            </a:xfrm>
          </p:grpSpPr>
          <p:sp>
            <p:nvSpPr>
              <p:cNvPr id="135" name="Rectangle 24"/>
              <p:cNvSpPr>
                <a:spLocks noChangeArrowheads="1"/>
              </p:cNvSpPr>
              <p:nvPr/>
            </p:nvSpPr>
            <p:spPr bwMode="auto">
              <a:xfrm>
                <a:off x="476" y="2353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6" name="Rectangle 25"/>
              <p:cNvSpPr>
                <a:spLocks noChangeArrowheads="1"/>
              </p:cNvSpPr>
              <p:nvPr/>
            </p:nvSpPr>
            <p:spPr bwMode="auto">
              <a:xfrm>
                <a:off x="476" y="2642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7" name="Rectangle 26"/>
              <p:cNvSpPr>
                <a:spLocks noChangeArrowheads="1"/>
              </p:cNvSpPr>
              <p:nvPr/>
            </p:nvSpPr>
            <p:spPr bwMode="auto">
              <a:xfrm>
                <a:off x="476" y="2931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8" name="Rectangle 27"/>
              <p:cNvSpPr>
                <a:spLocks noChangeArrowheads="1"/>
              </p:cNvSpPr>
              <p:nvPr/>
            </p:nvSpPr>
            <p:spPr bwMode="auto">
              <a:xfrm>
                <a:off x="476" y="3220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9" name="Rectangle 28"/>
              <p:cNvSpPr>
                <a:spLocks noChangeArrowheads="1"/>
              </p:cNvSpPr>
              <p:nvPr/>
            </p:nvSpPr>
            <p:spPr bwMode="auto">
              <a:xfrm>
                <a:off x="476" y="3510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</p:grpSp>
      </p:grpSp>
      <p:sp>
        <p:nvSpPr>
          <p:cNvPr id="145" name="Rectangle 29"/>
          <p:cNvSpPr>
            <a:spLocks noChangeArrowheads="1"/>
          </p:cNvSpPr>
          <p:nvPr/>
        </p:nvSpPr>
        <p:spPr bwMode="auto">
          <a:xfrm>
            <a:off x="2600643" y="4774465"/>
            <a:ext cx="1415455" cy="3591541"/>
          </a:xfrm>
          <a:prstGeom prst="rect">
            <a:avLst/>
          </a:prstGeom>
          <a:solidFill>
            <a:srgbClr val="CCFFF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 anchor="ctr"/>
          <a:lstStyle/>
          <a:p>
            <a:pPr algn="ctr">
              <a:lnSpc>
                <a:spcPct val="125000"/>
              </a:lnSpc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1700" dirty="0">
                <a:solidFill>
                  <a:srgbClr val="17375E"/>
                </a:solidFill>
              </a:rPr>
              <a:t>10Gigabit</a:t>
            </a:r>
          </a:p>
          <a:p>
            <a:pPr algn="ctr">
              <a:lnSpc>
                <a:spcPct val="125000"/>
              </a:lnSpc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1700" dirty="0">
                <a:solidFill>
                  <a:srgbClr val="17375E"/>
                </a:solidFill>
              </a:rPr>
              <a:t>Crossbar</a:t>
            </a:r>
          </a:p>
          <a:p>
            <a:pPr algn="ctr">
              <a:lnSpc>
                <a:spcPct val="125000"/>
              </a:lnSpc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1700" dirty="0">
                <a:solidFill>
                  <a:srgbClr val="17375E"/>
                </a:solidFill>
              </a:rPr>
              <a:t>Switch</a:t>
            </a:r>
          </a:p>
        </p:txBody>
      </p:sp>
      <p:sp>
        <p:nvSpPr>
          <p:cNvPr id="146" name="Line 30"/>
          <p:cNvSpPr>
            <a:spLocks noChangeShapeType="1"/>
          </p:cNvSpPr>
          <p:nvPr/>
        </p:nvSpPr>
        <p:spPr bwMode="auto">
          <a:xfrm>
            <a:off x="2056586" y="5862536"/>
            <a:ext cx="544057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47" name="Line 31"/>
          <p:cNvSpPr>
            <a:spLocks noChangeShapeType="1"/>
          </p:cNvSpPr>
          <p:nvPr/>
        </p:nvSpPr>
        <p:spPr bwMode="auto">
          <a:xfrm>
            <a:off x="2056586" y="6517185"/>
            <a:ext cx="544057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48" name="Line 32"/>
          <p:cNvSpPr>
            <a:spLocks noChangeShapeType="1"/>
          </p:cNvSpPr>
          <p:nvPr/>
        </p:nvSpPr>
        <p:spPr bwMode="auto">
          <a:xfrm>
            <a:off x="2056586" y="7169578"/>
            <a:ext cx="54405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49" name="Line 33"/>
          <p:cNvSpPr>
            <a:spLocks noChangeShapeType="1"/>
          </p:cNvSpPr>
          <p:nvPr/>
        </p:nvSpPr>
        <p:spPr bwMode="auto">
          <a:xfrm>
            <a:off x="2056586" y="7821968"/>
            <a:ext cx="544057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0" name="Line 34"/>
          <p:cNvSpPr>
            <a:spLocks noChangeShapeType="1"/>
          </p:cNvSpPr>
          <p:nvPr/>
        </p:nvSpPr>
        <p:spPr bwMode="auto">
          <a:xfrm>
            <a:off x="2056586" y="5210146"/>
            <a:ext cx="54405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1" name="Line 35"/>
          <p:cNvSpPr>
            <a:spLocks noChangeShapeType="1"/>
          </p:cNvSpPr>
          <p:nvPr/>
        </p:nvSpPr>
        <p:spPr bwMode="auto">
          <a:xfrm>
            <a:off x="1620887" y="5537469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2" name="Line 36"/>
          <p:cNvSpPr>
            <a:spLocks noChangeShapeType="1"/>
          </p:cNvSpPr>
          <p:nvPr/>
        </p:nvSpPr>
        <p:spPr bwMode="auto">
          <a:xfrm>
            <a:off x="1620887" y="6189862"/>
            <a:ext cx="979756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3" name="Line 37"/>
          <p:cNvSpPr>
            <a:spLocks noChangeShapeType="1"/>
          </p:cNvSpPr>
          <p:nvPr/>
        </p:nvSpPr>
        <p:spPr bwMode="auto">
          <a:xfrm>
            <a:off x="1620887" y="6842252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4" name="Line 38"/>
          <p:cNvSpPr>
            <a:spLocks noChangeShapeType="1"/>
          </p:cNvSpPr>
          <p:nvPr/>
        </p:nvSpPr>
        <p:spPr bwMode="auto">
          <a:xfrm>
            <a:off x="1620887" y="7496901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5" name="Line 39"/>
          <p:cNvSpPr>
            <a:spLocks noChangeShapeType="1"/>
          </p:cNvSpPr>
          <p:nvPr/>
        </p:nvSpPr>
        <p:spPr bwMode="auto">
          <a:xfrm>
            <a:off x="4016098" y="4993434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6" name="Line 40"/>
          <p:cNvSpPr>
            <a:spLocks noChangeShapeType="1"/>
          </p:cNvSpPr>
          <p:nvPr/>
        </p:nvSpPr>
        <p:spPr bwMode="auto">
          <a:xfrm>
            <a:off x="4016098" y="5643568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7" name="Line 41"/>
          <p:cNvSpPr>
            <a:spLocks noChangeShapeType="1"/>
          </p:cNvSpPr>
          <p:nvPr/>
        </p:nvSpPr>
        <p:spPr bwMode="auto">
          <a:xfrm>
            <a:off x="4016098" y="6298217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8" name="Line 42"/>
          <p:cNvSpPr>
            <a:spLocks noChangeShapeType="1"/>
          </p:cNvSpPr>
          <p:nvPr/>
        </p:nvSpPr>
        <p:spPr bwMode="auto">
          <a:xfrm>
            <a:off x="4016098" y="6952867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9" name="Line 43"/>
          <p:cNvSpPr>
            <a:spLocks noChangeShapeType="1"/>
          </p:cNvSpPr>
          <p:nvPr/>
        </p:nvSpPr>
        <p:spPr bwMode="auto">
          <a:xfrm>
            <a:off x="4016098" y="7603001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0" name="Line 44"/>
          <p:cNvSpPr>
            <a:spLocks noChangeShapeType="1"/>
          </p:cNvSpPr>
          <p:nvPr/>
        </p:nvSpPr>
        <p:spPr bwMode="auto">
          <a:xfrm>
            <a:off x="4016098" y="5318501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1" name="Line 45"/>
          <p:cNvSpPr>
            <a:spLocks noChangeShapeType="1"/>
          </p:cNvSpPr>
          <p:nvPr/>
        </p:nvSpPr>
        <p:spPr bwMode="auto">
          <a:xfrm>
            <a:off x="4016098" y="5973150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2" name="Line 46"/>
          <p:cNvSpPr>
            <a:spLocks noChangeShapeType="1"/>
          </p:cNvSpPr>
          <p:nvPr/>
        </p:nvSpPr>
        <p:spPr bwMode="auto">
          <a:xfrm>
            <a:off x="4016098" y="6623285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3" name="Line 47"/>
          <p:cNvSpPr>
            <a:spLocks noChangeShapeType="1"/>
          </p:cNvSpPr>
          <p:nvPr/>
        </p:nvSpPr>
        <p:spPr bwMode="auto">
          <a:xfrm>
            <a:off x="4016098" y="7277934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4" name="Line 48"/>
          <p:cNvSpPr>
            <a:spLocks noChangeShapeType="1"/>
          </p:cNvSpPr>
          <p:nvPr/>
        </p:nvSpPr>
        <p:spPr bwMode="auto">
          <a:xfrm>
            <a:off x="4016098" y="7932583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5" name="Line 49"/>
          <p:cNvSpPr>
            <a:spLocks noChangeShapeType="1"/>
          </p:cNvSpPr>
          <p:nvPr/>
        </p:nvSpPr>
        <p:spPr bwMode="auto">
          <a:xfrm>
            <a:off x="5756631" y="5754180"/>
            <a:ext cx="544059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6" name="Line 50"/>
          <p:cNvSpPr>
            <a:spLocks noChangeShapeType="1"/>
          </p:cNvSpPr>
          <p:nvPr/>
        </p:nvSpPr>
        <p:spPr bwMode="auto">
          <a:xfrm>
            <a:off x="5756631" y="6406573"/>
            <a:ext cx="544059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7" name="Line 51"/>
          <p:cNvSpPr>
            <a:spLocks noChangeShapeType="1"/>
          </p:cNvSpPr>
          <p:nvPr/>
        </p:nvSpPr>
        <p:spPr bwMode="auto">
          <a:xfrm>
            <a:off x="5756631" y="7058964"/>
            <a:ext cx="544059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8" name="Line 52"/>
          <p:cNvSpPr>
            <a:spLocks noChangeShapeType="1"/>
          </p:cNvSpPr>
          <p:nvPr/>
        </p:nvSpPr>
        <p:spPr bwMode="auto">
          <a:xfrm>
            <a:off x="5756631" y="7713613"/>
            <a:ext cx="544059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9" name="Line 53"/>
          <p:cNvSpPr>
            <a:spLocks noChangeShapeType="1"/>
          </p:cNvSpPr>
          <p:nvPr/>
        </p:nvSpPr>
        <p:spPr bwMode="auto">
          <a:xfrm>
            <a:off x="5756631" y="5101790"/>
            <a:ext cx="544059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0" name="Line 54"/>
          <p:cNvSpPr>
            <a:spLocks noChangeShapeType="1"/>
          </p:cNvSpPr>
          <p:nvPr/>
        </p:nvSpPr>
        <p:spPr bwMode="auto">
          <a:xfrm>
            <a:off x="5320934" y="5426857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1" name="Line 55"/>
          <p:cNvSpPr>
            <a:spLocks noChangeShapeType="1"/>
          </p:cNvSpPr>
          <p:nvPr/>
        </p:nvSpPr>
        <p:spPr bwMode="auto">
          <a:xfrm>
            <a:off x="5320934" y="6081506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2" name="Line 56"/>
          <p:cNvSpPr>
            <a:spLocks noChangeShapeType="1"/>
          </p:cNvSpPr>
          <p:nvPr/>
        </p:nvSpPr>
        <p:spPr bwMode="auto">
          <a:xfrm>
            <a:off x="5320934" y="6733896"/>
            <a:ext cx="97975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3" name="Line 57"/>
          <p:cNvSpPr>
            <a:spLocks noChangeShapeType="1"/>
          </p:cNvSpPr>
          <p:nvPr/>
        </p:nvSpPr>
        <p:spPr bwMode="auto">
          <a:xfrm>
            <a:off x="5320934" y="7386289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4" name="Line 58"/>
          <p:cNvSpPr>
            <a:spLocks noChangeShapeType="1"/>
          </p:cNvSpPr>
          <p:nvPr/>
        </p:nvSpPr>
        <p:spPr bwMode="auto">
          <a:xfrm>
            <a:off x="5320934" y="8038680"/>
            <a:ext cx="97975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5" name="Line 59"/>
          <p:cNvSpPr>
            <a:spLocks noChangeShapeType="1"/>
          </p:cNvSpPr>
          <p:nvPr/>
        </p:nvSpPr>
        <p:spPr bwMode="auto">
          <a:xfrm>
            <a:off x="749491" y="7821968"/>
            <a:ext cx="87139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6" name="Text Box 60"/>
          <p:cNvSpPr txBox="1">
            <a:spLocks noChangeArrowheads="1"/>
          </p:cNvSpPr>
          <p:nvPr/>
        </p:nvSpPr>
        <p:spPr bwMode="auto">
          <a:xfrm>
            <a:off x="8194733" y="6156000"/>
            <a:ext cx="776581" cy="781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1700">
                <a:solidFill>
                  <a:srgbClr val="17375E"/>
                </a:solidFill>
              </a:rPr>
              <a:t>To</a:t>
            </a:r>
          </a:p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1700">
                <a:solidFill>
                  <a:srgbClr val="17375E"/>
                </a:solidFill>
              </a:rPr>
              <a:t>HPSS</a:t>
            </a:r>
          </a:p>
        </p:txBody>
      </p:sp>
      <p:sp>
        <p:nvSpPr>
          <p:cNvPr id="177" name="Text Box 61"/>
          <p:cNvSpPr txBox="1">
            <a:spLocks noChangeArrowheads="1"/>
          </p:cNvSpPr>
          <p:nvPr/>
        </p:nvSpPr>
        <p:spPr bwMode="auto">
          <a:xfrm>
            <a:off x="2453906" y="4124330"/>
            <a:ext cx="1480306" cy="45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1700">
                <a:solidFill>
                  <a:srgbClr val="17375E"/>
                </a:solidFill>
              </a:rPr>
              <a:t>Event Builder</a:t>
            </a:r>
          </a:p>
        </p:txBody>
      </p:sp>
      <p:sp>
        <p:nvSpPr>
          <p:cNvPr id="178" name="Rectangle 62"/>
          <p:cNvSpPr>
            <a:spLocks noChangeArrowheads="1"/>
          </p:cNvSpPr>
          <p:nvPr/>
        </p:nvSpPr>
        <p:spPr bwMode="auto">
          <a:xfrm>
            <a:off x="5959806" y="2158349"/>
            <a:ext cx="5959806" cy="1550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27980" tIns="66550" rIns="127980" bIns="66550" anchor="ctr">
            <a:spAutoFit/>
          </a:bodyPr>
          <a:lstStyle/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The compression is handled in the “Assembly and Trigger Processors” (ATP’s) and can so be distributed over many CPU’s -- that was the breakthrough</a:t>
            </a:r>
          </a:p>
        </p:txBody>
      </p:sp>
      <p:sp>
        <p:nvSpPr>
          <p:cNvPr id="179" name="Line 63"/>
          <p:cNvSpPr>
            <a:spLocks noChangeShapeType="1"/>
          </p:cNvSpPr>
          <p:nvPr/>
        </p:nvSpPr>
        <p:spPr bwMode="auto">
          <a:xfrm flipH="1">
            <a:off x="5600864" y="3682965"/>
            <a:ext cx="1334183" cy="1120846"/>
          </a:xfrm>
          <a:prstGeom prst="line">
            <a:avLst/>
          </a:prstGeom>
          <a:noFill/>
          <a:ln w="38160">
            <a:solidFill>
              <a:srgbClr val="CC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grpSp>
        <p:nvGrpSpPr>
          <p:cNvPr id="180" name="Group 64"/>
          <p:cNvGrpSpPr>
            <a:grpSpLocks/>
          </p:cNvGrpSpPr>
          <p:nvPr/>
        </p:nvGrpSpPr>
        <p:grpSpPr bwMode="auto">
          <a:xfrm>
            <a:off x="6318749" y="4255260"/>
            <a:ext cx="1821804" cy="582412"/>
            <a:chOff x="2943" y="1930"/>
            <a:chExt cx="807" cy="258"/>
          </a:xfrm>
        </p:grpSpPr>
        <p:sp>
          <p:nvSpPr>
            <p:cNvPr id="181" name="Rectangle 65"/>
            <p:cNvSpPr>
              <a:spLocks noChangeArrowheads="1"/>
            </p:cNvSpPr>
            <p:nvPr/>
          </p:nvSpPr>
          <p:spPr bwMode="auto">
            <a:xfrm>
              <a:off x="2943" y="1930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82" name="Line 66"/>
            <p:cNvSpPr>
              <a:spLocks noChangeShapeType="1"/>
            </p:cNvSpPr>
            <p:nvPr/>
          </p:nvSpPr>
          <p:spPr bwMode="auto">
            <a:xfrm>
              <a:off x="3462" y="2060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83" name="Group 67"/>
          <p:cNvGrpSpPr>
            <a:grpSpLocks/>
          </p:cNvGrpSpPr>
          <p:nvPr/>
        </p:nvGrpSpPr>
        <p:grpSpPr bwMode="auto">
          <a:xfrm>
            <a:off x="6318749" y="4882821"/>
            <a:ext cx="1821804" cy="582412"/>
            <a:chOff x="2943" y="2208"/>
            <a:chExt cx="807" cy="258"/>
          </a:xfrm>
        </p:grpSpPr>
        <p:sp>
          <p:nvSpPr>
            <p:cNvPr id="184" name="Rectangle 68"/>
            <p:cNvSpPr>
              <a:spLocks noChangeArrowheads="1"/>
            </p:cNvSpPr>
            <p:nvPr/>
          </p:nvSpPr>
          <p:spPr bwMode="auto">
            <a:xfrm>
              <a:off x="2943" y="2208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85" name="Line 69"/>
            <p:cNvSpPr>
              <a:spLocks noChangeShapeType="1"/>
            </p:cNvSpPr>
            <p:nvPr/>
          </p:nvSpPr>
          <p:spPr bwMode="auto">
            <a:xfrm>
              <a:off x="3462" y="2338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86" name="Group 70"/>
          <p:cNvGrpSpPr>
            <a:grpSpLocks/>
          </p:cNvGrpSpPr>
          <p:nvPr/>
        </p:nvGrpSpPr>
        <p:grpSpPr bwMode="auto">
          <a:xfrm>
            <a:off x="6318749" y="5508124"/>
            <a:ext cx="1821804" cy="582412"/>
            <a:chOff x="2943" y="2485"/>
            <a:chExt cx="807" cy="258"/>
          </a:xfrm>
        </p:grpSpPr>
        <p:sp>
          <p:nvSpPr>
            <p:cNvPr id="187" name="Rectangle 71"/>
            <p:cNvSpPr>
              <a:spLocks noChangeArrowheads="1"/>
            </p:cNvSpPr>
            <p:nvPr/>
          </p:nvSpPr>
          <p:spPr bwMode="auto">
            <a:xfrm>
              <a:off x="2943" y="2485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88" name="Line 72"/>
            <p:cNvSpPr>
              <a:spLocks noChangeShapeType="1"/>
            </p:cNvSpPr>
            <p:nvPr/>
          </p:nvSpPr>
          <p:spPr bwMode="auto">
            <a:xfrm>
              <a:off x="3462" y="2615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89" name="Group 73"/>
          <p:cNvGrpSpPr>
            <a:grpSpLocks/>
          </p:cNvGrpSpPr>
          <p:nvPr/>
        </p:nvGrpSpPr>
        <p:grpSpPr bwMode="auto">
          <a:xfrm>
            <a:off x="6318749" y="6133426"/>
            <a:ext cx="1821804" cy="582412"/>
            <a:chOff x="2943" y="2762"/>
            <a:chExt cx="807" cy="258"/>
          </a:xfrm>
        </p:grpSpPr>
        <p:sp>
          <p:nvSpPr>
            <p:cNvPr id="190" name="Rectangle 74"/>
            <p:cNvSpPr>
              <a:spLocks noChangeArrowheads="1"/>
            </p:cNvSpPr>
            <p:nvPr/>
          </p:nvSpPr>
          <p:spPr bwMode="auto">
            <a:xfrm>
              <a:off x="2943" y="2762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91" name="Line 75"/>
            <p:cNvSpPr>
              <a:spLocks noChangeShapeType="1"/>
            </p:cNvSpPr>
            <p:nvPr/>
          </p:nvSpPr>
          <p:spPr bwMode="auto">
            <a:xfrm>
              <a:off x="3462" y="2892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92" name="Group 76"/>
          <p:cNvGrpSpPr>
            <a:grpSpLocks/>
          </p:cNvGrpSpPr>
          <p:nvPr/>
        </p:nvGrpSpPr>
        <p:grpSpPr bwMode="auto">
          <a:xfrm>
            <a:off x="6318749" y="6758728"/>
            <a:ext cx="1821804" cy="584669"/>
            <a:chOff x="2943" y="3039"/>
            <a:chExt cx="807" cy="259"/>
          </a:xfrm>
        </p:grpSpPr>
        <p:sp>
          <p:nvSpPr>
            <p:cNvPr id="193" name="Rectangle 77"/>
            <p:cNvSpPr>
              <a:spLocks noChangeArrowheads="1"/>
            </p:cNvSpPr>
            <p:nvPr/>
          </p:nvSpPr>
          <p:spPr bwMode="auto">
            <a:xfrm>
              <a:off x="2943" y="3039"/>
              <a:ext cx="529" cy="259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94" name="Line 78"/>
            <p:cNvSpPr>
              <a:spLocks noChangeShapeType="1"/>
            </p:cNvSpPr>
            <p:nvPr/>
          </p:nvSpPr>
          <p:spPr bwMode="auto">
            <a:xfrm>
              <a:off x="3462" y="3170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95" name="Group 79"/>
          <p:cNvGrpSpPr>
            <a:grpSpLocks/>
          </p:cNvGrpSpPr>
          <p:nvPr/>
        </p:nvGrpSpPr>
        <p:grpSpPr bwMode="auto">
          <a:xfrm>
            <a:off x="6318749" y="7386289"/>
            <a:ext cx="1821804" cy="582412"/>
            <a:chOff x="2943" y="3317"/>
            <a:chExt cx="807" cy="258"/>
          </a:xfrm>
        </p:grpSpPr>
        <p:sp>
          <p:nvSpPr>
            <p:cNvPr id="196" name="Rectangle 80"/>
            <p:cNvSpPr>
              <a:spLocks noChangeArrowheads="1"/>
            </p:cNvSpPr>
            <p:nvPr/>
          </p:nvSpPr>
          <p:spPr bwMode="auto">
            <a:xfrm>
              <a:off x="2943" y="3317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97" name="Line 81"/>
            <p:cNvSpPr>
              <a:spLocks noChangeShapeType="1"/>
            </p:cNvSpPr>
            <p:nvPr/>
          </p:nvSpPr>
          <p:spPr bwMode="auto">
            <a:xfrm>
              <a:off x="3462" y="3447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sp>
        <p:nvSpPr>
          <p:cNvPr id="198" name="Rectangle 82"/>
          <p:cNvSpPr>
            <a:spLocks noChangeArrowheads="1"/>
          </p:cNvSpPr>
          <p:nvPr/>
        </p:nvSpPr>
        <p:spPr bwMode="auto">
          <a:xfrm>
            <a:off x="433441" y="2465500"/>
            <a:ext cx="3359163" cy="1550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6550" rIns="127980" bIns="66550" anchor="ctr">
            <a:spAutoFit/>
          </a:bodyPr>
          <a:lstStyle/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The Event builder has to cope with the uncompressed data flow, e.g. 1200MB/s … 2500MB/s</a:t>
            </a:r>
          </a:p>
        </p:txBody>
      </p:sp>
      <p:sp>
        <p:nvSpPr>
          <p:cNvPr id="199" name="Rectangle 83"/>
          <p:cNvSpPr>
            <a:spLocks noChangeArrowheads="1"/>
          </p:cNvSpPr>
          <p:nvPr/>
        </p:nvSpPr>
        <p:spPr bwMode="auto">
          <a:xfrm>
            <a:off x="9102249" y="4646711"/>
            <a:ext cx="3359163" cy="225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6550" rIns="127980" bIns="66550" anchor="ctr">
            <a:spAutoFit/>
          </a:bodyPr>
          <a:lstStyle/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The buffer boxes and storage system see the compressed data stream, 700MB/s … 1300MB/s</a:t>
            </a:r>
          </a:p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endParaRPr lang="en-GB" sz="2300" b="1" dirty="0">
              <a:solidFill>
                <a:srgbClr val="17375E"/>
              </a:solidFill>
              <a:latin typeface="Arial Narrow" charset="0"/>
            </a:endParaRPr>
          </a:p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endParaRPr lang="en-GB" sz="2300" b="1" dirty="0">
              <a:solidFill>
                <a:srgbClr val="17375E"/>
              </a:solidFill>
              <a:latin typeface="Arial Narrow" charset="0"/>
            </a:endParaRPr>
          </a:p>
        </p:txBody>
      </p:sp>
      <p:sp>
        <p:nvSpPr>
          <p:cNvPr id="200" name="Line 84"/>
          <p:cNvSpPr>
            <a:spLocks noChangeShapeType="1"/>
          </p:cNvSpPr>
          <p:nvPr/>
        </p:nvSpPr>
        <p:spPr bwMode="auto">
          <a:xfrm flipH="1">
            <a:off x="4733983" y="3791320"/>
            <a:ext cx="1550903" cy="1337557"/>
          </a:xfrm>
          <a:prstGeom prst="line">
            <a:avLst/>
          </a:prstGeom>
          <a:noFill/>
          <a:ln w="38160">
            <a:solidFill>
              <a:srgbClr val="CC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grpSp>
        <p:nvGrpSpPr>
          <p:cNvPr id="201" name="Group 85"/>
          <p:cNvGrpSpPr>
            <a:grpSpLocks/>
          </p:cNvGrpSpPr>
          <p:nvPr/>
        </p:nvGrpSpPr>
        <p:grpSpPr bwMode="auto">
          <a:xfrm>
            <a:off x="6318749" y="8027394"/>
            <a:ext cx="1821804" cy="582412"/>
            <a:chOff x="2943" y="3601"/>
            <a:chExt cx="807" cy="258"/>
          </a:xfrm>
        </p:grpSpPr>
        <p:sp>
          <p:nvSpPr>
            <p:cNvPr id="202" name="Rectangle 86"/>
            <p:cNvSpPr>
              <a:spLocks noChangeArrowheads="1"/>
            </p:cNvSpPr>
            <p:nvPr/>
          </p:nvSpPr>
          <p:spPr bwMode="auto">
            <a:xfrm>
              <a:off x="2943" y="3601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203" name="Line 87"/>
            <p:cNvSpPr>
              <a:spLocks noChangeShapeType="1"/>
            </p:cNvSpPr>
            <p:nvPr/>
          </p:nvSpPr>
          <p:spPr bwMode="auto">
            <a:xfrm>
              <a:off x="3462" y="3731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sp>
        <p:nvSpPr>
          <p:cNvPr id="205" name="Rectangle 204"/>
          <p:cNvSpPr/>
          <p:nvPr/>
        </p:nvSpPr>
        <p:spPr>
          <a:xfrm>
            <a:off x="8888882" y="7246005"/>
            <a:ext cx="2818772" cy="962295"/>
          </a:xfrm>
          <a:prstGeom prst="rect">
            <a:avLst/>
          </a:prstGeom>
        </p:spPr>
        <p:txBody>
          <a:bodyPr wrap="none" lIns="130028" tIns="65014" rIns="130028" bIns="65014">
            <a:spAutoFit/>
          </a:bodyPr>
          <a:lstStyle/>
          <a:p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Current compression levels:</a:t>
            </a:r>
          </a:p>
          <a:p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100G become ~55G</a:t>
            </a:r>
          </a:p>
          <a:p>
            <a:r>
              <a:rPr lang="en-GB" sz="1800" dirty="0" smtClean="0">
                <a:sym typeface="Wingdings"/>
              </a:rPr>
              <a:t> 45%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21027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Data Rates (Run14)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3B98FBB-2986-4F4F-A263-BF00A6B29FBD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33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27654" name="Picture 8" descr="sPHENI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051" y="47406"/>
            <a:ext cx="1546390" cy="44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run1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6" y="1751806"/>
            <a:ext cx="10531806" cy="6519424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1775764" y="6933406"/>
            <a:ext cx="2058842" cy="0"/>
          </a:xfrm>
          <a:prstGeom prst="straightConnector1">
            <a:avLst/>
          </a:prstGeom>
          <a:ln w="38100" cmpd="sng"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58206" y="6323806"/>
            <a:ext cx="1264546" cy="654518"/>
          </a:xfrm>
          <a:prstGeom prst="rect">
            <a:avLst/>
          </a:prstGeom>
          <a:noFill/>
        </p:spPr>
        <p:txBody>
          <a:bodyPr wrap="none" lIns="130028" tIns="65014" rIns="130028" bIns="65014" rtlCol="0">
            <a:spAutoFit/>
          </a:bodyPr>
          <a:lstStyle/>
          <a:p>
            <a:r>
              <a:rPr lang="en-US" sz="3400" dirty="0"/>
              <a:t>Store</a:t>
            </a:r>
          </a:p>
        </p:txBody>
      </p:sp>
      <p:pic>
        <p:nvPicPr>
          <p:cNvPr id="11" name="Picture 20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206" y="6704806"/>
            <a:ext cx="5006975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845006" y="7390606"/>
            <a:ext cx="10026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2007</a:t>
            </a:r>
            <a:endParaRPr lang="en-US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840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 Trigger Electronics &amp; Timing system</a:t>
            </a:r>
            <a:endParaRPr lang="en-US" sz="6800" dirty="0">
              <a:latin typeface="+mn-lt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8200F215-6E88-1142-9240-DD5B0914B976}" type="slidenum">
              <a:rPr lang="en-US" sz="1700">
                <a:solidFill>
                  <a:srgbClr val="000000"/>
                </a:solidFill>
                <a:ea typeface="MS PGothic" charset="0"/>
                <a:cs typeface="MS PGothic" charset="0"/>
              </a:rPr>
              <a:pPr eaLnBrk="1" hangingPunct="1"/>
              <a:t>34</a:t>
            </a:fld>
            <a:endParaRPr lang="en-US" sz="1700">
              <a:solidFill>
                <a:srgbClr val="000000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13574" b="-12"/>
          <a:stretch/>
        </p:blipFill>
        <p:spPr>
          <a:xfrm>
            <a:off x="2004776" y="2124718"/>
            <a:ext cx="10059430" cy="57992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1270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Oval 9"/>
          <p:cNvSpPr/>
          <p:nvPr/>
        </p:nvSpPr>
        <p:spPr>
          <a:xfrm>
            <a:off x="6109733" y="5496795"/>
            <a:ext cx="2600643" cy="2275470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536284" y="3976502"/>
            <a:ext cx="2383922" cy="111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Trigger interface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197325" y="4358006"/>
            <a:ext cx="1408681" cy="216711"/>
          </a:xfrm>
          <a:prstGeom prst="straightConnector1">
            <a:avLst/>
          </a:prstGeom>
          <a:ln w="38100" cmpd="sng"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8710376" y="7094185"/>
            <a:ext cx="541801" cy="325067"/>
          </a:xfrm>
          <a:prstGeom prst="straightConnector1">
            <a:avLst/>
          </a:prstGeom>
          <a:ln w="38100" cmpd="sng"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2" name="Rectangle 18"/>
          <p:cNvSpPr>
            <a:spLocks noChangeArrowheads="1"/>
          </p:cNvSpPr>
          <p:nvPr/>
        </p:nvSpPr>
        <p:spPr bwMode="auto">
          <a:xfrm>
            <a:off x="9252177" y="6552406"/>
            <a:ext cx="2383922" cy="144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Front-end modules aka “Digitizers”</a:t>
            </a:r>
          </a:p>
        </p:txBody>
      </p:sp>
      <p:sp>
        <p:nvSpPr>
          <p:cNvPr id="22" name="Oval 21"/>
          <p:cNvSpPr/>
          <p:nvPr/>
        </p:nvSpPr>
        <p:spPr>
          <a:xfrm>
            <a:off x="3623814" y="3707871"/>
            <a:ext cx="1733762" cy="1083557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40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4515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Local-Level 1 (LL1) Boards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9D593BD-42C4-0748-8470-4DD2F5673EF8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35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1511" name="Content Placeholder 2"/>
          <p:cNvSpPr>
            <a:spLocks noGrp="1"/>
          </p:cNvSpPr>
          <p:nvPr>
            <p:ph idx="1"/>
          </p:nvPr>
        </p:nvSpPr>
        <p:spPr>
          <a:xfrm>
            <a:off x="650161" y="2285206"/>
            <a:ext cx="11702892" cy="3684094"/>
          </a:xfrm>
        </p:spPr>
        <p:txBody>
          <a:bodyPr/>
          <a:lstStyle/>
          <a:p>
            <a:pPr marL="457200" indent="-457200" eaLnBrk="1" hangingPunct="1">
              <a:spcBef>
                <a:spcPts val="1200"/>
              </a:spcBef>
              <a:buFont typeface="Arial"/>
              <a:buChar char="•"/>
            </a:pPr>
            <a:r>
              <a:rPr lang="en-US" sz="3400" dirty="0">
                <a:latin typeface="Calibri" charset="0"/>
              </a:rPr>
              <a:t>LL1’s generate a trigger signal from trigger primitives generated in the front-</a:t>
            </a:r>
            <a:r>
              <a:rPr lang="en-US" sz="3400" dirty="0" smtClean="0">
                <a:latin typeface="Calibri" charset="0"/>
              </a:rPr>
              <a:t>end for a given detector</a:t>
            </a:r>
            <a:endParaRPr lang="en-US" sz="3400" dirty="0">
              <a:latin typeface="Calibri" charset="0"/>
            </a:endParaRPr>
          </a:p>
          <a:p>
            <a:pPr marL="457200" indent="-457200" eaLnBrk="1" hangingPunct="1">
              <a:spcBef>
                <a:spcPts val="1200"/>
              </a:spcBef>
              <a:buFont typeface="Arial"/>
              <a:buChar char="•"/>
            </a:pPr>
            <a:r>
              <a:rPr lang="en-US" sz="3400" dirty="0">
                <a:latin typeface="Calibri" charset="0"/>
              </a:rPr>
              <a:t>new LL1 boards for calorimeter triggers</a:t>
            </a:r>
          </a:p>
          <a:p>
            <a:pPr marL="457200" indent="-457200" eaLnBrk="1" hangingPunct="1">
              <a:spcBef>
                <a:spcPts val="1200"/>
              </a:spcBef>
              <a:buFont typeface="Arial"/>
              <a:buChar char="•"/>
            </a:pPr>
            <a:r>
              <a:rPr lang="en-US" sz="3400" dirty="0" smtClean="0">
                <a:latin typeface="Calibri" charset="0"/>
              </a:rPr>
              <a:t>Potential </a:t>
            </a:r>
            <a:r>
              <a:rPr lang="en-US" sz="3400" dirty="0">
                <a:latin typeface="Calibri" charset="0"/>
              </a:rPr>
              <a:t>new triggers for </a:t>
            </a:r>
            <a:r>
              <a:rPr lang="en-US" sz="3400" dirty="0" err="1">
                <a:latin typeface="Calibri" charset="0"/>
              </a:rPr>
              <a:t>p+p</a:t>
            </a:r>
            <a:r>
              <a:rPr lang="en-US" sz="3400" dirty="0">
                <a:latin typeface="Calibri" charset="0"/>
              </a:rPr>
              <a:t>, </a:t>
            </a:r>
            <a:r>
              <a:rPr lang="en-US" sz="3400" dirty="0" err="1">
                <a:latin typeface="Calibri" charset="0"/>
              </a:rPr>
              <a:t>p+A</a:t>
            </a:r>
            <a:r>
              <a:rPr lang="en-US" sz="3400" dirty="0">
                <a:latin typeface="Calibri" charset="0"/>
              </a:rPr>
              <a:t> need LL1 boards. </a:t>
            </a:r>
          </a:p>
        </p:txBody>
      </p:sp>
    </p:spTree>
    <p:extLst>
      <p:ext uri="{BB962C8B-B14F-4D97-AF65-F5344CB8AC3E}">
        <p14:creationId xmlns:p14="http://schemas.microsoft.com/office/powerpoint/2010/main" val="2234749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Trigger &amp; Timing system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E4151DDC-C89D-4740-822F-DA45477E6E75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36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grpSp>
        <p:nvGrpSpPr>
          <p:cNvPr id="22535" name="Group 57"/>
          <p:cNvGrpSpPr>
            <a:grpSpLocks/>
          </p:cNvGrpSpPr>
          <p:nvPr/>
        </p:nvGrpSpPr>
        <p:grpSpPr bwMode="auto">
          <a:xfrm>
            <a:off x="799155" y="2285206"/>
            <a:ext cx="11630653" cy="6961854"/>
            <a:chOff x="584314" y="1580803"/>
            <a:chExt cx="8178929" cy="4896197"/>
          </a:xfrm>
        </p:grpSpPr>
        <p:sp>
          <p:nvSpPr>
            <p:cNvPr id="16" name="Rectangle 15"/>
            <p:cNvSpPr/>
            <p:nvPr/>
          </p:nvSpPr>
          <p:spPr>
            <a:xfrm rot="16200000">
              <a:off x="-134887" y="4468683"/>
              <a:ext cx="1895609" cy="457207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Detector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 rot="16200000">
              <a:off x="825566" y="4444872"/>
              <a:ext cx="1905135" cy="571509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Analog Front End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 rot="16200000">
              <a:off x="1541540" y="4436932"/>
              <a:ext cx="1905135" cy="511183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Digital Front End</a:t>
              </a: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603787" y="1580803"/>
              <a:ext cx="1143018" cy="49533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Trigger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030410" y="3924119"/>
              <a:ext cx="4619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030410" y="5354558"/>
              <a:ext cx="4619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1924186" y="3919357"/>
              <a:ext cx="331793" cy="47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905136" y="5324393"/>
              <a:ext cx="33179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471882" y="1828471"/>
              <a:ext cx="22225" cy="19114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endCxn id="21" idx="1"/>
            </p:cNvCxnSpPr>
            <p:nvPr/>
          </p:nvCxnSpPr>
          <p:spPr>
            <a:xfrm flipV="1">
              <a:off x="2494108" y="1828471"/>
              <a:ext cx="1109679" cy="206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5321489" y="1580803"/>
              <a:ext cx="990615" cy="4953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GL1</a:t>
              </a:r>
            </a:p>
          </p:txBody>
        </p:sp>
        <p:cxnSp>
          <p:nvCxnSpPr>
            <p:cNvPr id="30" name="Straight Arrow Connector 29"/>
            <p:cNvCxnSpPr>
              <a:stCxn id="21" idx="3"/>
              <a:endCxn id="29" idx="1"/>
            </p:cNvCxnSpPr>
            <p:nvPr/>
          </p:nvCxnSpPr>
          <p:spPr>
            <a:xfrm>
              <a:off x="4746805" y="1828471"/>
              <a:ext cx="57468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5321489" y="2660380"/>
              <a:ext cx="990615" cy="4969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GTM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2644922" y="2908047"/>
              <a:ext cx="0" cy="7890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31" idx="1"/>
            </p:cNvCxnSpPr>
            <p:nvPr/>
          </p:nvCxnSpPr>
          <p:spPr>
            <a:xfrm flipH="1" flipV="1">
              <a:off x="2632222" y="2908047"/>
              <a:ext cx="268926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51" name="TextBox 73"/>
            <p:cNvSpPr txBox="1">
              <a:spLocks noChangeArrowheads="1"/>
            </p:cNvSpPr>
            <p:nvPr/>
          </p:nvSpPr>
          <p:spPr bwMode="auto">
            <a:xfrm>
              <a:off x="2707477" y="2569109"/>
              <a:ext cx="2622952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Clock/Trigger/Mode Bits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5562793" y="2076138"/>
              <a:ext cx="0" cy="5842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6096201" y="2076138"/>
              <a:ext cx="0" cy="5842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54" name="TextBox 76"/>
            <p:cNvSpPr txBox="1">
              <a:spLocks noChangeArrowheads="1"/>
            </p:cNvSpPr>
            <p:nvPr/>
          </p:nvSpPr>
          <p:spPr bwMode="auto">
            <a:xfrm rot="16200000">
              <a:off x="1339030" y="2580628"/>
              <a:ext cx="1940243" cy="346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Trigger</a:t>
              </a:r>
              <a:r>
                <a:rPr lang="en-US">
                  <a:latin typeface="Arial" charset="0"/>
                </a:rPr>
                <a:t> </a:t>
              </a:r>
              <a:r>
                <a:rPr lang="en-US" sz="2600">
                  <a:latin typeface="Arial" charset="0"/>
                </a:rPr>
                <a:t>Primitives</a:t>
              </a:r>
            </a:p>
          </p:txBody>
        </p:sp>
        <p:sp>
          <p:nvSpPr>
            <p:cNvPr id="22555" name="TextBox 77"/>
            <p:cNvSpPr txBox="1">
              <a:spLocks noChangeArrowheads="1"/>
            </p:cNvSpPr>
            <p:nvPr/>
          </p:nvSpPr>
          <p:spPr bwMode="auto">
            <a:xfrm>
              <a:off x="5148073" y="2184115"/>
              <a:ext cx="390665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L1</a:t>
              </a:r>
            </a:p>
          </p:txBody>
        </p:sp>
        <p:sp>
          <p:nvSpPr>
            <p:cNvPr id="22556" name="TextBox 78"/>
            <p:cNvSpPr txBox="1">
              <a:spLocks noChangeArrowheads="1"/>
            </p:cNvSpPr>
            <p:nvPr/>
          </p:nvSpPr>
          <p:spPr bwMode="auto">
            <a:xfrm>
              <a:off x="6077989" y="2184115"/>
              <a:ext cx="651125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Busy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467823" y="1580803"/>
              <a:ext cx="990615" cy="4953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MTM</a:t>
              </a:r>
            </a:p>
          </p:txBody>
        </p:sp>
        <p:cxnSp>
          <p:nvCxnSpPr>
            <p:cNvPr id="41" name="Straight Arrow Connector 40"/>
            <p:cNvCxnSpPr>
              <a:stCxn id="40" idx="1"/>
              <a:endCxn id="29" idx="3"/>
            </p:cNvCxnSpPr>
            <p:nvPr/>
          </p:nvCxnSpPr>
          <p:spPr>
            <a:xfrm flipH="1">
              <a:off x="6312105" y="1828471"/>
              <a:ext cx="115571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6889964" y="1849110"/>
              <a:ext cx="0" cy="10589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endCxn id="31" idx="3"/>
            </p:cNvCxnSpPr>
            <p:nvPr/>
          </p:nvCxnSpPr>
          <p:spPr>
            <a:xfrm flipH="1">
              <a:off x="6312105" y="2908047"/>
              <a:ext cx="57785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3608550" y="3870140"/>
              <a:ext cx="950927" cy="4143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DCM-2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608550" y="5132293"/>
              <a:ext cx="950927" cy="4143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DCM-2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2644922" y="4078118"/>
              <a:ext cx="9763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endCxn id="45" idx="1"/>
            </p:cNvCxnSpPr>
            <p:nvPr/>
          </p:nvCxnSpPr>
          <p:spPr>
            <a:xfrm>
              <a:off x="2679848" y="5338682"/>
              <a:ext cx="92870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5321489" y="3870140"/>
              <a:ext cx="990615" cy="4143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SEB</a:t>
              </a:r>
            </a:p>
          </p:txBody>
        </p:sp>
        <p:cxnSp>
          <p:nvCxnSpPr>
            <p:cNvPr id="49" name="Straight Arrow Connector 48"/>
            <p:cNvCxnSpPr>
              <a:stCxn id="44" idx="3"/>
              <a:endCxn id="48" idx="1"/>
            </p:cNvCxnSpPr>
            <p:nvPr/>
          </p:nvCxnSpPr>
          <p:spPr>
            <a:xfrm flipV="1">
              <a:off x="4559477" y="4078118"/>
              <a:ext cx="762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4910321" y="4078118"/>
              <a:ext cx="0" cy="12605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68" name="TextBox 90"/>
            <p:cNvSpPr txBox="1">
              <a:spLocks noChangeArrowheads="1"/>
            </p:cNvSpPr>
            <p:nvPr/>
          </p:nvSpPr>
          <p:spPr bwMode="auto">
            <a:xfrm rot="16200000">
              <a:off x="1259210" y="4461278"/>
              <a:ext cx="129874" cy="346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endParaRPr lang="en-US" sz="2600">
                <a:latin typeface="Arial" charset="0"/>
              </a:endParaRPr>
            </a:p>
          </p:txBody>
        </p:sp>
        <p:cxnSp>
          <p:nvCxnSpPr>
            <p:cNvPr id="52" name="Straight Connector 51"/>
            <p:cNvCxnSpPr>
              <a:endCxn id="45" idx="3"/>
            </p:cNvCxnSpPr>
            <p:nvPr/>
          </p:nvCxnSpPr>
          <p:spPr>
            <a:xfrm flipH="1">
              <a:off x="4559477" y="5338682"/>
              <a:ext cx="3159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>
              <a:off x="6699461" y="3697091"/>
              <a:ext cx="1263670" cy="7604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Event</a:t>
              </a:r>
            </a:p>
            <a:p>
              <a:pPr algn="ctr">
                <a:defRPr/>
              </a:pPr>
              <a:r>
                <a:rPr lang="en-US" dirty="0"/>
                <a:t>Builder</a:t>
              </a:r>
            </a:p>
          </p:txBody>
        </p:sp>
        <p:cxnSp>
          <p:nvCxnSpPr>
            <p:cNvPr id="54" name="Straight Arrow Connector 53"/>
            <p:cNvCxnSpPr>
              <a:stCxn id="48" idx="3"/>
              <a:endCxn id="53" idx="1"/>
            </p:cNvCxnSpPr>
            <p:nvPr/>
          </p:nvCxnSpPr>
          <p:spPr>
            <a:xfrm flipV="1">
              <a:off x="6312105" y="4078118"/>
              <a:ext cx="3873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6699461" y="4692524"/>
              <a:ext cx="1292245" cy="4397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Monitoring</a:t>
              </a:r>
            </a:p>
          </p:txBody>
        </p:sp>
        <p:cxnSp>
          <p:nvCxnSpPr>
            <p:cNvPr id="56" name="Straight Connector 55"/>
            <p:cNvCxnSpPr>
              <a:stCxn id="44" idx="2"/>
              <a:endCxn id="45" idx="0"/>
            </p:cNvCxnSpPr>
            <p:nvPr/>
          </p:nvCxnSpPr>
          <p:spPr>
            <a:xfrm>
              <a:off x="4083220" y="4284508"/>
              <a:ext cx="0" cy="84778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53" idx="2"/>
              <a:endCxn id="55" idx="0"/>
            </p:cNvCxnSpPr>
            <p:nvPr/>
          </p:nvCxnSpPr>
          <p:spPr>
            <a:xfrm>
              <a:off x="7331295" y="4457557"/>
              <a:ext cx="14288" cy="23496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7855179" y="3993974"/>
              <a:ext cx="9080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76" name="TextBox 100"/>
            <p:cNvSpPr txBox="1">
              <a:spLocks noChangeArrowheads="1"/>
            </p:cNvSpPr>
            <p:nvPr/>
          </p:nvSpPr>
          <p:spPr bwMode="auto">
            <a:xfrm>
              <a:off x="7962900" y="4053147"/>
              <a:ext cx="768361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HPSS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H="1">
              <a:off x="7963130" y="2379373"/>
              <a:ext cx="80011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endCxn id="40" idx="2"/>
            </p:cNvCxnSpPr>
            <p:nvPr/>
          </p:nvCxnSpPr>
          <p:spPr>
            <a:xfrm flipV="1">
              <a:off x="7963130" y="2076138"/>
              <a:ext cx="0" cy="3032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79" name="TextBox 103"/>
            <p:cNvSpPr txBox="1">
              <a:spLocks noChangeArrowheads="1"/>
            </p:cNvSpPr>
            <p:nvPr/>
          </p:nvSpPr>
          <p:spPr bwMode="auto">
            <a:xfrm>
              <a:off x="7991995" y="2337600"/>
              <a:ext cx="716154" cy="62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RHIC</a:t>
              </a:r>
            </a:p>
            <a:p>
              <a:pPr eaLnBrk="1" hangingPunct="1"/>
              <a:r>
                <a:rPr lang="en-US" sz="2600">
                  <a:latin typeface="Arial" charset="0"/>
                </a:rPr>
                <a:t>Clock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2846538" y="1580803"/>
              <a:ext cx="0" cy="4896197"/>
            </a:xfrm>
            <a:prstGeom prst="line">
              <a:avLst/>
            </a:prstGeom>
            <a:ln w="15875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2846538" y="6019768"/>
              <a:ext cx="762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82" name="TextBox 106"/>
            <p:cNvSpPr txBox="1">
              <a:spLocks noChangeArrowheads="1"/>
            </p:cNvSpPr>
            <p:nvPr/>
          </p:nvSpPr>
          <p:spPr bwMode="auto">
            <a:xfrm>
              <a:off x="3608675" y="5744095"/>
              <a:ext cx="1806336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Counting</a:t>
              </a:r>
              <a:r>
                <a:rPr lang="en-US">
                  <a:latin typeface="Arial" charset="0"/>
                </a:rPr>
                <a:t> </a:t>
              </a:r>
              <a:r>
                <a:rPr lang="en-US" sz="2600">
                  <a:latin typeface="Arial" charset="0"/>
                </a:rPr>
                <a:t>House</a:t>
              </a: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flipH="1">
              <a:off x="2071826" y="6019768"/>
              <a:ext cx="7747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84" name="TextBox 108"/>
            <p:cNvSpPr txBox="1">
              <a:spLocks noChangeArrowheads="1"/>
            </p:cNvSpPr>
            <p:nvPr/>
          </p:nvSpPr>
          <p:spPr bwMode="auto">
            <a:xfrm>
              <a:off x="1696396" y="5835134"/>
              <a:ext cx="364333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IR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7120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4515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</a:t>
            </a:r>
            <a:r>
              <a:rPr lang="en-US" dirty="0" smtClean="0">
                <a:latin typeface="+mn-lt"/>
              </a:rPr>
              <a:t>Some envisioned performance plots 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9D593BD-42C4-0748-8470-4DD2F5673EF8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37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1511" name="Content Placeholder 2"/>
          <p:cNvSpPr>
            <a:spLocks noGrp="1"/>
          </p:cNvSpPr>
          <p:nvPr>
            <p:ph idx="1"/>
          </p:nvPr>
        </p:nvSpPr>
        <p:spPr>
          <a:xfrm>
            <a:off x="650161" y="2285206"/>
            <a:ext cx="4556045" cy="67818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The yield of hard processes in a typical RHIC year (22 weeks of running)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The lowest count in the plot </a:t>
            </a:r>
            <a:r>
              <a:rPr lang="en-US" sz="2800" dirty="0" err="1" smtClean="0">
                <a:latin typeface="Calibri" charset="0"/>
              </a:rPr>
              <a:t>correponds</a:t>
            </a:r>
            <a:r>
              <a:rPr lang="en-US" sz="2800" dirty="0" smtClean="0">
                <a:latin typeface="Calibri" charset="0"/>
              </a:rPr>
              <a:t> to 10 billion events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(We expect to get 20)</a:t>
            </a:r>
            <a:endParaRPr lang="en-US" sz="2800" dirty="0">
              <a:latin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449" y="1916112"/>
            <a:ext cx="7782957" cy="753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410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4515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</a:t>
            </a:r>
            <a:r>
              <a:rPr lang="en-US" dirty="0" smtClean="0">
                <a:latin typeface="+mn-lt"/>
              </a:rPr>
              <a:t>Statistical reach for some probes 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9D593BD-42C4-0748-8470-4DD2F5673EF8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38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2053"/>
          <a:stretch/>
        </p:blipFill>
        <p:spPr>
          <a:xfrm>
            <a:off x="4371054" y="2590006"/>
            <a:ext cx="8531352" cy="6172200"/>
          </a:xfrm>
          <a:prstGeom prst="rect">
            <a:avLst/>
          </a:prstGeom>
        </p:spPr>
      </p:pic>
      <p:sp>
        <p:nvSpPr>
          <p:cNvPr id="21511" name="Content Placeholder 2"/>
          <p:cNvSpPr>
            <a:spLocks noGrp="1"/>
          </p:cNvSpPr>
          <p:nvPr>
            <p:ph idx="1"/>
          </p:nvPr>
        </p:nvSpPr>
        <p:spPr>
          <a:xfrm>
            <a:off x="481806" y="2132806"/>
            <a:ext cx="4556045" cy="67818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The way PHENIX gets to high PT is through π0s 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That reaches to ~20GeV/c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In </a:t>
            </a:r>
            <a:r>
              <a:rPr lang="en-US" sz="2800" dirty="0" err="1" smtClean="0">
                <a:latin typeface="Calibri" charset="0"/>
              </a:rPr>
              <a:t>sPHENIX</a:t>
            </a:r>
            <a:r>
              <a:rPr lang="en-US" sz="2800" dirty="0" smtClean="0">
                <a:latin typeface="Calibri" charset="0"/>
              </a:rPr>
              <a:t>, we can get to </a:t>
            </a:r>
            <a:br>
              <a:rPr lang="en-US" sz="2800" dirty="0" smtClean="0">
                <a:latin typeface="Calibri" charset="0"/>
              </a:rPr>
            </a:br>
            <a:r>
              <a:rPr lang="en-US" sz="2800" dirty="0" smtClean="0">
                <a:latin typeface="Calibri" charset="0"/>
              </a:rPr>
              <a:t>4x that with jets</a:t>
            </a:r>
            <a:endParaRPr lang="en-US" sz="28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284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4515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</a:t>
            </a:r>
            <a:r>
              <a:rPr lang="en-US" dirty="0" err="1" smtClean="0">
                <a:latin typeface="+mn-lt"/>
              </a:rPr>
              <a:t>sPHENIX</a:t>
            </a:r>
            <a:r>
              <a:rPr lang="en-US" dirty="0" smtClean="0">
                <a:latin typeface="+mn-lt"/>
              </a:rPr>
              <a:t> – the Collaboration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9D593BD-42C4-0748-8470-4DD2F5673EF8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39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8" name="Picture 7" descr="12357172_10153716959730126_5743742449559670387_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437606"/>
            <a:ext cx="12750006" cy="522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49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RHIC and (s)PHENIX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406606" y="2476500"/>
            <a:ext cx="4419600" cy="37711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The Relativistic </a:t>
            </a:r>
            <a:r>
              <a:rPr lang="en-US" sz="2600" b="1" i="1" dirty="0" smtClean="0">
                <a:solidFill>
                  <a:srgbClr val="606060"/>
                </a:solidFill>
                <a:latin typeface="Arial Narrow" charset="0"/>
              </a:rPr>
              <a:t>Heavy Ion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Collider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Huge variety of ions possible - Au, Cu, </a:t>
            </a:r>
            <a:r>
              <a:rPr lang="en-US" sz="2600" baseline="30000" dirty="0" smtClean="0">
                <a:solidFill>
                  <a:srgbClr val="606060"/>
                </a:solidFill>
                <a:latin typeface="Arial Narrow" charset="0"/>
              </a:rPr>
              <a:t>3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He, </a:t>
            </a:r>
            <a:r>
              <a:rPr lang="en-US" sz="2600" baseline="30000" dirty="0" smtClean="0">
                <a:solidFill>
                  <a:srgbClr val="606060"/>
                </a:solidFill>
                <a:latin typeface="Arial Narrow" charset="0"/>
              </a:rPr>
              <a:t>238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U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so far, but pretty much anything is possible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Polarized protons – a unique facility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500GeV/proton -&gt; 200GeV/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N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for Au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Dedicated HI and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polarized proton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facility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06" y="2437606"/>
            <a:ext cx="7902842" cy="5231606"/>
          </a:xfrm>
          <a:prstGeom prst="rect">
            <a:avLst/>
          </a:prstGeom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29406" y="7847806"/>
            <a:ext cx="12192000" cy="16375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PHENIX – high-rate heavy-ion experiment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Electromagnetic probes - Photons, electrons,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muons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Heavy quarks &amp;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quarkonia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396206" y="1828006"/>
            <a:ext cx="533400" cy="13716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1167606" y="1828006"/>
            <a:ext cx="2286000" cy="25146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8620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4515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</a:t>
            </a:r>
            <a:r>
              <a:rPr lang="en-US" dirty="0" smtClean="0">
                <a:latin typeface="+mn-lt"/>
              </a:rPr>
              <a:t>Upsilons 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9D593BD-42C4-0748-8470-4DD2F5673EF8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40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1511" name="Content Placeholder 2"/>
          <p:cNvSpPr>
            <a:spLocks noGrp="1"/>
          </p:cNvSpPr>
          <p:nvPr>
            <p:ph idx="1"/>
          </p:nvPr>
        </p:nvSpPr>
        <p:spPr>
          <a:xfrm>
            <a:off x="481806" y="2132806"/>
            <a:ext cx="4556045" cy="67818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Just shy of 100 MeV/c </a:t>
            </a:r>
            <a:r>
              <a:rPr lang="en-US" sz="2800" dirty="0" err="1" smtClean="0">
                <a:latin typeface="Calibri" charset="0"/>
              </a:rPr>
              <a:t>resulution</a:t>
            </a:r>
            <a:r>
              <a:rPr lang="en-US" sz="2800" dirty="0" smtClean="0">
                <a:latin typeface="Calibri" charset="0"/>
              </a:rPr>
              <a:t>, enough to resolve the Upsilon states</a:t>
            </a:r>
            <a:endParaRPr lang="en-US" sz="2800" dirty="0">
              <a:latin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006" y="2285205"/>
            <a:ext cx="7277100" cy="688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30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41</a:t>
            </a:fld>
            <a:endParaRPr lang="en-US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7" t="27470" r="21481" b="10452"/>
          <a:stretch>
            <a:fillRect/>
          </a:stretch>
        </p:blipFill>
        <p:spPr bwMode="auto">
          <a:xfrm>
            <a:off x="0" y="2563019"/>
            <a:ext cx="11530806" cy="639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786606" y="2132806"/>
            <a:ext cx="32066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rgbClr val="0066CC"/>
                </a:solidFill>
                <a:latin typeface="Times New Roman" charset="0"/>
                <a:cs typeface="Times New Roman" charset="0"/>
              </a:rPr>
              <a:t>All Si Tracker option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5954866" y="2132806"/>
            <a:ext cx="55759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rgbClr val="0066CC"/>
                </a:solidFill>
                <a:latin typeface="Times New Roman" charset="0"/>
                <a:cs typeface="Times New Roman" charset="0"/>
              </a:rPr>
              <a:t>2 Pixel Layers + Compact TPC option</a:t>
            </a: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Tracking – 2 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o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ptions, still very much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3654557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42</a:t>
            </a:fld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81806" y="2285206"/>
            <a:ext cx="6654006" cy="6400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400" dirty="0" smtClean="0"/>
              <a:t>We had looked at magnets, but none of the available ones were quite right, then --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The </a:t>
            </a:r>
            <a:r>
              <a:rPr lang="en-US" sz="2400" dirty="0" err="1" smtClean="0"/>
              <a:t>BaBar</a:t>
            </a:r>
            <a:r>
              <a:rPr lang="en-US" sz="2400" dirty="0" smtClean="0"/>
              <a:t> magnet secured from SLAC after </a:t>
            </a:r>
            <a:r>
              <a:rPr lang="en-US" sz="2400" dirty="0" err="1" smtClean="0"/>
              <a:t>SuperB</a:t>
            </a:r>
            <a:r>
              <a:rPr lang="en-US" sz="2400" dirty="0" smtClean="0"/>
              <a:t> canceled, arrived at BNL in February 2015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Considerable additional equipment also acquired (power supplies, dump resistor, quench protection, cryogenic equipment)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SMD and CAD preparing it for low power cold test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Well suited to our needs without compromises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1.5 T central field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2.8 m diameter bore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3.8 m long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1.4X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</a:t>
            </a:r>
            <a:r>
              <a:rPr lang="en-US" sz="2400" dirty="0" err="1" smtClean="0"/>
              <a:t>coil+cryostat</a:t>
            </a:r>
            <a:endParaRPr lang="en-US" sz="2400" dirty="0"/>
          </a:p>
        </p:txBody>
      </p:sp>
      <p:pic>
        <p:nvPicPr>
          <p:cNvPr id="4" name="Picture 3" descr="P10101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006" y="532606"/>
            <a:ext cx="4191000" cy="4191000"/>
          </a:xfrm>
          <a:prstGeom prst="rect">
            <a:avLst/>
          </a:prstGeom>
        </p:spPr>
      </p:pic>
      <p:pic>
        <p:nvPicPr>
          <p:cNvPr id="5" name="Picture 4" descr="P101017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006" y="4799806"/>
            <a:ext cx="4191000" cy="4191000"/>
          </a:xfrm>
          <a:prstGeom prst="rect">
            <a:avLst/>
          </a:prstGeom>
        </p:spPr>
      </p:pic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6768306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The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BaBar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Magnet</a:t>
            </a:r>
          </a:p>
        </p:txBody>
      </p:sp>
      <p:sp>
        <p:nvSpPr>
          <p:cNvPr id="9" name="Rectangle 8"/>
          <p:cNvSpPr/>
          <p:nvPr/>
        </p:nvSpPr>
        <p:spPr>
          <a:xfrm>
            <a:off x="4901406" y="7619206"/>
            <a:ext cx="25908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This really gave a tremendous boost to this project!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8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43</a:t>
            </a:fld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05606" y="2361406"/>
            <a:ext cx="5943600" cy="6172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4592">
              <a:spcBef>
                <a:spcPts val="1800"/>
              </a:spcBef>
            </a:pPr>
            <a:r>
              <a:rPr lang="en-US" sz="2400" dirty="0" smtClean="0"/>
              <a:t>Tungsten-scintillating fiber SPACAL</a:t>
            </a:r>
          </a:p>
          <a:p>
            <a:pPr marL="164592">
              <a:spcBef>
                <a:spcPts val="1800"/>
              </a:spcBef>
            </a:pPr>
            <a:r>
              <a:rPr lang="en-US" sz="2400" dirty="0" smtClean="0"/>
              <a:t>Radiation length of ≈7 mm allows it to be inside the solenoid where only the material of the tracker is in front of it</a:t>
            </a:r>
          </a:p>
          <a:p>
            <a:pPr marL="164592">
              <a:spcBef>
                <a:spcPts val="1800"/>
              </a:spcBef>
            </a:pPr>
            <a:r>
              <a:rPr lang="en-US" sz="2400" dirty="0" smtClean="0"/>
              <a:t>Beam tested by UCLA group</a:t>
            </a:r>
          </a:p>
          <a:p>
            <a:pPr marL="164592">
              <a:spcBef>
                <a:spcPts val="1800"/>
              </a:spcBef>
            </a:pPr>
            <a:r>
              <a:rPr lang="en-US" sz="2400" dirty="0" smtClean="0"/>
              <a:t>Development of projective geometry which could improve e/π separation needed for the Upsilon measurements</a:t>
            </a:r>
          </a:p>
          <a:p>
            <a:pPr marL="164592">
              <a:spcBef>
                <a:spcPts val="1800"/>
              </a:spcBef>
            </a:pPr>
            <a:r>
              <a:rPr lang="en-US" sz="2400" dirty="0" smtClean="0"/>
              <a:t>Readout on inner radius of EMCAL with 4 3x3 mm </a:t>
            </a:r>
            <a:r>
              <a:rPr lang="en-US" sz="2400" dirty="0" err="1" smtClean="0"/>
              <a:t>SiPM’s</a:t>
            </a:r>
            <a:endParaRPr lang="en-US" sz="2400" dirty="0" smtClean="0"/>
          </a:p>
          <a:p>
            <a:pPr marL="164592">
              <a:spcBef>
                <a:spcPts val="1800"/>
              </a:spcBef>
            </a:pPr>
            <a:r>
              <a:rPr lang="en-US" sz="2400" dirty="0" smtClean="0"/>
              <a:t>On-detector electronics limited to preamps, bias control and temperature monitoring</a:t>
            </a:r>
          </a:p>
          <a:p>
            <a:pPr marL="164592" indent="0">
              <a:spcBef>
                <a:spcPts val="1800"/>
              </a:spcBef>
            </a:pPr>
            <a:endParaRPr lang="en-US" sz="2400" dirty="0"/>
          </a:p>
        </p:txBody>
      </p:sp>
      <p:pic>
        <p:nvPicPr>
          <p:cNvPr id="4" name="Picture 3" descr="emcal_lightguides_on_blo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688" y="337159"/>
            <a:ext cx="3476118" cy="4691247"/>
          </a:xfrm>
          <a:prstGeom prst="rect">
            <a:avLst/>
          </a:prstGeom>
        </p:spPr>
      </p:pic>
      <p:pic>
        <p:nvPicPr>
          <p:cNvPr id="5" name="Picture 3" descr="EIC_BEMC_resolution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806" y="5257006"/>
            <a:ext cx="6000752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10406" y="997009"/>
            <a:ext cx="37472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 err="1">
                <a:solidFill>
                  <a:srgbClr val="000000"/>
                </a:solidFill>
                <a:latin typeface="Arial Narrow" charset="0"/>
              </a:rPr>
              <a:t>EmCal</a:t>
            </a:r>
            <a:r>
              <a:rPr lang="en-US" sz="4800" dirty="0">
                <a:solidFill>
                  <a:srgbClr val="000000"/>
                </a:solidFill>
                <a:latin typeface="Arial Narrow" charset="0"/>
              </a:rPr>
              <a:t> Modules</a:t>
            </a:r>
          </a:p>
        </p:txBody>
      </p:sp>
    </p:spTree>
    <p:extLst>
      <p:ext uri="{BB962C8B-B14F-4D97-AF65-F5344CB8AC3E}">
        <p14:creationId xmlns:p14="http://schemas.microsoft.com/office/powerpoint/2010/main" val="35931318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44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18549" r="6250" b="21774"/>
          <a:stretch>
            <a:fillRect/>
          </a:stretch>
        </p:blipFill>
        <p:spPr bwMode="auto">
          <a:xfrm>
            <a:off x="5968206" y="5485606"/>
            <a:ext cx="5974947" cy="3733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35" b="25652"/>
          <a:stretch>
            <a:fillRect/>
          </a:stretch>
        </p:blipFill>
        <p:spPr bwMode="auto">
          <a:xfrm>
            <a:off x="316706" y="5818981"/>
            <a:ext cx="52705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25" t="26613" r="8749" b="37903"/>
          <a:stretch>
            <a:fillRect/>
          </a:stretch>
        </p:blipFill>
        <p:spPr bwMode="auto">
          <a:xfrm>
            <a:off x="532606" y="6400006"/>
            <a:ext cx="4660900" cy="2971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797006" y="4647406"/>
            <a:ext cx="4203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66CC"/>
                </a:solidFill>
                <a:latin typeface="Times New Roman" charset="0"/>
                <a:cs typeface="Times New Roman" charset="0"/>
              </a:rPr>
              <a:t>Ultimately want to build ~25k towers</a:t>
            </a: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5" t="11882" r="13985" b="1981"/>
          <a:stretch>
            <a:fillRect/>
          </a:stretch>
        </p:blipFill>
        <p:spPr bwMode="auto">
          <a:xfrm>
            <a:off x="7873206" y="837406"/>
            <a:ext cx="3581400" cy="3811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10406" y="997009"/>
            <a:ext cx="6553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 smtClean="0">
                <a:solidFill>
                  <a:srgbClr val="000000"/>
                </a:solidFill>
                <a:latin typeface="Arial Narrow" charset="0"/>
              </a:rPr>
              <a:t>Projective Geometry</a:t>
            </a:r>
            <a:endParaRPr lang="en-US" sz="4800" dirty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10406" y="2132806"/>
            <a:ext cx="5943600" cy="3429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3152">
              <a:spcBef>
                <a:spcPts val="600"/>
              </a:spcBef>
            </a:pPr>
            <a:r>
              <a:rPr lang="en-US" sz="2400" dirty="0" smtClean="0"/>
              <a:t>We want to make the </a:t>
            </a:r>
            <a:r>
              <a:rPr lang="en-US" sz="2400" dirty="0" err="1" smtClean="0"/>
              <a:t>EmCal</a:t>
            </a:r>
            <a:r>
              <a:rPr lang="en-US" sz="2400" dirty="0" smtClean="0"/>
              <a:t> projective, this is, each eta ring “looks” straight at the collision point</a:t>
            </a:r>
          </a:p>
          <a:p>
            <a:pPr marL="73152">
              <a:spcBef>
                <a:spcPts val="600"/>
              </a:spcBef>
            </a:pPr>
            <a:r>
              <a:rPr lang="en-US" sz="2400" dirty="0" smtClean="0"/>
              <a:t>Superior over a “pineapple slice” design, angle of incidence is limited</a:t>
            </a:r>
          </a:p>
          <a:p>
            <a:pPr marL="73152">
              <a:spcBef>
                <a:spcPts val="600"/>
              </a:spcBef>
            </a:pPr>
            <a:r>
              <a:rPr lang="en-US" sz="2400" dirty="0" smtClean="0"/>
              <a:t>That requires double-tapered modules to do it right</a:t>
            </a:r>
          </a:p>
          <a:p>
            <a:pPr marL="73152">
              <a:spcBef>
                <a:spcPts val="600"/>
              </a:spcBef>
            </a:pPr>
            <a:r>
              <a:rPr lang="en-US" sz="2400" dirty="0" smtClean="0"/>
              <a:t>It is an engineering challenge though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84182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45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10406" y="997009"/>
            <a:ext cx="1165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 smtClean="0">
                <a:solidFill>
                  <a:srgbClr val="000000"/>
                </a:solidFill>
                <a:latin typeface="Arial Narrow" charset="0"/>
              </a:rPr>
              <a:t>Density Uniformity, Sampling Fraction</a:t>
            </a:r>
            <a:endParaRPr lang="en-US" sz="4800" dirty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34206" y="2132806"/>
            <a:ext cx="11811000" cy="2133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3152">
              <a:spcBef>
                <a:spcPts val="600"/>
              </a:spcBef>
            </a:pPr>
            <a:r>
              <a:rPr lang="en-US" sz="2400" dirty="0" smtClean="0"/>
              <a:t>The tapered design makes the sampling fraction change over the depth of the module – we need to test the energy reconstruction carefully</a:t>
            </a:r>
          </a:p>
          <a:p>
            <a:pPr marL="73152">
              <a:spcBef>
                <a:spcPts val="600"/>
              </a:spcBef>
            </a:pPr>
            <a:r>
              <a:rPr lang="en-US" sz="2400" dirty="0" smtClean="0"/>
              <a:t>The production process is not “industrial-grade” yet, still at the level of prototypes</a:t>
            </a:r>
          </a:p>
          <a:p>
            <a:pPr marL="73152">
              <a:spcBef>
                <a:spcPts val="600"/>
              </a:spcBef>
            </a:pPr>
            <a:r>
              <a:rPr lang="en-US" sz="2400" dirty="0" smtClean="0"/>
              <a:t>Still a good amount of density variation module by module – we are still learning the production process.  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6" y="4266406"/>
            <a:ext cx="7861300" cy="4914900"/>
          </a:xfrm>
          <a:prstGeom prst="rect">
            <a:avLst/>
          </a:prstGeom>
        </p:spPr>
      </p:pic>
      <p:pic>
        <p:nvPicPr>
          <p:cNvPr id="4" name="Picture 3" descr="annes_module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4" t="17011" r="8154" b="12986"/>
          <a:stretch/>
        </p:blipFill>
        <p:spPr>
          <a:xfrm>
            <a:off x="7830534" y="4971892"/>
            <a:ext cx="5148072" cy="333311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193958" y="8300541"/>
            <a:ext cx="4632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The latest batch of modules from Illinois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334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– step by step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25" y="3733006"/>
            <a:ext cx="9958681" cy="5592607"/>
          </a:xfrm>
          <a:prstGeom prst="rect">
            <a:avLst/>
          </a:prstGeom>
        </p:spPr>
      </p:pic>
      <p:pic>
        <p:nvPicPr>
          <p:cNvPr id="4" name="Picture 3" descr="sPHENIX_detector_label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806" y="456406"/>
            <a:ext cx="577692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4951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47</a:t>
            </a:fld>
            <a:endParaRPr lang="en-US" dirty="0"/>
          </a:p>
        </p:txBody>
      </p:sp>
      <p:pic>
        <p:nvPicPr>
          <p:cNvPr id="3" name="Picture 2" descr="https://writelatex.s3.amazonaws.com/ttpggdxddzhy/att/b272c57485f138f4a8a5c299f6d00df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535" y="5205356"/>
            <a:ext cx="5970471" cy="363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89287" y="7261011"/>
            <a:ext cx="168169" cy="377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pic>
        <p:nvPicPr>
          <p:cNvPr id="6" name="Picture 6" descr="https://writelatex.s3.amazonaws.com/ttpggdxddzhy/att/e550f0ec0c96d8cf21188b72d61c55c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036" y="2346338"/>
            <a:ext cx="5324570" cy="331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7006" y="2122150"/>
            <a:ext cx="6400800" cy="2677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32 sectors - 1.16m inner radius, 1.37m </a:t>
            </a:r>
            <a:br>
              <a:rPr lang="en-US" sz="2400" b="1" dirty="0" smtClean="0">
                <a:solidFill>
                  <a:srgbClr val="0000FF"/>
                </a:solidFill>
              </a:rPr>
            </a:br>
            <a:r>
              <a:rPr lang="en-US" sz="2400" b="1" dirty="0" smtClean="0">
                <a:solidFill>
                  <a:srgbClr val="0000FF"/>
                </a:solidFill>
              </a:rPr>
              <a:t>outer radius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10 rows of 7mm scintillator tiles (24 tiles </a:t>
            </a:r>
            <a:br>
              <a:rPr lang="en-US" sz="2400" b="1" dirty="0" smtClean="0">
                <a:solidFill>
                  <a:srgbClr val="0000FF"/>
                </a:solidFill>
              </a:rPr>
            </a:br>
            <a:r>
              <a:rPr lang="en-US" sz="2400" b="1" dirty="0" smtClean="0">
                <a:solidFill>
                  <a:srgbClr val="0000FF"/>
                </a:solidFill>
              </a:rPr>
              <a:t>per row)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32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o</a:t>
            </a:r>
            <a:r>
              <a:rPr lang="en-US" sz="2400" b="1" dirty="0" smtClean="0">
                <a:solidFill>
                  <a:srgbClr val="0000FF"/>
                </a:solidFill>
              </a:rPr>
              <a:t> tilt angle, tapered stainless steel plates ~10.2mm - ~14.7mm</a:t>
            </a:r>
          </a:p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Completed sector is 4.3m long, weighs ~ 1 ton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5789" y="7278897"/>
            <a:ext cx="416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FF"/>
                </a:solidFill>
              </a:rPr>
              <a:t>24</a:t>
            </a:r>
            <a:endParaRPr lang="en-US" sz="1000" dirty="0">
              <a:solidFill>
                <a:srgbClr val="0000FF"/>
              </a:solidFill>
            </a:endParaRPr>
          </a:p>
        </p:txBody>
      </p:sp>
      <p:pic>
        <p:nvPicPr>
          <p:cNvPr id="9" name="Picture 4" descr="https://writelatex.s3.amazonaws.com/ttpggdxddzhy/att/7d4600e54366a363f84d1e5544c9ea8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06" y="5039176"/>
            <a:ext cx="5412774" cy="463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alorimeter_schematic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567" y="304006"/>
            <a:ext cx="2192482" cy="283732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flipH="1">
            <a:off x="9854406" y="2361406"/>
            <a:ext cx="1905000" cy="1828800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00AD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710406" y="997009"/>
            <a:ext cx="1165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 smtClean="0">
                <a:solidFill>
                  <a:srgbClr val="000000"/>
                </a:solidFill>
                <a:latin typeface="Arial Narrow" charset="0"/>
              </a:rPr>
              <a:t>Inner </a:t>
            </a:r>
            <a:r>
              <a:rPr lang="en-US" sz="4800" dirty="0" err="1" smtClean="0">
                <a:solidFill>
                  <a:srgbClr val="000000"/>
                </a:solidFill>
                <a:latin typeface="Arial Narrow" charset="0"/>
              </a:rPr>
              <a:t>HCal</a:t>
            </a:r>
            <a:endParaRPr lang="en-US" sz="4800" dirty="0">
              <a:solidFill>
                <a:srgbClr val="000000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879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48</a:t>
            </a:fld>
            <a:endParaRPr lang="en-US" dirty="0"/>
          </a:p>
        </p:txBody>
      </p:sp>
      <p:pic>
        <p:nvPicPr>
          <p:cNvPr id="3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006" y="2749545"/>
            <a:ext cx="8537575" cy="6698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7006" y="2177752"/>
            <a:ext cx="4267200" cy="32316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32 sectors - 1.9m inner radius, 2.6m outer radius</a:t>
            </a:r>
          </a:p>
          <a:p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10 rows of 7mm </a:t>
            </a:r>
            <a:r>
              <a:rPr lang="en-US" sz="2000" dirty="0" err="1" smtClean="0">
                <a:solidFill>
                  <a:srgbClr val="0000FF"/>
                </a:solidFill>
              </a:rPr>
              <a:t>scint</a:t>
            </a:r>
            <a:r>
              <a:rPr lang="en-US" sz="2000" dirty="0" smtClean="0">
                <a:solidFill>
                  <a:srgbClr val="0000FF"/>
                </a:solidFill>
              </a:rPr>
              <a:t>. tiles (24 tiles per row), 12</a:t>
            </a:r>
            <a:r>
              <a:rPr lang="en-US" sz="2000" baseline="30000" dirty="0" smtClean="0">
                <a:solidFill>
                  <a:srgbClr val="0000FF"/>
                </a:solidFill>
              </a:rPr>
              <a:t>o</a:t>
            </a:r>
            <a:r>
              <a:rPr lang="en-US" sz="2000" dirty="0" smtClean="0">
                <a:solidFill>
                  <a:srgbClr val="0000FF"/>
                </a:solidFill>
              </a:rPr>
              <a:t> tilt angle </a:t>
            </a:r>
          </a:p>
          <a:p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Tapered 1006 steel plates ~26.1mm - ~42.4mm</a:t>
            </a:r>
          </a:p>
          <a:p>
            <a:endParaRPr lang="en-US" sz="2000" dirty="0">
              <a:solidFill>
                <a:srgbClr val="0000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6.3 m long, 13.5 tons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76863" y="4379467"/>
            <a:ext cx="1480487" cy="256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41652" y="4396720"/>
            <a:ext cx="1480487" cy="256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598573" y="6706732"/>
            <a:ext cx="3345144" cy="1360092"/>
          </a:xfrm>
          <a:prstGeom prst="rect">
            <a:avLst/>
          </a:prstGeom>
        </p:spPr>
      </p:pic>
      <p:pic>
        <p:nvPicPr>
          <p:cNvPr id="10" name="Picture 9" descr="calorimeter_schemati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567" y="304006"/>
            <a:ext cx="2192482" cy="283732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 flipH="1">
            <a:off x="10845006" y="1294606"/>
            <a:ext cx="914400" cy="3810000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00AD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165353" y="9138741"/>
            <a:ext cx="1992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Scintillator tile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6606" y="997009"/>
            <a:ext cx="1165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 smtClean="0">
                <a:solidFill>
                  <a:srgbClr val="000000"/>
                </a:solidFill>
                <a:latin typeface="Arial Narrow" charset="0"/>
              </a:rPr>
              <a:t>Outer </a:t>
            </a:r>
            <a:r>
              <a:rPr lang="en-US" sz="4800" dirty="0" err="1" smtClean="0">
                <a:solidFill>
                  <a:srgbClr val="000000"/>
                </a:solidFill>
                <a:latin typeface="Arial Narrow" charset="0"/>
              </a:rPr>
              <a:t>HCal</a:t>
            </a:r>
            <a:endParaRPr lang="en-US" sz="4800" dirty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312930" y="3199606"/>
            <a:ext cx="37418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The drawing looks at the </a:t>
            </a:r>
            <a:r>
              <a:rPr lang="en-US" sz="2400" b="1" dirty="0" err="1" smtClean="0">
                <a:solidFill>
                  <a:srgbClr val="0000FF"/>
                </a:solidFill>
              </a:rPr>
              <a:t>Hcal</a:t>
            </a:r>
            <a:r>
              <a:rPr lang="en-US" sz="2400" b="1" dirty="0" smtClean="0">
                <a:solidFill>
                  <a:srgbClr val="0000FF"/>
                </a:solidFill>
              </a:rPr>
              <a:t> from “the back”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082006" y="5691882"/>
            <a:ext cx="2362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606060"/>
                </a:solidFill>
                <a:latin typeface="Arial Narrow" charset="0"/>
              </a:rPr>
              <a:t>Just because of the weight, the outer </a:t>
            </a:r>
            <a:r>
              <a:rPr lang="en-US" sz="2400" b="1" dirty="0" err="1" smtClean="0">
                <a:solidFill>
                  <a:srgbClr val="606060"/>
                </a:solidFill>
                <a:latin typeface="Arial Narrow" charset="0"/>
              </a:rPr>
              <a:t>HCal</a:t>
            </a:r>
            <a:r>
              <a:rPr lang="en-US" sz="2400" b="1" dirty="0" smtClean="0">
                <a:solidFill>
                  <a:srgbClr val="606060"/>
                </a:solidFill>
                <a:latin typeface="Arial Narrow" charset="0"/>
              </a:rPr>
              <a:t> tends to dominate our engineering discussions!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55709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What we stick into the Test Beams…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1806" y="2209006"/>
            <a:ext cx="6553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A “sector” of the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HCals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, plus a small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EmCal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portion </a:t>
            </a: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49</a:t>
            </a:fld>
            <a:endParaRPr lang="en-US" dirty="0"/>
          </a:p>
        </p:txBody>
      </p:sp>
      <p:pic>
        <p:nvPicPr>
          <p:cNvPr id="7" name="Picture 4" descr="IMG_18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406" y="2056606"/>
            <a:ext cx="4470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G_18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406" y="5638006"/>
            <a:ext cx="472702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406" y="3199606"/>
            <a:ext cx="3848894" cy="512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0087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from a Physics Perspective…  Jets!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1806" y="2209006"/>
            <a:ext cx="12230100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The days of measuring single particles, in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however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a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comprehensive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way, are largely over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Most analyses look for some form of correlations between particles in individual events 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600" dirty="0">
                <a:solidFill>
                  <a:srgbClr val="606060"/>
                </a:solidFill>
                <a:latin typeface="Arial Narrow" charset="0"/>
              </a:rPr>
              <a:t>R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eaction planes, the now-famous long-range correlation ”ridge”, jets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Jets in particular is what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carries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the physics these days – probing the medium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7806" y="6732515"/>
            <a:ext cx="3429000" cy="28678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778206" y="7314406"/>
            <a:ext cx="1517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The “Ridge”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27622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882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Multi-Event buffering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50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16721" y="2590006"/>
            <a:ext cx="12607396" cy="3467382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400" dirty="0">
                <a:latin typeface="Arial"/>
                <a:cs typeface="Arial"/>
              </a:rPr>
              <a:t>This is what makes the DAQ as fast as it is</a:t>
            </a:r>
          </a:p>
          <a:p>
            <a:pPr marL="457200" indent="-457200">
              <a:buFont typeface="Arial"/>
              <a:buChar char="•"/>
            </a:pPr>
            <a:r>
              <a:rPr lang="en-US" sz="3400" dirty="0">
                <a:latin typeface="Arial"/>
                <a:cs typeface="Arial"/>
              </a:rPr>
              <a:t>Or, in other words: that keeps the dead time in the low 90%’s </a:t>
            </a:r>
          </a:p>
          <a:p>
            <a:pPr marL="457200" indent="-457200">
              <a:buFont typeface="Arial"/>
              <a:buChar char="•"/>
            </a:pPr>
            <a:r>
              <a:rPr lang="en-US" sz="3400" dirty="0">
                <a:latin typeface="Arial"/>
                <a:cs typeface="Arial"/>
              </a:rPr>
              <a:t>Comes down to dealing with your data from various events in parallel</a:t>
            </a:r>
          </a:p>
        </p:txBody>
      </p:sp>
    </p:spTree>
    <p:extLst>
      <p:ext uri="{BB962C8B-B14F-4D97-AF65-F5344CB8AC3E}">
        <p14:creationId xmlns:p14="http://schemas.microsoft.com/office/powerpoint/2010/main" val="661010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6039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An another-world example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51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25080" y="6609698"/>
            <a:ext cx="12244692" cy="260053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3400" dirty="0">
                <a:solidFill>
                  <a:srgbClr val="800000"/>
                </a:solidFill>
                <a:latin typeface="Arial"/>
                <a:cs typeface="Arial"/>
              </a:rPr>
              <a:t>Single-Event buffering </a:t>
            </a:r>
            <a:r>
              <a:rPr lang="en-US" sz="3400" dirty="0">
                <a:latin typeface="Arial"/>
                <a:cs typeface="Arial"/>
              </a:rPr>
              <a:t>– next car enters the assembly line once the previous car is done </a:t>
            </a:r>
            <a:r>
              <a:rPr lang="en-US" sz="3400" dirty="0">
                <a:latin typeface="Arial"/>
                <a:cs typeface="Arial"/>
                <a:sym typeface="Wingdings"/>
              </a:rPr>
              <a:t> </a:t>
            </a:r>
            <a:r>
              <a:rPr lang="en-US" sz="3400" b="1" dirty="0">
                <a:latin typeface="Arial"/>
                <a:cs typeface="Arial"/>
                <a:sym typeface="Wingdings"/>
              </a:rPr>
              <a:t>o</a:t>
            </a:r>
            <a:r>
              <a:rPr lang="en-US" sz="3400" b="1" dirty="0">
                <a:latin typeface="Arial"/>
                <a:cs typeface="Arial"/>
              </a:rPr>
              <a:t>ne car every 28 hours</a:t>
            </a:r>
          </a:p>
          <a:p>
            <a:pPr>
              <a:spcBef>
                <a:spcPts val="600"/>
              </a:spcBef>
            </a:pPr>
            <a:r>
              <a:rPr lang="en-US" sz="3400" dirty="0">
                <a:solidFill>
                  <a:srgbClr val="800000"/>
                </a:solidFill>
                <a:latin typeface="Arial"/>
                <a:cs typeface="Arial"/>
              </a:rPr>
              <a:t>Multi-Event Buffering </a:t>
            </a:r>
            <a:r>
              <a:rPr lang="en-US" sz="3400" dirty="0">
                <a:latin typeface="Arial"/>
                <a:cs typeface="Arial"/>
              </a:rPr>
              <a:t>– car moves forward as soon as the next station is free </a:t>
            </a:r>
            <a:r>
              <a:rPr lang="en-US" sz="3400" dirty="0">
                <a:latin typeface="Arial"/>
                <a:cs typeface="Arial"/>
                <a:sym typeface="Wingdings"/>
              </a:rPr>
              <a:t> </a:t>
            </a:r>
            <a:r>
              <a:rPr lang="en-US" sz="3400" b="1" dirty="0">
                <a:latin typeface="Arial"/>
                <a:cs typeface="Arial"/>
                <a:sym typeface="Wingdings"/>
              </a:rPr>
              <a:t>one car about every 5 minutes</a:t>
            </a:r>
            <a:endParaRPr lang="en-US" sz="3400" dirty="0"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80" y="2056606"/>
            <a:ext cx="6501607" cy="433558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1767" y="2056606"/>
            <a:ext cx="5526366" cy="4015951"/>
          </a:xfrm>
          <a:prstGeom prst="rect">
            <a:avLst/>
          </a:prstGeom>
        </p:spPr>
        <p:txBody>
          <a:bodyPr wrap="square" lIns="130028" tIns="65014" rIns="130028" bIns="65014">
            <a:spAutoFit/>
          </a:bodyPr>
          <a:lstStyle/>
          <a:p>
            <a:pPr>
              <a:spcAft>
                <a:spcPts val="1706"/>
              </a:spcAft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A Volkswagen assembly line</a:t>
            </a:r>
          </a:p>
          <a:p>
            <a:pPr>
              <a:spcAft>
                <a:spcPts val="1706"/>
              </a:spcAft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A given car takes about 28 hours from starting as a naked chassis to being an assembled vehicle</a:t>
            </a:r>
          </a:p>
          <a:p>
            <a:pPr>
              <a:spcAft>
                <a:spcPts val="1706"/>
              </a:spcAft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One station adds the “skin”, another the engine, another installs the defeat devices – about 340 “stations”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990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Multi-Event buffering effect in the DAQ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52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7556"/>
          <a:stretch/>
        </p:blipFill>
        <p:spPr bwMode="auto">
          <a:xfrm>
            <a:off x="866881" y="2174078"/>
            <a:ext cx="9466339" cy="7350128"/>
          </a:xfrm>
          <a:prstGeom prst="rect">
            <a:avLst/>
          </a:prstGeom>
          <a:noFill/>
          <a:ln>
            <a:noFill/>
          </a:ln>
          <a:effectLst>
            <a:outerShdw blurRad="190500" dist="190500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068166" y="4864911"/>
            <a:ext cx="6393246" cy="7440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130028" tIns="65014" rIns="130028" bIns="65014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single-event buffered runs</a:t>
            </a:r>
          </a:p>
        </p:txBody>
      </p:sp>
    </p:spTree>
    <p:extLst>
      <p:ext uri="{BB962C8B-B14F-4D97-AF65-F5344CB8AC3E}">
        <p14:creationId xmlns:p14="http://schemas.microsoft.com/office/powerpoint/2010/main" val="2402866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Multi-Event buffering effect in the DAQ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53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08609" y="1097101"/>
            <a:ext cx="12278554" cy="0"/>
          </a:xfrm>
          <a:prstGeom prst="line">
            <a:avLst/>
          </a:prstGeom>
          <a:noFill/>
          <a:ln w="28575">
            <a:solidFill>
              <a:srgbClr val="0080FF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4583" name="Picture 8" descr="sPHENI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051" y="47406"/>
            <a:ext cx="1546390" cy="44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7556"/>
          <a:stretch/>
        </p:blipFill>
        <p:spPr bwMode="auto">
          <a:xfrm>
            <a:off x="866881" y="1751751"/>
            <a:ext cx="9466339" cy="7350128"/>
          </a:xfrm>
          <a:prstGeom prst="rect">
            <a:avLst/>
          </a:prstGeom>
          <a:noFill/>
          <a:ln>
            <a:noFill/>
          </a:ln>
          <a:effectLst>
            <a:outerShdw blurRad="190500" dist="190500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2167202" y="2618596"/>
            <a:ext cx="7585208" cy="5526141"/>
            <a:chOff x="1219200" y="1828800"/>
            <a:chExt cx="5334000" cy="38862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219200" y="2209800"/>
              <a:ext cx="3733800" cy="3505200"/>
            </a:xfrm>
            <a:prstGeom prst="line">
              <a:avLst/>
            </a:prstGeom>
            <a:ln w="38100" cmpd="sng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>
              <a:off x="2895600" y="1828800"/>
              <a:ext cx="3657600" cy="2057400"/>
              <a:chOff x="2895600" y="1828800"/>
              <a:chExt cx="3657600" cy="2057400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895600" y="1828800"/>
                <a:ext cx="3657600" cy="1200328"/>
              </a:xfrm>
              <a:prstGeom prst="rect">
                <a:avLst/>
              </a:prstGeom>
              <a:solidFill>
                <a:srgbClr val="FDEADA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3400" dirty="0">
                    <a:solidFill>
                      <a:srgbClr val="800000"/>
                    </a:solidFill>
                  </a:rPr>
                  <a:t>In a rare-event experiment, you do not want to go down this path</a:t>
                </a: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H="1">
                <a:off x="3200400" y="3048000"/>
                <a:ext cx="762000" cy="838200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 14"/>
          <p:cNvSpPr/>
          <p:nvPr/>
        </p:nvSpPr>
        <p:spPr>
          <a:xfrm>
            <a:off x="6068166" y="4442584"/>
            <a:ext cx="6393246" cy="7440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130028" tIns="65014" rIns="130028" bIns="65014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single-event buffered runs</a:t>
            </a:r>
          </a:p>
        </p:txBody>
      </p:sp>
    </p:spTree>
    <p:extLst>
      <p:ext uri="{BB962C8B-B14F-4D97-AF65-F5344CB8AC3E}">
        <p14:creationId xmlns:p14="http://schemas.microsoft.com/office/powerpoint/2010/main" val="18517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41" y="1638881"/>
            <a:ext cx="10253575" cy="7354643"/>
          </a:xfrm>
          <a:prstGeom prst="rect">
            <a:avLst/>
          </a:prstGeom>
          <a:noFill/>
          <a:ln>
            <a:noFill/>
          </a:ln>
          <a:effectLst>
            <a:outerShdw blurRad="190500" dist="190500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Multi-Event buffering effect in the DAQ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54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24583" name="Picture 8" descr="sPHENI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051" y="47406"/>
            <a:ext cx="1546390" cy="44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984565" y="1408624"/>
            <a:ext cx="7260127" cy="7440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130028" tIns="65014" rIns="130028" bIns="65014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Plus multi-event buffered runs 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733762" y="3033959"/>
            <a:ext cx="5418005" cy="4876007"/>
          </a:xfrm>
          <a:prstGeom prst="line">
            <a:avLst/>
          </a:prstGeom>
          <a:ln w="38100" cmpd="sng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35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Jets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1806" y="2209006"/>
            <a:ext cx="122301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Jets are made in hard QCD scattering of quarks or gluons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You get an initial pair of quarks with (mostly) opposite momentum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Quarks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hadronize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– they produce a “spray” of particles in narrow cone, the “jets”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So we are looking for those back-to-back cones of particles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100" y="4735512"/>
            <a:ext cx="5649706" cy="44838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806" y="4418806"/>
            <a:ext cx="4471194" cy="485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5116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So, what do we want?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1806" y="2209006"/>
            <a:ext cx="12230100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While we have a number of jet measurements, the PHENIX acceptance is too small (and has too many holes) to be a good jet detector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So what we want is: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full azimuthal coverage, large coverage in rapidity ( +- one unit) 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d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ecent tracking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e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lectromagnetic and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hadronic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calorimetry</a:t>
            </a:r>
            <a:endParaRPr lang="en-US" sz="3200" dirty="0">
              <a:solidFill>
                <a:srgbClr val="606060"/>
              </a:solidFill>
              <a:latin typeface="Arial Narrow" charset="0"/>
            </a:endParaRP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compact</a:t>
            </a:r>
          </a:p>
          <a:p>
            <a:pPr marL="4762" indent="0" eaLnBrk="1" hangingPunct="1">
              <a:spcBef>
                <a:spcPts val="1963"/>
              </a:spcBef>
              <a:buClrTx/>
              <a:defRPr/>
            </a:pPr>
            <a:endParaRPr lang="en-US" sz="4000" dirty="0" smtClean="0">
              <a:solidFill>
                <a:srgbClr val="606060"/>
              </a:solidFill>
              <a:latin typeface="Arial Narrow" charset="0"/>
            </a:endParaRPr>
          </a:p>
          <a:p>
            <a:pPr marL="4762" indent="0" eaLnBrk="1" hangingPunct="1">
              <a:spcBef>
                <a:spcPts val="1963"/>
              </a:spcBef>
              <a:buClrTx/>
              <a:defRPr/>
            </a:pPr>
            <a:r>
              <a:rPr lang="en-US" sz="4000" dirty="0" smtClean="0">
                <a:solidFill>
                  <a:srgbClr val="606060"/>
                </a:solidFill>
                <a:latin typeface="Arial Narrow" charset="0"/>
              </a:rPr>
              <a:t>So let’s go and upgrade the experiment!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526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Why didn’t we build PHENIX like that in the first place?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7492206" y="2209006"/>
            <a:ext cx="51816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164592"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 charset="0"/>
              </a:rPr>
              <a:t>The available materials at the time were such that a full-azimuth detector would not fit into the experimental hall</a:t>
            </a:r>
          </a:p>
          <a:p>
            <a:pPr marL="164592"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800" b="1" dirty="0" smtClean="0">
                <a:solidFill>
                  <a:srgbClr val="606060"/>
                </a:solidFill>
                <a:latin typeface="Arial Narrow" charset="0"/>
              </a:rPr>
              <a:t>Only new techniques and materials make this possible, 20+ years later </a:t>
            </a:r>
            <a:endParaRPr lang="en-US" sz="3600" b="1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4004" b="48415"/>
          <a:stretch/>
        </p:blipFill>
        <p:spPr>
          <a:xfrm>
            <a:off x="481806" y="2742406"/>
            <a:ext cx="7068685" cy="498268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1243806" y="2894806"/>
            <a:ext cx="5257800" cy="5257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10406" y="7619206"/>
            <a:ext cx="7294763" cy="76200"/>
            <a:chOff x="1327743" y="8457406"/>
            <a:chExt cx="7294763" cy="457200"/>
          </a:xfrm>
        </p:grpSpPr>
        <p:sp>
          <p:nvSpPr>
            <p:cNvPr id="7" name="Freeform 6"/>
            <p:cNvSpPr/>
            <p:nvPr/>
          </p:nvSpPr>
          <p:spPr>
            <a:xfrm>
              <a:off x="1327743" y="8464617"/>
              <a:ext cx="601863" cy="426903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8960">
                  <a:moveTo>
                    <a:pt x="0" y="340664"/>
                  </a:moveTo>
                  <a:cubicBezTo>
                    <a:pt x="826255" y="96644"/>
                    <a:pt x="1637149" y="-251276"/>
                    <a:pt x="2913578" y="274733"/>
                  </a:cubicBezTo>
                  <a:cubicBezTo>
                    <a:pt x="3984752" y="710936"/>
                    <a:pt x="5321663" y="366209"/>
                    <a:pt x="5797134" y="242114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1886543" y="846632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450306" y="845740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3009106" y="845740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3561556" y="846632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4125319" y="845740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4684119" y="845740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5223067" y="849112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786830" y="848220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6345630" y="848220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6898080" y="849112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7461843" y="848220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8020643" y="848220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405606" y="7676296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606060"/>
                </a:solidFill>
                <a:latin typeface="Arial Narrow" charset="0"/>
              </a:rPr>
              <a:t>Water table</a:t>
            </a:r>
            <a:endParaRPr lang="en-US" sz="2000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5358606" y="2590006"/>
            <a:ext cx="1295400" cy="457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53606" y="2361406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606060"/>
                </a:solidFill>
                <a:latin typeface="Arial Narrow" charset="0"/>
              </a:rPr>
              <a:t>Crane clearance</a:t>
            </a:r>
            <a:endParaRPr lang="en-US" sz="2000" dirty="0"/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1701006" y="2971006"/>
            <a:ext cx="3581400" cy="3771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31" name="Group 30"/>
          <p:cNvGrpSpPr/>
          <p:nvPr/>
        </p:nvGrpSpPr>
        <p:grpSpPr>
          <a:xfrm>
            <a:off x="8278219" y="5618896"/>
            <a:ext cx="3938387" cy="76200"/>
            <a:chOff x="8714982" y="5409406"/>
            <a:chExt cx="3938387" cy="76200"/>
          </a:xfrm>
        </p:grpSpPr>
        <p:sp>
          <p:nvSpPr>
            <p:cNvPr id="40" name="Freeform 39"/>
            <p:cNvSpPr/>
            <p:nvPr/>
          </p:nvSpPr>
          <p:spPr>
            <a:xfrm>
              <a:off x="8714982" y="5409406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9253930" y="5415025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9817693" y="5413539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0376493" y="5413539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>
              <a:off x="10928943" y="5415025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11492706" y="5413539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12051506" y="5413539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9112843" y="5790406"/>
            <a:ext cx="274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606060"/>
                </a:solidFill>
                <a:latin typeface="Arial Narrow" charset="0"/>
              </a:rPr>
              <a:t>“Lake PHENIX” level</a:t>
            </a:r>
            <a:endParaRPr lang="en-US" sz="2000" dirty="0"/>
          </a:p>
        </p:txBody>
      </p: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8406606" y="6552406"/>
            <a:ext cx="439499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164592"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 charset="0"/>
              </a:rPr>
              <a:t>If one digs just a few inches, there’s water…</a:t>
            </a:r>
            <a:endParaRPr lang="en-US" sz="3600" dirty="0" smtClean="0">
              <a:solidFill>
                <a:srgbClr val="606060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521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– the Concept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25" t="32259" r="6876" b="25806"/>
          <a:stretch>
            <a:fillRect/>
          </a:stretch>
        </p:blipFill>
        <p:spPr bwMode="auto">
          <a:xfrm>
            <a:off x="5968206" y="1310648"/>
            <a:ext cx="6770077" cy="4632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alorimeter_schemati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24" y="2056606"/>
            <a:ext cx="4135582" cy="535192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135239" y="7563748"/>
            <a:ext cx="2851768" cy="1884258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Outer HCAL </a:t>
            </a:r>
            <a:r>
              <a:rPr lang="en-US" sz="2000" dirty="0" smtClean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3.5λ</a:t>
            </a:r>
            <a:r>
              <a:rPr lang="en-US" sz="2000" baseline="-25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I</a:t>
            </a:r>
            <a:endParaRPr lang="en-US" sz="2000" baseline="-250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Magnet </a:t>
            </a:r>
            <a:r>
              <a:rPr lang="en-US" sz="2000" dirty="0" smtClean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1.4X</a:t>
            </a:r>
            <a:r>
              <a:rPr lang="en-US" sz="2000" baseline="-25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0</a:t>
            </a:r>
            <a:endParaRPr lang="en-US" sz="2000" baseline="-250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Inner HCAL 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1λ</a:t>
            </a:r>
            <a:r>
              <a:rPr lang="en-US" sz="2000" baseline="-25000" dirty="0">
                <a:solidFill>
                  <a:schemeClr val="bg1"/>
                </a:solidFill>
                <a:latin typeface="Helvetica Neue Light"/>
                <a:cs typeface="Helvetica Neue Light"/>
              </a:rPr>
              <a:t>I</a:t>
            </a:r>
            <a:endParaRPr lang="en-US" sz="20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EMCAL 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18X</a:t>
            </a:r>
            <a:r>
              <a:rPr lang="en-US" sz="2000" baseline="-25000" dirty="0">
                <a:solidFill>
                  <a:schemeClr val="bg1"/>
                </a:solidFill>
                <a:latin typeface="Helvetica Neue Light"/>
                <a:cs typeface="Helvetica Neue Light"/>
              </a:rPr>
              <a:t>0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1λ</a:t>
            </a:r>
            <a:r>
              <a:rPr lang="en-US" sz="2000" baseline="-25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I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Tracker</a:t>
            </a:r>
            <a:endParaRPr lang="en-US" sz="2000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30006" y="6171406"/>
            <a:ext cx="5410200" cy="3217335"/>
          </a:xfrm>
          <a:prstGeom prst="rect">
            <a:avLst/>
          </a:prstGeom>
        </p:spPr>
        <p:txBody>
          <a:bodyPr/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US" sz="2000" dirty="0" smtClean="0">
                <a:cs typeface="Helvetica Neue Light"/>
              </a:rPr>
              <a:t>HCAL steel and scintillating tiles with wavelength shifting fiber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smtClean="0">
                <a:cs typeface="Helvetica Neue Light"/>
              </a:rPr>
              <a:t>2 longitudinal segments. 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smtClean="0">
                <a:cs typeface="Helvetica Neue Light"/>
              </a:rPr>
              <a:t>An Inner </a:t>
            </a:r>
            <a:r>
              <a:rPr lang="en-US" sz="1800" dirty="0" err="1" smtClean="0">
                <a:cs typeface="Helvetica Neue Light"/>
              </a:rPr>
              <a:t>HCal</a:t>
            </a:r>
            <a:r>
              <a:rPr lang="en-US" sz="1800" dirty="0" smtClean="0">
                <a:cs typeface="Helvetica Neue Light"/>
              </a:rPr>
              <a:t> inside the solenoid. 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smtClean="0">
                <a:cs typeface="Helvetica Neue Light"/>
              </a:rPr>
              <a:t>An Outer </a:t>
            </a:r>
            <a:r>
              <a:rPr lang="en-US" sz="1800" dirty="0" err="1" smtClean="0">
                <a:cs typeface="Helvetica Neue Light"/>
              </a:rPr>
              <a:t>HCal</a:t>
            </a:r>
            <a:r>
              <a:rPr lang="en-US" sz="1800" dirty="0" smtClean="0">
                <a:cs typeface="Helvetica Neue Light"/>
              </a:rPr>
              <a:t>  outside the solenoid.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err="1" smtClean="0">
                <a:cs typeface="Helvetica Neue Light"/>
              </a:rPr>
              <a:t>Δη</a:t>
            </a:r>
            <a:r>
              <a:rPr lang="en-US" sz="1800" dirty="0" smtClean="0">
                <a:cs typeface="Helvetica Neue Light"/>
              </a:rPr>
              <a:t> x </a:t>
            </a:r>
            <a:r>
              <a:rPr lang="en-US" sz="1800" dirty="0" err="1" smtClean="0">
                <a:cs typeface="Helvetica Neue Light"/>
              </a:rPr>
              <a:t>Δφ</a:t>
            </a:r>
            <a:r>
              <a:rPr lang="en-US" sz="1800" dirty="0" smtClean="0">
                <a:cs typeface="Helvetica Neue Light"/>
              </a:rPr>
              <a:t> ≈ 0.1 x 0.1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smtClean="0">
                <a:cs typeface="Helvetica Neue Light"/>
              </a:rPr>
              <a:t>2 x 24 x 64 readout channels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err="1" smtClean="0">
                <a:cs typeface="Helvetica Neue Light"/>
              </a:rPr>
              <a:t>σ</a:t>
            </a:r>
            <a:r>
              <a:rPr lang="en-US" sz="1800" baseline="-25000" dirty="0" err="1" smtClean="0">
                <a:cs typeface="Helvetica Neue Light"/>
              </a:rPr>
              <a:t>E</a:t>
            </a:r>
            <a:r>
              <a:rPr lang="en-US" sz="1800" dirty="0" smtClean="0">
                <a:cs typeface="Helvetica Neue Light"/>
              </a:rPr>
              <a:t>/E &lt; 100%/√E (single particle)</a:t>
            </a:r>
          </a:p>
          <a:p>
            <a:pPr eaLnBrk="1" hangingPunct="1">
              <a:spcBef>
                <a:spcPts val="600"/>
              </a:spcBef>
            </a:pPr>
            <a:r>
              <a:rPr lang="en-US" sz="2000" dirty="0" err="1" smtClean="0">
                <a:cs typeface="Helvetica Neue Light"/>
              </a:rPr>
              <a:t>SiPM</a:t>
            </a:r>
            <a:r>
              <a:rPr lang="en-US" sz="2000" dirty="0" smtClean="0">
                <a:cs typeface="Helvetica Neue Light"/>
              </a:rPr>
              <a:t> Readout </a:t>
            </a:r>
            <a:endParaRPr lang="en-US" sz="2000" dirty="0">
              <a:cs typeface="Helvetica Neue Light"/>
            </a:endParaRPr>
          </a:p>
        </p:txBody>
      </p:sp>
      <p:pic>
        <p:nvPicPr>
          <p:cNvPr id="11" name="Picture 10" descr="P1010173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0" t="10927" r="17462" b="24056"/>
          <a:stretch/>
        </p:blipFill>
        <p:spPr>
          <a:xfrm>
            <a:off x="10369741" y="6019006"/>
            <a:ext cx="2633472" cy="27249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692606" y="8686006"/>
            <a:ext cx="2303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The </a:t>
            </a:r>
            <a:r>
              <a:rPr lang="en-US" sz="2400" dirty="0" err="1" smtClean="0">
                <a:solidFill>
                  <a:srgbClr val="606060"/>
                </a:solidFill>
                <a:latin typeface="Arial Narrow" charset="0"/>
              </a:rPr>
              <a:t>BaBar</a:t>
            </a:r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 Magnet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413808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2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64848</TotalTime>
  <Words>3764</Words>
  <Application>Microsoft Macintosh PowerPoint</Application>
  <PresentationFormat>Custom</PresentationFormat>
  <Paragraphs>663</Paragraphs>
  <Slides>54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28</vt:i4>
      </vt:variant>
      <vt:variant>
        <vt:lpstr>Slide Titles</vt:lpstr>
      </vt:variant>
      <vt:variant>
        <vt:i4>54</vt:i4>
      </vt:variant>
    </vt:vector>
  </HeadingPairs>
  <TitlesOfParts>
    <vt:vector size="82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21_Office Theme</vt:lpstr>
      <vt:lpstr>22_Office Theme</vt:lpstr>
      <vt:lpstr>23_Office Theme</vt:lpstr>
      <vt:lpstr>24_Office Theme</vt:lpstr>
      <vt:lpstr>25_Office Theme</vt:lpstr>
      <vt:lpstr>26_Office Theme</vt:lpstr>
      <vt:lpstr>27_Office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DAQ Overview</vt:lpstr>
      <vt:lpstr>Slot Controllers</vt:lpstr>
      <vt:lpstr>Digitizer/ADC Boards, XMIT, Controller</vt:lpstr>
      <vt:lpstr>DAQ Components – DCM2</vt:lpstr>
      <vt:lpstr>FNAL Testbeam Impressions</vt:lpstr>
      <vt:lpstr>Metadata Logging</vt:lpstr>
      <vt:lpstr>Metadata Logging Example – FTBF beam params</vt:lpstr>
      <vt:lpstr>Very useful for “forensics”</vt:lpstr>
      <vt:lpstr>More Forensics</vt:lpstr>
      <vt:lpstr>Example: Temperature compensation</vt:lpstr>
      <vt:lpstr>Flashing just one test beam result</vt:lpstr>
      <vt:lpstr>Summary</vt:lpstr>
      <vt:lpstr>PowerPoint Presentation</vt:lpstr>
      <vt:lpstr>This page is intentionally left blank</vt:lpstr>
      <vt:lpstr>DAQ Components – jSEB2 and SEB</vt:lpstr>
      <vt:lpstr> Data compression</vt:lpstr>
      <vt:lpstr> Data compression load</vt:lpstr>
      <vt:lpstr> Switch to distributed compression</vt:lpstr>
      <vt:lpstr> Data Rates (Run14)</vt:lpstr>
      <vt:lpstr> Trigger Electronics &amp; Timing system</vt:lpstr>
      <vt:lpstr> Local-Level 1 (LL1) Boards</vt:lpstr>
      <vt:lpstr> Trigger &amp; Timing system</vt:lpstr>
      <vt:lpstr> Some envisioned performance plots </vt:lpstr>
      <vt:lpstr> Statistical reach for some probes </vt:lpstr>
      <vt:lpstr> sPHENIX – the Collaboration</vt:lpstr>
      <vt:lpstr> Upsilons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Multi-Event buffering</vt:lpstr>
      <vt:lpstr>An another-world example</vt:lpstr>
      <vt:lpstr>Multi-Event buffering effect in the DAQ</vt:lpstr>
      <vt:lpstr>Multi-Event buffering effect in the DAQ</vt:lpstr>
      <vt:lpstr>Multi-Event buffering effect in the DAQ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PET Scanner for Plants at the Brookhaven National Laboratory </dc:title>
  <cp:lastModifiedBy>Martin Purschke</cp:lastModifiedBy>
  <cp:revision>204</cp:revision>
  <cp:lastPrinted>1601-01-01T00:00:00Z</cp:lastPrinted>
  <dcterms:created xsi:type="dcterms:W3CDTF">1601-01-01T00:00:00Z</dcterms:created>
  <dcterms:modified xsi:type="dcterms:W3CDTF">2016-06-08T23:59:15Z</dcterms:modified>
</cp:coreProperties>
</file>