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30275213" cy="4280376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20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745"/>
    <p:restoredTop sz="94674"/>
  </p:normalViewPr>
  <p:slideViewPr>
    <p:cSldViewPr snapToGrid="0" snapToObjects="1">
      <p:cViewPr>
        <p:scale>
          <a:sx n="58" d="100"/>
          <a:sy n="58" d="100"/>
        </p:scale>
        <p:origin x="28" y="-60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AD5E0-767F-174B-9CC4-1F0D317F398E}" type="datetimeFigureOut">
              <a:rPr lang="en-US" smtClean="0"/>
              <a:t>5/30/2016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743C6D-4CF3-0B46-868B-474404F48818}" type="slidenum">
              <a:rPr lang="en-US" smtClean="0"/>
              <a:t>‹N›</a:t>
            </a:fld>
            <a:endParaRPr lang="en-US"/>
          </a:p>
        </p:txBody>
      </p:sp>
    </p:spTree>
    <p:extLst>
      <p:ext uri="{BB962C8B-B14F-4D97-AF65-F5344CB8AC3E}">
        <p14:creationId xmlns:p14="http://schemas.microsoft.com/office/powerpoint/2010/main" val="1675135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743C6D-4CF3-0B46-868B-474404F48818}" type="slidenum">
              <a:rPr lang="en-US" smtClean="0"/>
              <a:t>1</a:t>
            </a:fld>
            <a:endParaRPr lang="en-US"/>
          </a:p>
        </p:txBody>
      </p:sp>
    </p:spTree>
    <p:extLst>
      <p:ext uri="{BB962C8B-B14F-4D97-AF65-F5344CB8AC3E}">
        <p14:creationId xmlns:p14="http://schemas.microsoft.com/office/powerpoint/2010/main" val="498190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smtClean="0"/>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95E4F47-AD24-7F4E-8511-2820AC2A3D3D}" type="datetimeFigureOut">
              <a:rPr lang="en-US" smtClean="0"/>
              <a:t>5/30/2016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413111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E4F47-AD24-7F4E-8511-2820AC2A3D3D}" type="datetimeFigureOut">
              <a:rPr lang="en-US" smtClean="0"/>
              <a:t>5/30/2016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7739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E4F47-AD24-7F4E-8511-2820AC2A3D3D}" type="datetimeFigureOut">
              <a:rPr lang="en-US" smtClean="0"/>
              <a:t>5/30/2016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363181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5E4F47-AD24-7F4E-8511-2820AC2A3D3D}" type="datetimeFigureOut">
              <a:rPr lang="en-US" smtClean="0"/>
              <a:t>5/30/2016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145143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smtClean="0"/>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5E4F47-AD24-7F4E-8511-2820AC2A3D3D}" type="datetimeFigureOut">
              <a:rPr lang="en-US" smtClean="0"/>
              <a:t>5/30/2016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678074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95E4F47-AD24-7F4E-8511-2820AC2A3D3D}" type="datetimeFigureOut">
              <a:rPr lang="en-US" smtClean="0"/>
              <a:t>5/30/2016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847655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smtClean="0"/>
              <a:t>Click to 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smtClean="0"/>
              <a:t>Click to 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5E4F47-AD24-7F4E-8511-2820AC2A3D3D}" type="datetimeFigureOut">
              <a:rPr lang="en-US" smtClean="0"/>
              <a:t>5/30/2016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927192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5E4F47-AD24-7F4E-8511-2820AC2A3D3D}" type="datetimeFigureOut">
              <a:rPr lang="en-US" smtClean="0"/>
              <a:t>5/30/2016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179458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5E4F47-AD24-7F4E-8511-2820AC2A3D3D}" type="datetimeFigureOut">
              <a:rPr lang="en-US" smtClean="0"/>
              <a:t>5/30/2016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886477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smtClean="0"/>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5E4F47-AD24-7F4E-8511-2820AC2A3D3D}" type="datetimeFigureOut">
              <a:rPr lang="en-US" smtClean="0"/>
              <a:t>5/30/2016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572509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5E4F47-AD24-7F4E-8511-2820AC2A3D3D}" type="datetimeFigureOut">
              <a:rPr lang="en-US" smtClean="0"/>
              <a:t>5/30/2016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11C60-004A-9B45-9BFD-494C49D02C87}" type="slidenum">
              <a:rPr lang="en-US" smtClean="0"/>
              <a:t>‹N›</a:t>
            </a:fld>
            <a:endParaRPr lang="en-US"/>
          </a:p>
        </p:txBody>
      </p:sp>
    </p:spTree>
    <p:extLst>
      <p:ext uri="{BB962C8B-B14F-4D97-AF65-F5344CB8AC3E}">
        <p14:creationId xmlns:p14="http://schemas.microsoft.com/office/powerpoint/2010/main" val="1435066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895E4F47-AD24-7F4E-8511-2820AC2A3D3D}" type="datetimeFigureOut">
              <a:rPr lang="en-US" smtClean="0"/>
              <a:t>5/30/2016</a:t>
            </a:fld>
            <a:endParaRPr lang="en-US"/>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A1B11C60-004A-9B45-9BFD-494C49D02C87}" type="slidenum">
              <a:rPr lang="en-US" smtClean="0"/>
              <a:t>‹N›</a:t>
            </a:fld>
            <a:endParaRPr lang="en-US"/>
          </a:p>
        </p:txBody>
      </p:sp>
    </p:spTree>
    <p:extLst>
      <p:ext uri="{BB962C8B-B14F-4D97-AF65-F5344CB8AC3E}">
        <p14:creationId xmlns:p14="http://schemas.microsoft.com/office/powerpoint/2010/main" val="2039471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gif"/><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0.png"/><Relationship Id="rId10" Type="http://schemas.openxmlformats.org/officeDocument/2006/relationships/image" Target="../media/image7.jpg"/><Relationship Id="rId4" Type="http://schemas.openxmlformats.org/officeDocument/2006/relationships/image" Target="../media/image2.png"/><Relationship Id="rId9" Type="http://schemas.openxmlformats.org/officeDocument/2006/relationships/image" Target="../media/image6.JP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8000"/>
            <a:lum/>
          </a:blip>
          <a:srcRect/>
          <a:stretch>
            <a:fillRect l="-56000" r="-56000"/>
          </a:stretch>
        </a:blipFill>
        <a:effectLst/>
      </p:bgPr>
    </p:bg>
    <p:spTree>
      <p:nvGrpSpPr>
        <p:cNvPr id="1" name=""/>
        <p:cNvGrpSpPr/>
        <p:nvPr/>
      </p:nvGrpSpPr>
      <p:grpSpPr>
        <a:xfrm>
          <a:off x="0" y="0"/>
          <a:ext cx="0" cy="0"/>
          <a:chOff x="0" y="0"/>
          <a:chExt cx="0" cy="0"/>
        </a:xfrm>
      </p:grpSpPr>
      <p:sp>
        <p:nvSpPr>
          <p:cNvPr id="5" name="Rectangle 4"/>
          <p:cNvSpPr/>
          <p:nvPr/>
        </p:nvSpPr>
        <p:spPr>
          <a:xfrm>
            <a:off x="391886" y="339315"/>
            <a:ext cx="29565600" cy="2726900"/>
          </a:xfrm>
          <a:prstGeom prst="rect">
            <a:avLst/>
          </a:prstGeom>
          <a:solidFill>
            <a:schemeClr val="accent5">
              <a:alpha val="19000"/>
            </a:schemeClr>
          </a:solidFill>
        </p:spPr>
        <p:txBody>
          <a:bodyPr wrap="square">
            <a:spAutoFit/>
          </a:bodyPr>
          <a:lstStyle/>
          <a:p>
            <a:pPr algn="ctr">
              <a:lnSpc>
                <a:spcPct val="107000"/>
              </a:lnSpc>
              <a:spcAft>
                <a:spcPts val="800"/>
              </a:spcAft>
            </a:pPr>
            <a:r>
              <a:rPr lang="en-US" sz="8000" b="1" dirty="0" smtClean="0">
                <a:solidFill>
                  <a:srgbClr val="002060"/>
                </a:solidFill>
                <a:effectLst/>
                <a:latin typeface="Arial" charset="0"/>
                <a:ea typeface="Arial" charset="0"/>
                <a:cs typeface="Arial" charset="0"/>
              </a:rPr>
              <a:t>A low noise front-end for the Belle II forward electromagnetic calorimeter upgrade</a:t>
            </a:r>
            <a:endParaRPr lang="en-US" sz="8000" b="1" dirty="0">
              <a:solidFill>
                <a:srgbClr val="002060"/>
              </a:solidFill>
              <a:effectLst/>
              <a:latin typeface="Arial" charset="0"/>
              <a:ea typeface="Arial" charset="0"/>
              <a:cs typeface="Arial" charset="0"/>
            </a:endParaRPr>
          </a:p>
        </p:txBody>
      </p:sp>
      <p:sp>
        <p:nvSpPr>
          <p:cNvPr id="6" name="Rectangle 5"/>
          <p:cNvSpPr/>
          <p:nvPr/>
        </p:nvSpPr>
        <p:spPr>
          <a:xfrm>
            <a:off x="4467860" y="3118272"/>
            <a:ext cx="21691600" cy="2677656"/>
          </a:xfrm>
          <a:prstGeom prst="rect">
            <a:avLst/>
          </a:prstGeom>
        </p:spPr>
        <p:txBody>
          <a:bodyPr wrap="square">
            <a:spAutoFit/>
          </a:bodyPr>
          <a:lstStyle/>
          <a:p>
            <a:pPr algn="ctr"/>
            <a:r>
              <a:rPr lang="it-IT" sz="4800" dirty="0" smtClean="0">
                <a:effectLst/>
                <a:latin typeface="Arial" charset="0"/>
                <a:ea typeface="Arial" charset="0"/>
                <a:cs typeface="Arial" charset="0"/>
              </a:rPr>
              <a:t>A. </a:t>
            </a:r>
            <a:r>
              <a:rPr lang="it-IT" sz="4800" dirty="0" err="1" smtClean="0">
                <a:effectLst/>
                <a:latin typeface="Arial" charset="0"/>
                <a:ea typeface="Arial" charset="0"/>
                <a:cs typeface="Arial" charset="0"/>
              </a:rPr>
              <a:t>Aloisio</a:t>
            </a:r>
            <a:r>
              <a:rPr lang="it-IT" sz="4800" baseline="30000" dirty="0" err="1">
                <a:latin typeface="Arial" charset="0"/>
                <a:ea typeface="Arial" charset="0"/>
                <a:cs typeface="Arial" charset="0"/>
              </a:rPr>
              <a:t>a</a:t>
            </a:r>
            <a:r>
              <a:rPr lang="it-IT" sz="4800" dirty="0" smtClean="0">
                <a:effectLst/>
                <a:latin typeface="Arial" charset="0"/>
                <a:ea typeface="Arial" charset="0"/>
                <a:cs typeface="Arial" charset="0"/>
              </a:rPr>
              <a:t>, P. </a:t>
            </a:r>
            <a:r>
              <a:rPr lang="it-IT" sz="4800" dirty="0" err="1" smtClean="0">
                <a:effectLst/>
                <a:latin typeface="Arial" charset="0"/>
                <a:ea typeface="Arial" charset="0"/>
                <a:cs typeface="Arial" charset="0"/>
              </a:rPr>
              <a:t>Branchini</a:t>
            </a:r>
            <a:r>
              <a:rPr lang="it-IT" sz="4800" baseline="30000" dirty="0" err="1" smtClean="0">
                <a:effectLst/>
                <a:latin typeface="Arial" charset="0"/>
                <a:ea typeface="Arial" charset="0"/>
                <a:cs typeface="Arial" charset="0"/>
              </a:rPr>
              <a:t>b</a:t>
            </a:r>
            <a:r>
              <a:rPr lang="it-IT" sz="4800" dirty="0" smtClean="0">
                <a:effectLst/>
                <a:latin typeface="Arial" charset="0"/>
                <a:ea typeface="Arial" charset="0"/>
                <a:cs typeface="Arial" charset="0"/>
              </a:rPr>
              <a:t>, A. </a:t>
            </a:r>
            <a:r>
              <a:rPr lang="it-IT" sz="4800" dirty="0" err="1" smtClean="0">
                <a:effectLst/>
                <a:latin typeface="Arial" charset="0"/>
                <a:ea typeface="Arial" charset="0"/>
                <a:cs typeface="Arial" charset="0"/>
              </a:rPr>
              <a:t>Budano</a:t>
            </a:r>
            <a:r>
              <a:rPr lang="it-IT" sz="4800" baseline="30000" dirty="0" err="1">
                <a:latin typeface="Arial" charset="0"/>
                <a:ea typeface="Arial" charset="0"/>
                <a:cs typeface="Arial" charset="0"/>
              </a:rPr>
              <a:t>b</a:t>
            </a:r>
            <a:r>
              <a:rPr lang="it-IT" sz="4800" dirty="0" smtClean="0">
                <a:effectLst/>
                <a:latin typeface="Arial" charset="0"/>
                <a:ea typeface="Arial" charset="0"/>
                <a:cs typeface="Arial" charset="0"/>
              </a:rPr>
              <a:t>, G. </a:t>
            </a:r>
            <a:r>
              <a:rPr lang="it-IT" sz="4800" dirty="0" err="1" smtClean="0">
                <a:effectLst/>
                <a:latin typeface="Arial" charset="0"/>
                <a:ea typeface="Arial" charset="0"/>
                <a:cs typeface="Arial" charset="0"/>
              </a:rPr>
              <a:t>Corradi</a:t>
            </a:r>
            <a:r>
              <a:rPr lang="it-IT" sz="4800" baseline="30000" dirty="0" err="1" smtClean="0">
                <a:latin typeface="Arial" charset="0"/>
                <a:ea typeface="Arial" charset="0"/>
                <a:cs typeface="Arial" charset="0"/>
              </a:rPr>
              <a:t>c</a:t>
            </a:r>
            <a:r>
              <a:rPr lang="it-IT" sz="4800" dirty="0" smtClean="0">
                <a:effectLst/>
                <a:latin typeface="Arial" charset="0"/>
                <a:ea typeface="Arial" charset="0"/>
                <a:cs typeface="Arial" charset="0"/>
              </a:rPr>
              <a:t>, M. </a:t>
            </a:r>
            <a:r>
              <a:rPr lang="it-IT" sz="4800" dirty="0" err="1" smtClean="0">
                <a:effectLst/>
                <a:latin typeface="Arial" charset="0"/>
                <a:ea typeface="Arial" charset="0"/>
                <a:cs typeface="Arial" charset="0"/>
              </a:rPr>
              <a:t>Galasso</a:t>
            </a:r>
            <a:r>
              <a:rPr lang="it-IT" sz="4800" baseline="30000" dirty="0" err="1">
                <a:latin typeface="Arial" charset="0"/>
                <a:ea typeface="Arial" charset="0"/>
                <a:cs typeface="Arial" charset="0"/>
              </a:rPr>
              <a:t>b</a:t>
            </a:r>
            <a:r>
              <a:rPr lang="it-IT" sz="4800" dirty="0" smtClean="0">
                <a:effectLst/>
                <a:latin typeface="Arial" charset="0"/>
                <a:ea typeface="Arial" charset="0"/>
                <a:cs typeface="Arial" charset="0"/>
              </a:rPr>
              <a:t> and D. </a:t>
            </a:r>
            <a:r>
              <a:rPr lang="it-IT" sz="4800" dirty="0" err="1" smtClean="0">
                <a:effectLst/>
                <a:latin typeface="Arial" charset="0"/>
                <a:ea typeface="Arial" charset="0"/>
                <a:cs typeface="Arial" charset="0"/>
              </a:rPr>
              <a:t>Tagnani</a:t>
            </a:r>
            <a:r>
              <a:rPr lang="it-IT" sz="4800" baseline="30000" dirty="0" err="1">
                <a:latin typeface="Arial" charset="0"/>
                <a:ea typeface="Arial" charset="0"/>
                <a:cs typeface="Arial" charset="0"/>
              </a:rPr>
              <a:t>b</a:t>
            </a:r>
            <a:endParaRPr lang="it-IT" sz="4800" dirty="0">
              <a:latin typeface="Arial" charset="0"/>
              <a:ea typeface="Arial" charset="0"/>
              <a:cs typeface="Arial" charset="0"/>
            </a:endParaRPr>
          </a:p>
          <a:p>
            <a:pPr algn="ctr"/>
            <a:r>
              <a:rPr lang="it-IT" sz="4000" baseline="30000" dirty="0" smtClean="0">
                <a:latin typeface="Arial" charset="0"/>
                <a:ea typeface="Arial" charset="0"/>
                <a:cs typeface="Arial" charset="0"/>
              </a:rPr>
              <a:t>a</a:t>
            </a:r>
            <a:r>
              <a:rPr lang="it-IT" sz="4000" dirty="0" smtClean="0">
                <a:latin typeface="Arial" charset="0"/>
                <a:ea typeface="Arial" charset="0"/>
                <a:cs typeface="Arial" charset="0"/>
              </a:rPr>
              <a:t> </a:t>
            </a:r>
            <a:r>
              <a:rPr lang="it-IT" sz="4000" dirty="0">
                <a:latin typeface="Arial" charset="0"/>
                <a:ea typeface="Arial" charset="0"/>
                <a:cs typeface="Arial" charset="0"/>
              </a:rPr>
              <a:t>INFN Sezione di Napoli, Napoli, </a:t>
            </a:r>
            <a:r>
              <a:rPr lang="it-IT" sz="4000" dirty="0" err="1">
                <a:latin typeface="Arial" charset="0"/>
                <a:ea typeface="Arial" charset="0"/>
                <a:cs typeface="Arial" charset="0"/>
              </a:rPr>
              <a:t>Italy</a:t>
            </a:r>
            <a:endParaRPr lang="it-IT" sz="4000" dirty="0">
              <a:latin typeface="Arial" charset="0"/>
              <a:ea typeface="Arial" charset="0"/>
              <a:cs typeface="Arial" charset="0"/>
            </a:endParaRPr>
          </a:p>
          <a:p>
            <a:pPr algn="ctr"/>
            <a:r>
              <a:rPr lang="it-IT" sz="4000" baseline="30000" dirty="0" smtClean="0">
                <a:latin typeface="Arial" charset="0"/>
                <a:ea typeface="Arial" charset="0"/>
                <a:cs typeface="Arial" charset="0"/>
              </a:rPr>
              <a:t>b</a:t>
            </a:r>
            <a:r>
              <a:rPr lang="it-IT" sz="4000" dirty="0">
                <a:latin typeface="Arial" charset="0"/>
                <a:ea typeface="Arial" charset="0"/>
                <a:cs typeface="Arial" charset="0"/>
              </a:rPr>
              <a:t> INFN Sezione di Roma Tre, Roma,  </a:t>
            </a:r>
            <a:r>
              <a:rPr lang="it-IT" sz="4000" dirty="0" err="1">
                <a:latin typeface="Arial" charset="0"/>
                <a:ea typeface="Arial" charset="0"/>
                <a:cs typeface="Arial" charset="0"/>
              </a:rPr>
              <a:t>Italy</a:t>
            </a:r>
            <a:endParaRPr lang="it-IT" sz="4000" dirty="0">
              <a:latin typeface="Arial" charset="0"/>
              <a:ea typeface="Arial" charset="0"/>
              <a:cs typeface="Arial" charset="0"/>
            </a:endParaRPr>
          </a:p>
          <a:p>
            <a:pPr algn="ctr"/>
            <a:r>
              <a:rPr lang="it-IT" sz="4000" baseline="30000" dirty="0" smtClean="0">
                <a:latin typeface="Arial" charset="0"/>
                <a:ea typeface="Arial" charset="0"/>
                <a:cs typeface="Arial" charset="0"/>
              </a:rPr>
              <a:t>c</a:t>
            </a:r>
            <a:r>
              <a:rPr lang="it-IT" sz="4000" dirty="0">
                <a:latin typeface="Arial" charset="0"/>
                <a:ea typeface="Arial" charset="0"/>
                <a:cs typeface="Arial" charset="0"/>
              </a:rPr>
              <a:t> INFN Laboratori Nazionali di Frascati , Roma,  </a:t>
            </a:r>
            <a:r>
              <a:rPr lang="it-IT" sz="4000" dirty="0" err="1">
                <a:latin typeface="Arial" charset="0"/>
                <a:ea typeface="Arial" charset="0"/>
                <a:cs typeface="Arial" charset="0"/>
              </a:rPr>
              <a:t>Italy</a:t>
            </a:r>
            <a:endParaRPr lang="it-IT" sz="4000" baseline="30000" dirty="0">
              <a:latin typeface="Arial" charset="0"/>
              <a:ea typeface="Arial" charset="0"/>
              <a:cs typeface="Arial" charset="0"/>
            </a:endParaRPr>
          </a:p>
        </p:txBody>
      </p:sp>
      <p:sp>
        <p:nvSpPr>
          <p:cNvPr id="7" name="Rectangle 6"/>
          <p:cNvSpPr/>
          <p:nvPr/>
        </p:nvSpPr>
        <p:spPr>
          <a:xfrm>
            <a:off x="391886" y="6454622"/>
            <a:ext cx="29565600" cy="6020110"/>
          </a:xfrm>
          <a:prstGeom prst="rect">
            <a:avLst/>
          </a:prstGeom>
          <a:solidFill>
            <a:schemeClr val="accent4">
              <a:lumMod val="60000"/>
              <a:lumOff val="40000"/>
              <a:alpha val="50000"/>
            </a:schemeClr>
          </a:solidFill>
        </p:spPr>
        <p:txBody>
          <a:bodyPr wrap="square" lIns="251999" rIns="251999">
            <a:spAutoFit/>
          </a:bodyPr>
          <a:lstStyle/>
          <a:p>
            <a:pPr algn="just">
              <a:lnSpc>
                <a:spcPct val="107000"/>
              </a:lnSpc>
              <a:spcAft>
                <a:spcPts val="0"/>
              </a:spcAft>
            </a:pPr>
            <a:r>
              <a:rPr lang="en-US" sz="4000" b="1" dirty="0" smtClean="0">
                <a:solidFill>
                  <a:schemeClr val="accent5"/>
                </a:solidFill>
                <a:effectLst/>
                <a:latin typeface="Arial" charset="0"/>
                <a:ea typeface="Times New Roman" charset="0"/>
                <a:cs typeface="Times New Roman" charset="0"/>
              </a:rPr>
              <a:t>INTRODUCTION </a:t>
            </a:r>
          </a:p>
          <a:p>
            <a:pPr algn="just">
              <a:lnSpc>
                <a:spcPct val="107000"/>
              </a:lnSpc>
              <a:spcAft>
                <a:spcPts val="0"/>
              </a:spcAft>
            </a:pPr>
            <a:r>
              <a:rPr lang="en-US" sz="4000" dirty="0" smtClean="0">
                <a:solidFill>
                  <a:schemeClr val="accent5"/>
                </a:solidFill>
                <a:effectLst/>
                <a:latin typeface="Arial" charset="0"/>
                <a:ea typeface="Times New Roman" charset="0"/>
                <a:cs typeface="Times New Roman" charset="0"/>
              </a:rPr>
              <a:t>The Belle II experiment will operate at the </a:t>
            </a:r>
            <a:r>
              <a:rPr lang="en-US" sz="4000" dirty="0" err="1" smtClean="0">
                <a:solidFill>
                  <a:schemeClr val="accent5"/>
                </a:solidFill>
                <a:effectLst/>
                <a:latin typeface="Arial" charset="0"/>
                <a:ea typeface="Times New Roman" charset="0"/>
                <a:cs typeface="Times New Roman" charset="0"/>
              </a:rPr>
              <a:t>SuperKEKB</a:t>
            </a:r>
            <a:r>
              <a:rPr lang="en-US" sz="4000" dirty="0" smtClean="0">
                <a:solidFill>
                  <a:schemeClr val="accent5"/>
                </a:solidFill>
                <a:effectLst/>
                <a:latin typeface="Arial" charset="0"/>
                <a:ea typeface="Times New Roman" charset="0"/>
                <a:cs typeface="Times New Roman" charset="0"/>
              </a:rPr>
              <a:t> e+ e- collider, designed to reach a top luminosity 8x10</a:t>
            </a:r>
            <a:r>
              <a:rPr lang="en-US" sz="4000" baseline="30000" dirty="0" smtClean="0">
                <a:solidFill>
                  <a:schemeClr val="accent5"/>
                </a:solidFill>
                <a:effectLst/>
                <a:latin typeface="Arial" charset="0"/>
                <a:ea typeface="Times New Roman" charset="0"/>
                <a:cs typeface="Times New Roman" charset="0"/>
              </a:rPr>
              <a:t>35</a:t>
            </a:r>
            <a:r>
              <a:rPr lang="en-US" sz="4000" dirty="0" smtClean="0">
                <a:solidFill>
                  <a:schemeClr val="accent5"/>
                </a:solidFill>
                <a:effectLst/>
                <a:latin typeface="Arial" charset="0"/>
                <a:ea typeface="Times New Roman" charset="0"/>
                <a:cs typeface="Times New Roman" charset="0"/>
              </a:rPr>
              <a:t> at the Y(4s) resonance. The high background environment of the accelerator poses serious challenges to the design of the detector. In particular the Belle2 collaboration is studying a major upgrade program which involves the forward electromagnetic calorimeter. The original calorimeter consisted of </a:t>
            </a:r>
            <a:r>
              <a:rPr lang="en-US" sz="4000" dirty="0" err="1" smtClean="0">
                <a:solidFill>
                  <a:schemeClr val="accent5"/>
                </a:solidFill>
                <a:effectLst/>
                <a:latin typeface="Arial" charset="0"/>
                <a:ea typeface="Times New Roman" charset="0"/>
                <a:cs typeface="Times New Roman" charset="0"/>
              </a:rPr>
              <a:t>CsI</a:t>
            </a:r>
            <a:r>
              <a:rPr lang="en-US" sz="4000" dirty="0" smtClean="0">
                <a:solidFill>
                  <a:schemeClr val="accent5"/>
                </a:solidFill>
                <a:effectLst/>
                <a:latin typeface="Arial" charset="0"/>
                <a:ea typeface="Times New Roman" charset="0"/>
                <a:cs typeface="Times New Roman" charset="0"/>
              </a:rPr>
              <a:t> (Tl) doped crystals. We are evaluating pure </a:t>
            </a:r>
            <a:r>
              <a:rPr lang="en-US" sz="4000" dirty="0" err="1" smtClean="0">
                <a:solidFill>
                  <a:schemeClr val="accent5"/>
                </a:solidFill>
                <a:effectLst/>
                <a:latin typeface="Arial" charset="0"/>
                <a:ea typeface="Times New Roman" charset="0"/>
                <a:cs typeface="Times New Roman" charset="0"/>
              </a:rPr>
              <a:t>CsI</a:t>
            </a:r>
            <a:r>
              <a:rPr lang="en-US" sz="4000" dirty="0" smtClean="0">
                <a:solidFill>
                  <a:schemeClr val="accent5"/>
                </a:solidFill>
                <a:effectLst/>
                <a:latin typeface="Arial" charset="0"/>
                <a:ea typeface="Times New Roman" charset="0"/>
                <a:cs typeface="Times New Roman" charset="0"/>
              </a:rPr>
              <a:t> crystals, since they have lower time constant but unfortunately with a much lower light yield. The electromagnetic calorimeter upgrade inherits detector constrains from the old one therefore an R&amp;D program on photon-detectors and front end electronic has also been carried out by the Italian collaboration. Different APD and </a:t>
            </a:r>
            <a:r>
              <a:rPr lang="en-US" sz="4000" dirty="0" err="1" smtClean="0">
                <a:solidFill>
                  <a:schemeClr val="accent5"/>
                </a:solidFill>
                <a:effectLst/>
                <a:latin typeface="Arial" charset="0"/>
                <a:ea typeface="Times New Roman" charset="0"/>
                <a:cs typeface="Times New Roman" charset="0"/>
              </a:rPr>
              <a:t>SiPM</a:t>
            </a:r>
            <a:r>
              <a:rPr lang="en-US" sz="4000" dirty="0" smtClean="0">
                <a:solidFill>
                  <a:schemeClr val="accent5"/>
                </a:solidFill>
                <a:effectLst/>
                <a:latin typeface="Arial" charset="0"/>
                <a:ea typeface="Times New Roman" charset="0"/>
                <a:cs typeface="Times New Roman" charset="0"/>
              </a:rPr>
              <a:t> have been tested and qualified for this purpose. </a:t>
            </a:r>
            <a:r>
              <a:rPr lang="en-US" sz="4000" dirty="0" smtClean="0">
                <a:solidFill>
                  <a:schemeClr val="accent5"/>
                </a:solidFill>
                <a:effectLst/>
                <a:latin typeface="Arial" charset="0"/>
                <a:ea typeface="Calibri" charset="0"/>
                <a:cs typeface="Times New Roman" charset="0"/>
              </a:rPr>
              <a:t>In this paper, we present the design of the read out front-end chain for the upgrade of the electromagnetic calorimeter of the </a:t>
            </a:r>
            <a:r>
              <a:rPr lang="en-US" sz="4000" dirty="0" err="1" smtClean="0">
                <a:solidFill>
                  <a:schemeClr val="accent5"/>
                </a:solidFill>
                <a:effectLst/>
                <a:latin typeface="Arial" charset="0"/>
                <a:ea typeface="Calibri" charset="0"/>
                <a:cs typeface="Times New Roman" charset="0"/>
              </a:rPr>
              <a:t>BelleII</a:t>
            </a:r>
            <a:r>
              <a:rPr lang="en-US" sz="4000" dirty="0" smtClean="0">
                <a:solidFill>
                  <a:schemeClr val="accent5"/>
                </a:solidFill>
                <a:effectLst/>
                <a:latin typeface="Arial" charset="0"/>
                <a:ea typeface="Calibri" charset="0"/>
                <a:cs typeface="Times New Roman" charset="0"/>
              </a:rPr>
              <a:t> experiment. </a:t>
            </a:r>
            <a:endParaRPr lang="en-US" sz="4000" dirty="0">
              <a:solidFill>
                <a:schemeClr val="accent5"/>
              </a:solidFill>
              <a:effectLst/>
              <a:latin typeface="Calibri" charset="0"/>
              <a:ea typeface="Calibri" charset="0"/>
              <a:cs typeface="Times New Roman" charset="0"/>
            </a:endParaRPr>
          </a:p>
        </p:txBody>
      </p:sp>
      <p:sp>
        <p:nvSpPr>
          <p:cNvPr id="17" name="TextBox 16"/>
          <p:cNvSpPr txBox="1"/>
          <p:nvPr/>
        </p:nvSpPr>
        <p:spPr>
          <a:xfrm>
            <a:off x="13202547" y="13038972"/>
            <a:ext cx="16644126" cy="5016758"/>
          </a:xfrm>
          <a:prstGeom prst="rect">
            <a:avLst/>
          </a:prstGeom>
          <a:solidFill>
            <a:schemeClr val="accent6">
              <a:lumMod val="40000"/>
              <a:lumOff val="60000"/>
              <a:alpha val="50000"/>
            </a:schemeClr>
          </a:solidFill>
        </p:spPr>
        <p:txBody>
          <a:bodyPr wrap="square" lIns="251999" rIns="251999" rtlCol="0">
            <a:spAutoFit/>
          </a:bodyPr>
          <a:lstStyle/>
          <a:p>
            <a:pPr algn="just"/>
            <a:r>
              <a:rPr lang="en-US" sz="4000" dirty="0">
                <a:solidFill>
                  <a:schemeClr val="accent5">
                    <a:lumMod val="75000"/>
                  </a:schemeClr>
                </a:solidFill>
                <a:latin typeface="Arial" charset="0"/>
                <a:ea typeface="Arial" charset="0"/>
                <a:cs typeface="Arial" charset="0"/>
              </a:rPr>
              <a:t>The power supply scheme follows a two-step approach: the main HV power unit is a step-up DC-DC converter which outputs 600V from 24 V input. Its accuracy  is better than 10 mV over 600 V. The HV is distributed in parallel to remote programmable power units, which can be fine tuned via a I2C field bus. The main power unit is programmed via Ethernet and it can handle up to 16 I2C buses, each connecting up to 16 remote power units. This point-of-load power approach guarantees extremely low </a:t>
            </a:r>
            <a:r>
              <a:rPr lang="en-US" sz="4000" dirty="0" smtClean="0">
                <a:solidFill>
                  <a:schemeClr val="accent5">
                    <a:lumMod val="75000"/>
                  </a:schemeClr>
                </a:solidFill>
                <a:latin typeface="Arial" charset="0"/>
                <a:ea typeface="Arial" charset="0"/>
                <a:cs typeface="Arial" charset="0"/>
              </a:rPr>
              <a:t>noise, </a:t>
            </a:r>
            <a:r>
              <a:rPr lang="en-US" sz="4000" dirty="0">
                <a:solidFill>
                  <a:schemeClr val="accent5">
                    <a:lumMod val="75000"/>
                  </a:schemeClr>
                </a:solidFill>
                <a:latin typeface="Arial" charset="0"/>
                <a:ea typeface="Arial" charset="0"/>
                <a:cs typeface="Arial" charset="0"/>
              </a:rPr>
              <a:t>local fine tuning and high fan-out. </a:t>
            </a:r>
          </a:p>
        </p:txBody>
      </p:sp>
      <p:pic>
        <p:nvPicPr>
          <p:cNvPr id="18" name="Immagin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017" y="12821208"/>
            <a:ext cx="10685417" cy="5414719"/>
          </a:xfrm>
          <a:prstGeom prst="rect">
            <a:avLst/>
          </a:prstGeom>
          <a:noFill/>
          <a:ln w="76200">
            <a:solidFill>
              <a:schemeClr val="accent5"/>
            </a:solidFill>
          </a:ln>
        </p:spPr>
      </p:pic>
      <p:sp>
        <p:nvSpPr>
          <p:cNvPr id="19" name="Rectangle 18"/>
          <p:cNvSpPr/>
          <p:nvPr/>
        </p:nvSpPr>
        <p:spPr>
          <a:xfrm>
            <a:off x="424534" y="19532563"/>
            <a:ext cx="13837242" cy="9097875"/>
          </a:xfrm>
          <a:prstGeom prst="rect">
            <a:avLst/>
          </a:prstGeom>
          <a:solidFill>
            <a:schemeClr val="accent2">
              <a:lumMod val="40000"/>
              <a:lumOff val="60000"/>
              <a:alpha val="51000"/>
            </a:schemeClr>
          </a:solidFill>
        </p:spPr>
        <p:txBody>
          <a:bodyPr wrap="square" lIns="251999" rIns="251999">
            <a:spAutoFit/>
          </a:bodyPr>
          <a:lstStyle/>
          <a:p>
            <a:pPr algn="just">
              <a:lnSpc>
                <a:spcPct val="107000"/>
              </a:lnSpc>
              <a:spcAft>
                <a:spcPts val="0"/>
              </a:spcAft>
            </a:pPr>
            <a:r>
              <a:rPr lang="en-US" sz="4000" dirty="0" smtClean="0">
                <a:solidFill>
                  <a:schemeClr val="accent6">
                    <a:lumMod val="50000"/>
                  </a:schemeClr>
                </a:solidFill>
                <a:effectLst/>
                <a:latin typeface="Arial" charset="0"/>
                <a:ea typeface="Arial" charset="0"/>
                <a:cs typeface="Arial" charset="0"/>
              </a:rPr>
              <a:t>The front-end card hosts both a low noise charge pre-amplifier on one side and an HV regulator on the opposite side. Figure 1 shows the HV distribution card and the front-end card. The amplifier is a low noise charge amplifier based on </a:t>
            </a:r>
            <a:r>
              <a:rPr lang="en-US" sz="4000" dirty="0" err="1" smtClean="0">
                <a:solidFill>
                  <a:schemeClr val="accent6">
                    <a:lumMod val="50000"/>
                  </a:schemeClr>
                </a:solidFill>
                <a:effectLst/>
                <a:latin typeface="Arial" charset="0"/>
                <a:ea typeface="Arial" charset="0"/>
                <a:cs typeface="Arial" charset="0"/>
              </a:rPr>
              <a:t>bjt</a:t>
            </a:r>
            <a:r>
              <a:rPr lang="en-US" sz="4000" dirty="0" smtClean="0">
                <a:solidFill>
                  <a:schemeClr val="accent6">
                    <a:lumMod val="50000"/>
                  </a:schemeClr>
                </a:solidFill>
                <a:effectLst/>
                <a:latin typeface="Arial" charset="0"/>
                <a:ea typeface="Arial" charset="0"/>
                <a:cs typeface="Arial" charset="0"/>
              </a:rPr>
              <a:t> transistors. The charge amplifier gain is 1.4 </a:t>
            </a:r>
            <a:r>
              <a:rPr lang="en-US" sz="4000" dirty="0" smtClean="0">
                <a:solidFill>
                  <a:schemeClr val="accent6">
                    <a:lumMod val="50000"/>
                  </a:schemeClr>
                </a:solidFill>
                <a:effectLst/>
                <a:latin typeface="Arial" charset="0"/>
                <a:ea typeface="Arial" charset="0"/>
                <a:cs typeface="Arial" charset="0"/>
              </a:rPr>
              <a:t>V/</a:t>
            </a:r>
            <a:r>
              <a:rPr lang="en-US" sz="4000" smtClean="0">
                <a:solidFill>
                  <a:schemeClr val="accent6">
                    <a:lumMod val="50000"/>
                  </a:schemeClr>
                </a:solidFill>
                <a:effectLst/>
                <a:latin typeface="Arial" charset="0"/>
                <a:ea typeface="Arial" charset="0"/>
                <a:cs typeface="Arial" charset="0"/>
              </a:rPr>
              <a:t>pC, </a:t>
            </a:r>
            <a:r>
              <a:rPr lang="en-US" sz="4000" dirty="0" smtClean="0">
                <a:solidFill>
                  <a:schemeClr val="accent6">
                    <a:lumMod val="50000"/>
                  </a:schemeClr>
                </a:solidFill>
                <a:effectLst/>
                <a:latin typeface="Arial" charset="0"/>
                <a:ea typeface="Arial" charset="0"/>
                <a:cs typeface="Arial" charset="0"/>
              </a:rPr>
              <a:t>its power dissipation is 16 </a:t>
            </a:r>
            <a:r>
              <a:rPr lang="en-US" sz="4000" dirty="0" err="1" smtClean="0">
                <a:solidFill>
                  <a:schemeClr val="accent6">
                    <a:lumMod val="50000"/>
                  </a:schemeClr>
                </a:solidFill>
                <a:effectLst/>
                <a:latin typeface="Arial" charset="0"/>
                <a:ea typeface="Arial" charset="0"/>
                <a:cs typeface="Arial" charset="0"/>
              </a:rPr>
              <a:t>mW</a:t>
            </a:r>
            <a:r>
              <a:rPr lang="en-US" sz="4000" dirty="0" smtClean="0">
                <a:solidFill>
                  <a:schemeClr val="accent6">
                    <a:lumMod val="50000"/>
                  </a:schemeClr>
                </a:solidFill>
                <a:effectLst/>
                <a:latin typeface="Arial" charset="0"/>
                <a:ea typeface="Arial" charset="0"/>
                <a:cs typeface="Arial" charset="0"/>
              </a:rPr>
              <a:t> it is powered by the 6 V single power LV line its dynamic range is 2.2 V while its noise is about 6000 e- when loaded by the 280 pF of the APD capacitance.</a:t>
            </a:r>
          </a:p>
          <a:p>
            <a:pPr algn="just"/>
            <a:r>
              <a:rPr lang="en-US" sz="4000" dirty="0">
                <a:solidFill>
                  <a:schemeClr val="accent6">
                    <a:lumMod val="50000"/>
                  </a:schemeClr>
                </a:solidFill>
                <a:latin typeface="Arial" charset="0"/>
                <a:ea typeface="Arial" charset="0"/>
                <a:cs typeface="Arial" charset="0"/>
              </a:rPr>
              <a:t>The HV power supply is remotely controlled via </a:t>
            </a:r>
            <a:r>
              <a:rPr lang="en-US" sz="4000" dirty="0" err="1">
                <a:solidFill>
                  <a:schemeClr val="accent6">
                    <a:lumMod val="50000"/>
                  </a:schemeClr>
                </a:solidFill>
                <a:latin typeface="Arial" charset="0"/>
                <a:ea typeface="Arial" charset="0"/>
                <a:cs typeface="Arial" charset="0"/>
              </a:rPr>
              <a:t>ethernet</a:t>
            </a:r>
            <a:r>
              <a:rPr lang="en-US" sz="4000" dirty="0">
                <a:solidFill>
                  <a:schemeClr val="accent6">
                    <a:lumMod val="50000"/>
                  </a:schemeClr>
                </a:solidFill>
                <a:latin typeface="Arial" charset="0"/>
                <a:ea typeface="Arial" charset="0"/>
                <a:cs typeface="Arial" charset="0"/>
              </a:rPr>
              <a:t> by the </a:t>
            </a:r>
            <a:r>
              <a:rPr lang="en-US" sz="4000" dirty="0" err="1">
                <a:solidFill>
                  <a:schemeClr val="accent6">
                    <a:lumMod val="50000"/>
                  </a:schemeClr>
                </a:solidFill>
                <a:latin typeface="Arial" charset="0"/>
                <a:ea typeface="Arial" charset="0"/>
                <a:cs typeface="Arial" charset="0"/>
              </a:rPr>
              <a:t>usop</a:t>
            </a:r>
            <a:r>
              <a:rPr lang="en-US" sz="4000" dirty="0">
                <a:solidFill>
                  <a:schemeClr val="accent6">
                    <a:lumMod val="50000"/>
                  </a:schemeClr>
                </a:solidFill>
                <a:latin typeface="Arial" charset="0"/>
                <a:ea typeface="Arial" charset="0"/>
                <a:cs typeface="Arial" charset="0"/>
              </a:rPr>
              <a:t> system (</a:t>
            </a:r>
            <a:r>
              <a:rPr lang="en-US" sz="4000" dirty="0" smtClean="0">
                <a:solidFill>
                  <a:schemeClr val="accent6">
                    <a:lumMod val="50000"/>
                  </a:schemeClr>
                </a:solidFill>
                <a:latin typeface="Arial" charset="0"/>
                <a:ea typeface="Arial" charset="0"/>
                <a:cs typeface="Arial" charset="0"/>
              </a:rPr>
              <a:t>these </a:t>
            </a:r>
            <a:r>
              <a:rPr lang="en-US" sz="4000" dirty="0">
                <a:solidFill>
                  <a:schemeClr val="accent6">
                    <a:lumMod val="50000"/>
                  </a:schemeClr>
                </a:solidFill>
                <a:latin typeface="Arial" charset="0"/>
                <a:ea typeface="Arial" charset="0"/>
                <a:cs typeface="Arial" charset="0"/>
              </a:rPr>
              <a:t>proceedings) which is also in charge to monitor </a:t>
            </a:r>
            <a:r>
              <a:rPr lang="en-US" sz="4000" dirty="0" err="1">
                <a:solidFill>
                  <a:schemeClr val="accent6">
                    <a:lumMod val="50000"/>
                  </a:schemeClr>
                </a:solidFill>
                <a:latin typeface="Arial" charset="0"/>
                <a:ea typeface="Arial" charset="0"/>
                <a:cs typeface="Arial" charset="0"/>
              </a:rPr>
              <a:t>enviromental</a:t>
            </a:r>
            <a:r>
              <a:rPr lang="en-US" sz="4000" dirty="0">
                <a:solidFill>
                  <a:schemeClr val="accent6">
                    <a:lumMod val="50000"/>
                  </a:schemeClr>
                </a:solidFill>
                <a:latin typeface="Arial" charset="0"/>
                <a:ea typeface="Arial" charset="0"/>
                <a:cs typeface="Arial" charset="0"/>
              </a:rPr>
              <a:t> </a:t>
            </a:r>
            <a:r>
              <a:rPr lang="en-US" sz="4000" dirty="0" smtClean="0">
                <a:solidFill>
                  <a:schemeClr val="accent6">
                    <a:lumMod val="50000"/>
                  </a:schemeClr>
                </a:solidFill>
                <a:latin typeface="Arial" charset="0"/>
                <a:ea typeface="Arial" charset="0"/>
                <a:cs typeface="Arial" charset="0"/>
              </a:rPr>
              <a:t>variables. The </a:t>
            </a:r>
            <a:r>
              <a:rPr lang="en-US" sz="4000" dirty="0">
                <a:solidFill>
                  <a:schemeClr val="accent6">
                    <a:lumMod val="50000"/>
                  </a:schemeClr>
                </a:solidFill>
                <a:latin typeface="Arial" charset="0"/>
                <a:ea typeface="Arial" charset="0"/>
                <a:cs typeface="Arial" charset="0"/>
              </a:rPr>
              <a:t>setup has been used to collect data at test beams done at BTF (Beam test facility in </a:t>
            </a:r>
            <a:r>
              <a:rPr lang="en-US" sz="4000" dirty="0" err="1">
                <a:solidFill>
                  <a:schemeClr val="accent6">
                    <a:lumMod val="50000"/>
                  </a:schemeClr>
                </a:solidFill>
                <a:latin typeface="Arial" charset="0"/>
                <a:ea typeface="Arial" charset="0"/>
                <a:cs typeface="Arial" charset="0"/>
              </a:rPr>
              <a:t>Frascati</a:t>
            </a:r>
            <a:r>
              <a:rPr lang="en-US" sz="4000" dirty="0">
                <a:solidFill>
                  <a:schemeClr val="accent6">
                    <a:lumMod val="50000"/>
                  </a:schemeClr>
                </a:solidFill>
                <a:latin typeface="Arial" charset="0"/>
                <a:ea typeface="Arial" charset="0"/>
                <a:cs typeface="Arial" charset="0"/>
              </a:rPr>
              <a:t>) and Mainz. </a:t>
            </a:r>
          </a:p>
        </p:txBody>
      </p:sp>
      <p:pic>
        <p:nvPicPr>
          <p:cNvPr id="1026" name="Picture 2" descr="ttps://indico.cern.ch/event/390748/logo-125407183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562" y="4332336"/>
            <a:ext cx="5577840" cy="131079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ttp://www.infn.it/logo/weblogo1.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90386" y="3809269"/>
            <a:ext cx="3467100" cy="2209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91886" y="5650364"/>
            <a:ext cx="5577840" cy="338554"/>
          </a:xfrm>
          <a:prstGeom prst="rect">
            <a:avLst/>
          </a:prstGeom>
        </p:spPr>
        <p:txBody>
          <a:bodyPr wrap="square">
            <a:spAutoFit/>
          </a:bodyPr>
          <a:lstStyle/>
          <a:p>
            <a:pPr algn="ctr"/>
            <a:r>
              <a:rPr lang="en-US" sz="1600" dirty="0" smtClean="0">
                <a:latin typeface="Arial" charset="0"/>
                <a:ea typeface="Arial" charset="0"/>
                <a:cs typeface="Arial" charset="0"/>
              </a:rPr>
              <a:t>20</a:t>
            </a:r>
            <a:r>
              <a:rPr lang="en-US" sz="1600" baseline="30000" dirty="0" smtClean="0">
                <a:latin typeface="Arial" charset="0"/>
                <a:ea typeface="Arial" charset="0"/>
                <a:cs typeface="Arial" charset="0"/>
              </a:rPr>
              <a:t>th</a:t>
            </a:r>
            <a:r>
              <a:rPr lang="en-US" sz="1600" dirty="0" smtClean="0">
                <a:latin typeface="Arial" charset="0"/>
                <a:ea typeface="Arial" charset="0"/>
                <a:cs typeface="Arial" charset="0"/>
              </a:rPr>
              <a:t> Real Time Conference 5-10 </a:t>
            </a:r>
            <a:r>
              <a:rPr lang="en-US" sz="1600" dirty="0">
                <a:latin typeface="Arial" charset="0"/>
                <a:ea typeface="Arial" charset="0"/>
                <a:cs typeface="Arial" charset="0"/>
              </a:rPr>
              <a:t>June </a:t>
            </a:r>
            <a:r>
              <a:rPr lang="en-US" sz="1600" dirty="0" smtClean="0">
                <a:latin typeface="Arial" charset="0"/>
                <a:ea typeface="Arial" charset="0"/>
                <a:cs typeface="Arial" charset="0"/>
              </a:rPr>
              <a:t>2016 - </a:t>
            </a:r>
            <a:r>
              <a:rPr lang="en-US" sz="1600" dirty="0" err="1" smtClean="0">
                <a:latin typeface="Arial" charset="0"/>
                <a:ea typeface="Arial" charset="0"/>
                <a:cs typeface="Arial" charset="0"/>
              </a:rPr>
              <a:t>Padova</a:t>
            </a:r>
            <a:r>
              <a:rPr lang="en-US" sz="1600" dirty="0">
                <a:latin typeface="Arial" charset="0"/>
                <a:ea typeface="Arial" charset="0"/>
                <a:cs typeface="Arial" charset="0"/>
              </a:rPr>
              <a:t>, Italy</a:t>
            </a:r>
          </a:p>
        </p:txBody>
      </p:sp>
      <p:pic>
        <p:nvPicPr>
          <p:cNvPr id="27" name="Picture 26"/>
          <p:cNvPicPr>
            <a:picLocks noChangeAspect="1"/>
          </p:cNvPicPr>
          <p:nvPr/>
        </p:nvPicPr>
        <p:blipFill rotWithShape="1">
          <a:blip r:embed="rId7">
            <a:extLst>
              <a:ext uri="{28A0092B-C50C-407E-A947-70E740481C1C}">
                <a14:useLocalDpi xmlns:a14="http://schemas.microsoft.com/office/drawing/2010/main" val="0"/>
              </a:ext>
            </a:extLst>
          </a:blip>
          <a:srcRect l="-80" t="1303" r="1811" b="4550"/>
          <a:stretch/>
        </p:blipFill>
        <p:spPr>
          <a:xfrm>
            <a:off x="7272698" y="30093804"/>
            <a:ext cx="10424332" cy="9413336"/>
          </a:xfrm>
          <a:prstGeom prst="rect">
            <a:avLst/>
          </a:prstGeom>
          <a:ln w="76200">
            <a:solidFill>
              <a:schemeClr val="accent5"/>
            </a:solidFill>
          </a:ln>
        </p:spPr>
      </p:pic>
      <p:sp>
        <p:nvSpPr>
          <p:cNvPr id="4" name="TextBox 3"/>
          <p:cNvSpPr txBox="1"/>
          <p:nvPr/>
        </p:nvSpPr>
        <p:spPr>
          <a:xfrm>
            <a:off x="10343014" y="35773199"/>
            <a:ext cx="5372100" cy="2677656"/>
          </a:xfrm>
          <a:prstGeom prst="rect">
            <a:avLst/>
          </a:prstGeom>
          <a:noFill/>
        </p:spPr>
        <p:txBody>
          <a:bodyPr wrap="square" rtlCol="0">
            <a:spAutoFit/>
          </a:bodyPr>
          <a:lstStyle/>
          <a:p>
            <a:r>
              <a:rPr lang="en-US" sz="2800" dirty="0">
                <a:latin typeface="Arial" charset="0"/>
                <a:ea typeface="Arial" charset="0"/>
                <a:cs typeface="Arial" charset="0"/>
              </a:rPr>
              <a:t>b</a:t>
            </a:r>
            <a:r>
              <a:rPr lang="en-US" sz="2800" dirty="0" smtClean="0">
                <a:latin typeface="Arial" charset="0"/>
                <a:ea typeface="Arial" charset="0"/>
                <a:cs typeface="Arial" charset="0"/>
              </a:rPr>
              <a:t>lack 	5 pF</a:t>
            </a:r>
          </a:p>
          <a:p>
            <a:r>
              <a:rPr lang="en-US" sz="2800" dirty="0">
                <a:solidFill>
                  <a:srgbClr val="FF0000"/>
                </a:solidFill>
                <a:latin typeface="Arial" charset="0"/>
                <a:ea typeface="Arial" charset="0"/>
                <a:cs typeface="Arial" charset="0"/>
              </a:rPr>
              <a:t>r</a:t>
            </a:r>
            <a:r>
              <a:rPr lang="en-US" sz="2800" dirty="0" smtClean="0">
                <a:solidFill>
                  <a:srgbClr val="FF0000"/>
                </a:solidFill>
                <a:latin typeface="Arial" charset="0"/>
                <a:ea typeface="Arial" charset="0"/>
                <a:cs typeface="Arial" charset="0"/>
              </a:rPr>
              <a:t>ed 	10 pF</a:t>
            </a:r>
          </a:p>
          <a:p>
            <a:r>
              <a:rPr lang="en-US" sz="2800" dirty="0">
                <a:solidFill>
                  <a:schemeClr val="accent6"/>
                </a:solidFill>
                <a:latin typeface="Arial" charset="0"/>
                <a:ea typeface="Arial" charset="0"/>
                <a:cs typeface="Arial" charset="0"/>
              </a:rPr>
              <a:t>g</a:t>
            </a:r>
            <a:r>
              <a:rPr lang="en-US" sz="2800" dirty="0" smtClean="0">
                <a:solidFill>
                  <a:schemeClr val="accent6"/>
                </a:solidFill>
                <a:latin typeface="Arial" charset="0"/>
                <a:ea typeface="Arial" charset="0"/>
                <a:cs typeface="Arial" charset="0"/>
              </a:rPr>
              <a:t>reen	100 pF</a:t>
            </a:r>
          </a:p>
          <a:p>
            <a:r>
              <a:rPr lang="en-US" sz="2800" dirty="0" smtClean="0">
                <a:solidFill>
                  <a:srgbClr val="942092"/>
                </a:solidFill>
                <a:latin typeface="Arial" charset="0"/>
                <a:ea typeface="Arial" charset="0"/>
                <a:cs typeface="Arial" charset="0"/>
              </a:rPr>
              <a:t>purple	220 pF</a:t>
            </a:r>
          </a:p>
          <a:p>
            <a:r>
              <a:rPr lang="en-US" sz="2800" dirty="0">
                <a:solidFill>
                  <a:srgbClr val="0070C0"/>
                </a:solidFill>
                <a:latin typeface="Arial" charset="0"/>
                <a:ea typeface="Arial" charset="0"/>
                <a:cs typeface="Arial" charset="0"/>
              </a:rPr>
              <a:t>b</a:t>
            </a:r>
            <a:r>
              <a:rPr lang="en-US" sz="2800" dirty="0" smtClean="0">
                <a:solidFill>
                  <a:srgbClr val="0070C0"/>
                </a:solidFill>
                <a:latin typeface="Arial" charset="0"/>
                <a:ea typeface="Arial" charset="0"/>
                <a:cs typeface="Arial" charset="0"/>
              </a:rPr>
              <a:t>lue	1000 pF</a:t>
            </a:r>
            <a:r>
              <a:rPr lang="en-US" sz="2800" dirty="0" smtClean="0">
                <a:latin typeface="Arial" charset="0"/>
                <a:ea typeface="Arial" charset="0"/>
                <a:cs typeface="Arial" charset="0"/>
              </a:rPr>
              <a:t>	</a:t>
            </a:r>
            <a:endParaRPr lang="en-US" sz="2800" dirty="0">
              <a:latin typeface="Arial" charset="0"/>
              <a:ea typeface="Arial" charset="0"/>
              <a:cs typeface="Arial" charset="0"/>
            </a:endParaRPr>
          </a:p>
        </p:txBody>
      </p:sp>
      <mc:AlternateContent xmlns:mc="http://schemas.openxmlformats.org/markup-compatibility/2006" xmlns:a14="http://schemas.microsoft.com/office/drawing/2010/main">
        <mc:Choice Requires="a14">
          <p:sp>
            <p:nvSpPr>
              <p:cNvPr id="29" name="Rettangolo 5"/>
              <p:cNvSpPr/>
              <p:nvPr/>
            </p:nvSpPr>
            <p:spPr>
              <a:xfrm>
                <a:off x="12180957" y="38987101"/>
                <a:ext cx="1961543" cy="55067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ad>
                        <m:radPr>
                          <m:degHide m:val="on"/>
                          <m:ctrlPr>
                            <a:rPr lang="it-IT" sz="2800" i="1">
                              <a:solidFill>
                                <a:prstClr val="black"/>
                              </a:solidFill>
                              <a:latin typeface="Cambria Math" panose="02040503050406030204" pitchFamily="18" charset="0"/>
                              <a:ea typeface="Arial" charset="0"/>
                              <a:cs typeface="Arial" charset="0"/>
                            </a:rPr>
                          </m:ctrlPr>
                        </m:radPr>
                        <m:deg/>
                        <m:e>
                          <m:r>
                            <a:rPr lang="it-IT" sz="2800" i="1" smtClean="0">
                              <a:solidFill>
                                <a:prstClr val="black"/>
                              </a:solidFill>
                              <a:latin typeface="Cambria Math" panose="02040503050406030204" pitchFamily="18" charset="0"/>
                              <a:ea typeface="Arial" charset="0"/>
                              <a:cs typeface="Arial" charset="0"/>
                            </a:rPr>
                            <m:t>𝛎</m:t>
                          </m:r>
                        </m:e>
                      </m:rad>
                    </m:oMath>
                  </m:oMathPara>
                </a14:m>
                <a:endParaRPr lang="it-IT" sz="2800" dirty="0">
                  <a:latin typeface="Arial" charset="0"/>
                  <a:ea typeface="Arial" charset="0"/>
                  <a:cs typeface="Arial" charset="0"/>
                </a:endParaRPr>
              </a:p>
            </p:txBody>
          </p:sp>
        </mc:Choice>
        <mc:Fallback xmlns="">
          <p:sp>
            <p:nvSpPr>
              <p:cNvPr id="29" name="Rettangolo 5"/>
              <p:cNvSpPr>
                <a:spLocks noRot="1" noChangeAspect="1" noMove="1" noResize="1" noEditPoints="1" noAdjustHandles="1" noChangeArrowheads="1" noChangeShapeType="1" noTextEdit="1"/>
              </p:cNvSpPr>
              <p:nvPr/>
            </p:nvSpPr>
            <p:spPr>
              <a:xfrm>
                <a:off x="12180957" y="38987101"/>
                <a:ext cx="1961543" cy="550674"/>
              </a:xfrm>
              <a:prstGeom prst="rect">
                <a:avLst/>
              </a:prstGeom>
              <a:blipFill rotWithShape="0">
                <a:blip r:embed="rId8"/>
                <a:stretch>
                  <a:fillRect/>
                </a:stretch>
              </a:blipFill>
            </p:spPr>
            <p:txBody>
              <a:bodyPr/>
              <a:lstStyle/>
              <a:p>
                <a:r>
                  <a:rPr lang="en-US">
                    <a:noFill/>
                  </a:rPr>
                  <a:t> </a:t>
                </a:r>
              </a:p>
            </p:txBody>
          </p:sp>
        </mc:Fallback>
      </mc:AlternateContent>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7800" y="29601446"/>
            <a:ext cx="5329172" cy="3996879"/>
          </a:xfrm>
          <a:prstGeom prst="rect">
            <a:avLst/>
          </a:prstGeom>
          <a:ln w="76200">
            <a:solidFill>
              <a:schemeClr val="accent5"/>
            </a:solidFill>
          </a:ln>
        </p:spPr>
      </p:pic>
      <p:pic>
        <p:nvPicPr>
          <p:cNvPr id="20" name="Immagine 5"/>
          <p:cNvPicPr/>
          <p:nvPr/>
        </p:nvPicPr>
        <p:blipFill>
          <a:blip r:embed="rId10">
            <a:extLst>
              <a:ext uri="{28A0092B-C50C-407E-A947-70E740481C1C}">
                <a14:useLocalDpi xmlns:a14="http://schemas.microsoft.com/office/drawing/2010/main" val="0"/>
              </a:ext>
            </a:extLst>
          </a:blip>
          <a:stretch>
            <a:fillRect/>
          </a:stretch>
        </p:blipFill>
        <p:spPr>
          <a:xfrm>
            <a:off x="5752011" y="16779161"/>
            <a:ext cx="7031186" cy="2134407"/>
          </a:xfrm>
          <a:prstGeom prst="rect">
            <a:avLst/>
          </a:prstGeom>
          <a:ln w="76200">
            <a:solidFill>
              <a:schemeClr val="accent5"/>
            </a:solidFill>
          </a:ln>
        </p:spPr>
      </p:pic>
      <p:pic>
        <p:nvPicPr>
          <p:cNvPr id="1024" name="Picture 102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0675" y="34485925"/>
            <a:ext cx="6218823" cy="4481925"/>
          </a:xfrm>
          <a:prstGeom prst="rect">
            <a:avLst/>
          </a:prstGeom>
          <a:ln w="76200">
            <a:solidFill>
              <a:schemeClr val="accent5"/>
            </a:solidFill>
          </a:ln>
        </p:spPr>
      </p:pic>
      <p:pic>
        <p:nvPicPr>
          <p:cNvPr id="1025" name="Picture 102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909779" y="19659640"/>
            <a:ext cx="5670735" cy="8477111"/>
          </a:xfrm>
          <a:prstGeom prst="rect">
            <a:avLst/>
          </a:prstGeom>
          <a:ln w="76200">
            <a:solidFill>
              <a:schemeClr val="accent5"/>
            </a:solidFill>
          </a:ln>
        </p:spPr>
      </p:pic>
      <mc:AlternateContent xmlns:mc="http://schemas.openxmlformats.org/markup-compatibility/2006" xmlns:a14="http://schemas.microsoft.com/office/drawing/2010/main">
        <mc:Choice Requires="a14">
          <p:sp>
            <p:nvSpPr>
              <p:cNvPr id="30" name="CasellaDiTesto 4"/>
              <p:cNvSpPr txBox="1"/>
              <p:nvPr/>
            </p:nvSpPr>
            <p:spPr>
              <a:xfrm>
                <a:off x="7302711" y="33449886"/>
                <a:ext cx="4051782" cy="530210"/>
              </a:xfrm>
              <a:prstGeom prst="rect">
                <a:avLst/>
              </a:prstGeom>
              <a:noFill/>
            </p:spPr>
            <p:txBody>
              <a:bodyPr wrap="square" rtlCol="0">
                <a:spAutoFit/>
              </a:bodyPr>
              <a:lstStyle/>
              <a:p>
                <a:r>
                  <a:rPr lang="it-IT" sz="2800" dirty="0" smtClean="0">
                    <a:latin typeface="Arial" charset="0"/>
                    <a:ea typeface="Arial" charset="0"/>
                    <a:cs typeface="Arial" charset="0"/>
                  </a:rPr>
                  <a:t>V/</a:t>
                </a:r>
                <a14:m>
                  <m:oMath xmlns:m="http://schemas.openxmlformats.org/officeDocument/2006/math">
                    <m:rad>
                      <m:radPr>
                        <m:degHide m:val="on"/>
                        <m:ctrlPr>
                          <a:rPr lang="it-IT" sz="2800" i="1" smtClean="0">
                            <a:latin typeface="Cambria Math" panose="02040503050406030204" pitchFamily="18" charset="0"/>
                            <a:ea typeface="Arial" charset="0"/>
                            <a:cs typeface="Arial" charset="0"/>
                          </a:rPr>
                        </m:ctrlPr>
                      </m:radPr>
                      <m:deg/>
                      <m:e>
                        <m:r>
                          <a:rPr lang="it-IT" sz="2800" i="1" smtClean="0">
                            <a:latin typeface="Cambria Math" panose="02040503050406030204" pitchFamily="18" charset="0"/>
                            <a:ea typeface="Arial" charset="0"/>
                            <a:cs typeface="Arial" charset="0"/>
                          </a:rPr>
                          <m:t>𝛎</m:t>
                        </m:r>
                      </m:e>
                    </m:rad>
                  </m:oMath>
                </a14:m>
                <a:endParaRPr lang="it-IT" sz="2800" dirty="0">
                  <a:latin typeface="Arial" charset="0"/>
                  <a:ea typeface="Arial" charset="0"/>
                  <a:cs typeface="Arial" charset="0"/>
                </a:endParaRPr>
              </a:p>
            </p:txBody>
          </p:sp>
        </mc:Choice>
        <mc:Fallback xmlns="">
          <p:sp>
            <p:nvSpPr>
              <p:cNvPr id="30" name="CasellaDiTesto 4"/>
              <p:cNvSpPr txBox="1">
                <a:spLocks noRot="1" noChangeAspect="1" noMove="1" noResize="1" noEditPoints="1" noAdjustHandles="1" noChangeArrowheads="1" noChangeShapeType="1" noTextEdit="1"/>
              </p:cNvSpPr>
              <p:nvPr/>
            </p:nvSpPr>
            <p:spPr>
              <a:xfrm>
                <a:off x="7302711" y="33449886"/>
                <a:ext cx="4051782" cy="530210"/>
              </a:xfrm>
              <a:prstGeom prst="rect">
                <a:avLst/>
              </a:prstGeom>
              <a:blipFill rotWithShape="0">
                <a:blip r:embed="rId14"/>
                <a:stretch>
                  <a:fillRect l="-3158" t="-10345" b="-31034"/>
                </a:stretch>
              </a:blipFill>
            </p:spPr>
            <p:txBody>
              <a:bodyPr/>
              <a:lstStyle/>
              <a:p>
                <a:r>
                  <a:rPr lang="en-US">
                    <a:noFill/>
                  </a:rPr>
                  <a:t> </a:t>
                </a:r>
              </a:p>
            </p:txBody>
          </p:sp>
        </mc:Fallback>
      </mc:AlternateContent>
      <p:sp>
        <p:nvSpPr>
          <p:cNvPr id="35" name="Rectangle 34"/>
          <p:cNvSpPr/>
          <p:nvPr/>
        </p:nvSpPr>
        <p:spPr>
          <a:xfrm>
            <a:off x="424535" y="40488315"/>
            <a:ext cx="29532952" cy="2068259"/>
          </a:xfrm>
          <a:prstGeom prst="rect">
            <a:avLst/>
          </a:prstGeom>
          <a:solidFill>
            <a:schemeClr val="accent1">
              <a:alpha val="51000"/>
            </a:schemeClr>
          </a:solidFill>
        </p:spPr>
        <p:txBody>
          <a:bodyPr wrap="square" lIns="251999" rIns="251999">
            <a:spAutoFit/>
          </a:bodyPr>
          <a:lstStyle/>
          <a:p>
            <a:pPr algn="just">
              <a:lnSpc>
                <a:spcPct val="107000"/>
              </a:lnSpc>
              <a:spcAft>
                <a:spcPts val="0"/>
              </a:spcAft>
            </a:pPr>
            <a:r>
              <a:rPr lang="en-US" sz="4000" dirty="0" smtClean="0">
                <a:solidFill>
                  <a:schemeClr val="accent5">
                    <a:lumMod val="50000"/>
                  </a:schemeClr>
                </a:solidFill>
                <a:effectLst/>
                <a:latin typeface="Arial" charset="0"/>
                <a:ea typeface="Arial" charset="0"/>
                <a:cs typeface="Arial" charset="0"/>
              </a:rPr>
              <a:t>The </a:t>
            </a:r>
            <a:r>
              <a:rPr lang="en-US" sz="4000" dirty="0" smtClean="0">
                <a:solidFill>
                  <a:schemeClr val="accent5">
                    <a:lumMod val="50000"/>
                  </a:schemeClr>
                </a:solidFill>
                <a:latin typeface="Arial" charset="0"/>
                <a:ea typeface="Arial" charset="0"/>
                <a:cs typeface="Arial" charset="0"/>
              </a:rPr>
              <a:t>noise figure of the pre-amp has been measured with the setup described in figure 2. Figure 3 shows the noise distribution spectral density as measured by the E50052 used in base band. Data after processing are showed in Figure 4a and 4b as a function of the detector capacitance.  </a:t>
            </a:r>
            <a:endParaRPr lang="en-US" sz="4000" dirty="0" smtClean="0">
              <a:solidFill>
                <a:schemeClr val="accent5">
                  <a:lumMod val="50000"/>
                </a:schemeClr>
              </a:solidFill>
              <a:effectLst/>
              <a:latin typeface="Arial" charset="0"/>
              <a:ea typeface="Arial" charset="0"/>
              <a:cs typeface="Arial" charset="0"/>
            </a:endParaRPr>
          </a:p>
        </p:txBody>
      </p:sp>
      <p:sp>
        <p:nvSpPr>
          <p:cNvPr id="1027" name="Rectangle 1026"/>
          <p:cNvSpPr/>
          <p:nvPr/>
        </p:nvSpPr>
        <p:spPr>
          <a:xfrm>
            <a:off x="21309875" y="19128506"/>
            <a:ext cx="8390494" cy="9325630"/>
          </a:xfrm>
          <a:prstGeom prst="rect">
            <a:avLst/>
          </a:prstGeom>
          <a:solidFill>
            <a:schemeClr val="bg1">
              <a:lumMod val="65000"/>
              <a:alpha val="49000"/>
            </a:schemeClr>
          </a:solidFill>
        </p:spPr>
        <p:txBody>
          <a:bodyPr wrap="square">
            <a:spAutoFit/>
          </a:bodyPr>
          <a:lstStyle/>
          <a:p>
            <a:pPr algn="just"/>
            <a:r>
              <a:rPr lang="en-US" sz="4000" dirty="0">
                <a:solidFill>
                  <a:schemeClr val="accent5">
                    <a:lumMod val="75000"/>
                  </a:schemeClr>
                </a:solidFill>
                <a:latin typeface="Arial" charset="0"/>
                <a:ea typeface="Arial" charset="0"/>
                <a:cs typeface="Arial" charset="0"/>
              </a:rPr>
              <a:t>Figure 1 shows the main HV APD custom made control system. The board hosts the HV main generator 16 I2C each coupled with one HV channel and one 6V low voltage channel to power the front-end amplifier . A CPU is in charge to drive the system which is interfaced to the </a:t>
            </a:r>
            <a:r>
              <a:rPr lang="en-US" sz="4000" dirty="0" err="1">
                <a:solidFill>
                  <a:schemeClr val="accent5">
                    <a:lumMod val="75000"/>
                  </a:schemeClr>
                </a:solidFill>
                <a:latin typeface="Arial" charset="0"/>
                <a:ea typeface="Arial" charset="0"/>
                <a:cs typeface="Arial" charset="0"/>
              </a:rPr>
              <a:t>BelleII</a:t>
            </a:r>
            <a:r>
              <a:rPr lang="en-US" sz="4000" dirty="0">
                <a:solidFill>
                  <a:schemeClr val="accent5">
                    <a:lumMod val="75000"/>
                  </a:schemeClr>
                </a:solidFill>
                <a:latin typeface="Arial" charset="0"/>
                <a:ea typeface="Arial" charset="0"/>
                <a:cs typeface="Arial" charset="0"/>
              </a:rPr>
              <a:t> slow control system via epics.  The control system allows us to set the single APD voltage bias, distribute power to the front-end pre-amplifier and to read signals via a dedicated line from the front-end amplifier. </a:t>
            </a:r>
            <a:endParaRPr lang="en-US" sz="4000" dirty="0"/>
          </a:p>
        </p:txBody>
      </p:sp>
      <p:sp>
        <p:nvSpPr>
          <p:cNvPr id="8" name="CasellaDiTesto 7"/>
          <p:cNvSpPr txBox="1"/>
          <p:nvPr/>
        </p:nvSpPr>
        <p:spPr>
          <a:xfrm>
            <a:off x="274320" y="18839243"/>
            <a:ext cx="11574387" cy="584775"/>
          </a:xfrm>
          <a:prstGeom prst="rect">
            <a:avLst/>
          </a:prstGeom>
          <a:noFill/>
        </p:spPr>
        <p:txBody>
          <a:bodyPr wrap="none" rtlCol="0">
            <a:spAutoFit/>
          </a:bodyPr>
          <a:lstStyle/>
          <a:p>
            <a:r>
              <a:rPr lang="it-IT" sz="3200" dirty="0" smtClean="0"/>
              <a:t>Figure 1: </a:t>
            </a:r>
            <a:r>
              <a:rPr lang="it-IT" sz="3200" dirty="0" err="1" smtClean="0"/>
              <a:t>power</a:t>
            </a:r>
            <a:r>
              <a:rPr lang="it-IT" sz="3200" dirty="0" smtClean="0"/>
              <a:t> </a:t>
            </a:r>
            <a:r>
              <a:rPr lang="it-IT" sz="3200" dirty="0" err="1" smtClean="0"/>
              <a:t>distribution</a:t>
            </a:r>
            <a:r>
              <a:rPr lang="it-IT" sz="3200" dirty="0" smtClean="0"/>
              <a:t> </a:t>
            </a:r>
            <a:r>
              <a:rPr lang="it-IT" sz="3200" dirty="0" err="1" smtClean="0"/>
              <a:t>cards</a:t>
            </a:r>
            <a:r>
              <a:rPr lang="it-IT" sz="3200" dirty="0" smtClean="0"/>
              <a:t> (</a:t>
            </a:r>
            <a:r>
              <a:rPr lang="it-IT" sz="3200" dirty="0" err="1" smtClean="0"/>
              <a:t>above</a:t>
            </a:r>
            <a:r>
              <a:rPr lang="it-IT" sz="3200" dirty="0" smtClean="0"/>
              <a:t>) and </a:t>
            </a:r>
            <a:r>
              <a:rPr lang="it-IT" sz="3200" dirty="0" err="1" smtClean="0"/>
              <a:t>pre-amp</a:t>
            </a:r>
            <a:r>
              <a:rPr lang="it-IT" sz="3200" dirty="0" smtClean="0"/>
              <a:t> card (</a:t>
            </a:r>
            <a:r>
              <a:rPr lang="it-IT" sz="3200" dirty="0" err="1" smtClean="0"/>
              <a:t>below</a:t>
            </a:r>
            <a:r>
              <a:rPr lang="it-IT" sz="3200" dirty="0" smtClean="0"/>
              <a:t>)</a:t>
            </a:r>
            <a:endParaRPr lang="it-IT" sz="3200" dirty="0"/>
          </a:p>
        </p:txBody>
      </p:sp>
      <p:sp>
        <p:nvSpPr>
          <p:cNvPr id="9" name="CasellaDiTesto 8"/>
          <p:cNvSpPr txBox="1"/>
          <p:nvPr/>
        </p:nvSpPr>
        <p:spPr>
          <a:xfrm>
            <a:off x="14514092" y="28144679"/>
            <a:ext cx="6063776" cy="584775"/>
          </a:xfrm>
          <a:prstGeom prst="rect">
            <a:avLst/>
          </a:prstGeom>
          <a:noFill/>
        </p:spPr>
        <p:txBody>
          <a:bodyPr wrap="none" rtlCol="0">
            <a:spAutoFit/>
          </a:bodyPr>
          <a:lstStyle/>
          <a:p>
            <a:r>
              <a:rPr lang="it-IT" sz="3200" dirty="0" smtClean="0"/>
              <a:t>Figure 2: </a:t>
            </a:r>
            <a:r>
              <a:rPr lang="it-IT" sz="3200" dirty="0" err="1" smtClean="0"/>
              <a:t>noise</a:t>
            </a:r>
            <a:r>
              <a:rPr lang="it-IT" sz="3200" dirty="0" smtClean="0"/>
              <a:t> </a:t>
            </a:r>
            <a:r>
              <a:rPr lang="it-IT" sz="3200" dirty="0" err="1" smtClean="0"/>
              <a:t>measurement</a:t>
            </a:r>
            <a:r>
              <a:rPr lang="it-IT" sz="3200" dirty="0" smtClean="0"/>
              <a:t> setup</a:t>
            </a:r>
            <a:endParaRPr lang="it-IT" sz="3200" dirty="0"/>
          </a:p>
        </p:txBody>
      </p:sp>
      <p:sp>
        <p:nvSpPr>
          <p:cNvPr id="10" name="CasellaDiTesto 9"/>
          <p:cNvSpPr txBox="1"/>
          <p:nvPr/>
        </p:nvSpPr>
        <p:spPr>
          <a:xfrm>
            <a:off x="274320" y="39149258"/>
            <a:ext cx="6320576" cy="584775"/>
          </a:xfrm>
          <a:prstGeom prst="rect">
            <a:avLst/>
          </a:prstGeom>
          <a:noFill/>
        </p:spPr>
        <p:txBody>
          <a:bodyPr wrap="none" rtlCol="0">
            <a:spAutoFit/>
          </a:bodyPr>
          <a:lstStyle/>
          <a:p>
            <a:r>
              <a:rPr lang="it-IT" sz="3200" dirty="0" smtClean="0"/>
              <a:t>Figure 3: </a:t>
            </a:r>
            <a:r>
              <a:rPr lang="it-IT" sz="3200" dirty="0" err="1" smtClean="0"/>
              <a:t>noise</a:t>
            </a:r>
            <a:r>
              <a:rPr lang="it-IT" sz="3200" dirty="0" smtClean="0"/>
              <a:t> </a:t>
            </a:r>
            <a:r>
              <a:rPr lang="it-IT" sz="3200" dirty="0" err="1" smtClean="0"/>
              <a:t>distribution</a:t>
            </a:r>
            <a:r>
              <a:rPr lang="it-IT" sz="3200" dirty="0" smtClean="0"/>
              <a:t> </a:t>
            </a:r>
            <a:r>
              <a:rPr lang="it-IT" sz="3200" dirty="0" err="1" smtClean="0"/>
              <a:t>spectrum</a:t>
            </a:r>
            <a:endParaRPr lang="it-IT" sz="3200" dirty="0"/>
          </a:p>
        </p:txBody>
      </p:sp>
      <p:sp>
        <p:nvSpPr>
          <p:cNvPr id="11" name="CasellaDiTesto 10"/>
          <p:cNvSpPr txBox="1"/>
          <p:nvPr/>
        </p:nvSpPr>
        <p:spPr>
          <a:xfrm>
            <a:off x="7010400" y="39532704"/>
            <a:ext cx="11361508" cy="584775"/>
          </a:xfrm>
          <a:prstGeom prst="rect">
            <a:avLst/>
          </a:prstGeom>
          <a:noFill/>
        </p:spPr>
        <p:txBody>
          <a:bodyPr wrap="none" rtlCol="0">
            <a:spAutoFit/>
          </a:bodyPr>
          <a:lstStyle/>
          <a:p>
            <a:r>
              <a:rPr lang="it-IT" sz="3200" dirty="0" smtClean="0"/>
              <a:t>Figure 4a:  the </a:t>
            </a:r>
            <a:r>
              <a:rPr lang="it-IT" sz="3200" dirty="0" err="1" smtClean="0"/>
              <a:t>pre-amp</a:t>
            </a:r>
            <a:r>
              <a:rPr lang="it-IT" sz="3200" dirty="0" smtClean="0"/>
              <a:t> </a:t>
            </a:r>
            <a:r>
              <a:rPr lang="it-IT" sz="3200" dirty="0" err="1" smtClean="0"/>
              <a:t>has</a:t>
            </a:r>
            <a:r>
              <a:rPr lang="it-IT" sz="3200" dirty="0" smtClean="0"/>
              <a:t> </a:t>
            </a:r>
            <a:r>
              <a:rPr lang="it-IT" sz="3200" dirty="0" err="1" smtClean="0"/>
              <a:t>been</a:t>
            </a:r>
            <a:r>
              <a:rPr lang="it-IT" sz="3200" dirty="0" smtClean="0"/>
              <a:t> </a:t>
            </a:r>
            <a:r>
              <a:rPr lang="it-IT" sz="3200" dirty="0" err="1" smtClean="0"/>
              <a:t>loaded</a:t>
            </a:r>
            <a:r>
              <a:rPr lang="it-IT" sz="3200" dirty="0" smtClean="0"/>
              <a:t> with </a:t>
            </a:r>
            <a:r>
              <a:rPr lang="it-IT" sz="3200" dirty="0" err="1" smtClean="0"/>
              <a:t>different</a:t>
            </a:r>
            <a:r>
              <a:rPr lang="it-IT" sz="3200" dirty="0" smtClean="0"/>
              <a:t> </a:t>
            </a:r>
            <a:r>
              <a:rPr lang="it-IT" sz="3200" dirty="0" err="1" smtClean="0"/>
              <a:t>capacitance</a:t>
            </a:r>
            <a:endParaRPr lang="it-IT" sz="3200" dirty="0"/>
          </a:p>
        </p:txBody>
      </p:sp>
      <p:sp>
        <p:nvSpPr>
          <p:cNvPr id="12" name="CasellaDiTesto 11"/>
          <p:cNvSpPr txBox="1"/>
          <p:nvPr/>
        </p:nvSpPr>
        <p:spPr>
          <a:xfrm>
            <a:off x="18863945" y="38029163"/>
            <a:ext cx="9816983" cy="1077218"/>
          </a:xfrm>
          <a:prstGeom prst="rect">
            <a:avLst/>
          </a:prstGeom>
          <a:noFill/>
        </p:spPr>
        <p:txBody>
          <a:bodyPr wrap="none" rtlCol="0">
            <a:spAutoFit/>
          </a:bodyPr>
          <a:lstStyle/>
          <a:p>
            <a:r>
              <a:rPr lang="it-IT" sz="3200" dirty="0" smtClean="0"/>
              <a:t>Figure 4b: </a:t>
            </a:r>
            <a:r>
              <a:rPr lang="it-IT" sz="3200" dirty="0" err="1" smtClean="0"/>
              <a:t>integrated</a:t>
            </a:r>
            <a:r>
              <a:rPr lang="it-IT" sz="3200" dirty="0" smtClean="0"/>
              <a:t> </a:t>
            </a:r>
            <a:r>
              <a:rPr lang="it-IT" sz="3200" dirty="0" err="1" smtClean="0"/>
              <a:t>noise</a:t>
            </a:r>
            <a:r>
              <a:rPr lang="it-IT" sz="3200" dirty="0" smtClean="0"/>
              <a:t> </a:t>
            </a:r>
            <a:r>
              <a:rPr lang="it-IT" sz="3200" dirty="0" err="1" smtClean="0"/>
              <a:t>spectra</a:t>
            </a:r>
            <a:r>
              <a:rPr lang="it-IT" sz="3200" dirty="0" smtClean="0"/>
              <a:t> </a:t>
            </a:r>
            <a:r>
              <a:rPr lang="it-IT" sz="3200" dirty="0" err="1" smtClean="0"/>
              <a:t>compared</a:t>
            </a:r>
            <a:r>
              <a:rPr lang="it-IT" sz="3200" dirty="0" smtClean="0"/>
              <a:t> to the </a:t>
            </a:r>
            <a:r>
              <a:rPr lang="it-IT" sz="3200" dirty="0" err="1" smtClean="0"/>
              <a:t>noise</a:t>
            </a:r>
            <a:endParaRPr lang="it-IT" sz="3200" dirty="0" smtClean="0"/>
          </a:p>
          <a:p>
            <a:r>
              <a:rPr lang="it-IT" sz="3200" dirty="0"/>
              <a:t> </a:t>
            </a:r>
            <a:r>
              <a:rPr lang="it-IT" sz="3200" dirty="0" smtClean="0"/>
              <a:t>                   </a:t>
            </a:r>
            <a:r>
              <a:rPr lang="it-IT" sz="3200" dirty="0" err="1" smtClean="0"/>
              <a:t>mesured</a:t>
            </a:r>
            <a:r>
              <a:rPr lang="it-IT" sz="3200" dirty="0" smtClean="0"/>
              <a:t> by the scope.</a:t>
            </a:r>
            <a:endParaRPr lang="it-IT" sz="3200" dirty="0"/>
          </a:p>
        </p:txBody>
      </p:sp>
      <p:pic>
        <p:nvPicPr>
          <p:cNvPr id="14" name="Picture 13"/>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314305" y="31512744"/>
            <a:ext cx="10623798" cy="6459269"/>
          </a:xfrm>
          <a:prstGeom prst="rect">
            <a:avLst/>
          </a:prstGeom>
          <a:noFill/>
          <a:ln w="76200">
            <a:solidFill>
              <a:schemeClr val="accent1"/>
            </a:solidFill>
          </a:ln>
        </p:spPr>
      </p:pic>
    </p:spTree>
    <p:extLst>
      <p:ext uri="{BB962C8B-B14F-4D97-AF65-F5344CB8AC3E}">
        <p14:creationId xmlns:p14="http://schemas.microsoft.com/office/powerpoint/2010/main" val="415824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544</TotalTime>
  <Words>697</Words>
  <Application>Microsoft Office PowerPoint</Application>
  <PresentationFormat>Personalizzato</PresentationFormat>
  <Paragraphs>27</Paragraphs>
  <Slides>1</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Arial</vt:lpstr>
      <vt:lpstr>Calibri</vt:lpstr>
      <vt:lpstr>Calibri Light</vt:lpstr>
      <vt:lpstr>Cambria Math</vt:lpstr>
      <vt:lpstr>Times New Roman</vt:lpstr>
      <vt:lpstr>Office Theme</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Paolo</cp:lastModifiedBy>
  <cp:revision>29</cp:revision>
  <dcterms:created xsi:type="dcterms:W3CDTF">2016-05-03T11:07:24Z</dcterms:created>
  <dcterms:modified xsi:type="dcterms:W3CDTF">2016-05-30T07:58:13Z</dcterms:modified>
</cp:coreProperties>
</file>