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2" r:id="rId3"/>
    <p:sldId id="382" r:id="rId4"/>
    <p:sldId id="388" r:id="rId5"/>
    <p:sldId id="343" r:id="rId6"/>
    <p:sldId id="301" r:id="rId7"/>
    <p:sldId id="387" r:id="rId8"/>
    <p:sldId id="396" r:id="rId9"/>
    <p:sldId id="392" r:id="rId10"/>
    <p:sldId id="393" r:id="rId11"/>
    <p:sldId id="385" r:id="rId12"/>
    <p:sldId id="384" r:id="rId13"/>
    <p:sldId id="386" r:id="rId14"/>
    <p:sldId id="310" r:id="rId15"/>
    <p:sldId id="361" r:id="rId16"/>
    <p:sldId id="390" r:id="rId17"/>
    <p:sldId id="391" r:id="rId18"/>
    <p:sldId id="394" r:id="rId19"/>
    <p:sldId id="395" r:id="rId20"/>
    <p:sldId id="285" r:id="rId21"/>
    <p:sldId id="389" r:id="rId2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-1" charset="2"/>
      <a:buChar char="n"/>
      <a:defRPr sz="900" kern="1200">
        <a:solidFill>
          <a:schemeClr val="tx1"/>
        </a:solidFill>
        <a:latin typeface="Arial" pitchFamily="-1" charset="0"/>
        <a:ea typeface="ＭＳ Ｐゴシック" pitchFamily="-1" charset="-128"/>
        <a:cs typeface="ＭＳ Ｐゴシック" pitchFamily="-1" charset="-128"/>
      </a:defRPr>
    </a:lvl1pPr>
    <a:lvl2pPr marL="4572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-1" charset="2"/>
      <a:buChar char="n"/>
      <a:defRPr sz="900" kern="1200">
        <a:solidFill>
          <a:schemeClr val="tx1"/>
        </a:solidFill>
        <a:latin typeface="Arial" pitchFamily="-1" charset="0"/>
        <a:ea typeface="ＭＳ Ｐゴシック" pitchFamily="-1" charset="-128"/>
        <a:cs typeface="ＭＳ Ｐゴシック" pitchFamily="-1" charset="-128"/>
      </a:defRPr>
    </a:lvl2pPr>
    <a:lvl3pPr marL="9144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-1" charset="2"/>
      <a:buChar char="n"/>
      <a:defRPr sz="900" kern="1200">
        <a:solidFill>
          <a:schemeClr val="tx1"/>
        </a:solidFill>
        <a:latin typeface="Arial" pitchFamily="-1" charset="0"/>
        <a:ea typeface="ＭＳ Ｐゴシック" pitchFamily="-1" charset="-128"/>
        <a:cs typeface="ＭＳ Ｐゴシック" pitchFamily="-1" charset="-128"/>
      </a:defRPr>
    </a:lvl3pPr>
    <a:lvl4pPr marL="13716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-1" charset="2"/>
      <a:buChar char="n"/>
      <a:defRPr sz="900" kern="1200">
        <a:solidFill>
          <a:schemeClr val="tx1"/>
        </a:solidFill>
        <a:latin typeface="Arial" pitchFamily="-1" charset="0"/>
        <a:ea typeface="ＭＳ Ｐゴシック" pitchFamily="-1" charset="-128"/>
        <a:cs typeface="ＭＳ Ｐゴシック" pitchFamily="-1" charset="-128"/>
      </a:defRPr>
    </a:lvl4pPr>
    <a:lvl5pPr marL="18288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-1" charset="2"/>
      <a:buChar char="n"/>
      <a:defRPr sz="900" kern="1200">
        <a:solidFill>
          <a:schemeClr val="tx1"/>
        </a:solidFill>
        <a:latin typeface="Arial" pitchFamily="-1" charset="0"/>
        <a:ea typeface="ＭＳ Ｐゴシック" pitchFamily="-1" charset="-128"/>
        <a:cs typeface="ＭＳ Ｐゴシック" pitchFamily="-1" charset="-128"/>
      </a:defRPr>
    </a:lvl5pPr>
    <a:lvl6pPr marL="2286000" algn="l" defTabSz="457200" rtl="0" eaLnBrk="1" latinLnBrk="0" hangingPunct="1">
      <a:defRPr sz="900" kern="1200">
        <a:solidFill>
          <a:schemeClr val="tx1"/>
        </a:solidFill>
        <a:latin typeface="Arial" pitchFamily="-1" charset="0"/>
        <a:ea typeface="ＭＳ Ｐゴシック" pitchFamily="-1" charset="-128"/>
        <a:cs typeface="ＭＳ Ｐゴシック" pitchFamily="-1" charset="-128"/>
      </a:defRPr>
    </a:lvl6pPr>
    <a:lvl7pPr marL="2743200" algn="l" defTabSz="457200" rtl="0" eaLnBrk="1" latinLnBrk="0" hangingPunct="1">
      <a:defRPr sz="900" kern="1200">
        <a:solidFill>
          <a:schemeClr val="tx1"/>
        </a:solidFill>
        <a:latin typeface="Arial" pitchFamily="-1" charset="0"/>
        <a:ea typeface="ＭＳ Ｐゴシック" pitchFamily="-1" charset="-128"/>
        <a:cs typeface="ＭＳ Ｐゴシック" pitchFamily="-1" charset="-128"/>
      </a:defRPr>
    </a:lvl7pPr>
    <a:lvl8pPr marL="3200400" algn="l" defTabSz="457200" rtl="0" eaLnBrk="1" latinLnBrk="0" hangingPunct="1">
      <a:defRPr sz="900" kern="1200">
        <a:solidFill>
          <a:schemeClr val="tx1"/>
        </a:solidFill>
        <a:latin typeface="Arial" pitchFamily="-1" charset="0"/>
        <a:ea typeface="ＭＳ Ｐゴシック" pitchFamily="-1" charset="-128"/>
        <a:cs typeface="ＭＳ Ｐゴシック" pitchFamily="-1" charset="-128"/>
      </a:defRPr>
    </a:lvl8pPr>
    <a:lvl9pPr marL="3657600" algn="l" defTabSz="457200" rtl="0" eaLnBrk="1" latinLnBrk="0" hangingPunct="1">
      <a:defRPr sz="900" kern="1200">
        <a:solidFill>
          <a:schemeClr val="tx1"/>
        </a:solidFill>
        <a:latin typeface="Arial" pitchFamily="-1" charset="0"/>
        <a:ea typeface="ＭＳ Ｐゴシック" pitchFamily="-1" charset="-128"/>
        <a:cs typeface="ＭＳ Ｐゴシック" pitchFamily="-1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B515"/>
    <a:srgbClr val="D3AA12"/>
    <a:srgbClr val="E1A403"/>
    <a:srgbClr val="D3A912"/>
    <a:srgbClr val="BAFFBA"/>
    <a:srgbClr val="F28E00"/>
    <a:srgbClr val="00A6EB"/>
    <a:srgbClr val="FFFF7D"/>
    <a:srgbClr val="E30000"/>
    <a:srgbClr val="DBFF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0774" autoAdjust="0"/>
  </p:normalViewPr>
  <p:slideViewPr>
    <p:cSldViewPr snapToGrid="0">
      <p:cViewPr varScale="1">
        <p:scale>
          <a:sx n="112" d="100"/>
          <a:sy n="112" d="100"/>
        </p:scale>
        <p:origin x="-896" y="-120"/>
      </p:cViewPr>
      <p:guideLst>
        <p:guide orient="horz" pos="3956"/>
        <p:guide orient="horz" pos="881"/>
        <p:guide orient="horz" pos="2446"/>
        <p:guide orient="horz" pos="4038"/>
        <p:guide pos="5277"/>
        <p:guide pos="1750"/>
        <p:guide pos="4023"/>
        <p:guide pos="5685"/>
        <p:guide pos="255"/>
        <p:guide pos="5318"/>
        <p:guide pos="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1494" y="468"/>
      </p:cViewPr>
      <p:guideLst>
        <p:guide orient="horz" pos="2880"/>
        <p:guide pos="2154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05790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87AB46A1-A31F-DE4D-8422-18D8592718A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8646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7A0239-8524-C143-9E2E-F02E4DA83C51}" type="slidenum">
              <a:rPr lang="de-DE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/>
              <a:t>1</a:t>
            </a:fld>
            <a:endParaRPr lang="de-DE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spcAft>
                <a:spcPct val="20000"/>
              </a:spcAft>
            </a:pPr>
            <a:r>
              <a:rPr lang="en-GB" sz="1100" b="1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How to edit the title slide</a:t>
            </a:r>
          </a:p>
          <a:p>
            <a:pPr marL="228600" indent="-228600" eaLnBrk="1" hangingPunct="1">
              <a:spcBef>
                <a:spcPct val="0"/>
              </a:spcBef>
              <a:spcAft>
                <a:spcPct val="20000"/>
              </a:spcAft>
            </a:pPr>
            <a:endParaRPr lang="en-GB" sz="1100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pPr marL="228600" indent="-228600" eaLnBrk="1" hangingPunct="1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sz="110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 Upper area: </a:t>
            </a:r>
            <a:r>
              <a:rPr lang="en-GB" sz="1100" b="1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Title</a:t>
            </a:r>
            <a:r>
              <a:rPr lang="en-GB" sz="110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of your talk, max. 2 rows of the defined size (55 pt)</a:t>
            </a:r>
          </a:p>
          <a:p>
            <a:pPr marL="228600" indent="-228600" eaLnBrk="1" hangingPunct="1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sz="110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 Lower area </a:t>
            </a:r>
            <a:r>
              <a:rPr lang="en-GB" sz="1100" b="1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(subtitle):</a:t>
            </a:r>
            <a:r>
              <a:rPr lang="en-GB" sz="110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Conference/meeting/workshop, location, date, </a:t>
            </a:r>
            <a:br>
              <a:rPr lang="en-GB" sz="110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</a:br>
            <a:r>
              <a:rPr lang="en-GB" sz="110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 your name and affiliation, </a:t>
            </a:r>
            <a:br>
              <a:rPr lang="en-GB" sz="110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</a:br>
            <a:r>
              <a:rPr lang="en-GB" sz="110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 max. 4 rows of the defined size (32 pt)</a:t>
            </a:r>
          </a:p>
          <a:p>
            <a:pPr marL="228600" indent="-228600" eaLnBrk="1" hangingPunct="1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sz="110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Change the </a:t>
            </a:r>
            <a:r>
              <a:rPr lang="en-GB" sz="1100" b="1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partner logos</a:t>
            </a:r>
            <a:r>
              <a:rPr lang="en-GB" sz="110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 or add others in the last row.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4" name="Rectangle 84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4571999" y="3411538"/>
            <a:ext cx="4155441" cy="2868612"/>
          </a:xfrm>
          <a:ln w="28575"/>
        </p:spPr>
        <p:txBody>
          <a:bodyPr lIns="91440" tIns="45720" bIns="0"/>
          <a:lstStyle>
            <a:lvl1pPr marL="0" indent="0" algn="l">
              <a:buFont typeface="Wingdings" charset="2"/>
              <a:buNone/>
              <a:defRPr sz="1600">
                <a:solidFill>
                  <a:srgbClr val="00A6EB"/>
                </a:solidFill>
              </a:defRPr>
            </a:lvl1pPr>
          </a:lstStyle>
          <a:p>
            <a:r>
              <a:rPr lang="en-GB" dirty="0" smtClean="0"/>
              <a:t>Kay </a:t>
            </a:r>
            <a:r>
              <a:rPr lang="en-GB" dirty="0" err="1" smtClean="0"/>
              <a:t>Rehlich</a:t>
            </a:r>
            <a:endParaRPr lang="en-GB" dirty="0" smtClean="0"/>
          </a:p>
          <a:p>
            <a:r>
              <a:rPr lang="en-GB" dirty="0" smtClean="0"/>
              <a:t>DESY</a:t>
            </a:r>
          </a:p>
          <a:p>
            <a:endParaRPr lang="en-GB" dirty="0"/>
          </a:p>
        </p:txBody>
      </p:sp>
      <p:pic>
        <p:nvPicPr>
          <p:cNvPr id="9" name="Picture 10" descr="DESY-Logo-cyan-RGB_ger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7802880" y="5879951"/>
            <a:ext cx="1009333" cy="949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"/>
          <p:cNvSpPr txBox="1">
            <a:spLocks noChangeArrowheads="1"/>
          </p:cNvSpPr>
          <p:nvPr userDrawn="1"/>
        </p:nvSpPr>
        <p:spPr bwMode="auto">
          <a:xfrm>
            <a:off x="365760" y="0"/>
            <a:ext cx="8436928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>
              <a:buNone/>
            </a:pPr>
            <a:r>
              <a:rPr lang="en-US" sz="4000" b="1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Control System of the European XFEL Accelerator</a:t>
            </a:r>
            <a:endParaRPr lang="de-DE" sz="40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3" name="Picture 10" descr="Helmholtz-Logo_schwarz_70_t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775" y="6030595"/>
            <a:ext cx="1647825" cy="58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eite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7474" y="1238713"/>
            <a:ext cx="8890311" cy="5111651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42325" y="114300"/>
            <a:ext cx="576263" cy="48513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D15DC-7089-D744-9587-37925FA6B75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Kay Rehlich, DESY                          June 6  2016, Real Time Conference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ite ohn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7F4E4-C0B7-D541-B587-1BE908AFE1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Kay Rehlich, DESY                          June 6  2016, Real Time Conference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25" y="114301"/>
            <a:ext cx="576263" cy="41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chemeClr val="bg1"/>
                </a:solidFill>
                <a:latin typeface="Arial" charset="0"/>
                <a:ea typeface="Geneva" charset="0"/>
                <a:cs typeface="Geneva" charset="0"/>
              </a:defRPr>
            </a:lvl1pPr>
          </a:lstStyle>
          <a:p>
            <a:pPr>
              <a:defRPr/>
            </a:pPr>
            <a:fld id="{65AC6B43-1F0D-A64C-85A6-F651A108826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28" name="Picture 37" descr="Helmholtz_Logo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6600" y="6516688"/>
            <a:ext cx="584200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8821" y="6505575"/>
            <a:ext cx="57023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noProof="0" smtClean="0"/>
              <a:t>Kay Rehlich, DESY                          June 6  2016, Real Time Conference</a:t>
            </a:r>
            <a:endParaRPr lang="en-US" noProof="0"/>
          </a:p>
        </p:txBody>
      </p:sp>
      <p:sp>
        <p:nvSpPr>
          <p:cNvPr id="1144" name="Line 120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buFont typeface="Wingdings" charset="2"/>
              <a:buChar char="n"/>
              <a:defRPr/>
            </a:pPr>
            <a:endParaRPr lang="de-DE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031" name="Picture 121" descr="DESY-Logo-cyan-RGB_Hintergrund weiss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9888" y="6511925"/>
            <a:ext cx="25241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6" name="Rectangle 122"/>
          <p:cNvSpPr>
            <a:spLocks noChangeArrowheads="1"/>
          </p:cNvSpPr>
          <p:nvPr userDrawn="1"/>
        </p:nvSpPr>
        <p:spPr bwMode="auto">
          <a:xfrm>
            <a:off x="121920" y="114300"/>
            <a:ext cx="8910320" cy="485140"/>
          </a:xfrm>
          <a:prstGeom prst="rect">
            <a:avLst/>
          </a:prstGeom>
          <a:solidFill>
            <a:srgbClr val="00A6EB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  <a:defRPr/>
            </a:pPr>
            <a:endParaRPr lang="en-GB" sz="240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35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294640" y="114618"/>
            <a:ext cx="8082598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Slide title: Don’t edit here!</a:t>
            </a:r>
            <a:endParaRPr lang="en-US" noProof="0"/>
          </a:p>
        </p:txBody>
      </p:sp>
      <p:sp>
        <p:nvSpPr>
          <p:cNvPr id="103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873760"/>
            <a:ext cx="8900718" cy="5452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text format – don’t edit!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2" r:id="rId2"/>
    <p:sldLayoutId id="2147483984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98450" indent="-298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1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-1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-1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-1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4.jpeg"/><Relationship Id="rId3" Type="http://schemas.openxmlformats.org/officeDocument/2006/relationships/image" Target="../media/image5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4" Type="http://schemas.openxmlformats.org/officeDocument/2006/relationships/image" Target="../media/image58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20" Type="http://schemas.openxmlformats.org/officeDocument/2006/relationships/image" Target="../media/image29.gif"/><Relationship Id="rId21" Type="http://schemas.openxmlformats.org/officeDocument/2006/relationships/image" Target="../media/image30.png"/><Relationship Id="rId22" Type="http://schemas.openxmlformats.org/officeDocument/2006/relationships/image" Target="../media/image31.png"/><Relationship Id="rId23" Type="http://schemas.openxmlformats.org/officeDocument/2006/relationships/image" Target="../media/image3.png"/><Relationship Id="rId24" Type="http://schemas.openxmlformats.org/officeDocument/2006/relationships/image" Target="../media/image32.jpeg"/><Relationship Id="rId25" Type="http://schemas.openxmlformats.org/officeDocument/2006/relationships/image" Target="../media/image33.png"/><Relationship Id="rId26" Type="http://schemas.openxmlformats.org/officeDocument/2006/relationships/image" Target="../media/image34.png"/><Relationship Id="rId27" Type="http://schemas.openxmlformats.org/officeDocument/2006/relationships/image" Target="../media/image35.png"/><Relationship Id="rId28" Type="http://schemas.openxmlformats.org/officeDocument/2006/relationships/image" Target="../media/image36.png"/><Relationship Id="rId10" Type="http://schemas.openxmlformats.org/officeDocument/2006/relationships/image" Target="../media/image19.jpeg"/><Relationship Id="rId11" Type="http://schemas.openxmlformats.org/officeDocument/2006/relationships/image" Target="../media/image20.png"/><Relationship Id="rId12" Type="http://schemas.openxmlformats.org/officeDocument/2006/relationships/image" Target="../media/image21.png"/><Relationship Id="rId13" Type="http://schemas.openxmlformats.org/officeDocument/2006/relationships/image" Target="../media/image22.png"/><Relationship Id="rId14" Type="http://schemas.openxmlformats.org/officeDocument/2006/relationships/image" Target="../media/image23.png"/><Relationship Id="rId15" Type="http://schemas.openxmlformats.org/officeDocument/2006/relationships/image" Target="../media/image24.jpeg"/><Relationship Id="rId16" Type="http://schemas.openxmlformats.org/officeDocument/2006/relationships/image" Target="../media/image25.png"/><Relationship Id="rId17" Type="http://schemas.openxmlformats.org/officeDocument/2006/relationships/image" Target="../media/image26.png"/><Relationship Id="rId18" Type="http://schemas.openxmlformats.org/officeDocument/2006/relationships/image" Target="../media/image27.png"/><Relationship Id="rId19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Relationship Id="rId9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jpeg"/><Relationship Id="rId7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40123" y="3563938"/>
            <a:ext cx="3673601" cy="2326491"/>
          </a:xfrm>
          <a:ln w="9525"/>
        </p:spPr>
        <p:txBody>
          <a:bodyPr/>
          <a:lstStyle/>
          <a:p>
            <a:pPr eaLnBrk="1" hangingPunct="1">
              <a:buFont typeface="Wingdings" pitchFamily="-1" charset="2"/>
              <a:buNone/>
            </a:pPr>
            <a:r>
              <a:rPr lang="en-GB" dirty="0" smtClean="0"/>
              <a:t>Kay </a:t>
            </a:r>
            <a:r>
              <a:rPr lang="en-GB" dirty="0" err="1" smtClean="0"/>
              <a:t>Rehlich</a:t>
            </a:r>
            <a:endParaRPr lang="en-GB" dirty="0" smtClean="0"/>
          </a:p>
          <a:p>
            <a:pPr eaLnBrk="1" hangingPunct="1">
              <a:buFont typeface="Wingdings" pitchFamily="-1" charset="2"/>
              <a:buNone/>
            </a:pPr>
            <a:r>
              <a:rPr lang="en-GB" sz="1200" dirty="0" smtClean="0"/>
              <a:t>DESY</a:t>
            </a:r>
          </a:p>
          <a:p>
            <a:pPr marL="171450" indent="-171450" eaLnBrk="1" hangingPunct="1">
              <a:buFontTx/>
              <a:buChar char="-"/>
            </a:pPr>
            <a:endParaRPr lang="en-GB" sz="1200" dirty="0" smtClean="0"/>
          </a:p>
          <a:p>
            <a:pPr eaLnBrk="1" hangingPunct="1">
              <a:buFont typeface="Wingdings" pitchFamily="-1" charset="2"/>
              <a:buNone/>
            </a:pPr>
            <a:r>
              <a:rPr lang="en-GB" dirty="0" smtClean="0"/>
              <a:t>Real Time Conference 2016</a:t>
            </a:r>
            <a:endParaRPr lang="en-GB" sz="2400" b="1" dirty="0" smtClean="0">
              <a:solidFill>
                <a:srgbClr val="F28E00"/>
              </a:solidFill>
              <a:latin typeface="Helvetica"/>
              <a:cs typeface="Helvetica"/>
            </a:endParaRPr>
          </a:p>
          <a:p>
            <a:pPr eaLnBrk="1" hangingPunct="1">
              <a:buFont typeface="Wingdings" pitchFamily="-1" charset="2"/>
              <a:buNone/>
            </a:pP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June 9  2016</a:t>
            </a:r>
          </a:p>
        </p:txBody>
      </p:sp>
      <p:sp>
        <p:nvSpPr>
          <p:cNvPr id="9219" name="Rectangle 18"/>
          <p:cNvSpPr>
            <a:spLocks noGrp="1" noChangeArrowheads="1"/>
          </p:cNvSpPr>
          <p:nvPr>
            <p:ph type="ctrTitle" idx="4294967295"/>
          </p:nvPr>
        </p:nvSpPr>
        <p:spPr>
          <a:xfrm>
            <a:off x="508000" y="1216025"/>
            <a:ext cx="8069263" cy="127635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MicroTCA</a:t>
            </a:r>
            <a:br>
              <a:rPr lang="en-US" sz="3200" dirty="0" smtClean="0"/>
            </a:br>
            <a:r>
              <a:rPr lang="en-US" sz="3200" dirty="0" smtClean="0"/>
              <a:t>Development and Status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XFEL Injector Operation</a:t>
            </a:r>
            <a:endParaRPr lang="en-US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7F4E4-C0B7-D541-B587-1BE908AFE1C5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Kay Rehlich, DESY                          June 6  2016, Real Time Conference</a:t>
            </a:r>
            <a:endParaRPr lang="en-US" dirty="0"/>
          </a:p>
        </p:txBody>
      </p:sp>
      <p:pic>
        <p:nvPicPr>
          <p:cNvPr id="8" name="Picture 7" descr="2016-04-24T09-39-34.jp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8" y="1046826"/>
            <a:ext cx="8928000" cy="3424133"/>
          </a:xfrm>
          <a:prstGeom prst="rect">
            <a:avLst/>
          </a:prstGeom>
        </p:spPr>
      </p:pic>
      <p:sp>
        <p:nvSpPr>
          <p:cNvPr id="9" name="Inhaltsplatzhalter 2"/>
          <p:cNvSpPr txBox="1">
            <a:spLocks/>
          </p:cNvSpPr>
          <p:nvPr/>
        </p:nvSpPr>
        <p:spPr>
          <a:xfrm>
            <a:off x="117474" y="4453302"/>
            <a:ext cx="8890311" cy="2017189"/>
          </a:xfrm>
          <a:prstGeom prst="rect">
            <a:avLst/>
          </a:prstGeom>
        </p:spPr>
        <p:txBody>
          <a:bodyPr/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-1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-1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-1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-1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In operation since Dec. 2015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Implements most of the XFEL subsystems: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</a:rPr>
              <a:t>Klystron, Modulator, LLRF, BPM, Toroid, Magnet, Laser, </a:t>
            </a:r>
            <a:r>
              <a:rPr lang="en-US" sz="1600" dirty="0" err="1" smtClean="0">
                <a:solidFill>
                  <a:srgbClr val="000000"/>
                </a:solidFill>
              </a:rPr>
              <a:t>Undulator</a:t>
            </a:r>
            <a:r>
              <a:rPr lang="en-US" sz="1600" dirty="0" smtClean="0">
                <a:solidFill>
                  <a:srgbClr val="000000"/>
                </a:solidFill>
              </a:rPr>
              <a:t>, Vacuum, Water, Camera, Motor, </a:t>
            </a:r>
            <a:r>
              <a:rPr lang="en-US" sz="1600" dirty="0" err="1" smtClean="0">
                <a:solidFill>
                  <a:srgbClr val="000000"/>
                </a:solidFill>
              </a:rPr>
              <a:t>Cryo</a:t>
            </a:r>
            <a:r>
              <a:rPr lang="en-US" sz="1600" dirty="0" smtClean="0">
                <a:solidFill>
                  <a:srgbClr val="000000"/>
                </a:solidFill>
              </a:rPr>
              <a:t>, Timing, Protection, Dump, …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</a:rPr>
              <a:t>DAQ system, middle layer servers, GUI programs and tools, …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&gt; 3.3・10</a:t>
            </a:r>
            <a:r>
              <a:rPr lang="en-US" sz="1600" baseline="30000" dirty="0" smtClean="0">
                <a:solidFill>
                  <a:srgbClr val="000000"/>
                </a:solidFill>
              </a:rPr>
              <a:t>6</a:t>
            </a:r>
            <a:r>
              <a:rPr lang="en-US" sz="1600" dirty="0" smtClean="0">
                <a:solidFill>
                  <a:srgbClr val="000000"/>
                </a:solidFill>
              </a:rPr>
              <a:t> control system properties online now (270 000 channels with history)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248846" y="686443"/>
            <a:ext cx="88665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prstTxWarp prst="textNoShape">
              <a:avLst/>
            </a:prstTxWarp>
            <a:spAutoFit/>
          </a:bodyPr>
          <a:lstStyle/>
          <a:p>
            <a:pPr>
              <a:buFont typeface="Wingdings" pitchFamily="-1" charset="2"/>
              <a:buNone/>
            </a:pPr>
            <a:r>
              <a:rPr lang="en-US" sz="1400" dirty="0" smtClean="0"/>
              <a:t>Photo Gun                   2 superconducting acceleration modules (1.3 and 3.9 GHz)                        length: 45m</a:t>
            </a:r>
            <a:endParaRPr lang="en-US" sz="1400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>
            <a:off x="454787" y="935279"/>
            <a:ext cx="446205" cy="729347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2546466" y="943860"/>
            <a:ext cx="10636" cy="624330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H="1">
            <a:off x="2990617" y="943861"/>
            <a:ext cx="10636" cy="624330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XFEL Injector: 1. Diagnostics Crate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7F4E4-C0B7-D541-B587-1BE908AFE1C5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Kay Rehlich, DESY                          June 6  2016, Real Time Conference</a:t>
            </a:r>
            <a:endParaRPr lang="en-US" dirty="0"/>
          </a:p>
        </p:txBody>
      </p:sp>
      <p:pic>
        <p:nvPicPr>
          <p:cNvPr id="22" name="GunWithDI30I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3797" y="604647"/>
            <a:ext cx="8349226" cy="6261920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extBox 18"/>
          <p:cNvSpPr txBox="1"/>
          <p:nvPr/>
        </p:nvSpPr>
        <p:spPr bwMode="auto">
          <a:xfrm>
            <a:off x="133140" y="4882781"/>
            <a:ext cx="1252416" cy="307777"/>
          </a:xfrm>
          <a:prstGeom prst="rect">
            <a:avLst/>
          </a:prstGeom>
          <a:solidFill>
            <a:srgbClr val="DFB515"/>
          </a:solidFill>
          <a:ln w="9525">
            <a:noFill/>
            <a:miter lim="800000"/>
            <a:headEnd/>
            <a:tailEnd/>
          </a:ln>
        </p:spPr>
        <p:txBody>
          <a:bodyPr wrap="none" rtlCol="0">
            <a:prstTxWarp prst="textNoShape">
              <a:avLst/>
            </a:prstTxWarp>
            <a:spAutoFit/>
          </a:bodyPr>
          <a:lstStyle/>
          <a:p>
            <a:pPr>
              <a:buFont typeface="Wingdings" pitchFamily="-1" charset="2"/>
              <a:buNone/>
            </a:pPr>
            <a:r>
              <a:rPr lang="de-DE" sz="1400" dirty="0" smtClean="0"/>
              <a:t>Rack </a:t>
            </a:r>
            <a:r>
              <a:rPr lang="de-DE" sz="1400" dirty="0" err="1" smtClean="0"/>
              <a:t>Cooling</a:t>
            </a:r>
            <a:endParaRPr lang="de-DE" sz="1400" dirty="0" smtClean="0"/>
          </a:p>
        </p:txBody>
      </p:sp>
      <p:cxnSp>
        <p:nvCxnSpPr>
          <p:cNvPr id="20" name="Straight Arrow Connector 19"/>
          <p:cNvCxnSpPr>
            <a:stCxn id="19" idx="0"/>
          </p:cNvCxnSpPr>
          <p:nvPr/>
        </p:nvCxnSpPr>
        <p:spPr bwMode="auto">
          <a:xfrm rot="5400000" flipH="1" flipV="1">
            <a:off x="760703" y="4612258"/>
            <a:ext cx="269168" cy="271879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Shape 190"/>
          <p:cNvSpPr/>
          <p:nvPr/>
        </p:nvSpPr>
        <p:spPr>
          <a:xfrm>
            <a:off x="8549493" y="2679831"/>
            <a:ext cx="480157" cy="338554"/>
          </a:xfrm>
          <a:prstGeom prst="rect">
            <a:avLst/>
          </a:prstGeom>
          <a:solidFill>
            <a:srgbClr val="DFB51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buNone/>
            </a:pPr>
            <a:r>
              <a:rPr sz="1600" dirty="0"/>
              <a:t>Gun</a:t>
            </a:r>
          </a:p>
        </p:txBody>
      </p:sp>
      <p:sp>
        <p:nvSpPr>
          <p:cNvPr id="26" name="Shape 191"/>
          <p:cNvSpPr/>
          <p:nvPr/>
        </p:nvSpPr>
        <p:spPr>
          <a:xfrm flipH="1">
            <a:off x="7808451" y="2859548"/>
            <a:ext cx="770194" cy="213033"/>
          </a:xfrm>
          <a:prstGeom prst="line">
            <a:avLst/>
          </a:prstGeom>
          <a:ln w="25400">
            <a:solidFill>
              <a:srgbClr val="E1A403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>
              <a:buNone/>
            </a:pPr>
            <a:endParaRPr sz="1600"/>
          </a:p>
        </p:txBody>
      </p:sp>
      <p:pic>
        <p:nvPicPr>
          <p:cNvPr id="27" name="crate_jddd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5328" y="4505648"/>
            <a:ext cx="3771195" cy="2460912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29" name="Straight Arrow Connector 28"/>
          <p:cNvCxnSpPr/>
          <p:nvPr/>
        </p:nvCxnSpPr>
        <p:spPr bwMode="auto">
          <a:xfrm rot="10800000">
            <a:off x="2616061" y="4809013"/>
            <a:ext cx="3152198" cy="262794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889030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6-04-19 at 14.03.3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903" y="594089"/>
            <a:ext cx="8930968" cy="151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XFEL Injector: </a:t>
            </a:r>
            <a:r>
              <a:rPr lang="en-US" dirty="0" err="1" smtClean="0"/>
              <a:t>Regelung</a:t>
            </a:r>
            <a:r>
              <a:rPr lang="en-US" dirty="0" smtClean="0"/>
              <a:t> der </a:t>
            </a:r>
            <a:r>
              <a:rPr lang="en-US" dirty="0" err="1" smtClean="0"/>
              <a:t>Hochfrequenz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7F4E4-C0B7-D541-B587-1BE908AFE1C5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Kay Rehlich, DESY                          June 6  2016, Real Time Conference</a:t>
            </a:r>
            <a:endParaRPr lang="en-US" dirty="0"/>
          </a:p>
        </p:txBody>
      </p:sp>
      <p:pic>
        <p:nvPicPr>
          <p:cNvPr id="5" name="Picture 4" descr="A1_AH1_Front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7164" y="1786192"/>
            <a:ext cx="3521674" cy="4686711"/>
          </a:xfrm>
          <a:prstGeom prst="rect">
            <a:avLst/>
          </a:prstGeom>
        </p:spPr>
      </p:pic>
      <p:pic>
        <p:nvPicPr>
          <p:cNvPr id="6" name="Picture 5" descr="A1_AH1_Rear.pn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4440" y="1820622"/>
            <a:ext cx="3179249" cy="465228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 bwMode="auto">
          <a:xfrm>
            <a:off x="5760065" y="5825612"/>
            <a:ext cx="646331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rtlCol="0">
            <a:prstTxWarp prst="textNoShape">
              <a:avLst/>
            </a:prstTxWarp>
            <a:spAutoFit/>
          </a:bodyPr>
          <a:lstStyle/>
          <a:p>
            <a:pPr>
              <a:buFont typeface="Wingdings" pitchFamily="-1" charset="2"/>
              <a:buNone/>
            </a:pPr>
            <a:r>
              <a:rPr lang="en-US" sz="1400" b="1" dirty="0" smtClean="0"/>
              <a:t>Front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 bwMode="auto">
          <a:xfrm>
            <a:off x="2667820" y="5822336"/>
            <a:ext cx="595035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rtlCol="0">
            <a:prstTxWarp prst="textNoShape">
              <a:avLst/>
            </a:prstTxWarp>
            <a:spAutoFit/>
          </a:bodyPr>
          <a:lstStyle/>
          <a:p>
            <a:pPr>
              <a:buFont typeface="Wingdings" pitchFamily="-1" charset="2"/>
              <a:buNone/>
            </a:pPr>
            <a:r>
              <a:rPr lang="en-US" sz="1400" b="1" dirty="0" smtClean="0"/>
              <a:t>Rear</a:t>
            </a:r>
            <a:endParaRPr lang="en-US" sz="1400" b="1" dirty="0"/>
          </a:p>
        </p:txBody>
      </p:sp>
      <p:cxnSp>
        <p:nvCxnSpPr>
          <p:cNvPr id="11" name="Curved Connector 10"/>
          <p:cNvCxnSpPr/>
          <p:nvPr/>
        </p:nvCxnSpPr>
        <p:spPr bwMode="auto">
          <a:xfrm rot="16200000" flipH="1">
            <a:off x="2311400" y="1568450"/>
            <a:ext cx="488950" cy="120650"/>
          </a:xfrm>
          <a:prstGeom prst="curvedConnector3">
            <a:avLst>
              <a:gd name="adj1" fmla="val 49351"/>
            </a:avLst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Curved Connector 12"/>
          <p:cNvCxnSpPr/>
          <p:nvPr/>
        </p:nvCxnSpPr>
        <p:spPr bwMode="auto">
          <a:xfrm rot="5400000">
            <a:off x="2606675" y="1565275"/>
            <a:ext cx="488950" cy="120650"/>
          </a:xfrm>
          <a:prstGeom prst="curvedConnector3">
            <a:avLst>
              <a:gd name="adj1" fmla="val 49351"/>
            </a:avLst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540007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MicroTCA</a:t>
            </a:r>
            <a:r>
              <a:rPr lang="en-US" dirty="0" smtClean="0"/>
              <a:t> </a:t>
            </a:r>
            <a:r>
              <a:rPr lang="en-US" dirty="0"/>
              <a:t>Crate</a:t>
            </a:r>
            <a:r>
              <a:rPr lang="en-US" dirty="0" smtClean="0"/>
              <a:t> Inside the XFEL Tunnel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7F4E4-C0B7-D541-B587-1BE908AFE1C5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5669" y="6480993"/>
            <a:ext cx="5702300" cy="266700"/>
          </a:xfrm>
        </p:spPr>
        <p:txBody>
          <a:bodyPr/>
          <a:lstStyle/>
          <a:p>
            <a:pPr>
              <a:defRPr/>
            </a:pPr>
            <a:r>
              <a:rPr lang="de-DE" smtClean="0"/>
              <a:t>Kay Rehlich, DESY                          June 6  2016, Real Time Conference</a:t>
            </a:r>
            <a:endParaRPr lang="en-US" dirty="0"/>
          </a:p>
        </p:txBody>
      </p:sp>
      <p:sp>
        <p:nvSpPr>
          <p:cNvPr id="6" name="Shape 167"/>
          <p:cNvSpPr txBox="1">
            <a:spLocks/>
          </p:cNvSpPr>
          <p:nvPr/>
        </p:nvSpPr>
        <p:spPr>
          <a:xfrm>
            <a:off x="177063" y="6516017"/>
            <a:ext cx="127001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-1" charset="2"/>
              <a:buChar char="n"/>
              <a:defRPr sz="900" kern="1200">
                <a:solidFill>
                  <a:schemeClr val="tx1"/>
                </a:solidFill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-1" charset="2"/>
              <a:buChar char="n"/>
              <a:defRPr sz="900" kern="1200">
                <a:solidFill>
                  <a:schemeClr val="tx1"/>
                </a:solidFill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-1" charset="2"/>
              <a:buChar char="n"/>
              <a:defRPr sz="900" kern="1200">
                <a:solidFill>
                  <a:schemeClr val="tx1"/>
                </a:solidFill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-1" charset="2"/>
              <a:buChar char="n"/>
              <a:defRPr sz="900" kern="1200">
                <a:solidFill>
                  <a:schemeClr val="tx1"/>
                </a:solidFill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-1" charset="2"/>
              <a:buChar char="n"/>
              <a:defRPr sz="900" kern="1200">
                <a:solidFill>
                  <a:schemeClr val="tx1"/>
                </a:solidFill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5pPr>
            <a:lvl6pPr marL="2286000" algn="l" defTabSz="457200" rtl="0" eaLnBrk="1" latinLnBrk="0" hangingPunct="1">
              <a:defRPr sz="900" kern="1200">
                <a:solidFill>
                  <a:schemeClr val="tx1"/>
                </a:solidFill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6pPr>
            <a:lvl7pPr marL="2743200" algn="l" defTabSz="457200" rtl="0" eaLnBrk="1" latinLnBrk="0" hangingPunct="1">
              <a:defRPr sz="900" kern="1200">
                <a:solidFill>
                  <a:schemeClr val="tx1"/>
                </a:solidFill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7pPr>
            <a:lvl8pPr marL="3200400" algn="l" defTabSz="457200" rtl="0" eaLnBrk="1" latinLnBrk="0" hangingPunct="1">
              <a:defRPr sz="900" kern="1200">
                <a:solidFill>
                  <a:schemeClr val="tx1"/>
                </a:solidFill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8pPr>
            <a:lvl9pPr marL="3657600" algn="l" defTabSz="457200" rtl="0" eaLnBrk="1" latinLnBrk="0" hangingPunct="1">
              <a:defRPr sz="900" kern="1200">
                <a:solidFill>
                  <a:schemeClr val="tx1"/>
                </a:solidFill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9pPr>
          </a:lstStyle>
          <a:p>
            <a:pPr>
              <a:buNone/>
            </a:pPr>
            <a:endParaRPr lang="en-US" sz="1600" dirty="0"/>
          </a:p>
        </p:txBody>
      </p:sp>
      <p:pic>
        <p:nvPicPr>
          <p:cNvPr id="7" name="L1Crate.jpe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2563" y="612402"/>
            <a:ext cx="8173452" cy="5860501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Shape 170"/>
          <p:cNvSpPr/>
          <p:nvPr/>
        </p:nvSpPr>
        <p:spPr>
          <a:xfrm>
            <a:off x="164596" y="4042554"/>
            <a:ext cx="1688959" cy="1618905"/>
          </a:xfrm>
          <a:prstGeom prst="rect">
            <a:avLst/>
          </a:prstGeom>
          <a:solidFill>
            <a:srgbClr val="FFFF7D">
              <a:alpha val="67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buNone/>
            </a:pPr>
            <a:r>
              <a:rPr lang="de-DE" sz="1600" dirty="0" smtClean="0"/>
              <a:t>1 </a:t>
            </a:r>
            <a:r>
              <a:rPr sz="1600" b="1" dirty="0" smtClean="0"/>
              <a:t>Klystron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err="1" smtClean="0"/>
              <a:t>drives</a:t>
            </a:r>
            <a:r>
              <a:rPr lang="de-DE" sz="1600" dirty="0" smtClean="0"/>
              <a:t> </a:t>
            </a:r>
            <a:r>
              <a:rPr lang="de-DE" sz="1600" dirty="0" smtClean="0"/>
              <a:t>4 </a:t>
            </a:r>
            <a:r>
              <a:rPr lang="de-DE" sz="1600" dirty="0" smtClean="0"/>
              <a:t>Modules</a:t>
            </a:r>
            <a:endParaRPr lang="de-DE" sz="1600" dirty="0" smtClean="0"/>
          </a:p>
          <a:p>
            <a:pPr>
              <a:buNone/>
            </a:pPr>
            <a:r>
              <a:rPr lang="de-DE" sz="1400" dirty="0" err="1" smtClean="0"/>
              <a:t>MicroTCA</a:t>
            </a:r>
            <a:r>
              <a:rPr lang="de-DE" sz="1400" dirty="0" smtClean="0"/>
              <a:t> </a:t>
            </a:r>
            <a:r>
              <a:rPr lang="de-DE" sz="1400" dirty="0" err="1" smtClean="0"/>
              <a:t>Crates</a:t>
            </a:r>
            <a:r>
              <a:rPr lang="de-DE" sz="1400" dirty="0"/>
              <a:t>:</a:t>
            </a:r>
            <a:endParaRPr lang="de-DE" sz="1400" dirty="0" smtClean="0"/>
          </a:p>
          <a:p>
            <a:pPr>
              <a:buNone/>
            </a:pPr>
            <a:r>
              <a:rPr lang="de-DE" sz="1400" dirty="0" smtClean="0"/>
              <a:t>2 LLRF</a:t>
            </a:r>
          </a:p>
          <a:p>
            <a:pPr>
              <a:buNone/>
            </a:pPr>
            <a:r>
              <a:rPr lang="de-DE" sz="1400" dirty="0" smtClean="0"/>
              <a:t>2 </a:t>
            </a:r>
            <a:r>
              <a:rPr lang="de-DE" sz="1400" dirty="0" err="1" smtClean="0"/>
              <a:t>Coupler</a:t>
            </a:r>
            <a:r>
              <a:rPr lang="de-DE" sz="1400" dirty="0" smtClean="0"/>
              <a:t> </a:t>
            </a:r>
            <a:r>
              <a:rPr lang="de-DE" sz="1400" dirty="0" err="1" smtClean="0"/>
              <a:t>Interlocks</a:t>
            </a:r>
            <a:endParaRPr lang="de-DE" sz="1400" dirty="0" smtClean="0"/>
          </a:p>
          <a:p>
            <a:pPr>
              <a:buNone/>
            </a:pPr>
            <a:r>
              <a:rPr lang="de-DE" sz="1400" dirty="0" smtClean="0"/>
              <a:t>1 </a:t>
            </a:r>
            <a:r>
              <a:rPr lang="de-DE" sz="1400" dirty="0" err="1" smtClean="0"/>
              <a:t>Diagnostics</a:t>
            </a:r>
            <a:endParaRPr sz="1400" dirty="0"/>
          </a:p>
        </p:txBody>
      </p:sp>
      <p:sp>
        <p:nvSpPr>
          <p:cNvPr id="9" name="Shape 171"/>
          <p:cNvSpPr/>
          <p:nvPr/>
        </p:nvSpPr>
        <p:spPr>
          <a:xfrm flipV="1">
            <a:off x="1253613" y="3728063"/>
            <a:ext cx="1532194" cy="508001"/>
          </a:xfrm>
          <a:prstGeom prst="line">
            <a:avLst/>
          </a:prstGeom>
          <a:ln w="25400">
            <a:solidFill>
              <a:schemeClr val="accent1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>
              <a:buNone/>
            </a:pPr>
            <a:endParaRPr sz="1600"/>
          </a:p>
        </p:txBody>
      </p:sp>
      <p:sp>
        <p:nvSpPr>
          <p:cNvPr id="10" name="Shape 172"/>
          <p:cNvSpPr/>
          <p:nvPr/>
        </p:nvSpPr>
        <p:spPr>
          <a:xfrm>
            <a:off x="67373" y="1467456"/>
            <a:ext cx="1962635" cy="929485"/>
          </a:xfrm>
          <a:prstGeom prst="rect">
            <a:avLst/>
          </a:prstGeom>
          <a:solidFill>
            <a:schemeClr val="accent3">
              <a:lumOff val="44000"/>
              <a:alpha val="60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buNone/>
            </a:pPr>
            <a:r>
              <a:rPr lang="de-DE" sz="1600" dirty="0" smtClean="0"/>
              <a:t>1 von </a:t>
            </a:r>
            <a:r>
              <a:rPr sz="1600" dirty="0" smtClean="0"/>
              <a:t>100</a:t>
            </a:r>
            <a:endParaRPr sz="1600" dirty="0"/>
          </a:p>
          <a:p>
            <a:pPr>
              <a:buNone/>
            </a:pPr>
            <a:r>
              <a:rPr sz="1600" dirty="0"/>
              <a:t>Superconducting</a:t>
            </a:r>
          </a:p>
          <a:p>
            <a:pPr>
              <a:buNone/>
            </a:pPr>
            <a:r>
              <a:rPr sz="1600" dirty="0"/>
              <a:t>Accelerator Modules</a:t>
            </a:r>
          </a:p>
        </p:txBody>
      </p:sp>
      <p:sp>
        <p:nvSpPr>
          <p:cNvPr id="11" name="Shape 173"/>
          <p:cNvSpPr/>
          <p:nvPr/>
        </p:nvSpPr>
        <p:spPr>
          <a:xfrm>
            <a:off x="1948158" y="2093638"/>
            <a:ext cx="1437947" cy="584911"/>
          </a:xfrm>
          <a:prstGeom prst="line">
            <a:avLst/>
          </a:prstGeom>
          <a:ln w="25400">
            <a:solidFill>
              <a:schemeClr val="accent1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>
              <a:buNone/>
            </a:pPr>
            <a:endParaRPr sz="1600"/>
          </a:p>
        </p:txBody>
      </p:sp>
      <p:sp>
        <p:nvSpPr>
          <p:cNvPr id="12" name="Shape 174"/>
          <p:cNvSpPr/>
          <p:nvPr/>
        </p:nvSpPr>
        <p:spPr>
          <a:xfrm flipV="1">
            <a:off x="2850634" y="1593218"/>
            <a:ext cx="2114622" cy="1428969"/>
          </a:xfrm>
          <a:prstGeom prst="line">
            <a:avLst/>
          </a:prstGeom>
          <a:ln w="25400">
            <a:solidFill>
              <a:schemeClr val="accent1"/>
            </a:solidFill>
            <a:headEnd type="triangle"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>
              <a:buNone/>
            </a:pPr>
            <a:endParaRPr sz="1600"/>
          </a:p>
        </p:txBody>
      </p:sp>
      <p:sp>
        <p:nvSpPr>
          <p:cNvPr id="13" name="Shape 175"/>
          <p:cNvSpPr/>
          <p:nvPr/>
        </p:nvSpPr>
        <p:spPr>
          <a:xfrm>
            <a:off x="4802089" y="5475494"/>
            <a:ext cx="2110411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buNone/>
            </a:pPr>
            <a:r>
              <a:rPr sz="1600"/>
              <a:t>LLRF MicroTCA Crate</a:t>
            </a:r>
          </a:p>
        </p:txBody>
      </p:sp>
      <p:sp>
        <p:nvSpPr>
          <p:cNvPr id="14" name="Shape 176"/>
          <p:cNvSpPr/>
          <p:nvPr/>
        </p:nvSpPr>
        <p:spPr>
          <a:xfrm flipV="1">
            <a:off x="6841239" y="4507587"/>
            <a:ext cx="1352190" cy="1136867"/>
          </a:xfrm>
          <a:prstGeom prst="line">
            <a:avLst/>
          </a:prstGeom>
          <a:ln w="25400">
            <a:solidFill>
              <a:schemeClr val="accent1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>
              <a:buNone/>
            </a:pPr>
            <a:endParaRPr sz="1600"/>
          </a:p>
        </p:txBody>
      </p:sp>
    </p:spTree>
    <p:extLst>
      <p:ext uri="{BB962C8B-B14F-4D97-AF65-F5344CB8AC3E}">
        <p14:creationId xmlns:p14="http://schemas.microsoft.com/office/powerpoint/2010/main" val="743009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MicroTCA Remote Management</a:t>
            </a:r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AD15DC-7089-D744-9587-37925FA6B751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Kay Rehlich, DESY                          June 6  2016, Real Time Conference</a:t>
            </a:r>
            <a:endParaRPr lang="en-US" dirty="0"/>
          </a:p>
        </p:txBody>
      </p:sp>
      <p:sp>
        <p:nvSpPr>
          <p:cNvPr id="15" name="Shape 376"/>
          <p:cNvSpPr txBox="1">
            <a:spLocks/>
          </p:cNvSpPr>
          <p:nvPr/>
        </p:nvSpPr>
        <p:spPr>
          <a:xfrm>
            <a:off x="7875588" y="6334734"/>
            <a:ext cx="139837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-1" charset="2"/>
              <a:buChar char="n"/>
              <a:defRPr sz="900" b="1" kern="1200">
                <a:solidFill>
                  <a:srgbClr val="808080"/>
                </a:solidFill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-1" charset="2"/>
              <a:buChar char="n"/>
              <a:defRPr sz="900" kern="1200">
                <a:solidFill>
                  <a:schemeClr val="tx1"/>
                </a:solidFill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-1" charset="2"/>
              <a:buChar char="n"/>
              <a:defRPr sz="900" kern="1200">
                <a:solidFill>
                  <a:schemeClr val="tx1"/>
                </a:solidFill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-1" charset="2"/>
              <a:buChar char="n"/>
              <a:defRPr sz="900" kern="1200">
                <a:solidFill>
                  <a:schemeClr val="tx1"/>
                </a:solidFill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-1" charset="2"/>
              <a:buChar char="n"/>
              <a:defRPr sz="900" kern="1200">
                <a:solidFill>
                  <a:schemeClr val="tx1"/>
                </a:solidFill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5pPr>
            <a:lvl6pPr marL="2286000" algn="l" defTabSz="457200" rtl="0" eaLnBrk="1" latinLnBrk="0" hangingPunct="1">
              <a:defRPr sz="900" kern="1200">
                <a:solidFill>
                  <a:schemeClr val="tx1"/>
                </a:solidFill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6pPr>
            <a:lvl7pPr marL="2743200" algn="l" defTabSz="457200" rtl="0" eaLnBrk="1" latinLnBrk="0" hangingPunct="1">
              <a:defRPr sz="900" kern="1200">
                <a:solidFill>
                  <a:schemeClr val="tx1"/>
                </a:solidFill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7pPr>
            <a:lvl8pPr marL="3200400" algn="l" defTabSz="457200" rtl="0" eaLnBrk="1" latinLnBrk="0" hangingPunct="1">
              <a:defRPr sz="900" kern="1200">
                <a:solidFill>
                  <a:schemeClr val="tx1"/>
                </a:solidFill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8pPr>
            <a:lvl9pPr marL="3657600" algn="l" defTabSz="457200" rtl="0" eaLnBrk="1" latinLnBrk="0" hangingPunct="1">
              <a:defRPr sz="900" kern="1200">
                <a:solidFill>
                  <a:schemeClr val="tx1"/>
                </a:solidFill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9pPr>
          </a:lstStyle>
          <a:p>
            <a:pPr>
              <a:buNone/>
            </a:pPr>
            <a:fld id="{86CB4B4D-7CA3-9044-876B-883B54F8677D}" type="slidenum">
              <a:rPr lang="en-US" smtClean="0"/>
              <a:pPr>
                <a:buNone/>
              </a:pPr>
              <a:t>14</a:t>
            </a:fld>
            <a:endParaRPr lang="en-US"/>
          </a:p>
        </p:txBody>
      </p:sp>
      <p:sp>
        <p:nvSpPr>
          <p:cNvPr id="16" name="Shape 378"/>
          <p:cNvSpPr/>
          <p:nvPr/>
        </p:nvSpPr>
        <p:spPr>
          <a:xfrm>
            <a:off x="5284875" y="878457"/>
            <a:ext cx="243683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100"/>
            </a:lvl1pPr>
          </a:lstStyle>
          <a:p>
            <a:pPr>
              <a:buNone/>
            </a:pPr>
            <a:r>
              <a:t>Display by standard controls tool jddd</a:t>
            </a:r>
          </a:p>
        </p:txBody>
      </p:sp>
      <p:pic>
        <p:nvPicPr>
          <p:cNvPr id="17" name="DI30I1jdddCra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76346" y="965256"/>
            <a:ext cx="5043029" cy="329085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CPUManagementPanel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354" y="490316"/>
            <a:ext cx="2062812" cy="3290853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Shape 389"/>
          <p:cNvSpPr/>
          <p:nvPr/>
        </p:nvSpPr>
        <p:spPr>
          <a:xfrm>
            <a:off x="1972221" y="993892"/>
            <a:ext cx="3265756" cy="948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552" extrusionOk="0">
                <a:moveTo>
                  <a:pt x="21600" y="20552"/>
                </a:moveTo>
                <a:cubicBezTo>
                  <a:pt x="14245" y="5759"/>
                  <a:pt x="7045" y="-1048"/>
                  <a:pt x="0" y="130"/>
                </a:cubicBezTo>
              </a:path>
            </a:pathLst>
          </a:custGeom>
          <a:ln w="444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pPr>
              <a:buNone/>
            </a:pPr>
            <a:endParaRPr/>
          </a:p>
        </p:txBody>
      </p:sp>
      <p:sp>
        <p:nvSpPr>
          <p:cNvPr id="20" name="Shape 382"/>
          <p:cNvSpPr/>
          <p:nvPr/>
        </p:nvSpPr>
        <p:spPr>
          <a:xfrm>
            <a:off x="2073069" y="1567337"/>
            <a:ext cx="2037413" cy="831908"/>
          </a:xfrm>
          <a:prstGeom prst="leftRightArrow">
            <a:avLst>
              <a:gd name="adj1" fmla="val 75931"/>
              <a:gd name="adj2" fmla="val 56372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35000">
                <a:schemeClr val="bg1">
                  <a:lumMod val="85000"/>
                </a:schemeClr>
              </a:gs>
              <a:gs pos="100000">
                <a:schemeClr val="bg2">
                  <a:lumMod val="90000"/>
                </a:schemeClr>
              </a:gs>
            </a:gsLst>
            <a:lin ang="16200000"/>
          </a:gradFill>
          <a:ln>
            <a:solidFill>
              <a:srgbClr val="00000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algn="ctr">
              <a:buNone/>
            </a:pPr>
            <a:r>
              <a:rPr sz="1400" b="1" dirty="0"/>
              <a:t>Management</a:t>
            </a:r>
          </a:p>
          <a:p>
            <a:pPr algn="ctr">
              <a:buNone/>
            </a:pPr>
            <a:r>
              <a:rPr sz="1400" b="1" dirty="0"/>
              <a:t>View</a:t>
            </a:r>
          </a:p>
        </p:txBody>
      </p:sp>
      <p:grpSp>
        <p:nvGrpSpPr>
          <p:cNvPr id="21" name="Group 388"/>
          <p:cNvGrpSpPr/>
          <p:nvPr/>
        </p:nvGrpSpPr>
        <p:grpSpPr>
          <a:xfrm>
            <a:off x="-140164" y="2518759"/>
            <a:ext cx="9374010" cy="4476962"/>
            <a:chOff x="0" y="0"/>
            <a:chExt cx="9374009" cy="4476960"/>
          </a:xfrm>
        </p:grpSpPr>
        <p:pic>
          <p:nvPicPr>
            <p:cNvPr id="22" name="TimingCOnfigPanel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013796" y="1815517"/>
              <a:ext cx="3360214" cy="259873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WatchdogConfigPanel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785224"/>
              <a:ext cx="2957625" cy="369173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4" name="Shape 390"/>
            <p:cNvSpPr/>
            <p:nvPr/>
          </p:nvSpPr>
          <p:spPr>
            <a:xfrm>
              <a:off x="2768793" y="1328019"/>
              <a:ext cx="2028845" cy="11203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4064" y="11362"/>
                    <a:pt x="6864" y="18562"/>
                    <a:pt x="0" y="21600"/>
                  </a:cubicBezTo>
                </a:path>
              </a:pathLst>
            </a:custGeom>
            <a:noFill/>
            <a:ln w="44450" cap="flat">
              <a:solidFill>
                <a:srgbClr val="0000FF"/>
              </a:solidFill>
              <a:prstDash val="solid"/>
              <a:round/>
              <a:tailEnd type="triangle" w="med" len="med"/>
            </a:ln>
            <a:effectLst/>
          </p:spPr>
          <p:txBody>
            <a:bodyPr/>
            <a:lstStyle/>
            <a:p>
              <a:pPr>
                <a:buNone/>
              </a:pPr>
              <a:endParaRPr/>
            </a:p>
          </p:txBody>
        </p:sp>
        <p:sp>
          <p:nvSpPr>
            <p:cNvPr id="25" name="Shape 391"/>
            <p:cNvSpPr/>
            <p:nvPr/>
          </p:nvSpPr>
          <p:spPr>
            <a:xfrm>
              <a:off x="5588136" y="0"/>
              <a:ext cx="1075778" cy="188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78" h="21600" extrusionOk="0">
                  <a:moveTo>
                    <a:pt x="0" y="0"/>
                  </a:moveTo>
                  <a:cubicBezTo>
                    <a:pt x="14782" y="9475"/>
                    <a:pt x="21600" y="16675"/>
                    <a:pt x="20455" y="21600"/>
                  </a:cubicBezTo>
                </a:path>
              </a:pathLst>
            </a:cu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pPr>
                <a:buNone/>
              </a:pPr>
              <a:endParaRPr/>
            </a:p>
          </p:txBody>
        </p:sp>
        <p:sp>
          <p:nvSpPr>
            <p:cNvPr id="26" name="Shape 387"/>
            <p:cNvSpPr/>
            <p:nvPr/>
          </p:nvSpPr>
          <p:spPr>
            <a:xfrm>
              <a:off x="2859084" y="2594711"/>
              <a:ext cx="3199809" cy="1040347"/>
            </a:xfrm>
            <a:prstGeom prst="leftRightArrow">
              <a:avLst>
                <a:gd name="adj1" fmla="val 75931"/>
                <a:gd name="adj2" fmla="val 45078"/>
              </a:avLst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35000">
                  <a:schemeClr val="bg1">
                    <a:lumMod val="85000"/>
                  </a:schemeClr>
                </a:gs>
                <a:gs pos="100000">
                  <a:schemeClr val="bg2">
                    <a:lumMod val="90000"/>
                  </a:schemeClr>
                </a:gs>
              </a:gsLst>
              <a:lin ang="16200000" scaled="0"/>
            </a:gradFill>
            <a:ln w="9525" cap="flat">
              <a:solidFill>
                <a:srgbClr val="00000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buNone/>
              </a:pPr>
              <a:r>
                <a:rPr sz="1400" b="1" dirty="0"/>
                <a:t>DOOCS</a:t>
              </a:r>
            </a:p>
            <a:p>
              <a:pPr algn="ctr">
                <a:buNone/>
              </a:pPr>
              <a:r>
                <a:rPr sz="1400" b="1" dirty="0"/>
                <a:t>Control System</a:t>
              </a:r>
            </a:p>
            <a:p>
              <a:pPr algn="ctr">
                <a:buNone/>
              </a:pPr>
              <a:r>
                <a:rPr sz="1400" b="1" dirty="0"/>
                <a:t>View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MicroTCA Crate Management View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9318" y="464903"/>
            <a:ext cx="8417484" cy="6473550"/>
          </a:xfrm>
        </p:spPr>
      </p:pic>
      <p:sp>
        <p:nvSpPr>
          <p:cNvPr id="7" name="Rounded Rectangular Callout 6"/>
          <p:cNvSpPr/>
          <p:nvPr/>
        </p:nvSpPr>
        <p:spPr bwMode="auto">
          <a:xfrm>
            <a:off x="6225455" y="1456215"/>
            <a:ext cx="2761834" cy="784540"/>
          </a:xfrm>
          <a:prstGeom prst="wedgeRoundRectCallout">
            <a:avLst>
              <a:gd name="adj1" fmla="val -165007"/>
              <a:gd name="adj2" fmla="val 32770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Shows all Crates in XFEL</a:t>
            </a: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Rounded Rectangular Callout 7"/>
          <p:cNvSpPr/>
          <p:nvPr/>
        </p:nvSpPr>
        <p:spPr bwMode="auto">
          <a:xfrm>
            <a:off x="6231855" y="2518889"/>
            <a:ext cx="2765759" cy="647291"/>
          </a:xfrm>
          <a:prstGeom prst="wedgeRoundRectCallout">
            <a:avLst>
              <a:gd name="adj1" fmla="val -116251"/>
              <a:gd name="adj2" fmla="val 208627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Shows all Modules in</a:t>
            </a:r>
            <a:endParaRPr lang="en-US" sz="1400" smtClean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selected Crate</a:t>
            </a: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AD15DC-7089-D744-9587-37925FA6B751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Kay Rehlich, DESY                          June 6  2016, Real Time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541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DOOCS Control System Data Flow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AD15DC-7089-D744-9587-37925FA6B751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Kay Rehlich, DESY                          June 6  2016, Real Time Conference</a:t>
            </a:r>
            <a:endParaRPr lang="en-US" dirty="0"/>
          </a:p>
        </p:txBody>
      </p:sp>
      <p:pic>
        <p:nvPicPr>
          <p:cNvPr id="58" name="Picture 57" descr="FrontEndDataFlo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99" y="648138"/>
            <a:ext cx="8507879" cy="58069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DOOCS Data </a:t>
            </a:r>
            <a:r>
              <a:rPr lang="de-DE" dirty="0" err="1" smtClean="0"/>
              <a:t>Acquisition</a:t>
            </a:r>
            <a:r>
              <a:rPr lang="de-DE" dirty="0" smtClean="0"/>
              <a:t> System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AD15DC-7089-D744-9587-37925FA6B751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Kay Rehlich, DESY                          June 6  2016, Real Time Conference</a:t>
            </a:r>
            <a:endParaRPr lang="en-US" dirty="0"/>
          </a:p>
        </p:txBody>
      </p:sp>
      <p:sp>
        <p:nvSpPr>
          <p:cNvPr id="6" name="Shape 357"/>
          <p:cNvSpPr/>
          <p:nvPr/>
        </p:nvSpPr>
        <p:spPr>
          <a:xfrm>
            <a:off x="207155" y="4310275"/>
            <a:ext cx="8697106" cy="2057406"/>
          </a:xfrm>
          <a:prstGeom prst="roundRect">
            <a:avLst>
              <a:gd name="adj" fmla="val 23389"/>
            </a:avLst>
          </a:prstGeom>
          <a:solidFill>
            <a:schemeClr val="bg2">
              <a:lumMod val="50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 anchorCtr="0"/>
          <a:lstStyle/>
          <a:p>
            <a:pPr lvl="3" algn="l">
              <a:buNone/>
              <a:defRPr sz="2400" b="1">
                <a:solidFill>
                  <a:srgbClr val="49494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Front-end</a:t>
            </a:r>
          </a:p>
        </p:txBody>
      </p:sp>
      <p:sp>
        <p:nvSpPr>
          <p:cNvPr id="7" name="Shape 358"/>
          <p:cNvSpPr/>
          <p:nvPr/>
        </p:nvSpPr>
        <p:spPr>
          <a:xfrm>
            <a:off x="4668803" y="5125354"/>
            <a:ext cx="3057512" cy="1059458"/>
          </a:xfrm>
          <a:prstGeom prst="roundRect">
            <a:avLst>
              <a:gd name="adj" fmla="val 13177"/>
            </a:avLst>
          </a:prstGeom>
          <a:solidFill>
            <a:srgbClr val="D6D6D6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>
              <a:defRPr sz="1800"/>
            </a:lvl1pPr>
          </a:lstStyle>
          <a:p>
            <a:pPr algn="ctr">
              <a:buNone/>
            </a:pPr>
            <a:r>
              <a:rPr sz="1600" b="1" dirty="0"/>
              <a:t>Toroid Server</a:t>
            </a:r>
          </a:p>
        </p:txBody>
      </p:sp>
      <p:sp>
        <p:nvSpPr>
          <p:cNvPr id="8" name="Shape 359"/>
          <p:cNvSpPr/>
          <p:nvPr/>
        </p:nvSpPr>
        <p:spPr>
          <a:xfrm>
            <a:off x="4904316" y="5644207"/>
            <a:ext cx="930674" cy="389751"/>
          </a:xfrm>
          <a:prstGeom prst="roundRect">
            <a:avLst>
              <a:gd name="adj" fmla="val 35818"/>
            </a:avLst>
          </a:prstGeom>
          <a:solidFill>
            <a:schemeClr val="accent6">
              <a:hueOff val="-10521704"/>
              <a:satOff val="-11099"/>
              <a:lumOff val="-7127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pPr>
              <a:buNone/>
            </a:pPr>
            <a:r>
              <a:t>Toroid 1</a:t>
            </a:r>
          </a:p>
        </p:txBody>
      </p:sp>
      <p:sp>
        <p:nvSpPr>
          <p:cNvPr id="9" name="Shape 360"/>
          <p:cNvSpPr/>
          <p:nvPr/>
        </p:nvSpPr>
        <p:spPr>
          <a:xfrm>
            <a:off x="6615246" y="5642487"/>
            <a:ext cx="930674" cy="389751"/>
          </a:xfrm>
          <a:prstGeom prst="roundRect">
            <a:avLst>
              <a:gd name="adj" fmla="val 35818"/>
            </a:avLst>
          </a:prstGeom>
          <a:solidFill>
            <a:schemeClr val="accent6">
              <a:hueOff val="-10521704"/>
              <a:satOff val="-11099"/>
              <a:lumOff val="-7127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pPr>
              <a:buNone/>
            </a:pPr>
            <a:r>
              <a:t>Toroid 2</a:t>
            </a:r>
          </a:p>
        </p:txBody>
      </p:sp>
      <p:sp>
        <p:nvSpPr>
          <p:cNvPr id="10" name="Shape 361"/>
          <p:cNvSpPr/>
          <p:nvPr/>
        </p:nvSpPr>
        <p:spPr>
          <a:xfrm>
            <a:off x="7219191" y="5863994"/>
            <a:ext cx="335520" cy="319098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EB555F"/>
          </a:solidFill>
          <a:ln w="12700">
            <a:miter lim="400000"/>
          </a:ln>
          <a:effectLst>
            <a:outerShdw blurRad="50800" dist="25400" dir="5400000" rotWithShape="0">
              <a:srgbClr val="000000">
                <a:alpha val="4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buNone/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Shape 362"/>
          <p:cNvSpPr/>
          <p:nvPr/>
        </p:nvSpPr>
        <p:spPr>
          <a:xfrm>
            <a:off x="4916152" y="5865714"/>
            <a:ext cx="335520" cy="319098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EB555F"/>
          </a:solidFill>
          <a:ln w="12700">
            <a:miter lim="400000"/>
          </a:ln>
          <a:effectLst>
            <a:outerShdw blurRad="50800" dist="25400" dir="5400000" rotWithShape="0">
              <a:srgbClr val="000000">
                <a:alpha val="4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buNone/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Shape 363"/>
          <p:cNvSpPr/>
          <p:nvPr/>
        </p:nvSpPr>
        <p:spPr>
          <a:xfrm>
            <a:off x="595805" y="4537934"/>
            <a:ext cx="7917356" cy="126692"/>
          </a:xfrm>
          <a:prstGeom prst="rect">
            <a:avLst/>
          </a:prstGeom>
          <a:solidFill>
            <a:srgbClr val="77B7F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buNone/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" name="Shape 364"/>
          <p:cNvSpPr/>
          <p:nvPr/>
        </p:nvSpPr>
        <p:spPr>
          <a:xfrm flipV="1">
            <a:off x="6999454" y="4662238"/>
            <a:ext cx="1" cy="474738"/>
          </a:xfrm>
          <a:prstGeom prst="line">
            <a:avLst/>
          </a:prstGeom>
          <a:ln w="50800">
            <a:solidFill>
              <a:srgbClr val="77B7F5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buNone/>
            </a:pPr>
            <a:endParaRPr/>
          </a:p>
        </p:txBody>
      </p:sp>
      <p:sp>
        <p:nvSpPr>
          <p:cNvPr id="14" name="Shape 365"/>
          <p:cNvSpPr/>
          <p:nvPr/>
        </p:nvSpPr>
        <p:spPr>
          <a:xfrm rot="5400000">
            <a:off x="4955061" y="4774026"/>
            <a:ext cx="390011" cy="5281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35" y="0"/>
                </a:moveTo>
                <a:cubicBezTo>
                  <a:pt x="11012" y="0"/>
                  <a:pt x="9858" y="852"/>
                  <a:pt x="9858" y="1903"/>
                </a:cubicBezTo>
                <a:lnTo>
                  <a:pt x="9858" y="7256"/>
                </a:lnTo>
                <a:lnTo>
                  <a:pt x="0" y="11062"/>
                </a:lnTo>
                <a:lnTo>
                  <a:pt x="9858" y="14868"/>
                </a:lnTo>
                <a:lnTo>
                  <a:pt x="9858" y="19697"/>
                </a:lnTo>
                <a:cubicBezTo>
                  <a:pt x="9858" y="20748"/>
                  <a:pt x="11012" y="21600"/>
                  <a:pt x="12435" y="21600"/>
                </a:cubicBezTo>
                <a:lnTo>
                  <a:pt x="19023" y="21600"/>
                </a:lnTo>
                <a:cubicBezTo>
                  <a:pt x="20446" y="21600"/>
                  <a:pt x="21600" y="20748"/>
                  <a:pt x="21600" y="19697"/>
                </a:cubicBezTo>
                <a:lnTo>
                  <a:pt x="21600" y="1903"/>
                </a:lnTo>
                <a:cubicBezTo>
                  <a:pt x="21600" y="852"/>
                  <a:pt x="20446" y="0"/>
                  <a:pt x="19023" y="0"/>
                </a:cubicBezTo>
                <a:lnTo>
                  <a:pt x="12435" y="0"/>
                </a:lnTo>
                <a:close/>
              </a:path>
            </a:pathLst>
          </a:custGeom>
          <a:solidFill>
            <a:srgbClr val="BA22C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buNone/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" name="Shape 366"/>
          <p:cNvSpPr/>
          <p:nvPr/>
        </p:nvSpPr>
        <p:spPr>
          <a:xfrm>
            <a:off x="4896070" y="4939417"/>
            <a:ext cx="554817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buNone/>
            </a:pPr>
            <a:r>
              <a:rPr dirty="0"/>
              <a:t>DAQ</a:t>
            </a:r>
          </a:p>
        </p:txBody>
      </p:sp>
      <p:sp>
        <p:nvSpPr>
          <p:cNvPr id="16" name="Shape 367"/>
          <p:cNvSpPr/>
          <p:nvPr/>
        </p:nvSpPr>
        <p:spPr>
          <a:xfrm flipV="1">
            <a:off x="5140767" y="4662238"/>
            <a:ext cx="1" cy="175756"/>
          </a:xfrm>
          <a:prstGeom prst="line">
            <a:avLst/>
          </a:prstGeom>
          <a:ln w="50800">
            <a:solidFill>
              <a:srgbClr val="9BE1F5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buNone/>
            </a:pPr>
            <a:endParaRPr/>
          </a:p>
        </p:txBody>
      </p:sp>
      <p:sp>
        <p:nvSpPr>
          <p:cNvPr id="17" name="Shape 368"/>
          <p:cNvSpPr/>
          <p:nvPr/>
        </p:nvSpPr>
        <p:spPr>
          <a:xfrm>
            <a:off x="3676678" y="4459454"/>
            <a:ext cx="769425" cy="283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buNone/>
            </a:pPr>
            <a:r>
              <a:t>Ethernet</a:t>
            </a:r>
          </a:p>
        </p:txBody>
      </p:sp>
      <p:grpSp>
        <p:nvGrpSpPr>
          <p:cNvPr id="18" name="Group 379"/>
          <p:cNvGrpSpPr/>
          <p:nvPr/>
        </p:nvGrpSpPr>
        <p:grpSpPr>
          <a:xfrm>
            <a:off x="1990416" y="1017947"/>
            <a:ext cx="5128134" cy="3001055"/>
            <a:chOff x="0" y="0"/>
            <a:chExt cx="6997871" cy="4095251"/>
          </a:xfrm>
        </p:grpSpPr>
        <p:sp>
          <p:nvSpPr>
            <p:cNvPr id="19" name="Shape 369"/>
            <p:cNvSpPr/>
            <p:nvPr/>
          </p:nvSpPr>
          <p:spPr>
            <a:xfrm>
              <a:off x="0" y="0"/>
              <a:ext cx="6997872" cy="4095252"/>
            </a:xfrm>
            <a:prstGeom prst="rect">
              <a:avLst/>
            </a:prstGeom>
            <a:solidFill>
              <a:srgbClr val="49494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buNone/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0" name="Shape 370"/>
            <p:cNvSpPr/>
            <p:nvPr/>
          </p:nvSpPr>
          <p:spPr>
            <a:xfrm>
              <a:off x="251553" y="3068728"/>
              <a:ext cx="4618297" cy="820664"/>
            </a:xfrm>
            <a:prstGeom prst="rect">
              <a:avLst/>
            </a:prstGeom>
            <a:solidFill>
              <a:srgbClr val="CBCBC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900" b="1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buNone/>
              </a:pPr>
              <a:r>
                <a:rPr sz="1600" dirty="0"/>
                <a:t>Fast Collector</a:t>
              </a:r>
            </a:p>
          </p:txBody>
        </p:sp>
        <p:sp>
          <p:nvSpPr>
            <p:cNvPr id="21" name="Shape 371"/>
            <p:cNvSpPr/>
            <p:nvPr/>
          </p:nvSpPr>
          <p:spPr>
            <a:xfrm>
              <a:off x="5153066" y="3068728"/>
              <a:ext cx="1579863" cy="820664"/>
            </a:xfrm>
            <a:prstGeom prst="rect">
              <a:avLst/>
            </a:prstGeom>
            <a:solidFill>
              <a:srgbClr val="CBCBC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900" b="1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buNone/>
              </a:pPr>
              <a:r>
                <a:rPr sz="1600" dirty="0"/>
                <a:t>Slow Collector</a:t>
              </a:r>
            </a:p>
          </p:txBody>
        </p:sp>
        <p:sp>
          <p:nvSpPr>
            <p:cNvPr id="22" name="Shape 372"/>
            <p:cNvSpPr/>
            <p:nvPr/>
          </p:nvSpPr>
          <p:spPr>
            <a:xfrm>
              <a:off x="1420294" y="1325142"/>
              <a:ext cx="5303284" cy="1494018"/>
            </a:xfrm>
            <a:prstGeom prst="rect">
              <a:avLst/>
            </a:prstGeom>
            <a:solidFill>
              <a:srgbClr val="CBCBC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buNone/>
                <a:defRPr sz="2800" b="1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800" dirty="0"/>
                <a:t>Buffer Manager</a:t>
              </a:r>
            </a:p>
            <a:p>
              <a:pPr algn="ctr">
                <a:buNone/>
                <a:defRPr sz="2800" b="1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800" dirty="0"/>
                <a:t>Shared Memory</a:t>
              </a:r>
            </a:p>
          </p:txBody>
        </p:sp>
        <p:sp>
          <p:nvSpPr>
            <p:cNvPr id="23" name="Shape 373"/>
            <p:cNvSpPr/>
            <p:nvPr/>
          </p:nvSpPr>
          <p:spPr>
            <a:xfrm>
              <a:off x="1407606" y="140637"/>
              <a:ext cx="1468515" cy="1453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" y="41"/>
                  </a:moveTo>
                  <a:lnTo>
                    <a:pt x="21600" y="0"/>
                  </a:lnTo>
                  <a:lnTo>
                    <a:pt x="21600" y="15629"/>
                  </a:lnTo>
                  <a:lnTo>
                    <a:pt x="14312" y="15629"/>
                  </a:lnTo>
                  <a:lnTo>
                    <a:pt x="14312" y="19526"/>
                  </a:lnTo>
                  <a:lnTo>
                    <a:pt x="11744" y="21600"/>
                  </a:lnTo>
                  <a:lnTo>
                    <a:pt x="9027" y="19355"/>
                  </a:lnTo>
                  <a:lnTo>
                    <a:pt x="9027" y="15413"/>
                  </a:lnTo>
                  <a:lnTo>
                    <a:pt x="0" y="15413"/>
                  </a:lnTo>
                  <a:lnTo>
                    <a:pt x="122" y="41"/>
                  </a:lnTo>
                  <a:close/>
                </a:path>
              </a:pathLst>
            </a:custGeom>
            <a:solidFill>
              <a:srgbClr val="CBCBCB"/>
            </a:solidFill>
            <a:ln w="25400" cap="flat">
              <a:solidFill>
                <a:srgbClr val="494949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algn="ctr">
                <a:buNone/>
                <a:defRPr sz="1900" b="1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600" dirty="0"/>
                <a:t>Orbit</a:t>
              </a:r>
            </a:p>
            <a:p>
              <a:pPr algn="ctr">
                <a:buNone/>
                <a:defRPr sz="1900" b="1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600" dirty="0"/>
                <a:t>Server</a:t>
              </a:r>
            </a:p>
          </p:txBody>
        </p:sp>
        <p:sp>
          <p:nvSpPr>
            <p:cNvPr id="24" name="Shape 374"/>
            <p:cNvSpPr/>
            <p:nvPr/>
          </p:nvSpPr>
          <p:spPr>
            <a:xfrm>
              <a:off x="3193157" y="140504"/>
              <a:ext cx="1468516" cy="1454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" y="41"/>
                  </a:moveTo>
                  <a:lnTo>
                    <a:pt x="21600" y="0"/>
                  </a:lnTo>
                  <a:lnTo>
                    <a:pt x="21600" y="15629"/>
                  </a:lnTo>
                  <a:lnTo>
                    <a:pt x="14312" y="15629"/>
                  </a:lnTo>
                  <a:lnTo>
                    <a:pt x="14312" y="19526"/>
                  </a:lnTo>
                  <a:lnTo>
                    <a:pt x="11744" y="21600"/>
                  </a:lnTo>
                  <a:lnTo>
                    <a:pt x="9027" y="19355"/>
                  </a:lnTo>
                  <a:lnTo>
                    <a:pt x="9027" y="15413"/>
                  </a:lnTo>
                  <a:lnTo>
                    <a:pt x="0" y="15413"/>
                  </a:lnTo>
                  <a:lnTo>
                    <a:pt x="122" y="41"/>
                  </a:lnTo>
                  <a:close/>
                </a:path>
              </a:pathLst>
            </a:custGeom>
            <a:solidFill>
              <a:srgbClr val="CBCBCB"/>
            </a:solidFill>
            <a:ln w="25400" cap="flat">
              <a:solidFill>
                <a:srgbClr val="494949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algn="ctr">
                <a:buNone/>
                <a:defRPr sz="1900" b="1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600" dirty="0"/>
                <a:t>Energy</a:t>
              </a:r>
            </a:p>
            <a:p>
              <a:pPr algn="ctr">
                <a:buNone/>
                <a:defRPr sz="1900" b="1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600" dirty="0"/>
                <a:t>Server</a:t>
              </a:r>
            </a:p>
          </p:txBody>
        </p:sp>
        <p:sp>
          <p:nvSpPr>
            <p:cNvPr id="25" name="Shape 375"/>
            <p:cNvSpPr/>
            <p:nvPr/>
          </p:nvSpPr>
          <p:spPr>
            <a:xfrm>
              <a:off x="5248154" y="140452"/>
              <a:ext cx="1468516" cy="1454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" y="41"/>
                  </a:moveTo>
                  <a:lnTo>
                    <a:pt x="21600" y="0"/>
                  </a:lnTo>
                  <a:lnTo>
                    <a:pt x="21600" y="15629"/>
                  </a:lnTo>
                  <a:lnTo>
                    <a:pt x="14312" y="15629"/>
                  </a:lnTo>
                  <a:lnTo>
                    <a:pt x="14312" y="19526"/>
                  </a:lnTo>
                  <a:lnTo>
                    <a:pt x="11744" y="21600"/>
                  </a:lnTo>
                  <a:lnTo>
                    <a:pt x="9027" y="19355"/>
                  </a:lnTo>
                  <a:lnTo>
                    <a:pt x="9027" y="15413"/>
                  </a:lnTo>
                  <a:lnTo>
                    <a:pt x="0" y="15413"/>
                  </a:lnTo>
                  <a:lnTo>
                    <a:pt x="122" y="41"/>
                  </a:lnTo>
                  <a:close/>
                </a:path>
              </a:pathLst>
            </a:custGeom>
            <a:solidFill>
              <a:srgbClr val="CBCBCB"/>
            </a:solidFill>
            <a:ln w="25400" cap="flat">
              <a:solidFill>
                <a:srgbClr val="494949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algn="ctr">
                <a:buNone/>
                <a:defRPr sz="1900" b="1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600" dirty="0"/>
                <a:t>Other</a:t>
              </a:r>
            </a:p>
            <a:p>
              <a:pPr algn="ctr">
                <a:buNone/>
                <a:defRPr sz="1900" b="1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600" dirty="0"/>
                <a:t>Server</a:t>
              </a:r>
            </a:p>
          </p:txBody>
        </p:sp>
        <p:sp>
          <p:nvSpPr>
            <p:cNvPr id="26" name="Shape 376"/>
            <p:cNvSpPr/>
            <p:nvPr/>
          </p:nvSpPr>
          <p:spPr>
            <a:xfrm rot="16200000">
              <a:off x="234744" y="1346971"/>
              <a:ext cx="1468515" cy="14541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" y="41"/>
                  </a:moveTo>
                  <a:lnTo>
                    <a:pt x="21600" y="0"/>
                  </a:lnTo>
                  <a:lnTo>
                    <a:pt x="21600" y="15629"/>
                  </a:lnTo>
                  <a:lnTo>
                    <a:pt x="14312" y="15629"/>
                  </a:lnTo>
                  <a:lnTo>
                    <a:pt x="14312" y="19526"/>
                  </a:lnTo>
                  <a:lnTo>
                    <a:pt x="11744" y="21600"/>
                  </a:lnTo>
                  <a:lnTo>
                    <a:pt x="9027" y="19355"/>
                  </a:lnTo>
                  <a:lnTo>
                    <a:pt x="9027" y="15413"/>
                  </a:lnTo>
                  <a:lnTo>
                    <a:pt x="0" y="15413"/>
                  </a:lnTo>
                  <a:lnTo>
                    <a:pt x="122" y="41"/>
                  </a:lnTo>
                  <a:close/>
                </a:path>
              </a:pathLst>
            </a:custGeom>
            <a:solidFill>
              <a:srgbClr val="CBCBCB"/>
            </a:solidFill>
            <a:ln w="25400" cap="flat">
              <a:solidFill>
                <a:srgbClr val="494949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1900" b="1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buNone/>
              </a:pPr>
              <a:r>
                <a:rPr sz="1600" dirty="0"/>
                <a:t>Writer</a:t>
              </a:r>
            </a:p>
          </p:txBody>
        </p:sp>
        <p:sp>
          <p:nvSpPr>
            <p:cNvPr id="27" name="Shape 377"/>
            <p:cNvSpPr/>
            <p:nvPr/>
          </p:nvSpPr>
          <p:spPr>
            <a:xfrm rot="16200000">
              <a:off x="2794192" y="2841383"/>
              <a:ext cx="295062" cy="254860"/>
            </a:xfrm>
            <a:prstGeom prst="rightArrow">
              <a:avLst>
                <a:gd name="adj1" fmla="val 47973"/>
                <a:gd name="adj2" fmla="val 69234"/>
              </a:avLst>
            </a:prstGeom>
            <a:solidFill>
              <a:srgbClr val="CBCBC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buNone/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8" name="Shape 378"/>
            <p:cNvSpPr/>
            <p:nvPr/>
          </p:nvSpPr>
          <p:spPr>
            <a:xfrm rot="16200000">
              <a:off x="5795467" y="2841383"/>
              <a:ext cx="295061" cy="254860"/>
            </a:xfrm>
            <a:prstGeom prst="rightArrow">
              <a:avLst>
                <a:gd name="adj1" fmla="val 47973"/>
                <a:gd name="adj2" fmla="val 69234"/>
              </a:avLst>
            </a:prstGeom>
            <a:solidFill>
              <a:srgbClr val="CBCBC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buNone/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9" name="Shape 380"/>
          <p:cNvSpPr/>
          <p:nvPr/>
        </p:nvSpPr>
        <p:spPr>
          <a:xfrm>
            <a:off x="7503647" y="1029843"/>
            <a:ext cx="1403870" cy="874330"/>
          </a:xfrm>
          <a:prstGeom prst="roundRect">
            <a:avLst>
              <a:gd name="adj" fmla="val 15967"/>
            </a:avLst>
          </a:prstGeom>
          <a:solidFill>
            <a:srgbClr val="D6D6D6"/>
          </a:solidFill>
          <a:ln w="25400">
            <a:solidFill>
              <a:srgbClr val="4949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>
              <a:buNone/>
              <a:defRPr sz="19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dirty="0"/>
              <a:t>Feedback</a:t>
            </a:r>
          </a:p>
          <a:p>
            <a:pPr algn="ctr">
              <a:buNone/>
              <a:defRPr sz="19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dirty="0"/>
              <a:t>Server</a:t>
            </a:r>
          </a:p>
        </p:txBody>
      </p:sp>
      <p:sp>
        <p:nvSpPr>
          <p:cNvPr id="30" name="Shape 381"/>
          <p:cNvSpPr/>
          <p:nvPr/>
        </p:nvSpPr>
        <p:spPr>
          <a:xfrm>
            <a:off x="201449" y="2448231"/>
            <a:ext cx="930674" cy="320202"/>
          </a:xfrm>
          <a:prstGeom prst="ellipse">
            <a:avLst/>
          </a:prstGeom>
          <a:solidFill>
            <a:srgbClr val="CBCBCB"/>
          </a:solidFill>
          <a:ln w="38100">
            <a:solidFill>
              <a:srgbClr val="4E4E4E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buNone/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1" name="Shape 382"/>
          <p:cNvSpPr/>
          <p:nvPr/>
        </p:nvSpPr>
        <p:spPr>
          <a:xfrm>
            <a:off x="201449" y="2268515"/>
            <a:ext cx="930674" cy="320201"/>
          </a:xfrm>
          <a:prstGeom prst="ellipse">
            <a:avLst/>
          </a:prstGeom>
          <a:solidFill>
            <a:srgbClr val="CBCBCB"/>
          </a:solidFill>
          <a:ln w="38100">
            <a:solidFill>
              <a:srgbClr val="4E4E4E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buNone/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2" name="Shape 383"/>
          <p:cNvSpPr/>
          <p:nvPr/>
        </p:nvSpPr>
        <p:spPr>
          <a:xfrm flipH="1">
            <a:off x="1129967" y="2425092"/>
            <a:ext cx="1086922" cy="186764"/>
          </a:xfrm>
          <a:prstGeom prst="rightArrow">
            <a:avLst>
              <a:gd name="adj1" fmla="val 47973"/>
              <a:gd name="adj2" fmla="val 69234"/>
            </a:avLst>
          </a:prstGeom>
          <a:solidFill>
            <a:srgbClr val="CBCBC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buNone/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3" name="Shape 384"/>
          <p:cNvSpPr/>
          <p:nvPr/>
        </p:nvSpPr>
        <p:spPr>
          <a:xfrm>
            <a:off x="424885" y="2248162"/>
            <a:ext cx="512961" cy="576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buNone/>
              <a:defRPr sz="18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0" dirty="0"/>
              <a:t>Disk</a:t>
            </a:r>
          </a:p>
          <a:p>
            <a:pPr>
              <a:buNone/>
              <a:defRPr sz="18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0" dirty="0"/>
              <a:t>Tape</a:t>
            </a:r>
          </a:p>
        </p:txBody>
      </p:sp>
      <p:sp>
        <p:nvSpPr>
          <p:cNvPr id="34" name="Shape 385"/>
          <p:cNvSpPr/>
          <p:nvPr/>
        </p:nvSpPr>
        <p:spPr>
          <a:xfrm flipV="1">
            <a:off x="5149862" y="3865824"/>
            <a:ext cx="1" cy="1086786"/>
          </a:xfrm>
          <a:prstGeom prst="line">
            <a:avLst/>
          </a:prstGeom>
          <a:ln w="76200">
            <a:solidFill>
              <a:srgbClr val="BA22C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buNone/>
            </a:pPr>
            <a:endParaRPr/>
          </a:p>
        </p:txBody>
      </p:sp>
      <p:sp>
        <p:nvSpPr>
          <p:cNvPr id="35" name="Shape 386"/>
          <p:cNvSpPr/>
          <p:nvPr/>
        </p:nvSpPr>
        <p:spPr>
          <a:xfrm flipV="1">
            <a:off x="6345523" y="3865823"/>
            <a:ext cx="1" cy="761117"/>
          </a:xfrm>
          <a:prstGeom prst="line">
            <a:avLst/>
          </a:prstGeom>
          <a:ln w="76200">
            <a:solidFill>
              <a:srgbClr val="77B7F5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buNone/>
            </a:pPr>
            <a:endParaRPr/>
          </a:p>
        </p:txBody>
      </p:sp>
      <p:sp>
        <p:nvSpPr>
          <p:cNvPr id="36" name="Shape 387"/>
          <p:cNvSpPr/>
          <p:nvPr/>
        </p:nvSpPr>
        <p:spPr>
          <a:xfrm flipV="1">
            <a:off x="3622301" y="718348"/>
            <a:ext cx="1" cy="414853"/>
          </a:xfrm>
          <a:prstGeom prst="line">
            <a:avLst/>
          </a:prstGeom>
          <a:ln w="50800">
            <a:solidFill>
              <a:srgbClr val="78B7F5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buNone/>
            </a:pPr>
            <a:endParaRPr/>
          </a:p>
        </p:txBody>
      </p:sp>
      <p:sp>
        <p:nvSpPr>
          <p:cNvPr id="37" name="Shape 388"/>
          <p:cNvSpPr/>
          <p:nvPr/>
        </p:nvSpPr>
        <p:spPr>
          <a:xfrm flipV="1">
            <a:off x="4887054" y="718348"/>
            <a:ext cx="1" cy="414853"/>
          </a:xfrm>
          <a:prstGeom prst="line">
            <a:avLst/>
          </a:prstGeom>
          <a:ln w="50800">
            <a:solidFill>
              <a:srgbClr val="78B7F5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buNone/>
            </a:pPr>
            <a:endParaRPr/>
          </a:p>
        </p:txBody>
      </p:sp>
      <p:sp>
        <p:nvSpPr>
          <p:cNvPr id="38" name="Shape 389"/>
          <p:cNvSpPr/>
          <p:nvPr/>
        </p:nvSpPr>
        <p:spPr>
          <a:xfrm flipH="1" flipV="1">
            <a:off x="3610241" y="707450"/>
            <a:ext cx="4591874" cy="1"/>
          </a:xfrm>
          <a:prstGeom prst="line">
            <a:avLst/>
          </a:prstGeom>
          <a:ln w="50800">
            <a:solidFill>
              <a:srgbClr val="78B7F5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buNone/>
            </a:pPr>
            <a:endParaRPr/>
          </a:p>
        </p:txBody>
      </p:sp>
      <p:sp>
        <p:nvSpPr>
          <p:cNvPr id="39" name="Shape 390"/>
          <p:cNvSpPr/>
          <p:nvPr/>
        </p:nvSpPr>
        <p:spPr>
          <a:xfrm>
            <a:off x="8205582" y="713236"/>
            <a:ext cx="1" cy="320202"/>
          </a:xfrm>
          <a:prstGeom prst="line">
            <a:avLst/>
          </a:prstGeom>
          <a:ln w="50800">
            <a:solidFill>
              <a:srgbClr val="78B7F5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buNone/>
            </a:pPr>
            <a:endParaRPr/>
          </a:p>
        </p:txBody>
      </p:sp>
      <p:sp>
        <p:nvSpPr>
          <p:cNvPr id="40" name="Shape 391"/>
          <p:cNvSpPr/>
          <p:nvPr/>
        </p:nvSpPr>
        <p:spPr>
          <a:xfrm>
            <a:off x="8205582" y="1925123"/>
            <a:ext cx="1" cy="320202"/>
          </a:xfrm>
          <a:prstGeom prst="line">
            <a:avLst/>
          </a:prstGeom>
          <a:ln w="50800">
            <a:solidFill>
              <a:srgbClr val="78B7F5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buNone/>
            </a:pPr>
            <a:endParaRPr/>
          </a:p>
        </p:txBody>
      </p:sp>
      <p:sp>
        <p:nvSpPr>
          <p:cNvPr id="41" name="Shape 392"/>
          <p:cNvSpPr/>
          <p:nvPr/>
        </p:nvSpPr>
        <p:spPr>
          <a:xfrm>
            <a:off x="2303517" y="4805874"/>
            <a:ext cx="2850317" cy="8366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0"/>
                </a:moveTo>
                <a:cubicBezTo>
                  <a:pt x="439" y="0"/>
                  <a:pt x="0" y="1587"/>
                  <a:pt x="0" y="3546"/>
                </a:cubicBezTo>
                <a:lnTo>
                  <a:pt x="0" y="18054"/>
                </a:lnTo>
                <a:cubicBezTo>
                  <a:pt x="0" y="20013"/>
                  <a:pt x="439" y="21600"/>
                  <a:pt x="982" y="21600"/>
                </a:cubicBezTo>
                <a:lnTo>
                  <a:pt x="15157" y="21600"/>
                </a:lnTo>
                <a:cubicBezTo>
                  <a:pt x="15700" y="21600"/>
                  <a:pt x="16141" y="20013"/>
                  <a:pt x="16141" y="18054"/>
                </a:cubicBezTo>
                <a:lnTo>
                  <a:pt x="16141" y="4925"/>
                </a:lnTo>
                <a:lnTo>
                  <a:pt x="21600" y="1005"/>
                </a:lnTo>
                <a:lnTo>
                  <a:pt x="15945" y="1444"/>
                </a:lnTo>
                <a:cubicBezTo>
                  <a:pt x="15767" y="572"/>
                  <a:pt x="15481" y="0"/>
                  <a:pt x="15157" y="0"/>
                </a:cubicBezTo>
                <a:lnTo>
                  <a:pt x="982" y="0"/>
                </a:lnTo>
                <a:close/>
              </a:path>
            </a:pathLst>
          </a:custGeom>
          <a:solidFill>
            <a:srgbClr val="FBFBC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0" lvl="1">
              <a:buNone/>
              <a:defRPr sz="2800">
                <a:solidFill>
                  <a:srgbClr val="BA2FCC"/>
                </a:solidFill>
              </a:defRPr>
            </a:pPr>
            <a:r>
              <a:rPr sz="1800" dirty="0" smtClean="0"/>
              <a:t>Multicast </a:t>
            </a:r>
            <a:r>
              <a:rPr sz="1800" dirty="0"/>
              <a:t>to several </a:t>
            </a:r>
            <a:endParaRPr lang="de-DE" sz="1800" dirty="0" smtClean="0"/>
          </a:p>
          <a:p>
            <a:pPr marL="0" lvl="1">
              <a:buNone/>
              <a:defRPr sz="2800">
                <a:solidFill>
                  <a:srgbClr val="BA2FCC"/>
                </a:solidFill>
              </a:defRPr>
            </a:pPr>
            <a:r>
              <a:rPr sz="1800" dirty="0" smtClean="0"/>
              <a:t>DAQ </a:t>
            </a:r>
            <a:r>
              <a:rPr sz="1800" dirty="0"/>
              <a:t>instances</a:t>
            </a:r>
          </a:p>
        </p:txBody>
      </p:sp>
      <p:sp>
        <p:nvSpPr>
          <p:cNvPr id="42" name="Shape 393"/>
          <p:cNvSpPr/>
          <p:nvPr/>
        </p:nvSpPr>
        <p:spPr>
          <a:xfrm>
            <a:off x="201449" y="3271700"/>
            <a:ext cx="1403871" cy="606390"/>
          </a:xfrm>
          <a:prstGeom prst="roundRect">
            <a:avLst>
              <a:gd name="adj" fmla="val 23022"/>
            </a:avLst>
          </a:prstGeom>
          <a:solidFill>
            <a:srgbClr val="D6D6D6"/>
          </a:solidFill>
          <a:ln w="25400">
            <a:solidFill>
              <a:srgbClr val="49494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buNone/>
              <a:defRPr sz="19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0" dirty="0"/>
              <a:t>Configuration</a:t>
            </a:r>
          </a:p>
          <a:p>
            <a:pPr>
              <a:buNone/>
              <a:defRPr sz="19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0" dirty="0"/>
              <a:t>Controller</a:t>
            </a:r>
          </a:p>
        </p:txBody>
      </p:sp>
      <p:sp>
        <p:nvSpPr>
          <p:cNvPr id="43" name="Shape 394"/>
          <p:cNvSpPr/>
          <p:nvPr/>
        </p:nvSpPr>
        <p:spPr>
          <a:xfrm>
            <a:off x="1591990" y="3481513"/>
            <a:ext cx="411954" cy="186764"/>
          </a:xfrm>
          <a:prstGeom prst="rightArrow">
            <a:avLst>
              <a:gd name="adj1" fmla="val 47973"/>
              <a:gd name="adj2" fmla="val 69234"/>
            </a:avLst>
          </a:prstGeom>
          <a:solidFill>
            <a:srgbClr val="CBCBC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buNone/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Analyze all Shots with Bunch Resolution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AD15DC-7089-D744-9587-37925FA6B751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Kay Rehlich, DESY                          June 6  2016, Real Time Conference</a:t>
            </a:r>
            <a:endParaRPr lang="en-US" dirty="0"/>
          </a:p>
        </p:txBody>
      </p:sp>
      <p:grpSp>
        <p:nvGrpSpPr>
          <p:cNvPr id="6" name="Group 485"/>
          <p:cNvGrpSpPr/>
          <p:nvPr/>
        </p:nvGrpSpPr>
        <p:grpSpPr>
          <a:xfrm>
            <a:off x="3534762" y="5017790"/>
            <a:ext cx="2201624" cy="1288421"/>
            <a:chOff x="0" y="0"/>
            <a:chExt cx="3175240" cy="1858194"/>
          </a:xfrm>
        </p:grpSpPr>
        <p:sp>
          <p:nvSpPr>
            <p:cNvPr id="7" name="Shape 475"/>
            <p:cNvSpPr/>
            <p:nvPr/>
          </p:nvSpPr>
          <p:spPr>
            <a:xfrm>
              <a:off x="0" y="0"/>
              <a:ext cx="3175241" cy="1858195"/>
            </a:xfrm>
            <a:prstGeom prst="rect">
              <a:avLst/>
            </a:prstGeom>
            <a:solidFill>
              <a:srgbClr val="49494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buNone/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" name="Shape 476"/>
            <p:cNvSpPr/>
            <p:nvPr/>
          </p:nvSpPr>
          <p:spPr>
            <a:xfrm>
              <a:off x="114140" y="1392416"/>
              <a:ext cx="2095524" cy="372372"/>
            </a:xfrm>
            <a:prstGeom prst="rect">
              <a:avLst/>
            </a:prstGeom>
            <a:solidFill>
              <a:srgbClr val="CBCBC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100" b="1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buNone/>
              </a:pPr>
              <a:r>
                <a:rPr sz="800"/>
                <a:t>Fast Collector</a:t>
              </a:r>
            </a:p>
          </p:txBody>
        </p:sp>
        <p:sp>
          <p:nvSpPr>
            <p:cNvPr id="9" name="Shape 477"/>
            <p:cNvSpPr/>
            <p:nvPr/>
          </p:nvSpPr>
          <p:spPr>
            <a:xfrm>
              <a:off x="2338171" y="1392416"/>
              <a:ext cx="716854" cy="372372"/>
            </a:xfrm>
            <a:prstGeom prst="rect">
              <a:avLst/>
            </a:prstGeom>
            <a:solidFill>
              <a:srgbClr val="CBCBC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noAutofit/>
            </a:bodyPr>
            <a:lstStyle>
              <a:lvl1pPr>
                <a:defRPr sz="1100" b="1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buNone/>
              </a:pPr>
              <a:r>
                <a:rPr sz="800" dirty="0" smtClean="0"/>
                <a:t>Slow</a:t>
              </a:r>
              <a:endParaRPr lang="de-DE" sz="800" dirty="0" smtClean="0"/>
            </a:p>
            <a:p>
              <a:pPr algn="ctr">
                <a:buNone/>
              </a:pPr>
              <a:r>
                <a:rPr sz="800" dirty="0" smtClean="0"/>
                <a:t>Collector</a:t>
              </a:r>
              <a:endParaRPr sz="800" dirty="0"/>
            </a:p>
          </p:txBody>
        </p:sp>
        <p:sp>
          <p:nvSpPr>
            <p:cNvPr id="10" name="Shape 478"/>
            <p:cNvSpPr/>
            <p:nvPr/>
          </p:nvSpPr>
          <p:spPr>
            <a:xfrm>
              <a:off x="644449" y="601275"/>
              <a:ext cx="2406333" cy="677901"/>
            </a:xfrm>
            <a:prstGeom prst="rect">
              <a:avLst/>
            </a:prstGeom>
            <a:solidFill>
              <a:srgbClr val="CBCBC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100" b="1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buNone/>
              </a:pPr>
              <a:r>
                <a:rPr sz="1200" dirty="0"/>
                <a:t>Buffer Manager Shared Memory</a:t>
              </a:r>
            </a:p>
          </p:txBody>
        </p:sp>
        <p:sp>
          <p:nvSpPr>
            <p:cNvPr id="11" name="Shape 479"/>
            <p:cNvSpPr/>
            <p:nvPr/>
          </p:nvSpPr>
          <p:spPr>
            <a:xfrm>
              <a:off x="638692" y="63813"/>
              <a:ext cx="666330" cy="659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" y="41"/>
                  </a:moveTo>
                  <a:lnTo>
                    <a:pt x="21600" y="0"/>
                  </a:lnTo>
                  <a:lnTo>
                    <a:pt x="21600" y="15629"/>
                  </a:lnTo>
                  <a:lnTo>
                    <a:pt x="14312" y="15629"/>
                  </a:lnTo>
                  <a:lnTo>
                    <a:pt x="14312" y="19526"/>
                  </a:lnTo>
                  <a:lnTo>
                    <a:pt x="11744" y="21600"/>
                  </a:lnTo>
                  <a:lnTo>
                    <a:pt x="9027" y="19355"/>
                  </a:lnTo>
                  <a:lnTo>
                    <a:pt x="9027" y="15413"/>
                  </a:lnTo>
                  <a:lnTo>
                    <a:pt x="0" y="15413"/>
                  </a:lnTo>
                  <a:lnTo>
                    <a:pt x="122" y="41"/>
                  </a:lnTo>
                  <a:close/>
                </a:path>
              </a:pathLst>
            </a:custGeom>
            <a:solidFill>
              <a:srgbClr val="CBCBCB"/>
            </a:solidFill>
            <a:ln w="25400" cap="flat">
              <a:solidFill>
                <a:srgbClr val="494949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>
                <a:buNone/>
                <a:defRPr sz="1100" b="1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800" dirty="0"/>
                <a:t>Orbit</a:t>
              </a:r>
            </a:p>
            <a:p>
              <a:pPr>
                <a:buNone/>
                <a:defRPr sz="1100" b="1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800" dirty="0"/>
                <a:t>Server</a:t>
              </a:r>
            </a:p>
          </p:txBody>
        </p:sp>
        <p:sp>
          <p:nvSpPr>
            <p:cNvPr id="12" name="Shape 480"/>
            <p:cNvSpPr/>
            <p:nvPr/>
          </p:nvSpPr>
          <p:spPr>
            <a:xfrm>
              <a:off x="1448875" y="63752"/>
              <a:ext cx="666330" cy="6597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" y="41"/>
                  </a:moveTo>
                  <a:lnTo>
                    <a:pt x="21600" y="0"/>
                  </a:lnTo>
                  <a:lnTo>
                    <a:pt x="21600" y="15629"/>
                  </a:lnTo>
                  <a:lnTo>
                    <a:pt x="14312" y="15629"/>
                  </a:lnTo>
                  <a:lnTo>
                    <a:pt x="14312" y="19526"/>
                  </a:lnTo>
                  <a:lnTo>
                    <a:pt x="11744" y="21600"/>
                  </a:lnTo>
                  <a:lnTo>
                    <a:pt x="9027" y="19355"/>
                  </a:lnTo>
                  <a:lnTo>
                    <a:pt x="9027" y="15413"/>
                  </a:lnTo>
                  <a:lnTo>
                    <a:pt x="0" y="15413"/>
                  </a:lnTo>
                  <a:lnTo>
                    <a:pt x="122" y="41"/>
                  </a:lnTo>
                  <a:close/>
                </a:path>
              </a:pathLst>
            </a:custGeom>
            <a:solidFill>
              <a:srgbClr val="CBCBCB"/>
            </a:solidFill>
            <a:ln w="25400" cap="flat">
              <a:solidFill>
                <a:srgbClr val="494949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>
                <a:buNone/>
                <a:defRPr sz="1100" b="1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800" dirty="0"/>
                <a:t>Energy</a:t>
              </a:r>
            </a:p>
            <a:p>
              <a:pPr>
                <a:buNone/>
                <a:defRPr sz="1100" b="1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800" dirty="0"/>
                <a:t>Server</a:t>
              </a:r>
            </a:p>
          </p:txBody>
        </p:sp>
        <p:sp>
          <p:nvSpPr>
            <p:cNvPr id="13" name="Shape 481"/>
            <p:cNvSpPr/>
            <p:nvPr/>
          </p:nvSpPr>
          <p:spPr>
            <a:xfrm>
              <a:off x="2381317" y="63729"/>
              <a:ext cx="666330" cy="659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" y="41"/>
                  </a:moveTo>
                  <a:lnTo>
                    <a:pt x="21600" y="0"/>
                  </a:lnTo>
                  <a:lnTo>
                    <a:pt x="21600" y="15629"/>
                  </a:lnTo>
                  <a:lnTo>
                    <a:pt x="14312" y="15629"/>
                  </a:lnTo>
                  <a:lnTo>
                    <a:pt x="14312" y="19526"/>
                  </a:lnTo>
                  <a:lnTo>
                    <a:pt x="11744" y="21600"/>
                  </a:lnTo>
                  <a:lnTo>
                    <a:pt x="9027" y="19355"/>
                  </a:lnTo>
                  <a:lnTo>
                    <a:pt x="9027" y="15413"/>
                  </a:lnTo>
                  <a:lnTo>
                    <a:pt x="0" y="15413"/>
                  </a:lnTo>
                  <a:lnTo>
                    <a:pt x="122" y="41"/>
                  </a:lnTo>
                  <a:close/>
                </a:path>
              </a:pathLst>
            </a:custGeom>
            <a:solidFill>
              <a:srgbClr val="CBCBCB"/>
            </a:solidFill>
            <a:ln w="25400" cap="flat">
              <a:solidFill>
                <a:srgbClr val="494949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>
                <a:buNone/>
                <a:defRPr sz="1100" b="1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800" dirty="0"/>
                <a:t>Other</a:t>
              </a:r>
            </a:p>
            <a:p>
              <a:pPr>
                <a:buNone/>
                <a:defRPr sz="1100" b="1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800" dirty="0"/>
                <a:t>Server</a:t>
              </a:r>
            </a:p>
          </p:txBody>
        </p:sp>
        <p:sp>
          <p:nvSpPr>
            <p:cNvPr id="14" name="Shape 482"/>
            <p:cNvSpPr/>
            <p:nvPr/>
          </p:nvSpPr>
          <p:spPr>
            <a:xfrm rot="16200000">
              <a:off x="106513" y="611179"/>
              <a:ext cx="666331" cy="6598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" y="41"/>
                  </a:moveTo>
                  <a:lnTo>
                    <a:pt x="21600" y="0"/>
                  </a:lnTo>
                  <a:lnTo>
                    <a:pt x="21600" y="15629"/>
                  </a:lnTo>
                  <a:lnTo>
                    <a:pt x="14312" y="15629"/>
                  </a:lnTo>
                  <a:lnTo>
                    <a:pt x="14312" y="19526"/>
                  </a:lnTo>
                  <a:lnTo>
                    <a:pt x="11744" y="21600"/>
                  </a:lnTo>
                  <a:lnTo>
                    <a:pt x="9027" y="19355"/>
                  </a:lnTo>
                  <a:lnTo>
                    <a:pt x="9027" y="15413"/>
                  </a:lnTo>
                  <a:lnTo>
                    <a:pt x="0" y="15413"/>
                  </a:lnTo>
                  <a:lnTo>
                    <a:pt x="122" y="41"/>
                  </a:lnTo>
                  <a:close/>
                </a:path>
              </a:pathLst>
            </a:custGeom>
            <a:solidFill>
              <a:srgbClr val="CBCBCB"/>
            </a:solidFill>
            <a:ln w="25400" cap="flat">
              <a:solidFill>
                <a:srgbClr val="494949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1100" b="1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buNone/>
              </a:pPr>
              <a:r>
                <a:rPr sz="800" dirty="0"/>
                <a:t>Writer</a:t>
              </a:r>
            </a:p>
          </p:txBody>
        </p:sp>
        <p:sp>
          <p:nvSpPr>
            <p:cNvPr id="15" name="Shape 483"/>
            <p:cNvSpPr/>
            <p:nvPr/>
          </p:nvSpPr>
          <p:spPr>
            <a:xfrm rot="16200000">
              <a:off x="1267847" y="1289260"/>
              <a:ext cx="133883" cy="115641"/>
            </a:xfrm>
            <a:prstGeom prst="rightArrow">
              <a:avLst>
                <a:gd name="adj1" fmla="val 47973"/>
                <a:gd name="adj2" fmla="val 69234"/>
              </a:avLst>
            </a:prstGeom>
            <a:solidFill>
              <a:srgbClr val="CBCBC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buNone/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" name="Shape 484"/>
            <p:cNvSpPr/>
            <p:nvPr/>
          </p:nvSpPr>
          <p:spPr>
            <a:xfrm rot="16200000">
              <a:off x="2629657" y="1289260"/>
              <a:ext cx="133882" cy="115641"/>
            </a:xfrm>
            <a:prstGeom prst="rightArrow">
              <a:avLst>
                <a:gd name="adj1" fmla="val 47973"/>
                <a:gd name="adj2" fmla="val 69234"/>
              </a:avLst>
            </a:prstGeom>
            <a:solidFill>
              <a:srgbClr val="CBCBC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buNone/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7" name="Shape 486"/>
          <p:cNvSpPr/>
          <p:nvPr/>
        </p:nvSpPr>
        <p:spPr>
          <a:xfrm>
            <a:off x="399518" y="3710835"/>
            <a:ext cx="969015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buNone/>
            </a:pPr>
            <a:r>
              <a:rPr sz="1600" dirty="0"/>
              <a:t>DAQ </a:t>
            </a:r>
            <a:r>
              <a:rPr sz="1600" dirty="0" smtClean="0"/>
              <a:t>G</a:t>
            </a:r>
            <a:r>
              <a:rPr lang="de-DE" sz="1600" dirty="0" smtClean="0"/>
              <a:t>UI</a:t>
            </a:r>
            <a:endParaRPr sz="1600" dirty="0"/>
          </a:p>
        </p:txBody>
      </p:sp>
      <p:sp>
        <p:nvSpPr>
          <p:cNvPr id="18" name="Shape 487"/>
          <p:cNvSpPr/>
          <p:nvPr/>
        </p:nvSpPr>
        <p:spPr>
          <a:xfrm>
            <a:off x="3881736" y="1117239"/>
            <a:ext cx="1596591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buNone/>
            </a:pPr>
            <a:r>
              <a:rPr lang="en-US" sz="1600" smtClean="0"/>
              <a:t>Jddd: GUI editor</a:t>
            </a:r>
            <a:endParaRPr lang="en-US" sz="1600"/>
          </a:p>
        </p:txBody>
      </p:sp>
      <p:sp>
        <p:nvSpPr>
          <p:cNvPr id="19" name="Shape 488"/>
          <p:cNvSpPr/>
          <p:nvPr/>
        </p:nvSpPr>
        <p:spPr>
          <a:xfrm>
            <a:off x="7240460" y="4596624"/>
            <a:ext cx="908302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buNone/>
            </a:pPr>
            <a:r>
              <a:rPr sz="1600" dirty="0"/>
              <a:t>MATLAB</a:t>
            </a:r>
          </a:p>
        </p:txBody>
      </p:sp>
      <p:pic>
        <p:nvPicPr>
          <p:cNvPr id="20" name="DAQ_GUI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6223" y="722628"/>
            <a:ext cx="3064468" cy="294743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JDDD-Exampl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81526" y="1517259"/>
            <a:ext cx="3708097" cy="3243312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MATLAB_DAQ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401382" y="665659"/>
            <a:ext cx="2627743" cy="381109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29488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 Maintenance Panel                </a:t>
            </a:r>
            <a:r>
              <a:rPr lang="en-US" sz="1800" dirty="0" smtClean="0"/>
              <a:t>(Example: FLASH)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AD15DC-7089-D744-9587-37925FA6B751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Kay Rehlich, DESY                          June 6  2016, Real Time Conference</a:t>
            </a:r>
            <a:endParaRPr lang="en-US" dirty="0"/>
          </a:p>
        </p:txBody>
      </p:sp>
      <p:pic>
        <p:nvPicPr>
          <p:cNvPr id="6" name="daq_statu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7264" y="690670"/>
            <a:ext cx="6865481" cy="5746916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hape 496"/>
          <p:cNvSpPr/>
          <p:nvPr/>
        </p:nvSpPr>
        <p:spPr>
          <a:xfrm>
            <a:off x="7347327" y="1028752"/>
            <a:ext cx="866523" cy="6442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buNone/>
            </a:pPr>
            <a:r>
              <a:rPr sz="1600"/>
              <a:t>Storage</a:t>
            </a:r>
          </a:p>
          <a:p>
            <a:pPr algn="l">
              <a:buNone/>
            </a:pPr>
            <a:r>
              <a:rPr sz="1600"/>
              <a:t>Streams</a:t>
            </a:r>
          </a:p>
        </p:txBody>
      </p:sp>
      <p:sp>
        <p:nvSpPr>
          <p:cNvPr id="8" name="Shape 497"/>
          <p:cNvSpPr/>
          <p:nvPr/>
        </p:nvSpPr>
        <p:spPr>
          <a:xfrm>
            <a:off x="7347327" y="2235548"/>
            <a:ext cx="1060487" cy="6442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buNone/>
            </a:pPr>
            <a:r>
              <a:rPr sz="1600"/>
              <a:t>Attached</a:t>
            </a:r>
          </a:p>
          <a:p>
            <a:pPr algn="l">
              <a:buNone/>
            </a:pPr>
            <a:r>
              <a:rPr sz="1600"/>
              <a:t>Processes</a:t>
            </a:r>
          </a:p>
        </p:txBody>
      </p:sp>
      <p:sp>
        <p:nvSpPr>
          <p:cNvPr id="9" name="Shape 498"/>
          <p:cNvSpPr/>
          <p:nvPr/>
        </p:nvSpPr>
        <p:spPr>
          <a:xfrm>
            <a:off x="7347327" y="3800046"/>
            <a:ext cx="1014801" cy="6442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buNone/>
            </a:pPr>
            <a:r>
              <a:rPr sz="1600"/>
              <a:t>Data</a:t>
            </a:r>
          </a:p>
          <a:p>
            <a:pPr algn="l">
              <a:buNone/>
            </a:pPr>
            <a:r>
              <a:rPr sz="1600"/>
              <a:t>Collectors</a:t>
            </a:r>
          </a:p>
        </p:txBody>
      </p:sp>
      <p:sp>
        <p:nvSpPr>
          <p:cNvPr id="10" name="Shape 499"/>
          <p:cNvSpPr/>
          <p:nvPr/>
        </p:nvSpPr>
        <p:spPr>
          <a:xfrm>
            <a:off x="7373780" y="4999231"/>
            <a:ext cx="1094751" cy="6442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buNone/>
            </a:pPr>
            <a:r>
              <a:rPr sz="1600"/>
              <a:t>Distributed</a:t>
            </a:r>
          </a:p>
          <a:p>
            <a:pPr algn="l">
              <a:buNone/>
            </a:pPr>
            <a:r>
              <a:rPr sz="1600"/>
              <a:t>Front-ends</a:t>
            </a:r>
          </a:p>
        </p:txBody>
      </p:sp>
    </p:spTree>
    <p:extLst>
      <p:ext uri="{BB962C8B-B14F-4D97-AF65-F5344CB8AC3E}">
        <p14:creationId xmlns:p14="http://schemas.microsoft.com/office/powerpoint/2010/main" val="417189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Motivation and Outline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1" y="2359413"/>
            <a:ext cx="9144001" cy="4380865"/>
            <a:chOff x="-1" y="2359413"/>
            <a:chExt cx="9144001" cy="4380865"/>
          </a:xfrm>
        </p:grpSpPr>
        <p:grpSp>
          <p:nvGrpSpPr>
            <p:cNvPr id="3" name="Group 2"/>
            <p:cNvGrpSpPr/>
            <p:nvPr/>
          </p:nvGrpSpPr>
          <p:grpSpPr>
            <a:xfrm>
              <a:off x="-1" y="2359413"/>
              <a:ext cx="9144001" cy="4380865"/>
              <a:chOff x="-1" y="2359413"/>
              <a:chExt cx="9144001" cy="4380865"/>
            </a:xfrm>
          </p:grpSpPr>
          <p:pic>
            <p:nvPicPr>
              <p:cNvPr id="20" name="image10.png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1" y="3759288"/>
                <a:ext cx="9144001" cy="2980990"/>
              </a:xfrm>
              <a:prstGeom prst="rect">
                <a:avLst/>
              </a:prstGeom>
              <a:ln w="12700">
                <a:miter lim="400000"/>
              </a:ln>
            </p:spPr>
          </p:pic>
          <p:sp>
            <p:nvSpPr>
              <p:cNvPr id="21" name="Shape 182"/>
              <p:cNvSpPr/>
              <p:nvPr/>
            </p:nvSpPr>
            <p:spPr>
              <a:xfrm>
                <a:off x="-1" y="6130113"/>
                <a:ext cx="4302606" cy="1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triangle"/>
              </a:ln>
            </p:spPr>
            <p:txBody>
              <a:bodyPr lIns="45719" rIns="45719"/>
              <a:lstStyle/>
              <a:p>
                <a:pPr>
                  <a:buNone/>
                </a:pPr>
                <a:endParaRPr sz="1400"/>
              </a:p>
            </p:txBody>
          </p:sp>
          <p:sp>
            <p:nvSpPr>
              <p:cNvPr id="22" name="Shape 183"/>
              <p:cNvSpPr/>
              <p:nvPr/>
            </p:nvSpPr>
            <p:spPr>
              <a:xfrm>
                <a:off x="1762604" y="5837629"/>
                <a:ext cx="1951814" cy="30777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rIns="45719">
                <a:spAutoFit/>
              </a:bodyPr>
              <a:lstStyle/>
              <a:p>
                <a:pPr>
                  <a:buNone/>
                </a:pPr>
                <a:r>
                  <a:rPr lang="en-US" sz="1400" smtClean="0"/>
                  <a:t>1.6 km cold accelerator</a:t>
                </a:r>
                <a:endParaRPr lang="en-US" sz="1400"/>
              </a:p>
            </p:txBody>
          </p:sp>
          <p:sp>
            <p:nvSpPr>
              <p:cNvPr id="11" name="AutoShape 4"/>
              <p:cNvSpPr>
                <a:spLocks noChangeArrowheads="1"/>
              </p:cNvSpPr>
              <p:nvPr/>
            </p:nvSpPr>
            <p:spPr bwMode="auto">
              <a:xfrm>
                <a:off x="5341938" y="2483238"/>
                <a:ext cx="3692525" cy="246063"/>
              </a:xfrm>
              <a:prstGeom prst="roundRect">
                <a:avLst>
                  <a:gd name="adj" fmla="val 648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99999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endParaRPr lang="en-US"/>
              </a:p>
            </p:txBody>
          </p:sp>
          <p:sp>
            <p:nvSpPr>
              <p:cNvPr id="15" name="Text Box 8"/>
              <p:cNvSpPr txBox="1">
                <a:spLocks noChangeArrowheads="1"/>
              </p:cNvSpPr>
              <p:nvPr/>
            </p:nvSpPr>
            <p:spPr bwMode="auto">
              <a:xfrm>
                <a:off x="6932613" y="2359413"/>
                <a:ext cx="2185987" cy="4556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5000" rIns="90000" bIns="450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9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9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9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9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9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2000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9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2000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9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2000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9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2000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9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de-DE" b="1">
                    <a:solidFill>
                      <a:srgbClr val="261748"/>
                    </a:solidFill>
                  </a:rPr>
                  <a:t>    </a:t>
                </a:r>
                <a:r>
                  <a:rPr lang="de-DE" sz="2400" b="1">
                    <a:solidFill>
                      <a:srgbClr val="261748"/>
                    </a:solidFill>
                  </a:rPr>
                  <a:t>XFEL</a:t>
                </a:r>
                <a:r>
                  <a:rPr lang="de-DE" b="1">
                    <a:solidFill>
                      <a:srgbClr val="261748"/>
                    </a:solidFill>
                  </a:rPr>
                  <a:t>                     </a:t>
                </a:r>
                <a:r>
                  <a:rPr lang="de-DE" sz="1400" b="1">
                    <a:solidFill>
                      <a:srgbClr val="008000"/>
                    </a:solidFill>
                  </a:rPr>
                  <a:t>start</a:t>
                </a:r>
              </a:p>
            </p:txBody>
          </p:sp>
        </p:grpSp>
        <p:sp>
          <p:nvSpPr>
            <p:cNvPr id="11271" name="Content Placeholder 2"/>
            <p:cNvSpPr txBox="1">
              <a:spLocks/>
            </p:cNvSpPr>
            <p:nvPr/>
          </p:nvSpPr>
          <p:spPr bwMode="auto">
            <a:xfrm>
              <a:off x="293431" y="2500211"/>
              <a:ext cx="4879975" cy="2268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0000" tIns="0">
              <a:prstTxWarp prst="textNoShape">
                <a:avLst/>
              </a:prstTxWarp>
            </a:bodyPr>
            <a:lstStyle/>
            <a:p>
              <a:pPr marL="298450" indent="-298450" eaLnBrk="0" hangingPunct="0">
                <a:buClr>
                  <a:schemeClr val="accent2"/>
                </a:buClr>
                <a:buSzPct val="80000"/>
              </a:pPr>
              <a:r>
                <a:rPr lang="en-US" sz="2000" dirty="0" smtClean="0">
                  <a:solidFill>
                    <a:schemeClr val="tx2"/>
                  </a:solidFill>
                </a:rPr>
                <a:t>The used standard</a:t>
              </a:r>
              <a:endParaRPr lang="en-US" sz="2000" dirty="0" smtClean="0">
                <a:solidFill>
                  <a:schemeClr val="tx2"/>
                </a:solidFill>
              </a:endParaRPr>
            </a:p>
            <a:p>
              <a:pPr marL="298450" indent="-298450" eaLnBrk="0" hangingPunct="0">
                <a:buClr>
                  <a:schemeClr val="accent2"/>
                </a:buClr>
                <a:buSzPct val="80000"/>
              </a:pPr>
              <a:r>
                <a:rPr lang="en-US" sz="2000" dirty="0" smtClean="0">
                  <a:solidFill>
                    <a:schemeClr val="tx2"/>
                  </a:solidFill>
                </a:rPr>
                <a:t>Architecture</a:t>
              </a:r>
            </a:p>
            <a:p>
              <a:pPr marL="755650" lvl="1" indent="-298450" eaLnBrk="0" hangingPunct="0">
                <a:buClr>
                  <a:schemeClr val="accent2"/>
                </a:buClr>
                <a:buSzPct val="80000"/>
              </a:pPr>
              <a:r>
                <a:rPr lang="en-US" sz="2000" dirty="0" smtClean="0">
                  <a:solidFill>
                    <a:schemeClr val="tx2"/>
                  </a:solidFill>
                </a:rPr>
                <a:t>Hardware</a:t>
              </a:r>
            </a:p>
            <a:p>
              <a:pPr marL="755650" lvl="1" indent="-298450" eaLnBrk="0" hangingPunct="0">
                <a:buClr>
                  <a:schemeClr val="accent2"/>
                </a:buClr>
                <a:buSzPct val="80000"/>
              </a:pPr>
              <a:r>
                <a:rPr lang="en-US" sz="2000" dirty="0" smtClean="0">
                  <a:solidFill>
                    <a:schemeClr val="tx2"/>
                  </a:solidFill>
                </a:rPr>
                <a:t>Software</a:t>
              </a:r>
            </a:p>
          </p:txBody>
        </p:sp>
      </p:grpSp>
      <p:sp>
        <p:nvSpPr>
          <p:cNvPr id="9" name="AutoShape 2"/>
          <p:cNvSpPr>
            <a:spLocks noChangeArrowheads="1"/>
          </p:cNvSpPr>
          <p:nvPr/>
        </p:nvSpPr>
        <p:spPr bwMode="auto">
          <a:xfrm>
            <a:off x="334963" y="1984763"/>
            <a:ext cx="8707437" cy="246063"/>
          </a:xfrm>
          <a:prstGeom prst="roundRect">
            <a:avLst>
              <a:gd name="adj" fmla="val 648"/>
            </a:avLst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10" name="AutoShape 3"/>
          <p:cNvSpPr>
            <a:spLocks noChangeArrowheads="1"/>
          </p:cNvSpPr>
          <p:nvPr/>
        </p:nvSpPr>
        <p:spPr bwMode="auto">
          <a:xfrm>
            <a:off x="334963" y="1984763"/>
            <a:ext cx="1292225" cy="246063"/>
          </a:xfrm>
          <a:prstGeom prst="roundRect">
            <a:avLst>
              <a:gd name="adj" fmla="val 648"/>
            </a:avLst>
          </a:prstGeom>
          <a:gradFill rotWithShape="0">
            <a:gsLst>
              <a:gs pos="0">
                <a:srgbClr val="FFFFFF"/>
              </a:gs>
              <a:gs pos="100000">
                <a:srgbClr val="999999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1592651"/>
            <a:ext cx="858838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de-DE" sz="2400" b="1">
                <a:solidFill>
                  <a:srgbClr val="261748"/>
                </a:solidFill>
              </a:rPr>
              <a:t>1993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8285163" y="1592651"/>
            <a:ext cx="858837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de-DE" sz="2400" b="1" dirty="0" smtClean="0">
                <a:solidFill>
                  <a:srgbClr val="261748"/>
                </a:solidFill>
              </a:rPr>
              <a:t>2016</a:t>
            </a:r>
            <a:endParaRPr lang="de-DE" sz="2400" b="1" dirty="0">
              <a:solidFill>
                <a:srgbClr val="261748"/>
              </a:solidFill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4297363" y="1864113"/>
            <a:ext cx="12811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de-DE" sz="2400" b="1" dirty="0">
                <a:solidFill>
                  <a:srgbClr val="261748"/>
                </a:solidFill>
              </a:rPr>
              <a:t>FLASH</a:t>
            </a:r>
            <a:r>
              <a:rPr lang="de-DE" b="1" dirty="0">
                <a:solidFill>
                  <a:srgbClr val="261748"/>
                </a:solidFill>
              </a:rPr>
              <a:t> </a:t>
            </a:r>
          </a:p>
        </p:txBody>
      </p:sp>
      <p:pic>
        <p:nvPicPr>
          <p:cNvPr id="1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1725" y="851288"/>
            <a:ext cx="4530725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981703" y="1959885"/>
            <a:ext cx="12811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de-DE" sz="1200" b="1" dirty="0" smtClean="0">
                <a:solidFill>
                  <a:srgbClr val="261748"/>
                </a:solidFill>
              </a:rPr>
              <a:t>+ FLASH 2 </a:t>
            </a:r>
            <a:endParaRPr lang="de-DE" sz="1200" b="1" dirty="0">
              <a:solidFill>
                <a:srgbClr val="261748"/>
              </a:solidFill>
            </a:endParaRPr>
          </a:p>
        </p:txBody>
      </p:sp>
      <p:sp>
        <p:nvSpPr>
          <p:cNvPr id="38" name="Foliennummernplatzhalter 3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7F4E4-C0B7-D541-B587-1BE908AFE1C5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39" name="Fußzeilenplatzhalter 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Kay Rehlich, DESY                          June 6  2016, Real Time Conference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</a:t>
            </a:r>
          </a:p>
        </p:txBody>
      </p:sp>
      <p:sp>
        <p:nvSpPr>
          <p:cNvPr id="51203" name="Inhaltsplatzhalter 2"/>
          <p:cNvSpPr>
            <a:spLocks noGrp="1"/>
          </p:cNvSpPr>
          <p:nvPr>
            <p:ph idx="1"/>
          </p:nvPr>
        </p:nvSpPr>
        <p:spPr>
          <a:xfrm>
            <a:off x="126234" y="817836"/>
            <a:ext cx="8890000" cy="5111750"/>
          </a:xfrm>
        </p:spPr>
        <p:txBody>
          <a:bodyPr/>
          <a:lstStyle/>
          <a:p>
            <a:pPr marL="296863" indent="-296863" eaLnBrk="1" hangingPunct="1">
              <a:lnSpc>
                <a:spcPct val="120000"/>
              </a:lnSpc>
              <a:spcAft>
                <a:spcPts val="600"/>
              </a:spcAft>
              <a:buClr>
                <a:srgbClr val="FD930A"/>
              </a:buClr>
              <a:buFont typeface="Wingdings" pitchFamily="-1" charset="2"/>
              <a:buChar char="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b="1" dirty="0"/>
              <a:t>PICMG Standard</a:t>
            </a:r>
          </a:p>
          <a:p>
            <a:pPr marL="557213" lvl="1" indent="-296863" eaLnBrk="1" hangingPunct="1">
              <a:lnSpc>
                <a:spcPct val="120000"/>
              </a:lnSpc>
              <a:spcAft>
                <a:spcPts val="600"/>
              </a:spcAft>
              <a:buClr>
                <a:srgbClr val="FD930A"/>
              </a:buClr>
              <a:buSzPct val="70000"/>
              <a:buFont typeface="Wingdings" pitchFamily="-1" charset="2"/>
              <a:buChar char="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/>
              <a:t>Started 2009 </a:t>
            </a:r>
            <a:r>
              <a:rPr lang="en-US" dirty="0">
                <a:sym typeface="Wingdings" pitchFamily="-1" charset="2"/>
              </a:rPr>
              <a:t> MTCA.4 published 2011</a:t>
            </a:r>
            <a:endParaRPr lang="en-US" dirty="0">
              <a:solidFill>
                <a:srgbClr val="FF0000"/>
              </a:solidFill>
            </a:endParaRPr>
          </a:p>
          <a:p>
            <a:pPr marL="815976" lvl="2" indent="-296863" eaLnBrk="1" hangingPunct="1">
              <a:lnSpc>
                <a:spcPct val="120000"/>
              </a:lnSpc>
              <a:spcAft>
                <a:spcPts val="600"/>
              </a:spcAft>
              <a:buClr>
                <a:srgbClr val="FD930A"/>
              </a:buClr>
              <a:buSzPct val="70000"/>
              <a:buFont typeface="Wingdings" pitchFamily="-1" charset="2"/>
              <a:buChar char="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800" dirty="0"/>
              <a:t>Q2 2016: MTCA.4.1 extensions</a:t>
            </a:r>
          </a:p>
          <a:p>
            <a:pPr marL="557213" lvl="1" indent="-296863" eaLnBrk="1" hangingPunct="1">
              <a:lnSpc>
                <a:spcPct val="120000"/>
              </a:lnSpc>
              <a:spcAft>
                <a:spcPts val="600"/>
              </a:spcAft>
              <a:buClr>
                <a:srgbClr val="FD930A"/>
              </a:buClr>
              <a:buSzPct val="70000"/>
              <a:buFont typeface="Wingdings" pitchFamily="-1" charset="2"/>
              <a:buChar char="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/>
              <a:t>Other projects can benefit from the </a:t>
            </a:r>
            <a:r>
              <a:rPr lang="en-US" dirty="0" smtClean="0"/>
              <a:t>standard</a:t>
            </a:r>
            <a:endParaRPr lang="en-US" sz="1200" dirty="0">
              <a:solidFill>
                <a:srgbClr val="008000"/>
              </a:solidFill>
            </a:endParaRPr>
          </a:p>
          <a:p>
            <a:pPr marL="296863" indent="-296863" eaLnBrk="1" hangingPunct="1">
              <a:lnSpc>
                <a:spcPct val="120000"/>
              </a:lnSpc>
              <a:spcAft>
                <a:spcPts val="600"/>
              </a:spcAft>
              <a:buClr>
                <a:srgbClr val="FD930A"/>
              </a:buClr>
              <a:buFont typeface="Wingdings" pitchFamily="-1" charset="2"/>
              <a:buChar char="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b="1" dirty="0" smtClean="0"/>
              <a:t>XFEL </a:t>
            </a:r>
            <a:r>
              <a:rPr lang="en-US" dirty="0" smtClean="0"/>
              <a:t>fast Diagnostics and Controls platform is </a:t>
            </a:r>
          </a:p>
          <a:p>
            <a:pPr marL="557213" lvl="1" indent="-296863" eaLnBrk="1" hangingPunct="1">
              <a:lnSpc>
                <a:spcPct val="120000"/>
              </a:lnSpc>
              <a:spcAft>
                <a:spcPts val="600"/>
              </a:spcAft>
              <a:buClr>
                <a:srgbClr val="FD930A"/>
              </a:buClr>
              <a:buSzPct val="70000"/>
              <a:buFont typeface="Wingdings" pitchFamily="-1" charset="2"/>
              <a:buChar char="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Final installation </a:t>
            </a:r>
            <a:r>
              <a:rPr lang="en-US" b="1" dirty="0" smtClean="0">
                <a:solidFill>
                  <a:srgbClr val="0000FF"/>
                </a:solidFill>
              </a:rPr>
              <a:t>&gt; 200 MicroTCA.4 Crates</a:t>
            </a:r>
            <a:r>
              <a:rPr lang="en-US" b="1" dirty="0" smtClean="0">
                <a:solidFill>
                  <a:srgbClr val="008000"/>
                </a:solidFill>
              </a:rPr>
              <a:t> </a:t>
            </a:r>
          </a:p>
          <a:p>
            <a:pPr marL="557213" lvl="1" indent="-296863" eaLnBrk="1" hangingPunct="1">
              <a:lnSpc>
                <a:spcPct val="120000"/>
              </a:lnSpc>
              <a:spcAft>
                <a:spcPts val="600"/>
              </a:spcAft>
              <a:buClr>
                <a:srgbClr val="FD930A"/>
              </a:buClr>
              <a:buSzPct val="70000"/>
              <a:buFont typeface="Wingdings" pitchFamily="-1" charset="2"/>
              <a:buChar char="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Injector is fully operational since Dec. 2015</a:t>
            </a:r>
          </a:p>
          <a:p>
            <a:pPr marL="557213" lvl="1" indent="-296863" eaLnBrk="1" hangingPunct="1">
              <a:lnSpc>
                <a:spcPct val="120000"/>
              </a:lnSpc>
              <a:spcAft>
                <a:spcPts val="600"/>
              </a:spcAft>
              <a:buClr>
                <a:srgbClr val="FD930A"/>
              </a:buClr>
              <a:buSzPct val="70000"/>
              <a:buFont typeface="Wingdings" pitchFamily="-1" charset="2"/>
              <a:buChar char="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Linac cool-down will start Oct. 2016</a:t>
            </a:r>
          </a:p>
          <a:p>
            <a:pPr marL="296863" indent="-296863" eaLnBrk="1" hangingPunct="1">
              <a:lnSpc>
                <a:spcPct val="120000"/>
              </a:lnSpc>
              <a:spcAft>
                <a:spcPts val="600"/>
              </a:spcAft>
              <a:buClr>
                <a:srgbClr val="FD930A"/>
              </a:buClr>
              <a:buFont typeface="Wingdings" pitchFamily="-1" charset="2"/>
              <a:buChar char="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Critical Hardware and Software is successful in operation</a:t>
            </a:r>
          </a:p>
        </p:txBody>
      </p:sp>
      <p:pic>
        <p:nvPicPr>
          <p:cNvPr id="51206" name="Picture 5" descr="logo_microtca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04448" y="3064916"/>
            <a:ext cx="1042987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liennummernplatzhalt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AD15DC-7089-D744-9587-37925FA6B751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Kay Rehlich, DESY                          June 6  2016, Real Time Conference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171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4" b="11584"/>
          <a:stretch/>
        </p:blipFill>
        <p:spPr>
          <a:xfrm>
            <a:off x="124736" y="703094"/>
            <a:ext cx="8928000" cy="5806907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7474" y="1417528"/>
            <a:ext cx="6606931" cy="4932836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FFFF"/>
                </a:solidFill>
              </a:rPr>
              <a:t>More </a:t>
            </a:r>
            <a:r>
              <a:rPr lang="en-US" dirty="0">
                <a:solidFill>
                  <a:srgbClr val="FFFFFF"/>
                </a:solidFill>
              </a:rPr>
              <a:t>info: </a:t>
            </a:r>
            <a:r>
              <a:rPr lang="en-US" dirty="0" err="1">
                <a:solidFill>
                  <a:srgbClr val="FFFFFF"/>
                </a:solidFill>
              </a:rPr>
              <a:t>doocs.desy.de</a:t>
            </a:r>
            <a:endParaRPr lang="en-US" dirty="0">
              <a:solidFill>
                <a:srgbClr val="FFFFFF"/>
              </a:solidFill>
            </a:endParaRP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AD15DC-7089-D744-9587-37925FA6B751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Kay Rehlich, DESY                          June 6  2016, Real Time Conference</a:t>
            </a:r>
            <a:endParaRPr lang="en-US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94640" y="114618"/>
            <a:ext cx="8082598" cy="481012"/>
          </a:xfrm>
        </p:spPr>
        <p:txBody>
          <a:bodyPr/>
          <a:lstStyle/>
          <a:p>
            <a:pPr eaLnBrk="1" hangingPunct="1"/>
            <a:r>
              <a:rPr lang="en-US" dirty="0" smtClean="0"/>
              <a:t>Thank you!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VME to </a:t>
            </a:r>
            <a:r>
              <a:rPr lang="en-US" dirty="0" err="1" smtClean="0"/>
              <a:t>MicroTCA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7F4E4-C0B7-D541-B587-1BE908AFE1C5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Kay Rehlich, DESY                          June 6  2016, Real Time Conference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85" y="3706506"/>
            <a:ext cx="3461238" cy="2543949"/>
          </a:xfrm>
          <a:prstGeom prst="rect">
            <a:avLst/>
          </a:prstGeom>
        </p:spPr>
      </p:pic>
      <p:grpSp>
        <p:nvGrpSpPr>
          <p:cNvPr id="14" name="Gruppierung 13"/>
          <p:cNvGrpSpPr/>
          <p:nvPr/>
        </p:nvGrpSpPr>
        <p:grpSpPr>
          <a:xfrm>
            <a:off x="2730075" y="790059"/>
            <a:ext cx="6285042" cy="5281561"/>
            <a:chOff x="2730075" y="790059"/>
            <a:chExt cx="6285042" cy="5281561"/>
          </a:xfrm>
        </p:grpSpPr>
        <p:pic>
          <p:nvPicPr>
            <p:cNvPr id="6" name="Picture 5" descr="MicroTCA2small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13962" y="790059"/>
              <a:ext cx="3501155" cy="2865143"/>
            </a:xfrm>
            <a:prstGeom prst="rect">
              <a:avLst/>
            </a:prstGeom>
          </p:spPr>
        </p:pic>
        <p:sp>
          <p:nvSpPr>
            <p:cNvPr id="7" name="Bent Arrow 6"/>
            <p:cNvSpPr/>
            <p:nvPr/>
          </p:nvSpPr>
          <p:spPr bwMode="auto">
            <a:xfrm>
              <a:off x="2730075" y="1200087"/>
              <a:ext cx="2790076" cy="2520184"/>
            </a:xfrm>
            <a:prstGeom prst="bentArrow">
              <a:avLst>
                <a:gd name="adj1" fmla="val 30714"/>
                <a:gd name="adj2" fmla="val 25000"/>
                <a:gd name="adj3" fmla="val 31122"/>
                <a:gd name="adj4" fmla="val 43750"/>
              </a:avLst>
            </a:prstGeom>
            <a:gradFill>
              <a:gsLst>
                <a:gs pos="0">
                  <a:srgbClr val="008000"/>
                </a:gs>
                <a:gs pos="100000">
                  <a:srgbClr val="BAFFBA"/>
                </a:gs>
              </a:gsLst>
            </a:gradFill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8" name="TextBox 7"/>
            <p:cNvSpPr txBox="1"/>
            <p:nvPr/>
          </p:nvSpPr>
          <p:spPr bwMode="auto">
            <a:xfrm>
              <a:off x="4495234" y="4040295"/>
              <a:ext cx="4515012" cy="2031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prstTxWarp prst="textNoShape">
                <a:avLst/>
              </a:prstTxWarp>
              <a:spAutoFit/>
            </a:bodyPr>
            <a:lstStyle/>
            <a:p>
              <a:pPr marL="285750" indent="-285750">
                <a:buClr>
                  <a:srgbClr val="008000"/>
                </a:buClr>
              </a:pPr>
              <a:r>
                <a:rPr lang="en-US" sz="1800" dirty="0" smtClean="0"/>
                <a:t>Most cables from rear</a:t>
              </a:r>
            </a:p>
            <a:p>
              <a:pPr marL="285750" indent="-285750">
                <a:buClr>
                  <a:srgbClr val="008000"/>
                </a:buClr>
              </a:pPr>
              <a:r>
                <a:rPr lang="en-US" sz="1800" dirty="0" smtClean="0"/>
                <a:t>Interne Clock &amp; Trigger distribution</a:t>
              </a:r>
            </a:p>
            <a:p>
              <a:pPr marL="285750" indent="-285750">
                <a:buClr>
                  <a:srgbClr val="008000"/>
                </a:buClr>
              </a:pPr>
              <a:r>
                <a:rPr lang="en-US" sz="1800" dirty="0" smtClean="0"/>
                <a:t>Redundant fans</a:t>
              </a:r>
            </a:p>
            <a:p>
              <a:pPr marL="285750" indent="-285750">
                <a:buClr>
                  <a:srgbClr val="008000"/>
                </a:buClr>
              </a:pPr>
              <a:r>
                <a:rPr lang="en-US" sz="1800" dirty="0" smtClean="0"/>
                <a:t>Redundant power supply optional</a:t>
              </a:r>
            </a:p>
            <a:p>
              <a:pPr marL="285750" indent="-285750">
                <a:buClr>
                  <a:srgbClr val="008000"/>
                </a:buClr>
              </a:pPr>
              <a:r>
                <a:rPr lang="en-US" sz="1800" dirty="0" smtClean="0"/>
                <a:t>Modern, high-speed data transfer</a:t>
              </a:r>
            </a:p>
            <a:p>
              <a:pPr marL="285750" indent="-285750">
                <a:buClr>
                  <a:srgbClr val="008000"/>
                </a:buClr>
              </a:pPr>
              <a:r>
                <a:rPr lang="en-US" sz="1800" dirty="0" smtClean="0"/>
                <a:t>Excellent signal quality </a:t>
              </a:r>
              <a:endParaRPr lang="en-US" sz="1800" dirty="0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12393" y="1630285"/>
              <a:ext cx="1219200" cy="448056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 bwMode="auto">
          <a:xfrm>
            <a:off x="112401" y="3152619"/>
            <a:ext cx="24776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prstTxWarp prst="textNoShape">
              <a:avLst/>
            </a:prstTxWarp>
            <a:spAutoFit/>
          </a:bodyPr>
          <a:lstStyle/>
          <a:p>
            <a:pPr marL="285750" indent="-285750">
              <a:buClr>
                <a:schemeClr val="accent6">
                  <a:lumMod val="50000"/>
                </a:schemeClr>
              </a:buClr>
            </a:pPr>
            <a:r>
              <a:rPr lang="de-DE" sz="1800" dirty="0" err="1" smtClean="0"/>
              <a:t>Since</a:t>
            </a:r>
            <a:r>
              <a:rPr lang="de-DE" sz="1800" dirty="0" smtClean="0"/>
              <a:t> 1993</a:t>
            </a:r>
          </a:p>
        </p:txBody>
      </p:sp>
      <p:pic>
        <p:nvPicPr>
          <p:cNvPr id="12" name="Picture 11" descr="VME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2829" y="3200260"/>
            <a:ext cx="987866" cy="26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378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 descr="microtc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4982" y="2521565"/>
            <a:ext cx="1185000" cy="1185000"/>
          </a:xfrm>
          <a:prstGeom prst="rect">
            <a:avLst/>
          </a:prstGeom>
        </p:spPr>
      </p:pic>
      <p:pic>
        <p:nvPicPr>
          <p:cNvPr id="38" name="Picture 37" descr="am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868" y="800919"/>
            <a:ext cx="1185000" cy="118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PICMG Standards </a:t>
            </a:r>
            <a:r>
              <a:rPr lang="en-US" sz="1600" b="0" i="1" dirty="0" smtClean="0"/>
              <a:t>“</a:t>
            </a:r>
            <a:r>
              <a:rPr lang="en-US" sz="1600" i="1" dirty="0"/>
              <a:t>T</a:t>
            </a:r>
            <a:r>
              <a:rPr lang="en-US" sz="1600" b="0" i="1" dirty="0"/>
              <a:t>elecom </a:t>
            </a:r>
            <a:r>
              <a:rPr lang="en-US" sz="1600" i="1" dirty="0"/>
              <a:t>C</a:t>
            </a:r>
            <a:r>
              <a:rPr lang="en-US" sz="1600" b="0" i="1" dirty="0"/>
              <a:t>omputing </a:t>
            </a:r>
            <a:r>
              <a:rPr lang="en-US" sz="1600" i="1" dirty="0" smtClean="0"/>
              <a:t>A</a:t>
            </a:r>
            <a:r>
              <a:rPr lang="en-US" sz="1600" b="0" i="1" dirty="0" smtClean="0"/>
              <a:t>rchitecture”</a:t>
            </a:r>
            <a:endParaRPr lang="en-US" sz="1600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AD15DC-7089-D744-9587-37925FA6B751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Kay Rehlich, DESY                          June 6  2016, Real Time Conference</a:t>
            </a:r>
            <a:endParaRPr lang="en-US" dirty="0"/>
          </a:p>
        </p:txBody>
      </p:sp>
      <p:grpSp>
        <p:nvGrpSpPr>
          <p:cNvPr id="6" name="Gruppieren 9"/>
          <p:cNvGrpSpPr/>
          <p:nvPr/>
        </p:nvGrpSpPr>
        <p:grpSpPr>
          <a:xfrm>
            <a:off x="285200" y="671035"/>
            <a:ext cx="6415482" cy="3348269"/>
            <a:chOff x="1328738" y="2913118"/>
            <a:chExt cx="6415482" cy="3348269"/>
          </a:xfrm>
        </p:grpSpPr>
        <p:sp>
          <p:nvSpPr>
            <p:cNvPr id="7" name="Text Box 11"/>
            <p:cNvSpPr txBox="1">
              <a:spLocks noChangeArrowheads="1"/>
            </p:cNvSpPr>
            <p:nvPr/>
          </p:nvSpPr>
          <p:spPr bwMode="auto">
            <a:xfrm rot="16200000">
              <a:off x="2030424" y="4239660"/>
              <a:ext cx="458757" cy="736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accent1">
                        <a:gamma/>
                        <a:shade val="60000"/>
                        <a:invGamma/>
                      </a:schemeClr>
                    </a:outerShdw>
                  </a:effectLst>
                </a14:hiddenEffects>
              </a:ext>
            </a:extLst>
          </p:spPr>
          <p:txBody>
            <a:bodyPr vert="eaVert" wrap="none" lIns="90000" tIns="46800" rIns="90000" bIns="4680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62000" indent="-5715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100000"/>
                </a:spcBef>
                <a:buNone/>
              </a:pPr>
              <a:r>
                <a:rPr lang="en-US" sz="1800" smtClean="0">
                  <a:solidFill>
                    <a:schemeClr val="bg1"/>
                  </a:solidFill>
                  <a:effectLst/>
                  <a:latin typeface="Arial" pitchFamily="34" charset="0"/>
                </a:rPr>
                <a:t>Single</a:t>
              </a:r>
              <a:endParaRPr lang="en-US" sz="1800"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" name="Text Box 12"/>
            <p:cNvSpPr txBox="1">
              <a:spLocks noChangeArrowheads="1"/>
            </p:cNvSpPr>
            <p:nvPr/>
          </p:nvSpPr>
          <p:spPr bwMode="auto">
            <a:xfrm rot="16200000">
              <a:off x="6518375" y="3491339"/>
              <a:ext cx="458757" cy="8260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accent1">
                        <a:gamma/>
                        <a:shade val="60000"/>
                        <a:invGamma/>
                      </a:schemeClr>
                    </a:outerShdw>
                  </a:effectLst>
                </a14:hiddenEffects>
              </a:ext>
            </a:extLst>
          </p:spPr>
          <p:txBody>
            <a:bodyPr vert="eaVert" wrap="none" lIns="90000" tIns="46800" rIns="90000" bIns="4680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62000" indent="-5715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100000"/>
                </a:spcBef>
                <a:buNone/>
              </a:pPr>
              <a:r>
                <a:rPr lang="en-US" sz="1800" smtClean="0">
                  <a:solidFill>
                    <a:schemeClr val="bg1"/>
                  </a:solidFill>
                  <a:effectLst/>
                  <a:latin typeface="Arial" pitchFamily="34" charset="0"/>
                </a:rPr>
                <a:t>Double</a:t>
              </a:r>
              <a:endParaRPr lang="en-US" sz="1800"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9" name="Picture 2" descr="AMC_Module_R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8738" y="4132150"/>
              <a:ext cx="2095070" cy="1172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" descr="12706002_klein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0555" y="2913118"/>
              <a:ext cx="1948466" cy="2038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1772053" y="3831318"/>
              <a:ext cx="81174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None/>
              </a:pPr>
              <a:r>
                <a:rPr lang="en-US" sz="1600" dirty="0" smtClean="0">
                  <a:solidFill>
                    <a:schemeClr val="tx1"/>
                  </a:solidFill>
                  <a:effectLst/>
                </a:rPr>
                <a:t>AMC.0</a:t>
              </a:r>
              <a:endParaRPr lang="en-US" sz="1600" dirty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3722372" y="3904343"/>
              <a:ext cx="1264551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None/>
              </a:pPr>
              <a:endParaRPr lang="en-US"/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6713652" y="3703580"/>
              <a:ext cx="184666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None/>
              </a:pPr>
              <a:endParaRPr lang="en-US" sz="1600" dirty="0">
                <a:solidFill>
                  <a:schemeClr val="tx1"/>
                </a:solidFill>
                <a:effectLst/>
              </a:endParaRPr>
            </a:p>
          </p:txBody>
        </p:sp>
        <p:pic>
          <p:nvPicPr>
            <p:cNvPr id="14" name="Picture 18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0556" y="5079691"/>
              <a:ext cx="1948466" cy="1181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accent1">
                        <a:gamma/>
                        <a:shade val="60000"/>
                        <a:invGamma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5" name="Line 10"/>
            <p:cNvSpPr>
              <a:spLocks noChangeShapeType="1"/>
            </p:cNvSpPr>
            <p:nvPr/>
          </p:nvSpPr>
          <p:spPr bwMode="auto">
            <a:xfrm>
              <a:off x="3722372" y="5555343"/>
              <a:ext cx="121922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None/>
              </a:pPr>
              <a:endParaRPr lang="en-US"/>
            </a:p>
          </p:txBody>
        </p:sp>
        <p:sp>
          <p:nvSpPr>
            <p:cNvPr id="16" name="Line 10"/>
            <p:cNvSpPr>
              <a:spLocks noChangeShapeType="1"/>
            </p:cNvSpPr>
            <p:nvPr/>
          </p:nvSpPr>
          <p:spPr bwMode="auto">
            <a:xfrm flipV="1">
              <a:off x="3722372" y="3910095"/>
              <a:ext cx="0" cy="162996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None/>
              </a:pPr>
              <a:endParaRPr lang="en-US"/>
            </a:p>
          </p:txBody>
        </p:sp>
        <p:sp>
          <p:nvSpPr>
            <p:cNvPr id="17" name="Line 10"/>
            <p:cNvSpPr>
              <a:spLocks noChangeShapeType="1"/>
            </p:cNvSpPr>
            <p:nvPr/>
          </p:nvSpPr>
          <p:spPr bwMode="auto">
            <a:xfrm flipH="1" flipV="1">
              <a:off x="3331847" y="4718389"/>
              <a:ext cx="3810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None/>
              </a:pPr>
              <a:endParaRPr lang="en-US"/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6807145" y="5674124"/>
              <a:ext cx="93707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None/>
              </a:pPr>
              <a:r>
                <a:rPr lang="en-US" sz="1600" dirty="0" smtClean="0">
                  <a:solidFill>
                    <a:schemeClr val="tx1"/>
                  </a:solidFill>
                  <a:effectLst/>
                </a:rPr>
                <a:t>MTCA.0</a:t>
              </a:r>
              <a:endParaRPr lang="en-US" sz="1600" dirty="0">
                <a:solidFill>
                  <a:schemeClr val="tx1"/>
                </a:solidFill>
                <a:effectLst/>
              </a:endParaRPr>
            </a:p>
          </p:txBody>
        </p:sp>
      </p:grpSp>
      <p:pic>
        <p:nvPicPr>
          <p:cNvPr id="39" name="Picture 38" descr="atca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4852" y="994901"/>
            <a:ext cx="1185000" cy="1208700"/>
          </a:xfrm>
          <a:prstGeom prst="rect">
            <a:avLst/>
          </a:prstGeom>
        </p:spPr>
      </p:pic>
      <p:sp>
        <p:nvSpPr>
          <p:cNvPr id="56" name="Rectangle 55"/>
          <p:cNvSpPr/>
          <p:nvPr/>
        </p:nvSpPr>
        <p:spPr bwMode="auto">
          <a:xfrm>
            <a:off x="7226710" y="647290"/>
            <a:ext cx="1802580" cy="576825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None/>
              <a:tabLst/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42" name="Picture 41" descr="NOKIA_LOGO_RGB_LR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211" y="1158706"/>
            <a:ext cx="1346111" cy="575354"/>
          </a:xfrm>
          <a:prstGeom prst="rect">
            <a:avLst/>
          </a:prstGeom>
        </p:spPr>
      </p:pic>
      <p:pic>
        <p:nvPicPr>
          <p:cNvPr id="44" name="Picture 43" descr="intelLogo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0910" y="786581"/>
            <a:ext cx="687331" cy="467032"/>
          </a:xfrm>
          <a:prstGeom prst="rect">
            <a:avLst/>
          </a:prstGeom>
        </p:spPr>
      </p:pic>
      <p:pic>
        <p:nvPicPr>
          <p:cNvPr id="45" name="Picture 44" descr="Keysight_Signature_300pixels.jp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6000" y="1628929"/>
            <a:ext cx="1428749" cy="509587"/>
          </a:xfrm>
          <a:prstGeom prst="rect">
            <a:avLst/>
          </a:prstGeom>
        </p:spPr>
      </p:pic>
      <p:pic>
        <p:nvPicPr>
          <p:cNvPr id="50" name="Picture 49" descr="EricssonLogo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227" y="2152857"/>
            <a:ext cx="622708" cy="544870"/>
          </a:xfrm>
          <a:prstGeom prst="rect">
            <a:avLst/>
          </a:prstGeom>
        </p:spPr>
      </p:pic>
      <p:pic>
        <p:nvPicPr>
          <p:cNvPr id="51" name="Picture 50" descr="AmdLogo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7394" y="2167603"/>
            <a:ext cx="1077764" cy="290461"/>
          </a:xfrm>
          <a:prstGeom prst="rect">
            <a:avLst/>
          </a:prstGeom>
        </p:spPr>
      </p:pic>
      <p:pic>
        <p:nvPicPr>
          <p:cNvPr id="53" name="Picture 52" descr="Harting-300x250.pn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9741" y="2861597"/>
            <a:ext cx="598129" cy="498441"/>
          </a:xfrm>
          <a:prstGeom prst="rect">
            <a:avLst/>
          </a:prstGeom>
        </p:spPr>
      </p:pic>
      <p:pic>
        <p:nvPicPr>
          <p:cNvPr id="54" name="Picture 53" descr="erniLogo.png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57040" y="2460112"/>
            <a:ext cx="639104" cy="637049"/>
          </a:xfrm>
          <a:prstGeom prst="rect">
            <a:avLst/>
          </a:prstGeom>
        </p:spPr>
      </p:pic>
      <p:pic>
        <p:nvPicPr>
          <p:cNvPr id="55" name="Picture 54" descr="TycoLogo.jpg"/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15772" y="3015226"/>
            <a:ext cx="813518" cy="417872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 bwMode="auto">
          <a:xfrm>
            <a:off x="7390581" y="3555999"/>
            <a:ext cx="14671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prstTxWarp prst="textNoShape">
              <a:avLst/>
            </a:prstTxWarp>
            <a:spAutoFit/>
          </a:bodyPr>
          <a:lstStyle/>
          <a:p>
            <a:pPr>
              <a:buFont typeface="Wingdings" pitchFamily="-1" charset="2"/>
              <a:buNone/>
            </a:pPr>
            <a:r>
              <a:rPr lang="de-DE" sz="1400" dirty="0" smtClean="0"/>
              <a:t>&gt; 150 Mitglieder</a:t>
            </a:r>
            <a:endParaRPr lang="de-DE" sz="1400" dirty="0"/>
          </a:p>
        </p:txBody>
      </p:sp>
      <p:grpSp>
        <p:nvGrpSpPr>
          <p:cNvPr id="63" name="Group 62"/>
          <p:cNvGrpSpPr/>
          <p:nvPr/>
        </p:nvGrpSpPr>
        <p:grpSpPr>
          <a:xfrm>
            <a:off x="286467" y="3056194"/>
            <a:ext cx="8693662" cy="3336694"/>
            <a:chOff x="286467" y="3056194"/>
            <a:chExt cx="8693662" cy="3336694"/>
          </a:xfrm>
        </p:grpSpPr>
        <p:grpSp>
          <p:nvGrpSpPr>
            <p:cNvPr id="29" name="Group 28"/>
            <p:cNvGrpSpPr/>
            <p:nvPr/>
          </p:nvGrpSpPr>
          <p:grpSpPr>
            <a:xfrm>
              <a:off x="286467" y="4785030"/>
              <a:ext cx="2761324" cy="1100243"/>
              <a:chOff x="1007534" y="3402782"/>
              <a:chExt cx="7505364" cy="2990494"/>
            </a:xfrm>
          </p:grpSpPr>
          <p:pic>
            <p:nvPicPr>
              <p:cNvPr id="19" name="Content Placeholder 6"/>
              <p:cNvPicPr>
                <a:picLocks noChangeAspect="1"/>
              </p:cNvPicPr>
              <p:nvPr/>
            </p:nvPicPr>
            <p:blipFill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1007534" y="3660211"/>
                <a:ext cx="3784832" cy="24828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Bild 20"/>
              <p:cNvPicPr>
                <a:picLocks noChangeAspect="1"/>
              </p:cNvPicPr>
              <p:nvPr/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4818063" y="3402782"/>
                <a:ext cx="3694835" cy="29904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" name="Rechteck 11"/>
              <p:cNvSpPr/>
              <p:nvPr/>
            </p:nvSpPr>
            <p:spPr bwMode="auto">
              <a:xfrm>
                <a:off x="4817533" y="4875714"/>
                <a:ext cx="76200" cy="1253067"/>
              </a:xfrm>
              <a:prstGeom prst="rect">
                <a:avLst/>
              </a:prstGeom>
              <a:solidFill>
                <a:srgbClr val="00CE00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None/>
                  <a:tabLst/>
                </a:pPr>
                <a:endPara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5" name="Textfeld 13"/>
              <p:cNvSpPr txBox="1"/>
              <p:nvPr/>
            </p:nvSpPr>
            <p:spPr bwMode="auto">
              <a:xfrm rot="16200000">
                <a:off x="4591125" y="5152188"/>
                <a:ext cx="501928" cy="6692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prstTxWarp prst="textNoShape">
                  <a:avLst/>
                </a:prstTxWarp>
                <a:spAutoFit/>
              </a:bodyPr>
              <a:lstStyle/>
              <a:p>
                <a:pPr>
                  <a:buFont typeface="Wingdings" pitchFamily="-1" charset="2"/>
                  <a:buNone/>
                </a:pPr>
                <a:endParaRPr lang="en-US" sz="1000" dirty="0" smtClean="0"/>
              </a:p>
            </p:txBody>
          </p:sp>
        </p:grpSp>
        <p:pic>
          <p:nvPicPr>
            <p:cNvPr id="30" name="Bild 53" descr="12slotWithAdc.png"/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5721" y="4428562"/>
              <a:ext cx="2052484" cy="1964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Line 10"/>
            <p:cNvSpPr>
              <a:spLocks noChangeShapeType="1"/>
            </p:cNvSpPr>
            <p:nvPr/>
          </p:nvSpPr>
          <p:spPr bwMode="auto">
            <a:xfrm>
              <a:off x="884854" y="3056194"/>
              <a:ext cx="0" cy="173703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None/>
              </a:pPr>
              <a:endParaRPr lang="en-US"/>
            </a:p>
          </p:txBody>
        </p:sp>
        <p:sp>
          <p:nvSpPr>
            <p:cNvPr id="33" name="Line 10"/>
            <p:cNvSpPr>
              <a:spLocks noChangeShapeType="1"/>
            </p:cNvSpPr>
            <p:nvPr/>
          </p:nvSpPr>
          <p:spPr bwMode="auto">
            <a:xfrm>
              <a:off x="4552286" y="3880464"/>
              <a:ext cx="0" cy="69972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None/>
              </a:pPr>
              <a:endParaRPr lang="en-US"/>
            </a:p>
          </p:txBody>
        </p:sp>
        <p:sp>
          <p:nvSpPr>
            <p:cNvPr id="34" name="Line 10"/>
            <p:cNvSpPr>
              <a:spLocks noChangeShapeType="1"/>
            </p:cNvSpPr>
            <p:nvPr/>
          </p:nvSpPr>
          <p:spPr bwMode="auto">
            <a:xfrm flipV="1">
              <a:off x="2834933" y="5325804"/>
              <a:ext cx="138474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None/>
              </a:pPr>
              <a:endParaRPr lang="en-US"/>
            </a:p>
          </p:txBody>
        </p:sp>
        <p:sp>
          <p:nvSpPr>
            <p:cNvPr id="37" name="Text Box 6"/>
            <p:cNvSpPr txBox="1">
              <a:spLocks noChangeArrowheads="1"/>
            </p:cNvSpPr>
            <p:nvPr/>
          </p:nvSpPr>
          <p:spPr bwMode="auto">
            <a:xfrm>
              <a:off x="5812412" y="5133025"/>
              <a:ext cx="1139329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None/>
              </a:pPr>
              <a:r>
                <a:rPr lang="en-US" sz="2000" b="1" dirty="0" smtClean="0">
                  <a:solidFill>
                    <a:schemeClr val="tx1"/>
                  </a:solidFill>
                  <a:effectLst/>
                </a:rPr>
                <a:t>MTCA.4</a:t>
              </a:r>
              <a:endParaRPr lang="en-US" sz="2000" b="1" dirty="0">
                <a:solidFill>
                  <a:schemeClr val="tx1"/>
                </a:solidFill>
                <a:effectLst/>
              </a:endParaRPr>
            </a:p>
          </p:txBody>
        </p:sp>
        <p:pic>
          <p:nvPicPr>
            <p:cNvPr id="41" name="Picture 40" descr="Pentair_Logo_Color_300.jpg"/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85703" y="4488945"/>
              <a:ext cx="914400" cy="231648"/>
            </a:xfrm>
            <a:prstGeom prst="rect">
              <a:avLst/>
            </a:prstGeom>
          </p:spPr>
        </p:pic>
        <p:pic>
          <p:nvPicPr>
            <p:cNvPr id="43" name="Picture 42" descr="NAT-Logo-Gif_300px.gif"/>
            <p:cNvPicPr>
              <a:picLocks noChangeAspect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63936" y="4899736"/>
              <a:ext cx="487515" cy="487515"/>
            </a:xfrm>
            <a:prstGeom prst="rect">
              <a:avLst/>
            </a:prstGeom>
          </p:spPr>
        </p:pic>
        <p:pic>
          <p:nvPicPr>
            <p:cNvPr id="46" name="Picture 45" descr="ihepLogo.png"/>
            <p:cNvPicPr>
              <a:picLocks noChangeAspect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484" y="6101018"/>
              <a:ext cx="1720645" cy="276199"/>
            </a:xfrm>
            <a:prstGeom prst="rect">
              <a:avLst/>
            </a:prstGeom>
          </p:spPr>
        </p:pic>
        <p:pic>
          <p:nvPicPr>
            <p:cNvPr id="47" name="Picture 46" descr="SlacLogo.png"/>
            <p:cNvPicPr>
              <a:picLocks noChangeAspect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52144" y="5801028"/>
              <a:ext cx="1119792" cy="245808"/>
            </a:xfrm>
            <a:prstGeom prst="rect">
              <a:avLst/>
            </a:prstGeom>
          </p:spPr>
        </p:pic>
        <p:pic>
          <p:nvPicPr>
            <p:cNvPr id="48" name="Picture 10" descr="DESY-Logo-cyan-RGB_ger"/>
            <p:cNvPicPr>
              <a:picLocks noChangeAspect="1" noChangeArrowheads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9424" t="-7854" r="-18587" b="-12566"/>
            <a:stretch>
              <a:fillRect/>
            </a:stretch>
          </p:blipFill>
          <p:spPr bwMode="auto">
            <a:xfrm>
              <a:off x="7265163" y="5587996"/>
              <a:ext cx="583577" cy="5489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48" descr="elmalogo-72dpi.jpg"/>
            <p:cNvPicPr>
              <a:picLocks noChangeAspect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64130" y="5144982"/>
              <a:ext cx="631307" cy="238175"/>
            </a:xfrm>
            <a:prstGeom prst="rect">
              <a:avLst/>
            </a:prstGeom>
          </p:spPr>
        </p:pic>
        <p:pic>
          <p:nvPicPr>
            <p:cNvPr id="52" name="Picture 13"/>
            <p:cNvPicPr>
              <a:picLocks noChangeAspect="1" noChangeArrowheads="1"/>
            </p:cNvPicPr>
            <p:nvPr/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8684" y="5067523"/>
              <a:ext cx="583509" cy="486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9" name="Picture 58" descr="powerBridgeLogo.png"/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90976" y="4745700"/>
              <a:ext cx="1081805" cy="276942"/>
            </a:xfrm>
            <a:prstGeom prst="rect">
              <a:avLst/>
            </a:prstGeom>
          </p:spPr>
        </p:pic>
        <p:pic>
          <p:nvPicPr>
            <p:cNvPr id="60" name="Picture 59" descr="TewsLogo.png"/>
            <p:cNvPicPr>
              <a:picLocks noChangeAspect="1"/>
            </p:cNvPicPr>
            <p:nvPr/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01740" y="5460791"/>
              <a:ext cx="757699" cy="259347"/>
            </a:xfrm>
            <a:prstGeom prst="rect">
              <a:avLst/>
            </a:prstGeom>
          </p:spPr>
        </p:pic>
      </p:grpSp>
      <p:pic>
        <p:nvPicPr>
          <p:cNvPr id="62" name="Picture 61" descr="PICMGlogo.png"/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425" y="115924"/>
            <a:ext cx="495300" cy="48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625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MicroTCA.4: Compact and Modular Design</a:t>
            </a:r>
          </a:p>
        </p:txBody>
      </p:sp>
      <p:pic>
        <p:nvPicPr>
          <p:cNvPr id="23557" name="Bild 10" descr="MicroTCA_3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204"/>
          <a:stretch>
            <a:fillRect/>
          </a:stretch>
        </p:blipFill>
        <p:spPr bwMode="auto">
          <a:xfrm>
            <a:off x="-15875" y="1042988"/>
            <a:ext cx="7483475" cy="581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Freihandform 11"/>
          <p:cNvSpPr>
            <a:spLocks noChangeArrowheads="1"/>
          </p:cNvSpPr>
          <p:nvPr/>
        </p:nvSpPr>
        <p:spPr bwMode="auto">
          <a:xfrm>
            <a:off x="5888038" y="1258888"/>
            <a:ext cx="1011237" cy="455612"/>
          </a:xfrm>
          <a:custGeom>
            <a:avLst/>
            <a:gdLst>
              <a:gd name="T0" fmla="*/ 1010913 w 1011318"/>
              <a:gd name="T1" fmla="*/ 10775 h 454987"/>
              <a:gd name="T2" fmla="*/ 415338 w 1011318"/>
              <a:gd name="T3" fmla="*/ 81819 h 454987"/>
              <a:gd name="T4" fmla="*/ 117550 w 1011318"/>
              <a:gd name="T5" fmla="*/ 279167 h 454987"/>
              <a:gd name="T6" fmla="*/ 0 w 1011318"/>
              <a:gd name="T7" fmla="*/ 458121 h 454987"/>
              <a:gd name="T8" fmla="*/ 0 60000 65536"/>
              <a:gd name="T9" fmla="*/ 0 60000 65536"/>
              <a:gd name="T10" fmla="*/ 0 60000 65536"/>
              <a:gd name="T11" fmla="*/ 0 60000 65536"/>
              <a:gd name="T12" fmla="*/ 0 w 1011318"/>
              <a:gd name="T13" fmla="*/ 0 h 454987"/>
              <a:gd name="T14" fmla="*/ 1011318 w 1011318"/>
              <a:gd name="T15" fmla="*/ 454987 h 4549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11318" h="454987">
                <a:moveTo>
                  <a:pt x="1011318" y="10700"/>
                </a:moveTo>
                <a:cubicBezTo>
                  <a:pt x="788765" y="0"/>
                  <a:pt x="627957" y="8258"/>
                  <a:pt x="415503" y="81259"/>
                </a:cubicBezTo>
                <a:cubicBezTo>
                  <a:pt x="273594" y="140632"/>
                  <a:pt x="186845" y="199095"/>
                  <a:pt x="117595" y="277258"/>
                </a:cubicBezTo>
                <a:cubicBezTo>
                  <a:pt x="91463" y="313413"/>
                  <a:pt x="24499" y="417960"/>
                  <a:pt x="0" y="454987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 type="arrow" w="med" len="med"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/>
            <a:endParaRPr lang="en-US"/>
          </a:p>
        </p:txBody>
      </p:sp>
      <p:sp>
        <p:nvSpPr>
          <p:cNvPr id="23559" name="Textfeld 12"/>
          <p:cNvSpPr txBox="1">
            <a:spLocks noChangeArrowheads="1"/>
          </p:cNvSpPr>
          <p:nvPr/>
        </p:nvSpPr>
        <p:spPr bwMode="auto">
          <a:xfrm>
            <a:off x="6899275" y="1130300"/>
            <a:ext cx="19008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Wingdings" pitchFamily="-1" charset="2"/>
              <a:buNone/>
            </a:pPr>
            <a:r>
              <a:rPr lang="en-US" sz="1400" dirty="0" smtClean="0"/>
              <a:t>Cables from rear side</a:t>
            </a:r>
            <a:endParaRPr lang="en-US" sz="1400" dirty="0"/>
          </a:p>
        </p:txBody>
      </p:sp>
      <p:sp>
        <p:nvSpPr>
          <p:cNvPr id="23560" name="Freihandform 13"/>
          <p:cNvSpPr>
            <a:spLocks noChangeArrowheads="1"/>
          </p:cNvSpPr>
          <p:nvPr/>
        </p:nvSpPr>
        <p:spPr bwMode="auto">
          <a:xfrm>
            <a:off x="5386388" y="2022475"/>
            <a:ext cx="1795462" cy="2478088"/>
          </a:xfrm>
          <a:custGeom>
            <a:avLst/>
            <a:gdLst>
              <a:gd name="T0" fmla="*/ 1749103 w 1795286"/>
              <a:gd name="T1" fmla="*/ 188409 h 2477426"/>
              <a:gd name="T2" fmla="*/ 1756947 w 1795286"/>
              <a:gd name="T3" fmla="*/ 902800 h 2477426"/>
              <a:gd name="T4" fmla="*/ 1796166 w 1795286"/>
              <a:gd name="T5" fmla="*/ 1664292 h 2477426"/>
              <a:gd name="T6" fmla="*/ 1003968 w 1795286"/>
              <a:gd name="T7" fmla="*/ 2480738 h 2477426"/>
              <a:gd name="T8" fmla="*/ 996129 w 1795286"/>
              <a:gd name="T9" fmla="*/ 1640741 h 2477426"/>
              <a:gd name="T10" fmla="*/ 15690 w 1795286"/>
              <a:gd name="T11" fmla="*/ 1452332 h 2477426"/>
              <a:gd name="T12" fmla="*/ 0 w 1795286"/>
              <a:gd name="T13" fmla="*/ 1138314 h 2477426"/>
              <a:gd name="T14" fmla="*/ 133340 w 1795286"/>
              <a:gd name="T15" fmla="*/ 1020556 h 2477426"/>
              <a:gd name="T16" fmla="*/ 784353 w 1795286"/>
              <a:gd name="T17" fmla="*/ 1161863 h 2477426"/>
              <a:gd name="T18" fmla="*/ 1098095 w 1795286"/>
              <a:gd name="T19" fmla="*/ 832145 h 2477426"/>
              <a:gd name="T20" fmla="*/ 1098095 w 1795286"/>
              <a:gd name="T21" fmla="*/ 832145 h 2477426"/>
              <a:gd name="T22" fmla="*/ 164713 w 1795286"/>
              <a:gd name="T23" fmla="*/ 612334 h 2477426"/>
              <a:gd name="T24" fmla="*/ 807882 w 1795286"/>
              <a:gd name="T25" fmla="*/ 0 h 2477426"/>
              <a:gd name="T26" fmla="*/ 1749103 w 1795286"/>
              <a:gd name="T27" fmla="*/ 188409 h 247742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795286"/>
              <a:gd name="T43" fmla="*/ 0 h 2477426"/>
              <a:gd name="T44" fmla="*/ 1795286 w 1795286"/>
              <a:gd name="T45" fmla="*/ 2477426 h 247742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795286" h="2477426">
                <a:moveTo>
                  <a:pt x="1748248" y="188159"/>
                </a:moveTo>
                <a:cubicBezTo>
                  <a:pt x="1750861" y="425971"/>
                  <a:pt x="1753096" y="663787"/>
                  <a:pt x="1756087" y="901595"/>
                </a:cubicBezTo>
                <a:cubicBezTo>
                  <a:pt x="1763927" y="1147247"/>
                  <a:pt x="1779607" y="1556232"/>
                  <a:pt x="1795286" y="1662071"/>
                </a:cubicBezTo>
                <a:lnTo>
                  <a:pt x="1003478" y="2477426"/>
                </a:lnTo>
                <a:lnTo>
                  <a:pt x="995639" y="1638551"/>
                </a:lnTo>
                <a:lnTo>
                  <a:pt x="15680" y="1450392"/>
                </a:lnTo>
                <a:lnTo>
                  <a:pt x="0" y="1136794"/>
                </a:lnTo>
                <a:lnTo>
                  <a:pt x="133275" y="1019194"/>
                </a:lnTo>
                <a:lnTo>
                  <a:pt x="783968" y="1160313"/>
                </a:lnTo>
                <a:lnTo>
                  <a:pt x="1097555" y="831035"/>
                </a:lnTo>
                <a:lnTo>
                  <a:pt x="164633" y="611517"/>
                </a:lnTo>
                <a:lnTo>
                  <a:pt x="807487" y="0"/>
                </a:lnTo>
                <a:lnTo>
                  <a:pt x="1748248" y="188159"/>
                </a:lnTo>
                <a:close/>
              </a:path>
            </a:pathLst>
          </a:custGeom>
          <a:solidFill>
            <a:schemeClr val="accent2">
              <a:alpha val="65097"/>
            </a:schemeClr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/>
            <a:endParaRPr lang="en-US"/>
          </a:p>
        </p:txBody>
      </p:sp>
      <p:cxnSp>
        <p:nvCxnSpPr>
          <p:cNvPr id="23561" name="Gerade Verbindung mit Pfeil 15"/>
          <p:cNvCxnSpPr>
            <a:cxnSpLocks noChangeShapeType="1"/>
          </p:cNvCxnSpPr>
          <p:nvPr/>
        </p:nvCxnSpPr>
        <p:spPr bwMode="auto">
          <a:xfrm rot="10800000">
            <a:off x="6907213" y="2798763"/>
            <a:ext cx="587375" cy="39687"/>
          </a:xfrm>
          <a:prstGeom prst="straightConnector1">
            <a:avLst/>
          </a:prstGeom>
          <a:noFill/>
          <a:ln w="28575">
            <a:solidFill>
              <a:schemeClr val="folHlink"/>
            </a:solidFill>
            <a:round/>
            <a:headEnd/>
            <a:tailEnd type="arrow" w="med" len="med"/>
          </a:ln>
        </p:spPr>
      </p:cxnSp>
      <p:sp>
        <p:nvSpPr>
          <p:cNvPr id="23562" name="Textfeld 16"/>
          <p:cNvSpPr txBox="1">
            <a:spLocks noChangeArrowheads="1"/>
          </p:cNvSpPr>
          <p:nvPr/>
        </p:nvSpPr>
        <p:spPr bwMode="auto">
          <a:xfrm>
            <a:off x="7451725" y="2654300"/>
            <a:ext cx="1362084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Wingdings" pitchFamily="-1" charset="2"/>
              <a:buNone/>
            </a:pPr>
            <a:r>
              <a:rPr lang="en-US" sz="1400" dirty="0" smtClean="0"/>
              <a:t>Space for</a:t>
            </a:r>
            <a:r>
              <a:rPr lang="en-US" sz="1400" dirty="0" smtClean="0"/>
              <a:t> </a:t>
            </a:r>
            <a:r>
              <a:rPr lang="en-US" sz="1400" dirty="0" smtClean="0"/>
              <a:t>…</a:t>
            </a:r>
            <a:r>
              <a:rPr lang="en-US" sz="1400" dirty="0" smtClean="0"/>
              <a:t>.</a:t>
            </a:r>
          </a:p>
          <a:p>
            <a:pPr>
              <a:buFont typeface="Wingdings" pitchFamily="-1" charset="2"/>
              <a:buNone/>
            </a:pPr>
            <a:r>
              <a:rPr lang="en-US" sz="1400" dirty="0" smtClean="0"/>
              <a:t>See MTCA.4.1</a:t>
            </a:r>
            <a:endParaRPr lang="en-US" sz="1400" dirty="0"/>
          </a:p>
        </p:txBody>
      </p:sp>
      <p:sp>
        <p:nvSpPr>
          <p:cNvPr id="23563" name="Freihandform 18"/>
          <p:cNvSpPr>
            <a:spLocks noChangeArrowheads="1"/>
          </p:cNvSpPr>
          <p:nvPr/>
        </p:nvSpPr>
        <p:spPr bwMode="auto">
          <a:xfrm>
            <a:off x="1955800" y="1252538"/>
            <a:ext cx="1655763" cy="830262"/>
          </a:xfrm>
          <a:custGeom>
            <a:avLst/>
            <a:gdLst>
              <a:gd name="T0" fmla="*/ 1657885 w 1655233"/>
              <a:gd name="T1" fmla="*/ 208095 h 829733"/>
              <a:gd name="T2" fmla="*/ 619057 w 1655233"/>
              <a:gd name="T3" fmla="*/ 0 h 829733"/>
              <a:gd name="T4" fmla="*/ 0 w 1655233"/>
              <a:gd name="T5" fmla="*/ 611546 h 829733"/>
              <a:gd name="T6" fmla="*/ 1034588 w 1655233"/>
              <a:gd name="T7" fmla="*/ 832381 h 829733"/>
              <a:gd name="T8" fmla="*/ 1034588 w 1655233"/>
              <a:gd name="T9" fmla="*/ 828135 h 829733"/>
              <a:gd name="T10" fmla="*/ 1030348 w 1655233"/>
              <a:gd name="T11" fmla="*/ 823888 h 829733"/>
              <a:gd name="T12" fmla="*/ 1657885 w 1655233"/>
              <a:gd name="T13" fmla="*/ 208095 h 82973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55233"/>
              <a:gd name="T22" fmla="*/ 0 h 829733"/>
              <a:gd name="T23" fmla="*/ 1655233 w 1655233"/>
              <a:gd name="T24" fmla="*/ 829733 h 82973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55233" h="829733">
                <a:moveTo>
                  <a:pt x="1655233" y="207433"/>
                </a:moveTo>
                <a:lnTo>
                  <a:pt x="618067" y="0"/>
                </a:lnTo>
                <a:lnTo>
                  <a:pt x="0" y="609600"/>
                </a:lnTo>
                <a:lnTo>
                  <a:pt x="1032933" y="829733"/>
                </a:lnTo>
                <a:cubicBezTo>
                  <a:pt x="1032933" y="828322"/>
                  <a:pt x="999066" y="822678"/>
                  <a:pt x="1032933" y="825500"/>
                </a:cubicBezTo>
                <a:lnTo>
                  <a:pt x="1028700" y="821266"/>
                </a:lnTo>
                <a:lnTo>
                  <a:pt x="1655233" y="207433"/>
                </a:lnTo>
                <a:close/>
              </a:path>
            </a:pathLst>
          </a:custGeom>
          <a:solidFill>
            <a:srgbClr val="FD930A">
              <a:alpha val="52940"/>
            </a:srgbClr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/>
            <a:endParaRPr lang="en-US"/>
          </a:p>
        </p:txBody>
      </p:sp>
      <p:cxnSp>
        <p:nvCxnSpPr>
          <p:cNvPr id="23564" name="Gerade Verbindung mit Pfeil 15"/>
          <p:cNvCxnSpPr>
            <a:cxnSpLocks noChangeShapeType="1"/>
            <a:stCxn id="13" idx="1"/>
          </p:cNvCxnSpPr>
          <p:nvPr/>
        </p:nvCxnSpPr>
        <p:spPr bwMode="auto">
          <a:xfrm rot="10800000">
            <a:off x="5026025" y="4441825"/>
            <a:ext cx="2327275" cy="901700"/>
          </a:xfrm>
          <a:prstGeom prst="straightConnector1">
            <a:avLst/>
          </a:prstGeom>
          <a:noFill/>
          <a:ln w="28575">
            <a:solidFill>
              <a:schemeClr val="folHlink"/>
            </a:solidFill>
            <a:round/>
            <a:headEnd/>
            <a:tailEnd type="arrow" w="med" len="med"/>
          </a:ln>
        </p:spPr>
      </p:cxnSp>
      <p:sp>
        <p:nvSpPr>
          <p:cNvPr id="13" name="Textfeld 16"/>
          <p:cNvSpPr txBox="1">
            <a:spLocks noChangeArrowheads="1"/>
          </p:cNvSpPr>
          <p:nvPr/>
        </p:nvSpPr>
        <p:spPr bwMode="auto">
          <a:xfrm>
            <a:off x="7353300" y="4826000"/>
            <a:ext cx="137795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Wingdings" pitchFamily="-1" charset="2"/>
              <a:buNone/>
              <a:defRPr/>
            </a:pPr>
            <a:r>
              <a:rPr lang="en-US" sz="1800" dirty="0"/>
              <a:t>Redundant:</a:t>
            </a:r>
          </a:p>
          <a:p>
            <a:pPr marL="180975" indent="-180975">
              <a:defRPr/>
            </a:pPr>
            <a:r>
              <a:rPr lang="en-US" sz="1800" dirty="0"/>
              <a:t>Power</a:t>
            </a:r>
          </a:p>
          <a:p>
            <a:pPr marL="180975" indent="-180975">
              <a:defRPr/>
            </a:pPr>
            <a:r>
              <a:rPr lang="en-US" sz="1800" dirty="0"/>
              <a:t>Fan</a:t>
            </a:r>
          </a:p>
        </p:txBody>
      </p:sp>
      <p:cxnSp>
        <p:nvCxnSpPr>
          <p:cNvPr id="23566" name="Gerade Verbindung mit Pfeil 15"/>
          <p:cNvCxnSpPr>
            <a:cxnSpLocks noChangeShapeType="1"/>
          </p:cNvCxnSpPr>
          <p:nvPr/>
        </p:nvCxnSpPr>
        <p:spPr bwMode="auto">
          <a:xfrm rot="10800000" flipV="1">
            <a:off x="5503863" y="5676900"/>
            <a:ext cx="1865312" cy="38100"/>
          </a:xfrm>
          <a:prstGeom prst="straightConnector1">
            <a:avLst/>
          </a:prstGeom>
          <a:noFill/>
          <a:ln w="28575">
            <a:solidFill>
              <a:schemeClr val="folHlink"/>
            </a:solidFill>
            <a:round/>
            <a:headEnd/>
            <a:tailEnd type="arrow" w="med" len="med"/>
          </a:ln>
        </p:spPr>
      </p:cxnSp>
      <p:sp>
        <p:nvSpPr>
          <p:cNvPr id="23567" name="Textfeld 14"/>
          <p:cNvSpPr txBox="1">
            <a:spLocks noChangeArrowheads="1"/>
          </p:cNvSpPr>
          <p:nvPr/>
        </p:nvSpPr>
        <p:spPr bwMode="auto">
          <a:xfrm rot="647051">
            <a:off x="889000" y="5859463"/>
            <a:ext cx="69215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Wingdings" pitchFamily="-1" charset="2"/>
              <a:buNone/>
            </a:pPr>
            <a:r>
              <a:rPr lang="en-US" sz="1200"/>
              <a:t>© Elma</a:t>
            </a:r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AD15DC-7089-D744-9587-37925FA6B751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Kay Rehlich, DESY                          June 6  2016, Real Time Conference</a:t>
            </a:r>
            <a:endParaRPr lang="en-US" dirty="0"/>
          </a:p>
        </p:txBody>
      </p:sp>
      <p:pic>
        <p:nvPicPr>
          <p:cNvPr id="18" name="Picture 17" descr="PICMGlogo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335" y="716935"/>
            <a:ext cx="830124" cy="807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MTCA.4: Clocks, Triggers und Interlocks</a:t>
            </a:r>
            <a:endParaRPr lang="de-DE" dirty="0" smtClean="0"/>
          </a:p>
        </p:txBody>
      </p:sp>
      <p:sp>
        <p:nvSpPr>
          <p:cNvPr id="58" name="Foliennummernplatzhalter 5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AD15DC-7089-D744-9587-37925FA6B751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59" name="Fußzeilenplatzhalter 5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Kay Rehlich, DESY                          June 6  2016, Real Time Conference</a:t>
            </a:r>
            <a:endParaRPr lang="en-US" dirty="0"/>
          </a:p>
        </p:txBody>
      </p:sp>
      <p:sp>
        <p:nvSpPr>
          <p:cNvPr id="60" name="Rectangle 59"/>
          <p:cNvSpPr/>
          <p:nvPr/>
        </p:nvSpPr>
        <p:spPr bwMode="auto">
          <a:xfrm>
            <a:off x="1584167" y="4178351"/>
            <a:ext cx="6952731" cy="1439500"/>
          </a:xfrm>
          <a:prstGeom prst="rect">
            <a:avLst/>
          </a:prstGeom>
          <a:solidFill>
            <a:srgbClr val="AFF68D"/>
          </a:solidFill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None/>
              <a:tabLst/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61" name="Gerade Verbindung 6"/>
          <p:cNvCxnSpPr/>
          <p:nvPr/>
        </p:nvCxnSpPr>
        <p:spPr>
          <a:xfrm rot="10800000">
            <a:off x="1995340" y="4697402"/>
            <a:ext cx="5785218" cy="1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7"/>
          <p:cNvCxnSpPr/>
          <p:nvPr/>
        </p:nvCxnSpPr>
        <p:spPr>
          <a:xfrm rot="10800000">
            <a:off x="1990376" y="4755435"/>
            <a:ext cx="4253482" cy="1588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8"/>
          <p:cNvCxnSpPr/>
          <p:nvPr/>
        </p:nvCxnSpPr>
        <p:spPr>
          <a:xfrm rot="10800000">
            <a:off x="1995340" y="4815055"/>
            <a:ext cx="2771084" cy="1588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8"/>
          <p:cNvCxnSpPr/>
          <p:nvPr/>
        </p:nvCxnSpPr>
        <p:spPr>
          <a:xfrm rot="10800000">
            <a:off x="1995340" y="4874675"/>
            <a:ext cx="1314818" cy="1588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6"/>
          <p:cNvCxnSpPr/>
          <p:nvPr/>
        </p:nvCxnSpPr>
        <p:spPr>
          <a:xfrm rot="10800000" flipV="1">
            <a:off x="2028474" y="4995122"/>
            <a:ext cx="6262687" cy="0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6"/>
          <p:cNvCxnSpPr/>
          <p:nvPr/>
        </p:nvCxnSpPr>
        <p:spPr>
          <a:xfrm rot="10800000" flipV="1">
            <a:off x="2028474" y="5147034"/>
            <a:ext cx="6262687" cy="0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6"/>
          <p:cNvCxnSpPr/>
          <p:nvPr/>
        </p:nvCxnSpPr>
        <p:spPr>
          <a:xfrm rot="10800000" flipV="1">
            <a:off x="2028474" y="5374902"/>
            <a:ext cx="6262687" cy="0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6"/>
          <p:cNvCxnSpPr/>
          <p:nvPr/>
        </p:nvCxnSpPr>
        <p:spPr>
          <a:xfrm rot="10800000" flipV="1">
            <a:off x="2028474" y="5526815"/>
            <a:ext cx="6262687" cy="0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6"/>
          <p:cNvCxnSpPr/>
          <p:nvPr/>
        </p:nvCxnSpPr>
        <p:spPr>
          <a:xfrm rot="10800000" flipV="1">
            <a:off x="2028474" y="5222990"/>
            <a:ext cx="6262687" cy="0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6"/>
          <p:cNvCxnSpPr/>
          <p:nvPr/>
        </p:nvCxnSpPr>
        <p:spPr>
          <a:xfrm rot="10800000" flipV="1">
            <a:off x="2028474" y="5298946"/>
            <a:ext cx="6262687" cy="0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6"/>
          <p:cNvCxnSpPr/>
          <p:nvPr/>
        </p:nvCxnSpPr>
        <p:spPr>
          <a:xfrm rot="10800000" flipV="1">
            <a:off x="2028474" y="5450858"/>
            <a:ext cx="6262687" cy="0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6"/>
          <p:cNvCxnSpPr/>
          <p:nvPr/>
        </p:nvCxnSpPr>
        <p:spPr>
          <a:xfrm rot="10800000" flipV="1">
            <a:off x="2028474" y="5071078"/>
            <a:ext cx="6262687" cy="0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feld 47"/>
          <p:cNvSpPr txBox="1">
            <a:spLocks noChangeArrowheads="1"/>
          </p:cNvSpPr>
          <p:nvPr/>
        </p:nvSpPr>
        <p:spPr bwMode="auto">
          <a:xfrm rot="16200000">
            <a:off x="7551540" y="4425505"/>
            <a:ext cx="22627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Wingdings" pitchFamily="-1" charset="2"/>
              <a:buNone/>
            </a:pPr>
            <a:r>
              <a:rPr lang="de-DE" sz="1800" b="1" dirty="0" smtClean="0"/>
              <a:t>MTCA.4 </a:t>
            </a:r>
            <a:r>
              <a:rPr lang="de-DE" sz="1800" dirty="0" smtClean="0"/>
              <a:t>Backplane</a:t>
            </a:r>
            <a:endParaRPr lang="de-DE" sz="1800" dirty="0"/>
          </a:p>
        </p:txBody>
      </p:sp>
      <p:pic>
        <p:nvPicPr>
          <p:cNvPr id="74" name="Picture 38" descr="MCH_bckp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636" y="2239325"/>
            <a:ext cx="1108800" cy="3960000"/>
          </a:xfrm>
          <a:prstGeom prst="rect">
            <a:avLst/>
          </a:prstGeom>
        </p:spPr>
      </p:pic>
      <p:pic>
        <p:nvPicPr>
          <p:cNvPr id="75" name="Picture 40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605" y="4607451"/>
            <a:ext cx="527844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" name="Rectangle 53"/>
          <p:cNvSpPr>
            <a:spLocks/>
          </p:cNvSpPr>
          <p:nvPr/>
        </p:nvSpPr>
        <p:spPr bwMode="auto">
          <a:xfrm>
            <a:off x="122723" y="4373453"/>
            <a:ext cx="815180" cy="299987"/>
          </a:xfrm>
          <a:prstGeom prst="rect">
            <a:avLst/>
          </a:prstGeom>
          <a:solidFill>
            <a:srgbClr val="FFEF87"/>
          </a:solidFill>
          <a:ln w="9525">
            <a:noFill/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algn="r">
              <a:buFont typeface="Wingdings" pitchFamily="4" charset="2"/>
              <a:buNone/>
            </a:pPr>
            <a:r>
              <a:rPr lang="en-US" sz="1400" dirty="0">
                <a:ea typeface="Arial" pitchFamily="4" charset="0"/>
                <a:cs typeface="Arial" pitchFamily="4" charset="0"/>
              </a:rPr>
              <a:t>Ethernet</a:t>
            </a:r>
          </a:p>
        </p:txBody>
      </p:sp>
      <p:sp>
        <p:nvSpPr>
          <p:cNvPr id="77" name="Line 56"/>
          <p:cNvSpPr>
            <a:spLocks noChangeShapeType="1"/>
          </p:cNvSpPr>
          <p:nvPr/>
        </p:nvSpPr>
        <p:spPr bwMode="auto">
          <a:xfrm rot="10800000" flipV="1">
            <a:off x="1584167" y="4740610"/>
            <a:ext cx="406205" cy="294447"/>
          </a:xfrm>
          <a:prstGeom prst="line">
            <a:avLst/>
          </a:prstGeom>
          <a:noFill/>
          <a:ln w="34925">
            <a:solidFill>
              <a:schemeClr val="accent6">
                <a:lumMod val="75000"/>
              </a:schemeClr>
            </a:solidFill>
            <a:round/>
            <a:headEnd type="stealth" w="med" len="med"/>
            <a:tailEnd type="stealth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Line 62"/>
          <p:cNvSpPr>
            <a:spLocks noChangeShapeType="1"/>
          </p:cNvSpPr>
          <p:nvPr/>
        </p:nvSpPr>
        <p:spPr bwMode="auto">
          <a:xfrm flipH="1">
            <a:off x="1568933" y="4689414"/>
            <a:ext cx="426403" cy="204837"/>
          </a:xfrm>
          <a:prstGeom prst="line">
            <a:avLst/>
          </a:prstGeom>
          <a:noFill/>
          <a:ln w="34925">
            <a:solidFill>
              <a:schemeClr val="accent6">
                <a:lumMod val="75000"/>
              </a:schemeClr>
            </a:solidFill>
            <a:round/>
            <a:headEnd type="stealth" w="med" len="med"/>
            <a:tailEnd type="stealth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Line 65"/>
          <p:cNvSpPr>
            <a:spLocks noChangeShapeType="1"/>
          </p:cNvSpPr>
          <p:nvPr/>
        </p:nvSpPr>
        <p:spPr bwMode="auto">
          <a:xfrm rot="10800000" flipH="1">
            <a:off x="1584167" y="4804439"/>
            <a:ext cx="406205" cy="382530"/>
          </a:xfrm>
          <a:prstGeom prst="line">
            <a:avLst/>
          </a:prstGeom>
          <a:noFill/>
          <a:ln w="34925">
            <a:solidFill>
              <a:schemeClr val="accent6">
                <a:lumMod val="75000"/>
              </a:schemeClr>
            </a:solidFill>
            <a:round/>
            <a:headEnd type="stealth" w="med" len="med"/>
            <a:tailEnd type="stealth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Line 65"/>
          <p:cNvSpPr>
            <a:spLocks noChangeShapeType="1"/>
          </p:cNvSpPr>
          <p:nvPr/>
        </p:nvSpPr>
        <p:spPr bwMode="auto">
          <a:xfrm rot="10800000" flipH="1">
            <a:off x="1584167" y="4868274"/>
            <a:ext cx="406205" cy="430623"/>
          </a:xfrm>
          <a:prstGeom prst="line">
            <a:avLst/>
          </a:prstGeom>
          <a:noFill/>
          <a:ln w="34925">
            <a:solidFill>
              <a:schemeClr val="accent6">
                <a:lumMod val="75000"/>
              </a:schemeClr>
            </a:solidFill>
            <a:round/>
            <a:headEnd type="stealth" w="med" len="med"/>
            <a:tailEnd type="stealth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Textfeld 52"/>
          <p:cNvSpPr txBox="1"/>
          <p:nvPr/>
        </p:nvSpPr>
        <p:spPr>
          <a:xfrm>
            <a:off x="610636" y="1685327"/>
            <a:ext cx="5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/>
              <a:t>MCH</a:t>
            </a:r>
            <a:endParaRPr lang="en-US" sz="1400" b="1" dirty="0"/>
          </a:p>
        </p:txBody>
      </p:sp>
      <p:grpSp>
        <p:nvGrpSpPr>
          <p:cNvPr id="82" name="Group 81"/>
          <p:cNvGrpSpPr/>
          <p:nvPr/>
        </p:nvGrpSpPr>
        <p:grpSpPr>
          <a:xfrm>
            <a:off x="1165132" y="1685327"/>
            <a:ext cx="7119680" cy="4513998"/>
            <a:chOff x="1165132" y="1385970"/>
            <a:chExt cx="7119680" cy="4513998"/>
          </a:xfrm>
        </p:grpSpPr>
        <p:cxnSp>
          <p:nvCxnSpPr>
            <p:cNvPr id="83" name="Gerade Verbindung 6"/>
            <p:cNvCxnSpPr/>
            <p:nvPr/>
          </p:nvCxnSpPr>
          <p:spPr>
            <a:xfrm rot="10800000">
              <a:off x="1984022" y="3961026"/>
              <a:ext cx="6300790" cy="1588"/>
            </a:xfrm>
            <a:prstGeom prst="line">
              <a:avLst/>
            </a:prstGeom>
            <a:ln>
              <a:solidFill>
                <a:srgbClr val="B64A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Gerade Verbindung 7"/>
            <p:cNvCxnSpPr/>
            <p:nvPr/>
          </p:nvCxnSpPr>
          <p:spPr>
            <a:xfrm rot="10800000">
              <a:off x="1984026" y="4012221"/>
              <a:ext cx="4604093" cy="1588"/>
            </a:xfrm>
            <a:prstGeom prst="line">
              <a:avLst/>
            </a:prstGeom>
            <a:ln>
              <a:solidFill>
                <a:srgbClr val="B64A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Gerade Verbindung 8"/>
            <p:cNvCxnSpPr/>
            <p:nvPr/>
          </p:nvCxnSpPr>
          <p:spPr>
            <a:xfrm rot="10800000">
              <a:off x="1988990" y="4074464"/>
              <a:ext cx="3030535" cy="1588"/>
            </a:xfrm>
            <a:prstGeom prst="line">
              <a:avLst/>
            </a:prstGeom>
            <a:ln>
              <a:solidFill>
                <a:srgbClr val="B64A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Gerade Verbindung 54"/>
            <p:cNvCxnSpPr/>
            <p:nvPr/>
          </p:nvCxnSpPr>
          <p:spPr>
            <a:xfrm rot="10800000" flipV="1">
              <a:off x="4889523" y="4076052"/>
              <a:ext cx="130002" cy="81821"/>
            </a:xfrm>
            <a:prstGeom prst="line">
              <a:avLst/>
            </a:prstGeom>
            <a:ln>
              <a:solidFill>
                <a:srgbClr val="B64A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87" name="Picture 39" descr="x2timer_bckpl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1828" y="1939968"/>
              <a:ext cx="877800" cy="3960000"/>
            </a:xfrm>
            <a:prstGeom prst="rect">
              <a:avLst/>
            </a:prstGeom>
          </p:spPr>
        </p:pic>
        <p:pic>
          <p:nvPicPr>
            <p:cNvPr id="88" name="Picture 55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65132" y="3325306"/>
              <a:ext cx="538113" cy="1334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9" name="Line 56"/>
            <p:cNvSpPr>
              <a:spLocks noChangeShapeType="1"/>
            </p:cNvSpPr>
            <p:nvPr/>
          </p:nvSpPr>
          <p:spPr bwMode="auto">
            <a:xfrm rot="10800000">
              <a:off x="1626877" y="3943714"/>
              <a:ext cx="357145" cy="68508"/>
            </a:xfrm>
            <a:prstGeom prst="line">
              <a:avLst/>
            </a:prstGeom>
            <a:noFill/>
            <a:ln w="34925">
              <a:solidFill>
                <a:srgbClr val="B64AFF"/>
              </a:solidFill>
              <a:round/>
              <a:headEnd type="stealth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Line 62"/>
            <p:cNvSpPr>
              <a:spLocks noChangeShapeType="1"/>
            </p:cNvSpPr>
            <p:nvPr/>
          </p:nvSpPr>
          <p:spPr bwMode="auto">
            <a:xfrm flipH="1" flipV="1">
              <a:off x="1626877" y="3797300"/>
              <a:ext cx="362111" cy="154402"/>
            </a:xfrm>
            <a:prstGeom prst="line">
              <a:avLst/>
            </a:prstGeom>
            <a:noFill/>
            <a:ln w="34925">
              <a:solidFill>
                <a:srgbClr val="B64AFF"/>
              </a:solidFill>
              <a:round/>
              <a:headEnd type="stealth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Line 65"/>
            <p:cNvSpPr>
              <a:spLocks noChangeShapeType="1"/>
            </p:cNvSpPr>
            <p:nvPr/>
          </p:nvSpPr>
          <p:spPr bwMode="auto">
            <a:xfrm rot="10800000" flipH="1" flipV="1">
              <a:off x="1584167" y="4074464"/>
              <a:ext cx="399855" cy="1587"/>
            </a:xfrm>
            <a:prstGeom prst="line">
              <a:avLst/>
            </a:prstGeom>
            <a:noFill/>
            <a:ln w="34925">
              <a:solidFill>
                <a:srgbClr val="B64AFF"/>
              </a:solidFill>
              <a:round/>
              <a:headEnd type="stealth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Pfeil nach links 37"/>
            <p:cNvSpPr/>
            <p:nvPr/>
          </p:nvSpPr>
          <p:spPr>
            <a:xfrm flipH="1">
              <a:off x="4186399" y="4655830"/>
              <a:ext cx="1006643" cy="303776"/>
            </a:xfrm>
            <a:prstGeom prst="leftArrow">
              <a:avLst/>
            </a:prstGeom>
            <a:solidFill>
              <a:srgbClr val="7BE0FF"/>
            </a:solidFill>
            <a:scene3d>
              <a:camera prst="isometricOffAxis2Right">
                <a:rot lat="1080000" lon="17760000" rev="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sz="1200" b="1" dirty="0" smtClean="0">
                  <a:solidFill>
                    <a:schemeClr val="tx1"/>
                  </a:solidFill>
                </a:rPr>
                <a:t>Trigger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93" name="Pfeil nach links 39"/>
            <p:cNvSpPr/>
            <p:nvPr/>
          </p:nvSpPr>
          <p:spPr>
            <a:xfrm flipH="1">
              <a:off x="4206730" y="4114399"/>
              <a:ext cx="1006643" cy="303776"/>
            </a:xfrm>
            <a:prstGeom prst="leftArrow">
              <a:avLst/>
            </a:prstGeom>
            <a:solidFill>
              <a:srgbClr val="F4C2FF"/>
            </a:solidFill>
            <a:ln>
              <a:solidFill>
                <a:srgbClr val="E47BFF"/>
              </a:solidFill>
            </a:ln>
            <a:effectLst>
              <a:outerShdw blurRad="40000" dist="23000" dir="5400000" rotWithShape="0">
                <a:srgbClr val="F3A5FF">
                  <a:alpha val="35000"/>
                </a:srgbClr>
              </a:outerShdw>
            </a:effectLst>
            <a:scene3d>
              <a:camera prst="isometricOffAxis2Right">
                <a:rot lat="1080000" lon="17760000" rev="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sz="1200" b="1" dirty="0" smtClean="0">
                  <a:solidFill>
                    <a:schemeClr val="tx1"/>
                  </a:solidFill>
                </a:rPr>
                <a:t>Clock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94" name="Gerade Verbindung 54"/>
            <p:cNvCxnSpPr/>
            <p:nvPr/>
          </p:nvCxnSpPr>
          <p:spPr>
            <a:xfrm rot="10800000" flipV="1">
              <a:off x="4567458" y="4521059"/>
              <a:ext cx="198967" cy="81823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feld 54"/>
            <p:cNvSpPr txBox="1"/>
            <p:nvPr/>
          </p:nvSpPr>
          <p:spPr>
            <a:xfrm>
              <a:off x="3578780" y="1385970"/>
              <a:ext cx="7698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b="1" dirty="0" smtClean="0"/>
                <a:t>Timing</a:t>
              </a:r>
              <a:endParaRPr lang="en-US" sz="1400" b="1" dirty="0"/>
            </a:p>
          </p:txBody>
        </p:sp>
        <p:sp>
          <p:nvSpPr>
            <p:cNvPr id="96" name="Freihandform 57"/>
            <p:cNvSpPr/>
            <p:nvPr/>
          </p:nvSpPr>
          <p:spPr>
            <a:xfrm>
              <a:off x="3435416" y="1965959"/>
              <a:ext cx="346412" cy="1517566"/>
            </a:xfrm>
            <a:custGeom>
              <a:avLst/>
              <a:gdLst>
                <a:gd name="connsiteX0" fmla="*/ 46596 w 469948"/>
                <a:gd name="connsiteY0" fmla="*/ 0 h 1517566"/>
                <a:gd name="connsiteX1" fmla="*/ 70559 w 469948"/>
                <a:gd name="connsiteY1" fmla="*/ 1230027 h 1517566"/>
                <a:gd name="connsiteX2" fmla="*/ 469948 w 469948"/>
                <a:gd name="connsiteY2" fmla="*/ 1517566 h 1517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9948" h="1517566">
                  <a:moveTo>
                    <a:pt x="46596" y="0"/>
                  </a:moveTo>
                  <a:cubicBezTo>
                    <a:pt x="23298" y="488549"/>
                    <a:pt x="0" y="977099"/>
                    <a:pt x="70559" y="1230027"/>
                  </a:cubicBezTo>
                  <a:cubicBezTo>
                    <a:pt x="141118" y="1482955"/>
                    <a:pt x="469948" y="1517566"/>
                    <a:pt x="469948" y="1517566"/>
                  </a:cubicBezTo>
                </a:path>
              </a:pathLst>
            </a:custGeom>
            <a:ln>
              <a:solidFill>
                <a:srgbClr val="B64AFF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extfeld 58"/>
            <p:cNvSpPr txBox="1"/>
            <p:nvPr/>
          </p:nvSpPr>
          <p:spPr>
            <a:xfrm rot="16200000">
              <a:off x="2791172" y="2435039"/>
              <a:ext cx="15015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200" dirty="0" smtClean="0"/>
                <a:t>From central timing</a:t>
              </a:r>
              <a:endParaRPr lang="en-US" sz="1200" dirty="0"/>
            </a:p>
          </p:txBody>
        </p:sp>
      </p:grpSp>
      <p:cxnSp>
        <p:nvCxnSpPr>
          <p:cNvPr id="98" name="Gerade Verbindung mit Pfeil 62"/>
          <p:cNvCxnSpPr/>
          <p:nvPr/>
        </p:nvCxnSpPr>
        <p:spPr bwMode="auto">
          <a:xfrm>
            <a:off x="254001" y="4608890"/>
            <a:ext cx="618066" cy="0"/>
          </a:xfrm>
          <a:prstGeom prst="straightConnector1">
            <a:avLst/>
          </a:prstGeom>
          <a:noFill/>
          <a:ln w="190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99" name="Line 62"/>
          <p:cNvSpPr>
            <a:spLocks noChangeShapeType="1"/>
          </p:cNvSpPr>
          <p:nvPr/>
        </p:nvSpPr>
        <p:spPr bwMode="auto">
          <a:xfrm>
            <a:off x="1041399" y="4524224"/>
            <a:ext cx="254001" cy="372533"/>
          </a:xfrm>
          <a:prstGeom prst="line">
            <a:avLst/>
          </a:prstGeom>
          <a:noFill/>
          <a:ln w="34925">
            <a:solidFill>
              <a:schemeClr val="accent6">
                <a:lumMod val="75000"/>
              </a:schemeClr>
            </a:solidFill>
            <a:round/>
            <a:headEnd type="stealth" w="med" len="med"/>
            <a:tailEnd type="stealth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Line 62"/>
          <p:cNvSpPr>
            <a:spLocks noChangeShapeType="1"/>
          </p:cNvSpPr>
          <p:nvPr/>
        </p:nvSpPr>
        <p:spPr bwMode="auto">
          <a:xfrm>
            <a:off x="1066800" y="4879824"/>
            <a:ext cx="135468" cy="169333"/>
          </a:xfrm>
          <a:prstGeom prst="line">
            <a:avLst/>
          </a:prstGeom>
          <a:noFill/>
          <a:ln w="34925">
            <a:solidFill>
              <a:schemeClr val="accent6">
                <a:lumMod val="75000"/>
              </a:schemeClr>
            </a:solidFill>
            <a:round/>
            <a:headEnd type="stealth" w="med" len="med"/>
            <a:tailEnd type="stealth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1" name="Group 100"/>
          <p:cNvGrpSpPr/>
          <p:nvPr/>
        </p:nvGrpSpPr>
        <p:grpSpPr>
          <a:xfrm>
            <a:off x="2198552" y="1685327"/>
            <a:ext cx="1111606" cy="4513998"/>
            <a:chOff x="2198552" y="1385970"/>
            <a:chExt cx="1111606" cy="4513998"/>
          </a:xfrm>
        </p:grpSpPr>
        <p:pic>
          <p:nvPicPr>
            <p:cNvPr id="102" name="Picture 40" descr="AM900_bckpl.png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05208" y="1939968"/>
              <a:ext cx="904200" cy="3960000"/>
            </a:xfrm>
            <a:prstGeom prst="rect">
              <a:avLst/>
            </a:prstGeom>
          </p:spPr>
        </p:pic>
        <p:cxnSp>
          <p:nvCxnSpPr>
            <p:cNvPr id="103" name="Gerade Verbindung 54"/>
            <p:cNvCxnSpPr/>
            <p:nvPr/>
          </p:nvCxnSpPr>
          <p:spPr>
            <a:xfrm rot="10800000" flipV="1">
              <a:off x="3111191" y="4585373"/>
              <a:ext cx="198967" cy="81823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feld 53"/>
            <p:cNvSpPr txBox="1"/>
            <p:nvPr/>
          </p:nvSpPr>
          <p:spPr>
            <a:xfrm>
              <a:off x="2198552" y="1385970"/>
              <a:ext cx="5637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b="1" dirty="0" smtClean="0"/>
                <a:t>CPU</a:t>
              </a:r>
              <a:endParaRPr lang="en-US" sz="1400" b="1" dirty="0"/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5022912" y="1277132"/>
            <a:ext cx="3253912" cy="4922193"/>
            <a:chOff x="5022912" y="977775"/>
            <a:chExt cx="3253912" cy="4922193"/>
          </a:xfrm>
        </p:grpSpPr>
        <p:cxnSp>
          <p:nvCxnSpPr>
            <p:cNvPr id="106" name="Gerade Verbindung 50"/>
            <p:cNvCxnSpPr/>
            <p:nvPr/>
          </p:nvCxnSpPr>
          <p:spPr>
            <a:xfrm rot="10800000" flipV="1">
              <a:off x="7887127" y="3951702"/>
              <a:ext cx="389697" cy="214160"/>
            </a:xfrm>
            <a:prstGeom prst="line">
              <a:avLst/>
            </a:prstGeom>
            <a:ln>
              <a:solidFill>
                <a:srgbClr val="B64A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7" name="Picture 41" descr="DAMC2_bckpl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10484" y="1939968"/>
              <a:ext cx="910800" cy="3960000"/>
            </a:xfrm>
            <a:prstGeom prst="rect">
              <a:avLst/>
            </a:prstGeom>
          </p:spPr>
        </p:pic>
        <p:pic>
          <p:nvPicPr>
            <p:cNvPr id="108" name="Picture 42" descr="SIS8300_bckpl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17068" y="1939968"/>
              <a:ext cx="924000" cy="3960000"/>
            </a:xfrm>
            <a:prstGeom prst="rect">
              <a:avLst/>
            </a:prstGeom>
          </p:spPr>
        </p:pic>
        <p:sp>
          <p:nvSpPr>
            <p:cNvPr id="109" name="Pfeil nach links 36"/>
            <p:cNvSpPr/>
            <p:nvPr/>
          </p:nvSpPr>
          <p:spPr>
            <a:xfrm>
              <a:off x="7156912" y="4695765"/>
              <a:ext cx="1008000" cy="297171"/>
            </a:xfrm>
            <a:prstGeom prst="leftArrow">
              <a:avLst/>
            </a:prstGeom>
            <a:solidFill>
              <a:srgbClr val="7BE0FF"/>
            </a:solidFill>
            <a:scene3d>
              <a:camera prst="isometricOffAxis2Right">
                <a:rot lat="1080000" lon="17760000" rev="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sz="1200" b="1" dirty="0" smtClean="0">
                  <a:solidFill>
                    <a:srgbClr val="000000"/>
                  </a:solidFill>
                </a:rPr>
                <a:t>Trigger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110" name="Pfeil nach links 38"/>
            <p:cNvSpPr/>
            <p:nvPr/>
          </p:nvSpPr>
          <p:spPr>
            <a:xfrm flipH="1">
              <a:off x="7186771" y="4935754"/>
              <a:ext cx="1006643" cy="303776"/>
            </a:xfrm>
            <a:prstGeom prst="leftArrow">
              <a:avLst/>
            </a:prstGeom>
            <a:solidFill>
              <a:srgbClr val="7BE0FF"/>
            </a:solidFill>
            <a:scene3d>
              <a:camera prst="isometricOffAxis2Right">
                <a:rot lat="1080000" lon="17760000" rev="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buNone/>
              </a:pPr>
              <a:r>
                <a:rPr lang="en-US" sz="1200" b="1" dirty="0" smtClean="0">
                  <a:solidFill>
                    <a:schemeClr val="tx1"/>
                  </a:solidFill>
                </a:rPr>
                <a:t>Interlock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11" name="Pfeil nach links 40"/>
            <p:cNvSpPr/>
            <p:nvPr/>
          </p:nvSpPr>
          <p:spPr>
            <a:xfrm>
              <a:off x="7149003" y="4114399"/>
              <a:ext cx="1008000" cy="297171"/>
            </a:xfrm>
            <a:prstGeom prst="leftArrow">
              <a:avLst/>
            </a:prstGeom>
            <a:solidFill>
              <a:srgbClr val="F4C2FF"/>
            </a:solidFill>
            <a:ln>
              <a:solidFill>
                <a:srgbClr val="E47BFF"/>
              </a:solidFill>
            </a:ln>
            <a:effectLst>
              <a:outerShdw blurRad="40000" dist="23000" dir="5400000" rotWithShape="0">
                <a:srgbClr val="F3A5FF">
                  <a:alpha val="35000"/>
                </a:srgbClr>
              </a:outerShdw>
            </a:effectLst>
            <a:scene3d>
              <a:camera prst="isometricOffAxis2Right">
                <a:rot lat="1080000" lon="17760000" rev="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sz="1200" b="1" dirty="0" smtClean="0">
                  <a:solidFill>
                    <a:srgbClr val="000000"/>
                  </a:solidFill>
                </a:rPr>
                <a:t>Clock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112" name="Pfeil nach links 41"/>
            <p:cNvSpPr/>
            <p:nvPr/>
          </p:nvSpPr>
          <p:spPr>
            <a:xfrm>
              <a:off x="5621200" y="4114399"/>
              <a:ext cx="1008000" cy="297171"/>
            </a:xfrm>
            <a:prstGeom prst="leftArrow">
              <a:avLst/>
            </a:prstGeom>
            <a:solidFill>
              <a:srgbClr val="F4C2FF"/>
            </a:solidFill>
            <a:ln>
              <a:solidFill>
                <a:srgbClr val="E47BFF"/>
              </a:solidFill>
            </a:ln>
            <a:effectLst>
              <a:outerShdw blurRad="40000" dist="23000" dir="5400000" rotWithShape="0">
                <a:srgbClr val="F3A5FF">
                  <a:alpha val="35000"/>
                </a:srgbClr>
              </a:outerShdw>
            </a:effectLst>
            <a:scene3d>
              <a:camera prst="isometricOffAxis2Right">
                <a:rot lat="1080000" lon="17760000" rev="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sz="1200" b="1" dirty="0" smtClean="0">
                  <a:solidFill>
                    <a:srgbClr val="000000"/>
                  </a:solidFill>
                </a:rPr>
                <a:t>Clock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113" name="Gerade Verbindung 50"/>
            <p:cNvCxnSpPr/>
            <p:nvPr/>
          </p:nvCxnSpPr>
          <p:spPr>
            <a:xfrm rot="10800000" flipV="1">
              <a:off x="6361462" y="4016744"/>
              <a:ext cx="226658" cy="131610"/>
            </a:xfrm>
            <a:prstGeom prst="line">
              <a:avLst/>
            </a:prstGeom>
            <a:ln>
              <a:solidFill>
                <a:srgbClr val="B64A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Gerade Verbindung 54"/>
            <p:cNvCxnSpPr/>
            <p:nvPr/>
          </p:nvCxnSpPr>
          <p:spPr>
            <a:xfrm rot="10800000" flipV="1">
              <a:off x="6021800" y="4453762"/>
              <a:ext cx="198967" cy="81823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Gerade Verbindung 54"/>
            <p:cNvCxnSpPr/>
            <p:nvPr/>
          </p:nvCxnSpPr>
          <p:spPr>
            <a:xfrm rot="10800000" flipV="1">
              <a:off x="7581591" y="4409916"/>
              <a:ext cx="198967" cy="81823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Pfeil nach links 51"/>
            <p:cNvSpPr/>
            <p:nvPr/>
          </p:nvSpPr>
          <p:spPr>
            <a:xfrm>
              <a:off x="5645164" y="4923633"/>
              <a:ext cx="1008000" cy="297171"/>
            </a:xfrm>
            <a:prstGeom prst="leftArrow">
              <a:avLst/>
            </a:prstGeom>
            <a:solidFill>
              <a:srgbClr val="7BE0FF"/>
            </a:solidFill>
            <a:scene3d>
              <a:camera prst="isometricOffAxis2Right">
                <a:rot lat="1080000" lon="17760000" rev="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buNone/>
              </a:pPr>
              <a:r>
                <a:rPr lang="en-US" sz="1200" b="1" dirty="0" smtClean="0">
                  <a:solidFill>
                    <a:srgbClr val="000000"/>
                  </a:solidFill>
                </a:rPr>
                <a:t>Interlock</a:t>
              </a:r>
            </a:p>
          </p:txBody>
        </p:sp>
        <p:sp>
          <p:nvSpPr>
            <p:cNvPr id="117" name="Textfeld 55"/>
            <p:cNvSpPr txBox="1"/>
            <p:nvPr/>
          </p:nvSpPr>
          <p:spPr>
            <a:xfrm>
              <a:off x="5022912" y="1168266"/>
              <a:ext cx="107244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b="1" dirty="0" smtClean="0"/>
                <a:t>Machine</a:t>
              </a:r>
            </a:p>
            <a:p>
              <a:pPr>
                <a:buNone/>
              </a:pPr>
              <a:r>
                <a:rPr lang="en-US" sz="1400" b="1" dirty="0" smtClean="0"/>
                <a:t>Protection</a:t>
              </a:r>
            </a:p>
            <a:p>
              <a:pPr>
                <a:buNone/>
              </a:pPr>
              <a:r>
                <a:rPr lang="en-US" sz="1400" b="1" dirty="0" smtClean="0"/>
                <a:t>System</a:t>
              </a:r>
              <a:endParaRPr lang="en-US" sz="1400" b="1" dirty="0"/>
            </a:p>
          </p:txBody>
        </p:sp>
        <p:sp>
          <p:nvSpPr>
            <p:cNvPr id="118" name="Textfeld 56"/>
            <p:cNvSpPr txBox="1"/>
            <p:nvPr/>
          </p:nvSpPr>
          <p:spPr>
            <a:xfrm>
              <a:off x="6505003" y="977775"/>
              <a:ext cx="1043876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b="1" dirty="0" smtClean="0"/>
                <a:t>ADC</a:t>
              </a:r>
            </a:p>
            <a:p>
              <a:pPr>
                <a:buNone/>
              </a:pPr>
              <a:r>
                <a:rPr lang="en-US" sz="1400" b="1" dirty="0" err="1" smtClean="0"/>
                <a:t>Digi</a:t>
              </a:r>
              <a:r>
                <a:rPr lang="en-US" sz="1400" b="1" dirty="0" smtClean="0"/>
                <a:t>. IO</a:t>
              </a:r>
            </a:p>
            <a:p>
              <a:pPr>
                <a:buNone/>
              </a:pPr>
              <a:r>
                <a:rPr lang="en-US" sz="1400" b="1" dirty="0" smtClean="0"/>
                <a:t>Controller</a:t>
              </a:r>
            </a:p>
            <a:p>
              <a:pPr>
                <a:buNone/>
              </a:pPr>
              <a:r>
                <a:rPr lang="en-US" sz="1400" b="1" dirty="0" smtClean="0"/>
                <a:t>….</a:t>
              </a:r>
              <a:endParaRPr lang="en-US" sz="1400" b="1" dirty="0"/>
            </a:p>
          </p:txBody>
        </p:sp>
      </p:grpSp>
      <p:cxnSp>
        <p:nvCxnSpPr>
          <p:cNvPr id="119" name="Straight Connector 118"/>
          <p:cNvCxnSpPr/>
          <p:nvPr/>
        </p:nvCxnSpPr>
        <p:spPr bwMode="auto">
          <a:xfrm>
            <a:off x="571500" y="1152071"/>
            <a:ext cx="55245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0" name="TextBox 119"/>
          <p:cNvSpPr txBox="1"/>
          <p:nvPr/>
        </p:nvSpPr>
        <p:spPr>
          <a:xfrm>
            <a:off x="2757714" y="879929"/>
            <a:ext cx="1433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>
                <a:solidFill>
                  <a:srgbClr val="FF00FF"/>
                </a:solidFill>
              </a:rPr>
              <a:t>Common modules</a:t>
            </a:r>
            <a:endParaRPr lang="en-US" sz="1200" dirty="0">
              <a:solidFill>
                <a:srgbClr val="FF00FF"/>
              </a:solidFill>
            </a:endParaRPr>
          </a:p>
        </p:txBody>
      </p:sp>
      <p:cxnSp>
        <p:nvCxnSpPr>
          <p:cNvPr id="121" name="Straight Connector 120"/>
          <p:cNvCxnSpPr/>
          <p:nvPr/>
        </p:nvCxnSpPr>
        <p:spPr bwMode="auto">
          <a:xfrm>
            <a:off x="6431643" y="1150257"/>
            <a:ext cx="1342571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2" name="TextBox 121"/>
          <p:cNvSpPr txBox="1"/>
          <p:nvPr/>
        </p:nvSpPr>
        <p:spPr>
          <a:xfrm>
            <a:off x="6502400" y="878114"/>
            <a:ext cx="15747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>
                <a:solidFill>
                  <a:srgbClr val="0000FF"/>
                </a:solidFill>
              </a:rPr>
              <a:t>Application modules</a:t>
            </a:r>
            <a:endParaRPr lang="en-US" sz="1200" dirty="0">
              <a:solidFill>
                <a:srgbClr val="0000FF"/>
              </a:solidFill>
            </a:endParaRPr>
          </a:p>
        </p:txBody>
      </p:sp>
      <p:cxnSp>
        <p:nvCxnSpPr>
          <p:cNvPr id="123" name="Straight Connector 122"/>
          <p:cNvCxnSpPr/>
          <p:nvPr/>
        </p:nvCxnSpPr>
        <p:spPr bwMode="auto">
          <a:xfrm>
            <a:off x="7774214" y="1148442"/>
            <a:ext cx="95068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4" name="Abgerundetes Rechteck 66"/>
          <p:cNvSpPr/>
          <p:nvPr/>
        </p:nvSpPr>
        <p:spPr bwMode="auto">
          <a:xfrm>
            <a:off x="7700433" y="1301590"/>
            <a:ext cx="1252286" cy="1159599"/>
          </a:xfrm>
          <a:prstGeom prst="round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lIns="36000" tIns="45720" rIns="36000" bIns="45720" numCol="1" rtlCol="0" anchor="t" anchorCtr="0" compatLnSpc="1">
            <a:prstTxWarp prst="textNoShape">
              <a:avLst/>
            </a:prstTxWarp>
          </a:bodyPr>
          <a:lstStyle/>
          <a:p>
            <a:pPr marL="88900" marR="0" indent="-88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6600"/>
              </a:buClr>
              <a:buSzTx/>
              <a:buFont typeface="Arial"/>
              <a:buChar char="•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LLRF</a:t>
            </a:r>
          </a:p>
          <a:p>
            <a:pPr marL="88900" marR="0" indent="-88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6600"/>
              </a:buClr>
              <a:buSzTx/>
              <a:buFont typeface="Arial"/>
              <a:buChar char="•"/>
              <a:tabLst/>
            </a:pPr>
            <a:r>
              <a:rPr lang="en-US" sz="1200" dirty="0" smtClean="0">
                <a:solidFill>
                  <a:srgbClr val="000000"/>
                </a:solidFill>
              </a:rPr>
              <a:t>Diagnostics</a:t>
            </a:r>
          </a:p>
          <a:p>
            <a:pPr marL="88900" marR="0" indent="-88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6600"/>
              </a:buClr>
              <a:buSzTx/>
              <a:buFont typeface="Arial"/>
              <a:buChar char="•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Cpl. Interlocks</a:t>
            </a:r>
          </a:p>
          <a:p>
            <a:pPr marL="88900" marR="0" indent="-88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6600"/>
              </a:buClr>
              <a:buSzTx/>
              <a:buFont typeface="Arial"/>
              <a:buChar char="•"/>
              <a:tabLst/>
            </a:pPr>
            <a:r>
              <a:rPr lang="en-US" sz="1200" dirty="0" smtClean="0">
                <a:solidFill>
                  <a:srgbClr val="000000"/>
                </a:solidFill>
              </a:rPr>
              <a:t>Laser</a:t>
            </a:r>
          </a:p>
          <a:p>
            <a:pPr marL="88900" marR="0" indent="-88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6600"/>
              </a:buClr>
              <a:buSzTx/>
              <a:buFont typeface="Arial"/>
              <a:buChar char="•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…</a:t>
            </a:r>
          </a:p>
        </p:txBody>
      </p:sp>
      <p:pic>
        <p:nvPicPr>
          <p:cNvPr id="125" name="Picture 3" descr="PICMGlogo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5632" y="5702481"/>
            <a:ext cx="753085" cy="7321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 System: Synchronization of all Subsystems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AD15DC-7089-D744-9587-37925FA6B751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Kay Rehlich, DESY                          June 6  2016, Real Time Conference</a:t>
            </a:r>
            <a:endParaRPr lang="en-US" dirty="0"/>
          </a:p>
        </p:txBody>
      </p:sp>
      <p:pic>
        <p:nvPicPr>
          <p:cNvPr id="7" name="image3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5416" y="701987"/>
            <a:ext cx="4769631" cy="3953495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Shape 293"/>
          <p:cNvSpPr/>
          <p:nvPr/>
        </p:nvSpPr>
        <p:spPr>
          <a:xfrm rot="16200000">
            <a:off x="7565476" y="2979995"/>
            <a:ext cx="583568" cy="392349"/>
          </a:xfrm>
          <a:prstGeom prst="rect">
            <a:avLst/>
          </a:prstGeom>
          <a:solidFill>
            <a:srgbClr val="CBCBCB">
              <a:alpha val="75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algn="ctr">
              <a:buNone/>
              <a:defRPr sz="700" b="1"/>
            </a:pPr>
            <a:r>
              <a:rPr sz="1200" dirty="0"/>
              <a:t>RJ45</a:t>
            </a:r>
          </a:p>
          <a:p>
            <a:pPr algn="ctr">
              <a:buNone/>
              <a:defRPr sz="700" b="1"/>
            </a:pPr>
            <a:r>
              <a:rPr sz="1200" dirty="0"/>
              <a:t>LVDS</a:t>
            </a:r>
          </a:p>
        </p:txBody>
      </p:sp>
      <p:sp>
        <p:nvSpPr>
          <p:cNvPr id="26" name="Shape 311"/>
          <p:cNvSpPr/>
          <p:nvPr/>
        </p:nvSpPr>
        <p:spPr>
          <a:xfrm>
            <a:off x="4156162" y="4834084"/>
            <a:ext cx="3979868" cy="10297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defTabSz="584200"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1800" b="1" smtClean="0">
                <a:latin typeface="+mn-lt"/>
              </a:rPr>
              <a:t>x2timer / </a:t>
            </a:r>
          </a:p>
          <a:p>
            <a:pPr defTabSz="584200"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1800" b="1" smtClean="0">
                <a:latin typeface="+mn-lt"/>
              </a:rPr>
              <a:t>NAMC-psTimer</a:t>
            </a:r>
          </a:p>
          <a:p>
            <a:pPr defTabSz="584200"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sz="1800" b="1" smtClean="0">
                <a:latin typeface="+mn-lt"/>
              </a:rPr>
              <a:t>receiver / transmitter / repeater</a:t>
            </a:r>
            <a:endParaRPr lang="en-US" sz="1800" b="1">
              <a:latin typeface="+mn-lt"/>
            </a:endParaRPr>
          </a:p>
        </p:txBody>
      </p:sp>
      <p:pic>
        <p:nvPicPr>
          <p:cNvPr id="27" name="Bild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2555" y="5191147"/>
            <a:ext cx="957262" cy="117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3" name="Gruppierung 32"/>
          <p:cNvGrpSpPr/>
          <p:nvPr/>
        </p:nvGrpSpPr>
        <p:grpSpPr>
          <a:xfrm>
            <a:off x="1414513" y="1151421"/>
            <a:ext cx="4222889" cy="1790210"/>
            <a:chOff x="1414513" y="1151421"/>
            <a:chExt cx="4222889" cy="1790210"/>
          </a:xfrm>
        </p:grpSpPr>
        <p:pic>
          <p:nvPicPr>
            <p:cNvPr id="29" name="Picture 10" descr="transmitterPiggyback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89840" y="1151421"/>
              <a:ext cx="1749949" cy="1000971"/>
            </a:xfrm>
            <a:prstGeom prst="rect">
              <a:avLst/>
            </a:prstGeom>
          </p:spPr>
        </p:pic>
        <p:sp>
          <p:nvSpPr>
            <p:cNvPr id="30" name="TextBox 11"/>
            <p:cNvSpPr txBox="1"/>
            <p:nvPr/>
          </p:nvSpPr>
          <p:spPr>
            <a:xfrm>
              <a:off x="1414513" y="2202967"/>
              <a:ext cx="223018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 dirty="0" smtClean="0"/>
                <a:t>Transmitter Piggyback with 3 channels of</a:t>
              </a:r>
              <a:br>
                <a:rPr lang="en-US" sz="1400" dirty="0" smtClean="0"/>
              </a:br>
              <a:r>
                <a:rPr lang="en-US" sz="1400" dirty="0" smtClean="0"/>
                <a:t>link drift compensation</a:t>
              </a:r>
              <a:endParaRPr lang="en-US" sz="1400" dirty="0"/>
            </a:p>
          </p:txBody>
        </p:sp>
        <p:sp>
          <p:nvSpPr>
            <p:cNvPr id="31" name="Pfeil nach rechts 30"/>
            <p:cNvSpPr/>
            <p:nvPr/>
          </p:nvSpPr>
          <p:spPr bwMode="auto">
            <a:xfrm>
              <a:off x="3293647" y="1383473"/>
              <a:ext cx="2343755" cy="557519"/>
            </a:xfrm>
            <a:prstGeom prst="rightArrow">
              <a:avLst/>
            </a:prstGeom>
            <a:solidFill>
              <a:schemeClr val="bg1">
                <a:lumMod val="50000"/>
                <a:alpha val="85000"/>
              </a:schemeClr>
            </a:solidFill>
            <a:ln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32" name="Shape 293"/>
          <p:cNvSpPr/>
          <p:nvPr/>
        </p:nvSpPr>
        <p:spPr>
          <a:xfrm rot="16200000">
            <a:off x="8233426" y="1531407"/>
            <a:ext cx="832759" cy="392349"/>
          </a:xfrm>
          <a:prstGeom prst="rect">
            <a:avLst/>
          </a:prstGeom>
          <a:solidFill>
            <a:srgbClr val="CBCBCB">
              <a:alpha val="75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algn="ctr">
              <a:buNone/>
              <a:defRPr sz="700" b="1"/>
            </a:pPr>
            <a:r>
              <a:rPr lang="de-DE" sz="1200" dirty="0" smtClean="0"/>
              <a:t>Fiber IO</a:t>
            </a:r>
            <a:endParaRPr sz="1200" dirty="0"/>
          </a:p>
        </p:txBody>
      </p:sp>
    </p:spTree>
    <p:extLst>
      <p:ext uri="{BB962C8B-B14F-4D97-AF65-F5344CB8AC3E}">
        <p14:creationId xmlns:p14="http://schemas.microsoft.com/office/powerpoint/2010/main" val="2815823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 System: Versatile IO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AD15DC-7089-D744-9587-37925FA6B751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Kay Rehlich, DESY                          June 6  2016, Real Time Conference</a:t>
            </a:r>
            <a:endParaRPr lang="en-US" dirty="0"/>
          </a:p>
        </p:txBody>
      </p:sp>
      <p:pic>
        <p:nvPicPr>
          <p:cNvPr id="7" name="image3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4192" y="701988"/>
            <a:ext cx="2440855" cy="2023198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Shape 293"/>
          <p:cNvSpPr/>
          <p:nvPr/>
        </p:nvSpPr>
        <p:spPr>
          <a:xfrm rot="16200000">
            <a:off x="8027596" y="1868340"/>
            <a:ext cx="583568" cy="261691"/>
          </a:xfrm>
          <a:prstGeom prst="rect">
            <a:avLst/>
          </a:prstGeom>
          <a:solidFill>
            <a:srgbClr val="CBCBCB">
              <a:alpha val="75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 algn="ctr">
              <a:buNone/>
              <a:defRPr sz="700" b="1"/>
            </a:pPr>
            <a:r>
              <a:rPr dirty="0"/>
              <a:t>RJ45</a:t>
            </a:r>
          </a:p>
          <a:p>
            <a:pPr algn="ctr">
              <a:buNone/>
              <a:defRPr sz="700" b="1"/>
            </a:pPr>
            <a:r>
              <a:rPr dirty="0"/>
              <a:t>LVDS</a:t>
            </a:r>
          </a:p>
        </p:txBody>
      </p:sp>
      <p:sp>
        <p:nvSpPr>
          <p:cNvPr id="14" name="Shape 299"/>
          <p:cNvSpPr/>
          <p:nvPr/>
        </p:nvSpPr>
        <p:spPr>
          <a:xfrm>
            <a:off x="5751325" y="1723087"/>
            <a:ext cx="83639" cy="866333"/>
          </a:xfrm>
          <a:prstGeom prst="rect">
            <a:avLst/>
          </a:prstGeom>
          <a:solidFill>
            <a:srgbClr val="59C6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3600">
                <a:solidFill>
                  <a:schemeClr val="accent3">
                    <a:lumOff val="44000"/>
                  </a:schemeClr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15" name="Shape 300"/>
          <p:cNvSpPr/>
          <p:nvPr/>
        </p:nvSpPr>
        <p:spPr>
          <a:xfrm>
            <a:off x="6164051" y="1723087"/>
            <a:ext cx="83639" cy="866333"/>
          </a:xfrm>
          <a:prstGeom prst="rect">
            <a:avLst/>
          </a:prstGeom>
          <a:solidFill>
            <a:srgbClr val="59C6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3600">
                <a:solidFill>
                  <a:schemeClr val="accent3">
                    <a:lumOff val="44000"/>
                  </a:schemeClr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16" name="Shape 301"/>
          <p:cNvSpPr/>
          <p:nvPr/>
        </p:nvSpPr>
        <p:spPr>
          <a:xfrm rot="16200000">
            <a:off x="5456776" y="1792814"/>
            <a:ext cx="1042275" cy="6623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/>
          <a:lstStyle/>
          <a:p>
            <a:pPr defTabSz="584200">
              <a:buNone/>
              <a:defRPr sz="12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de-DE" sz="1000" dirty="0" smtClean="0"/>
              <a:t>Optional</a:t>
            </a:r>
            <a:r>
              <a:rPr lang="de-DE" dirty="0" smtClean="0"/>
              <a:t> </a:t>
            </a:r>
            <a:r>
              <a:rPr b="1" dirty="0" smtClean="0"/>
              <a:t>RTM</a:t>
            </a:r>
            <a:endParaRPr b="1" dirty="0"/>
          </a:p>
          <a:p>
            <a:pPr defTabSz="584200">
              <a:buNone/>
              <a:defRPr sz="12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dirty="0"/>
              <a:t>backplane</a:t>
            </a:r>
          </a:p>
          <a:p>
            <a:pPr defTabSz="584200">
              <a:buNone/>
              <a:defRPr sz="12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b="1" dirty="0"/>
              <a:t>AMC</a:t>
            </a:r>
          </a:p>
        </p:txBody>
      </p:sp>
      <p:sp>
        <p:nvSpPr>
          <p:cNvPr id="18" name="Shape 303"/>
          <p:cNvSpPr/>
          <p:nvPr/>
        </p:nvSpPr>
        <p:spPr>
          <a:xfrm flipH="1">
            <a:off x="6236842" y="1888572"/>
            <a:ext cx="261691" cy="221227"/>
          </a:xfrm>
          <a:prstGeom prst="rightArrow">
            <a:avLst>
              <a:gd name="adj1" fmla="val 24897"/>
              <a:gd name="adj2" fmla="val 73754"/>
            </a:avLst>
          </a:prstGeom>
          <a:solidFill>
            <a:srgbClr val="8FBFF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3600">
                <a:solidFill>
                  <a:schemeClr val="accent3">
                    <a:lumOff val="44000"/>
                  </a:schemeClr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pic>
        <p:nvPicPr>
          <p:cNvPr id="6" name="IMG_119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20803" y="4617469"/>
            <a:ext cx="2648678" cy="1839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Foto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414219" y="662245"/>
            <a:ext cx="2648677" cy="206524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G_1191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001059" y="2594176"/>
            <a:ext cx="2748658" cy="2108120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Shape 296"/>
          <p:cNvSpPr/>
          <p:nvPr/>
        </p:nvSpPr>
        <p:spPr>
          <a:xfrm>
            <a:off x="319852" y="740933"/>
            <a:ext cx="3023116" cy="13575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algn="r" defTabSz="584200"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1200" b="1" dirty="0">
                <a:latin typeface="+mn-lt"/>
              </a:rPr>
              <a:t>9 Lemo outputs (50 Ohm):</a:t>
            </a:r>
          </a:p>
          <a:p>
            <a:pPr algn="r" defTabSz="584200">
              <a:buSzPct val="75000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1200" b="1" dirty="0">
                <a:latin typeface="+mn-lt"/>
              </a:rPr>
              <a:t>Triggers, Clocks, Data</a:t>
            </a:r>
          </a:p>
          <a:p>
            <a:pPr algn="r" defTabSz="584200">
              <a:buSzPct val="75000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1200" b="1" dirty="0">
                <a:latin typeface="+mn-lt"/>
              </a:rPr>
              <a:t>3 channels with 5ps resolution</a:t>
            </a:r>
          </a:p>
        </p:txBody>
      </p:sp>
      <p:sp>
        <p:nvSpPr>
          <p:cNvPr id="12" name="Shape 297"/>
          <p:cNvSpPr/>
          <p:nvPr/>
        </p:nvSpPr>
        <p:spPr>
          <a:xfrm>
            <a:off x="1281395" y="3312460"/>
            <a:ext cx="2856348" cy="10297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algn="r" defTabSz="584200"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1200" b="1" dirty="0">
                <a:latin typeface="+mn-lt"/>
              </a:rPr>
              <a:t>9 SFP outputs:</a:t>
            </a:r>
          </a:p>
          <a:p>
            <a:pPr algn="r" defTabSz="584200">
              <a:buSzPct val="75000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1200" b="1" dirty="0">
                <a:latin typeface="+mn-lt"/>
              </a:rPr>
              <a:t>with length compensated fiber links</a:t>
            </a:r>
          </a:p>
        </p:txBody>
      </p:sp>
      <p:sp>
        <p:nvSpPr>
          <p:cNvPr id="13" name="Shape 298"/>
          <p:cNvSpPr/>
          <p:nvPr/>
        </p:nvSpPr>
        <p:spPr>
          <a:xfrm>
            <a:off x="2313246" y="4927217"/>
            <a:ext cx="2573121" cy="12586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algn="r" defTabSz="584200"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1200" b="1" dirty="0">
                <a:latin typeface="+mn-lt"/>
              </a:rPr>
              <a:t>9 Fiber outputs (ST):</a:t>
            </a:r>
          </a:p>
          <a:p>
            <a:pPr algn="r" defTabSz="584200">
              <a:buSzPct val="75000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1200" b="1" dirty="0">
                <a:latin typeface="+mn-lt"/>
              </a:rPr>
              <a:t>Triggers, Clocks, Data</a:t>
            </a:r>
          </a:p>
          <a:p>
            <a:pPr algn="r" defTabSz="584200">
              <a:buSzPct val="75000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1200" b="1" dirty="0">
                <a:latin typeface="+mn-lt"/>
              </a:rPr>
              <a:t>used for modulators</a:t>
            </a:r>
          </a:p>
        </p:txBody>
      </p:sp>
      <p:sp>
        <p:nvSpPr>
          <p:cNvPr id="17" name="Shape 302"/>
          <p:cNvSpPr/>
          <p:nvPr/>
        </p:nvSpPr>
        <p:spPr>
          <a:xfrm>
            <a:off x="5469833" y="1888572"/>
            <a:ext cx="261691" cy="221227"/>
          </a:xfrm>
          <a:prstGeom prst="rightArrow">
            <a:avLst>
              <a:gd name="adj1" fmla="val 24897"/>
              <a:gd name="adj2" fmla="val 73754"/>
            </a:avLst>
          </a:prstGeom>
          <a:solidFill>
            <a:srgbClr val="8FBFF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3600">
                <a:solidFill>
                  <a:schemeClr val="accent3">
                    <a:lumOff val="44000"/>
                  </a:schemeClr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19" name="Shape 304"/>
          <p:cNvSpPr/>
          <p:nvPr/>
        </p:nvSpPr>
        <p:spPr>
          <a:xfrm>
            <a:off x="1782914" y="1987167"/>
            <a:ext cx="1869572" cy="2854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069" extrusionOk="0">
                <a:moveTo>
                  <a:pt x="21600" y="5630"/>
                </a:moveTo>
                <a:cubicBezTo>
                  <a:pt x="21008" y="5638"/>
                  <a:pt x="20416" y="5890"/>
                  <a:pt x="19829" y="6386"/>
                </a:cubicBezTo>
                <a:cubicBezTo>
                  <a:pt x="19119" y="6985"/>
                  <a:pt x="18418" y="7938"/>
                  <a:pt x="17731" y="9236"/>
                </a:cubicBezTo>
                <a:cubicBezTo>
                  <a:pt x="17066" y="9521"/>
                  <a:pt x="16399" y="8938"/>
                  <a:pt x="15771" y="7523"/>
                </a:cubicBezTo>
                <a:cubicBezTo>
                  <a:pt x="15252" y="6354"/>
                  <a:pt x="14768" y="4636"/>
                  <a:pt x="14338" y="2439"/>
                </a:cubicBezTo>
                <a:cubicBezTo>
                  <a:pt x="13631" y="537"/>
                  <a:pt x="12864" y="-271"/>
                  <a:pt x="12099" y="80"/>
                </a:cubicBezTo>
                <a:cubicBezTo>
                  <a:pt x="11154" y="513"/>
                  <a:pt x="10248" y="2691"/>
                  <a:pt x="9493" y="6349"/>
                </a:cubicBezTo>
                <a:cubicBezTo>
                  <a:pt x="8942" y="10758"/>
                  <a:pt x="8249" y="14353"/>
                  <a:pt x="7460" y="16888"/>
                </a:cubicBezTo>
                <a:cubicBezTo>
                  <a:pt x="6521" y="19903"/>
                  <a:pt x="5477" y="21329"/>
                  <a:pt x="4428" y="21029"/>
                </a:cubicBezTo>
                <a:cubicBezTo>
                  <a:pt x="3883" y="21117"/>
                  <a:pt x="3339" y="20975"/>
                  <a:pt x="2797" y="20602"/>
                </a:cubicBezTo>
                <a:cubicBezTo>
                  <a:pt x="1843" y="19945"/>
                  <a:pt x="904" y="18579"/>
                  <a:pt x="0" y="16532"/>
                </a:cubicBezTo>
              </a:path>
            </a:pathLst>
          </a:custGeom>
          <a:ln w="25400">
            <a:solidFill>
              <a:schemeClr val="accent1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endParaRPr/>
          </a:p>
        </p:txBody>
      </p:sp>
      <p:pic>
        <p:nvPicPr>
          <p:cNvPr id="24" name="IMG_0003-filtered.jpe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48326" y="1640697"/>
            <a:ext cx="795002" cy="1177780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Shape 310"/>
          <p:cNvSpPr/>
          <p:nvPr/>
        </p:nvSpPr>
        <p:spPr>
          <a:xfrm>
            <a:off x="2581226" y="2024126"/>
            <a:ext cx="65658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/>
            </a:lvl1pPr>
          </a:lstStyle>
          <a:p>
            <a:pPr>
              <a:buNone/>
            </a:pPr>
            <a:r>
              <a:rPr dirty="0"/>
              <a:t>&gt; 100 m</a:t>
            </a:r>
          </a:p>
        </p:txBody>
      </p:sp>
      <p:sp>
        <p:nvSpPr>
          <p:cNvPr id="26" name="Shape 311"/>
          <p:cNvSpPr/>
          <p:nvPr/>
        </p:nvSpPr>
        <p:spPr>
          <a:xfrm>
            <a:off x="7047137" y="2542061"/>
            <a:ext cx="1971819" cy="10297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defTabSz="584200"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1400" b="1" dirty="0">
                <a:latin typeface="+mn-lt"/>
              </a:rPr>
              <a:t>x2timer / </a:t>
            </a:r>
          </a:p>
          <a:p>
            <a:pPr defTabSz="584200"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1400" b="1" dirty="0">
                <a:latin typeface="+mn-lt"/>
              </a:rPr>
              <a:t>NAMC-psTimer</a:t>
            </a:r>
          </a:p>
          <a:p>
            <a:pPr defTabSz="584200"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1400" b="1" dirty="0">
                <a:latin typeface="+mn-lt"/>
              </a:rPr>
              <a:t>receiver </a:t>
            </a:r>
            <a:r>
              <a:rPr sz="1400" b="1" dirty="0" smtClean="0">
                <a:latin typeface="+mn-lt"/>
              </a:rPr>
              <a:t>/</a:t>
            </a:r>
            <a:r>
              <a:rPr lang="de-DE" sz="1400" b="1" dirty="0" smtClean="0">
                <a:latin typeface="+mn-lt"/>
              </a:rPr>
              <a:t> </a:t>
            </a:r>
            <a:r>
              <a:rPr sz="1400" b="1" dirty="0" smtClean="0">
                <a:latin typeface="+mn-lt"/>
              </a:rPr>
              <a:t>transmitter</a:t>
            </a:r>
            <a:endParaRPr sz="1400" b="1" dirty="0">
              <a:latin typeface="+mn-lt"/>
            </a:endParaRPr>
          </a:p>
        </p:txBody>
      </p:sp>
      <p:pic>
        <p:nvPicPr>
          <p:cNvPr id="27" name="Bild 5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2555" y="5191147"/>
            <a:ext cx="957262" cy="117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15823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 System: Principle of Operation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7474" y="737927"/>
            <a:ext cx="8890311" cy="5612438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Distributes: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Triggers, gates, clocks (10ns … 5ps resolution)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B</a:t>
            </a:r>
            <a:r>
              <a:rPr lang="en-US" dirty="0" smtClean="0">
                <a:solidFill>
                  <a:srgbClr val="000000"/>
                </a:solidFill>
              </a:rPr>
              <a:t>unch information (charge, destination,…), unique ID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Link drift compensation: 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			Jitter ~10ps </a:t>
            </a:r>
            <a:r>
              <a:rPr lang="en-US" dirty="0">
                <a:solidFill>
                  <a:srgbClr val="000000"/>
                </a:solidFill>
              </a:rPr>
              <a:t>RMS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AD15DC-7089-D744-9587-37925FA6B751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Kay Rehlich, DESY                          June 6  2016, Real Time Conference</a:t>
            </a:r>
            <a:endParaRPr lang="en-US" dirty="0"/>
          </a:p>
        </p:txBody>
      </p:sp>
      <p:sp>
        <p:nvSpPr>
          <p:cNvPr id="6" name="Rechteck 5"/>
          <p:cNvSpPr/>
          <p:nvPr/>
        </p:nvSpPr>
        <p:spPr bwMode="auto">
          <a:xfrm>
            <a:off x="1541413" y="2511878"/>
            <a:ext cx="2453235" cy="129181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None/>
              <a:tabLst/>
            </a:pPr>
            <a:endParaRPr kumimoji="0" lang="de-DE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hteck 6"/>
          <p:cNvSpPr/>
          <p:nvPr/>
        </p:nvSpPr>
        <p:spPr bwMode="auto">
          <a:xfrm>
            <a:off x="5927273" y="2512300"/>
            <a:ext cx="2453235" cy="129181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None/>
              <a:tabLst/>
            </a:pPr>
            <a:endParaRPr kumimoji="0" lang="de-DE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9" name="Gerade Verbindung mit Pfeil 8"/>
          <p:cNvCxnSpPr>
            <a:stCxn id="10" idx="6"/>
          </p:cNvCxnSpPr>
          <p:nvPr/>
        </p:nvCxnSpPr>
        <p:spPr bwMode="auto">
          <a:xfrm>
            <a:off x="741742" y="2834581"/>
            <a:ext cx="799671" cy="5706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Oval 9"/>
          <p:cNvSpPr>
            <a:spLocks noChangeAspect="1"/>
          </p:cNvSpPr>
          <p:nvPr/>
        </p:nvSpPr>
        <p:spPr bwMode="auto">
          <a:xfrm>
            <a:off x="134386" y="2530903"/>
            <a:ext cx="607356" cy="60735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None/>
              <a:tabLst/>
            </a:pPr>
            <a:r>
              <a: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∿∿∿∿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737955" y="2539786"/>
            <a:ext cx="843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de-DE" sz="1400" b="1" dirty="0" smtClean="0">
                <a:latin typeface="Arial" charset="0"/>
                <a:ea typeface="ＭＳ Ｐゴシック" charset="-128"/>
                <a:cs typeface="ＭＳ Ｐゴシック" charset="-128"/>
              </a:rPr>
              <a:t>1.3 GHz</a:t>
            </a:r>
            <a:endParaRPr lang="en-US" sz="1400" dirty="0"/>
          </a:p>
        </p:txBody>
      </p:sp>
      <p:cxnSp>
        <p:nvCxnSpPr>
          <p:cNvPr id="12" name="Gerade Verbindung mit Pfeil 8"/>
          <p:cNvCxnSpPr>
            <a:stCxn id="13" idx="6"/>
          </p:cNvCxnSpPr>
          <p:nvPr/>
        </p:nvCxnSpPr>
        <p:spPr bwMode="auto">
          <a:xfrm>
            <a:off x="748267" y="3553297"/>
            <a:ext cx="799671" cy="5706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Oval 12"/>
          <p:cNvSpPr>
            <a:spLocks noChangeAspect="1"/>
          </p:cNvSpPr>
          <p:nvPr/>
        </p:nvSpPr>
        <p:spPr bwMode="auto">
          <a:xfrm>
            <a:off x="140911" y="3249619"/>
            <a:ext cx="607356" cy="60735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None/>
              <a:tabLst/>
            </a:pPr>
            <a:r>
              <a: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∿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744480" y="3258502"/>
            <a:ext cx="6536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de-DE" sz="1400" b="1" dirty="0" smtClean="0">
                <a:latin typeface="Arial" charset="0"/>
                <a:ea typeface="ＭＳ Ｐゴシック" charset="-128"/>
                <a:cs typeface="ＭＳ Ｐゴシック" charset="-128"/>
              </a:rPr>
              <a:t>50 Hz</a:t>
            </a:r>
            <a:endParaRPr lang="en-US" sz="1400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1681852" y="2720033"/>
            <a:ext cx="643566" cy="89237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lIns="36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spcBef>
                <a:spcPts val="300"/>
              </a:spcBef>
              <a:buNone/>
            </a:pP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Clock</a:t>
            </a:r>
          </a:p>
          <a:p>
            <a:pPr>
              <a:spcBef>
                <a:spcPts val="300"/>
              </a:spcBef>
              <a:buNone/>
            </a:pP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Trigger</a:t>
            </a:r>
          </a:p>
          <a:p>
            <a:pPr>
              <a:spcBef>
                <a:spcPts val="300"/>
              </a:spcBef>
              <a:buNone/>
            </a:pP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Data</a:t>
            </a:r>
          </a:p>
          <a:p>
            <a:pPr>
              <a:spcBef>
                <a:spcPts val="300"/>
              </a:spcBef>
              <a:buNone/>
            </a:pP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Generation</a:t>
            </a:r>
            <a:endParaRPr lang="en-US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3106279" y="2711452"/>
            <a:ext cx="549176" cy="214514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175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Delay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3104223" y="3395846"/>
            <a:ext cx="549176" cy="214514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175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Delay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3011888" y="3044044"/>
            <a:ext cx="734612" cy="214514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175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Controller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2548521" y="3028932"/>
            <a:ext cx="240255" cy="240255"/>
          </a:xfrm>
          <a:prstGeom prst="ellipse">
            <a:avLst/>
          </a:prstGeom>
          <a:ln>
            <a:headEnd type="none" w="med" len="med"/>
            <a:tailEnd type="none" w="med" len="med"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None/>
              <a:tabLst/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22" name="Straight Connector 21"/>
          <p:cNvCxnSpPr>
            <a:stCxn id="20" idx="1"/>
            <a:endCxn id="20" idx="5"/>
          </p:cNvCxnSpPr>
          <p:nvPr/>
        </p:nvCxnSpPr>
        <p:spPr bwMode="auto">
          <a:xfrm>
            <a:off x="2583706" y="3064117"/>
            <a:ext cx="169885" cy="169885"/>
          </a:xfrm>
          <a:prstGeom prst="line">
            <a:avLst/>
          </a:prstGeom>
          <a:noFill/>
          <a:ln w="19050" cap="flat" cmpd="sng" algn="ctr">
            <a:solidFill>
              <a:srgbClr val="1E1C1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>
            <a:stCxn id="20" idx="3"/>
            <a:endCxn id="20" idx="7"/>
          </p:cNvCxnSpPr>
          <p:nvPr/>
        </p:nvCxnSpPr>
        <p:spPr bwMode="auto">
          <a:xfrm flipV="1">
            <a:off x="2583706" y="3064117"/>
            <a:ext cx="169885" cy="169885"/>
          </a:xfrm>
          <a:prstGeom prst="line">
            <a:avLst/>
          </a:prstGeom>
          <a:noFill/>
          <a:ln w="19050" cap="flat" cmpd="sng" algn="ctr">
            <a:solidFill>
              <a:srgbClr val="1E1C1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Elbow Connector 25"/>
          <p:cNvCxnSpPr>
            <a:stCxn id="18" idx="1"/>
            <a:endCxn id="20" idx="4"/>
          </p:cNvCxnSpPr>
          <p:nvPr/>
        </p:nvCxnSpPr>
        <p:spPr bwMode="auto">
          <a:xfrm rot="10800000">
            <a:off x="2668649" y="3269187"/>
            <a:ext cx="435574" cy="233916"/>
          </a:xfrm>
          <a:prstGeom prst="bentConnector2">
            <a:avLst/>
          </a:prstGeom>
          <a:noFill/>
          <a:ln w="28575" cap="flat" cmpd="sng" algn="ctr">
            <a:solidFill>
              <a:srgbClr val="1E1C1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endCxn id="17" idx="1"/>
          </p:cNvCxnSpPr>
          <p:nvPr/>
        </p:nvCxnSpPr>
        <p:spPr bwMode="auto">
          <a:xfrm flipV="1">
            <a:off x="2320925" y="2818709"/>
            <a:ext cx="785354" cy="7041"/>
          </a:xfrm>
          <a:prstGeom prst="straightConnector1">
            <a:avLst/>
          </a:prstGeom>
          <a:noFill/>
          <a:ln w="28575" cap="flat" cmpd="sng" algn="ctr">
            <a:solidFill>
              <a:srgbClr val="1E1C1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>
            <a:endCxn id="20" idx="0"/>
          </p:cNvCxnSpPr>
          <p:nvPr/>
        </p:nvCxnSpPr>
        <p:spPr bwMode="auto">
          <a:xfrm flipH="1">
            <a:off x="2668649" y="2816225"/>
            <a:ext cx="1526" cy="212707"/>
          </a:xfrm>
          <a:prstGeom prst="straightConnector1">
            <a:avLst/>
          </a:prstGeom>
          <a:noFill/>
          <a:ln w="28575" cap="flat" cmpd="sng" algn="ctr">
            <a:solidFill>
              <a:srgbClr val="1E1C1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>
            <a:stCxn id="20" idx="6"/>
            <a:endCxn id="19" idx="1"/>
          </p:cNvCxnSpPr>
          <p:nvPr/>
        </p:nvCxnSpPr>
        <p:spPr bwMode="auto">
          <a:xfrm>
            <a:off x="2788776" y="3149060"/>
            <a:ext cx="223112" cy="2241"/>
          </a:xfrm>
          <a:prstGeom prst="straightConnector1">
            <a:avLst/>
          </a:prstGeom>
          <a:noFill/>
          <a:ln w="28575" cap="flat" cmpd="sng" algn="ctr">
            <a:solidFill>
              <a:srgbClr val="1E1C1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Connector 36"/>
          <p:cNvCxnSpPr>
            <a:stCxn id="19" idx="0"/>
            <a:endCxn id="17" idx="2"/>
          </p:cNvCxnSpPr>
          <p:nvPr/>
        </p:nvCxnSpPr>
        <p:spPr bwMode="auto">
          <a:xfrm flipV="1">
            <a:off x="3379194" y="2925966"/>
            <a:ext cx="1673" cy="118078"/>
          </a:xfrm>
          <a:prstGeom prst="line">
            <a:avLst/>
          </a:prstGeom>
          <a:noFill/>
          <a:ln w="2857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>
            <a:stCxn id="18" idx="0"/>
            <a:endCxn id="19" idx="2"/>
          </p:cNvCxnSpPr>
          <p:nvPr/>
        </p:nvCxnSpPr>
        <p:spPr bwMode="auto">
          <a:xfrm flipV="1">
            <a:off x="3378811" y="3258558"/>
            <a:ext cx="383" cy="137288"/>
          </a:xfrm>
          <a:prstGeom prst="line">
            <a:avLst/>
          </a:prstGeom>
          <a:noFill/>
          <a:ln w="2857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83" name="Group 82"/>
          <p:cNvGrpSpPr/>
          <p:nvPr/>
        </p:nvGrpSpPr>
        <p:grpSpPr>
          <a:xfrm>
            <a:off x="4375805" y="2997855"/>
            <a:ext cx="1293424" cy="295384"/>
            <a:chOff x="4419600" y="3041650"/>
            <a:chExt cx="917575" cy="209550"/>
          </a:xfrm>
        </p:grpSpPr>
        <p:sp>
          <p:nvSpPr>
            <p:cNvPr id="48" name="Rectangle 47"/>
            <p:cNvSpPr/>
            <p:nvPr/>
          </p:nvSpPr>
          <p:spPr bwMode="auto">
            <a:xfrm>
              <a:off x="4460875" y="3041650"/>
              <a:ext cx="835025" cy="20955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47" name="Oval 46"/>
            <p:cNvSpPr/>
            <p:nvPr/>
          </p:nvSpPr>
          <p:spPr bwMode="auto">
            <a:xfrm>
              <a:off x="4419600" y="3044825"/>
              <a:ext cx="85725" cy="206375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5251450" y="3041650"/>
              <a:ext cx="85725" cy="206375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50" name="TextBox 49"/>
          <p:cNvSpPr txBox="1"/>
          <p:nvPr/>
        </p:nvSpPr>
        <p:spPr bwMode="auto">
          <a:xfrm>
            <a:off x="4397594" y="2492156"/>
            <a:ext cx="1112679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prstTxWarp prst="textNoShape">
              <a:avLst/>
            </a:prstTxWarp>
            <a:spAutoFit/>
          </a:bodyPr>
          <a:lstStyle/>
          <a:p>
            <a:pPr algn="ctr">
              <a:buFont typeface="Wingdings" pitchFamily="-1" charset="2"/>
              <a:buNone/>
            </a:pPr>
            <a:r>
              <a:rPr lang="en-US" sz="1400" dirty="0" smtClean="0"/>
              <a:t>Fiber Cable</a:t>
            </a:r>
          </a:p>
          <a:p>
            <a:pPr algn="ctr">
              <a:buFont typeface="Wingdings" pitchFamily="-1" charset="2"/>
              <a:buNone/>
            </a:pPr>
            <a:r>
              <a:rPr lang="en-US" sz="1400" dirty="0" smtClean="0"/>
              <a:t>4 km</a:t>
            </a:r>
            <a:endParaRPr lang="en-US" sz="1400" dirty="0"/>
          </a:p>
        </p:txBody>
      </p:sp>
      <p:cxnSp>
        <p:nvCxnSpPr>
          <p:cNvPr id="55" name="Elbow Connector 54"/>
          <p:cNvCxnSpPr>
            <a:stCxn id="17" idx="3"/>
            <a:endCxn id="59" idx="7"/>
          </p:cNvCxnSpPr>
          <p:nvPr/>
        </p:nvCxnSpPr>
        <p:spPr bwMode="auto">
          <a:xfrm>
            <a:off x="3655455" y="2818709"/>
            <a:ext cx="2448302" cy="274129"/>
          </a:xfrm>
          <a:prstGeom prst="bentConnector3">
            <a:avLst>
              <a:gd name="adj1" fmla="val 23026"/>
            </a:avLst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59" name="Decagon 58"/>
          <p:cNvSpPr/>
          <p:nvPr/>
        </p:nvSpPr>
        <p:spPr bwMode="auto">
          <a:xfrm>
            <a:off x="6086475" y="3060700"/>
            <a:ext cx="180975" cy="168275"/>
          </a:xfrm>
          <a:prstGeom prst="decagon">
            <a:avLst/>
          </a:prstGeom>
          <a:ln>
            <a:headEnd type="none" w="med" len="med"/>
            <a:tailEnd type="none" w="med" len="med"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None/>
              <a:tabLst/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61" name="Elbow Connector 60"/>
          <p:cNvCxnSpPr>
            <a:stCxn id="18" idx="3"/>
            <a:endCxn id="59" idx="5"/>
          </p:cNvCxnSpPr>
          <p:nvPr/>
        </p:nvCxnSpPr>
        <p:spPr bwMode="auto">
          <a:xfrm flipV="1">
            <a:off x="3653399" y="3196837"/>
            <a:ext cx="2450358" cy="306266"/>
          </a:xfrm>
          <a:prstGeom prst="bentConnector3">
            <a:avLst>
              <a:gd name="adj1" fmla="val 23049"/>
            </a:avLst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72" name="Rectangle 71"/>
          <p:cNvSpPr/>
          <p:nvPr/>
        </p:nvSpPr>
        <p:spPr bwMode="auto">
          <a:xfrm>
            <a:off x="6339548" y="2803525"/>
            <a:ext cx="594652" cy="682625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175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Clock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None/>
              <a:tabLst/>
            </a:pPr>
            <a:r>
              <a:rPr lang="en-US" sz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&amp; Data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Recovery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7117423" y="2720975"/>
            <a:ext cx="1089952" cy="863599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175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Clock</a:t>
            </a:r>
          </a:p>
          <a:p>
            <a:pPr marL="342900" marR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None/>
              <a:tabLst/>
            </a:pPr>
            <a:r>
              <a:rPr lang="en-US" sz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Trigger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342900" marR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None/>
              <a:tabLst/>
            </a:pPr>
            <a:r>
              <a:rPr lang="en-US" sz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Data</a:t>
            </a:r>
          </a:p>
        </p:txBody>
      </p:sp>
      <p:cxnSp>
        <p:nvCxnSpPr>
          <p:cNvPr id="75" name="Straight Arrow Connector 74"/>
          <p:cNvCxnSpPr>
            <a:stCxn id="59" idx="1"/>
            <a:endCxn id="72" idx="1"/>
          </p:cNvCxnSpPr>
          <p:nvPr/>
        </p:nvCxnSpPr>
        <p:spPr bwMode="auto">
          <a:xfrm>
            <a:off x="6267450" y="3144838"/>
            <a:ext cx="72098" cy="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>
            <a:off x="6934200" y="2960688"/>
            <a:ext cx="184150" cy="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9" name="Straight Arrow Connector 78"/>
          <p:cNvCxnSpPr/>
          <p:nvPr/>
        </p:nvCxnSpPr>
        <p:spPr bwMode="auto">
          <a:xfrm>
            <a:off x="6934200" y="3182938"/>
            <a:ext cx="184150" cy="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grpSp>
        <p:nvGrpSpPr>
          <p:cNvPr id="92" name="Group 91"/>
          <p:cNvGrpSpPr/>
          <p:nvPr/>
        </p:nvGrpSpPr>
        <p:grpSpPr>
          <a:xfrm>
            <a:off x="2750207" y="3584574"/>
            <a:ext cx="6318544" cy="3109520"/>
            <a:chOff x="2750207" y="3584574"/>
            <a:chExt cx="6318544" cy="3109520"/>
          </a:xfrm>
        </p:grpSpPr>
        <p:pic>
          <p:nvPicPr>
            <p:cNvPr id="15" name="Pictur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5689123" y="4182424"/>
              <a:ext cx="3379628" cy="2511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0" name="Straight Arrow Connector 79"/>
            <p:cNvCxnSpPr>
              <a:endCxn id="73" idx="2"/>
            </p:cNvCxnSpPr>
            <p:nvPr/>
          </p:nvCxnSpPr>
          <p:spPr bwMode="auto">
            <a:xfrm flipV="1">
              <a:off x="7661275" y="3584574"/>
              <a:ext cx="1124" cy="590551"/>
            </a:xfrm>
            <a:prstGeom prst="straightConnector1">
              <a:avLst/>
            </a:prstGeom>
            <a:noFill/>
            <a:ln w="28575" cap="flat" cmpd="sng" algn="ctr">
              <a:solidFill>
                <a:srgbClr val="0000FF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85" name="Elbow Connector 84"/>
            <p:cNvCxnSpPr/>
            <p:nvPr/>
          </p:nvCxnSpPr>
          <p:spPr bwMode="auto">
            <a:xfrm>
              <a:off x="2750207" y="3818759"/>
              <a:ext cx="2947497" cy="634543"/>
            </a:xfrm>
            <a:prstGeom prst="bentConnector3">
              <a:avLst>
                <a:gd name="adj1" fmla="val 218"/>
              </a:avLst>
            </a:prstGeom>
            <a:noFill/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87" name="TextBox 86"/>
            <p:cNvSpPr txBox="1"/>
            <p:nvPr/>
          </p:nvSpPr>
          <p:spPr bwMode="auto">
            <a:xfrm>
              <a:off x="4675858" y="4154546"/>
              <a:ext cx="74892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rtlCol="0">
              <a:prstTxWarp prst="textNoShape">
                <a:avLst/>
              </a:prstTxWarp>
              <a:spAutoFit/>
            </a:bodyPr>
            <a:lstStyle/>
            <a:p>
              <a:pPr>
                <a:buFont typeface="Wingdings" pitchFamily="-1" charset="2"/>
                <a:buNone/>
              </a:pPr>
              <a:r>
                <a:rPr lang="en-US" sz="1400" dirty="0" smtClean="0"/>
                <a:t>Trigger</a:t>
              </a:r>
              <a:endParaRPr lang="en-US" sz="1400" dirty="0"/>
            </a:p>
          </p:txBody>
        </p:sp>
      </p:grpSp>
      <p:sp>
        <p:nvSpPr>
          <p:cNvPr id="90" name="TextBox 89"/>
          <p:cNvSpPr txBox="1"/>
          <p:nvPr/>
        </p:nvSpPr>
        <p:spPr bwMode="auto">
          <a:xfrm>
            <a:off x="2142443" y="2254145"/>
            <a:ext cx="11721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prstTxWarp prst="textNoShape">
              <a:avLst/>
            </a:prstTxWarp>
            <a:spAutoFit/>
          </a:bodyPr>
          <a:lstStyle/>
          <a:p>
            <a:pPr>
              <a:buFont typeface="Wingdings" pitchFamily="-1" charset="2"/>
              <a:buNone/>
            </a:pPr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</a:rPr>
              <a:t>Transmitter</a:t>
            </a:r>
            <a:endParaRPr lang="en-US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1" name="TextBox 90"/>
          <p:cNvSpPr txBox="1"/>
          <p:nvPr/>
        </p:nvSpPr>
        <p:spPr bwMode="auto">
          <a:xfrm>
            <a:off x="6696835" y="2254145"/>
            <a:ext cx="94128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prstTxWarp prst="textNoShape">
              <a:avLst/>
            </a:prstTxWarp>
            <a:spAutoFit/>
          </a:bodyPr>
          <a:lstStyle/>
          <a:p>
            <a:pPr>
              <a:buFont typeface="Wingdings" pitchFamily="-1" charset="2"/>
              <a:buNone/>
            </a:pPr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</a:rPr>
              <a:t>Receiver</a:t>
            </a:r>
            <a:endParaRPr lang="en-US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SY European XFEL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None/>
          <a:tabLst/>
          <a:defRPr kumimoji="0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charset="2"/>
          <a:buChar char="n"/>
          <a:tabLst/>
          <a:defRPr kumimoji="0" lang="de-DE" sz="9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wrap="none">
        <a:prstTxWarp prst="textNoShape">
          <a:avLst/>
        </a:prstTxWarp>
        <a:spAutoFit/>
      </a:bodyPr>
      <a:lstStyle>
        <a:defPPr>
          <a:buFont typeface="Wingdings" pitchFamily="-1" charset="2"/>
          <a:buNone/>
          <a:defRPr sz="1400" dirty="0"/>
        </a:defPPr>
      </a:lstStyle>
    </a:tx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923</Words>
  <Application>Microsoft Macintosh PowerPoint</Application>
  <PresentationFormat>On-screen Show (4:3)</PresentationFormat>
  <Paragraphs>276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DESY European XFEL</vt:lpstr>
      <vt:lpstr>MicroTCA Development and Status</vt:lpstr>
      <vt:lpstr>Motivation and Outline</vt:lpstr>
      <vt:lpstr>From VME to MicroTCA</vt:lpstr>
      <vt:lpstr>      PICMG Standards “Telecom Computing Architecture”</vt:lpstr>
      <vt:lpstr>MicroTCA.4: Compact and Modular Design</vt:lpstr>
      <vt:lpstr>MTCA.4: Clocks, Triggers und Interlocks</vt:lpstr>
      <vt:lpstr>Timing System: Synchronization of all Subsystems</vt:lpstr>
      <vt:lpstr>Timing System: Versatile IO </vt:lpstr>
      <vt:lpstr>Timing System: Principle of Operation</vt:lpstr>
      <vt:lpstr>XFEL Injector Operation</vt:lpstr>
      <vt:lpstr>XFEL Injector: 1. Diagnostics Crate</vt:lpstr>
      <vt:lpstr>XFEL Injector: Regelung der Hochfrequenz</vt:lpstr>
      <vt:lpstr>MicroTCA Crate Inside the XFEL Tunnel</vt:lpstr>
      <vt:lpstr>MicroTCA Remote Management</vt:lpstr>
      <vt:lpstr>MicroTCA Crate Management View</vt:lpstr>
      <vt:lpstr>DOOCS Control System Data Flow</vt:lpstr>
      <vt:lpstr>DOOCS Data Acquisition System</vt:lpstr>
      <vt:lpstr>Analyze all Shots with Bunch Resolution</vt:lpstr>
      <vt:lpstr>DAQ Maintenance Panel                (Example: FLASH)</vt:lpstr>
      <vt:lpstr>Summary</vt:lpstr>
      <vt:lpstr>Thank you!</vt:lpstr>
    </vt:vector>
  </TitlesOfParts>
  <Manager/>
  <Company>DESY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MicroTCA @ the European XFEL and FLASH</dc:title>
  <dc:subject/>
  <dc:creator>Kay Rehlich</dc:creator>
  <cp:keywords/>
  <dc:description/>
  <cp:lastModifiedBy>Kay Rehlich</cp:lastModifiedBy>
  <cp:revision>382</cp:revision>
  <cp:lastPrinted>2016-04-22T15:57:25Z</cp:lastPrinted>
  <dcterms:created xsi:type="dcterms:W3CDTF">2016-06-01T19:57:02Z</dcterms:created>
  <dcterms:modified xsi:type="dcterms:W3CDTF">2016-06-07T17:43:31Z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-1197160614</vt:i4>
  </property>
  <property fmtid="{D5CDD505-2E9C-101B-9397-08002B2CF9AE}" pid="3" name="_EmailSubject">
    <vt:lpwstr>ppt presentations</vt:lpwstr>
  </property>
  <property fmtid="{D5CDD505-2E9C-101B-9397-08002B2CF9AE}" pid="4" name="_AuthorEmail">
    <vt:lpwstr>frank.poppe@xfel.eu</vt:lpwstr>
  </property>
  <property fmtid="{D5CDD505-2E9C-101B-9397-08002B2CF9AE}" pid="5" name="_AuthorEmailDisplayName">
    <vt:lpwstr>Poppe, Frank</vt:lpwstr>
  </property>
</Properties>
</file>