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gif" ContentType="image/gif"/>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handoutMasterIdLst>
    <p:handoutMasterId r:id="rId23"/>
  </p:handoutMasterIdLst>
  <p:sldIdLst>
    <p:sldId id="256" r:id="rId2"/>
    <p:sldId id="347" r:id="rId3"/>
    <p:sldId id="348" r:id="rId4"/>
    <p:sldId id="349" r:id="rId5"/>
    <p:sldId id="350" r:id="rId6"/>
    <p:sldId id="346" r:id="rId7"/>
    <p:sldId id="351" r:id="rId8"/>
    <p:sldId id="365" r:id="rId9"/>
    <p:sldId id="352" r:id="rId10"/>
    <p:sldId id="353" r:id="rId11"/>
    <p:sldId id="354" r:id="rId12"/>
    <p:sldId id="355" r:id="rId13"/>
    <p:sldId id="356" r:id="rId14"/>
    <p:sldId id="357" r:id="rId15"/>
    <p:sldId id="358" r:id="rId16"/>
    <p:sldId id="360" r:id="rId17"/>
    <p:sldId id="361" r:id="rId18"/>
    <p:sldId id="363" r:id="rId19"/>
    <p:sldId id="362" r:id="rId20"/>
    <p:sldId id="364" r:id="rId21"/>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no Ruiz" initials="MR" lastIdx="1" clrIdx="0">
    <p:extLst>
      <p:ext uri="{19B8F6BF-5375-455C-9EA6-DF929625EA0E}">
        <p15:presenceInfo xmlns:p15="http://schemas.microsoft.com/office/powerpoint/2012/main" userId="1de22221496b933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E3E3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77" autoAdjust="0"/>
    <p:restoredTop sz="89010" autoAdjust="0"/>
  </p:normalViewPr>
  <p:slideViewPr>
    <p:cSldViewPr showGuides="1">
      <p:cViewPr varScale="1">
        <p:scale>
          <a:sx n="79" d="100"/>
          <a:sy n="79" d="100"/>
        </p:scale>
        <p:origin x="854" y="77"/>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howGuides="1">
      <p:cViewPr varScale="1">
        <p:scale>
          <a:sx n="61" d="100"/>
          <a:sy n="61" d="100"/>
        </p:scale>
        <p:origin x="3197" y="38"/>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4700" tIns="47350" rIns="94700" bIns="47350" rtlCol="0"/>
          <a:lstStyle>
            <a:lvl1pPr algn="l">
              <a:defRPr sz="1200"/>
            </a:lvl1pPr>
          </a:lstStyle>
          <a:p>
            <a:endParaRPr lang="en-GB" dirty="0">
              <a:latin typeface="Arial" panose="020B0604020202020204" pitchFamily="34" charset="0"/>
            </a:endParaRPr>
          </a:p>
        </p:txBody>
      </p:sp>
      <p:sp>
        <p:nvSpPr>
          <p:cNvPr id="3" name="Date Placeholder 2"/>
          <p:cNvSpPr>
            <a:spLocks noGrp="1"/>
          </p:cNvSpPr>
          <p:nvPr>
            <p:ph type="dt" sz="quarter" idx="1"/>
          </p:nvPr>
        </p:nvSpPr>
        <p:spPr>
          <a:xfrm>
            <a:off x="4143589" y="1"/>
            <a:ext cx="3169920" cy="480060"/>
          </a:xfrm>
          <a:prstGeom prst="rect">
            <a:avLst/>
          </a:prstGeom>
        </p:spPr>
        <p:txBody>
          <a:bodyPr vert="horz" lIns="94700" tIns="47350" rIns="94700" bIns="47350" rtlCol="0"/>
          <a:lstStyle>
            <a:lvl1pPr algn="r">
              <a:defRPr sz="1200"/>
            </a:lvl1pPr>
          </a:lstStyle>
          <a:p>
            <a:fld id="{15B2C45A-E869-45FE-B529-AF49C0F3C669}" type="datetimeFigureOut">
              <a:rPr lang="en-GB" smtClean="0">
                <a:latin typeface="Arial" panose="020B0604020202020204" pitchFamily="34" charset="0"/>
              </a:rPr>
              <a:pPr/>
              <a:t>09/06/2016</a:t>
            </a:fld>
            <a:endParaRPr lang="en-GB" dirty="0">
              <a:latin typeface="Arial" panose="020B0604020202020204" pitchFamily="34" charset="0"/>
            </a:endParaRPr>
          </a:p>
        </p:txBody>
      </p:sp>
      <p:sp>
        <p:nvSpPr>
          <p:cNvPr id="4" name="Footer Placeholder 3"/>
          <p:cNvSpPr>
            <a:spLocks noGrp="1"/>
          </p:cNvSpPr>
          <p:nvPr>
            <p:ph type="ftr" sz="quarter" idx="2"/>
          </p:nvPr>
        </p:nvSpPr>
        <p:spPr>
          <a:xfrm>
            <a:off x="0" y="9119474"/>
            <a:ext cx="3169920" cy="480060"/>
          </a:xfrm>
          <a:prstGeom prst="rect">
            <a:avLst/>
          </a:prstGeom>
        </p:spPr>
        <p:txBody>
          <a:bodyPr vert="horz" lIns="94700" tIns="47350" rIns="94700" bIns="47350" rtlCol="0" anchor="b"/>
          <a:lstStyle>
            <a:lvl1pPr algn="l">
              <a:defRPr sz="1200"/>
            </a:lvl1pPr>
          </a:lstStyle>
          <a:p>
            <a:endParaRPr lang="en-GB" dirty="0">
              <a:latin typeface="Arial" panose="020B0604020202020204" pitchFamily="34" charset="0"/>
            </a:endParaRPr>
          </a:p>
        </p:txBody>
      </p:sp>
      <p:sp>
        <p:nvSpPr>
          <p:cNvPr id="5" name="Slide Number Placeholder 4"/>
          <p:cNvSpPr>
            <a:spLocks noGrp="1"/>
          </p:cNvSpPr>
          <p:nvPr>
            <p:ph type="sldNum" sz="quarter" idx="3"/>
          </p:nvPr>
        </p:nvSpPr>
        <p:spPr>
          <a:xfrm>
            <a:off x="4143589" y="9119474"/>
            <a:ext cx="3169920" cy="480060"/>
          </a:xfrm>
          <a:prstGeom prst="rect">
            <a:avLst/>
          </a:prstGeom>
        </p:spPr>
        <p:txBody>
          <a:bodyPr vert="horz" lIns="94700" tIns="47350" rIns="94700" bIns="47350" rtlCol="0" anchor="b"/>
          <a:lstStyle>
            <a:lvl1pPr algn="r">
              <a:defRPr sz="1200"/>
            </a:lvl1pPr>
          </a:lstStyle>
          <a:p>
            <a:fld id="{A1166760-0E69-430F-A97F-08802152DB5E}" type="slidenum">
              <a:rPr lang="en-GB" smtClean="0">
                <a:latin typeface="Arial" panose="020B0604020202020204" pitchFamily="34" charset="0"/>
              </a:rPr>
              <a:pPr/>
              <a:t>‹#›</a:t>
            </a:fld>
            <a:endParaRPr lang="en-GB" dirty="0">
              <a:latin typeface="Arial" panose="020B0604020202020204" pitchFamily="34" charset="0"/>
            </a:endParaRPr>
          </a:p>
        </p:txBody>
      </p:sp>
    </p:spTree>
    <p:extLst>
      <p:ext uri="{BB962C8B-B14F-4D97-AF65-F5344CB8AC3E}">
        <p14:creationId xmlns:p14="http://schemas.microsoft.com/office/powerpoint/2010/main" val="29436496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4700" tIns="47350" rIns="94700" bIns="47350" rtlCol="0"/>
          <a:lstStyle>
            <a:lvl1pPr algn="l">
              <a:defRPr sz="1200">
                <a:latin typeface="Arial" panose="020B0604020202020204" pitchFamily="34" charset="0"/>
              </a:defRPr>
            </a:lvl1pPr>
          </a:lstStyle>
          <a:p>
            <a:endParaRPr lang="en-GB" dirty="0"/>
          </a:p>
        </p:txBody>
      </p:sp>
      <p:sp>
        <p:nvSpPr>
          <p:cNvPr id="3" name="Date Placeholder 2"/>
          <p:cNvSpPr>
            <a:spLocks noGrp="1"/>
          </p:cNvSpPr>
          <p:nvPr>
            <p:ph type="dt" idx="1"/>
          </p:nvPr>
        </p:nvSpPr>
        <p:spPr>
          <a:xfrm>
            <a:off x="4143589" y="1"/>
            <a:ext cx="3169920" cy="480060"/>
          </a:xfrm>
          <a:prstGeom prst="rect">
            <a:avLst/>
          </a:prstGeom>
        </p:spPr>
        <p:txBody>
          <a:bodyPr vert="horz" lIns="94700" tIns="47350" rIns="94700" bIns="47350" rtlCol="0"/>
          <a:lstStyle>
            <a:lvl1pPr algn="r">
              <a:defRPr sz="1200">
                <a:latin typeface="Arial" panose="020B0604020202020204" pitchFamily="34" charset="0"/>
              </a:defRPr>
            </a:lvl1pPr>
          </a:lstStyle>
          <a:p>
            <a:fld id="{F93E6C17-F35F-4654-8DE9-B693AC206066}" type="datetimeFigureOut">
              <a:rPr lang="en-GB" smtClean="0"/>
              <a:pPr/>
              <a:t>09/06/2016</a:t>
            </a:fld>
            <a:endParaRPr lang="en-GB" dirty="0"/>
          </a:p>
        </p:txBody>
      </p:sp>
      <p:sp>
        <p:nvSpPr>
          <p:cNvPr id="4" name="Slide Image Placeholder 3"/>
          <p:cNvSpPr>
            <a:spLocks noGrp="1" noRot="1" noChangeAspect="1"/>
          </p:cNvSpPr>
          <p:nvPr>
            <p:ph type="sldImg" idx="2"/>
          </p:nvPr>
        </p:nvSpPr>
        <p:spPr>
          <a:xfrm>
            <a:off x="1258888" y="720725"/>
            <a:ext cx="4797425" cy="3598863"/>
          </a:xfrm>
          <a:prstGeom prst="rect">
            <a:avLst/>
          </a:prstGeom>
          <a:noFill/>
          <a:ln w="12700">
            <a:solidFill>
              <a:prstClr val="black"/>
            </a:solidFill>
          </a:ln>
        </p:spPr>
        <p:txBody>
          <a:bodyPr vert="horz" lIns="94700" tIns="47350" rIns="94700" bIns="47350" rtlCol="0" anchor="ctr"/>
          <a:lstStyle/>
          <a:p>
            <a:endParaRPr lang="en-GB" dirty="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4700" tIns="47350" rIns="94700" bIns="4735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Footer Placeholder 5"/>
          <p:cNvSpPr>
            <a:spLocks noGrp="1"/>
          </p:cNvSpPr>
          <p:nvPr>
            <p:ph type="ftr" sz="quarter" idx="4"/>
          </p:nvPr>
        </p:nvSpPr>
        <p:spPr>
          <a:xfrm>
            <a:off x="0" y="9119474"/>
            <a:ext cx="3169920" cy="480060"/>
          </a:xfrm>
          <a:prstGeom prst="rect">
            <a:avLst/>
          </a:prstGeom>
        </p:spPr>
        <p:txBody>
          <a:bodyPr vert="horz" lIns="94700" tIns="47350" rIns="94700" bIns="47350" rtlCol="0" anchor="b"/>
          <a:lstStyle>
            <a:lvl1pPr algn="l">
              <a:defRPr sz="1200">
                <a:latin typeface="Arial" panose="020B0604020202020204" pitchFamily="34" charset="0"/>
              </a:defRPr>
            </a:lvl1pPr>
          </a:lstStyle>
          <a:p>
            <a:endParaRPr lang="en-GB" dirty="0"/>
          </a:p>
        </p:txBody>
      </p:sp>
      <p:sp>
        <p:nvSpPr>
          <p:cNvPr id="7" name="Slide Number Placeholder 6"/>
          <p:cNvSpPr>
            <a:spLocks noGrp="1"/>
          </p:cNvSpPr>
          <p:nvPr>
            <p:ph type="sldNum" sz="quarter" idx="5"/>
          </p:nvPr>
        </p:nvSpPr>
        <p:spPr>
          <a:xfrm>
            <a:off x="4143589" y="9119474"/>
            <a:ext cx="3169920" cy="480060"/>
          </a:xfrm>
          <a:prstGeom prst="rect">
            <a:avLst/>
          </a:prstGeom>
        </p:spPr>
        <p:txBody>
          <a:bodyPr vert="horz" lIns="94700" tIns="47350" rIns="94700" bIns="47350" rtlCol="0" anchor="b"/>
          <a:lstStyle>
            <a:lvl1pPr algn="r">
              <a:defRPr sz="1200">
                <a:latin typeface="Arial" panose="020B0604020202020204" pitchFamily="34" charset="0"/>
              </a:defRPr>
            </a:lvl1pPr>
          </a:lstStyle>
          <a:p>
            <a:fld id="{49027E0A-1465-4A40-B1D5-9126D49509FC}" type="slidenum">
              <a:rPr lang="en-GB" smtClean="0"/>
              <a:pPr/>
              <a:t>‹#›</a:t>
            </a:fld>
            <a:endParaRPr lang="en-GB" dirty="0"/>
          </a:p>
        </p:txBody>
      </p:sp>
    </p:spTree>
    <p:extLst>
      <p:ext uri="{BB962C8B-B14F-4D97-AF65-F5344CB8AC3E}">
        <p14:creationId xmlns:p14="http://schemas.microsoft.com/office/powerpoint/2010/main" val="25133482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9027E0A-1465-4A40-B1D5-9126D49509FC}" type="slidenum">
              <a:rPr lang="en-GB" smtClean="0"/>
              <a:pPr/>
              <a:t>1</a:t>
            </a:fld>
            <a:endParaRPr lang="en-GB" dirty="0"/>
          </a:p>
        </p:txBody>
      </p:sp>
    </p:spTree>
    <p:extLst>
      <p:ext uri="{BB962C8B-B14F-4D97-AF65-F5344CB8AC3E}">
        <p14:creationId xmlns:p14="http://schemas.microsoft.com/office/powerpoint/2010/main" val="17960799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first</a:t>
            </a:r>
            <a:r>
              <a:rPr lang="en-GB" baseline="0" dirty="0" smtClean="0"/>
              <a:t> of all is sample the </a:t>
            </a:r>
            <a:r>
              <a:rPr lang="en-GB" baseline="0" dirty="0" err="1" smtClean="0"/>
              <a:t>LockedMode</a:t>
            </a:r>
            <a:r>
              <a:rPr lang="en-GB" baseline="0" dirty="0" smtClean="0"/>
              <a:t> signal and create windows of 32 samples. This GAM will provide the </a:t>
            </a:r>
            <a:r>
              <a:rPr lang="en-GB" baseline="0" dirty="0" err="1" smtClean="0"/>
              <a:t>latests</a:t>
            </a:r>
            <a:r>
              <a:rPr lang="en-GB" baseline="0" dirty="0" smtClean="0"/>
              <a:t> 32 samples of the </a:t>
            </a:r>
            <a:r>
              <a:rPr lang="en-GB" baseline="0" dirty="0" err="1" smtClean="0"/>
              <a:t>LockedMode</a:t>
            </a:r>
            <a:r>
              <a:rPr lang="en-GB" baseline="0" dirty="0" smtClean="0"/>
              <a:t> signal, updating the window every 2 ms, but of course, the window size and updating rate are customizable.</a:t>
            </a:r>
            <a:endParaRPr lang="en-GB" dirty="0"/>
          </a:p>
        </p:txBody>
      </p:sp>
      <p:sp>
        <p:nvSpPr>
          <p:cNvPr id="4" name="Slide Number Placeholder 3"/>
          <p:cNvSpPr>
            <a:spLocks noGrp="1"/>
          </p:cNvSpPr>
          <p:nvPr>
            <p:ph type="sldNum" sz="quarter" idx="10"/>
          </p:nvPr>
        </p:nvSpPr>
        <p:spPr/>
        <p:txBody>
          <a:bodyPr/>
          <a:lstStyle/>
          <a:p>
            <a:fld id="{49027E0A-1465-4A40-B1D5-9126D49509FC}" type="slidenum">
              <a:rPr lang="en-GB" smtClean="0"/>
              <a:pPr/>
              <a:t>11</a:t>
            </a:fld>
            <a:endParaRPr lang="en-GB" dirty="0"/>
          </a:p>
        </p:txBody>
      </p:sp>
    </p:spTree>
    <p:extLst>
      <p:ext uri="{BB962C8B-B14F-4D97-AF65-F5344CB8AC3E}">
        <p14:creationId xmlns:p14="http://schemas.microsoft.com/office/powerpoint/2010/main" val="36350224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These windows will be the output of</a:t>
            </a:r>
            <a:r>
              <a:rPr lang="en-GB" baseline="0" dirty="0" smtClean="0"/>
              <a:t> the next GAM, that will calculate the approximation coefficients of the </a:t>
            </a:r>
            <a:r>
              <a:rPr lang="en-GB" baseline="0" dirty="0" err="1" smtClean="0"/>
              <a:t>haar</a:t>
            </a:r>
            <a:r>
              <a:rPr lang="en-GB" baseline="0" dirty="0" smtClean="0"/>
              <a:t> wavelet transform. As the detail coefficients won’t be used, they are not calculated. In SPAD, the best results are achieved using the level 2 transform, obtaining 8 coefficients from the 32 sample window, but the level applied is configurable.</a:t>
            </a:r>
            <a:endParaRPr lang="en-GB" dirty="0"/>
          </a:p>
        </p:txBody>
      </p:sp>
      <p:sp>
        <p:nvSpPr>
          <p:cNvPr id="4" name="Slide Number Placeholder 3"/>
          <p:cNvSpPr>
            <a:spLocks noGrp="1"/>
          </p:cNvSpPr>
          <p:nvPr>
            <p:ph type="sldNum" sz="quarter" idx="10"/>
          </p:nvPr>
        </p:nvSpPr>
        <p:spPr/>
        <p:txBody>
          <a:bodyPr/>
          <a:lstStyle/>
          <a:p>
            <a:fld id="{49027E0A-1465-4A40-B1D5-9126D49509FC}" type="slidenum">
              <a:rPr lang="en-GB" smtClean="0"/>
              <a:pPr/>
              <a:t>12</a:t>
            </a:fld>
            <a:endParaRPr lang="en-GB" dirty="0"/>
          </a:p>
        </p:txBody>
      </p:sp>
    </p:spTree>
    <p:extLst>
      <p:ext uri="{BB962C8B-B14F-4D97-AF65-F5344CB8AC3E}">
        <p14:creationId xmlns:p14="http://schemas.microsoft.com/office/powerpoint/2010/main" val="1058186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Once we got the </a:t>
            </a:r>
            <a:r>
              <a:rPr lang="en-GB" dirty="0" err="1" smtClean="0"/>
              <a:t>haar</a:t>
            </a:r>
            <a:r>
              <a:rPr lang="en-GB" baseline="0" dirty="0" smtClean="0"/>
              <a:t> approximation coefficients, we will used them as a feature vector, possibly represented as a point in a 8-dimensional space. This GAM will calculate the distance between the current point and the centroid formed by the all previous feature vectors in the discharge using the Mahalanobis distance method. Here we face for the first time the problem of a statistic using all the date since the discharge, as the Mahalanobis distance requires calculate the Covariance matrix and the mean vector. To solve the problem, partial sums and products are stored in a way that the distance can be calculated in a constant time, only depending on the number of features in the vector, and not of the number of samples to be considered.</a:t>
            </a:r>
            <a:endParaRPr lang="en-GB" dirty="0"/>
          </a:p>
        </p:txBody>
      </p:sp>
      <p:sp>
        <p:nvSpPr>
          <p:cNvPr id="4" name="Slide Number Placeholder 3"/>
          <p:cNvSpPr>
            <a:spLocks noGrp="1"/>
          </p:cNvSpPr>
          <p:nvPr>
            <p:ph type="sldNum" sz="quarter" idx="10"/>
          </p:nvPr>
        </p:nvSpPr>
        <p:spPr/>
        <p:txBody>
          <a:bodyPr/>
          <a:lstStyle/>
          <a:p>
            <a:fld id="{49027E0A-1465-4A40-B1D5-9126D49509FC}" type="slidenum">
              <a:rPr lang="en-GB" smtClean="0"/>
              <a:pPr/>
              <a:t>13</a:t>
            </a:fld>
            <a:endParaRPr lang="en-GB" dirty="0"/>
          </a:p>
        </p:txBody>
      </p:sp>
    </p:spTree>
    <p:extLst>
      <p:ext uri="{BB962C8B-B14F-4D97-AF65-F5344CB8AC3E}">
        <p14:creationId xmlns:p14="http://schemas.microsoft.com/office/powerpoint/2010/main" val="32695304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Mahalanobis distance value will be used</a:t>
            </a:r>
            <a:r>
              <a:rPr lang="en-GB" baseline="0" dirty="0" smtClean="0"/>
              <a:t> in the next GAM to calculate the outlier factor of the current window, or what it’s the same, how anomalous is the current distance considering the history of the discharge. Again, we have some statistical involved that will be calculated using partial sums and products in order to maintain the execution time constant during the whole discharge.</a:t>
            </a:r>
            <a:endParaRPr lang="en-GB" dirty="0"/>
          </a:p>
        </p:txBody>
      </p:sp>
      <p:sp>
        <p:nvSpPr>
          <p:cNvPr id="4" name="Slide Number Placeholder 3"/>
          <p:cNvSpPr>
            <a:spLocks noGrp="1"/>
          </p:cNvSpPr>
          <p:nvPr>
            <p:ph type="sldNum" sz="quarter" idx="10"/>
          </p:nvPr>
        </p:nvSpPr>
        <p:spPr/>
        <p:txBody>
          <a:bodyPr/>
          <a:lstStyle/>
          <a:p>
            <a:fld id="{49027E0A-1465-4A40-B1D5-9126D49509FC}" type="slidenum">
              <a:rPr lang="en-GB" smtClean="0"/>
              <a:pPr/>
              <a:t>14</a:t>
            </a:fld>
            <a:endParaRPr lang="en-GB" dirty="0"/>
          </a:p>
        </p:txBody>
      </p:sp>
    </p:spTree>
    <p:extLst>
      <p:ext uri="{BB962C8B-B14F-4D97-AF65-F5344CB8AC3E}">
        <p14:creationId xmlns:p14="http://schemas.microsoft.com/office/powerpoint/2010/main" val="38478782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Finally, the last GAM, the one triggering the disruption alarm. The</a:t>
            </a:r>
            <a:r>
              <a:rPr lang="en-GB" baseline="0" dirty="0" smtClean="0"/>
              <a:t> alarm will be triggered when current value of the </a:t>
            </a:r>
            <a:r>
              <a:rPr lang="en-GB" baseline="0" dirty="0" err="1" smtClean="0"/>
              <a:t>lockedMode</a:t>
            </a:r>
            <a:r>
              <a:rPr lang="en-GB" baseline="0" dirty="0" smtClean="0"/>
              <a:t> is a local maxima and the outlier factor is more than 10. This value was obtained as best value from the analysis of all ILW </a:t>
            </a:r>
            <a:r>
              <a:rPr lang="en-GB" baseline="0" dirty="0" err="1" smtClean="0"/>
              <a:t>campaings</a:t>
            </a:r>
            <a:r>
              <a:rPr lang="en-GB" baseline="0" dirty="0" smtClean="0"/>
              <a:t>, but it’s configurable.</a:t>
            </a:r>
            <a:endParaRPr lang="en-GB" dirty="0"/>
          </a:p>
        </p:txBody>
      </p:sp>
      <p:sp>
        <p:nvSpPr>
          <p:cNvPr id="4" name="Slide Number Placeholder 3"/>
          <p:cNvSpPr>
            <a:spLocks noGrp="1"/>
          </p:cNvSpPr>
          <p:nvPr>
            <p:ph type="sldNum" sz="quarter" idx="10"/>
          </p:nvPr>
        </p:nvSpPr>
        <p:spPr/>
        <p:txBody>
          <a:bodyPr/>
          <a:lstStyle/>
          <a:p>
            <a:fld id="{49027E0A-1465-4A40-B1D5-9126D49509FC}" type="slidenum">
              <a:rPr lang="en-GB" smtClean="0"/>
              <a:pPr/>
              <a:t>15</a:t>
            </a:fld>
            <a:endParaRPr lang="en-GB" dirty="0"/>
          </a:p>
        </p:txBody>
      </p:sp>
    </p:spTree>
    <p:extLst>
      <p:ext uri="{BB962C8B-B14F-4D97-AF65-F5344CB8AC3E}">
        <p14:creationId xmlns:p14="http://schemas.microsoft.com/office/powerpoint/2010/main" val="463904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are the results obtained.</a:t>
            </a:r>
            <a:r>
              <a:rPr lang="en-GB" baseline="0" dirty="0" smtClean="0"/>
              <a:t> The most important is that we obtained the same results than the reference program even with the optimizations enabling the real-time execution independently of the length of the discharge. In the table we can observe the comparison among the three predictors. As in JET the mitigation system should be triggered at least 10ms before the disruptions, all the predictions with less anticipation time are considered “Tardy detections”. Also, predictions with more than 1.5 s are not considered valid predictions and are classified as Premature alarms. Only the predictions with anticipation time between 10ms and 1.5s are considered valid alarms. In the graphic is shown the accumulative detection rate with regard to the time. We can see, for example, that 60% of the disruptions are predicted by </a:t>
            </a:r>
            <a:r>
              <a:rPr lang="en-GB" baseline="0" smtClean="0"/>
              <a:t>SPAD with at least 100ms.</a:t>
            </a:r>
            <a:endParaRPr lang="en-GB" baseline="0" dirty="0" smtClean="0"/>
          </a:p>
          <a:p>
            <a:endParaRPr lang="en-GB" dirty="0"/>
          </a:p>
        </p:txBody>
      </p:sp>
      <p:sp>
        <p:nvSpPr>
          <p:cNvPr id="4" name="Slide Number Placeholder 3"/>
          <p:cNvSpPr>
            <a:spLocks noGrp="1"/>
          </p:cNvSpPr>
          <p:nvPr>
            <p:ph type="sldNum" sz="quarter" idx="10"/>
          </p:nvPr>
        </p:nvSpPr>
        <p:spPr/>
        <p:txBody>
          <a:bodyPr/>
          <a:lstStyle/>
          <a:p>
            <a:fld id="{49027E0A-1465-4A40-B1D5-9126D49509FC}" type="slidenum">
              <a:rPr lang="en-GB" smtClean="0"/>
              <a:pPr/>
              <a:t>16</a:t>
            </a:fld>
            <a:endParaRPr lang="en-GB" dirty="0"/>
          </a:p>
        </p:txBody>
      </p:sp>
    </p:spTree>
    <p:extLst>
      <p:ext uri="{BB962C8B-B14F-4D97-AF65-F5344CB8AC3E}">
        <p14:creationId xmlns:p14="http://schemas.microsoft.com/office/powerpoint/2010/main" val="17037090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Here we can observe the Mean execution time of</a:t>
            </a:r>
            <a:r>
              <a:rPr lang="en-GB" baseline="0" dirty="0" smtClean="0"/>
              <a:t> the different GAMS with a confidence level of 97%. The test system was a computer with the specs described in the slide, similar to the final target system. The maximum execution time was near the 25 ms., more than 5 times the mean execution time. This could be caused by OS interruptions, but also to the calculation of the inverse matrix needed by the Mahalanobis distance. The results expected in the final system are a mean slightly greater but with less standard deviation. </a:t>
            </a:r>
            <a:endParaRPr lang="en-GB" dirty="0"/>
          </a:p>
        </p:txBody>
      </p:sp>
      <p:sp>
        <p:nvSpPr>
          <p:cNvPr id="4" name="Slide Number Placeholder 3"/>
          <p:cNvSpPr>
            <a:spLocks noGrp="1"/>
          </p:cNvSpPr>
          <p:nvPr>
            <p:ph type="sldNum" sz="quarter" idx="10"/>
          </p:nvPr>
        </p:nvSpPr>
        <p:spPr/>
        <p:txBody>
          <a:bodyPr/>
          <a:lstStyle/>
          <a:p>
            <a:fld id="{49027E0A-1465-4A40-B1D5-9126D49509FC}" type="slidenum">
              <a:rPr lang="en-GB" smtClean="0"/>
              <a:pPr/>
              <a:t>17</a:t>
            </a:fld>
            <a:endParaRPr lang="en-GB" dirty="0"/>
          </a:p>
        </p:txBody>
      </p:sp>
    </p:spTree>
    <p:extLst>
      <p:ext uri="{BB962C8B-B14F-4D97-AF65-F5344CB8AC3E}">
        <p14:creationId xmlns:p14="http://schemas.microsoft.com/office/powerpoint/2010/main" val="18249478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9027E0A-1465-4A40-B1D5-9126D49509FC}" type="slidenum">
              <a:rPr lang="en-GB" smtClean="0"/>
              <a:pPr/>
              <a:t>18</a:t>
            </a:fld>
            <a:endParaRPr lang="en-GB" dirty="0"/>
          </a:p>
        </p:txBody>
      </p:sp>
    </p:spTree>
    <p:extLst>
      <p:ext uri="{BB962C8B-B14F-4D97-AF65-F5344CB8AC3E}">
        <p14:creationId xmlns:p14="http://schemas.microsoft.com/office/powerpoint/2010/main" val="7589736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9027E0A-1465-4A40-B1D5-9126D49509FC}" type="slidenum">
              <a:rPr lang="en-GB" smtClean="0"/>
              <a:pPr/>
              <a:t>20</a:t>
            </a:fld>
            <a:endParaRPr lang="en-GB" dirty="0"/>
          </a:p>
        </p:txBody>
      </p:sp>
    </p:spTree>
    <p:extLst>
      <p:ext uri="{BB962C8B-B14F-4D97-AF65-F5344CB8AC3E}">
        <p14:creationId xmlns:p14="http://schemas.microsoft.com/office/powerpoint/2010/main" val="18581411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a:t>
            </a:r>
            <a:r>
              <a:rPr lang="en-GB" baseline="0" dirty="0" smtClean="0"/>
              <a:t> present tokamaks disruptions are unavoidable and can induce severe damage to the machine. Various mitigation techniques has been developed, but in order to be effective they must be applied before the disruption occurs, therefore disruptions predictors are needed for triggering the mitigation systems.</a:t>
            </a:r>
            <a:endParaRPr lang="en-GB" dirty="0"/>
          </a:p>
        </p:txBody>
      </p:sp>
      <p:sp>
        <p:nvSpPr>
          <p:cNvPr id="4" name="Slide Number Placeholder 3"/>
          <p:cNvSpPr>
            <a:spLocks noGrp="1"/>
          </p:cNvSpPr>
          <p:nvPr>
            <p:ph type="sldNum" sz="quarter" idx="10"/>
          </p:nvPr>
        </p:nvSpPr>
        <p:spPr/>
        <p:txBody>
          <a:bodyPr/>
          <a:lstStyle/>
          <a:p>
            <a:fld id="{49027E0A-1465-4A40-B1D5-9126D49509FC}" type="slidenum">
              <a:rPr lang="en-GB" smtClean="0"/>
              <a:pPr/>
              <a:t>3</a:t>
            </a:fld>
            <a:endParaRPr lang="en-GB" dirty="0"/>
          </a:p>
        </p:txBody>
      </p:sp>
    </p:spTree>
    <p:extLst>
      <p:ext uri="{BB962C8B-B14F-4D97-AF65-F5344CB8AC3E}">
        <p14:creationId xmlns:p14="http://schemas.microsoft.com/office/powerpoint/2010/main" val="1513043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a:t>
            </a:r>
            <a:r>
              <a:rPr lang="en-GB" baseline="0" dirty="0" smtClean="0"/>
              <a:t> JET there are currently two kind of disruption predictors implemented. One based only in a threshold cross detection </a:t>
            </a:r>
            <a:r>
              <a:rPr lang="en-GB" baseline="0" smtClean="0"/>
              <a:t>of signals like </a:t>
            </a:r>
            <a:r>
              <a:rPr lang="en-GB" baseline="0" dirty="0" smtClean="0"/>
              <a:t>the locked mode signal, but there is no universal criteria for the threshold, and its set lower or higher depending on the potential damage produced by a disruption. </a:t>
            </a:r>
          </a:p>
          <a:p>
            <a:r>
              <a:rPr lang="en-GB" baseline="0" dirty="0" smtClean="0"/>
              <a:t>APODIS is the other disruption predictor implemented. This predictor is based on machine learning. This approach offers much better detection results but it also has inconveniences: needs a big set of discharges to be trained (that aren’t always available), the training is computationally expensive, might not be portable in terms of different machines or big changes in plasma parameters, and its really difficult to understand de underlying criteria applied for detecting a disruption</a:t>
            </a:r>
            <a:endParaRPr lang="en-GB" dirty="0"/>
          </a:p>
        </p:txBody>
      </p:sp>
      <p:sp>
        <p:nvSpPr>
          <p:cNvPr id="4" name="Slide Number Placeholder 3"/>
          <p:cNvSpPr>
            <a:spLocks noGrp="1"/>
          </p:cNvSpPr>
          <p:nvPr>
            <p:ph type="sldNum" sz="quarter" idx="10"/>
          </p:nvPr>
        </p:nvSpPr>
        <p:spPr/>
        <p:txBody>
          <a:bodyPr/>
          <a:lstStyle/>
          <a:p>
            <a:fld id="{49027E0A-1465-4A40-B1D5-9126D49509FC}" type="slidenum">
              <a:rPr lang="en-GB" smtClean="0"/>
              <a:pPr/>
              <a:t>4</a:t>
            </a:fld>
            <a:endParaRPr lang="en-GB" dirty="0"/>
          </a:p>
        </p:txBody>
      </p:sp>
    </p:spTree>
    <p:extLst>
      <p:ext uri="{BB962C8B-B14F-4D97-AF65-F5344CB8AC3E}">
        <p14:creationId xmlns:p14="http://schemas.microsoft.com/office/powerpoint/2010/main" val="26820739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t>MARTe it’s a widely used framework for implementing real time applications in tokamaks.</a:t>
            </a:r>
          </a:p>
          <a:p>
            <a:endParaRPr lang="en-US" sz="1100" dirty="0"/>
          </a:p>
          <a:p>
            <a:r>
              <a:rPr lang="en-US" sz="1100" dirty="0"/>
              <a:t>JET Vertical Stabilization system, Real Time Application Interface (RTAI) operating system on Intel multi-core processors; </a:t>
            </a:r>
          </a:p>
          <a:p>
            <a:r>
              <a:rPr lang="en-US" sz="1100" dirty="0"/>
              <a:t>JET error field correction coils based on VME, PowerPC and VxWorks; </a:t>
            </a:r>
          </a:p>
          <a:p>
            <a:r>
              <a:rPr lang="en-US" sz="1100" dirty="0"/>
              <a:t>COMPASS plasma control system, driven by Linux RT also on Intel multi-core processors; </a:t>
            </a:r>
          </a:p>
          <a:p>
            <a:r>
              <a:rPr lang="en-US" sz="1100" dirty="0"/>
              <a:t>ISTTOK real-time tomography equilibrium reconstruction which shares the same support configuration of COMPASS; </a:t>
            </a:r>
          </a:p>
          <a:p>
            <a:r>
              <a:rPr lang="en-US" sz="1100" dirty="0"/>
              <a:t>FTU LH reflected power system running on VME, Intel with RTAI.</a:t>
            </a:r>
          </a:p>
          <a:p>
            <a:endParaRPr lang="en-GB" dirty="0"/>
          </a:p>
        </p:txBody>
      </p:sp>
      <p:sp>
        <p:nvSpPr>
          <p:cNvPr id="4" name="Slide Number Placeholder 3"/>
          <p:cNvSpPr>
            <a:spLocks noGrp="1"/>
          </p:cNvSpPr>
          <p:nvPr>
            <p:ph type="sldNum" sz="quarter" idx="10"/>
          </p:nvPr>
        </p:nvSpPr>
        <p:spPr/>
        <p:txBody>
          <a:bodyPr/>
          <a:lstStyle/>
          <a:p>
            <a:fld id="{49027E0A-1465-4A40-B1D5-9126D49509FC}" type="slidenum">
              <a:rPr lang="en-GB" smtClean="0"/>
              <a:pPr/>
              <a:t>5</a:t>
            </a:fld>
            <a:endParaRPr lang="en-GB" dirty="0"/>
          </a:p>
        </p:txBody>
      </p:sp>
    </p:spTree>
    <p:extLst>
      <p:ext uri="{BB962C8B-B14F-4D97-AF65-F5344CB8AC3E}">
        <p14:creationId xmlns:p14="http://schemas.microsoft.com/office/powerpoint/2010/main" val="4566385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MARTe</a:t>
            </a:r>
            <a:r>
              <a:rPr lang="en-GB" baseline="0" dirty="0" smtClean="0"/>
              <a:t> applications consist of threads executing modules called GAMS in a periodic basis. GAMS read and write values to the Dynamic Data Buffer, which interconnects all the GAMs in a thread. There are multiple GAMs already developed solving common problems, like timing GAMs to control the execution frequency of a thread, GAMs to perform I/O operations (in the JET case, input/output to JPF or RTDN), and GAMs to send/receive data from another thread. To implement an application in MARTe you could use this GAMs together with custom developed ones performing the operations required over the data.</a:t>
            </a:r>
            <a:endParaRPr lang="en-GB" dirty="0"/>
          </a:p>
        </p:txBody>
      </p:sp>
      <p:sp>
        <p:nvSpPr>
          <p:cNvPr id="4" name="Slide Number Placeholder 3"/>
          <p:cNvSpPr>
            <a:spLocks noGrp="1"/>
          </p:cNvSpPr>
          <p:nvPr>
            <p:ph type="sldNum" sz="quarter" idx="10"/>
          </p:nvPr>
        </p:nvSpPr>
        <p:spPr/>
        <p:txBody>
          <a:bodyPr/>
          <a:lstStyle/>
          <a:p>
            <a:fld id="{49027E0A-1465-4A40-B1D5-9126D49509FC}" type="slidenum">
              <a:rPr lang="en-GB" smtClean="0"/>
              <a:pPr/>
              <a:t>6</a:t>
            </a:fld>
            <a:endParaRPr lang="en-GB" dirty="0"/>
          </a:p>
        </p:txBody>
      </p:sp>
    </p:spTree>
    <p:extLst>
      <p:ext uri="{BB962C8B-B14F-4D97-AF65-F5344CB8AC3E}">
        <p14:creationId xmlns:p14="http://schemas.microsoft.com/office/powerpoint/2010/main" val="13961375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objective of this wor</a:t>
            </a:r>
            <a:r>
              <a:rPr lang="en-GB" baseline="0" dirty="0" smtClean="0"/>
              <a:t>k was to develop a disruption predictor based on a single signal, with no training or data from past discharges required, like the LMPT, but without a variable user-defined threshold, and using a more sophisticated criteria. The signal chosen was the </a:t>
            </a:r>
            <a:r>
              <a:rPr lang="en-GB" baseline="0" dirty="0" err="1" smtClean="0"/>
              <a:t>LockedMode</a:t>
            </a:r>
            <a:r>
              <a:rPr lang="en-GB" baseline="0" dirty="0" smtClean="0"/>
              <a:t>, as is closely related with the disruptions, and the method is to detect abnormal behaviour on the signal. The normal behaviour will be learnt from the beginning of the discharge, as discharges starts in a safe state.</a:t>
            </a:r>
            <a:endParaRPr lang="en-GB" dirty="0"/>
          </a:p>
        </p:txBody>
      </p:sp>
      <p:sp>
        <p:nvSpPr>
          <p:cNvPr id="4" name="Slide Number Placeholder 3"/>
          <p:cNvSpPr>
            <a:spLocks noGrp="1"/>
          </p:cNvSpPr>
          <p:nvPr>
            <p:ph type="sldNum" sz="quarter" idx="10"/>
          </p:nvPr>
        </p:nvSpPr>
        <p:spPr/>
        <p:txBody>
          <a:bodyPr/>
          <a:lstStyle/>
          <a:p>
            <a:fld id="{49027E0A-1465-4A40-B1D5-9126D49509FC}" type="slidenum">
              <a:rPr lang="en-GB" smtClean="0"/>
              <a:pPr/>
              <a:t>7</a:t>
            </a:fld>
            <a:endParaRPr lang="en-GB" dirty="0"/>
          </a:p>
        </p:txBody>
      </p:sp>
    </p:spTree>
    <p:extLst>
      <p:ext uri="{BB962C8B-B14F-4D97-AF65-F5344CB8AC3E}">
        <p14:creationId xmlns:p14="http://schemas.microsoft.com/office/powerpoint/2010/main" val="25708554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This algorithm is described in previous publications and was provided as a </a:t>
            </a:r>
            <a:r>
              <a:rPr lang="en-GB" baseline="0" dirty="0" err="1" smtClean="0"/>
              <a:t>MatLab</a:t>
            </a:r>
            <a:r>
              <a:rPr lang="en-GB" baseline="0" dirty="0" smtClean="0"/>
              <a:t> program. </a:t>
            </a:r>
            <a:endParaRPr lang="en-GB" dirty="0"/>
          </a:p>
        </p:txBody>
      </p:sp>
      <p:sp>
        <p:nvSpPr>
          <p:cNvPr id="4" name="Slide Number Placeholder 3"/>
          <p:cNvSpPr>
            <a:spLocks noGrp="1"/>
          </p:cNvSpPr>
          <p:nvPr>
            <p:ph type="sldNum" sz="quarter" idx="10"/>
          </p:nvPr>
        </p:nvSpPr>
        <p:spPr/>
        <p:txBody>
          <a:bodyPr/>
          <a:lstStyle/>
          <a:p>
            <a:fld id="{49027E0A-1465-4A40-B1D5-9126D49509FC}" type="slidenum">
              <a:rPr lang="en-GB" smtClean="0"/>
              <a:pPr/>
              <a:t>8</a:t>
            </a:fld>
            <a:endParaRPr lang="en-GB" dirty="0"/>
          </a:p>
        </p:txBody>
      </p:sp>
    </p:spTree>
    <p:extLst>
      <p:ext uri="{BB962C8B-B14F-4D97-AF65-F5344CB8AC3E}">
        <p14:creationId xmlns:p14="http://schemas.microsoft.com/office/powerpoint/2010/main" val="3020047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a</a:t>
            </a:r>
            <a:r>
              <a:rPr lang="en-GB" baseline="0" dirty="0" smtClean="0"/>
              <a:t> diagram of the steps in the algorithm. </a:t>
            </a:r>
            <a:endParaRPr lang="en-GB" dirty="0"/>
          </a:p>
        </p:txBody>
      </p:sp>
      <p:sp>
        <p:nvSpPr>
          <p:cNvPr id="4" name="Slide Number Placeholder 3"/>
          <p:cNvSpPr>
            <a:spLocks noGrp="1"/>
          </p:cNvSpPr>
          <p:nvPr>
            <p:ph type="sldNum" sz="quarter" idx="10"/>
          </p:nvPr>
        </p:nvSpPr>
        <p:spPr/>
        <p:txBody>
          <a:bodyPr/>
          <a:lstStyle/>
          <a:p>
            <a:fld id="{49027E0A-1465-4A40-B1D5-9126D49509FC}" type="slidenum">
              <a:rPr lang="en-GB" smtClean="0"/>
              <a:pPr/>
              <a:t>9</a:t>
            </a:fld>
            <a:endParaRPr lang="en-GB" dirty="0"/>
          </a:p>
        </p:txBody>
      </p:sp>
    </p:spTree>
    <p:extLst>
      <p:ext uri="{BB962C8B-B14F-4D97-AF65-F5344CB8AC3E}">
        <p14:creationId xmlns:p14="http://schemas.microsoft.com/office/powerpoint/2010/main" val="11063141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The work presented here is modification and codification of this algorithm in MARTe in a way that gives the same results than the original </a:t>
            </a:r>
            <a:r>
              <a:rPr lang="en-GB" baseline="0" dirty="0" err="1" smtClean="0"/>
              <a:t>MatLab</a:t>
            </a:r>
            <a:r>
              <a:rPr lang="en-GB" baseline="0" dirty="0" smtClean="0"/>
              <a:t> implementation. </a:t>
            </a:r>
            <a:r>
              <a:rPr lang="en-GB" dirty="0" smtClean="0"/>
              <a:t>Each one of the previous steps will be performed in a different GAM</a:t>
            </a:r>
            <a:r>
              <a:rPr lang="en-GB" baseline="0" dirty="0" smtClean="0"/>
              <a:t> (</a:t>
            </a:r>
            <a:r>
              <a:rPr lang="en-GB" dirty="0" smtClean="0"/>
              <a:t>and one more to select what it’s</a:t>
            </a:r>
            <a:r>
              <a:rPr lang="en-GB" baseline="0" dirty="0" smtClean="0"/>
              <a:t> the plasma current threshold to start the operation).</a:t>
            </a:r>
          </a:p>
          <a:p>
            <a:r>
              <a:rPr lang="en-GB" baseline="0" dirty="0" smtClean="0"/>
              <a:t>The algorithm will sample the </a:t>
            </a:r>
            <a:r>
              <a:rPr lang="en-GB" baseline="0" dirty="0" err="1" smtClean="0"/>
              <a:t>LockedMode</a:t>
            </a:r>
            <a:r>
              <a:rPr lang="en-GB" baseline="0" dirty="0" smtClean="0"/>
              <a:t> signal at 1 </a:t>
            </a:r>
            <a:r>
              <a:rPr lang="en-GB" baseline="0" dirty="0" err="1" smtClean="0"/>
              <a:t>kS</a:t>
            </a:r>
            <a:r>
              <a:rPr lang="en-GB" baseline="0" dirty="0" smtClean="0"/>
              <a:t>/s, therefore the thread execution period and maximum cycle execution time is 1ms.</a:t>
            </a:r>
          </a:p>
          <a:p>
            <a:r>
              <a:rPr lang="en-GB" baseline="0" dirty="0" smtClean="0"/>
              <a:t>This implies some problems with the original algorithm, as it performs some operations, specifically the calculation of means, standard deviation and covariance matrix, related with all the data collected since the beginning of the discharge. In principle, if we calculated from scratch this statistics, the execution time will be increased with every data added to the set. To solve this, we will update this statistics, instead of recalculating.</a:t>
            </a:r>
            <a:endParaRPr lang="en-GB" dirty="0"/>
          </a:p>
        </p:txBody>
      </p:sp>
      <p:sp>
        <p:nvSpPr>
          <p:cNvPr id="4" name="Slide Number Placeholder 3"/>
          <p:cNvSpPr>
            <a:spLocks noGrp="1"/>
          </p:cNvSpPr>
          <p:nvPr>
            <p:ph type="sldNum" sz="quarter" idx="10"/>
          </p:nvPr>
        </p:nvSpPr>
        <p:spPr/>
        <p:txBody>
          <a:bodyPr/>
          <a:lstStyle/>
          <a:p>
            <a:fld id="{49027E0A-1465-4A40-B1D5-9126D49509FC}" type="slidenum">
              <a:rPr lang="en-GB" smtClean="0"/>
              <a:pPr/>
              <a:t>10</a:t>
            </a:fld>
            <a:endParaRPr lang="en-GB" dirty="0"/>
          </a:p>
        </p:txBody>
      </p:sp>
    </p:spTree>
    <p:extLst>
      <p:ext uri="{BB962C8B-B14F-4D97-AF65-F5344CB8AC3E}">
        <p14:creationId xmlns:p14="http://schemas.microsoft.com/office/powerpoint/2010/main" val="22500140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2.jpg"/><Relationship Id="rId7" Type="http://schemas.openxmlformats.org/officeDocument/2006/relationships/hyperlink" Target="http://www.upm.es/canalUPM/archivo/imagenes/logos/color/escupm01_new.jpg" TargetMode="External"/><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gif"/><Relationship Id="rId5" Type="http://schemas.openxmlformats.org/officeDocument/2006/relationships/image" Target="../media/image4.jpe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2.jpg"/><Relationship Id="rId7" Type="http://schemas.openxmlformats.org/officeDocument/2006/relationships/hyperlink" Target="http://www.upm.es/canalUPM/archivo/imagenes/logos/color/escupm01_new.jpg" TargetMode="External"/><Relationship Id="rId2" Type="http://schemas.openxmlformats.org/officeDocument/2006/relationships/image" Target="../media/image7.emf"/><Relationship Id="rId1" Type="http://schemas.openxmlformats.org/officeDocument/2006/relationships/slideMaster" Target="../slideMasters/slideMaster1.xml"/><Relationship Id="rId6" Type="http://schemas.openxmlformats.org/officeDocument/2006/relationships/image" Target="../media/image5.gif"/><Relationship Id="rId5" Type="http://schemas.openxmlformats.org/officeDocument/2006/relationships/image" Target="../media/image4.jpe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image1.png" descr="EUROFUSION PowerPoint MASTER DECKBLATT.png"/>
          <p:cNvPicPr/>
          <p:nvPr userDrawn="1"/>
        </p:nvPicPr>
        <p:blipFill>
          <a:blip r:embed="rId2" cstate="email">
            <a:extLst>
              <a:ext uri="{28A0092B-C50C-407E-A947-70E740481C1C}">
                <a14:useLocalDpi xmlns:a14="http://schemas.microsoft.com/office/drawing/2010/main" val="0"/>
              </a:ext>
            </a:extLst>
          </a:blip>
          <a:stretch>
            <a:fillRect/>
          </a:stretch>
        </p:blipFill>
        <p:spPr>
          <a:xfrm>
            <a:off x="0" y="219456"/>
            <a:ext cx="9144000" cy="6419089"/>
          </a:xfrm>
          <a:prstGeom prst="rect">
            <a:avLst/>
          </a:prstGeom>
          <a:ln w="12700">
            <a:miter lim="400000"/>
          </a:ln>
        </p:spPr>
      </p:pic>
      <p:sp>
        <p:nvSpPr>
          <p:cNvPr id="2" name="Title 1"/>
          <p:cNvSpPr>
            <a:spLocks noGrp="1"/>
          </p:cNvSpPr>
          <p:nvPr>
            <p:ph type="ctrTitle" hasCustomPrompt="1"/>
          </p:nvPr>
        </p:nvSpPr>
        <p:spPr>
          <a:xfrm>
            <a:off x="395536" y="2348880"/>
            <a:ext cx="8496944" cy="1296144"/>
          </a:xfrm>
        </p:spPr>
        <p:txBody>
          <a:bodyPr>
            <a:noAutofit/>
          </a:bodyPr>
          <a:lstStyle>
            <a:lvl1pPr algn="l">
              <a:defRPr sz="3500" b="1" baseline="0">
                <a:latin typeface="Arial" panose="020B0604020202020204" pitchFamily="34" charset="0"/>
                <a:cs typeface="Arial" panose="020B0604020202020204" pitchFamily="34" charset="0"/>
              </a:defRPr>
            </a:lvl1pPr>
          </a:lstStyle>
          <a:p>
            <a:r>
              <a:rPr lang="en-GB" dirty="0" smtClean="0"/>
              <a:t>Presentation title</a:t>
            </a:r>
            <a:endParaRPr lang="en-GB" dirty="0"/>
          </a:p>
        </p:txBody>
      </p:sp>
      <p:sp>
        <p:nvSpPr>
          <p:cNvPr id="3" name="Subtitle 2"/>
          <p:cNvSpPr>
            <a:spLocks noGrp="1"/>
          </p:cNvSpPr>
          <p:nvPr>
            <p:ph type="subTitle" idx="1" hasCustomPrompt="1"/>
          </p:nvPr>
        </p:nvSpPr>
        <p:spPr>
          <a:xfrm>
            <a:off x="395536" y="4293096"/>
            <a:ext cx="4392488" cy="432048"/>
          </a:xfrm>
        </p:spPr>
        <p:txBody>
          <a:bodyPr>
            <a:normAutofit/>
          </a:bodyPr>
          <a:lstStyle>
            <a:lvl1pPr marL="0" indent="0" algn="l">
              <a:buNone/>
              <a:defRPr sz="2200" b="1" baseline="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Name of presenter</a:t>
            </a:r>
          </a:p>
        </p:txBody>
      </p:sp>
      <p:sp>
        <p:nvSpPr>
          <p:cNvPr id="5" name="AutoShape 2" descr="https://idw-online.de/pages/de/institutionlogo921"/>
          <p:cNvSpPr>
            <a:spLocks noChangeAspect="1" noChangeArrowheads="1"/>
          </p:cNvSpPr>
          <p:nvPr userDrawn="1"/>
        </p:nvSpPr>
        <p:spPr bwMode="auto">
          <a:xfrm>
            <a:off x="155575" y="-457200"/>
            <a:ext cx="1076325" cy="952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Picture Placeholder 10"/>
          <p:cNvSpPr>
            <a:spLocks noGrp="1"/>
          </p:cNvSpPr>
          <p:nvPr>
            <p:ph type="pic" sz="quarter" idx="10" hasCustomPrompt="1"/>
          </p:nvPr>
        </p:nvSpPr>
        <p:spPr>
          <a:xfrm>
            <a:off x="395536" y="5691683"/>
            <a:ext cx="1295375" cy="905669"/>
          </a:xfrm>
        </p:spPr>
        <p:txBody>
          <a:bodyPr>
            <a:normAutofit/>
          </a:bodyPr>
          <a:lstStyle>
            <a:lvl1pPr marL="0" indent="0" algn="ctr">
              <a:buFontTx/>
              <a:buNone/>
              <a:defRPr sz="1800">
                <a:latin typeface="Arial" panose="020B0604020202020204" pitchFamily="34" charset="0"/>
                <a:cs typeface="Arial" panose="020B0604020202020204" pitchFamily="34" charset="0"/>
              </a:defRPr>
            </a:lvl1pPr>
          </a:lstStyle>
          <a:p>
            <a:r>
              <a:rPr lang="en-US" dirty="0" smtClean="0"/>
              <a:t>Logo of presenter</a:t>
            </a:r>
            <a:endParaRPr lang="en-GB" dirty="0"/>
          </a:p>
        </p:txBody>
      </p:sp>
      <p:pic>
        <p:nvPicPr>
          <p:cNvPr id="7" name="3 Imagen"/>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76" y="6398978"/>
            <a:ext cx="2134787" cy="448306"/>
          </a:xfrm>
          <a:prstGeom prst="rect">
            <a:avLst/>
          </a:prstGeom>
        </p:spPr>
      </p:pic>
      <p:pic>
        <p:nvPicPr>
          <p:cNvPr id="9" name="4 Imagen"/>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76592" y="5980422"/>
            <a:ext cx="750344" cy="378679"/>
          </a:xfrm>
          <a:prstGeom prst="rect">
            <a:avLst/>
          </a:prstGeom>
        </p:spPr>
      </p:pic>
      <p:pic>
        <p:nvPicPr>
          <p:cNvPr id="10" name="Picture 7" descr="JET(3,78,162).jp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87514" y="5689469"/>
            <a:ext cx="683568" cy="271015"/>
          </a:xfrm>
          <a:prstGeom prst="rect">
            <a:avLst/>
          </a:prstGeom>
        </p:spPr>
      </p:pic>
      <p:pic>
        <p:nvPicPr>
          <p:cNvPr id="11" name="5 Imagen"/>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987514" y="6004668"/>
            <a:ext cx="382172" cy="374372"/>
          </a:xfrm>
          <a:prstGeom prst="rect">
            <a:avLst/>
          </a:prstGeom>
        </p:spPr>
      </p:pic>
      <p:pic>
        <p:nvPicPr>
          <p:cNvPr id="12" name="Picture 2" descr="Escudo UPM">
            <a:hlinkClick r:id="rId7"/>
          </p:cNvPr>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0" y="5593647"/>
            <a:ext cx="980608" cy="805331"/>
          </a:xfrm>
          <a:prstGeom prst="rect">
            <a:avLst/>
          </a:prstGeom>
          <a:noFill/>
          <a:ln w="9525">
            <a:noFill/>
            <a:miter lim="800000"/>
            <a:headEnd/>
            <a:tailEnd/>
          </a:ln>
        </p:spPr>
      </p:pic>
      <p:sp>
        <p:nvSpPr>
          <p:cNvPr id="4" name="TextBox 3"/>
          <p:cNvSpPr txBox="1"/>
          <p:nvPr userDrawn="1"/>
        </p:nvSpPr>
        <p:spPr>
          <a:xfrm>
            <a:off x="6624228" y="5919946"/>
            <a:ext cx="1980220" cy="646331"/>
          </a:xfrm>
          <a:prstGeom prst="rect">
            <a:avLst/>
          </a:prstGeom>
          <a:solidFill>
            <a:schemeClr val="bg1"/>
          </a:solidFill>
        </p:spPr>
        <p:txBody>
          <a:bodyPr wrap="square" rtlCol="0">
            <a:spAutoFit/>
          </a:bodyPr>
          <a:lstStyle/>
          <a:p>
            <a:r>
              <a:rPr lang="en-US" sz="600" kern="1200" dirty="0" smtClean="0">
                <a:solidFill>
                  <a:schemeClr val="tx1"/>
                </a:solidFill>
                <a:effectLst/>
                <a:latin typeface="+mn-lt"/>
                <a:ea typeface="+mn-ea"/>
                <a:cs typeface="+mn-cs"/>
              </a:rPr>
              <a:t>This work has been carried out within the framework of the </a:t>
            </a:r>
            <a:r>
              <a:rPr lang="en-US" sz="600" kern="1200" dirty="0" err="1" smtClean="0">
                <a:solidFill>
                  <a:schemeClr val="tx1"/>
                </a:solidFill>
                <a:effectLst/>
                <a:latin typeface="+mn-lt"/>
                <a:ea typeface="+mn-ea"/>
                <a:cs typeface="+mn-cs"/>
              </a:rPr>
              <a:t>EUROfusion</a:t>
            </a:r>
            <a:r>
              <a:rPr lang="en-US" sz="600" kern="1200" dirty="0" smtClean="0">
                <a:solidFill>
                  <a:schemeClr val="tx1"/>
                </a:solidFill>
                <a:effectLst/>
                <a:latin typeface="+mn-lt"/>
                <a:ea typeface="+mn-ea"/>
                <a:cs typeface="+mn-cs"/>
              </a:rPr>
              <a:t> Consortium and has received funding from the </a:t>
            </a:r>
            <a:r>
              <a:rPr lang="en-US" sz="600" kern="1200" dirty="0" err="1" smtClean="0">
                <a:solidFill>
                  <a:schemeClr val="tx1"/>
                </a:solidFill>
                <a:effectLst/>
                <a:latin typeface="+mn-lt"/>
                <a:ea typeface="+mn-ea"/>
                <a:cs typeface="+mn-cs"/>
              </a:rPr>
              <a:t>Euratom</a:t>
            </a:r>
            <a:r>
              <a:rPr lang="en-US" sz="600" kern="1200" dirty="0" smtClean="0">
                <a:solidFill>
                  <a:schemeClr val="tx1"/>
                </a:solidFill>
                <a:effectLst/>
                <a:latin typeface="+mn-lt"/>
                <a:ea typeface="+mn-ea"/>
                <a:cs typeface="+mn-cs"/>
              </a:rPr>
              <a:t> research and training </a:t>
            </a:r>
            <a:r>
              <a:rPr lang="en-US" sz="600" kern="1200" dirty="0" err="1" smtClean="0">
                <a:solidFill>
                  <a:schemeClr val="tx1"/>
                </a:solidFill>
                <a:effectLst/>
                <a:latin typeface="+mn-lt"/>
                <a:ea typeface="+mn-ea"/>
                <a:cs typeface="+mn-cs"/>
              </a:rPr>
              <a:t>programme</a:t>
            </a:r>
            <a:r>
              <a:rPr lang="en-US" sz="600" kern="1200" dirty="0" smtClean="0">
                <a:solidFill>
                  <a:schemeClr val="tx1"/>
                </a:solidFill>
                <a:effectLst/>
                <a:latin typeface="+mn-lt"/>
                <a:ea typeface="+mn-ea"/>
                <a:cs typeface="+mn-cs"/>
              </a:rPr>
              <a:t> 2014-2018 under grant agreement No 633053. The views and opinions expressed herein do not necessarily reflect those of the European Commission.</a:t>
            </a:r>
            <a:endParaRPr lang="en-GB" sz="600" dirty="0"/>
          </a:p>
        </p:txBody>
      </p:sp>
    </p:spTree>
    <p:extLst>
      <p:ext uri="{BB962C8B-B14F-4D97-AF65-F5344CB8AC3E}">
        <p14:creationId xmlns:p14="http://schemas.microsoft.com/office/powerpoint/2010/main" val="169429506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Rectangle 4"/>
          <p:cNvSpPr/>
          <p:nvPr userDrawn="1"/>
        </p:nvSpPr>
        <p:spPr>
          <a:xfrm>
            <a:off x="0" y="0"/>
            <a:ext cx="9144000" cy="914400"/>
          </a:xfrm>
          <a:prstGeom prst="rect">
            <a:avLst/>
          </a:prstGeom>
          <a:solidFill>
            <a:srgbClr val="E3E3E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noFill/>
              </a:ln>
              <a:effectLst/>
            </a:endParaRPr>
          </a:p>
        </p:txBody>
      </p:sp>
      <p:sp>
        <p:nvSpPr>
          <p:cNvPr id="2" name="Title 1"/>
          <p:cNvSpPr>
            <a:spLocks noGrp="1"/>
          </p:cNvSpPr>
          <p:nvPr>
            <p:ph type="title" hasCustomPrompt="1"/>
          </p:nvPr>
        </p:nvSpPr>
        <p:spPr>
          <a:xfrm>
            <a:off x="457200" y="44624"/>
            <a:ext cx="7543800" cy="869776"/>
          </a:xfrm>
        </p:spPr>
        <p:txBody>
          <a:bodyPr>
            <a:noAutofit/>
          </a:bodyPr>
          <a:lstStyle>
            <a:lvl1pPr algn="l">
              <a:lnSpc>
                <a:spcPts val="3200"/>
              </a:lnSpc>
              <a:defRPr sz="3200" b="1">
                <a:latin typeface="Arial" panose="020B0604020202020204" pitchFamily="34" charset="0"/>
                <a:cs typeface="Arial" panose="020B0604020202020204" pitchFamily="34" charset="0"/>
              </a:defRPr>
            </a:lvl1pPr>
          </a:lstStyle>
          <a:p>
            <a:r>
              <a:rPr lang="en-US" dirty="0" smtClean="0"/>
              <a:t>Click to edit Master title style</a:t>
            </a:r>
            <a:br>
              <a:rPr lang="en-US" dirty="0" smtClean="0"/>
            </a:br>
            <a:r>
              <a:rPr lang="en-US" dirty="0" smtClean="0"/>
              <a:t>Second line of title</a:t>
            </a:r>
            <a:endParaRPr lang="en-GB" dirty="0"/>
          </a:p>
        </p:txBody>
      </p:sp>
      <p:sp>
        <p:nvSpPr>
          <p:cNvPr id="3" name="Content Placeholder 2"/>
          <p:cNvSpPr>
            <a:spLocks noGrp="1"/>
          </p:cNvSpPr>
          <p:nvPr>
            <p:ph idx="1"/>
          </p:nvPr>
        </p:nvSpPr>
        <p:spPr>
          <a:xfrm>
            <a:off x="457200" y="1412776"/>
            <a:ext cx="8229600" cy="4896544"/>
          </a:xfrm>
        </p:spPr>
        <p:txBody>
          <a:bodyPr/>
          <a:lstStyle>
            <a:lvl1pPr marL="342900" indent="-342900">
              <a:buFont typeface="Arial" panose="020B0604020202020204" pitchFamily="34" charset="0"/>
              <a:buChar char="•"/>
              <a:defRPr sz="24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000">
                <a:latin typeface="Arial" panose="020B0604020202020204" pitchFamily="34" charset="0"/>
                <a:cs typeface="Arial" panose="020B0604020202020204" pitchFamily="34" charset="0"/>
              </a:defRPr>
            </a:lvl2pPr>
            <a:lvl3pPr marL="1143000" indent="-228600">
              <a:buFont typeface="Arial" panose="020B0604020202020204" pitchFamily="34" charset="0"/>
              <a:buChar char="•"/>
              <a:defRPr sz="1800">
                <a:latin typeface="Arial" panose="020B0604020202020204" pitchFamily="34" charset="0"/>
                <a:cs typeface="Arial" panose="020B0604020202020204" pitchFamily="34" charset="0"/>
              </a:defRPr>
            </a:lvl3pPr>
            <a:lvl4pPr>
              <a:defRPr/>
            </a:lvl4pPr>
            <a:lvl5pPr>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Footer Placeholder 4"/>
          <p:cNvSpPr>
            <a:spLocks noGrp="1"/>
          </p:cNvSpPr>
          <p:nvPr>
            <p:ph type="ftr" sz="quarter" idx="11"/>
          </p:nvPr>
        </p:nvSpPr>
        <p:spPr>
          <a:xfrm>
            <a:off x="868276" y="6545237"/>
            <a:ext cx="8240228" cy="268139"/>
          </a:xfrm>
        </p:spPr>
        <p:txBody>
          <a:bodyPr/>
          <a:lstStyle>
            <a:lvl1pPr>
              <a:defRPr sz="1100">
                <a:solidFill>
                  <a:schemeClr val="tx1"/>
                </a:solidFill>
                <a:latin typeface="Arial" panose="020B0604020202020204" pitchFamily="34" charset="0"/>
                <a:cs typeface="Arial" panose="020B0604020202020204" pitchFamily="34" charset="0"/>
              </a:defRPr>
            </a:lvl1pPr>
          </a:lstStyle>
          <a:p>
            <a:pPr algn="r"/>
            <a:r>
              <a:rPr lang="en-GB" dirty="0" smtClean="0"/>
              <a:t>S. </a:t>
            </a:r>
            <a:r>
              <a:rPr lang="en-GB" dirty="0" err="1" smtClean="0"/>
              <a:t>Esquembri</a:t>
            </a:r>
            <a:r>
              <a:rPr lang="en-GB" dirty="0" smtClean="0"/>
              <a:t> | RT2016 </a:t>
            </a:r>
            <a:r>
              <a:rPr lang="en-GB" dirty="0" err="1" smtClean="0"/>
              <a:t>Padova</a:t>
            </a:r>
            <a:r>
              <a:rPr lang="en-GB" dirty="0" smtClean="0"/>
              <a:t>, Italy | 09/06/2016 | </a:t>
            </a:r>
            <a:fld id="{6A6D9FA1-99C7-4910-8E32-B85D378B0060}" type="slidenum">
              <a:rPr lang="en-GB" smtClean="0"/>
              <a:pPr algn="r"/>
              <a:t>‹#›</a:t>
            </a:fld>
            <a:endParaRPr lang="en-GB" dirty="0"/>
          </a:p>
        </p:txBody>
      </p:sp>
      <p:pic>
        <p:nvPicPr>
          <p:cNvPr id="4" name="Picture 3" descr="EurofusionDisc.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44408" y="220092"/>
            <a:ext cx="458197" cy="465708"/>
          </a:xfrm>
          <a:prstGeom prst="rect">
            <a:avLst/>
          </a:prstGeom>
        </p:spPr>
      </p:pic>
      <p:pic>
        <p:nvPicPr>
          <p:cNvPr id="17" name="3 Imagen"/>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2748" y="6384884"/>
            <a:ext cx="2134787" cy="448306"/>
          </a:xfrm>
          <a:prstGeom prst="rect">
            <a:avLst/>
          </a:prstGeom>
        </p:spPr>
      </p:pic>
      <p:pic>
        <p:nvPicPr>
          <p:cNvPr id="18" name="4 Imagen"/>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263993" y="6429110"/>
            <a:ext cx="750344" cy="378679"/>
          </a:xfrm>
          <a:prstGeom prst="rect">
            <a:avLst/>
          </a:prstGeom>
        </p:spPr>
      </p:pic>
      <p:pic>
        <p:nvPicPr>
          <p:cNvPr id="19" name="Picture 7" descr="JET(3,78,162).jp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184441" y="6478737"/>
            <a:ext cx="683568" cy="271015"/>
          </a:xfrm>
          <a:prstGeom prst="rect">
            <a:avLst/>
          </a:prstGeom>
        </p:spPr>
      </p:pic>
      <p:pic>
        <p:nvPicPr>
          <p:cNvPr id="20" name="5 Imagen"/>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3874915" y="6436422"/>
            <a:ext cx="382172" cy="374372"/>
          </a:xfrm>
          <a:prstGeom prst="rect">
            <a:avLst/>
          </a:prstGeom>
        </p:spPr>
      </p:pic>
      <p:pic>
        <p:nvPicPr>
          <p:cNvPr id="21" name="Picture 2" descr="Escudo UPM">
            <a:hlinkClick r:id="rId7"/>
          </p:cNvPr>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62140" y="6050555"/>
            <a:ext cx="980608" cy="805331"/>
          </a:xfrm>
          <a:prstGeom prst="rect">
            <a:avLst/>
          </a:prstGeom>
          <a:noFill/>
          <a:ln w="9525">
            <a:noFill/>
            <a:miter lim="800000"/>
            <a:headEnd/>
            <a:tailEnd/>
          </a:ln>
        </p:spPr>
      </p:pic>
    </p:spTree>
    <p:extLst>
      <p:ext uri="{BB962C8B-B14F-4D97-AF65-F5344CB8AC3E}">
        <p14:creationId xmlns:p14="http://schemas.microsoft.com/office/powerpoint/2010/main" val="1996975160"/>
      </p:ext>
    </p:extLst>
  </p:cSld>
  <p:clrMapOvr>
    <a:masterClrMapping/>
  </p:clrMapOvr>
  <p:timing>
    <p:tnLst>
      <p:par>
        <p:cTn id="1" dur="indefinite" restart="never" nodeType="tmRoot"/>
      </p:par>
    </p:tnLst>
  </p:timing>
  <p:hf sldNum="0" hdr="0" dt="0"/>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defRPr>
            </a:lvl1pPr>
          </a:lstStyle>
          <a:p>
            <a:r>
              <a:rPr lang="en-GB" dirty="0" smtClean="0"/>
              <a:t>09/06/2016</a:t>
            </a:r>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defRPr>
            </a:lvl1pPr>
          </a:lstStyle>
          <a:p>
            <a:fld id="{6A6D9FA1-99C7-4910-8E32-B85D378B0060}" type="slidenum">
              <a:rPr lang="en-GB" smtClean="0"/>
              <a:pPr/>
              <a:t>‹#›</a:t>
            </a:fld>
            <a:endParaRPr lang="en-GB" dirty="0"/>
          </a:p>
        </p:txBody>
      </p:sp>
    </p:spTree>
    <p:extLst>
      <p:ext uri="{BB962C8B-B14F-4D97-AF65-F5344CB8AC3E}">
        <p14:creationId xmlns:p14="http://schemas.microsoft.com/office/powerpoint/2010/main" val="886642047"/>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Arial" panose="020B060402020202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notesSlide" Target="../notesSlides/notesSlide10.xml"/><Relationship Id="rId7" Type="http://schemas.openxmlformats.org/officeDocument/2006/relationships/package" Target="../embeddings/Microsoft_Word_Document1.docx"/><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14.emf"/><Relationship Id="rId4" Type="http://schemas.openxmlformats.org/officeDocument/2006/relationships/image" Target="../media/image13.emf"/></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1.xml"/><Relationship Id="rId7" Type="http://schemas.openxmlformats.org/officeDocument/2006/relationships/image" Target="../media/image18.e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7.emf"/><Relationship Id="rId5" Type="http://schemas.openxmlformats.org/officeDocument/2006/relationships/image" Target="../media/image16.emf"/><Relationship Id="rId10" Type="http://schemas.openxmlformats.org/officeDocument/2006/relationships/image" Target="../media/image15.emf"/><Relationship Id="rId4" Type="http://schemas.openxmlformats.org/officeDocument/2006/relationships/image" Target="../media/image16.png"/><Relationship Id="rId9" Type="http://schemas.openxmlformats.org/officeDocument/2006/relationships/package" Target="../embeddings/Microsoft_Word_Document2.docx"/></Relationships>
</file>

<file path=ppt/slides/_rels/slide13.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notesSlide" Target="../notesSlides/notesSlide12.xml"/><Relationship Id="rId7" Type="http://schemas.openxmlformats.org/officeDocument/2006/relationships/package" Target="../embeddings/Microsoft_Word_Document3.docx"/><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4.bin"/><Relationship Id="rId5" Type="http://schemas.openxmlformats.org/officeDocument/2006/relationships/image" Target="../media/image20.emf"/><Relationship Id="rId4" Type="http://schemas.openxmlformats.org/officeDocument/2006/relationships/image" Target="../media/image21.png"/><Relationship Id="rId9" Type="http://schemas.openxmlformats.org/officeDocument/2006/relationships/image" Target="../media/image21.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23.e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22.emf"/><Relationship Id="rId5" Type="http://schemas.openxmlformats.org/officeDocument/2006/relationships/package" Target="../embeddings/Microsoft_Word_Document4.docx"/><Relationship Id="rId4" Type="http://schemas.openxmlformats.org/officeDocument/2006/relationships/oleObject" Target="../embeddings/oleObject5.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24.e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package" Target="../embeddings/Microsoft_Word_Document5.docx"/><Relationship Id="rId5" Type="http://schemas.openxmlformats.org/officeDocument/2006/relationships/oleObject" Target="../embeddings/oleObject6.bin"/><Relationship Id="rId4" Type="http://schemas.openxmlformats.org/officeDocument/2006/relationships/image" Target="../media/image25.emf"/></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26.emf"/><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package" Target="../embeddings/Microsoft_Excel_Worksheet6.xlsx"/><Relationship Id="rId5" Type="http://schemas.openxmlformats.org/officeDocument/2006/relationships/oleObject" Target="../embeddings/oleObject7.bin"/><Relationship Id="rId4" Type="http://schemas.openxmlformats.org/officeDocument/2006/relationships/image" Target="../media/image27.emf"/></Relationships>
</file>

<file path=ppt/slides/_rels/slide17.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9.e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2060848"/>
            <a:ext cx="8784976" cy="1296144"/>
          </a:xfrm>
        </p:spPr>
        <p:txBody>
          <a:bodyPr/>
          <a:lstStyle/>
          <a:p>
            <a:r>
              <a:rPr lang="en-US" sz="2800" dirty="0"/>
              <a:t>Real-time implementation in JET of the SPAD </a:t>
            </a:r>
            <a:r>
              <a:rPr lang="en-US" sz="2800" dirty="0" smtClean="0"/>
              <a:t>disruption </a:t>
            </a:r>
            <a:r>
              <a:rPr lang="en-US" sz="2800" dirty="0"/>
              <a:t>predictor using MARTe</a:t>
            </a:r>
            <a:endParaRPr lang="en-GB" sz="2800" dirty="0"/>
          </a:p>
        </p:txBody>
      </p:sp>
      <p:sp>
        <p:nvSpPr>
          <p:cNvPr id="3" name="Subtitle 2"/>
          <p:cNvSpPr>
            <a:spLocks noGrp="1"/>
          </p:cNvSpPr>
          <p:nvPr>
            <p:ph type="subTitle" idx="1"/>
          </p:nvPr>
        </p:nvSpPr>
        <p:spPr>
          <a:xfrm>
            <a:off x="179512" y="3140968"/>
            <a:ext cx="8964488" cy="2310571"/>
          </a:xfrm>
        </p:spPr>
        <p:txBody>
          <a:bodyPr>
            <a:noAutofit/>
          </a:bodyPr>
          <a:lstStyle/>
          <a:p>
            <a:r>
              <a:rPr lang="en-US" sz="1900" u="sng" dirty="0"/>
              <a:t>S. </a:t>
            </a:r>
            <a:r>
              <a:rPr lang="en-US" sz="1900" u="sng" dirty="0" smtClean="0"/>
              <a:t>Esquembri</a:t>
            </a:r>
            <a:r>
              <a:rPr lang="en-US" sz="1900" baseline="30000" dirty="0" smtClean="0"/>
              <a:t>1</a:t>
            </a:r>
            <a:r>
              <a:rPr lang="en-US" sz="1900" dirty="0" smtClean="0"/>
              <a:t>, J</a:t>
            </a:r>
            <a:r>
              <a:rPr lang="en-US" sz="1900" dirty="0"/>
              <a:t>. </a:t>
            </a:r>
            <a:r>
              <a:rPr lang="en-US" sz="1900" dirty="0" smtClean="0"/>
              <a:t>Vega</a:t>
            </a:r>
            <a:r>
              <a:rPr lang="en-US" sz="1900" baseline="30000" dirty="0" smtClean="0"/>
              <a:t>2</a:t>
            </a:r>
            <a:r>
              <a:rPr lang="en-US" sz="1900" dirty="0" smtClean="0"/>
              <a:t>, </a:t>
            </a:r>
            <a:r>
              <a:rPr lang="en-US" sz="1900" dirty="0"/>
              <a:t>A. </a:t>
            </a:r>
            <a:r>
              <a:rPr lang="en-US" sz="1900" dirty="0" smtClean="0"/>
              <a:t>Murari</a:t>
            </a:r>
            <a:r>
              <a:rPr lang="en-US" sz="1900" baseline="30000" dirty="0" smtClean="0"/>
              <a:t>3</a:t>
            </a:r>
            <a:r>
              <a:rPr lang="en-US" sz="1900" dirty="0" smtClean="0"/>
              <a:t>, </a:t>
            </a:r>
            <a:r>
              <a:rPr lang="en-US" sz="1900" dirty="0"/>
              <a:t>M. </a:t>
            </a:r>
            <a:r>
              <a:rPr lang="en-US" sz="1900" dirty="0" smtClean="0"/>
              <a:t>Ruiz</a:t>
            </a:r>
            <a:r>
              <a:rPr lang="en-US" sz="1900" baseline="30000" dirty="0" smtClean="0"/>
              <a:t>1</a:t>
            </a:r>
            <a:r>
              <a:rPr lang="en-US" sz="1900" dirty="0" smtClean="0"/>
              <a:t>, </a:t>
            </a:r>
            <a:r>
              <a:rPr lang="en-US" sz="1900" dirty="0"/>
              <a:t>E. </a:t>
            </a:r>
            <a:r>
              <a:rPr lang="en-US" sz="1900" dirty="0" smtClean="0"/>
              <a:t>Barrera</a:t>
            </a:r>
            <a:r>
              <a:rPr lang="en-US" sz="1900" baseline="30000" dirty="0"/>
              <a:t>1</a:t>
            </a:r>
            <a:r>
              <a:rPr lang="en-US" sz="1900" dirty="0" smtClean="0"/>
              <a:t>, </a:t>
            </a:r>
            <a:r>
              <a:rPr lang="en-US" sz="1900" dirty="0"/>
              <a:t>S. </a:t>
            </a:r>
            <a:r>
              <a:rPr lang="en-US" sz="1900" dirty="0" smtClean="0"/>
              <a:t>Dormido-Canto</a:t>
            </a:r>
            <a:r>
              <a:rPr lang="en-US" sz="1900" baseline="30000" dirty="0" smtClean="0"/>
              <a:t>4</a:t>
            </a:r>
            <a:r>
              <a:rPr lang="en-US" sz="1900" dirty="0" smtClean="0"/>
              <a:t>, </a:t>
            </a:r>
            <a:r>
              <a:rPr lang="en-US" sz="1900" dirty="0"/>
              <a:t>R. </a:t>
            </a:r>
            <a:r>
              <a:rPr lang="en-US" sz="1900" dirty="0" smtClean="0"/>
              <a:t>Felton</a:t>
            </a:r>
            <a:r>
              <a:rPr lang="en-US" sz="1900" baseline="30000" dirty="0" smtClean="0"/>
              <a:t>5</a:t>
            </a:r>
            <a:r>
              <a:rPr lang="en-US" sz="1900" dirty="0" smtClean="0"/>
              <a:t>, </a:t>
            </a:r>
            <a:r>
              <a:rPr lang="en-US" sz="1900" dirty="0"/>
              <a:t>M. </a:t>
            </a:r>
            <a:r>
              <a:rPr lang="en-US" sz="1900" dirty="0" smtClean="0"/>
              <a:t>Tsalas</a:t>
            </a:r>
            <a:r>
              <a:rPr lang="en-US" sz="1900" baseline="30000" dirty="0" smtClean="0"/>
              <a:t>5</a:t>
            </a:r>
            <a:r>
              <a:rPr lang="en-US" sz="1900" dirty="0" smtClean="0"/>
              <a:t>, </a:t>
            </a:r>
            <a:r>
              <a:rPr lang="en-US" sz="1900" dirty="0"/>
              <a:t>D. </a:t>
            </a:r>
            <a:r>
              <a:rPr lang="en-US" sz="1900" dirty="0" smtClean="0"/>
              <a:t>Valcarcel</a:t>
            </a:r>
            <a:r>
              <a:rPr lang="en-US" sz="1900" baseline="30000" dirty="0" smtClean="0"/>
              <a:t>6</a:t>
            </a:r>
            <a:r>
              <a:rPr lang="en-US" sz="1900" dirty="0" smtClean="0"/>
              <a:t>, and JET Contributors*</a:t>
            </a:r>
          </a:p>
          <a:p>
            <a:endParaRPr lang="en-US" sz="1000" dirty="0" smtClean="0"/>
          </a:p>
          <a:p>
            <a:r>
              <a:rPr lang="it-IT" sz="1200" baseline="30000" dirty="0" smtClean="0"/>
              <a:t>1</a:t>
            </a:r>
            <a:r>
              <a:rPr lang="en-US" sz="1200" dirty="0"/>
              <a:t>Instrumentation and Applied Acoustic Research Group (I2A2), Universidad </a:t>
            </a:r>
            <a:r>
              <a:rPr lang="en-US" sz="1200" dirty="0" err="1"/>
              <a:t>Politécnica</a:t>
            </a:r>
            <a:r>
              <a:rPr lang="en-US" sz="1200" dirty="0"/>
              <a:t> de Madrid, </a:t>
            </a:r>
            <a:r>
              <a:rPr lang="en-US" sz="1200" dirty="0" smtClean="0"/>
              <a:t>Madrid</a:t>
            </a:r>
            <a:r>
              <a:rPr lang="en-US" sz="1200" dirty="0"/>
              <a:t>, </a:t>
            </a:r>
            <a:r>
              <a:rPr lang="en-US" sz="1200" dirty="0" smtClean="0"/>
              <a:t>Spain</a:t>
            </a:r>
          </a:p>
          <a:p>
            <a:r>
              <a:rPr lang="it-IT" sz="1200" baseline="30000" dirty="0" smtClean="0"/>
              <a:t>2</a:t>
            </a:r>
            <a:r>
              <a:rPr lang="it-IT" sz="1200" dirty="0" smtClean="0"/>
              <a:t>Laboratorio </a:t>
            </a:r>
            <a:r>
              <a:rPr lang="it-IT" sz="1200" dirty="0"/>
              <a:t>Nacional de Fusión, CIEMAT, Madrid, </a:t>
            </a:r>
            <a:r>
              <a:rPr lang="it-IT" sz="1200" dirty="0" smtClean="0"/>
              <a:t>Spain</a:t>
            </a:r>
          </a:p>
          <a:p>
            <a:r>
              <a:rPr lang="it-IT" sz="1200" baseline="30000" dirty="0" smtClean="0"/>
              <a:t>3</a:t>
            </a:r>
            <a:r>
              <a:rPr lang="it-IT" sz="1200" dirty="0" smtClean="0"/>
              <a:t>Consorzio </a:t>
            </a:r>
            <a:r>
              <a:rPr lang="it-IT" sz="1200" dirty="0"/>
              <a:t>RFX (CNR, ENEA, INFN, Universitá di Padova, Acciaierie Venete SpA</a:t>
            </a:r>
            <a:r>
              <a:rPr lang="it-IT" sz="1200" dirty="0" smtClean="0"/>
              <a:t>), Padova</a:t>
            </a:r>
            <a:r>
              <a:rPr lang="it-IT" sz="1200" dirty="0"/>
              <a:t>, </a:t>
            </a:r>
            <a:r>
              <a:rPr lang="it-IT" sz="1200" dirty="0" smtClean="0"/>
              <a:t>Italy</a:t>
            </a:r>
          </a:p>
          <a:p>
            <a:r>
              <a:rPr lang="it-IT" sz="1200" baseline="30000" dirty="0" smtClean="0"/>
              <a:t>4</a:t>
            </a:r>
            <a:r>
              <a:rPr lang="it-IT" sz="1200" dirty="0" smtClean="0"/>
              <a:t>Dpto</a:t>
            </a:r>
            <a:r>
              <a:rPr lang="it-IT" sz="1200" dirty="0"/>
              <a:t>. Informática y Automática - UNED, Madrid, </a:t>
            </a:r>
            <a:r>
              <a:rPr lang="it-IT" sz="1200" dirty="0" smtClean="0"/>
              <a:t>Spain</a:t>
            </a:r>
          </a:p>
          <a:p>
            <a:r>
              <a:rPr lang="it-IT" sz="1200" baseline="30000" dirty="0" smtClean="0"/>
              <a:t>5</a:t>
            </a:r>
            <a:r>
              <a:rPr lang="it-IT" sz="1200" dirty="0" smtClean="0"/>
              <a:t>EUROfusion </a:t>
            </a:r>
            <a:r>
              <a:rPr lang="it-IT" sz="1200" dirty="0"/>
              <a:t>Consortium, JET, Culham Science Centre, </a:t>
            </a:r>
            <a:r>
              <a:rPr lang="it-IT" sz="1200" dirty="0" smtClean="0"/>
              <a:t>Abingdon, UK</a:t>
            </a:r>
          </a:p>
          <a:p>
            <a:r>
              <a:rPr lang="it-IT" sz="1200" dirty="0" smtClean="0"/>
              <a:t>*</a:t>
            </a:r>
            <a:r>
              <a:rPr lang="en-US" sz="1200" dirty="0" smtClean="0"/>
              <a:t>See </a:t>
            </a:r>
            <a:r>
              <a:rPr lang="en-US" sz="1200" dirty="0"/>
              <a:t>the Appendix of F. </a:t>
            </a:r>
            <a:r>
              <a:rPr lang="en-US" sz="1200" dirty="0" err="1"/>
              <a:t>Romanelli</a:t>
            </a:r>
            <a:r>
              <a:rPr lang="en-US" sz="1200" dirty="0"/>
              <a:t> et al., Proceedings of the 25th IAEA Fusion Energy Conference 2014, Saint Petersburg, Russia.</a:t>
            </a:r>
            <a:endParaRPr lang="es-ES" sz="1200" dirty="0" smtClean="0"/>
          </a:p>
        </p:txBody>
      </p:sp>
      <p:sp>
        <p:nvSpPr>
          <p:cNvPr id="8" name="7 CuadroTexto"/>
          <p:cNvSpPr txBox="1"/>
          <p:nvPr/>
        </p:nvSpPr>
        <p:spPr>
          <a:xfrm>
            <a:off x="2171623" y="5607078"/>
            <a:ext cx="3684413" cy="1169551"/>
          </a:xfrm>
          <a:prstGeom prst="rect">
            <a:avLst/>
          </a:prstGeom>
          <a:noFill/>
        </p:spPr>
        <p:txBody>
          <a:bodyPr wrap="square" rtlCol="0">
            <a:spAutoFit/>
          </a:bodyPr>
          <a:lstStyle/>
          <a:p>
            <a:r>
              <a:rPr lang="it-IT" sz="1000" b="1" dirty="0">
                <a:latin typeface="Arial" panose="020B0604020202020204" pitchFamily="34" charset="0"/>
                <a:cs typeface="Arial" panose="020B0604020202020204" pitchFamily="34" charset="0"/>
              </a:rPr>
              <a:t>Acknowledgements</a:t>
            </a:r>
            <a:endParaRPr lang="es-ES" sz="1000" b="1" dirty="0">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This work was partially funded by the Spanish Ministry of Economy and Competitiveness under the Projects </a:t>
            </a:r>
            <a:r>
              <a:rPr lang="en-US" sz="1000" dirty="0" smtClean="0">
                <a:latin typeface="Arial" panose="020B0604020202020204" pitchFamily="34" charset="0"/>
                <a:cs typeface="Arial" panose="020B0604020202020204" pitchFamily="34" charset="0"/>
              </a:rPr>
              <a:t>No </a:t>
            </a:r>
            <a:r>
              <a:rPr lang="en-US" sz="1000" dirty="0">
                <a:latin typeface="Arial" panose="020B0604020202020204" pitchFamily="34" charset="0"/>
                <a:cs typeface="Arial" panose="020B0604020202020204" pitchFamily="34" charset="0"/>
              </a:rPr>
              <a:t>ENE2012-38970-C04-01, ENE2012-38970-C04-03, ENE2012-38970-C04-04, </a:t>
            </a:r>
            <a:r>
              <a:rPr lang="en-US" sz="1000" dirty="0" err="1">
                <a:latin typeface="Arial" panose="020B0604020202020204" pitchFamily="34" charset="0"/>
                <a:cs typeface="Arial" panose="020B0604020202020204" pitchFamily="34" charset="0"/>
              </a:rPr>
              <a:t>predoctoral</a:t>
            </a:r>
            <a:r>
              <a:rPr lang="en-US" sz="1000" dirty="0">
                <a:latin typeface="Arial" panose="020B0604020202020204" pitchFamily="34" charset="0"/>
                <a:cs typeface="Arial" panose="020B0604020202020204" pitchFamily="34" charset="0"/>
              </a:rPr>
              <a:t> fellowship BES-2013-064875, and the grant for </a:t>
            </a:r>
            <a:r>
              <a:rPr lang="en-US" sz="1000" dirty="0" err="1">
                <a:latin typeface="Arial" panose="020B0604020202020204" pitchFamily="34" charset="0"/>
                <a:cs typeface="Arial" panose="020B0604020202020204" pitchFamily="34" charset="0"/>
              </a:rPr>
              <a:t>predoctoral</a:t>
            </a:r>
            <a:r>
              <a:rPr lang="en-US" sz="1000" dirty="0">
                <a:latin typeface="Arial" panose="020B0604020202020204" pitchFamily="34" charset="0"/>
                <a:cs typeface="Arial" panose="020B0604020202020204" pitchFamily="34" charset="0"/>
              </a:rPr>
              <a:t> short-term stays in R&amp;D centers (2014</a:t>
            </a:r>
            <a:r>
              <a:rPr lang="en-US" sz="1000" dirty="0" smtClean="0">
                <a:latin typeface="Arial" panose="020B0604020202020204" pitchFamily="34" charset="0"/>
                <a:cs typeface="Arial" panose="020B0604020202020204" pitchFamily="34" charset="0"/>
              </a:rPr>
              <a:t>)</a:t>
            </a:r>
            <a:endParaRPr lang="es-ES" sz="1000" dirty="0">
              <a:latin typeface="Arial" panose="020B0604020202020204" pitchFamily="34" charset="0"/>
              <a:cs typeface="Arial" panose="020B0604020202020204" pitchFamily="34" charset="0"/>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68737" y="294070"/>
            <a:ext cx="1075263" cy="1023410"/>
          </a:xfrm>
          <a:prstGeom prst="rect">
            <a:avLst/>
          </a:prstGeom>
        </p:spPr>
      </p:pic>
      <p:sp>
        <p:nvSpPr>
          <p:cNvPr id="11" name="TextBox 10"/>
          <p:cNvSpPr txBox="1"/>
          <p:nvPr/>
        </p:nvSpPr>
        <p:spPr>
          <a:xfrm>
            <a:off x="179512" y="332656"/>
            <a:ext cx="7848872" cy="1077218"/>
          </a:xfrm>
          <a:prstGeom prst="rect">
            <a:avLst/>
          </a:prstGeom>
          <a:noFill/>
        </p:spPr>
        <p:txBody>
          <a:bodyPr wrap="square" rtlCol="0">
            <a:spAutoFit/>
          </a:bodyPr>
          <a:lstStyle/>
          <a:p>
            <a:r>
              <a:rPr lang="en-GB" sz="3200" b="1" dirty="0" smtClean="0">
                <a:solidFill>
                  <a:schemeClr val="bg1">
                    <a:lumMod val="75000"/>
                  </a:schemeClr>
                </a:solidFill>
              </a:rPr>
              <a:t>20</a:t>
            </a:r>
            <a:r>
              <a:rPr lang="en-GB" sz="3200" b="1" baseline="30000" dirty="0" smtClean="0">
                <a:solidFill>
                  <a:schemeClr val="bg1">
                    <a:lumMod val="75000"/>
                  </a:schemeClr>
                </a:solidFill>
              </a:rPr>
              <a:t>th</a:t>
            </a:r>
            <a:r>
              <a:rPr lang="en-GB" sz="3200" b="1" dirty="0" smtClean="0">
                <a:solidFill>
                  <a:schemeClr val="bg1">
                    <a:lumMod val="75000"/>
                  </a:schemeClr>
                </a:solidFill>
              </a:rPr>
              <a:t> Real Time Conference</a:t>
            </a:r>
          </a:p>
          <a:p>
            <a:r>
              <a:rPr lang="en-GB" sz="1600" b="1" dirty="0" smtClean="0">
                <a:solidFill>
                  <a:schemeClr val="bg1">
                    <a:lumMod val="75000"/>
                  </a:schemeClr>
                </a:solidFill>
              </a:rPr>
              <a:t>5-10 June 2016</a:t>
            </a:r>
          </a:p>
          <a:p>
            <a:r>
              <a:rPr lang="en-GB" sz="1600" b="1" dirty="0" err="1" smtClean="0">
                <a:solidFill>
                  <a:schemeClr val="bg1">
                    <a:lumMod val="75000"/>
                  </a:schemeClr>
                </a:solidFill>
              </a:rPr>
              <a:t>Padova</a:t>
            </a:r>
            <a:r>
              <a:rPr lang="en-GB" sz="1600" b="1" dirty="0" smtClean="0">
                <a:solidFill>
                  <a:schemeClr val="bg1">
                    <a:lumMod val="75000"/>
                  </a:schemeClr>
                </a:solidFill>
              </a:rPr>
              <a:t>, Italy</a:t>
            </a:r>
            <a:endParaRPr lang="en-GB" sz="1400" b="1" dirty="0">
              <a:solidFill>
                <a:schemeClr val="bg1">
                  <a:lumMod val="75000"/>
                </a:schemeClr>
              </a:solidFill>
            </a:endParaRPr>
          </a:p>
        </p:txBody>
      </p:sp>
    </p:spTree>
    <p:extLst>
      <p:ext uri="{BB962C8B-B14F-4D97-AF65-F5344CB8AC3E}">
        <p14:creationId xmlns:p14="http://schemas.microsoft.com/office/powerpoint/2010/main" val="6974029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SPAD: Real-time Implementation</a:t>
            </a:r>
          </a:p>
        </p:txBody>
      </p:sp>
      <p:sp>
        <p:nvSpPr>
          <p:cNvPr id="4" name="Footer Placeholder 3"/>
          <p:cNvSpPr>
            <a:spLocks noGrp="1"/>
          </p:cNvSpPr>
          <p:nvPr>
            <p:ph type="ftr" sz="quarter" idx="11"/>
          </p:nvPr>
        </p:nvSpPr>
        <p:spPr/>
        <p:txBody>
          <a:bodyPr/>
          <a:lstStyle/>
          <a:p>
            <a:pPr algn="r"/>
            <a:r>
              <a:rPr lang="en-GB" smtClean="0"/>
              <a:t>S. Esquembri | RT2016 Padova, Italy | 09/06/2016 | </a:t>
            </a:r>
            <a:fld id="{6A6D9FA1-99C7-4910-8E32-B85D378B0060}" type="slidenum">
              <a:rPr lang="en-GB" smtClean="0"/>
              <a:pPr algn="r"/>
              <a:t>10</a:t>
            </a:fld>
            <a:endParaRPr lang="en-GB" dirty="0"/>
          </a:p>
        </p:txBody>
      </p:sp>
      <p:sp>
        <p:nvSpPr>
          <p:cNvPr id="5" name="Content Placeholder 2"/>
          <p:cNvSpPr>
            <a:spLocks noGrp="1"/>
          </p:cNvSpPr>
          <p:nvPr>
            <p:ph idx="1"/>
          </p:nvPr>
        </p:nvSpPr>
        <p:spPr>
          <a:xfrm>
            <a:off x="457200" y="1412776"/>
            <a:ext cx="8229600" cy="4896544"/>
          </a:xfrm>
        </p:spPr>
        <p:txBody>
          <a:bodyPr/>
          <a:lstStyle/>
          <a:p>
            <a:r>
              <a:rPr lang="en-GB" dirty="0" smtClean="0"/>
              <a:t>Each step is performed in a different GAM</a:t>
            </a:r>
          </a:p>
          <a:p>
            <a:pPr lvl="1"/>
            <a:r>
              <a:rPr lang="en-GB" dirty="0" smtClean="0"/>
              <a:t>+ GAM to signal start based on Plasma current threshold</a:t>
            </a:r>
          </a:p>
          <a:p>
            <a:r>
              <a:rPr lang="en-GB" dirty="0" smtClean="0"/>
              <a:t>One single thread executing all the GAMS</a:t>
            </a:r>
          </a:p>
          <a:p>
            <a:r>
              <a:rPr lang="en-GB" dirty="0" smtClean="0"/>
              <a:t>Thread </a:t>
            </a:r>
            <a:r>
              <a:rPr lang="en-GB" dirty="0"/>
              <a:t>execution </a:t>
            </a:r>
            <a:r>
              <a:rPr lang="en-GB" dirty="0" smtClean="0"/>
              <a:t>period = 1ms</a:t>
            </a:r>
            <a:endParaRPr lang="en-GB" sz="2400" b="1" dirty="0">
              <a:solidFill>
                <a:srgbClr val="FF0000"/>
              </a:solidFill>
            </a:endParaRPr>
          </a:p>
          <a:p>
            <a:r>
              <a:rPr lang="en-GB" dirty="0" smtClean="0"/>
              <a:t>Problems</a:t>
            </a:r>
          </a:p>
          <a:p>
            <a:pPr lvl="1"/>
            <a:r>
              <a:rPr lang="en-GB" dirty="0" smtClean="0"/>
              <a:t>Covariance Matrix</a:t>
            </a:r>
          </a:p>
          <a:p>
            <a:pPr lvl="1"/>
            <a:r>
              <a:rPr lang="en-GB" dirty="0" smtClean="0"/>
              <a:t>Standard Deviation</a:t>
            </a:r>
          </a:p>
          <a:p>
            <a:pPr lvl="1"/>
            <a:r>
              <a:rPr lang="en-GB" dirty="0" smtClean="0"/>
              <a:t>Mean</a:t>
            </a:r>
          </a:p>
        </p:txBody>
      </p:sp>
      <p:sp>
        <p:nvSpPr>
          <p:cNvPr id="7" name="TextBox 6"/>
          <p:cNvSpPr txBox="1"/>
          <p:nvPr/>
        </p:nvSpPr>
        <p:spPr>
          <a:xfrm>
            <a:off x="4391980" y="4347175"/>
            <a:ext cx="4824536" cy="461665"/>
          </a:xfrm>
          <a:prstGeom prst="rect">
            <a:avLst/>
          </a:prstGeom>
          <a:noFill/>
        </p:spPr>
        <p:txBody>
          <a:bodyPr wrap="square" rtlCol="0">
            <a:spAutoFit/>
          </a:bodyPr>
          <a:lstStyle/>
          <a:p>
            <a:r>
              <a:rPr lang="en-GB" sz="2400" dirty="0" smtClean="0"/>
              <a:t>Of a set growing with each iteration</a:t>
            </a:r>
          </a:p>
        </p:txBody>
      </p:sp>
      <p:sp>
        <p:nvSpPr>
          <p:cNvPr id="8" name="Down Arrow 7"/>
          <p:cNvSpPr/>
          <p:nvPr/>
        </p:nvSpPr>
        <p:spPr>
          <a:xfrm>
            <a:off x="6192180" y="4880848"/>
            <a:ext cx="576064"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3923928" y="5456912"/>
            <a:ext cx="5112568" cy="830997"/>
          </a:xfrm>
          <a:prstGeom prst="rect">
            <a:avLst/>
          </a:prstGeom>
          <a:noFill/>
        </p:spPr>
        <p:txBody>
          <a:bodyPr wrap="square" rtlCol="0">
            <a:spAutoFit/>
          </a:bodyPr>
          <a:lstStyle/>
          <a:p>
            <a:pPr algn="ctr"/>
            <a:r>
              <a:rPr lang="en-GB" sz="2400" strike="sngStrike" dirty="0" smtClean="0"/>
              <a:t>Execution time not bounded</a:t>
            </a:r>
          </a:p>
          <a:p>
            <a:pPr algn="ctr"/>
            <a:r>
              <a:rPr lang="en-GB" sz="2400" dirty="0" smtClean="0"/>
              <a:t>“Update” the values, no recalculate </a:t>
            </a:r>
            <a:endParaRPr lang="en-GB" sz="2400" dirty="0"/>
          </a:p>
        </p:txBody>
      </p:sp>
    </p:spTree>
    <p:extLst>
      <p:ext uri="{BB962C8B-B14F-4D97-AF65-F5344CB8AC3E}">
        <p14:creationId xmlns:p14="http://schemas.microsoft.com/office/powerpoint/2010/main" val="28392417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SPAD: Real-time Implementation</a:t>
            </a:r>
            <a:br>
              <a:rPr lang="en-GB" dirty="0"/>
            </a:br>
            <a:r>
              <a:rPr lang="en-GB" sz="2400" dirty="0" err="1"/>
              <a:t>SlidingWindowGAM</a:t>
            </a:r>
            <a:endParaRPr lang="en-GB" dirty="0"/>
          </a:p>
        </p:txBody>
      </p:sp>
      <p:sp>
        <p:nvSpPr>
          <p:cNvPr id="4" name="Footer Placeholder 3"/>
          <p:cNvSpPr>
            <a:spLocks noGrp="1"/>
          </p:cNvSpPr>
          <p:nvPr>
            <p:ph type="ftr" sz="quarter" idx="11"/>
          </p:nvPr>
        </p:nvSpPr>
        <p:spPr/>
        <p:txBody>
          <a:bodyPr/>
          <a:lstStyle/>
          <a:p>
            <a:pPr algn="r"/>
            <a:r>
              <a:rPr lang="en-GB" smtClean="0"/>
              <a:t>S. Esquembri | RT2016 Padova, Italy | 09/06/2016 | </a:t>
            </a:r>
            <a:fld id="{6A6D9FA1-99C7-4910-8E32-B85D378B0060}" type="slidenum">
              <a:rPr lang="en-GB" smtClean="0"/>
              <a:pPr algn="r"/>
              <a:t>11</a:t>
            </a:fld>
            <a:endParaRPr lang="en-GB" dirty="0"/>
          </a:p>
        </p:txBody>
      </p:sp>
      <p:sp>
        <p:nvSpPr>
          <p:cNvPr id="10" name="Content Placeholder 2"/>
          <p:cNvSpPr>
            <a:spLocks noGrp="1"/>
          </p:cNvSpPr>
          <p:nvPr>
            <p:ph idx="1"/>
          </p:nvPr>
        </p:nvSpPr>
        <p:spPr>
          <a:xfrm>
            <a:off x="35496" y="1052736"/>
            <a:ext cx="9108504" cy="5256584"/>
          </a:xfrm>
        </p:spPr>
        <p:txBody>
          <a:bodyPr/>
          <a:lstStyle/>
          <a:p>
            <a:r>
              <a:rPr lang="en-GB" dirty="0" smtClean="0"/>
              <a:t>Provide the latest 32 values (window) of Locked Mode signal</a:t>
            </a:r>
          </a:p>
          <a:p>
            <a:r>
              <a:rPr lang="en-GB" dirty="0" smtClean="0"/>
              <a:t>Update the window every 2 thread cycles (2 ms) (slide)</a:t>
            </a:r>
          </a:p>
          <a:p>
            <a:r>
              <a:rPr lang="en-GB" dirty="0" smtClean="0"/>
              <a:t>Signals when the window has been updated</a:t>
            </a:r>
          </a:p>
          <a:p>
            <a:r>
              <a:rPr lang="en-GB" dirty="0" smtClean="0"/>
              <a:t>Parameters:</a:t>
            </a:r>
          </a:p>
          <a:p>
            <a:pPr lvl="1"/>
            <a:r>
              <a:rPr lang="en-GB" dirty="0" smtClean="0"/>
              <a:t>Input signal</a:t>
            </a:r>
          </a:p>
          <a:p>
            <a:pPr lvl="1"/>
            <a:r>
              <a:rPr lang="en-GB" dirty="0" smtClean="0"/>
              <a:t>Window size</a:t>
            </a:r>
          </a:p>
          <a:p>
            <a:pPr lvl="1"/>
            <a:r>
              <a:rPr lang="en-GB" dirty="0" smtClean="0"/>
              <a:t>Window slide</a:t>
            </a: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58384" y="4023072"/>
            <a:ext cx="4328569" cy="1854200"/>
          </a:xfrm>
          <a:prstGeom prst="rect">
            <a:avLst/>
          </a:prstGeom>
        </p:spPr>
      </p:pic>
      <p:grpSp>
        <p:nvGrpSpPr>
          <p:cNvPr id="12" name="Group 11"/>
          <p:cNvGrpSpPr/>
          <p:nvPr/>
        </p:nvGrpSpPr>
        <p:grpSpPr>
          <a:xfrm>
            <a:off x="-612576" y="4077072"/>
            <a:ext cx="5733233" cy="1919880"/>
            <a:chOff x="1691680" y="4100668"/>
            <a:chExt cx="6537488" cy="2189200"/>
          </a:xfrm>
        </p:grpSpPr>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91680" y="4100668"/>
              <a:ext cx="5934522" cy="1664283"/>
            </a:xfrm>
            <a:prstGeom prst="rect">
              <a:avLst/>
            </a:prstGeom>
          </p:spPr>
        </p:pic>
        <p:graphicFrame>
          <p:nvGraphicFramePr>
            <p:cNvPr id="14" name="Object 13"/>
            <p:cNvGraphicFramePr>
              <a:graphicFrameLocks noChangeAspect="1"/>
            </p:cNvGraphicFramePr>
            <p:nvPr>
              <p:extLst>
                <p:ext uri="{D42A27DB-BD31-4B8C-83A1-F6EECF244321}">
                  <p14:modId xmlns:p14="http://schemas.microsoft.com/office/powerpoint/2010/main" val="1479617897"/>
                </p:ext>
              </p:extLst>
            </p:nvPr>
          </p:nvGraphicFramePr>
          <p:xfrm>
            <a:off x="2607455" y="5564729"/>
            <a:ext cx="5621713" cy="725139"/>
          </p:xfrm>
          <a:graphic>
            <a:graphicData uri="http://schemas.openxmlformats.org/presentationml/2006/ole">
              <mc:AlternateContent xmlns:mc="http://schemas.openxmlformats.org/markup-compatibility/2006">
                <mc:Choice xmlns:v="urn:schemas-microsoft-com:vml" Requires="v">
                  <p:oleObj spid="_x0000_s17453" name="Document" r:id="rId7" imgW="1193123" imgH="154440" progId="Word.Document.12">
                    <p:embed/>
                  </p:oleObj>
                </mc:Choice>
                <mc:Fallback>
                  <p:oleObj name="Document" r:id="rId7" imgW="1193123" imgH="154440" progId="Word.Document.12">
                    <p:embed/>
                    <p:pic>
                      <p:nvPicPr>
                        <p:cNvPr id="0" name=""/>
                        <p:cNvPicPr/>
                        <p:nvPr/>
                      </p:nvPicPr>
                      <p:blipFill>
                        <a:blip r:embed="rId8"/>
                        <a:stretch>
                          <a:fillRect/>
                        </a:stretch>
                      </p:blipFill>
                      <p:spPr>
                        <a:xfrm>
                          <a:off x="2607455" y="5564729"/>
                          <a:ext cx="5621713" cy="725139"/>
                        </a:xfrm>
                        <a:prstGeom prst="rect">
                          <a:avLst/>
                        </a:prstGeom>
                      </p:spPr>
                    </p:pic>
                  </p:oleObj>
                </mc:Fallback>
              </mc:AlternateContent>
            </a:graphicData>
          </a:graphic>
        </p:graphicFrame>
      </p:grpSp>
    </p:spTree>
    <p:extLst>
      <p:ext uri="{BB962C8B-B14F-4D97-AF65-F5344CB8AC3E}">
        <p14:creationId xmlns:p14="http://schemas.microsoft.com/office/powerpoint/2010/main" val="38677248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SPAD: Real-time Implementation</a:t>
            </a:r>
            <a:br>
              <a:rPr lang="en-GB" dirty="0"/>
            </a:br>
            <a:r>
              <a:rPr lang="en-GB" sz="2400" dirty="0"/>
              <a:t>HaarApp1DCoefGAM </a:t>
            </a:r>
            <a:endParaRPr lang="en-GB" dirty="0"/>
          </a:p>
        </p:txBody>
      </p:sp>
      <p:sp>
        <p:nvSpPr>
          <p:cNvPr id="4" name="Footer Placeholder 3"/>
          <p:cNvSpPr>
            <a:spLocks noGrp="1"/>
          </p:cNvSpPr>
          <p:nvPr>
            <p:ph type="ftr" sz="quarter" idx="11"/>
          </p:nvPr>
        </p:nvSpPr>
        <p:spPr/>
        <p:txBody>
          <a:bodyPr/>
          <a:lstStyle/>
          <a:p>
            <a:pPr algn="r"/>
            <a:r>
              <a:rPr lang="en-GB" smtClean="0"/>
              <a:t>S. Esquembri | RT2016 Padova, Italy | 09/06/2016 | </a:t>
            </a:r>
            <a:fld id="{6A6D9FA1-99C7-4910-8E32-B85D378B0060}" type="slidenum">
              <a:rPr lang="en-GB" smtClean="0"/>
              <a:pPr algn="r"/>
              <a:t>12</a:t>
            </a:fld>
            <a:endParaRPr lang="en-GB" dirty="0"/>
          </a:p>
        </p:txBody>
      </p:sp>
      <mc:AlternateContent xmlns:mc="http://schemas.openxmlformats.org/markup-compatibility/2006" xmlns:a14="http://schemas.microsoft.com/office/drawing/2010/main">
        <mc:Choice Requires="a14">
          <p:sp>
            <p:nvSpPr>
              <p:cNvPr id="10" name="Content Placeholder 2"/>
              <p:cNvSpPr>
                <a:spLocks noGrp="1"/>
              </p:cNvSpPr>
              <p:nvPr>
                <p:ph idx="1"/>
              </p:nvPr>
            </p:nvSpPr>
            <p:spPr>
              <a:xfrm>
                <a:off x="35496" y="1052736"/>
                <a:ext cx="9108504" cy="5256584"/>
              </a:xfrm>
            </p:spPr>
            <p:txBody>
              <a:bodyPr/>
              <a:lstStyle/>
              <a:p>
                <a:r>
                  <a:rPr lang="en-GB" dirty="0" smtClean="0"/>
                  <a:t>Calculate the Haar Wavelet Transform Approximation Coefficients (for SPAD Level 2 </a:t>
                </a:r>
                <a14:m>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𝐻</m:t>
                        </m:r>
                      </m:e>
                      <m:sub>
                        <m:r>
                          <a:rPr lang="es-ES" b="0" i="1" smtClean="0">
                            <a:latin typeface="Cambria Math" panose="02040503050406030204" pitchFamily="18" charset="0"/>
                          </a:rPr>
                          <m:t>𝐿</m:t>
                        </m:r>
                        <m:r>
                          <a:rPr lang="es-ES" b="0" i="1" smtClean="0">
                            <a:latin typeface="Cambria Math" panose="02040503050406030204" pitchFamily="18" charset="0"/>
                          </a:rPr>
                          <m:t>2</m:t>
                        </m:r>
                      </m:sub>
                    </m:sSub>
                    <m:r>
                      <a:rPr lang="es-ES" b="0" i="1" smtClean="0">
                        <a:latin typeface="Cambria Math" panose="02040503050406030204" pitchFamily="18" charset="0"/>
                      </a:rPr>
                      <m:t>:</m:t>
                    </m:r>
                    <m:sSup>
                      <m:sSupPr>
                        <m:ctrlPr>
                          <a:rPr lang="es-ES" b="0" i="1" smtClean="0">
                            <a:latin typeface="Cambria Math" panose="02040503050406030204" pitchFamily="18" charset="0"/>
                          </a:rPr>
                        </m:ctrlPr>
                      </m:sSupPr>
                      <m:e>
                        <m:r>
                          <a:rPr lang="es-ES" b="0" i="1" smtClean="0">
                            <a:latin typeface="Cambria Math" panose="02040503050406030204" pitchFamily="18" charset="0"/>
                          </a:rPr>
                          <m:t>ℝ</m:t>
                        </m:r>
                      </m:e>
                      <m:sup>
                        <m:r>
                          <a:rPr lang="es-ES" b="0" i="1" smtClean="0">
                            <a:latin typeface="Cambria Math" panose="02040503050406030204" pitchFamily="18" charset="0"/>
                          </a:rPr>
                          <m:t>32</m:t>
                        </m:r>
                      </m:sup>
                    </m:sSup>
                    <m:r>
                      <a:rPr lang="es-ES" b="0" i="1" smtClean="0">
                        <a:latin typeface="Cambria Math" panose="02040503050406030204" pitchFamily="18" charset="0"/>
                      </a:rPr>
                      <m:t>→</m:t>
                    </m:r>
                    <m:sSup>
                      <m:sSupPr>
                        <m:ctrlPr>
                          <a:rPr lang="es-ES" i="1">
                            <a:latin typeface="Cambria Math" panose="02040503050406030204" pitchFamily="18" charset="0"/>
                          </a:rPr>
                        </m:ctrlPr>
                      </m:sSupPr>
                      <m:e>
                        <m:r>
                          <a:rPr lang="es-ES" i="1">
                            <a:latin typeface="Cambria Math" panose="02040503050406030204" pitchFamily="18" charset="0"/>
                          </a:rPr>
                          <m:t>ℝ</m:t>
                        </m:r>
                      </m:e>
                      <m:sup>
                        <m:r>
                          <a:rPr lang="es-ES" b="0" i="1" smtClean="0">
                            <a:latin typeface="Cambria Math" panose="02040503050406030204" pitchFamily="18" charset="0"/>
                          </a:rPr>
                          <m:t>8</m:t>
                        </m:r>
                      </m:sup>
                    </m:sSup>
                  </m:oMath>
                </a14:m>
                <a:r>
                  <a:rPr lang="en-GB" dirty="0" smtClean="0"/>
                  <a:t>)</a:t>
                </a:r>
              </a:p>
              <a:p>
                <a:r>
                  <a:rPr lang="en-GB" dirty="0" smtClean="0"/>
                  <a:t>Optimizations</a:t>
                </a:r>
              </a:p>
              <a:p>
                <a:pPr lvl="1"/>
                <a:r>
                  <a:rPr lang="en-GB" dirty="0" smtClean="0"/>
                  <a:t>Coefficients not calculated by iteration</a:t>
                </a:r>
              </a:p>
              <a:p>
                <a:r>
                  <a:rPr lang="en-GB" dirty="0" smtClean="0"/>
                  <a:t>Parameters:</a:t>
                </a:r>
              </a:p>
              <a:p>
                <a:pPr lvl="1"/>
                <a:r>
                  <a:rPr lang="en-GB" dirty="0" smtClean="0"/>
                  <a:t>Input signal</a:t>
                </a:r>
              </a:p>
              <a:p>
                <a:pPr lvl="1"/>
                <a:r>
                  <a:rPr lang="en-GB" dirty="0" smtClean="0"/>
                  <a:t>Level applied</a:t>
                </a:r>
              </a:p>
            </p:txBody>
          </p:sp>
        </mc:Choice>
        <mc:Fallback xmlns="">
          <p:sp>
            <p:nvSpPr>
              <p:cNvPr id="10" name="Content Placeholder 2"/>
              <p:cNvSpPr>
                <a:spLocks noGrp="1" noRot="1" noChangeAspect="1" noMove="1" noResize="1" noEditPoints="1" noAdjustHandles="1" noChangeArrowheads="1" noChangeShapeType="1" noTextEdit="1"/>
              </p:cNvSpPr>
              <p:nvPr>
                <p:ph idx="1"/>
              </p:nvPr>
            </p:nvSpPr>
            <p:spPr>
              <a:xfrm>
                <a:off x="35496" y="1052736"/>
                <a:ext cx="9108504" cy="5256584"/>
              </a:xfrm>
              <a:blipFill rotWithShape="0">
                <a:blip r:embed="rId4"/>
                <a:stretch>
                  <a:fillRect l="-937" t="-812"/>
                </a:stretch>
              </a:blipFill>
            </p:spPr>
            <p:txBody>
              <a:bodyPr/>
              <a:lstStyle/>
              <a:p>
                <a:r>
                  <a:rPr lang="en-GB">
                    <a:noFill/>
                  </a:rPr>
                  <a:t> </a:t>
                </a:r>
              </a:p>
            </p:txBody>
          </p:sp>
        </mc:Fallback>
      </mc:AlternateContent>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73942" y="2751956"/>
            <a:ext cx="5390546" cy="1397124"/>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52320" y="3297436"/>
            <a:ext cx="736238" cy="736600"/>
          </a:xfrm>
          <a:prstGeom prst="rect">
            <a:avLst/>
          </a:prstGeom>
        </p:spPr>
      </p:pic>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0615" y="4212074"/>
            <a:ext cx="5740727" cy="1872208"/>
          </a:xfrm>
          <a:prstGeom prst="rect">
            <a:avLst/>
          </a:prstGeom>
        </p:spPr>
      </p:pic>
      <p:sp>
        <p:nvSpPr>
          <p:cNvPr id="15" name="Right Arrow 14"/>
          <p:cNvSpPr/>
          <p:nvPr/>
        </p:nvSpPr>
        <p:spPr>
          <a:xfrm>
            <a:off x="4427984" y="5661248"/>
            <a:ext cx="792088" cy="432048"/>
          </a:xfrm>
          <a:prstGeom prst="rightArrow">
            <a:avLst/>
          </a:prstGeom>
          <a:solidFill>
            <a:schemeClr val="accent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6" name="Object 15"/>
          <p:cNvGraphicFramePr>
            <a:graphicFrameLocks noChangeAspect="1"/>
          </p:cNvGraphicFramePr>
          <p:nvPr>
            <p:extLst>
              <p:ext uri="{D42A27DB-BD31-4B8C-83A1-F6EECF244321}">
                <p14:modId xmlns:p14="http://schemas.microsoft.com/office/powerpoint/2010/main" val="1080592153"/>
              </p:ext>
            </p:extLst>
          </p:nvPr>
        </p:nvGraphicFramePr>
        <p:xfrm>
          <a:off x="5378500" y="5589240"/>
          <a:ext cx="3657996" cy="879847"/>
        </p:xfrm>
        <a:graphic>
          <a:graphicData uri="http://schemas.openxmlformats.org/presentationml/2006/ole">
            <mc:AlternateContent xmlns:mc="http://schemas.openxmlformats.org/markup-compatibility/2006">
              <mc:Choice xmlns:v="urn:schemas-microsoft-com:vml" Requires="v">
                <p:oleObj spid="_x0000_s18478" name="Document" r:id="rId9" imgW="964050" imgH="231336" progId="Word.Document.12">
                  <p:embed/>
                </p:oleObj>
              </mc:Choice>
              <mc:Fallback>
                <p:oleObj name="Document" r:id="rId9" imgW="964050" imgH="231336" progId="Word.Document.12">
                  <p:embed/>
                  <p:pic>
                    <p:nvPicPr>
                      <p:cNvPr id="0" name=""/>
                      <p:cNvPicPr/>
                      <p:nvPr/>
                    </p:nvPicPr>
                    <p:blipFill>
                      <a:blip r:embed="rId10"/>
                      <a:stretch>
                        <a:fillRect/>
                      </a:stretch>
                    </p:blipFill>
                    <p:spPr>
                      <a:xfrm>
                        <a:off x="5378500" y="5589240"/>
                        <a:ext cx="3657996" cy="879847"/>
                      </a:xfrm>
                      <a:prstGeom prst="rect">
                        <a:avLst/>
                      </a:prstGeom>
                      <a:ln w="28575">
                        <a:solidFill>
                          <a:srgbClr val="FF0000"/>
                        </a:solidFill>
                      </a:ln>
                    </p:spPr>
                  </p:pic>
                </p:oleObj>
              </mc:Fallback>
            </mc:AlternateContent>
          </a:graphicData>
        </a:graphic>
      </p:graphicFrame>
    </p:spTree>
    <p:extLst>
      <p:ext uri="{BB962C8B-B14F-4D97-AF65-F5344CB8AC3E}">
        <p14:creationId xmlns:p14="http://schemas.microsoft.com/office/powerpoint/2010/main" val="25339820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SPAD: Real-time Implementation</a:t>
            </a:r>
            <a:br>
              <a:rPr lang="en-GB" dirty="0"/>
            </a:br>
            <a:r>
              <a:rPr lang="en-GB" sz="2400" dirty="0" err="1"/>
              <a:t>MahalanobisGAM</a:t>
            </a:r>
            <a:endParaRPr lang="en-GB" dirty="0"/>
          </a:p>
        </p:txBody>
      </p:sp>
      <p:sp>
        <p:nvSpPr>
          <p:cNvPr id="4" name="Footer Placeholder 3"/>
          <p:cNvSpPr>
            <a:spLocks noGrp="1"/>
          </p:cNvSpPr>
          <p:nvPr>
            <p:ph type="ftr" sz="quarter" idx="11"/>
          </p:nvPr>
        </p:nvSpPr>
        <p:spPr/>
        <p:txBody>
          <a:bodyPr/>
          <a:lstStyle/>
          <a:p>
            <a:pPr algn="r"/>
            <a:r>
              <a:rPr lang="en-GB" smtClean="0"/>
              <a:t>S. Esquembri | RT2016 Padova, Italy | 09/06/2016 | </a:t>
            </a:r>
            <a:fld id="{6A6D9FA1-99C7-4910-8E32-B85D378B0060}" type="slidenum">
              <a:rPr lang="en-GB" smtClean="0"/>
              <a:pPr algn="r"/>
              <a:t>13</a:t>
            </a:fld>
            <a:endParaRPr lang="en-GB" dirty="0"/>
          </a:p>
        </p:txBody>
      </p:sp>
      <mc:AlternateContent xmlns:mc="http://schemas.openxmlformats.org/markup-compatibility/2006" xmlns:a14="http://schemas.microsoft.com/office/drawing/2010/main">
        <mc:Choice Requires="a14">
          <p:sp>
            <p:nvSpPr>
              <p:cNvPr id="10" name="Content Placeholder 2"/>
              <p:cNvSpPr>
                <a:spLocks noGrp="1"/>
              </p:cNvSpPr>
              <p:nvPr>
                <p:ph idx="1"/>
              </p:nvPr>
            </p:nvSpPr>
            <p:spPr>
              <a:xfrm>
                <a:off x="35496" y="1052736"/>
                <a:ext cx="9108504" cy="5256584"/>
              </a:xfrm>
            </p:spPr>
            <p:txBody>
              <a:bodyPr/>
              <a:lstStyle/>
              <a:p>
                <a14:m>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𝐻</m:t>
                        </m:r>
                      </m:e>
                      <m:sub>
                        <m:r>
                          <a:rPr lang="es-ES" b="0" i="1" smtClean="0">
                            <a:latin typeface="Cambria Math" panose="02040503050406030204" pitchFamily="18" charset="0"/>
                          </a:rPr>
                          <m:t>𝐴𝑝𝑝</m:t>
                        </m:r>
                      </m:sub>
                    </m:sSub>
                  </m:oMath>
                </a14:m>
                <a:r>
                  <a:rPr lang="en-GB" dirty="0" smtClean="0"/>
                  <a:t> used as feature vector</a:t>
                </a:r>
              </a:p>
              <a:p>
                <a:r>
                  <a:rPr lang="en-GB" dirty="0" smtClean="0"/>
                  <a:t>Calculate distance between current vector and centroid of the cluster formed by all past vectors in the discharge. </a:t>
                </a:r>
              </a:p>
              <a:p>
                <a:r>
                  <a:rPr lang="en-GB" dirty="0" smtClean="0"/>
                  <a:t>Optimizations</a:t>
                </a:r>
              </a:p>
              <a:p>
                <a:pPr lvl="1"/>
                <a:r>
                  <a:rPr lang="en-GB" dirty="0" smtClean="0"/>
                  <a:t>Covariance Matrix (</a:t>
                </a:r>
                <a:r>
                  <a:rPr lang="en-GB" i="1" dirty="0" smtClean="0"/>
                  <a:t>S</a:t>
                </a:r>
                <a:r>
                  <a:rPr lang="en-GB" dirty="0" smtClean="0"/>
                  <a:t>) and mean vector (</a:t>
                </a:r>
                <a:r>
                  <a:rPr lang="el-GR" i="1" dirty="0" smtClean="0"/>
                  <a:t>μ</a:t>
                </a:r>
                <a:r>
                  <a:rPr lang="es-ES" i="1" dirty="0" smtClean="0"/>
                  <a:t>)</a:t>
                </a:r>
                <a:r>
                  <a:rPr lang="en-GB" dirty="0" smtClean="0"/>
                  <a:t> “updated”</a:t>
                </a:r>
              </a:p>
              <a:p>
                <a:pPr lvl="2"/>
                <a:r>
                  <a:rPr lang="en-GB" dirty="0" smtClean="0"/>
                  <a:t>Store partial sums and products</a:t>
                </a:r>
              </a:p>
              <a:p>
                <a:pPr lvl="1"/>
                <a:r>
                  <a:rPr lang="en-GB" dirty="0" smtClean="0"/>
                  <a:t>LUP method used for inverse product</a:t>
                </a:r>
              </a:p>
              <a:p>
                <a:pPr lvl="2"/>
                <a:r>
                  <a:rPr lang="en-GB" dirty="0" smtClean="0"/>
                  <a:t>Can be done better!</a:t>
                </a:r>
              </a:p>
            </p:txBody>
          </p:sp>
        </mc:Choice>
        <mc:Fallback xmlns="">
          <p:sp>
            <p:nvSpPr>
              <p:cNvPr id="10" name="Content Placeholder 2"/>
              <p:cNvSpPr>
                <a:spLocks noGrp="1" noRot="1" noChangeAspect="1" noMove="1" noResize="1" noEditPoints="1" noAdjustHandles="1" noChangeArrowheads="1" noChangeShapeType="1" noTextEdit="1"/>
              </p:cNvSpPr>
              <p:nvPr>
                <p:ph idx="1"/>
              </p:nvPr>
            </p:nvSpPr>
            <p:spPr>
              <a:xfrm>
                <a:off x="35496" y="1052736"/>
                <a:ext cx="9108504" cy="5256584"/>
              </a:xfrm>
              <a:blipFill rotWithShape="0">
                <a:blip r:embed="rId4"/>
                <a:stretch>
                  <a:fillRect l="-937" t="-928"/>
                </a:stretch>
              </a:blipFill>
            </p:spPr>
            <p:txBody>
              <a:bodyPr/>
              <a:lstStyle/>
              <a:p>
                <a:r>
                  <a:rPr lang="en-GB">
                    <a:noFill/>
                  </a:rPr>
                  <a:t> </a:t>
                </a:r>
              </a:p>
            </p:txBody>
          </p:sp>
        </mc:Fallback>
      </mc:AlternateContent>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9784" y="4149080"/>
            <a:ext cx="5393031" cy="1189732"/>
          </a:xfrm>
          <a:prstGeom prst="rect">
            <a:avLst/>
          </a:prstGeom>
        </p:spPr>
      </p:pic>
      <p:graphicFrame>
        <p:nvGraphicFramePr>
          <p:cNvPr id="14" name="Object 13"/>
          <p:cNvGraphicFramePr>
            <a:graphicFrameLocks noChangeAspect="1"/>
          </p:cNvGraphicFramePr>
          <p:nvPr>
            <p:extLst>
              <p:ext uri="{D42A27DB-BD31-4B8C-83A1-F6EECF244321}">
                <p14:modId xmlns:p14="http://schemas.microsoft.com/office/powerpoint/2010/main" val="3952331332"/>
              </p:ext>
            </p:extLst>
          </p:nvPr>
        </p:nvGraphicFramePr>
        <p:xfrm>
          <a:off x="179512" y="5390308"/>
          <a:ext cx="4606056" cy="671859"/>
        </p:xfrm>
        <a:graphic>
          <a:graphicData uri="http://schemas.openxmlformats.org/presentationml/2006/ole">
            <mc:AlternateContent xmlns:mc="http://schemas.openxmlformats.org/markup-compatibility/2006">
              <mc:Choice xmlns:v="urn:schemas-microsoft-com:vml" Requires="v">
                <p:oleObj spid="_x0000_s19503" name="Document" r:id="rId7" imgW="1055896" imgH="154440" progId="Word.Document.12">
                  <p:embed/>
                </p:oleObj>
              </mc:Choice>
              <mc:Fallback>
                <p:oleObj name="Document" r:id="rId7" imgW="1055896" imgH="154440" progId="Word.Document.12">
                  <p:embed/>
                  <p:pic>
                    <p:nvPicPr>
                      <p:cNvPr id="0" name=""/>
                      <p:cNvPicPr/>
                      <p:nvPr/>
                    </p:nvPicPr>
                    <p:blipFill>
                      <a:blip r:embed="rId8"/>
                      <a:stretch>
                        <a:fillRect/>
                      </a:stretch>
                    </p:blipFill>
                    <p:spPr>
                      <a:xfrm>
                        <a:off x="179512" y="5390308"/>
                        <a:ext cx="4606056" cy="671859"/>
                      </a:xfrm>
                      <a:prstGeom prst="rect">
                        <a:avLst/>
                      </a:prstGeom>
                    </p:spPr>
                  </p:pic>
                </p:oleObj>
              </mc:Fallback>
            </mc:AlternateContent>
          </a:graphicData>
        </a:graphic>
      </p:graphicFrame>
      <p:pic>
        <p:nvPicPr>
          <p:cNvPr id="3" name="Picture 2"/>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5167263" y="3166619"/>
            <a:ext cx="4113494" cy="3142701"/>
          </a:xfrm>
          <a:prstGeom prst="rect">
            <a:avLst/>
          </a:prstGeom>
        </p:spPr>
      </p:pic>
    </p:spTree>
    <p:extLst>
      <p:ext uri="{BB962C8B-B14F-4D97-AF65-F5344CB8AC3E}">
        <p14:creationId xmlns:p14="http://schemas.microsoft.com/office/powerpoint/2010/main" val="23037301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SPAD: Real-time Implementation</a:t>
            </a:r>
            <a:br>
              <a:rPr lang="en-GB" dirty="0"/>
            </a:br>
            <a:r>
              <a:rPr lang="en-GB" sz="2400" dirty="0" err="1" smtClean="0"/>
              <a:t>OutlierFactorGAM</a:t>
            </a:r>
            <a:endParaRPr lang="en-GB" dirty="0"/>
          </a:p>
        </p:txBody>
      </p:sp>
      <p:sp>
        <p:nvSpPr>
          <p:cNvPr id="4" name="Footer Placeholder 3"/>
          <p:cNvSpPr>
            <a:spLocks noGrp="1"/>
          </p:cNvSpPr>
          <p:nvPr>
            <p:ph type="ftr" sz="quarter" idx="11"/>
          </p:nvPr>
        </p:nvSpPr>
        <p:spPr/>
        <p:txBody>
          <a:bodyPr/>
          <a:lstStyle/>
          <a:p>
            <a:pPr algn="r"/>
            <a:r>
              <a:rPr lang="en-GB" smtClean="0"/>
              <a:t>S. Esquembri | RT2016 Padova, Italy | 09/06/2016 | </a:t>
            </a:r>
            <a:fld id="{6A6D9FA1-99C7-4910-8E32-B85D378B0060}" type="slidenum">
              <a:rPr lang="en-GB" smtClean="0"/>
              <a:pPr algn="r"/>
              <a:t>14</a:t>
            </a:fld>
            <a:endParaRPr lang="en-GB" dirty="0"/>
          </a:p>
        </p:txBody>
      </p:sp>
      <p:sp>
        <p:nvSpPr>
          <p:cNvPr id="10" name="Content Placeholder 2"/>
          <p:cNvSpPr>
            <a:spLocks noGrp="1"/>
          </p:cNvSpPr>
          <p:nvPr>
            <p:ph idx="1"/>
          </p:nvPr>
        </p:nvSpPr>
        <p:spPr>
          <a:xfrm>
            <a:off x="35496" y="1052736"/>
            <a:ext cx="9108504" cy="5256584"/>
          </a:xfrm>
        </p:spPr>
        <p:txBody>
          <a:bodyPr/>
          <a:lstStyle/>
          <a:p>
            <a:r>
              <a:rPr lang="en-GB" dirty="0" smtClean="0"/>
              <a:t>Is the current vector </a:t>
            </a:r>
            <a:r>
              <a:rPr lang="en-US" dirty="0" smtClean="0"/>
              <a:t>anomalously far from the cluster?</a:t>
            </a:r>
          </a:p>
          <a:p>
            <a:r>
              <a:rPr lang="en-US" dirty="0" smtClean="0"/>
              <a:t>Factor given by an equation using mean(</a:t>
            </a:r>
            <a:r>
              <a:rPr lang="el-GR" i="1" dirty="0" smtClean="0"/>
              <a:t>μ</a:t>
            </a:r>
            <a:r>
              <a:rPr lang="en-US" dirty="0" smtClean="0"/>
              <a:t>) and standard deviation(</a:t>
            </a:r>
            <a:r>
              <a:rPr lang="el-GR" i="1" dirty="0"/>
              <a:t>σ</a:t>
            </a:r>
            <a:r>
              <a:rPr lang="en-US" dirty="0" smtClean="0"/>
              <a:t>) from all past distances in the discharge.</a:t>
            </a:r>
          </a:p>
          <a:p>
            <a:r>
              <a:rPr lang="en-US" dirty="0" smtClean="0"/>
              <a:t>Optimizations</a:t>
            </a:r>
          </a:p>
          <a:p>
            <a:pPr lvl="1"/>
            <a:r>
              <a:rPr lang="en-US" dirty="0" smtClean="0"/>
              <a:t>Update mean and standard deviation storing partial sums and products</a:t>
            </a:r>
            <a:endParaRPr lang="en-GB" dirty="0" smtClean="0"/>
          </a:p>
        </p:txBody>
      </p:sp>
      <p:graphicFrame>
        <p:nvGraphicFramePr>
          <p:cNvPr id="5" name="Object 4"/>
          <p:cNvGraphicFramePr>
            <a:graphicFrameLocks noChangeAspect="1"/>
          </p:cNvGraphicFramePr>
          <p:nvPr>
            <p:extLst>
              <p:ext uri="{D42A27DB-BD31-4B8C-83A1-F6EECF244321}">
                <p14:modId xmlns:p14="http://schemas.microsoft.com/office/powerpoint/2010/main" val="734394525"/>
              </p:ext>
            </p:extLst>
          </p:nvPr>
        </p:nvGraphicFramePr>
        <p:xfrm>
          <a:off x="2292379" y="5442181"/>
          <a:ext cx="4343219" cy="795131"/>
        </p:xfrm>
        <a:graphic>
          <a:graphicData uri="http://schemas.openxmlformats.org/presentationml/2006/ole">
            <mc:AlternateContent xmlns:mc="http://schemas.openxmlformats.org/markup-compatibility/2006">
              <mc:Choice xmlns:v="urn:schemas-microsoft-com:vml" Requires="v">
                <p:oleObj spid="_x0000_s20522" name="Document" r:id="rId5" imgW="918452" imgH="168480" progId="Word.Document.12">
                  <p:embed/>
                </p:oleObj>
              </mc:Choice>
              <mc:Fallback>
                <p:oleObj name="Document" r:id="rId5" imgW="918452" imgH="168480" progId="Word.Document.12">
                  <p:embed/>
                  <p:pic>
                    <p:nvPicPr>
                      <p:cNvPr id="0" name=""/>
                      <p:cNvPicPr/>
                      <p:nvPr/>
                    </p:nvPicPr>
                    <p:blipFill>
                      <a:blip r:embed="rId6"/>
                      <a:stretch>
                        <a:fillRect/>
                      </a:stretch>
                    </p:blipFill>
                    <p:spPr>
                      <a:xfrm>
                        <a:off x="2292379" y="5442181"/>
                        <a:ext cx="4343219" cy="795131"/>
                      </a:xfrm>
                      <a:prstGeom prst="rect">
                        <a:avLst/>
                      </a:prstGeom>
                    </p:spPr>
                  </p:pic>
                </p:oleObj>
              </mc:Fallback>
            </mc:AlternateContent>
          </a:graphicData>
        </a:graphic>
      </p:graphicFrame>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59632" y="3568835"/>
            <a:ext cx="6408712" cy="1413797"/>
          </a:xfrm>
          <a:prstGeom prst="rect">
            <a:avLst/>
          </a:prstGeom>
        </p:spPr>
      </p:pic>
    </p:spTree>
    <p:extLst>
      <p:ext uri="{BB962C8B-B14F-4D97-AF65-F5344CB8AC3E}">
        <p14:creationId xmlns:p14="http://schemas.microsoft.com/office/powerpoint/2010/main" val="2425254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SPAD: Real-time Implementation</a:t>
            </a:r>
            <a:br>
              <a:rPr lang="en-GB" dirty="0"/>
            </a:br>
            <a:r>
              <a:rPr lang="en-GB" sz="2400" dirty="0" err="1" smtClean="0"/>
              <a:t>SPADAlarmGAM</a:t>
            </a:r>
            <a:endParaRPr lang="en-GB" dirty="0"/>
          </a:p>
        </p:txBody>
      </p:sp>
      <p:sp>
        <p:nvSpPr>
          <p:cNvPr id="4" name="Footer Placeholder 3"/>
          <p:cNvSpPr>
            <a:spLocks noGrp="1"/>
          </p:cNvSpPr>
          <p:nvPr>
            <p:ph type="ftr" sz="quarter" idx="11"/>
          </p:nvPr>
        </p:nvSpPr>
        <p:spPr/>
        <p:txBody>
          <a:bodyPr/>
          <a:lstStyle/>
          <a:p>
            <a:pPr algn="r"/>
            <a:r>
              <a:rPr lang="en-GB" smtClean="0"/>
              <a:t>S. Esquembri | RT2016 Padova, Italy | 09/06/2016 | </a:t>
            </a:r>
            <a:fld id="{6A6D9FA1-99C7-4910-8E32-B85D378B0060}" type="slidenum">
              <a:rPr lang="en-GB" smtClean="0"/>
              <a:pPr algn="r"/>
              <a:t>15</a:t>
            </a:fld>
            <a:endParaRPr lang="en-GB" dirty="0"/>
          </a:p>
        </p:txBody>
      </p:sp>
      <p:sp>
        <p:nvSpPr>
          <p:cNvPr id="10" name="Content Placeholder 2"/>
          <p:cNvSpPr>
            <a:spLocks noGrp="1"/>
          </p:cNvSpPr>
          <p:nvPr>
            <p:ph idx="1"/>
          </p:nvPr>
        </p:nvSpPr>
        <p:spPr>
          <a:xfrm>
            <a:off x="35496" y="1052736"/>
            <a:ext cx="9108504" cy="5256584"/>
          </a:xfrm>
        </p:spPr>
        <p:txBody>
          <a:bodyPr/>
          <a:lstStyle/>
          <a:p>
            <a:r>
              <a:rPr lang="es-ES" dirty="0" err="1" smtClean="0"/>
              <a:t>Trigger</a:t>
            </a:r>
            <a:r>
              <a:rPr lang="es-ES" dirty="0" smtClean="0"/>
              <a:t> </a:t>
            </a:r>
            <a:r>
              <a:rPr lang="es-ES" dirty="0" err="1" smtClean="0"/>
              <a:t>the</a:t>
            </a:r>
            <a:r>
              <a:rPr lang="es-ES" dirty="0" smtClean="0"/>
              <a:t> </a:t>
            </a:r>
            <a:r>
              <a:rPr lang="es-ES" dirty="0" err="1" smtClean="0"/>
              <a:t>disruption</a:t>
            </a:r>
            <a:r>
              <a:rPr lang="es-ES" dirty="0" smtClean="0"/>
              <a:t> </a:t>
            </a:r>
            <a:r>
              <a:rPr lang="es-ES" dirty="0" err="1" smtClean="0"/>
              <a:t>alarm</a:t>
            </a:r>
            <a:r>
              <a:rPr lang="es-ES" dirty="0" smtClean="0"/>
              <a:t> </a:t>
            </a:r>
            <a:r>
              <a:rPr lang="es-ES" dirty="0" err="1" smtClean="0"/>
              <a:t>if</a:t>
            </a:r>
            <a:r>
              <a:rPr lang="es-ES" dirty="0" smtClean="0"/>
              <a:t> </a:t>
            </a:r>
            <a:r>
              <a:rPr lang="es-ES" dirty="0" err="1" smtClean="0"/>
              <a:t>the</a:t>
            </a:r>
            <a:r>
              <a:rPr lang="es-ES" dirty="0" smtClean="0"/>
              <a:t> </a:t>
            </a:r>
            <a:r>
              <a:rPr lang="es-ES" dirty="0" err="1" smtClean="0"/>
              <a:t>conditions</a:t>
            </a:r>
            <a:r>
              <a:rPr lang="es-ES" dirty="0" smtClean="0"/>
              <a:t> are </a:t>
            </a:r>
            <a:r>
              <a:rPr lang="es-ES" dirty="0" err="1" smtClean="0"/>
              <a:t>met</a:t>
            </a:r>
            <a:endParaRPr lang="es-ES" dirty="0" smtClean="0"/>
          </a:p>
          <a:p>
            <a:pPr lvl="1"/>
            <a:r>
              <a:rPr lang="es-ES" dirty="0" err="1" smtClean="0"/>
              <a:t>Outlier</a:t>
            </a:r>
            <a:r>
              <a:rPr lang="es-ES" dirty="0" smtClean="0"/>
              <a:t> factor </a:t>
            </a:r>
            <a:r>
              <a:rPr lang="es-ES" dirty="0" err="1" smtClean="0"/>
              <a:t>surpasses</a:t>
            </a:r>
            <a:r>
              <a:rPr lang="es-ES" dirty="0" smtClean="0"/>
              <a:t> a configurable </a:t>
            </a:r>
            <a:r>
              <a:rPr lang="es-ES" dirty="0" err="1" smtClean="0"/>
              <a:t>threshold</a:t>
            </a:r>
            <a:endParaRPr lang="es-ES" dirty="0" smtClean="0"/>
          </a:p>
          <a:p>
            <a:pPr lvl="1"/>
            <a:r>
              <a:rPr lang="en-US" dirty="0" smtClean="0"/>
              <a:t>Current value of Locked Mode is a global maxima</a:t>
            </a:r>
          </a:p>
          <a:p>
            <a:r>
              <a:rPr lang="en-US" dirty="0" smtClean="0"/>
              <a:t>Analysis over all ILW campaigns shows that K=10 works fine</a:t>
            </a:r>
          </a:p>
          <a:p>
            <a:r>
              <a:rPr lang="en-US" dirty="0" smtClean="0"/>
              <a:t>Parameters</a:t>
            </a:r>
          </a:p>
          <a:p>
            <a:pPr lvl="1"/>
            <a:r>
              <a:rPr lang="en-US" dirty="0" smtClean="0"/>
              <a:t>Outlier Factor Threshold</a:t>
            </a: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04814" y="3751107"/>
            <a:ext cx="5848572" cy="1217538"/>
          </a:xfrm>
          <a:prstGeom prst="rect">
            <a:avLst/>
          </a:prstGeom>
        </p:spPr>
      </p:pic>
      <p:graphicFrame>
        <p:nvGraphicFramePr>
          <p:cNvPr id="7" name="Object 6"/>
          <p:cNvGraphicFramePr>
            <a:graphicFrameLocks noChangeAspect="1"/>
          </p:cNvGraphicFramePr>
          <p:nvPr>
            <p:extLst>
              <p:ext uri="{D42A27DB-BD31-4B8C-83A1-F6EECF244321}">
                <p14:modId xmlns:p14="http://schemas.microsoft.com/office/powerpoint/2010/main" val="3403351185"/>
              </p:ext>
            </p:extLst>
          </p:nvPr>
        </p:nvGraphicFramePr>
        <p:xfrm>
          <a:off x="251520" y="5452886"/>
          <a:ext cx="8712968" cy="424386"/>
        </p:xfrm>
        <a:graphic>
          <a:graphicData uri="http://schemas.openxmlformats.org/presentationml/2006/ole">
            <mc:AlternateContent xmlns:mc="http://schemas.openxmlformats.org/markup-compatibility/2006">
              <mc:Choice xmlns:v="urn:schemas-microsoft-com:vml" Requires="v">
                <p:oleObj spid="_x0000_s21546" name="Document" r:id="rId6" imgW="1597458" imgH="77112" progId="Word.Document.12">
                  <p:embed/>
                </p:oleObj>
              </mc:Choice>
              <mc:Fallback>
                <p:oleObj name="Document" r:id="rId6" imgW="1597458" imgH="77112" progId="Word.Document.12">
                  <p:embed/>
                  <p:pic>
                    <p:nvPicPr>
                      <p:cNvPr id="0" name=""/>
                      <p:cNvPicPr/>
                      <p:nvPr/>
                    </p:nvPicPr>
                    <p:blipFill>
                      <a:blip r:embed="rId7"/>
                      <a:stretch>
                        <a:fillRect/>
                      </a:stretch>
                    </p:blipFill>
                    <p:spPr>
                      <a:xfrm>
                        <a:off x="251520" y="5452886"/>
                        <a:ext cx="8712968" cy="424386"/>
                      </a:xfrm>
                      <a:prstGeom prst="rect">
                        <a:avLst/>
                      </a:prstGeom>
                    </p:spPr>
                  </p:pic>
                </p:oleObj>
              </mc:Fallback>
            </mc:AlternateContent>
          </a:graphicData>
        </a:graphic>
      </p:graphicFrame>
    </p:spTree>
    <p:extLst>
      <p:ext uri="{BB962C8B-B14F-4D97-AF65-F5344CB8AC3E}">
        <p14:creationId xmlns:p14="http://schemas.microsoft.com/office/powerpoint/2010/main" val="17759462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Results</a:t>
            </a:r>
            <a:endParaRPr lang="en-GB" dirty="0"/>
          </a:p>
        </p:txBody>
      </p:sp>
      <p:sp>
        <p:nvSpPr>
          <p:cNvPr id="3" name="Content Placeholder 2"/>
          <p:cNvSpPr>
            <a:spLocks noGrp="1"/>
          </p:cNvSpPr>
          <p:nvPr>
            <p:ph idx="1"/>
          </p:nvPr>
        </p:nvSpPr>
        <p:spPr>
          <a:xfrm>
            <a:off x="457200" y="914400"/>
            <a:ext cx="8229600" cy="5394920"/>
          </a:xfrm>
        </p:spPr>
        <p:txBody>
          <a:bodyPr/>
          <a:lstStyle/>
          <a:p>
            <a:r>
              <a:rPr lang="en-GB" dirty="0" smtClean="0"/>
              <a:t>Same detection results than non-optimized </a:t>
            </a:r>
            <a:r>
              <a:rPr lang="en-GB" dirty="0" err="1" smtClean="0"/>
              <a:t>MatLAB</a:t>
            </a:r>
            <a:r>
              <a:rPr lang="en-GB" dirty="0" smtClean="0"/>
              <a:t> reference application.</a:t>
            </a:r>
          </a:p>
          <a:p>
            <a:r>
              <a:rPr lang="en-GB" dirty="0" smtClean="0"/>
              <a:t>Execution time bounded during the whole discharge.</a:t>
            </a:r>
          </a:p>
          <a:p>
            <a:r>
              <a:rPr lang="en-GB" dirty="0" smtClean="0"/>
              <a:t>Tested using JETs JPF data from all safe and unintentional disruptive discharges with ILW from 2011 to 2014 (C28-C34)</a:t>
            </a:r>
          </a:p>
          <a:p>
            <a:pPr lvl="1"/>
            <a:r>
              <a:rPr lang="en-GB" dirty="0" smtClean="0"/>
              <a:t>1738 safe discharges</a:t>
            </a:r>
          </a:p>
          <a:p>
            <a:pPr lvl="1"/>
            <a:r>
              <a:rPr lang="en-GB" dirty="0" smtClean="0"/>
              <a:t>566 unintentional disruptive discharges</a:t>
            </a:r>
          </a:p>
        </p:txBody>
      </p:sp>
      <p:sp>
        <p:nvSpPr>
          <p:cNvPr id="4" name="Footer Placeholder 3"/>
          <p:cNvSpPr>
            <a:spLocks noGrp="1"/>
          </p:cNvSpPr>
          <p:nvPr>
            <p:ph type="ftr" sz="quarter" idx="11"/>
          </p:nvPr>
        </p:nvSpPr>
        <p:spPr/>
        <p:txBody>
          <a:bodyPr/>
          <a:lstStyle/>
          <a:p>
            <a:pPr algn="r"/>
            <a:r>
              <a:rPr lang="en-GB" smtClean="0"/>
              <a:t>S. Esquembri | RT2016 Padova, Italy | 09/06/2016 | </a:t>
            </a:r>
            <a:fld id="{6A6D9FA1-99C7-4910-8E32-B85D378B0060}" type="slidenum">
              <a:rPr lang="en-GB" smtClean="0"/>
              <a:pPr algn="r"/>
              <a:t>16</a:t>
            </a:fld>
            <a:endParaRPr lang="en-GB"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41349" y="4081397"/>
            <a:ext cx="3738555" cy="2463840"/>
          </a:xfrm>
          <a:prstGeom prst="rect">
            <a:avLst/>
          </a:prstGeom>
        </p:spPr>
      </p:pic>
      <p:graphicFrame>
        <p:nvGraphicFramePr>
          <p:cNvPr id="9" name="Object 8"/>
          <p:cNvGraphicFramePr>
            <a:graphicFrameLocks noChangeAspect="1"/>
          </p:cNvGraphicFramePr>
          <p:nvPr>
            <p:extLst>
              <p:ext uri="{D42A27DB-BD31-4B8C-83A1-F6EECF244321}">
                <p14:modId xmlns:p14="http://schemas.microsoft.com/office/powerpoint/2010/main" val="4130186406"/>
              </p:ext>
            </p:extLst>
          </p:nvPr>
        </p:nvGraphicFramePr>
        <p:xfrm>
          <a:off x="63630" y="4509120"/>
          <a:ext cx="5249119" cy="1413224"/>
        </p:xfrm>
        <a:graphic>
          <a:graphicData uri="http://schemas.openxmlformats.org/presentationml/2006/ole">
            <mc:AlternateContent xmlns:mc="http://schemas.openxmlformats.org/markup-compatibility/2006">
              <mc:Choice xmlns:v="urn:schemas-microsoft-com:vml" Requires="v">
                <p:oleObj spid="_x0000_s22545" name="Worksheet" r:id="rId6" imgW="1899359" imgH="511272" progId="Excel.Sheet.12">
                  <p:embed/>
                </p:oleObj>
              </mc:Choice>
              <mc:Fallback>
                <p:oleObj name="Worksheet" r:id="rId6" imgW="1899359" imgH="511272" progId="Excel.Sheet.12">
                  <p:embed/>
                  <p:pic>
                    <p:nvPicPr>
                      <p:cNvPr id="0" name=""/>
                      <p:cNvPicPr/>
                      <p:nvPr/>
                    </p:nvPicPr>
                    <p:blipFill>
                      <a:blip r:embed="rId7"/>
                      <a:stretch>
                        <a:fillRect/>
                      </a:stretch>
                    </p:blipFill>
                    <p:spPr>
                      <a:xfrm>
                        <a:off x="63630" y="4509120"/>
                        <a:ext cx="5249119" cy="1413224"/>
                      </a:xfrm>
                      <a:prstGeom prst="rect">
                        <a:avLst/>
                      </a:prstGeom>
                    </p:spPr>
                  </p:pic>
                </p:oleObj>
              </mc:Fallback>
            </mc:AlternateContent>
          </a:graphicData>
        </a:graphic>
      </p:graphicFrame>
    </p:spTree>
    <p:extLst>
      <p:ext uri="{BB962C8B-B14F-4D97-AF65-F5344CB8AC3E}">
        <p14:creationId xmlns:p14="http://schemas.microsoft.com/office/powerpoint/2010/main" val="26227042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Results</a:t>
            </a:r>
            <a:endParaRPr lang="en-GB" dirty="0"/>
          </a:p>
        </p:txBody>
      </p:sp>
      <p:sp>
        <p:nvSpPr>
          <p:cNvPr id="4" name="Footer Placeholder 3"/>
          <p:cNvSpPr>
            <a:spLocks noGrp="1"/>
          </p:cNvSpPr>
          <p:nvPr>
            <p:ph type="ftr" sz="quarter" idx="11"/>
          </p:nvPr>
        </p:nvSpPr>
        <p:spPr/>
        <p:txBody>
          <a:bodyPr/>
          <a:lstStyle/>
          <a:p>
            <a:pPr algn="r"/>
            <a:r>
              <a:rPr lang="en-GB" smtClean="0"/>
              <a:t>S. Esquembri | RT2016 Padova, Italy | 09/06/2016 | </a:t>
            </a:r>
            <a:fld id="{6A6D9FA1-99C7-4910-8E32-B85D378B0060}" type="slidenum">
              <a:rPr lang="en-GB" smtClean="0"/>
              <a:pPr algn="r"/>
              <a:t>17</a:t>
            </a:fld>
            <a:endParaRPr lang="en-GB"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0" y="1078309"/>
            <a:ext cx="8748219" cy="2448272"/>
          </a:xfrm>
          <a:prstGeom prst="rect">
            <a:avLst/>
          </a:prstGeom>
        </p:spPr>
      </p:pic>
      <p:sp>
        <p:nvSpPr>
          <p:cNvPr id="5" name="TextBox 4"/>
          <p:cNvSpPr txBox="1"/>
          <p:nvPr/>
        </p:nvSpPr>
        <p:spPr>
          <a:xfrm>
            <a:off x="489847" y="3789413"/>
            <a:ext cx="7834774" cy="1569660"/>
          </a:xfrm>
          <a:prstGeom prst="rect">
            <a:avLst/>
          </a:prstGeom>
          <a:noFill/>
        </p:spPr>
        <p:txBody>
          <a:bodyPr wrap="none" rtlCol="0">
            <a:spAutoFit/>
          </a:bodyPr>
          <a:lstStyle/>
          <a:p>
            <a:pPr marL="342900" indent="-342900">
              <a:buFont typeface="Arial" panose="020B0604020202020204" pitchFamily="34" charset="0"/>
              <a:buChar char="•"/>
            </a:pPr>
            <a:r>
              <a:rPr lang="en-GB" sz="2400" dirty="0" smtClean="0"/>
              <a:t>Execution time in a </a:t>
            </a:r>
            <a:r>
              <a:rPr lang="en-GB" sz="2400" b="1" dirty="0" smtClean="0"/>
              <a:t>no-Real Time</a:t>
            </a:r>
            <a:r>
              <a:rPr lang="en-GB" sz="2400" dirty="0" smtClean="0"/>
              <a:t> platform</a:t>
            </a:r>
          </a:p>
          <a:p>
            <a:pPr marL="342900" indent="-342900">
              <a:buFont typeface="Arial" panose="020B0604020202020204" pitchFamily="34" charset="0"/>
              <a:buChar char="•"/>
            </a:pPr>
            <a:r>
              <a:rPr lang="en-GB" sz="2400" dirty="0" smtClean="0"/>
              <a:t>4 cores, 2 threads/core, 3.6 GHz, 16 GB RAM, RHEL 6.5</a:t>
            </a:r>
          </a:p>
          <a:p>
            <a:pPr marL="342900" indent="-342900">
              <a:buFont typeface="Arial" panose="020B0604020202020204" pitchFamily="34" charset="0"/>
              <a:buChar char="•"/>
            </a:pPr>
            <a:r>
              <a:rPr lang="en-GB" sz="2400" dirty="0"/>
              <a:t>Confidence Level 97% (Mean Time + 3·Standard Deviation</a:t>
            </a:r>
            <a:r>
              <a:rPr lang="en-GB" sz="2400" dirty="0" smtClean="0"/>
              <a:t>)</a:t>
            </a:r>
          </a:p>
          <a:p>
            <a:pPr marL="342900" indent="-342900">
              <a:buFont typeface="Arial" panose="020B0604020202020204" pitchFamily="34" charset="0"/>
              <a:buChar char="•"/>
            </a:pPr>
            <a:r>
              <a:rPr lang="en-GB" sz="2400" dirty="0" smtClean="0"/>
              <a:t>Max </a:t>
            </a:r>
            <a:r>
              <a:rPr lang="en-GB" sz="2400" dirty="0"/>
              <a:t>execution time </a:t>
            </a:r>
            <a:r>
              <a:rPr lang="en-GB" sz="2400" dirty="0" smtClean="0"/>
              <a:t>26.9280 us (OS interruptions?)</a:t>
            </a:r>
            <a:endParaRPr lang="en-GB" sz="2400" dirty="0"/>
          </a:p>
        </p:txBody>
      </p:sp>
    </p:spTree>
    <p:extLst>
      <p:ext uri="{BB962C8B-B14F-4D97-AF65-F5344CB8AC3E}">
        <p14:creationId xmlns:p14="http://schemas.microsoft.com/office/powerpoint/2010/main" val="40436492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GB" dirty="0"/>
          </a:p>
        </p:txBody>
      </p:sp>
      <p:sp>
        <p:nvSpPr>
          <p:cNvPr id="3" name="Content Placeholder 2"/>
          <p:cNvSpPr>
            <a:spLocks noGrp="1"/>
          </p:cNvSpPr>
          <p:nvPr>
            <p:ph idx="1"/>
          </p:nvPr>
        </p:nvSpPr>
        <p:spPr>
          <a:xfrm>
            <a:off x="179512" y="1412776"/>
            <a:ext cx="8928992" cy="4896544"/>
          </a:xfrm>
        </p:spPr>
        <p:txBody>
          <a:bodyPr/>
          <a:lstStyle/>
          <a:p>
            <a:r>
              <a:rPr lang="en-US" dirty="0" smtClean="0"/>
              <a:t>Implemented real-time disruption predictor in MARTe</a:t>
            </a:r>
          </a:p>
          <a:p>
            <a:r>
              <a:rPr lang="en-US" dirty="0" smtClean="0"/>
              <a:t>Execution time per cycle &lt;&lt; 1ms (even in no-RT platforms)</a:t>
            </a:r>
          </a:p>
          <a:p>
            <a:r>
              <a:rPr lang="en-US" dirty="0" smtClean="0"/>
              <a:t>Optimizations for the calculation of Covariance Matrix, Standard Deviation and mean</a:t>
            </a:r>
          </a:p>
          <a:p>
            <a:pPr lvl="1"/>
            <a:r>
              <a:rPr lang="en-US" dirty="0" smtClean="0"/>
              <a:t>Execution time bounded for the whole discharge</a:t>
            </a:r>
          </a:p>
          <a:p>
            <a:pPr lvl="1"/>
            <a:r>
              <a:rPr lang="en-US" dirty="0" smtClean="0"/>
              <a:t>Depends only on the size of the feature vector (not on the duration of the discharge!!)</a:t>
            </a:r>
          </a:p>
          <a:p>
            <a:r>
              <a:rPr lang="en-US" dirty="0" smtClean="0"/>
              <a:t>Identical detection results for </a:t>
            </a:r>
            <a:r>
              <a:rPr lang="en-US" dirty="0" err="1" smtClean="0"/>
              <a:t>MatLAB</a:t>
            </a:r>
            <a:r>
              <a:rPr lang="en-US" dirty="0" smtClean="0"/>
              <a:t> reference application and MARTe implemented predictor.</a:t>
            </a:r>
          </a:p>
          <a:p>
            <a:endParaRPr lang="en-US" dirty="0" smtClean="0"/>
          </a:p>
        </p:txBody>
      </p:sp>
      <p:sp>
        <p:nvSpPr>
          <p:cNvPr id="4" name="Footer Placeholder 3"/>
          <p:cNvSpPr>
            <a:spLocks noGrp="1"/>
          </p:cNvSpPr>
          <p:nvPr>
            <p:ph type="ftr" sz="quarter" idx="11"/>
          </p:nvPr>
        </p:nvSpPr>
        <p:spPr/>
        <p:txBody>
          <a:bodyPr/>
          <a:lstStyle/>
          <a:p>
            <a:pPr algn="r"/>
            <a:r>
              <a:rPr lang="en-GB" smtClean="0"/>
              <a:t>S. Esquembri | RT2016 Padova, Italy | 09/06/2016 | </a:t>
            </a:r>
            <a:fld id="{6A6D9FA1-99C7-4910-8E32-B85D378B0060}" type="slidenum">
              <a:rPr lang="en-GB" smtClean="0"/>
              <a:pPr algn="r"/>
              <a:t>18</a:t>
            </a:fld>
            <a:endParaRPr lang="en-GB" dirty="0"/>
          </a:p>
        </p:txBody>
      </p:sp>
    </p:spTree>
    <p:extLst>
      <p:ext uri="{BB962C8B-B14F-4D97-AF65-F5344CB8AC3E}">
        <p14:creationId xmlns:p14="http://schemas.microsoft.com/office/powerpoint/2010/main" val="30902986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Future Work</a:t>
            </a:r>
            <a:endParaRPr lang="en-GB" dirty="0"/>
          </a:p>
        </p:txBody>
      </p:sp>
      <p:sp>
        <p:nvSpPr>
          <p:cNvPr id="3" name="Content Placeholder 2"/>
          <p:cNvSpPr>
            <a:spLocks noGrp="1"/>
          </p:cNvSpPr>
          <p:nvPr>
            <p:ph idx="1"/>
          </p:nvPr>
        </p:nvSpPr>
        <p:spPr/>
        <p:txBody>
          <a:bodyPr anchor="t"/>
          <a:lstStyle/>
          <a:p>
            <a:r>
              <a:rPr lang="en-US" dirty="0" smtClean="0"/>
              <a:t>Predictor:</a:t>
            </a:r>
          </a:p>
          <a:p>
            <a:pPr lvl="1"/>
            <a:r>
              <a:rPr lang="en-US" dirty="0" smtClean="0"/>
              <a:t>Reduce false alarms</a:t>
            </a:r>
          </a:p>
          <a:p>
            <a:pPr lvl="1"/>
            <a:r>
              <a:rPr lang="en-US" dirty="0" smtClean="0"/>
              <a:t>Improve detection ratio</a:t>
            </a:r>
          </a:p>
          <a:p>
            <a:pPr lvl="1"/>
            <a:r>
              <a:rPr lang="en-US" dirty="0" smtClean="0"/>
              <a:t>Study behavior with other/more signals</a:t>
            </a:r>
          </a:p>
          <a:p>
            <a:pPr lvl="2"/>
            <a:r>
              <a:rPr lang="en-US" dirty="0" smtClean="0"/>
              <a:t>Related with root of disruption</a:t>
            </a:r>
          </a:p>
          <a:p>
            <a:endParaRPr lang="en-US" dirty="0"/>
          </a:p>
          <a:p>
            <a:r>
              <a:rPr lang="en-US" dirty="0" smtClean="0"/>
              <a:t>Implementation</a:t>
            </a:r>
          </a:p>
          <a:p>
            <a:pPr lvl="1"/>
            <a:r>
              <a:rPr lang="en-US" dirty="0" smtClean="0"/>
              <a:t>Real-time implementation of the improvements in the predictor</a:t>
            </a:r>
          </a:p>
          <a:p>
            <a:pPr lvl="1"/>
            <a:r>
              <a:rPr lang="en-US" dirty="0" smtClean="0"/>
              <a:t>Improve inverse matrix and vector-matrix-vector product performance (Not really important due to current performance)</a:t>
            </a:r>
          </a:p>
          <a:p>
            <a:endParaRPr lang="en-US" dirty="0" smtClean="0"/>
          </a:p>
        </p:txBody>
      </p:sp>
      <p:sp>
        <p:nvSpPr>
          <p:cNvPr id="4" name="Footer Placeholder 3"/>
          <p:cNvSpPr>
            <a:spLocks noGrp="1"/>
          </p:cNvSpPr>
          <p:nvPr>
            <p:ph type="ftr" sz="quarter" idx="11"/>
          </p:nvPr>
        </p:nvSpPr>
        <p:spPr/>
        <p:txBody>
          <a:bodyPr/>
          <a:lstStyle/>
          <a:p>
            <a:pPr algn="r"/>
            <a:r>
              <a:rPr lang="en-GB" smtClean="0"/>
              <a:t>S. Esquembri | RT2016 Padova, Italy | 09/06/2016 | </a:t>
            </a:r>
            <a:fld id="{6A6D9FA1-99C7-4910-8E32-B85D378B0060}" type="slidenum">
              <a:rPr lang="en-GB" smtClean="0"/>
              <a:pPr algn="r"/>
              <a:t>19</a:t>
            </a:fld>
            <a:endParaRPr lang="en-GB" dirty="0"/>
          </a:p>
        </p:txBody>
      </p:sp>
    </p:spTree>
    <p:extLst>
      <p:ext uri="{BB962C8B-B14F-4D97-AF65-F5344CB8AC3E}">
        <p14:creationId xmlns:p14="http://schemas.microsoft.com/office/powerpoint/2010/main" val="9974348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Outline</a:t>
            </a:r>
          </a:p>
        </p:txBody>
      </p:sp>
      <p:sp>
        <p:nvSpPr>
          <p:cNvPr id="3" name="Content Placeholder 2"/>
          <p:cNvSpPr>
            <a:spLocks noGrp="1"/>
          </p:cNvSpPr>
          <p:nvPr>
            <p:ph idx="1"/>
          </p:nvPr>
        </p:nvSpPr>
        <p:spPr/>
        <p:txBody>
          <a:bodyPr/>
          <a:lstStyle/>
          <a:p>
            <a:r>
              <a:rPr lang="en-GB" dirty="0"/>
              <a:t>Introduction </a:t>
            </a:r>
          </a:p>
          <a:p>
            <a:pPr lvl="1"/>
            <a:r>
              <a:rPr lang="en-GB" dirty="0"/>
              <a:t>Disruption Predictors</a:t>
            </a:r>
          </a:p>
          <a:p>
            <a:pPr lvl="1"/>
            <a:r>
              <a:rPr lang="en-GB" dirty="0"/>
              <a:t>MARTe &amp; JET</a:t>
            </a:r>
          </a:p>
          <a:p>
            <a:r>
              <a:rPr lang="en-GB" dirty="0"/>
              <a:t>SPAD Disruption predictor</a:t>
            </a:r>
          </a:p>
          <a:p>
            <a:pPr lvl="1"/>
            <a:r>
              <a:rPr lang="en-GB" dirty="0"/>
              <a:t>Algorithm</a:t>
            </a:r>
          </a:p>
          <a:p>
            <a:pPr lvl="1"/>
            <a:r>
              <a:rPr lang="en-GB" dirty="0"/>
              <a:t>Real-time Implementation</a:t>
            </a:r>
          </a:p>
          <a:p>
            <a:r>
              <a:rPr lang="en-GB" dirty="0"/>
              <a:t>Results</a:t>
            </a:r>
          </a:p>
          <a:p>
            <a:r>
              <a:rPr lang="en-GB" dirty="0" smtClean="0"/>
              <a:t>Conclusions</a:t>
            </a:r>
          </a:p>
          <a:p>
            <a:r>
              <a:rPr lang="en-GB" dirty="0" smtClean="0"/>
              <a:t>Future Work</a:t>
            </a:r>
            <a:endParaRPr lang="en-GB" dirty="0"/>
          </a:p>
          <a:p>
            <a:r>
              <a:rPr lang="en-GB" dirty="0"/>
              <a:t>Q&amp;A</a:t>
            </a:r>
          </a:p>
        </p:txBody>
      </p:sp>
      <p:sp>
        <p:nvSpPr>
          <p:cNvPr id="4" name="Footer Placeholder 3"/>
          <p:cNvSpPr>
            <a:spLocks noGrp="1"/>
          </p:cNvSpPr>
          <p:nvPr>
            <p:ph type="ftr" sz="quarter" idx="11"/>
          </p:nvPr>
        </p:nvSpPr>
        <p:spPr/>
        <p:txBody>
          <a:bodyPr/>
          <a:lstStyle/>
          <a:p>
            <a:pPr algn="r"/>
            <a:r>
              <a:rPr lang="en-GB" smtClean="0"/>
              <a:t>S. Esquembri | RT2016 Padova, Italy | 09/06/2016 | </a:t>
            </a:r>
            <a:fld id="{6A6D9FA1-99C7-4910-8E32-B85D378B0060}" type="slidenum">
              <a:rPr lang="en-GB" smtClean="0"/>
              <a:pPr algn="r"/>
              <a:t>2</a:t>
            </a:fld>
            <a:endParaRPr lang="en-GB" dirty="0"/>
          </a:p>
        </p:txBody>
      </p:sp>
    </p:spTree>
    <p:extLst>
      <p:ext uri="{BB962C8B-B14F-4D97-AF65-F5344CB8AC3E}">
        <p14:creationId xmlns:p14="http://schemas.microsoft.com/office/powerpoint/2010/main" val="416851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Q&amp;A</a:t>
            </a:r>
            <a:endParaRPr lang="en-GB" dirty="0"/>
          </a:p>
        </p:txBody>
      </p:sp>
      <p:sp>
        <p:nvSpPr>
          <p:cNvPr id="4" name="Footer Placeholder 3"/>
          <p:cNvSpPr>
            <a:spLocks noGrp="1"/>
          </p:cNvSpPr>
          <p:nvPr>
            <p:ph type="ftr" sz="quarter" idx="11"/>
          </p:nvPr>
        </p:nvSpPr>
        <p:spPr/>
        <p:txBody>
          <a:bodyPr/>
          <a:lstStyle/>
          <a:p>
            <a:pPr algn="r"/>
            <a:r>
              <a:rPr lang="en-GB" smtClean="0"/>
              <a:t>S. Esquembri | RT2016 Padova, Italy | 09/06/2016 | </a:t>
            </a:r>
            <a:fld id="{6A6D9FA1-99C7-4910-8E32-B85D378B0060}" type="slidenum">
              <a:rPr lang="en-GB" smtClean="0"/>
              <a:pPr algn="r"/>
              <a:t>20</a:t>
            </a:fld>
            <a:endParaRPr lang="en-GB" dirty="0"/>
          </a:p>
        </p:txBody>
      </p:sp>
      <p:pic>
        <p:nvPicPr>
          <p:cNvPr id="6" name="Picture 2" descr="http://shudeal.net/2014/images2/question-mar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1566373"/>
            <a:ext cx="5111750" cy="511175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0" y="1052736"/>
            <a:ext cx="9144000" cy="646331"/>
          </a:xfrm>
          <a:prstGeom prst="rect">
            <a:avLst/>
          </a:prstGeom>
          <a:noFill/>
        </p:spPr>
        <p:txBody>
          <a:bodyPr wrap="square" rtlCol="0">
            <a:spAutoFit/>
          </a:bodyPr>
          <a:lstStyle/>
          <a:p>
            <a:pPr algn="ctr"/>
            <a:r>
              <a:rPr lang="en-GB" sz="3600" dirty="0" smtClean="0"/>
              <a:t>Thanks for your attention</a:t>
            </a:r>
            <a:endParaRPr lang="en-GB" sz="3600" dirty="0"/>
          </a:p>
        </p:txBody>
      </p:sp>
    </p:spTree>
    <p:extLst>
      <p:ext uri="{BB962C8B-B14F-4D97-AF65-F5344CB8AC3E}">
        <p14:creationId xmlns:p14="http://schemas.microsoft.com/office/powerpoint/2010/main" val="9061304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sp>
        <p:nvSpPr>
          <p:cNvPr id="3" name="Content Placeholder 2"/>
          <p:cNvSpPr>
            <a:spLocks noGrp="1"/>
          </p:cNvSpPr>
          <p:nvPr>
            <p:ph idx="1"/>
          </p:nvPr>
        </p:nvSpPr>
        <p:spPr/>
        <p:txBody>
          <a:bodyPr/>
          <a:lstStyle/>
          <a:p>
            <a:r>
              <a:rPr lang="en-GB" dirty="0"/>
              <a:t>Context: Current (and future) Tokamak devices</a:t>
            </a:r>
          </a:p>
          <a:p>
            <a:r>
              <a:rPr lang="en-GB" dirty="0"/>
              <a:t>Plasma disruptions are unavoidable and damage the machine</a:t>
            </a:r>
          </a:p>
          <a:p>
            <a:pPr lvl="1"/>
            <a:r>
              <a:rPr lang="en-GB" dirty="0"/>
              <a:t>Electro-Magnetic Forces</a:t>
            </a:r>
          </a:p>
          <a:p>
            <a:pPr lvl="1"/>
            <a:r>
              <a:rPr lang="en-GB" dirty="0"/>
              <a:t>Thermal Loads</a:t>
            </a:r>
          </a:p>
          <a:p>
            <a:pPr lvl="1"/>
            <a:r>
              <a:rPr lang="en-GB" dirty="0"/>
              <a:t>Runaway Electrons</a:t>
            </a:r>
          </a:p>
          <a:p>
            <a:r>
              <a:rPr lang="en-GB" dirty="0"/>
              <a:t>Mitigation techniques must be applied before the disruption occurs -&gt; Disruption Predictors</a:t>
            </a:r>
          </a:p>
          <a:p>
            <a:endParaRPr lang="en-GB" dirty="0" smtClean="0"/>
          </a:p>
        </p:txBody>
      </p:sp>
      <p:sp>
        <p:nvSpPr>
          <p:cNvPr id="4" name="Footer Placeholder 3"/>
          <p:cNvSpPr>
            <a:spLocks noGrp="1"/>
          </p:cNvSpPr>
          <p:nvPr>
            <p:ph type="ftr" sz="quarter" idx="11"/>
          </p:nvPr>
        </p:nvSpPr>
        <p:spPr/>
        <p:txBody>
          <a:bodyPr/>
          <a:lstStyle/>
          <a:p>
            <a:pPr algn="r"/>
            <a:r>
              <a:rPr lang="en-GB" smtClean="0"/>
              <a:t>S. Esquembri | RT2016 Padova, Italy | 09/06/2016 | </a:t>
            </a:r>
            <a:fld id="{6A6D9FA1-99C7-4910-8E32-B85D378B0060}" type="slidenum">
              <a:rPr lang="en-GB" smtClean="0"/>
              <a:pPr algn="r"/>
              <a:t>3</a:t>
            </a:fld>
            <a:endParaRPr lang="en-GB" dirty="0"/>
          </a:p>
        </p:txBody>
      </p:sp>
    </p:spTree>
    <p:extLst>
      <p:ext uri="{BB962C8B-B14F-4D97-AF65-F5344CB8AC3E}">
        <p14:creationId xmlns:p14="http://schemas.microsoft.com/office/powerpoint/2010/main" val="13770516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 Disruption Predictors</a:t>
            </a:r>
            <a:endParaRPr lang="en-GB" dirty="0"/>
          </a:p>
        </p:txBody>
      </p:sp>
      <p:sp>
        <p:nvSpPr>
          <p:cNvPr id="3" name="Content Placeholder 2"/>
          <p:cNvSpPr>
            <a:spLocks noGrp="1"/>
          </p:cNvSpPr>
          <p:nvPr>
            <p:ph idx="1"/>
          </p:nvPr>
        </p:nvSpPr>
        <p:spPr>
          <a:xfrm>
            <a:off x="251520" y="1124744"/>
            <a:ext cx="8229600" cy="4896544"/>
          </a:xfrm>
        </p:spPr>
        <p:txBody>
          <a:bodyPr/>
          <a:lstStyle/>
          <a:p>
            <a:r>
              <a:rPr lang="en-GB" dirty="0" smtClean="0"/>
              <a:t>Several approaches already exist:</a:t>
            </a:r>
          </a:p>
          <a:p>
            <a:pPr lvl="1"/>
            <a:r>
              <a:rPr lang="en-GB" dirty="0" smtClean="0"/>
              <a:t>Threshold based predictor -&gt; Limit set manually based on the risk</a:t>
            </a:r>
          </a:p>
          <a:p>
            <a:pPr lvl="2"/>
            <a:r>
              <a:rPr lang="en-GB" dirty="0" smtClean="0"/>
              <a:t>Using Locked Mode, Plasma Current</a:t>
            </a:r>
            <a:r>
              <a:rPr lang="en-GB" dirty="0"/>
              <a:t>, or </a:t>
            </a:r>
            <a:r>
              <a:rPr lang="en-GB" dirty="0" smtClean="0"/>
              <a:t>Restraint Ring Loop</a:t>
            </a:r>
          </a:p>
          <a:p>
            <a:pPr lvl="2"/>
            <a:r>
              <a:rPr lang="en-GB" dirty="0" smtClean="0"/>
              <a:t>Optimal/Universal threshold?</a:t>
            </a:r>
          </a:p>
          <a:p>
            <a:pPr lvl="1"/>
            <a:r>
              <a:rPr lang="en-GB" dirty="0" smtClean="0"/>
              <a:t>APODIS -&gt; Machine Learning (SVM). </a:t>
            </a:r>
          </a:p>
          <a:p>
            <a:pPr lvl="2"/>
            <a:r>
              <a:rPr lang="en-GB" dirty="0" smtClean="0"/>
              <a:t>Using </a:t>
            </a:r>
            <a:r>
              <a:rPr lang="en-GB" b="1" dirty="0" smtClean="0"/>
              <a:t>seven</a:t>
            </a:r>
            <a:r>
              <a:rPr lang="en-GB" dirty="0" smtClean="0"/>
              <a:t> signals (including Locked Mode and Plasma Current)</a:t>
            </a:r>
          </a:p>
          <a:p>
            <a:pPr lvl="2"/>
            <a:r>
              <a:rPr lang="en-GB" dirty="0" smtClean="0"/>
              <a:t>Need training based on disruptive and </a:t>
            </a:r>
          </a:p>
          <a:p>
            <a:pPr marL="914400" lvl="2" indent="0">
              <a:buNone/>
            </a:pPr>
            <a:r>
              <a:rPr lang="en-GB" dirty="0" smtClean="0"/>
              <a:t>non-disruptive discharges</a:t>
            </a:r>
          </a:p>
          <a:p>
            <a:pPr lvl="2"/>
            <a:r>
              <a:rPr lang="en-GB" dirty="0" smtClean="0"/>
              <a:t>Machine dependant?</a:t>
            </a:r>
          </a:p>
          <a:p>
            <a:pPr lvl="2"/>
            <a:r>
              <a:rPr lang="en-GB" dirty="0" smtClean="0"/>
              <a:t>New/Upgraded machines?</a:t>
            </a:r>
          </a:p>
          <a:p>
            <a:pPr lvl="2"/>
            <a:r>
              <a:rPr lang="en-GB" dirty="0" smtClean="0"/>
              <a:t>Big changes in plasma parameters?</a:t>
            </a:r>
          </a:p>
          <a:p>
            <a:pPr lvl="2"/>
            <a:r>
              <a:rPr lang="en-GB" dirty="0" smtClean="0"/>
              <a:t>Difficult to find physics explanation </a:t>
            </a:r>
          </a:p>
          <a:p>
            <a:pPr marL="914400" lvl="2" indent="0">
              <a:buNone/>
            </a:pPr>
            <a:r>
              <a:rPr lang="en-GB" dirty="0" smtClean="0"/>
              <a:t>justifying the detector classification</a:t>
            </a:r>
          </a:p>
        </p:txBody>
      </p:sp>
      <p:sp>
        <p:nvSpPr>
          <p:cNvPr id="4" name="Footer Placeholder 3"/>
          <p:cNvSpPr>
            <a:spLocks noGrp="1"/>
          </p:cNvSpPr>
          <p:nvPr>
            <p:ph type="ftr" sz="quarter" idx="11"/>
          </p:nvPr>
        </p:nvSpPr>
        <p:spPr/>
        <p:txBody>
          <a:bodyPr/>
          <a:lstStyle/>
          <a:p>
            <a:pPr algn="r"/>
            <a:r>
              <a:rPr lang="en-GB" dirty="0" smtClean="0"/>
              <a:t>S. </a:t>
            </a:r>
            <a:r>
              <a:rPr lang="en-GB" dirty="0" err="1" smtClean="0"/>
              <a:t>Esquembri</a:t>
            </a:r>
            <a:r>
              <a:rPr lang="en-GB" dirty="0" smtClean="0"/>
              <a:t> | RT2016 </a:t>
            </a:r>
            <a:r>
              <a:rPr lang="en-GB" dirty="0" err="1" smtClean="0"/>
              <a:t>Padova</a:t>
            </a:r>
            <a:r>
              <a:rPr lang="en-GB" dirty="0" smtClean="0"/>
              <a:t>, Italy | 09/06/2016 | </a:t>
            </a:r>
            <a:fld id="{6A6D9FA1-99C7-4910-8E32-B85D378B0060}" type="slidenum">
              <a:rPr lang="en-GB" smtClean="0"/>
              <a:pPr algn="r"/>
              <a:t>4</a:t>
            </a:fld>
            <a:endParaRPr lang="en-GB" dirty="0"/>
          </a:p>
        </p:txBody>
      </p:sp>
      <p:graphicFrame>
        <p:nvGraphicFramePr>
          <p:cNvPr id="7" name="Object 6"/>
          <p:cNvGraphicFramePr>
            <a:graphicFrameLocks noChangeAspect="1"/>
          </p:cNvGraphicFramePr>
          <p:nvPr>
            <p:extLst>
              <p:ext uri="{D42A27DB-BD31-4B8C-83A1-F6EECF244321}">
                <p14:modId xmlns:p14="http://schemas.microsoft.com/office/powerpoint/2010/main" val="4067273302"/>
              </p:ext>
            </p:extLst>
          </p:nvPr>
        </p:nvGraphicFramePr>
        <p:xfrm>
          <a:off x="5652120" y="4001377"/>
          <a:ext cx="3340447" cy="2425902"/>
        </p:xfrm>
        <a:graphic>
          <a:graphicData uri="http://schemas.openxmlformats.org/presentationml/2006/ole">
            <mc:AlternateContent xmlns:mc="http://schemas.openxmlformats.org/markup-compatibility/2006">
              <mc:Choice xmlns:v="urn:schemas-microsoft-com:vml" Requires="v">
                <p:oleObj spid="_x0000_s16428" r:id="rId4" imgW="1235048" imgH="896184" progId="">
                  <p:embed/>
                </p:oleObj>
              </mc:Choice>
              <mc:Fallback>
                <p:oleObj r:id="rId4" imgW="1235048" imgH="896184" progId="">
                  <p:embed/>
                  <p:pic>
                    <p:nvPicPr>
                      <p:cNvPr id="0" name=""/>
                      <p:cNvPicPr/>
                      <p:nvPr/>
                    </p:nvPicPr>
                    <p:blipFill>
                      <a:blip r:embed="rId5"/>
                      <a:stretch>
                        <a:fillRect/>
                      </a:stretch>
                    </p:blipFill>
                    <p:spPr>
                      <a:xfrm>
                        <a:off x="5652120" y="4001377"/>
                        <a:ext cx="3340447" cy="2425902"/>
                      </a:xfrm>
                      <a:prstGeom prst="rect">
                        <a:avLst/>
                      </a:prstGeom>
                    </p:spPr>
                  </p:pic>
                </p:oleObj>
              </mc:Fallback>
            </mc:AlternateContent>
          </a:graphicData>
        </a:graphic>
      </p:graphicFrame>
    </p:spTree>
    <p:extLst>
      <p:ext uri="{BB962C8B-B14F-4D97-AF65-F5344CB8AC3E}">
        <p14:creationId xmlns:p14="http://schemas.microsoft.com/office/powerpoint/2010/main" val="31899973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Introduction: </a:t>
            </a:r>
            <a:r>
              <a:rPr lang="en-GB" dirty="0" smtClean="0"/>
              <a:t>MARTe</a:t>
            </a:r>
            <a:endParaRPr lang="en-GB" dirty="0"/>
          </a:p>
        </p:txBody>
      </p:sp>
      <p:sp>
        <p:nvSpPr>
          <p:cNvPr id="3" name="Content Placeholder 2"/>
          <p:cNvSpPr>
            <a:spLocks noGrp="1"/>
          </p:cNvSpPr>
          <p:nvPr>
            <p:ph idx="1"/>
          </p:nvPr>
        </p:nvSpPr>
        <p:spPr/>
        <p:txBody>
          <a:bodyPr/>
          <a:lstStyle/>
          <a:p>
            <a:r>
              <a:rPr lang="en-GB" dirty="0"/>
              <a:t>MARTe : </a:t>
            </a:r>
            <a:r>
              <a:rPr lang="en-US" dirty="0"/>
              <a:t>Multi-threaded Application Real-Time executor</a:t>
            </a:r>
          </a:p>
          <a:p>
            <a:pPr lvl="1"/>
            <a:r>
              <a:rPr lang="en-US" dirty="0" smtClean="0"/>
              <a:t>Multiplatform framework </a:t>
            </a:r>
            <a:r>
              <a:rPr lang="en-US" dirty="0"/>
              <a:t>for implementing real-time applications</a:t>
            </a:r>
          </a:p>
          <a:p>
            <a:pPr lvl="1"/>
            <a:r>
              <a:rPr lang="en-US" dirty="0" smtClean="0"/>
              <a:t>Isolation</a:t>
            </a:r>
          </a:p>
          <a:p>
            <a:pPr lvl="2"/>
            <a:r>
              <a:rPr lang="en-US" dirty="0" smtClean="0"/>
              <a:t>From PC hardware &amp; OS</a:t>
            </a:r>
          </a:p>
          <a:p>
            <a:pPr lvl="2"/>
            <a:r>
              <a:rPr lang="en-US" dirty="0" smtClean="0"/>
              <a:t>From system I/O software</a:t>
            </a:r>
          </a:p>
          <a:p>
            <a:pPr lvl="1"/>
            <a:r>
              <a:rPr lang="en-US" dirty="0" smtClean="0"/>
              <a:t>Modularity</a:t>
            </a:r>
          </a:p>
          <a:p>
            <a:pPr lvl="1"/>
            <a:endParaRPr lang="en-US" dirty="0"/>
          </a:p>
          <a:p>
            <a:r>
              <a:rPr lang="en-US" dirty="0" smtClean="0"/>
              <a:t>Already used in </a:t>
            </a:r>
            <a:r>
              <a:rPr lang="en-US" dirty="0"/>
              <a:t>several tokamaks </a:t>
            </a:r>
            <a:r>
              <a:rPr lang="en-US" sz="1600" dirty="0"/>
              <a:t>(</a:t>
            </a:r>
            <a:r>
              <a:rPr lang="en-US" sz="1600" dirty="0" smtClean="0"/>
              <a:t>RFX,COMPASS</a:t>
            </a:r>
            <a:r>
              <a:rPr lang="en-US" sz="1600" dirty="0"/>
              <a:t>, </a:t>
            </a:r>
            <a:r>
              <a:rPr lang="en-US" sz="1600" dirty="0" err="1" smtClean="0"/>
              <a:t>ISTTOk</a:t>
            </a:r>
            <a:r>
              <a:rPr lang="en-US" sz="1600" dirty="0"/>
              <a:t>,</a:t>
            </a:r>
            <a:r>
              <a:rPr lang="en-US" sz="1600" dirty="0" smtClean="0"/>
              <a:t> FTU)</a:t>
            </a:r>
            <a:endParaRPr lang="en-US" sz="1600" dirty="0"/>
          </a:p>
          <a:p>
            <a:pPr lvl="1"/>
            <a:r>
              <a:rPr lang="en-US" dirty="0" smtClean="0"/>
              <a:t>Also in JET: Interface with JPF/RTDN already implemented</a:t>
            </a:r>
            <a:endParaRPr lang="en-US" dirty="0"/>
          </a:p>
        </p:txBody>
      </p:sp>
      <p:sp>
        <p:nvSpPr>
          <p:cNvPr id="4" name="Footer Placeholder 3"/>
          <p:cNvSpPr>
            <a:spLocks noGrp="1"/>
          </p:cNvSpPr>
          <p:nvPr>
            <p:ph type="ftr" sz="quarter" idx="11"/>
          </p:nvPr>
        </p:nvSpPr>
        <p:spPr/>
        <p:txBody>
          <a:bodyPr/>
          <a:lstStyle/>
          <a:p>
            <a:pPr algn="r"/>
            <a:r>
              <a:rPr lang="en-GB" smtClean="0"/>
              <a:t>S. Esquembri | RT2016 Padova, Italy | 09/06/2016 | </a:t>
            </a:r>
            <a:fld id="{6A6D9FA1-99C7-4910-8E32-B85D378B0060}" type="slidenum">
              <a:rPr lang="en-GB" smtClean="0"/>
              <a:pPr algn="r"/>
              <a:t>5</a:t>
            </a:fld>
            <a:endParaRPr lang="en-GB" dirty="0"/>
          </a:p>
        </p:txBody>
      </p:sp>
      <p:sp>
        <p:nvSpPr>
          <p:cNvPr id="8" name="Right Brace 7"/>
          <p:cNvSpPr/>
          <p:nvPr/>
        </p:nvSpPr>
        <p:spPr>
          <a:xfrm>
            <a:off x="4427984" y="2348880"/>
            <a:ext cx="216024" cy="1296144"/>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9" name="TextBox 8"/>
          <p:cNvSpPr txBox="1"/>
          <p:nvPr/>
        </p:nvSpPr>
        <p:spPr>
          <a:xfrm>
            <a:off x="4788024" y="2796897"/>
            <a:ext cx="3212976" cy="400110"/>
          </a:xfrm>
          <a:prstGeom prst="rect">
            <a:avLst/>
          </a:prstGeom>
          <a:noFill/>
          <a:ln w="28575">
            <a:solidFill>
              <a:srgbClr val="FF0000"/>
            </a:solidFill>
          </a:ln>
        </p:spPr>
        <p:txBody>
          <a:bodyPr wrap="square" rtlCol="0">
            <a:spAutoFit/>
          </a:bodyPr>
          <a:lstStyle/>
          <a:p>
            <a:r>
              <a:rPr lang="en-GB" sz="2000" b="1" dirty="0" smtClean="0"/>
              <a:t>Code reuse + maintainability</a:t>
            </a:r>
            <a:endParaRPr lang="en-GB" sz="2000" b="1" dirty="0"/>
          </a:p>
        </p:txBody>
      </p:sp>
    </p:spTree>
    <p:extLst>
      <p:ext uri="{BB962C8B-B14F-4D97-AF65-F5344CB8AC3E}">
        <p14:creationId xmlns:p14="http://schemas.microsoft.com/office/powerpoint/2010/main" val="6474198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p:nvPr/>
        </p:nvPicPr>
        <p:blipFill>
          <a:blip r:embed="rId3">
            <a:extLst>
              <a:ext uri="{28A0092B-C50C-407E-A947-70E740481C1C}">
                <a14:useLocalDpi xmlns:a14="http://schemas.microsoft.com/office/drawing/2010/main" val="0"/>
              </a:ext>
            </a:extLst>
          </a:blip>
          <a:stretch>
            <a:fillRect/>
          </a:stretch>
        </p:blipFill>
        <p:spPr>
          <a:xfrm>
            <a:off x="5148064" y="1455783"/>
            <a:ext cx="3923928" cy="4853537"/>
          </a:xfrm>
          <a:prstGeom prst="rect">
            <a:avLst/>
          </a:prstGeom>
        </p:spPr>
      </p:pic>
      <p:sp>
        <p:nvSpPr>
          <p:cNvPr id="2" name="Title 1"/>
          <p:cNvSpPr>
            <a:spLocks noGrp="1"/>
          </p:cNvSpPr>
          <p:nvPr>
            <p:ph type="title"/>
          </p:nvPr>
        </p:nvSpPr>
        <p:spPr/>
        <p:txBody>
          <a:bodyPr/>
          <a:lstStyle/>
          <a:p>
            <a:r>
              <a:rPr lang="en-GB" dirty="0"/>
              <a:t>Introduction: </a:t>
            </a:r>
            <a:r>
              <a:rPr lang="en-GB" dirty="0" smtClean="0"/>
              <a:t>MARTe</a:t>
            </a:r>
            <a:endParaRPr lang="en-GB" dirty="0"/>
          </a:p>
        </p:txBody>
      </p:sp>
      <p:sp>
        <p:nvSpPr>
          <p:cNvPr id="4" name="Footer Placeholder 3"/>
          <p:cNvSpPr>
            <a:spLocks noGrp="1"/>
          </p:cNvSpPr>
          <p:nvPr>
            <p:ph type="ftr" sz="quarter" idx="11"/>
          </p:nvPr>
        </p:nvSpPr>
        <p:spPr/>
        <p:txBody>
          <a:bodyPr/>
          <a:lstStyle/>
          <a:p>
            <a:pPr algn="r"/>
            <a:r>
              <a:rPr lang="en-GB" dirty="0" smtClean="0"/>
              <a:t>S. </a:t>
            </a:r>
            <a:r>
              <a:rPr lang="en-GB" dirty="0" err="1" smtClean="0"/>
              <a:t>Esquembri</a:t>
            </a:r>
            <a:r>
              <a:rPr lang="en-GB" dirty="0" smtClean="0"/>
              <a:t> | RT2016 </a:t>
            </a:r>
            <a:r>
              <a:rPr lang="en-GB" dirty="0" err="1" smtClean="0"/>
              <a:t>Padova</a:t>
            </a:r>
            <a:r>
              <a:rPr lang="en-GB" dirty="0" smtClean="0"/>
              <a:t>, Italy | 09/06/2016 | </a:t>
            </a:r>
            <a:fld id="{6A6D9FA1-99C7-4910-8E32-B85D378B0060}" type="slidenum">
              <a:rPr lang="en-GB" smtClean="0"/>
              <a:pPr algn="r"/>
              <a:t>6</a:t>
            </a:fld>
            <a:endParaRPr lang="en-GB" dirty="0"/>
          </a:p>
        </p:txBody>
      </p:sp>
      <p:sp>
        <p:nvSpPr>
          <p:cNvPr id="11" name="Content Placeholder 2"/>
          <p:cNvSpPr txBox="1">
            <a:spLocks/>
          </p:cNvSpPr>
          <p:nvPr/>
        </p:nvSpPr>
        <p:spPr>
          <a:xfrm>
            <a:off x="457200" y="1412776"/>
            <a:ext cx="5050904" cy="489654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000" dirty="0" smtClean="0"/>
              <a:t>MARTe applications consist of </a:t>
            </a:r>
            <a:r>
              <a:rPr lang="en-GB" sz="2000" i="1" dirty="0" smtClean="0"/>
              <a:t>Threads</a:t>
            </a:r>
            <a:r>
              <a:rPr lang="en-GB" sz="2000" dirty="0" smtClean="0"/>
              <a:t> periodically executing </a:t>
            </a:r>
            <a:r>
              <a:rPr lang="en-GB" sz="2000" i="1" dirty="0" smtClean="0"/>
              <a:t>GAMs</a:t>
            </a:r>
            <a:r>
              <a:rPr lang="en-US" sz="2000" i="1" dirty="0" smtClean="0"/>
              <a:t> </a:t>
            </a:r>
            <a:r>
              <a:rPr lang="en-US" sz="2000" dirty="0" smtClean="0"/>
              <a:t>(Generic Application Modules)</a:t>
            </a:r>
          </a:p>
          <a:p>
            <a:r>
              <a:rPr lang="en-US" sz="2000" dirty="0" smtClean="0"/>
              <a:t>GAMs are interconnected using Dynamic Data Buffer (DDB)</a:t>
            </a:r>
          </a:p>
          <a:p>
            <a:r>
              <a:rPr lang="en-US" sz="2000" dirty="0" smtClean="0"/>
              <a:t>Typical GAMs:</a:t>
            </a:r>
          </a:p>
          <a:p>
            <a:pPr lvl="1"/>
            <a:r>
              <a:rPr lang="en-US" dirty="0" smtClean="0"/>
              <a:t>Timing (Thread clock)</a:t>
            </a:r>
          </a:p>
          <a:p>
            <a:pPr lvl="1"/>
            <a:r>
              <a:rPr lang="en-US" dirty="0" smtClean="0"/>
              <a:t>System I/O </a:t>
            </a:r>
          </a:p>
          <a:p>
            <a:pPr marL="914400" lvl="2" indent="0">
              <a:buNone/>
            </a:pPr>
            <a:r>
              <a:rPr lang="en-US" dirty="0" smtClean="0"/>
              <a:t>(JETs: Read/Write from/to RTDN/JPFs)</a:t>
            </a:r>
            <a:endParaRPr lang="en-GB" dirty="0"/>
          </a:p>
          <a:p>
            <a:pPr lvl="1"/>
            <a:r>
              <a:rPr lang="en-GB" dirty="0" smtClean="0"/>
              <a:t>Process GAMs</a:t>
            </a:r>
          </a:p>
          <a:p>
            <a:pPr lvl="1"/>
            <a:r>
              <a:rPr lang="en-GB" dirty="0" smtClean="0"/>
              <a:t>Thread-to-Thread communication (DDB-to-DDB)</a:t>
            </a:r>
          </a:p>
          <a:p>
            <a:pPr marL="457200" lvl="1" indent="0">
              <a:buNone/>
            </a:pPr>
            <a:endParaRPr lang="en-US" dirty="0" smtClean="0"/>
          </a:p>
        </p:txBody>
      </p:sp>
    </p:spTree>
    <p:extLst>
      <p:ext uri="{BB962C8B-B14F-4D97-AF65-F5344CB8AC3E}">
        <p14:creationId xmlns:p14="http://schemas.microsoft.com/office/powerpoint/2010/main" val="2312149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SPAD Disruption Predictor</a:t>
            </a:r>
          </a:p>
        </p:txBody>
      </p:sp>
      <p:sp>
        <p:nvSpPr>
          <p:cNvPr id="3" name="Content Placeholder 2"/>
          <p:cNvSpPr>
            <a:spLocks noGrp="1"/>
          </p:cNvSpPr>
          <p:nvPr>
            <p:ph idx="1"/>
          </p:nvPr>
        </p:nvSpPr>
        <p:spPr>
          <a:xfrm>
            <a:off x="251520" y="1124744"/>
            <a:ext cx="8579296" cy="5184576"/>
          </a:xfrm>
        </p:spPr>
        <p:txBody>
          <a:bodyPr/>
          <a:lstStyle/>
          <a:p>
            <a:r>
              <a:rPr lang="en-US" b="1" dirty="0"/>
              <a:t>SPAD</a:t>
            </a:r>
            <a:r>
              <a:rPr lang="en-US" dirty="0"/>
              <a:t>: </a:t>
            </a:r>
            <a:r>
              <a:rPr lang="en-US" b="1" dirty="0"/>
              <a:t>S</a:t>
            </a:r>
            <a:r>
              <a:rPr lang="en-US" dirty="0"/>
              <a:t>ingle signal </a:t>
            </a:r>
            <a:r>
              <a:rPr lang="en-US" b="1" dirty="0"/>
              <a:t>P</a:t>
            </a:r>
            <a:r>
              <a:rPr lang="en-US" dirty="0"/>
              <a:t>redictor based on </a:t>
            </a:r>
            <a:r>
              <a:rPr lang="en-US" b="1" dirty="0"/>
              <a:t>A</a:t>
            </a:r>
            <a:r>
              <a:rPr lang="en-US" dirty="0"/>
              <a:t>nomaly </a:t>
            </a:r>
            <a:r>
              <a:rPr lang="en-US" b="1" dirty="0" smtClean="0"/>
              <a:t>D</a:t>
            </a:r>
            <a:r>
              <a:rPr lang="en-US" dirty="0" smtClean="0"/>
              <a:t>etection</a:t>
            </a:r>
          </a:p>
          <a:p>
            <a:endParaRPr lang="en-US" dirty="0"/>
          </a:p>
          <a:p>
            <a:r>
              <a:rPr lang="en-US" dirty="0" smtClean="0"/>
              <a:t>Objectives</a:t>
            </a:r>
            <a:r>
              <a:rPr lang="en-US" dirty="0"/>
              <a:t>:</a:t>
            </a:r>
          </a:p>
          <a:p>
            <a:pPr lvl="1"/>
            <a:r>
              <a:rPr lang="en-US" dirty="0"/>
              <a:t>No use of data from past </a:t>
            </a:r>
            <a:r>
              <a:rPr lang="en-US" dirty="0" smtClean="0"/>
              <a:t>discharges -&gt; </a:t>
            </a:r>
            <a:r>
              <a:rPr lang="en-US" dirty="0"/>
              <a:t>No training </a:t>
            </a:r>
            <a:r>
              <a:rPr lang="en-US" dirty="0" smtClean="0"/>
              <a:t>needed</a:t>
            </a:r>
            <a:endParaRPr lang="en-US" dirty="0"/>
          </a:p>
          <a:p>
            <a:pPr marL="457200" lvl="1" indent="0">
              <a:buNone/>
            </a:pPr>
            <a:endParaRPr lang="en-US" dirty="0"/>
          </a:p>
          <a:p>
            <a:r>
              <a:rPr lang="en-US" dirty="0"/>
              <a:t>Method</a:t>
            </a:r>
          </a:p>
          <a:p>
            <a:pPr lvl="1"/>
            <a:r>
              <a:rPr lang="en-US" dirty="0"/>
              <a:t>Use Locked Mode signal -&gt; Highly related with disruptions</a:t>
            </a:r>
          </a:p>
          <a:p>
            <a:pPr lvl="1"/>
            <a:r>
              <a:rPr lang="en-US" dirty="0"/>
              <a:t>Detect abnormal behavior in the signal</a:t>
            </a:r>
          </a:p>
          <a:p>
            <a:pPr lvl="2"/>
            <a:r>
              <a:rPr lang="en-US" dirty="0"/>
              <a:t>Normal behavior is learnt from the beginning of the </a:t>
            </a:r>
            <a:r>
              <a:rPr lang="en-US" dirty="0" smtClean="0"/>
              <a:t>discharge</a:t>
            </a:r>
          </a:p>
          <a:p>
            <a:pPr lvl="1"/>
            <a:r>
              <a:rPr lang="en-US" dirty="0"/>
              <a:t>Predict disruptions using only one signal</a:t>
            </a:r>
          </a:p>
          <a:p>
            <a:pPr lvl="1"/>
            <a:r>
              <a:rPr lang="en-US" dirty="0"/>
              <a:t>Easy to understand explanation for detection</a:t>
            </a:r>
          </a:p>
          <a:p>
            <a:pPr lvl="1"/>
            <a:endParaRPr lang="en-US" dirty="0"/>
          </a:p>
        </p:txBody>
      </p:sp>
      <p:sp>
        <p:nvSpPr>
          <p:cNvPr id="4" name="Footer Placeholder 3"/>
          <p:cNvSpPr>
            <a:spLocks noGrp="1"/>
          </p:cNvSpPr>
          <p:nvPr>
            <p:ph type="ftr" sz="quarter" idx="11"/>
          </p:nvPr>
        </p:nvSpPr>
        <p:spPr/>
        <p:txBody>
          <a:bodyPr/>
          <a:lstStyle/>
          <a:p>
            <a:pPr algn="r"/>
            <a:r>
              <a:rPr lang="en-GB" smtClean="0"/>
              <a:t>S. Esquembri | RT2016 Padova, Italy | 09/06/2016 | </a:t>
            </a:r>
            <a:fld id="{6A6D9FA1-99C7-4910-8E32-B85D378B0060}" type="slidenum">
              <a:rPr lang="en-GB" smtClean="0"/>
              <a:pPr algn="r"/>
              <a:t>7</a:t>
            </a:fld>
            <a:endParaRPr lang="en-GB" dirty="0"/>
          </a:p>
        </p:txBody>
      </p:sp>
    </p:spTree>
    <p:extLst>
      <p:ext uri="{BB962C8B-B14F-4D97-AF65-F5344CB8AC3E}">
        <p14:creationId xmlns:p14="http://schemas.microsoft.com/office/powerpoint/2010/main" val="3772438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SPAD Disruption Predictor</a:t>
            </a:r>
          </a:p>
        </p:txBody>
      </p:sp>
      <p:sp>
        <p:nvSpPr>
          <p:cNvPr id="3" name="Content Placeholder 2"/>
          <p:cNvSpPr>
            <a:spLocks noGrp="1"/>
          </p:cNvSpPr>
          <p:nvPr>
            <p:ph idx="1"/>
          </p:nvPr>
        </p:nvSpPr>
        <p:spPr>
          <a:xfrm>
            <a:off x="251520" y="1124744"/>
            <a:ext cx="8579296" cy="5184576"/>
          </a:xfrm>
        </p:spPr>
        <p:txBody>
          <a:bodyPr/>
          <a:lstStyle/>
          <a:p>
            <a:r>
              <a:rPr lang="en-US" dirty="0" smtClean="0"/>
              <a:t>Already presented</a:t>
            </a:r>
          </a:p>
          <a:p>
            <a:pPr lvl="1"/>
            <a:r>
              <a:rPr lang="en-US" dirty="0"/>
              <a:t>J. </a:t>
            </a:r>
            <a:r>
              <a:rPr lang="en-US" dirty="0" smtClean="0"/>
              <a:t>Vega</a:t>
            </a:r>
            <a:r>
              <a:rPr lang="en-US" dirty="0"/>
              <a:t> </a:t>
            </a:r>
            <a:r>
              <a:rPr lang="en-US" i="1" dirty="0" smtClean="0"/>
              <a:t>et al.</a:t>
            </a:r>
            <a:r>
              <a:rPr lang="en-US" dirty="0" smtClean="0"/>
              <a:t> </a:t>
            </a:r>
            <a:r>
              <a:rPr lang="en-US" dirty="0"/>
              <a:t>“Advanced disruption predictor based on </a:t>
            </a:r>
            <a:r>
              <a:rPr lang="en-US" dirty="0" smtClean="0"/>
              <a:t>the locked </a:t>
            </a:r>
            <a:r>
              <a:rPr lang="en-US" dirty="0"/>
              <a:t>mode signal: application to JET”. 1st EPS Conference </a:t>
            </a:r>
            <a:r>
              <a:rPr lang="en-US" dirty="0" smtClean="0"/>
              <a:t>on Plasma </a:t>
            </a:r>
            <a:r>
              <a:rPr lang="en-US" dirty="0"/>
              <a:t>Diagnostics. April 14-17, 2015. Book of abstracts</a:t>
            </a:r>
            <a:r>
              <a:rPr lang="en-US" dirty="0" smtClean="0"/>
              <a:t>. </a:t>
            </a:r>
            <a:r>
              <a:rPr lang="en-US" dirty="0" err="1" smtClean="0"/>
              <a:t>Frascati</a:t>
            </a:r>
            <a:r>
              <a:rPr lang="en-US" dirty="0"/>
              <a:t>, Italy</a:t>
            </a:r>
            <a:r>
              <a:rPr lang="en-US" dirty="0" smtClean="0"/>
              <a:t>.</a:t>
            </a:r>
          </a:p>
          <a:p>
            <a:pPr lvl="1"/>
            <a:r>
              <a:rPr lang="en-US" dirty="0" smtClean="0"/>
              <a:t>J</a:t>
            </a:r>
            <a:r>
              <a:rPr lang="en-US" dirty="0"/>
              <a:t>. </a:t>
            </a:r>
            <a:r>
              <a:rPr lang="en-US" dirty="0" smtClean="0"/>
              <a:t>Vega </a:t>
            </a:r>
            <a:r>
              <a:rPr lang="en-US" i="1" dirty="0" smtClean="0"/>
              <a:t>et al.</a:t>
            </a:r>
            <a:r>
              <a:rPr lang="en-US" dirty="0" smtClean="0"/>
              <a:t> </a:t>
            </a:r>
            <a:r>
              <a:rPr lang="en-US" dirty="0"/>
              <a:t>“Disruption Precursor Detection</a:t>
            </a:r>
            <a:r>
              <a:rPr lang="en-US" dirty="0" smtClean="0"/>
              <a:t>: Combining </a:t>
            </a:r>
            <a:r>
              <a:rPr lang="en-US" dirty="0"/>
              <a:t>the Time and Frequency Domains”. 26th </a:t>
            </a:r>
            <a:r>
              <a:rPr lang="en-US" dirty="0" smtClean="0"/>
              <a:t>Symposium on </a:t>
            </a:r>
            <a:r>
              <a:rPr lang="en-US" dirty="0"/>
              <a:t>Fusion Engineering (SOFE 2015). May 31st-June 4th, 2015.Austin (TX), USA</a:t>
            </a:r>
            <a:r>
              <a:rPr lang="en-US" dirty="0" smtClean="0"/>
              <a:t>.</a:t>
            </a:r>
          </a:p>
          <a:p>
            <a:pPr lvl="1"/>
            <a:r>
              <a:rPr lang="en-US" dirty="0" smtClean="0"/>
              <a:t>J. Vega </a:t>
            </a:r>
            <a:r>
              <a:rPr lang="en-US" i="1" dirty="0" smtClean="0"/>
              <a:t>et al.</a:t>
            </a:r>
            <a:r>
              <a:rPr lang="en-US" dirty="0"/>
              <a:t> “Real-time anomaly detection for disruption prediction: the JET </a:t>
            </a:r>
            <a:r>
              <a:rPr lang="en-US" dirty="0" smtClean="0"/>
              <a:t>case“. Nuclear Fusion (submitted).</a:t>
            </a:r>
          </a:p>
          <a:p>
            <a:pPr lvl="1"/>
            <a:endParaRPr lang="en-US" dirty="0" smtClean="0"/>
          </a:p>
          <a:p>
            <a:r>
              <a:rPr lang="en-US" dirty="0" smtClean="0"/>
              <a:t>Implemented in MATLAB and not suitable for real-time.</a:t>
            </a:r>
            <a:endParaRPr lang="en-US" dirty="0"/>
          </a:p>
        </p:txBody>
      </p:sp>
      <p:sp>
        <p:nvSpPr>
          <p:cNvPr id="4" name="Footer Placeholder 3"/>
          <p:cNvSpPr>
            <a:spLocks noGrp="1"/>
          </p:cNvSpPr>
          <p:nvPr>
            <p:ph type="ftr" sz="quarter" idx="11"/>
          </p:nvPr>
        </p:nvSpPr>
        <p:spPr/>
        <p:txBody>
          <a:bodyPr/>
          <a:lstStyle/>
          <a:p>
            <a:pPr algn="r"/>
            <a:r>
              <a:rPr lang="en-GB" smtClean="0"/>
              <a:t>S. Esquembri | RT2016 Padova, Italy | 09/06/2016 | </a:t>
            </a:r>
            <a:fld id="{6A6D9FA1-99C7-4910-8E32-B85D378B0060}" type="slidenum">
              <a:rPr lang="en-GB" smtClean="0"/>
              <a:pPr algn="r"/>
              <a:t>8</a:t>
            </a:fld>
            <a:endParaRPr lang="en-GB" dirty="0"/>
          </a:p>
        </p:txBody>
      </p:sp>
    </p:spTree>
    <p:extLst>
      <p:ext uri="{BB962C8B-B14F-4D97-AF65-F5344CB8AC3E}">
        <p14:creationId xmlns:p14="http://schemas.microsoft.com/office/powerpoint/2010/main" val="8526919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SPAD: Algorithm</a:t>
            </a:r>
            <a:endParaRPr lang="en-GB" dirty="0"/>
          </a:p>
        </p:txBody>
      </p:sp>
      <p:sp>
        <p:nvSpPr>
          <p:cNvPr id="4" name="Footer Placeholder 3"/>
          <p:cNvSpPr>
            <a:spLocks noGrp="1"/>
          </p:cNvSpPr>
          <p:nvPr>
            <p:ph type="ftr" sz="quarter" idx="11"/>
          </p:nvPr>
        </p:nvSpPr>
        <p:spPr/>
        <p:txBody>
          <a:bodyPr/>
          <a:lstStyle/>
          <a:p>
            <a:pPr algn="r"/>
            <a:r>
              <a:rPr lang="en-GB" smtClean="0"/>
              <a:t>S. Esquembri | RT2016 Padova, Italy | 09/06/2016 | </a:t>
            </a:r>
            <a:fld id="{6A6D9FA1-99C7-4910-8E32-B85D378B0060}" type="slidenum">
              <a:rPr lang="en-GB" smtClean="0"/>
              <a:pPr algn="r"/>
              <a:t>9</a:t>
            </a:fld>
            <a:endParaRPr lang="en-GB"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9576" y="926698"/>
            <a:ext cx="6959048" cy="5372159"/>
          </a:xfrm>
          <a:prstGeom prst="rect">
            <a:avLst/>
          </a:prstGeom>
        </p:spPr>
      </p:pic>
    </p:spTree>
    <p:extLst>
      <p:ext uri="{BB962C8B-B14F-4D97-AF65-F5344CB8AC3E}">
        <p14:creationId xmlns:p14="http://schemas.microsoft.com/office/powerpoint/2010/main" val="22418429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14088</TotalTime>
  <Words>2563</Words>
  <Application>Microsoft Office PowerPoint</Application>
  <PresentationFormat>On-screen Show (4:3)</PresentationFormat>
  <Paragraphs>224</Paragraphs>
  <Slides>20</Slides>
  <Notes>18</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20</vt:i4>
      </vt:variant>
    </vt:vector>
  </HeadingPairs>
  <TitlesOfParts>
    <vt:vector size="26" baseType="lpstr">
      <vt:lpstr>Arial</vt:lpstr>
      <vt:lpstr>Calibri</vt:lpstr>
      <vt:lpstr>Cambria Math</vt:lpstr>
      <vt:lpstr>Office Theme</vt:lpstr>
      <vt:lpstr>Document</vt:lpstr>
      <vt:lpstr>Worksheet</vt:lpstr>
      <vt:lpstr>Real-time implementation in JET of the SPAD disruption predictor using MARTe</vt:lpstr>
      <vt:lpstr>Outline</vt:lpstr>
      <vt:lpstr>Introduction</vt:lpstr>
      <vt:lpstr>Introduction: Disruption Predictors</vt:lpstr>
      <vt:lpstr>Introduction: MARTe</vt:lpstr>
      <vt:lpstr>Introduction: MARTe</vt:lpstr>
      <vt:lpstr>SPAD Disruption Predictor</vt:lpstr>
      <vt:lpstr>SPAD Disruption Predictor</vt:lpstr>
      <vt:lpstr>SPAD: Algorithm</vt:lpstr>
      <vt:lpstr>SPAD: Real-time Implementation</vt:lpstr>
      <vt:lpstr>SPAD: Real-time Implementation SlidingWindowGAM</vt:lpstr>
      <vt:lpstr>SPAD: Real-time Implementation HaarApp1DCoefGAM </vt:lpstr>
      <vt:lpstr>SPAD: Real-time Implementation MahalanobisGAM</vt:lpstr>
      <vt:lpstr>SPAD: Real-time Implementation OutlierFactorGAM</vt:lpstr>
      <vt:lpstr>SPAD: Real-time Implementation SPADAlarmGAM</vt:lpstr>
      <vt:lpstr>Results</vt:lpstr>
      <vt:lpstr>Results</vt:lpstr>
      <vt:lpstr>Conclusions</vt:lpstr>
      <vt:lpstr>Future Work</vt:lpstr>
      <vt:lpstr>Q&amp;A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Sergio Esquembri</dc:creator>
  <cp:lastModifiedBy>sesquembri</cp:lastModifiedBy>
  <cp:revision>799</cp:revision>
  <cp:lastPrinted>2016-06-02T09:47:25Z</cp:lastPrinted>
  <dcterms:created xsi:type="dcterms:W3CDTF">2014-10-27T16:36:40Z</dcterms:created>
  <dcterms:modified xsi:type="dcterms:W3CDTF">2016-06-09T06:33:42Z</dcterms:modified>
</cp:coreProperties>
</file>