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30480000" cy="39604950"/>
  <p:notesSz cx="6718300" cy="98679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74">
          <p15:clr>
            <a:srgbClr val="A4A3A4"/>
          </p15:clr>
        </p15:guide>
        <p15:guide id="2" pos="96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0000"/>
    <a:srgbClr val="008040"/>
    <a:srgbClr val="00FFFF"/>
    <a:srgbClr val="66FF66"/>
    <a:srgbClr val="CC0099"/>
    <a:srgbClr val="66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6104" autoAdjust="0"/>
    <p:restoredTop sz="98034" autoAdjust="0"/>
  </p:normalViewPr>
  <p:slideViewPr>
    <p:cSldViewPr snapToGrid="0">
      <p:cViewPr>
        <p:scale>
          <a:sx n="50" d="100"/>
          <a:sy n="50" d="100"/>
        </p:scale>
        <p:origin x="774" y="84"/>
      </p:cViewPr>
      <p:guideLst>
        <p:guide orient="horz" pos="12474"/>
        <p:guide pos="960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09962" cy="49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9" rIns="94757" bIns="47379" numCol="1" anchor="t" anchorCtr="0" compatLnSpc="1">
            <a:prstTxWarp prst="textNoShape">
              <a:avLst/>
            </a:prstTxWarp>
          </a:bodyPr>
          <a:lstStyle>
            <a:lvl1pPr algn="l" defTabSz="946960">
              <a:defRPr sz="11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8340" y="1"/>
            <a:ext cx="2909961" cy="49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9" rIns="94757" bIns="47379" numCol="1" anchor="t" anchorCtr="0" compatLnSpc="1">
            <a:prstTxWarp prst="textNoShape">
              <a:avLst/>
            </a:prstTxWarp>
          </a:bodyPr>
          <a:lstStyle>
            <a:lvl1pPr algn="r" defTabSz="946960">
              <a:defRPr sz="11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3510"/>
            <a:ext cx="2909962" cy="49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9" rIns="94757" bIns="47379" numCol="1" anchor="b" anchorCtr="0" compatLnSpc="1">
            <a:prstTxWarp prst="textNoShape">
              <a:avLst/>
            </a:prstTxWarp>
          </a:bodyPr>
          <a:lstStyle>
            <a:lvl1pPr algn="l" defTabSz="946960">
              <a:defRPr sz="11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8340" y="9373510"/>
            <a:ext cx="2909961" cy="49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9" rIns="94757" bIns="47379" numCol="1" anchor="b" anchorCtr="0" compatLnSpc="1">
            <a:prstTxWarp prst="textNoShape">
              <a:avLst/>
            </a:prstTxWarp>
          </a:bodyPr>
          <a:lstStyle>
            <a:lvl1pPr algn="r" defTabSz="946288">
              <a:defRPr sz="1100">
                <a:latin typeface="Times New Roman" panose="02020603050405020304" pitchFamily="18" charset="0"/>
              </a:defRPr>
            </a:lvl1pPr>
          </a:lstStyle>
          <a:p>
            <a:fld id="{B894E65C-6E99-4534-9CB3-424BD0F07C3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76564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05238" y="0"/>
            <a:ext cx="29114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A250C-F949-4A7F-8FCF-48F048E7062D}" type="datetimeFigureOut">
              <a:rPr lang="it-IT" smtClean="0"/>
              <a:t>01/06/2016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078038" y="1233488"/>
            <a:ext cx="25622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1513" y="4748213"/>
            <a:ext cx="5375275" cy="3886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14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05238" y="9372600"/>
            <a:ext cx="29114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506171-0906-4C5E-8279-4E5456A804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3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506171-0906-4C5E-8279-4E5456A80433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17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286000" y="12303364"/>
            <a:ext cx="25908000" cy="848923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572000" y="22442805"/>
            <a:ext cx="21336000" cy="101207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C4694F-7D0D-463D-BC84-001177EAE4B5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369383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005801-22FB-4840-8456-2EE26E951218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016626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21717000" y="3519962"/>
            <a:ext cx="6477000" cy="3168396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286000" y="3519962"/>
            <a:ext cx="19278600" cy="3168396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30E689-A3DB-4FD0-A49A-27548E97291C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517387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B7C1C4-CFCB-4CDD-A766-EFF060987ECE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833317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08238" y="25450485"/>
            <a:ext cx="25908000" cy="786502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08238" y="16786186"/>
            <a:ext cx="25908000" cy="86643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006CF-7D26-4BBB-8168-5BAA668083B5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55623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286000" y="11439517"/>
            <a:ext cx="12877800" cy="237644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5316200" y="11439517"/>
            <a:ext cx="12877800" cy="237644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907D77-29FF-474E-9BB2-6560E43E2CF8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212379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4000" y="1585633"/>
            <a:ext cx="27432000" cy="6600825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524000" y="8865196"/>
            <a:ext cx="13466763" cy="369502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524000" y="12560223"/>
            <a:ext cx="13466763" cy="228187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15482888" y="8865196"/>
            <a:ext cx="13473112" cy="369502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15482888" y="12560223"/>
            <a:ext cx="13473112" cy="228187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849490-B5C5-495B-8909-19846B140CB7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301011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DA5E3A-907B-424A-A1E8-F555342AC314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338395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A7E24D-2880-4E28-B970-AA717A0952FC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732669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4000" y="1577024"/>
            <a:ext cx="10028238" cy="67113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917364" y="1577024"/>
            <a:ext cx="17038637" cy="338019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524000" y="8288341"/>
            <a:ext cx="10028238" cy="27090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133ADD-C84A-484B-9D41-021E4863F3DD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902850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973763" y="27723465"/>
            <a:ext cx="18288000" cy="32731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973763" y="3538616"/>
            <a:ext cx="18288000" cy="237629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973763" y="30996614"/>
            <a:ext cx="18288000" cy="464784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54E2EA-A07D-41F7-B6AB-456C31F8D75D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018924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3519488"/>
            <a:ext cx="25908000" cy="660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96259" tIns="148130" rIns="296259" bIns="14813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0" y="11439525"/>
            <a:ext cx="25908000" cy="2376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96259" tIns="148130" rIns="296259" bIns="1481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text styles</a:t>
            </a:r>
          </a:p>
          <a:p>
            <a:pPr lvl="1"/>
            <a:r>
              <a:rPr lang="en-US" altLang="it-IT" smtClean="0"/>
              <a:t>Second level</a:t>
            </a:r>
          </a:p>
          <a:p>
            <a:pPr lvl="2"/>
            <a:r>
              <a:rPr lang="en-US" altLang="it-IT" smtClean="0"/>
              <a:t>Third level</a:t>
            </a:r>
          </a:p>
          <a:p>
            <a:pPr lvl="3"/>
            <a:r>
              <a:rPr lang="en-US" altLang="it-IT" smtClean="0"/>
              <a:t>Fourth level</a:t>
            </a:r>
          </a:p>
          <a:p>
            <a:pPr lvl="4"/>
            <a:r>
              <a:rPr lang="en-US" altLang="it-IT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0" y="36085463"/>
            <a:ext cx="63500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6259" tIns="148130" rIns="296259" bIns="148130" numCol="1" anchor="t" anchorCtr="0" compatLnSpc="1">
            <a:prstTxWarp prst="textNoShape">
              <a:avLst/>
            </a:prstTxWarp>
          </a:bodyPr>
          <a:lstStyle>
            <a:lvl1pPr algn="l">
              <a:defRPr sz="45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414000" y="36085463"/>
            <a:ext cx="96520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6259" tIns="148130" rIns="296259" bIns="148130" numCol="1" anchor="t" anchorCtr="0" compatLnSpc="1">
            <a:prstTxWarp prst="textNoShape">
              <a:avLst/>
            </a:prstTxWarp>
          </a:bodyPr>
          <a:lstStyle>
            <a:lvl1pPr>
              <a:defRPr sz="45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844000" y="36085463"/>
            <a:ext cx="63500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6259" tIns="148130" rIns="296259" bIns="148130" numCol="1" anchor="t" anchorCtr="0" compatLnSpc="1">
            <a:prstTxWarp prst="textNoShape">
              <a:avLst/>
            </a:prstTxWarp>
          </a:bodyPr>
          <a:lstStyle>
            <a:lvl1pPr algn="r">
              <a:defRPr sz="4500">
                <a:latin typeface="Times New Roman" panose="02020603050405020304" pitchFamily="18" charset="0"/>
              </a:defRPr>
            </a:lvl1pPr>
          </a:lstStyle>
          <a:p>
            <a:fld id="{93622AFC-ADB6-4CE3-A620-42BE05019A7F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62275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962275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2pPr>
      <a:lvl3pPr algn="ctr" defTabSz="2962275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3pPr>
      <a:lvl4pPr algn="ctr" defTabSz="2962275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4pPr>
      <a:lvl5pPr algn="ctr" defTabSz="2962275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5pPr>
      <a:lvl6pPr marL="457200" algn="ctr" defTabSz="2962275" rtl="0" fontAlgn="base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6pPr>
      <a:lvl7pPr marL="914400" algn="ctr" defTabSz="2962275" rtl="0" fontAlgn="base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7pPr>
      <a:lvl8pPr marL="1371600" algn="ctr" defTabSz="2962275" rtl="0" fontAlgn="base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8pPr>
      <a:lvl9pPr marL="1828800" algn="ctr" defTabSz="2962275" rtl="0" fontAlgn="base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9pPr>
    </p:titleStyle>
    <p:bodyStyle>
      <a:lvl1pPr marL="1111250" indent="-1111250" algn="l" defTabSz="2962275" rtl="0" eaLnBrk="0" fontAlgn="base" hangingPunct="0">
        <a:spcBef>
          <a:spcPct val="20000"/>
        </a:spcBef>
        <a:spcAft>
          <a:spcPct val="0"/>
        </a:spcAft>
        <a:buChar char="•"/>
        <a:defRPr sz="10400">
          <a:solidFill>
            <a:schemeClr val="tx1"/>
          </a:solidFill>
          <a:latin typeface="+mn-lt"/>
          <a:ea typeface="+mn-ea"/>
          <a:cs typeface="+mn-cs"/>
        </a:defRPr>
      </a:lvl1pPr>
      <a:lvl2pPr marL="2408238" indent="-927100" algn="l" defTabSz="2962275" rtl="0" eaLnBrk="0" fontAlgn="base" hangingPunct="0">
        <a:spcBef>
          <a:spcPct val="20000"/>
        </a:spcBef>
        <a:spcAft>
          <a:spcPct val="0"/>
        </a:spcAft>
        <a:buChar char="–"/>
        <a:defRPr sz="9100">
          <a:solidFill>
            <a:schemeClr val="tx1"/>
          </a:solidFill>
          <a:latin typeface="+mn-lt"/>
        </a:defRPr>
      </a:lvl2pPr>
      <a:lvl3pPr marL="3703638" indent="-741363" algn="l" defTabSz="2962275" rtl="0" eaLnBrk="0" fontAlgn="base" hangingPunct="0">
        <a:spcBef>
          <a:spcPct val="20000"/>
        </a:spcBef>
        <a:spcAft>
          <a:spcPct val="0"/>
        </a:spcAft>
        <a:buChar char="•"/>
        <a:defRPr sz="7700">
          <a:solidFill>
            <a:schemeClr val="tx1"/>
          </a:solidFill>
          <a:latin typeface="+mn-lt"/>
        </a:defRPr>
      </a:lvl3pPr>
      <a:lvl4pPr marL="5184775" indent="-741363" algn="l" defTabSz="2962275" rtl="0" eaLnBrk="0" fontAlgn="base" hangingPunct="0">
        <a:spcBef>
          <a:spcPct val="20000"/>
        </a:spcBef>
        <a:spcAft>
          <a:spcPct val="0"/>
        </a:spcAft>
        <a:buChar char="–"/>
        <a:defRPr sz="6500">
          <a:solidFill>
            <a:schemeClr val="tx1"/>
          </a:solidFill>
          <a:latin typeface="+mn-lt"/>
        </a:defRPr>
      </a:lvl4pPr>
      <a:lvl5pPr marL="6665913" indent="-739775" algn="l" defTabSz="2962275" rtl="0" eaLnBrk="0" fontAlgn="base" hangingPunct="0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5pPr>
      <a:lvl6pPr marL="7123113" indent="-739775" algn="l" defTabSz="296227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6pPr>
      <a:lvl7pPr marL="7580313" indent="-739775" algn="l" defTabSz="296227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7pPr>
      <a:lvl8pPr marL="8037513" indent="-739775" algn="l" defTabSz="296227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8pPr>
      <a:lvl9pPr marL="8494713" indent="-739775" algn="l" defTabSz="296227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wmf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jpeg"/><Relationship Id="rId23" Type="http://schemas.openxmlformats.org/officeDocument/2006/relationships/image" Target="../media/image21.jpeg"/><Relationship Id="rId10" Type="http://schemas.openxmlformats.org/officeDocument/2006/relationships/image" Target="../media/image8.png"/><Relationship Id="rId19" Type="http://schemas.openxmlformats.org/officeDocument/2006/relationships/image" Target="../media/image17.jpg"/><Relationship Id="rId4" Type="http://schemas.openxmlformats.org/officeDocument/2006/relationships/image" Target="../media/image1.jpeg"/><Relationship Id="rId9" Type="http://schemas.openxmlformats.org/officeDocument/2006/relationships/image" Target="../media/image7.png"/><Relationship Id="rId14" Type="http://schemas.openxmlformats.org/officeDocument/2006/relationships/image" Target="../media/image12.jpg"/><Relationship Id="rId22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Immagine 1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9624" y="31099737"/>
            <a:ext cx="5633885" cy="4507108"/>
          </a:xfrm>
          <a:prstGeom prst="rect">
            <a:avLst/>
          </a:prstGeom>
        </p:spPr>
      </p:pic>
      <p:sp>
        <p:nvSpPr>
          <p:cNvPr id="2050" name="Text Box 983" descr="Velina blu"/>
          <p:cNvSpPr txBox="1">
            <a:spLocks noChangeArrowheads="1"/>
          </p:cNvSpPr>
          <p:nvPr/>
        </p:nvSpPr>
        <p:spPr bwMode="auto">
          <a:xfrm>
            <a:off x="1127125" y="1597025"/>
            <a:ext cx="28406725" cy="5534899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lIns="86411" tIns="43205" rIns="86411" bIns="43205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r>
              <a:rPr lang="en-US" sz="8000" b="1" dirty="0"/>
              <a:t>Design and test of a GBTx based board </a:t>
            </a:r>
            <a:br>
              <a:rPr lang="en-US" sz="8000" b="1" dirty="0"/>
            </a:br>
            <a:r>
              <a:rPr lang="en-US" sz="8000" b="1" dirty="0"/>
              <a:t>for the upgrade of the ALICE TOF readout electronics</a:t>
            </a:r>
            <a:endParaRPr lang="it-IT" sz="8000" b="1" dirty="0"/>
          </a:p>
          <a:p>
            <a:pPr eaLnBrk="1" hangingPunct="1"/>
            <a:endParaRPr lang="en-US" altLang="it-IT" sz="7400" b="1" dirty="0">
              <a:solidFill>
                <a:srgbClr val="800040"/>
              </a:solidFill>
              <a:cs typeface="Times New Roman" panose="02020603050405020304" pitchFamily="18" charset="0"/>
            </a:endParaRPr>
          </a:p>
          <a:p>
            <a:r>
              <a:rPr lang="it-IT" sz="4000" dirty="0">
                <a:solidFill>
                  <a:srgbClr val="008040"/>
                </a:solidFill>
              </a:rPr>
              <a:t>P. </a:t>
            </a:r>
            <a:r>
              <a:rPr lang="it-IT" sz="4000" dirty="0" err="1" smtClean="0">
                <a:solidFill>
                  <a:srgbClr val="008040"/>
                </a:solidFill>
              </a:rPr>
              <a:t>Antonioli</a:t>
            </a:r>
            <a:r>
              <a:rPr lang="en-US" altLang="it-IT" sz="4000" b="1" i="1" baseline="30000" dirty="0">
                <a:solidFill>
                  <a:srgbClr val="008040"/>
                </a:solidFill>
              </a:rPr>
              <a:t>1</a:t>
            </a:r>
            <a:r>
              <a:rPr lang="it-IT" sz="4000" dirty="0" smtClean="0">
                <a:solidFill>
                  <a:srgbClr val="008040"/>
                </a:solidFill>
              </a:rPr>
              <a:t>, </a:t>
            </a:r>
            <a:r>
              <a:rPr lang="it-IT" sz="4000" dirty="0">
                <a:solidFill>
                  <a:srgbClr val="008040"/>
                </a:solidFill>
              </a:rPr>
              <a:t>C. </a:t>
            </a:r>
            <a:r>
              <a:rPr lang="it-IT" sz="4000" dirty="0" smtClean="0">
                <a:solidFill>
                  <a:srgbClr val="008040"/>
                </a:solidFill>
              </a:rPr>
              <a:t>Baldanza</a:t>
            </a:r>
            <a:r>
              <a:rPr lang="en-US" altLang="it-IT" sz="4000" b="1" i="1" baseline="30000" dirty="0">
                <a:solidFill>
                  <a:srgbClr val="008040"/>
                </a:solidFill>
              </a:rPr>
              <a:t>1</a:t>
            </a:r>
            <a:r>
              <a:rPr lang="it-IT" sz="4000" dirty="0" smtClean="0">
                <a:solidFill>
                  <a:srgbClr val="008040"/>
                </a:solidFill>
              </a:rPr>
              <a:t>, </a:t>
            </a:r>
            <a:r>
              <a:rPr lang="it-IT" sz="4000" b="1" dirty="0">
                <a:solidFill>
                  <a:srgbClr val="008040"/>
                </a:solidFill>
              </a:rPr>
              <a:t>D. </a:t>
            </a:r>
            <a:r>
              <a:rPr lang="it-IT" sz="4000" b="1" dirty="0" smtClean="0">
                <a:solidFill>
                  <a:srgbClr val="008040"/>
                </a:solidFill>
              </a:rPr>
              <a:t>Falchieri</a:t>
            </a:r>
            <a:r>
              <a:rPr lang="en-US" altLang="it-IT" sz="4000" b="1" i="1" baseline="30000" dirty="0">
                <a:solidFill>
                  <a:srgbClr val="008040"/>
                </a:solidFill>
              </a:rPr>
              <a:t>1</a:t>
            </a:r>
            <a:r>
              <a:rPr lang="it-IT" sz="4000" dirty="0" smtClean="0">
                <a:solidFill>
                  <a:srgbClr val="008040"/>
                </a:solidFill>
              </a:rPr>
              <a:t>, </a:t>
            </a:r>
            <a:r>
              <a:rPr lang="it-IT" sz="4000" dirty="0">
                <a:solidFill>
                  <a:srgbClr val="008040"/>
                </a:solidFill>
              </a:rPr>
              <a:t>F.M. </a:t>
            </a:r>
            <a:r>
              <a:rPr lang="it-IT" sz="4000" dirty="0" smtClean="0">
                <a:solidFill>
                  <a:srgbClr val="008040"/>
                </a:solidFill>
              </a:rPr>
              <a:t>Giorgi</a:t>
            </a:r>
            <a:r>
              <a:rPr lang="en-US" altLang="it-IT" sz="4000" b="1" i="1" baseline="30000" dirty="0" smtClean="0">
                <a:solidFill>
                  <a:srgbClr val="008040"/>
                </a:solidFill>
              </a:rPr>
              <a:t>2</a:t>
            </a:r>
            <a:r>
              <a:rPr lang="it-IT" sz="4000" dirty="0" smtClean="0">
                <a:solidFill>
                  <a:srgbClr val="008040"/>
                </a:solidFill>
              </a:rPr>
              <a:t>, </a:t>
            </a:r>
            <a:r>
              <a:rPr lang="it-IT" sz="4000" dirty="0">
                <a:solidFill>
                  <a:srgbClr val="008040"/>
                </a:solidFill>
              </a:rPr>
              <a:t>A. </a:t>
            </a:r>
            <a:r>
              <a:rPr lang="it-IT" sz="4000" dirty="0" smtClean="0">
                <a:solidFill>
                  <a:srgbClr val="008040"/>
                </a:solidFill>
              </a:rPr>
              <a:t>Mati</a:t>
            </a:r>
            <a:r>
              <a:rPr lang="en-US" sz="4000" b="1" i="1" baseline="30000" dirty="0" smtClean="0">
                <a:solidFill>
                  <a:srgbClr val="008040"/>
                </a:solidFill>
              </a:rPr>
              <a:t>3</a:t>
            </a:r>
            <a:r>
              <a:rPr lang="it-IT" sz="4000" dirty="0" smtClean="0">
                <a:solidFill>
                  <a:srgbClr val="008040"/>
                </a:solidFill>
              </a:rPr>
              <a:t>, </a:t>
            </a:r>
            <a:r>
              <a:rPr lang="it-IT" sz="4000" dirty="0">
                <a:solidFill>
                  <a:srgbClr val="008040"/>
                </a:solidFill>
              </a:rPr>
              <a:t>C. </a:t>
            </a:r>
            <a:r>
              <a:rPr lang="it-IT" sz="4000" dirty="0" smtClean="0">
                <a:solidFill>
                  <a:srgbClr val="008040"/>
                </a:solidFill>
              </a:rPr>
              <a:t>Tintori</a:t>
            </a:r>
            <a:r>
              <a:rPr lang="en-US" altLang="it-IT" sz="4000" b="1" i="1" baseline="30000" dirty="0" smtClean="0">
                <a:solidFill>
                  <a:srgbClr val="008040"/>
                </a:solidFill>
              </a:rPr>
              <a:t>3</a:t>
            </a:r>
            <a:r>
              <a:rPr lang="it-IT" sz="4000" dirty="0" smtClean="0">
                <a:solidFill>
                  <a:srgbClr val="008040"/>
                </a:solidFill>
              </a:rPr>
              <a:t> </a:t>
            </a:r>
            <a:endParaRPr lang="it-IT" sz="4000" dirty="0">
              <a:solidFill>
                <a:srgbClr val="008040"/>
              </a:solidFill>
            </a:endParaRPr>
          </a:p>
          <a:p>
            <a:pPr eaLnBrk="1" hangingPunct="1"/>
            <a:r>
              <a:rPr lang="en-US" altLang="it-IT" sz="4000" b="1" i="1" baseline="30000" dirty="0" smtClean="0">
                <a:solidFill>
                  <a:srgbClr val="008040"/>
                </a:solidFill>
              </a:rPr>
              <a:t>1</a:t>
            </a:r>
            <a:r>
              <a:rPr lang="it-IT" altLang="it-IT" sz="4000" i="1" dirty="0" smtClean="0">
                <a:solidFill>
                  <a:srgbClr val="008040"/>
                </a:solidFill>
              </a:rPr>
              <a:t>INFN Bologna, </a:t>
            </a:r>
            <a:r>
              <a:rPr lang="en-US" altLang="it-IT" sz="4000" b="1" i="1" baseline="30000" dirty="0" smtClean="0">
                <a:solidFill>
                  <a:srgbClr val="008040"/>
                </a:solidFill>
              </a:rPr>
              <a:t>2</a:t>
            </a:r>
            <a:r>
              <a:rPr lang="en-US" altLang="it-IT" sz="4000" i="1" dirty="0" smtClean="0">
                <a:solidFill>
                  <a:srgbClr val="008040"/>
                </a:solidFill>
                <a:cs typeface="Times New Roman" panose="02020603050405020304" pitchFamily="18" charset="0"/>
              </a:rPr>
              <a:t>University </a:t>
            </a:r>
            <a:r>
              <a:rPr lang="en-US" altLang="it-IT" sz="4000" i="1" dirty="0">
                <a:solidFill>
                  <a:srgbClr val="008040"/>
                </a:solidFill>
                <a:cs typeface="Times New Roman" panose="02020603050405020304" pitchFamily="18" charset="0"/>
              </a:rPr>
              <a:t>of Bologna &amp; INFN Bologna,</a:t>
            </a:r>
            <a:r>
              <a:rPr lang="en-US" altLang="it-IT" sz="4000" b="1" i="1" baseline="30000" dirty="0">
                <a:solidFill>
                  <a:srgbClr val="008040"/>
                </a:solidFill>
              </a:rPr>
              <a:t> </a:t>
            </a:r>
            <a:r>
              <a:rPr lang="en-US" altLang="it-IT" sz="4000" b="1" i="1" baseline="30000" dirty="0" smtClean="0">
                <a:solidFill>
                  <a:srgbClr val="008040"/>
                </a:solidFill>
              </a:rPr>
              <a:t>3</a:t>
            </a:r>
            <a:r>
              <a:rPr lang="de-DE" altLang="it-IT" sz="4000" i="1" dirty="0" smtClean="0">
                <a:solidFill>
                  <a:srgbClr val="008040"/>
                </a:solidFill>
              </a:rPr>
              <a:t>CAEN </a:t>
            </a:r>
            <a:r>
              <a:rPr lang="de-DE" altLang="it-IT" sz="4000" i="1" dirty="0" err="1" smtClean="0">
                <a:solidFill>
                  <a:srgbClr val="008040"/>
                </a:solidFill>
              </a:rPr>
              <a:t>S.p.A</a:t>
            </a:r>
            <a:r>
              <a:rPr lang="de-DE" altLang="it-IT" sz="4000" i="1" dirty="0" smtClean="0">
                <a:solidFill>
                  <a:srgbClr val="008040"/>
                </a:solidFill>
              </a:rPr>
              <a:t>.</a:t>
            </a:r>
          </a:p>
          <a:p>
            <a:pPr eaLnBrk="1" hangingPunct="1"/>
            <a:r>
              <a:rPr lang="de-DE" altLang="it-IT" sz="4000" b="1" i="1" dirty="0" smtClean="0">
                <a:solidFill>
                  <a:srgbClr val="008040"/>
                </a:solidFill>
                <a:cs typeface="Times New Roman" panose="02020603050405020304" pitchFamily="18" charset="0"/>
              </a:rPr>
              <a:t>davide.falchieri@bo.infn.it</a:t>
            </a:r>
            <a:endParaRPr lang="en-US" altLang="it-IT" sz="4000" b="1" i="1" dirty="0">
              <a:solidFill>
                <a:srgbClr val="008040"/>
              </a:solidFill>
              <a:cs typeface="Times New Roman" panose="02020603050405020304" pitchFamily="18" charset="0"/>
            </a:endParaRPr>
          </a:p>
        </p:txBody>
      </p:sp>
      <p:sp>
        <p:nvSpPr>
          <p:cNvPr id="2051" name="Rectangle 2" descr="Pergamena"/>
          <p:cNvSpPr>
            <a:spLocks noChangeArrowheads="1"/>
          </p:cNvSpPr>
          <p:nvPr/>
        </p:nvSpPr>
        <p:spPr bwMode="auto">
          <a:xfrm>
            <a:off x="1123950" y="1587500"/>
            <a:ext cx="28398788" cy="368649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5550" y="1620838"/>
            <a:ext cx="160020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95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256" y="5620752"/>
            <a:ext cx="23876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6650" y="4148888"/>
            <a:ext cx="2914649" cy="2914649"/>
          </a:xfrm>
          <a:prstGeom prst="rect">
            <a:avLst/>
          </a:prstGeom>
        </p:spPr>
      </p:pic>
      <p:sp>
        <p:nvSpPr>
          <p:cNvPr id="80" name="Rettangolo 79"/>
          <p:cNvSpPr/>
          <p:nvPr/>
        </p:nvSpPr>
        <p:spPr>
          <a:xfrm>
            <a:off x="11049632" y="16421963"/>
            <a:ext cx="6357938" cy="3550443"/>
          </a:xfrm>
          <a:prstGeom prst="rect">
            <a:avLst/>
          </a:prstGeom>
          <a:solidFill>
            <a:srgbClr val="99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1" name="Immagine 80" descr="fiber_optic_cabl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7771901" y="18150324"/>
            <a:ext cx="1531142" cy="1395838"/>
          </a:xfrm>
          <a:prstGeom prst="rect">
            <a:avLst/>
          </a:prstGeom>
        </p:spPr>
      </p:pic>
      <p:sp>
        <p:nvSpPr>
          <p:cNvPr id="82" name="Rettangolo 81"/>
          <p:cNvSpPr/>
          <p:nvPr/>
        </p:nvSpPr>
        <p:spPr>
          <a:xfrm>
            <a:off x="12408717" y="17987312"/>
            <a:ext cx="1152128" cy="64807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3" name="CasellaDiTesto 82"/>
          <p:cNvSpPr txBox="1"/>
          <p:nvPr/>
        </p:nvSpPr>
        <p:spPr>
          <a:xfrm>
            <a:off x="12491848" y="18142195"/>
            <a:ext cx="1052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FPGA IGLOO2</a:t>
            </a:r>
            <a:endParaRPr lang="it-IT" sz="1200" b="1" dirty="0"/>
          </a:p>
        </p:txBody>
      </p:sp>
      <p:pic>
        <p:nvPicPr>
          <p:cNvPr id="84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784573" y="17726118"/>
            <a:ext cx="1475742" cy="117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" name="CasellaDiTesto 84"/>
          <p:cNvSpPr txBox="1"/>
          <p:nvPr/>
        </p:nvSpPr>
        <p:spPr>
          <a:xfrm>
            <a:off x="14153154" y="17499506"/>
            <a:ext cx="6623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GBTx</a:t>
            </a:r>
            <a:endParaRPr lang="it-IT" sz="1400" b="1" dirty="0"/>
          </a:p>
        </p:txBody>
      </p:sp>
      <p:pic>
        <p:nvPicPr>
          <p:cNvPr id="86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15319611" y="17934180"/>
            <a:ext cx="1962746" cy="72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CasellaDiTesto 86"/>
          <p:cNvSpPr txBox="1"/>
          <p:nvPr/>
        </p:nvSpPr>
        <p:spPr>
          <a:xfrm>
            <a:off x="15981243" y="17646148"/>
            <a:ext cx="643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VTRx</a:t>
            </a:r>
            <a:endParaRPr lang="it-IT" sz="1400" b="1" dirty="0"/>
          </a:p>
        </p:txBody>
      </p:sp>
      <p:sp>
        <p:nvSpPr>
          <p:cNvPr id="88" name="CasellaDiTesto 87"/>
          <p:cNvSpPr txBox="1"/>
          <p:nvPr/>
        </p:nvSpPr>
        <p:spPr>
          <a:xfrm>
            <a:off x="12528389" y="18306498"/>
            <a:ext cx="9215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M2GL90T</a:t>
            </a:r>
            <a:endParaRPr lang="it-IT" sz="1000" dirty="0"/>
          </a:p>
        </p:txBody>
      </p:sp>
      <p:sp>
        <p:nvSpPr>
          <p:cNvPr id="89" name="CasellaDiTesto 88"/>
          <p:cNvSpPr txBox="1"/>
          <p:nvPr/>
        </p:nvSpPr>
        <p:spPr>
          <a:xfrm>
            <a:off x="11256814" y="18022162"/>
            <a:ext cx="484043" cy="27699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JTAG</a:t>
            </a:r>
            <a:endParaRPr lang="it-IT" sz="1200" dirty="0"/>
          </a:p>
        </p:txBody>
      </p:sp>
      <p:sp>
        <p:nvSpPr>
          <p:cNvPr id="90" name="CasellaDiTesto 89"/>
          <p:cNvSpPr txBox="1"/>
          <p:nvPr/>
        </p:nvSpPr>
        <p:spPr>
          <a:xfrm>
            <a:off x="12571262" y="19579500"/>
            <a:ext cx="431528" cy="27699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ETH</a:t>
            </a:r>
            <a:endParaRPr lang="it-IT" sz="1200" dirty="0"/>
          </a:p>
        </p:txBody>
      </p:sp>
      <p:sp>
        <p:nvSpPr>
          <p:cNvPr id="91" name="Rettangolo 90"/>
          <p:cNvSpPr/>
          <p:nvPr/>
        </p:nvSpPr>
        <p:spPr>
          <a:xfrm>
            <a:off x="12408717" y="19108880"/>
            <a:ext cx="1152128" cy="47062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CasellaDiTesto 91"/>
          <p:cNvSpPr txBox="1"/>
          <p:nvPr/>
        </p:nvSpPr>
        <p:spPr>
          <a:xfrm>
            <a:off x="12442674" y="19135172"/>
            <a:ext cx="1078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A1500</a:t>
            </a:r>
          </a:p>
          <a:p>
            <a:pPr algn="ctr"/>
            <a:r>
              <a:rPr lang="en-US" sz="1000" dirty="0" smtClean="0"/>
              <a:t>mezzanine</a:t>
            </a:r>
            <a:endParaRPr lang="it-IT" sz="1000" dirty="0"/>
          </a:p>
        </p:txBody>
      </p:sp>
      <p:sp>
        <p:nvSpPr>
          <p:cNvPr id="93" name="CasellaDiTesto 92"/>
          <p:cNvSpPr txBox="1"/>
          <p:nvPr/>
        </p:nvSpPr>
        <p:spPr>
          <a:xfrm>
            <a:off x="12992743" y="19579500"/>
            <a:ext cx="437940" cy="27699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USB</a:t>
            </a:r>
            <a:endParaRPr lang="it-IT" sz="1200" dirty="0"/>
          </a:p>
        </p:txBody>
      </p:sp>
      <p:sp>
        <p:nvSpPr>
          <p:cNvPr id="94" name="Freccia bidirezionale orizzontale 93"/>
          <p:cNvSpPr/>
          <p:nvPr/>
        </p:nvSpPr>
        <p:spPr>
          <a:xfrm>
            <a:off x="13599962" y="18093595"/>
            <a:ext cx="314325" cy="1428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5" name="Picture 7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flipH="1">
            <a:off x="12649255" y="20165288"/>
            <a:ext cx="639354" cy="392906"/>
          </a:xfrm>
          <a:prstGeom prst="rect">
            <a:avLst/>
          </a:prstGeom>
          <a:noFill/>
        </p:spPr>
      </p:pic>
      <p:sp>
        <p:nvSpPr>
          <p:cNvPr id="96" name="Trapezio 95"/>
          <p:cNvSpPr/>
          <p:nvPr/>
        </p:nvSpPr>
        <p:spPr>
          <a:xfrm rot="5400000">
            <a:off x="11935466" y="18165040"/>
            <a:ext cx="450058" cy="178594"/>
          </a:xfrm>
          <a:prstGeom prst="trapezoid">
            <a:avLst>
              <a:gd name="adj" fmla="val 76613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7" name="Connettore 2 96"/>
          <p:cNvCxnSpPr/>
          <p:nvPr/>
        </p:nvCxnSpPr>
        <p:spPr>
          <a:xfrm>
            <a:off x="11740857" y="18153518"/>
            <a:ext cx="337486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Forma 24"/>
          <p:cNvCxnSpPr>
            <a:endCxn id="96" idx="2"/>
          </p:cNvCxnSpPr>
          <p:nvPr/>
        </p:nvCxnSpPr>
        <p:spPr>
          <a:xfrm rot="16200000" flipV="1">
            <a:off x="11880105" y="18445430"/>
            <a:ext cx="846534" cy="464347"/>
          </a:xfrm>
          <a:prstGeom prst="bentConnector4">
            <a:avLst>
              <a:gd name="adj1" fmla="val 44726"/>
              <a:gd name="adj2" fmla="val 152307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ttore 2 98"/>
          <p:cNvCxnSpPr>
            <a:endCxn id="82" idx="1"/>
          </p:cNvCxnSpPr>
          <p:nvPr/>
        </p:nvCxnSpPr>
        <p:spPr>
          <a:xfrm>
            <a:off x="12257588" y="18255912"/>
            <a:ext cx="151129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ttore 2 99"/>
          <p:cNvCxnSpPr>
            <a:stCxn id="91" idx="0"/>
            <a:endCxn id="82" idx="2"/>
          </p:cNvCxnSpPr>
          <p:nvPr/>
        </p:nvCxnSpPr>
        <p:spPr>
          <a:xfrm flipV="1">
            <a:off x="12984781" y="18635384"/>
            <a:ext cx="0" cy="473496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ttore 1 101"/>
          <p:cNvCxnSpPr/>
          <p:nvPr/>
        </p:nvCxnSpPr>
        <p:spPr>
          <a:xfrm flipV="1">
            <a:off x="12907007" y="18807975"/>
            <a:ext cx="142875" cy="128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ttangolo 103"/>
          <p:cNvSpPr/>
          <p:nvPr/>
        </p:nvSpPr>
        <p:spPr>
          <a:xfrm>
            <a:off x="12606970" y="17189599"/>
            <a:ext cx="777663" cy="46109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5" name="CasellaDiTesto 104"/>
          <p:cNvSpPr txBox="1"/>
          <p:nvPr/>
        </p:nvSpPr>
        <p:spPr>
          <a:xfrm>
            <a:off x="12634721" y="16934904"/>
            <a:ext cx="704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SSRAM</a:t>
            </a:r>
            <a:endParaRPr lang="it-IT" sz="1400" dirty="0"/>
          </a:p>
        </p:txBody>
      </p:sp>
      <p:sp>
        <p:nvSpPr>
          <p:cNvPr id="106" name="CasellaDiTesto 105"/>
          <p:cNvSpPr txBox="1"/>
          <p:nvPr/>
        </p:nvSpPr>
        <p:spPr>
          <a:xfrm>
            <a:off x="11179800" y="17500668"/>
            <a:ext cx="574196" cy="27699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SFP+</a:t>
            </a:r>
            <a:endParaRPr lang="it-IT" sz="1200" dirty="0"/>
          </a:p>
        </p:txBody>
      </p:sp>
      <p:cxnSp>
        <p:nvCxnSpPr>
          <p:cNvPr id="107" name="Connettore 4 106"/>
          <p:cNvCxnSpPr>
            <a:stCxn id="106" idx="3"/>
          </p:cNvCxnSpPr>
          <p:nvPr/>
        </p:nvCxnSpPr>
        <p:spPr>
          <a:xfrm>
            <a:off x="11753996" y="17639168"/>
            <a:ext cx="660092" cy="397282"/>
          </a:xfrm>
          <a:prstGeom prst="bentConnector3">
            <a:avLst>
              <a:gd name="adj1" fmla="val 65007"/>
            </a:avLst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asellaDiTesto 107"/>
          <p:cNvSpPr txBox="1"/>
          <p:nvPr/>
        </p:nvSpPr>
        <p:spPr>
          <a:xfrm>
            <a:off x="13421358" y="17514955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clock</a:t>
            </a:r>
            <a:endParaRPr lang="it-IT" sz="1400" dirty="0"/>
          </a:p>
        </p:txBody>
      </p:sp>
      <p:sp>
        <p:nvSpPr>
          <p:cNvPr id="109" name="Freccia bidirezionale orizzontale 108"/>
          <p:cNvSpPr/>
          <p:nvPr/>
        </p:nvSpPr>
        <p:spPr>
          <a:xfrm rot="5400000">
            <a:off x="12842725" y="17743563"/>
            <a:ext cx="314325" cy="1428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0" name="CasellaDiTesto 109"/>
          <p:cNvSpPr txBox="1"/>
          <p:nvPr/>
        </p:nvSpPr>
        <p:spPr>
          <a:xfrm>
            <a:off x="12387546" y="17943117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SERDES</a:t>
            </a:r>
            <a:endParaRPr lang="it-IT" sz="1000" dirty="0"/>
          </a:p>
        </p:txBody>
      </p:sp>
      <p:sp>
        <p:nvSpPr>
          <p:cNvPr id="111" name="Freccia bidirezionale orizzontale 110"/>
          <p:cNvSpPr/>
          <p:nvPr/>
        </p:nvSpPr>
        <p:spPr>
          <a:xfrm rot="5400000">
            <a:off x="18429932" y="19698563"/>
            <a:ext cx="314325" cy="1428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2" name="Picture 6" descr="http://www.active-robots.com/media/catalog/product/cache/1/image/9df78eab33525d08d6e5fb8d27136e95/p/c/pcbcon.jpg"/>
          <p:cNvPicPr>
            <a:picLocks noChangeAspect="1" noChangeArrowheads="1"/>
          </p:cNvPicPr>
          <p:nvPr/>
        </p:nvPicPr>
        <p:blipFill>
          <a:blip r:embed="rId12" cstate="print"/>
          <a:srcRect l="20506" t="6810" r="27089"/>
          <a:stretch>
            <a:fillRect/>
          </a:stretch>
        </p:blipFill>
        <p:spPr bwMode="auto">
          <a:xfrm>
            <a:off x="14228343" y="16499962"/>
            <a:ext cx="328612" cy="687387"/>
          </a:xfrm>
          <a:prstGeom prst="rect">
            <a:avLst/>
          </a:prstGeom>
          <a:noFill/>
        </p:spPr>
      </p:pic>
      <p:pic>
        <p:nvPicPr>
          <p:cNvPr id="113" name="Picture 6" descr="http://www.active-robots.com/media/catalog/product/cache/1/image/9df78eab33525d08d6e5fb8d27136e95/p/c/pcbcon.jpg"/>
          <p:cNvPicPr>
            <a:picLocks noChangeAspect="1" noChangeArrowheads="1"/>
          </p:cNvPicPr>
          <p:nvPr/>
        </p:nvPicPr>
        <p:blipFill>
          <a:blip r:embed="rId12" cstate="print"/>
          <a:srcRect l="20506" t="6810" r="27089"/>
          <a:stretch>
            <a:fillRect/>
          </a:stretch>
        </p:blipFill>
        <p:spPr bwMode="auto">
          <a:xfrm>
            <a:off x="14608571" y="16502149"/>
            <a:ext cx="328612" cy="687387"/>
          </a:xfrm>
          <a:prstGeom prst="rect">
            <a:avLst/>
          </a:prstGeom>
          <a:noFill/>
        </p:spPr>
      </p:pic>
      <p:sp>
        <p:nvSpPr>
          <p:cNvPr id="114" name="CasellaDiTesto 113"/>
          <p:cNvSpPr txBox="1"/>
          <p:nvPr/>
        </p:nvSpPr>
        <p:spPr>
          <a:xfrm>
            <a:off x="14614624" y="19042556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clock</a:t>
            </a:r>
            <a:endParaRPr lang="it-IT" sz="1400" dirty="0"/>
          </a:p>
        </p:txBody>
      </p:sp>
      <p:pic>
        <p:nvPicPr>
          <p:cNvPr id="115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633027" y="18869203"/>
            <a:ext cx="519111" cy="23996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6" name="CasellaDiTesto 115"/>
          <p:cNvSpPr txBox="1"/>
          <p:nvPr/>
        </p:nvSpPr>
        <p:spPr>
          <a:xfrm>
            <a:off x="13530251" y="18328178"/>
            <a:ext cx="4683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I2C+SC</a:t>
            </a:r>
            <a:endParaRPr lang="it-IT" sz="800" dirty="0"/>
          </a:p>
        </p:txBody>
      </p:sp>
      <p:sp>
        <p:nvSpPr>
          <p:cNvPr id="117" name="Freccia a destra 116"/>
          <p:cNvSpPr/>
          <p:nvPr/>
        </p:nvSpPr>
        <p:spPr>
          <a:xfrm flipH="1">
            <a:off x="13559469" y="17795943"/>
            <a:ext cx="297656" cy="1262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8" name="CasellaDiTesto 117"/>
          <p:cNvSpPr txBox="1"/>
          <p:nvPr/>
        </p:nvSpPr>
        <p:spPr>
          <a:xfrm>
            <a:off x="14535784" y="17193487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clock</a:t>
            </a:r>
            <a:endParaRPr lang="it-IT" sz="1400" dirty="0"/>
          </a:p>
        </p:txBody>
      </p:sp>
      <p:sp>
        <p:nvSpPr>
          <p:cNvPr id="119" name="Freccia in giù 118"/>
          <p:cNvSpPr/>
          <p:nvPr/>
        </p:nvSpPr>
        <p:spPr>
          <a:xfrm flipV="1">
            <a:off x="14438152" y="17188724"/>
            <a:ext cx="119062" cy="2905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0" name="Rettangolo 119"/>
          <p:cNvSpPr/>
          <p:nvPr/>
        </p:nvSpPr>
        <p:spPr>
          <a:xfrm>
            <a:off x="11185363" y="16650563"/>
            <a:ext cx="784807" cy="350043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1" name="Ovale 120"/>
          <p:cNvSpPr/>
          <p:nvPr/>
        </p:nvSpPr>
        <p:spPr>
          <a:xfrm>
            <a:off x="11249657" y="16679139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2" name="Ovale 121"/>
          <p:cNvSpPr/>
          <p:nvPr/>
        </p:nvSpPr>
        <p:spPr>
          <a:xfrm>
            <a:off x="11421107" y="16679139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3" name="Ovale 122"/>
          <p:cNvSpPr/>
          <p:nvPr/>
        </p:nvSpPr>
        <p:spPr>
          <a:xfrm>
            <a:off x="11599700" y="16679139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4" name="Ovale 123"/>
          <p:cNvSpPr/>
          <p:nvPr/>
        </p:nvSpPr>
        <p:spPr>
          <a:xfrm>
            <a:off x="11778295" y="16679139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5" name="Ovale 124"/>
          <p:cNvSpPr/>
          <p:nvPr/>
        </p:nvSpPr>
        <p:spPr>
          <a:xfrm>
            <a:off x="11252038" y="16845826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6" name="Ovale 125"/>
          <p:cNvSpPr/>
          <p:nvPr/>
        </p:nvSpPr>
        <p:spPr>
          <a:xfrm>
            <a:off x="11423488" y="16845826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7" name="Ovale 126"/>
          <p:cNvSpPr/>
          <p:nvPr/>
        </p:nvSpPr>
        <p:spPr>
          <a:xfrm>
            <a:off x="11602081" y="16845826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8" name="Ovale 127"/>
          <p:cNvSpPr/>
          <p:nvPr/>
        </p:nvSpPr>
        <p:spPr>
          <a:xfrm>
            <a:off x="11780676" y="16845826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9" name="CasellaDiTesto 128"/>
          <p:cNvSpPr txBox="1"/>
          <p:nvPr/>
        </p:nvSpPr>
        <p:spPr>
          <a:xfrm>
            <a:off x="11292520" y="16393389"/>
            <a:ext cx="574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debug</a:t>
            </a:r>
            <a:endParaRPr lang="it-IT" sz="1200" dirty="0"/>
          </a:p>
        </p:txBody>
      </p:sp>
      <p:cxnSp>
        <p:nvCxnSpPr>
          <p:cNvPr id="130" name="Connettore 4 129"/>
          <p:cNvCxnSpPr/>
          <p:nvPr/>
        </p:nvCxnSpPr>
        <p:spPr>
          <a:xfrm rot="16200000" flipH="1">
            <a:off x="11624703" y="17125620"/>
            <a:ext cx="950123" cy="728667"/>
          </a:xfrm>
          <a:prstGeom prst="bentConnector3">
            <a:avLst>
              <a:gd name="adj1" fmla="val 33158"/>
            </a:avLst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CasellaDiTesto 131"/>
          <p:cNvSpPr txBox="1"/>
          <p:nvPr/>
        </p:nvSpPr>
        <p:spPr>
          <a:xfrm>
            <a:off x="13509463" y="17882883"/>
            <a:ext cx="5691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80+80</a:t>
            </a:r>
          </a:p>
        </p:txBody>
      </p:sp>
      <p:sp>
        <p:nvSpPr>
          <p:cNvPr id="133" name="CasellaDiTesto 132"/>
          <p:cNvSpPr txBox="1"/>
          <p:nvPr/>
        </p:nvSpPr>
        <p:spPr>
          <a:xfrm>
            <a:off x="12531722" y="17290166"/>
            <a:ext cx="932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 smtClean="0"/>
              <a:t>CY7C1350G</a:t>
            </a:r>
            <a:endParaRPr lang="it-IT" sz="1000" dirty="0"/>
          </a:p>
        </p:txBody>
      </p:sp>
      <p:sp>
        <p:nvSpPr>
          <p:cNvPr id="134" name="Freccia bidirezionale orizzontale 133"/>
          <p:cNvSpPr/>
          <p:nvPr/>
        </p:nvSpPr>
        <p:spPr>
          <a:xfrm>
            <a:off x="13607106" y="18500788"/>
            <a:ext cx="314325" cy="1428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5" name="Freccia bidirezionale orizzontale 134"/>
          <p:cNvSpPr/>
          <p:nvPr/>
        </p:nvSpPr>
        <p:spPr>
          <a:xfrm rot="5400000">
            <a:off x="12642700" y="19950982"/>
            <a:ext cx="314325" cy="1428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6" name="Freccia bidirezionale orizzontale 135"/>
          <p:cNvSpPr/>
          <p:nvPr/>
        </p:nvSpPr>
        <p:spPr>
          <a:xfrm rot="5400000">
            <a:off x="13078469" y="19950982"/>
            <a:ext cx="314325" cy="1428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7" name="Freccia bidirezionale orizzontale 136"/>
          <p:cNvSpPr/>
          <p:nvPr/>
        </p:nvSpPr>
        <p:spPr>
          <a:xfrm>
            <a:off x="17513943" y="18253139"/>
            <a:ext cx="314325" cy="1428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9" name="Immagine 13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9902" y="33352953"/>
            <a:ext cx="6326658" cy="2641380"/>
          </a:xfrm>
          <a:prstGeom prst="rect">
            <a:avLst/>
          </a:prstGeom>
        </p:spPr>
      </p:pic>
      <p:sp>
        <p:nvSpPr>
          <p:cNvPr id="142" name="Rettangolo 141"/>
          <p:cNvSpPr/>
          <p:nvPr/>
        </p:nvSpPr>
        <p:spPr>
          <a:xfrm>
            <a:off x="11932138" y="28156445"/>
            <a:ext cx="1129553" cy="1210235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3" name="Rettangolo 142"/>
          <p:cNvSpPr/>
          <p:nvPr/>
        </p:nvSpPr>
        <p:spPr>
          <a:xfrm>
            <a:off x="16714774" y="28127870"/>
            <a:ext cx="2454441" cy="1210235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4" name="CasellaDiTesto 143"/>
          <p:cNvSpPr txBox="1"/>
          <p:nvPr/>
        </p:nvSpPr>
        <p:spPr>
          <a:xfrm>
            <a:off x="12059905" y="27734214"/>
            <a:ext cx="1050289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Igloo2</a:t>
            </a:r>
            <a:endParaRPr lang="it-IT" b="1" dirty="0"/>
          </a:p>
        </p:txBody>
      </p:sp>
      <p:sp>
        <p:nvSpPr>
          <p:cNvPr id="145" name="CasellaDiTesto 144"/>
          <p:cNvSpPr txBox="1"/>
          <p:nvPr/>
        </p:nvSpPr>
        <p:spPr>
          <a:xfrm>
            <a:off x="17503494" y="27746914"/>
            <a:ext cx="970138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GBTx</a:t>
            </a:r>
            <a:endParaRPr lang="it-IT" b="1" dirty="0"/>
          </a:p>
        </p:txBody>
      </p:sp>
      <p:cxnSp>
        <p:nvCxnSpPr>
          <p:cNvPr id="146" name="Connettore 2 145"/>
          <p:cNvCxnSpPr/>
          <p:nvPr/>
        </p:nvCxnSpPr>
        <p:spPr>
          <a:xfrm>
            <a:off x="13063690" y="28408770"/>
            <a:ext cx="36576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Connettore 2 146"/>
          <p:cNvCxnSpPr/>
          <p:nvPr/>
        </p:nvCxnSpPr>
        <p:spPr>
          <a:xfrm flipV="1">
            <a:off x="13054165" y="29132670"/>
            <a:ext cx="3667125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CasellaDiTesto 147"/>
          <p:cNvSpPr txBox="1"/>
          <p:nvPr/>
        </p:nvSpPr>
        <p:spPr>
          <a:xfrm>
            <a:off x="12171398" y="28194314"/>
            <a:ext cx="645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LVDS</a:t>
            </a:r>
            <a:endParaRPr lang="it-IT" dirty="0"/>
          </a:p>
        </p:txBody>
      </p:sp>
      <p:sp>
        <p:nvSpPr>
          <p:cNvPr id="149" name="CasellaDiTesto 148"/>
          <p:cNvSpPr txBox="1"/>
          <p:nvPr/>
        </p:nvSpPr>
        <p:spPr>
          <a:xfrm>
            <a:off x="16867175" y="28152506"/>
            <a:ext cx="189246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LVDS,SLVS</a:t>
            </a:r>
            <a:endParaRPr lang="it-IT" dirty="0"/>
          </a:p>
        </p:txBody>
      </p:sp>
      <p:sp>
        <p:nvSpPr>
          <p:cNvPr id="150" name="CasellaDiTesto 149"/>
          <p:cNvSpPr txBox="1"/>
          <p:nvPr/>
        </p:nvSpPr>
        <p:spPr>
          <a:xfrm>
            <a:off x="16587775" y="28787540"/>
            <a:ext cx="122238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SLVS</a:t>
            </a:r>
            <a:endParaRPr lang="it-IT" dirty="0"/>
          </a:p>
        </p:txBody>
      </p:sp>
      <p:sp>
        <p:nvSpPr>
          <p:cNvPr id="151" name="CasellaDiTesto 150"/>
          <p:cNvSpPr txBox="1"/>
          <p:nvPr/>
        </p:nvSpPr>
        <p:spPr>
          <a:xfrm>
            <a:off x="13240740" y="28075104"/>
            <a:ext cx="3247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100 </a:t>
            </a:r>
            <a:r>
              <a:rPr lang="en-US" sz="1800" dirty="0">
                <a:latin typeface="Symbol" panose="05050102010706020507" pitchFamily="18" charset="2"/>
              </a:rPr>
              <a:t>W</a:t>
            </a:r>
            <a:r>
              <a:rPr lang="en-US" sz="1800" dirty="0" smtClean="0"/>
              <a:t> 40 diff pairs @ 80 Mb/s</a:t>
            </a:r>
            <a:endParaRPr lang="it-IT" sz="1800" dirty="0"/>
          </a:p>
        </p:txBody>
      </p:sp>
      <p:sp>
        <p:nvSpPr>
          <p:cNvPr id="152" name="CasellaDiTesto 151"/>
          <p:cNvSpPr txBox="1"/>
          <p:nvPr/>
        </p:nvSpPr>
        <p:spPr>
          <a:xfrm>
            <a:off x="13250584" y="28790510"/>
            <a:ext cx="3247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100 </a:t>
            </a:r>
            <a:r>
              <a:rPr lang="en-US" sz="1800" dirty="0">
                <a:latin typeface="Symbol" panose="05050102010706020507" pitchFamily="18" charset="2"/>
              </a:rPr>
              <a:t>W</a:t>
            </a:r>
            <a:r>
              <a:rPr lang="en-US" sz="1800" dirty="0" smtClean="0"/>
              <a:t> 40 diff pairs @ 80 Mb/s</a:t>
            </a:r>
            <a:endParaRPr lang="it-IT" sz="18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124200" y="7459566"/>
            <a:ext cx="244983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This </a:t>
            </a:r>
            <a:r>
              <a:rPr lang="en-US" i="1" dirty="0" smtClean="0"/>
              <a:t>poster shows </a:t>
            </a:r>
            <a:r>
              <a:rPr lang="en-US" i="1" dirty="0"/>
              <a:t>the </a:t>
            </a:r>
            <a:r>
              <a:rPr lang="en-US" i="1" dirty="0" smtClean="0"/>
              <a:t>results achieved with </a:t>
            </a:r>
            <a:r>
              <a:rPr lang="en-US" i="1" dirty="0"/>
              <a:t>a </a:t>
            </a:r>
            <a:r>
              <a:rPr lang="en-US" i="1" dirty="0" smtClean="0"/>
              <a:t>test board </a:t>
            </a:r>
            <a:r>
              <a:rPr lang="en-US" i="1" dirty="0"/>
              <a:t>that has been designed as a first step towards the upgrade of the ALICE TOF readout electronics foreseen in </a:t>
            </a:r>
            <a:r>
              <a:rPr lang="en-US" i="1" dirty="0" smtClean="0"/>
              <a:t>2019-2020 </a:t>
            </a:r>
            <a:r>
              <a:rPr lang="en-US" i="1" dirty="0"/>
              <a:t>at CERN. The board features a radiation hard SERDES ASIC from CERN, named GBTx, which, in connection to </a:t>
            </a:r>
            <a:r>
              <a:rPr lang="en-US" i="1" dirty="0" smtClean="0"/>
              <a:t>the </a:t>
            </a:r>
            <a:r>
              <a:rPr lang="en-US" i="1" dirty="0"/>
              <a:t>rad-hard optical transceiver VTRx, implements the newer generation optical links for many detector readout systems at LHC. The heart of the board is a commercial FPGA from Microsemi, an Igloo2 device, which is expected to cope with the moderately hostile radiation environment, as a total dose of 0.13 </a:t>
            </a:r>
            <a:r>
              <a:rPr lang="en-US" i="1" dirty="0" err="1"/>
              <a:t>krads</a:t>
            </a:r>
            <a:r>
              <a:rPr lang="en-US" i="1" dirty="0"/>
              <a:t> is expected in 10 years of data taking. The board has been extensively tested with a special attention devoted to the Igloo2-GBTx devices: a measurement of the optical link BER is presented, together with the test results obtained connecting the board to a PC using the standard ALICE DAQ </a:t>
            </a:r>
            <a:r>
              <a:rPr lang="en-US" i="1" dirty="0" smtClean="0"/>
              <a:t>board (C-RORC).</a:t>
            </a:r>
            <a:endParaRPr lang="it-IT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410030" y="18073856"/>
            <a:ext cx="7843319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latin typeface="+mn-lt"/>
              </a:rPr>
              <a:t>Board components</a:t>
            </a:r>
          </a:p>
          <a:p>
            <a:pPr algn="just"/>
            <a:r>
              <a:rPr lang="en-US" dirty="0" smtClean="0">
                <a:latin typeface="+mn-lt"/>
              </a:rPr>
              <a:t>The main components of the GBTx test board are:</a:t>
            </a:r>
          </a:p>
          <a:p>
            <a:pPr marL="342900" indent="-342900" algn="just">
              <a:buFontTx/>
              <a:buChar char="-"/>
            </a:pPr>
            <a:r>
              <a:rPr lang="en-US" dirty="0" smtClean="0">
                <a:latin typeface="+mn-lt"/>
              </a:rPr>
              <a:t>Microsemi Igloo2 FPGA (</a:t>
            </a:r>
            <a:r>
              <a:rPr lang="en-US" b="1" dirty="0" smtClean="0">
                <a:latin typeface="+mn-lt"/>
              </a:rPr>
              <a:t>M2GL090T-FG676</a:t>
            </a:r>
            <a:r>
              <a:rPr lang="en-US" dirty="0" smtClean="0">
                <a:latin typeface="+mn-lt"/>
              </a:rPr>
              <a:t> device)</a:t>
            </a:r>
          </a:p>
          <a:p>
            <a:pPr marL="342900" indent="-342900" algn="just">
              <a:buFontTx/>
              <a:buChar char="-"/>
            </a:pPr>
            <a:r>
              <a:rPr lang="en-US" dirty="0" smtClean="0">
                <a:latin typeface="+mn-lt"/>
              </a:rPr>
              <a:t>CERN </a:t>
            </a:r>
            <a:r>
              <a:rPr lang="en-US" b="1" dirty="0" smtClean="0">
                <a:latin typeface="+mn-lt"/>
              </a:rPr>
              <a:t>GBTx</a:t>
            </a:r>
            <a:r>
              <a:rPr lang="en-US" dirty="0" smtClean="0">
                <a:latin typeface="+mn-lt"/>
              </a:rPr>
              <a:t> ASIC (4.8 Gbps SERDES)</a:t>
            </a:r>
          </a:p>
          <a:p>
            <a:pPr marL="342900" indent="-342900" algn="just">
              <a:buFontTx/>
              <a:buChar char="-"/>
            </a:pPr>
            <a:r>
              <a:rPr lang="en-US" dirty="0" smtClean="0">
                <a:latin typeface="+mn-lt"/>
              </a:rPr>
              <a:t>CERN optical transceiver </a:t>
            </a:r>
            <a:r>
              <a:rPr lang="en-US" b="1" dirty="0" smtClean="0">
                <a:latin typeface="+mn-lt"/>
              </a:rPr>
              <a:t>VTRx</a:t>
            </a:r>
            <a:r>
              <a:rPr lang="en-US" dirty="0" smtClean="0">
                <a:latin typeface="+mn-lt"/>
              </a:rPr>
              <a:t> (4.8 Gbps)</a:t>
            </a:r>
          </a:p>
          <a:p>
            <a:pPr marL="342900" indent="-342900" algn="just">
              <a:buFontTx/>
              <a:buChar char="-"/>
            </a:pPr>
            <a:r>
              <a:rPr lang="en-US" dirty="0" smtClean="0">
                <a:latin typeface="+mn-lt"/>
              </a:rPr>
              <a:t>Commercial SFP+ device connected to the Igloo2 internal SERDES</a:t>
            </a:r>
          </a:p>
          <a:p>
            <a:pPr marL="342900" indent="-342900" algn="just">
              <a:buFontTx/>
              <a:buChar char="-"/>
            </a:pPr>
            <a:r>
              <a:rPr lang="en-US" dirty="0" smtClean="0">
                <a:latin typeface="+mn-lt"/>
              </a:rPr>
              <a:t>A1500 (ARM processor board) mezzanine</a:t>
            </a:r>
          </a:p>
          <a:p>
            <a:pPr marL="342900" indent="-342900" algn="just">
              <a:buFontTx/>
              <a:buChar char="-"/>
            </a:pPr>
            <a:r>
              <a:rPr lang="en-US" dirty="0" smtClean="0">
                <a:latin typeface="+mn-lt"/>
              </a:rPr>
              <a:t>Cypress SSRAM (CY7C1350DG) for data buffering</a:t>
            </a:r>
          </a:p>
          <a:p>
            <a:pPr marL="342900" indent="-342900" algn="just">
              <a:buFontTx/>
              <a:buChar char="-"/>
            </a:pPr>
            <a:r>
              <a:rPr lang="en-US" dirty="0" smtClean="0">
                <a:latin typeface="+mn-lt"/>
              </a:rPr>
              <a:t>Xilinx CPLD for power supply and JTAG control</a:t>
            </a:r>
          </a:p>
          <a:p>
            <a:pPr marL="342900" indent="-342900" algn="just">
              <a:buFontTx/>
              <a:buChar char="-"/>
            </a:pPr>
            <a:r>
              <a:rPr lang="en-US" dirty="0" smtClean="0">
                <a:latin typeface="+mn-lt"/>
              </a:rPr>
              <a:t>Power supply (both switching and linear regulators)</a:t>
            </a:r>
          </a:p>
        </p:txBody>
      </p:sp>
      <p:pic>
        <p:nvPicPr>
          <p:cNvPr id="1026" name="Picture 2" descr="http://www.militaryaerospace.com/content/dam/mae/online-articles/2014/08/IGLOO2%2014%20Aug%202014.jpg.scale.LARGE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484" y="22145318"/>
            <a:ext cx="2600731" cy="187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https://espace.cern.ch/GBT-Project/GBTX/Manuals/GBTXv2_wHS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953" y="22240568"/>
            <a:ext cx="1967497" cy="165735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192912" y="22316768"/>
            <a:ext cx="3136198" cy="154305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6059150" y="20248714"/>
            <a:ext cx="3940388" cy="2107871"/>
          </a:xfrm>
          <a:prstGeom prst="rect">
            <a:avLst/>
          </a:prstGeom>
        </p:spPr>
      </p:pic>
      <p:sp>
        <p:nvSpPr>
          <p:cNvPr id="158" name="CasellaDiTesto 157"/>
          <p:cNvSpPr txBox="1"/>
          <p:nvPr/>
        </p:nvSpPr>
        <p:spPr>
          <a:xfrm>
            <a:off x="10146890" y="9511393"/>
            <a:ext cx="18818942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latin typeface="+mn-lt"/>
              </a:rPr>
              <a:t>Board description</a:t>
            </a:r>
          </a:p>
          <a:p>
            <a:pPr algn="just"/>
            <a:r>
              <a:rPr lang="en-US" dirty="0" smtClean="0">
                <a:latin typeface="+mn-lt"/>
              </a:rPr>
              <a:t>The GBTx test board was born as a feasibility study to show how the GBTx ASIC can be used as an interface towards the DAQ and the trigger system, thus replacing the DDL and the </a:t>
            </a:r>
            <a:r>
              <a:rPr lang="en-US" dirty="0" err="1" smtClean="0">
                <a:latin typeface="+mn-lt"/>
              </a:rPr>
              <a:t>TTCrq</a:t>
            </a:r>
            <a:r>
              <a:rPr lang="en-US" dirty="0" smtClean="0">
                <a:latin typeface="+mn-lt"/>
              </a:rPr>
              <a:t> mezzanines which were used on the </a:t>
            </a:r>
            <a:r>
              <a:rPr lang="en-US" b="1" dirty="0" smtClean="0">
                <a:latin typeface="+mn-lt"/>
              </a:rPr>
              <a:t>DRM1</a:t>
            </a:r>
            <a:r>
              <a:rPr lang="en-US" dirty="0" smtClean="0">
                <a:latin typeface="+mn-lt"/>
              </a:rPr>
              <a:t>, the Digital Readout Module for the TOF detector at CERN. The idea is to study the main building blocks towards the </a:t>
            </a:r>
            <a:r>
              <a:rPr lang="en-US" b="1" dirty="0" smtClean="0">
                <a:latin typeface="+mn-lt"/>
              </a:rPr>
              <a:t>DRM2</a:t>
            </a:r>
            <a:r>
              <a:rPr lang="en-US" dirty="0" smtClean="0">
                <a:latin typeface="+mn-lt"/>
              </a:rPr>
              <a:t> design, which has already started. </a:t>
            </a:r>
          </a:p>
          <a:p>
            <a:pPr algn="just"/>
            <a:r>
              <a:rPr lang="en-US" dirty="0" smtClean="0">
                <a:latin typeface="+mn-lt"/>
              </a:rPr>
              <a:t>In connection to the optical transceiver VTRx, the GBTx allows the implementation of a 4.8 Gbps bi-directional optical link between the detector zone and the off-detector electronics zone. We are actually using just </a:t>
            </a:r>
            <a:r>
              <a:rPr lang="en-US" b="1" dirty="0" smtClean="0">
                <a:latin typeface="+mn-lt"/>
              </a:rPr>
              <a:t>3.2 Gbps </a:t>
            </a:r>
            <a:r>
              <a:rPr lang="en-US" dirty="0" smtClean="0">
                <a:latin typeface="+mn-lt"/>
              </a:rPr>
              <a:t>out of the total bandwidth, since the remaining bits are used for data integrity check and correction. In our case the board shall sit at ~4m from the beam pipe and for this reason it will be exposed to an expected integrated radiation dose of 0.13 </a:t>
            </a:r>
            <a:r>
              <a:rPr lang="en-US" dirty="0" err="1" smtClean="0">
                <a:latin typeface="+mn-lt"/>
              </a:rPr>
              <a:t>krads</a:t>
            </a:r>
            <a:r>
              <a:rPr lang="en-US" dirty="0" smtClean="0">
                <a:latin typeface="+mn-lt"/>
              </a:rPr>
              <a:t> in 10 years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a flux of 0.26 kHz/cm</a:t>
            </a:r>
            <a:r>
              <a:rPr lang="en-US" sz="24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of hadrons with energy greater than 20 MeV, relevant for Single Event Upset (SEU) effects</a:t>
            </a:r>
            <a:r>
              <a:rPr lang="en-US" dirty="0" smtClean="0">
                <a:latin typeface="+mn-lt"/>
              </a:rPr>
              <a:t>. The GBTx and VTRx are designed to be working in a much harsher radiation environment (they can cope with the </a:t>
            </a:r>
            <a:r>
              <a:rPr lang="en-US" dirty="0" err="1" smtClean="0">
                <a:latin typeface="+mn-lt"/>
              </a:rPr>
              <a:t>Mrad</a:t>
            </a:r>
            <a:r>
              <a:rPr lang="en-US" dirty="0" smtClean="0">
                <a:latin typeface="+mn-lt"/>
              </a:rPr>
              <a:t> dose range). The board also needs an intelligent device providing the configuration to all the interfaces and sending data / receiving triggers: we chose a Microsemi Igloo2 for the purpose. Being Flash memory based, it is inherently immune to upsets in the configuration memory. For protecting the logic and the flip-flops, we are going to implement a Triple Modular Redundancy to minimize the effects of SEUs. Igloo2 devices have already been qualified for working in environments with a few </a:t>
            </a:r>
            <a:r>
              <a:rPr lang="en-US" dirty="0" err="1" smtClean="0">
                <a:latin typeface="+mn-lt"/>
              </a:rPr>
              <a:t>krads</a:t>
            </a:r>
            <a:r>
              <a:rPr lang="en-US" dirty="0" smtClean="0">
                <a:latin typeface="+mn-lt"/>
              </a:rPr>
              <a:t> total dose without major problems.  </a:t>
            </a:r>
          </a:p>
          <a:p>
            <a:pPr algn="just">
              <a:spcAft>
                <a:spcPts val="0"/>
              </a:spcAft>
            </a:pPr>
            <a:r>
              <a:rPr lang="en-US" dirty="0" smtClean="0">
                <a:latin typeface="+mn-lt"/>
              </a:rPr>
              <a:t>The test board also hosts an ARM processor on a mezzanine, which is already being used on the DRM1 board. Its purpose is to remotely re-program via an Ethernet link the Igloo2 FPGA when a new firmware revision is produced.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However,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main slow control functions are implemented via an optical link that uses the CAEN proprietary protocol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CONET2.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From the hardware point of view, this is realized with a commercial SFP+ transceiver connected to the Igloo2 internal SERDES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en-US" dirty="0" smtClean="0">
              <a:latin typeface="+mn-lt"/>
            </a:endParaRPr>
          </a:p>
        </p:txBody>
      </p:sp>
      <p:sp>
        <p:nvSpPr>
          <p:cNvPr id="160" name="CasellaDiTesto 159"/>
          <p:cNvSpPr txBox="1"/>
          <p:nvPr/>
        </p:nvSpPr>
        <p:spPr>
          <a:xfrm>
            <a:off x="2277148" y="24496456"/>
            <a:ext cx="850515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latin typeface="+mn-lt"/>
              </a:rPr>
              <a:t>Board configuration and control</a:t>
            </a:r>
          </a:p>
          <a:p>
            <a:pPr algn="just"/>
            <a:r>
              <a:rPr lang="en-US" dirty="0" smtClean="0">
                <a:latin typeface="+mn-lt"/>
              </a:rPr>
              <a:t>The board components can be controlled in either of 3 ways: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+mn-lt"/>
              </a:rPr>
              <a:t>NI8451</a:t>
            </a:r>
            <a:r>
              <a:rPr lang="en-US" dirty="0" smtClean="0">
                <a:latin typeface="+mn-lt"/>
              </a:rPr>
              <a:t>:</a:t>
            </a:r>
          </a:p>
          <a:p>
            <a:pPr algn="just"/>
            <a:r>
              <a:rPr lang="en-US" dirty="0">
                <a:latin typeface="+mn-lt"/>
                <a:ea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This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USB NI controller drives an I2C port used to access the 365 GBTx internal registers and the board power regulators (voltage-current), via custom I2C slave + I2C master firmware blocks on the FPGA. A custom Virtual Instrument has been designed to control these parameters via a 3-wire cable.</a:t>
            </a:r>
            <a:endParaRPr lang="it-IT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1" name="CasellaDiTesto 160"/>
          <p:cNvSpPr txBox="1"/>
          <p:nvPr/>
        </p:nvSpPr>
        <p:spPr>
          <a:xfrm>
            <a:off x="11508101" y="23339934"/>
            <a:ext cx="7843319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latin typeface="+mn-lt"/>
              </a:rPr>
              <a:t>Igloo2 – GBTx interface: E-Links</a:t>
            </a:r>
          </a:p>
          <a:p>
            <a:pPr algn="just"/>
            <a:r>
              <a:rPr lang="en-US" dirty="0" smtClean="0">
                <a:latin typeface="+mn-lt"/>
              </a:rPr>
              <a:t>We implemented a direct connection between the Igloo2 and the GBTx without any termination (the internal termination is activated on-chip on both receiving ends). The PCB tracks have been designed avoiding vias and minimizing length skews.</a:t>
            </a:r>
          </a:p>
          <a:p>
            <a:pPr algn="just"/>
            <a:r>
              <a:rPr lang="en-US" dirty="0">
                <a:latin typeface="+mn-lt"/>
                <a:ea typeface="Times New Roman" panose="02020603050405020304" pitchFamily="18" charset="0"/>
              </a:rPr>
              <a:t>GBTx register #234 was used to test the E-Links</a:t>
            </a:r>
            <a:r>
              <a:rPr lang="en-US" dirty="0" smtClean="0">
                <a:latin typeface="+mn-lt"/>
              </a:rPr>
              <a:t>: it allows to send back to the Igloo2 the same pattern as it has been received, implementing a sort of </a:t>
            </a:r>
            <a:r>
              <a:rPr lang="en-US" b="1" dirty="0" smtClean="0">
                <a:latin typeface="+mn-lt"/>
              </a:rPr>
              <a:t>parallel loopback</a:t>
            </a:r>
            <a:r>
              <a:rPr lang="en-US" dirty="0" smtClean="0">
                <a:latin typeface="+mn-lt"/>
              </a:rPr>
              <a:t>. This feature allowed us to fully characterize the proper behavior of the 3.2 Gbps parallel link using a pseudo-random pattern generator on the FPGA and then checking the received data.</a:t>
            </a:r>
          </a:p>
        </p:txBody>
      </p:sp>
      <p:sp>
        <p:nvSpPr>
          <p:cNvPr id="162" name="CasellaDiTesto 161"/>
          <p:cNvSpPr txBox="1"/>
          <p:nvPr/>
        </p:nvSpPr>
        <p:spPr>
          <a:xfrm>
            <a:off x="11515432" y="29697835"/>
            <a:ext cx="7843319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latin typeface="+mn-lt"/>
              </a:rPr>
              <a:t>BER measurements</a:t>
            </a:r>
          </a:p>
          <a:p>
            <a:pPr algn="just"/>
            <a:r>
              <a:rPr lang="en-US" dirty="0" smtClean="0">
                <a:latin typeface="+mn-lt"/>
              </a:rPr>
              <a:t>The 4.8 Gbps optical link has been tested using an optical loopback. </a:t>
            </a:r>
            <a:r>
              <a:rPr lang="en-US" dirty="0" smtClean="0">
                <a:latin typeface="+mn-lt"/>
                <a:ea typeface="Times New Roman" panose="02020603050405020304" pitchFamily="18" charset="0"/>
              </a:rPr>
              <a:t>The </a:t>
            </a:r>
            <a:r>
              <a:rPr lang="en-US" dirty="0">
                <a:latin typeface="+mn-lt"/>
                <a:ea typeface="Times New Roman" panose="02020603050405020304" pitchFamily="18" charset="0"/>
              </a:rPr>
              <a:t>GBTx register #28 allows to send known patterns on the serial output </a:t>
            </a:r>
            <a:r>
              <a:rPr lang="en-US" dirty="0" smtClean="0">
                <a:latin typeface="+mn-lt"/>
              </a:rPr>
              <a:t>and to compare the incoming serial line with the expected values. A pair of 8-bit counters stores the 16-bit error counter value, which can be used to measure the optical link Bit Error Rate (BER). With this method we were able to measure a </a:t>
            </a:r>
            <a:r>
              <a:rPr lang="en-US" b="1" dirty="0" smtClean="0">
                <a:latin typeface="+mn-lt"/>
              </a:rPr>
              <a:t>BER lower than 10</a:t>
            </a:r>
            <a:r>
              <a:rPr lang="en-US" b="1" baseline="30000" dirty="0" smtClean="0">
                <a:latin typeface="+mn-lt"/>
              </a:rPr>
              <a:t>-14</a:t>
            </a:r>
            <a:r>
              <a:rPr lang="en-US" dirty="0" smtClean="0">
                <a:latin typeface="+mn-lt"/>
              </a:rPr>
              <a:t> using an 80m-long multi-mode optical fiber, by running the system for 30 hours without errors.</a:t>
            </a:r>
          </a:p>
        </p:txBody>
      </p:sp>
      <p:sp>
        <p:nvSpPr>
          <p:cNvPr id="163" name="CasellaDiTesto 162"/>
          <p:cNvSpPr txBox="1"/>
          <p:nvPr/>
        </p:nvSpPr>
        <p:spPr>
          <a:xfrm>
            <a:off x="20057806" y="23550780"/>
            <a:ext cx="9202994" cy="789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latin typeface="+mn-lt"/>
              </a:rPr>
              <a:t>GBTx test board – C-RORC connection tests</a:t>
            </a:r>
          </a:p>
          <a:p>
            <a:pPr indent="128270" algn="just">
              <a:lnSpc>
                <a:spcPct val="10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tested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data transfer between the GBTx test board and the C-RORC, the standard ALICE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PCIe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data acquisition board, with firmware adapted to use GBTx protocol. The bidirectional communication was tested: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0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triggers (and trigger info: bunch counter and orbit number) sent from the C-RORC to the GBTx test board at fixed bunch crossing values (9 equally spaced in time during an orbit),</a:t>
            </a:r>
            <a:endParaRPr lang="it-IT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00100" lvl="1" indent="-342900" algn="just">
              <a:lnSpc>
                <a:spcPct val="10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event data sent from the GBTx test board upon trigger reception to the C-RORC, including the bunch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number, the orbit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number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and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data counter payload of 100 words.</a:t>
            </a:r>
            <a:endParaRPr lang="it-IT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dirty="0" smtClean="0">
                <a:latin typeface="+mn-lt"/>
              </a:rPr>
              <a:t>Using this configuration we </a:t>
            </a:r>
            <a:r>
              <a:rPr lang="en-US" dirty="0" smtClean="0">
                <a:latin typeface="+mn-lt"/>
              </a:rPr>
              <a:t>operated 2 </a:t>
            </a:r>
            <a:r>
              <a:rPr lang="en-US" dirty="0" smtClean="0">
                <a:latin typeface="+mn-lt"/>
              </a:rPr>
              <a:t>GBTx test boards </a:t>
            </a:r>
            <a:r>
              <a:rPr lang="en-US" dirty="0" smtClean="0">
                <a:latin typeface="+mn-lt"/>
              </a:rPr>
              <a:t>connected to </a:t>
            </a:r>
            <a:r>
              <a:rPr lang="en-US" dirty="0" smtClean="0">
                <a:latin typeface="+mn-lt"/>
              </a:rPr>
              <a:t>1 C-RORC with the following performances: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+mn-lt"/>
              </a:rPr>
              <a:t>200 kHz trigger rate,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+mn-lt"/>
              </a:rPr>
              <a:t>270 MB/s throughput</a:t>
            </a:r>
          </a:p>
          <a:p>
            <a:pPr algn="just"/>
            <a:r>
              <a:rPr lang="en-US" dirty="0" smtClean="0">
                <a:latin typeface="+mn-lt"/>
              </a:rPr>
              <a:t>When the PC asserts the flow control (for instance when dumping data on disk), the event rate drops down to 5 kHz without getting stuck and without introducing any data corruption.</a:t>
            </a:r>
          </a:p>
          <a:p>
            <a:pPr indent="128270" algn="just">
              <a:lnSpc>
                <a:spcPct val="105000"/>
              </a:lnSpc>
              <a:spcAft>
                <a:spcPts val="0"/>
              </a:spcAft>
            </a:pPr>
            <a:r>
              <a:rPr lang="en-US" dirty="0" smtClean="0">
                <a:latin typeface="+mn-lt"/>
              </a:rPr>
              <a:t>The ALICE DATE software performs checks on the bunch + orbit number received and on the size of the events.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evidence of data corruption has been observed on both link directions after many hours of operation.</a:t>
            </a:r>
            <a:endParaRPr lang="it-IT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en-US" dirty="0" smtClean="0">
              <a:latin typeface="+mn-lt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5124230" y="23847118"/>
            <a:ext cx="938077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GBTx</a:t>
            </a:r>
            <a:endParaRPr lang="it-IT" dirty="0"/>
          </a:p>
        </p:txBody>
      </p:sp>
      <p:sp>
        <p:nvSpPr>
          <p:cNvPr id="165" name="CasellaDiTesto 164"/>
          <p:cNvSpPr txBox="1"/>
          <p:nvPr/>
        </p:nvSpPr>
        <p:spPr>
          <a:xfrm>
            <a:off x="8319945" y="23859818"/>
            <a:ext cx="922047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VTRx</a:t>
            </a:r>
            <a:endParaRPr lang="it-IT" dirty="0"/>
          </a:p>
        </p:txBody>
      </p:sp>
      <p:sp>
        <p:nvSpPr>
          <p:cNvPr id="166" name="CasellaDiTesto 165"/>
          <p:cNvSpPr txBox="1"/>
          <p:nvPr/>
        </p:nvSpPr>
        <p:spPr>
          <a:xfrm>
            <a:off x="14966952" y="19537515"/>
            <a:ext cx="2473754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GBTx test board</a:t>
            </a:r>
            <a:endParaRPr lang="it-IT" b="1" dirty="0"/>
          </a:p>
        </p:txBody>
      </p:sp>
      <p:grpSp>
        <p:nvGrpSpPr>
          <p:cNvPr id="17" name="Gruppo 16"/>
          <p:cNvGrpSpPr/>
          <p:nvPr/>
        </p:nvGrpSpPr>
        <p:grpSpPr>
          <a:xfrm>
            <a:off x="2352386" y="27443793"/>
            <a:ext cx="8429913" cy="6691478"/>
            <a:chOff x="2333336" y="28072443"/>
            <a:chExt cx="8429913" cy="6691478"/>
          </a:xfrm>
        </p:grpSpPr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3336" y="28072443"/>
              <a:ext cx="8429913" cy="6691478"/>
            </a:xfrm>
            <a:prstGeom prst="rect">
              <a:avLst/>
            </a:prstGeom>
          </p:spPr>
        </p:pic>
        <p:pic>
          <p:nvPicPr>
            <p:cNvPr id="172" name="Picture 2" descr="http://www.ni.com/cms/images/devzone/tut/a/276b8d1a856.gif"/>
            <p:cNvPicPr>
              <a:picLocks noChangeAspect="1" noChangeArrowheads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76" t="8342" r="18127" b="6898"/>
            <a:stretch/>
          </p:blipFill>
          <p:spPr bwMode="auto">
            <a:xfrm>
              <a:off x="6858000" y="29565600"/>
              <a:ext cx="1676400" cy="1638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CasellaDiTesto 15"/>
            <p:cNvSpPr txBox="1"/>
            <p:nvPr/>
          </p:nvSpPr>
          <p:spPr>
            <a:xfrm>
              <a:off x="7186528" y="29108400"/>
              <a:ext cx="1133644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NI8451</a:t>
              </a:r>
              <a:endParaRPr lang="it-IT" dirty="0"/>
            </a:p>
          </p:txBody>
        </p:sp>
      </p:grpSp>
      <p:sp>
        <p:nvSpPr>
          <p:cNvPr id="174" name="CasellaDiTesto 173"/>
          <p:cNvSpPr txBox="1"/>
          <p:nvPr/>
        </p:nvSpPr>
        <p:spPr>
          <a:xfrm>
            <a:off x="2467648" y="34106680"/>
            <a:ext cx="8257502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+mn-lt"/>
              </a:rPr>
              <a:t>A1500</a:t>
            </a:r>
            <a:r>
              <a:rPr lang="en-US" dirty="0" smtClean="0">
                <a:latin typeface="+mn-lt"/>
              </a:rPr>
              <a:t>:</a:t>
            </a:r>
          </a:p>
          <a:p>
            <a:pPr algn="just"/>
            <a:r>
              <a:rPr lang="en-US" dirty="0">
                <a:latin typeface="+mn-lt"/>
                <a:ea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ARM processor on the mezzanine controls the FPGA via a 16-bit data bus and a 8-bit address bus. The main usage of this link is to re-program the FPGA, but it can also be used to access the FPGA-GBTx internal buffers and registers.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+mn-lt"/>
              </a:rPr>
              <a:t>CONET2: </a:t>
            </a:r>
          </a:p>
          <a:p>
            <a:pPr algn="just"/>
            <a:r>
              <a:rPr lang="en-US" dirty="0" smtClean="0">
                <a:latin typeface="+mn-lt"/>
              </a:rPr>
              <a:t>	This is a proprietary 1.25 Gbps serial link from CAEN used as a slow control link for spying temperatures, voltages, vital parameters of the board and </a:t>
            </a:r>
            <a:r>
              <a:rPr lang="en-US" dirty="0" smtClean="0">
                <a:latin typeface="+mn-lt"/>
              </a:rPr>
              <a:t>for monitoring </a:t>
            </a:r>
            <a:r>
              <a:rPr lang="en-US" dirty="0" smtClean="0">
                <a:latin typeface="+mn-lt"/>
              </a:rPr>
              <a:t>physics data. It can also be used to access all the FPGA buffers and, </a:t>
            </a:r>
            <a:r>
              <a:rPr lang="en-US" dirty="0" smtClean="0">
                <a:latin typeface="+mn-lt"/>
                <a:ea typeface="Times New Roman" panose="02020603050405020304" pitchFamily="18" charset="0"/>
              </a:rPr>
              <a:t>in </a:t>
            </a:r>
            <a:r>
              <a:rPr lang="en-US" dirty="0">
                <a:latin typeface="+mn-lt"/>
                <a:ea typeface="Times New Roman" panose="02020603050405020304" pitchFamily="18" charset="0"/>
              </a:rPr>
              <a:t>the real experiment, it is used to upload the configuration </a:t>
            </a:r>
            <a:r>
              <a:rPr lang="en-US" dirty="0" smtClean="0">
                <a:latin typeface="+mn-lt"/>
                <a:ea typeface="Times New Roman" panose="02020603050405020304" pitchFamily="18" charset="0"/>
              </a:rPr>
              <a:t>to all </a:t>
            </a:r>
            <a:r>
              <a:rPr lang="en-US" dirty="0">
                <a:latin typeface="+mn-lt"/>
                <a:ea typeface="Times New Roman" panose="02020603050405020304" pitchFamily="18" charset="0"/>
              </a:rPr>
              <a:t>the readout electronics, such as the TDC </a:t>
            </a:r>
            <a:r>
              <a:rPr lang="en-US" dirty="0" smtClean="0">
                <a:latin typeface="+mn-lt"/>
                <a:ea typeface="Times New Roman" panose="02020603050405020304" pitchFamily="18" charset="0"/>
              </a:rPr>
              <a:t>cards.</a:t>
            </a:r>
            <a:endParaRPr lang="en-US" dirty="0">
              <a:latin typeface="+mn-lt"/>
            </a:endParaRPr>
          </a:p>
        </p:txBody>
      </p:sp>
      <p:pic>
        <p:nvPicPr>
          <p:cNvPr id="178" name="Picture 8" descr="Image result for resistor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2722213" y="29071119"/>
            <a:ext cx="403756" cy="14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9" name="Picture 8" descr="Image result for resistor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6656039" y="28290069"/>
            <a:ext cx="403756" cy="14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5" name="CasellaDiTesto 184"/>
          <p:cNvSpPr txBox="1"/>
          <p:nvPr/>
        </p:nvSpPr>
        <p:spPr>
          <a:xfrm>
            <a:off x="12142823" y="28908689"/>
            <a:ext cx="645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LVDS</a:t>
            </a:r>
            <a:endParaRPr lang="it-IT" dirty="0"/>
          </a:p>
        </p:txBody>
      </p:sp>
      <p:sp>
        <p:nvSpPr>
          <p:cNvPr id="186" name="CasellaDiTesto 185"/>
          <p:cNvSpPr txBox="1"/>
          <p:nvPr/>
        </p:nvSpPr>
        <p:spPr>
          <a:xfrm>
            <a:off x="11486402" y="36280560"/>
            <a:ext cx="784331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+mn-lt"/>
              </a:rPr>
              <a:t>Using a 20 GS/s serial data analyzer featuring an optical input, we </a:t>
            </a:r>
            <a:r>
              <a:rPr lang="en-US" dirty="0" smtClean="0">
                <a:latin typeface="+mn-lt"/>
              </a:rPr>
              <a:t>acquired the </a:t>
            </a:r>
            <a:r>
              <a:rPr lang="en-US" dirty="0" smtClean="0">
                <a:latin typeface="+mn-lt"/>
              </a:rPr>
              <a:t>eye diagram of the serial line as reported in the above picture. The shape of the eye is compatible with the already measured BER.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0" t="8235" r="12399"/>
          <a:stretch/>
        </p:blipFill>
        <p:spPr>
          <a:xfrm>
            <a:off x="20953168" y="15803110"/>
            <a:ext cx="6659639" cy="6966838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 bwMode="auto">
          <a:xfrm>
            <a:off x="21004530" y="16600537"/>
            <a:ext cx="2095500" cy="305562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41" name="CasellaDiTesto 140"/>
          <p:cNvSpPr txBox="1"/>
          <p:nvPr/>
        </p:nvSpPr>
        <p:spPr>
          <a:xfrm>
            <a:off x="22231350" y="15464030"/>
            <a:ext cx="2914650" cy="800219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SFP for IGLOO2 SERDES (CONET2)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54" name="Rettangolo 153"/>
          <p:cNvSpPr/>
          <p:nvPr/>
        </p:nvSpPr>
        <p:spPr bwMode="auto">
          <a:xfrm>
            <a:off x="25166955" y="15752812"/>
            <a:ext cx="445770" cy="162877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55" name="Rettangolo 154"/>
          <p:cNvSpPr/>
          <p:nvPr/>
        </p:nvSpPr>
        <p:spPr bwMode="auto">
          <a:xfrm>
            <a:off x="23357205" y="17372063"/>
            <a:ext cx="674370" cy="4953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56" name="CasellaDiTesto 155"/>
          <p:cNvSpPr txBox="1"/>
          <p:nvPr/>
        </p:nvSpPr>
        <p:spPr>
          <a:xfrm>
            <a:off x="23117174" y="16908308"/>
            <a:ext cx="1247775" cy="446276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SSRAM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57" name="Rettangolo 156"/>
          <p:cNvSpPr/>
          <p:nvPr/>
        </p:nvSpPr>
        <p:spPr bwMode="auto">
          <a:xfrm>
            <a:off x="24728804" y="17772113"/>
            <a:ext cx="779145" cy="77152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59" name="CasellaDiTesto 158"/>
          <p:cNvSpPr txBox="1"/>
          <p:nvPr/>
        </p:nvSpPr>
        <p:spPr>
          <a:xfrm>
            <a:off x="24584024" y="18603758"/>
            <a:ext cx="1152525" cy="446276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Igloo2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64" name="Rettangolo 163"/>
          <p:cNvSpPr/>
          <p:nvPr/>
        </p:nvSpPr>
        <p:spPr bwMode="auto">
          <a:xfrm>
            <a:off x="23461980" y="18276938"/>
            <a:ext cx="493396" cy="44767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68" name="CasellaDiTesto 167"/>
          <p:cNvSpPr txBox="1"/>
          <p:nvPr/>
        </p:nvSpPr>
        <p:spPr>
          <a:xfrm>
            <a:off x="23221950" y="18699008"/>
            <a:ext cx="1009650" cy="446276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CPLD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69" name="Rettangolo 168"/>
          <p:cNvSpPr/>
          <p:nvPr/>
        </p:nvSpPr>
        <p:spPr bwMode="auto">
          <a:xfrm>
            <a:off x="24869775" y="19686638"/>
            <a:ext cx="523875" cy="55244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70" name="CasellaDiTesto 169"/>
          <p:cNvSpPr txBox="1"/>
          <p:nvPr/>
        </p:nvSpPr>
        <p:spPr>
          <a:xfrm>
            <a:off x="24679275" y="19260983"/>
            <a:ext cx="990600" cy="446276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GBTx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71" name="Rettangolo 170"/>
          <p:cNvSpPr/>
          <p:nvPr/>
        </p:nvSpPr>
        <p:spPr bwMode="auto">
          <a:xfrm>
            <a:off x="24900255" y="20972512"/>
            <a:ext cx="445770" cy="181927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73" name="CasellaDiTesto 172"/>
          <p:cNvSpPr txBox="1"/>
          <p:nvPr/>
        </p:nvSpPr>
        <p:spPr>
          <a:xfrm>
            <a:off x="23917275" y="22166108"/>
            <a:ext cx="971550" cy="446276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VTRx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75" name="Rettangolo 174"/>
          <p:cNvSpPr/>
          <p:nvPr/>
        </p:nvSpPr>
        <p:spPr bwMode="auto">
          <a:xfrm>
            <a:off x="26117550" y="17753063"/>
            <a:ext cx="1333500" cy="393382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76" name="CasellaDiTesto 175"/>
          <p:cNvSpPr txBox="1"/>
          <p:nvPr/>
        </p:nvSpPr>
        <p:spPr>
          <a:xfrm>
            <a:off x="27660599" y="19318133"/>
            <a:ext cx="1247775" cy="1154162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Linear power supply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77" name="Rettangolo 176"/>
          <p:cNvSpPr/>
          <p:nvPr/>
        </p:nvSpPr>
        <p:spPr bwMode="auto">
          <a:xfrm>
            <a:off x="26098500" y="16267163"/>
            <a:ext cx="1333500" cy="149542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80" name="CasellaDiTesto 179"/>
          <p:cNvSpPr txBox="1"/>
          <p:nvPr/>
        </p:nvSpPr>
        <p:spPr>
          <a:xfrm>
            <a:off x="27660600" y="16489208"/>
            <a:ext cx="1600200" cy="1154162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Switching power supply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40" name="CasellaDiTesto 139"/>
          <p:cNvSpPr txBox="1"/>
          <p:nvPr/>
        </p:nvSpPr>
        <p:spPr>
          <a:xfrm>
            <a:off x="21077918" y="19632458"/>
            <a:ext cx="1953532" cy="800219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A1500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(Linux ARM)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182" name="Picture 4" descr="DRM_APA750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46760" y="8434522"/>
            <a:ext cx="3658215" cy="679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3" name="CasellaDiTesto 182"/>
          <p:cNvSpPr txBox="1"/>
          <p:nvPr/>
        </p:nvSpPr>
        <p:spPr>
          <a:xfrm>
            <a:off x="8352624" y="13285034"/>
            <a:ext cx="790602" cy="446276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DDL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84" name="CasellaDiTesto 183"/>
          <p:cNvSpPr txBox="1"/>
          <p:nvPr/>
        </p:nvSpPr>
        <p:spPr>
          <a:xfrm>
            <a:off x="6972300" y="9795195"/>
            <a:ext cx="1047750" cy="446276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TTCrq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87" name="CasellaDiTesto 186"/>
          <p:cNvSpPr txBox="1"/>
          <p:nvPr/>
        </p:nvSpPr>
        <p:spPr>
          <a:xfrm>
            <a:off x="4991101" y="9796451"/>
            <a:ext cx="1285874" cy="446276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CONET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88" name="CasellaDiTesto 187"/>
          <p:cNvSpPr txBox="1"/>
          <p:nvPr/>
        </p:nvSpPr>
        <p:spPr>
          <a:xfrm>
            <a:off x="3411251" y="10014329"/>
            <a:ext cx="1051891" cy="446276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A1500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89" name="CasellaDiTesto 188"/>
          <p:cNvSpPr txBox="1"/>
          <p:nvPr/>
        </p:nvSpPr>
        <p:spPr>
          <a:xfrm>
            <a:off x="4886325" y="13254896"/>
            <a:ext cx="820354" cy="446276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VME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90" name="CasellaDiTesto 189"/>
          <p:cNvSpPr txBox="1"/>
          <p:nvPr/>
        </p:nvSpPr>
        <p:spPr>
          <a:xfrm>
            <a:off x="5013960" y="11383745"/>
            <a:ext cx="1264920" cy="446276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SSRAM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91" name="CasellaDiTesto 190"/>
          <p:cNvSpPr txBox="1"/>
          <p:nvPr/>
        </p:nvSpPr>
        <p:spPr>
          <a:xfrm>
            <a:off x="5562600" y="12404930"/>
            <a:ext cx="1733550" cy="446276"/>
          </a:xfrm>
          <a:prstGeom prst="rect">
            <a:avLst/>
          </a:prstGeom>
          <a:solidFill>
            <a:srgbClr val="FFCC99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Actel APA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9" name="Freccia in giù 18"/>
          <p:cNvSpPr/>
          <p:nvPr/>
        </p:nvSpPr>
        <p:spPr bwMode="auto">
          <a:xfrm>
            <a:off x="5908880" y="13947980"/>
            <a:ext cx="766916" cy="884903"/>
          </a:xfrm>
          <a:prstGeom prst="downArrow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4837415" y="15125700"/>
            <a:ext cx="2860078" cy="523220"/>
          </a:xfrm>
          <a:prstGeom prst="rect">
            <a:avLst/>
          </a:prstGeom>
          <a:solidFill>
            <a:srgbClr val="FFCC99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GBTX test board</a:t>
            </a:r>
            <a:endParaRPr lang="it-IT" sz="2800" dirty="0"/>
          </a:p>
        </p:txBody>
      </p:sp>
      <p:sp>
        <p:nvSpPr>
          <p:cNvPr id="192" name="Freccia in giù 191"/>
          <p:cNvSpPr/>
          <p:nvPr/>
        </p:nvSpPr>
        <p:spPr bwMode="auto">
          <a:xfrm>
            <a:off x="5880305" y="15900605"/>
            <a:ext cx="766916" cy="884903"/>
          </a:xfrm>
          <a:prstGeom prst="downArrow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93" name="CasellaDiTesto 192"/>
          <p:cNvSpPr txBox="1"/>
          <p:nvPr/>
        </p:nvSpPr>
        <p:spPr>
          <a:xfrm>
            <a:off x="5608216" y="16964025"/>
            <a:ext cx="1204177" cy="523220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DRM2</a:t>
            </a:r>
            <a:endParaRPr lang="it-IT" sz="2800" dirty="0"/>
          </a:p>
        </p:txBody>
      </p:sp>
      <p:sp>
        <p:nvSpPr>
          <p:cNvPr id="194" name="CasellaDiTesto 193"/>
          <p:cNvSpPr txBox="1"/>
          <p:nvPr/>
        </p:nvSpPr>
        <p:spPr>
          <a:xfrm>
            <a:off x="1809750" y="13795695"/>
            <a:ext cx="40386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DRM1 used in RUN1-RUN2</a:t>
            </a:r>
            <a:endParaRPr lang="it-IT" b="1" dirty="0"/>
          </a:p>
        </p:txBody>
      </p:sp>
      <p:sp>
        <p:nvSpPr>
          <p:cNvPr id="195" name="CasellaDiTesto 194"/>
          <p:cNvSpPr txBox="1"/>
          <p:nvPr/>
        </p:nvSpPr>
        <p:spPr>
          <a:xfrm>
            <a:off x="7086599" y="17072295"/>
            <a:ext cx="315277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for RUN3 - …</a:t>
            </a:r>
            <a:endParaRPr lang="it-IT" b="1" dirty="0"/>
          </a:p>
        </p:txBody>
      </p:sp>
      <p:sp>
        <p:nvSpPr>
          <p:cNvPr id="196" name="CasellaDiTesto 195"/>
          <p:cNvSpPr txBox="1"/>
          <p:nvPr/>
        </p:nvSpPr>
        <p:spPr>
          <a:xfrm>
            <a:off x="20986752" y="22280715"/>
            <a:ext cx="2473754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GBTx test board</a:t>
            </a:r>
            <a:endParaRPr lang="it-IT" b="1" dirty="0"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370677" y="4544776"/>
            <a:ext cx="2428875" cy="960674"/>
          </a:xfrm>
          <a:prstGeom prst="rect">
            <a:avLst/>
          </a:prstGeom>
        </p:spPr>
      </p:pic>
      <p:sp>
        <p:nvSpPr>
          <p:cNvPr id="138" name="CasellaDiTesto 137"/>
          <p:cNvSpPr txBox="1"/>
          <p:nvPr/>
        </p:nvSpPr>
        <p:spPr>
          <a:xfrm>
            <a:off x="17583773" y="22153533"/>
            <a:ext cx="2328453" cy="369332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ALICE C-RORC</a:t>
            </a:r>
            <a:endParaRPr lang="it-IT" sz="1800" b="1" dirty="0"/>
          </a:p>
        </p:txBody>
      </p:sp>
      <p:cxnSp>
        <p:nvCxnSpPr>
          <p:cNvPr id="23" name="Connettore 2 22"/>
          <p:cNvCxnSpPr/>
          <p:nvPr/>
        </p:nvCxnSpPr>
        <p:spPr bwMode="auto">
          <a:xfrm>
            <a:off x="20745450" y="16352887"/>
            <a:ext cx="0" cy="5810250"/>
          </a:xfrm>
          <a:prstGeom prst="straightConnector1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97" name="Connettore 2 196"/>
          <p:cNvCxnSpPr/>
          <p:nvPr/>
        </p:nvCxnSpPr>
        <p:spPr bwMode="auto">
          <a:xfrm flipH="1">
            <a:off x="21040725" y="23153737"/>
            <a:ext cx="6429375" cy="0"/>
          </a:xfrm>
          <a:prstGeom prst="straightConnector1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5" name="CasellaDiTesto 24"/>
          <p:cNvSpPr txBox="1"/>
          <p:nvPr/>
        </p:nvSpPr>
        <p:spPr>
          <a:xfrm>
            <a:off x="23977480" y="22829887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23 cm</a:t>
            </a:r>
            <a:endParaRPr lang="it-IT" sz="1800" dirty="0"/>
          </a:p>
        </p:txBody>
      </p:sp>
      <p:sp>
        <p:nvSpPr>
          <p:cNvPr id="198" name="CasellaDiTesto 197"/>
          <p:cNvSpPr txBox="1"/>
          <p:nvPr/>
        </p:nvSpPr>
        <p:spPr>
          <a:xfrm>
            <a:off x="20212050" y="18829387"/>
            <a:ext cx="539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21 cm</a:t>
            </a:r>
            <a:endParaRPr lang="it-IT" sz="1800" dirty="0"/>
          </a:p>
        </p:txBody>
      </p:sp>
      <p:pic>
        <p:nvPicPr>
          <p:cNvPr id="26" name="Immagine 25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061409" y="5597013"/>
            <a:ext cx="1346947" cy="1338367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19889461" y="35720596"/>
            <a:ext cx="925335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25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Conclusion</a:t>
            </a:r>
          </a:p>
          <a:p>
            <a:pPr algn="just">
              <a:spcAft>
                <a:spcPts val="0"/>
              </a:spcAft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GBTx test board allowed us to thoroughly test the GBTx-VTRx optical link features, together with the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Microsemi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Igloo2 device, letting us finalize the choices on how the DRM2 will look like. The board also allowed us to develop and test part of the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firmware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that will also be commissioned for the DRM2 board. Furthermore, the same board will also be used to qualify, in a radiation environment, the electronic components for the final DRM2 board.</a:t>
            </a:r>
            <a:endParaRPr lang="it-IT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it-IT" dirty="0"/>
          </a:p>
        </p:txBody>
      </p:sp>
      <p:pic>
        <p:nvPicPr>
          <p:cNvPr id="167" name="Immagine 166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8080" y="22392561"/>
            <a:ext cx="1451599" cy="1451599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 bwMode="auto">
          <a:xfrm>
            <a:off x="21774150" y="33975675"/>
            <a:ext cx="1781175" cy="151447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6411" tIns="43205" rIns="86411" bIns="43205" numCol="1" anchor="ctr" anchorCtr="0" compatLnSpc="1">
        <a:prstTxWarp prst="textNoShape">
          <a:avLst/>
        </a:prstTxWarp>
      </a:bodyPr>
      <a:lstStyle>
        <a:defPPr marL="0" marR="0" indent="0" algn="ctr" defTabSz="863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6411" tIns="43205" rIns="86411" bIns="43205" numCol="1" anchor="ctr" anchorCtr="0" compatLnSpc="1">
        <a:prstTxWarp prst="textNoShape">
          <a:avLst/>
        </a:prstTxWarp>
      </a:bodyPr>
      <a:lstStyle>
        <a:defPPr marL="0" marR="0" indent="0" algn="ctr" defTabSz="863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4950</TotalTime>
  <Words>1309</Words>
  <Application>Microsoft Office PowerPoint</Application>
  <PresentationFormat>Personalizzato</PresentationFormat>
  <Paragraphs>102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Calibri</vt:lpstr>
      <vt:lpstr>Helvetica</vt:lpstr>
      <vt:lpstr>Symbol</vt:lpstr>
      <vt:lpstr>Times New Roman</vt:lpstr>
      <vt:lpstr>Default Design</vt:lpstr>
      <vt:lpstr>Presentazione standard di PowerPoint</vt:lpstr>
    </vt:vector>
  </TitlesOfParts>
  <Company>IUPUI Center for Earth and Environmental Science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Bob E. Hall</dc:creator>
  <cp:lastModifiedBy>falchieri</cp:lastModifiedBy>
  <cp:revision>551</cp:revision>
  <cp:lastPrinted>2016-05-31T10:00:42Z</cp:lastPrinted>
  <dcterms:created xsi:type="dcterms:W3CDTF">2001-01-17T18:52:54Z</dcterms:created>
  <dcterms:modified xsi:type="dcterms:W3CDTF">2016-06-01T13:59:20Z</dcterms:modified>
</cp:coreProperties>
</file>