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2" r:id="rId4"/>
    <p:sldId id="260" r:id="rId5"/>
    <p:sldId id="258" r:id="rId6"/>
    <p:sldId id="274" r:id="rId7"/>
    <p:sldId id="272" r:id="rId8"/>
    <p:sldId id="267" r:id="rId9"/>
    <p:sldId id="273" r:id="rId10"/>
    <p:sldId id="276" r:id="rId11"/>
    <p:sldId id="264" r:id="rId12"/>
    <p:sldId id="279" r:id="rId13"/>
    <p:sldId id="278" r:id="rId14"/>
    <p:sldId id="271" r:id="rId15"/>
    <p:sldId id="270" r:id="rId16"/>
    <p:sldId id="281" r:id="rId17"/>
    <p:sldId id="280" r:id="rId18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061" autoAdjust="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4C581-AF8B-46F1-9EA4-C961FC4584D0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CE6D3-D643-4A22-8F6D-71FBD5FC03AF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66008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CE6D3-D643-4A22-8F6D-71FBD5FC03AF}" type="slidenum">
              <a:rPr lang="en-PK" smtClean="0"/>
              <a:t>10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5335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AD3-0AEC-5A34-19B8-E5A582CAB6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33276-3C92-290C-356A-9475A268D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AC271-7519-DA4F-ECA2-9CD5978D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BCF99-0E5E-1E65-211D-AAE863991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B7D7A-5544-DDE9-6849-25F9846F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84376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71834-7D88-4291-E79A-25743E68C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7FC62-0479-662E-00A9-EE7C487BC6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F843F-1485-8589-B74C-1C5ACD221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BAD3B-ABFE-5312-7B60-70363847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1391-1A04-2751-8593-21248001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73121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4A7C89-7C6C-D460-CA5F-53E4D52089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16FE73-DEFE-8307-792A-EC564C0DB7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D3E9E-2708-4D92-2436-20587359E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193AB-04A4-E0E2-2CD8-CFE77F208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C5693-BAD8-9E80-9015-A21C5D505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46195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51F1F-7BDC-0457-E67E-DFDAAB0F1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F82A9-3BCF-4BC8-103D-B25AD508B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1E3-615F-0274-F6BB-4202B28C7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C2424-F3F0-C562-568E-F22169424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CADAA-58B8-36B1-086C-6526FBA2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9863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45676-4058-86B7-33A2-A553B5711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E4201-81EF-B790-EF5E-36811A6E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30AFB-0016-6E0F-F441-4BE9E1A85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ADCA3-7321-EDA3-4226-4AD2A263C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9F661-F36E-526F-BFAB-B786CDAF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239039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D9780-6F07-9699-22E0-7DD8191F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B48F4-212A-A0FF-E498-A9DD5DC76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ED6291-4F77-72B6-6BA5-6F8F02F6F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08AF4-8AE0-3705-C16C-DFB6CA18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4AB893-BB6F-1198-2228-EEAC2F27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745BE-B1CF-554C-53CF-409706217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93957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660-CB7C-E26D-38FB-210B0767D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0021F-7820-3D2A-06F7-D94DA6716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1B420-DD47-21FD-E6A3-56E4161B9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4E4060-9D0D-3C39-170B-12C576EA7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7DE86-27EB-2559-4B97-415766755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5CED49-776A-E023-0D7F-254FF8324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F5C619-9616-8EF3-54C1-2800253E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4828B2-BD9C-9F35-8B09-BEC87F39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5442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C6AFD-CA8B-955A-9ADF-76D977AC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A5E9B-100C-CF62-33D1-84A29464F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DB52C-4BA9-CE8C-69C9-F39F32092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93461-B8D1-F557-2F9D-02F4A983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25384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E888AA-D29F-775E-7AF9-2155E7E91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E39707-FF10-6ED5-AE9E-DE5FD3F37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5474A-1F10-EC91-7B1E-89B641745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62232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16E27-73AE-0434-F645-1ED8A8151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CC0D1-5638-A702-ACFD-3747F2E45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E2817-CB71-48CE-8B28-206D1E0CA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E5BF9-58C8-6C93-F1D9-B0ECA92A8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9C73FF-305B-7338-80AB-4FE708E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DB53A-7178-EF06-D160-64919E766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21473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CC187-E2DC-2022-823D-E24F4EF9E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8C9D4D-CC45-EC41-758B-ADFE2D4561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F9229-9B01-2338-C5DE-E8BE9DF21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17B14-D03C-9697-F223-57831F190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DF402-3F77-1CED-4ECF-5F2222D4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A7D5A-E694-838C-B93C-69F27B774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76957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4472C5-2DD1-65E7-DA86-3B6B83A5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CA3EF-C268-E40D-904B-6410C6263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9BE6A-5745-E023-6B6D-9F71775F9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150D21-F596-4884-BB44-C5FF4C9BF1C8}" type="datetimeFigureOut">
              <a:rPr lang="en-PK" smtClean="0"/>
              <a:t>16/01/2025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37DCA-7396-C704-6ABD-FB02EDB6C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9031F-A3B1-F04A-5C9C-BA7FA5ACD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58FD2B-9270-4D93-A108-EBB1AF89CA3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8494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CE0349-9925-F9BB-B54E-61A1CD914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0407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PK" sz="3600" b="1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Impact of </a:t>
            </a:r>
            <a:r>
              <a:rPr lang="en-US" sz="3600" b="1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Climate Change on Glacial lake outburst (GLOF) </a:t>
            </a:r>
            <a:r>
              <a:rPr lang="en-PK" sz="3600" b="1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in Northern Pakistan</a:t>
            </a:r>
            <a:br>
              <a:rPr lang="en-PK" sz="3600" b="1" u="sng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PK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BD781-B84A-0993-5393-BFAF45338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0408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GB" b="1"/>
              <a:t>Author : Rabia Mir</a:t>
            </a:r>
            <a:endParaRPr lang="en-DE" b="1"/>
          </a:p>
          <a:p>
            <a:pPr algn="l"/>
            <a:endParaRPr lang="en-PK"/>
          </a:p>
        </p:txBody>
      </p:sp>
      <p:pic>
        <p:nvPicPr>
          <p:cNvPr id="7" name="Picture 6" descr="A river flowing through a forest&#10;&#10;Description automatically generated">
            <a:extLst>
              <a:ext uri="{FF2B5EF4-FFF2-40B4-BE49-F238E27FC236}">
                <a16:creationId xmlns:a16="http://schemas.microsoft.com/office/drawing/2014/main" id="{E62BB6AD-812E-FAF8-B717-0C048168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2192"/>
          <a:stretch/>
        </p:blipFill>
        <p:spPr>
          <a:xfrm>
            <a:off x="625059" y="749145"/>
            <a:ext cx="5470941" cy="5365408"/>
          </a:xfrm>
          <a:prstGeom prst="rect">
            <a:avLst/>
          </a:prstGeom>
        </p:spPr>
      </p:pic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3AC2889-D654-B7C1-F9BA-A5A5D5114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3640" y="6103241"/>
            <a:ext cx="1507455" cy="46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06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3FB43-888F-2047-3DC7-B38D565F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Flood </a:t>
            </a:r>
            <a:r>
              <a:rPr lang="en-US" sz="3600" b="1" dirty="0"/>
              <a:t>Extent</a:t>
            </a:r>
            <a:r>
              <a:rPr lang="en-US" sz="3600" b="1" dirty="0">
                <a:latin typeface="+mn-lt"/>
              </a:rPr>
              <a:t> and Depth</a:t>
            </a:r>
            <a:endParaRPr lang="en-PK" sz="36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E283D5E-E7B9-AB96-D331-8665F49DC9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007870"/>
            <a:ext cx="52578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Chitral-GL2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Flood extent decreases downstream.</a:t>
            </a:r>
            <a:endParaRPr kumimoji="0" lang="en-US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US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Flood depth for Chitral-GL2 ranges from </a:t>
            </a:r>
            <a:r>
              <a:rPr kumimoji="0" lang="en-US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5 to 15 meters</a:t>
            </a:r>
            <a:r>
              <a:rPr kumimoji="0" lang="en-US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endParaRPr kumimoji="0" lang="en-PK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14.86 km²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submerged</a:t>
            </a:r>
            <a:endParaRPr kumimoji="0" lang="en-US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PK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Swat-GL31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Flood depth ranges from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5–10 m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5.79 km²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submerged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PK" altLang="en-P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188446-311A-B300-81F4-C4FB6E0B4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90637"/>
            <a:ext cx="5572125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342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B2037-CBF1-5EC1-7437-3B0E7AC15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Flood Impact Assessment</a:t>
            </a:r>
            <a:br>
              <a:rPr lang="en-US" sz="3200" dirty="0"/>
            </a:br>
            <a:endParaRPr lang="en-PK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F70E6-98BC-BCF7-1BCC-F01B7EA78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77348" cy="43513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Total area susceptible to flooding: </a:t>
            </a:r>
            <a:r>
              <a:rPr lang="en-US" b="1" dirty="0"/>
              <a:t>20.56 km²</a:t>
            </a:r>
            <a:r>
              <a:rPr lang="en-U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Flood impacts by land type: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Built-up and agricultural land</a:t>
            </a:r>
            <a:r>
              <a:rPr lang="en-US" dirty="0"/>
              <a:t>: 2.7 km².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Barren land</a:t>
            </a:r>
            <a:r>
              <a:rPr lang="en-US" dirty="0"/>
              <a:t>: 8.93 km².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Flood depths range from </a:t>
            </a:r>
            <a:r>
              <a:rPr lang="en-US" b="1" dirty="0"/>
              <a:t>less than 5 m</a:t>
            </a:r>
            <a:r>
              <a:rPr lang="en-US" dirty="0"/>
              <a:t> to </a:t>
            </a:r>
            <a:r>
              <a:rPr lang="en-US" b="1" dirty="0"/>
              <a:t>over 15 m</a:t>
            </a:r>
            <a:r>
              <a:rPr lang="en-US" dirty="0"/>
              <a:t>.</a:t>
            </a:r>
          </a:p>
          <a:p>
            <a:endParaRPr lang="en-P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DB9350-388E-0CA2-2281-0445EB0BD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548" y="1410466"/>
            <a:ext cx="5577347" cy="40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31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C025-9C7F-3A94-0F6E-433D2DDB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K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B80D4B-F2E3-44BD-2B20-EE1023CE7A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213" y="1881200"/>
            <a:ext cx="11989787" cy="3095600"/>
          </a:xfrm>
        </p:spPr>
      </p:pic>
    </p:spTree>
    <p:extLst>
      <p:ext uri="{BB962C8B-B14F-4D97-AF65-F5344CB8AC3E}">
        <p14:creationId xmlns:p14="http://schemas.microsoft.com/office/powerpoint/2010/main" val="2684491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7CDEB-B953-A998-4D92-3D09570D1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Flood water Velocity</a:t>
            </a:r>
            <a:endParaRPr lang="en-PK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8EFCB-A2C9-7D10-FB79-A3ADC1B80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30213" cy="4466786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latin typeface="+mn-lt"/>
              </a:rPr>
              <a:t>The peak flood velocity map shows </a:t>
            </a:r>
            <a:r>
              <a:rPr lang="en-US" sz="2400" b="1" dirty="0">
                <a:latin typeface="+mn-lt"/>
              </a:rPr>
              <a:t>high-intensity flooding near the channel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L</a:t>
            </a:r>
            <a:r>
              <a:rPr lang="en-US" sz="2400" dirty="0">
                <a:latin typeface="+mn-lt"/>
              </a:rPr>
              <a:t>ower-intensity flooding downstream due to the channel's width </a:t>
            </a:r>
          </a:p>
          <a:p>
            <a:pPr marL="0" indent="0">
              <a:buNone/>
            </a:pPr>
            <a:endParaRPr lang="en-PK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1B775E-C3B7-C638-CAF4-306A8B476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866" y="1594801"/>
            <a:ext cx="6139454" cy="446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2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F78B1-375E-B0D2-C78B-E97878CBA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CONCLUSION</a:t>
            </a:r>
            <a:endParaRPr lang="en-PK" sz="4000" b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2DA3C38-AFCE-5C6C-35A5-3EAF7E3205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331983"/>
            <a:ext cx="9352935" cy="4194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PK" altLang="en-P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The study finds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20.56 km² 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vulnerable to </a:t>
            </a:r>
            <a:r>
              <a:rPr kumimoji="0" lang="en-PK" altLang="en-PK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GLOFs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Chitral-GL2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is at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greater risk 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than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Swat-GL31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due to a steeper gradient.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Chitral-GL2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faces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14.80 km² 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of flooding, while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Swat-GL31 sees 5.79 km²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affected.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Flood depth impacts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2.7 km² of built-up and agricultural land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and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8.93 km² of barren land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6590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3597-DEAA-6C9F-EA39-B78812ED7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1822"/>
            <a:ext cx="10515600" cy="1325563"/>
          </a:xfrm>
        </p:spPr>
        <p:txBody>
          <a:bodyPr/>
          <a:lstStyle/>
          <a:p>
            <a:r>
              <a:rPr lang="en-US" sz="3600" b="1" dirty="0"/>
              <a:t>RECOMMENDATIONS</a:t>
            </a:r>
            <a:br>
              <a:rPr lang="en-US" sz="4400" b="1" dirty="0"/>
            </a:b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96AD7-8ABF-0B50-439D-B82EE623A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n-lt"/>
              </a:rPr>
              <a:t>Implement early warning systems in GLOF-prone areas.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n-lt"/>
              </a:rPr>
              <a:t>Monitor glaciers and glacial lakes regularly to assess risks.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n-lt"/>
              </a:rPr>
              <a:t>Reduce global greenhouse gas emissions to mitigate global warming and subsequently slow glacial melting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n-lt"/>
              </a:rPr>
              <a:t>Build controlled water release systems (dams) to reduce flood damage.</a:t>
            </a:r>
          </a:p>
          <a:p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642270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2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01BD9C-9EA4-7E1F-5DB6-CBE784179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880" y="27432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b="1" dirty="0"/>
              <a:t>Significance</a:t>
            </a:r>
            <a:endParaRPr lang="en-PK" sz="4000" b="1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16895B9-5EA1-DB5B-9E7E-BCB71896D4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61800" y="1538639"/>
            <a:ext cx="5334197" cy="376983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PK" altLang="en-PK" sz="19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Identifies high-risk flood zones.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Guides flood management and resource allocation.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Supports safer urban planning in flood-prone areas.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Informs climate adaptation strategies.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Enhances community preparedness and safety.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Explains the role of natural features in flood dynamics.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1900" b="0" i="0" u="none" strike="noStrike" cap="none" normalizeH="0" baseline="0" dirty="0">
                <a:ln>
                  <a:noFill/>
                </a:ln>
                <a:effectLst/>
              </a:rPr>
              <a:t>Provides data for policy and decision-making. 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A6388EB0-30E5-D3F2-7130-25D699077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18" y="1310546"/>
            <a:ext cx="5471260" cy="399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8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03079-A34C-67C1-8550-80D8F250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References</a:t>
            </a:r>
            <a:endParaRPr lang="en-PK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A7CBB-5DD8-8949-45CF-411B1AFD0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Sarwar, M., &amp; Mahmood, S. (2024). Assessing the Impact of Climate Change on Glacial Lake Outburst Flood (GLOF) in Eastern Hindu Kush Region Using Integrated Geo-Statistical and Spatial Hydrological Approach. </a:t>
            </a:r>
            <a:r>
              <a:rPr lang="en-US" sz="2000" b="0" i="1" dirty="0">
                <a:solidFill>
                  <a:srgbClr val="222222"/>
                </a:solidFill>
                <a:effectLst/>
                <a:latin typeface="+mn-lt"/>
              </a:rPr>
              <a:t>Prevention and Treatment of Natural Disasters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, </a:t>
            </a:r>
            <a:r>
              <a:rPr lang="en-US" sz="2000" b="0" i="1" dirty="0">
                <a:solidFill>
                  <a:srgbClr val="222222"/>
                </a:solidFill>
                <a:effectLst/>
                <a:latin typeface="+mn-lt"/>
              </a:rPr>
              <a:t>3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(2).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Shah, A., Naveed, R., Khalid, I., &amp; Khan, A. (2021). A review on consequences of climate change in Pakistan. </a:t>
            </a:r>
            <a:r>
              <a:rPr lang="en-US" sz="2000" b="0" i="1" dirty="0">
                <a:solidFill>
                  <a:srgbClr val="222222"/>
                </a:solidFill>
                <a:effectLst/>
                <a:latin typeface="+mn-lt"/>
              </a:rPr>
              <a:t>International Journal of Engineering Research Updates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, </a:t>
            </a:r>
            <a:r>
              <a:rPr lang="en-US" sz="2000" b="0" i="1" dirty="0">
                <a:solidFill>
                  <a:srgbClr val="222222"/>
                </a:solidFill>
                <a:effectLst/>
                <a:latin typeface="+mn-lt"/>
              </a:rPr>
              <a:t>1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+mn-lt"/>
              </a:rPr>
              <a:t>(01), 026-042.</a:t>
            </a:r>
            <a:endParaRPr lang="en-PK" sz="2000" dirty="0">
              <a:latin typeface="+mn-lt"/>
            </a:endParaRPr>
          </a:p>
          <a:p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412212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060" name="Rectangle 2059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27FC4-8494-D890-37FA-2A38136ED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31" y="1139234"/>
            <a:ext cx="4646904" cy="162452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i="0" dirty="0">
                <a:effectLst/>
              </a:rPr>
              <a:t>What is a Glacial Lake Outburst Flood?   </a:t>
            </a:r>
            <a:r>
              <a:rPr lang="en-US" sz="3700" b="1" i="0" dirty="0">
                <a:effectLst/>
              </a:rPr>
              <a:t>    </a:t>
            </a:r>
            <a:br>
              <a:rPr lang="en-US" sz="3700" b="1" i="0" dirty="0">
                <a:effectLst/>
              </a:rPr>
            </a:br>
            <a:endParaRPr lang="en-US" sz="3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B96B2F-1FEA-6D98-7010-3409B1AB5993}"/>
              </a:ext>
            </a:extLst>
          </p:cNvPr>
          <p:cNvSpPr txBox="1"/>
          <p:nvPr/>
        </p:nvSpPr>
        <p:spPr>
          <a:xfrm>
            <a:off x="804277" y="1430594"/>
            <a:ext cx="4646905" cy="4269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0" i="0" dirty="0">
                <a:effectLst/>
              </a:rPr>
              <a:t>A Glacial Lake Outburst Flood, or GLOF, is a sudden release of water from a lake fed by glacier melt that has formed at the side, in front, within, beneath, or on the surface of a glacier. </a:t>
            </a:r>
            <a:r>
              <a:rPr lang="en-US" sz="2000" b="0" i="0" dirty="0">
                <a:effectLst/>
              </a:rPr>
              <a:t> </a:t>
            </a:r>
            <a:endParaRPr lang="en-US" sz="2000" dirty="0"/>
          </a:p>
        </p:txBody>
      </p:sp>
      <p:pic>
        <p:nvPicPr>
          <p:cNvPr id="2050" name="Picture 2" descr="Floods, GLOFs and early warning systems - ICIMOD">
            <a:extLst>
              <a:ext uri="{FF2B5EF4-FFF2-40B4-BE49-F238E27FC236}">
                <a16:creationId xmlns:a16="http://schemas.microsoft.com/office/drawing/2014/main" id="{58E1A764-D941-B59C-F2D4-3485C434FA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5" r="29603" b="-1"/>
          <a:stretch/>
        </p:blipFill>
        <p:spPr bwMode="auto">
          <a:xfrm>
            <a:off x="6712327" y="3276599"/>
            <a:ext cx="4536442" cy="33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Glacial Lake Outburst Floods - ICIMOD">
            <a:extLst>
              <a:ext uri="{FF2B5EF4-FFF2-40B4-BE49-F238E27FC236}">
                <a16:creationId xmlns:a16="http://schemas.microsoft.com/office/drawing/2014/main" id="{B6A68145-FDDF-7EB4-087D-1884E4F20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760" y="388938"/>
            <a:ext cx="4543009" cy="288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54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BF9AD3-942E-0032-29A9-FAEB87EE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4038600" cy="5431376"/>
          </a:xfrm>
        </p:spPr>
        <p:txBody>
          <a:bodyPr>
            <a:normAutofit/>
          </a:bodyPr>
          <a:lstStyle/>
          <a:p>
            <a:pPr marL="228600" marR="0" lvl="0" indent="-22860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Increased Risk of GLOFs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</a:t>
            </a: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</a:b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3D502-748F-1703-29A0-97995D9DB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705" y="713313"/>
            <a:ext cx="5842095" cy="5612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Northern Pakistan, including the Hindu Kush, Himalayas, and Karakoram ranges, is experiencing accelerated glacier retreat.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the primary reason for GLOFs is </a:t>
            </a:r>
            <a:r>
              <a:rPr lang="en-US" sz="2400" b="1" dirty="0"/>
              <a:t>accelerated glacier melt driven by global warming</a:t>
            </a:r>
            <a:r>
              <a:rPr lang="en-US" sz="2400" dirty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GLOFs pose significant threats to local communities, infrastructure, and ecosystems.</a:t>
            </a:r>
          </a:p>
          <a:p>
            <a:endParaRPr lang="en-PK" sz="2000" dirty="0"/>
          </a:p>
        </p:txBody>
      </p:sp>
    </p:spTree>
    <p:extLst>
      <p:ext uri="{BB962C8B-B14F-4D97-AF65-F5344CB8AC3E}">
        <p14:creationId xmlns:p14="http://schemas.microsoft.com/office/powerpoint/2010/main" val="347640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916B-B54A-F450-613B-F0C137058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effectLst/>
              </a:rPr>
              <a:t>GLOF: A serious Threat to Pakistan Northern Areas</a:t>
            </a:r>
            <a:br>
              <a:rPr lang="en-US" b="1" i="0" dirty="0">
                <a:effectLst/>
                <a:latin typeface="Poppins" panose="00000500000000000000" pitchFamily="2" charset="0"/>
              </a:rPr>
            </a:b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8BCA5-116C-7E72-CD21-E8736A2B1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257" y="2329682"/>
            <a:ext cx="4589207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Pakistan faced 33 glacial lake outburst floods, with 16 linked to heatwaves.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In May-2022, GLOF in </a:t>
            </a:r>
            <a:r>
              <a:rPr lang="en-US" sz="2400" dirty="0" err="1"/>
              <a:t>Hassanabad</a:t>
            </a:r>
            <a:r>
              <a:rPr lang="en-US" sz="2400" dirty="0"/>
              <a:t>, Hunza, destroyed homes, hydro-plants, and a key bridge. </a:t>
            </a:r>
            <a:endParaRPr lang="en-PK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718539-04BE-4341-E1DE-36AC60B5C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181" y="1690688"/>
            <a:ext cx="6441684" cy="45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3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7ACEB-C7CA-589B-6BC7-7E673B092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STUDY FOCUS</a:t>
            </a:r>
            <a:endParaRPr lang="en-PK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D736A-C87A-65FC-D141-01515DE74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GLOFs from two specific lakes</a:t>
            </a:r>
          </a:p>
          <a:p>
            <a:r>
              <a:rPr lang="en-US" sz="2400" b="1" dirty="0"/>
              <a:t>Chitral-GL2 </a:t>
            </a:r>
          </a:p>
          <a:p>
            <a:r>
              <a:rPr lang="en-US" sz="2400" b="1" dirty="0"/>
              <a:t> Swat-G31</a:t>
            </a:r>
          </a:p>
          <a:p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AIM:</a:t>
            </a: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Assess the </a:t>
            </a:r>
            <a:r>
              <a:rPr lang="en-US" sz="2400" b="1" dirty="0"/>
              <a:t>probability and potential magnitude of GLOF </a:t>
            </a:r>
            <a:r>
              <a:rPr lang="en-US" sz="2400" dirty="0"/>
              <a:t>events.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Predict the </a:t>
            </a:r>
            <a:r>
              <a:rPr lang="en-US" sz="2400" b="1" dirty="0"/>
              <a:t>spatial extent and impact of flooding </a:t>
            </a:r>
            <a:r>
              <a:rPr lang="en-US" sz="2400" dirty="0"/>
              <a:t>on the surrounding areas.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Inform the </a:t>
            </a:r>
            <a:r>
              <a:rPr lang="en-US" sz="2400" b="1" dirty="0"/>
              <a:t>development of effective early warning systems and mitigation strategies.</a:t>
            </a:r>
          </a:p>
          <a:p>
            <a:pPr marL="0" indent="0">
              <a:buNone/>
            </a:pP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31803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CE8DF-2F4D-5A64-64E3-A24E32FC8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LOCATION</a:t>
            </a:r>
            <a:endParaRPr lang="en-PK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BA9D2-77C8-065D-D295-FB5777141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67" y="1690688"/>
            <a:ext cx="4405699" cy="43513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Eastern Hindu Kush is in </a:t>
            </a:r>
            <a:r>
              <a:rPr lang="en-US" sz="2400" b="1" dirty="0"/>
              <a:t>northwestern Pakistan</a:t>
            </a:r>
            <a:r>
              <a:rPr lang="en-US" sz="2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Includes </a:t>
            </a:r>
            <a:r>
              <a:rPr lang="en-US" sz="2400" b="1" dirty="0"/>
              <a:t>Chitral, Upper Dir, Lower Dir, and Swat districts</a:t>
            </a:r>
            <a:r>
              <a:rPr lang="en-US" sz="2400" dirty="0"/>
              <a:t>.</a:t>
            </a:r>
          </a:p>
          <a:p>
            <a:endParaRPr lang="en-P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4C71B7-B49D-05A4-8BD2-00EECADAA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37" y="1038607"/>
            <a:ext cx="7121093" cy="47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0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6947B-A5B5-C6E2-FE91-EA19E2717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METHODOLOGY/APPROACH</a:t>
            </a:r>
            <a:br>
              <a:rPr lang="en-US" sz="3600" b="1" dirty="0"/>
            </a:br>
            <a:endParaRPr lang="en-PK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9C7D0-8CE1-431D-D3E2-640262EBF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67335" cy="4351338"/>
          </a:xfrm>
        </p:spPr>
        <p:txBody>
          <a:bodyPr/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sz="2800" b="1" dirty="0"/>
              <a:t>Remote sensing </a:t>
            </a:r>
            <a:r>
              <a:rPr lang="en-US" sz="2800" dirty="0"/>
              <a:t>and </a:t>
            </a:r>
            <a:r>
              <a:rPr lang="en-US" sz="2800" b="1" dirty="0"/>
              <a:t>GIS</a:t>
            </a:r>
            <a:r>
              <a:rPr lang="en-US" sz="2800" dirty="0"/>
              <a:t> were used to map glacial lakes, gathering data on their area, volume, and depth. 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sz="2800" b="1" dirty="0"/>
              <a:t>Empirical equations </a:t>
            </a:r>
            <a:r>
              <a:rPr lang="en-US" sz="2800" dirty="0"/>
              <a:t>were developed to assess GLOF risk.</a:t>
            </a:r>
          </a:p>
          <a:p>
            <a:pPr marL="0" indent="0" algn="just">
              <a:buNone/>
            </a:pPr>
            <a:endParaRPr lang="en-US" sz="2800" dirty="0"/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sz="2800" dirty="0"/>
              <a:t> </a:t>
            </a:r>
            <a:r>
              <a:rPr lang="en-US" sz="2800" b="1" dirty="0"/>
              <a:t>Hydrological modeling </a:t>
            </a:r>
            <a:r>
              <a:rPr lang="en-US" sz="2800" dirty="0"/>
              <a:t>with </a:t>
            </a:r>
            <a:r>
              <a:rPr lang="en-US" sz="2800" b="1" dirty="0"/>
              <a:t>HEC-RAS </a:t>
            </a:r>
            <a:r>
              <a:rPr lang="en-US" sz="2800" dirty="0"/>
              <a:t>and </a:t>
            </a:r>
            <a:r>
              <a:rPr lang="en-US" sz="2800" b="1" dirty="0"/>
              <a:t>HEC-</a:t>
            </a:r>
            <a:r>
              <a:rPr lang="en-US" sz="2800" b="1" dirty="0" err="1"/>
              <a:t>GeoRAS</a:t>
            </a:r>
            <a:r>
              <a:rPr lang="en-US" sz="2800" dirty="0"/>
              <a:t> (evaluating the spatial extent and depth of potential flooding)</a:t>
            </a:r>
            <a:endParaRPr lang="en-IN" sz="2800" b="1" u="sng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marL="0" indent="0">
              <a:buNone/>
            </a:pP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892090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B3E56-0B9F-0B9B-3B78-AD2E4E5D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PK" sz="3600" b="1" dirty="0"/>
              <a:t>DATA SOURCES</a:t>
            </a:r>
            <a:br>
              <a:rPr kumimoji="0" lang="en-PK" altLang="en-PK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n-PK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004C510-35CB-37DA-4649-CF0293777B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678843"/>
            <a:ext cx="9898626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All data from the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United States Geological Survey (USGS)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open-source geospatial database.</a:t>
            </a:r>
            <a:endParaRPr kumimoji="0" lang="en-US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ASTER GDEM</a:t>
            </a:r>
            <a:r>
              <a:rPr lang="en-US" altLang="en-PK" sz="2000" dirty="0"/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Landsat Imagery</a:t>
            </a:r>
            <a:endParaRPr kumimoji="0" lang="en-PK" altLang="en-PK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Sentinel-2</a:t>
            </a:r>
            <a:br>
              <a:rPr kumimoji="0" lang="en-US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PK" altLang="en-P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Additional Data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Meteorological Data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 Collected from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1991 to 2019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by the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Regional Meteorological </a:t>
            </a:r>
            <a:r>
              <a:rPr kumimoji="0" lang="en-PK" altLang="en-PK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Center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Lahore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Population Data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 Sourced from </a:t>
            </a:r>
            <a:r>
              <a:rPr kumimoji="0" lang="en-PK" altLang="en-PK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Pakistan Bureau of Statistics</a:t>
            </a:r>
            <a:r>
              <a:rPr kumimoji="0" lang="en-PK" altLang="en-PK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PK" altLang="en-P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403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Background">
            <a:extLst>
              <a:ext uri="{FF2B5EF4-FFF2-40B4-BE49-F238E27FC236}">
                <a16:creationId xmlns:a16="http://schemas.microsoft.com/office/drawing/2014/main" id="{AA857166-A416-4C5E-8AA9-5D5D1E13D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3A48C6C-3CC4-4EE5-A773-EC1EB7F59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240" y="0"/>
            <a:ext cx="4617491" cy="6858000"/>
          </a:xfrm>
          <a:prstGeom prst="rect">
            <a:avLst/>
          </a:prstGeom>
          <a:ln>
            <a:noFill/>
          </a:ln>
          <a:effectLst>
            <a:outerShdw blurRad="203200" dist="88900" dir="21540000" sx="94000" sy="94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240" y="-1"/>
            <a:ext cx="4617491" cy="5136739"/>
          </a:xfrm>
          <a:prstGeom prst="rect">
            <a:avLst/>
          </a:prstGeom>
          <a:ln>
            <a:noFill/>
          </a:ln>
          <a:effectLst>
            <a:outerShdw blurRad="177800" dist="1016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B82BA2-989D-1500-B0D8-70B385F8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87" y="2647336"/>
            <a:ext cx="3771629" cy="78166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Spatial Hydrological Modeling</a:t>
            </a:r>
            <a:b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2293CBF-7BFC-5266-BC45-EE7133FF6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</a:extLst>
          </a:blip>
          <a:srcRect l="1501" t="1293" r="2271" b="202"/>
          <a:stretch/>
        </p:blipFill>
        <p:spPr>
          <a:xfrm>
            <a:off x="5269139" y="298085"/>
            <a:ext cx="5869860" cy="62618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127028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3761</TotalTime>
  <Words>695</Words>
  <Application>Microsoft Office PowerPoint</Application>
  <PresentationFormat>Widescreen</PresentationFormat>
  <Paragraphs>81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Poppins</vt:lpstr>
      <vt:lpstr>Wingdings</vt:lpstr>
      <vt:lpstr>Office Theme</vt:lpstr>
      <vt:lpstr>Impact of Climate Change on Glacial lake outburst (GLOF) in Northern Pakistan </vt:lpstr>
      <vt:lpstr>What is a Glacial Lake Outburst Flood?        </vt:lpstr>
      <vt:lpstr>Increased Risk of GLOFs: </vt:lpstr>
      <vt:lpstr>GLOF: A serious Threat to Pakistan Northern Areas </vt:lpstr>
      <vt:lpstr>STUDY FOCUS</vt:lpstr>
      <vt:lpstr>LOCATION</vt:lpstr>
      <vt:lpstr>METHODOLOGY/APPROACH </vt:lpstr>
      <vt:lpstr>DATA SOURCES </vt:lpstr>
      <vt:lpstr>Spatial Hydrological Modeling </vt:lpstr>
      <vt:lpstr>Flood Extent and Depth</vt:lpstr>
      <vt:lpstr>Flood Impact Assessment </vt:lpstr>
      <vt:lpstr>PowerPoint Presentation</vt:lpstr>
      <vt:lpstr>Flood water Velocity</vt:lpstr>
      <vt:lpstr>CONCLUSION</vt:lpstr>
      <vt:lpstr>RECOMMENDATIONS </vt:lpstr>
      <vt:lpstr>Significance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Rabia</dc:creator>
  <cp:lastModifiedBy>Rabia</cp:lastModifiedBy>
  <cp:revision>6</cp:revision>
  <dcterms:created xsi:type="dcterms:W3CDTF">2025-01-08T11:53:31Z</dcterms:created>
  <dcterms:modified xsi:type="dcterms:W3CDTF">2025-01-16T15:37:25Z</dcterms:modified>
</cp:coreProperties>
</file>