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C"/>
    <a:srgbClr val="FFCC66"/>
    <a:srgbClr val="CCFFFF"/>
    <a:srgbClr val="FED0FE"/>
    <a:srgbClr val="CCCCFF"/>
    <a:srgbClr val="CCFF99"/>
    <a:srgbClr val="CC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DDABB8-E70D-4E53-A52D-01A5D2692CE3}" v="1410" dt="2025-01-15T14:08:45.0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32" autoAdjust="0"/>
    <p:restoredTop sz="94660"/>
  </p:normalViewPr>
  <p:slideViewPr>
    <p:cSldViewPr snapToGrid="0">
      <p:cViewPr varScale="1">
        <p:scale>
          <a:sx n="52" d="100"/>
          <a:sy n="52" d="100"/>
        </p:scale>
        <p:origin x="8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BB6AC7-0399-4CE6-BD05-B0E49BCCE045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74390268-A914-4685-B874-215364C9D255}">
      <dgm:prSet phldrT="[Text]" custT="1"/>
      <dgm:spPr/>
      <dgm:t>
        <a:bodyPr/>
        <a:lstStyle/>
        <a:p>
          <a:r>
            <a:rPr lang="en-AU" sz="2000" b="1" noProof="0" dirty="0">
              <a:solidFill>
                <a:schemeClr val="tx1"/>
              </a:solidFill>
              <a:latin typeface="Calisto MT" panose="02040603050505030304" pitchFamily="18" charset="0"/>
            </a:rPr>
            <a:t>Atmospheric deposition and pollutants</a:t>
          </a:r>
        </a:p>
      </dgm:t>
    </dgm:pt>
    <dgm:pt modelId="{3482F2BF-83F7-468F-9EB4-6CCAD0316B3A}" type="parTrans" cxnId="{F2BA8327-63A1-4FD0-A789-AF960E69F665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D3B66F6C-20FC-4248-A303-2F558FB40E81}" type="sibTrans" cxnId="{F2BA8327-63A1-4FD0-A789-AF960E69F665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2418B8F4-B3F6-4B4E-A403-27EFB0ECEB21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Heavy metals (HMs)</a:t>
          </a:r>
        </a:p>
      </dgm:t>
    </dgm:pt>
    <dgm:pt modelId="{10D82F9F-DE74-4A88-B9E2-E6F02A2CF4C3}" type="parTrans" cxnId="{548B3A95-D138-42B0-B307-637C75B6882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BAD6CD23-C8DB-4E6D-A7C9-5B79A3C8094D}" type="sibTrans" cxnId="{548B3A95-D138-42B0-B307-637C75B6882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2F246409-5FFD-4A5F-B852-306DA0F97665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PAHs</a:t>
          </a:r>
          <a:endParaRPr lang="en-AU" sz="1600" b="1" noProof="0" dirty="0">
            <a:solidFill>
              <a:schemeClr val="tx1"/>
            </a:solidFill>
            <a:latin typeface="Calisto MT" panose="02040603050505030304" pitchFamily="18" charset="0"/>
          </a:endParaRPr>
        </a:p>
      </dgm:t>
    </dgm:pt>
    <dgm:pt modelId="{4F94D807-FB59-4A48-BDFC-BE2CB5D71D03}" type="parTrans" cxnId="{6A212A09-AC57-4ECD-82BC-340870B3F560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1D00FB8-6F33-4B3A-8C5B-E351867B2519}" type="sibTrans" cxnId="{6A212A09-AC57-4ECD-82BC-340870B3F560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3595EA77-B7D5-4064-87CC-CDA6A49314A3}">
      <dgm:prSet phldrT="[Text]"/>
      <dgm:spPr/>
      <dgm:t>
        <a:bodyPr/>
        <a:lstStyle/>
        <a:p>
          <a:r>
            <a:rPr lang="en-AU" sz="2000" b="1" noProof="0" dirty="0">
              <a:solidFill>
                <a:schemeClr val="tx1"/>
              </a:solidFill>
              <a:latin typeface="Calisto MT" panose="02040603050505030304" pitchFamily="18" charset="0"/>
            </a:rPr>
            <a:t>Processes of deposition </a:t>
          </a:r>
        </a:p>
      </dgm:t>
    </dgm:pt>
    <dgm:pt modelId="{A0071BF1-B4FE-4093-8671-75F40F4AEE3B}" type="parTrans" cxnId="{DC22A414-B77E-4568-A52E-148B9A29955A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6BB2A30-D6EE-415A-9D69-C415AA2E4000}" type="sibTrans" cxnId="{DC22A414-B77E-4568-A52E-148B9A29955A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B8BA46A3-BF8B-4788-8191-1C8C3E0D26CE}">
      <dgm:prSet phldrT="[Text]" custT="1"/>
      <dgm:spPr/>
      <dgm:t>
        <a:bodyPr/>
        <a:lstStyle/>
        <a:p>
          <a:r>
            <a:rPr lang="de-DE" sz="1800" b="1" dirty="0">
              <a:solidFill>
                <a:schemeClr val="tx1"/>
              </a:solidFill>
              <a:latin typeface="Calisto MT" panose="02040603050505030304" pitchFamily="18" charset="0"/>
            </a:rPr>
            <a:t>Dry </a:t>
          </a:r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deposition (DD)</a:t>
          </a:r>
        </a:p>
      </dgm:t>
    </dgm:pt>
    <dgm:pt modelId="{A01626B8-2344-43D2-8D1A-AFBF2D18E1A6}" type="parTrans" cxnId="{3AF32D3F-122C-497C-AC71-93DBD4925CA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C9BDCF59-5DD7-4ABB-BCD9-B617CDEF67F6}" type="sibTrans" cxnId="{3AF32D3F-122C-497C-AC71-93DBD4925CA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A1D4D311-BE18-4968-BE5A-BCB86EA787FE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Wet deposition (WD)</a:t>
          </a:r>
        </a:p>
      </dgm:t>
    </dgm:pt>
    <dgm:pt modelId="{AC612A8E-9E10-457B-BABE-EE1E858FFAB2}" type="parTrans" cxnId="{0EF35EE4-0666-4E6C-95C5-4EC82775EE3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2626DF9A-0405-4B6C-AABA-1F664EEB8FD9}" type="sibTrans" cxnId="{0EF35EE4-0666-4E6C-95C5-4EC82775EE3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4362C9F7-B482-4F04-A510-3ECE621E6275}">
      <dgm:prSet phldrT="[Text]"/>
      <dgm:spPr/>
      <dgm:t>
        <a:bodyPr/>
        <a:lstStyle/>
        <a:p>
          <a:endParaRPr lang="en-AU" sz="2000" b="1" noProof="0" dirty="0">
            <a:solidFill>
              <a:schemeClr val="tx1"/>
            </a:solidFill>
            <a:latin typeface="Calisto MT" panose="02040603050505030304" pitchFamily="18" charset="0"/>
          </a:endParaRPr>
        </a:p>
        <a:p>
          <a:r>
            <a:rPr lang="en-AU" sz="2000" b="1" noProof="0" dirty="0">
              <a:solidFill>
                <a:schemeClr val="tx1"/>
              </a:solidFill>
              <a:latin typeface="Calisto MT" panose="02040603050505030304" pitchFamily="18" charset="0"/>
            </a:rPr>
            <a:t>Sources of pollutants</a:t>
          </a:r>
        </a:p>
      </dgm:t>
    </dgm:pt>
    <dgm:pt modelId="{BEE5A4C0-A1A2-4B9A-AD83-C8FC425D06B3}" type="parTrans" cxnId="{57E3464B-1E55-4901-BBE7-3564ED7E7535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91C7C933-C445-490B-B391-74B0A7025309}" type="sibTrans" cxnId="{57E3464B-1E55-4901-BBE7-3564ED7E7535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BDE89736-D2AB-4352-A03F-7B4EB75B1AD7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Natural sources</a:t>
          </a:r>
        </a:p>
      </dgm:t>
    </dgm:pt>
    <dgm:pt modelId="{9BE64499-0447-42E8-86FB-28ECDFC4EF10}" type="parTrans" cxnId="{07B7B16D-40B2-43A9-B249-5FE7CB4A65C4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A166FAC4-1B13-4A3C-9E7B-3A699A1AFE9D}" type="sibTrans" cxnId="{07B7B16D-40B2-43A9-B249-5FE7CB4A65C4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4FDD17F-572E-4C16-ADC5-38950CF139FD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Bacteria </a:t>
          </a:r>
        </a:p>
      </dgm:t>
    </dgm:pt>
    <dgm:pt modelId="{81DBA7D1-274E-4E6E-8DC7-19265FAD1248}" type="parTrans" cxnId="{CD17771E-A8E0-4554-A485-F6724542C61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5AD1DAD5-2481-490E-A9B2-D67602E00E10}" type="sibTrans" cxnId="{CD17771E-A8E0-4554-A485-F6724542C61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7878BFE-49D2-428A-B517-EB66E899B8D8}">
      <dgm:prSet/>
      <dgm:spPr/>
      <dgm:t>
        <a:bodyPr/>
        <a:lstStyle/>
        <a:p>
          <a:endParaRPr lang="en-AU" sz="1900" b="1" noProof="0" dirty="0">
            <a:solidFill>
              <a:schemeClr val="tx1"/>
            </a:solidFill>
            <a:latin typeface="Calisto MT" panose="02040603050505030304" pitchFamily="18" charset="0"/>
          </a:endParaRPr>
        </a:p>
        <a:p>
          <a:r>
            <a:rPr lang="en-AU" sz="1900" b="1" noProof="0" dirty="0">
              <a:solidFill>
                <a:schemeClr val="tx1"/>
              </a:solidFill>
              <a:latin typeface="Calisto MT" panose="02040603050505030304" pitchFamily="18" charset="0"/>
            </a:rPr>
            <a:t>Impacts of heavy metals </a:t>
          </a:r>
        </a:p>
      </dgm:t>
    </dgm:pt>
    <dgm:pt modelId="{72F5A7D4-869B-4D9C-9A8D-BE5F3E930B01}" type="parTrans" cxnId="{C0C23931-AA5A-4F78-8B0F-F6CA76CE15F7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556CBDCB-EC14-483C-90AD-41CBFA2E9C34}" type="sibTrans" cxnId="{C0C23931-AA5A-4F78-8B0F-F6CA76CE15F7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0A0A7D9-30BC-4A8E-B7FA-7EF4FF1A4055}">
      <dgm:prSet/>
      <dgm:spPr>
        <a:solidFill>
          <a:srgbClr val="92D050"/>
        </a:solidFill>
      </dgm:spPr>
      <dgm:t>
        <a:bodyPr/>
        <a:lstStyle/>
        <a:p>
          <a:r>
            <a:rPr lang="en-AU" b="1" noProof="0" dirty="0">
              <a:solidFill>
                <a:schemeClr val="tx1"/>
              </a:solidFill>
              <a:latin typeface="Calisto MT" panose="02040603050505030304" pitchFamily="18" charset="0"/>
            </a:rPr>
            <a:t>Limited research</a:t>
          </a:r>
        </a:p>
      </dgm:t>
    </dgm:pt>
    <dgm:pt modelId="{B9E7141A-0F1C-4F5A-9812-71CBCAA2271F}" type="parTrans" cxnId="{52555EE5-1DBC-4C01-B067-298985822090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F76A694F-9B94-4DD5-92A2-855411CFD1B2}" type="sibTrans" cxnId="{52555EE5-1DBC-4C01-B067-298985822090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A5F623CE-1DD2-453C-8C52-8FFCEA8D81DC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AU" sz="1900" b="1" noProof="0" dirty="0">
              <a:solidFill>
                <a:schemeClr val="tx1"/>
              </a:solidFill>
              <a:latin typeface="Calisto MT" panose="02040603050505030304" pitchFamily="18" charset="0"/>
            </a:rPr>
            <a:t>Study objective</a:t>
          </a:r>
        </a:p>
      </dgm:t>
    </dgm:pt>
    <dgm:pt modelId="{EE2EDB85-C3A5-4C2B-BAFF-9375525F27C7}" type="parTrans" cxnId="{3A860967-0C1A-4984-810A-C1B4D5A512B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B8CF04B3-6651-4139-A268-51E31C5ED7C5}" type="sibTrans" cxnId="{3A860967-0C1A-4984-810A-C1B4D5A512B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41F1869F-B327-4280-82CF-EA53EC5F62D9}">
      <dgm:prSet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Non-biodegradable</a:t>
          </a:r>
        </a:p>
      </dgm:t>
    </dgm:pt>
    <dgm:pt modelId="{91962D8B-E657-41EF-BE46-10112F2E765B}" type="parTrans" cxnId="{921B498B-0990-47C6-A45C-64907A589FE3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30BC6AB1-3D06-4D19-833E-E29230A09133}" type="sibTrans" cxnId="{921B498B-0990-47C6-A45C-64907A589FE3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9EEB25E6-EDDA-4663-B9D2-B29AEE8DA32C}">
      <dgm:prSet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mobile</a:t>
          </a:r>
        </a:p>
      </dgm:t>
    </dgm:pt>
    <dgm:pt modelId="{65002745-B9DB-405F-8C29-E6B1041B53E1}" type="parTrans" cxnId="{C707361C-EC85-46A3-A891-DD19D5F93E5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D4D875B1-3D68-4EAA-8303-C4F31D0A4801}" type="sibTrans" cxnId="{C707361C-EC85-46A3-A891-DD19D5F93E5D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624ED5D9-A8A7-4C98-81BA-542A59852E31}">
      <dgm:prSet phldrT="[Text]" custT="1"/>
      <dgm:spPr/>
      <dgm:t>
        <a:bodyPr/>
        <a:lstStyle/>
        <a:p>
          <a:r>
            <a:rPr lang="en-AU" sz="1800" b="1" noProof="0" dirty="0">
              <a:solidFill>
                <a:schemeClr val="tx1"/>
              </a:solidFill>
              <a:latin typeface="Calisto MT" panose="02040603050505030304" pitchFamily="18" charset="0"/>
            </a:rPr>
            <a:t>Anthropogenic activities</a:t>
          </a:r>
        </a:p>
      </dgm:t>
    </dgm:pt>
    <dgm:pt modelId="{9C34505E-78F8-4CAA-8EAC-29DE096CB848}" type="parTrans" cxnId="{28FE9A48-CBD1-42F1-8F68-31444D125FC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ED658C5-E3B5-4745-8C56-7014B0F7A1DC}" type="sibTrans" cxnId="{28FE9A48-CBD1-42F1-8F68-31444D125FCF}">
      <dgm:prSet/>
      <dgm:spPr/>
      <dgm:t>
        <a:bodyPr/>
        <a:lstStyle/>
        <a:p>
          <a:endParaRPr lang="de-DE">
            <a:latin typeface="Calisto MT" panose="02040603050505030304" pitchFamily="18" charset="0"/>
          </a:endParaRPr>
        </a:p>
      </dgm:t>
    </dgm:pt>
    <dgm:pt modelId="{711DA3B8-64F7-4040-9F11-7260744609D0}" type="pres">
      <dgm:prSet presAssocID="{D9BB6AC7-0399-4CE6-BD05-B0E49BCCE045}" presName="Name0" presStyleCnt="0">
        <dgm:presLayoutVars>
          <dgm:dir/>
          <dgm:resizeHandles val="exact"/>
        </dgm:presLayoutVars>
      </dgm:prSet>
      <dgm:spPr/>
    </dgm:pt>
    <dgm:pt modelId="{36833E01-D784-4FF3-814C-9B49804E82B3}" type="pres">
      <dgm:prSet presAssocID="{74390268-A914-4685-B874-215364C9D255}" presName="node" presStyleLbl="node1" presStyleIdx="0" presStyleCnt="6" custScaleX="113520" custScaleY="66570" custLinFactX="-81154" custLinFactNeighborX="-100000" custLinFactNeighborY="0">
        <dgm:presLayoutVars>
          <dgm:bulletEnabled val="1"/>
        </dgm:presLayoutVars>
      </dgm:prSet>
      <dgm:spPr/>
    </dgm:pt>
    <dgm:pt modelId="{A5FE0116-298D-497D-BE55-CEE1351B2B55}" type="pres">
      <dgm:prSet presAssocID="{D3B66F6C-20FC-4248-A303-2F558FB40E81}" presName="sibTrans" presStyleCnt="0"/>
      <dgm:spPr/>
    </dgm:pt>
    <dgm:pt modelId="{E4D34104-DC68-4CCF-90BB-2E029B1287C0}" type="pres">
      <dgm:prSet presAssocID="{3595EA77-B7D5-4064-87CC-CDA6A49314A3}" presName="node" presStyleLbl="node1" presStyleIdx="1" presStyleCnt="6" custScaleY="63847">
        <dgm:presLayoutVars>
          <dgm:bulletEnabled val="1"/>
        </dgm:presLayoutVars>
      </dgm:prSet>
      <dgm:spPr/>
    </dgm:pt>
    <dgm:pt modelId="{E719876B-1CBF-4C97-849E-90347FBFE918}" type="pres">
      <dgm:prSet presAssocID="{76BB2A30-D6EE-415A-9D69-C415AA2E4000}" presName="sibTrans" presStyleCnt="0"/>
      <dgm:spPr/>
    </dgm:pt>
    <dgm:pt modelId="{A8FFA1AD-C119-4BBA-B10A-B405DF48EF21}" type="pres">
      <dgm:prSet presAssocID="{4362C9F7-B482-4F04-A510-3ECE621E6275}" presName="node" presStyleLbl="node1" presStyleIdx="2" presStyleCnt="6" custScaleX="116751" custScaleY="68049">
        <dgm:presLayoutVars>
          <dgm:bulletEnabled val="1"/>
        </dgm:presLayoutVars>
      </dgm:prSet>
      <dgm:spPr/>
    </dgm:pt>
    <dgm:pt modelId="{BE3651D7-EC1E-4CE8-8E07-AC45A140454E}" type="pres">
      <dgm:prSet presAssocID="{91C7C933-C445-490B-B391-74B0A7025309}" presName="sibTrans" presStyleCnt="0"/>
      <dgm:spPr/>
    </dgm:pt>
    <dgm:pt modelId="{3086E8D6-1E03-475A-B44E-A03F26CDB004}" type="pres">
      <dgm:prSet presAssocID="{77878BFE-49D2-428A-B517-EB66E899B8D8}" presName="node" presStyleLbl="node1" presStyleIdx="3" presStyleCnt="6" custScaleX="116691" custScaleY="64893">
        <dgm:presLayoutVars>
          <dgm:bulletEnabled val="1"/>
        </dgm:presLayoutVars>
      </dgm:prSet>
      <dgm:spPr/>
    </dgm:pt>
    <dgm:pt modelId="{D9D7446A-1989-4331-9E36-A07320430821}" type="pres">
      <dgm:prSet presAssocID="{556CBDCB-EC14-483C-90AD-41CBFA2E9C34}" presName="sibTrans" presStyleCnt="0"/>
      <dgm:spPr/>
    </dgm:pt>
    <dgm:pt modelId="{5642D517-5382-4DEA-BFB4-FC7AEE9D48CC}" type="pres">
      <dgm:prSet presAssocID="{70A0A7D9-30BC-4A8E-B7FA-7EF4FF1A4055}" presName="node" presStyleLbl="node1" presStyleIdx="4" presStyleCnt="6" custScaleY="46646">
        <dgm:presLayoutVars>
          <dgm:bulletEnabled val="1"/>
        </dgm:presLayoutVars>
      </dgm:prSet>
      <dgm:spPr/>
    </dgm:pt>
    <dgm:pt modelId="{D50EE12F-9A05-4380-ABD7-7964479C57BD}" type="pres">
      <dgm:prSet presAssocID="{F76A694F-9B94-4DD5-92A2-855411CFD1B2}" presName="sibTrans" presStyleCnt="0"/>
      <dgm:spPr/>
    </dgm:pt>
    <dgm:pt modelId="{3F55D6FE-F75A-45DA-B2D2-16806F0912B9}" type="pres">
      <dgm:prSet presAssocID="{A5F623CE-1DD2-453C-8C52-8FFCEA8D81DC}" presName="node" presStyleLbl="node1" presStyleIdx="5" presStyleCnt="6" custScaleY="47607">
        <dgm:presLayoutVars>
          <dgm:bulletEnabled val="1"/>
        </dgm:presLayoutVars>
      </dgm:prSet>
      <dgm:spPr/>
    </dgm:pt>
  </dgm:ptLst>
  <dgm:cxnLst>
    <dgm:cxn modelId="{6A212A09-AC57-4ECD-82BC-340870B3F560}" srcId="{74390268-A914-4685-B874-215364C9D255}" destId="{2F246409-5FFD-4A5F-B852-306DA0F97665}" srcOrd="2" destOrd="0" parTransId="{4F94D807-FB59-4A48-BDFC-BE2CB5D71D03}" sibTransId="{71D00FB8-6F33-4B3A-8C5B-E351867B2519}"/>
    <dgm:cxn modelId="{DC22A414-B77E-4568-A52E-148B9A29955A}" srcId="{D9BB6AC7-0399-4CE6-BD05-B0E49BCCE045}" destId="{3595EA77-B7D5-4064-87CC-CDA6A49314A3}" srcOrd="1" destOrd="0" parTransId="{A0071BF1-B4FE-4093-8671-75F40F4AEE3B}" sibTransId="{76BB2A30-D6EE-415A-9D69-C415AA2E4000}"/>
    <dgm:cxn modelId="{C707361C-EC85-46A3-A891-DD19D5F93E5D}" srcId="{77878BFE-49D2-428A-B517-EB66E899B8D8}" destId="{9EEB25E6-EDDA-4663-B9D2-B29AEE8DA32C}" srcOrd="1" destOrd="0" parTransId="{65002745-B9DB-405F-8C29-E6B1041B53E1}" sibTransId="{D4D875B1-3D68-4EAA-8303-C4F31D0A4801}"/>
    <dgm:cxn modelId="{4F043C1C-280B-4C94-A0EB-F9D1340B438E}" type="presOf" srcId="{4362C9F7-B482-4F04-A510-3ECE621E6275}" destId="{A8FFA1AD-C119-4BBA-B10A-B405DF48EF21}" srcOrd="0" destOrd="0" presId="urn:microsoft.com/office/officeart/2005/8/layout/hList6"/>
    <dgm:cxn modelId="{1E2DE81D-DB0B-4452-84BA-4041BB84D1DC}" type="presOf" srcId="{70A0A7D9-30BC-4A8E-B7FA-7EF4FF1A4055}" destId="{5642D517-5382-4DEA-BFB4-FC7AEE9D48CC}" srcOrd="0" destOrd="0" presId="urn:microsoft.com/office/officeart/2005/8/layout/hList6"/>
    <dgm:cxn modelId="{CD17771E-A8E0-4554-A485-F6724542C61F}" srcId="{74390268-A914-4685-B874-215364C9D255}" destId="{74FDD17F-572E-4C16-ADC5-38950CF139FD}" srcOrd="1" destOrd="0" parTransId="{81DBA7D1-274E-4E6E-8DC7-19265FAD1248}" sibTransId="{5AD1DAD5-2481-490E-A9B2-D67602E00E10}"/>
    <dgm:cxn modelId="{F2BA8327-63A1-4FD0-A789-AF960E69F665}" srcId="{D9BB6AC7-0399-4CE6-BD05-B0E49BCCE045}" destId="{74390268-A914-4685-B874-215364C9D255}" srcOrd="0" destOrd="0" parTransId="{3482F2BF-83F7-468F-9EB4-6CCAD0316B3A}" sibTransId="{D3B66F6C-20FC-4248-A303-2F558FB40E81}"/>
    <dgm:cxn modelId="{C0C23931-AA5A-4F78-8B0F-F6CA76CE15F7}" srcId="{D9BB6AC7-0399-4CE6-BD05-B0E49BCCE045}" destId="{77878BFE-49D2-428A-B517-EB66E899B8D8}" srcOrd="3" destOrd="0" parTransId="{72F5A7D4-869B-4D9C-9A8D-BE5F3E930B01}" sibTransId="{556CBDCB-EC14-483C-90AD-41CBFA2E9C34}"/>
    <dgm:cxn modelId="{3AF32D3F-122C-497C-AC71-93DBD4925CAF}" srcId="{3595EA77-B7D5-4064-87CC-CDA6A49314A3}" destId="{B8BA46A3-BF8B-4788-8191-1C8C3E0D26CE}" srcOrd="0" destOrd="0" parTransId="{A01626B8-2344-43D2-8D1A-AFBF2D18E1A6}" sibTransId="{C9BDCF59-5DD7-4ABB-BCD9-B617CDEF67F6}"/>
    <dgm:cxn modelId="{B107575F-F531-4089-A6DD-6B7735418B38}" type="presOf" srcId="{3595EA77-B7D5-4064-87CC-CDA6A49314A3}" destId="{E4D34104-DC68-4CCF-90BB-2E029B1287C0}" srcOrd="0" destOrd="0" presId="urn:microsoft.com/office/officeart/2005/8/layout/hList6"/>
    <dgm:cxn modelId="{3A860967-0C1A-4984-810A-C1B4D5A512BD}" srcId="{D9BB6AC7-0399-4CE6-BD05-B0E49BCCE045}" destId="{A5F623CE-1DD2-453C-8C52-8FFCEA8D81DC}" srcOrd="5" destOrd="0" parTransId="{EE2EDB85-C3A5-4C2B-BAFF-9375525F27C7}" sibTransId="{B8CF04B3-6651-4139-A268-51E31C5ED7C5}"/>
    <dgm:cxn modelId="{28FE9A48-CBD1-42F1-8F68-31444D125FCF}" srcId="{4362C9F7-B482-4F04-A510-3ECE621E6275}" destId="{624ED5D9-A8A7-4C98-81BA-542A59852E31}" srcOrd="1" destOrd="0" parTransId="{9C34505E-78F8-4CAA-8EAC-29DE096CB848}" sibTransId="{7ED658C5-E3B5-4745-8C56-7014B0F7A1DC}"/>
    <dgm:cxn modelId="{57E3464B-1E55-4901-BBE7-3564ED7E7535}" srcId="{D9BB6AC7-0399-4CE6-BD05-B0E49BCCE045}" destId="{4362C9F7-B482-4F04-A510-3ECE621E6275}" srcOrd="2" destOrd="0" parTransId="{BEE5A4C0-A1A2-4B9A-AD83-C8FC425D06B3}" sibTransId="{91C7C933-C445-490B-B391-74B0A7025309}"/>
    <dgm:cxn modelId="{07B7B16D-40B2-43A9-B249-5FE7CB4A65C4}" srcId="{4362C9F7-B482-4F04-A510-3ECE621E6275}" destId="{BDE89736-D2AB-4352-A03F-7B4EB75B1AD7}" srcOrd="0" destOrd="0" parTransId="{9BE64499-0447-42E8-86FB-28ECDFC4EF10}" sibTransId="{A166FAC4-1B13-4A3C-9E7B-3A699A1AFE9D}"/>
    <dgm:cxn modelId="{E399D351-6F64-4EEB-98EB-8A26344B3ACE}" type="presOf" srcId="{74390268-A914-4685-B874-215364C9D255}" destId="{36833E01-D784-4FF3-814C-9B49804E82B3}" srcOrd="0" destOrd="0" presId="urn:microsoft.com/office/officeart/2005/8/layout/hList6"/>
    <dgm:cxn modelId="{30F60554-675D-4ADD-A8D3-7E045F4D8AAD}" type="presOf" srcId="{77878BFE-49D2-428A-B517-EB66E899B8D8}" destId="{3086E8D6-1E03-475A-B44E-A03F26CDB004}" srcOrd="0" destOrd="0" presId="urn:microsoft.com/office/officeart/2005/8/layout/hList6"/>
    <dgm:cxn modelId="{ACA36E79-35AD-489E-97D3-83D45983914F}" type="presOf" srcId="{B8BA46A3-BF8B-4788-8191-1C8C3E0D26CE}" destId="{E4D34104-DC68-4CCF-90BB-2E029B1287C0}" srcOrd="0" destOrd="1" presId="urn:microsoft.com/office/officeart/2005/8/layout/hList6"/>
    <dgm:cxn modelId="{F8347182-9B41-4CCF-AB99-5330E3276F4B}" type="presOf" srcId="{A5F623CE-1DD2-453C-8C52-8FFCEA8D81DC}" destId="{3F55D6FE-F75A-45DA-B2D2-16806F0912B9}" srcOrd="0" destOrd="0" presId="urn:microsoft.com/office/officeart/2005/8/layout/hList6"/>
    <dgm:cxn modelId="{921B498B-0990-47C6-A45C-64907A589FE3}" srcId="{77878BFE-49D2-428A-B517-EB66E899B8D8}" destId="{41F1869F-B327-4280-82CF-EA53EC5F62D9}" srcOrd="0" destOrd="0" parTransId="{91962D8B-E657-41EF-BE46-10112F2E765B}" sibTransId="{30BC6AB1-3D06-4D19-833E-E29230A09133}"/>
    <dgm:cxn modelId="{BE4C5F8E-2B88-4C7D-A9FC-04E06EB31C00}" type="presOf" srcId="{A1D4D311-BE18-4968-BE5A-BCB86EA787FE}" destId="{E4D34104-DC68-4CCF-90BB-2E029B1287C0}" srcOrd="0" destOrd="2" presId="urn:microsoft.com/office/officeart/2005/8/layout/hList6"/>
    <dgm:cxn modelId="{548B3A95-D138-42B0-B307-637C75B6882D}" srcId="{74390268-A914-4685-B874-215364C9D255}" destId="{2418B8F4-B3F6-4B4E-A403-27EFB0ECEB21}" srcOrd="0" destOrd="0" parTransId="{10D82F9F-DE74-4A88-B9E2-E6F02A2CF4C3}" sibTransId="{BAD6CD23-C8DB-4E6D-A7C9-5B79A3C8094D}"/>
    <dgm:cxn modelId="{4B4065A2-B2DC-465A-8861-EC98C1C3ED03}" type="presOf" srcId="{624ED5D9-A8A7-4C98-81BA-542A59852E31}" destId="{A8FFA1AD-C119-4BBA-B10A-B405DF48EF21}" srcOrd="0" destOrd="2" presId="urn:microsoft.com/office/officeart/2005/8/layout/hList6"/>
    <dgm:cxn modelId="{07DAE4A4-B538-4763-8817-F20FD9A6653F}" type="presOf" srcId="{D9BB6AC7-0399-4CE6-BD05-B0E49BCCE045}" destId="{711DA3B8-64F7-4040-9F11-7260744609D0}" srcOrd="0" destOrd="0" presId="urn:microsoft.com/office/officeart/2005/8/layout/hList6"/>
    <dgm:cxn modelId="{F1951DA6-0A1F-48BB-A972-31CAE59C066C}" type="presOf" srcId="{2F246409-5FFD-4A5F-B852-306DA0F97665}" destId="{36833E01-D784-4FF3-814C-9B49804E82B3}" srcOrd="0" destOrd="3" presId="urn:microsoft.com/office/officeart/2005/8/layout/hList6"/>
    <dgm:cxn modelId="{88CF08B4-CF16-47C3-861E-430F5CF4F734}" type="presOf" srcId="{2418B8F4-B3F6-4B4E-A403-27EFB0ECEB21}" destId="{36833E01-D784-4FF3-814C-9B49804E82B3}" srcOrd="0" destOrd="1" presId="urn:microsoft.com/office/officeart/2005/8/layout/hList6"/>
    <dgm:cxn modelId="{7730E6DB-69E2-42D4-B4D7-82B8ED5D48E5}" type="presOf" srcId="{BDE89736-D2AB-4352-A03F-7B4EB75B1AD7}" destId="{A8FFA1AD-C119-4BBA-B10A-B405DF48EF21}" srcOrd="0" destOrd="1" presId="urn:microsoft.com/office/officeart/2005/8/layout/hList6"/>
    <dgm:cxn modelId="{0EF35EE4-0666-4E6C-95C5-4EC82775EE3F}" srcId="{3595EA77-B7D5-4064-87CC-CDA6A49314A3}" destId="{A1D4D311-BE18-4968-BE5A-BCB86EA787FE}" srcOrd="1" destOrd="0" parTransId="{AC612A8E-9E10-457B-BABE-EE1E858FFAB2}" sibTransId="{2626DF9A-0405-4B6C-AABA-1F664EEB8FD9}"/>
    <dgm:cxn modelId="{52555EE5-1DBC-4C01-B067-298985822090}" srcId="{D9BB6AC7-0399-4CE6-BD05-B0E49BCCE045}" destId="{70A0A7D9-30BC-4A8E-B7FA-7EF4FF1A4055}" srcOrd="4" destOrd="0" parTransId="{B9E7141A-0F1C-4F5A-9812-71CBCAA2271F}" sibTransId="{F76A694F-9B94-4DD5-92A2-855411CFD1B2}"/>
    <dgm:cxn modelId="{2F94E7E7-DFAB-49BB-8396-BAA206F38A5E}" type="presOf" srcId="{41F1869F-B327-4280-82CF-EA53EC5F62D9}" destId="{3086E8D6-1E03-475A-B44E-A03F26CDB004}" srcOrd="0" destOrd="1" presId="urn:microsoft.com/office/officeart/2005/8/layout/hList6"/>
    <dgm:cxn modelId="{3189C5F0-D502-4C56-8BB8-B2A76C38FEDC}" type="presOf" srcId="{9EEB25E6-EDDA-4663-B9D2-B29AEE8DA32C}" destId="{3086E8D6-1E03-475A-B44E-A03F26CDB004}" srcOrd="0" destOrd="2" presId="urn:microsoft.com/office/officeart/2005/8/layout/hList6"/>
    <dgm:cxn modelId="{6176A0FD-F94E-4961-9414-26FD0E089BE6}" type="presOf" srcId="{74FDD17F-572E-4C16-ADC5-38950CF139FD}" destId="{36833E01-D784-4FF3-814C-9B49804E82B3}" srcOrd="0" destOrd="2" presId="urn:microsoft.com/office/officeart/2005/8/layout/hList6"/>
    <dgm:cxn modelId="{5C6FCF6F-0AAF-4D78-9C59-1F468B291D1C}" type="presParOf" srcId="{711DA3B8-64F7-4040-9F11-7260744609D0}" destId="{36833E01-D784-4FF3-814C-9B49804E82B3}" srcOrd="0" destOrd="0" presId="urn:microsoft.com/office/officeart/2005/8/layout/hList6"/>
    <dgm:cxn modelId="{8A461474-E469-4359-ABFE-55C28BE446E5}" type="presParOf" srcId="{711DA3B8-64F7-4040-9F11-7260744609D0}" destId="{A5FE0116-298D-497D-BE55-CEE1351B2B55}" srcOrd="1" destOrd="0" presId="urn:microsoft.com/office/officeart/2005/8/layout/hList6"/>
    <dgm:cxn modelId="{E79ACF78-E61C-4406-AF98-0F286DD6F340}" type="presParOf" srcId="{711DA3B8-64F7-4040-9F11-7260744609D0}" destId="{E4D34104-DC68-4CCF-90BB-2E029B1287C0}" srcOrd="2" destOrd="0" presId="urn:microsoft.com/office/officeart/2005/8/layout/hList6"/>
    <dgm:cxn modelId="{B798885C-E601-474F-96C7-23F843C867BA}" type="presParOf" srcId="{711DA3B8-64F7-4040-9F11-7260744609D0}" destId="{E719876B-1CBF-4C97-849E-90347FBFE918}" srcOrd="3" destOrd="0" presId="urn:microsoft.com/office/officeart/2005/8/layout/hList6"/>
    <dgm:cxn modelId="{00A6D275-EC15-4B4F-85A3-C5DDFE1C9768}" type="presParOf" srcId="{711DA3B8-64F7-4040-9F11-7260744609D0}" destId="{A8FFA1AD-C119-4BBA-B10A-B405DF48EF21}" srcOrd="4" destOrd="0" presId="urn:microsoft.com/office/officeart/2005/8/layout/hList6"/>
    <dgm:cxn modelId="{B5AB49F4-DC36-4909-82F1-328B309F3210}" type="presParOf" srcId="{711DA3B8-64F7-4040-9F11-7260744609D0}" destId="{BE3651D7-EC1E-4CE8-8E07-AC45A140454E}" srcOrd="5" destOrd="0" presId="urn:microsoft.com/office/officeart/2005/8/layout/hList6"/>
    <dgm:cxn modelId="{3A9AE86E-2A83-49BC-9589-8E7BD0FB8925}" type="presParOf" srcId="{711DA3B8-64F7-4040-9F11-7260744609D0}" destId="{3086E8D6-1E03-475A-B44E-A03F26CDB004}" srcOrd="6" destOrd="0" presId="urn:microsoft.com/office/officeart/2005/8/layout/hList6"/>
    <dgm:cxn modelId="{337F5DAE-A368-41A3-8B40-E3333E446151}" type="presParOf" srcId="{711DA3B8-64F7-4040-9F11-7260744609D0}" destId="{D9D7446A-1989-4331-9E36-A07320430821}" srcOrd="7" destOrd="0" presId="urn:microsoft.com/office/officeart/2005/8/layout/hList6"/>
    <dgm:cxn modelId="{4558065F-500E-48DE-BC13-1F0797584632}" type="presParOf" srcId="{711DA3B8-64F7-4040-9F11-7260744609D0}" destId="{5642D517-5382-4DEA-BFB4-FC7AEE9D48CC}" srcOrd="8" destOrd="0" presId="urn:microsoft.com/office/officeart/2005/8/layout/hList6"/>
    <dgm:cxn modelId="{EE7548DB-FFC9-4DC0-8BD1-5D28D2F57990}" type="presParOf" srcId="{711DA3B8-64F7-4040-9F11-7260744609D0}" destId="{D50EE12F-9A05-4380-ABD7-7964479C57BD}" srcOrd="9" destOrd="0" presId="urn:microsoft.com/office/officeart/2005/8/layout/hList6"/>
    <dgm:cxn modelId="{8BA45D95-500F-4E3F-8E7E-5FE6919BF988}" type="presParOf" srcId="{711DA3B8-64F7-4040-9F11-7260744609D0}" destId="{3F55D6FE-F75A-45DA-B2D2-16806F0912B9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33E01-D784-4FF3-814C-9B49804E82B3}">
      <dsp:nvSpPr>
        <dsp:cNvPr id="0" name=""/>
        <dsp:cNvSpPr/>
      </dsp:nvSpPr>
      <dsp:spPr>
        <a:xfrm rot="16200000">
          <a:off x="-930248" y="1881402"/>
          <a:ext cx="3788112" cy="1927614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Atmospheric deposition and pollutants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Heavy metals (HMs)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Bacteria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PAHs</a:t>
          </a:r>
          <a:endParaRPr lang="en-AU" sz="1600" b="1" kern="1200" noProof="0" dirty="0">
            <a:solidFill>
              <a:schemeClr val="tx1"/>
            </a:solidFill>
            <a:latin typeface="Calisto MT" panose="02040603050505030304" pitchFamily="18" charset="0"/>
          </a:endParaRPr>
        </a:p>
      </dsp:txBody>
      <dsp:txXfrm rot="5400000">
        <a:off x="1" y="1708775"/>
        <a:ext cx="1927614" cy="2272868"/>
      </dsp:txXfrm>
    </dsp:sp>
    <dsp:sp modelId="{E4D34104-DC68-4CCF-90BB-2E029B1287C0}">
      <dsp:nvSpPr>
        <dsp:cNvPr id="0" name=""/>
        <dsp:cNvSpPr/>
      </dsp:nvSpPr>
      <dsp:spPr>
        <a:xfrm rot="16200000">
          <a:off x="1091548" y="1996190"/>
          <a:ext cx="3633162" cy="1698039"/>
        </a:xfrm>
        <a:prstGeom prst="flowChartManualOperation">
          <a:avLst/>
        </a:prstGeom>
        <a:solidFill>
          <a:schemeClr val="accent2">
            <a:hueOff val="1288723"/>
            <a:satOff val="-3699"/>
            <a:lumOff val="-5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Processes of deposition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b="1" kern="1200" dirty="0">
              <a:solidFill>
                <a:schemeClr val="tx1"/>
              </a:solidFill>
              <a:latin typeface="Calisto MT" panose="02040603050505030304" pitchFamily="18" charset="0"/>
            </a:rPr>
            <a:t>Dry </a:t>
          </a: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deposition (DD)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Wet deposition (WD)</a:t>
          </a:r>
        </a:p>
      </dsp:txBody>
      <dsp:txXfrm rot="5400000">
        <a:off x="2059109" y="1755261"/>
        <a:ext cx="1698039" cy="2179898"/>
      </dsp:txXfrm>
    </dsp:sp>
    <dsp:sp modelId="{A8FFA1AD-C119-4BBA-B10A-B405DF48EF21}">
      <dsp:nvSpPr>
        <dsp:cNvPr id="0" name=""/>
        <dsp:cNvSpPr/>
      </dsp:nvSpPr>
      <dsp:spPr>
        <a:xfrm rot="16200000">
          <a:off x="2939605" y="1853970"/>
          <a:ext cx="3872273" cy="1982478"/>
        </a:xfrm>
        <a:prstGeom prst="flowChartManualOperation">
          <a:avLst/>
        </a:prstGeom>
        <a:solidFill>
          <a:schemeClr val="accent2">
            <a:hueOff val="2577445"/>
            <a:satOff val="-7397"/>
            <a:lumOff val="-1184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2000" b="1" kern="1200" noProof="0" dirty="0">
            <a:solidFill>
              <a:schemeClr val="tx1"/>
            </a:solidFill>
            <a:latin typeface="Calisto MT" panose="02040603050505030304" pitchFamily="18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Sources of pollutants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Natural sources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Anthropogenic activities</a:t>
          </a:r>
        </a:p>
      </dsp:txBody>
      <dsp:txXfrm rot="5400000">
        <a:off x="3884502" y="1683528"/>
        <a:ext cx="1982478" cy="2323363"/>
      </dsp:txXfrm>
    </dsp:sp>
    <dsp:sp modelId="{3086E8D6-1E03-475A-B44E-A03F26CDB004}">
      <dsp:nvSpPr>
        <dsp:cNvPr id="0" name=""/>
        <dsp:cNvSpPr/>
      </dsp:nvSpPr>
      <dsp:spPr>
        <a:xfrm rot="16200000">
          <a:off x="5138722" y="1854480"/>
          <a:ext cx="3692684" cy="1981459"/>
        </a:xfrm>
        <a:prstGeom prst="flowChartManualOperation">
          <a:avLst/>
        </a:prstGeom>
        <a:solidFill>
          <a:schemeClr val="accent2">
            <a:hueOff val="3866169"/>
            <a:satOff val="-11096"/>
            <a:lumOff val="-17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900" b="1" kern="1200" noProof="0" dirty="0">
            <a:solidFill>
              <a:schemeClr val="tx1"/>
            </a:solidFill>
            <a:latin typeface="Calisto MT" panose="02040603050505030304" pitchFamily="18" charset="0"/>
          </a:endParaRP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9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Impacts of heavy metals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Non-biodegradable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AU" sz="18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mobile</a:t>
          </a:r>
        </a:p>
      </dsp:txBody>
      <dsp:txXfrm rot="5400000">
        <a:off x="5994334" y="1737405"/>
        <a:ext cx="1981459" cy="2215610"/>
      </dsp:txXfrm>
    </dsp:sp>
    <dsp:sp modelId="{5642D517-5382-4DEA-BFB4-FC7AEE9D48CC}">
      <dsp:nvSpPr>
        <dsp:cNvPr id="0" name=""/>
        <dsp:cNvSpPr/>
      </dsp:nvSpPr>
      <dsp:spPr>
        <a:xfrm rot="16200000">
          <a:off x="7624990" y="1996190"/>
          <a:ext cx="2654353" cy="1698039"/>
        </a:xfrm>
        <a:prstGeom prst="flowChartManualOperation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276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7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Limited research</a:t>
          </a:r>
        </a:p>
      </dsp:txBody>
      <dsp:txXfrm rot="5400000">
        <a:off x="8103147" y="2048904"/>
        <a:ext cx="1698039" cy="1592611"/>
      </dsp:txXfrm>
    </dsp:sp>
    <dsp:sp modelId="{3F55D6FE-F75A-45DA-B2D2-16806F0912B9}">
      <dsp:nvSpPr>
        <dsp:cNvPr id="0" name=""/>
        <dsp:cNvSpPr/>
      </dsp:nvSpPr>
      <dsp:spPr>
        <a:xfrm rot="16200000">
          <a:off x="9423041" y="1996190"/>
          <a:ext cx="2709038" cy="1698039"/>
        </a:xfrm>
        <a:prstGeom prst="flowChartManualOperation">
          <a:avLst/>
        </a:prstGeom>
        <a:solidFill>
          <a:schemeClr val="accent6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0" rIns="171276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700" b="1" kern="1200" noProof="0" dirty="0">
              <a:solidFill>
                <a:schemeClr val="tx1"/>
              </a:solidFill>
              <a:latin typeface="Calisto MT" panose="02040603050505030304" pitchFamily="18" charset="0"/>
            </a:rPr>
            <a:t>Study objective</a:t>
          </a:r>
        </a:p>
      </dsp:txBody>
      <dsp:txXfrm rot="5400000">
        <a:off x="9928541" y="2032498"/>
        <a:ext cx="1698039" cy="1625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15E69C5-6A8F-C692-A2C6-C738BD614A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99188BD-FE38-2695-2253-904F527667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8522A-977D-4D46-9283-C682C10791E0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A20043-95E3-1C3A-462F-156758F7F3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F2E3A0-F8EC-116D-956E-FA8909BEBE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E7DF2-094C-4F89-87D5-90A147E5E4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931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FB0F3-A1D7-4E9C-9497-3700A837545C}" type="datetimeFigureOut">
              <a:rPr lang="de-DE" smtClean="0"/>
              <a:t>15.01.2025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2D301-BEDF-4056-8704-9A2B2904E0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57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C2D301-BEDF-4056-8704-9A2B2904E0D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796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F8D416-5489-F78E-4B90-590658470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BFD03C-4AA6-B049-2DC4-CCE7598316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CBF18-FDEC-A9DD-DF45-A4E10F51D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18D3-F670-4248-805E-68A45870CA82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97A1D8-CB27-D32C-2473-A83729983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C2D013-EF23-CB38-D2A1-6C68FA43E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04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2C7356-6D80-3323-3D7A-BA7956CEB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FAC7D47-7920-FC94-8A51-EDD2059757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4D1AA2-F093-5FF2-94BF-226EF9376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20ECC-B164-4B0B-9416-4ED635653DBD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700689-214D-28F7-F61C-698D1BE1E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E6665D-38B3-B7AA-8D8E-1BBA62B7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33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1EE9A56-4B3C-2415-1DA6-F54CEBD2D2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C98DA08-DE05-CA56-7EAB-FBCF7A8E54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73876D-BF94-8EED-DB39-CFF56835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EAED-C25B-4148-A8A4-6A94A2390127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BCFBDB-9CA1-91DB-23CC-A2709C792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4E15B9-959C-9F6F-2A7E-667A76E7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680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EFCDB4-3858-C5AA-E010-277097E2A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6A0093-396C-832C-B503-5DE9069CB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CFE1C2-D1AF-64CD-52B0-016D24EA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C6789-30F0-467A-8544-A8970AC995B2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7F785E-1EFE-0523-64D9-F4F18F2BE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6DBB9E-ACD8-DC32-6ACA-24E4AE2F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978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FBEED-7CEA-E20C-F55C-7B09CD993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D70F91-F23F-28EF-2856-E02CC311D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EF5505-46F9-AFAE-C052-1A4F777B9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A1A9-A733-4396-8320-D8CD6889589A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C74A64-4333-D765-575F-B49A4D2D2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5DE690-C03E-5D9A-6022-2EE0A47C6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11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9CF5C3-B3EE-656B-99DB-62C686354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8CA4E8-8567-E73B-BBC7-AFE6F4074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CB74981-3107-EA6F-AB35-F1616573A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9116B3-78B5-CCC7-D2B6-052BBFD54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28E3-0924-486F-8471-8FE89B472769}" type="datetime1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FACB104-D020-666F-15FD-2A4564C6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44C7D3-EE1C-9358-0877-941CB1DE9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45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BC2E27-5995-4FE1-7B2F-73C223053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D56FE7-B8A4-941C-EED6-4DD76C6B5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ADB6A5-F285-63C3-4E4E-B3209D1DB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B4F10F-48E3-FC77-6553-23D615AF7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A2BCA68-DC06-754A-313B-9F49A9C433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2BB956A-CC7E-C0CF-9DCF-8E0B49278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1A42-2F0A-4F6D-B8B4-315CA462DACE}" type="datetime1">
              <a:rPr lang="de-DE" smtClean="0"/>
              <a:t>15.01.2025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FABCAC8-B812-8001-16E5-B56FFFF9E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45BE06-FF48-076B-721E-AB5CAB8B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32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AF933-298D-3A74-A04A-F7D6BE82F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844EC1C-1766-E619-ACD3-40C72611D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F6FA2-DF2C-47EE-B4AB-CA5039851E89}" type="datetime1">
              <a:rPr lang="de-DE" smtClean="0"/>
              <a:t>15.01.2025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B540DD-9887-F32A-14F5-66EC795CD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A0033B-1743-FA1B-2DA3-F1E9908AA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05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08A9C66-09B1-96DE-0027-478BABE8F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68DB-C3F4-45F0-9C25-CD5C9C2BA666}" type="datetime1">
              <a:rPr lang="de-DE" smtClean="0"/>
              <a:t>15.01.2025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13E1B3-40A8-0D10-85C7-43E7DAA41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61B0FF-2133-9005-8EF6-3A8545661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37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A7A42-519D-48FB-F5A7-30CAA84AE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AE51D1-6428-72A4-B074-64055D169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7E88A2-5A73-5A57-CDD0-052C89458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035E89-0DB5-7DA0-F89C-888F6BBC5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0BBE5-EBC1-494E-8C77-DF3DAC2E4438}" type="datetime1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6E7C4A-654E-4FF7-CB32-B5BD3854D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49AF3C-1BC5-536C-88FF-D179F312C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38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D3584-C68B-C1C6-45FF-7C084BA7C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09C2310-2305-794F-F9BC-2A748300C1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6E5447-0894-2584-74D0-C2BADCFD6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95DDC0D-7787-D310-910D-3C0EFBC73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FADA9-3EAD-4E06-8764-B6117699D8BC}" type="datetime1">
              <a:rPr lang="de-DE" smtClean="0"/>
              <a:t>15.01.2025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DFC6A02-9EBF-1EED-1253-D6ADC333B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63F57AF-068A-B26A-FE9F-F5BE8332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82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12B40EE-311D-2703-F512-AFC6F979F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B695F1-0DC0-0A65-F9A2-2C8F31615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BD141E-BEFC-BFC5-555A-B4C4871FC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7FFB75-526F-4729-9920-E19642C99A21}" type="datetime1">
              <a:rPr lang="de-DE" smtClean="0"/>
              <a:t>15.01.2025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FC64E0-D860-9EEA-CE44-19D427FFC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04AA22-0C3C-AAB0-7B69-835B8B3C4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D9F21A-AAEB-447B-8A2F-B86F75C719E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87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5" name="Grafik 4" descr="Ein Bild, das draußen, Fahrzeug, Landfahrzeug, Gebäude enthält.&#10;&#10;Automatisch generierte Beschreibung">
            <a:extLst>
              <a:ext uri="{FF2B5EF4-FFF2-40B4-BE49-F238E27FC236}">
                <a16:creationId xmlns:a16="http://schemas.microsoft.com/office/drawing/2014/main" id="{13DE67C6-4D40-0204-761B-A99DA5AA20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t="11812" b="1997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309FED8-D57C-37D7-39ED-2AB2DD1A25FC}"/>
              </a:ext>
            </a:extLst>
          </p:cNvPr>
          <p:cNvSpPr txBox="1"/>
          <p:nvPr/>
        </p:nvSpPr>
        <p:spPr>
          <a:xfrm>
            <a:off x="1068405" y="327259"/>
            <a:ext cx="10414535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Microorganisms and heavy metals associated with atmospheric deposition in a congested urban environment of a developing country: </a:t>
            </a:r>
            <a:r>
              <a:rPr lang="de-DE" sz="2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Sri Lanka</a:t>
            </a:r>
          </a:p>
          <a:p>
            <a:pPr algn="ctr"/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Lakshika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Weerasundara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 R.W.K.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Amarasekara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 D.N.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Magana-Arachchi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 Abdul M.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Ziyath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</a:t>
            </a:r>
          </a:p>
          <a:p>
            <a:pPr algn="ctr"/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D.G.G.P.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Karunaratne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Ashantha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Goonetilleke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,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Meththika</a:t>
            </a:r>
            <a:r>
              <a:rPr lang="de-DE" sz="1800" b="1" i="0" u="none" strike="noStrike" baseline="0" dirty="0">
                <a:solidFill>
                  <a:srgbClr val="000000"/>
                </a:solidFill>
                <a:latin typeface="Calisto MT" panose="02040603050505030304" pitchFamily="18" charset="0"/>
              </a:rPr>
              <a:t> </a:t>
            </a:r>
            <a:r>
              <a:rPr lang="de-DE" sz="1800" b="1" i="0" u="none" strike="noStrike" baseline="0" dirty="0" err="1">
                <a:solidFill>
                  <a:srgbClr val="000000"/>
                </a:solidFill>
                <a:latin typeface="Calisto MT" panose="02040603050505030304" pitchFamily="18" charset="0"/>
              </a:rPr>
              <a:t>Vithanage</a:t>
            </a:r>
            <a:endParaRPr lang="de-DE" sz="1800" b="1" dirty="0">
              <a:latin typeface="Calisto MT" panose="02040603050505030304" pitchFamily="18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A97C5CE-B6DE-AF8B-D417-07FECF6DEA4E}"/>
              </a:ext>
            </a:extLst>
          </p:cNvPr>
          <p:cNvSpPr txBox="1"/>
          <p:nvPr/>
        </p:nvSpPr>
        <p:spPr>
          <a:xfrm>
            <a:off x="9105499" y="6346075"/>
            <a:ext cx="29934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sto MT" panose="02040603050505030304" pitchFamily="18" charset="0"/>
              </a:rPr>
              <a:t>Claudia Fernando (</a:t>
            </a:r>
            <a:r>
              <a:rPr lang="de-DE" b="1" dirty="0" err="1">
                <a:latin typeface="Calisto MT" panose="02040603050505030304" pitchFamily="18" charset="0"/>
              </a:rPr>
              <a:t>speaker</a:t>
            </a:r>
            <a:r>
              <a:rPr lang="de-DE" b="1" dirty="0">
                <a:latin typeface="Calisto MT" panose="02040603050505030304" pitchFamily="18" charset="0"/>
              </a:rPr>
              <a:t>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73CEB5A-E238-C659-8F73-611C99E4C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435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D951BF-50AC-07A7-061A-C4942CF6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10</a:t>
            </a:fld>
            <a:endParaRPr lang="de-DE"/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id="{F54AA902-8004-EABB-7EEC-73653B66B29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86336" y="669073"/>
            <a:ext cx="9398488" cy="4159406"/>
            <a:chOff x="1716" y="1220"/>
            <a:chExt cx="4248" cy="1880"/>
          </a:xfrm>
        </p:grpSpPr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9CDDED5B-0E63-A190-009B-1E40617DBDC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716" y="1220"/>
              <a:ext cx="4248" cy="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pic>
          <p:nvPicPr>
            <p:cNvPr id="2057" name="Picture 9">
              <a:extLst>
                <a:ext uri="{FF2B5EF4-FFF2-40B4-BE49-F238E27FC236}">
                  <a16:creationId xmlns:a16="http://schemas.microsoft.com/office/drawing/2014/main" id="{114541F1-52EC-8D5D-F057-9BA7240B35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" y="1220"/>
              <a:ext cx="4252" cy="1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9D10B2B8-7BB3-8743-BD01-AAB050858663}"/>
              </a:ext>
            </a:extLst>
          </p:cNvPr>
          <p:cNvSpPr txBox="1"/>
          <p:nvPr/>
        </p:nvSpPr>
        <p:spPr>
          <a:xfrm>
            <a:off x="1128263" y="156311"/>
            <a:ext cx="969480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u="none" strike="noStrike" baseline="0" dirty="0">
                <a:latin typeface="Calisto MT" panose="02040603050505030304" pitchFamily="18" charset="0"/>
              </a:rPr>
              <a:t>Post-hoc Tukey's honest significant test results for: (a) Dry deposition and (b)Wet deposition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3968FA34-C0F5-AB48-EC24-6A62B98CC0E7}"/>
              </a:ext>
            </a:extLst>
          </p:cNvPr>
          <p:cNvSpPr/>
          <p:nvPr/>
        </p:nvSpPr>
        <p:spPr>
          <a:xfrm>
            <a:off x="1507176" y="1038405"/>
            <a:ext cx="9398488" cy="3312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D879A27C-2C83-B097-6B9A-336140C66D75}"/>
              </a:ext>
            </a:extLst>
          </p:cNvPr>
          <p:cNvSpPr/>
          <p:nvPr/>
        </p:nvSpPr>
        <p:spPr>
          <a:xfrm>
            <a:off x="1507176" y="2088606"/>
            <a:ext cx="9398488" cy="3312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5D8224F-83CF-9F60-69E2-2999BC3F8F0D}"/>
              </a:ext>
            </a:extLst>
          </p:cNvPr>
          <p:cNvSpPr txBox="1"/>
          <p:nvPr/>
        </p:nvSpPr>
        <p:spPr>
          <a:xfrm>
            <a:off x="369849" y="5021159"/>
            <a:ext cx="1145230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listo MT" panose="02040603050505030304" pitchFamily="18" charset="0"/>
              </a:rPr>
              <a:t>Al and Fe are the major components in geogenic materials – disturbed soil, anthropogenic activities (e.g., traffic) 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A7D7B0BF-F869-659F-D75E-B4A7203F5A69}"/>
              </a:ext>
            </a:extLst>
          </p:cNvPr>
          <p:cNvSpPr/>
          <p:nvPr/>
        </p:nvSpPr>
        <p:spPr>
          <a:xfrm>
            <a:off x="1507176" y="3223675"/>
            <a:ext cx="9398488" cy="33120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A363DEA-CD18-5B16-9279-295FCE480CE3}"/>
              </a:ext>
            </a:extLst>
          </p:cNvPr>
          <p:cNvSpPr txBox="1"/>
          <p:nvPr/>
        </p:nvSpPr>
        <p:spPr>
          <a:xfrm>
            <a:off x="369849" y="5498247"/>
            <a:ext cx="1020150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>
                <a:latin typeface="Calisto MT" panose="02040603050505030304" pitchFamily="18" charset="0"/>
              </a:rPr>
              <a:t>Zn in relatively higher quantity</a:t>
            </a:r>
            <a:r>
              <a:rPr lang="en-US" b="1" dirty="0">
                <a:latin typeface="Calisto MT" panose="02040603050505030304" pitchFamily="18" charset="0"/>
              </a:rPr>
              <a:t> –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vehicle emissions,  tire wear, brake dust, and zinc-coated roofing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68B73F0-FE0C-8B4A-A89E-7940119D1147}"/>
              </a:ext>
            </a:extLst>
          </p:cNvPr>
          <p:cNvSpPr txBox="1"/>
          <p:nvPr/>
        </p:nvSpPr>
        <p:spPr>
          <a:xfrm>
            <a:off x="369849" y="5971561"/>
            <a:ext cx="1132675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l"/>
            <a:r>
              <a:rPr lang="de-DE" b="1" dirty="0">
                <a:latin typeface="Calisto MT" panose="02040603050505030304" pitchFamily="18" charset="0"/>
              </a:rPr>
              <a:t>O</a:t>
            </a:r>
            <a:r>
              <a:rPr lang="de-DE" sz="1800" b="1" i="0" u="none" strike="noStrike" baseline="0" dirty="0">
                <a:latin typeface="Calisto MT" panose="02040603050505030304" pitchFamily="18" charset="0"/>
              </a:rPr>
              <a:t>ther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en-US" sz="1800" b="1" i="0" u="none" strike="noStrike" baseline="0" dirty="0">
                <a:latin typeface="Calisto MT" panose="02040603050505030304" pitchFamily="18" charset="0"/>
              </a:rPr>
              <a:t>metal species investigated – commonly related to traffic activities, but present in relatively low quantity</a:t>
            </a:r>
            <a:endParaRPr lang="de-DE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77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52D8CCE-60C0-4E11-F793-6461BA680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11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A71742F-85F5-B84F-0B3C-F1746DB31D5B}"/>
              </a:ext>
            </a:extLst>
          </p:cNvPr>
          <p:cNvSpPr txBox="1"/>
          <p:nvPr/>
        </p:nvSpPr>
        <p:spPr>
          <a:xfrm>
            <a:off x="353291" y="278472"/>
            <a:ext cx="6463145" cy="46967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baseline="0" dirty="0">
                <a:latin typeface="Calisto MT" panose="02040603050505030304" pitchFamily="18" charset="0"/>
              </a:rPr>
              <a:t>Ranking of study sites and sampling episodes</a:t>
            </a:r>
            <a:endParaRPr 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718150B-62CA-527E-5B6B-723B95134B86}"/>
              </a:ext>
            </a:extLst>
          </p:cNvPr>
          <p:cNvSpPr txBox="1"/>
          <p:nvPr/>
        </p:nvSpPr>
        <p:spPr>
          <a:xfrm>
            <a:off x="353291" y="986112"/>
            <a:ext cx="110005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PROMETHEE Analysis – rank sampling episodes (9 metal loads, 20 objects, 5 sampling episodes)</a:t>
            </a:r>
          </a:p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FW1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highest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RD2 </a:t>
            </a:r>
            <a:r>
              <a:rPr lang="de-DE" b="1" dirty="0" err="1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lowest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</a:t>
            </a:r>
            <a:r>
              <a:rPr lang="en-US" sz="1800" b="1" i="0" u="none" strike="noStrike" baseline="0" dirty="0">
                <a:latin typeface="Calisto MT" panose="02040603050505030304" pitchFamily="18" charset="0"/>
              </a:rPr>
              <a:t>the first letter represents the study location, </a:t>
            </a:r>
            <a:r>
              <a:rPr lang="de-DE" sz="1800" b="1" i="0" u="none" strike="noStrike" baseline="0" dirty="0" err="1">
                <a:latin typeface="Calisto MT" panose="02040603050505030304" pitchFamily="18" charset="0"/>
              </a:rPr>
              <a:t>the</a:t>
            </a:r>
            <a:r>
              <a:rPr lang="de-DE" sz="1800" b="1" i="0" u="none" strike="noStrike" baseline="0" dirty="0">
                <a:latin typeface="Calisto MT" panose="02040603050505030304" pitchFamily="18" charset="0"/>
              </a:rPr>
              <a:t> </a:t>
            </a:r>
            <a:r>
              <a:rPr lang="de-DE" sz="1800" b="1" i="0" u="none" strike="noStrike" baseline="0" dirty="0" err="1">
                <a:latin typeface="Calisto MT" panose="02040603050505030304" pitchFamily="18" charset="0"/>
              </a:rPr>
              <a:t>second</a:t>
            </a:r>
            <a:r>
              <a:rPr lang="de-DE" sz="1800" b="1" i="0" u="none" strike="noStrike" baseline="0" dirty="0">
                <a:latin typeface="Calisto MT" panose="02040603050505030304" pitchFamily="18" charset="0"/>
              </a:rPr>
              <a:t> </a:t>
            </a:r>
            <a:r>
              <a:rPr lang="de-DE" sz="1800" b="1" i="0" u="none" strike="noStrike" baseline="0" dirty="0" err="1">
                <a:latin typeface="Calisto MT" panose="02040603050505030304" pitchFamily="18" charset="0"/>
              </a:rPr>
              <a:t>letter</a:t>
            </a:r>
            <a:r>
              <a:rPr lang="de-DE" b="1" dirty="0">
                <a:latin typeface="Calisto MT" panose="02040603050505030304" pitchFamily="18" charset="0"/>
              </a:rPr>
              <a:t> 						</a:t>
            </a:r>
            <a:r>
              <a:rPr lang="de-DE" sz="1800" b="1" i="0" u="none" strike="noStrike" baseline="0" dirty="0" err="1">
                <a:latin typeface="Calisto MT" panose="02040603050505030304" pitchFamily="18" charset="0"/>
              </a:rPr>
              <a:t>specifies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en-US" sz="1800" b="1" i="0" u="none" strike="noStrike" baseline="0" dirty="0">
                <a:latin typeface="Calisto MT" panose="02040603050505030304" pitchFamily="18" charset="0"/>
              </a:rPr>
              <a:t>whether DD or WD)</a:t>
            </a:r>
          </a:p>
          <a:p>
            <a:r>
              <a:rPr lang="en-US" b="1" dirty="0">
                <a:latin typeface="Calisto MT" panose="02040603050505030304" pitchFamily="18" charset="0"/>
              </a:rPr>
              <a:t>	</a:t>
            </a:r>
            <a:r>
              <a:rPr lang="en-US" b="1" dirty="0">
                <a:latin typeface="Calisto MT" panose="02040603050505030304" pitchFamily="18" charset="0"/>
                <a:sym typeface="Wingdings" panose="05000000000000000000" pitchFamily="2" charset="2"/>
              </a:rPr>
              <a:t> inconsistent pattern of ranking – multiple pollution sources?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5AE2D74-B894-CB7D-62FD-17160F7485BD}"/>
              </a:ext>
            </a:extLst>
          </p:cNvPr>
          <p:cNvSpPr txBox="1"/>
          <p:nvPr/>
        </p:nvSpPr>
        <p:spPr>
          <a:xfrm>
            <a:off x="353290" y="2689391"/>
            <a:ext cx="61032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800" b="1" i="0" u="none" strike="noStrike" baseline="0" dirty="0">
                <a:latin typeface="Calisto MT" panose="02040603050505030304" pitchFamily="18" charset="0"/>
              </a:rPr>
              <a:t>GAIA analyses – deposition characteristics and mitigation strategies </a:t>
            </a:r>
          </a:p>
          <a:p>
            <a:endParaRPr lang="en-AU" sz="1800" b="1" i="0" u="none" strike="noStrike" baseline="0" dirty="0">
              <a:latin typeface="Calisto MT" panose="02040603050505030304" pitchFamily="18" charset="0"/>
            </a:endParaRPr>
          </a:p>
          <a:p>
            <a:r>
              <a:rPr lang="en-AU" b="1" dirty="0">
                <a:latin typeface="Calisto MT" panose="02040603050505030304" pitchFamily="18" charset="0"/>
              </a:rPr>
              <a:t>	</a:t>
            </a:r>
            <a:r>
              <a:rPr lang="en-AU" b="1" dirty="0">
                <a:latin typeface="Calisto MT" panose="0204060305050503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 and Fe </a:t>
            </a:r>
          </a:p>
          <a:p>
            <a:r>
              <a:rPr lang="en-GB" b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	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 minimal influence on pollution levels</a:t>
            </a:r>
          </a:p>
          <a:p>
            <a:r>
              <a:rPr lang="en-GB" b="1" i="0" u="none" strike="noStrike" baseline="0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i="0" u="none" strike="noStrike" baseline="0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higher amount of Zn at site P </a:t>
            </a:r>
          </a:p>
          <a:p>
            <a:r>
              <a:rPr lang="en-GB" sz="1800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 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nthropogenic influence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r>
              <a:rPr lang="en-GB" b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-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higher variability of other species</a:t>
            </a:r>
          </a:p>
          <a:p>
            <a:r>
              <a:rPr lang="en-GB" b="1" i="0" u="none" strike="noStrike" baseline="0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i="0" u="none" strike="noStrike" baseline="0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mitigation approaches?</a:t>
            </a:r>
          </a:p>
          <a:p>
            <a:r>
              <a:rPr lang="en-GB" sz="1800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- other HMs </a:t>
            </a:r>
          </a:p>
          <a:p>
            <a:r>
              <a:rPr lang="en-GB" b="1" i="0" u="none" strike="noStrike" baseline="0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- Zn-pollution</a:t>
            </a:r>
            <a:endParaRPr lang="en-AU" sz="1800" b="1" i="0" u="none" strike="noStrike" baseline="0" dirty="0">
              <a:latin typeface="Calisto MT" panose="02040603050505030304" pitchFamily="18" charset="0"/>
            </a:endParaRPr>
          </a:p>
          <a:p>
            <a:endParaRPr lang="en-AU" b="1" dirty="0">
              <a:latin typeface="Calisto MT" panose="02040603050505030304" pitchFamily="18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330668B-3481-2BDD-91AF-0BAEEBB6C6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80" t="14117" r="52857" b="50271"/>
          <a:stretch/>
        </p:blipFill>
        <p:spPr>
          <a:xfrm>
            <a:off x="6463962" y="2890268"/>
            <a:ext cx="5374748" cy="346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37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B74B3DD-DBD4-3A9F-4731-59BF093D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12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CEBF97E-6964-5347-A8E3-5253D0B06AF6}"/>
              </a:ext>
            </a:extLst>
          </p:cNvPr>
          <p:cNvSpPr txBox="1"/>
          <p:nvPr/>
        </p:nvSpPr>
        <p:spPr>
          <a:xfrm>
            <a:off x="353292" y="278472"/>
            <a:ext cx="3181646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i="0" u="none" strike="noStrike" baseline="0" dirty="0">
                <a:latin typeface="Calisto MT" panose="02040603050505030304" pitchFamily="18" charset="0"/>
              </a:rPr>
              <a:t>Bacterial analyses</a:t>
            </a:r>
            <a:endParaRPr lang="de-DE" sz="2400" b="1" dirty="0">
              <a:latin typeface="Calisto MT" panose="0204060305050503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DFB67AB-E62D-970E-7045-5C54CF9158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067" t="59837" r="38811" b="21952"/>
          <a:stretch/>
        </p:blipFill>
        <p:spPr>
          <a:xfrm>
            <a:off x="1033124" y="1360050"/>
            <a:ext cx="9768230" cy="199642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64EBB85C-7F86-BDA6-9F9B-A609771A0685}"/>
              </a:ext>
            </a:extLst>
          </p:cNvPr>
          <p:cNvSpPr txBox="1"/>
          <p:nvPr/>
        </p:nvSpPr>
        <p:spPr>
          <a:xfrm>
            <a:off x="1565240" y="861311"/>
            <a:ext cx="8703999" cy="37585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latin typeface="Calisto MT" panose="02040603050505030304" pitchFamily="18" charset="0"/>
              </a:rPr>
              <a:t>Concentrations of total bacteria associated with deposition at the four sampling sites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18AC821-3C13-52C5-B4C8-F607F3B7FE6E}"/>
              </a:ext>
            </a:extLst>
          </p:cNvPr>
          <p:cNvSpPr txBox="1"/>
          <p:nvPr/>
        </p:nvSpPr>
        <p:spPr>
          <a:xfrm>
            <a:off x="297315" y="3532421"/>
            <a:ext cx="1159737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Culturable bacterial survival = 1.00 × 10¹ to 2.27 × 10⁴ CFU/mL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only 0.01 to 10% of the total bacterial cells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4465B30-F93E-6A58-510F-9D8F71AE6606}"/>
              </a:ext>
            </a:extLst>
          </p:cNvPr>
          <p:cNvSpPr txBox="1"/>
          <p:nvPr/>
        </p:nvSpPr>
        <p:spPr>
          <a:xfrm>
            <a:off x="297315" y="4206017"/>
            <a:ext cx="490265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>
                <a:latin typeface="Calisto MT" panose="02040603050505030304" pitchFamily="18" charset="0"/>
              </a:rPr>
              <a:t>Gram-negative rods were the most abundant </a:t>
            </a:r>
          </a:p>
          <a:p>
            <a:r>
              <a:rPr lang="en-US" b="1" dirty="0">
                <a:latin typeface="Calisto MT" panose="02040603050505030304" pitchFamily="18" charset="0"/>
              </a:rPr>
              <a:t>	</a:t>
            </a:r>
            <a:r>
              <a:rPr lang="en-US" b="1" dirty="0">
                <a:latin typeface="Calisto MT" panose="02040603050505030304" pitchFamily="18" charset="0"/>
                <a:sym typeface="Wingdings" panose="05000000000000000000" pitchFamily="2" charset="2"/>
              </a:rPr>
              <a:t> often pathogenic</a:t>
            </a:r>
            <a:endParaRPr lang="en-US" b="1" dirty="0">
              <a:latin typeface="Calisto MT" panose="02040603050505030304" pitchFamily="18" charset="0"/>
            </a:endParaRPr>
          </a:p>
          <a:p>
            <a:r>
              <a:rPr lang="en-US" b="1" dirty="0">
                <a:latin typeface="Calisto MT" panose="02040603050505030304" pitchFamily="18" charset="0"/>
              </a:rPr>
              <a:t>	</a:t>
            </a:r>
            <a:r>
              <a:rPr lang="en-US" b="1" dirty="0">
                <a:latin typeface="Calisto MT" panose="02040603050505030304" pitchFamily="18" charset="0"/>
                <a:sym typeface="Wingdings" panose="05000000000000000000" pitchFamily="2" charset="2"/>
              </a:rPr>
              <a:t> more resilient </a:t>
            </a:r>
          </a:p>
          <a:p>
            <a:r>
              <a:rPr lang="en-US" b="1" dirty="0">
                <a:latin typeface="Calisto MT" panose="02040603050505030304" pitchFamily="18" charset="0"/>
                <a:sym typeface="Wingdings" panose="05000000000000000000" pitchFamily="2" charset="2"/>
              </a:rPr>
              <a:t>	 human health implications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655E94E-E987-61DB-A06D-15C9F8D414BF}"/>
              </a:ext>
            </a:extLst>
          </p:cNvPr>
          <p:cNvSpPr txBox="1"/>
          <p:nvPr/>
        </p:nvSpPr>
        <p:spPr>
          <a:xfrm>
            <a:off x="5311968" y="4344516"/>
            <a:ext cx="6292835" cy="92333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AU" b="1" dirty="0">
                <a:latin typeface="Calisto MT" panose="02040603050505030304" pitchFamily="18" charset="0"/>
              </a:rPr>
              <a:t>Identified species?</a:t>
            </a:r>
          </a:p>
          <a:p>
            <a:r>
              <a:rPr lang="en-AU" b="1" u="sng" dirty="0">
                <a:latin typeface="Calisto MT" panose="02040603050505030304" pitchFamily="18" charset="0"/>
              </a:rPr>
              <a:t>six</a:t>
            </a:r>
            <a:r>
              <a:rPr lang="en-AU" b="1" dirty="0">
                <a:latin typeface="Calisto MT" panose="02040603050505030304" pitchFamily="18" charset="0"/>
              </a:rPr>
              <a:t> Gram (-) : e.g., </a:t>
            </a:r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Sphingomonas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Pseudomonas aeruginosa</a:t>
            </a:r>
            <a:endParaRPr lang="en-AU" sz="1800" b="1" i="1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AU" b="1" u="sng" dirty="0">
                <a:latin typeface="Calisto MT" panose="02040603050505030304" pitchFamily="18" charset="0"/>
                <a:cs typeface="Times New Roman" panose="02020603050405020304" pitchFamily="18" charset="0"/>
              </a:rPr>
              <a:t>three</a:t>
            </a:r>
            <a:r>
              <a:rPr lang="en-AU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Gram (+) :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e.g., 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Bacillus pumilus</a:t>
            </a:r>
            <a:endParaRPr lang="en-AU" b="1" dirty="0">
              <a:latin typeface="Calisto MT" panose="02040603050505030304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A4C38DD-2BE8-5DD0-882B-DB305C32F360}"/>
              </a:ext>
            </a:extLst>
          </p:cNvPr>
          <p:cNvSpPr txBox="1"/>
          <p:nvPr/>
        </p:nvSpPr>
        <p:spPr>
          <a:xfrm>
            <a:off x="3155264" y="5656731"/>
            <a:ext cx="490265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b="1" dirty="0">
                <a:latin typeface="Calisto MT" panose="02040603050505030304" pitchFamily="18" charset="0"/>
              </a:rPr>
              <a:t>Main sources?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AU" b="1" dirty="0">
                <a:latin typeface="Calisto MT" panose="02040603050505030304" pitchFamily="18" charset="0"/>
                <a:sym typeface="Wingdings" panose="05000000000000000000" pitchFamily="2" charset="2"/>
              </a:rPr>
              <a:t>soil 		 anthropogenic activities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AU" b="1" dirty="0">
                <a:latin typeface="Calisto MT" panose="02040603050505030304" pitchFamily="18" charset="0"/>
                <a:sym typeface="Wingdings" panose="05000000000000000000" pitchFamily="2" charset="2"/>
              </a:rPr>
              <a:t>vegetation 	 resuspension via dust </a:t>
            </a:r>
            <a:endParaRPr lang="en-AU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148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A1E9584D-A866-C52A-6C73-933B5EA8E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13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FFF7893-701B-D56E-E8AE-FA10C9831E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970" t="41626" r="51707" b="15609"/>
          <a:stretch/>
        </p:blipFill>
        <p:spPr>
          <a:xfrm>
            <a:off x="175245" y="792915"/>
            <a:ext cx="7082681" cy="444569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DDBED0D-039A-81EA-B05F-56C5E50D3A2F}"/>
              </a:ext>
            </a:extLst>
          </p:cNvPr>
          <p:cNvSpPr txBox="1"/>
          <p:nvPr/>
        </p:nvSpPr>
        <p:spPr>
          <a:xfrm>
            <a:off x="175246" y="183501"/>
            <a:ext cx="609414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0" u="none" strike="noStrike" baseline="0" dirty="0">
                <a:latin typeface="Calisto MT" panose="02040603050505030304" pitchFamily="18" charset="0"/>
              </a:rPr>
              <a:t>Concentrations of identified bacteria at the sampling sites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7AC153A-74D3-F67F-4D3B-7823EFD4C288}"/>
              </a:ext>
            </a:extLst>
          </p:cNvPr>
          <p:cNvSpPr txBox="1"/>
          <p:nvPr/>
        </p:nvSpPr>
        <p:spPr>
          <a:xfrm>
            <a:off x="1969235" y="5191961"/>
            <a:ext cx="566299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higher concentrations of culturable bacteria in BD than DD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moisture levels influence?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B37F6A1-124B-2FAB-E298-711F2AA13D10}"/>
              </a:ext>
            </a:extLst>
          </p:cNvPr>
          <p:cNvSpPr txBox="1"/>
          <p:nvPr/>
        </p:nvSpPr>
        <p:spPr>
          <a:xfrm>
            <a:off x="4625938" y="6055160"/>
            <a:ext cx="574736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Increased bacterial viability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public health risk!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18FA6EC-8C2E-4F4E-4FD3-54637C0EB23D}"/>
              </a:ext>
            </a:extLst>
          </p:cNvPr>
          <p:cNvSpPr txBox="1"/>
          <p:nvPr/>
        </p:nvSpPr>
        <p:spPr>
          <a:xfrm>
            <a:off x="6463910" y="2909612"/>
            <a:ext cx="5747368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i="1" dirty="0">
                <a:latin typeface="Calisto MT" panose="02040603050505030304" pitchFamily="18" charset="0"/>
              </a:rPr>
              <a:t>Pseudomonas </a:t>
            </a:r>
            <a:r>
              <a:rPr lang="en-US" b="1" i="1" dirty="0" err="1">
                <a:latin typeface="Calisto MT" panose="02040603050505030304" pitchFamily="18" charset="0"/>
              </a:rPr>
              <a:t>monteilii</a:t>
            </a:r>
            <a:r>
              <a:rPr lang="en-US" b="1" i="1" dirty="0">
                <a:latin typeface="Calisto MT" panose="02040603050505030304" pitchFamily="18" charset="0"/>
              </a:rPr>
              <a:t> </a:t>
            </a:r>
          </a:p>
          <a:p>
            <a:r>
              <a:rPr lang="en-US" b="1" dirty="0">
                <a:latin typeface="Calisto MT" panose="02040603050505030304" pitchFamily="18" charset="0"/>
                <a:sym typeface="Wingdings" panose="05000000000000000000" pitchFamily="2" charset="2"/>
              </a:rPr>
              <a:t> </a:t>
            </a:r>
            <a:r>
              <a:rPr lang="en-US" b="1" dirty="0">
                <a:latin typeface="Calisto MT" panose="02040603050505030304" pitchFamily="18" charset="0"/>
              </a:rPr>
              <a:t>only at site P (vegetation, highest Zn-concentration)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6D98152-3425-93CD-F855-BE003E8D7E50}"/>
              </a:ext>
            </a:extLst>
          </p:cNvPr>
          <p:cNvSpPr txBox="1"/>
          <p:nvPr/>
        </p:nvSpPr>
        <p:spPr>
          <a:xfrm>
            <a:off x="7115633" y="2074717"/>
            <a:ext cx="490112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Ochrobactrum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intermedium</a:t>
            </a:r>
            <a:r>
              <a:rPr lang="en-GB" b="1" i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Exiguobacterium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sp.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only at site F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7C23051-734D-3D85-9BB9-E9259D14BE57}"/>
              </a:ext>
            </a:extLst>
          </p:cNvPr>
          <p:cNvSpPr txBox="1"/>
          <p:nvPr/>
        </p:nvSpPr>
        <p:spPr>
          <a:xfrm>
            <a:off x="6909878" y="3903356"/>
            <a:ext cx="4443922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Leclercia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adecarboxylata</a:t>
            </a:r>
            <a:r>
              <a:rPr lang="en-GB" b="1" i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GB" sz="1800" b="1" i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Sphingomonas</a:t>
            </a:r>
            <a:r>
              <a:rPr lang="en-GB" sz="1800" b="1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sp.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only at site R</a:t>
            </a:r>
            <a:endParaRPr lang="de-DE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642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0EFF663-62E3-4087-2489-E45BCD44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14</a:t>
            </a:fld>
            <a:endParaRPr lang="de-DE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8D1BC5C0-6071-BE22-0ACE-AEF7B0622FBC}"/>
              </a:ext>
            </a:extLst>
          </p:cNvPr>
          <p:cNvSpPr txBox="1">
            <a:spLocks/>
          </p:cNvSpPr>
          <p:nvPr/>
        </p:nvSpPr>
        <p:spPr>
          <a:xfrm>
            <a:off x="2854795" y="320724"/>
            <a:ext cx="6482410" cy="56453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b="1" dirty="0" err="1">
                <a:latin typeface="Calisto MT" panose="02040603050505030304" pitchFamily="18" charset="0"/>
              </a:rPr>
              <a:t>Conclusion</a:t>
            </a:r>
            <a:endParaRPr lang="de-DE" sz="2800" b="1" dirty="0">
              <a:latin typeface="Calisto MT" panose="02040603050505030304" pitchFamily="18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81731D8-DA3E-F11E-11A0-75B28B65F326}"/>
              </a:ext>
            </a:extLst>
          </p:cNvPr>
          <p:cNvSpPr txBox="1"/>
          <p:nvPr/>
        </p:nvSpPr>
        <p:spPr>
          <a:xfrm>
            <a:off x="548977" y="898676"/>
            <a:ext cx="4241456" cy="1200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Heavy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Metal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Analysis</a:t>
            </a:r>
          </a:p>
          <a:p>
            <a:r>
              <a:rPr lang="en-GB" sz="1800" i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en-GB" sz="18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 and Fe </a:t>
            </a:r>
            <a:r>
              <a:rPr lang="de-DE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higher</a:t>
            </a:r>
            <a:r>
              <a:rPr lang="de-DE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r>
              <a:rPr lang="de-DE" dirty="0">
                <a:latin typeface="Calisto MT" panose="0204060305050503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</a:rPr>
              <a:t>other</a:t>
            </a:r>
            <a:r>
              <a:rPr lang="de-DE" dirty="0">
                <a:latin typeface="Calisto MT" panose="0204060305050503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</a:rPr>
              <a:t>metals</a:t>
            </a:r>
            <a:r>
              <a:rPr lang="de-DE" dirty="0">
                <a:latin typeface="Calisto MT" panose="02040603050505030304" pitchFamily="18" charset="0"/>
              </a:rPr>
              <a:t> </a:t>
            </a:r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= </a:t>
            </a:r>
            <a:r>
              <a:rPr lang="de-DE" dirty="0" err="1">
                <a:latin typeface="Calisto MT" panose="02040603050505030304" pitchFamily="18" charset="0"/>
                <a:sym typeface="Wingdings" panose="05000000000000000000" pitchFamily="2" charset="2"/>
              </a:rPr>
              <a:t>traffic</a:t>
            </a:r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sto MT" panose="02040603050505030304" pitchFamily="18" charset="0"/>
                <a:sym typeface="Wingdings" panose="05000000000000000000" pitchFamily="2" charset="2"/>
              </a:rPr>
              <a:t>sources</a:t>
            </a:r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</a:p>
          <a:p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	</a:t>
            </a:r>
            <a:r>
              <a:rPr lang="de-DE" dirty="0" err="1">
                <a:latin typeface="Calisto MT" panose="02040603050505030304" pitchFamily="18" charset="0"/>
                <a:sym typeface="Wingdings" panose="05000000000000000000" pitchFamily="2" charset="2"/>
              </a:rPr>
              <a:t>metal</a:t>
            </a:r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sto MT" panose="02040603050505030304" pitchFamily="18" charset="0"/>
                <a:sym typeface="Wingdings" panose="05000000000000000000" pitchFamily="2" charset="2"/>
              </a:rPr>
              <a:t>loads</a:t>
            </a:r>
            <a:r>
              <a:rPr lang="de-DE" dirty="0">
                <a:latin typeface="Calisto MT" panose="02040603050505030304" pitchFamily="18" charset="0"/>
                <a:sym typeface="Wingdings" panose="05000000000000000000" pitchFamily="2" charset="2"/>
              </a:rPr>
              <a:t> WD &gt; DD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C690F8-5D83-A7F5-1197-DD3EDAFBCC39}"/>
              </a:ext>
            </a:extLst>
          </p:cNvPr>
          <p:cNvSpPr txBox="1"/>
          <p:nvPr/>
        </p:nvSpPr>
        <p:spPr>
          <a:xfrm>
            <a:off x="413052" y="2218554"/>
            <a:ext cx="4513305" cy="120032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Mitigation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Strategies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Metal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Pollution</a:t>
            </a:r>
            <a:endParaRPr lang="de-DE" b="1" dirty="0"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reducing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traffic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fuel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quality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cease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the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usage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of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Zn-coated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roofs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endParaRPr lang="de-DE" dirty="0">
              <a:latin typeface="Calisto MT" panose="02040603050505030304" pitchFamily="18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DDC4B79-CBFA-292F-B84B-18606BA4F528}"/>
              </a:ext>
            </a:extLst>
          </p:cNvPr>
          <p:cNvSpPr txBox="1"/>
          <p:nvPr/>
        </p:nvSpPr>
        <p:spPr>
          <a:xfrm>
            <a:off x="548977" y="3598604"/>
            <a:ext cx="3685402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Bacterial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Contamination</a:t>
            </a:r>
            <a:endParaRPr lang="de-DE" sz="1800" b="1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opportunistic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pathogens</a:t>
            </a:r>
            <a:endParaRPr lang="de-DE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airborne</a:t>
            </a:r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de-DE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transmission</a:t>
            </a:r>
            <a:endParaRPr lang="de-DE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r>
              <a:rPr lang="de-DE" dirty="0">
                <a:latin typeface="Calisto MT" panose="02040603050505030304" pitchFamily="18" charset="0"/>
                <a:cs typeface="Times New Roman" panose="02020603050405020304" pitchFamily="18" charset="0"/>
              </a:rPr>
              <a:t>	BD &gt; DD</a:t>
            </a:r>
            <a:endParaRPr lang="de-DE" dirty="0">
              <a:latin typeface="Calisto MT" panose="02040603050505030304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D33442F-D6BA-B0A5-A7D7-355AF46DE1E8}"/>
              </a:ext>
            </a:extLst>
          </p:cNvPr>
          <p:cNvSpPr txBox="1"/>
          <p:nvPr/>
        </p:nvSpPr>
        <p:spPr>
          <a:xfrm>
            <a:off x="483204" y="4966790"/>
            <a:ext cx="426617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Health and Environmental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Risks</a:t>
            </a:r>
            <a:endParaRPr lang="de-DE" sz="1800" b="1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potential health risks to,</a:t>
            </a:r>
          </a:p>
          <a:p>
            <a:r>
              <a:rPr lang="en-GB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	</a:t>
            </a:r>
            <a:r>
              <a:rPr lang="en-GB" sz="18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humans </a:t>
            </a:r>
          </a:p>
          <a:p>
            <a:r>
              <a:rPr lang="en-GB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	</a:t>
            </a:r>
            <a:r>
              <a:rPr lang="en-GB" sz="18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ecosystems </a:t>
            </a:r>
            <a:endParaRPr lang="de-DE" dirty="0">
              <a:latin typeface="Calisto MT" panose="02040603050505030304" pitchFamily="18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7A943E-D48E-2D72-62A7-1CDC9300A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448" y="1356562"/>
            <a:ext cx="666750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7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4D93C7-1D63-A798-04ED-B8EC2AD1D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580" y="346570"/>
            <a:ext cx="6482410" cy="564532"/>
          </a:xfrm>
          <a:noFill/>
        </p:spPr>
        <p:txBody>
          <a:bodyPr>
            <a:noAutofit/>
          </a:bodyPr>
          <a:lstStyle/>
          <a:p>
            <a:r>
              <a:rPr lang="de-DE" sz="2800" b="1" dirty="0" err="1">
                <a:latin typeface="Calisto MT" panose="02040603050505030304" pitchFamily="18" charset="0"/>
              </a:rPr>
              <a:t>Introduction</a:t>
            </a:r>
            <a:r>
              <a:rPr lang="de-DE" sz="2800" b="1" dirty="0">
                <a:latin typeface="Calisto MT" panose="02040603050505030304" pitchFamily="18" charset="0"/>
              </a:rPr>
              <a:t> – </a:t>
            </a:r>
            <a:r>
              <a:rPr lang="de-DE" sz="2800" b="1" dirty="0" err="1">
                <a:latin typeface="Calisto MT" panose="02040603050505030304" pitchFamily="18" charset="0"/>
              </a:rPr>
              <a:t>background</a:t>
            </a:r>
            <a:r>
              <a:rPr lang="de-DE" sz="2800" b="1" dirty="0">
                <a:latin typeface="Calisto MT" panose="02040603050505030304" pitchFamily="18" charset="0"/>
              </a:rPr>
              <a:t> &amp; </a:t>
            </a:r>
            <a:r>
              <a:rPr lang="de-DE" sz="2800" b="1" dirty="0" err="1">
                <a:latin typeface="Calisto MT" panose="02040603050505030304" pitchFamily="18" charset="0"/>
              </a:rPr>
              <a:t>objective</a:t>
            </a:r>
            <a:endParaRPr lang="de-DE" sz="2800" b="1" dirty="0">
              <a:latin typeface="Calisto MT" panose="02040603050505030304" pitchFamily="18" charset="0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1557EC6-3646-5A20-6AF1-5FE7A21D9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2</a:t>
            </a:fld>
            <a:endParaRPr lang="de-DE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6DF9128-4C59-60CA-A9E3-199F0502D7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9060122"/>
              </p:ext>
            </p:extLst>
          </p:nvPr>
        </p:nvGraphicFramePr>
        <p:xfrm>
          <a:off x="289932" y="911102"/>
          <a:ext cx="11630722" cy="569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5061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8B48F8-4D5F-E03C-16BA-A98A92326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3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9E05A89F-CB29-5D5C-5238-9B8AF923A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03186" y="475104"/>
            <a:ext cx="6482410" cy="564532"/>
          </a:xfrm>
          <a:noFill/>
        </p:spPr>
        <p:txBody>
          <a:bodyPr>
            <a:noAutofit/>
          </a:bodyPr>
          <a:lstStyle/>
          <a:p>
            <a:pPr algn="ctr"/>
            <a:r>
              <a:rPr lang="de-DE" sz="2800" b="1" dirty="0">
                <a:latin typeface="Calisto MT" panose="02040603050505030304" pitchFamily="18" charset="0"/>
              </a:rPr>
              <a:t>Materials &amp; </a:t>
            </a:r>
            <a:r>
              <a:rPr lang="de-DE" sz="2800" b="1" dirty="0" err="1">
                <a:latin typeface="Calisto MT" panose="02040603050505030304" pitchFamily="18" charset="0"/>
              </a:rPr>
              <a:t>methods</a:t>
            </a:r>
            <a:endParaRPr lang="de-DE" sz="2800" b="1" dirty="0">
              <a:latin typeface="Calisto MT" panose="02040603050505030304" pitchFamily="18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AC06224-E019-6885-12F9-9301524E2B47}"/>
              </a:ext>
            </a:extLst>
          </p:cNvPr>
          <p:cNvSpPr txBox="1"/>
          <p:nvPr/>
        </p:nvSpPr>
        <p:spPr>
          <a:xfrm>
            <a:off x="3198676" y="1392131"/>
            <a:ext cx="3491365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latin typeface="Calisto MT" panose="02040603050505030304" pitchFamily="18" charset="0"/>
              </a:rPr>
              <a:t>Study </a:t>
            </a:r>
            <a:r>
              <a:rPr lang="de-DE" sz="2400" b="1" dirty="0" err="1">
                <a:latin typeface="Calisto MT" panose="02040603050505030304" pitchFamily="18" charset="0"/>
              </a:rPr>
              <a:t>area</a:t>
            </a:r>
            <a:r>
              <a:rPr lang="de-DE" sz="2400" b="1" dirty="0">
                <a:latin typeface="Calisto MT" panose="02040603050505030304" pitchFamily="18" charset="0"/>
              </a:rPr>
              <a:t> - Kandy</a:t>
            </a: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10C200D6-E8D7-4DA3-354B-EB438EF27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200" y="2014199"/>
            <a:ext cx="8710085" cy="3856028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784C6BC5-017F-5578-B22B-811DC770FCD9}"/>
              </a:ext>
            </a:extLst>
          </p:cNvPr>
          <p:cNvSpPr txBox="1"/>
          <p:nvPr/>
        </p:nvSpPr>
        <p:spPr>
          <a:xfrm>
            <a:off x="9000834" y="5537787"/>
            <a:ext cx="26679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latin typeface="Calisto MT" panose="02040603050505030304" pitchFamily="18" charset="0"/>
              </a:rPr>
              <a:t>Daily transient </a:t>
            </a:r>
            <a:r>
              <a:rPr lang="en-AU" sz="2000" b="1" dirty="0">
                <a:latin typeface="Calisto MT" panose="02040603050505030304" pitchFamily="18" charset="0"/>
              </a:rPr>
              <a:t>population ~ </a:t>
            </a:r>
            <a:r>
              <a:rPr lang="de-DE" sz="2000" b="1" dirty="0">
                <a:latin typeface="Calisto MT" panose="02040603050505030304" pitchFamily="18" charset="0"/>
              </a:rPr>
              <a:t>100,000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493581F-5E7A-F562-BD3A-038EC1C19079}"/>
              </a:ext>
            </a:extLst>
          </p:cNvPr>
          <p:cNvSpPr txBox="1"/>
          <p:nvPr/>
        </p:nvSpPr>
        <p:spPr>
          <a:xfrm>
            <a:off x="4944359" y="5650217"/>
            <a:ext cx="323571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latin typeface="Calisto MT" panose="02040603050505030304" pitchFamily="18" charset="0"/>
              </a:rPr>
              <a:t>Daily traffic flow &gt;100,000 vehicles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B732FFC-7016-87A0-D887-02EB59EE2B25}"/>
              </a:ext>
            </a:extLst>
          </p:cNvPr>
          <p:cNvSpPr txBox="1"/>
          <p:nvPr/>
        </p:nvSpPr>
        <p:spPr>
          <a:xfrm>
            <a:off x="285472" y="2431260"/>
            <a:ext cx="225254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latin typeface="Calisto MT" panose="02040603050505030304" pitchFamily="18" charset="0"/>
              </a:rPr>
              <a:t>26 km</a:t>
            </a:r>
            <a:r>
              <a:rPr lang="de-DE" sz="2000" b="1" baseline="30000" dirty="0">
                <a:latin typeface="Calisto MT" panose="02040603050505030304" pitchFamily="18" charset="0"/>
              </a:rPr>
              <a:t>2</a:t>
            </a:r>
            <a:r>
              <a:rPr lang="de-DE" sz="2000" b="1" dirty="0">
                <a:latin typeface="Calisto MT" panose="02040603050505030304" pitchFamily="18" charset="0"/>
              </a:rPr>
              <a:t> </a:t>
            </a:r>
            <a:r>
              <a:rPr lang="de-DE" sz="2000" b="1" dirty="0" err="1">
                <a:latin typeface="Calisto MT" panose="02040603050505030304" pitchFamily="18" charset="0"/>
              </a:rPr>
              <a:t>land</a:t>
            </a:r>
            <a:r>
              <a:rPr lang="de-DE" sz="2000" b="1" dirty="0">
                <a:latin typeface="Calisto MT" panose="02040603050505030304" pitchFamily="18" charset="0"/>
              </a:rPr>
              <a:t> </a:t>
            </a:r>
            <a:r>
              <a:rPr lang="de-DE" sz="2000" b="1" dirty="0" err="1">
                <a:latin typeface="Calisto MT" panose="02040603050505030304" pitchFamily="18" charset="0"/>
              </a:rPr>
              <a:t>area</a:t>
            </a:r>
            <a:r>
              <a:rPr lang="de-DE" sz="2000" b="1" dirty="0">
                <a:latin typeface="Calisto MT" panose="02040603050505030304" pitchFamily="18" charset="0"/>
              </a:rPr>
              <a:t>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BD12E22-59C8-D731-AFBE-F16F96403276}"/>
              </a:ext>
            </a:extLst>
          </p:cNvPr>
          <p:cNvSpPr txBox="1"/>
          <p:nvPr/>
        </p:nvSpPr>
        <p:spPr>
          <a:xfrm>
            <a:off x="341577" y="4938023"/>
            <a:ext cx="172844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>
                <a:latin typeface="Calisto MT" panose="02040603050505030304" pitchFamily="18" charset="0"/>
              </a:rPr>
              <a:t>Average </a:t>
            </a:r>
            <a:r>
              <a:rPr lang="en-AU" sz="2000" b="1" dirty="0">
                <a:latin typeface="Calisto MT" panose="02040603050505030304" pitchFamily="18" charset="0"/>
              </a:rPr>
              <a:t>daytime</a:t>
            </a:r>
            <a:r>
              <a:rPr lang="de-DE" sz="2000" b="1" dirty="0">
                <a:latin typeface="Calisto MT" panose="02040603050505030304" pitchFamily="18" charset="0"/>
              </a:rPr>
              <a:t> </a:t>
            </a:r>
            <a:r>
              <a:rPr lang="en-AU" sz="2000" b="1" dirty="0">
                <a:latin typeface="Calisto MT" panose="02040603050505030304" pitchFamily="18" charset="0"/>
              </a:rPr>
              <a:t>temperature</a:t>
            </a:r>
            <a:r>
              <a:rPr lang="de-DE" sz="2000" b="1" dirty="0">
                <a:latin typeface="Calisto MT" panose="02040603050505030304" pitchFamily="18" charset="0"/>
              </a:rPr>
              <a:t> </a:t>
            </a:r>
            <a:r>
              <a:rPr lang="en-GB" sz="2000" b="1" dirty="0">
                <a:solidFill>
                  <a:srgbClr val="000000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28 – 32 °C</a:t>
            </a:r>
            <a:endParaRPr lang="de-DE" sz="2000" b="1" dirty="0">
              <a:latin typeface="Calisto MT" panose="02040603050505030304" pitchFamily="18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5D1D4214-E430-D02F-B2B4-0309DC9E39A0}"/>
              </a:ext>
            </a:extLst>
          </p:cNvPr>
          <p:cNvSpPr txBox="1"/>
          <p:nvPr/>
        </p:nvSpPr>
        <p:spPr>
          <a:xfrm>
            <a:off x="2316794" y="5769238"/>
            <a:ext cx="221718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kern="100" dirty="0">
                <a:solidFill>
                  <a:srgbClr val="000000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Monthly rainfall 52 – 398 mm 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F8C885B-8449-FCB7-5A33-C392767D799C}"/>
              </a:ext>
            </a:extLst>
          </p:cNvPr>
          <p:cNvSpPr txBox="1"/>
          <p:nvPr/>
        </p:nvSpPr>
        <p:spPr>
          <a:xfrm>
            <a:off x="755724" y="3307570"/>
            <a:ext cx="131204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latin typeface="Calisto MT" panose="02040603050505030304" pitchFamily="18" charset="0"/>
              </a:rPr>
              <a:t>Daytime</a:t>
            </a:r>
            <a:r>
              <a:rPr lang="de-DE" sz="2000" b="1" dirty="0">
                <a:latin typeface="Calisto MT" panose="02040603050505030304" pitchFamily="18" charset="0"/>
              </a:rPr>
              <a:t> relative </a:t>
            </a:r>
            <a:r>
              <a:rPr lang="de-DE" sz="2000" b="1" dirty="0" err="1">
                <a:latin typeface="Calisto MT" panose="02040603050505030304" pitchFamily="18" charset="0"/>
              </a:rPr>
              <a:t>humidity</a:t>
            </a:r>
            <a:r>
              <a:rPr lang="de-DE" sz="2000" b="1" dirty="0">
                <a:latin typeface="Calisto MT" panose="02040603050505030304" pitchFamily="18" charset="0"/>
              </a:rPr>
              <a:t> 63 – 83%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3AC6C50-A600-4B32-F772-027231B16889}"/>
              </a:ext>
            </a:extLst>
          </p:cNvPr>
          <p:cNvSpPr txBox="1"/>
          <p:nvPr/>
        </p:nvSpPr>
        <p:spPr>
          <a:xfrm>
            <a:off x="7982976" y="1543727"/>
            <a:ext cx="323571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latin typeface="Calisto MT" panose="02040603050505030304" pitchFamily="18" charset="0"/>
              </a:rPr>
              <a:t>Thermal inversions in the atmosphere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D30247D-31D6-2F9D-EFB9-556ED4FF12E4}"/>
              </a:ext>
            </a:extLst>
          </p:cNvPr>
          <p:cNvSpPr txBox="1"/>
          <p:nvPr/>
        </p:nvSpPr>
        <p:spPr>
          <a:xfrm>
            <a:off x="9986090" y="2454587"/>
            <a:ext cx="202200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latin typeface="Calisto MT" panose="02040603050505030304" pitchFamily="18" charset="0"/>
              </a:rPr>
              <a:t>No significant industrial activities </a:t>
            </a:r>
          </a:p>
        </p:txBody>
      </p:sp>
    </p:spTree>
    <p:extLst>
      <p:ext uri="{BB962C8B-B14F-4D97-AF65-F5344CB8AC3E}">
        <p14:creationId xmlns:p14="http://schemas.microsoft.com/office/powerpoint/2010/main" val="18736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7B425-C73E-A6C0-04AF-32DA91DA0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1514" y="460548"/>
            <a:ext cx="2763644" cy="426612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2400" b="1" dirty="0">
                <a:latin typeface="Calisto MT" panose="02040603050505030304" pitchFamily="18" charset="0"/>
              </a:rPr>
              <a:t>Sampling </a:t>
            </a:r>
            <a:r>
              <a:rPr lang="de-DE" sz="2400" b="1" dirty="0" err="1">
                <a:latin typeface="Calisto MT" panose="02040603050505030304" pitchFamily="18" charset="0"/>
              </a:rPr>
              <a:t>sites</a:t>
            </a:r>
            <a:endParaRPr 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D98E36-8D30-FAD2-2FED-F95DB9AD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4</a:t>
            </a:fld>
            <a:endParaRPr lang="de-DE"/>
          </a:p>
        </p:txBody>
      </p:sp>
      <p:pic>
        <p:nvPicPr>
          <p:cNvPr id="6" name="Grafik 5" descr="Ein Bild, das Karte, Text, Atlas enthält.&#10;&#10;Automatisch generierte Beschreibung">
            <a:extLst>
              <a:ext uri="{FF2B5EF4-FFF2-40B4-BE49-F238E27FC236}">
                <a16:creationId xmlns:a16="http://schemas.microsoft.com/office/drawing/2014/main" id="{14E53C02-30D0-C4EA-62CA-AB0FC4D9B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09" y="2002527"/>
            <a:ext cx="4741672" cy="38621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5CB02400-C3DC-07F7-BEA0-1D53BAD92AF7}"/>
              </a:ext>
            </a:extLst>
          </p:cNvPr>
          <p:cNvSpPr/>
          <p:nvPr/>
        </p:nvSpPr>
        <p:spPr>
          <a:xfrm>
            <a:off x="5598184" y="2188482"/>
            <a:ext cx="977318" cy="9294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6C0BC6A-F5FD-8159-8631-3B831EA42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34" y="887160"/>
            <a:ext cx="3730549" cy="223073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C6CAE8E-F02A-116D-8600-F6940FDDD703}"/>
              </a:ext>
            </a:extLst>
          </p:cNvPr>
          <p:cNvSpPr txBox="1"/>
          <p:nvPr/>
        </p:nvSpPr>
        <p:spPr>
          <a:xfrm>
            <a:off x="1571078" y="3019877"/>
            <a:ext cx="240844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listo MT" panose="02040603050505030304" pitchFamily="18" charset="0"/>
                <a:cs typeface="Arial" panose="020B0604020202020204" pitchFamily="34" charset="0"/>
              </a:rPr>
              <a:t>Site P (Police Station)</a:t>
            </a: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AC224083-3964-F09C-A3BC-CC574D645CE0}"/>
              </a:ext>
            </a:extLst>
          </p:cNvPr>
          <p:cNvCxnSpPr>
            <a:cxnSpLocks/>
            <a:stCxn id="7" idx="2"/>
          </p:cNvCxnSpPr>
          <p:nvPr/>
        </p:nvCxnSpPr>
        <p:spPr>
          <a:xfrm flipH="1" flipV="1">
            <a:off x="3646449" y="2002527"/>
            <a:ext cx="1951735" cy="6506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E6586913-9026-9CB2-6EEC-D115CEA42828}"/>
              </a:ext>
            </a:extLst>
          </p:cNvPr>
          <p:cNvSpPr/>
          <p:nvPr/>
        </p:nvSpPr>
        <p:spPr>
          <a:xfrm>
            <a:off x="6460545" y="2770305"/>
            <a:ext cx="977318" cy="9542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Picture 1013">
            <a:extLst>
              <a:ext uri="{FF2B5EF4-FFF2-40B4-BE49-F238E27FC236}">
                <a16:creationId xmlns:a16="http://schemas.microsoft.com/office/drawing/2014/main" id="{0E10B8C7-85AE-4D55-C508-C363EE89238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138408" y="705077"/>
            <a:ext cx="3721860" cy="2225539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CEEBA3C-BADB-0466-F180-CF789C90BCF7}"/>
              </a:ext>
            </a:extLst>
          </p:cNvPr>
          <p:cNvSpPr txBox="1"/>
          <p:nvPr/>
        </p:nvSpPr>
        <p:spPr>
          <a:xfrm>
            <a:off x="9608306" y="2930616"/>
            <a:ext cx="241524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listo MT" panose="02040603050505030304" pitchFamily="18" charset="0"/>
                <a:cs typeface="Arial" panose="020B0604020202020204" pitchFamily="34" charset="0"/>
              </a:rPr>
              <a:t>Site F (</a:t>
            </a:r>
            <a:r>
              <a:rPr lang="de-DE" sz="1600" b="1" dirty="0" err="1">
                <a:latin typeface="Calisto MT" panose="02040603050505030304" pitchFamily="18" charset="0"/>
                <a:cs typeface="Arial" panose="020B0604020202020204" pitchFamily="34" charset="0"/>
              </a:rPr>
              <a:t>Fire</a:t>
            </a:r>
            <a:r>
              <a:rPr lang="de-DE" sz="1600" b="1" dirty="0">
                <a:latin typeface="Calisto MT" panose="02040603050505030304" pitchFamily="18" charset="0"/>
                <a:cs typeface="Arial" panose="020B0604020202020204" pitchFamily="34" charset="0"/>
              </a:rPr>
              <a:t> Brigade)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EF28F2C-2F3E-D0B0-756E-5BB4ECD3A743}"/>
              </a:ext>
            </a:extLst>
          </p:cNvPr>
          <p:cNvCxnSpPr>
            <a:cxnSpLocks/>
          </p:cNvCxnSpPr>
          <p:nvPr/>
        </p:nvCxnSpPr>
        <p:spPr>
          <a:xfrm flipV="1">
            <a:off x="7352427" y="2432999"/>
            <a:ext cx="1316869" cy="5413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F239CB5E-94DB-1662-EEA8-7E609DD243EA}"/>
              </a:ext>
            </a:extLst>
          </p:cNvPr>
          <p:cNvSpPr/>
          <p:nvPr/>
        </p:nvSpPr>
        <p:spPr>
          <a:xfrm>
            <a:off x="4089709" y="4946685"/>
            <a:ext cx="883735" cy="9023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Picture 990">
            <a:extLst>
              <a:ext uri="{FF2B5EF4-FFF2-40B4-BE49-F238E27FC236}">
                <a16:creationId xmlns:a16="http://schemas.microsoft.com/office/drawing/2014/main" id="{37BB8E99-2A3F-C27C-3BD3-DED88560308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19334" y="3745301"/>
            <a:ext cx="3721860" cy="2225539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11DC2966-6151-8EB5-A300-051CE2B1E521}"/>
              </a:ext>
            </a:extLst>
          </p:cNvPr>
          <p:cNvSpPr txBox="1"/>
          <p:nvPr/>
        </p:nvSpPr>
        <p:spPr>
          <a:xfrm>
            <a:off x="1382751" y="5849043"/>
            <a:ext cx="263270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listo MT" panose="02040603050505030304" pitchFamily="18" charset="0"/>
                <a:cs typeface="Arial" panose="020B0604020202020204" pitchFamily="34" charset="0"/>
              </a:rPr>
              <a:t>Site R (Railway Station)</a:t>
            </a:r>
          </a:p>
        </p:txBody>
      </p:sp>
      <p:cxnSp>
        <p:nvCxnSpPr>
          <p:cNvPr id="26" name="Verbinder: gekrümmt 25">
            <a:extLst>
              <a:ext uri="{FF2B5EF4-FFF2-40B4-BE49-F238E27FC236}">
                <a16:creationId xmlns:a16="http://schemas.microsoft.com/office/drawing/2014/main" id="{BF03D822-3B06-F36D-6D2D-323D0A0CEE37}"/>
              </a:ext>
            </a:extLst>
          </p:cNvPr>
          <p:cNvCxnSpPr>
            <a:stCxn id="21" idx="4"/>
          </p:cNvCxnSpPr>
          <p:nvPr/>
        </p:nvCxnSpPr>
        <p:spPr>
          <a:xfrm rot="5400000" flipH="1">
            <a:off x="4019204" y="5336670"/>
            <a:ext cx="351492" cy="673255"/>
          </a:xfrm>
          <a:prstGeom prst="curvedConnector4">
            <a:avLst>
              <a:gd name="adj1" fmla="val -65037"/>
              <a:gd name="adj2" fmla="val 82816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Ellipse 27">
            <a:extLst>
              <a:ext uri="{FF2B5EF4-FFF2-40B4-BE49-F238E27FC236}">
                <a16:creationId xmlns:a16="http://schemas.microsoft.com/office/drawing/2014/main" id="{465CAC38-346C-DE7F-1E45-7C4D555A2A67}"/>
              </a:ext>
            </a:extLst>
          </p:cNvPr>
          <p:cNvSpPr/>
          <p:nvPr/>
        </p:nvSpPr>
        <p:spPr>
          <a:xfrm>
            <a:off x="6241240" y="4716381"/>
            <a:ext cx="977318" cy="9294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" name="Picture 50553">
            <a:extLst>
              <a:ext uri="{FF2B5EF4-FFF2-40B4-BE49-F238E27FC236}">
                <a16:creationId xmlns:a16="http://schemas.microsoft.com/office/drawing/2014/main" id="{1033E403-F44A-3805-7B8A-94919FAFE59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250807" y="4228066"/>
            <a:ext cx="3721859" cy="2225539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14CD0434-C640-86EA-B250-976468FBEF8B}"/>
              </a:ext>
            </a:extLst>
          </p:cNvPr>
          <p:cNvSpPr txBox="1"/>
          <p:nvPr/>
        </p:nvSpPr>
        <p:spPr>
          <a:xfrm>
            <a:off x="9977377" y="6413697"/>
            <a:ext cx="157131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listo MT" panose="02040603050505030304" pitchFamily="18" charset="0"/>
                <a:cs typeface="Arial" panose="020B0604020202020204" pitchFamily="34" charset="0"/>
              </a:rPr>
              <a:t>Site I (NIFS)</a:t>
            </a: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9BB3624C-FF72-EAB1-D57E-7C974C76A651}"/>
              </a:ext>
            </a:extLst>
          </p:cNvPr>
          <p:cNvCxnSpPr>
            <a:cxnSpLocks/>
          </p:cNvCxnSpPr>
          <p:nvPr/>
        </p:nvCxnSpPr>
        <p:spPr>
          <a:xfrm>
            <a:off x="7174051" y="5322993"/>
            <a:ext cx="1269779" cy="2801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35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3AB489-4A94-557B-79A5-08E2E465E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5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6AF1DDB-F5DB-8DEF-E40D-F8DE83899E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915" t="28944" r="38262" b="25031"/>
          <a:stretch/>
        </p:blipFill>
        <p:spPr>
          <a:xfrm>
            <a:off x="3884320" y="1776415"/>
            <a:ext cx="4939889" cy="4594822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2E81C72-D6AF-877F-077F-0D73DAD239D8}"/>
              </a:ext>
            </a:extLst>
          </p:cNvPr>
          <p:cNvGrpSpPr/>
          <p:nvPr/>
        </p:nvGrpSpPr>
        <p:grpSpPr>
          <a:xfrm>
            <a:off x="465865" y="1063305"/>
            <a:ext cx="11423128" cy="5478190"/>
            <a:chOff x="465865" y="1063305"/>
            <a:chExt cx="11423128" cy="5478190"/>
          </a:xfrm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0AAA6170-FD79-03F2-7B69-6516839A9158}"/>
                </a:ext>
              </a:extLst>
            </p:cNvPr>
            <p:cNvSpPr/>
            <p:nvPr/>
          </p:nvSpPr>
          <p:spPr>
            <a:xfrm>
              <a:off x="465865" y="1081668"/>
              <a:ext cx="2624364" cy="812418"/>
            </a:xfrm>
            <a:custGeom>
              <a:avLst/>
              <a:gdLst>
                <a:gd name="connsiteX0" fmla="*/ 0 w 2624364"/>
                <a:gd name="connsiteY0" fmla="*/ 0 h 1049745"/>
                <a:gd name="connsiteX1" fmla="*/ 2624364 w 2624364"/>
                <a:gd name="connsiteY1" fmla="*/ 0 h 1049745"/>
                <a:gd name="connsiteX2" fmla="*/ 2624364 w 2624364"/>
                <a:gd name="connsiteY2" fmla="*/ 1049745 h 1049745"/>
                <a:gd name="connsiteX3" fmla="*/ 0 w 2624364"/>
                <a:gd name="connsiteY3" fmla="*/ 1049745 h 1049745"/>
                <a:gd name="connsiteX4" fmla="*/ 0 w 2624364"/>
                <a:gd name="connsiteY4" fmla="*/ 0 h 10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1049745">
                  <a:moveTo>
                    <a:pt x="0" y="0"/>
                  </a:moveTo>
                  <a:lnTo>
                    <a:pt x="2624364" y="0"/>
                  </a:lnTo>
                  <a:lnTo>
                    <a:pt x="2624364" y="1049745"/>
                  </a:lnTo>
                  <a:lnTo>
                    <a:pt x="0" y="10497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AU" sz="2000" b="1" kern="1200" noProof="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Sampling method</a:t>
              </a: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7344E6EC-C2A6-3B2D-D626-E942709EBEC6}"/>
                </a:ext>
              </a:extLst>
            </p:cNvPr>
            <p:cNvSpPr/>
            <p:nvPr/>
          </p:nvSpPr>
          <p:spPr>
            <a:xfrm>
              <a:off x="1053549" y="1984088"/>
              <a:ext cx="2606440" cy="1898281"/>
            </a:xfrm>
            <a:custGeom>
              <a:avLst/>
              <a:gdLst>
                <a:gd name="connsiteX0" fmla="*/ 0 w 2624364"/>
                <a:gd name="connsiteY0" fmla="*/ 0 h 2810880"/>
                <a:gd name="connsiteX1" fmla="*/ 2624364 w 2624364"/>
                <a:gd name="connsiteY1" fmla="*/ 0 h 2810880"/>
                <a:gd name="connsiteX2" fmla="*/ 2624364 w 2624364"/>
                <a:gd name="connsiteY2" fmla="*/ 2810880 h 2810880"/>
                <a:gd name="connsiteX3" fmla="*/ 0 w 2624364"/>
                <a:gd name="connsiteY3" fmla="*/ 2810880 h 2810880"/>
                <a:gd name="connsiteX4" fmla="*/ 0 w 2624364"/>
                <a:gd name="connsiteY4" fmla="*/ 0 h 281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2810880">
                  <a:moveTo>
                    <a:pt x="0" y="0"/>
                  </a:moveTo>
                  <a:lnTo>
                    <a:pt x="2624364" y="0"/>
                  </a:lnTo>
                  <a:lnTo>
                    <a:pt x="2624364" y="2810880"/>
                  </a:lnTo>
                  <a:lnTo>
                    <a:pt x="0" y="2810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CC">
                <a:alpha val="89804"/>
              </a:srgbClr>
            </a:solidFill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b="1" dirty="0">
                  <a:latin typeface="Calisto MT" panose="02040603050505030304" pitchFamily="18" charset="0"/>
                </a:rPr>
                <a:t>T</a:t>
              </a:r>
              <a:r>
                <a:rPr lang="en-AU" sz="1800" b="1" kern="1200" noProof="0" dirty="0" err="1">
                  <a:latin typeface="Calisto MT" panose="02040603050505030304" pitchFamily="18" charset="0"/>
                </a:rPr>
                <a:t>hree</a:t>
              </a:r>
              <a:r>
                <a:rPr lang="en-AU" sz="1800" b="1" kern="1200" noProof="0" dirty="0">
                  <a:latin typeface="Calisto MT" panose="02040603050505030304" pitchFamily="18" charset="0"/>
                </a:rPr>
                <a:t> consecutive rainfall events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Antecedent dry periods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HDPE bottles &amp; PE funnels</a:t>
              </a: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4CBA5339-948F-2E20-AAB2-7E1054A1D1E6}"/>
                </a:ext>
              </a:extLst>
            </p:cNvPr>
            <p:cNvSpPr/>
            <p:nvPr/>
          </p:nvSpPr>
          <p:spPr>
            <a:xfrm>
              <a:off x="465865" y="4023640"/>
              <a:ext cx="2624364" cy="812418"/>
            </a:xfrm>
            <a:custGeom>
              <a:avLst/>
              <a:gdLst>
                <a:gd name="connsiteX0" fmla="*/ 0 w 2624364"/>
                <a:gd name="connsiteY0" fmla="*/ 0 h 1049745"/>
                <a:gd name="connsiteX1" fmla="*/ 2624364 w 2624364"/>
                <a:gd name="connsiteY1" fmla="*/ 0 h 1049745"/>
                <a:gd name="connsiteX2" fmla="*/ 2624364 w 2624364"/>
                <a:gd name="connsiteY2" fmla="*/ 1049745 h 1049745"/>
                <a:gd name="connsiteX3" fmla="*/ 0 w 2624364"/>
                <a:gd name="connsiteY3" fmla="*/ 1049745 h 1049745"/>
                <a:gd name="connsiteX4" fmla="*/ 0 w 2624364"/>
                <a:gd name="connsiteY4" fmla="*/ 0 h 10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1049745">
                  <a:moveTo>
                    <a:pt x="0" y="0"/>
                  </a:moveTo>
                  <a:lnTo>
                    <a:pt x="2624364" y="0"/>
                  </a:lnTo>
                  <a:lnTo>
                    <a:pt x="2624364" y="1049745"/>
                  </a:lnTo>
                  <a:lnTo>
                    <a:pt x="0" y="10497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AU" sz="2000" b="1" kern="1200" noProof="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Sampling setup</a:t>
              </a: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91221507-C03A-B1D2-9F5B-9A437DFBD10C}"/>
                </a:ext>
              </a:extLst>
            </p:cNvPr>
            <p:cNvSpPr/>
            <p:nvPr/>
          </p:nvSpPr>
          <p:spPr>
            <a:xfrm>
              <a:off x="1055311" y="4902264"/>
              <a:ext cx="2624364" cy="1639231"/>
            </a:xfrm>
            <a:custGeom>
              <a:avLst/>
              <a:gdLst>
                <a:gd name="connsiteX0" fmla="*/ 0 w 2624364"/>
                <a:gd name="connsiteY0" fmla="*/ 0 h 2810880"/>
                <a:gd name="connsiteX1" fmla="*/ 2624364 w 2624364"/>
                <a:gd name="connsiteY1" fmla="*/ 0 h 2810880"/>
                <a:gd name="connsiteX2" fmla="*/ 2624364 w 2624364"/>
                <a:gd name="connsiteY2" fmla="*/ 2810880 h 2810880"/>
                <a:gd name="connsiteX3" fmla="*/ 0 w 2624364"/>
                <a:gd name="connsiteY3" fmla="*/ 2810880 h 2810880"/>
                <a:gd name="connsiteX4" fmla="*/ 0 w 2624364"/>
                <a:gd name="connsiteY4" fmla="*/ 0 h 281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2810880">
                  <a:moveTo>
                    <a:pt x="0" y="0"/>
                  </a:moveTo>
                  <a:lnTo>
                    <a:pt x="2624364" y="0"/>
                  </a:lnTo>
                  <a:lnTo>
                    <a:pt x="2624364" y="2810880"/>
                  </a:lnTo>
                  <a:lnTo>
                    <a:pt x="0" y="2810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99">
                <a:alpha val="89804"/>
              </a:srgbClr>
            </a:solidFill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1.5 m above ground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Two sampling heads</a:t>
              </a:r>
              <a:endParaRPr lang="en-AU" b="1" noProof="0" dirty="0">
                <a:latin typeface="Calisto MT" panose="02040603050505030304" pitchFamily="18" charset="0"/>
              </a:endParaRPr>
            </a:p>
            <a:p>
              <a:pPr marL="457200" lvl="2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AU" b="1" kern="1200" noProof="0" dirty="0">
                  <a:latin typeface="Calisto MT" panose="02040603050505030304" pitchFamily="18" charset="0"/>
                </a:rPr>
                <a:t>&gt; Bulk deposition (BD)</a:t>
              </a:r>
              <a:endParaRPr lang="en-AU" b="1" dirty="0">
                <a:latin typeface="Calisto MT" panose="02040603050505030304" pitchFamily="18" charset="0"/>
              </a:endParaRPr>
            </a:p>
            <a:p>
              <a:pPr marL="457200" lvl="2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&gt; DD</a:t>
              </a: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0B9019E-EBB3-CFDE-0473-CBF39A3B7715}"/>
                </a:ext>
              </a:extLst>
            </p:cNvPr>
            <p:cNvSpPr/>
            <p:nvPr/>
          </p:nvSpPr>
          <p:spPr>
            <a:xfrm>
              <a:off x="8999815" y="1063305"/>
              <a:ext cx="2624364" cy="1049745"/>
            </a:xfrm>
            <a:custGeom>
              <a:avLst/>
              <a:gdLst>
                <a:gd name="connsiteX0" fmla="*/ 0 w 2624364"/>
                <a:gd name="connsiteY0" fmla="*/ 0 h 1049745"/>
                <a:gd name="connsiteX1" fmla="*/ 2624364 w 2624364"/>
                <a:gd name="connsiteY1" fmla="*/ 0 h 1049745"/>
                <a:gd name="connsiteX2" fmla="*/ 2624364 w 2624364"/>
                <a:gd name="connsiteY2" fmla="*/ 1049745 h 1049745"/>
                <a:gd name="connsiteX3" fmla="*/ 0 w 2624364"/>
                <a:gd name="connsiteY3" fmla="*/ 1049745 h 1049745"/>
                <a:gd name="connsiteX4" fmla="*/ 0 w 2624364"/>
                <a:gd name="connsiteY4" fmla="*/ 0 h 10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1049745">
                  <a:moveTo>
                    <a:pt x="0" y="0"/>
                  </a:moveTo>
                  <a:lnTo>
                    <a:pt x="2624364" y="0"/>
                  </a:lnTo>
                  <a:lnTo>
                    <a:pt x="2624364" y="1049745"/>
                  </a:lnTo>
                  <a:lnTo>
                    <a:pt x="0" y="10497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AU" sz="2000" b="1" kern="1200" noProof="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Sample collection process</a:t>
              </a: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D011816B-790C-C4B5-2167-785EF5CB8F4D}"/>
                </a:ext>
              </a:extLst>
            </p:cNvPr>
            <p:cNvSpPr/>
            <p:nvPr/>
          </p:nvSpPr>
          <p:spPr>
            <a:xfrm>
              <a:off x="9322708" y="2257837"/>
              <a:ext cx="2566285" cy="1589728"/>
            </a:xfrm>
            <a:custGeom>
              <a:avLst/>
              <a:gdLst>
                <a:gd name="connsiteX0" fmla="*/ 0 w 2566287"/>
                <a:gd name="connsiteY0" fmla="*/ 0 h 1123480"/>
                <a:gd name="connsiteX1" fmla="*/ 2566287 w 2566287"/>
                <a:gd name="connsiteY1" fmla="*/ 0 h 1123480"/>
                <a:gd name="connsiteX2" fmla="*/ 2566287 w 2566287"/>
                <a:gd name="connsiteY2" fmla="*/ 1123480 h 1123480"/>
                <a:gd name="connsiteX3" fmla="*/ 0 w 2566287"/>
                <a:gd name="connsiteY3" fmla="*/ 1123480 h 1123480"/>
                <a:gd name="connsiteX4" fmla="*/ 0 w 2566287"/>
                <a:gd name="connsiteY4" fmla="*/ 0 h 112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6287" h="1123480">
                  <a:moveTo>
                    <a:pt x="0" y="0"/>
                  </a:moveTo>
                  <a:lnTo>
                    <a:pt x="2566287" y="0"/>
                  </a:lnTo>
                  <a:lnTo>
                    <a:pt x="2566287" y="1123480"/>
                  </a:lnTo>
                  <a:lnTo>
                    <a:pt x="0" y="1123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FF">
                <a:alpha val="89804"/>
              </a:srgbClr>
            </a:solidFill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Before and after rainfall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AU" sz="1800" b="1" kern="1200" noProof="0" dirty="0">
                  <a:latin typeface="Calisto MT" panose="02040603050505030304" pitchFamily="18" charset="0"/>
                </a:rPr>
                <a:t>Quality control (deionized water + acid wash)</a:t>
              </a:r>
              <a:endParaRPr lang="en-AU" b="1" dirty="0">
                <a:latin typeface="Calisto MT" panose="02040603050505030304" pitchFamily="18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9144523-9531-F45C-3A03-1D5E8AFC3F13}"/>
                </a:ext>
              </a:extLst>
            </p:cNvPr>
            <p:cNvSpPr/>
            <p:nvPr/>
          </p:nvSpPr>
          <p:spPr>
            <a:xfrm>
              <a:off x="8999815" y="4106127"/>
              <a:ext cx="2624364" cy="729931"/>
            </a:xfrm>
            <a:custGeom>
              <a:avLst/>
              <a:gdLst>
                <a:gd name="connsiteX0" fmla="*/ 0 w 2624364"/>
                <a:gd name="connsiteY0" fmla="*/ 0 h 1049745"/>
                <a:gd name="connsiteX1" fmla="*/ 2624364 w 2624364"/>
                <a:gd name="connsiteY1" fmla="*/ 0 h 1049745"/>
                <a:gd name="connsiteX2" fmla="*/ 2624364 w 2624364"/>
                <a:gd name="connsiteY2" fmla="*/ 1049745 h 1049745"/>
                <a:gd name="connsiteX3" fmla="*/ 0 w 2624364"/>
                <a:gd name="connsiteY3" fmla="*/ 1049745 h 1049745"/>
                <a:gd name="connsiteX4" fmla="*/ 0 w 2624364"/>
                <a:gd name="connsiteY4" fmla="*/ 0 h 1049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364" h="1049745">
                  <a:moveTo>
                    <a:pt x="0" y="0"/>
                  </a:moveTo>
                  <a:lnTo>
                    <a:pt x="2624364" y="0"/>
                  </a:lnTo>
                  <a:lnTo>
                    <a:pt x="2624364" y="1049745"/>
                  </a:lnTo>
                  <a:lnTo>
                    <a:pt x="0" y="10497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AU" sz="2000" b="1" kern="1200" noProof="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Sample handling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DF9E4A8C-C368-98EA-62F5-E69971A564DD}"/>
                </a:ext>
              </a:extLst>
            </p:cNvPr>
            <p:cNvSpPr/>
            <p:nvPr/>
          </p:nvSpPr>
          <p:spPr>
            <a:xfrm rot="10800000" flipV="1">
              <a:off x="9407238" y="4902264"/>
              <a:ext cx="2397223" cy="951604"/>
            </a:xfrm>
            <a:prstGeom prst="rect">
              <a:avLst/>
            </a:prstGeom>
            <a:solidFill>
              <a:srgbClr val="FED0FE"/>
            </a:solidFill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b="1" dirty="0">
                  <a:latin typeface="Calisto MT" panose="02040603050505030304" pitchFamily="18" charset="0"/>
                </a:rPr>
                <a:t>Prevent </a:t>
              </a:r>
              <a:r>
                <a:rPr lang="en-AU" b="1" dirty="0">
                  <a:latin typeface="Calisto MT" panose="02040603050505030304" pitchFamily="18" charset="0"/>
                </a:rPr>
                <a:t>contamination</a:t>
              </a:r>
              <a:r>
                <a:rPr lang="de-DE" b="1" dirty="0">
                  <a:latin typeface="Calisto MT" panose="02040603050505030304" pitchFamily="18" charset="0"/>
                </a:rPr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b="1" dirty="0">
                  <a:latin typeface="Calisto MT" panose="02040603050505030304" pitchFamily="18" charset="0"/>
                </a:rPr>
                <a:t>Transport </a:t>
              </a: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50F21D76-F559-06A1-7D1B-656ADE04C63D}"/>
              </a:ext>
            </a:extLst>
          </p:cNvPr>
          <p:cNvSpPr txBox="1"/>
          <p:nvPr/>
        </p:nvSpPr>
        <p:spPr>
          <a:xfrm>
            <a:off x="4493943" y="486763"/>
            <a:ext cx="2943922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latin typeface="Calisto MT" panose="02040603050505030304" pitchFamily="18" charset="0"/>
              </a:rPr>
              <a:t>Sample </a:t>
            </a:r>
            <a:r>
              <a:rPr lang="en-AU" sz="2400" b="1" dirty="0">
                <a:latin typeface="Calisto MT" panose="02040603050505030304" pitchFamily="18" charset="0"/>
              </a:rPr>
              <a:t>collection </a:t>
            </a:r>
          </a:p>
        </p:txBody>
      </p:sp>
    </p:spTree>
    <p:extLst>
      <p:ext uri="{BB962C8B-B14F-4D97-AF65-F5344CB8AC3E}">
        <p14:creationId xmlns:p14="http://schemas.microsoft.com/office/powerpoint/2010/main" val="1457001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6A3939-EC56-D3F3-98E7-538B7D2A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41" y="276060"/>
            <a:ext cx="3611137" cy="504670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2400" b="1" dirty="0">
                <a:latin typeface="Calisto MT" panose="02040603050505030304" pitchFamily="18" charset="0"/>
              </a:rPr>
              <a:t>Laboratory analysis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72B147-51C5-DD25-F112-3C38979C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6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9A84EC8-5B34-963F-6333-B438E1D0BFCD}"/>
              </a:ext>
            </a:extLst>
          </p:cNvPr>
          <p:cNvSpPr txBox="1"/>
          <p:nvPr/>
        </p:nvSpPr>
        <p:spPr>
          <a:xfrm>
            <a:off x="447641" y="2081656"/>
            <a:ext cx="3958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highlight>
                  <a:srgbClr val="FFFF00"/>
                </a:highlight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Cr, Mn, Fe, Ni, Cu, Zn, Cd, Pb</a:t>
            </a:r>
          </a:p>
        </p:txBody>
      </p:sp>
      <p:cxnSp>
        <p:nvCxnSpPr>
          <p:cNvPr id="8" name="Verbinder: gekrümmt 7">
            <a:extLst>
              <a:ext uri="{FF2B5EF4-FFF2-40B4-BE49-F238E27FC236}">
                <a16:creationId xmlns:a16="http://schemas.microsoft.com/office/drawing/2014/main" id="{E38B3A70-CCAF-F0DF-37C3-E3EEB836786E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>
            <a:off x="675445" y="2514417"/>
            <a:ext cx="307722" cy="339007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6A00F422-7D6E-AE73-D1B3-6D8E7B846A5B}"/>
              </a:ext>
            </a:extLst>
          </p:cNvPr>
          <p:cNvSpPr txBox="1"/>
          <p:nvPr/>
        </p:nvSpPr>
        <p:spPr>
          <a:xfrm>
            <a:off x="983167" y="2668757"/>
            <a:ext cx="3992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Calisto MT" panose="02040603050505030304" pitchFamily="18" charset="0"/>
              </a:rPr>
              <a:t>identifier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for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geogenic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meatls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2007DBB0-3020-5458-4FB3-F25412DB6C31}"/>
              </a:ext>
            </a:extLst>
          </p:cNvPr>
          <p:cNvSpPr/>
          <p:nvPr/>
        </p:nvSpPr>
        <p:spPr>
          <a:xfrm>
            <a:off x="693766" y="3478119"/>
            <a:ext cx="4623772" cy="9685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tx1"/>
                </a:solidFill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Agilent 8800 Triple Quadrupole  ICP-MS</a:t>
            </a:r>
            <a:endParaRPr lang="de-DE" b="1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8C5FD1BE-81BB-5B64-A665-12CBD5AA9599}"/>
              </a:ext>
            </a:extLst>
          </p:cNvPr>
          <p:cNvSpPr/>
          <p:nvPr/>
        </p:nvSpPr>
        <p:spPr>
          <a:xfrm>
            <a:off x="3867878" y="2798412"/>
            <a:ext cx="2486722" cy="119159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tx1"/>
                </a:solidFill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US EPA Method 200.8.</a:t>
            </a:r>
            <a:endParaRPr lang="de-DE" b="1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  <p:sp>
        <p:nvSpPr>
          <p:cNvPr id="19" name="Pfeil: Fünfeck 18">
            <a:extLst>
              <a:ext uri="{FF2B5EF4-FFF2-40B4-BE49-F238E27FC236}">
                <a16:creationId xmlns:a16="http://schemas.microsoft.com/office/drawing/2014/main" id="{0BF70DF5-9019-08EB-A02F-299FE4FC9986}"/>
              </a:ext>
            </a:extLst>
          </p:cNvPr>
          <p:cNvSpPr/>
          <p:nvPr/>
        </p:nvSpPr>
        <p:spPr>
          <a:xfrm>
            <a:off x="447641" y="1103971"/>
            <a:ext cx="4527661" cy="786954"/>
          </a:xfrm>
          <a:prstGeom prst="homePlat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tx1"/>
                </a:solidFill>
                <a:latin typeface="Calisto MT" panose="02040603050505030304" pitchFamily="18" charset="0"/>
              </a:rPr>
              <a:t>Heavy </a:t>
            </a:r>
            <a:r>
              <a:rPr lang="de-DE" b="1" dirty="0" err="1">
                <a:solidFill>
                  <a:schemeClr val="tx1"/>
                </a:solidFill>
                <a:latin typeface="Calisto MT" panose="02040603050505030304" pitchFamily="18" charset="0"/>
              </a:rPr>
              <a:t>metal</a:t>
            </a:r>
            <a:r>
              <a:rPr lang="de-DE" b="1" dirty="0">
                <a:solidFill>
                  <a:schemeClr val="tx1"/>
                </a:solidFill>
                <a:latin typeface="Calisto MT" panose="02040603050505030304" pitchFamily="18" charset="0"/>
              </a:rPr>
              <a:t> analysis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E60EE92F-9ED7-850B-65E0-86A7E27965D5}"/>
              </a:ext>
            </a:extLst>
          </p:cNvPr>
          <p:cNvSpPr txBox="1"/>
          <p:nvPr/>
        </p:nvSpPr>
        <p:spPr>
          <a:xfrm>
            <a:off x="447641" y="4556096"/>
            <a:ext cx="10748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atin typeface="Calisto MT" panose="02040603050505030304" pitchFamily="18" charset="0"/>
              </a:rPr>
              <a:t>Quality control </a:t>
            </a:r>
            <a:r>
              <a:rPr lang="de-DE" b="1" dirty="0">
                <a:latin typeface="Calisto MT" panose="0204060305050503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testing calibration blanks, standards, and certified reference materials (CRM)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B7DD086-22C0-2E74-E632-021788248ED8}"/>
              </a:ext>
            </a:extLst>
          </p:cNvPr>
          <p:cNvSpPr txBox="1"/>
          <p:nvPr/>
        </p:nvSpPr>
        <p:spPr>
          <a:xfrm>
            <a:off x="447641" y="5163836"/>
            <a:ext cx="9924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Calibration</a:t>
            </a:r>
            <a:r>
              <a:rPr lang="de-DE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and Standards</a:t>
            </a:r>
          </a:p>
          <a:p>
            <a:endParaRPr lang="de-DE" b="1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b="1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sto MT" panose="02040603050505030304" pitchFamily="18" charset="0"/>
                <a:sym typeface="Wingdings" panose="05000000000000000000" pitchFamily="2" charset="2"/>
              </a:rPr>
              <a:t>calibration</a:t>
            </a:r>
            <a:r>
              <a:rPr lang="de-DE" b="1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sto MT" panose="02040603050505030304" pitchFamily="18" charset="0"/>
                <a:sym typeface="Wingdings" panose="05000000000000000000" pitchFamily="2" charset="2"/>
              </a:rPr>
              <a:t>standards</a:t>
            </a:r>
            <a:r>
              <a:rPr lang="de-DE" b="1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r>
              <a:rPr lang="en-GB" b="1" kern="1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0, 1, 10, 100, 1000, and 3000 ppb</a:t>
            </a:r>
          </a:p>
          <a:p>
            <a:endParaRPr lang="en-GB" b="1" kern="100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b="1" kern="100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en-GB" b="1" kern="100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 i</a:t>
            </a:r>
            <a:r>
              <a:rPr lang="en-GB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nternal standards, including Indium, Rhodium, and Rhenium, were spiked </a:t>
            </a:r>
            <a:endParaRPr lang="de-DE" b="1" kern="100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F264BD6-41C1-2511-E620-EB35BFDC7C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171" t="32286" r="43567" b="19024"/>
          <a:stretch/>
        </p:blipFill>
        <p:spPr>
          <a:xfrm>
            <a:off x="6508328" y="1103971"/>
            <a:ext cx="5427504" cy="308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0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E9E1A5-96E1-C13E-F72D-F09AC1269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7</a:t>
            </a:fld>
            <a:endParaRPr lang="de-DE"/>
          </a:p>
        </p:txBody>
      </p:sp>
      <p:sp>
        <p:nvSpPr>
          <p:cNvPr id="5" name="Pfeil: Fünfeck 4">
            <a:extLst>
              <a:ext uri="{FF2B5EF4-FFF2-40B4-BE49-F238E27FC236}">
                <a16:creationId xmlns:a16="http://schemas.microsoft.com/office/drawing/2014/main" id="{1F19F625-94E6-7477-75C8-9510C3B85383}"/>
              </a:ext>
            </a:extLst>
          </p:cNvPr>
          <p:cNvSpPr/>
          <p:nvPr/>
        </p:nvSpPr>
        <p:spPr>
          <a:xfrm>
            <a:off x="613318" y="390294"/>
            <a:ext cx="4371278" cy="735980"/>
          </a:xfrm>
          <a:prstGeom prst="homePlat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chemeClr val="tx1"/>
                </a:solidFill>
                <a:latin typeface="Calisto MT" panose="02040603050505030304" pitchFamily="18" charset="0"/>
              </a:rPr>
              <a:t>Bacterial</a:t>
            </a:r>
            <a:r>
              <a:rPr lang="de-DE" b="1" dirty="0">
                <a:solidFill>
                  <a:schemeClr val="tx1"/>
                </a:solidFill>
                <a:latin typeface="Calisto MT" panose="02040603050505030304" pitchFamily="18" charset="0"/>
              </a:rPr>
              <a:t> analysis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5C9A8A4-00CC-BC6A-BFB9-56B97554BD50}"/>
              </a:ext>
            </a:extLst>
          </p:cNvPr>
          <p:cNvSpPr txBox="1"/>
          <p:nvPr/>
        </p:nvSpPr>
        <p:spPr>
          <a:xfrm>
            <a:off x="568714" y="1426683"/>
            <a:ext cx="80418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Culturable Bacteria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spread plate technique on LB agar plates </a:t>
            </a:r>
            <a:endParaRPr lang="en-GB" b="1" dirty="0"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colony-forming units (CFU/mL)</a:t>
            </a:r>
            <a:endParaRPr lang="de-DE" b="1" dirty="0">
              <a:latin typeface="Calisto MT" panose="02040603050505030304" pitchFamily="18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EAAEB72-42C9-F5D7-AA18-A324824242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520" b="10599"/>
          <a:stretch/>
        </p:blipFill>
        <p:spPr>
          <a:xfrm>
            <a:off x="6096000" y="543232"/>
            <a:ext cx="3051252" cy="320915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DC8A4D7-4504-EEEA-F1F3-9198F26BFA39}"/>
              </a:ext>
            </a:extLst>
          </p:cNvPr>
          <p:cNvSpPr txBox="1"/>
          <p:nvPr/>
        </p:nvSpPr>
        <p:spPr>
          <a:xfrm>
            <a:off x="613317" y="2510550"/>
            <a:ext cx="7203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Total Bacterial Abundance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epifluorescence microscopy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cells/mL, considering dilution </a:t>
            </a:r>
            <a:endParaRPr lang="de-DE" b="1" dirty="0">
              <a:latin typeface="Calisto MT" panose="02040603050505030304" pitchFamily="18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314A275-0D94-9243-0126-012095B2F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0857" y="543232"/>
            <a:ext cx="2905914" cy="549730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6F08414-D418-A768-ACCD-F8FB63BA6A8B}"/>
              </a:ext>
            </a:extLst>
          </p:cNvPr>
          <p:cNvSpPr txBox="1"/>
          <p:nvPr/>
        </p:nvSpPr>
        <p:spPr>
          <a:xfrm>
            <a:off x="613317" y="3711505"/>
            <a:ext cx="5129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CTAB method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DNA from cultured bacterial isolates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C33C335-3FF2-7101-626F-B25FECF669B5}"/>
              </a:ext>
            </a:extLst>
          </p:cNvPr>
          <p:cNvSpPr txBox="1"/>
          <p:nvPr/>
        </p:nvSpPr>
        <p:spPr>
          <a:xfrm>
            <a:off x="613317" y="4563209"/>
            <a:ext cx="609414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PCR and DNA 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Sequencing</a:t>
            </a:r>
            <a:endParaRPr lang="de-DE" sz="1800" b="1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PCR </a:t>
            </a:r>
            <a:r>
              <a:rPr lang="de-DE" b="1" dirty="0" err="1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to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amplify 16S rDNA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visualization via </a:t>
            </a:r>
          </a:p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gel electrophoresis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bacterial identification using </a:t>
            </a:r>
          </a:p>
          <a:p>
            <a:r>
              <a:rPr lang="en-GB" b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	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ABI 3730XL sequencers </a:t>
            </a:r>
            <a:endParaRPr lang="de-DE" b="1" dirty="0">
              <a:latin typeface="Calisto MT" panose="02040603050505030304" pitchFamily="18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3DA9AA7-F01A-E970-245F-F180AA1A5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151" y="3813228"/>
            <a:ext cx="3892383" cy="292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61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A8994B-5ECA-0780-D74D-9D4BE3700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8</a:t>
            </a:fld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6D09D82-4E00-A74B-691A-40315A05C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233" y="437227"/>
            <a:ext cx="3611137" cy="504670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de-DE" sz="2400" b="1" dirty="0">
                <a:latin typeface="Calisto MT" panose="02040603050505030304" pitchFamily="18" charset="0"/>
              </a:rPr>
              <a:t>Data analysis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7DEF62C-182C-D60D-4304-612E0404B316}"/>
              </a:ext>
            </a:extLst>
          </p:cNvPr>
          <p:cNvSpPr txBox="1"/>
          <p:nvPr/>
        </p:nvSpPr>
        <p:spPr>
          <a:xfrm>
            <a:off x="278174" y="1264374"/>
            <a:ext cx="1119642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Statistical Analysis of Metal &amp; Bacterial Data</a:t>
            </a:r>
            <a:endParaRPr lang="en-GB" b="1" dirty="0"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metal data matrix </a:t>
            </a:r>
          </a:p>
          <a:p>
            <a:r>
              <a:rPr lang="en-GB" b="1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		</a:t>
            </a:r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Q-Q probability distribution plots</a:t>
            </a:r>
          </a:p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Shapiro-Wilk test</a:t>
            </a:r>
          </a:p>
          <a:p>
            <a:r>
              <a:rPr lang="en-GB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en-GB" b="1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variations in metal loads and bacterial data </a:t>
            </a:r>
          </a:p>
          <a:p>
            <a:r>
              <a:rPr lang="en-GB" b="1" kern="100" dirty="0">
                <a:solidFill>
                  <a:srgbClr val="0070C0"/>
                </a:solidFill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</a:t>
            </a:r>
            <a:r>
              <a:rPr lang="en-GB" b="1" kern="1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b="1" kern="1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Kruskal-Wallis one-way analysis of variance </a:t>
            </a:r>
          </a:p>
          <a:p>
            <a:r>
              <a:rPr lang="en-GB" b="1" kern="100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		</a:t>
            </a:r>
            <a:r>
              <a:rPr lang="en-GB" b="1" kern="100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b="1" kern="1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Tukey's honest significance difference</a:t>
            </a:r>
            <a:endParaRPr lang="de-DE" b="1" kern="100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de-DE" dirty="0">
              <a:latin typeface="Calisto MT" panose="02040603050505030304" pitchFamily="18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2B8B8CB-8840-9960-2190-FC4782868A57}"/>
              </a:ext>
            </a:extLst>
          </p:cNvPr>
          <p:cNvSpPr txBox="1"/>
          <p:nvPr/>
        </p:nvSpPr>
        <p:spPr>
          <a:xfrm>
            <a:off x="356233" y="3572698"/>
            <a:ext cx="6094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Software 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b="1" dirty="0" err="1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M</a:t>
            </a:r>
            <a:r>
              <a:rPr lang="de-DE" sz="1800" b="1" dirty="0" err="1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atlab</a:t>
            </a:r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de-DE" dirty="0">
              <a:latin typeface="Calisto MT" panose="02040603050505030304" pitchFamily="18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812B16B-71E2-D750-FDD7-B21E3257F373}"/>
              </a:ext>
            </a:extLst>
          </p:cNvPr>
          <p:cNvSpPr txBox="1"/>
          <p:nvPr/>
        </p:nvSpPr>
        <p:spPr>
          <a:xfrm>
            <a:off x="356233" y="4341842"/>
            <a:ext cx="789566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Pollution Ranking and Analysis</a:t>
            </a: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PROMETHEE (Preference Ranking Organization Method for 		Enrichment Evaluation)</a:t>
            </a:r>
            <a:endParaRPr lang="de-DE" b="1" dirty="0"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</a:rPr>
              <a:t>	</a:t>
            </a:r>
            <a:r>
              <a:rPr lang="de-DE" b="1" dirty="0">
                <a:latin typeface="Calisto MT" panose="0204060305050503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GAIA (Graphical Analysis for Interactive Assistance) </a:t>
            </a:r>
            <a:endParaRPr lang="de-DE" b="1" dirty="0">
              <a:latin typeface="Calisto MT" panose="02040603050505030304" pitchFamily="18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279CE98-4765-3E20-7B6B-962138E051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938" t="12887" r="60493" b="18334"/>
          <a:stretch/>
        </p:blipFill>
        <p:spPr>
          <a:xfrm>
            <a:off x="8251902" y="159665"/>
            <a:ext cx="2620536" cy="327556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BBF5511-34B7-05B4-20FA-A2138FBC6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090" y="3373761"/>
            <a:ext cx="3447572" cy="255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3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650A9DB-70E6-DCD1-ECF2-1D7D8A2D9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9F21A-AAEB-447B-8A2F-B86F75C719E3}" type="slidenum">
              <a:rPr lang="de-DE" smtClean="0"/>
              <a:t>9</a:t>
            </a:fld>
            <a:endParaRPr lang="de-DE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01A4596A-A808-AA00-075D-EC7D36FE6731}"/>
              </a:ext>
            </a:extLst>
          </p:cNvPr>
          <p:cNvSpPr txBox="1">
            <a:spLocks/>
          </p:cNvSpPr>
          <p:nvPr/>
        </p:nvSpPr>
        <p:spPr>
          <a:xfrm>
            <a:off x="-1166324" y="296974"/>
            <a:ext cx="6482410" cy="564532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b="1" dirty="0" err="1">
                <a:latin typeface="Calisto MT" panose="02040603050505030304" pitchFamily="18" charset="0"/>
              </a:rPr>
              <a:t>Results</a:t>
            </a:r>
            <a:r>
              <a:rPr lang="de-DE" sz="2800" b="1" dirty="0">
                <a:latin typeface="Calisto MT" panose="02040603050505030304" pitchFamily="18" charset="0"/>
              </a:rPr>
              <a:t> &amp; </a:t>
            </a:r>
            <a:r>
              <a:rPr lang="de-DE" sz="2800" b="1" dirty="0" err="1">
                <a:latin typeface="Calisto MT" panose="02040603050505030304" pitchFamily="18" charset="0"/>
              </a:rPr>
              <a:t>disscusion</a:t>
            </a:r>
            <a:endParaRPr lang="de-DE" sz="2800" b="1" dirty="0">
              <a:latin typeface="Calisto MT" panose="0204060305050503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7F021BE-99D0-9AE5-7EF8-7659D6EE7A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376" t="43983" r="44968" b="10476"/>
          <a:stretch/>
        </p:blipFill>
        <p:spPr>
          <a:xfrm>
            <a:off x="261359" y="1848539"/>
            <a:ext cx="7543139" cy="41416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F8E973F-96AC-AB27-FA29-480323485E3F}"/>
              </a:ext>
            </a:extLst>
          </p:cNvPr>
          <p:cNvSpPr txBox="1"/>
          <p:nvPr/>
        </p:nvSpPr>
        <p:spPr>
          <a:xfrm>
            <a:off x="463241" y="1066296"/>
            <a:ext cx="5138057" cy="48397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2400" b="1" kern="100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lang="en-GB" sz="2400" b="1" kern="100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etal load in deposited samples </a:t>
            </a:r>
            <a:endParaRPr lang="de-DE" sz="2400" b="1" kern="100" dirty="0">
              <a:effectLst/>
              <a:latin typeface="Calisto MT" panose="0204060305050503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23E3E51-83C0-21F5-607D-93A38CC46E29}"/>
              </a:ext>
            </a:extLst>
          </p:cNvPr>
          <p:cNvSpPr txBox="1"/>
          <p:nvPr/>
        </p:nvSpPr>
        <p:spPr>
          <a:xfrm>
            <a:off x="8353197" y="1985846"/>
            <a:ext cx="337556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err="1">
                <a:latin typeface="Calisto MT" panose="02040603050505030304" pitchFamily="18" charset="0"/>
              </a:rPr>
              <a:t>Metal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loads</a:t>
            </a:r>
            <a:r>
              <a:rPr lang="de-DE" b="1" dirty="0">
                <a:latin typeface="Calisto MT" panose="02040603050505030304" pitchFamily="18" charset="0"/>
              </a:rPr>
              <a:t> in </a:t>
            </a:r>
            <a:r>
              <a:rPr lang="de-DE" b="1" dirty="0" err="1">
                <a:latin typeface="Calisto MT" panose="02040603050505030304" pitchFamily="18" charset="0"/>
              </a:rPr>
              <a:t>wet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samples</a:t>
            </a:r>
            <a:r>
              <a:rPr lang="de-DE" b="1" dirty="0">
                <a:latin typeface="Calisto MT" panose="02040603050505030304" pitchFamily="18" charset="0"/>
              </a:rPr>
              <a:t> (WD) &gt; </a:t>
            </a:r>
            <a:r>
              <a:rPr lang="de-DE" b="1" dirty="0" err="1">
                <a:latin typeface="Calisto MT" panose="02040603050505030304" pitchFamily="18" charset="0"/>
              </a:rPr>
              <a:t>metal</a:t>
            </a:r>
            <a:r>
              <a:rPr lang="de-DE" b="1" dirty="0">
                <a:latin typeface="Calisto MT" panose="02040603050505030304" pitchFamily="18" charset="0"/>
              </a:rPr>
              <a:t> </a:t>
            </a:r>
            <a:r>
              <a:rPr lang="de-DE" b="1" dirty="0" err="1">
                <a:latin typeface="Calisto MT" panose="02040603050505030304" pitchFamily="18" charset="0"/>
              </a:rPr>
              <a:t>loads</a:t>
            </a:r>
            <a:r>
              <a:rPr lang="de-DE" b="1" dirty="0">
                <a:latin typeface="Calisto MT" panose="02040603050505030304" pitchFamily="18" charset="0"/>
              </a:rPr>
              <a:t> in dry </a:t>
            </a:r>
            <a:r>
              <a:rPr lang="de-DE" b="1" dirty="0" err="1">
                <a:latin typeface="Calisto MT" panose="02040603050505030304" pitchFamily="18" charset="0"/>
              </a:rPr>
              <a:t>samples</a:t>
            </a:r>
            <a:r>
              <a:rPr lang="de-DE" b="1" dirty="0">
                <a:latin typeface="Calisto MT" panose="02040603050505030304" pitchFamily="18" charset="0"/>
              </a:rPr>
              <a:t> (DD)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D40F0DD-B3FC-59D0-DEE6-CAC52E6BC51C}"/>
              </a:ext>
            </a:extLst>
          </p:cNvPr>
          <p:cNvSpPr txBox="1"/>
          <p:nvPr/>
        </p:nvSpPr>
        <p:spPr>
          <a:xfrm>
            <a:off x="8353197" y="3294719"/>
            <a:ext cx="3577443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variability in metal composition across the study sites</a:t>
            </a:r>
            <a:r>
              <a:rPr lang="en-GB" b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local anthropogenic activities?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de-DE" b="1" dirty="0">
              <a:latin typeface="Calisto MT" panose="0204060305050503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AC6882B-E214-4C68-2431-B72B357CB263}"/>
              </a:ext>
            </a:extLst>
          </p:cNvPr>
          <p:cNvSpPr txBox="1"/>
          <p:nvPr/>
        </p:nvSpPr>
        <p:spPr>
          <a:xfrm>
            <a:off x="8353197" y="4695549"/>
            <a:ext cx="3577443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DD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u="sng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generally</a:t>
            </a:r>
            <a:r>
              <a:rPr lang="en-GB" sz="1800" b="1" dirty="0">
                <a:effectLst/>
                <a:latin typeface="Calisto MT" panose="0204060305050503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a major contributor to total metal deposition</a:t>
            </a:r>
            <a:endParaRPr lang="de-DE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204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71847f3-a550-45a1-9cac-a67438fd862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6E31128D41A1849B68F7BF6EC9D9456" ma:contentTypeVersion="6" ma:contentTypeDescription="Ein neues Dokument erstellen." ma:contentTypeScope="" ma:versionID="0af923724e634745e412488f362eee23">
  <xsd:schema xmlns:xsd="http://www.w3.org/2001/XMLSchema" xmlns:xs="http://www.w3.org/2001/XMLSchema" xmlns:p="http://schemas.microsoft.com/office/2006/metadata/properties" xmlns:ns3="571847f3-a550-45a1-9cac-a67438fd862e" targetNamespace="http://schemas.microsoft.com/office/2006/metadata/properties" ma:root="true" ma:fieldsID="543f72834d3b03c01a5b538eb9107038" ns3:_="">
    <xsd:import namespace="571847f3-a550-45a1-9cac-a67438fd862e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1847f3-a550-45a1-9cac-a67438fd862e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6E56F7D-82F8-4AF9-A96E-B2E9AF60A4F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571847f3-a550-45a1-9cac-a67438fd862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1945C88-5299-494D-94AE-2FB337F241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9D734F-8464-4D35-9AA4-2B0E59484D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1847f3-a550-45a1-9cac-a67438fd86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977</Words>
  <Application>Microsoft Office PowerPoint</Application>
  <PresentationFormat>Breitbild</PresentationFormat>
  <Paragraphs>167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Calisto MT</vt:lpstr>
      <vt:lpstr>Wingdings</vt:lpstr>
      <vt:lpstr>Office</vt:lpstr>
      <vt:lpstr>PowerPoint-Präsentation</vt:lpstr>
      <vt:lpstr>Introduction – background &amp; objective</vt:lpstr>
      <vt:lpstr>Materials &amp; methods</vt:lpstr>
      <vt:lpstr>Sampling sites</vt:lpstr>
      <vt:lpstr>PowerPoint-Präsentation</vt:lpstr>
      <vt:lpstr>Laboratory analysis </vt:lpstr>
      <vt:lpstr>PowerPoint-Präsentation</vt:lpstr>
      <vt:lpstr>Data analysis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Fernando, Claudia</dc:creator>
  <cp:lastModifiedBy>Fernando, Claudia</cp:lastModifiedBy>
  <cp:revision>2</cp:revision>
  <dcterms:created xsi:type="dcterms:W3CDTF">2025-01-09T13:08:14Z</dcterms:created>
  <dcterms:modified xsi:type="dcterms:W3CDTF">2025-01-15T14:11:21Z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0x01010036E31128D41A1849B68F7BF6EC9D9456</vt:lpwstr>
  </property>
</Properties>
</file>