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notesMasterIdLst>
    <p:notesMasterId r:id="rId11"/>
  </p:notesMasterIdLst>
  <p:sldIdLst>
    <p:sldId id="275" r:id="rId2"/>
    <p:sldId id="257" r:id="rId3"/>
    <p:sldId id="258" r:id="rId4"/>
    <p:sldId id="259" r:id="rId5"/>
    <p:sldId id="270" r:id="rId6"/>
    <p:sldId id="261" r:id="rId7"/>
    <p:sldId id="273" r:id="rId8"/>
    <p:sldId id="274" r:id="rId9"/>
    <p:sldId id="27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8C7"/>
    <a:srgbClr val="2683C6"/>
    <a:srgbClr val="0647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79419" autoAdjust="0"/>
  </p:normalViewPr>
  <p:slideViewPr>
    <p:cSldViewPr snapToGrid="0">
      <p:cViewPr varScale="1">
        <p:scale>
          <a:sx n="65" d="100"/>
          <a:sy n="65" d="100"/>
        </p:scale>
        <p:origin x="1349" y="3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E64154-EC11-4BF1-AF6C-002E14EA1935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F7A5B08B-9F6E-4C4F-9B71-17644A745A97}">
      <dgm:prSet phldrT="[Text]"/>
      <dgm:spPr/>
      <dgm:t>
        <a:bodyPr/>
        <a:lstStyle/>
        <a:p>
          <a:r>
            <a:rPr lang="en-US" dirty="0"/>
            <a:t>Global warming</a:t>
          </a:r>
        </a:p>
      </dgm:t>
    </dgm:pt>
    <dgm:pt modelId="{D100DDC9-1237-42EB-A966-6321088524FE}" type="parTrans" cxnId="{F2907C42-C7B2-4858-BE14-6797CDBB2D99}">
      <dgm:prSet/>
      <dgm:spPr/>
      <dgm:t>
        <a:bodyPr/>
        <a:lstStyle/>
        <a:p>
          <a:endParaRPr lang="en-US"/>
        </a:p>
      </dgm:t>
    </dgm:pt>
    <dgm:pt modelId="{729081E7-CF21-4552-940E-45623C183F3E}" type="sibTrans" cxnId="{F2907C42-C7B2-4858-BE14-6797CDBB2D99}">
      <dgm:prSet/>
      <dgm:spPr/>
      <dgm:t>
        <a:bodyPr/>
        <a:lstStyle/>
        <a:p>
          <a:endParaRPr lang="en-US"/>
        </a:p>
      </dgm:t>
    </dgm:pt>
    <dgm:pt modelId="{1A879F2D-857D-4065-90EF-EF841A2D3744}">
      <dgm:prSet phldrT="[Text]"/>
      <dgm:spPr/>
      <dgm:t>
        <a:bodyPr/>
        <a:lstStyle/>
        <a:p>
          <a:r>
            <a:rPr lang="en-US" dirty="0"/>
            <a:t>Accelerated release of pollutants</a:t>
          </a:r>
        </a:p>
      </dgm:t>
    </dgm:pt>
    <dgm:pt modelId="{DC615446-B616-4F92-8EB7-F1509CEBBCBF}" type="parTrans" cxnId="{F02E8828-91C9-4F9A-84A6-9166D2BDC00A}">
      <dgm:prSet/>
      <dgm:spPr/>
      <dgm:t>
        <a:bodyPr/>
        <a:lstStyle/>
        <a:p>
          <a:endParaRPr lang="en-US"/>
        </a:p>
      </dgm:t>
    </dgm:pt>
    <dgm:pt modelId="{0FBBA20F-F9CD-4BA0-9EF5-8C763781CFBE}" type="sibTrans" cxnId="{F02E8828-91C9-4F9A-84A6-9166D2BDC00A}">
      <dgm:prSet/>
      <dgm:spPr/>
      <dgm:t>
        <a:bodyPr/>
        <a:lstStyle/>
        <a:p>
          <a:endParaRPr lang="en-US"/>
        </a:p>
      </dgm:t>
    </dgm:pt>
    <dgm:pt modelId="{BEA4E586-6C3A-4C5A-9B5D-DE6309262BAC}">
      <dgm:prSet phldrT="[Text]"/>
      <dgm:spPr/>
      <dgm:t>
        <a:bodyPr/>
        <a:lstStyle/>
        <a:p>
          <a:r>
            <a:rPr lang="en-US" dirty="0"/>
            <a:t>Impacts on human and environment</a:t>
          </a:r>
        </a:p>
      </dgm:t>
    </dgm:pt>
    <dgm:pt modelId="{2458941C-6E2F-4E38-96CF-3CA6B8A81720}" type="parTrans" cxnId="{A9648EC7-4A78-4D98-A0CC-FFBADAD65A43}">
      <dgm:prSet/>
      <dgm:spPr/>
      <dgm:t>
        <a:bodyPr/>
        <a:lstStyle/>
        <a:p>
          <a:endParaRPr lang="en-US"/>
        </a:p>
      </dgm:t>
    </dgm:pt>
    <dgm:pt modelId="{E4094FA3-4DC4-4102-82F3-5C271A255425}" type="sibTrans" cxnId="{A9648EC7-4A78-4D98-A0CC-FFBADAD65A43}">
      <dgm:prSet/>
      <dgm:spPr/>
      <dgm:t>
        <a:bodyPr/>
        <a:lstStyle/>
        <a:p>
          <a:endParaRPr lang="en-US"/>
        </a:p>
      </dgm:t>
    </dgm:pt>
    <dgm:pt modelId="{245C2186-38D9-4428-8094-10010D593E48}" type="pres">
      <dgm:prSet presAssocID="{F2E64154-EC11-4BF1-AF6C-002E14EA1935}" presName="Name0" presStyleCnt="0">
        <dgm:presLayoutVars>
          <dgm:dir/>
          <dgm:animLvl val="lvl"/>
          <dgm:resizeHandles val="exact"/>
        </dgm:presLayoutVars>
      </dgm:prSet>
      <dgm:spPr/>
    </dgm:pt>
    <dgm:pt modelId="{52BA1437-6350-4885-9131-CFE1E8E9EF6F}" type="pres">
      <dgm:prSet presAssocID="{F7A5B08B-9F6E-4C4F-9B71-17644A745A97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FDA126C-BEE2-48E0-9DBC-7AD13EC56AB9}" type="pres">
      <dgm:prSet presAssocID="{729081E7-CF21-4552-940E-45623C183F3E}" presName="parTxOnlySpace" presStyleCnt="0"/>
      <dgm:spPr/>
    </dgm:pt>
    <dgm:pt modelId="{B86AC5BF-BC4F-42F9-8E93-9956347E330C}" type="pres">
      <dgm:prSet presAssocID="{1A879F2D-857D-4065-90EF-EF841A2D3744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678F708-7220-4A84-BE40-BE1069CD61B8}" type="pres">
      <dgm:prSet presAssocID="{0FBBA20F-F9CD-4BA0-9EF5-8C763781CFBE}" presName="parTxOnlySpace" presStyleCnt="0"/>
      <dgm:spPr/>
    </dgm:pt>
    <dgm:pt modelId="{3BBD91B5-ED87-4CEF-B689-085161D1DCB0}" type="pres">
      <dgm:prSet presAssocID="{BEA4E586-6C3A-4C5A-9B5D-DE6309262BA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F02E8828-91C9-4F9A-84A6-9166D2BDC00A}" srcId="{F2E64154-EC11-4BF1-AF6C-002E14EA1935}" destId="{1A879F2D-857D-4065-90EF-EF841A2D3744}" srcOrd="1" destOrd="0" parTransId="{DC615446-B616-4F92-8EB7-F1509CEBBCBF}" sibTransId="{0FBBA20F-F9CD-4BA0-9EF5-8C763781CFBE}"/>
    <dgm:cxn modelId="{80DF9C37-A413-41B0-B4EC-BBEBDCE6DD0B}" type="presOf" srcId="{F7A5B08B-9F6E-4C4F-9B71-17644A745A97}" destId="{52BA1437-6350-4885-9131-CFE1E8E9EF6F}" srcOrd="0" destOrd="0" presId="urn:microsoft.com/office/officeart/2005/8/layout/chevron1"/>
    <dgm:cxn modelId="{F2907C42-C7B2-4858-BE14-6797CDBB2D99}" srcId="{F2E64154-EC11-4BF1-AF6C-002E14EA1935}" destId="{F7A5B08B-9F6E-4C4F-9B71-17644A745A97}" srcOrd="0" destOrd="0" parTransId="{D100DDC9-1237-42EB-A966-6321088524FE}" sibTransId="{729081E7-CF21-4552-940E-45623C183F3E}"/>
    <dgm:cxn modelId="{86D1659D-81A3-44FD-B5FA-F1CCEB74D08B}" type="presOf" srcId="{BEA4E586-6C3A-4C5A-9B5D-DE6309262BAC}" destId="{3BBD91B5-ED87-4CEF-B689-085161D1DCB0}" srcOrd="0" destOrd="0" presId="urn:microsoft.com/office/officeart/2005/8/layout/chevron1"/>
    <dgm:cxn modelId="{D9A882AA-F13D-4B7C-90A1-9775D634AC90}" type="presOf" srcId="{1A879F2D-857D-4065-90EF-EF841A2D3744}" destId="{B86AC5BF-BC4F-42F9-8E93-9956347E330C}" srcOrd="0" destOrd="0" presId="urn:microsoft.com/office/officeart/2005/8/layout/chevron1"/>
    <dgm:cxn modelId="{A9648EC7-4A78-4D98-A0CC-FFBADAD65A43}" srcId="{F2E64154-EC11-4BF1-AF6C-002E14EA1935}" destId="{BEA4E586-6C3A-4C5A-9B5D-DE6309262BAC}" srcOrd="2" destOrd="0" parTransId="{2458941C-6E2F-4E38-96CF-3CA6B8A81720}" sibTransId="{E4094FA3-4DC4-4102-82F3-5C271A255425}"/>
    <dgm:cxn modelId="{EA7EA7E6-54C1-4EEA-8E9C-207B660347A5}" type="presOf" srcId="{F2E64154-EC11-4BF1-AF6C-002E14EA1935}" destId="{245C2186-38D9-4428-8094-10010D593E48}" srcOrd="0" destOrd="0" presId="urn:microsoft.com/office/officeart/2005/8/layout/chevron1"/>
    <dgm:cxn modelId="{113AB586-55C4-40C7-A654-4FE128C441F8}" type="presParOf" srcId="{245C2186-38D9-4428-8094-10010D593E48}" destId="{52BA1437-6350-4885-9131-CFE1E8E9EF6F}" srcOrd="0" destOrd="0" presId="urn:microsoft.com/office/officeart/2005/8/layout/chevron1"/>
    <dgm:cxn modelId="{B4C2667F-95C9-40EC-95B0-55EAF553C0C9}" type="presParOf" srcId="{245C2186-38D9-4428-8094-10010D593E48}" destId="{AFDA126C-BEE2-48E0-9DBC-7AD13EC56AB9}" srcOrd="1" destOrd="0" presId="urn:microsoft.com/office/officeart/2005/8/layout/chevron1"/>
    <dgm:cxn modelId="{BDB602A4-3629-4E6A-92AC-B7080A20770B}" type="presParOf" srcId="{245C2186-38D9-4428-8094-10010D593E48}" destId="{B86AC5BF-BC4F-42F9-8E93-9956347E330C}" srcOrd="2" destOrd="0" presId="urn:microsoft.com/office/officeart/2005/8/layout/chevron1"/>
    <dgm:cxn modelId="{5307CA87-3965-47DE-9B70-D96DE4D9CD09}" type="presParOf" srcId="{245C2186-38D9-4428-8094-10010D593E48}" destId="{1678F708-7220-4A84-BE40-BE1069CD61B8}" srcOrd="3" destOrd="0" presId="urn:microsoft.com/office/officeart/2005/8/layout/chevron1"/>
    <dgm:cxn modelId="{24B25F95-A8B8-46AA-88B8-35F458288EEC}" type="presParOf" srcId="{245C2186-38D9-4428-8094-10010D593E48}" destId="{3BBD91B5-ED87-4CEF-B689-085161D1DCB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E64154-EC11-4BF1-AF6C-002E14EA1935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F7A5B08B-9F6E-4C4F-9B71-17644A745A97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Global warming</a:t>
          </a:r>
        </a:p>
      </dgm:t>
    </dgm:pt>
    <dgm:pt modelId="{D100DDC9-1237-42EB-A966-6321088524FE}" type="parTrans" cxnId="{F2907C42-C7B2-4858-BE14-6797CDBB2D99}">
      <dgm:prSet/>
      <dgm:spPr/>
      <dgm:t>
        <a:bodyPr/>
        <a:lstStyle/>
        <a:p>
          <a:endParaRPr lang="en-US"/>
        </a:p>
      </dgm:t>
    </dgm:pt>
    <dgm:pt modelId="{729081E7-CF21-4552-940E-45623C183F3E}" type="sibTrans" cxnId="{F2907C42-C7B2-4858-BE14-6797CDBB2D99}">
      <dgm:prSet/>
      <dgm:spPr/>
      <dgm:t>
        <a:bodyPr/>
        <a:lstStyle/>
        <a:p>
          <a:endParaRPr lang="en-US"/>
        </a:p>
      </dgm:t>
    </dgm:pt>
    <dgm:pt modelId="{1A879F2D-857D-4065-90EF-EF841A2D3744}">
      <dgm:prSet phldrT="[Text]"/>
      <dgm:spPr/>
      <dgm:t>
        <a:bodyPr/>
        <a:lstStyle/>
        <a:p>
          <a:r>
            <a:rPr lang="en-US" dirty="0"/>
            <a:t>Accelerated release of pollutants</a:t>
          </a:r>
        </a:p>
      </dgm:t>
    </dgm:pt>
    <dgm:pt modelId="{DC615446-B616-4F92-8EB7-F1509CEBBCBF}" type="parTrans" cxnId="{F02E8828-91C9-4F9A-84A6-9166D2BDC00A}">
      <dgm:prSet/>
      <dgm:spPr/>
      <dgm:t>
        <a:bodyPr/>
        <a:lstStyle/>
        <a:p>
          <a:endParaRPr lang="en-US"/>
        </a:p>
      </dgm:t>
    </dgm:pt>
    <dgm:pt modelId="{0FBBA20F-F9CD-4BA0-9EF5-8C763781CFBE}" type="sibTrans" cxnId="{F02E8828-91C9-4F9A-84A6-9166D2BDC00A}">
      <dgm:prSet/>
      <dgm:spPr/>
      <dgm:t>
        <a:bodyPr/>
        <a:lstStyle/>
        <a:p>
          <a:endParaRPr lang="en-US"/>
        </a:p>
      </dgm:t>
    </dgm:pt>
    <dgm:pt modelId="{BEA4E586-6C3A-4C5A-9B5D-DE6309262BAC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Impacts on human and environment</a:t>
          </a:r>
        </a:p>
      </dgm:t>
    </dgm:pt>
    <dgm:pt modelId="{2458941C-6E2F-4E38-96CF-3CA6B8A81720}" type="parTrans" cxnId="{A9648EC7-4A78-4D98-A0CC-FFBADAD65A43}">
      <dgm:prSet/>
      <dgm:spPr/>
      <dgm:t>
        <a:bodyPr/>
        <a:lstStyle/>
        <a:p>
          <a:endParaRPr lang="en-US"/>
        </a:p>
      </dgm:t>
    </dgm:pt>
    <dgm:pt modelId="{E4094FA3-4DC4-4102-82F3-5C271A255425}" type="sibTrans" cxnId="{A9648EC7-4A78-4D98-A0CC-FFBADAD65A43}">
      <dgm:prSet/>
      <dgm:spPr/>
      <dgm:t>
        <a:bodyPr/>
        <a:lstStyle/>
        <a:p>
          <a:endParaRPr lang="en-US"/>
        </a:p>
      </dgm:t>
    </dgm:pt>
    <dgm:pt modelId="{245C2186-38D9-4428-8094-10010D593E48}" type="pres">
      <dgm:prSet presAssocID="{F2E64154-EC11-4BF1-AF6C-002E14EA1935}" presName="Name0" presStyleCnt="0">
        <dgm:presLayoutVars>
          <dgm:dir/>
          <dgm:animLvl val="lvl"/>
          <dgm:resizeHandles val="exact"/>
        </dgm:presLayoutVars>
      </dgm:prSet>
      <dgm:spPr/>
    </dgm:pt>
    <dgm:pt modelId="{52BA1437-6350-4885-9131-CFE1E8E9EF6F}" type="pres">
      <dgm:prSet presAssocID="{F7A5B08B-9F6E-4C4F-9B71-17644A745A97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FDA126C-BEE2-48E0-9DBC-7AD13EC56AB9}" type="pres">
      <dgm:prSet presAssocID="{729081E7-CF21-4552-940E-45623C183F3E}" presName="parTxOnlySpace" presStyleCnt="0"/>
      <dgm:spPr/>
    </dgm:pt>
    <dgm:pt modelId="{B86AC5BF-BC4F-42F9-8E93-9956347E330C}" type="pres">
      <dgm:prSet presAssocID="{1A879F2D-857D-4065-90EF-EF841A2D3744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678F708-7220-4A84-BE40-BE1069CD61B8}" type="pres">
      <dgm:prSet presAssocID="{0FBBA20F-F9CD-4BA0-9EF5-8C763781CFBE}" presName="parTxOnlySpace" presStyleCnt="0"/>
      <dgm:spPr/>
    </dgm:pt>
    <dgm:pt modelId="{3BBD91B5-ED87-4CEF-B689-085161D1DCB0}" type="pres">
      <dgm:prSet presAssocID="{BEA4E586-6C3A-4C5A-9B5D-DE6309262BA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F02E8828-91C9-4F9A-84A6-9166D2BDC00A}" srcId="{F2E64154-EC11-4BF1-AF6C-002E14EA1935}" destId="{1A879F2D-857D-4065-90EF-EF841A2D3744}" srcOrd="1" destOrd="0" parTransId="{DC615446-B616-4F92-8EB7-F1509CEBBCBF}" sibTransId="{0FBBA20F-F9CD-4BA0-9EF5-8C763781CFBE}"/>
    <dgm:cxn modelId="{80DF9C37-A413-41B0-B4EC-BBEBDCE6DD0B}" type="presOf" srcId="{F7A5B08B-9F6E-4C4F-9B71-17644A745A97}" destId="{52BA1437-6350-4885-9131-CFE1E8E9EF6F}" srcOrd="0" destOrd="0" presId="urn:microsoft.com/office/officeart/2005/8/layout/chevron1"/>
    <dgm:cxn modelId="{F2907C42-C7B2-4858-BE14-6797CDBB2D99}" srcId="{F2E64154-EC11-4BF1-AF6C-002E14EA1935}" destId="{F7A5B08B-9F6E-4C4F-9B71-17644A745A97}" srcOrd="0" destOrd="0" parTransId="{D100DDC9-1237-42EB-A966-6321088524FE}" sibTransId="{729081E7-CF21-4552-940E-45623C183F3E}"/>
    <dgm:cxn modelId="{86D1659D-81A3-44FD-B5FA-F1CCEB74D08B}" type="presOf" srcId="{BEA4E586-6C3A-4C5A-9B5D-DE6309262BAC}" destId="{3BBD91B5-ED87-4CEF-B689-085161D1DCB0}" srcOrd="0" destOrd="0" presId="urn:microsoft.com/office/officeart/2005/8/layout/chevron1"/>
    <dgm:cxn modelId="{D9A882AA-F13D-4B7C-90A1-9775D634AC90}" type="presOf" srcId="{1A879F2D-857D-4065-90EF-EF841A2D3744}" destId="{B86AC5BF-BC4F-42F9-8E93-9956347E330C}" srcOrd="0" destOrd="0" presId="urn:microsoft.com/office/officeart/2005/8/layout/chevron1"/>
    <dgm:cxn modelId="{A9648EC7-4A78-4D98-A0CC-FFBADAD65A43}" srcId="{F2E64154-EC11-4BF1-AF6C-002E14EA1935}" destId="{BEA4E586-6C3A-4C5A-9B5D-DE6309262BAC}" srcOrd="2" destOrd="0" parTransId="{2458941C-6E2F-4E38-96CF-3CA6B8A81720}" sibTransId="{E4094FA3-4DC4-4102-82F3-5C271A255425}"/>
    <dgm:cxn modelId="{EA7EA7E6-54C1-4EEA-8E9C-207B660347A5}" type="presOf" srcId="{F2E64154-EC11-4BF1-AF6C-002E14EA1935}" destId="{245C2186-38D9-4428-8094-10010D593E48}" srcOrd="0" destOrd="0" presId="urn:microsoft.com/office/officeart/2005/8/layout/chevron1"/>
    <dgm:cxn modelId="{113AB586-55C4-40C7-A654-4FE128C441F8}" type="presParOf" srcId="{245C2186-38D9-4428-8094-10010D593E48}" destId="{52BA1437-6350-4885-9131-CFE1E8E9EF6F}" srcOrd="0" destOrd="0" presId="urn:microsoft.com/office/officeart/2005/8/layout/chevron1"/>
    <dgm:cxn modelId="{B4C2667F-95C9-40EC-95B0-55EAF553C0C9}" type="presParOf" srcId="{245C2186-38D9-4428-8094-10010D593E48}" destId="{AFDA126C-BEE2-48E0-9DBC-7AD13EC56AB9}" srcOrd="1" destOrd="0" presId="urn:microsoft.com/office/officeart/2005/8/layout/chevron1"/>
    <dgm:cxn modelId="{BDB602A4-3629-4E6A-92AC-B7080A20770B}" type="presParOf" srcId="{245C2186-38D9-4428-8094-10010D593E48}" destId="{B86AC5BF-BC4F-42F9-8E93-9956347E330C}" srcOrd="2" destOrd="0" presId="urn:microsoft.com/office/officeart/2005/8/layout/chevron1"/>
    <dgm:cxn modelId="{5307CA87-3965-47DE-9B70-D96DE4D9CD09}" type="presParOf" srcId="{245C2186-38D9-4428-8094-10010D593E48}" destId="{1678F708-7220-4A84-BE40-BE1069CD61B8}" srcOrd="3" destOrd="0" presId="urn:microsoft.com/office/officeart/2005/8/layout/chevron1"/>
    <dgm:cxn modelId="{24B25F95-A8B8-46AA-88B8-35F458288EEC}" type="presParOf" srcId="{245C2186-38D9-4428-8094-10010D593E48}" destId="{3BBD91B5-ED87-4CEF-B689-085161D1DCB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E43835-6C8B-4FA3-A2F9-56711A382EB8}" type="doc">
      <dgm:prSet loTypeId="urn:microsoft.com/office/officeart/2005/8/layout/chevron2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4BB4A0F-0CF6-47DF-B639-37DF80BE25F6}">
      <dgm:prSet phldrT="[Text]" custT="1"/>
      <dgm:spPr/>
      <dgm:t>
        <a:bodyPr/>
        <a:lstStyle/>
        <a:p>
          <a:r>
            <a:rPr lang="en-US" sz="2200" dirty="0"/>
            <a:t>1940s</a:t>
          </a:r>
        </a:p>
      </dgm:t>
    </dgm:pt>
    <dgm:pt modelId="{BC69584C-ECA8-4EF3-B6E6-1C5566A2E81B}" type="parTrans" cxnId="{2CED1A65-00EE-43AC-98A6-47520589BE98}">
      <dgm:prSet/>
      <dgm:spPr/>
      <dgm:t>
        <a:bodyPr/>
        <a:lstStyle/>
        <a:p>
          <a:endParaRPr lang="en-US"/>
        </a:p>
      </dgm:t>
    </dgm:pt>
    <dgm:pt modelId="{3193A50E-34D5-4162-9E81-D18B016E7A67}" type="sibTrans" cxnId="{2CED1A65-00EE-43AC-98A6-47520589BE98}">
      <dgm:prSet/>
      <dgm:spPr/>
      <dgm:t>
        <a:bodyPr/>
        <a:lstStyle/>
        <a:p>
          <a:endParaRPr lang="en-US"/>
        </a:p>
      </dgm:t>
    </dgm:pt>
    <dgm:pt modelId="{1DA9A42E-61D0-4480-8900-0C00358ADA90}">
      <dgm:prSet phldrT="[Text]" custT="1"/>
      <dgm:spPr/>
      <dgm:t>
        <a:bodyPr/>
        <a:lstStyle/>
        <a:p>
          <a:pPr>
            <a:buNone/>
          </a:pPr>
          <a:r>
            <a:rPr lang="en-US" sz="2200" dirty="0"/>
            <a:t>Introduction</a:t>
          </a:r>
        </a:p>
      </dgm:t>
    </dgm:pt>
    <dgm:pt modelId="{7796B5AE-1D6C-4B3A-BEEB-85F7933DE34A}" type="parTrans" cxnId="{74F665B8-124E-410A-ABAE-C4B6C766E583}">
      <dgm:prSet/>
      <dgm:spPr/>
      <dgm:t>
        <a:bodyPr/>
        <a:lstStyle/>
        <a:p>
          <a:endParaRPr lang="en-US"/>
        </a:p>
      </dgm:t>
    </dgm:pt>
    <dgm:pt modelId="{6B7794A3-0FD3-434A-A079-18029F297D28}" type="sibTrans" cxnId="{74F665B8-124E-410A-ABAE-C4B6C766E583}">
      <dgm:prSet/>
      <dgm:spPr/>
      <dgm:t>
        <a:bodyPr/>
        <a:lstStyle/>
        <a:p>
          <a:endParaRPr lang="en-US"/>
        </a:p>
      </dgm:t>
    </dgm:pt>
    <dgm:pt modelId="{EBF592A5-D797-4029-B3ED-033FEFCF034A}">
      <dgm:prSet phldrT="[Text]" custT="1"/>
      <dgm:spPr/>
      <dgm:t>
        <a:bodyPr/>
        <a:lstStyle/>
        <a:p>
          <a:r>
            <a:rPr lang="en-US" sz="2200" dirty="0"/>
            <a:t>  1960s-70s</a:t>
          </a:r>
        </a:p>
      </dgm:t>
    </dgm:pt>
    <dgm:pt modelId="{B19A9F52-FBC0-44B5-A99E-C33B9A404FE9}" type="parTrans" cxnId="{24699EE3-69FE-4DC5-980E-88D91FAB5E11}">
      <dgm:prSet/>
      <dgm:spPr/>
      <dgm:t>
        <a:bodyPr/>
        <a:lstStyle/>
        <a:p>
          <a:endParaRPr lang="en-US"/>
        </a:p>
      </dgm:t>
    </dgm:pt>
    <dgm:pt modelId="{4A12FD58-B082-445A-99F0-6446B511A39D}" type="sibTrans" cxnId="{24699EE3-69FE-4DC5-980E-88D91FAB5E11}">
      <dgm:prSet/>
      <dgm:spPr/>
      <dgm:t>
        <a:bodyPr/>
        <a:lstStyle/>
        <a:p>
          <a:endParaRPr lang="en-US"/>
        </a:p>
      </dgm:t>
    </dgm:pt>
    <dgm:pt modelId="{5A8AB883-1FB6-4AF6-B601-E15F377140B6}">
      <dgm:prSet phldrT="[Text]" custT="1"/>
      <dgm:spPr/>
      <dgm:t>
        <a:bodyPr/>
        <a:lstStyle/>
        <a:p>
          <a:pPr>
            <a:buNone/>
          </a:pPr>
          <a:r>
            <a:rPr lang="en-US" sz="2200" dirty="0"/>
            <a:t>Increased use</a:t>
          </a:r>
        </a:p>
      </dgm:t>
    </dgm:pt>
    <dgm:pt modelId="{04298D50-C794-4A60-B07C-A5851CA7AA04}" type="parTrans" cxnId="{B38062C7-B3A8-403D-A89F-95DACB9CB0C1}">
      <dgm:prSet/>
      <dgm:spPr/>
      <dgm:t>
        <a:bodyPr/>
        <a:lstStyle/>
        <a:p>
          <a:endParaRPr lang="en-US"/>
        </a:p>
      </dgm:t>
    </dgm:pt>
    <dgm:pt modelId="{31929EE9-AB97-4364-9E97-4A665A6B030A}" type="sibTrans" cxnId="{B38062C7-B3A8-403D-A89F-95DACB9CB0C1}">
      <dgm:prSet/>
      <dgm:spPr/>
      <dgm:t>
        <a:bodyPr/>
        <a:lstStyle/>
        <a:p>
          <a:endParaRPr lang="en-US"/>
        </a:p>
      </dgm:t>
    </dgm:pt>
    <dgm:pt modelId="{48ABF9C3-FD6E-423A-BA29-86848F485765}">
      <dgm:prSet phldrT="[Text]" custT="1"/>
      <dgm:spPr/>
      <dgm:t>
        <a:bodyPr/>
        <a:lstStyle/>
        <a:p>
          <a:pPr>
            <a:buNone/>
          </a:pPr>
          <a:r>
            <a:rPr lang="en-US" sz="2200" dirty="0"/>
            <a:t>Partly banned</a:t>
          </a:r>
        </a:p>
      </dgm:t>
    </dgm:pt>
    <dgm:pt modelId="{8C2F5C2C-E868-4C2C-A51D-BBC7996B4214}" type="parTrans" cxnId="{2C3347A9-0475-435F-BE43-0278FB9EC747}">
      <dgm:prSet/>
      <dgm:spPr/>
      <dgm:t>
        <a:bodyPr/>
        <a:lstStyle/>
        <a:p>
          <a:endParaRPr lang="en-US"/>
        </a:p>
      </dgm:t>
    </dgm:pt>
    <dgm:pt modelId="{B47D7B3B-99E9-4030-ACDF-7E51F1136DF6}" type="sibTrans" cxnId="{2C3347A9-0475-435F-BE43-0278FB9EC747}">
      <dgm:prSet/>
      <dgm:spPr/>
      <dgm:t>
        <a:bodyPr/>
        <a:lstStyle/>
        <a:p>
          <a:endParaRPr lang="en-US"/>
        </a:p>
      </dgm:t>
    </dgm:pt>
    <dgm:pt modelId="{FE98AC19-D598-4363-80DD-5514A941E611}">
      <dgm:prSet phldrT="[Text]" custT="1"/>
      <dgm:spPr/>
      <dgm:t>
        <a:bodyPr/>
        <a:lstStyle/>
        <a:p>
          <a:r>
            <a:rPr lang="en-US" sz="2200" dirty="0"/>
            <a:t>2001</a:t>
          </a:r>
        </a:p>
      </dgm:t>
    </dgm:pt>
    <dgm:pt modelId="{AFDC9633-0457-4CC3-B897-BEC821227FDA}" type="parTrans" cxnId="{EFC3554F-F886-41EE-B02E-294271B1F463}">
      <dgm:prSet/>
      <dgm:spPr/>
      <dgm:t>
        <a:bodyPr/>
        <a:lstStyle/>
        <a:p>
          <a:endParaRPr lang="en-US"/>
        </a:p>
      </dgm:t>
    </dgm:pt>
    <dgm:pt modelId="{D411216B-EF73-44D8-A3E9-5F527D18DF00}" type="sibTrans" cxnId="{EFC3554F-F886-41EE-B02E-294271B1F463}">
      <dgm:prSet/>
      <dgm:spPr/>
      <dgm:t>
        <a:bodyPr/>
        <a:lstStyle/>
        <a:p>
          <a:endParaRPr lang="en-US"/>
        </a:p>
      </dgm:t>
    </dgm:pt>
    <dgm:pt modelId="{84919EE0-841E-460F-913E-E77FCCB6AC03}">
      <dgm:prSet phldrT="[Text]" custT="1"/>
      <dgm:spPr/>
      <dgm:t>
        <a:bodyPr/>
        <a:lstStyle/>
        <a:p>
          <a:pPr>
            <a:buNone/>
          </a:pPr>
          <a:r>
            <a:rPr lang="en-US" sz="2200" dirty="0"/>
            <a:t>International ban (Stockholm convention POPs)</a:t>
          </a:r>
        </a:p>
      </dgm:t>
    </dgm:pt>
    <dgm:pt modelId="{CDAAE753-38D8-4584-B9E4-7F1EB02D0641}" type="parTrans" cxnId="{934A6688-BF08-43E7-A5EF-15D8F7FBCB1C}">
      <dgm:prSet/>
      <dgm:spPr/>
      <dgm:t>
        <a:bodyPr/>
        <a:lstStyle/>
        <a:p>
          <a:endParaRPr lang="en-US"/>
        </a:p>
      </dgm:t>
    </dgm:pt>
    <dgm:pt modelId="{BE95ABAC-184D-481E-8FEE-7F73F0CDD6F0}" type="sibTrans" cxnId="{934A6688-BF08-43E7-A5EF-15D8F7FBCB1C}">
      <dgm:prSet/>
      <dgm:spPr/>
      <dgm:t>
        <a:bodyPr/>
        <a:lstStyle/>
        <a:p>
          <a:endParaRPr lang="en-US"/>
        </a:p>
      </dgm:t>
    </dgm:pt>
    <dgm:pt modelId="{480018E5-B2FC-47F8-B980-13ED304E9FC8}">
      <dgm:prSet phldrT="[Text]" custT="1"/>
      <dgm:spPr/>
      <dgm:t>
        <a:bodyPr/>
        <a:lstStyle/>
        <a:p>
          <a:r>
            <a:rPr lang="en-US" sz="2200"/>
            <a:t>Since</a:t>
          </a:r>
          <a:r>
            <a:rPr lang="en-US" sz="1600"/>
            <a:t> </a:t>
          </a:r>
          <a:r>
            <a:rPr lang="en-US" sz="2200" dirty="0"/>
            <a:t>1970s</a:t>
          </a:r>
        </a:p>
      </dgm:t>
    </dgm:pt>
    <dgm:pt modelId="{26483793-D165-4D1D-A2BF-19840D993EB8}" type="sibTrans" cxnId="{24FEFA24-D905-47D4-9807-53658B0F3423}">
      <dgm:prSet/>
      <dgm:spPr/>
      <dgm:t>
        <a:bodyPr/>
        <a:lstStyle/>
        <a:p>
          <a:endParaRPr lang="en-US"/>
        </a:p>
      </dgm:t>
    </dgm:pt>
    <dgm:pt modelId="{85A8D6D4-8E8F-4E0E-9ABE-85FA7A6BE637}" type="parTrans" cxnId="{24FEFA24-D905-47D4-9807-53658B0F3423}">
      <dgm:prSet/>
      <dgm:spPr/>
      <dgm:t>
        <a:bodyPr/>
        <a:lstStyle/>
        <a:p>
          <a:endParaRPr lang="en-US"/>
        </a:p>
      </dgm:t>
    </dgm:pt>
    <dgm:pt modelId="{091CCE01-CDCC-4C2E-9BCB-CBF384FE9C07}" type="pres">
      <dgm:prSet presAssocID="{4BE43835-6C8B-4FA3-A2F9-56711A382EB8}" presName="linearFlow" presStyleCnt="0">
        <dgm:presLayoutVars>
          <dgm:dir/>
          <dgm:animLvl val="lvl"/>
          <dgm:resizeHandles val="exact"/>
        </dgm:presLayoutVars>
      </dgm:prSet>
      <dgm:spPr/>
    </dgm:pt>
    <dgm:pt modelId="{0D973560-1F6E-47DE-A7CB-A12EBE803410}" type="pres">
      <dgm:prSet presAssocID="{54BB4A0F-0CF6-47DF-B639-37DF80BE25F6}" presName="composite" presStyleCnt="0"/>
      <dgm:spPr/>
    </dgm:pt>
    <dgm:pt modelId="{BB315148-615C-41F5-96B6-CA7852C4A18C}" type="pres">
      <dgm:prSet presAssocID="{54BB4A0F-0CF6-47DF-B639-37DF80BE25F6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33B2CBD4-AAE3-4E33-B332-2197CC6B612F}" type="pres">
      <dgm:prSet presAssocID="{54BB4A0F-0CF6-47DF-B639-37DF80BE25F6}" presName="descendantText" presStyleLbl="alignAcc1" presStyleIdx="0" presStyleCnt="4">
        <dgm:presLayoutVars>
          <dgm:bulletEnabled val="1"/>
        </dgm:presLayoutVars>
      </dgm:prSet>
      <dgm:spPr/>
    </dgm:pt>
    <dgm:pt modelId="{60D4134E-A8D5-4D7D-8915-421487D6570B}" type="pres">
      <dgm:prSet presAssocID="{3193A50E-34D5-4162-9E81-D18B016E7A67}" presName="sp" presStyleCnt="0"/>
      <dgm:spPr/>
    </dgm:pt>
    <dgm:pt modelId="{EF5F6554-4555-4DCE-ACBB-57FD4ED86BA5}" type="pres">
      <dgm:prSet presAssocID="{EBF592A5-D797-4029-B3ED-033FEFCF034A}" presName="composite" presStyleCnt="0"/>
      <dgm:spPr/>
    </dgm:pt>
    <dgm:pt modelId="{DC96F679-7BCC-48F6-A036-2B625B7BD016}" type="pres">
      <dgm:prSet presAssocID="{EBF592A5-D797-4029-B3ED-033FEFCF034A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AB92F5B9-9503-4806-ACD6-1DB46618F8F0}" type="pres">
      <dgm:prSet presAssocID="{EBF592A5-D797-4029-B3ED-033FEFCF034A}" presName="descendantText" presStyleLbl="alignAcc1" presStyleIdx="1" presStyleCnt="4">
        <dgm:presLayoutVars>
          <dgm:bulletEnabled val="1"/>
        </dgm:presLayoutVars>
      </dgm:prSet>
      <dgm:spPr/>
    </dgm:pt>
    <dgm:pt modelId="{ADD66185-45BB-4DE6-A2FD-1C1723C0E5E5}" type="pres">
      <dgm:prSet presAssocID="{4A12FD58-B082-445A-99F0-6446B511A39D}" presName="sp" presStyleCnt="0"/>
      <dgm:spPr/>
    </dgm:pt>
    <dgm:pt modelId="{97E2B88A-7B37-4A83-B6BC-7059BC4EDB5C}" type="pres">
      <dgm:prSet presAssocID="{480018E5-B2FC-47F8-B980-13ED304E9FC8}" presName="composite" presStyleCnt="0"/>
      <dgm:spPr/>
    </dgm:pt>
    <dgm:pt modelId="{2FD35603-0C84-405B-9FAD-161B90187F18}" type="pres">
      <dgm:prSet presAssocID="{480018E5-B2FC-47F8-B980-13ED304E9FC8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666B6C9C-B155-4903-B9CF-9E0CBBE030CB}" type="pres">
      <dgm:prSet presAssocID="{480018E5-B2FC-47F8-B980-13ED304E9FC8}" presName="descendantText" presStyleLbl="alignAcc1" presStyleIdx="2" presStyleCnt="4">
        <dgm:presLayoutVars>
          <dgm:bulletEnabled val="1"/>
        </dgm:presLayoutVars>
      </dgm:prSet>
      <dgm:spPr/>
    </dgm:pt>
    <dgm:pt modelId="{D5016181-A7A3-4702-916D-98A29A4BA4AB}" type="pres">
      <dgm:prSet presAssocID="{26483793-D165-4D1D-A2BF-19840D993EB8}" presName="sp" presStyleCnt="0"/>
      <dgm:spPr/>
    </dgm:pt>
    <dgm:pt modelId="{2B947D2F-47F6-4478-86B1-72EF4AFE2848}" type="pres">
      <dgm:prSet presAssocID="{FE98AC19-D598-4363-80DD-5514A941E611}" presName="composite" presStyleCnt="0"/>
      <dgm:spPr/>
    </dgm:pt>
    <dgm:pt modelId="{8C57FE92-2C74-4A2A-AD68-E4E5C990AEEC}" type="pres">
      <dgm:prSet presAssocID="{FE98AC19-D598-4363-80DD-5514A941E611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FD3F58E7-BCA7-4B99-B1B7-D4F1255D7D5E}" type="pres">
      <dgm:prSet presAssocID="{FE98AC19-D598-4363-80DD-5514A941E611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0385B302-E443-4206-B583-239148E20B98}" type="presOf" srcId="{4BE43835-6C8B-4FA3-A2F9-56711A382EB8}" destId="{091CCE01-CDCC-4C2E-9BCB-CBF384FE9C07}" srcOrd="0" destOrd="0" presId="urn:microsoft.com/office/officeart/2005/8/layout/chevron2"/>
    <dgm:cxn modelId="{24FEFA24-D905-47D4-9807-53658B0F3423}" srcId="{4BE43835-6C8B-4FA3-A2F9-56711A382EB8}" destId="{480018E5-B2FC-47F8-B980-13ED304E9FC8}" srcOrd="2" destOrd="0" parTransId="{85A8D6D4-8E8F-4E0E-9ABE-85FA7A6BE637}" sibTransId="{26483793-D165-4D1D-A2BF-19840D993EB8}"/>
    <dgm:cxn modelId="{1569FD5D-862A-4A01-9166-21B7B18D71B6}" type="presOf" srcId="{EBF592A5-D797-4029-B3ED-033FEFCF034A}" destId="{DC96F679-7BCC-48F6-A036-2B625B7BD016}" srcOrd="0" destOrd="0" presId="urn:microsoft.com/office/officeart/2005/8/layout/chevron2"/>
    <dgm:cxn modelId="{2CED1A65-00EE-43AC-98A6-47520589BE98}" srcId="{4BE43835-6C8B-4FA3-A2F9-56711A382EB8}" destId="{54BB4A0F-0CF6-47DF-B639-37DF80BE25F6}" srcOrd="0" destOrd="0" parTransId="{BC69584C-ECA8-4EF3-B6E6-1C5566A2E81B}" sibTransId="{3193A50E-34D5-4162-9E81-D18B016E7A67}"/>
    <dgm:cxn modelId="{EE315748-3E0A-4FA4-A143-46C3DC92063D}" type="presOf" srcId="{48ABF9C3-FD6E-423A-BA29-86848F485765}" destId="{666B6C9C-B155-4903-B9CF-9E0CBBE030CB}" srcOrd="0" destOrd="0" presId="urn:microsoft.com/office/officeart/2005/8/layout/chevron2"/>
    <dgm:cxn modelId="{EFC3554F-F886-41EE-B02E-294271B1F463}" srcId="{4BE43835-6C8B-4FA3-A2F9-56711A382EB8}" destId="{FE98AC19-D598-4363-80DD-5514A941E611}" srcOrd="3" destOrd="0" parTransId="{AFDC9633-0457-4CC3-B897-BEC821227FDA}" sibTransId="{D411216B-EF73-44D8-A3E9-5F527D18DF00}"/>
    <dgm:cxn modelId="{C570F379-651B-45F2-B5F9-A0C5619D05F6}" type="presOf" srcId="{FE98AC19-D598-4363-80DD-5514A941E611}" destId="{8C57FE92-2C74-4A2A-AD68-E4E5C990AEEC}" srcOrd="0" destOrd="0" presId="urn:microsoft.com/office/officeart/2005/8/layout/chevron2"/>
    <dgm:cxn modelId="{4F0F317A-67A2-42CA-A403-6ACD8F1DEF53}" type="presOf" srcId="{480018E5-B2FC-47F8-B980-13ED304E9FC8}" destId="{2FD35603-0C84-405B-9FAD-161B90187F18}" srcOrd="0" destOrd="0" presId="urn:microsoft.com/office/officeart/2005/8/layout/chevron2"/>
    <dgm:cxn modelId="{C4187C82-44EB-45BD-948C-31DBBB9BC278}" type="presOf" srcId="{54BB4A0F-0CF6-47DF-B639-37DF80BE25F6}" destId="{BB315148-615C-41F5-96B6-CA7852C4A18C}" srcOrd="0" destOrd="0" presId="urn:microsoft.com/office/officeart/2005/8/layout/chevron2"/>
    <dgm:cxn modelId="{934A6688-BF08-43E7-A5EF-15D8F7FBCB1C}" srcId="{FE98AC19-D598-4363-80DD-5514A941E611}" destId="{84919EE0-841E-460F-913E-E77FCCB6AC03}" srcOrd="0" destOrd="0" parTransId="{CDAAE753-38D8-4584-B9E4-7F1EB02D0641}" sibTransId="{BE95ABAC-184D-481E-8FEE-7F73F0CDD6F0}"/>
    <dgm:cxn modelId="{2C3347A9-0475-435F-BE43-0278FB9EC747}" srcId="{480018E5-B2FC-47F8-B980-13ED304E9FC8}" destId="{48ABF9C3-FD6E-423A-BA29-86848F485765}" srcOrd="0" destOrd="0" parTransId="{8C2F5C2C-E868-4C2C-A51D-BBC7996B4214}" sibTransId="{B47D7B3B-99E9-4030-ACDF-7E51F1136DF6}"/>
    <dgm:cxn modelId="{74F665B8-124E-410A-ABAE-C4B6C766E583}" srcId="{54BB4A0F-0CF6-47DF-B639-37DF80BE25F6}" destId="{1DA9A42E-61D0-4480-8900-0C00358ADA90}" srcOrd="0" destOrd="0" parTransId="{7796B5AE-1D6C-4B3A-BEEB-85F7933DE34A}" sibTransId="{6B7794A3-0FD3-434A-A079-18029F297D28}"/>
    <dgm:cxn modelId="{B38062C7-B3A8-403D-A89F-95DACB9CB0C1}" srcId="{EBF592A5-D797-4029-B3ED-033FEFCF034A}" destId="{5A8AB883-1FB6-4AF6-B601-E15F377140B6}" srcOrd="0" destOrd="0" parTransId="{04298D50-C794-4A60-B07C-A5851CA7AA04}" sibTransId="{31929EE9-AB97-4364-9E97-4A665A6B030A}"/>
    <dgm:cxn modelId="{055E9CCD-5AA0-4E68-A873-7C10BCDF682B}" type="presOf" srcId="{1DA9A42E-61D0-4480-8900-0C00358ADA90}" destId="{33B2CBD4-AAE3-4E33-B332-2197CC6B612F}" srcOrd="0" destOrd="0" presId="urn:microsoft.com/office/officeart/2005/8/layout/chevron2"/>
    <dgm:cxn modelId="{698FEAD0-E19E-4FF8-B2D1-54F5153832B2}" type="presOf" srcId="{5A8AB883-1FB6-4AF6-B601-E15F377140B6}" destId="{AB92F5B9-9503-4806-ACD6-1DB46618F8F0}" srcOrd="0" destOrd="0" presId="urn:microsoft.com/office/officeart/2005/8/layout/chevron2"/>
    <dgm:cxn modelId="{A68C2AD1-0B9E-4F55-A288-D87F99AF26E5}" type="presOf" srcId="{84919EE0-841E-460F-913E-E77FCCB6AC03}" destId="{FD3F58E7-BCA7-4B99-B1B7-D4F1255D7D5E}" srcOrd="0" destOrd="0" presId="urn:microsoft.com/office/officeart/2005/8/layout/chevron2"/>
    <dgm:cxn modelId="{24699EE3-69FE-4DC5-980E-88D91FAB5E11}" srcId="{4BE43835-6C8B-4FA3-A2F9-56711A382EB8}" destId="{EBF592A5-D797-4029-B3ED-033FEFCF034A}" srcOrd="1" destOrd="0" parTransId="{B19A9F52-FBC0-44B5-A99E-C33B9A404FE9}" sibTransId="{4A12FD58-B082-445A-99F0-6446B511A39D}"/>
    <dgm:cxn modelId="{99774621-82EB-45ED-9EC7-8841F0DE2FF2}" type="presParOf" srcId="{091CCE01-CDCC-4C2E-9BCB-CBF384FE9C07}" destId="{0D973560-1F6E-47DE-A7CB-A12EBE803410}" srcOrd="0" destOrd="0" presId="urn:microsoft.com/office/officeart/2005/8/layout/chevron2"/>
    <dgm:cxn modelId="{25FAD5D5-0ABB-426B-8F49-89536AB7D84A}" type="presParOf" srcId="{0D973560-1F6E-47DE-A7CB-A12EBE803410}" destId="{BB315148-615C-41F5-96B6-CA7852C4A18C}" srcOrd="0" destOrd="0" presId="urn:microsoft.com/office/officeart/2005/8/layout/chevron2"/>
    <dgm:cxn modelId="{D85FB106-328B-4C7A-9381-F72C7F90E1CF}" type="presParOf" srcId="{0D973560-1F6E-47DE-A7CB-A12EBE803410}" destId="{33B2CBD4-AAE3-4E33-B332-2197CC6B612F}" srcOrd="1" destOrd="0" presId="urn:microsoft.com/office/officeart/2005/8/layout/chevron2"/>
    <dgm:cxn modelId="{2A634409-322F-40B1-9898-9CC161F1BAE0}" type="presParOf" srcId="{091CCE01-CDCC-4C2E-9BCB-CBF384FE9C07}" destId="{60D4134E-A8D5-4D7D-8915-421487D6570B}" srcOrd="1" destOrd="0" presId="urn:microsoft.com/office/officeart/2005/8/layout/chevron2"/>
    <dgm:cxn modelId="{D2C2E394-B0A0-4F9C-B3BB-E1981584BB92}" type="presParOf" srcId="{091CCE01-CDCC-4C2E-9BCB-CBF384FE9C07}" destId="{EF5F6554-4555-4DCE-ACBB-57FD4ED86BA5}" srcOrd="2" destOrd="0" presId="urn:microsoft.com/office/officeart/2005/8/layout/chevron2"/>
    <dgm:cxn modelId="{14615BBF-F8A8-40CC-BD72-7672F4372F28}" type="presParOf" srcId="{EF5F6554-4555-4DCE-ACBB-57FD4ED86BA5}" destId="{DC96F679-7BCC-48F6-A036-2B625B7BD016}" srcOrd="0" destOrd="0" presId="urn:microsoft.com/office/officeart/2005/8/layout/chevron2"/>
    <dgm:cxn modelId="{B7265D26-EA40-4246-8658-5455B1AC5ED6}" type="presParOf" srcId="{EF5F6554-4555-4DCE-ACBB-57FD4ED86BA5}" destId="{AB92F5B9-9503-4806-ACD6-1DB46618F8F0}" srcOrd="1" destOrd="0" presId="urn:microsoft.com/office/officeart/2005/8/layout/chevron2"/>
    <dgm:cxn modelId="{BBAFF2A9-738A-400A-9159-DA554EF9B500}" type="presParOf" srcId="{091CCE01-CDCC-4C2E-9BCB-CBF384FE9C07}" destId="{ADD66185-45BB-4DE6-A2FD-1C1723C0E5E5}" srcOrd="3" destOrd="0" presId="urn:microsoft.com/office/officeart/2005/8/layout/chevron2"/>
    <dgm:cxn modelId="{5192FEE7-A1F3-4037-8F27-DBBDA011DB20}" type="presParOf" srcId="{091CCE01-CDCC-4C2E-9BCB-CBF384FE9C07}" destId="{97E2B88A-7B37-4A83-B6BC-7059BC4EDB5C}" srcOrd="4" destOrd="0" presId="urn:microsoft.com/office/officeart/2005/8/layout/chevron2"/>
    <dgm:cxn modelId="{C49E4DD0-B716-490C-A5FB-AE88C97A0ACE}" type="presParOf" srcId="{97E2B88A-7B37-4A83-B6BC-7059BC4EDB5C}" destId="{2FD35603-0C84-405B-9FAD-161B90187F18}" srcOrd="0" destOrd="0" presId="urn:microsoft.com/office/officeart/2005/8/layout/chevron2"/>
    <dgm:cxn modelId="{FA87B4D1-7691-41AA-AE88-134BD3F97639}" type="presParOf" srcId="{97E2B88A-7B37-4A83-B6BC-7059BC4EDB5C}" destId="{666B6C9C-B155-4903-B9CF-9E0CBBE030CB}" srcOrd="1" destOrd="0" presId="urn:microsoft.com/office/officeart/2005/8/layout/chevron2"/>
    <dgm:cxn modelId="{AD816431-CCCA-4B01-9A42-2E5FECD51904}" type="presParOf" srcId="{091CCE01-CDCC-4C2E-9BCB-CBF384FE9C07}" destId="{D5016181-A7A3-4702-916D-98A29A4BA4AB}" srcOrd="5" destOrd="0" presId="urn:microsoft.com/office/officeart/2005/8/layout/chevron2"/>
    <dgm:cxn modelId="{4C9B042B-0CFD-4992-A07F-A974A5B28C47}" type="presParOf" srcId="{091CCE01-CDCC-4C2E-9BCB-CBF384FE9C07}" destId="{2B947D2F-47F6-4478-86B1-72EF4AFE2848}" srcOrd="6" destOrd="0" presId="urn:microsoft.com/office/officeart/2005/8/layout/chevron2"/>
    <dgm:cxn modelId="{078FF048-8234-4FE2-857D-0540D905ACBE}" type="presParOf" srcId="{2B947D2F-47F6-4478-86B1-72EF4AFE2848}" destId="{8C57FE92-2C74-4A2A-AD68-E4E5C990AEEC}" srcOrd="0" destOrd="0" presId="urn:microsoft.com/office/officeart/2005/8/layout/chevron2"/>
    <dgm:cxn modelId="{07B16259-2B16-4C4C-B12B-F2F0A869E2B1}" type="presParOf" srcId="{2B947D2F-47F6-4478-86B1-72EF4AFE2848}" destId="{FD3F58E7-BCA7-4B99-B1B7-D4F1255D7D5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BA1437-6350-4885-9131-CFE1E8E9EF6F}">
      <dsp:nvSpPr>
        <dsp:cNvPr id="0" name=""/>
        <dsp:cNvSpPr/>
      </dsp:nvSpPr>
      <dsp:spPr>
        <a:xfrm>
          <a:off x="2381" y="471449"/>
          <a:ext cx="2901156" cy="116046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Global warming</a:t>
          </a:r>
        </a:p>
      </dsp:txBody>
      <dsp:txXfrm>
        <a:off x="582612" y="471449"/>
        <a:ext cx="1740694" cy="1160462"/>
      </dsp:txXfrm>
    </dsp:sp>
    <dsp:sp modelId="{B86AC5BF-BC4F-42F9-8E93-9956347E330C}">
      <dsp:nvSpPr>
        <dsp:cNvPr id="0" name=""/>
        <dsp:cNvSpPr/>
      </dsp:nvSpPr>
      <dsp:spPr>
        <a:xfrm>
          <a:off x="2613421" y="471449"/>
          <a:ext cx="2901156" cy="116046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Accelerated release of pollutants</a:t>
          </a:r>
        </a:p>
      </dsp:txBody>
      <dsp:txXfrm>
        <a:off x="3193652" y="471449"/>
        <a:ext cx="1740694" cy="1160462"/>
      </dsp:txXfrm>
    </dsp:sp>
    <dsp:sp modelId="{3BBD91B5-ED87-4CEF-B689-085161D1DCB0}">
      <dsp:nvSpPr>
        <dsp:cNvPr id="0" name=""/>
        <dsp:cNvSpPr/>
      </dsp:nvSpPr>
      <dsp:spPr>
        <a:xfrm>
          <a:off x="5224462" y="471449"/>
          <a:ext cx="2901156" cy="116046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Impacts on human and environment</a:t>
          </a:r>
        </a:p>
      </dsp:txBody>
      <dsp:txXfrm>
        <a:off x="5804693" y="471449"/>
        <a:ext cx="1740694" cy="11604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BA1437-6350-4885-9131-CFE1E8E9EF6F}">
      <dsp:nvSpPr>
        <dsp:cNvPr id="0" name=""/>
        <dsp:cNvSpPr/>
      </dsp:nvSpPr>
      <dsp:spPr>
        <a:xfrm>
          <a:off x="2381" y="471449"/>
          <a:ext cx="2901156" cy="1160462"/>
        </a:xfrm>
        <a:prstGeom prst="chevron">
          <a:avLst/>
        </a:prstGeom>
        <a:solidFill>
          <a:schemeClr val="accent2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Global warming</a:t>
          </a:r>
        </a:p>
      </dsp:txBody>
      <dsp:txXfrm>
        <a:off x="582612" y="471449"/>
        <a:ext cx="1740694" cy="1160462"/>
      </dsp:txXfrm>
    </dsp:sp>
    <dsp:sp modelId="{B86AC5BF-BC4F-42F9-8E93-9956347E330C}">
      <dsp:nvSpPr>
        <dsp:cNvPr id="0" name=""/>
        <dsp:cNvSpPr/>
      </dsp:nvSpPr>
      <dsp:spPr>
        <a:xfrm>
          <a:off x="2613421" y="471449"/>
          <a:ext cx="2901156" cy="116046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Accelerated release of pollutants</a:t>
          </a:r>
        </a:p>
      </dsp:txBody>
      <dsp:txXfrm>
        <a:off x="3193652" y="471449"/>
        <a:ext cx="1740694" cy="1160462"/>
      </dsp:txXfrm>
    </dsp:sp>
    <dsp:sp modelId="{3BBD91B5-ED87-4CEF-B689-085161D1DCB0}">
      <dsp:nvSpPr>
        <dsp:cNvPr id="0" name=""/>
        <dsp:cNvSpPr/>
      </dsp:nvSpPr>
      <dsp:spPr>
        <a:xfrm>
          <a:off x="5224462" y="471449"/>
          <a:ext cx="2901156" cy="1160462"/>
        </a:xfrm>
        <a:prstGeom prst="chevron">
          <a:avLst/>
        </a:prstGeom>
        <a:solidFill>
          <a:schemeClr val="accent2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Impacts on human and environment</a:t>
          </a:r>
        </a:p>
      </dsp:txBody>
      <dsp:txXfrm>
        <a:off x="5804693" y="471449"/>
        <a:ext cx="1740694" cy="11604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315148-615C-41F5-96B6-CA7852C4A18C}">
      <dsp:nvSpPr>
        <dsp:cNvPr id="0" name=""/>
        <dsp:cNvSpPr/>
      </dsp:nvSpPr>
      <dsp:spPr>
        <a:xfrm rot="5400000">
          <a:off x="-188514" y="191105"/>
          <a:ext cx="1256762" cy="87973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1940s</a:t>
          </a:r>
        </a:p>
      </dsp:txBody>
      <dsp:txXfrm rot="-5400000">
        <a:off x="1" y="442458"/>
        <a:ext cx="879733" cy="377029"/>
      </dsp:txXfrm>
    </dsp:sp>
    <dsp:sp modelId="{33B2CBD4-AAE3-4E33-B332-2197CC6B612F}">
      <dsp:nvSpPr>
        <dsp:cNvPr id="0" name=""/>
        <dsp:cNvSpPr/>
      </dsp:nvSpPr>
      <dsp:spPr>
        <a:xfrm rot="5400000">
          <a:off x="3463734" y="-2581409"/>
          <a:ext cx="816895" cy="59848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200" kern="1200" dirty="0"/>
            <a:t>Introduction</a:t>
          </a:r>
        </a:p>
      </dsp:txBody>
      <dsp:txXfrm rot="-5400000">
        <a:off x="879733" y="42470"/>
        <a:ext cx="5945019" cy="737139"/>
      </dsp:txXfrm>
    </dsp:sp>
    <dsp:sp modelId="{DC96F679-7BCC-48F6-A036-2B625B7BD016}">
      <dsp:nvSpPr>
        <dsp:cNvPr id="0" name=""/>
        <dsp:cNvSpPr/>
      </dsp:nvSpPr>
      <dsp:spPr>
        <a:xfrm rot="5400000">
          <a:off x="-188514" y="1301274"/>
          <a:ext cx="1256762" cy="87973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  1960s-70s</a:t>
          </a:r>
        </a:p>
      </dsp:txBody>
      <dsp:txXfrm rot="-5400000">
        <a:off x="1" y="1552627"/>
        <a:ext cx="879733" cy="377029"/>
      </dsp:txXfrm>
    </dsp:sp>
    <dsp:sp modelId="{AB92F5B9-9503-4806-ACD6-1DB46618F8F0}">
      <dsp:nvSpPr>
        <dsp:cNvPr id="0" name=""/>
        <dsp:cNvSpPr/>
      </dsp:nvSpPr>
      <dsp:spPr>
        <a:xfrm rot="5400000">
          <a:off x="3463519" y="-1471025"/>
          <a:ext cx="817325" cy="59848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200" kern="1200" dirty="0"/>
            <a:t>Increased use</a:t>
          </a:r>
        </a:p>
      </dsp:txBody>
      <dsp:txXfrm rot="-5400000">
        <a:off x="879734" y="1152659"/>
        <a:ext cx="5944998" cy="737527"/>
      </dsp:txXfrm>
    </dsp:sp>
    <dsp:sp modelId="{2FD35603-0C84-405B-9FAD-161B90187F18}">
      <dsp:nvSpPr>
        <dsp:cNvPr id="0" name=""/>
        <dsp:cNvSpPr/>
      </dsp:nvSpPr>
      <dsp:spPr>
        <a:xfrm rot="5400000">
          <a:off x="-188514" y="2411444"/>
          <a:ext cx="1256762" cy="87973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Since</a:t>
          </a:r>
          <a:r>
            <a:rPr lang="en-US" sz="1600" kern="1200"/>
            <a:t> </a:t>
          </a:r>
          <a:r>
            <a:rPr lang="en-US" sz="2200" kern="1200" dirty="0"/>
            <a:t>1970s</a:t>
          </a:r>
        </a:p>
      </dsp:txBody>
      <dsp:txXfrm rot="-5400000">
        <a:off x="1" y="2662797"/>
        <a:ext cx="879733" cy="377029"/>
      </dsp:txXfrm>
    </dsp:sp>
    <dsp:sp modelId="{666B6C9C-B155-4903-B9CF-9E0CBBE030CB}">
      <dsp:nvSpPr>
        <dsp:cNvPr id="0" name=""/>
        <dsp:cNvSpPr/>
      </dsp:nvSpPr>
      <dsp:spPr>
        <a:xfrm rot="5400000">
          <a:off x="3463734" y="-361070"/>
          <a:ext cx="816895" cy="59848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200" kern="1200" dirty="0"/>
            <a:t>Partly banned</a:t>
          </a:r>
        </a:p>
      </dsp:txBody>
      <dsp:txXfrm rot="-5400000">
        <a:off x="879733" y="2262809"/>
        <a:ext cx="5945019" cy="737139"/>
      </dsp:txXfrm>
    </dsp:sp>
    <dsp:sp modelId="{8C57FE92-2C74-4A2A-AD68-E4E5C990AEEC}">
      <dsp:nvSpPr>
        <dsp:cNvPr id="0" name=""/>
        <dsp:cNvSpPr/>
      </dsp:nvSpPr>
      <dsp:spPr>
        <a:xfrm rot="5400000">
          <a:off x="-188514" y="3521613"/>
          <a:ext cx="1256762" cy="87973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2001</a:t>
          </a:r>
        </a:p>
      </dsp:txBody>
      <dsp:txXfrm rot="-5400000">
        <a:off x="1" y="3772966"/>
        <a:ext cx="879733" cy="377029"/>
      </dsp:txXfrm>
    </dsp:sp>
    <dsp:sp modelId="{FD3F58E7-BCA7-4B99-B1B7-D4F1255D7D5E}">
      <dsp:nvSpPr>
        <dsp:cNvPr id="0" name=""/>
        <dsp:cNvSpPr/>
      </dsp:nvSpPr>
      <dsp:spPr>
        <a:xfrm rot="5400000">
          <a:off x="3463734" y="749098"/>
          <a:ext cx="816895" cy="59848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200" kern="1200" dirty="0"/>
            <a:t>International ban (Stockholm convention POPs)</a:t>
          </a:r>
        </a:p>
      </dsp:txBody>
      <dsp:txXfrm rot="-5400000">
        <a:off x="879733" y="3372977"/>
        <a:ext cx="5945019" cy="737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26791-5293-4092-9B48-E05F430C115C}" type="datetimeFigureOut">
              <a:rPr lang="de-DE" smtClean="0"/>
              <a:t>15.01.2026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787D4-144C-40BE-A1AE-49FFA4F928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107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de-DE" dirty="0"/>
              <a:t>75%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earth</a:t>
            </a:r>
            <a:r>
              <a:rPr lang="de-DE" dirty="0"/>
              <a:t> </a:t>
            </a:r>
            <a:r>
              <a:rPr lang="de-DE" dirty="0" err="1"/>
              <a:t>freshwater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contained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glaciers</a:t>
            </a:r>
            <a:endParaRPr lang="de-DE" dirty="0"/>
          </a:p>
          <a:p>
            <a:pPr>
              <a:buFont typeface="Courier New" panose="02070309020205020404" pitchFamily="49" charset="0"/>
              <a:buNone/>
            </a:pPr>
            <a:endParaRPr lang="de-DE" dirty="0"/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/>
              <a:t> </a:t>
            </a:r>
            <a:r>
              <a:rPr lang="de-DE" dirty="0" err="1"/>
              <a:t>Warming</a:t>
            </a:r>
            <a:r>
              <a:rPr lang="de-DE" dirty="0"/>
              <a:t> rate </a:t>
            </a:r>
            <a:r>
              <a:rPr lang="de-DE" dirty="0" err="1"/>
              <a:t>twice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world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A787D4-144C-40BE-A1AE-49FFA4F928B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23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A787D4-144C-40BE-A1AE-49FFA4F928B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150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A787D4-144C-40BE-A1AE-49FFA4F928BC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1221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de-DE" dirty="0" err="1"/>
              <a:t>most</a:t>
            </a:r>
            <a:r>
              <a:rPr lang="de-DE" dirty="0"/>
              <a:t> abundant PCB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chlorine</a:t>
            </a:r>
            <a:r>
              <a:rPr lang="de-DE" dirty="0"/>
              <a:t> </a:t>
            </a:r>
            <a:r>
              <a:rPr lang="de-DE" dirty="0" err="1"/>
              <a:t>content</a:t>
            </a:r>
            <a:endParaRPr lang="de-DE" dirty="0"/>
          </a:p>
          <a:p>
            <a:pPr>
              <a:buFont typeface="Courier New" panose="02070309020205020404" pitchFamily="49" charset="0"/>
              <a:buNone/>
            </a:pPr>
            <a:r>
              <a:rPr lang="de-DE" dirty="0"/>
              <a:t>-&gt; </a:t>
            </a:r>
            <a:r>
              <a:rPr lang="de-DE" dirty="0" err="1"/>
              <a:t>less</a:t>
            </a:r>
            <a:r>
              <a:rPr lang="de-DE" dirty="0"/>
              <a:t> volatile</a:t>
            </a:r>
          </a:p>
          <a:p>
            <a:pPr>
              <a:buFont typeface="Courier New" panose="02070309020205020404" pitchFamily="49" charset="0"/>
              <a:buChar char="o"/>
            </a:pPr>
            <a:endParaRPr lang="de-DE" dirty="0"/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 LOD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/>
              <a:t>Low in 1980-90s -&gt; </a:t>
            </a:r>
            <a:r>
              <a:rPr lang="de-DE" dirty="0" err="1"/>
              <a:t>ban</a:t>
            </a:r>
            <a:r>
              <a:rPr lang="de-DE" dirty="0"/>
              <a:t> in </a:t>
            </a:r>
            <a:r>
              <a:rPr lang="de-DE" dirty="0" err="1"/>
              <a:t>Switzerland</a:t>
            </a:r>
            <a:r>
              <a:rPr lang="de-DE" dirty="0"/>
              <a:t> in 1972 </a:t>
            </a:r>
            <a:r>
              <a:rPr lang="de-DE" dirty="0" err="1"/>
              <a:t>for</a:t>
            </a:r>
            <a:r>
              <a:rPr lang="de-DE" dirty="0"/>
              <a:t> open </a:t>
            </a:r>
            <a:r>
              <a:rPr lang="de-DE" dirty="0" err="1"/>
              <a:t>application</a:t>
            </a:r>
            <a:endParaRPr lang="de-DE" dirty="0"/>
          </a:p>
          <a:p>
            <a:pPr>
              <a:buFont typeface="Courier New" panose="02070309020205020404" pitchFamily="49" charset="0"/>
              <a:buChar char="o"/>
            </a:pPr>
            <a:endParaRPr lang="de-DE" dirty="0"/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/>
              <a:t>Through </a:t>
            </a:r>
            <a:r>
              <a:rPr lang="de-DE" dirty="0" err="1"/>
              <a:t>atmespheric</a:t>
            </a:r>
            <a:r>
              <a:rPr lang="de-DE" dirty="0"/>
              <a:t> </a:t>
            </a:r>
            <a:r>
              <a:rPr lang="de-DE" dirty="0" err="1"/>
              <a:t>deposition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unlikely</a:t>
            </a:r>
            <a:endParaRPr lang="de-DE" dirty="0"/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/>
              <a:t>-&gt; release </a:t>
            </a:r>
            <a:r>
              <a:rPr lang="de-DE" dirty="0" err="1"/>
              <a:t>from</a:t>
            </a:r>
            <a:r>
              <a:rPr lang="de-DE" dirty="0"/>
              <a:t> glacier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A787D4-144C-40BE-A1AE-49FFA4F928BC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0672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high-altitude ecosystems are already vulnerable to environmental stressors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PCBs found in fish tissues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Possible biomagnification along food chains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A787D4-144C-40BE-A1AE-49FFA4F928BC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0503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FCE2-772F-475B-AB0B-5B58611205FF}" type="datetime1">
              <a:rPr lang="de-DE" smtClean="0"/>
              <a:t>15.01.2026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004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65F4-31ED-450C-8BAA-5276ECD0F7A6}" type="datetime1">
              <a:rPr lang="de-DE" smtClean="0"/>
              <a:t>15.01.2026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0079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1C7E9-8694-457C-8040-3DA104580F14}" type="datetime1">
              <a:rPr lang="de-DE" smtClean="0"/>
              <a:t>15.01.2026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083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962D-3449-4133-9313-DB0353710F5E}" type="datetime1">
              <a:rPr lang="de-DE" smtClean="0"/>
              <a:t>15.01.2026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0282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D6FFE-4AE5-4605-BA34-994CD99700C5}" type="datetime1">
              <a:rPr lang="de-DE" smtClean="0"/>
              <a:t>15.01.2026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081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6125-643B-4CFC-A4D2-F75B239ACFBD}" type="datetime1">
              <a:rPr lang="de-DE" smtClean="0"/>
              <a:t>15.01.2026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3903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E8AA-6121-4A93-BC9A-3F1FAC3CDBDC}" type="datetime1">
              <a:rPr lang="de-DE" smtClean="0"/>
              <a:t>15.01.2026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8559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FEC88-4931-475F-ADB4-346F690265F8}" type="datetime1">
              <a:rPr lang="de-DE" smtClean="0"/>
              <a:t>15.01.2026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238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DC75-0442-4A5F-9F5D-A02B8D6B1371}" type="datetime1">
              <a:rPr lang="de-DE" smtClean="0"/>
              <a:t>15.01.2026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4125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B85CCA3-8F54-45CD-9E58-E830091BEBA0}" type="datetime1">
              <a:rPr lang="de-DE" smtClean="0"/>
              <a:t>15.01.2026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664A38-5683-4A81-8F07-E90CD6EF0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81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142D-D3F7-4F03-8AE2-AC0818BC8940}" type="datetime1">
              <a:rPr lang="de-DE" smtClean="0"/>
              <a:t>15.01.2026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826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AE2279C-2EA9-4719-BA7A-6D3EB65AC233}" type="datetime1">
              <a:rPr lang="de-DE" smtClean="0"/>
              <a:t>15.01.2026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F664A38-5683-4A81-8F07-E90CD6EF074C}" type="slidenum">
              <a:rPr lang="de-DE" smtClean="0"/>
              <a:t>‹Nr.›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54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emf"/><Relationship Id="rId7" Type="http://schemas.openxmlformats.org/officeDocument/2006/relationships/diagramColors" Target="../diagrams/colors3.xml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804B031-CB1E-01FE-948A-0E95568F779C}"/>
              </a:ext>
            </a:extLst>
          </p:cNvPr>
          <p:cNvSpPr/>
          <p:nvPr/>
        </p:nvSpPr>
        <p:spPr>
          <a:xfrm>
            <a:off x="-98237" y="-123567"/>
            <a:ext cx="12492063" cy="72534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BC9DFC0-6F09-127A-9642-5DD56A7C5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7CA7D1-9250-1AD9-F68A-1540DBAEE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8AF0E8-A3F0-6AD4-1CA2-A7A829F2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1</a:t>
            </a:fld>
            <a:endParaRPr lang="de-DE"/>
          </a:p>
        </p:txBody>
      </p:sp>
      <p:pic>
        <p:nvPicPr>
          <p:cNvPr id="9" name="Grafik 8" descr="Ein Bild, das Landschaft, draußen, Himmel, Wolke enthält.&#10;&#10;KI-generierte Inhalte können fehlerhaft sein.">
            <a:extLst>
              <a:ext uri="{FF2B5EF4-FFF2-40B4-BE49-F238E27FC236}">
                <a16:creationId xmlns:a16="http://schemas.microsoft.com/office/drawing/2014/main" id="{8D1B7ED3-8C99-CD2B-6EBF-B5E6A0BAC3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155" y="0"/>
            <a:ext cx="8958649" cy="6839929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CC245F22-9756-EB22-F135-AEE11BC0AA7E}"/>
              </a:ext>
            </a:extLst>
          </p:cNvPr>
          <p:cNvSpPr/>
          <p:nvPr/>
        </p:nvSpPr>
        <p:spPr>
          <a:xfrm>
            <a:off x="1668469" y="2827361"/>
            <a:ext cx="1568507" cy="640380"/>
          </a:xfrm>
          <a:prstGeom prst="rect">
            <a:avLst/>
          </a:prstGeom>
          <a:solidFill>
            <a:srgbClr val="C4C8C7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73840E77-B4EC-1480-EE33-DF943BFE6490}"/>
              </a:ext>
            </a:extLst>
          </p:cNvPr>
          <p:cNvSpPr txBox="1">
            <a:spLocks/>
          </p:cNvSpPr>
          <p:nvPr/>
        </p:nvSpPr>
        <p:spPr>
          <a:xfrm>
            <a:off x="1647155" y="0"/>
            <a:ext cx="8958649" cy="34290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de-DE" sz="2700" cap="all" spc="200" dirty="0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56764D9-F542-B883-30D8-80FF9D21E05A}"/>
              </a:ext>
            </a:extLst>
          </p:cNvPr>
          <p:cNvSpPr txBox="1"/>
          <p:nvPr/>
        </p:nvSpPr>
        <p:spPr>
          <a:xfrm>
            <a:off x="1668469" y="256543"/>
            <a:ext cx="895864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cap="all" spc="200" dirty="0">
                <a:solidFill>
                  <a:schemeClr val="tx2"/>
                </a:solidFill>
                <a:ea typeface="+mn-ea"/>
                <a:cs typeface="+mn-cs"/>
              </a:rPr>
              <a:t>Global environmental Challenges </a:t>
            </a:r>
          </a:p>
          <a:p>
            <a:pPr algn="ctr"/>
            <a:endParaRPr lang="de-DE" sz="2000" cap="all" spc="200" dirty="0">
              <a:solidFill>
                <a:schemeClr val="tx2"/>
              </a:solidFill>
              <a:ea typeface="+mn-ea"/>
              <a:cs typeface="+mn-cs"/>
            </a:endParaRPr>
          </a:p>
          <a:p>
            <a:pPr algn="ctr"/>
            <a:r>
              <a:rPr lang="en-GB" sz="3200" kern="1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Release of Polychlorinated Biphenyls (PCB) from melting alpine glaciers to downstream ecosystems in a warming climate</a:t>
            </a:r>
          </a:p>
          <a:p>
            <a:pPr algn="ctr"/>
            <a:br>
              <a:rPr lang="de-DE" sz="1200" cap="all" spc="200" dirty="0">
                <a:solidFill>
                  <a:schemeClr val="tx2"/>
                </a:solidFill>
                <a:ea typeface="+mn-ea"/>
                <a:cs typeface="+mn-cs"/>
              </a:rPr>
            </a:br>
            <a:r>
              <a:rPr lang="de-DE" sz="2000" cap="all" spc="200" dirty="0">
                <a:solidFill>
                  <a:schemeClr val="tx2"/>
                </a:solidFill>
                <a:ea typeface="+mn-ea"/>
                <a:cs typeface="+mn-cs"/>
              </a:rPr>
              <a:t>Carina Freudling</a:t>
            </a:r>
          </a:p>
          <a:p>
            <a:endParaRPr lang="en-US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78A443A-F2A8-9634-8CF0-B3238ACD10BC}"/>
              </a:ext>
            </a:extLst>
          </p:cNvPr>
          <p:cNvSpPr txBox="1"/>
          <p:nvPr/>
        </p:nvSpPr>
        <p:spPr>
          <a:xfrm>
            <a:off x="7124105" y="6449151"/>
            <a:ext cx="6096000" cy="367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(ETH Zürich, Chair of Glaciology)</a:t>
            </a:r>
            <a:endParaRPr lang="de-DE" sz="1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36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233B97D7-F863-371E-EC1F-24B43B96F00C}"/>
              </a:ext>
            </a:extLst>
          </p:cNvPr>
          <p:cNvSpPr/>
          <p:nvPr/>
        </p:nvSpPr>
        <p:spPr>
          <a:xfrm>
            <a:off x="1036320" y="1973351"/>
            <a:ext cx="4533207" cy="17168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09ACBF8-910D-A087-9792-F75B346C8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Glaciers</a:t>
            </a:r>
            <a:r>
              <a:rPr lang="de-DE" dirty="0"/>
              <a:t> &amp; Climate Change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D233CA-0139-4EC1-AA85-09D7DC0A7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9155" y="2145942"/>
            <a:ext cx="10058400" cy="1583266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de-DE" sz="2200" dirty="0"/>
              <a:t> </a:t>
            </a:r>
            <a:r>
              <a:rPr lang="de-DE" sz="2200" dirty="0" err="1"/>
              <a:t>Largest</a:t>
            </a:r>
            <a:r>
              <a:rPr lang="de-DE" sz="2200" dirty="0"/>
              <a:t> global </a:t>
            </a:r>
            <a:r>
              <a:rPr lang="de-DE" sz="2200" dirty="0" err="1"/>
              <a:t>freshwater</a:t>
            </a:r>
            <a:r>
              <a:rPr lang="de-DE" sz="2200" dirty="0"/>
              <a:t> </a:t>
            </a:r>
            <a:r>
              <a:rPr lang="de-DE" sz="2200" dirty="0" err="1"/>
              <a:t>reservoir</a:t>
            </a:r>
            <a:endParaRPr lang="de-DE" sz="2200" dirty="0"/>
          </a:p>
          <a:p>
            <a:pPr>
              <a:buFont typeface="Courier New" panose="02070309020205020404" pitchFamily="49" charset="0"/>
              <a:buChar char="o"/>
            </a:pPr>
            <a:r>
              <a:rPr lang="de-DE" sz="2200" dirty="0"/>
              <a:t> Europe: fastest </a:t>
            </a:r>
            <a:r>
              <a:rPr lang="de-DE" sz="2200" dirty="0" err="1"/>
              <a:t>warming</a:t>
            </a:r>
            <a:r>
              <a:rPr lang="de-DE" sz="2200" dirty="0"/>
              <a:t> </a:t>
            </a:r>
            <a:r>
              <a:rPr lang="de-DE" sz="2200" dirty="0" err="1"/>
              <a:t>continent</a:t>
            </a:r>
            <a:r>
              <a:rPr lang="de-DE" sz="2200" dirty="0"/>
              <a:t>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DE" sz="2200" dirty="0"/>
              <a:t> Small, </a:t>
            </a:r>
            <a:r>
              <a:rPr lang="de-DE" sz="2200" dirty="0" err="1"/>
              <a:t>highly</a:t>
            </a:r>
            <a:r>
              <a:rPr lang="de-DE" sz="2200" dirty="0"/>
              <a:t> sensitive </a:t>
            </a:r>
            <a:r>
              <a:rPr lang="de-DE" sz="2200" dirty="0" err="1"/>
              <a:t>glaciers</a:t>
            </a:r>
            <a:endParaRPr lang="de-DE" sz="22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DC4F6D1-F43A-6154-BE7C-0E2D1B154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2</a:t>
            </a:fld>
            <a:endParaRPr lang="de-DE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C88C6B0-7B3D-306E-F9C9-961FE5AE98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72685" r="78460"/>
          <a:stretch/>
        </p:blipFill>
        <p:spPr bwMode="auto">
          <a:xfrm>
            <a:off x="8643258" y="4103372"/>
            <a:ext cx="1860490" cy="195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E3DB7C8D-F7DE-742C-9E29-CDB2B688FA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65" t="74432" b="5578"/>
          <a:stretch/>
        </p:blipFill>
        <p:spPr bwMode="auto">
          <a:xfrm>
            <a:off x="10641934" y="4422351"/>
            <a:ext cx="1441917" cy="131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41B39BD-E578-7D00-3E35-0B1850469B45}"/>
              </a:ext>
            </a:extLst>
          </p:cNvPr>
          <p:cNvSpPr txBox="1"/>
          <p:nvPr/>
        </p:nvSpPr>
        <p:spPr>
          <a:xfrm>
            <a:off x="9144000" y="6457694"/>
            <a:ext cx="1898248" cy="367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(IPCC, 2022)</a:t>
            </a:r>
            <a:endParaRPr lang="de-DE" sz="1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0735C86F-2759-A642-4320-51040C464FD9}"/>
              </a:ext>
            </a:extLst>
          </p:cNvPr>
          <p:cNvSpPr/>
          <p:nvPr/>
        </p:nvSpPr>
        <p:spPr>
          <a:xfrm>
            <a:off x="1036320" y="3933481"/>
            <a:ext cx="4533207" cy="131343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A611BEDA-89CB-2322-4164-249E7A2CF309}"/>
              </a:ext>
            </a:extLst>
          </p:cNvPr>
          <p:cNvSpPr txBox="1">
            <a:spLocks/>
          </p:cNvSpPr>
          <p:nvPr/>
        </p:nvSpPr>
        <p:spPr>
          <a:xfrm>
            <a:off x="1109155" y="4138684"/>
            <a:ext cx="10058400" cy="17864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200" dirty="0"/>
              <a:t>~ 19% </a:t>
            </a:r>
            <a:r>
              <a:rPr lang="de-DE" sz="2200" dirty="0" err="1"/>
              <a:t>already</a:t>
            </a:r>
            <a:r>
              <a:rPr lang="de-DE" sz="2200" dirty="0"/>
              <a:t> </a:t>
            </a:r>
            <a:r>
              <a:rPr lang="de-DE" sz="2200" dirty="0" err="1"/>
              <a:t>disappeared</a:t>
            </a:r>
            <a:endParaRPr lang="de-DE" sz="2200" dirty="0"/>
          </a:p>
          <a:p>
            <a:pPr marL="0" indent="0">
              <a:buNone/>
            </a:pPr>
            <a:r>
              <a:rPr lang="de-DE" sz="2200" dirty="0"/>
              <a:t>~ 50% </a:t>
            </a:r>
            <a:r>
              <a:rPr lang="de-DE" sz="2200" dirty="0" err="1"/>
              <a:t>loss</a:t>
            </a:r>
            <a:r>
              <a:rPr lang="de-DE" sz="2200" dirty="0"/>
              <a:t> </a:t>
            </a:r>
            <a:r>
              <a:rPr lang="de-DE" sz="2200" dirty="0" err="1"/>
              <a:t>within</a:t>
            </a:r>
            <a:r>
              <a:rPr lang="de-DE" sz="2200" dirty="0"/>
              <a:t> </a:t>
            </a:r>
            <a:r>
              <a:rPr lang="de-DE" sz="2200" dirty="0" err="1"/>
              <a:t>next</a:t>
            </a:r>
            <a:r>
              <a:rPr lang="de-DE" sz="2200" dirty="0"/>
              <a:t> 2 </a:t>
            </a:r>
            <a:r>
              <a:rPr lang="de-DE" sz="2200" dirty="0" err="1"/>
              <a:t>decades</a:t>
            </a:r>
            <a:endParaRPr lang="de-DE" sz="22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09B2AEC8-82C7-D0FE-A067-63AB1A1135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78460" b="74623"/>
          <a:stretch/>
        </p:blipFill>
        <p:spPr bwMode="auto">
          <a:xfrm>
            <a:off x="8643258" y="2094119"/>
            <a:ext cx="1860490" cy="1816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511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4D635C-9950-E5B9-AF9D-75743A2DB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Glaciers as cold traps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3F6B5F-259E-95EE-0852-443782B3F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208788"/>
            <a:ext cx="10058400" cy="3660306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2200" dirty="0"/>
              <a:t> Atmospheric transport to remote areas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200" dirty="0"/>
              <a:t> High precipitation and low temperatures</a:t>
            </a:r>
          </a:p>
          <a:p>
            <a:pPr marL="0" indent="0">
              <a:buNone/>
            </a:pPr>
            <a:r>
              <a:rPr lang="en-GB" sz="2200" dirty="0"/>
              <a:t>    → Deposition on glaciers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200" dirty="0"/>
              <a:t> Storage, release, degradation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36A8F5B-76AE-349D-0BDA-2243F9DEB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en-GB" smtClean="0"/>
              <a:t>3</a:t>
            </a:fld>
            <a:endParaRPr lang="en-GB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DF661F4-5587-E129-368A-8C94D919F5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250" r="13850" b="11023"/>
          <a:stretch/>
        </p:blipFill>
        <p:spPr>
          <a:xfrm>
            <a:off x="6781811" y="758031"/>
            <a:ext cx="4965526" cy="254514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F51E733D-AB47-8217-2E7D-7B88085BD6C6}"/>
              </a:ext>
            </a:extLst>
          </p:cNvPr>
          <p:cNvSpPr txBox="1"/>
          <p:nvPr/>
        </p:nvSpPr>
        <p:spPr>
          <a:xfrm>
            <a:off x="8182333" y="6451371"/>
            <a:ext cx="2859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(Pastorino et al., 2024)</a:t>
            </a:r>
            <a:endParaRPr lang="en-GB" dirty="0"/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89D920DA-EF6D-1D40-DFC5-E475D3BCAB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1179785"/>
              </p:ext>
            </p:extLst>
          </p:nvPr>
        </p:nvGraphicFramePr>
        <p:xfrm>
          <a:off x="2062480" y="4352216"/>
          <a:ext cx="8128000" cy="2103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257F4A10-CA02-65F9-5484-72379098DE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8749515"/>
              </p:ext>
            </p:extLst>
          </p:nvPr>
        </p:nvGraphicFramePr>
        <p:xfrm>
          <a:off x="2062480" y="4352216"/>
          <a:ext cx="8128000" cy="2103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77190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10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58774FC5-F281-D794-19B2-0F18F07ABFFA}"/>
              </a:ext>
            </a:extLst>
          </p:cNvPr>
          <p:cNvSpPr/>
          <p:nvPr/>
        </p:nvSpPr>
        <p:spPr>
          <a:xfrm>
            <a:off x="901331" y="2307513"/>
            <a:ext cx="3710591" cy="224297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F4D635C-9950-E5B9-AF9D-75743A2DB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Polychlorinated Biphenyls (PCBs)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3F6B5F-259E-95EE-0852-443782B3F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825" y="2377666"/>
            <a:ext cx="3534097" cy="440347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de-DE" sz="2200" dirty="0"/>
              <a:t> Group </a:t>
            </a:r>
            <a:r>
              <a:rPr lang="de-DE" sz="2200" dirty="0" err="1"/>
              <a:t>of</a:t>
            </a:r>
            <a:r>
              <a:rPr lang="de-DE" sz="2200" dirty="0"/>
              <a:t> persistent, </a:t>
            </a:r>
            <a:r>
              <a:rPr lang="de-DE" sz="2200" dirty="0" err="1"/>
              <a:t>bioaccumulative</a:t>
            </a:r>
            <a:r>
              <a:rPr lang="de-DE" sz="2200" dirty="0"/>
              <a:t> and </a:t>
            </a:r>
            <a:r>
              <a:rPr lang="de-DE" sz="2200" dirty="0" err="1"/>
              <a:t>toxic</a:t>
            </a:r>
            <a:r>
              <a:rPr lang="de-DE" sz="2200" dirty="0"/>
              <a:t> compounds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DE" sz="2200" dirty="0"/>
              <a:t> </a:t>
            </a:r>
            <a:r>
              <a:rPr lang="de-DE" sz="2200" dirty="0" err="1"/>
              <a:t>Used</a:t>
            </a:r>
            <a:r>
              <a:rPr lang="de-DE" sz="2200" dirty="0"/>
              <a:t> </a:t>
            </a:r>
            <a:r>
              <a:rPr lang="de-DE" sz="2200" dirty="0" err="1"/>
              <a:t>for</a:t>
            </a:r>
            <a:r>
              <a:rPr lang="de-DE" sz="2200" dirty="0"/>
              <a:t> </a:t>
            </a:r>
            <a:r>
              <a:rPr lang="en-US" sz="2200" dirty="0"/>
              <a:t>dielectric fluids, plasticizers in sealing materials, flame retardants</a:t>
            </a:r>
            <a:endParaRPr lang="de-DE" sz="22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36A8F5B-76AE-349D-0BDA-2243F9DEB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4</a:t>
            </a:fld>
            <a:endParaRPr lang="de-DE"/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242AD9E0-AFA1-B929-4822-C1BEF300E3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7687967"/>
              </p:ext>
            </p:extLst>
          </p:nvPr>
        </p:nvGraphicFramePr>
        <p:xfrm>
          <a:off x="901331" y="4887372"/>
          <a:ext cx="3677279" cy="1170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1310764" imgH="417465" progId="ChemDraw.Document.6.0">
                  <p:embed/>
                </p:oleObj>
              </mc:Choice>
              <mc:Fallback>
                <p:oleObj name="CS ChemDraw Drawing" r:id="rId2" imgW="1310764" imgH="417465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01331" y="4887372"/>
                        <a:ext cx="3677279" cy="11708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80C76816-1DAC-3B17-4C90-7AEA6AD41E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0330720"/>
              </p:ext>
            </p:extLst>
          </p:nvPr>
        </p:nvGraphicFramePr>
        <p:xfrm>
          <a:off x="5185664" y="1867332"/>
          <a:ext cx="6864631" cy="4592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03283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5E576E-87D2-AD69-625A-CBA5D0433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in ice and release into lakes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DC33B35-CB00-E4D9-5F6E-2BC097A343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8685" y="2039111"/>
            <a:ext cx="4475873" cy="3829981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 </a:t>
            </a:r>
            <a:r>
              <a:rPr lang="en-US" sz="2200" b="1" dirty="0"/>
              <a:t>Ice cores </a:t>
            </a:r>
            <a:r>
              <a:rPr lang="en-US" sz="2200" dirty="0"/>
              <a:t>from </a:t>
            </a:r>
            <a:r>
              <a:rPr lang="en-US" sz="2200" dirty="0" err="1"/>
              <a:t>Fiescherhorn</a:t>
            </a:r>
            <a:r>
              <a:rPr lang="en-US" sz="2200" dirty="0"/>
              <a:t> glacier at 3900 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 Establishment of age-depth relation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 </a:t>
            </a:r>
            <a:r>
              <a:rPr lang="de-DE" sz="2200" dirty="0"/>
              <a:t>GC/EI-HRMS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A8851DE-A743-B617-895B-2E8CE010C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98465" y="2039111"/>
            <a:ext cx="5404104" cy="3829983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 </a:t>
            </a:r>
            <a:r>
              <a:rPr lang="en-US" sz="2200" b="1" dirty="0"/>
              <a:t>Sediment samples</a:t>
            </a:r>
            <a:r>
              <a:rPr lang="en-US" sz="2200" dirty="0"/>
              <a:t> from Lake </a:t>
            </a:r>
            <a:r>
              <a:rPr lang="en-US" sz="2200" dirty="0" err="1"/>
              <a:t>Oberaar</a:t>
            </a:r>
            <a:r>
              <a:rPr lang="en-US" sz="2200" dirty="0"/>
              <a:t> (glacier fed)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 Spiked with isotope-</a:t>
            </a:r>
            <a:r>
              <a:rPr lang="en-US" sz="2200" dirty="0" err="1"/>
              <a:t>lables</a:t>
            </a:r>
            <a:r>
              <a:rPr lang="en-US" sz="2200" dirty="0"/>
              <a:t> internal standards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  </a:t>
            </a:r>
            <a:r>
              <a:rPr lang="de-DE" sz="2200" dirty="0"/>
              <a:t>GC/EI-HRMS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2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98D6F3B-C822-F531-6DF5-EE94C5925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5</a:t>
            </a:fld>
            <a:endParaRPr lang="de-DE"/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B449B91-51E1-4DA2-31A1-283B70A12193}"/>
              </a:ext>
            </a:extLst>
          </p:cNvPr>
          <p:cNvSpPr/>
          <p:nvPr/>
        </p:nvSpPr>
        <p:spPr>
          <a:xfrm>
            <a:off x="496111" y="1845734"/>
            <a:ext cx="4815191" cy="4388275"/>
          </a:xfrm>
          <a:prstGeom prst="roundRect">
            <a:avLst/>
          </a:prstGeom>
          <a:noFill/>
          <a:ln w="28575">
            <a:solidFill>
              <a:srgbClr val="2683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BD0BE6B8-E37C-AD25-EE4A-9F5F68DCC661}"/>
              </a:ext>
            </a:extLst>
          </p:cNvPr>
          <p:cNvSpPr/>
          <p:nvPr/>
        </p:nvSpPr>
        <p:spPr>
          <a:xfrm>
            <a:off x="5644682" y="1845734"/>
            <a:ext cx="6051207" cy="4388275"/>
          </a:xfrm>
          <a:prstGeom prst="roundRect">
            <a:avLst/>
          </a:prstGeom>
          <a:noFill/>
          <a:ln w="28575">
            <a:solidFill>
              <a:srgbClr val="2683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A35D2BE-BE62-B62D-8C6B-7B250047F8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476" r="9567" b="34160"/>
          <a:stretch/>
        </p:blipFill>
        <p:spPr>
          <a:xfrm>
            <a:off x="6822834" y="3735524"/>
            <a:ext cx="3694902" cy="2326096"/>
          </a:xfrm>
          <a:prstGeom prst="rect">
            <a:avLst/>
          </a:prstGeom>
        </p:spPr>
      </p:pic>
      <p:pic>
        <p:nvPicPr>
          <p:cNvPr id="3" name="Grafik 2" descr="Ein Bild, das Karte, Text, Atlas enthält.&#10;&#10;KI-generierte Inhalte können fehlerhaft sein.">
            <a:extLst>
              <a:ext uri="{FF2B5EF4-FFF2-40B4-BE49-F238E27FC236}">
                <a16:creationId xmlns:a16="http://schemas.microsoft.com/office/drawing/2014/main" id="{56CEEBB7-B84D-E2B1-434A-50D4CA011C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73" y="3760168"/>
            <a:ext cx="3983465" cy="227680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E44F769-C1FF-2337-CC8B-DEF7425D9E65}"/>
              </a:ext>
            </a:extLst>
          </p:cNvPr>
          <p:cNvSpPr txBox="1"/>
          <p:nvPr/>
        </p:nvSpPr>
        <p:spPr>
          <a:xfrm>
            <a:off x="6851229" y="6455578"/>
            <a:ext cx="42141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Bogdal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al., 2009; Pavlova et al., 2014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46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CB101BA-1507-2511-0E82-5E8BB533B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6</a:t>
            </a:fld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7337AD0-A300-659D-AC5C-7ACD2D47F27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33570" y="623991"/>
            <a:ext cx="2805113" cy="735012"/>
          </a:xfrm>
        </p:spPr>
        <p:txBody>
          <a:bodyPr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Ice </a:t>
            </a:r>
            <a:r>
              <a:rPr lang="de-DE" dirty="0" err="1">
                <a:solidFill>
                  <a:schemeClr val="tx1"/>
                </a:solidFill>
              </a:rPr>
              <a:t>cores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BC3AC82-C8A9-7384-2679-E0F08AD4A176}"/>
              </a:ext>
            </a:extLst>
          </p:cNvPr>
          <p:cNvGrpSpPr/>
          <p:nvPr/>
        </p:nvGrpSpPr>
        <p:grpSpPr>
          <a:xfrm>
            <a:off x="8144256" y="4009215"/>
            <a:ext cx="3807458" cy="2103712"/>
            <a:chOff x="3729472" y="2027104"/>
            <a:chExt cx="3034936" cy="1608462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1E1E061B-541A-EF7A-94EF-FB4430774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68340" r="36588" b="24185"/>
            <a:stretch/>
          </p:blipFill>
          <p:spPr>
            <a:xfrm>
              <a:off x="3763477" y="3192920"/>
              <a:ext cx="3000931" cy="442646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E27CBA99-A740-D5A4-14E7-7B337D440D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26324" r="43349" b="52651"/>
            <a:stretch/>
          </p:blipFill>
          <p:spPr>
            <a:xfrm>
              <a:off x="3729472" y="2027104"/>
              <a:ext cx="2680971" cy="1244906"/>
            </a:xfrm>
            <a:prstGeom prst="rect">
              <a:avLst/>
            </a:prstGeom>
          </p:spPr>
        </p:pic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9CAF004E-4700-C6EB-C260-33196E0698AC}"/>
              </a:ext>
            </a:extLst>
          </p:cNvPr>
          <p:cNvGrpSpPr/>
          <p:nvPr/>
        </p:nvGrpSpPr>
        <p:grpSpPr>
          <a:xfrm>
            <a:off x="8406812" y="1616794"/>
            <a:ext cx="3274646" cy="2251612"/>
            <a:chOff x="4831609" y="117715"/>
            <a:chExt cx="2513866" cy="1867849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0FE0281C-B7BC-9968-E3BE-7DCF8088C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73794"/>
            <a:stretch/>
          </p:blipFill>
          <p:spPr>
            <a:xfrm>
              <a:off x="4845898" y="117715"/>
              <a:ext cx="2499577" cy="1619646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DF15C30B-F26A-16A3-BDE8-8110C1FC8F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91799" b="770"/>
            <a:stretch/>
          </p:blipFill>
          <p:spPr>
            <a:xfrm>
              <a:off x="4831609" y="1526276"/>
              <a:ext cx="2440730" cy="4592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021F54FE-A6CF-BF93-E8BA-84AA34D99F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90116" r="76685" b="6761"/>
            <a:stretch/>
          </p:blipFill>
          <p:spPr>
            <a:xfrm>
              <a:off x="4831609" y="1429769"/>
              <a:ext cx="569067" cy="193014"/>
            </a:xfrm>
            <a:prstGeom prst="rect">
              <a:avLst/>
            </a:prstGeom>
          </p:spPr>
        </p:pic>
      </p:grpSp>
      <p:pic>
        <p:nvPicPr>
          <p:cNvPr id="18" name="Grafik 17">
            <a:extLst>
              <a:ext uri="{FF2B5EF4-FFF2-40B4-BE49-F238E27FC236}">
                <a16:creationId xmlns:a16="http://schemas.microsoft.com/office/drawing/2014/main" id="{9B6A7E5D-05D0-8565-3558-E919B31D46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5687" t="26324" r="6395" b="57741"/>
          <a:stretch/>
        </p:blipFill>
        <p:spPr>
          <a:xfrm>
            <a:off x="6615407" y="5047488"/>
            <a:ext cx="1792770" cy="1186522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F95423AE-5338-BF8A-50A8-8713127B0540}"/>
              </a:ext>
            </a:extLst>
          </p:cNvPr>
          <p:cNvSpPr/>
          <p:nvPr/>
        </p:nvSpPr>
        <p:spPr>
          <a:xfrm>
            <a:off x="1214613" y="2532290"/>
            <a:ext cx="341376" cy="3175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5625061-1898-BC57-0B12-5316D59CDD25}"/>
              </a:ext>
            </a:extLst>
          </p:cNvPr>
          <p:cNvGrpSpPr/>
          <p:nvPr/>
        </p:nvGrpSpPr>
        <p:grpSpPr>
          <a:xfrm>
            <a:off x="666771" y="1834111"/>
            <a:ext cx="4659531" cy="4201622"/>
            <a:chOff x="666771" y="1834111"/>
            <a:chExt cx="4659531" cy="4201622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FDBA5A39-386E-D085-5978-7F2755C1D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5720" r="22717" b="9661"/>
            <a:stretch/>
          </p:blipFill>
          <p:spPr>
            <a:xfrm>
              <a:off x="666771" y="2515600"/>
              <a:ext cx="4659531" cy="3520133"/>
            </a:xfrm>
            <a:prstGeom prst="rect">
              <a:avLst/>
            </a:prstGeom>
          </p:spPr>
        </p:pic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EADFAE44-8CE3-5966-048C-CBBC7E19F78F}"/>
                </a:ext>
              </a:extLst>
            </p:cNvPr>
            <p:cNvSpPr txBox="1"/>
            <p:nvPr/>
          </p:nvSpPr>
          <p:spPr>
            <a:xfrm>
              <a:off x="3337560" y="1834111"/>
              <a:ext cx="16011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Annual PCB</a:t>
              </a:r>
            </a:p>
            <a:p>
              <a:r>
                <a:rPr lang="en-US" dirty="0"/>
                <a:t>concentration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A6EFB78A-13E4-1677-AD13-20D46DF82A5B}"/>
                </a:ext>
              </a:extLst>
            </p:cNvPr>
            <p:cNvSpPr txBox="1"/>
            <p:nvPr/>
          </p:nvSpPr>
          <p:spPr>
            <a:xfrm>
              <a:off x="1053303" y="1834112"/>
              <a:ext cx="19674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Emission data</a:t>
              </a:r>
            </a:p>
            <a:p>
              <a:pPr algn="r"/>
              <a:r>
                <a:rPr lang="en-US" dirty="0"/>
                <a:t>from Switzerland</a:t>
              </a:r>
            </a:p>
          </p:txBody>
        </p:sp>
      </p:grp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136922D9-417A-295E-4DA3-E47B58919127}"/>
              </a:ext>
            </a:extLst>
          </p:cNvPr>
          <p:cNvSpPr/>
          <p:nvPr/>
        </p:nvSpPr>
        <p:spPr>
          <a:xfrm>
            <a:off x="666771" y="287694"/>
            <a:ext cx="4938713" cy="5946315"/>
          </a:xfrm>
          <a:prstGeom prst="roundRect">
            <a:avLst/>
          </a:prstGeom>
          <a:noFill/>
          <a:ln w="28575">
            <a:solidFill>
              <a:srgbClr val="2683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03F5C523-EC1B-AA91-5B67-D87DC4826D71}"/>
              </a:ext>
            </a:extLst>
          </p:cNvPr>
          <p:cNvSpPr txBox="1">
            <a:spLocks/>
          </p:cNvSpPr>
          <p:nvPr/>
        </p:nvSpPr>
        <p:spPr>
          <a:xfrm>
            <a:off x="6795699" y="623990"/>
            <a:ext cx="4206090" cy="7350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Lake </a:t>
            </a:r>
            <a:r>
              <a:rPr lang="de-DE" dirty="0" err="1">
                <a:solidFill>
                  <a:schemeClr val="tx1"/>
                </a:solidFill>
              </a:rPr>
              <a:t>sediments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DEA11957-71C1-76C0-7FF9-D36B549BFE38}"/>
              </a:ext>
            </a:extLst>
          </p:cNvPr>
          <p:cNvSpPr/>
          <p:nvPr/>
        </p:nvSpPr>
        <p:spPr>
          <a:xfrm>
            <a:off x="6272256" y="287694"/>
            <a:ext cx="5252976" cy="5946315"/>
          </a:xfrm>
          <a:prstGeom prst="roundRect">
            <a:avLst/>
          </a:prstGeom>
          <a:noFill/>
          <a:ln w="28575">
            <a:solidFill>
              <a:srgbClr val="2683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5D1CEF9-D2FA-4075-9C6F-24A451634AFD}"/>
              </a:ext>
            </a:extLst>
          </p:cNvPr>
          <p:cNvSpPr/>
          <p:nvPr/>
        </p:nvSpPr>
        <p:spPr>
          <a:xfrm>
            <a:off x="1053303" y="2532290"/>
            <a:ext cx="341376" cy="3175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88D187A-759C-2378-5390-AEB1A434D730}"/>
              </a:ext>
            </a:extLst>
          </p:cNvPr>
          <p:cNvSpPr txBox="1"/>
          <p:nvPr/>
        </p:nvSpPr>
        <p:spPr>
          <a:xfrm>
            <a:off x="6851229" y="6455578"/>
            <a:ext cx="42141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Bogdal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al., 2009; Pavlova et al., 2014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62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FBA26C86-F976-6F0E-E2A9-5C73691AE564}"/>
              </a:ext>
            </a:extLst>
          </p:cNvPr>
          <p:cNvSpPr/>
          <p:nvPr/>
        </p:nvSpPr>
        <p:spPr>
          <a:xfrm>
            <a:off x="6958503" y="2514548"/>
            <a:ext cx="4669205" cy="26857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C586EA-2EAC-A2BF-1B26-22922D8E0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Glaciers as secondary source for PCBs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9773BF-3388-5EFD-2B1D-FF07676DB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675502"/>
            <a:ext cx="5686579" cy="2363821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Glacier retreat remobilizes pollutants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Accelerated by climate change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Impacts on water quality downstream, possible contamination of ecosystems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Unknown effects on human health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A3E758-1082-FB30-FA70-2F4B7F968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7</a:t>
            </a:fld>
            <a:endParaRPr lang="de-DE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778CFCD6-CDAD-325C-2559-3657FB59C7DF}"/>
              </a:ext>
            </a:extLst>
          </p:cNvPr>
          <p:cNvSpPr txBox="1">
            <a:spLocks/>
          </p:cNvSpPr>
          <p:nvPr/>
        </p:nvSpPr>
        <p:spPr>
          <a:xfrm>
            <a:off x="7143854" y="2995312"/>
            <a:ext cx="4483854" cy="172419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Coupling of glacier dynamics and pollutant 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Impacts of PCBs in the environment and for humans</a:t>
            </a:r>
          </a:p>
        </p:txBody>
      </p:sp>
    </p:spTree>
    <p:extLst>
      <p:ext uri="{BB962C8B-B14F-4D97-AF65-F5344CB8AC3E}">
        <p14:creationId xmlns:p14="http://schemas.microsoft.com/office/powerpoint/2010/main" val="300712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5B9EAB-55DE-7A53-EDED-6CAB6C6C7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0D31D8-AF9B-5B43-753A-94D4B3C44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de-DE" sz="1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Bogdal</a:t>
            </a:r>
            <a:r>
              <a:rPr lang="de-DE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C. et al (2009). 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Blast from the Past: Melting Glaciers as a Relevant Source for Persistent Organic Pollutants. </a:t>
            </a:r>
            <a:r>
              <a:rPr lang="en-GB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Environmental Science &amp; Technology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43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(21), 8173–8177.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Dumont, M. et al (2025). The European Alps in a changing climate: Physical trends and impacts. </a:t>
            </a:r>
            <a:r>
              <a:rPr lang="en-GB" sz="1400" i="1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Comptes</a:t>
            </a:r>
            <a:r>
              <a:rPr lang="en-GB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i="1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Rendus</a:t>
            </a:r>
            <a:r>
              <a:rPr lang="en-GB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sz="1400" i="1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Géoscience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357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(G1), 25–42.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IPCC (2022). High Mountain Areas. In </a:t>
            </a:r>
            <a:r>
              <a:rPr lang="en-GB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Ocean and Cryosphere in a Changing Climate: Special Report of the Intergovernmental Panel on Climate Change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(S. 131–202). Cambridge University Press.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4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Meyer, F. (2025), The Alps to lose a record number of glaciers in the next decade. </a:t>
            </a:r>
            <a:r>
              <a:rPr lang="en-GB" sz="1400" i="1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ETH Zürich. </a:t>
            </a:r>
            <a:r>
              <a:rPr lang="en-GB" sz="14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https://ethz.ch/en/news-and-events/eth-news/news/2025/12/the-alps-to-lose-record-number-of-glaciers-in-the-next-decade.html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Pastorino, P. et al (2024). Alps at risk: High-mountain lakes as reservoirs of persistent and emerging contaminants. </a:t>
            </a:r>
            <a:r>
              <a:rPr lang="en-GB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Journal of Contaminant Hydrology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264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104361.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Pastorino, P. et al (2025). Potential ecotoxicological effects of global change on organisms inhabiting high-mountain lakes in the Alps. </a:t>
            </a:r>
            <a:r>
              <a:rPr lang="en-GB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Science of The Total Environment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975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179180.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de-DE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Pavlova, P. A. et al (2014). 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Polychlorinated Biphenyls in Glaciers. 1. Deposition History from an Alpine Ice Core. </a:t>
            </a:r>
            <a:r>
              <a:rPr lang="en-GB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Environmental Science &amp; Technology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48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(14), 7842–7848.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Van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Tricht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et al (2025). Peak glacier extinction in the mid-twenty-first century. </a:t>
            </a:r>
            <a:r>
              <a:rPr lang="en-GB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Nature Climate Change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1–5.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sz="14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CC70D8-B040-85CB-4E66-B27F4335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706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1D7932D6-3689-CC1C-6C06-FEFA309275C9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CD9276-5E36-4308-D84D-94364F695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Inhaltsplatzhalter 6" descr="Ein Bild, das draußen, Natur, Gebirgszug, Himmel enthält.&#10;&#10;KI-generierte Inhalte können fehlerhaft sein.">
            <a:extLst>
              <a:ext uri="{FF2B5EF4-FFF2-40B4-BE49-F238E27FC236}">
                <a16:creationId xmlns:a16="http://schemas.microsoft.com/office/drawing/2014/main" id="{30C3A557-759B-224B-AE00-4AFA70290C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4097"/>
          </a:xfr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C75C3F-6C49-B6B2-F8D5-531B4569A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64A38-5683-4A81-8F07-E90CD6EF074C}" type="slidenum">
              <a:rPr lang="de-DE" smtClean="0"/>
              <a:t>9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8D097816-36D1-CE1A-3C19-F6EF75F28903}"/>
              </a:ext>
            </a:extLst>
          </p:cNvPr>
          <p:cNvSpPr txBox="1">
            <a:spLocks/>
          </p:cNvSpPr>
          <p:nvPr/>
        </p:nvSpPr>
        <p:spPr>
          <a:xfrm>
            <a:off x="0" y="5022429"/>
            <a:ext cx="4514127" cy="12298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de-DE" sz="2700" cap="all" spc="200" dirty="0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5143CF7-8FFB-5FF7-A63E-DF4BC72345D1}"/>
              </a:ext>
            </a:extLst>
          </p:cNvPr>
          <p:cNvSpPr txBox="1"/>
          <p:nvPr/>
        </p:nvSpPr>
        <p:spPr>
          <a:xfrm>
            <a:off x="620102" y="5221835"/>
            <a:ext cx="3273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Questions?</a:t>
            </a:r>
            <a:endParaRPr lang="en-US" sz="32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BC4A65B-C386-A180-A152-BAC1123C0F47}"/>
              </a:ext>
            </a:extLst>
          </p:cNvPr>
          <p:cNvSpPr txBox="1"/>
          <p:nvPr/>
        </p:nvSpPr>
        <p:spPr>
          <a:xfrm>
            <a:off x="10798927" y="6497812"/>
            <a:ext cx="19686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(own picture)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28271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Rückblick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668</Words>
  <Application>Microsoft Office PowerPoint</Application>
  <PresentationFormat>Breitbild</PresentationFormat>
  <Paragraphs>96</Paragraphs>
  <Slides>9</Slides>
  <Notes>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Aptos</vt:lpstr>
      <vt:lpstr>Arial</vt:lpstr>
      <vt:lpstr>Calibri</vt:lpstr>
      <vt:lpstr>Calibri Light</vt:lpstr>
      <vt:lpstr>Courier New</vt:lpstr>
      <vt:lpstr>Rückblick</vt:lpstr>
      <vt:lpstr>CS ChemDraw Drawing</vt:lpstr>
      <vt:lpstr>PowerPoint-Präsentation</vt:lpstr>
      <vt:lpstr>Glaciers &amp; Climate Change</vt:lpstr>
      <vt:lpstr>Glaciers as cold traps</vt:lpstr>
      <vt:lpstr>Polychlorinated Biphenyls (PCBs)</vt:lpstr>
      <vt:lpstr>Storage in ice and release into lakes</vt:lpstr>
      <vt:lpstr>Ice cores</vt:lpstr>
      <vt:lpstr>Glaciers as secondary source for PCBs</vt:lpstr>
      <vt:lpstr>References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Carina Freudling</dc:creator>
  <cp:lastModifiedBy>Carina Freudling</cp:lastModifiedBy>
  <cp:revision>31</cp:revision>
  <dcterms:created xsi:type="dcterms:W3CDTF">2026-01-02T09:44:53Z</dcterms:created>
  <dcterms:modified xsi:type="dcterms:W3CDTF">2026-01-15T16:58:14Z</dcterms:modified>
</cp:coreProperties>
</file>