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5143500" type="screen16x9"/>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69673" autoAdjust="0"/>
  </p:normalViewPr>
  <p:slideViewPr>
    <p:cSldViewPr snapToGrid="0" snapToObjects="1">
      <p:cViewPr varScale="1">
        <p:scale>
          <a:sx n="76" d="100"/>
          <a:sy n="76" d="100"/>
        </p:scale>
        <p:origin x="1642"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c:style val="2"/>
  <c:chart>
    <c:title>
      <c:tx>
        <c:rich>
          <a:bodyPr/>
          <a:lstStyle/>
          <a:p>
            <a:pPr>
              <a:defRPr sz="1100" b="0" i="0" u="none" strike="noStrike">
                <a:solidFill>
                  <a:srgbClr val="1A6B5C"/>
                </a:solidFill>
                <a:latin typeface="Arial"/>
              </a:defRPr>
            </a:pPr>
            <a:r>
              <a:rPr lang="en-IN" sz="1100" b="0" i="0" u="none" strike="noStrike">
                <a:solidFill>
                  <a:srgbClr val="1A6B5C"/>
                </a:solidFill>
                <a:latin typeface="Arial"/>
              </a:rPr>
              <a:t>Environmental Persistence of Endosulfan Compounds</a:t>
            </a:r>
          </a:p>
        </c:rich>
      </c:tx>
      <c:overlay val="0"/>
    </c:title>
    <c:autoTitleDeleted val="0"/>
    <c:plotArea>
      <c:layout/>
      <c:barChart>
        <c:barDir val="bar"/>
        <c:grouping val="clustered"/>
        <c:varyColors val="0"/>
        <c:ser>
          <c:idx val="0"/>
          <c:order val="0"/>
          <c:tx>
            <c:strRef>
              <c:f>Sheet1!$B$1</c:f>
              <c:strCache>
                <c:ptCount val="1"/>
                <c:pt idx="0">
                  <c:v>Persistence (days)</c:v>
                </c:pt>
              </c:strCache>
            </c:strRef>
          </c:tx>
          <c:spPr>
            <a:solidFill>
              <a:srgbClr val="1A6B5C"/>
            </a:solidFill>
            <a:effectLst/>
          </c:spPr>
          <c:invertIfNegative val="0"/>
          <c:dLbls>
            <c:numFmt formatCode="#,##0" sourceLinked="0"/>
            <c:spPr>
              <a:noFill/>
              <a:ln>
                <a:noFill/>
              </a:ln>
              <a:effectLst/>
            </c:spPr>
            <c:txPr>
              <a:bodyPr/>
              <a:lstStyle/>
              <a:p>
                <a:pPr>
                  <a:defRPr sz="1000" b="0" i="0" u="none" strike="noStrike">
                    <a:solidFill>
                      <a:srgbClr val="333333"/>
                    </a:solidFill>
                    <a:latin typeface="Aria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α-Endosulfan (aerobic)</c:v>
                </c:pt>
                <c:pt idx="1">
                  <c:v>β-Endosulfan (aerobic)</c:v>
                </c:pt>
                <c:pt idx="2">
                  <c:v>β-Endosulfan (field)</c:v>
                </c:pt>
                <c:pt idx="3">
                  <c:v>Combined residues</c:v>
                </c:pt>
              </c:strCache>
            </c:strRef>
          </c:cat>
          <c:val>
            <c:numRef>
              <c:f>Sheet1!$B$2:$B$5</c:f>
              <c:numCache>
                <c:formatCode>General</c:formatCode>
                <c:ptCount val="4"/>
                <c:pt idx="0">
                  <c:v>50</c:v>
                </c:pt>
                <c:pt idx="1">
                  <c:v>185</c:v>
                </c:pt>
                <c:pt idx="2">
                  <c:v>800</c:v>
                </c:pt>
                <c:pt idx="3">
                  <c:v>730</c:v>
                </c:pt>
              </c:numCache>
            </c:numRef>
          </c:val>
          <c:extLst>
            <c:ext xmlns:c16="http://schemas.microsoft.com/office/drawing/2014/chart" uri="{C3380CC4-5D6E-409C-BE32-E72D297353CC}">
              <c16:uniqueId val="{00000000-C417-45BB-8630-5464708CAF30}"/>
            </c:ext>
          </c:extLst>
        </c:ser>
        <c:dLbls>
          <c:showLegendKey val="0"/>
          <c:showVal val="1"/>
          <c:showCatName val="0"/>
          <c:showSerName val="0"/>
          <c:showPercent val="0"/>
          <c:showBubbleSize val="0"/>
        </c:dLbls>
        <c:gapWidth val="150"/>
        <c:axId val="2094734554"/>
        <c:axId val="2094734552"/>
      </c:barChart>
      <c:catAx>
        <c:axId val="2094734554"/>
        <c:scaling>
          <c:orientation val="minMax"/>
        </c:scaling>
        <c:delete val="0"/>
        <c:axPos val="l"/>
        <c:numFmt formatCode="General" sourceLinked="1"/>
        <c:majorTickMark val="out"/>
        <c:minorTickMark val="none"/>
        <c:tickLblPos val="nextTo"/>
        <c:spPr>
          <a:ln w="12700" cap="flat">
            <a:solidFill>
              <a:srgbClr val="888888"/>
            </a:solidFill>
            <a:prstDash val="solid"/>
            <a:round/>
          </a:ln>
        </c:spPr>
        <c:txPr>
          <a:bodyPr/>
          <a:lstStyle/>
          <a:p>
            <a:pPr>
              <a:defRPr sz="1000" b="0" i="0" u="none" strike="noStrike">
                <a:solidFill>
                  <a:srgbClr val="000000"/>
                </a:solidFill>
                <a:latin typeface="Arial"/>
              </a:defRPr>
            </a:pPr>
            <a:endParaRPr lang="en-US"/>
          </a:p>
        </c:txPr>
        <c:crossAx val="2094734552"/>
        <c:crosses val="autoZero"/>
        <c:auto val="1"/>
        <c:lblAlgn val="ctr"/>
        <c:lblOffset val="100"/>
        <c:noMultiLvlLbl val="1"/>
      </c:catAx>
      <c:valAx>
        <c:axId val="2094734552"/>
        <c:scaling>
          <c:orientation val="minMax"/>
          <c:max val="900"/>
        </c:scaling>
        <c:delete val="0"/>
        <c:axPos val="b"/>
        <c:majorGridlines>
          <c:spPr>
            <a:ln w="12700" cap="flat">
              <a:solidFill>
                <a:srgbClr val="888888"/>
              </a:solidFill>
              <a:prstDash val="solid"/>
              <a:round/>
            </a:ln>
          </c:spPr>
        </c:majorGridlines>
        <c:title>
          <c:tx>
            <c:rich>
              <a:bodyPr/>
              <a:lstStyle/>
              <a:p>
                <a:pPr>
                  <a:defRPr b="0" i="0" u="none" strike="noStrike">
                    <a:solidFill>
                      <a:srgbClr val="000000"/>
                    </a:solidFill>
                    <a:latin typeface="Arial"/>
                  </a:defRPr>
                </a:pPr>
                <a:r>
                  <a:rPr lang="en-IN" b="0" i="0" u="none" strike="noStrike">
                    <a:solidFill>
                      <a:srgbClr val="000000"/>
                    </a:solidFill>
                    <a:latin typeface="Arial"/>
                  </a:rPr>
                  <a:t>Persistence (days)</a:t>
                </a:r>
              </a:p>
            </c:rich>
          </c:tx>
          <c:overlay val="0"/>
        </c:title>
        <c:numFmt formatCode="General" sourceLinked="0"/>
        <c:majorTickMark val="out"/>
        <c:minorTickMark val="none"/>
        <c:tickLblPos val="low"/>
        <c:spPr>
          <a:ln w="12700" cap="flat">
            <a:solidFill>
              <a:srgbClr val="888888"/>
            </a:solidFill>
            <a:prstDash val="solid"/>
            <a:round/>
          </a:ln>
        </c:spPr>
        <c:txPr>
          <a:bodyPr/>
          <a:lstStyle/>
          <a:p>
            <a:pPr>
              <a:defRPr sz="900" b="0" i="0" u="none" strike="noStrike">
                <a:solidFill>
                  <a:srgbClr val="000000"/>
                </a:solidFill>
                <a:latin typeface="Arial"/>
              </a:defRPr>
            </a:pPr>
            <a:endParaRPr lang="en-US"/>
          </a:p>
        </c:txPr>
        <c:crossAx val="2094734554"/>
        <c:crosses val="autoZero"/>
        <c:crossBetween val="between"/>
      </c:valAx>
      <c:spPr>
        <a:noFill/>
        <a:ln>
          <a:noFill/>
        </a:ln>
        <a:effectLst/>
      </c:spPr>
    </c:plotArea>
    <c:plotVisOnly val="1"/>
    <c:dispBlanksAs val="span"/>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c:style val="2"/>
  <c:chart>
    <c:title>
      <c:tx>
        <c:rich>
          <a:bodyPr/>
          <a:lstStyle/>
          <a:p>
            <a:pPr>
              <a:defRPr sz="1100" b="0" i="0" u="none" strike="noStrike">
                <a:solidFill>
                  <a:srgbClr val="1A6B5C"/>
                </a:solidFill>
                <a:latin typeface="Arial"/>
              </a:defRPr>
            </a:pPr>
            <a:r>
              <a:rPr lang="en-US" sz="1100" b="0" i="0" u="none" strike="noStrike">
                <a:solidFill>
                  <a:srgbClr val="1A6B5C"/>
                </a:solidFill>
                <a:latin typeface="Arial"/>
              </a:rPr>
              <a:t>Blood Contamination: Affected vs Control Areas</a:t>
            </a:r>
          </a:p>
        </c:rich>
      </c:tx>
      <c:overlay val="0"/>
    </c:title>
    <c:autoTitleDeleted val="0"/>
    <c:plotArea>
      <c:layout/>
      <c:barChart>
        <c:barDir val="col"/>
        <c:grouping val="clustered"/>
        <c:varyColors val="0"/>
        <c:ser>
          <c:idx val="0"/>
          <c:order val="0"/>
          <c:tx>
            <c:strRef>
              <c:f>Sheet1!$B$1</c:f>
              <c:strCache>
                <c:ptCount val="1"/>
                <c:pt idx="0">
                  <c:v>Percentage with Detectable Endosulfan</c:v>
                </c:pt>
              </c:strCache>
            </c:strRef>
          </c:tx>
          <c:spPr>
            <a:solidFill>
              <a:srgbClr val="8B2942"/>
            </a:solidFill>
            <a:effectLst/>
          </c:spPr>
          <c:invertIfNegative val="0"/>
          <c:dLbls>
            <c:numFmt formatCode="#,##0" sourceLinked="0"/>
            <c:spPr>
              <a:noFill/>
              <a:ln>
                <a:noFill/>
              </a:ln>
              <a:effectLst/>
            </c:spPr>
            <c:txPr>
              <a:bodyPr/>
              <a:lstStyle/>
              <a:p>
                <a:pPr>
                  <a:defRPr sz="1100" b="0" i="0" u="none" strike="noStrike">
                    <a:solidFill>
                      <a:srgbClr val="333333"/>
                    </a:solidFill>
                    <a:latin typeface="Aria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Women (Affected)</c:v>
                </c:pt>
                <c:pt idx="1">
                  <c:v>Men (Affected)</c:v>
                </c:pt>
                <c:pt idx="2">
                  <c:v>Control Group</c:v>
                </c:pt>
              </c:strCache>
            </c:strRef>
          </c:cat>
          <c:val>
            <c:numRef>
              <c:f>Sheet1!$B$2:$B$4</c:f>
              <c:numCache>
                <c:formatCode>General</c:formatCode>
                <c:ptCount val="3"/>
                <c:pt idx="0">
                  <c:v>85</c:v>
                </c:pt>
                <c:pt idx="1">
                  <c:v>78</c:v>
                </c:pt>
                <c:pt idx="2">
                  <c:v>30</c:v>
                </c:pt>
              </c:numCache>
            </c:numRef>
          </c:val>
          <c:extLst>
            <c:ext xmlns:c16="http://schemas.microsoft.com/office/drawing/2014/chart" uri="{C3380CC4-5D6E-409C-BE32-E72D297353CC}">
              <c16:uniqueId val="{00000000-1622-4942-BE9E-11180B0D7B7F}"/>
            </c:ext>
          </c:extLst>
        </c:ser>
        <c:dLbls>
          <c:showLegendKey val="0"/>
          <c:showVal val="1"/>
          <c:showCatName val="0"/>
          <c:showSerName val="0"/>
          <c:showPercent val="0"/>
          <c:showBubbleSize val="0"/>
        </c:dLbls>
        <c:gapWidth val="150"/>
        <c:axId val="2094734554"/>
        <c:axId val="2094734552"/>
      </c:barChart>
      <c:catAx>
        <c:axId val="2094734554"/>
        <c:scaling>
          <c:orientation val="minMax"/>
        </c:scaling>
        <c:delete val="0"/>
        <c:axPos val="b"/>
        <c:numFmt formatCode="General" sourceLinked="1"/>
        <c:majorTickMark val="out"/>
        <c:minorTickMark val="none"/>
        <c:tickLblPos val="low"/>
        <c:spPr>
          <a:ln w="12700" cap="flat">
            <a:solidFill>
              <a:srgbClr val="888888"/>
            </a:solidFill>
            <a:prstDash val="solid"/>
            <a:round/>
          </a:ln>
        </c:spPr>
        <c:txPr>
          <a:bodyPr/>
          <a:lstStyle/>
          <a:p>
            <a:pPr>
              <a:defRPr sz="1000" b="0" i="0" u="none" strike="noStrike">
                <a:solidFill>
                  <a:srgbClr val="000000"/>
                </a:solidFill>
                <a:latin typeface="Arial"/>
              </a:defRPr>
            </a:pPr>
            <a:endParaRPr lang="en-US"/>
          </a:p>
        </c:txPr>
        <c:crossAx val="2094734552"/>
        <c:crosses val="autoZero"/>
        <c:auto val="1"/>
        <c:lblAlgn val="ctr"/>
        <c:lblOffset val="100"/>
        <c:noMultiLvlLbl val="1"/>
      </c:catAx>
      <c:valAx>
        <c:axId val="2094734552"/>
        <c:scaling>
          <c:orientation val="minMax"/>
          <c:max val="100"/>
        </c:scaling>
        <c:delete val="0"/>
        <c:axPos val="l"/>
        <c:majorGridlines>
          <c:spPr>
            <a:ln w="12700" cap="flat">
              <a:solidFill>
                <a:srgbClr val="888888"/>
              </a:solidFill>
              <a:prstDash val="solid"/>
              <a:round/>
            </a:ln>
          </c:spPr>
        </c:majorGridlines>
        <c:title>
          <c:tx>
            <c:rich>
              <a:bodyPr/>
              <a:lstStyle/>
              <a:p>
                <a:pPr>
                  <a:defRPr b="0" i="0" u="none" strike="noStrike">
                    <a:solidFill>
                      <a:srgbClr val="000000"/>
                    </a:solidFill>
                    <a:latin typeface="Arial"/>
                  </a:defRPr>
                </a:pPr>
                <a:r>
                  <a:rPr lang="en-IN" b="0" i="0" u="none" strike="noStrike">
                    <a:solidFill>
                      <a:srgbClr val="000000"/>
                    </a:solidFill>
                    <a:latin typeface="Arial"/>
                  </a:rPr>
                  <a:t>% with Detectable Endosulfan</a:t>
                </a:r>
              </a:p>
            </c:rich>
          </c:tx>
          <c:overlay val="0"/>
        </c:title>
        <c:numFmt formatCode="General" sourceLinked="0"/>
        <c:majorTickMark val="out"/>
        <c:minorTickMark val="none"/>
        <c:tickLblPos val="nextTo"/>
        <c:spPr>
          <a:ln w="12700" cap="flat">
            <a:solidFill>
              <a:srgbClr val="888888"/>
            </a:solidFill>
            <a:prstDash val="solid"/>
            <a:round/>
          </a:ln>
        </c:spPr>
        <c:txPr>
          <a:bodyPr/>
          <a:lstStyle/>
          <a:p>
            <a:pPr>
              <a:defRPr sz="900" b="0" i="0" u="none" strike="noStrike">
                <a:solidFill>
                  <a:srgbClr val="000000"/>
                </a:solidFill>
                <a:latin typeface="Arial"/>
              </a:defRPr>
            </a:pPr>
            <a:endParaRPr lang="en-US"/>
          </a:p>
        </c:txPr>
        <c:crossAx val="2094734554"/>
        <c:crosses val="autoZero"/>
        <c:crossBetween val="between"/>
      </c:valAx>
      <c:spPr>
        <a:noFill/>
        <a:ln>
          <a:noFill/>
        </a:ln>
        <a:effectLst/>
      </c:spPr>
    </c:plotArea>
    <c:plotVisOnly val="1"/>
    <c:dispBlanksAs val="span"/>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c:style val="2"/>
  <c:chart>
    <c:title>
      <c:tx>
        <c:rich>
          <a:bodyPr/>
          <a:lstStyle/>
          <a:p>
            <a:pPr>
              <a:defRPr sz="1100" b="0" i="0" u="none" strike="noStrike">
                <a:solidFill>
                  <a:srgbClr val="1A6B5C"/>
                </a:solidFill>
                <a:latin typeface="Arial"/>
              </a:defRPr>
            </a:pPr>
            <a:r>
              <a:rPr lang="en-US" sz="1100" b="0" i="0" u="none" strike="noStrike">
                <a:solidFill>
                  <a:srgbClr val="1A6B5C"/>
                </a:solidFill>
                <a:latin typeface="Arial"/>
              </a:rPr>
              <a:t>Health Outcomes by Gender in Affected Areas</a:t>
            </a:r>
          </a:p>
        </c:rich>
      </c:tx>
      <c:overlay val="0"/>
    </c:title>
    <c:autoTitleDeleted val="0"/>
    <c:plotArea>
      <c:layout/>
      <c:barChart>
        <c:barDir val="col"/>
        <c:grouping val="clustered"/>
        <c:varyColors val="0"/>
        <c:ser>
          <c:idx val="0"/>
          <c:order val="0"/>
          <c:tx>
            <c:strRef>
              <c:f>Sheet1!$B$1</c:f>
              <c:strCache>
                <c:ptCount val="1"/>
                <c:pt idx="0">
                  <c:v>Male</c:v>
                </c:pt>
              </c:strCache>
            </c:strRef>
          </c:tx>
          <c:spPr>
            <a:solidFill>
              <a:srgbClr val="1A6B5C"/>
            </a:solidFill>
            <a:effectLst/>
          </c:spPr>
          <c:invertIfNegative val="0"/>
          <c:cat>
            <c:strRef>
              <c:f>Sheet1!$A$2:$A$5</c:f>
              <c:strCache>
                <c:ptCount val="4"/>
                <c:pt idx="0">
                  <c:v>Mental Retardation</c:v>
                </c:pt>
                <c:pt idx="1">
                  <c:v>Congenital Abnormalities</c:v>
                </c:pt>
                <c:pt idx="2">
                  <c:v>Physical Disabilities</c:v>
                </c:pt>
                <c:pt idx="3">
                  <c:v>Cancer Cases</c:v>
                </c:pt>
              </c:strCache>
            </c:strRef>
          </c:cat>
          <c:val>
            <c:numRef>
              <c:f>Sheet1!$B$2:$B$5</c:f>
              <c:numCache>
                <c:formatCode>General</c:formatCode>
                <c:ptCount val="4"/>
                <c:pt idx="0">
                  <c:v>74.5</c:v>
                </c:pt>
                <c:pt idx="1">
                  <c:v>46</c:v>
                </c:pt>
                <c:pt idx="2">
                  <c:v>35.5</c:v>
                </c:pt>
                <c:pt idx="3">
                  <c:v>39.200000000000003</c:v>
                </c:pt>
              </c:numCache>
            </c:numRef>
          </c:val>
          <c:extLst>
            <c:ext xmlns:c16="http://schemas.microsoft.com/office/drawing/2014/chart" uri="{C3380CC4-5D6E-409C-BE32-E72D297353CC}">
              <c16:uniqueId val="{00000000-BCAB-45BA-AEA9-4B7BB2B4A7C1}"/>
            </c:ext>
          </c:extLst>
        </c:ser>
        <c:ser>
          <c:idx val="1"/>
          <c:order val="1"/>
          <c:tx>
            <c:strRef>
              <c:f>Sheet1!$C$1</c:f>
              <c:strCache>
                <c:ptCount val="1"/>
                <c:pt idx="0">
                  <c:v>Female</c:v>
                </c:pt>
              </c:strCache>
            </c:strRef>
          </c:tx>
          <c:spPr>
            <a:solidFill>
              <a:srgbClr val="8B2942"/>
            </a:solidFill>
            <a:effectLst/>
          </c:spPr>
          <c:invertIfNegative val="0"/>
          <c:cat>
            <c:strRef>
              <c:f>Sheet1!$A$2:$A$5</c:f>
              <c:strCache>
                <c:ptCount val="4"/>
                <c:pt idx="0">
                  <c:v>Mental Retardation</c:v>
                </c:pt>
                <c:pt idx="1">
                  <c:v>Congenital Abnormalities</c:v>
                </c:pt>
                <c:pt idx="2">
                  <c:v>Physical Disabilities</c:v>
                </c:pt>
                <c:pt idx="3">
                  <c:v>Cancer Cases</c:v>
                </c:pt>
              </c:strCache>
            </c:strRef>
          </c:cat>
          <c:val>
            <c:numRef>
              <c:f>Sheet1!$C$2:$C$5</c:f>
              <c:numCache>
                <c:formatCode>General</c:formatCode>
                <c:ptCount val="4"/>
                <c:pt idx="0">
                  <c:v>74.099999999999994</c:v>
                </c:pt>
                <c:pt idx="1">
                  <c:v>42.5</c:v>
                </c:pt>
                <c:pt idx="2">
                  <c:v>12.5</c:v>
                </c:pt>
                <c:pt idx="3">
                  <c:v>35.4</c:v>
                </c:pt>
              </c:numCache>
            </c:numRef>
          </c:val>
          <c:extLst>
            <c:ext xmlns:c16="http://schemas.microsoft.com/office/drawing/2014/chart" uri="{C3380CC4-5D6E-409C-BE32-E72D297353CC}">
              <c16:uniqueId val="{00000001-BCAB-45BA-AEA9-4B7BB2B4A7C1}"/>
            </c:ext>
          </c:extLst>
        </c:ser>
        <c:dLbls>
          <c:showLegendKey val="0"/>
          <c:showVal val="0"/>
          <c:showCatName val="0"/>
          <c:showSerName val="0"/>
          <c:showPercent val="0"/>
          <c:showBubbleSize val="0"/>
        </c:dLbls>
        <c:gapWidth val="150"/>
        <c:axId val="2094734554"/>
        <c:axId val="2094734552"/>
      </c:barChart>
      <c:catAx>
        <c:axId val="2094734554"/>
        <c:scaling>
          <c:orientation val="minMax"/>
        </c:scaling>
        <c:delete val="0"/>
        <c:axPos val="b"/>
        <c:numFmt formatCode="General" sourceLinked="1"/>
        <c:majorTickMark val="out"/>
        <c:minorTickMark val="none"/>
        <c:tickLblPos val="low"/>
        <c:spPr>
          <a:ln w="12700" cap="flat">
            <a:solidFill>
              <a:srgbClr val="888888"/>
            </a:solidFill>
            <a:prstDash val="solid"/>
            <a:round/>
          </a:ln>
        </c:spPr>
        <c:txPr>
          <a:bodyPr/>
          <a:lstStyle/>
          <a:p>
            <a:pPr>
              <a:defRPr sz="900" b="0" i="0" u="none" strike="noStrike">
                <a:solidFill>
                  <a:srgbClr val="000000"/>
                </a:solidFill>
                <a:latin typeface="Arial"/>
              </a:defRPr>
            </a:pPr>
            <a:endParaRPr lang="en-US"/>
          </a:p>
        </c:txPr>
        <c:crossAx val="2094734552"/>
        <c:crosses val="autoZero"/>
        <c:auto val="1"/>
        <c:lblAlgn val="ctr"/>
        <c:lblOffset val="100"/>
        <c:noMultiLvlLbl val="1"/>
      </c:catAx>
      <c:valAx>
        <c:axId val="2094734552"/>
        <c:scaling>
          <c:orientation val="minMax"/>
          <c:max val="100"/>
        </c:scaling>
        <c:delete val="0"/>
        <c:axPos val="l"/>
        <c:majorGridlines>
          <c:spPr>
            <a:ln w="12700" cap="flat">
              <a:solidFill>
                <a:srgbClr val="888888"/>
              </a:solidFill>
              <a:prstDash val="solid"/>
              <a:round/>
            </a:ln>
          </c:spPr>
        </c:majorGridlines>
        <c:title>
          <c:tx>
            <c:rich>
              <a:bodyPr/>
              <a:lstStyle/>
              <a:p>
                <a:pPr>
                  <a:defRPr b="0" i="0" u="none" strike="noStrike">
                    <a:solidFill>
                      <a:srgbClr val="000000"/>
                    </a:solidFill>
                    <a:latin typeface="Arial"/>
                  </a:defRPr>
                </a:pPr>
                <a:r>
                  <a:rPr lang="en-IN" b="0" i="0" u="none" strike="noStrike">
                    <a:solidFill>
                      <a:srgbClr val="000000"/>
                    </a:solidFill>
                    <a:latin typeface="Arial"/>
                  </a:rPr>
                  <a:t>Percentage of Cases (%)</a:t>
                </a:r>
              </a:p>
            </c:rich>
          </c:tx>
          <c:overlay val="0"/>
        </c:title>
        <c:numFmt formatCode="General" sourceLinked="0"/>
        <c:majorTickMark val="out"/>
        <c:minorTickMark val="none"/>
        <c:tickLblPos val="nextTo"/>
        <c:spPr>
          <a:ln w="12700" cap="flat">
            <a:solidFill>
              <a:srgbClr val="888888"/>
            </a:solidFill>
            <a:prstDash val="solid"/>
            <a:round/>
          </a:ln>
        </c:spPr>
        <c:txPr>
          <a:bodyPr/>
          <a:lstStyle/>
          <a:p>
            <a:pPr>
              <a:defRPr sz="900" b="0" i="0" u="none" strike="noStrike">
                <a:solidFill>
                  <a:srgbClr val="000000"/>
                </a:solidFill>
                <a:latin typeface="Arial"/>
              </a:defRPr>
            </a:pPr>
            <a:endParaRPr lang="en-US"/>
          </a:p>
        </c:txPr>
        <c:crossAx val="2094734554"/>
        <c:crosses val="autoZero"/>
        <c:crossBetween val="between"/>
      </c:valAx>
      <c:spPr>
        <a:noFill/>
        <a:ln>
          <a:noFill/>
        </a:ln>
        <a:effectLst/>
      </c:spPr>
    </c:plotArea>
    <c:legend>
      <c:legendPos val="t"/>
      <c:overlay val="0"/>
    </c:legend>
    <c:plotVisOnly val="1"/>
    <c:dispBlanksAs val="span"/>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3662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morning/afternoon everyone. My name is Shashank Nagabhushan. I'm a first semester master's student in Environmental Chemistry here at Bayreuth. Today I'll be talking about the endosulfan contamination case from Kasaragod, Kerala — that's in southern India. This is one of the worst pesticide disasters in Indian history. And the effects are still being felt today, in 2026. So let's start with the basics.</a:t>
            </a:r>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this is really important — transgenerational effects. In 2022, researchers at IISc Bangalore — that's the Indian Institute of Science — published a study in Frontiers in Genetics. They exposed mice to endosulfan at levels similar to what Kasaragod residents experienced. What they found was shocking. 55 to 67% infertility in exposed animals. DNA damage. Organ defects in liver, kidney, and spleen. But here's the key finding — these effects appeared in offspring who were never directly exposed. Just the parents were exposed, but the damage passed to the next generation. The effects lasted 8 months after exposure stopped. Why does this matter for Kasaragod? Because the government's criteria for victims requires proof of 'intrauterine exposure' — meaning exposure in the womb. But this research suggests that even people born after spraying stopped could be affected through their parents. In 2024, IISc researchers actually challenged the government's criteria based on these findings.</a:t>
            </a:r>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want to be honest about the scientific debate here. What is NOT disputed? Endosulfan was sprayed for 23 years. Residues were found in soil, water, blood, and food. Health problem rates are higher in sprayed areas. Endosulfan is toxic and an endocrine disruptor. And there are over 6,700 registered victims. What IS debated? Whether the exposure levels were high enough to cause all these effects. Some researchers criticized the methodology of early studies. Others point to possible confounding factors — genetics, nutrition, other environmental factors. My position? There's a strong correlation. The Indian government accepted the link. The courts accepted it. The Stockholm Convention banned the chemical globally. But yes, proving exact causation in environmental health is always difficult. That's just how science works. The victims are real. The suffering is real. The scientific debate continues, but it shouldn't stop us from helping affected communities.</a:t>
            </a:r>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where are we today, in January 2026? 6,728 registered victims. 779 recorded deaths. And 1,031 people who are eligible but still excluded from aid lists. The Supreme Court ordered 5 lakh rupees per victim back in 2017. That's almost 9 years ago. But only 2,665 out of 6,212 victims have actually received this compensation. There have been no medical camps since 2017. Health monitoring has basically stopped. The Supreme Court has criticized the Kerala state government for delays and inaction. Victims are still protesting. To be fair, the government has spent 281 crore rupees on relief. They built a rehabilitation village called </a:t>
            </a:r>
            <a:r>
              <a:rPr lang="en-US" dirty="0" err="1"/>
              <a:t>Sahajeevanam</a:t>
            </a:r>
            <a:r>
              <a:rPr lang="en-US" dirty="0"/>
              <a:t> for severely affected people. But implementation remains incomplete. 25 years after spraying stopped, the fight for justice continues.</a:t>
            </a:r>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should we care about this case? What lessons can we learn? First — banning is not enough. Toxic chemicals persist in the environment long after bans. The residues keep reaching people for years. Second — geography matters. Hilltop application plus rain plus valleys equals concentrated exposure. When planning pesticide use, location matters. Third — transgenerational effects. Damage can pass to children who were never directly exposed. Our risk assessments need to consider this. Fourth — long-term monitoring is essential. Effects are still being counted 25 years later. One-time studies are not enough. Fifth — justice is slow. Compensation ordered in 2017, still incomplete in 2026. Affected communities need sustained advocacy. And sixth — this has global relevance. Similar persistent organic pollutants were used worldwide. Other communities may face the same issues. Kasaragod is a case study for environmental policy everywhere.</a:t>
            </a:r>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me summarize. Environmental findings: Residues persist 1.5 to 2 years in soil. The breakdown product is even more persistent. Groundwater was contaminated years after spraying. Health findings: 6,728 victims, 779 deaths. Developmental and neurological conditions documented. Lab studies show transgenerational effects. The key takeaway? Banning a pesticide is not the end. Persistent chemicals continue affecting communities for decades. We need long-term environmental monitoring of banned substances. We need to include transgenerational effects in risk assessment. And we need to continue supporting affected communities even decades after the initial exposure.</a:t>
            </a:r>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my main references. The Harikumar study for persistence data. The NIOH study for blood contamination. </a:t>
            </a:r>
            <a:r>
              <a:rPr lang="en-US" dirty="0" err="1"/>
              <a:t>Embrandiri</a:t>
            </a:r>
            <a:r>
              <a:rPr lang="en-US" dirty="0"/>
              <a:t> for health statistics. The Sharma study from IISc for transgenerational effects. And Sony for the map. All of these are peer-reviewed sources.</a:t>
            </a:r>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that's my presentation. Thank you for listening. </a:t>
            </a:r>
            <a:r>
              <a:rPr lang="en-US"/>
              <a:t>I'm happy to take any questions.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 what is endosulfan? It's an organochlorine insecticide. You can see the chemical structure here. It was used worldwide on crops like cotton, cashew, tea, and vegetables. Very effective against pests. But here's the problem — it's highly toxic and it doesn't break down easily. It stays in the environment for a long time. Because of this, in 2011, it was added to the Stockholm Convention as a Persistent Organic Pollutant — a POP. That same year, India banned it. Today it's banned in over 80 countries. It affects the nervous system and it's an endocrine disruptor — meaning it interferes with hormones. This is important for understanding what happened in Kasaragod.</a:t>
            </a:r>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where did this happen? Kasaragod is the northernmost district of Kerala state in southern India. You can see it on this map. From 1978 to 2001 — that's 23 years — endosulfan was sprayed by helicopters over cashew plantations. The plantations covered more than 4,500 hectares. Now here's what made it worse. The plantations were on hilltops. When it rained, the contaminated water flowed downhill into the valleys. And that's exactly where people lived. So the geography concentrated the exposure. Families in the lowland areas got hit the hardest. Today, 11 panchayats — that means villages — are officially recognized as affected areas. As of 2025, there are 6,728 registered victims.</a:t>
            </a:r>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me walk you through the timeline. 1978 — aerial spraying begins on cashew plantations. By 1981, farmers started noticing something strange. Animals were being born deformed. Calves with twisted legs, that kind of thing. But spraying continued. In 2001, after years of complaints and protests, spraying was finally stopped. In 2002, the National Institute of Occupational Health — NIOH — conducted a study. They confirmed contamination in blood, water, and soil. 2011 was a big year. India banned endosulfan nationally, and the Stockholm Convention added it to the global ban list. In 2017, the Supreme Court of India ordered compensation of 5 lakh rupees — that's about 5,500 euros — for each victim. In 2022, researchers at IISc Bangalore published a study showing transgenerational effects. I'll explain that later. And today, in 2026? 6,728 victims registered, 779 deaths, and people are still protesting because many haven't received their compensation.</a:t>
            </a:r>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were people actually exposed to this chemical? There were four main pathways. First — direct contact. When helicopters sprayed, the wind carried droplets to nearby homes. People breathed it in, it landed on their skin. Second — water. Rain washed the residues from hilltop plantations into streams and wells. People drank contaminated water for years. Third — food chain. Researchers found endosulfan residues in vegetables, fruits, fish, even cow's milk from affected areas. So people ate it every day. Fourth — soil contact. Farm workers and children touched contaminated soil. The chemical can absorb through skin. The NIOH study in 2002 confirmed this multi-pathway exposure. They found endosulfan in blood samples, water samples, soil samples, and food samples. It was everywhere.</a:t>
            </a:r>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talk about persistence — how long does this chemical stay in the environment? This chart shows data from Harikumar and colleagues, published in 2014 in Current Science. You can see alpha-endosulfan breaks down relatively fast — about 50 days in aerobic soil. But beta-endosulfan? That takes 185 days in lab conditions. And in actual field conditions? Up to 800 days. That's more than two years. The combined toxic residues persist for about 730 days — roughly two years. And here's the real problem. When endosulfan breaks down, it forms endosulfan sulfate. This breakdown product is actually MORE persistent than the original chemical. So even after spraying stopped, new toxic residues kept forming. They also found groundwater contamination in Padre village — 7 to 51 times above safe limits. Years after spraying stopped.</a:t>
            </a:r>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NIOH study in 2002 also tested people's blood. Look at these numbers. In affected areas, 85% of women had detectable endosulfan in their blood. For men, it was 78%. Compare that to control areas — villages that weren't sprayed. Only about 30% had detectable levels. So people in the sprayed areas had almost three times higher contamination rates. This is direct evidence that the spraying affected the population.</a:t>
            </a:r>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health effects were documented? The problems fall into three categories. Developmental effects — congenital abnormalities, physical deformities, delayed development in children, growth problems. Neurological effects — mental retardation, learning disabilities, cerebral palsy, epilepsy. And other effects — higher cancer rates, skin disorders, hormonal problems, reproductive issues. Now I want to be clear here. These conditions are documented as more common in affected areas. Many studies support the link to endosulfan. But some researchers still debate the exact causation. I'll talk about that debate later.</a:t>
            </a:r>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me show you some specific numbers. This data comes from </a:t>
            </a:r>
            <a:r>
              <a:rPr lang="en-US" dirty="0" err="1"/>
              <a:t>Embrandiri</a:t>
            </a:r>
            <a:r>
              <a:rPr lang="en-US" dirty="0"/>
              <a:t> and colleagues, published in 2012. They surveyed 1,000 people in 5 affected panchayats. This was 7 years after spraying had stopped. Mental retardation — in the 0 to 30 age group — was found in 74.5% of males and 74.1% of females surveyed. Congenital abnormalities — in children 0 to 14 — were found in 46% of males and 42.5% of females. Physical disabilities — 35.5% of males, 12.8% of females. The difference might be because more males worked directly in the fields. And cancer cases — 39.2% of males, 35.4% of females. These are very high numbers. And remember, this was seven years after spraying stopped. The effects kept showing up.</a:t>
            </a:r>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 0"/>
          <p:cNvSpPr/>
          <p:nvPr/>
        </p:nvSpPr>
        <p:spPr>
          <a:xfrm>
            <a:off x="1030700" y="1006078"/>
            <a:ext cx="7082600" cy="940891"/>
          </a:xfrm>
          <a:prstGeom prst="rect">
            <a:avLst/>
          </a:prstGeom>
          <a:noFill/>
          <a:ln/>
        </p:spPr>
        <p:txBody>
          <a:bodyPr wrap="square" lIns="0" tIns="0" rIns="0" bIns="0" rtlCol="0" anchor="t"/>
          <a:lstStyle/>
          <a:p>
            <a:pPr marL="0" indent="0" algn="ctr">
              <a:lnSpc>
                <a:spcPts val="3705"/>
              </a:lnSpc>
              <a:spcAft>
                <a:spcPts val="1200"/>
              </a:spcAft>
              <a:buNone/>
            </a:pPr>
            <a:r>
              <a:rPr lang="en-US" sz="2850" b="1" dirty="0">
                <a:solidFill>
                  <a:srgbClr val="FFFFFF"/>
                </a:solidFill>
                <a:latin typeface="Arial" pitchFamily="34" charset="0"/>
                <a:ea typeface="Arial" pitchFamily="34" charset="-122"/>
                <a:cs typeface="Arial" pitchFamily="34" charset="-120"/>
              </a:rPr>
              <a:t>Persistence of Endosulfan in Kasaragod Soils and Its Health Implications</a:t>
            </a:r>
            <a:endParaRPr lang="en-US" sz="2850" dirty="0"/>
          </a:p>
        </p:txBody>
      </p:sp>
      <p:sp>
        <p:nvSpPr>
          <p:cNvPr id="3" name="Text 1"/>
          <p:cNvSpPr/>
          <p:nvPr/>
        </p:nvSpPr>
        <p:spPr>
          <a:xfrm>
            <a:off x="3189515" y="2251770"/>
            <a:ext cx="2764971" cy="266700"/>
          </a:xfrm>
          <a:prstGeom prst="rect">
            <a:avLst/>
          </a:prstGeom>
          <a:noFill/>
          <a:ln/>
        </p:spPr>
        <p:txBody>
          <a:bodyPr wrap="square" lIns="0" tIns="0" rIns="0" bIns="0" rtlCol="0" anchor="t"/>
          <a:lstStyle/>
          <a:p>
            <a:pPr marL="0" indent="0" algn="ctr">
              <a:lnSpc>
                <a:spcPts val="2100"/>
              </a:lnSpc>
              <a:spcAft>
                <a:spcPts val="3000"/>
              </a:spcAft>
              <a:buNone/>
            </a:pPr>
            <a:r>
              <a:rPr lang="en-US" sz="1500" dirty="0">
                <a:solidFill>
                  <a:srgbClr val="FFFFFF">
                    <a:alpha val="85000"/>
                  </a:srgbClr>
                </a:solidFill>
                <a:latin typeface="Arial" pitchFamily="34" charset="0"/>
                <a:ea typeface="Arial" pitchFamily="34" charset="-122"/>
                <a:cs typeface="Arial" pitchFamily="34" charset="-120"/>
              </a:rPr>
              <a:t>A Case Study from Kerala, India</a:t>
            </a:r>
            <a:endParaRPr lang="en-US" sz="1500" dirty="0"/>
          </a:p>
        </p:txBody>
      </p:sp>
      <p:sp>
        <p:nvSpPr>
          <p:cNvPr id="4" name="Text 2"/>
          <p:cNvSpPr/>
          <p:nvPr/>
        </p:nvSpPr>
        <p:spPr>
          <a:xfrm>
            <a:off x="3556427" y="3051870"/>
            <a:ext cx="2031147" cy="239911"/>
          </a:xfrm>
          <a:prstGeom prst="rect">
            <a:avLst/>
          </a:prstGeom>
          <a:noFill/>
          <a:ln/>
        </p:spPr>
        <p:txBody>
          <a:bodyPr wrap="square" lIns="0" tIns="0" rIns="0" bIns="0" rtlCol="0" anchor="t"/>
          <a:lstStyle/>
          <a:p>
            <a:pPr marL="0" indent="0" algn="ctr">
              <a:lnSpc>
                <a:spcPts val="1890"/>
              </a:lnSpc>
              <a:spcAft>
                <a:spcPts val="600"/>
              </a:spcAft>
              <a:buNone/>
            </a:pPr>
            <a:r>
              <a:rPr lang="en-US" sz="1350" b="1" dirty="0">
                <a:solidFill>
                  <a:srgbClr val="FFFFFF">
                    <a:alpha val="90000"/>
                  </a:srgbClr>
                </a:solidFill>
                <a:latin typeface="Arial" pitchFamily="34" charset="0"/>
                <a:ea typeface="Arial" pitchFamily="34" charset="-122"/>
                <a:cs typeface="Arial" pitchFamily="34" charset="-120"/>
              </a:rPr>
              <a:t>Shashank Nagabhushan</a:t>
            </a:r>
            <a:endParaRPr lang="en-US" sz="1350" dirty="0"/>
          </a:p>
        </p:txBody>
      </p:sp>
      <p:sp>
        <p:nvSpPr>
          <p:cNvPr id="5" name="Text 3"/>
          <p:cNvSpPr/>
          <p:nvPr/>
        </p:nvSpPr>
        <p:spPr>
          <a:xfrm>
            <a:off x="3483560" y="3520380"/>
            <a:ext cx="2176879" cy="213271"/>
          </a:xfrm>
          <a:prstGeom prst="rect">
            <a:avLst/>
          </a:prstGeom>
          <a:noFill/>
          <a:ln/>
        </p:spPr>
        <p:txBody>
          <a:bodyPr wrap="square" lIns="0" tIns="0" rIns="0" bIns="0" rtlCol="0" anchor="t"/>
          <a:lstStyle/>
          <a:p>
            <a:pPr marL="0" indent="0" algn="ctr">
              <a:lnSpc>
                <a:spcPts val="1680"/>
              </a:lnSpc>
              <a:spcAft>
                <a:spcPts val="300"/>
              </a:spcAft>
              <a:buNone/>
            </a:pPr>
            <a:r>
              <a:rPr lang="en-US" sz="1200" dirty="0">
                <a:solidFill>
                  <a:srgbClr val="FFFFFF">
                    <a:alpha val="75000"/>
                  </a:srgbClr>
                </a:solidFill>
                <a:latin typeface="Arial" pitchFamily="34" charset="0"/>
                <a:ea typeface="Arial" pitchFamily="34" charset="-122"/>
                <a:cs typeface="Arial" pitchFamily="34" charset="-120"/>
              </a:rPr>
              <a:t>M.Sc. Environmental Chemistry</a:t>
            </a:r>
            <a:endParaRPr lang="en-US" sz="1200" dirty="0"/>
          </a:p>
        </p:txBody>
      </p:sp>
      <p:sp>
        <p:nvSpPr>
          <p:cNvPr id="6" name="Text 4"/>
          <p:cNvSpPr/>
          <p:nvPr/>
        </p:nvSpPr>
        <p:spPr>
          <a:xfrm>
            <a:off x="3448799" y="3924151"/>
            <a:ext cx="2246254" cy="213271"/>
          </a:xfrm>
          <a:prstGeom prst="rect">
            <a:avLst/>
          </a:prstGeom>
          <a:noFill/>
          <a:ln/>
        </p:spPr>
        <p:txBody>
          <a:bodyPr wrap="square" lIns="0" tIns="0" rIns="0" bIns="0" rtlCol="0" anchor="t"/>
          <a:lstStyle/>
          <a:p>
            <a:pPr marL="0" indent="0" algn="ctr">
              <a:lnSpc>
                <a:spcPts val="1680"/>
              </a:lnSpc>
              <a:buNone/>
            </a:pPr>
            <a:r>
              <a:rPr lang="en-US" sz="1200" dirty="0">
                <a:solidFill>
                  <a:srgbClr val="FFFFFF">
                    <a:alpha val="75000"/>
                  </a:srgbClr>
                </a:solidFill>
                <a:latin typeface="Arial" pitchFamily="34" charset="0"/>
                <a:ea typeface="Arial" pitchFamily="34" charset="-122"/>
                <a:cs typeface="Arial" pitchFamily="34" charset="-120"/>
              </a:rPr>
              <a:t>University of Bayreuth, Germany</a:t>
            </a:r>
            <a:endParaRPr lang="en-US" sz="1200" dirty="0"/>
          </a:p>
        </p:txBody>
      </p:sp>
      <p:sp>
        <p:nvSpPr>
          <p:cNvPr id="7" name="Text 5"/>
          <p:cNvSpPr/>
          <p:nvPr/>
        </p:nvSpPr>
        <p:spPr>
          <a:xfrm>
            <a:off x="228600" y="4768304"/>
            <a:ext cx="2441627" cy="146596"/>
          </a:xfrm>
          <a:prstGeom prst="rect">
            <a:avLst/>
          </a:prstGeom>
          <a:noFill/>
          <a:ln/>
        </p:spPr>
        <p:txBody>
          <a:bodyPr wrap="square" lIns="0" tIns="0" rIns="0" bIns="0" rtlCol="0" anchor="t"/>
          <a:lstStyle/>
          <a:p>
            <a:pPr marL="0" indent="0" algn="l">
              <a:lnSpc>
                <a:spcPts val="1155"/>
              </a:lnSpc>
              <a:buNone/>
            </a:pPr>
            <a:r>
              <a:rPr lang="en-US" sz="825" dirty="0">
                <a:solidFill>
                  <a:srgbClr val="FFFFFF">
                    <a:alpha val="60000"/>
                  </a:srgbClr>
                </a:solidFill>
                <a:latin typeface="Arial" pitchFamily="34" charset="0"/>
                <a:ea typeface="Arial" pitchFamily="34" charset="-122"/>
                <a:cs typeface="Arial" pitchFamily="34" charset="-120"/>
              </a:rPr>
              <a:t>Global Environmental Challenges Symposium 2026</a:t>
            </a:r>
            <a:endParaRPr lang="en-US" sz="825" dirty="0"/>
          </a:p>
        </p:txBody>
      </p:sp>
      <p:sp>
        <p:nvSpPr>
          <p:cNvPr id="8" name="Text 6"/>
          <p:cNvSpPr/>
          <p:nvPr/>
        </p:nvSpPr>
        <p:spPr>
          <a:xfrm>
            <a:off x="8280350" y="4768304"/>
            <a:ext cx="647751" cy="146596"/>
          </a:xfrm>
          <a:prstGeom prst="rect">
            <a:avLst/>
          </a:prstGeom>
          <a:noFill/>
          <a:ln/>
        </p:spPr>
        <p:txBody>
          <a:bodyPr wrap="square" lIns="0" tIns="0" rIns="0" bIns="0" rtlCol="0" anchor="t"/>
          <a:lstStyle/>
          <a:p>
            <a:pPr marL="0" indent="0" algn="l">
              <a:lnSpc>
                <a:spcPts val="1155"/>
              </a:lnSpc>
              <a:buNone/>
            </a:pPr>
            <a:r>
              <a:rPr lang="en-US" sz="825" dirty="0">
                <a:solidFill>
                  <a:srgbClr val="FFFFFF">
                    <a:alpha val="60000"/>
                  </a:srgbClr>
                </a:solidFill>
                <a:latin typeface="Arial" pitchFamily="34" charset="0"/>
                <a:ea typeface="Arial" pitchFamily="34" charset="-122"/>
                <a:cs typeface="Arial" pitchFamily="34" charset="-120"/>
              </a:rPr>
              <a:t>January 2026</a:t>
            </a:r>
            <a:endParaRPr lang="en-US" sz="825" dirty="0"/>
          </a:p>
        </p:txBody>
      </p:sp>
      <p:sp>
        <p:nvSpPr>
          <p:cNvPr id="11" name="Rectangle 10">
            <a:extLst>
              <a:ext uri="{FF2B5EF4-FFF2-40B4-BE49-F238E27FC236}">
                <a16:creationId xmlns:a16="http://schemas.microsoft.com/office/drawing/2014/main" id="{B1EB8BA5-E3CE-99E6-05B8-51A9DFA0C477}"/>
              </a:ext>
            </a:extLst>
          </p:cNvPr>
          <p:cNvSpPr/>
          <p:nvPr/>
        </p:nvSpPr>
        <p:spPr>
          <a:xfrm>
            <a:off x="228599" y="212731"/>
            <a:ext cx="1913207" cy="5911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0" name="Graphic 9">
            <a:extLst>
              <a:ext uri="{FF2B5EF4-FFF2-40B4-BE49-F238E27FC236}">
                <a16:creationId xmlns:a16="http://schemas.microsoft.com/office/drawing/2014/main" id="{5F47B008-1EFF-1500-399C-03C03DAE8A5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28598" y="226801"/>
            <a:ext cx="1913207" cy="591159"/>
          </a:xfrm>
          <a:prstGeom prst="rect">
            <a:avLst/>
          </a:prstGeom>
        </p:spPr>
      </p:pic>
      <p:pic>
        <p:nvPicPr>
          <p:cNvPr id="13" name="Picture 12">
            <a:extLst>
              <a:ext uri="{FF2B5EF4-FFF2-40B4-BE49-F238E27FC236}">
                <a16:creationId xmlns:a16="http://schemas.microsoft.com/office/drawing/2014/main" id="{773D3E49-9AF8-E796-B523-22ED3BC93830}"/>
              </a:ext>
            </a:extLst>
          </p:cNvPr>
          <p:cNvPicPr>
            <a:picLocks noChangeAspect="1"/>
          </p:cNvPicPr>
          <p:nvPr/>
        </p:nvPicPr>
        <p:blipFill>
          <a:blip r:embed="rId6"/>
          <a:stretch>
            <a:fillRect/>
          </a:stretch>
        </p:blipFill>
        <p:spPr>
          <a:xfrm>
            <a:off x="7365805" y="212731"/>
            <a:ext cx="1549596" cy="65543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4439984"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Transgenerational Effects</a:t>
            </a:r>
            <a:endParaRPr lang="en-US" sz="2400" dirty="0"/>
          </a:p>
        </p:txBody>
      </p:sp>
      <p:sp>
        <p:nvSpPr>
          <p:cNvPr id="3" name="Text 1"/>
          <p:cNvSpPr/>
          <p:nvPr/>
        </p:nvSpPr>
        <p:spPr>
          <a:xfrm>
            <a:off x="228600" y="590550"/>
            <a:ext cx="8860536" cy="213271"/>
          </a:xfrm>
          <a:prstGeom prst="rect">
            <a:avLst/>
          </a:prstGeom>
          <a:noFill/>
          <a:ln/>
        </p:spPr>
        <p:txBody>
          <a:bodyPr wrap="square" lIns="0" tIns="0" rIns="0" bIns="0" rtlCol="0" anchor="t"/>
          <a:lstStyle/>
          <a:p>
            <a:pPr marL="0" indent="0" algn="l">
              <a:lnSpc>
                <a:spcPts val="1680"/>
              </a:lnSpc>
              <a:spcBef>
                <a:spcPts val="450"/>
              </a:spcBef>
              <a:buNone/>
            </a:pPr>
            <a:r>
              <a:rPr lang="en-US" sz="1200" dirty="0">
                <a:solidFill>
                  <a:srgbClr val="5A5A5A"/>
                </a:solidFill>
                <a:latin typeface="Arial" pitchFamily="34" charset="0"/>
                <a:ea typeface="Arial" pitchFamily="34" charset="-122"/>
                <a:cs typeface="Arial" pitchFamily="34" charset="-120"/>
              </a:rPr>
              <a:t>New Research from IISc Bangalore (2022)</a:t>
            </a:r>
            <a:endParaRPr lang="en-US" sz="1200" dirty="0"/>
          </a:p>
        </p:txBody>
      </p:sp>
      <p:sp>
        <p:nvSpPr>
          <p:cNvPr id="4" name="Text 2"/>
          <p:cNvSpPr/>
          <p:nvPr/>
        </p:nvSpPr>
        <p:spPr>
          <a:xfrm>
            <a:off x="228600" y="1311473"/>
            <a:ext cx="4274820" cy="200025"/>
          </a:xfrm>
          <a:prstGeom prst="rect">
            <a:avLst/>
          </a:prstGeom>
          <a:noFill/>
          <a:ln/>
        </p:spPr>
        <p:txBody>
          <a:bodyPr wrap="square" lIns="0" tIns="0" rIns="0" bIns="0" rtlCol="0" anchor="t"/>
          <a:lstStyle/>
          <a:p>
            <a:pPr marL="0" indent="0" algn="l">
              <a:lnSpc>
                <a:spcPts val="1575"/>
              </a:lnSpc>
              <a:spcAft>
                <a:spcPts val="900"/>
              </a:spcAft>
              <a:buNone/>
            </a:pPr>
            <a:r>
              <a:rPr lang="en-US" sz="1125" b="1" dirty="0">
                <a:solidFill>
                  <a:srgbClr val="1A6B5C"/>
                </a:solidFill>
                <a:latin typeface="Arial" pitchFamily="34" charset="0"/>
                <a:ea typeface="Arial" pitchFamily="34" charset="-122"/>
                <a:cs typeface="Arial" pitchFamily="34" charset="-120"/>
              </a:rPr>
              <a:t>What they found (mice study):</a:t>
            </a:r>
            <a:endParaRPr lang="en-US" sz="1125" dirty="0"/>
          </a:p>
        </p:txBody>
      </p:sp>
      <p:sp>
        <p:nvSpPr>
          <p:cNvPr id="5" name="Text 3"/>
          <p:cNvSpPr/>
          <p:nvPr/>
        </p:nvSpPr>
        <p:spPr>
          <a:xfrm>
            <a:off x="228600" y="1778198"/>
            <a:ext cx="4191000" cy="2667000"/>
          </a:xfrm>
          <a:prstGeom prst="rect">
            <a:avLst/>
          </a:prstGeom>
          <a:noFill/>
          <a:ln/>
        </p:spPr>
        <p:txBody>
          <a:bodyPr wrap="square" lIns="66675" tIns="0" rIns="0" bIns="0" rtlCol="0" anchor="t"/>
          <a:lstStyle/>
          <a:p>
            <a:pPr marL="66675" indent="-66675"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Exposure levels similar to what Kasaragod residents experienced</a:t>
            </a:r>
            <a:endParaRPr lang="en-US" sz="1350" dirty="0"/>
          </a:p>
          <a:p>
            <a:pPr marL="66675" indent="-66675" algn="l">
              <a:lnSpc>
                <a:spcPts val="2100"/>
              </a:lnSpc>
              <a:spcAft>
                <a:spcPts val="750"/>
              </a:spcAft>
              <a:buSzPct val="100000"/>
              <a:buChar char="•"/>
            </a:pPr>
            <a:r>
              <a:rPr lang="en-US" sz="1350" b="1" dirty="0">
                <a:solidFill>
                  <a:srgbClr val="1D1D1D"/>
                </a:solidFill>
                <a:latin typeface="Arial" pitchFamily="34" charset="0"/>
                <a:ea typeface="Arial" pitchFamily="34" charset="-122"/>
                <a:cs typeface="Arial" pitchFamily="34" charset="-120"/>
              </a:rPr>
              <a:t>55-67% infertility rates</a:t>
            </a:r>
            <a:r>
              <a:rPr lang="en-US" sz="1350" dirty="0">
                <a:solidFill>
                  <a:srgbClr val="1D1D1D"/>
                </a:solidFill>
                <a:latin typeface="Arial" pitchFamily="34" charset="0"/>
                <a:ea typeface="Arial" pitchFamily="34" charset="-122"/>
                <a:cs typeface="Arial" pitchFamily="34" charset="-120"/>
              </a:rPr>
              <a:t> in exposed animals</a:t>
            </a:r>
            <a:endParaRPr lang="en-US" sz="1350" dirty="0"/>
          </a:p>
          <a:p>
            <a:pPr marL="66675" indent="-66675" algn="l">
              <a:lnSpc>
                <a:spcPts val="2100"/>
              </a:lnSpc>
              <a:spcAft>
                <a:spcPts val="750"/>
              </a:spcAft>
              <a:buSzPct val="100000"/>
              <a:buChar char="•"/>
            </a:pPr>
            <a:r>
              <a:rPr lang="en-US" sz="1350" b="1" dirty="0">
                <a:solidFill>
                  <a:srgbClr val="1D1D1D"/>
                </a:solidFill>
                <a:latin typeface="Arial" pitchFamily="34" charset="0"/>
                <a:ea typeface="Arial" pitchFamily="34" charset="-122"/>
                <a:cs typeface="Arial" pitchFamily="34" charset="-120"/>
              </a:rPr>
              <a:t>DNA damage</a:t>
            </a:r>
            <a:r>
              <a:rPr lang="en-US" sz="1350" dirty="0">
                <a:solidFill>
                  <a:srgbClr val="1D1D1D"/>
                </a:solidFill>
                <a:latin typeface="Arial" pitchFamily="34" charset="0"/>
                <a:ea typeface="Arial" pitchFamily="34" charset="-122"/>
                <a:cs typeface="Arial" pitchFamily="34" charset="-120"/>
              </a:rPr>
              <a:t> in offspring even when only one parent was exposed</a:t>
            </a:r>
            <a:endParaRPr lang="en-US" sz="1350" dirty="0"/>
          </a:p>
          <a:p>
            <a:pPr marL="66675" indent="-66675"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Effects lasted </a:t>
            </a:r>
            <a:r>
              <a:rPr lang="en-US" sz="1350" b="1" dirty="0">
                <a:solidFill>
                  <a:srgbClr val="1D1D1D"/>
                </a:solidFill>
                <a:latin typeface="Arial" pitchFamily="34" charset="0"/>
                <a:ea typeface="Arial" pitchFamily="34" charset="-122"/>
                <a:cs typeface="Arial" pitchFamily="34" charset="-120"/>
              </a:rPr>
              <a:t>8 months after exposure stopped</a:t>
            </a:r>
            <a:endParaRPr lang="en-US" sz="1350" dirty="0"/>
          </a:p>
          <a:p>
            <a:pPr marL="66675" indent="-66675" algn="l">
              <a:lnSpc>
                <a:spcPts val="2100"/>
              </a:lnSpc>
              <a:spcAft>
                <a:spcPts val="750"/>
              </a:spcAft>
              <a:buSzPct val="100000"/>
              <a:buChar char="•"/>
            </a:pPr>
            <a:r>
              <a:rPr lang="en-US" sz="1350" b="1" dirty="0">
                <a:solidFill>
                  <a:srgbClr val="1D1D1D"/>
                </a:solidFill>
                <a:latin typeface="Arial" pitchFamily="34" charset="0"/>
                <a:ea typeface="Arial" pitchFamily="34" charset="-122"/>
                <a:cs typeface="Arial" pitchFamily="34" charset="-120"/>
              </a:rPr>
              <a:t>Organ defects</a:t>
            </a:r>
            <a:r>
              <a:rPr lang="en-US" sz="1350" dirty="0">
                <a:solidFill>
                  <a:srgbClr val="1D1D1D"/>
                </a:solidFill>
                <a:latin typeface="Arial" pitchFamily="34" charset="0"/>
                <a:ea typeface="Arial" pitchFamily="34" charset="-122"/>
                <a:cs typeface="Arial" pitchFamily="34" charset="-120"/>
              </a:rPr>
              <a:t> in offspring who were never directly exposed</a:t>
            </a:r>
            <a:endParaRPr lang="en-US" sz="1350" dirty="0"/>
          </a:p>
        </p:txBody>
      </p:sp>
      <p:sp>
        <p:nvSpPr>
          <p:cNvPr id="6" name="Text 4"/>
          <p:cNvSpPr/>
          <p:nvPr/>
        </p:nvSpPr>
        <p:spPr>
          <a:xfrm>
            <a:off x="4724400" y="1252538"/>
            <a:ext cx="4191000" cy="2333625"/>
          </a:xfrm>
          <a:prstGeom prst="roundRect">
            <a:avLst>
              <a:gd name="adj" fmla="val 3265"/>
            </a:avLst>
          </a:prstGeom>
          <a:solidFill>
            <a:srgbClr val="8B2942">
              <a:alpha val="10000"/>
            </a:srgbClr>
          </a:solidFill>
          <a:ln w="19050">
            <a:solidFill>
              <a:srgbClr val="8B2942"/>
            </a:solidFill>
          </a:ln>
        </p:spPr>
        <p:txBody>
          <a:bodyPr wrap="square" rtlCol="0" anchor="ctr"/>
          <a:lstStyle/>
          <a:p>
            <a:pPr marL="0" indent="0">
              <a:buNone/>
            </a:pPr>
            <a:endParaRPr lang="en-US" dirty="0"/>
          </a:p>
        </p:txBody>
      </p:sp>
      <p:sp>
        <p:nvSpPr>
          <p:cNvPr id="7" name="Text 5"/>
          <p:cNvSpPr/>
          <p:nvPr/>
        </p:nvSpPr>
        <p:spPr>
          <a:xfrm>
            <a:off x="4933950" y="1462088"/>
            <a:ext cx="3847338" cy="200025"/>
          </a:xfrm>
          <a:prstGeom prst="rect">
            <a:avLst/>
          </a:prstGeom>
          <a:noFill/>
          <a:ln/>
        </p:spPr>
        <p:txBody>
          <a:bodyPr wrap="square" lIns="0" tIns="0" rIns="0" bIns="0" rtlCol="0" anchor="t"/>
          <a:lstStyle/>
          <a:p>
            <a:pPr marL="0" indent="0" algn="l">
              <a:lnSpc>
                <a:spcPts val="1575"/>
              </a:lnSpc>
              <a:spcAft>
                <a:spcPts val="900"/>
              </a:spcAft>
              <a:buNone/>
            </a:pPr>
            <a:r>
              <a:rPr lang="en-US" sz="1125" b="1" dirty="0">
                <a:solidFill>
                  <a:srgbClr val="8B2942"/>
                </a:solidFill>
                <a:latin typeface="Arial" pitchFamily="34" charset="0"/>
                <a:ea typeface="Arial" pitchFamily="34" charset="-122"/>
                <a:cs typeface="Arial" pitchFamily="34" charset="-120"/>
              </a:rPr>
              <a:t>Why this matters for Kasaragod:</a:t>
            </a:r>
            <a:endParaRPr lang="en-US" sz="1125" dirty="0"/>
          </a:p>
        </p:txBody>
      </p:sp>
      <p:sp>
        <p:nvSpPr>
          <p:cNvPr id="8" name="Text 6"/>
          <p:cNvSpPr/>
          <p:nvPr/>
        </p:nvSpPr>
        <p:spPr>
          <a:xfrm>
            <a:off x="4933950" y="1776413"/>
            <a:ext cx="3771900" cy="1600200"/>
          </a:xfrm>
          <a:prstGeom prst="rect">
            <a:avLst/>
          </a:prstGeom>
          <a:noFill/>
          <a:ln/>
        </p:spPr>
        <p:txBody>
          <a:bodyPr wrap="square" lIns="66675" tIns="0" rIns="0" bIns="0" rtlCol="0" anchor="t"/>
          <a:lstStyle/>
          <a:p>
            <a:pPr marL="66675" indent="-66675"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Effects can pass to children who were </a:t>
            </a:r>
            <a:r>
              <a:rPr lang="en-US" sz="1350" b="1" dirty="0">
                <a:solidFill>
                  <a:srgbClr val="1D1D1D"/>
                </a:solidFill>
                <a:latin typeface="Arial" pitchFamily="34" charset="0"/>
                <a:ea typeface="Arial" pitchFamily="34" charset="-122"/>
                <a:cs typeface="Arial" pitchFamily="34" charset="-120"/>
              </a:rPr>
              <a:t>never exposed</a:t>
            </a:r>
            <a:r>
              <a:rPr lang="en-US" sz="1350" dirty="0">
                <a:solidFill>
                  <a:srgbClr val="1D1D1D"/>
                </a:solidFill>
                <a:latin typeface="Arial" pitchFamily="34" charset="0"/>
                <a:ea typeface="Arial" pitchFamily="34" charset="-122"/>
                <a:cs typeface="Arial" pitchFamily="34" charset="-120"/>
              </a:rPr>
              <a:t> themselves</a:t>
            </a:r>
            <a:endParaRPr lang="en-US" sz="1350" dirty="0"/>
          </a:p>
          <a:p>
            <a:pPr marL="66675" indent="-66675"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Government criteria requiring "intrauterine exposure" may exclude legitimate victims</a:t>
            </a:r>
            <a:endParaRPr lang="en-US" sz="1350" dirty="0"/>
          </a:p>
          <a:p>
            <a:pPr marL="66675" indent="-66675"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The problem may continue for </a:t>
            </a:r>
            <a:r>
              <a:rPr lang="en-US" sz="1350" b="1" dirty="0">
                <a:solidFill>
                  <a:srgbClr val="1D1D1D"/>
                </a:solidFill>
                <a:latin typeface="Arial" pitchFamily="34" charset="0"/>
                <a:ea typeface="Arial" pitchFamily="34" charset="-122"/>
                <a:cs typeface="Arial" pitchFamily="34" charset="-120"/>
              </a:rPr>
              <a:t>generations</a:t>
            </a:r>
            <a:endParaRPr lang="en-US" sz="1350" dirty="0"/>
          </a:p>
        </p:txBody>
      </p:sp>
      <p:sp>
        <p:nvSpPr>
          <p:cNvPr id="9" name="Text 7"/>
          <p:cNvSpPr/>
          <p:nvPr/>
        </p:nvSpPr>
        <p:spPr>
          <a:xfrm>
            <a:off x="4724400" y="3890962"/>
            <a:ext cx="4191000" cy="613172"/>
          </a:xfrm>
          <a:prstGeom prst="roundRect">
            <a:avLst>
              <a:gd name="adj" fmla="val 9320"/>
            </a:avLst>
          </a:prstGeom>
          <a:solidFill>
            <a:srgbClr val="F0F0ED"/>
          </a:solidFill>
          <a:ln/>
        </p:spPr>
        <p:txBody>
          <a:bodyPr wrap="square" rtlCol="0" anchor="ctr"/>
          <a:lstStyle/>
          <a:p>
            <a:pPr marL="0" indent="0">
              <a:buNone/>
            </a:pPr>
            <a:endParaRPr lang="en-US" dirty="0"/>
          </a:p>
        </p:txBody>
      </p:sp>
      <p:sp>
        <p:nvSpPr>
          <p:cNvPr id="10" name="Text 8"/>
          <p:cNvSpPr/>
          <p:nvPr/>
        </p:nvSpPr>
        <p:spPr>
          <a:xfrm>
            <a:off x="4857750" y="4024313"/>
            <a:ext cx="4002786" cy="346472"/>
          </a:xfrm>
          <a:prstGeom prst="rect">
            <a:avLst/>
          </a:prstGeom>
          <a:noFill/>
          <a:ln/>
        </p:spPr>
        <p:txBody>
          <a:bodyPr wrap="square" lIns="0" tIns="0" rIns="0" bIns="0" rtlCol="0" anchor="t"/>
          <a:lstStyle/>
          <a:p>
            <a:pPr marL="0" indent="0" algn="l">
              <a:lnSpc>
                <a:spcPts val="1365"/>
              </a:lnSpc>
              <a:buNone/>
            </a:pPr>
            <a:r>
              <a:rPr lang="en-US" sz="975" b="1" dirty="0">
                <a:solidFill>
                  <a:srgbClr val="1D1D1D"/>
                </a:solidFill>
                <a:latin typeface="Arial" pitchFamily="34" charset="0"/>
                <a:ea typeface="Arial" pitchFamily="34" charset="-122"/>
                <a:cs typeface="Arial" pitchFamily="34" charset="-120"/>
              </a:rPr>
              <a:t>2024 update:</a:t>
            </a:r>
            <a:r>
              <a:rPr lang="en-US" sz="975" dirty="0">
                <a:solidFill>
                  <a:srgbClr val="1D1D1D"/>
                </a:solidFill>
                <a:latin typeface="Arial" pitchFamily="34" charset="0"/>
                <a:ea typeface="Arial" pitchFamily="34" charset="-122"/>
                <a:cs typeface="Arial" pitchFamily="34" charset="-120"/>
              </a:rPr>
              <a:t> IISc researchers challenged government's victim criteria based on these findings</a:t>
            </a:r>
            <a:endParaRPr lang="en-US" sz="975" dirty="0"/>
          </a:p>
        </p:txBody>
      </p:sp>
      <p:sp>
        <p:nvSpPr>
          <p:cNvPr id="11" name="Text 9"/>
          <p:cNvSpPr/>
          <p:nvPr/>
        </p:nvSpPr>
        <p:spPr>
          <a:xfrm>
            <a:off x="228600" y="4781550"/>
            <a:ext cx="3418338" cy="133350"/>
          </a:xfrm>
          <a:prstGeom prst="rect">
            <a:avLst/>
          </a:prstGeom>
          <a:noFill/>
          <a:ln/>
        </p:spPr>
        <p:txBody>
          <a:bodyPr wrap="square" lIns="0" tIns="0" rIns="0" bIns="0" rtlCol="0" anchor="t"/>
          <a:lstStyle/>
          <a:p>
            <a:pPr marL="0" indent="0" algn="l">
              <a:lnSpc>
                <a:spcPts val="1050"/>
              </a:lnSpc>
              <a:buNone/>
            </a:pPr>
            <a:r>
              <a:rPr lang="en-US" sz="750" dirty="0">
                <a:solidFill>
                  <a:srgbClr val="5A5A5A"/>
                </a:solidFill>
                <a:latin typeface="Arial" pitchFamily="34" charset="0"/>
                <a:ea typeface="Arial" pitchFamily="34" charset="-122"/>
                <a:cs typeface="Arial" pitchFamily="34" charset="-120"/>
              </a:rPr>
              <a:t>Source: Sharma, Raghavan et al. (2022), Frontiers in Genetics - IISc Bangalore</a:t>
            </a:r>
            <a:endParaRPr lang="en-US" sz="75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1">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4439984"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The Causation Debate</a:t>
            </a:r>
            <a:endParaRPr lang="en-US" sz="2400" dirty="0"/>
          </a:p>
        </p:txBody>
      </p:sp>
      <p:sp>
        <p:nvSpPr>
          <p:cNvPr id="3" name="Text 1"/>
          <p:cNvSpPr/>
          <p:nvPr/>
        </p:nvSpPr>
        <p:spPr>
          <a:xfrm>
            <a:off x="228600" y="1209824"/>
            <a:ext cx="4191000" cy="2453580"/>
          </a:xfrm>
          <a:prstGeom prst="roundRect">
            <a:avLst>
              <a:gd name="adj" fmla="val 3106"/>
            </a:avLst>
          </a:prstGeom>
          <a:solidFill>
            <a:srgbClr val="1A6B5C">
              <a:alpha val="10000"/>
            </a:srgbClr>
          </a:solidFill>
          <a:ln w="19050">
            <a:solidFill>
              <a:srgbClr val="1A6B5C"/>
            </a:solidFill>
          </a:ln>
        </p:spPr>
        <p:txBody>
          <a:bodyPr wrap="square" rtlCol="0" anchor="ctr"/>
          <a:lstStyle/>
          <a:p>
            <a:pPr marL="0" indent="0">
              <a:buNone/>
            </a:pPr>
            <a:endParaRPr lang="en-US" dirty="0"/>
          </a:p>
        </p:txBody>
      </p:sp>
      <p:sp>
        <p:nvSpPr>
          <p:cNvPr id="4" name="Text 2"/>
          <p:cNvSpPr/>
          <p:nvPr/>
        </p:nvSpPr>
        <p:spPr>
          <a:xfrm>
            <a:off x="342138" y="1362224"/>
            <a:ext cx="3963924" cy="186630"/>
          </a:xfrm>
          <a:prstGeom prst="rect">
            <a:avLst/>
          </a:prstGeom>
          <a:noFill/>
          <a:ln/>
        </p:spPr>
        <p:txBody>
          <a:bodyPr wrap="square" lIns="0" tIns="0" rIns="0" bIns="0" rtlCol="0" anchor="t"/>
          <a:lstStyle/>
          <a:p>
            <a:pPr marL="0" indent="0" algn="ctr">
              <a:lnSpc>
                <a:spcPts val="1470"/>
              </a:lnSpc>
              <a:spcAft>
                <a:spcPts val="750"/>
              </a:spcAft>
              <a:buNone/>
            </a:pPr>
            <a:r>
              <a:rPr lang="en-US" sz="1050" b="1" dirty="0">
                <a:solidFill>
                  <a:srgbClr val="1A6B5C"/>
                </a:solidFill>
                <a:latin typeface="Arial" pitchFamily="34" charset="0"/>
                <a:ea typeface="Arial" pitchFamily="34" charset="-122"/>
                <a:cs typeface="Arial" pitchFamily="34" charset="-120"/>
              </a:rPr>
              <a:t>✓ What is NOT disputed</a:t>
            </a:r>
            <a:endParaRPr lang="en-US" sz="1050" dirty="0"/>
          </a:p>
        </p:txBody>
      </p:sp>
      <p:sp>
        <p:nvSpPr>
          <p:cNvPr id="5" name="Text 3"/>
          <p:cNvSpPr/>
          <p:nvPr/>
        </p:nvSpPr>
        <p:spPr>
          <a:xfrm>
            <a:off x="381000" y="1796504"/>
            <a:ext cx="3886200" cy="1714500"/>
          </a:xfrm>
          <a:prstGeom prst="rect">
            <a:avLst/>
          </a:prstGeom>
          <a:noFill/>
          <a:ln/>
        </p:spPr>
        <p:txBody>
          <a:bodyPr wrap="square" lIns="57150" tIns="0" rIns="0" bIns="0" rtlCol="0" anchor="t"/>
          <a:lstStyle/>
          <a:p>
            <a:pPr marL="57150" indent="-57150"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Endosulfan was sprayed for 23 years</a:t>
            </a:r>
            <a:endParaRPr lang="en-US" sz="1350" dirty="0"/>
          </a:p>
          <a:p>
            <a:pPr marL="57150" indent="-57150"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Residues found in soil, water, blood, food</a:t>
            </a:r>
            <a:endParaRPr lang="en-US" sz="1350" dirty="0"/>
          </a:p>
          <a:p>
            <a:pPr marL="57150" indent="-57150"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Higher health problem rates in sprayed areas</a:t>
            </a:r>
            <a:endParaRPr lang="en-US" sz="1350" dirty="0"/>
          </a:p>
          <a:p>
            <a:pPr marL="57150" indent="-57150"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Endosulfan is toxic and an endocrine disruptor</a:t>
            </a:r>
            <a:endParaRPr lang="en-US" sz="1350" dirty="0"/>
          </a:p>
          <a:p>
            <a:pPr marL="57150" indent="-57150"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6,728+ registered victims</a:t>
            </a:r>
            <a:endParaRPr lang="en-US" sz="1350" dirty="0"/>
          </a:p>
        </p:txBody>
      </p:sp>
      <p:sp>
        <p:nvSpPr>
          <p:cNvPr id="6" name="Text 4"/>
          <p:cNvSpPr/>
          <p:nvPr/>
        </p:nvSpPr>
        <p:spPr>
          <a:xfrm>
            <a:off x="4724400" y="1390799"/>
            <a:ext cx="4191000" cy="2091630"/>
          </a:xfrm>
          <a:prstGeom prst="roundRect">
            <a:avLst>
              <a:gd name="adj" fmla="val 3643"/>
            </a:avLst>
          </a:prstGeom>
          <a:solidFill>
            <a:srgbClr val="8B2942">
              <a:alpha val="10000"/>
            </a:srgbClr>
          </a:solidFill>
          <a:ln w="19050">
            <a:solidFill>
              <a:srgbClr val="8B2942"/>
            </a:solidFill>
          </a:ln>
        </p:spPr>
        <p:txBody>
          <a:bodyPr wrap="square" rtlCol="0" anchor="ctr"/>
          <a:lstStyle/>
          <a:p>
            <a:pPr marL="0" indent="0">
              <a:buNone/>
            </a:pPr>
            <a:endParaRPr lang="en-US" dirty="0"/>
          </a:p>
        </p:txBody>
      </p:sp>
      <p:sp>
        <p:nvSpPr>
          <p:cNvPr id="7" name="Text 5"/>
          <p:cNvSpPr/>
          <p:nvPr/>
        </p:nvSpPr>
        <p:spPr>
          <a:xfrm>
            <a:off x="4837938" y="1543199"/>
            <a:ext cx="3963924" cy="186630"/>
          </a:xfrm>
          <a:prstGeom prst="rect">
            <a:avLst/>
          </a:prstGeom>
          <a:noFill/>
          <a:ln/>
        </p:spPr>
        <p:txBody>
          <a:bodyPr wrap="square" lIns="0" tIns="0" rIns="0" bIns="0" rtlCol="0" anchor="t"/>
          <a:lstStyle/>
          <a:p>
            <a:pPr marL="0" indent="0" algn="ctr">
              <a:lnSpc>
                <a:spcPts val="1470"/>
              </a:lnSpc>
              <a:spcAft>
                <a:spcPts val="750"/>
              </a:spcAft>
              <a:buNone/>
            </a:pPr>
            <a:r>
              <a:rPr lang="en-US" sz="1050" b="1" dirty="0">
                <a:solidFill>
                  <a:srgbClr val="8B2942"/>
                </a:solidFill>
                <a:latin typeface="Arial" pitchFamily="34" charset="0"/>
                <a:ea typeface="Arial" pitchFamily="34" charset="-122"/>
                <a:cs typeface="Arial" pitchFamily="34" charset="-120"/>
              </a:rPr>
              <a:t>? What is debated</a:t>
            </a:r>
            <a:endParaRPr lang="en-US" sz="1050" dirty="0"/>
          </a:p>
        </p:txBody>
      </p:sp>
      <p:sp>
        <p:nvSpPr>
          <p:cNvPr id="8" name="Text 6"/>
          <p:cNvSpPr/>
          <p:nvPr/>
        </p:nvSpPr>
        <p:spPr>
          <a:xfrm>
            <a:off x="4876800" y="1977479"/>
            <a:ext cx="3886200" cy="1352550"/>
          </a:xfrm>
          <a:prstGeom prst="rect">
            <a:avLst/>
          </a:prstGeom>
          <a:noFill/>
          <a:ln/>
        </p:spPr>
        <p:txBody>
          <a:bodyPr wrap="square" lIns="57150" tIns="0" rIns="0" bIns="0" rtlCol="0" anchor="t"/>
          <a:lstStyle/>
          <a:p>
            <a:pPr marL="57150" indent="-57150"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Whether exposure levels were high enough</a:t>
            </a:r>
            <a:endParaRPr lang="en-US" sz="1350" dirty="0"/>
          </a:p>
          <a:p>
            <a:pPr marL="57150" indent="-57150"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Criticism of early study designs</a:t>
            </a:r>
            <a:endParaRPr lang="en-US" sz="1350" dirty="0"/>
          </a:p>
          <a:p>
            <a:pPr marL="57150" indent="-57150"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Role of other factors (genetics, nutrition)</a:t>
            </a:r>
            <a:endParaRPr lang="en-US" sz="1350" dirty="0"/>
          </a:p>
          <a:p>
            <a:pPr marL="57150" indent="-57150"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Proving direct causation is difficult</a:t>
            </a:r>
            <a:endParaRPr lang="en-US" sz="1350" dirty="0"/>
          </a:p>
        </p:txBody>
      </p:sp>
      <p:sp>
        <p:nvSpPr>
          <p:cNvPr id="9" name="Text 7"/>
          <p:cNvSpPr/>
          <p:nvPr/>
        </p:nvSpPr>
        <p:spPr>
          <a:xfrm>
            <a:off x="228600" y="4339828"/>
            <a:ext cx="8686800" cy="575072"/>
          </a:xfrm>
          <a:prstGeom prst="roundRect">
            <a:avLst>
              <a:gd name="adj" fmla="val 9938"/>
            </a:avLst>
          </a:prstGeom>
          <a:solidFill>
            <a:srgbClr val="F0F0ED"/>
          </a:solidFill>
          <a:ln/>
        </p:spPr>
        <p:txBody>
          <a:bodyPr wrap="square" rtlCol="0" anchor="ctr"/>
          <a:lstStyle/>
          <a:p>
            <a:pPr marL="0" indent="0">
              <a:buNone/>
            </a:pPr>
            <a:endParaRPr lang="en-US" dirty="0"/>
          </a:p>
        </p:txBody>
      </p:sp>
      <p:sp>
        <p:nvSpPr>
          <p:cNvPr id="10" name="Text 8"/>
          <p:cNvSpPr/>
          <p:nvPr/>
        </p:nvSpPr>
        <p:spPr>
          <a:xfrm>
            <a:off x="381000" y="4454128"/>
            <a:ext cx="8549640" cy="346472"/>
          </a:xfrm>
          <a:prstGeom prst="rect">
            <a:avLst/>
          </a:prstGeom>
          <a:noFill/>
          <a:ln/>
        </p:spPr>
        <p:txBody>
          <a:bodyPr wrap="square" lIns="0" tIns="0" rIns="0" bIns="0" rtlCol="0" anchor="t"/>
          <a:lstStyle/>
          <a:p>
            <a:pPr marL="0" indent="0" algn="l">
              <a:lnSpc>
                <a:spcPts val="1365"/>
              </a:lnSpc>
              <a:buNone/>
            </a:pPr>
            <a:r>
              <a:rPr lang="en-US" sz="975" b="1" dirty="0">
                <a:solidFill>
                  <a:srgbClr val="1D1D1D"/>
                </a:solidFill>
                <a:latin typeface="Arial" pitchFamily="34" charset="0"/>
                <a:ea typeface="Arial" pitchFamily="34" charset="-122"/>
                <a:cs typeface="Arial" pitchFamily="34" charset="-120"/>
              </a:rPr>
              <a:t>My position:</a:t>
            </a:r>
            <a:r>
              <a:rPr lang="en-US" sz="975" dirty="0">
                <a:solidFill>
                  <a:srgbClr val="1D1D1D"/>
                </a:solidFill>
                <a:latin typeface="Arial" pitchFamily="34" charset="0"/>
                <a:ea typeface="Arial" pitchFamily="34" charset="-122"/>
                <a:cs typeface="Arial" pitchFamily="34" charset="-120"/>
              </a:rPr>
              <a:t> Strong correlation exists. Government and courts have accepted the link. But scientific debate on exact causation continues — this is normal in environmental health research.</a:t>
            </a:r>
            <a:endParaRPr lang="en-US" sz="975"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2">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4809173"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Current Situation (January 2026)</a:t>
            </a:r>
            <a:endParaRPr lang="en-US" sz="2400" dirty="0"/>
          </a:p>
        </p:txBody>
      </p:sp>
      <p:sp>
        <p:nvSpPr>
          <p:cNvPr id="3" name="Text 1"/>
          <p:cNvSpPr/>
          <p:nvPr/>
        </p:nvSpPr>
        <p:spPr>
          <a:xfrm>
            <a:off x="228600" y="611684"/>
            <a:ext cx="2793950" cy="1257151"/>
          </a:xfrm>
          <a:prstGeom prst="roundRect">
            <a:avLst>
              <a:gd name="adj" fmla="val 6061"/>
            </a:avLst>
          </a:prstGeom>
          <a:solidFill>
            <a:srgbClr val="8B2942"/>
          </a:solidFill>
          <a:ln/>
        </p:spPr>
        <p:txBody>
          <a:bodyPr wrap="square" rtlCol="0" anchor="ctr"/>
          <a:lstStyle/>
          <a:p>
            <a:pPr marL="0" indent="0">
              <a:buNone/>
            </a:pPr>
            <a:endParaRPr lang="en-US" dirty="0"/>
          </a:p>
        </p:txBody>
      </p:sp>
      <p:sp>
        <p:nvSpPr>
          <p:cNvPr id="4" name="Text 2"/>
          <p:cNvSpPr/>
          <p:nvPr/>
        </p:nvSpPr>
        <p:spPr>
          <a:xfrm>
            <a:off x="1187848" y="802184"/>
            <a:ext cx="875306" cy="479971"/>
          </a:xfrm>
          <a:prstGeom prst="rect">
            <a:avLst/>
          </a:prstGeom>
          <a:noFill/>
          <a:ln/>
        </p:spPr>
        <p:txBody>
          <a:bodyPr wrap="square" lIns="0" tIns="0" rIns="0" bIns="0" rtlCol="0" anchor="t"/>
          <a:lstStyle/>
          <a:p>
            <a:pPr marL="0" indent="0" algn="ctr">
              <a:lnSpc>
                <a:spcPts val="3780"/>
              </a:lnSpc>
              <a:buNone/>
            </a:pPr>
            <a:r>
              <a:rPr lang="en-US" sz="2700" b="1" dirty="0">
                <a:solidFill>
                  <a:srgbClr val="FFFFFF"/>
                </a:solidFill>
                <a:latin typeface="Arial" pitchFamily="34" charset="0"/>
                <a:ea typeface="Arial" pitchFamily="34" charset="-122"/>
                <a:cs typeface="Arial" pitchFamily="34" charset="-120"/>
              </a:rPr>
              <a:t>6,728</a:t>
            </a:r>
            <a:endParaRPr lang="en-US" sz="2700" dirty="0"/>
          </a:p>
        </p:txBody>
      </p:sp>
      <p:sp>
        <p:nvSpPr>
          <p:cNvPr id="5" name="Text 3"/>
          <p:cNvSpPr/>
          <p:nvPr/>
        </p:nvSpPr>
        <p:spPr>
          <a:xfrm>
            <a:off x="1059875" y="1491704"/>
            <a:ext cx="1131400" cy="186630"/>
          </a:xfrm>
          <a:prstGeom prst="rect">
            <a:avLst/>
          </a:prstGeom>
          <a:noFill/>
          <a:ln/>
        </p:spPr>
        <p:txBody>
          <a:bodyPr wrap="square" lIns="0" tIns="0" rIns="0" bIns="0" rtlCol="0" anchor="t"/>
          <a:lstStyle/>
          <a:p>
            <a:pPr marL="0" indent="0" algn="ctr">
              <a:lnSpc>
                <a:spcPts val="1470"/>
              </a:lnSpc>
              <a:spcBef>
                <a:spcPts val="450"/>
              </a:spcBef>
              <a:buNone/>
            </a:pPr>
            <a:r>
              <a:rPr lang="en-US" sz="1050" dirty="0">
                <a:solidFill>
                  <a:srgbClr val="FFFFFF">
                    <a:alpha val="90000"/>
                  </a:srgbClr>
                </a:solidFill>
                <a:latin typeface="Arial" pitchFamily="34" charset="0"/>
                <a:ea typeface="Arial" pitchFamily="34" charset="-122"/>
                <a:cs typeface="Arial" pitchFamily="34" charset="-120"/>
              </a:rPr>
              <a:t>Registered Victims</a:t>
            </a:r>
            <a:endParaRPr lang="en-US" sz="1050" dirty="0"/>
          </a:p>
        </p:txBody>
      </p:sp>
      <p:sp>
        <p:nvSpPr>
          <p:cNvPr id="6" name="Text 4"/>
          <p:cNvSpPr/>
          <p:nvPr/>
        </p:nvSpPr>
        <p:spPr>
          <a:xfrm>
            <a:off x="3174950" y="611684"/>
            <a:ext cx="2793950" cy="1257151"/>
          </a:xfrm>
          <a:prstGeom prst="roundRect">
            <a:avLst>
              <a:gd name="adj" fmla="val 6061"/>
            </a:avLst>
          </a:prstGeom>
          <a:solidFill>
            <a:srgbClr val="1A6B5C"/>
          </a:solidFill>
          <a:ln/>
        </p:spPr>
        <p:txBody>
          <a:bodyPr wrap="square" rtlCol="0" anchor="ctr"/>
          <a:lstStyle/>
          <a:p>
            <a:pPr marL="0" indent="0">
              <a:buNone/>
            </a:pPr>
            <a:endParaRPr lang="en-US" dirty="0"/>
          </a:p>
        </p:txBody>
      </p:sp>
      <p:sp>
        <p:nvSpPr>
          <p:cNvPr id="7" name="Text 5"/>
          <p:cNvSpPr/>
          <p:nvPr/>
        </p:nvSpPr>
        <p:spPr>
          <a:xfrm>
            <a:off x="4280081" y="802184"/>
            <a:ext cx="583689" cy="479971"/>
          </a:xfrm>
          <a:prstGeom prst="rect">
            <a:avLst/>
          </a:prstGeom>
          <a:noFill/>
          <a:ln/>
        </p:spPr>
        <p:txBody>
          <a:bodyPr wrap="square" lIns="0" tIns="0" rIns="0" bIns="0" rtlCol="0" anchor="t"/>
          <a:lstStyle/>
          <a:p>
            <a:pPr marL="0" indent="0" algn="ctr">
              <a:lnSpc>
                <a:spcPts val="3780"/>
              </a:lnSpc>
              <a:buNone/>
            </a:pPr>
            <a:r>
              <a:rPr lang="en-US" sz="2700" b="1" dirty="0">
                <a:solidFill>
                  <a:srgbClr val="FFFFFF"/>
                </a:solidFill>
                <a:latin typeface="Arial" pitchFamily="34" charset="0"/>
                <a:ea typeface="Arial" pitchFamily="34" charset="-122"/>
                <a:cs typeface="Arial" pitchFamily="34" charset="-120"/>
              </a:rPr>
              <a:t>779</a:t>
            </a:r>
            <a:endParaRPr lang="en-US" sz="2700" dirty="0"/>
          </a:p>
        </p:txBody>
      </p:sp>
      <p:sp>
        <p:nvSpPr>
          <p:cNvPr id="8" name="Text 6"/>
          <p:cNvSpPr/>
          <p:nvPr/>
        </p:nvSpPr>
        <p:spPr>
          <a:xfrm>
            <a:off x="4042659" y="1491704"/>
            <a:ext cx="1058534" cy="186630"/>
          </a:xfrm>
          <a:prstGeom prst="rect">
            <a:avLst/>
          </a:prstGeom>
          <a:noFill/>
          <a:ln/>
        </p:spPr>
        <p:txBody>
          <a:bodyPr wrap="square" lIns="0" tIns="0" rIns="0" bIns="0" rtlCol="0" anchor="t"/>
          <a:lstStyle/>
          <a:p>
            <a:pPr marL="0" indent="0" algn="ctr">
              <a:lnSpc>
                <a:spcPts val="1470"/>
              </a:lnSpc>
              <a:spcBef>
                <a:spcPts val="450"/>
              </a:spcBef>
              <a:buNone/>
            </a:pPr>
            <a:r>
              <a:rPr lang="en-US" sz="1050" dirty="0">
                <a:solidFill>
                  <a:srgbClr val="FFFFFF">
                    <a:alpha val="90000"/>
                  </a:srgbClr>
                </a:solidFill>
                <a:latin typeface="Arial" pitchFamily="34" charset="0"/>
                <a:ea typeface="Arial" pitchFamily="34" charset="-122"/>
                <a:cs typeface="Arial" pitchFamily="34" charset="-120"/>
              </a:rPr>
              <a:t>Recorded Deaths</a:t>
            </a:r>
            <a:endParaRPr lang="en-US" sz="1050" dirty="0"/>
          </a:p>
        </p:txBody>
      </p:sp>
      <p:sp>
        <p:nvSpPr>
          <p:cNvPr id="9" name="Text 7"/>
          <p:cNvSpPr/>
          <p:nvPr/>
        </p:nvSpPr>
        <p:spPr>
          <a:xfrm>
            <a:off x="6121301" y="611684"/>
            <a:ext cx="2793950" cy="1257151"/>
          </a:xfrm>
          <a:prstGeom prst="roundRect">
            <a:avLst>
              <a:gd name="adj" fmla="val 6061"/>
            </a:avLst>
          </a:prstGeom>
          <a:solidFill>
            <a:srgbClr val="C9A227"/>
          </a:solidFill>
          <a:ln/>
        </p:spPr>
        <p:txBody>
          <a:bodyPr wrap="square" rtlCol="0" anchor="ctr"/>
          <a:lstStyle/>
          <a:p>
            <a:pPr marL="0" indent="0">
              <a:buNone/>
            </a:pPr>
            <a:endParaRPr lang="en-US" dirty="0"/>
          </a:p>
        </p:txBody>
      </p:sp>
      <p:sp>
        <p:nvSpPr>
          <p:cNvPr id="10" name="Text 8"/>
          <p:cNvSpPr/>
          <p:nvPr/>
        </p:nvSpPr>
        <p:spPr>
          <a:xfrm>
            <a:off x="7080549" y="802184"/>
            <a:ext cx="875306" cy="479971"/>
          </a:xfrm>
          <a:prstGeom prst="rect">
            <a:avLst/>
          </a:prstGeom>
          <a:noFill/>
          <a:ln/>
        </p:spPr>
        <p:txBody>
          <a:bodyPr wrap="square" lIns="0" tIns="0" rIns="0" bIns="0" rtlCol="0" anchor="t"/>
          <a:lstStyle/>
          <a:p>
            <a:pPr marL="0" indent="0" algn="ctr">
              <a:lnSpc>
                <a:spcPts val="3780"/>
              </a:lnSpc>
              <a:buNone/>
            </a:pPr>
            <a:r>
              <a:rPr lang="en-US" sz="2700" b="1" dirty="0">
                <a:solidFill>
                  <a:srgbClr val="1D1D1D"/>
                </a:solidFill>
                <a:latin typeface="Arial" pitchFamily="34" charset="0"/>
                <a:ea typeface="Arial" pitchFamily="34" charset="-122"/>
                <a:cs typeface="Arial" pitchFamily="34" charset="-120"/>
              </a:rPr>
              <a:t>1,031</a:t>
            </a:r>
            <a:endParaRPr lang="en-US" sz="2700" dirty="0"/>
          </a:p>
        </p:txBody>
      </p:sp>
      <p:sp>
        <p:nvSpPr>
          <p:cNvPr id="11" name="Text 9"/>
          <p:cNvSpPr/>
          <p:nvPr/>
        </p:nvSpPr>
        <p:spPr>
          <a:xfrm>
            <a:off x="6970035" y="1491704"/>
            <a:ext cx="1096333" cy="186630"/>
          </a:xfrm>
          <a:prstGeom prst="rect">
            <a:avLst/>
          </a:prstGeom>
          <a:noFill/>
          <a:ln/>
        </p:spPr>
        <p:txBody>
          <a:bodyPr wrap="square" lIns="0" tIns="0" rIns="0" bIns="0" rtlCol="0" anchor="t"/>
          <a:lstStyle/>
          <a:p>
            <a:pPr marL="0" indent="0" algn="ctr">
              <a:lnSpc>
                <a:spcPts val="1470"/>
              </a:lnSpc>
              <a:spcBef>
                <a:spcPts val="450"/>
              </a:spcBef>
              <a:buNone/>
            </a:pPr>
            <a:r>
              <a:rPr lang="en-US" sz="1050" dirty="0">
                <a:solidFill>
                  <a:srgbClr val="1D1D1D"/>
                </a:solidFill>
                <a:latin typeface="Arial" pitchFamily="34" charset="0"/>
                <a:ea typeface="Arial" pitchFamily="34" charset="-122"/>
                <a:cs typeface="Arial" pitchFamily="34" charset="-120"/>
              </a:rPr>
              <a:t>Excluded from Aid</a:t>
            </a:r>
            <a:endParaRPr lang="en-US" sz="1050" dirty="0"/>
          </a:p>
        </p:txBody>
      </p:sp>
      <p:sp>
        <p:nvSpPr>
          <p:cNvPr id="12" name="Text 10"/>
          <p:cNvSpPr/>
          <p:nvPr/>
        </p:nvSpPr>
        <p:spPr>
          <a:xfrm>
            <a:off x="228600" y="2173635"/>
            <a:ext cx="4191000" cy="2625030"/>
          </a:xfrm>
          <a:prstGeom prst="roundRect">
            <a:avLst>
              <a:gd name="adj" fmla="val 2903"/>
            </a:avLst>
          </a:prstGeom>
          <a:solidFill>
            <a:srgbClr val="F0F0ED"/>
          </a:solidFill>
          <a:ln/>
        </p:spPr>
        <p:txBody>
          <a:bodyPr wrap="square" rtlCol="0" anchor="ctr"/>
          <a:lstStyle/>
          <a:p>
            <a:pPr marL="0" indent="0">
              <a:buNone/>
            </a:pPr>
            <a:endParaRPr lang="en-US" dirty="0"/>
          </a:p>
        </p:txBody>
      </p:sp>
      <p:sp>
        <p:nvSpPr>
          <p:cNvPr id="13" name="Text 11"/>
          <p:cNvSpPr/>
          <p:nvPr/>
        </p:nvSpPr>
        <p:spPr>
          <a:xfrm>
            <a:off x="381000" y="2326035"/>
            <a:ext cx="3963924" cy="186630"/>
          </a:xfrm>
          <a:prstGeom prst="rect">
            <a:avLst/>
          </a:prstGeom>
          <a:noFill/>
          <a:ln/>
        </p:spPr>
        <p:txBody>
          <a:bodyPr wrap="square" lIns="0" tIns="0" rIns="0" bIns="0" rtlCol="0" anchor="t"/>
          <a:lstStyle/>
          <a:p>
            <a:pPr marL="0" indent="0" algn="l">
              <a:lnSpc>
                <a:spcPts val="1470"/>
              </a:lnSpc>
              <a:spcAft>
                <a:spcPts val="750"/>
              </a:spcAft>
              <a:buNone/>
            </a:pPr>
            <a:r>
              <a:rPr lang="en-US" sz="1050" b="1" dirty="0">
                <a:solidFill>
                  <a:srgbClr val="8B2942"/>
                </a:solidFill>
                <a:latin typeface="Arial" pitchFamily="34" charset="0"/>
                <a:ea typeface="Arial" pitchFamily="34" charset="-122"/>
                <a:cs typeface="Arial" pitchFamily="34" charset="-120"/>
              </a:rPr>
              <a:t>Unfulfilled Promises:</a:t>
            </a:r>
            <a:endParaRPr lang="en-US" sz="1050" dirty="0"/>
          </a:p>
        </p:txBody>
      </p:sp>
      <p:sp>
        <p:nvSpPr>
          <p:cNvPr id="14" name="Text 12"/>
          <p:cNvSpPr/>
          <p:nvPr/>
        </p:nvSpPr>
        <p:spPr>
          <a:xfrm>
            <a:off x="381000" y="2760315"/>
            <a:ext cx="3886200" cy="1885950"/>
          </a:xfrm>
          <a:prstGeom prst="rect">
            <a:avLst/>
          </a:prstGeom>
          <a:noFill/>
          <a:ln/>
        </p:spPr>
        <p:txBody>
          <a:bodyPr wrap="square" lIns="61913" tIns="0" rIns="0" bIns="0" rtlCol="0" anchor="t"/>
          <a:lstStyle/>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Only 2,665 of 6,212 victims received compensation</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No medical camps since 2017</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Supreme Court criticized Kerala government's inaction</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Victims still protesting for promised benefits</a:t>
            </a:r>
            <a:endParaRPr lang="en-US" sz="1350" dirty="0"/>
          </a:p>
        </p:txBody>
      </p:sp>
      <p:sp>
        <p:nvSpPr>
          <p:cNvPr id="15" name="Text 13"/>
          <p:cNvSpPr/>
          <p:nvPr/>
        </p:nvSpPr>
        <p:spPr>
          <a:xfrm>
            <a:off x="4724400" y="2306985"/>
            <a:ext cx="4191000" cy="2358330"/>
          </a:xfrm>
          <a:prstGeom prst="roundRect">
            <a:avLst>
              <a:gd name="adj" fmla="val 3231"/>
            </a:avLst>
          </a:prstGeom>
          <a:solidFill>
            <a:srgbClr val="F0F0ED"/>
          </a:solidFill>
          <a:ln/>
        </p:spPr>
        <p:txBody>
          <a:bodyPr wrap="square" rtlCol="0" anchor="ctr"/>
          <a:lstStyle/>
          <a:p>
            <a:pPr marL="0" indent="0">
              <a:buNone/>
            </a:pPr>
            <a:endParaRPr lang="en-US" dirty="0"/>
          </a:p>
        </p:txBody>
      </p:sp>
      <p:sp>
        <p:nvSpPr>
          <p:cNvPr id="16" name="Text 14"/>
          <p:cNvSpPr/>
          <p:nvPr/>
        </p:nvSpPr>
        <p:spPr>
          <a:xfrm>
            <a:off x="4876800" y="2459385"/>
            <a:ext cx="3963924" cy="186630"/>
          </a:xfrm>
          <a:prstGeom prst="rect">
            <a:avLst/>
          </a:prstGeom>
          <a:noFill/>
          <a:ln/>
        </p:spPr>
        <p:txBody>
          <a:bodyPr wrap="square" lIns="0" tIns="0" rIns="0" bIns="0" rtlCol="0" anchor="t"/>
          <a:lstStyle/>
          <a:p>
            <a:pPr marL="0" indent="0" algn="l">
              <a:lnSpc>
                <a:spcPts val="1470"/>
              </a:lnSpc>
              <a:spcAft>
                <a:spcPts val="750"/>
              </a:spcAft>
              <a:buNone/>
            </a:pPr>
            <a:r>
              <a:rPr lang="en-US" sz="1050" b="1" dirty="0">
                <a:solidFill>
                  <a:srgbClr val="1A6B5C"/>
                </a:solidFill>
                <a:latin typeface="Arial" pitchFamily="34" charset="0"/>
                <a:ea typeface="Arial" pitchFamily="34" charset="-122"/>
                <a:cs typeface="Arial" pitchFamily="34" charset="-120"/>
              </a:rPr>
              <a:t>Government Response:</a:t>
            </a:r>
            <a:endParaRPr lang="en-US" sz="1050" dirty="0"/>
          </a:p>
        </p:txBody>
      </p:sp>
      <p:sp>
        <p:nvSpPr>
          <p:cNvPr id="17" name="Text 15"/>
          <p:cNvSpPr/>
          <p:nvPr/>
        </p:nvSpPr>
        <p:spPr>
          <a:xfrm>
            <a:off x="4876800" y="2893665"/>
            <a:ext cx="3886200" cy="1619250"/>
          </a:xfrm>
          <a:prstGeom prst="rect">
            <a:avLst/>
          </a:prstGeom>
          <a:noFill/>
          <a:ln/>
        </p:spPr>
        <p:txBody>
          <a:bodyPr wrap="square" lIns="61913" tIns="0" rIns="0" bIns="0" rtlCol="0" anchor="t"/>
          <a:lstStyle/>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₹281 crore spent by Kerala government</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Sahajeevanam rehabilitation village built</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₹5 lakh per victim ordered by Supreme Court (2017)</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But implementation remains incomplete</a:t>
            </a:r>
            <a:endParaRPr lang="en-US" sz="1350" dirty="0"/>
          </a:p>
        </p:txBody>
      </p:sp>
      <p:sp>
        <p:nvSpPr>
          <p:cNvPr id="18" name="Text 16"/>
          <p:cNvSpPr/>
          <p:nvPr/>
        </p:nvSpPr>
        <p:spPr>
          <a:xfrm>
            <a:off x="228600" y="4781550"/>
            <a:ext cx="2338703" cy="133350"/>
          </a:xfrm>
          <a:prstGeom prst="rect">
            <a:avLst/>
          </a:prstGeom>
          <a:noFill/>
          <a:ln/>
        </p:spPr>
        <p:txBody>
          <a:bodyPr wrap="square" lIns="0" tIns="0" rIns="0" bIns="0" rtlCol="0" anchor="t"/>
          <a:lstStyle/>
          <a:p>
            <a:pPr marL="0" indent="0" algn="l">
              <a:lnSpc>
                <a:spcPts val="1050"/>
              </a:lnSpc>
              <a:buNone/>
            </a:pPr>
            <a:r>
              <a:rPr lang="en-US" sz="750" dirty="0">
                <a:solidFill>
                  <a:srgbClr val="5A5A5A"/>
                </a:solidFill>
                <a:latin typeface="Arial" pitchFamily="34" charset="0"/>
                <a:ea typeface="Arial" pitchFamily="34" charset="-122"/>
                <a:cs typeface="Arial" pitchFamily="34" charset="-120"/>
              </a:rPr>
              <a:t>Data: Kerala Health Department (2019, updated 2025)</a:t>
            </a:r>
            <a:endParaRPr lang="en-US" sz="75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3">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4439984"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Why Does This Case Matter?</a:t>
            </a:r>
            <a:endParaRPr lang="en-US" sz="2400" dirty="0"/>
          </a:p>
        </p:txBody>
      </p:sp>
      <p:sp>
        <p:nvSpPr>
          <p:cNvPr id="3" name="Text 1"/>
          <p:cNvSpPr/>
          <p:nvPr/>
        </p:nvSpPr>
        <p:spPr>
          <a:xfrm>
            <a:off x="228600" y="590550"/>
            <a:ext cx="8860536" cy="213271"/>
          </a:xfrm>
          <a:prstGeom prst="rect">
            <a:avLst/>
          </a:prstGeom>
          <a:noFill/>
          <a:ln/>
        </p:spPr>
        <p:txBody>
          <a:bodyPr wrap="square" lIns="0" tIns="0" rIns="0" bIns="0" rtlCol="0" anchor="t"/>
          <a:lstStyle/>
          <a:p>
            <a:pPr marL="0" indent="0" algn="l">
              <a:lnSpc>
                <a:spcPts val="1680"/>
              </a:lnSpc>
              <a:spcBef>
                <a:spcPts val="450"/>
              </a:spcBef>
              <a:buNone/>
            </a:pPr>
            <a:r>
              <a:rPr lang="en-US" sz="1200" dirty="0">
                <a:solidFill>
                  <a:srgbClr val="5A5A5A"/>
                </a:solidFill>
                <a:latin typeface="Arial" pitchFamily="34" charset="0"/>
                <a:ea typeface="Arial" pitchFamily="34" charset="-122"/>
                <a:cs typeface="Arial" pitchFamily="34" charset="-120"/>
              </a:rPr>
              <a:t>Lessons beyond Kasaragod</a:t>
            </a:r>
            <a:endParaRPr lang="en-US" sz="1200" dirty="0"/>
          </a:p>
        </p:txBody>
      </p:sp>
      <p:sp>
        <p:nvSpPr>
          <p:cNvPr id="4" name="Text 2"/>
          <p:cNvSpPr/>
          <p:nvPr/>
        </p:nvSpPr>
        <p:spPr>
          <a:xfrm>
            <a:off x="228600" y="1307753"/>
            <a:ext cx="4267200" cy="881955"/>
          </a:xfrm>
          <a:prstGeom prst="roundRect">
            <a:avLst>
              <a:gd name="adj" fmla="val 8640"/>
            </a:avLst>
          </a:prstGeom>
          <a:solidFill>
            <a:srgbClr val="F0F0ED"/>
          </a:solidFill>
          <a:ln/>
        </p:spPr>
        <p:txBody>
          <a:bodyPr wrap="square" rtlCol="0" anchor="ctr"/>
          <a:lstStyle/>
          <a:p>
            <a:pPr marL="0" indent="0">
              <a:buNone/>
            </a:pPr>
            <a:endParaRPr lang="en-US" dirty="0"/>
          </a:p>
        </p:txBody>
      </p:sp>
      <p:sp>
        <p:nvSpPr>
          <p:cNvPr id="5" name="Shape 3"/>
          <p:cNvSpPr/>
          <p:nvPr/>
        </p:nvSpPr>
        <p:spPr>
          <a:xfrm>
            <a:off x="247650" y="1307753"/>
            <a:ext cx="0" cy="881955"/>
          </a:xfrm>
          <a:prstGeom prst="line">
            <a:avLst/>
          </a:prstGeom>
          <a:noFill/>
          <a:ln w="38100">
            <a:solidFill>
              <a:srgbClr val="1A6B5C"/>
            </a:solidFill>
            <a:prstDash val="solid"/>
          </a:ln>
        </p:spPr>
      </p:sp>
      <p:sp>
        <p:nvSpPr>
          <p:cNvPr id="6" name="Text 4"/>
          <p:cNvSpPr/>
          <p:nvPr/>
        </p:nvSpPr>
        <p:spPr>
          <a:xfrm>
            <a:off x="400050" y="1441103"/>
            <a:ext cx="4041648" cy="186630"/>
          </a:xfrm>
          <a:prstGeom prst="rect">
            <a:avLst/>
          </a:prstGeom>
          <a:noFill/>
          <a:ln/>
        </p:spPr>
        <p:txBody>
          <a:bodyPr wrap="square" lIns="0" tIns="0" rIns="0" bIns="0" rtlCol="0" anchor="t"/>
          <a:lstStyle/>
          <a:p>
            <a:pPr marL="0" indent="0" algn="l">
              <a:lnSpc>
                <a:spcPts val="1470"/>
              </a:lnSpc>
              <a:spcAft>
                <a:spcPts val="450"/>
              </a:spcAft>
              <a:buNone/>
            </a:pPr>
            <a:r>
              <a:rPr lang="en-US" sz="1050" b="1" dirty="0">
                <a:solidFill>
                  <a:srgbClr val="1A6B5C"/>
                </a:solidFill>
                <a:latin typeface="Arial" pitchFamily="34" charset="0"/>
                <a:ea typeface="Arial" pitchFamily="34" charset="-122"/>
                <a:cs typeface="Arial" pitchFamily="34" charset="-120"/>
              </a:rPr>
              <a:t>1. Banning is not enough</a:t>
            </a:r>
            <a:endParaRPr lang="en-US" sz="1050" dirty="0"/>
          </a:p>
        </p:txBody>
      </p:sp>
      <p:sp>
        <p:nvSpPr>
          <p:cNvPr id="7" name="Text 5"/>
          <p:cNvSpPr/>
          <p:nvPr/>
        </p:nvSpPr>
        <p:spPr>
          <a:xfrm>
            <a:off x="400050" y="1684883"/>
            <a:ext cx="4041648" cy="371475"/>
          </a:xfrm>
          <a:prstGeom prst="rect">
            <a:avLst/>
          </a:prstGeom>
          <a:noFill/>
          <a:ln/>
        </p:spPr>
        <p:txBody>
          <a:bodyPr wrap="square" lIns="0" tIns="0" rIns="0" bIns="0" rtlCol="0" anchor="t"/>
          <a:lstStyle/>
          <a:p>
            <a:pPr marL="0" indent="0" algn="l">
              <a:lnSpc>
                <a:spcPts val="1463"/>
              </a:lnSpc>
              <a:buNone/>
            </a:pPr>
            <a:r>
              <a:rPr lang="en-US" sz="975" dirty="0">
                <a:solidFill>
                  <a:srgbClr val="1D1D1D"/>
                </a:solidFill>
                <a:latin typeface="Arial" pitchFamily="34" charset="0"/>
                <a:ea typeface="Arial" pitchFamily="34" charset="-122"/>
                <a:cs typeface="Arial" pitchFamily="34" charset="-120"/>
              </a:rPr>
              <a:t>Toxic chemicals persist in environment long after bans. Residues keep reaching people for years or decades.</a:t>
            </a:r>
            <a:endParaRPr lang="en-US" sz="975" dirty="0"/>
          </a:p>
        </p:txBody>
      </p:sp>
      <p:sp>
        <p:nvSpPr>
          <p:cNvPr id="8" name="Text 6"/>
          <p:cNvSpPr/>
          <p:nvPr/>
        </p:nvSpPr>
        <p:spPr>
          <a:xfrm>
            <a:off x="228600" y="2456408"/>
            <a:ext cx="4267200" cy="881955"/>
          </a:xfrm>
          <a:prstGeom prst="roundRect">
            <a:avLst>
              <a:gd name="adj" fmla="val 8640"/>
            </a:avLst>
          </a:prstGeom>
          <a:solidFill>
            <a:srgbClr val="F0F0ED"/>
          </a:solidFill>
          <a:ln/>
        </p:spPr>
        <p:txBody>
          <a:bodyPr wrap="square" rtlCol="0" anchor="ctr"/>
          <a:lstStyle/>
          <a:p>
            <a:pPr marL="0" indent="0">
              <a:buNone/>
            </a:pPr>
            <a:endParaRPr lang="en-US" dirty="0"/>
          </a:p>
        </p:txBody>
      </p:sp>
      <p:sp>
        <p:nvSpPr>
          <p:cNvPr id="9" name="Shape 7"/>
          <p:cNvSpPr/>
          <p:nvPr/>
        </p:nvSpPr>
        <p:spPr>
          <a:xfrm>
            <a:off x="247650" y="2456408"/>
            <a:ext cx="0" cy="881955"/>
          </a:xfrm>
          <a:prstGeom prst="line">
            <a:avLst/>
          </a:prstGeom>
          <a:noFill/>
          <a:ln w="38100">
            <a:solidFill>
              <a:srgbClr val="1A6B5C"/>
            </a:solidFill>
            <a:prstDash val="solid"/>
          </a:ln>
        </p:spPr>
      </p:sp>
      <p:sp>
        <p:nvSpPr>
          <p:cNvPr id="10" name="Text 8"/>
          <p:cNvSpPr/>
          <p:nvPr/>
        </p:nvSpPr>
        <p:spPr>
          <a:xfrm>
            <a:off x="400050" y="2589758"/>
            <a:ext cx="4041648" cy="186630"/>
          </a:xfrm>
          <a:prstGeom prst="rect">
            <a:avLst/>
          </a:prstGeom>
          <a:noFill/>
          <a:ln/>
        </p:spPr>
        <p:txBody>
          <a:bodyPr wrap="square" lIns="0" tIns="0" rIns="0" bIns="0" rtlCol="0" anchor="t"/>
          <a:lstStyle/>
          <a:p>
            <a:pPr marL="0" indent="0" algn="l">
              <a:lnSpc>
                <a:spcPts val="1470"/>
              </a:lnSpc>
              <a:spcAft>
                <a:spcPts val="450"/>
              </a:spcAft>
              <a:buNone/>
            </a:pPr>
            <a:r>
              <a:rPr lang="en-US" sz="1050" b="1" dirty="0">
                <a:solidFill>
                  <a:srgbClr val="1A6B5C"/>
                </a:solidFill>
                <a:latin typeface="Arial" pitchFamily="34" charset="0"/>
                <a:ea typeface="Arial" pitchFamily="34" charset="-122"/>
                <a:cs typeface="Arial" pitchFamily="34" charset="-120"/>
              </a:rPr>
              <a:t>2. Geography concentrates risk</a:t>
            </a:r>
            <a:endParaRPr lang="en-US" sz="1050" dirty="0"/>
          </a:p>
        </p:txBody>
      </p:sp>
      <p:sp>
        <p:nvSpPr>
          <p:cNvPr id="11" name="Text 9"/>
          <p:cNvSpPr/>
          <p:nvPr/>
        </p:nvSpPr>
        <p:spPr>
          <a:xfrm>
            <a:off x="400050" y="2833539"/>
            <a:ext cx="4041648" cy="371475"/>
          </a:xfrm>
          <a:prstGeom prst="rect">
            <a:avLst/>
          </a:prstGeom>
          <a:noFill/>
          <a:ln/>
        </p:spPr>
        <p:txBody>
          <a:bodyPr wrap="square" lIns="0" tIns="0" rIns="0" bIns="0" rtlCol="0" anchor="t"/>
          <a:lstStyle/>
          <a:p>
            <a:pPr marL="0" indent="0" algn="l">
              <a:lnSpc>
                <a:spcPts val="1463"/>
              </a:lnSpc>
              <a:buNone/>
            </a:pPr>
            <a:r>
              <a:rPr lang="en-US" sz="975" dirty="0">
                <a:solidFill>
                  <a:srgbClr val="1D1D1D"/>
                </a:solidFill>
                <a:latin typeface="Arial" pitchFamily="34" charset="0"/>
                <a:ea typeface="Arial" pitchFamily="34" charset="-122"/>
                <a:cs typeface="Arial" pitchFamily="34" charset="-120"/>
              </a:rPr>
              <a:t>Hilltop application + rain + valleys = concentrated exposure in residential areas. Location planning matters.</a:t>
            </a:r>
            <a:endParaRPr lang="en-US" sz="975" dirty="0"/>
          </a:p>
        </p:txBody>
      </p:sp>
      <p:sp>
        <p:nvSpPr>
          <p:cNvPr id="12" name="Text 10"/>
          <p:cNvSpPr/>
          <p:nvPr/>
        </p:nvSpPr>
        <p:spPr>
          <a:xfrm>
            <a:off x="228600" y="3605064"/>
            <a:ext cx="4267200" cy="881955"/>
          </a:xfrm>
          <a:prstGeom prst="roundRect">
            <a:avLst>
              <a:gd name="adj" fmla="val 8640"/>
            </a:avLst>
          </a:prstGeom>
          <a:solidFill>
            <a:srgbClr val="F0F0ED"/>
          </a:solidFill>
          <a:ln/>
        </p:spPr>
        <p:txBody>
          <a:bodyPr wrap="square" rtlCol="0" anchor="ctr"/>
          <a:lstStyle/>
          <a:p>
            <a:pPr marL="0" indent="0">
              <a:buNone/>
            </a:pPr>
            <a:endParaRPr lang="en-US" dirty="0"/>
          </a:p>
        </p:txBody>
      </p:sp>
      <p:sp>
        <p:nvSpPr>
          <p:cNvPr id="13" name="Shape 11"/>
          <p:cNvSpPr/>
          <p:nvPr/>
        </p:nvSpPr>
        <p:spPr>
          <a:xfrm>
            <a:off x="247650" y="3605064"/>
            <a:ext cx="0" cy="881955"/>
          </a:xfrm>
          <a:prstGeom prst="line">
            <a:avLst/>
          </a:prstGeom>
          <a:noFill/>
          <a:ln w="38100">
            <a:solidFill>
              <a:srgbClr val="1A6B5C"/>
            </a:solidFill>
            <a:prstDash val="solid"/>
          </a:ln>
        </p:spPr>
      </p:sp>
      <p:sp>
        <p:nvSpPr>
          <p:cNvPr id="14" name="Text 12"/>
          <p:cNvSpPr/>
          <p:nvPr/>
        </p:nvSpPr>
        <p:spPr>
          <a:xfrm>
            <a:off x="400050" y="3738414"/>
            <a:ext cx="4041648" cy="186630"/>
          </a:xfrm>
          <a:prstGeom prst="rect">
            <a:avLst/>
          </a:prstGeom>
          <a:noFill/>
          <a:ln/>
        </p:spPr>
        <p:txBody>
          <a:bodyPr wrap="square" lIns="0" tIns="0" rIns="0" bIns="0" rtlCol="0" anchor="t"/>
          <a:lstStyle/>
          <a:p>
            <a:pPr marL="0" indent="0" algn="l">
              <a:lnSpc>
                <a:spcPts val="1470"/>
              </a:lnSpc>
              <a:spcAft>
                <a:spcPts val="450"/>
              </a:spcAft>
              <a:buNone/>
            </a:pPr>
            <a:r>
              <a:rPr lang="en-US" sz="1050" b="1" dirty="0">
                <a:solidFill>
                  <a:srgbClr val="1A6B5C"/>
                </a:solidFill>
                <a:latin typeface="Arial" pitchFamily="34" charset="0"/>
                <a:ea typeface="Arial" pitchFamily="34" charset="-122"/>
                <a:cs typeface="Arial" pitchFamily="34" charset="-120"/>
              </a:rPr>
              <a:t>3. Transgenerational effects</a:t>
            </a:r>
            <a:endParaRPr lang="en-US" sz="1050" dirty="0"/>
          </a:p>
        </p:txBody>
      </p:sp>
      <p:sp>
        <p:nvSpPr>
          <p:cNvPr id="15" name="Text 13"/>
          <p:cNvSpPr/>
          <p:nvPr/>
        </p:nvSpPr>
        <p:spPr>
          <a:xfrm>
            <a:off x="400050" y="3982194"/>
            <a:ext cx="4041648" cy="371475"/>
          </a:xfrm>
          <a:prstGeom prst="rect">
            <a:avLst/>
          </a:prstGeom>
          <a:noFill/>
          <a:ln/>
        </p:spPr>
        <p:txBody>
          <a:bodyPr wrap="square" lIns="0" tIns="0" rIns="0" bIns="0" rtlCol="0" anchor="t"/>
          <a:lstStyle/>
          <a:p>
            <a:pPr marL="0" indent="0" algn="l">
              <a:lnSpc>
                <a:spcPts val="1463"/>
              </a:lnSpc>
              <a:buNone/>
            </a:pPr>
            <a:r>
              <a:rPr lang="en-US" sz="975" dirty="0">
                <a:solidFill>
                  <a:srgbClr val="1D1D1D"/>
                </a:solidFill>
                <a:latin typeface="Arial" pitchFamily="34" charset="0"/>
                <a:ea typeface="Arial" pitchFamily="34" charset="-122"/>
                <a:cs typeface="Arial" pitchFamily="34" charset="-120"/>
              </a:rPr>
              <a:t>Damage can pass to children who were never directly exposed. Risk assessment must consider this.</a:t>
            </a:r>
            <a:endParaRPr lang="en-US" sz="975" dirty="0"/>
          </a:p>
        </p:txBody>
      </p:sp>
      <p:sp>
        <p:nvSpPr>
          <p:cNvPr id="16" name="Text 14"/>
          <p:cNvSpPr/>
          <p:nvPr/>
        </p:nvSpPr>
        <p:spPr>
          <a:xfrm>
            <a:off x="4648200" y="1307753"/>
            <a:ext cx="4267200" cy="881955"/>
          </a:xfrm>
          <a:prstGeom prst="roundRect">
            <a:avLst>
              <a:gd name="adj" fmla="val 8640"/>
            </a:avLst>
          </a:prstGeom>
          <a:solidFill>
            <a:srgbClr val="F0F0ED"/>
          </a:solidFill>
          <a:ln/>
        </p:spPr>
        <p:txBody>
          <a:bodyPr wrap="square" rtlCol="0" anchor="ctr"/>
          <a:lstStyle/>
          <a:p>
            <a:pPr marL="0" indent="0">
              <a:buNone/>
            </a:pPr>
            <a:endParaRPr lang="en-US" dirty="0"/>
          </a:p>
        </p:txBody>
      </p:sp>
      <p:sp>
        <p:nvSpPr>
          <p:cNvPr id="17" name="Shape 15"/>
          <p:cNvSpPr/>
          <p:nvPr/>
        </p:nvSpPr>
        <p:spPr>
          <a:xfrm>
            <a:off x="4667250" y="1307753"/>
            <a:ext cx="0" cy="881955"/>
          </a:xfrm>
          <a:prstGeom prst="line">
            <a:avLst/>
          </a:prstGeom>
          <a:noFill/>
          <a:ln w="38100">
            <a:solidFill>
              <a:srgbClr val="8B2942"/>
            </a:solidFill>
            <a:prstDash val="solid"/>
          </a:ln>
        </p:spPr>
      </p:sp>
      <p:sp>
        <p:nvSpPr>
          <p:cNvPr id="18" name="Text 16"/>
          <p:cNvSpPr/>
          <p:nvPr/>
        </p:nvSpPr>
        <p:spPr>
          <a:xfrm>
            <a:off x="4819650" y="1441103"/>
            <a:ext cx="4041648" cy="186630"/>
          </a:xfrm>
          <a:prstGeom prst="rect">
            <a:avLst/>
          </a:prstGeom>
          <a:noFill/>
          <a:ln/>
        </p:spPr>
        <p:txBody>
          <a:bodyPr wrap="square" lIns="0" tIns="0" rIns="0" bIns="0" rtlCol="0" anchor="t"/>
          <a:lstStyle/>
          <a:p>
            <a:pPr marL="0" indent="0" algn="l">
              <a:lnSpc>
                <a:spcPts val="1470"/>
              </a:lnSpc>
              <a:spcAft>
                <a:spcPts val="450"/>
              </a:spcAft>
              <a:buNone/>
            </a:pPr>
            <a:r>
              <a:rPr lang="en-US" sz="1050" b="1" dirty="0">
                <a:solidFill>
                  <a:srgbClr val="8B2942"/>
                </a:solidFill>
                <a:latin typeface="Arial" pitchFamily="34" charset="0"/>
                <a:ea typeface="Arial" pitchFamily="34" charset="-122"/>
                <a:cs typeface="Arial" pitchFamily="34" charset="-120"/>
              </a:rPr>
              <a:t>4. Long-term monitoring needed</a:t>
            </a:r>
            <a:endParaRPr lang="en-US" sz="1050" dirty="0"/>
          </a:p>
        </p:txBody>
      </p:sp>
      <p:sp>
        <p:nvSpPr>
          <p:cNvPr id="19" name="Text 17"/>
          <p:cNvSpPr/>
          <p:nvPr/>
        </p:nvSpPr>
        <p:spPr>
          <a:xfrm>
            <a:off x="4819650" y="1684883"/>
            <a:ext cx="4041648" cy="371475"/>
          </a:xfrm>
          <a:prstGeom prst="rect">
            <a:avLst/>
          </a:prstGeom>
          <a:noFill/>
          <a:ln/>
        </p:spPr>
        <p:txBody>
          <a:bodyPr wrap="square" lIns="0" tIns="0" rIns="0" bIns="0" rtlCol="0" anchor="t"/>
          <a:lstStyle/>
          <a:p>
            <a:pPr marL="0" indent="0" algn="l">
              <a:lnSpc>
                <a:spcPts val="1463"/>
              </a:lnSpc>
              <a:buNone/>
            </a:pPr>
            <a:r>
              <a:rPr lang="en-US" sz="975" dirty="0">
                <a:solidFill>
                  <a:srgbClr val="1D1D1D"/>
                </a:solidFill>
                <a:latin typeface="Arial" pitchFamily="34" charset="0"/>
                <a:ea typeface="Arial" pitchFamily="34" charset="-122"/>
                <a:cs typeface="Arial" pitchFamily="34" charset="-120"/>
              </a:rPr>
              <a:t>Effects are still being counted 25 years after spraying stopped. One-time studies are not enough.</a:t>
            </a:r>
            <a:endParaRPr lang="en-US" sz="975" dirty="0"/>
          </a:p>
        </p:txBody>
      </p:sp>
      <p:sp>
        <p:nvSpPr>
          <p:cNvPr id="20" name="Text 18"/>
          <p:cNvSpPr/>
          <p:nvPr/>
        </p:nvSpPr>
        <p:spPr>
          <a:xfrm>
            <a:off x="4648200" y="2456408"/>
            <a:ext cx="4267200" cy="881955"/>
          </a:xfrm>
          <a:prstGeom prst="roundRect">
            <a:avLst>
              <a:gd name="adj" fmla="val 8640"/>
            </a:avLst>
          </a:prstGeom>
          <a:solidFill>
            <a:srgbClr val="F0F0ED"/>
          </a:solidFill>
          <a:ln/>
        </p:spPr>
        <p:txBody>
          <a:bodyPr wrap="square" rtlCol="0" anchor="ctr"/>
          <a:lstStyle/>
          <a:p>
            <a:pPr marL="0" indent="0">
              <a:buNone/>
            </a:pPr>
            <a:endParaRPr lang="en-US" dirty="0"/>
          </a:p>
        </p:txBody>
      </p:sp>
      <p:sp>
        <p:nvSpPr>
          <p:cNvPr id="21" name="Shape 19"/>
          <p:cNvSpPr/>
          <p:nvPr/>
        </p:nvSpPr>
        <p:spPr>
          <a:xfrm>
            <a:off x="4667250" y="2456408"/>
            <a:ext cx="0" cy="881955"/>
          </a:xfrm>
          <a:prstGeom prst="line">
            <a:avLst/>
          </a:prstGeom>
          <a:noFill/>
          <a:ln w="38100">
            <a:solidFill>
              <a:srgbClr val="8B2942"/>
            </a:solidFill>
            <a:prstDash val="solid"/>
          </a:ln>
        </p:spPr>
      </p:sp>
      <p:sp>
        <p:nvSpPr>
          <p:cNvPr id="22" name="Text 20"/>
          <p:cNvSpPr/>
          <p:nvPr/>
        </p:nvSpPr>
        <p:spPr>
          <a:xfrm>
            <a:off x="4819650" y="2589758"/>
            <a:ext cx="4041648" cy="186630"/>
          </a:xfrm>
          <a:prstGeom prst="rect">
            <a:avLst/>
          </a:prstGeom>
          <a:noFill/>
          <a:ln/>
        </p:spPr>
        <p:txBody>
          <a:bodyPr wrap="square" lIns="0" tIns="0" rIns="0" bIns="0" rtlCol="0" anchor="t"/>
          <a:lstStyle/>
          <a:p>
            <a:pPr marL="0" indent="0" algn="l">
              <a:lnSpc>
                <a:spcPts val="1470"/>
              </a:lnSpc>
              <a:spcAft>
                <a:spcPts val="450"/>
              </a:spcAft>
              <a:buNone/>
            </a:pPr>
            <a:r>
              <a:rPr lang="en-US" sz="1050" b="1" dirty="0">
                <a:solidFill>
                  <a:srgbClr val="8B2942"/>
                </a:solidFill>
                <a:latin typeface="Arial" pitchFamily="34" charset="0"/>
                <a:ea typeface="Arial" pitchFamily="34" charset="-122"/>
                <a:cs typeface="Arial" pitchFamily="34" charset="-120"/>
              </a:rPr>
              <a:t>5. Justice is slow</a:t>
            </a:r>
            <a:endParaRPr lang="en-US" sz="1050" dirty="0"/>
          </a:p>
        </p:txBody>
      </p:sp>
      <p:sp>
        <p:nvSpPr>
          <p:cNvPr id="23" name="Text 21"/>
          <p:cNvSpPr/>
          <p:nvPr/>
        </p:nvSpPr>
        <p:spPr>
          <a:xfrm>
            <a:off x="4819650" y="2833539"/>
            <a:ext cx="4041648" cy="371475"/>
          </a:xfrm>
          <a:prstGeom prst="rect">
            <a:avLst/>
          </a:prstGeom>
          <a:noFill/>
          <a:ln/>
        </p:spPr>
        <p:txBody>
          <a:bodyPr wrap="square" lIns="0" tIns="0" rIns="0" bIns="0" rtlCol="0" anchor="t"/>
          <a:lstStyle/>
          <a:p>
            <a:pPr marL="0" indent="0" algn="l">
              <a:lnSpc>
                <a:spcPts val="1463"/>
              </a:lnSpc>
              <a:buNone/>
            </a:pPr>
            <a:r>
              <a:rPr lang="en-US" sz="975" dirty="0">
                <a:solidFill>
                  <a:srgbClr val="1D1D1D"/>
                </a:solidFill>
                <a:latin typeface="Arial" pitchFamily="34" charset="0"/>
                <a:ea typeface="Arial" pitchFamily="34" charset="-122"/>
                <a:cs typeface="Arial" pitchFamily="34" charset="-120"/>
              </a:rPr>
              <a:t>Compensation ordered in 2017, still incomplete in 2026. Affected communities need sustained advocacy.</a:t>
            </a:r>
            <a:endParaRPr lang="en-US" sz="975" dirty="0"/>
          </a:p>
        </p:txBody>
      </p:sp>
      <p:sp>
        <p:nvSpPr>
          <p:cNvPr id="24" name="Text 22"/>
          <p:cNvSpPr/>
          <p:nvPr/>
        </p:nvSpPr>
        <p:spPr>
          <a:xfrm>
            <a:off x="4648200" y="3605064"/>
            <a:ext cx="4267200" cy="881955"/>
          </a:xfrm>
          <a:prstGeom prst="roundRect">
            <a:avLst>
              <a:gd name="adj" fmla="val 8640"/>
            </a:avLst>
          </a:prstGeom>
          <a:solidFill>
            <a:srgbClr val="F0F0ED"/>
          </a:solidFill>
          <a:ln/>
        </p:spPr>
        <p:txBody>
          <a:bodyPr wrap="square" rtlCol="0" anchor="ctr"/>
          <a:lstStyle/>
          <a:p>
            <a:pPr marL="0" indent="0">
              <a:buNone/>
            </a:pPr>
            <a:endParaRPr lang="en-US" dirty="0"/>
          </a:p>
        </p:txBody>
      </p:sp>
      <p:sp>
        <p:nvSpPr>
          <p:cNvPr id="25" name="Shape 23"/>
          <p:cNvSpPr/>
          <p:nvPr/>
        </p:nvSpPr>
        <p:spPr>
          <a:xfrm>
            <a:off x="4667250" y="3605064"/>
            <a:ext cx="0" cy="881955"/>
          </a:xfrm>
          <a:prstGeom prst="line">
            <a:avLst/>
          </a:prstGeom>
          <a:noFill/>
          <a:ln w="38100">
            <a:solidFill>
              <a:srgbClr val="8B2942"/>
            </a:solidFill>
            <a:prstDash val="solid"/>
          </a:ln>
        </p:spPr>
      </p:sp>
      <p:sp>
        <p:nvSpPr>
          <p:cNvPr id="26" name="Text 24"/>
          <p:cNvSpPr/>
          <p:nvPr/>
        </p:nvSpPr>
        <p:spPr>
          <a:xfrm>
            <a:off x="4819650" y="3738414"/>
            <a:ext cx="4041648" cy="186630"/>
          </a:xfrm>
          <a:prstGeom prst="rect">
            <a:avLst/>
          </a:prstGeom>
          <a:noFill/>
          <a:ln/>
        </p:spPr>
        <p:txBody>
          <a:bodyPr wrap="square" lIns="0" tIns="0" rIns="0" bIns="0" rtlCol="0" anchor="t"/>
          <a:lstStyle/>
          <a:p>
            <a:pPr marL="0" indent="0" algn="l">
              <a:lnSpc>
                <a:spcPts val="1470"/>
              </a:lnSpc>
              <a:spcAft>
                <a:spcPts val="450"/>
              </a:spcAft>
              <a:buNone/>
            </a:pPr>
            <a:r>
              <a:rPr lang="en-US" sz="1050" b="1" dirty="0">
                <a:solidFill>
                  <a:srgbClr val="8B2942"/>
                </a:solidFill>
                <a:latin typeface="Arial" pitchFamily="34" charset="0"/>
                <a:ea typeface="Arial" pitchFamily="34" charset="-122"/>
                <a:cs typeface="Arial" pitchFamily="34" charset="-120"/>
              </a:rPr>
              <a:t>6. Global relevance</a:t>
            </a:r>
            <a:endParaRPr lang="en-US" sz="1050" dirty="0"/>
          </a:p>
        </p:txBody>
      </p:sp>
      <p:sp>
        <p:nvSpPr>
          <p:cNvPr id="27" name="Text 25"/>
          <p:cNvSpPr/>
          <p:nvPr/>
        </p:nvSpPr>
        <p:spPr>
          <a:xfrm>
            <a:off x="4819650" y="3982194"/>
            <a:ext cx="4041648" cy="371475"/>
          </a:xfrm>
          <a:prstGeom prst="rect">
            <a:avLst/>
          </a:prstGeom>
          <a:noFill/>
          <a:ln/>
        </p:spPr>
        <p:txBody>
          <a:bodyPr wrap="square" lIns="0" tIns="0" rIns="0" bIns="0" rtlCol="0" anchor="t"/>
          <a:lstStyle/>
          <a:p>
            <a:pPr marL="0" indent="0" algn="l">
              <a:lnSpc>
                <a:spcPts val="1463"/>
              </a:lnSpc>
              <a:buNone/>
            </a:pPr>
            <a:r>
              <a:rPr lang="en-US" sz="975" dirty="0">
                <a:solidFill>
                  <a:srgbClr val="1D1D1D"/>
                </a:solidFill>
                <a:latin typeface="Arial" pitchFamily="34" charset="0"/>
                <a:ea typeface="Arial" pitchFamily="34" charset="-122"/>
                <a:cs typeface="Arial" pitchFamily="34" charset="-120"/>
              </a:rPr>
              <a:t>Similar POPs used worldwide. Other communities may face same issues. Kasaragod is a case study for environmental policy.</a:t>
            </a:r>
            <a:endParaRPr lang="en-US" sz="975"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 0"/>
          <p:cNvSpPr/>
          <p:nvPr/>
        </p:nvSpPr>
        <p:spPr>
          <a:xfrm>
            <a:off x="228600" y="228600"/>
            <a:ext cx="4439984" cy="304800"/>
          </a:xfrm>
          <a:prstGeom prst="rect">
            <a:avLst/>
          </a:prstGeom>
          <a:noFill/>
          <a:ln/>
        </p:spPr>
        <p:txBody>
          <a:bodyPr wrap="square" lIns="0" tIns="0" rIns="0" bIns="0" rtlCol="0" anchor="t"/>
          <a:lstStyle/>
          <a:p>
            <a:pPr marL="0" indent="0" algn="l">
              <a:lnSpc>
                <a:spcPts val="2400"/>
              </a:lnSpc>
              <a:buNone/>
            </a:pPr>
            <a:r>
              <a:rPr lang="en-US" sz="2400" b="1" dirty="0">
                <a:solidFill>
                  <a:srgbClr val="FFFFFF"/>
                </a:solidFill>
                <a:latin typeface="Arial" pitchFamily="34" charset="0"/>
                <a:ea typeface="Arial" pitchFamily="34" charset="-122"/>
                <a:cs typeface="Arial" pitchFamily="34" charset="-120"/>
              </a:rPr>
              <a:t>Conclusions</a:t>
            </a:r>
            <a:endParaRPr lang="en-US" sz="2400" dirty="0"/>
          </a:p>
        </p:txBody>
      </p:sp>
      <p:sp>
        <p:nvSpPr>
          <p:cNvPr id="3" name="Text 1"/>
          <p:cNvSpPr/>
          <p:nvPr/>
        </p:nvSpPr>
        <p:spPr>
          <a:xfrm>
            <a:off x="228600" y="838200"/>
            <a:ext cx="4267200" cy="1634430"/>
          </a:xfrm>
          <a:prstGeom prst="roundRect">
            <a:avLst>
              <a:gd name="adj" fmla="val 4662"/>
            </a:avLst>
          </a:prstGeom>
          <a:solidFill>
            <a:srgbClr val="FFFFFF">
              <a:alpha val="95000"/>
            </a:srgbClr>
          </a:solidFill>
          <a:ln/>
        </p:spPr>
        <p:txBody>
          <a:bodyPr wrap="square" rtlCol="0" anchor="ctr"/>
          <a:lstStyle/>
          <a:p>
            <a:pPr marL="0" indent="0">
              <a:buNone/>
            </a:pPr>
            <a:endParaRPr lang="en-US" dirty="0"/>
          </a:p>
        </p:txBody>
      </p:sp>
      <p:sp>
        <p:nvSpPr>
          <p:cNvPr id="4" name="Text 2"/>
          <p:cNvSpPr/>
          <p:nvPr/>
        </p:nvSpPr>
        <p:spPr>
          <a:xfrm>
            <a:off x="361950" y="971550"/>
            <a:ext cx="4080510" cy="186630"/>
          </a:xfrm>
          <a:prstGeom prst="rect">
            <a:avLst/>
          </a:prstGeom>
          <a:noFill/>
          <a:ln/>
        </p:spPr>
        <p:txBody>
          <a:bodyPr wrap="square" lIns="0" tIns="0" rIns="0" bIns="0" rtlCol="0" anchor="t"/>
          <a:lstStyle/>
          <a:p>
            <a:pPr marL="0" indent="0" algn="l">
              <a:lnSpc>
                <a:spcPts val="1470"/>
              </a:lnSpc>
              <a:spcAft>
                <a:spcPts val="600"/>
              </a:spcAft>
              <a:buNone/>
            </a:pPr>
            <a:r>
              <a:rPr lang="en-US" sz="1050" b="1" dirty="0">
                <a:solidFill>
                  <a:srgbClr val="1A6B5C"/>
                </a:solidFill>
                <a:latin typeface="Arial" pitchFamily="34" charset="0"/>
                <a:ea typeface="Arial" pitchFamily="34" charset="-122"/>
                <a:cs typeface="Arial" pitchFamily="34" charset="-120"/>
              </a:rPr>
              <a:t>Environmental:</a:t>
            </a:r>
            <a:endParaRPr lang="en-US" sz="1050" dirty="0"/>
          </a:p>
        </p:txBody>
      </p:sp>
      <p:sp>
        <p:nvSpPr>
          <p:cNvPr id="5" name="Text 3"/>
          <p:cNvSpPr/>
          <p:nvPr/>
        </p:nvSpPr>
        <p:spPr>
          <a:xfrm>
            <a:off x="361950" y="1386780"/>
            <a:ext cx="4000500" cy="952500"/>
          </a:xfrm>
          <a:prstGeom prst="rect">
            <a:avLst/>
          </a:prstGeom>
          <a:noFill/>
          <a:ln/>
        </p:spPr>
        <p:txBody>
          <a:bodyPr wrap="square" lIns="57150" tIns="0" rIns="0" bIns="0" rtlCol="0" anchor="t"/>
          <a:lstStyle/>
          <a:p>
            <a:pPr marL="57150" indent="-57150" algn="l">
              <a:lnSpc>
                <a:spcPts val="2100"/>
              </a:lnSpc>
              <a:spcAft>
                <a:spcPts val="300"/>
              </a:spcAft>
              <a:buSzPct val="100000"/>
              <a:buChar char="•"/>
            </a:pPr>
            <a:r>
              <a:rPr lang="en-US" sz="1350" dirty="0">
                <a:solidFill>
                  <a:srgbClr val="1D1D1D"/>
                </a:solidFill>
                <a:latin typeface="Arial" pitchFamily="34" charset="0"/>
                <a:ea typeface="Arial" pitchFamily="34" charset="-122"/>
                <a:cs typeface="Arial" pitchFamily="34" charset="-120"/>
              </a:rPr>
              <a:t>Residues persist 1.5-2+ years in soil</a:t>
            </a:r>
            <a:endParaRPr lang="en-US" sz="1350" dirty="0"/>
          </a:p>
          <a:p>
            <a:pPr marL="57150" indent="-57150" algn="l">
              <a:lnSpc>
                <a:spcPts val="2100"/>
              </a:lnSpc>
              <a:spcAft>
                <a:spcPts val="300"/>
              </a:spcAft>
              <a:buSzPct val="100000"/>
              <a:buChar char="•"/>
            </a:pPr>
            <a:r>
              <a:rPr lang="en-US" sz="1350" dirty="0">
                <a:solidFill>
                  <a:srgbClr val="1D1D1D"/>
                </a:solidFill>
                <a:latin typeface="Arial" pitchFamily="34" charset="0"/>
                <a:ea typeface="Arial" pitchFamily="34" charset="-122"/>
                <a:cs typeface="Arial" pitchFamily="34" charset="-120"/>
              </a:rPr>
              <a:t>Breakdown product even more persistent</a:t>
            </a:r>
            <a:endParaRPr lang="en-US" sz="1350" dirty="0"/>
          </a:p>
          <a:p>
            <a:pPr marL="57150" indent="-57150" algn="l">
              <a:lnSpc>
                <a:spcPts val="2100"/>
              </a:lnSpc>
              <a:spcAft>
                <a:spcPts val="300"/>
              </a:spcAft>
              <a:buSzPct val="100000"/>
              <a:buChar char="•"/>
            </a:pPr>
            <a:r>
              <a:rPr lang="en-US" sz="1350" dirty="0">
                <a:solidFill>
                  <a:srgbClr val="1D1D1D"/>
                </a:solidFill>
                <a:latin typeface="Arial" pitchFamily="34" charset="0"/>
                <a:ea typeface="Arial" pitchFamily="34" charset="-122"/>
                <a:cs typeface="Arial" pitchFamily="34" charset="-120"/>
              </a:rPr>
              <a:t>Groundwater contamination years after spraying</a:t>
            </a:r>
            <a:endParaRPr lang="en-US" sz="1350" dirty="0"/>
          </a:p>
        </p:txBody>
      </p:sp>
      <p:sp>
        <p:nvSpPr>
          <p:cNvPr id="6" name="Text 4"/>
          <p:cNvSpPr/>
          <p:nvPr/>
        </p:nvSpPr>
        <p:spPr>
          <a:xfrm>
            <a:off x="4648200" y="838200"/>
            <a:ext cx="4267200" cy="1634430"/>
          </a:xfrm>
          <a:prstGeom prst="roundRect">
            <a:avLst>
              <a:gd name="adj" fmla="val 4662"/>
            </a:avLst>
          </a:prstGeom>
          <a:solidFill>
            <a:srgbClr val="FFFFFF">
              <a:alpha val="95000"/>
            </a:srgbClr>
          </a:solidFill>
          <a:ln/>
        </p:spPr>
        <p:txBody>
          <a:bodyPr wrap="square" rtlCol="0" anchor="ctr"/>
          <a:lstStyle/>
          <a:p>
            <a:pPr marL="0" indent="0">
              <a:buNone/>
            </a:pPr>
            <a:endParaRPr lang="en-US" dirty="0"/>
          </a:p>
        </p:txBody>
      </p:sp>
      <p:sp>
        <p:nvSpPr>
          <p:cNvPr id="7" name="Text 5"/>
          <p:cNvSpPr/>
          <p:nvPr/>
        </p:nvSpPr>
        <p:spPr>
          <a:xfrm>
            <a:off x="4781550" y="971550"/>
            <a:ext cx="4080510" cy="186630"/>
          </a:xfrm>
          <a:prstGeom prst="rect">
            <a:avLst/>
          </a:prstGeom>
          <a:noFill/>
          <a:ln/>
        </p:spPr>
        <p:txBody>
          <a:bodyPr wrap="square" lIns="0" tIns="0" rIns="0" bIns="0" rtlCol="0" anchor="t"/>
          <a:lstStyle/>
          <a:p>
            <a:pPr marL="0" indent="0" algn="l">
              <a:lnSpc>
                <a:spcPts val="1470"/>
              </a:lnSpc>
              <a:spcAft>
                <a:spcPts val="600"/>
              </a:spcAft>
              <a:buNone/>
            </a:pPr>
            <a:r>
              <a:rPr lang="en-US" sz="1050" b="1" dirty="0">
                <a:solidFill>
                  <a:srgbClr val="8B2942"/>
                </a:solidFill>
                <a:latin typeface="Arial" pitchFamily="34" charset="0"/>
                <a:ea typeface="Arial" pitchFamily="34" charset="-122"/>
                <a:cs typeface="Arial" pitchFamily="34" charset="-120"/>
              </a:rPr>
              <a:t>Health:</a:t>
            </a:r>
            <a:endParaRPr lang="en-US" sz="1050" dirty="0"/>
          </a:p>
        </p:txBody>
      </p:sp>
      <p:sp>
        <p:nvSpPr>
          <p:cNvPr id="8" name="Text 6"/>
          <p:cNvSpPr/>
          <p:nvPr/>
        </p:nvSpPr>
        <p:spPr>
          <a:xfrm>
            <a:off x="4781550" y="1386780"/>
            <a:ext cx="4000500" cy="952500"/>
          </a:xfrm>
          <a:prstGeom prst="rect">
            <a:avLst/>
          </a:prstGeom>
          <a:noFill/>
          <a:ln/>
        </p:spPr>
        <p:txBody>
          <a:bodyPr wrap="square" lIns="57150" tIns="0" rIns="0" bIns="0" rtlCol="0" anchor="t"/>
          <a:lstStyle/>
          <a:p>
            <a:pPr marL="57150" indent="-57150" algn="l">
              <a:lnSpc>
                <a:spcPts val="2100"/>
              </a:lnSpc>
              <a:spcAft>
                <a:spcPts val="300"/>
              </a:spcAft>
              <a:buSzPct val="100000"/>
              <a:buChar char="•"/>
            </a:pPr>
            <a:r>
              <a:rPr lang="en-US" sz="1350" dirty="0">
                <a:solidFill>
                  <a:srgbClr val="1D1D1D"/>
                </a:solidFill>
                <a:latin typeface="Arial" pitchFamily="34" charset="0"/>
                <a:ea typeface="Arial" pitchFamily="34" charset="-122"/>
                <a:cs typeface="Arial" pitchFamily="34" charset="-120"/>
              </a:rPr>
              <a:t>6,728 victims, 779 deaths (2025)</a:t>
            </a:r>
            <a:endParaRPr lang="en-US" sz="1350" dirty="0"/>
          </a:p>
          <a:p>
            <a:pPr marL="57150" indent="-57150" algn="l">
              <a:lnSpc>
                <a:spcPts val="2100"/>
              </a:lnSpc>
              <a:spcAft>
                <a:spcPts val="300"/>
              </a:spcAft>
              <a:buSzPct val="100000"/>
              <a:buChar char="•"/>
            </a:pPr>
            <a:r>
              <a:rPr lang="en-US" sz="1350" dirty="0">
                <a:solidFill>
                  <a:srgbClr val="1D1D1D"/>
                </a:solidFill>
                <a:latin typeface="Arial" pitchFamily="34" charset="0"/>
                <a:ea typeface="Arial" pitchFamily="34" charset="-122"/>
                <a:cs typeface="Arial" pitchFamily="34" charset="-120"/>
              </a:rPr>
              <a:t>Developmental and neurological conditions</a:t>
            </a:r>
            <a:endParaRPr lang="en-US" sz="1350" dirty="0"/>
          </a:p>
          <a:p>
            <a:pPr marL="57150" indent="-57150" algn="l">
              <a:lnSpc>
                <a:spcPts val="2100"/>
              </a:lnSpc>
              <a:spcAft>
                <a:spcPts val="300"/>
              </a:spcAft>
              <a:buSzPct val="100000"/>
              <a:buChar char="•"/>
            </a:pPr>
            <a:r>
              <a:rPr lang="en-US" sz="1350" dirty="0">
                <a:solidFill>
                  <a:srgbClr val="1D1D1D"/>
                </a:solidFill>
                <a:latin typeface="Arial" pitchFamily="34" charset="0"/>
                <a:ea typeface="Arial" pitchFamily="34" charset="-122"/>
                <a:cs typeface="Arial" pitchFamily="34" charset="-120"/>
              </a:rPr>
              <a:t>Transgenerational effects in lab studies</a:t>
            </a:r>
            <a:endParaRPr lang="en-US" sz="1350" dirty="0"/>
          </a:p>
        </p:txBody>
      </p:sp>
      <p:sp>
        <p:nvSpPr>
          <p:cNvPr id="9" name="Text 7"/>
          <p:cNvSpPr/>
          <p:nvPr/>
        </p:nvSpPr>
        <p:spPr>
          <a:xfrm>
            <a:off x="228600" y="2739330"/>
            <a:ext cx="8686800" cy="2137470"/>
          </a:xfrm>
          <a:prstGeom prst="roundRect">
            <a:avLst>
              <a:gd name="adj" fmla="val 3565"/>
            </a:avLst>
          </a:prstGeom>
          <a:solidFill>
            <a:srgbClr val="FFFFFF">
              <a:alpha val="95000"/>
            </a:srgbClr>
          </a:solidFill>
          <a:ln/>
        </p:spPr>
        <p:txBody>
          <a:bodyPr wrap="square" rtlCol="0" anchor="ctr"/>
          <a:lstStyle/>
          <a:p>
            <a:pPr marL="0" indent="0">
              <a:buNone/>
            </a:pPr>
            <a:endParaRPr lang="en-US" dirty="0"/>
          </a:p>
        </p:txBody>
      </p:sp>
      <p:sp>
        <p:nvSpPr>
          <p:cNvPr id="10" name="Text 8"/>
          <p:cNvSpPr/>
          <p:nvPr/>
        </p:nvSpPr>
        <p:spPr>
          <a:xfrm>
            <a:off x="361950" y="2872680"/>
            <a:ext cx="8588502" cy="186630"/>
          </a:xfrm>
          <a:prstGeom prst="rect">
            <a:avLst/>
          </a:prstGeom>
          <a:noFill/>
          <a:ln/>
        </p:spPr>
        <p:txBody>
          <a:bodyPr wrap="square" lIns="0" tIns="0" rIns="0" bIns="0" rtlCol="0" anchor="t"/>
          <a:lstStyle/>
          <a:p>
            <a:pPr marL="0" indent="0" algn="l">
              <a:lnSpc>
                <a:spcPts val="1470"/>
              </a:lnSpc>
              <a:spcAft>
                <a:spcPts val="600"/>
              </a:spcAft>
              <a:buNone/>
            </a:pPr>
            <a:r>
              <a:rPr lang="en-US" sz="1050" b="1" dirty="0">
                <a:solidFill>
                  <a:srgbClr val="1D1D1D"/>
                </a:solidFill>
                <a:latin typeface="Arial" pitchFamily="34" charset="0"/>
                <a:ea typeface="Arial" pitchFamily="34" charset="-122"/>
                <a:cs typeface="Arial" pitchFamily="34" charset="-120"/>
              </a:rPr>
              <a:t>Key Takeaway:</a:t>
            </a:r>
            <a:endParaRPr lang="en-US" sz="1050" dirty="0"/>
          </a:p>
        </p:txBody>
      </p:sp>
      <p:sp>
        <p:nvSpPr>
          <p:cNvPr id="11" name="Text 9"/>
          <p:cNvSpPr/>
          <p:nvPr/>
        </p:nvSpPr>
        <p:spPr>
          <a:xfrm>
            <a:off x="361950" y="3135511"/>
            <a:ext cx="8588502" cy="185738"/>
          </a:xfrm>
          <a:prstGeom prst="rect">
            <a:avLst/>
          </a:prstGeom>
          <a:noFill/>
          <a:ln/>
        </p:spPr>
        <p:txBody>
          <a:bodyPr wrap="square" lIns="0" tIns="0" rIns="0" bIns="0" rtlCol="0" anchor="t"/>
          <a:lstStyle/>
          <a:p>
            <a:pPr marL="0" indent="0" algn="l">
              <a:lnSpc>
                <a:spcPts val="1463"/>
              </a:lnSpc>
              <a:spcAft>
                <a:spcPts val="600"/>
              </a:spcAft>
              <a:buNone/>
            </a:pPr>
            <a:r>
              <a:rPr lang="en-US" sz="975" dirty="0">
                <a:solidFill>
                  <a:srgbClr val="1D1D1D"/>
                </a:solidFill>
                <a:latin typeface="Arial" pitchFamily="34" charset="0"/>
                <a:ea typeface="Arial" pitchFamily="34" charset="-122"/>
                <a:cs typeface="Arial" pitchFamily="34" charset="-120"/>
              </a:rPr>
              <a:t>Banning a pesticide is not the end. Persistent chemicals continue affecting communities for decades. This case highlights the need for:</a:t>
            </a:r>
            <a:endParaRPr lang="en-US" sz="975" dirty="0"/>
          </a:p>
        </p:txBody>
      </p:sp>
      <p:sp>
        <p:nvSpPr>
          <p:cNvPr id="12" name="Text 10"/>
          <p:cNvSpPr/>
          <p:nvPr/>
        </p:nvSpPr>
        <p:spPr>
          <a:xfrm>
            <a:off x="361950" y="3397448"/>
            <a:ext cx="8420100" cy="933450"/>
          </a:xfrm>
          <a:prstGeom prst="rect">
            <a:avLst/>
          </a:prstGeom>
          <a:noFill/>
          <a:ln/>
        </p:spPr>
        <p:txBody>
          <a:bodyPr wrap="square" lIns="61913" tIns="0" rIns="0" bIns="0" rtlCol="0" anchor="t"/>
          <a:lstStyle/>
          <a:p>
            <a:pPr marL="61913" indent="-61913" algn="l">
              <a:lnSpc>
                <a:spcPts val="2100"/>
              </a:lnSpc>
              <a:spcAft>
                <a:spcPts val="225"/>
              </a:spcAft>
              <a:buSzPct val="100000"/>
              <a:buChar char="•"/>
            </a:pPr>
            <a:r>
              <a:rPr lang="en-US" sz="1350" b="1" dirty="0">
                <a:solidFill>
                  <a:srgbClr val="1D1D1D"/>
                </a:solidFill>
                <a:latin typeface="Arial" pitchFamily="34" charset="0"/>
                <a:ea typeface="Arial" pitchFamily="34" charset="-122"/>
                <a:cs typeface="Arial" pitchFamily="34" charset="-120"/>
              </a:rPr>
              <a:t>Long-term environmental monitoring</a:t>
            </a:r>
            <a:r>
              <a:rPr lang="en-US" sz="1350" dirty="0">
                <a:solidFill>
                  <a:srgbClr val="1D1D1D"/>
                </a:solidFill>
                <a:latin typeface="Arial" pitchFamily="34" charset="0"/>
                <a:ea typeface="Arial" pitchFamily="34" charset="-122"/>
                <a:cs typeface="Arial" pitchFamily="34" charset="-120"/>
              </a:rPr>
              <a:t> of banned substances</a:t>
            </a:r>
            <a:endParaRPr lang="en-US" sz="1350" dirty="0"/>
          </a:p>
          <a:p>
            <a:pPr marL="61913" indent="-61913" algn="l">
              <a:lnSpc>
                <a:spcPts val="2100"/>
              </a:lnSpc>
              <a:spcAft>
                <a:spcPts val="225"/>
              </a:spcAft>
              <a:buSzPct val="100000"/>
              <a:buChar char="•"/>
            </a:pPr>
            <a:r>
              <a:rPr lang="en-US" sz="1350" b="1" dirty="0">
                <a:solidFill>
                  <a:srgbClr val="1D1D1D"/>
                </a:solidFill>
                <a:latin typeface="Arial" pitchFamily="34" charset="0"/>
                <a:ea typeface="Arial" pitchFamily="34" charset="-122"/>
                <a:cs typeface="Arial" pitchFamily="34" charset="-120"/>
              </a:rPr>
              <a:t>Transgenerational health assessment</a:t>
            </a:r>
            <a:r>
              <a:rPr lang="en-US" sz="1350" dirty="0">
                <a:solidFill>
                  <a:srgbClr val="1D1D1D"/>
                </a:solidFill>
                <a:latin typeface="Arial" pitchFamily="34" charset="0"/>
                <a:ea typeface="Arial" pitchFamily="34" charset="-122"/>
                <a:cs typeface="Arial" pitchFamily="34" charset="-120"/>
              </a:rPr>
              <a:t> in risk evaluation</a:t>
            </a:r>
            <a:endParaRPr lang="en-US" sz="1350" dirty="0"/>
          </a:p>
          <a:p>
            <a:pPr marL="61913" indent="-61913" algn="l">
              <a:lnSpc>
                <a:spcPts val="2100"/>
              </a:lnSpc>
              <a:spcAft>
                <a:spcPts val="225"/>
              </a:spcAft>
              <a:buSzPct val="100000"/>
              <a:buChar char="•"/>
            </a:pPr>
            <a:r>
              <a:rPr lang="en-US" sz="1350" b="1" dirty="0">
                <a:solidFill>
                  <a:srgbClr val="1D1D1D"/>
                </a:solidFill>
                <a:latin typeface="Arial" pitchFamily="34" charset="0"/>
                <a:ea typeface="Arial" pitchFamily="34" charset="-122"/>
                <a:cs typeface="Arial" pitchFamily="34" charset="-120"/>
              </a:rPr>
              <a:t>Continued support</a:t>
            </a:r>
            <a:r>
              <a:rPr lang="en-US" sz="1350" dirty="0">
                <a:solidFill>
                  <a:srgbClr val="1D1D1D"/>
                </a:solidFill>
                <a:latin typeface="Arial" pitchFamily="34" charset="0"/>
                <a:ea typeface="Arial" pitchFamily="34" charset="-122"/>
                <a:cs typeface="Arial" pitchFamily="34" charset="-120"/>
              </a:rPr>
              <a:t> for affected communities even decades later</a:t>
            </a:r>
            <a:endParaRPr lang="en-US" sz="135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5">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4439984"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References</a:t>
            </a:r>
            <a:endParaRPr lang="en-US" sz="2400" dirty="0"/>
          </a:p>
        </p:txBody>
      </p:sp>
      <p:sp>
        <p:nvSpPr>
          <p:cNvPr id="3" name="Text 1"/>
          <p:cNvSpPr/>
          <p:nvPr/>
        </p:nvSpPr>
        <p:spPr>
          <a:xfrm>
            <a:off x="228600" y="838200"/>
            <a:ext cx="8686800" cy="3295650"/>
          </a:xfrm>
          <a:prstGeom prst="rect">
            <a:avLst/>
          </a:prstGeom>
          <a:noFill/>
          <a:ln/>
        </p:spPr>
        <p:txBody>
          <a:bodyPr wrap="square" lIns="52388" tIns="0" rIns="0" bIns="0" rtlCol="0" anchor="t"/>
          <a:lstStyle/>
          <a:p>
            <a:pPr marL="52388" indent="-52388"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Harikumar, P.S., Jesitha, K., Megha, T., &amp; Kokkal, K. (2014). Persistence of endosulfan in selected areas of Kasaragod district, Kerala. </a:t>
            </a:r>
            <a:r>
              <a:rPr lang="en-US" sz="1350" i="1" dirty="0">
                <a:solidFill>
                  <a:srgbClr val="1D1D1D"/>
                </a:solidFill>
                <a:latin typeface="Arial" pitchFamily="34" charset="0"/>
                <a:ea typeface="Arial" pitchFamily="34" charset="-122"/>
                <a:cs typeface="Arial" pitchFamily="34" charset="-120"/>
              </a:rPr>
              <a:t>Current Science</a:t>
            </a:r>
            <a:r>
              <a:rPr lang="en-US" sz="1350" dirty="0">
                <a:solidFill>
                  <a:srgbClr val="1D1D1D"/>
                </a:solidFill>
                <a:latin typeface="Arial" pitchFamily="34" charset="0"/>
                <a:ea typeface="Arial" pitchFamily="34" charset="-122"/>
                <a:cs typeface="Arial" pitchFamily="34" charset="-120"/>
              </a:rPr>
              <a:t>, 106(10), 1421-1429.</a:t>
            </a:r>
            <a:endParaRPr lang="en-US" sz="1350" dirty="0"/>
          </a:p>
          <a:p>
            <a:pPr marL="52388" indent="-52388"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National Institute of Occupational Health (NIOH). (2002). Investigation of unusual illnesses allegedly produced by exposure to endosulfan in Padre Village of Kasaragod District. Ahmedabad, India.</a:t>
            </a:r>
            <a:endParaRPr lang="en-US" sz="1350" dirty="0"/>
          </a:p>
          <a:p>
            <a:pPr marL="52388" indent="-52388"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Embrandiri, A., Singh, R.P., Ibrahim, H.M., &amp; Khan, A.B. (2012). An epidemiological study on the health effects of endosulfan spraying on cashew plantations in Kasaragod. </a:t>
            </a:r>
            <a:r>
              <a:rPr lang="en-US" sz="1350" i="1" dirty="0">
                <a:solidFill>
                  <a:srgbClr val="1D1D1D"/>
                </a:solidFill>
                <a:latin typeface="Arial" pitchFamily="34" charset="0"/>
                <a:ea typeface="Arial" pitchFamily="34" charset="-122"/>
                <a:cs typeface="Arial" pitchFamily="34" charset="-120"/>
              </a:rPr>
              <a:t>Asian Journal of Epidemiology</a:t>
            </a:r>
            <a:r>
              <a:rPr lang="en-US" sz="1350" dirty="0">
                <a:solidFill>
                  <a:srgbClr val="1D1D1D"/>
                </a:solidFill>
                <a:latin typeface="Arial" pitchFamily="34" charset="0"/>
                <a:ea typeface="Arial" pitchFamily="34" charset="-122"/>
                <a:cs typeface="Arial" pitchFamily="34" charset="-120"/>
              </a:rPr>
              <a:t>, 5(1), 22-31.</a:t>
            </a:r>
            <a:endParaRPr lang="en-US" sz="1350" dirty="0"/>
          </a:p>
          <a:p>
            <a:pPr marL="52388" indent="-52388"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Sharma, A., Raghavan, S.C., et al. (2022). Exposure to endosulfan can cause long term effects on general biology, including the reproductive system. </a:t>
            </a:r>
            <a:r>
              <a:rPr lang="en-US" sz="1350" i="1" dirty="0">
                <a:solidFill>
                  <a:srgbClr val="1D1D1D"/>
                </a:solidFill>
                <a:latin typeface="Arial" pitchFamily="34" charset="0"/>
                <a:ea typeface="Arial" pitchFamily="34" charset="-122"/>
                <a:cs typeface="Arial" pitchFamily="34" charset="-120"/>
              </a:rPr>
              <a:t>Frontiers in Genetics</a:t>
            </a:r>
            <a:r>
              <a:rPr lang="en-US" sz="1350" dirty="0">
                <a:solidFill>
                  <a:srgbClr val="1D1D1D"/>
                </a:solidFill>
                <a:latin typeface="Arial" pitchFamily="34" charset="0"/>
                <a:ea typeface="Arial" pitchFamily="34" charset="-122"/>
                <a:cs typeface="Arial" pitchFamily="34" charset="-120"/>
              </a:rPr>
              <a:t>, 13, 1047746. [IISc Bangalore]</a:t>
            </a:r>
            <a:endParaRPr lang="en-US" sz="1350" dirty="0"/>
          </a:p>
          <a:p>
            <a:pPr marL="52388" indent="-52388"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Sony, R.K., et al. (2020). Endosulfan tragedy of Kasaragod, Kerala, India. </a:t>
            </a:r>
            <a:r>
              <a:rPr lang="en-US" sz="1350" i="1" dirty="0">
                <a:solidFill>
                  <a:srgbClr val="1D1D1D"/>
                </a:solidFill>
                <a:latin typeface="Arial" pitchFamily="34" charset="0"/>
                <a:ea typeface="Arial" pitchFamily="34" charset="-122"/>
                <a:cs typeface="Arial" pitchFamily="34" charset="-120"/>
              </a:rPr>
              <a:t>Journal of Basic and Applied Zoology</a:t>
            </a:r>
            <a:r>
              <a:rPr lang="en-US" sz="1350" dirty="0">
                <a:solidFill>
                  <a:srgbClr val="1D1D1D"/>
                </a:solidFill>
                <a:latin typeface="Arial" pitchFamily="34" charset="0"/>
                <a:ea typeface="Arial" pitchFamily="34" charset="-122"/>
                <a:cs typeface="Arial" pitchFamily="34" charset="-120"/>
              </a:rPr>
              <a:t>, 81, 24. [CC BY 4.0]</a:t>
            </a:r>
            <a:endParaRPr lang="en-US" sz="1350" dirty="0"/>
          </a:p>
        </p:txBody>
      </p:sp>
      <p:sp>
        <p:nvSpPr>
          <p:cNvPr id="4" name="Text 2"/>
          <p:cNvSpPr/>
          <p:nvPr/>
        </p:nvSpPr>
        <p:spPr>
          <a:xfrm>
            <a:off x="228600" y="4539704"/>
            <a:ext cx="8686800" cy="337096"/>
          </a:xfrm>
          <a:prstGeom prst="roundRect">
            <a:avLst>
              <a:gd name="adj" fmla="val 16954"/>
            </a:avLst>
          </a:prstGeom>
          <a:solidFill>
            <a:srgbClr val="F0F0ED"/>
          </a:solidFill>
          <a:ln/>
        </p:spPr>
        <p:txBody>
          <a:bodyPr wrap="square" rtlCol="0" anchor="ctr"/>
          <a:lstStyle/>
          <a:p>
            <a:pPr marL="0" indent="0">
              <a:buNone/>
            </a:pPr>
            <a:endParaRPr lang="en-US" dirty="0"/>
          </a:p>
        </p:txBody>
      </p:sp>
      <p:sp>
        <p:nvSpPr>
          <p:cNvPr id="5" name="Text 3"/>
          <p:cNvSpPr/>
          <p:nvPr/>
        </p:nvSpPr>
        <p:spPr>
          <a:xfrm>
            <a:off x="361950" y="4634954"/>
            <a:ext cx="8588502" cy="146596"/>
          </a:xfrm>
          <a:prstGeom prst="rect">
            <a:avLst/>
          </a:prstGeom>
          <a:noFill/>
          <a:ln/>
        </p:spPr>
        <p:txBody>
          <a:bodyPr wrap="square" lIns="0" tIns="0" rIns="0" bIns="0" rtlCol="0" anchor="t"/>
          <a:lstStyle/>
          <a:p>
            <a:pPr marL="0" indent="0" algn="l">
              <a:lnSpc>
                <a:spcPts val="1155"/>
              </a:lnSpc>
              <a:buNone/>
            </a:pPr>
            <a:r>
              <a:rPr lang="en-US" sz="825" b="1" dirty="0">
                <a:solidFill>
                  <a:srgbClr val="5A5A5A"/>
                </a:solidFill>
                <a:latin typeface="Arial" pitchFamily="34" charset="0"/>
                <a:ea typeface="Arial" pitchFamily="34" charset="-122"/>
                <a:cs typeface="Arial" pitchFamily="34" charset="-120"/>
              </a:rPr>
              <a:t>Additional:</a:t>
            </a:r>
            <a:r>
              <a:rPr lang="en-US" sz="825" dirty="0">
                <a:solidFill>
                  <a:srgbClr val="5A5A5A"/>
                </a:solidFill>
                <a:latin typeface="Arial" pitchFamily="34" charset="0"/>
                <a:ea typeface="Arial" pitchFamily="34" charset="-122"/>
                <a:cs typeface="Arial" pitchFamily="34" charset="-120"/>
              </a:rPr>
              <a:t> Kerala Health Department statistics, Stockholm Convention documentation, PubChem (chemical structure)</a:t>
            </a:r>
            <a:endParaRPr lang="en-US" sz="825"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 0"/>
          <p:cNvSpPr/>
          <p:nvPr/>
        </p:nvSpPr>
        <p:spPr>
          <a:xfrm>
            <a:off x="3401587" y="1041202"/>
            <a:ext cx="2340676" cy="457200"/>
          </a:xfrm>
          <a:prstGeom prst="rect">
            <a:avLst/>
          </a:prstGeom>
          <a:noFill/>
          <a:ln/>
        </p:spPr>
        <p:txBody>
          <a:bodyPr wrap="square" lIns="0" tIns="0" rIns="0" bIns="0" rtlCol="0" anchor="t"/>
          <a:lstStyle/>
          <a:p>
            <a:pPr marL="0" indent="0" algn="ctr">
              <a:lnSpc>
                <a:spcPts val="3600"/>
              </a:lnSpc>
              <a:spcAft>
                <a:spcPts val="1800"/>
              </a:spcAft>
              <a:buNone/>
            </a:pPr>
            <a:r>
              <a:rPr lang="en-US" sz="3600" b="1" dirty="0">
                <a:solidFill>
                  <a:srgbClr val="FFFFFF"/>
                </a:solidFill>
                <a:latin typeface="Arial" pitchFamily="34" charset="0"/>
                <a:ea typeface="Arial" pitchFamily="34" charset="-122"/>
                <a:cs typeface="Arial" pitchFamily="34" charset="-120"/>
              </a:rPr>
              <a:t>Thank You</a:t>
            </a:r>
            <a:endParaRPr lang="en-US" sz="3600" dirty="0"/>
          </a:p>
        </p:txBody>
      </p:sp>
      <p:sp>
        <p:nvSpPr>
          <p:cNvPr id="3" name="Text 1"/>
          <p:cNvSpPr/>
          <p:nvPr/>
        </p:nvSpPr>
        <p:spPr>
          <a:xfrm>
            <a:off x="3982239" y="1879402"/>
            <a:ext cx="1179522" cy="319980"/>
          </a:xfrm>
          <a:prstGeom prst="rect">
            <a:avLst/>
          </a:prstGeom>
          <a:noFill/>
          <a:ln/>
        </p:spPr>
        <p:txBody>
          <a:bodyPr wrap="square" lIns="0" tIns="0" rIns="0" bIns="0" rtlCol="0" anchor="t"/>
          <a:lstStyle/>
          <a:p>
            <a:pPr marL="0" indent="0" algn="ctr">
              <a:lnSpc>
                <a:spcPts val="2520"/>
              </a:lnSpc>
              <a:spcAft>
                <a:spcPts val="3000"/>
              </a:spcAft>
              <a:buNone/>
            </a:pPr>
            <a:r>
              <a:rPr lang="en-US" sz="1800" dirty="0">
                <a:solidFill>
                  <a:srgbClr val="FFFFFF">
                    <a:alpha val="90000"/>
                  </a:srgbClr>
                </a:solidFill>
                <a:latin typeface="Arial" pitchFamily="34" charset="0"/>
                <a:ea typeface="Arial" pitchFamily="34" charset="-122"/>
                <a:cs typeface="Arial" pitchFamily="34" charset="-120"/>
              </a:rPr>
              <a:t>Questions?</a:t>
            </a:r>
            <a:endParaRPr lang="en-US" sz="1800" dirty="0"/>
          </a:p>
        </p:txBody>
      </p:sp>
      <p:sp>
        <p:nvSpPr>
          <p:cNvPr id="4" name="Text 2"/>
          <p:cNvSpPr/>
          <p:nvPr/>
        </p:nvSpPr>
        <p:spPr>
          <a:xfrm>
            <a:off x="3257252" y="2732782"/>
            <a:ext cx="2629495" cy="1369368"/>
          </a:xfrm>
          <a:prstGeom prst="roundRect">
            <a:avLst>
              <a:gd name="adj" fmla="val 5565"/>
            </a:avLst>
          </a:prstGeom>
          <a:solidFill>
            <a:srgbClr val="FFFFFF">
              <a:alpha val="15000"/>
            </a:srgbClr>
          </a:solidFill>
          <a:ln/>
        </p:spPr>
        <p:txBody>
          <a:bodyPr wrap="square" rtlCol="0" anchor="ctr"/>
          <a:lstStyle/>
          <a:p>
            <a:pPr marL="0" indent="0">
              <a:buNone/>
            </a:pPr>
            <a:endParaRPr lang="en-US" dirty="0"/>
          </a:p>
        </p:txBody>
      </p:sp>
      <p:sp>
        <p:nvSpPr>
          <p:cNvPr id="5" name="Text 3"/>
          <p:cNvSpPr/>
          <p:nvPr/>
        </p:nvSpPr>
        <p:spPr>
          <a:xfrm>
            <a:off x="3619577" y="2923282"/>
            <a:ext cx="1904845" cy="213271"/>
          </a:xfrm>
          <a:prstGeom prst="rect">
            <a:avLst/>
          </a:prstGeom>
          <a:noFill/>
          <a:ln/>
        </p:spPr>
        <p:txBody>
          <a:bodyPr wrap="square" lIns="0" tIns="0" rIns="0" bIns="0" rtlCol="0" anchor="t"/>
          <a:lstStyle/>
          <a:p>
            <a:pPr marL="0" indent="0" algn="ctr">
              <a:lnSpc>
                <a:spcPts val="1680"/>
              </a:lnSpc>
              <a:spcAft>
                <a:spcPts val="600"/>
              </a:spcAft>
              <a:buNone/>
            </a:pPr>
            <a:r>
              <a:rPr lang="en-US" sz="1200" b="1" dirty="0">
                <a:solidFill>
                  <a:srgbClr val="FFFFFF">
                    <a:alpha val="90000"/>
                  </a:srgbClr>
                </a:solidFill>
                <a:latin typeface="Arial" pitchFamily="34" charset="0"/>
                <a:ea typeface="Arial" pitchFamily="34" charset="-122"/>
                <a:cs typeface="Arial" pitchFamily="34" charset="-120"/>
              </a:rPr>
              <a:t>Shashank Nagabhushan</a:t>
            </a:r>
            <a:endParaRPr lang="en-US" sz="1200" dirty="0"/>
          </a:p>
        </p:txBody>
      </p:sp>
      <p:sp>
        <p:nvSpPr>
          <p:cNvPr id="6" name="Text 4"/>
          <p:cNvSpPr/>
          <p:nvPr/>
        </p:nvSpPr>
        <p:spPr>
          <a:xfrm>
            <a:off x="3619577" y="3212753"/>
            <a:ext cx="1904845" cy="186630"/>
          </a:xfrm>
          <a:prstGeom prst="rect">
            <a:avLst/>
          </a:prstGeom>
          <a:noFill/>
          <a:ln/>
        </p:spPr>
        <p:txBody>
          <a:bodyPr wrap="square" lIns="0" tIns="0" rIns="0" bIns="0" rtlCol="0" anchor="t"/>
          <a:lstStyle/>
          <a:p>
            <a:pPr marL="0" indent="0" algn="ctr">
              <a:lnSpc>
                <a:spcPts val="1470"/>
              </a:lnSpc>
              <a:spcAft>
                <a:spcPts val="300"/>
              </a:spcAft>
              <a:buNone/>
            </a:pPr>
            <a:r>
              <a:rPr lang="en-US" sz="1050" dirty="0">
                <a:solidFill>
                  <a:srgbClr val="FFFFFF">
                    <a:alpha val="75000"/>
                  </a:srgbClr>
                </a:solidFill>
                <a:latin typeface="Arial" pitchFamily="34" charset="0"/>
                <a:ea typeface="Arial" pitchFamily="34" charset="-122"/>
                <a:cs typeface="Arial" pitchFamily="34" charset="-120"/>
              </a:rPr>
              <a:t>M.Sc. Environmental Chemistry</a:t>
            </a:r>
            <a:endParaRPr lang="en-US" sz="1050" dirty="0"/>
          </a:p>
        </p:txBody>
      </p:sp>
      <p:sp>
        <p:nvSpPr>
          <p:cNvPr id="7" name="Text 5"/>
          <p:cNvSpPr/>
          <p:nvPr/>
        </p:nvSpPr>
        <p:spPr>
          <a:xfrm>
            <a:off x="3619577" y="3437483"/>
            <a:ext cx="1904845" cy="186630"/>
          </a:xfrm>
          <a:prstGeom prst="rect">
            <a:avLst/>
          </a:prstGeom>
          <a:noFill/>
          <a:ln/>
        </p:spPr>
        <p:txBody>
          <a:bodyPr wrap="square" lIns="0" tIns="0" rIns="0" bIns="0" rtlCol="0" anchor="t"/>
          <a:lstStyle/>
          <a:p>
            <a:pPr marL="0" indent="0" algn="ctr">
              <a:lnSpc>
                <a:spcPts val="1470"/>
              </a:lnSpc>
              <a:spcAft>
                <a:spcPts val="900"/>
              </a:spcAft>
              <a:buNone/>
            </a:pPr>
            <a:r>
              <a:rPr lang="en-US" sz="1050" dirty="0">
                <a:solidFill>
                  <a:srgbClr val="FFFFFF">
                    <a:alpha val="75000"/>
                  </a:srgbClr>
                </a:solidFill>
                <a:latin typeface="Arial" pitchFamily="34" charset="0"/>
                <a:ea typeface="Arial" pitchFamily="34" charset="-122"/>
                <a:cs typeface="Arial" pitchFamily="34" charset="-120"/>
              </a:rPr>
              <a:t>University of Bayreuth</a:t>
            </a:r>
            <a:endParaRPr lang="en-US" sz="1050" dirty="0"/>
          </a:p>
        </p:txBody>
      </p:sp>
      <p:sp>
        <p:nvSpPr>
          <p:cNvPr id="8" name="Text 6"/>
          <p:cNvSpPr/>
          <p:nvPr/>
        </p:nvSpPr>
        <p:spPr>
          <a:xfrm>
            <a:off x="3619577" y="3738414"/>
            <a:ext cx="1904845" cy="173236"/>
          </a:xfrm>
          <a:prstGeom prst="rect">
            <a:avLst/>
          </a:prstGeom>
          <a:noFill/>
          <a:ln/>
        </p:spPr>
        <p:txBody>
          <a:bodyPr wrap="square" lIns="0" tIns="0" rIns="0" bIns="0" rtlCol="0" anchor="t"/>
          <a:lstStyle/>
          <a:p>
            <a:pPr marL="0" indent="0" algn="ctr">
              <a:lnSpc>
                <a:spcPts val="1365"/>
              </a:lnSpc>
              <a:buNone/>
            </a:pPr>
            <a:r>
              <a:rPr lang="en-US" sz="975" dirty="0">
                <a:solidFill>
                  <a:srgbClr val="FFFFFF">
                    <a:alpha val="80000"/>
                  </a:srgbClr>
                </a:solidFill>
                <a:latin typeface="Arial" pitchFamily="34" charset="0"/>
                <a:ea typeface="Arial" pitchFamily="34" charset="-122"/>
                <a:cs typeface="Arial" pitchFamily="34" charset="-120"/>
              </a:rPr>
              <a:t>bt730882@uni-bayreuth.de</a:t>
            </a:r>
            <a:endParaRPr lang="en-US" sz="975" dirty="0"/>
          </a:p>
        </p:txBody>
      </p:sp>
      <p:sp>
        <p:nvSpPr>
          <p:cNvPr id="9" name="Text 7"/>
          <p:cNvSpPr/>
          <p:nvPr/>
        </p:nvSpPr>
        <p:spPr>
          <a:xfrm>
            <a:off x="204662" y="4768304"/>
            <a:ext cx="2441627" cy="146596"/>
          </a:xfrm>
          <a:prstGeom prst="rect">
            <a:avLst/>
          </a:prstGeom>
          <a:noFill/>
          <a:ln/>
        </p:spPr>
        <p:txBody>
          <a:bodyPr wrap="square" lIns="0" tIns="0" rIns="0" bIns="0" rtlCol="0" anchor="t"/>
          <a:lstStyle/>
          <a:p>
            <a:pPr marL="0" indent="0" algn="ctr">
              <a:lnSpc>
                <a:spcPts val="1155"/>
              </a:lnSpc>
              <a:buNone/>
            </a:pPr>
            <a:r>
              <a:rPr lang="en-US" sz="825" dirty="0">
                <a:solidFill>
                  <a:srgbClr val="FFFFFF">
                    <a:alpha val="50000"/>
                  </a:srgbClr>
                </a:solidFill>
                <a:latin typeface="Arial" pitchFamily="34" charset="0"/>
                <a:ea typeface="Arial" pitchFamily="34" charset="-122"/>
                <a:cs typeface="Arial" pitchFamily="34" charset="-120"/>
              </a:rPr>
              <a:t>Global Environmental Challenges Symposium 2026</a:t>
            </a:r>
            <a:endParaRPr lang="en-US" sz="825"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4439984"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What is Endosulfan?</a:t>
            </a:r>
            <a:endParaRPr lang="en-US" sz="2400" dirty="0"/>
          </a:p>
        </p:txBody>
      </p:sp>
      <p:sp>
        <p:nvSpPr>
          <p:cNvPr id="3" name="Text 1"/>
          <p:cNvSpPr/>
          <p:nvPr/>
        </p:nvSpPr>
        <p:spPr>
          <a:xfrm>
            <a:off x="228600" y="1219200"/>
            <a:ext cx="4602361" cy="3086100"/>
          </a:xfrm>
          <a:prstGeom prst="rect">
            <a:avLst/>
          </a:prstGeom>
          <a:noFill/>
          <a:ln/>
        </p:spPr>
        <p:txBody>
          <a:bodyPr wrap="square" lIns="80963" tIns="0" rIns="0" bIns="0" rtlCol="0" anchor="t"/>
          <a:lstStyle/>
          <a:p>
            <a:pPr marL="80963" indent="-80963" algn="l">
              <a:lnSpc>
                <a:spcPts val="2100"/>
              </a:lnSpc>
              <a:spcAft>
                <a:spcPts val="1050"/>
              </a:spcAft>
              <a:buSzPct val="100000"/>
              <a:buChar char="•"/>
            </a:pPr>
            <a:r>
              <a:rPr lang="en-US" sz="1350" b="1" dirty="0">
                <a:solidFill>
                  <a:srgbClr val="1D1D1D"/>
                </a:solidFill>
                <a:latin typeface="Arial" pitchFamily="34" charset="0"/>
                <a:ea typeface="Arial" pitchFamily="34" charset="-122"/>
                <a:cs typeface="Arial" pitchFamily="34" charset="-120"/>
              </a:rPr>
              <a:t>Organochlorine insecticide</a:t>
            </a:r>
            <a:r>
              <a:rPr lang="en-US" sz="1350" dirty="0">
                <a:solidFill>
                  <a:srgbClr val="1D1D1D"/>
                </a:solidFill>
                <a:latin typeface="Arial" pitchFamily="34" charset="0"/>
                <a:ea typeface="Arial" pitchFamily="34" charset="-122"/>
                <a:cs typeface="Arial" pitchFamily="34" charset="-120"/>
              </a:rPr>
              <a:t> used worldwide on crops like cotton, cashew, tea, and vegetables</a:t>
            </a:r>
            <a:endParaRPr lang="en-US" sz="1350" dirty="0"/>
          </a:p>
          <a:p>
            <a:pPr marL="80963" indent="-80963" algn="l">
              <a:lnSpc>
                <a:spcPts val="2100"/>
              </a:lnSpc>
              <a:spcAft>
                <a:spcPts val="1050"/>
              </a:spcAft>
              <a:buSzPct val="100000"/>
              <a:buChar char="•"/>
            </a:pPr>
            <a:r>
              <a:rPr lang="en-US" sz="1350" dirty="0">
                <a:solidFill>
                  <a:srgbClr val="1D1D1D"/>
                </a:solidFill>
                <a:latin typeface="Arial" pitchFamily="34" charset="0"/>
                <a:ea typeface="Arial" pitchFamily="34" charset="-122"/>
                <a:cs typeface="Arial" pitchFamily="34" charset="-120"/>
              </a:rPr>
              <a:t>Highly effective against pests but </a:t>
            </a:r>
            <a:r>
              <a:rPr lang="en-US" sz="1350" b="1" dirty="0">
                <a:solidFill>
                  <a:srgbClr val="1D1D1D"/>
                </a:solidFill>
                <a:latin typeface="Arial" pitchFamily="34" charset="0"/>
                <a:ea typeface="Arial" pitchFamily="34" charset="-122"/>
                <a:cs typeface="Arial" pitchFamily="34" charset="-120"/>
              </a:rPr>
              <a:t>very persistent</a:t>
            </a:r>
            <a:r>
              <a:rPr lang="en-US" sz="1350" dirty="0">
                <a:solidFill>
                  <a:srgbClr val="1D1D1D"/>
                </a:solidFill>
                <a:latin typeface="Arial" pitchFamily="34" charset="0"/>
                <a:ea typeface="Arial" pitchFamily="34" charset="-122"/>
                <a:cs typeface="Arial" pitchFamily="34" charset="-120"/>
              </a:rPr>
              <a:t> in the environment</a:t>
            </a:r>
            <a:endParaRPr lang="en-US" sz="1350" dirty="0"/>
          </a:p>
          <a:p>
            <a:pPr marL="80963" indent="-80963" algn="l">
              <a:lnSpc>
                <a:spcPts val="2100"/>
              </a:lnSpc>
              <a:spcAft>
                <a:spcPts val="1050"/>
              </a:spcAft>
              <a:buSzPct val="100000"/>
              <a:buChar char="•"/>
            </a:pPr>
            <a:r>
              <a:rPr lang="en-US" sz="1350" dirty="0">
                <a:solidFill>
                  <a:srgbClr val="1D1D1D"/>
                </a:solidFill>
                <a:latin typeface="Arial" pitchFamily="34" charset="0"/>
                <a:ea typeface="Arial" pitchFamily="34" charset="-122"/>
                <a:cs typeface="Arial" pitchFamily="34" charset="-120"/>
              </a:rPr>
              <a:t>Classified as a </a:t>
            </a:r>
            <a:r>
              <a:rPr lang="en-US" sz="1350" b="1" dirty="0">
                <a:solidFill>
                  <a:srgbClr val="1D1D1D"/>
                </a:solidFill>
                <a:latin typeface="Arial" pitchFamily="34" charset="0"/>
                <a:ea typeface="Arial" pitchFamily="34" charset="-122"/>
                <a:cs typeface="Arial" pitchFamily="34" charset="-120"/>
              </a:rPr>
              <a:t>Persistent Organic Pollutant (POP)</a:t>
            </a:r>
            <a:r>
              <a:rPr lang="en-US" sz="1350" dirty="0">
                <a:solidFill>
                  <a:srgbClr val="1D1D1D"/>
                </a:solidFill>
                <a:latin typeface="Arial" pitchFamily="34" charset="0"/>
                <a:ea typeface="Arial" pitchFamily="34" charset="-122"/>
                <a:cs typeface="Arial" pitchFamily="34" charset="-120"/>
              </a:rPr>
              <a:t> under the Stockholm Convention (2011)</a:t>
            </a:r>
            <a:endParaRPr lang="en-US" sz="1350" dirty="0"/>
          </a:p>
          <a:p>
            <a:pPr marL="80963" indent="-80963" algn="l">
              <a:lnSpc>
                <a:spcPts val="2100"/>
              </a:lnSpc>
              <a:spcAft>
                <a:spcPts val="1050"/>
              </a:spcAft>
              <a:buSzPct val="100000"/>
              <a:buChar char="•"/>
            </a:pPr>
            <a:r>
              <a:rPr lang="en-US" sz="1350" dirty="0">
                <a:solidFill>
                  <a:srgbClr val="1D1D1D"/>
                </a:solidFill>
                <a:latin typeface="Arial" pitchFamily="34" charset="0"/>
                <a:ea typeface="Arial" pitchFamily="34" charset="-122"/>
                <a:cs typeface="Arial" pitchFamily="34" charset="-120"/>
              </a:rPr>
              <a:t>Known to cause </a:t>
            </a:r>
            <a:r>
              <a:rPr lang="en-US" sz="1350" b="1" dirty="0">
                <a:solidFill>
                  <a:srgbClr val="1D1D1D"/>
                </a:solidFill>
                <a:latin typeface="Arial" pitchFamily="34" charset="0"/>
                <a:ea typeface="Arial" pitchFamily="34" charset="-122"/>
                <a:cs typeface="Arial" pitchFamily="34" charset="-120"/>
              </a:rPr>
              <a:t>neurological, reproductive, and developmental</a:t>
            </a:r>
            <a:r>
              <a:rPr lang="en-US" sz="1350" dirty="0">
                <a:solidFill>
                  <a:srgbClr val="1D1D1D"/>
                </a:solidFill>
                <a:latin typeface="Arial" pitchFamily="34" charset="0"/>
                <a:ea typeface="Arial" pitchFamily="34" charset="-122"/>
                <a:cs typeface="Arial" pitchFamily="34" charset="-120"/>
              </a:rPr>
              <a:t> problems</a:t>
            </a:r>
            <a:endParaRPr lang="en-US" sz="1350" dirty="0"/>
          </a:p>
          <a:p>
            <a:pPr marL="80963" indent="-80963" algn="l">
              <a:lnSpc>
                <a:spcPts val="2100"/>
              </a:lnSpc>
              <a:spcAft>
                <a:spcPts val="1050"/>
              </a:spcAft>
              <a:buSzPct val="100000"/>
              <a:buChar char="•"/>
            </a:pPr>
            <a:r>
              <a:rPr lang="en-US" sz="1350" b="1" dirty="0">
                <a:solidFill>
                  <a:srgbClr val="1D1D1D"/>
                </a:solidFill>
                <a:latin typeface="Arial" pitchFamily="34" charset="0"/>
                <a:ea typeface="Arial" pitchFamily="34" charset="-122"/>
                <a:cs typeface="Arial" pitchFamily="34" charset="-120"/>
              </a:rPr>
              <a:t>Banned in over 80 countries</a:t>
            </a:r>
            <a:r>
              <a:rPr lang="en-US" sz="1350" dirty="0">
                <a:solidFill>
                  <a:srgbClr val="1D1D1D"/>
                </a:solidFill>
                <a:latin typeface="Arial" pitchFamily="34" charset="0"/>
                <a:ea typeface="Arial" pitchFamily="34" charset="-122"/>
                <a:cs typeface="Arial" pitchFamily="34" charset="-120"/>
              </a:rPr>
              <a:t> including India (2011)</a:t>
            </a:r>
            <a:endParaRPr lang="en-US" sz="1350" dirty="0"/>
          </a:p>
        </p:txBody>
      </p:sp>
      <p:sp>
        <p:nvSpPr>
          <p:cNvPr id="4" name="Text 2"/>
          <p:cNvSpPr/>
          <p:nvPr/>
        </p:nvSpPr>
        <p:spPr>
          <a:xfrm>
            <a:off x="5135761" y="1207889"/>
            <a:ext cx="3779639" cy="3108722"/>
          </a:xfrm>
          <a:prstGeom prst="roundRect">
            <a:avLst>
              <a:gd name="adj" fmla="val 2451"/>
            </a:avLst>
          </a:prstGeom>
          <a:solidFill>
            <a:srgbClr val="F0F0ED"/>
          </a:solidFill>
          <a:ln/>
        </p:spPr>
        <p:txBody>
          <a:bodyPr wrap="square" rtlCol="0" anchor="ctr"/>
          <a:lstStyle/>
          <a:p>
            <a:pPr marL="0" indent="0">
              <a:buNone/>
            </a:pPr>
            <a:endParaRPr lang="en-US" dirty="0"/>
          </a:p>
        </p:txBody>
      </p:sp>
      <p:sp>
        <p:nvSpPr>
          <p:cNvPr id="5" name="Text 3"/>
          <p:cNvSpPr/>
          <p:nvPr/>
        </p:nvSpPr>
        <p:spPr>
          <a:xfrm>
            <a:off x="6488497" y="1398389"/>
            <a:ext cx="1074018" cy="173236"/>
          </a:xfrm>
          <a:prstGeom prst="rect">
            <a:avLst/>
          </a:prstGeom>
          <a:noFill/>
          <a:ln/>
        </p:spPr>
        <p:txBody>
          <a:bodyPr wrap="square" lIns="0" tIns="0" rIns="0" bIns="0" rtlCol="0" anchor="t"/>
          <a:lstStyle/>
          <a:p>
            <a:pPr marL="0" indent="0" algn="ctr">
              <a:lnSpc>
                <a:spcPts val="1365"/>
              </a:lnSpc>
              <a:spcAft>
                <a:spcPts val="900"/>
              </a:spcAft>
              <a:buNone/>
            </a:pPr>
            <a:r>
              <a:rPr lang="en-US" sz="975" dirty="0">
                <a:solidFill>
                  <a:srgbClr val="5A5A5A"/>
                </a:solidFill>
                <a:latin typeface="Arial" pitchFamily="34" charset="0"/>
                <a:ea typeface="Arial" pitchFamily="34" charset="-122"/>
                <a:cs typeface="Arial" pitchFamily="34" charset="-120"/>
              </a:rPr>
              <a:t>Chemical Structure</a:t>
            </a:r>
            <a:endParaRPr lang="en-US" sz="975" dirty="0"/>
          </a:p>
        </p:txBody>
      </p:sp>
      <p:sp>
        <p:nvSpPr>
          <p:cNvPr id="6" name="Text 4"/>
          <p:cNvSpPr/>
          <p:nvPr/>
        </p:nvSpPr>
        <p:spPr>
          <a:xfrm>
            <a:off x="6073080" y="1838325"/>
            <a:ext cx="1905000" cy="1524000"/>
          </a:xfrm>
          <a:prstGeom prst="roundRect">
            <a:avLst>
              <a:gd name="adj" fmla="val 3750"/>
            </a:avLst>
          </a:prstGeom>
          <a:solidFill>
            <a:srgbClr val="FFFFFF"/>
          </a:solidFill>
          <a:ln/>
        </p:spPr>
        <p:txBody>
          <a:bodyPr wrap="square" rtlCol="0" anchor="ctr"/>
          <a:lstStyle/>
          <a:p>
            <a:pPr marL="0" indent="0">
              <a:buNone/>
            </a:pPr>
            <a:endParaRPr lang="en-US" dirty="0"/>
          </a:p>
        </p:txBody>
      </p:sp>
      <p:sp>
        <p:nvSpPr>
          <p:cNvPr id="8" name="Text 6"/>
          <p:cNvSpPr/>
          <p:nvPr/>
        </p:nvSpPr>
        <p:spPr>
          <a:xfrm>
            <a:off x="6692673" y="3629025"/>
            <a:ext cx="665815" cy="159990"/>
          </a:xfrm>
          <a:prstGeom prst="rect">
            <a:avLst/>
          </a:prstGeom>
          <a:noFill/>
          <a:ln/>
        </p:spPr>
        <p:txBody>
          <a:bodyPr wrap="square" lIns="0" tIns="0" rIns="0" bIns="0" rtlCol="0" anchor="t"/>
          <a:lstStyle/>
          <a:p>
            <a:pPr marL="0" indent="0" algn="ctr">
              <a:lnSpc>
                <a:spcPts val="1260"/>
              </a:lnSpc>
              <a:spcBef>
                <a:spcPts val="900"/>
              </a:spcBef>
              <a:buNone/>
            </a:pPr>
            <a:r>
              <a:rPr lang="en-US" sz="900" b="1" dirty="0">
                <a:solidFill>
                  <a:srgbClr val="1D1D1D"/>
                </a:solidFill>
                <a:latin typeface="Arial" pitchFamily="34" charset="0"/>
                <a:ea typeface="Arial" pitchFamily="34" charset="-122"/>
                <a:cs typeface="Arial" pitchFamily="34" charset="-120"/>
              </a:rPr>
              <a:t>C₉H₆Cl₆O₃S</a:t>
            </a:r>
            <a:endParaRPr lang="en-US" sz="900" dirty="0"/>
          </a:p>
        </p:txBody>
      </p:sp>
      <p:sp>
        <p:nvSpPr>
          <p:cNvPr id="9" name="Text 7"/>
          <p:cNvSpPr/>
          <p:nvPr/>
        </p:nvSpPr>
        <p:spPr>
          <a:xfrm>
            <a:off x="6304812" y="3979515"/>
            <a:ext cx="1441537" cy="146596"/>
          </a:xfrm>
          <a:prstGeom prst="rect">
            <a:avLst/>
          </a:prstGeom>
          <a:noFill/>
          <a:ln/>
        </p:spPr>
        <p:txBody>
          <a:bodyPr wrap="square" lIns="0" tIns="0" rIns="0" bIns="0" rtlCol="0" anchor="t"/>
          <a:lstStyle/>
          <a:p>
            <a:pPr marL="0" indent="0" algn="ctr">
              <a:lnSpc>
                <a:spcPts val="1155"/>
              </a:lnSpc>
              <a:spcBef>
                <a:spcPts val="300"/>
              </a:spcBef>
              <a:buNone/>
            </a:pPr>
            <a:r>
              <a:rPr lang="en-US" sz="825" dirty="0">
                <a:solidFill>
                  <a:srgbClr val="5A5A5A"/>
                </a:solidFill>
                <a:latin typeface="Arial" pitchFamily="34" charset="0"/>
                <a:ea typeface="Arial" pitchFamily="34" charset="-122"/>
                <a:cs typeface="Arial" pitchFamily="34" charset="-120"/>
              </a:rPr>
              <a:t>Molecular Weight: 406.9 g/mol</a:t>
            </a:r>
            <a:endParaRPr lang="en-US" sz="825" dirty="0"/>
          </a:p>
        </p:txBody>
      </p:sp>
      <p:sp>
        <p:nvSpPr>
          <p:cNvPr id="10" name="Text 8"/>
          <p:cNvSpPr/>
          <p:nvPr/>
        </p:nvSpPr>
        <p:spPr>
          <a:xfrm>
            <a:off x="228600" y="4781550"/>
            <a:ext cx="1819986" cy="133350"/>
          </a:xfrm>
          <a:prstGeom prst="rect">
            <a:avLst/>
          </a:prstGeom>
          <a:noFill/>
          <a:ln/>
        </p:spPr>
        <p:txBody>
          <a:bodyPr wrap="square" lIns="0" tIns="0" rIns="0" bIns="0" rtlCol="0" anchor="t"/>
          <a:lstStyle/>
          <a:p>
            <a:pPr marL="0" indent="0" algn="l">
              <a:lnSpc>
                <a:spcPts val="1050"/>
              </a:lnSpc>
              <a:buNone/>
            </a:pPr>
            <a:r>
              <a:rPr lang="en-US" sz="750" dirty="0">
                <a:solidFill>
                  <a:srgbClr val="5A5A5A"/>
                </a:solidFill>
                <a:latin typeface="Arial" pitchFamily="34" charset="0"/>
                <a:ea typeface="Arial" pitchFamily="34" charset="-122"/>
                <a:cs typeface="Arial" pitchFamily="34" charset="-120"/>
              </a:rPr>
              <a:t>Source: PubChem, Stockholm Convention</a:t>
            </a:r>
            <a:endParaRPr lang="en-US" sz="750" dirty="0"/>
          </a:p>
        </p:txBody>
      </p:sp>
      <p:pic>
        <p:nvPicPr>
          <p:cNvPr id="12" name="Picture 11">
            <a:extLst>
              <a:ext uri="{FF2B5EF4-FFF2-40B4-BE49-F238E27FC236}">
                <a16:creationId xmlns:a16="http://schemas.microsoft.com/office/drawing/2014/main" id="{B9AC67AF-1A2B-F372-60AC-4EC5D67FC909}"/>
              </a:ext>
            </a:extLst>
          </p:cNvPr>
          <p:cNvPicPr>
            <a:picLocks noChangeAspect="1"/>
          </p:cNvPicPr>
          <p:nvPr/>
        </p:nvPicPr>
        <p:blipFill>
          <a:blip r:embed="rId3"/>
          <a:stretch>
            <a:fillRect/>
          </a:stretch>
        </p:blipFill>
        <p:spPr>
          <a:xfrm>
            <a:off x="6250362" y="1838325"/>
            <a:ext cx="1550288" cy="155028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4585716"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Study Area: Kasaragod District</a:t>
            </a:r>
            <a:endParaRPr lang="en-US" sz="2400" dirty="0"/>
          </a:p>
        </p:txBody>
      </p:sp>
      <p:sp>
        <p:nvSpPr>
          <p:cNvPr id="3" name="Text 1"/>
          <p:cNvSpPr/>
          <p:nvPr/>
        </p:nvSpPr>
        <p:spPr>
          <a:xfrm>
            <a:off x="228600" y="1063972"/>
            <a:ext cx="4269203" cy="243780"/>
          </a:xfrm>
          <a:prstGeom prst="rect">
            <a:avLst/>
          </a:prstGeom>
          <a:noFill/>
          <a:ln/>
        </p:spPr>
        <p:txBody>
          <a:bodyPr wrap="square" lIns="0" tIns="0" rIns="0" bIns="0" rtlCol="0" anchor="t"/>
          <a:lstStyle/>
          <a:p>
            <a:pPr marL="0" indent="0" algn="l">
              <a:lnSpc>
                <a:spcPts val="1920"/>
              </a:lnSpc>
              <a:spcAft>
                <a:spcPts val="1200"/>
              </a:spcAft>
              <a:buNone/>
            </a:pPr>
            <a:r>
              <a:rPr lang="en-US" sz="1200" b="1" dirty="0">
                <a:solidFill>
                  <a:srgbClr val="1D1D1D"/>
                </a:solidFill>
                <a:latin typeface="Arial" pitchFamily="34" charset="0"/>
                <a:ea typeface="Arial" pitchFamily="34" charset="-122"/>
                <a:cs typeface="Arial" pitchFamily="34" charset="-120"/>
              </a:rPr>
              <a:t>Location:</a:t>
            </a:r>
            <a:r>
              <a:rPr lang="en-US" sz="1200" dirty="0">
                <a:solidFill>
                  <a:srgbClr val="1D1D1D"/>
                </a:solidFill>
                <a:latin typeface="Arial" pitchFamily="34" charset="0"/>
                <a:ea typeface="Arial" pitchFamily="34" charset="-122"/>
                <a:cs typeface="Arial" pitchFamily="34" charset="-120"/>
              </a:rPr>
              <a:t> Northernmost district of Kerala, southern India</a:t>
            </a:r>
            <a:endParaRPr lang="en-US" sz="1200" dirty="0"/>
          </a:p>
        </p:txBody>
      </p:sp>
      <p:sp>
        <p:nvSpPr>
          <p:cNvPr id="4" name="Text 2"/>
          <p:cNvSpPr/>
          <p:nvPr/>
        </p:nvSpPr>
        <p:spPr>
          <a:xfrm>
            <a:off x="228600" y="1612553"/>
            <a:ext cx="4269203" cy="200025"/>
          </a:xfrm>
          <a:prstGeom prst="rect">
            <a:avLst/>
          </a:prstGeom>
          <a:noFill/>
          <a:ln/>
        </p:spPr>
        <p:txBody>
          <a:bodyPr wrap="square" lIns="0" tIns="0" rIns="0" bIns="0" rtlCol="0" anchor="t"/>
          <a:lstStyle/>
          <a:p>
            <a:pPr marL="0" indent="0" algn="l">
              <a:lnSpc>
                <a:spcPts val="1575"/>
              </a:lnSpc>
              <a:spcAft>
                <a:spcPts val="750"/>
              </a:spcAft>
              <a:buNone/>
            </a:pPr>
            <a:r>
              <a:rPr lang="en-US" sz="1125" b="1" dirty="0">
                <a:solidFill>
                  <a:srgbClr val="1A6B5C"/>
                </a:solidFill>
                <a:latin typeface="Arial" pitchFamily="34" charset="0"/>
                <a:ea typeface="Arial" pitchFamily="34" charset="-122"/>
                <a:cs typeface="Arial" pitchFamily="34" charset="-120"/>
              </a:rPr>
              <a:t>Key Facts:</a:t>
            </a:r>
            <a:endParaRPr lang="en-US" sz="1125" dirty="0"/>
          </a:p>
        </p:txBody>
      </p:sp>
      <p:sp>
        <p:nvSpPr>
          <p:cNvPr id="5" name="Text 3"/>
          <p:cNvSpPr/>
          <p:nvPr/>
        </p:nvSpPr>
        <p:spPr>
          <a:xfrm>
            <a:off x="228600" y="2060228"/>
            <a:ext cx="4185493" cy="2400300"/>
          </a:xfrm>
          <a:prstGeom prst="rect">
            <a:avLst/>
          </a:prstGeom>
          <a:noFill/>
          <a:ln/>
        </p:spPr>
        <p:txBody>
          <a:bodyPr wrap="square" lIns="71438" tIns="0" rIns="0" bIns="0" rtlCol="0" anchor="t"/>
          <a:lstStyle/>
          <a:p>
            <a:pPr marL="71438" indent="-71438" algn="l">
              <a:lnSpc>
                <a:spcPts val="2100"/>
              </a:lnSpc>
              <a:spcAft>
                <a:spcPts val="750"/>
              </a:spcAft>
              <a:buSzPct val="100000"/>
              <a:buChar char="•"/>
            </a:pPr>
            <a:r>
              <a:rPr lang="en-US" sz="1350" b="1" dirty="0">
                <a:solidFill>
                  <a:srgbClr val="1D1D1D"/>
                </a:solidFill>
                <a:latin typeface="Arial" pitchFamily="34" charset="0"/>
                <a:ea typeface="Arial" pitchFamily="34" charset="-122"/>
                <a:cs typeface="Arial" pitchFamily="34" charset="-120"/>
              </a:rPr>
              <a:t>11 panchayats</a:t>
            </a:r>
            <a:r>
              <a:rPr lang="en-US" sz="1350" dirty="0">
                <a:solidFill>
                  <a:srgbClr val="1D1D1D"/>
                </a:solidFill>
                <a:latin typeface="Arial" pitchFamily="34" charset="0"/>
                <a:ea typeface="Arial" pitchFamily="34" charset="-122"/>
                <a:cs typeface="Arial" pitchFamily="34" charset="-120"/>
              </a:rPr>
              <a:t> officially recognized as affected areas</a:t>
            </a:r>
            <a:endParaRPr lang="en-US" sz="1350" dirty="0"/>
          </a:p>
          <a:p>
            <a:pPr marL="71438" indent="-71438" algn="l">
              <a:lnSpc>
                <a:spcPts val="2100"/>
              </a:lnSpc>
              <a:spcAft>
                <a:spcPts val="750"/>
              </a:spcAft>
              <a:buSzPct val="100000"/>
              <a:buChar char="•"/>
            </a:pPr>
            <a:r>
              <a:rPr lang="en-US" sz="1350" b="1" dirty="0">
                <a:solidFill>
                  <a:srgbClr val="1D1D1D"/>
                </a:solidFill>
                <a:latin typeface="Arial" pitchFamily="34" charset="0"/>
                <a:ea typeface="Arial" pitchFamily="34" charset="-122"/>
                <a:cs typeface="Arial" pitchFamily="34" charset="-120"/>
              </a:rPr>
              <a:t>4,500+ hectares</a:t>
            </a:r>
            <a:r>
              <a:rPr lang="en-US" sz="1350" dirty="0">
                <a:solidFill>
                  <a:srgbClr val="1D1D1D"/>
                </a:solidFill>
                <a:latin typeface="Arial" pitchFamily="34" charset="0"/>
                <a:ea typeface="Arial" pitchFamily="34" charset="-122"/>
                <a:cs typeface="Arial" pitchFamily="34" charset="-120"/>
              </a:rPr>
              <a:t> of cashew plantations sprayed</a:t>
            </a:r>
            <a:endParaRPr lang="en-US" sz="1350" dirty="0"/>
          </a:p>
          <a:p>
            <a:pPr marL="71438" indent="-71438"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Plantations were on </a:t>
            </a:r>
            <a:r>
              <a:rPr lang="en-US" sz="1350" b="1" dirty="0">
                <a:solidFill>
                  <a:srgbClr val="1D1D1D"/>
                </a:solidFill>
                <a:latin typeface="Arial" pitchFamily="34" charset="0"/>
                <a:ea typeface="Arial" pitchFamily="34" charset="-122"/>
                <a:cs typeface="Arial" pitchFamily="34" charset="-120"/>
              </a:rPr>
              <a:t>hilltops</a:t>
            </a:r>
            <a:endParaRPr lang="en-US" sz="1350" dirty="0"/>
          </a:p>
          <a:p>
            <a:pPr marL="71438" indent="-71438"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Rain washed contamination into </a:t>
            </a:r>
            <a:r>
              <a:rPr lang="en-US" sz="1350" b="1" dirty="0">
                <a:solidFill>
                  <a:srgbClr val="1D1D1D"/>
                </a:solidFill>
                <a:latin typeface="Arial" pitchFamily="34" charset="0"/>
                <a:ea typeface="Arial" pitchFamily="34" charset="-122"/>
                <a:cs typeface="Arial" pitchFamily="34" charset="-120"/>
              </a:rPr>
              <a:t>valleys where people lived</a:t>
            </a:r>
            <a:endParaRPr lang="en-US" sz="1350" dirty="0"/>
          </a:p>
          <a:p>
            <a:pPr marL="71438" indent="-71438" algn="l">
              <a:lnSpc>
                <a:spcPts val="2100"/>
              </a:lnSpc>
              <a:spcAft>
                <a:spcPts val="750"/>
              </a:spcAft>
              <a:buSzPct val="100000"/>
              <a:buChar char="•"/>
            </a:pPr>
            <a:r>
              <a:rPr lang="en-US" sz="1350" b="1" dirty="0">
                <a:solidFill>
                  <a:srgbClr val="1D1D1D"/>
                </a:solidFill>
                <a:latin typeface="Arial" pitchFamily="34" charset="0"/>
                <a:ea typeface="Arial" pitchFamily="34" charset="-122"/>
                <a:cs typeface="Arial" pitchFamily="34" charset="-120"/>
              </a:rPr>
              <a:t>6,728 registered victims</a:t>
            </a:r>
            <a:r>
              <a:rPr lang="en-US" sz="1350" dirty="0">
                <a:solidFill>
                  <a:srgbClr val="1D1D1D"/>
                </a:solidFill>
                <a:latin typeface="Arial" pitchFamily="34" charset="0"/>
                <a:ea typeface="Arial" pitchFamily="34" charset="-122"/>
                <a:cs typeface="Arial" pitchFamily="34" charset="-120"/>
              </a:rPr>
              <a:t> as of 2025</a:t>
            </a:r>
            <a:endParaRPr lang="en-US" sz="1350" dirty="0"/>
          </a:p>
        </p:txBody>
      </p:sp>
      <p:sp>
        <p:nvSpPr>
          <p:cNvPr id="6" name="Text 4"/>
          <p:cNvSpPr/>
          <p:nvPr/>
        </p:nvSpPr>
        <p:spPr>
          <a:xfrm>
            <a:off x="4718893" y="1005929"/>
            <a:ext cx="4196507" cy="3512641"/>
          </a:xfrm>
          <a:prstGeom prst="roundRect">
            <a:avLst>
              <a:gd name="adj" fmla="val 2169"/>
            </a:avLst>
          </a:prstGeom>
          <a:solidFill>
            <a:srgbClr val="F0F0ED"/>
          </a:solidFill>
          <a:ln/>
        </p:spPr>
        <p:txBody>
          <a:bodyPr wrap="square" rtlCol="0" anchor="ctr"/>
          <a:lstStyle/>
          <a:p>
            <a:pPr marL="0" indent="0">
              <a:buNone/>
            </a:pPr>
            <a:endParaRPr lang="en-US" dirty="0"/>
          </a:p>
        </p:txBody>
      </p:sp>
      <p:sp>
        <p:nvSpPr>
          <p:cNvPr id="7" name="Text 5"/>
          <p:cNvSpPr/>
          <p:nvPr/>
        </p:nvSpPr>
        <p:spPr>
          <a:xfrm>
            <a:off x="4871293" y="1158329"/>
            <a:ext cx="3891707" cy="2667000"/>
          </a:xfrm>
          <a:prstGeom prst="roundRect">
            <a:avLst>
              <a:gd name="adj" fmla="val 2143"/>
            </a:avLst>
          </a:prstGeom>
          <a:solidFill>
            <a:srgbClr val="FFFFFF"/>
          </a:solidFill>
          <a:ln/>
        </p:spPr>
        <p:txBody>
          <a:bodyPr wrap="square" rtlCol="0" anchor="ctr"/>
          <a:lstStyle/>
          <a:p>
            <a:pPr marL="0" indent="0">
              <a:buNone/>
            </a:pPr>
            <a:endParaRPr lang="en-US" dirty="0"/>
          </a:p>
        </p:txBody>
      </p:sp>
      <p:sp>
        <p:nvSpPr>
          <p:cNvPr id="9" name="Text 7"/>
          <p:cNvSpPr/>
          <p:nvPr/>
        </p:nvSpPr>
        <p:spPr>
          <a:xfrm>
            <a:off x="4832376" y="4072979"/>
            <a:ext cx="3969541" cy="293191"/>
          </a:xfrm>
          <a:prstGeom prst="rect">
            <a:avLst/>
          </a:prstGeom>
          <a:noFill/>
          <a:ln/>
        </p:spPr>
        <p:txBody>
          <a:bodyPr wrap="square" lIns="0" tIns="0" rIns="0" bIns="0" rtlCol="0" anchor="t"/>
          <a:lstStyle/>
          <a:p>
            <a:pPr marL="0" indent="0" algn="ctr">
              <a:lnSpc>
                <a:spcPts val="1155"/>
              </a:lnSpc>
              <a:spcBef>
                <a:spcPts val="750"/>
              </a:spcBef>
              <a:buNone/>
            </a:pPr>
            <a:r>
              <a:rPr lang="en-US" sz="825" dirty="0">
                <a:solidFill>
                  <a:srgbClr val="5A5A5A"/>
                </a:solidFill>
                <a:latin typeface="Arial" pitchFamily="34" charset="0"/>
                <a:ea typeface="Arial" pitchFamily="34" charset="-122"/>
                <a:cs typeface="Arial" pitchFamily="34" charset="-120"/>
              </a:rPr>
              <a:t>Map showing 11 affected panchayats including Enmakaje, Bellur, Padre, Pullur-Periya</a:t>
            </a:r>
            <a:endParaRPr lang="en-US" sz="825" dirty="0"/>
          </a:p>
        </p:txBody>
      </p:sp>
      <p:sp>
        <p:nvSpPr>
          <p:cNvPr id="10" name="Text 8"/>
          <p:cNvSpPr/>
          <p:nvPr/>
        </p:nvSpPr>
        <p:spPr>
          <a:xfrm>
            <a:off x="228600" y="4781550"/>
            <a:ext cx="1812700" cy="133350"/>
          </a:xfrm>
          <a:prstGeom prst="rect">
            <a:avLst/>
          </a:prstGeom>
          <a:noFill/>
          <a:ln/>
        </p:spPr>
        <p:txBody>
          <a:bodyPr wrap="square" lIns="0" tIns="0" rIns="0" bIns="0" rtlCol="0" anchor="t"/>
          <a:lstStyle/>
          <a:p>
            <a:pPr marL="0" indent="0" algn="l">
              <a:lnSpc>
                <a:spcPts val="1050"/>
              </a:lnSpc>
              <a:buNone/>
            </a:pPr>
            <a:r>
              <a:rPr lang="en-US" sz="750" dirty="0">
                <a:solidFill>
                  <a:srgbClr val="5A5A5A"/>
                </a:solidFill>
                <a:latin typeface="Arial" pitchFamily="34" charset="0"/>
                <a:ea typeface="Arial" pitchFamily="34" charset="-122"/>
                <a:cs typeface="Arial" pitchFamily="34" charset="-120"/>
              </a:rPr>
              <a:t>Map source: Sony et al. 2020 (CC BY 4.0)</a:t>
            </a:r>
            <a:endParaRPr lang="en-US" sz="750" dirty="0"/>
          </a:p>
        </p:txBody>
      </p:sp>
      <p:pic>
        <p:nvPicPr>
          <p:cNvPr id="11" name="Picture 10">
            <a:extLst>
              <a:ext uri="{FF2B5EF4-FFF2-40B4-BE49-F238E27FC236}">
                <a16:creationId xmlns:a16="http://schemas.microsoft.com/office/drawing/2014/main" id="{B66A99A9-D9DC-3D31-2AC4-249D71D6B617}"/>
              </a:ext>
            </a:extLst>
          </p:cNvPr>
          <p:cNvPicPr>
            <a:picLocks noChangeAspect="1"/>
          </p:cNvPicPr>
          <p:nvPr/>
        </p:nvPicPr>
        <p:blipFill>
          <a:blip r:embed="rId3"/>
          <a:stretch>
            <a:fillRect/>
          </a:stretch>
        </p:blipFill>
        <p:spPr>
          <a:xfrm>
            <a:off x="5228895" y="1323602"/>
            <a:ext cx="3176501" cy="233645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5246370"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Timeline: From Spraying to Present</a:t>
            </a:r>
            <a:endParaRPr lang="en-US" sz="2400" dirty="0"/>
          </a:p>
        </p:txBody>
      </p:sp>
      <p:sp>
        <p:nvSpPr>
          <p:cNvPr id="3" name="Text 1"/>
          <p:cNvSpPr/>
          <p:nvPr/>
        </p:nvSpPr>
        <p:spPr>
          <a:xfrm>
            <a:off x="304800" y="1341239"/>
            <a:ext cx="1237357" cy="392311"/>
          </a:xfrm>
          <a:prstGeom prst="roundRect">
            <a:avLst>
              <a:gd name="adj" fmla="val 14568"/>
            </a:avLst>
          </a:prstGeom>
          <a:solidFill>
            <a:srgbClr val="1A6B5C"/>
          </a:solidFill>
          <a:ln/>
        </p:spPr>
        <p:txBody>
          <a:bodyPr wrap="square" rtlCol="0" anchor="ctr"/>
          <a:lstStyle/>
          <a:p>
            <a:pPr marL="0" indent="0">
              <a:buNone/>
            </a:pPr>
            <a:endParaRPr lang="en-US" dirty="0"/>
          </a:p>
        </p:txBody>
      </p:sp>
      <p:sp>
        <p:nvSpPr>
          <p:cNvPr id="4" name="Text 2"/>
          <p:cNvSpPr/>
          <p:nvPr/>
        </p:nvSpPr>
        <p:spPr>
          <a:xfrm>
            <a:off x="409012" y="1417439"/>
            <a:ext cx="1028932" cy="239911"/>
          </a:xfrm>
          <a:prstGeom prst="rect">
            <a:avLst/>
          </a:prstGeom>
          <a:noFill/>
          <a:ln/>
        </p:spPr>
        <p:txBody>
          <a:bodyPr wrap="square" lIns="0" tIns="0" rIns="0" bIns="0" rtlCol="0" anchor="t"/>
          <a:lstStyle/>
          <a:p>
            <a:pPr marL="0" indent="0" algn="ctr">
              <a:lnSpc>
                <a:spcPts val="1890"/>
              </a:lnSpc>
              <a:buNone/>
            </a:pPr>
            <a:r>
              <a:rPr lang="en-US" sz="1350" b="1" dirty="0">
                <a:solidFill>
                  <a:srgbClr val="FFFFFF"/>
                </a:solidFill>
                <a:latin typeface="Arial" pitchFamily="34" charset="0"/>
                <a:ea typeface="Arial" pitchFamily="34" charset="-122"/>
                <a:cs typeface="Arial" pitchFamily="34" charset="-120"/>
              </a:rPr>
              <a:t>1978</a:t>
            </a:r>
            <a:endParaRPr lang="en-US" sz="1350" dirty="0"/>
          </a:p>
        </p:txBody>
      </p:sp>
      <p:sp>
        <p:nvSpPr>
          <p:cNvPr id="5" name="Text 3"/>
          <p:cNvSpPr/>
          <p:nvPr/>
        </p:nvSpPr>
        <p:spPr>
          <a:xfrm>
            <a:off x="292426" y="1962150"/>
            <a:ext cx="1262104" cy="319980"/>
          </a:xfrm>
          <a:prstGeom prst="rect">
            <a:avLst/>
          </a:prstGeom>
          <a:noFill/>
          <a:ln/>
        </p:spPr>
        <p:txBody>
          <a:bodyPr wrap="square" lIns="0" tIns="0" rIns="0" bIns="0" rtlCol="0" anchor="t"/>
          <a:lstStyle/>
          <a:p>
            <a:pPr marL="0" indent="0" algn="ctr">
              <a:lnSpc>
                <a:spcPts val="1260"/>
              </a:lnSpc>
              <a:spcBef>
                <a:spcPts val="600"/>
              </a:spcBef>
              <a:buNone/>
            </a:pPr>
            <a:r>
              <a:rPr lang="en-US" sz="900" dirty="0">
                <a:solidFill>
                  <a:srgbClr val="1D1D1D"/>
                </a:solidFill>
                <a:latin typeface="Arial" pitchFamily="34" charset="0"/>
                <a:ea typeface="Arial" pitchFamily="34" charset="-122"/>
                <a:cs typeface="Arial" pitchFamily="34" charset="-120"/>
              </a:rPr>
              <a:t>Aerial spraying begins on cashew plantations</a:t>
            </a:r>
            <a:endParaRPr lang="en-US" sz="900" dirty="0"/>
          </a:p>
        </p:txBody>
      </p:sp>
      <p:sp>
        <p:nvSpPr>
          <p:cNvPr id="6" name="Text 4"/>
          <p:cNvSpPr/>
          <p:nvPr/>
        </p:nvSpPr>
        <p:spPr>
          <a:xfrm>
            <a:off x="1694557" y="1341239"/>
            <a:ext cx="1237357" cy="430411"/>
          </a:xfrm>
          <a:prstGeom prst="roundRect">
            <a:avLst>
              <a:gd name="adj" fmla="val 13278"/>
            </a:avLst>
          </a:prstGeom>
          <a:solidFill>
            <a:srgbClr val="F0F0ED"/>
          </a:solidFill>
          <a:ln w="19050">
            <a:solidFill>
              <a:srgbClr val="D4D4D0"/>
            </a:solidFill>
          </a:ln>
        </p:spPr>
        <p:txBody>
          <a:bodyPr wrap="square" rtlCol="0" anchor="ctr"/>
          <a:lstStyle/>
          <a:p>
            <a:pPr marL="0" indent="0">
              <a:buNone/>
            </a:pPr>
            <a:endParaRPr lang="en-US" dirty="0"/>
          </a:p>
        </p:txBody>
      </p:sp>
      <p:sp>
        <p:nvSpPr>
          <p:cNvPr id="7" name="Text 5"/>
          <p:cNvSpPr/>
          <p:nvPr/>
        </p:nvSpPr>
        <p:spPr>
          <a:xfrm>
            <a:off x="1818200" y="1436489"/>
            <a:ext cx="990070" cy="239911"/>
          </a:xfrm>
          <a:prstGeom prst="rect">
            <a:avLst/>
          </a:prstGeom>
          <a:noFill/>
          <a:ln/>
        </p:spPr>
        <p:txBody>
          <a:bodyPr wrap="square" lIns="0" tIns="0" rIns="0" bIns="0" rtlCol="0" anchor="t"/>
          <a:lstStyle/>
          <a:p>
            <a:pPr marL="0" indent="0" algn="ctr">
              <a:lnSpc>
                <a:spcPts val="1890"/>
              </a:lnSpc>
              <a:buNone/>
            </a:pPr>
            <a:r>
              <a:rPr lang="en-US" sz="1350" b="1" dirty="0">
                <a:solidFill>
                  <a:srgbClr val="1D1D1D"/>
                </a:solidFill>
                <a:latin typeface="Arial" pitchFamily="34" charset="0"/>
                <a:ea typeface="Arial" pitchFamily="34" charset="-122"/>
                <a:cs typeface="Arial" pitchFamily="34" charset="-120"/>
              </a:rPr>
              <a:t>1981</a:t>
            </a:r>
            <a:endParaRPr lang="en-US" sz="1350" dirty="0"/>
          </a:p>
        </p:txBody>
      </p:sp>
      <p:sp>
        <p:nvSpPr>
          <p:cNvPr id="8" name="Text 6"/>
          <p:cNvSpPr/>
          <p:nvPr/>
        </p:nvSpPr>
        <p:spPr>
          <a:xfrm>
            <a:off x="1682183" y="2000250"/>
            <a:ext cx="1262104" cy="319980"/>
          </a:xfrm>
          <a:prstGeom prst="rect">
            <a:avLst/>
          </a:prstGeom>
          <a:noFill/>
          <a:ln/>
        </p:spPr>
        <p:txBody>
          <a:bodyPr wrap="square" lIns="0" tIns="0" rIns="0" bIns="0" rtlCol="0" anchor="t"/>
          <a:lstStyle/>
          <a:p>
            <a:pPr marL="0" indent="0" algn="ctr">
              <a:lnSpc>
                <a:spcPts val="1260"/>
              </a:lnSpc>
              <a:spcBef>
                <a:spcPts val="600"/>
              </a:spcBef>
              <a:buNone/>
            </a:pPr>
            <a:r>
              <a:rPr lang="en-US" sz="900" dirty="0">
                <a:solidFill>
                  <a:srgbClr val="1D1D1D"/>
                </a:solidFill>
                <a:latin typeface="Arial" pitchFamily="34" charset="0"/>
                <a:ea typeface="Arial" pitchFamily="34" charset="-122"/>
                <a:cs typeface="Arial" pitchFamily="34" charset="-120"/>
              </a:rPr>
              <a:t>First reports of deformed animals</a:t>
            </a:r>
            <a:endParaRPr lang="en-US" sz="900" dirty="0"/>
          </a:p>
        </p:txBody>
      </p:sp>
      <p:sp>
        <p:nvSpPr>
          <p:cNvPr id="9" name="Text 7"/>
          <p:cNvSpPr/>
          <p:nvPr/>
        </p:nvSpPr>
        <p:spPr>
          <a:xfrm>
            <a:off x="3084314" y="1341239"/>
            <a:ext cx="1237357" cy="392311"/>
          </a:xfrm>
          <a:prstGeom prst="roundRect">
            <a:avLst>
              <a:gd name="adj" fmla="val 14568"/>
            </a:avLst>
          </a:prstGeom>
          <a:solidFill>
            <a:srgbClr val="8B2942"/>
          </a:solidFill>
          <a:ln/>
        </p:spPr>
        <p:txBody>
          <a:bodyPr wrap="square" rtlCol="0" anchor="ctr"/>
          <a:lstStyle/>
          <a:p>
            <a:pPr marL="0" indent="0">
              <a:buNone/>
            </a:pPr>
            <a:endParaRPr lang="en-US" dirty="0"/>
          </a:p>
        </p:txBody>
      </p:sp>
      <p:sp>
        <p:nvSpPr>
          <p:cNvPr id="10" name="Text 8"/>
          <p:cNvSpPr/>
          <p:nvPr/>
        </p:nvSpPr>
        <p:spPr>
          <a:xfrm>
            <a:off x="3188526" y="1417439"/>
            <a:ext cx="1028932" cy="239911"/>
          </a:xfrm>
          <a:prstGeom prst="rect">
            <a:avLst/>
          </a:prstGeom>
          <a:noFill/>
          <a:ln/>
        </p:spPr>
        <p:txBody>
          <a:bodyPr wrap="square" lIns="0" tIns="0" rIns="0" bIns="0" rtlCol="0" anchor="t"/>
          <a:lstStyle/>
          <a:p>
            <a:pPr marL="0" indent="0" algn="ctr">
              <a:lnSpc>
                <a:spcPts val="1890"/>
              </a:lnSpc>
              <a:buNone/>
            </a:pPr>
            <a:r>
              <a:rPr lang="en-US" sz="1350" b="1" dirty="0">
                <a:solidFill>
                  <a:srgbClr val="FFFFFF"/>
                </a:solidFill>
                <a:latin typeface="Arial" pitchFamily="34" charset="0"/>
                <a:ea typeface="Arial" pitchFamily="34" charset="-122"/>
                <a:cs typeface="Arial" pitchFamily="34" charset="-120"/>
              </a:rPr>
              <a:t>2001</a:t>
            </a:r>
            <a:endParaRPr lang="en-US" sz="1350" dirty="0"/>
          </a:p>
        </p:txBody>
      </p:sp>
      <p:sp>
        <p:nvSpPr>
          <p:cNvPr id="11" name="Text 9"/>
          <p:cNvSpPr/>
          <p:nvPr/>
        </p:nvSpPr>
        <p:spPr>
          <a:xfrm>
            <a:off x="3071940" y="1962150"/>
            <a:ext cx="1262104" cy="319980"/>
          </a:xfrm>
          <a:prstGeom prst="rect">
            <a:avLst/>
          </a:prstGeom>
          <a:noFill/>
          <a:ln/>
        </p:spPr>
        <p:txBody>
          <a:bodyPr wrap="square" lIns="0" tIns="0" rIns="0" bIns="0" rtlCol="0" anchor="t"/>
          <a:lstStyle/>
          <a:p>
            <a:pPr marL="0" indent="0" algn="ctr">
              <a:lnSpc>
                <a:spcPts val="1260"/>
              </a:lnSpc>
              <a:spcBef>
                <a:spcPts val="600"/>
              </a:spcBef>
              <a:buNone/>
            </a:pPr>
            <a:r>
              <a:rPr lang="en-US" sz="900" dirty="0">
                <a:solidFill>
                  <a:srgbClr val="1D1D1D"/>
                </a:solidFill>
                <a:latin typeface="Arial" pitchFamily="34" charset="0"/>
                <a:ea typeface="Arial" pitchFamily="34" charset="-122"/>
                <a:cs typeface="Arial" pitchFamily="34" charset="-120"/>
              </a:rPr>
              <a:t>Spraying stopped after health crisis</a:t>
            </a:r>
            <a:endParaRPr lang="en-US" sz="900" dirty="0"/>
          </a:p>
        </p:txBody>
      </p:sp>
      <p:sp>
        <p:nvSpPr>
          <p:cNvPr id="12" name="Text 10"/>
          <p:cNvSpPr/>
          <p:nvPr/>
        </p:nvSpPr>
        <p:spPr>
          <a:xfrm>
            <a:off x="4474071" y="1341239"/>
            <a:ext cx="1237357" cy="430411"/>
          </a:xfrm>
          <a:prstGeom prst="roundRect">
            <a:avLst>
              <a:gd name="adj" fmla="val 13278"/>
            </a:avLst>
          </a:prstGeom>
          <a:solidFill>
            <a:srgbClr val="F0F0ED"/>
          </a:solidFill>
          <a:ln w="19050">
            <a:solidFill>
              <a:srgbClr val="D4D4D0"/>
            </a:solidFill>
          </a:ln>
        </p:spPr>
        <p:txBody>
          <a:bodyPr wrap="square" rtlCol="0" anchor="ctr"/>
          <a:lstStyle/>
          <a:p>
            <a:pPr marL="0" indent="0">
              <a:buNone/>
            </a:pPr>
            <a:endParaRPr lang="en-US" dirty="0"/>
          </a:p>
        </p:txBody>
      </p:sp>
      <p:sp>
        <p:nvSpPr>
          <p:cNvPr id="13" name="Text 11"/>
          <p:cNvSpPr/>
          <p:nvPr/>
        </p:nvSpPr>
        <p:spPr>
          <a:xfrm>
            <a:off x="4597715" y="1436489"/>
            <a:ext cx="990070" cy="239911"/>
          </a:xfrm>
          <a:prstGeom prst="rect">
            <a:avLst/>
          </a:prstGeom>
          <a:noFill/>
          <a:ln/>
        </p:spPr>
        <p:txBody>
          <a:bodyPr wrap="square" lIns="0" tIns="0" rIns="0" bIns="0" rtlCol="0" anchor="t"/>
          <a:lstStyle/>
          <a:p>
            <a:pPr marL="0" indent="0" algn="ctr">
              <a:lnSpc>
                <a:spcPts val="1890"/>
              </a:lnSpc>
              <a:buNone/>
            </a:pPr>
            <a:r>
              <a:rPr lang="en-US" sz="1350" b="1" dirty="0">
                <a:solidFill>
                  <a:srgbClr val="1D1D1D"/>
                </a:solidFill>
                <a:latin typeface="Arial" pitchFamily="34" charset="0"/>
                <a:ea typeface="Arial" pitchFamily="34" charset="-122"/>
                <a:cs typeface="Arial" pitchFamily="34" charset="-120"/>
              </a:rPr>
              <a:t>2002</a:t>
            </a:r>
            <a:endParaRPr lang="en-US" sz="1350" dirty="0"/>
          </a:p>
        </p:txBody>
      </p:sp>
      <p:sp>
        <p:nvSpPr>
          <p:cNvPr id="14" name="Text 12"/>
          <p:cNvSpPr/>
          <p:nvPr/>
        </p:nvSpPr>
        <p:spPr>
          <a:xfrm>
            <a:off x="4461698" y="2000250"/>
            <a:ext cx="1262104" cy="319980"/>
          </a:xfrm>
          <a:prstGeom prst="rect">
            <a:avLst/>
          </a:prstGeom>
          <a:noFill/>
          <a:ln/>
        </p:spPr>
        <p:txBody>
          <a:bodyPr wrap="square" lIns="0" tIns="0" rIns="0" bIns="0" rtlCol="0" anchor="t"/>
          <a:lstStyle/>
          <a:p>
            <a:pPr marL="0" indent="0" algn="ctr">
              <a:lnSpc>
                <a:spcPts val="1260"/>
              </a:lnSpc>
              <a:spcBef>
                <a:spcPts val="600"/>
              </a:spcBef>
              <a:buNone/>
            </a:pPr>
            <a:r>
              <a:rPr lang="en-US" sz="900" dirty="0">
                <a:solidFill>
                  <a:srgbClr val="1D1D1D"/>
                </a:solidFill>
                <a:latin typeface="Arial" pitchFamily="34" charset="0"/>
                <a:ea typeface="Arial" pitchFamily="34" charset="-122"/>
                <a:cs typeface="Arial" pitchFamily="34" charset="-120"/>
              </a:rPr>
              <a:t>NIOH study confirms contamination</a:t>
            </a:r>
            <a:endParaRPr lang="en-US" sz="900" dirty="0"/>
          </a:p>
        </p:txBody>
      </p:sp>
      <p:sp>
        <p:nvSpPr>
          <p:cNvPr id="15" name="Text 13"/>
          <p:cNvSpPr/>
          <p:nvPr/>
        </p:nvSpPr>
        <p:spPr>
          <a:xfrm>
            <a:off x="5863828" y="1341239"/>
            <a:ext cx="1237357" cy="392311"/>
          </a:xfrm>
          <a:prstGeom prst="roundRect">
            <a:avLst>
              <a:gd name="adj" fmla="val 14568"/>
            </a:avLst>
          </a:prstGeom>
          <a:solidFill>
            <a:srgbClr val="1A6B5C"/>
          </a:solidFill>
          <a:ln/>
        </p:spPr>
        <p:txBody>
          <a:bodyPr wrap="square" rtlCol="0" anchor="ctr"/>
          <a:lstStyle/>
          <a:p>
            <a:pPr marL="0" indent="0">
              <a:buNone/>
            </a:pPr>
            <a:endParaRPr lang="en-US" dirty="0"/>
          </a:p>
        </p:txBody>
      </p:sp>
      <p:sp>
        <p:nvSpPr>
          <p:cNvPr id="16" name="Text 14"/>
          <p:cNvSpPr/>
          <p:nvPr/>
        </p:nvSpPr>
        <p:spPr>
          <a:xfrm>
            <a:off x="5968041" y="1417439"/>
            <a:ext cx="1028932" cy="239911"/>
          </a:xfrm>
          <a:prstGeom prst="rect">
            <a:avLst/>
          </a:prstGeom>
          <a:noFill/>
          <a:ln/>
        </p:spPr>
        <p:txBody>
          <a:bodyPr wrap="square" lIns="0" tIns="0" rIns="0" bIns="0" rtlCol="0" anchor="t"/>
          <a:lstStyle/>
          <a:p>
            <a:pPr marL="0" indent="0" algn="ctr">
              <a:lnSpc>
                <a:spcPts val="1890"/>
              </a:lnSpc>
              <a:buNone/>
            </a:pPr>
            <a:r>
              <a:rPr lang="en-US" sz="1350" b="1" dirty="0">
                <a:solidFill>
                  <a:srgbClr val="FFFFFF"/>
                </a:solidFill>
                <a:latin typeface="Arial" pitchFamily="34" charset="0"/>
                <a:ea typeface="Arial" pitchFamily="34" charset="-122"/>
                <a:cs typeface="Arial" pitchFamily="34" charset="-120"/>
              </a:rPr>
              <a:t>2011</a:t>
            </a:r>
            <a:endParaRPr lang="en-US" sz="1350" dirty="0"/>
          </a:p>
        </p:txBody>
      </p:sp>
      <p:sp>
        <p:nvSpPr>
          <p:cNvPr id="17" name="Text 15"/>
          <p:cNvSpPr/>
          <p:nvPr/>
        </p:nvSpPr>
        <p:spPr>
          <a:xfrm>
            <a:off x="5851455" y="1962150"/>
            <a:ext cx="1262104" cy="479971"/>
          </a:xfrm>
          <a:prstGeom prst="rect">
            <a:avLst/>
          </a:prstGeom>
          <a:noFill/>
          <a:ln/>
        </p:spPr>
        <p:txBody>
          <a:bodyPr wrap="square" lIns="0" tIns="0" rIns="0" bIns="0" rtlCol="0" anchor="t"/>
          <a:lstStyle/>
          <a:p>
            <a:pPr marL="0" indent="0" algn="ctr">
              <a:lnSpc>
                <a:spcPts val="1260"/>
              </a:lnSpc>
              <a:spcBef>
                <a:spcPts val="600"/>
              </a:spcBef>
              <a:buNone/>
            </a:pPr>
            <a:r>
              <a:rPr lang="en-US" sz="900" dirty="0">
                <a:solidFill>
                  <a:srgbClr val="1D1D1D"/>
                </a:solidFill>
                <a:latin typeface="Arial" pitchFamily="34" charset="0"/>
                <a:ea typeface="Arial" pitchFamily="34" charset="-122"/>
                <a:cs typeface="Arial" pitchFamily="34" charset="-120"/>
              </a:rPr>
              <a:t>India bans endosulfan; Stockholm Convention lists as POP</a:t>
            </a:r>
            <a:endParaRPr lang="en-US" sz="900" dirty="0"/>
          </a:p>
        </p:txBody>
      </p:sp>
      <p:sp>
        <p:nvSpPr>
          <p:cNvPr id="18" name="Text 16"/>
          <p:cNvSpPr/>
          <p:nvPr/>
        </p:nvSpPr>
        <p:spPr>
          <a:xfrm>
            <a:off x="7253585" y="1341239"/>
            <a:ext cx="1237357" cy="392311"/>
          </a:xfrm>
          <a:prstGeom prst="roundRect">
            <a:avLst>
              <a:gd name="adj" fmla="val 14568"/>
            </a:avLst>
          </a:prstGeom>
          <a:solidFill>
            <a:srgbClr val="C9A227"/>
          </a:solidFill>
          <a:ln/>
        </p:spPr>
        <p:txBody>
          <a:bodyPr wrap="square" rtlCol="0" anchor="ctr"/>
          <a:lstStyle/>
          <a:p>
            <a:pPr marL="0" indent="0">
              <a:buNone/>
            </a:pPr>
            <a:endParaRPr lang="en-US" dirty="0"/>
          </a:p>
        </p:txBody>
      </p:sp>
      <p:sp>
        <p:nvSpPr>
          <p:cNvPr id="19" name="Text 17"/>
          <p:cNvSpPr/>
          <p:nvPr/>
        </p:nvSpPr>
        <p:spPr>
          <a:xfrm>
            <a:off x="7357798" y="1417439"/>
            <a:ext cx="1028932" cy="239911"/>
          </a:xfrm>
          <a:prstGeom prst="rect">
            <a:avLst/>
          </a:prstGeom>
          <a:noFill/>
          <a:ln/>
        </p:spPr>
        <p:txBody>
          <a:bodyPr wrap="square" lIns="0" tIns="0" rIns="0" bIns="0" rtlCol="0" anchor="t"/>
          <a:lstStyle/>
          <a:p>
            <a:pPr marL="0" indent="0" algn="ctr">
              <a:lnSpc>
                <a:spcPts val="1890"/>
              </a:lnSpc>
              <a:buNone/>
            </a:pPr>
            <a:r>
              <a:rPr lang="en-US" sz="1350" b="1" dirty="0">
                <a:solidFill>
                  <a:srgbClr val="1D1D1D"/>
                </a:solidFill>
                <a:latin typeface="Arial" pitchFamily="34" charset="0"/>
                <a:ea typeface="Arial" pitchFamily="34" charset="-122"/>
                <a:cs typeface="Arial" pitchFamily="34" charset="-120"/>
              </a:rPr>
              <a:t>2017</a:t>
            </a:r>
            <a:endParaRPr lang="en-US" sz="1350" dirty="0"/>
          </a:p>
        </p:txBody>
      </p:sp>
      <p:sp>
        <p:nvSpPr>
          <p:cNvPr id="20" name="Text 18"/>
          <p:cNvSpPr/>
          <p:nvPr/>
        </p:nvSpPr>
        <p:spPr>
          <a:xfrm>
            <a:off x="7241212" y="1962150"/>
            <a:ext cx="1262104" cy="319980"/>
          </a:xfrm>
          <a:prstGeom prst="rect">
            <a:avLst/>
          </a:prstGeom>
          <a:noFill/>
          <a:ln/>
        </p:spPr>
        <p:txBody>
          <a:bodyPr wrap="square" lIns="0" tIns="0" rIns="0" bIns="0" rtlCol="0" anchor="t"/>
          <a:lstStyle/>
          <a:p>
            <a:pPr marL="0" indent="0" algn="ctr">
              <a:lnSpc>
                <a:spcPts val="1260"/>
              </a:lnSpc>
              <a:spcBef>
                <a:spcPts val="600"/>
              </a:spcBef>
              <a:buNone/>
            </a:pPr>
            <a:r>
              <a:rPr lang="en-US" sz="900" dirty="0">
                <a:solidFill>
                  <a:srgbClr val="1D1D1D"/>
                </a:solidFill>
                <a:latin typeface="Arial" pitchFamily="34" charset="0"/>
                <a:ea typeface="Arial" pitchFamily="34" charset="-122"/>
                <a:cs typeface="Arial" pitchFamily="34" charset="-120"/>
              </a:rPr>
              <a:t>Supreme Court orders ₹5 lakh per victim</a:t>
            </a:r>
            <a:endParaRPr lang="en-US" sz="900" dirty="0"/>
          </a:p>
        </p:txBody>
      </p:sp>
      <p:pic>
        <p:nvPicPr>
          <p:cNvPr id="21" name="Image 0" descr="/tmp/rasterized-gradient-cea3d6de.png"/>
          <p:cNvPicPr>
            <a:picLocks noChangeAspect="1"/>
          </p:cNvPicPr>
          <p:nvPr/>
        </p:nvPicPr>
        <p:blipFill>
          <a:blip r:embed="rId3"/>
          <a:stretch>
            <a:fillRect/>
          </a:stretch>
        </p:blipFill>
        <p:spPr>
          <a:xfrm>
            <a:off x="228600" y="2823121"/>
            <a:ext cx="8686800" cy="38100"/>
          </a:xfrm>
          <a:prstGeom prst="rect">
            <a:avLst/>
          </a:prstGeom>
        </p:spPr>
      </p:pic>
      <p:sp>
        <p:nvSpPr>
          <p:cNvPr id="22" name="Text 19"/>
          <p:cNvSpPr/>
          <p:nvPr/>
        </p:nvSpPr>
        <p:spPr>
          <a:xfrm>
            <a:off x="304800" y="3242221"/>
            <a:ext cx="2714179" cy="430411"/>
          </a:xfrm>
          <a:prstGeom prst="roundRect">
            <a:avLst>
              <a:gd name="adj" fmla="val 13278"/>
            </a:avLst>
          </a:prstGeom>
          <a:solidFill>
            <a:srgbClr val="F0F0ED"/>
          </a:solidFill>
          <a:ln w="19050">
            <a:solidFill>
              <a:srgbClr val="D4D4D0"/>
            </a:solidFill>
          </a:ln>
        </p:spPr>
        <p:txBody>
          <a:bodyPr wrap="square" rtlCol="0" anchor="ctr"/>
          <a:lstStyle/>
          <a:p>
            <a:pPr marL="0" indent="0">
              <a:buNone/>
            </a:pPr>
            <a:endParaRPr lang="en-US" dirty="0"/>
          </a:p>
        </p:txBody>
      </p:sp>
      <p:sp>
        <p:nvSpPr>
          <p:cNvPr id="23" name="Text 20"/>
          <p:cNvSpPr/>
          <p:nvPr/>
        </p:nvSpPr>
        <p:spPr>
          <a:xfrm>
            <a:off x="413675" y="3337471"/>
            <a:ext cx="2496428" cy="239911"/>
          </a:xfrm>
          <a:prstGeom prst="rect">
            <a:avLst/>
          </a:prstGeom>
          <a:noFill/>
          <a:ln/>
        </p:spPr>
        <p:txBody>
          <a:bodyPr wrap="square" lIns="0" tIns="0" rIns="0" bIns="0" rtlCol="0" anchor="t"/>
          <a:lstStyle/>
          <a:p>
            <a:pPr marL="0" indent="0" algn="ctr">
              <a:lnSpc>
                <a:spcPts val="1890"/>
              </a:lnSpc>
              <a:buNone/>
            </a:pPr>
            <a:r>
              <a:rPr lang="en-US" sz="1350" b="1" dirty="0">
                <a:solidFill>
                  <a:srgbClr val="1D1D1D"/>
                </a:solidFill>
                <a:latin typeface="Arial" pitchFamily="34" charset="0"/>
                <a:ea typeface="Arial" pitchFamily="34" charset="-122"/>
                <a:cs typeface="Arial" pitchFamily="34" charset="-120"/>
              </a:rPr>
              <a:t>2022</a:t>
            </a:r>
            <a:endParaRPr lang="en-US" sz="1350" dirty="0"/>
          </a:p>
        </p:txBody>
      </p:sp>
      <p:sp>
        <p:nvSpPr>
          <p:cNvPr id="24" name="Text 21"/>
          <p:cNvSpPr/>
          <p:nvPr/>
        </p:nvSpPr>
        <p:spPr>
          <a:xfrm>
            <a:off x="277658" y="3901232"/>
            <a:ext cx="2768462" cy="319980"/>
          </a:xfrm>
          <a:prstGeom prst="rect">
            <a:avLst/>
          </a:prstGeom>
          <a:noFill/>
          <a:ln/>
        </p:spPr>
        <p:txBody>
          <a:bodyPr wrap="square" lIns="0" tIns="0" rIns="0" bIns="0" rtlCol="0" anchor="t"/>
          <a:lstStyle/>
          <a:p>
            <a:pPr marL="0" indent="0" algn="ctr">
              <a:lnSpc>
                <a:spcPts val="1260"/>
              </a:lnSpc>
              <a:spcBef>
                <a:spcPts val="600"/>
              </a:spcBef>
              <a:buNone/>
            </a:pPr>
            <a:r>
              <a:rPr lang="en-US" sz="900" dirty="0">
                <a:solidFill>
                  <a:srgbClr val="1D1D1D"/>
                </a:solidFill>
                <a:latin typeface="Arial" pitchFamily="34" charset="0"/>
                <a:ea typeface="Arial" pitchFamily="34" charset="-122"/>
                <a:cs typeface="Arial" pitchFamily="34" charset="-120"/>
              </a:rPr>
              <a:t>IISc Bangalore publishes transgenerational effects study</a:t>
            </a:r>
            <a:endParaRPr lang="en-US" sz="900" dirty="0"/>
          </a:p>
        </p:txBody>
      </p:sp>
      <p:sp>
        <p:nvSpPr>
          <p:cNvPr id="25" name="Text 22"/>
          <p:cNvSpPr/>
          <p:nvPr/>
        </p:nvSpPr>
        <p:spPr>
          <a:xfrm>
            <a:off x="3171379" y="3242221"/>
            <a:ext cx="2714179" cy="392311"/>
          </a:xfrm>
          <a:prstGeom prst="roundRect">
            <a:avLst>
              <a:gd name="adj" fmla="val 14568"/>
            </a:avLst>
          </a:prstGeom>
          <a:solidFill>
            <a:srgbClr val="8B2942"/>
          </a:solidFill>
          <a:ln/>
        </p:spPr>
        <p:txBody>
          <a:bodyPr wrap="square" rtlCol="0" anchor="ctr"/>
          <a:lstStyle/>
          <a:p>
            <a:pPr marL="0" indent="0">
              <a:buNone/>
            </a:pPr>
            <a:endParaRPr lang="en-US" dirty="0"/>
          </a:p>
        </p:txBody>
      </p:sp>
      <p:sp>
        <p:nvSpPr>
          <p:cNvPr id="26" name="Text 23"/>
          <p:cNvSpPr/>
          <p:nvPr/>
        </p:nvSpPr>
        <p:spPr>
          <a:xfrm>
            <a:off x="3260823" y="3318421"/>
            <a:ext cx="2535290" cy="239911"/>
          </a:xfrm>
          <a:prstGeom prst="rect">
            <a:avLst/>
          </a:prstGeom>
          <a:noFill/>
          <a:ln/>
        </p:spPr>
        <p:txBody>
          <a:bodyPr wrap="square" lIns="0" tIns="0" rIns="0" bIns="0" rtlCol="0" anchor="t"/>
          <a:lstStyle/>
          <a:p>
            <a:pPr marL="0" indent="0" algn="ctr">
              <a:lnSpc>
                <a:spcPts val="1890"/>
              </a:lnSpc>
              <a:buNone/>
            </a:pPr>
            <a:r>
              <a:rPr lang="en-US" sz="1350" b="1" dirty="0">
                <a:solidFill>
                  <a:srgbClr val="FFFFFF"/>
                </a:solidFill>
                <a:latin typeface="Arial" pitchFamily="34" charset="0"/>
                <a:ea typeface="Arial" pitchFamily="34" charset="-122"/>
                <a:cs typeface="Arial" pitchFamily="34" charset="-120"/>
              </a:rPr>
              <a:t>2024</a:t>
            </a:r>
            <a:endParaRPr lang="en-US" sz="1350" dirty="0"/>
          </a:p>
        </p:txBody>
      </p:sp>
      <p:sp>
        <p:nvSpPr>
          <p:cNvPr id="27" name="Text 24"/>
          <p:cNvSpPr/>
          <p:nvPr/>
        </p:nvSpPr>
        <p:spPr>
          <a:xfrm>
            <a:off x="3144237" y="3863132"/>
            <a:ext cx="2768462" cy="319980"/>
          </a:xfrm>
          <a:prstGeom prst="rect">
            <a:avLst/>
          </a:prstGeom>
          <a:noFill/>
          <a:ln/>
        </p:spPr>
        <p:txBody>
          <a:bodyPr wrap="square" lIns="0" tIns="0" rIns="0" bIns="0" rtlCol="0" anchor="t"/>
          <a:lstStyle/>
          <a:p>
            <a:pPr marL="0" indent="0" algn="ctr">
              <a:lnSpc>
                <a:spcPts val="1260"/>
              </a:lnSpc>
              <a:spcBef>
                <a:spcPts val="600"/>
              </a:spcBef>
              <a:buNone/>
            </a:pPr>
            <a:r>
              <a:rPr lang="en-US" sz="900" dirty="0">
                <a:solidFill>
                  <a:srgbClr val="1D1D1D"/>
                </a:solidFill>
                <a:latin typeface="Arial" pitchFamily="34" charset="0"/>
                <a:ea typeface="Arial" pitchFamily="34" charset="-122"/>
                <a:cs typeface="Arial" pitchFamily="34" charset="-120"/>
              </a:rPr>
              <a:t>IISc challenges government's intrauterine exposure criteria</a:t>
            </a:r>
            <a:endParaRPr lang="en-US" sz="900" dirty="0"/>
          </a:p>
        </p:txBody>
      </p:sp>
      <p:sp>
        <p:nvSpPr>
          <p:cNvPr id="28" name="Text 25"/>
          <p:cNvSpPr/>
          <p:nvPr/>
        </p:nvSpPr>
        <p:spPr>
          <a:xfrm>
            <a:off x="6037957" y="3242221"/>
            <a:ext cx="2714179" cy="392311"/>
          </a:xfrm>
          <a:prstGeom prst="roundRect">
            <a:avLst>
              <a:gd name="adj" fmla="val 14568"/>
            </a:avLst>
          </a:prstGeom>
          <a:solidFill>
            <a:srgbClr val="1A6B5C"/>
          </a:solidFill>
          <a:ln/>
        </p:spPr>
        <p:txBody>
          <a:bodyPr wrap="square" rtlCol="0" anchor="ctr"/>
          <a:lstStyle/>
          <a:p>
            <a:pPr marL="0" indent="0">
              <a:buNone/>
            </a:pPr>
            <a:endParaRPr lang="en-US" dirty="0"/>
          </a:p>
        </p:txBody>
      </p:sp>
      <p:sp>
        <p:nvSpPr>
          <p:cNvPr id="29" name="Text 26"/>
          <p:cNvSpPr/>
          <p:nvPr/>
        </p:nvSpPr>
        <p:spPr>
          <a:xfrm>
            <a:off x="6127401" y="3318421"/>
            <a:ext cx="2535290" cy="239911"/>
          </a:xfrm>
          <a:prstGeom prst="rect">
            <a:avLst/>
          </a:prstGeom>
          <a:noFill/>
          <a:ln/>
        </p:spPr>
        <p:txBody>
          <a:bodyPr wrap="square" lIns="0" tIns="0" rIns="0" bIns="0" rtlCol="0" anchor="t"/>
          <a:lstStyle/>
          <a:p>
            <a:pPr marL="0" indent="0" algn="ctr">
              <a:lnSpc>
                <a:spcPts val="1890"/>
              </a:lnSpc>
              <a:buNone/>
            </a:pPr>
            <a:r>
              <a:rPr lang="en-US" sz="1350" b="1" dirty="0">
                <a:solidFill>
                  <a:srgbClr val="FFFFFF"/>
                </a:solidFill>
                <a:latin typeface="Arial" pitchFamily="34" charset="0"/>
                <a:ea typeface="Arial" pitchFamily="34" charset="-122"/>
                <a:cs typeface="Arial" pitchFamily="34" charset="-120"/>
              </a:rPr>
              <a:t>2026</a:t>
            </a:r>
            <a:endParaRPr lang="en-US" sz="1350" dirty="0"/>
          </a:p>
        </p:txBody>
      </p:sp>
      <p:sp>
        <p:nvSpPr>
          <p:cNvPr id="30" name="Text 27"/>
          <p:cNvSpPr/>
          <p:nvPr/>
        </p:nvSpPr>
        <p:spPr>
          <a:xfrm>
            <a:off x="6010815" y="3863132"/>
            <a:ext cx="2768462" cy="319980"/>
          </a:xfrm>
          <a:prstGeom prst="rect">
            <a:avLst/>
          </a:prstGeom>
          <a:noFill/>
          <a:ln/>
        </p:spPr>
        <p:txBody>
          <a:bodyPr wrap="square" lIns="0" tIns="0" rIns="0" bIns="0" rtlCol="0" anchor="t"/>
          <a:lstStyle/>
          <a:p>
            <a:pPr marL="0" indent="0" algn="ctr">
              <a:lnSpc>
                <a:spcPts val="1260"/>
              </a:lnSpc>
              <a:spcBef>
                <a:spcPts val="600"/>
              </a:spcBef>
              <a:buNone/>
            </a:pPr>
            <a:r>
              <a:rPr lang="en-US" sz="900" dirty="0">
                <a:solidFill>
                  <a:srgbClr val="1D1D1D"/>
                </a:solidFill>
                <a:latin typeface="Arial" pitchFamily="34" charset="0"/>
                <a:ea typeface="Arial" pitchFamily="34" charset="-122"/>
                <a:cs typeface="Arial" pitchFamily="34" charset="-120"/>
              </a:rPr>
              <a:t>6,728 victims registered; 779 deaths; protests continue</a:t>
            </a:r>
            <a:endParaRPr lang="en-US" sz="900" dirty="0"/>
          </a:p>
        </p:txBody>
      </p:sp>
      <p:sp>
        <p:nvSpPr>
          <p:cNvPr id="31" name="Text 28"/>
          <p:cNvSpPr/>
          <p:nvPr/>
        </p:nvSpPr>
        <p:spPr>
          <a:xfrm>
            <a:off x="228600" y="4781550"/>
            <a:ext cx="2817343" cy="133350"/>
          </a:xfrm>
          <a:prstGeom prst="rect">
            <a:avLst/>
          </a:prstGeom>
          <a:noFill/>
          <a:ln/>
        </p:spPr>
        <p:txBody>
          <a:bodyPr wrap="square" lIns="0" tIns="0" rIns="0" bIns="0" rtlCol="0" anchor="t"/>
          <a:lstStyle/>
          <a:p>
            <a:pPr marL="0" indent="0" algn="l">
              <a:lnSpc>
                <a:spcPts val="1050"/>
              </a:lnSpc>
              <a:buNone/>
            </a:pPr>
            <a:r>
              <a:rPr lang="en-US" sz="750" dirty="0">
                <a:solidFill>
                  <a:srgbClr val="5A5A5A"/>
                </a:solidFill>
                <a:latin typeface="Arial" pitchFamily="34" charset="0"/>
                <a:ea typeface="Arial" pitchFamily="34" charset="-122"/>
                <a:cs typeface="Arial" pitchFamily="34" charset="-120"/>
              </a:rPr>
              <a:t>23 years of spraying → 25 years since ban → effects still ongoing</a:t>
            </a:r>
            <a:endParaRPr lang="en-US" sz="75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4439984"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How Were People Exposed?</a:t>
            </a:r>
            <a:endParaRPr lang="en-US" sz="2400" dirty="0"/>
          </a:p>
        </p:txBody>
      </p:sp>
      <p:sp>
        <p:nvSpPr>
          <p:cNvPr id="3" name="Text 1"/>
          <p:cNvSpPr/>
          <p:nvPr/>
        </p:nvSpPr>
        <p:spPr>
          <a:xfrm>
            <a:off x="228600" y="1701701"/>
            <a:ext cx="2057400" cy="2121098"/>
          </a:xfrm>
          <a:prstGeom prst="roundRect">
            <a:avLst>
              <a:gd name="adj" fmla="val 3704"/>
            </a:avLst>
          </a:prstGeom>
          <a:solidFill>
            <a:srgbClr val="F0F0ED"/>
          </a:solidFill>
          <a:ln/>
        </p:spPr>
        <p:txBody>
          <a:bodyPr wrap="square" rtlCol="0" anchor="ctr"/>
          <a:lstStyle/>
          <a:p>
            <a:pPr marL="0" indent="0">
              <a:buNone/>
            </a:pPr>
            <a:endParaRPr lang="en-US" dirty="0"/>
          </a:p>
        </p:txBody>
      </p:sp>
      <p:sp>
        <p:nvSpPr>
          <p:cNvPr id="4" name="Text 2"/>
          <p:cNvSpPr/>
          <p:nvPr/>
        </p:nvSpPr>
        <p:spPr>
          <a:xfrm>
            <a:off x="381000" y="1854101"/>
            <a:ext cx="1752600" cy="563761"/>
          </a:xfrm>
          <a:prstGeom prst="roundRect">
            <a:avLst>
              <a:gd name="adj" fmla="val 10137"/>
            </a:avLst>
          </a:prstGeom>
          <a:solidFill>
            <a:srgbClr val="1A6B5C"/>
          </a:solidFill>
          <a:ln/>
        </p:spPr>
        <p:txBody>
          <a:bodyPr wrap="square" rtlCol="0" anchor="ctr"/>
          <a:lstStyle/>
          <a:p>
            <a:pPr marL="0" indent="0">
              <a:buNone/>
            </a:pPr>
            <a:endParaRPr lang="en-US" dirty="0"/>
          </a:p>
        </p:txBody>
      </p:sp>
      <p:sp>
        <p:nvSpPr>
          <p:cNvPr id="5" name="Text 3"/>
          <p:cNvSpPr/>
          <p:nvPr/>
        </p:nvSpPr>
        <p:spPr>
          <a:xfrm>
            <a:off x="460629" y="1949351"/>
            <a:ext cx="1593342" cy="373261"/>
          </a:xfrm>
          <a:prstGeom prst="rect">
            <a:avLst/>
          </a:prstGeom>
          <a:noFill/>
          <a:ln/>
        </p:spPr>
        <p:txBody>
          <a:bodyPr wrap="square" lIns="0" tIns="0" rIns="0" bIns="0" rtlCol="0" anchor="t"/>
          <a:lstStyle/>
          <a:p>
            <a:pPr marL="0" indent="0" algn="ctr">
              <a:lnSpc>
                <a:spcPts val="2940"/>
              </a:lnSpc>
              <a:buNone/>
            </a:pPr>
            <a:r>
              <a:rPr lang="en-US" sz="2100" b="1" dirty="0">
                <a:solidFill>
                  <a:srgbClr val="FFFFFF"/>
                </a:solidFill>
                <a:latin typeface="Arial" pitchFamily="34" charset="0"/>
                <a:ea typeface="Arial" pitchFamily="34" charset="-122"/>
                <a:cs typeface="Arial" pitchFamily="34" charset="-120"/>
              </a:rPr>
              <a:t>1</a:t>
            </a:r>
            <a:endParaRPr lang="en-US" sz="2100" dirty="0"/>
          </a:p>
        </p:txBody>
      </p:sp>
      <p:sp>
        <p:nvSpPr>
          <p:cNvPr id="6" name="Text 4"/>
          <p:cNvSpPr/>
          <p:nvPr/>
        </p:nvSpPr>
        <p:spPr>
          <a:xfrm>
            <a:off x="363474" y="2684562"/>
            <a:ext cx="1787652" cy="200025"/>
          </a:xfrm>
          <a:prstGeom prst="rect">
            <a:avLst/>
          </a:prstGeom>
          <a:noFill/>
          <a:ln/>
        </p:spPr>
        <p:txBody>
          <a:bodyPr wrap="square" lIns="0" tIns="0" rIns="0" bIns="0" rtlCol="0" anchor="t"/>
          <a:lstStyle/>
          <a:p>
            <a:pPr marL="0" indent="0" algn="ctr">
              <a:lnSpc>
                <a:spcPts val="1575"/>
              </a:lnSpc>
              <a:spcAft>
                <a:spcPts val="600"/>
              </a:spcAft>
              <a:buNone/>
            </a:pPr>
            <a:r>
              <a:rPr lang="en-US" sz="1125" b="1" dirty="0">
                <a:solidFill>
                  <a:srgbClr val="1A6B5C"/>
                </a:solidFill>
                <a:latin typeface="Arial" pitchFamily="34" charset="0"/>
                <a:ea typeface="Arial" pitchFamily="34" charset="-122"/>
                <a:cs typeface="Arial" pitchFamily="34" charset="-120"/>
              </a:rPr>
              <a:t>Direct Contact</a:t>
            </a:r>
            <a:endParaRPr lang="en-US" sz="1125" dirty="0"/>
          </a:p>
        </p:txBody>
      </p:sp>
      <p:sp>
        <p:nvSpPr>
          <p:cNvPr id="7" name="Text 5"/>
          <p:cNvSpPr/>
          <p:nvPr/>
        </p:nvSpPr>
        <p:spPr>
          <a:xfrm>
            <a:off x="363474" y="3113187"/>
            <a:ext cx="1787652" cy="557213"/>
          </a:xfrm>
          <a:prstGeom prst="rect">
            <a:avLst/>
          </a:prstGeom>
          <a:noFill/>
          <a:ln/>
        </p:spPr>
        <p:txBody>
          <a:bodyPr wrap="square" lIns="0" tIns="0" rIns="0" bIns="0" rtlCol="0" anchor="t"/>
          <a:lstStyle/>
          <a:p>
            <a:pPr marL="0" indent="0" algn="ctr">
              <a:lnSpc>
                <a:spcPts val="1463"/>
              </a:lnSpc>
              <a:buNone/>
            </a:pPr>
            <a:r>
              <a:rPr lang="en-US" sz="975" dirty="0">
                <a:solidFill>
                  <a:srgbClr val="1D1D1D"/>
                </a:solidFill>
                <a:latin typeface="Arial" pitchFamily="34" charset="0"/>
                <a:ea typeface="Arial" pitchFamily="34" charset="-122"/>
                <a:cs typeface="Arial" pitchFamily="34" charset="-120"/>
              </a:rPr>
              <a:t>Spray drift during aerial application reached nearby homes</a:t>
            </a:r>
            <a:endParaRPr lang="en-US" sz="975" dirty="0"/>
          </a:p>
        </p:txBody>
      </p:sp>
      <p:sp>
        <p:nvSpPr>
          <p:cNvPr id="8" name="Text 6"/>
          <p:cNvSpPr/>
          <p:nvPr/>
        </p:nvSpPr>
        <p:spPr>
          <a:xfrm>
            <a:off x="2438400" y="1701701"/>
            <a:ext cx="2057400" cy="2121098"/>
          </a:xfrm>
          <a:prstGeom prst="roundRect">
            <a:avLst>
              <a:gd name="adj" fmla="val 3704"/>
            </a:avLst>
          </a:prstGeom>
          <a:solidFill>
            <a:srgbClr val="F0F0ED"/>
          </a:solidFill>
          <a:ln/>
        </p:spPr>
        <p:txBody>
          <a:bodyPr wrap="square" rtlCol="0" anchor="ctr"/>
          <a:lstStyle/>
          <a:p>
            <a:pPr marL="0" indent="0">
              <a:buNone/>
            </a:pPr>
            <a:endParaRPr lang="en-US" dirty="0"/>
          </a:p>
        </p:txBody>
      </p:sp>
      <p:sp>
        <p:nvSpPr>
          <p:cNvPr id="9" name="Text 7"/>
          <p:cNvSpPr/>
          <p:nvPr/>
        </p:nvSpPr>
        <p:spPr>
          <a:xfrm>
            <a:off x="2590800" y="1854101"/>
            <a:ext cx="1752600" cy="563761"/>
          </a:xfrm>
          <a:prstGeom prst="roundRect">
            <a:avLst>
              <a:gd name="adj" fmla="val 10137"/>
            </a:avLst>
          </a:prstGeom>
          <a:solidFill>
            <a:srgbClr val="1A6B5C"/>
          </a:solidFill>
          <a:ln/>
        </p:spPr>
        <p:txBody>
          <a:bodyPr wrap="square" rtlCol="0" anchor="ctr"/>
          <a:lstStyle/>
          <a:p>
            <a:pPr marL="0" indent="0">
              <a:buNone/>
            </a:pPr>
            <a:endParaRPr lang="en-US" dirty="0"/>
          </a:p>
        </p:txBody>
      </p:sp>
      <p:sp>
        <p:nvSpPr>
          <p:cNvPr id="10" name="Text 8"/>
          <p:cNvSpPr/>
          <p:nvPr/>
        </p:nvSpPr>
        <p:spPr>
          <a:xfrm>
            <a:off x="2670429" y="1949351"/>
            <a:ext cx="1593342" cy="373261"/>
          </a:xfrm>
          <a:prstGeom prst="rect">
            <a:avLst/>
          </a:prstGeom>
          <a:noFill/>
          <a:ln/>
        </p:spPr>
        <p:txBody>
          <a:bodyPr wrap="square" lIns="0" tIns="0" rIns="0" bIns="0" rtlCol="0" anchor="t"/>
          <a:lstStyle/>
          <a:p>
            <a:pPr marL="0" indent="0" algn="ctr">
              <a:lnSpc>
                <a:spcPts val="2940"/>
              </a:lnSpc>
              <a:buNone/>
            </a:pPr>
            <a:r>
              <a:rPr lang="en-US" sz="2100" b="1" dirty="0">
                <a:solidFill>
                  <a:srgbClr val="FFFFFF"/>
                </a:solidFill>
                <a:latin typeface="Arial" pitchFamily="34" charset="0"/>
                <a:ea typeface="Arial" pitchFamily="34" charset="-122"/>
                <a:cs typeface="Arial" pitchFamily="34" charset="-120"/>
              </a:rPr>
              <a:t>2</a:t>
            </a:r>
            <a:endParaRPr lang="en-US" sz="2100" dirty="0"/>
          </a:p>
        </p:txBody>
      </p:sp>
      <p:sp>
        <p:nvSpPr>
          <p:cNvPr id="11" name="Text 9"/>
          <p:cNvSpPr/>
          <p:nvPr/>
        </p:nvSpPr>
        <p:spPr>
          <a:xfrm>
            <a:off x="2573274" y="2684562"/>
            <a:ext cx="1787652" cy="200025"/>
          </a:xfrm>
          <a:prstGeom prst="rect">
            <a:avLst/>
          </a:prstGeom>
          <a:noFill/>
          <a:ln/>
        </p:spPr>
        <p:txBody>
          <a:bodyPr wrap="square" lIns="0" tIns="0" rIns="0" bIns="0" rtlCol="0" anchor="t"/>
          <a:lstStyle/>
          <a:p>
            <a:pPr marL="0" indent="0" algn="ctr">
              <a:lnSpc>
                <a:spcPts val="1575"/>
              </a:lnSpc>
              <a:spcAft>
                <a:spcPts val="600"/>
              </a:spcAft>
              <a:buNone/>
            </a:pPr>
            <a:r>
              <a:rPr lang="en-US" sz="1125" b="1" dirty="0">
                <a:solidFill>
                  <a:srgbClr val="1A6B5C"/>
                </a:solidFill>
                <a:latin typeface="Arial" pitchFamily="34" charset="0"/>
                <a:ea typeface="Arial" pitchFamily="34" charset="-122"/>
                <a:cs typeface="Arial" pitchFamily="34" charset="-120"/>
              </a:rPr>
              <a:t>Water</a:t>
            </a:r>
            <a:endParaRPr lang="en-US" sz="1125" dirty="0"/>
          </a:p>
        </p:txBody>
      </p:sp>
      <p:sp>
        <p:nvSpPr>
          <p:cNvPr id="12" name="Text 10"/>
          <p:cNvSpPr/>
          <p:nvPr/>
        </p:nvSpPr>
        <p:spPr>
          <a:xfrm>
            <a:off x="2573274" y="3113187"/>
            <a:ext cx="1787652" cy="557213"/>
          </a:xfrm>
          <a:prstGeom prst="rect">
            <a:avLst/>
          </a:prstGeom>
          <a:noFill/>
          <a:ln/>
        </p:spPr>
        <p:txBody>
          <a:bodyPr wrap="square" lIns="0" tIns="0" rIns="0" bIns="0" rtlCol="0" anchor="t"/>
          <a:lstStyle/>
          <a:p>
            <a:pPr marL="0" indent="0" algn="ctr">
              <a:lnSpc>
                <a:spcPts val="1463"/>
              </a:lnSpc>
              <a:buNone/>
            </a:pPr>
            <a:r>
              <a:rPr lang="en-US" sz="975" dirty="0">
                <a:solidFill>
                  <a:srgbClr val="1D1D1D"/>
                </a:solidFill>
                <a:latin typeface="Arial" pitchFamily="34" charset="0"/>
                <a:ea typeface="Arial" pitchFamily="34" charset="-122"/>
                <a:cs typeface="Arial" pitchFamily="34" charset="-120"/>
              </a:rPr>
              <a:t>Runoff from hilltop plantations polluted drinking water and streams</a:t>
            </a:r>
            <a:endParaRPr lang="en-US" sz="975" dirty="0"/>
          </a:p>
        </p:txBody>
      </p:sp>
      <p:sp>
        <p:nvSpPr>
          <p:cNvPr id="13" name="Text 11"/>
          <p:cNvSpPr/>
          <p:nvPr/>
        </p:nvSpPr>
        <p:spPr>
          <a:xfrm>
            <a:off x="4648200" y="1794570"/>
            <a:ext cx="2057400" cy="1935361"/>
          </a:xfrm>
          <a:prstGeom prst="roundRect">
            <a:avLst>
              <a:gd name="adj" fmla="val 3937"/>
            </a:avLst>
          </a:prstGeom>
          <a:solidFill>
            <a:srgbClr val="F0F0ED"/>
          </a:solidFill>
          <a:ln/>
        </p:spPr>
        <p:txBody>
          <a:bodyPr wrap="square" rtlCol="0" anchor="ctr"/>
          <a:lstStyle/>
          <a:p>
            <a:pPr marL="0" indent="0">
              <a:buNone/>
            </a:pPr>
            <a:endParaRPr lang="en-US" dirty="0"/>
          </a:p>
        </p:txBody>
      </p:sp>
      <p:sp>
        <p:nvSpPr>
          <p:cNvPr id="14" name="Text 12"/>
          <p:cNvSpPr/>
          <p:nvPr/>
        </p:nvSpPr>
        <p:spPr>
          <a:xfrm>
            <a:off x="4800600" y="1946970"/>
            <a:ext cx="1752600" cy="563761"/>
          </a:xfrm>
          <a:prstGeom prst="roundRect">
            <a:avLst>
              <a:gd name="adj" fmla="val 10137"/>
            </a:avLst>
          </a:prstGeom>
          <a:solidFill>
            <a:srgbClr val="1A6B5C"/>
          </a:solidFill>
          <a:ln/>
        </p:spPr>
        <p:txBody>
          <a:bodyPr wrap="square" rtlCol="0" anchor="ctr"/>
          <a:lstStyle/>
          <a:p>
            <a:pPr marL="0" indent="0">
              <a:buNone/>
            </a:pPr>
            <a:endParaRPr lang="en-US" dirty="0"/>
          </a:p>
        </p:txBody>
      </p:sp>
      <p:sp>
        <p:nvSpPr>
          <p:cNvPr id="15" name="Text 13"/>
          <p:cNvSpPr/>
          <p:nvPr/>
        </p:nvSpPr>
        <p:spPr>
          <a:xfrm>
            <a:off x="4880229" y="2042220"/>
            <a:ext cx="1593342" cy="373261"/>
          </a:xfrm>
          <a:prstGeom prst="rect">
            <a:avLst/>
          </a:prstGeom>
          <a:noFill/>
          <a:ln/>
        </p:spPr>
        <p:txBody>
          <a:bodyPr wrap="square" lIns="0" tIns="0" rIns="0" bIns="0" rtlCol="0" anchor="t"/>
          <a:lstStyle/>
          <a:p>
            <a:pPr marL="0" indent="0" algn="ctr">
              <a:lnSpc>
                <a:spcPts val="2940"/>
              </a:lnSpc>
              <a:buNone/>
            </a:pPr>
            <a:r>
              <a:rPr lang="en-US" sz="2100" b="1" dirty="0">
                <a:solidFill>
                  <a:srgbClr val="FFFFFF"/>
                </a:solidFill>
                <a:latin typeface="Arial" pitchFamily="34" charset="0"/>
                <a:ea typeface="Arial" pitchFamily="34" charset="-122"/>
                <a:cs typeface="Arial" pitchFamily="34" charset="-120"/>
              </a:rPr>
              <a:t>3</a:t>
            </a:r>
            <a:endParaRPr lang="en-US" sz="2100" dirty="0"/>
          </a:p>
        </p:txBody>
      </p:sp>
      <p:sp>
        <p:nvSpPr>
          <p:cNvPr id="16" name="Text 14"/>
          <p:cNvSpPr/>
          <p:nvPr/>
        </p:nvSpPr>
        <p:spPr>
          <a:xfrm>
            <a:off x="4783074" y="2777430"/>
            <a:ext cx="1787652" cy="200025"/>
          </a:xfrm>
          <a:prstGeom prst="rect">
            <a:avLst/>
          </a:prstGeom>
          <a:noFill/>
          <a:ln/>
        </p:spPr>
        <p:txBody>
          <a:bodyPr wrap="square" lIns="0" tIns="0" rIns="0" bIns="0" rtlCol="0" anchor="t"/>
          <a:lstStyle/>
          <a:p>
            <a:pPr marL="0" indent="0" algn="ctr">
              <a:lnSpc>
                <a:spcPts val="1575"/>
              </a:lnSpc>
              <a:spcAft>
                <a:spcPts val="600"/>
              </a:spcAft>
              <a:buNone/>
            </a:pPr>
            <a:r>
              <a:rPr lang="en-US" sz="1125" b="1" dirty="0">
                <a:solidFill>
                  <a:srgbClr val="1A6B5C"/>
                </a:solidFill>
                <a:latin typeface="Arial" pitchFamily="34" charset="0"/>
                <a:ea typeface="Arial" pitchFamily="34" charset="-122"/>
                <a:cs typeface="Arial" pitchFamily="34" charset="-120"/>
              </a:rPr>
              <a:t>Food Chain</a:t>
            </a:r>
            <a:endParaRPr lang="en-US" sz="1125" dirty="0"/>
          </a:p>
        </p:txBody>
      </p:sp>
      <p:sp>
        <p:nvSpPr>
          <p:cNvPr id="17" name="Text 15"/>
          <p:cNvSpPr/>
          <p:nvPr/>
        </p:nvSpPr>
        <p:spPr>
          <a:xfrm>
            <a:off x="4783074" y="3206055"/>
            <a:ext cx="1787652" cy="371475"/>
          </a:xfrm>
          <a:prstGeom prst="rect">
            <a:avLst/>
          </a:prstGeom>
          <a:noFill/>
          <a:ln/>
        </p:spPr>
        <p:txBody>
          <a:bodyPr wrap="square" lIns="0" tIns="0" rIns="0" bIns="0" rtlCol="0" anchor="t"/>
          <a:lstStyle/>
          <a:p>
            <a:pPr marL="0" indent="0" algn="ctr">
              <a:lnSpc>
                <a:spcPts val="1463"/>
              </a:lnSpc>
              <a:buNone/>
            </a:pPr>
            <a:r>
              <a:rPr lang="en-US" sz="975" dirty="0">
                <a:solidFill>
                  <a:srgbClr val="1D1D1D"/>
                </a:solidFill>
                <a:latin typeface="Arial" pitchFamily="34" charset="0"/>
                <a:ea typeface="Arial" pitchFamily="34" charset="-122"/>
                <a:cs typeface="Arial" pitchFamily="34" charset="-120"/>
              </a:rPr>
              <a:t>Residues found in vegetables, fruits, fish, and cow's milk</a:t>
            </a:r>
            <a:endParaRPr lang="en-US" sz="975" dirty="0"/>
          </a:p>
        </p:txBody>
      </p:sp>
      <p:sp>
        <p:nvSpPr>
          <p:cNvPr id="18" name="Text 16"/>
          <p:cNvSpPr/>
          <p:nvPr/>
        </p:nvSpPr>
        <p:spPr>
          <a:xfrm>
            <a:off x="6858000" y="1794570"/>
            <a:ext cx="2057400" cy="1935361"/>
          </a:xfrm>
          <a:prstGeom prst="roundRect">
            <a:avLst>
              <a:gd name="adj" fmla="val 3937"/>
            </a:avLst>
          </a:prstGeom>
          <a:solidFill>
            <a:srgbClr val="F0F0ED"/>
          </a:solidFill>
          <a:ln/>
        </p:spPr>
        <p:txBody>
          <a:bodyPr wrap="square" rtlCol="0" anchor="ctr"/>
          <a:lstStyle/>
          <a:p>
            <a:pPr marL="0" indent="0">
              <a:buNone/>
            </a:pPr>
            <a:endParaRPr lang="en-US" dirty="0"/>
          </a:p>
        </p:txBody>
      </p:sp>
      <p:sp>
        <p:nvSpPr>
          <p:cNvPr id="19" name="Text 17"/>
          <p:cNvSpPr/>
          <p:nvPr/>
        </p:nvSpPr>
        <p:spPr>
          <a:xfrm>
            <a:off x="7010400" y="1946970"/>
            <a:ext cx="1752600" cy="563761"/>
          </a:xfrm>
          <a:prstGeom prst="roundRect">
            <a:avLst>
              <a:gd name="adj" fmla="val 10137"/>
            </a:avLst>
          </a:prstGeom>
          <a:solidFill>
            <a:srgbClr val="1A6B5C"/>
          </a:solidFill>
          <a:ln/>
        </p:spPr>
        <p:txBody>
          <a:bodyPr wrap="square" rtlCol="0" anchor="ctr"/>
          <a:lstStyle/>
          <a:p>
            <a:pPr marL="0" indent="0">
              <a:buNone/>
            </a:pPr>
            <a:endParaRPr lang="en-US" dirty="0"/>
          </a:p>
        </p:txBody>
      </p:sp>
      <p:sp>
        <p:nvSpPr>
          <p:cNvPr id="20" name="Text 18"/>
          <p:cNvSpPr/>
          <p:nvPr/>
        </p:nvSpPr>
        <p:spPr>
          <a:xfrm>
            <a:off x="7090029" y="2042220"/>
            <a:ext cx="1593342" cy="373261"/>
          </a:xfrm>
          <a:prstGeom prst="rect">
            <a:avLst/>
          </a:prstGeom>
          <a:noFill/>
          <a:ln/>
        </p:spPr>
        <p:txBody>
          <a:bodyPr wrap="square" lIns="0" tIns="0" rIns="0" bIns="0" rtlCol="0" anchor="t"/>
          <a:lstStyle/>
          <a:p>
            <a:pPr marL="0" indent="0" algn="ctr">
              <a:lnSpc>
                <a:spcPts val="2940"/>
              </a:lnSpc>
              <a:buNone/>
            </a:pPr>
            <a:r>
              <a:rPr lang="en-US" sz="2100" b="1" dirty="0">
                <a:solidFill>
                  <a:srgbClr val="FFFFFF"/>
                </a:solidFill>
                <a:latin typeface="Arial" pitchFamily="34" charset="0"/>
                <a:ea typeface="Arial" pitchFamily="34" charset="-122"/>
                <a:cs typeface="Arial" pitchFamily="34" charset="-120"/>
              </a:rPr>
              <a:t>4</a:t>
            </a:r>
            <a:endParaRPr lang="en-US" sz="2100" dirty="0"/>
          </a:p>
        </p:txBody>
      </p:sp>
      <p:sp>
        <p:nvSpPr>
          <p:cNvPr id="21" name="Text 19"/>
          <p:cNvSpPr/>
          <p:nvPr/>
        </p:nvSpPr>
        <p:spPr>
          <a:xfrm>
            <a:off x="6992874" y="2777430"/>
            <a:ext cx="1787652" cy="200025"/>
          </a:xfrm>
          <a:prstGeom prst="rect">
            <a:avLst/>
          </a:prstGeom>
          <a:noFill/>
          <a:ln/>
        </p:spPr>
        <p:txBody>
          <a:bodyPr wrap="square" lIns="0" tIns="0" rIns="0" bIns="0" rtlCol="0" anchor="t"/>
          <a:lstStyle/>
          <a:p>
            <a:pPr marL="0" indent="0" algn="ctr">
              <a:lnSpc>
                <a:spcPts val="1575"/>
              </a:lnSpc>
              <a:spcAft>
                <a:spcPts val="600"/>
              </a:spcAft>
              <a:buNone/>
            </a:pPr>
            <a:r>
              <a:rPr lang="en-US" sz="1125" b="1" dirty="0">
                <a:solidFill>
                  <a:srgbClr val="1A6B5C"/>
                </a:solidFill>
                <a:latin typeface="Arial" pitchFamily="34" charset="0"/>
                <a:ea typeface="Arial" pitchFamily="34" charset="-122"/>
                <a:cs typeface="Arial" pitchFamily="34" charset="-120"/>
              </a:rPr>
              <a:t>Soil Contact</a:t>
            </a:r>
            <a:endParaRPr lang="en-US" sz="1125" dirty="0"/>
          </a:p>
        </p:txBody>
      </p:sp>
      <p:sp>
        <p:nvSpPr>
          <p:cNvPr id="22" name="Text 20"/>
          <p:cNvSpPr/>
          <p:nvPr/>
        </p:nvSpPr>
        <p:spPr>
          <a:xfrm>
            <a:off x="6992874" y="3206055"/>
            <a:ext cx="1787652" cy="371475"/>
          </a:xfrm>
          <a:prstGeom prst="rect">
            <a:avLst/>
          </a:prstGeom>
          <a:noFill/>
          <a:ln/>
        </p:spPr>
        <p:txBody>
          <a:bodyPr wrap="square" lIns="0" tIns="0" rIns="0" bIns="0" rtlCol="0" anchor="t"/>
          <a:lstStyle/>
          <a:p>
            <a:pPr marL="0" indent="0" algn="ctr">
              <a:lnSpc>
                <a:spcPts val="1463"/>
              </a:lnSpc>
              <a:buNone/>
            </a:pPr>
            <a:r>
              <a:rPr lang="en-US" sz="975" dirty="0">
                <a:solidFill>
                  <a:srgbClr val="1D1D1D"/>
                </a:solidFill>
                <a:latin typeface="Arial" pitchFamily="34" charset="0"/>
                <a:ea typeface="Arial" pitchFamily="34" charset="-122"/>
                <a:cs typeface="Arial" pitchFamily="34" charset="-120"/>
              </a:rPr>
              <a:t>Agricultural workers exposed through contaminated fields</a:t>
            </a:r>
            <a:endParaRPr lang="en-US" sz="975" dirty="0"/>
          </a:p>
        </p:txBody>
      </p:sp>
      <p:sp>
        <p:nvSpPr>
          <p:cNvPr id="23" name="Text 21"/>
          <p:cNvSpPr/>
          <p:nvPr/>
        </p:nvSpPr>
        <p:spPr>
          <a:xfrm>
            <a:off x="228600" y="4194870"/>
            <a:ext cx="8686800" cy="415230"/>
          </a:xfrm>
          <a:prstGeom prst="roundRect">
            <a:avLst>
              <a:gd name="adj" fmla="val 13763"/>
            </a:avLst>
          </a:prstGeom>
          <a:solidFill>
            <a:srgbClr val="8B2942">
              <a:alpha val="10000"/>
            </a:srgbClr>
          </a:solidFill>
          <a:ln/>
        </p:spPr>
        <p:txBody>
          <a:bodyPr wrap="square" rtlCol="0" anchor="ctr"/>
          <a:lstStyle/>
          <a:p>
            <a:pPr marL="0" indent="0">
              <a:buNone/>
            </a:pPr>
            <a:endParaRPr lang="en-US" dirty="0"/>
          </a:p>
        </p:txBody>
      </p:sp>
      <p:sp>
        <p:nvSpPr>
          <p:cNvPr id="24" name="Shape 22"/>
          <p:cNvSpPr/>
          <p:nvPr/>
        </p:nvSpPr>
        <p:spPr>
          <a:xfrm>
            <a:off x="247650" y="4194870"/>
            <a:ext cx="0" cy="415230"/>
          </a:xfrm>
          <a:prstGeom prst="line">
            <a:avLst/>
          </a:prstGeom>
          <a:noFill/>
          <a:ln w="38100">
            <a:solidFill>
              <a:srgbClr val="8B2942"/>
            </a:solidFill>
            <a:prstDash val="solid"/>
          </a:ln>
        </p:spPr>
      </p:sp>
      <p:sp>
        <p:nvSpPr>
          <p:cNvPr id="25" name="Text 23"/>
          <p:cNvSpPr/>
          <p:nvPr/>
        </p:nvSpPr>
        <p:spPr>
          <a:xfrm>
            <a:off x="419100" y="4309170"/>
            <a:ext cx="8510778" cy="186630"/>
          </a:xfrm>
          <a:prstGeom prst="rect">
            <a:avLst/>
          </a:prstGeom>
          <a:noFill/>
          <a:ln/>
        </p:spPr>
        <p:txBody>
          <a:bodyPr wrap="square" lIns="0" tIns="0" rIns="0" bIns="0" rtlCol="0" anchor="t"/>
          <a:lstStyle/>
          <a:p>
            <a:pPr marL="0" indent="0" algn="l">
              <a:lnSpc>
                <a:spcPts val="1470"/>
              </a:lnSpc>
              <a:buNone/>
            </a:pPr>
            <a:r>
              <a:rPr lang="en-US" sz="1050" b="1" dirty="0">
                <a:solidFill>
                  <a:srgbClr val="1D1D1D"/>
                </a:solidFill>
                <a:latin typeface="Arial" pitchFamily="34" charset="0"/>
                <a:ea typeface="Arial" pitchFamily="34" charset="-122"/>
                <a:cs typeface="Arial" pitchFamily="34" charset="-120"/>
              </a:rPr>
              <a:t>Key point:</a:t>
            </a:r>
            <a:r>
              <a:rPr lang="en-US" sz="1050" dirty="0">
                <a:solidFill>
                  <a:srgbClr val="1D1D1D"/>
                </a:solidFill>
                <a:latin typeface="Arial" pitchFamily="34" charset="0"/>
                <a:ea typeface="Arial" pitchFamily="34" charset="-122"/>
                <a:cs typeface="Arial" pitchFamily="34" charset="-120"/>
              </a:rPr>
              <a:t> Geography made it worse — hilltop spraying → rain → valley contamination → concentrated exposure where families lived</a:t>
            </a:r>
            <a:endParaRPr lang="en-US" sz="1050" dirty="0"/>
          </a:p>
        </p:txBody>
      </p:sp>
      <p:sp>
        <p:nvSpPr>
          <p:cNvPr id="26" name="Text 24"/>
          <p:cNvSpPr/>
          <p:nvPr/>
        </p:nvSpPr>
        <p:spPr>
          <a:xfrm>
            <a:off x="228600" y="4781550"/>
            <a:ext cx="1992588" cy="133350"/>
          </a:xfrm>
          <a:prstGeom prst="rect">
            <a:avLst/>
          </a:prstGeom>
          <a:noFill/>
          <a:ln/>
        </p:spPr>
        <p:txBody>
          <a:bodyPr wrap="square" lIns="0" tIns="0" rIns="0" bIns="0" rtlCol="0" anchor="t"/>
          <a:lstStyle/>
          <a:p>
            <a:pPr marL="0" indent="0" algn="l">
              <a:lnSpc>
                <a:spcPts val="1050"/>
              </a:lnSpc>
              <a:buNone/>
            </a:pPr>
            <a:r>
              <a:rPr lang="en-US" sz="750" dirty="0">
                <a:solidFill>
                  <a:srgbClr val="5A5A5A"/>
                </a:solidFill>
                <a:latin typeface="Arial" pitchFamily="34" charset="0"/>
                <a:ea typeface="Arial" pitchFamily="34" charset="-122"/>
                <a:cs typeface="Arial" pitchFamily="34" charset="-120"/>
              </a:rPr>
              <a:t>NIOH 2002 confirmed multi-pathway exposure</a:t>
            </a:r>
            <a:endParaRPr lang="en-US" sz="75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4439984"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Environmental Persistence</a:t>
            </a:r>
            <a:endParaRPr lang="en-US" sz="2400" dirty="0"/>
          </a:p>
        </p:txBody>
      </p:sp>
      <p:sp>
        <p:nvSpPr>
          <p:cNvPr id="3" name="Text 1"/>
          <p:cNvSpPr/>
          <p:nvPr/>
        </p:nvSpPr>
        <p:spPr>
          <a:xfrm>
            <a:off x="228600" y="687884"/>
            <a:ext cx="3847338" cy="200025"/>
          </a:xfrm>
          <a:prstGeom prst="rect">
            <a:avLst/>
          </a:prstGeom>
          <a:noFill/>
          <a:ln/>
        </p:spPr>
        <p:txBody>
          <a:bodyPr wrap="square" lIns="0" tIns="0" rIns="0" bIns="0" rtlCol="0" anchor="t"/>
          <a:lstStyle/>
          <a:p>
            <a:pPr marL="0" indent="0" algn="l">
              <a:lnSpc>
                <a:spcPts val="1575"/>
              </a:lnSpc>
              <a:spcAft>
                <a:spcPts val="900"/>
              </a:spcAft>
              <a:buNone/>
            </a:pPr>
            <a:r>
              <a:rPr lang="en-US" sz="1125" b="1" dirty="0">
                <a:solidFill>
                  <a:srgbClr val="1A6B5C"/>
                </a:solidFill>
                <a:latin typeface="Arial" pitchFamily="34" charset="0"/>
                <a:ea typeface="Arial" pitchFamily="34" charset="-122"/>
                <a:cs typeface="Arial" pitchFamily="34" charset="-120"/>
              </a:rPr>
              <a:t>Key Findings (Harikumar et al. 2014):</a:t>
            </a:r>
            <a:endParaRPr lang="en-US" sz="1125" dirty="0"/>
          </a:p>
        </p:txBody>
      </p:sp>
      <p:sp>
        <p:nvSpPr>
          <p:cNvPr id="4" name="Text 2"/>
          <p:cNvSpPr/>
          <p:nvPr/>
        </p:nvSpPr>
        <p:spPr>
          <a:xfrm>
            <a:off x="228600" y="1154609"/>
            <a:ext cx="3771900" cy="2628900"/>
          </a:xfrm>
          <a:prstGeom prst="rect">
            <a:avLst/>
          </a:prstGeom>
          <a:noFill/>
          <a:ln/>
        </p:spPr>
        <p:txBody>
          <a:bodyPr wrap="square" lIns="66675" tIns="0" rIns="0" bIns="0" rtlCol="0" anchor="t"/>
          <a:lstStyle/>
          <a:p>
            <a:pPr marL="66675" indent="-66675"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Combined toxic residues persist in soil for </a:t>
            </a:r>
            <a:r>
              <a:rPr lang="en-US" sz="1350" b="1" dirty="0">
                <a:solidFill>
                  <a:srgbClr val="1D1D1D"/>
                </a:solidFill>
                <a:latin typeface="Arial" pitchFamily="34" charset="0"/>
                <a:ea typeface="Arial" pitchFamily="34" charset="-122"/>
                <a:cs typeface="Arial" pitchFamily="34" charset="-120"/>
              </a:rPr>
              <a:t>1.5-2 years</a:t>
            </a:r>
            <a:endParaRPr lang="en-US" sz="1350" dirty="0"/>
          </a:p>
          <a:p>
            <a:pPr marL="66675" indent="-66675"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Persistence depends on soil pH, organic matter, and clay content</a:t>
            </a:r>
            <a:endParaRPr lang="en-US" sz="1350" dirty="0"/>
          </a:p>
          <a:p>
            <a:pPr marL="66675" indent="-66675" algn="l">
              <a:lnSpc>
                <a:spcPts val="2100"/>
              </a:lnSpc>
              <a:spcAft>
                <a:spcPts val="750"/>
              </a:spcAft>
              <a:buSzPct val="100000"/>
              <a:buChar char="•"/>
            </a:pPr>
            <a:r>
              <a:rPr lang="en-US" sz="1350" b="1" dirty="0">
                <a:solidFill>
                  <a:srgbClr val="1D1D1D"/>
                </a:solidFill>
                <a:latin typeface="Arial" pitchFamily="34" charset="0"/>
                <a:ea typeface="Arial" pitchFamily="34" charset="-122"/>
                <a:cs typeface="Arial" pitchFamily="34" charset="-120"/>
              </a:rPr>
              <a:t>Endosulfan sulfate</a:t>
            </a:r>
            <a:r>
              <a:rPr lang="en-US" sz="1350" dirty="0">
                <a:solidFill>
                  <a:srgbClr val="1D1D1D"/>
                </a:solidFill>
                <a:latin typeface="Arial" pitchFamily="34" charset="0"/>
                <a:ea typeface="Arial" pitchFamily="34" charset="-122"/>
                <a:cs typeface="Arial" pitchFamily="34" charset="-120"/>
              </a:rPr>
              <a:t> (breakdown product) is MORE persistent than parent compound</a:t>
            </a:r>
            <a:endParaRPr lang="en-US" sz="1350" dirty="0"/>
          </a:p>
          <a:p>
            <a:pPr marL="66675" indent="-66675" algn="l">
              <a:lnSpc>
                <a:spcPts val="2100"/>
              </a:lnSpc>
              <a:spcAft>
                <a:spcPts val="750"/>
              </a:spcAft>
              <a:buSzPct val="100000"/>
              <a:buChar char="•"/>
            </a:pPr>
            <a:r>
              <a:rPr lang="en-US" sz="1350" dirty="0">
                <a:solidFill>
                  <a:srgbClr val="1D1D1D"/>
                </a:solidFill>
                <a:latin typeface="Arial" pitchFamily="34" charset="0"/>
                <a:ea typeface="Arial" pitchFamily="34" charset="-122"/>
                <a:cs typeface="Arial" pitchFamily="34" charset="-120"/>
              </a:rPr>
              <a:t>Groundwater in Padre village: </a:t>
            </a:r>
            <a:r>
              <a:rPr lang="en-US" sz="1350" b="1" dirty="0">
                <a:solidFill>
                  <a:srgbClr val="1D1D1D"/>
                </a:solidFill>
                <a:latin typeface="Arial" pitchFamily="34" charset="0"/>
                <a:ea typeface="Arial" pitchFamily="34" charset="-122"/>
                <a:cs typeface="Arial" pitchFamily="34" charset="-120"/>
              </a:rPr>
              <a:t>7-51× above safe limits</a:t>
            </a:r>
            <a:endParaRPr lang="en-US" sz="1350" dirty="0"/>
          </a:p>
        </p:txBody>
      </p:sp>
      <p:sp>
        <p:nvSpPr>
          <p:cNvPr id="5" name="Text 3"/>
          <p:cNvSpPr/>
          <p:nvPr/>
        </p:nvSpPr>
        <p:spPr>
          <a:xfrm>
            <a:off x="228600" y="4050209"/>
            <a:ext cx="3771900" cy="748308"/>
          </a:xfrm>
          <a:prstGeom prst="roundRect">
            <a:avLst>
              <a:gd name="adj" fmla="val 7637"/>
            </a:avLst>
          </a:prstGeom>
          <a:solidFill>
            <a:srgbClr val="1A6B5C">
              <a:alpha val="10000"/>
            </a:srgbClr>
          </a:solidFill>
          <a:ln/>
        </p:spPr>
        <p:txBody>
          <a:bodyPr wrap="square" rtlCol="0" anchor="ctr"/>
          <a:lstStyle/>
          <a:p>
            <a:pPr marL="0" indent="0">
              <a:buNone/>
            </a:pPr>
            <a:endParaRPr lang="en-US" dirty="0"/>
          </a:p>
        </p:txBody>
      </p:sp>
      <p:sp>
        <p:nvSpPr>
          <p:cNvPr id="6" name="Shape 4"/>
          <p:cNvSpPr/>
          <p:nvPr/>
        </p:nvSpPr>
        <p:spPr>
          <a:xfrm>
            <a:off x="247650" y="4050209"/>
            <a:ext cx="0" cy="748308"/>
          </a:xfrm>
          <a:prstGeom prst="line">
            <a:avLst/>
          </a:prstGeom>
          <a:noFill/>
          <a:ln w="38100">
            <a:solidFill>
              <a:srgbClr val="1A6B5C"/>
            </a:solidFill>
            <a:prstDash val="solid"/>
          </a:ln>
        </p:spPr>
      </p:sp>
      <p:sp>
        <p:nvSpPr>
          <p:cNvPr id="7" name="Text 5"/>
          <p:cNvSpPr/>
          <p:nvPr/>
        </p:nvSpPr>
        <p:spPr>
          <a:xfrm>
            <a:off x="381000" y="4164509"/>
            <a:ext cx="3575304" cy="519708"/>
          </a:xfrm>
          <a:prstGeom prst="rect">
            <a:avLst/>
          </a:prstGeom>
          <a:noFill/>
          <a:ln/>
        </p:spPr>
        <p:txBody>
          <a:bodyPr wrap="square" lIns="0" tIns="0" rIns="0" bIns="0" rtlCol="0" anchor="t"/>
          <a:lstStyle/>
          <a:p>
            <a:pPr marL="0" indent="0" algn="l">
              <a:lnSpc>
                <a:spcPts val="1365"/>
              </a:lnSpc>
              <a:buNone/>
            </a:pPr>
            <a:r>
              <a:rPr lang="en-US" sz="975" b="1" dirty="0">
                <a:solidFill>
                  <a:srgbClr val="1D1D1D"/>
                </a:solidFill>
                <a:latin typeface="Arial" pitchFamily="34" charset="0"/>
                <a:ea typeface="Arial" pitchFamily="34" charset="-122"/>
                <a:cs typeface="Arial" pitchFamily="34" charset="-120"/>
              </a:rPr>
              <a:t>Why this matters:</a:t>
            </a:r>
            <a:r>
              <a:rPr lang="en-US" sz="975" dirty="0">
                <a:solidFill>
                  <a:srgbClr val="1D1D1D"/>
                </a:solidFill>
                <a:latin typeface="Arial" pitchFamily="34" charset="0"/>
                <a:ea typeface="Arial" pitchFamily="34" charset="-122"/>
                <a:cs typeface="Arial" pitchFamily="34" charset="-120"/>
              </a:rPr>
              <a:t> The breakdown product degrades more slowly than the original chemical — explains why residues kept appearing years after spraying stopped</a:t>
            </a:r>
            <a:endParaRPr lang="en-US" sz="975" dirty="0"/>
          </a:p>
        </p:txBody>
      </p:sp>
      <p:sp>
        <p:nvSpPr>
          <p:cNvPr id="8" name="Text 6"/>
          <p:cNvSpPr/>
          <p:nvPr/>
        </p:nvSpPr>
        <p:spPr>
          <a:xfrm>
            <a:off x="228600" y="4781550"/>
            <a:ext cx="2003366" cy="133350"/>
          </a:xfrm>
          <a:prstGeom prst="rect">
            <a:avLst/>
          </a:prstGeom>
          <a:noFill/>
          <a:ln/>
        </p:spPr>
        <p:txBody>
          <a:bodyPr wrap="square" lIns="0" tIns="0" rIns="0" bIns="0" rtlCol="0" anchor="t"/>
          <a:lstStyle/>
          <a:p>
            <a:pPr marL="0" indent="0" algn="l">
              <a:lnSpc>
                <a:spcPts val="1050"/>
              </a:lnSpc>
              <a:buNone/>
            </a:pPr>
            <a:r>
              <a:rPr lang="en-US" sz="750" dirty="0">
                <a:solidFill>
                  <a:srgbClr val="5A5A5A"/>
                </a:solidFill>
                <a:latin typeface="Arial" pitchFamily="34" charset="0"/>
                <a:ea typeface="Arial" pitchFamily="34" charset="-122"/>
                <a:cs typeface="Arial" pitchFamily="34" charset="-120"/>
              </a:rPr>
              <a:t>Data: Harikumar et al. (2014), Current Science</a:t>
            </a:r>
            <a:endParaRPr lang="en-US" sz="750" dirty="0"/>
          </a:p>
        </p:txBody>
      </p:sp>
      <p:graphicFrame>
        <p:nvGraphicFramePr>
          <p:cNvPr id="9" name="Chart 0"/>
          <p:cNvGraphicFramePr/>
          <p:nvPr/>
        </p:nvGraphicFramePr>
        <p:xfrm>
          <a:off x="4305300" y="1014413"/>
          <a:ext cx="4610100" cy="34575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4439984"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Blood Contamination Levels</a:t>
            </a:r>
            <a:endParaRPr lang="en-US" sz="2400" dirty="0"/>
          </a:p>
        </p:txBody>
      </p:sp>
      <p:sp>
        <p:nvSpPr>
          <p:cNvPr id="3" name="Text 1"/>
          <p:cNvSpPr/>
          <p:nvPr/>
        </p:nvSpPr>
        <p:spPr>
          <a:xfrm>
            <a:off x="228600" y="928836"/>
            <a:ext cx="3847338" cy="200025"/>
          </a:xfrm>
          <a:prstGeom prst="rect">
            <a:avLst/>
          </a:prstGeom>
          <a:noFill/>
          <a:ln/>
        </p:spPr>
        <p:txBody>
          <a:bodyPr wrap="square" lIns="0" tIns="0" rIns="0" bIns="0" rtlCol="0" anchor="t"/>
          <a:lstStyle/>
          <a:p>
            <a:pPr marL="0" indent="0" algn="l">
              <a:lnSpc>
                <a:spcPts val="1575"/>
              </a:lnSpc>
              <a:spcAft>
                <a:spcPts val="900"/>
              </a:spcAft>
              <a:buNone/>
            </a:pPr>
            <a:r>
              <a:rPr lang="en-US" sz="1125" b="1" dirty="0">
                <a:solidFill>
                  <a:srgbClr val="1A6B5C"/>
                </a:solidFill>
                <a:latin typeface="Arial" pitchFamily="34" charset="0"/>
                <a:ea typeface="Arial" pitchFamily="34" charset="-122"/>
                <a:cs typeface="Arial" pitchFamily="34" charset="-120"/>
              </a:rPr>
              <a:t>NIOH Study (2002) Findings:</a:t>
            </a:r>
            <a:endParaRPr lang="en-US" sz="1125" dirty="0"/>
          </a:p>
        </p:txBody>
      </p:sp>
      <p:sp>
        <p:nvSpPr>
          <p:cNvPr id="4" name="Text 2"/>
          <p:cNvSpPr/>
          <p:nvPr/>
        </p:nvSpPr>
        <p:spPr>
          <a:xfrm>
            <a:off x="228600" y="1395561"/>
            <a:ext cx="3847338" cy="426541"/>
          </a:xfrm>
          <a:prstGeom prst="rect">
            <a:avLst/>
          </a:prstGeom>
          <a:noFill/>
          <a:ln/>
        </p:spPr>
        <p:txBody>
          <a:bodyPr wrap="square" lIns="0" tIns="0" rIns="0" bIns="0" rtlCol="0" anchor="t"/>
          <a:lstStyle/>
          <a:p>
            <a:pPr marL="0" indent="0" algn="l">
              <a:lnSpc>
                <a:spcPts val="1680"/>
              </a:lnSpc>
              <a:spcAft>
                <a:spcPts val="1200"/>
              </a:spcAft>
              <a:buNone/>
            </a:pPr>
            <a:r>
              <a:rPr lang="en-US" sz="1050" dirty="0">
                <a:solidFill>
                  <a:srgbClr val="1D1D1D"/>
                </a:solidFill>
                <a:latin typeface="Arial" pitchFamily="34" charset="0"/>
                <a:ea typeface="Arial" pitchFamily="34" charset="-122"/>
                <a:cs typeface="Arial" pitchFamily="34" charset="-120"/>
              </a:rPr>
              <a:t>Blood tests in 2001 compared affected villages with control areas:</a:t>
            </a:r>
            <a:endParaRPr lang="en-US" sz="1050" dirty="0"/>
          </a:p>
        </p:txBody>
      </p:sp>
      <p:sp>
        <p:nvSpPr>
          <p:cNvPr id="5" name="Text 3"/>
          <p:cNvSpPr/>
          <p:nvPr/>
        </p:nvSpPr>
        <p:spPr>
          <a:xfrm>
            <a:off x="228600" y="2126903"/>
            <a:ext cx="3771900" cy="1367730"/>
          </a:xfrm>
          <a:prstGeom prst="roundRect">
            <a:avLst>
              <a:gd name="adj" fmla="val 4178"/>
            </a:avLst>
          </a:prstGeom>
          <a:solidFill>
            <a:srgbClr val="F0F0ED"/>
          </a:solidFill>
          <a:ln/>
        </p:spPr>
        <p:txBody>
          <a:bodyPr wrap="square" rtlCol="0" anchor="ctr"/>
          <a:lstStyle/>
          <a:p>
            <a:pPr marL="0" indent="0">
              <a:buNone/>
            </a:pPr>
            <a:endParaRPr lang="en-US" dirty="0"/>
          </a:p>
        </p:txBody>
      </p:sp>
      <p:sp>
        <p:nvSpPr>
          <p:cNvPr id="6" name="Text 4"/>
          <p:cNvSpPr/>
          <p:nvPr/>
        </p:nvSpPr>
        <p:spPr>
          <a:xfrm>
            <a:off x="361950" y="2260253"/>
            <a:ext cx="3575304" cy="186630"/>
          </a:xfrm>
          <a:prstGeom prst="rect">
            <a:avLst/>
          </a:prstGeom>
          <a:noFill/>
          <a:ln/>
        </p:spPr>
        <p:txBody>
          <a:bodyPr wrap="square" lIns="0" tIns="0" rIns="0" bIns="0" rtlCol="0" anchor="t"/>
          <a:lstStyle/>
          <a:p>
            <a:pPr marL="0" indent="0" algn="l">
              <a:lnSpc>
                <a:spcPts val="1470"/>
              </a:lnSpc>
              <a:spcAft>
                <a:spcPts val="600"/>
              </a:spcAft>
              <a:buNone/>
            </a:pPr>
            <a:r>
              <a:rPr lang="en-US" sz="1050" b="1" dirty="0">
                <a:solidFill>
                  <a:srgbClr val="1D1D1D"/>
                </a:solidFill>
                <a:latin typeface="Arial" pitchFamily="34" charset="0"/>
                <a:ea typeface="Arial" pitchFamily="34" charset="-122"/>
                <a:cs typeface="Arial" pitchFamily="34" charset="-120"/>
              </a:rPr>
              <a:t>Affected Areas:</a:t>
            </a:r>
            <a:endParaRPr lang="en-US" sz="1050" dirty="0"/>
          </a:p>
        </p:txBody>
      </p:sp>
      <p:sp>
        <p:nvSpPr>
          <p:cNvPr id="7" name="Text 5"/>
          <p:cNvSpPr/>
          <p:nvPr/>
        </p:nvSpPr>
        <p:spPr>
          <a:xfrm>
            <a:off x="361950" y="2523083"/>
            <a:ext cx="3575304" cy="533400"/>
          </a:xfrm>
          <a:prstGeom prst="rect">
            <a:avLst/>
          </a:prstGeom>
          <a:noFill/>
          <a:ln/>
        </p:spPr>
        <p:txBody>
          <a:bodyPr wrap="square" lIns="0" tIns="0" rIns="0" bIns="0" rtlCol="0" anchor="t"/>
          <a:lstStyle/>
          <a:p>
            <a:pPr marL="0" indent="0" algn="l">
              <a:lnSpc>
                <a:spcPts val="2100"/>
              </a:lnSpc>
              <a:spcAft>
                <a:spcPts val="300"/>
              </a:spcAft>
              <a:buNone/>
            </a:pPr>
            <a:r>
              <a:rPr lang="en-US" sz="1500" b="1" dirty="0">
                <a:solidFill>
                  <a:srgbClr val="8B2942"/>
                </a:solidFill>
                <a:latin typeface="Arial" pitchFamily="34" charset="0"/>
                <a:ea typeface="Arial" pitchFamily="34" charset="-122"/>
                <a:cs typeface="Arial" pitchFamily="34" charset="-120"/>
              </a:rPr>
              <a:t>85%</a:t>
            </a:r>
            <a:r>
              <a:rPr lang="en-US" sz="1500" dirty="0">
                <a:solidFill>
                  <a:srgbClr val="8B2942"/>
                </a:solidFill>
                <a:latin typeface="Arial" pitchFamily="34" charset="0"/>
                <a:ea typeface="Arial" pitchFamily="34" charset="-122"/>
                <a:cs typeface="Arial" pitchFamily="34" charset="-120"/>
              </a:rPr>
              <a:t> of women had detectable endosulfan</a:t>
            </a:r>
            <a:endParaRPr lang="en-US" sz="1500" dirty="0"/>
          </a:p>
        </p:txBody>
      </p:sp>
      <p:sp>
        <p:nvSpPr>
          <p:cNvPr id="8" name="Text 6"/>
          <p:cNvSpPr/>
          <p:nvPr/>
        </p:nvSpPr>
        <p:spPr>
          <a:xfrm>
            <a:off x="361950" y="3094583"/>
            <a:ext cx="3575304" cy="266700"/>
          </a:xfrm>
          <a:prstGeom prst="rect">
            <a:avLst/>
          </a:prstGeom>
          <a:noFill/>
          <a:ln/>
        </p:spPr>
        <p:txBody>
          <a:bodyPr wrap="square" lIns="0" tIns="0" rIns="0" bIns="0" rtlCol="0" anchor="t"/>
          <a:lstStyle/>
          <a:p>
            <a:pPr marL="0" indent="0" algn="l">
              <a:lnSpc>
                <a:spcPts val="2100"/>
              </a:lnSpc>
              <a:buNone/>
            </a:pPr>
            <a:r>
              <a:rPr lang="en-US" sz="1500" b="1" dirty="0">
                <a:solidFill>
                  <a:srgbClr val="8B2942"/>
                </a:solidFill>
                <a:latin typeface="Arial" pitchFamily="34" charset="0"/>
                <a:ea typeface="Arial" pitchFamily="34" charset="-122"/>
                <a:cs typeface="Arial" pitchFamily="34" charset="-120"/>
              </a:rPr>
              <a:t>78%</a:t>
            </a:r>
            <a:r>
              <a:rPr lang="en-US" sz="1500" dirty="0">
                <a:solidFill>
                  <a:srgbClr val="8B2942"/>
                </a:solidFill>
                <a:latin typeface="Arial" pitchFamily="34" charset="0"/>
                <a:ea typeface="Arial" pitchFamily="34" charset="-122"/>
                <a:cs typeface="Arial" pitchFamily="34" charset="-120"/>
              </a:rPr>
              <a:t> of men had detectable endosulfan</a:t>
            </a:r>
            <a:endParaRPr lang="en-US" sz="1500" dirty="0"/>
          </a:p>
        </p:txBody>
      </p:sp>
      <p:sp>
        <p:nvSpPr>
          <p:cNvPr id="9" name="Text 7"/>
          <p:cNvSpPr/>
          <p:nvPr/>
        </p:nvSpPr>
        <p:spPr>
          <a:xfrm>
            <a:off x="228600" y="3761333"/>
            <a:ext cx="3771900" cy="796230"/>
          </a:xfrm>
          <a:prstGeom prst="roundRect">
            <a:avLst>
              <a:gd name="adj" fmla="val 7178"/>
            </a:avLst>
          </a:prstGeom>
          <a:solidFill>
            <a:srgbClr val="F0F0ED"/>
          </a:solidFill>
          <a:ln/>
        </p:spPr>
        <p:txBody>
          <a:bodyPr wrap="square" rtlCol="0" anchor="ctr"/>
          <a:lstStyle/>
          <a:p>
            <a:pPr marL="0" indent="0">
              <a:buNone/>
            </a:pPr>
            <a:endParaRPr lang="en-US" dirty="0"/>
          </a:p>
        </p:txBody>
      </p:sp>
      <p:sp>
        <p:nvSpPr>
          <p:cNvPr id="10" name="Text 8"/>
          <p:cNvSpPr/>
          <p:nvPr/>
        </p:nvSpPr>
        <p:spPr>
          <a:xfrm>
            <a:off x="361950" y="3894683"/>
            <a:ext cx="3575304" cy="186630"/>
          </a:xfrm>
          <a:prstGeom prst="rect">
            <a:avLst/>
          </a:prstGeom>
          <a:noFill/>
          <a:ln/>
        </p:spPr>
        <p:txBody>
          <a:bodyPr wrap="square" lIns="0" tIns="0" rIns="0" bIns="0" rtlCol="0" anchor="t"/>
          <a:lstStyle/>
          <a:p>
            <a:pPr marL="0" indent="0" algn="l">
              <a:lnSpc>
                <a:spcPts val="1470"/>
              </a:lnSpc>
              <a:spcAft>
                <a:spcPts val="600"/>
              </a:spcAft>
              <a:buNone/>
            </a:pPr>
            <a:r>
              <a:rPr lang="en-US" sz="1050" b="1" dirty="0">
                <a:solidFill>
                  <a:srgbClr val="1D1D1D"/>
                </a:solidFill>
                <a:latin typeface="Arial" pitchFamily="34" charset="0"/>
                <a:ea typeface="Arial" pitchFamily="34" charset="-122"/>
                <a:cs typeface="Arial" pitchFamily="34" charset="-120"/>
              </a:rPr>
              <a:t>Control Areas:</a:t>
            </a:r>
            <a:endParaRPr lang="en-US" sz="1050" dirty="0"/>
          </a:p>
        </p:txBody>
      </p:sp>
      <p:sp>
        <p:nvSpPr>
          <p:cNvPr id="11" name="Text 9"/>
          <p:cNvSpPr/>
          <p:nvPr/>
        </p:nvSpPr>
        <p:spPr>
          <a:xfrm>
            <a:off x="361950" y="4157514"/>
            <a:ext cx="3575304" cy="266700"/>
          </a:xfrm>
          <a:prstGeom prst="rect">
            <a:avLst/>
          </a:prstGeom>
          <a:noFill/>
          <a:ln/>
        </p:spPr>
        <p:txBody>
          <a:bodyPr wrap="square" lIns="0" tIns="0" rIns="0" bIns="0" rtlCol="0" anchor="t"/>
          <a:lstStyle/>
          <a:p>
            <a:pPr marL="0" indent="0" algn="l">
              <a:lnSpc>
                <a:spcPts val="2100"/>
              </a:lnSpc>
              <a:buNone/>
            </a:pPr>
            <a:r>
              <a:rPr lang="en-US" sz="1500" b="1" dirty="0">
                <a:solidFill>
                  <a:srgbClr val="1A6B5C"/>
                </a:solidFill>
                <a:latin typeface="Arial" pitchFamily="34" charset="0"/>
                <a:ea typeface="Arial" pitchFamily="34" charset="-122"/>
                <a:cs typeface="Arial" pitchFamily="34" charset="-120"/>
              </a:rPr>
              <a:t>~30%</a:t>
            </a:r>
            <a:r>
              <a:rPr lang="en-US" sz="1500" dirty="0">
                <a:solidFill>
                  <a:srgbClr val="1A6B5C"/>
                </a:solidFill>
                <a:latin typeface="Arial" pitchFamily="34" charset="0"/>
                <a:ea typeface="Arial" pitchFamily="34" charset="-122"/>
                <a:cs typeface="Arial" pitchFamily="34" charset="-120"/>
              </a:rPr>
              <a:t> had detectable endosulfan</a:t>
            </a:r>
            <a:endParaRPr lang="en-US" sz="1500" dirty="0"/>
          </a:p>
        </p:txBody>
      </p:sp>
      <p:sp>
        <p:nvSpPr>
          <p:cNvPr id="12" name="Text 10"/>
          <p:cNvSpPr/>
          <p:nvPr/>
        </p:nvSpPr>
        <p:spPr>
          <a:xfrm>
            <a:off x="228600" y="4781550"/>
            <a:ext cx="2597530" cy="133350"/>
          </a:xfrm>
          <a:prstGeom prst="rect">
            <a:avLst/>
          </a:prstGeom>
          <a:noFill/>
          <a:ln/>
        </p:spPr>
        <p:txBody>
          <a:bodyPr wrap="square" lIns="0" tIns="0" rIns="0" bIns="0" rtlCol="0" anchor="t"/>
          <a:lstStyle/>
          <a:p>
            <a:pPr marL="0" indent="0" algn="l">
              <a:lnSpc>
                <a:spcPts val="1050"/>
              </a:lnSpc>
              <a:buNone/>
            </a:pPr>
            <a:r>
              <a:rPr lang="en-US" sz="750" dirty="0">
                <a:solidFill>
                  <a:srgbClr val="5A5A5A"/>
                </a:solidFill>
                <a:latin typeface="Arial" pitchFamily="34" charset="0"/>
                <a:ea typeface="Arial" pitchFamily="34" charset="-122"/>
                <a:cs typeface="Arial" pitchFamily="34" charset="-120"/>
              </a:rPr>
              <a:t>Data: National Institute of Occupational Health (NIOH), 2002</a:t>
            </a:r>
            <a:endParaRPr lang="en-US" sz="750" dirty="0"/>
          </a:p>
        </p:txBody>
      </p:sp>
      <p:graphicFrame>
        <p:nvGraphicFramePr>
          <p:cNvPr id="13" name="Chart 0"/>
          <p:cNvGraphicFramePr/>
          <p:nvPr/>
        </p:nvGraphicFramePr>
        <p:xfrm>
          <a:off x="4305300" y="1014413"/>
          <a:ext cx="4610100" cy="34575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4439984"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Documented Health Effects</a:t>
            </a:r>
            <a:endParaRPr lang="en-US" sz="2400" dirty="0"/>
          </a:p>
        </p:txBody>
      </p:sp>
      <p:sp>
        <p:nvSpPr>
          <p:cNvPr id="3" name="Text 1"/>
          <p:cNvSpPr/>
          <p:nvPr/>
        </p:nvSpPr>
        <p:spPr>
          <a:xfrm>
            <a:off x="228600" y="1449735"/>
            <a:ext cx="2793950" cy="2625030"/>
          </a:xfrm>
          <a:prstGeom prst="roundRect">
            <a:avLst>
              <a:gd name="adj" fmla="val 2903"/>
            </a:avLst>
          </a:prstGeom>
          <a:solidFill>
            <a:srgbClr val="F0F0ED"/>
          </a:solidFill>
          <a:ln/>
        </p:spPr>
        <p:txBody>
          <a:bodyPr wrap="square" rtlCol="0" anchor="ctr"/>
          <a:lstStyle/>
          <a:p>
            <a:pPr marL="0" indent="0">
              <a:buNone/>
            </a:pPr>
            <a:endParaRPr lang="en-US" dirty="0"/>
          </a:p>
        </p:txBody>
      </p:sp>
      <p:sp>
        <p:nvSpPr>
          <p:cNvPr id="4" name="Text 2"/>
          <p:cNvSpPr/>
          <p:nvPr/>
        </p:nvSpPr>
        <p:spPr>
          <a:xfrm>
            <a:off x="381000" y="1602135"/>
            <a:ext cx="2489150" cy="339030"/>
          </a:xfrm>
          <a:prstGeom prst="roundRect">
            <a:avLst>
              <a:gd name="adj" fmla="val 16857"/>
            </a:avLst>
          </a:prstGeom>
          <a:solidFill>
            <a:srgbClr val="8B2942"/>
          </a:solidFill>
          <a:ln/>
        </p:spPr>
        <p:txBody>
          <a:bodyPr wrap="square" rtlCol="0" anchor="ctr"/>
          <a:lstStyle/>
          <a:p>
            <a:pPr marL="0" indent="0">
              <a:buNone/>
            </a:pPr>
            <a:endParaRPr lang="en-US" dirty="0"/>
          </a:p>
        </p:txBody>
      </p:sp>
      <p:sp>
        <p:nvSpPr>
          <p:cNvPr id="5" name="Text 3"/>
          <p:cNvSpPr/>
          <p:nvPr/>
        </p:nvSpPr>
        <p:spPr>
          <a:xfrm>
            <a:off x="472694" y="1678335"/>
            <a:ext cx="2305761" cy="186630"/>
          </a:xfrm>
          <a:prstGeom prst="rect">
            <a:avLst/>
          </a:prstGeom>
          <a:noFill/>
          <a:ln/>
        </p:spPr>
        <p:txBody>
          <a:bodyPr wrap="square" lIns="0" tIns="0" rIns="0" bIns="0" rtlCol="0" anchor="t"/>
          <a:lstStyle/>
          <a:p>
            <a:pPr marL="0" indent="0" algn="ctr">
              <a:lnSpc>
                <a:spcPts val="1470"/>
              </a:lnSpc>
              <a:buNone/>
            </a:pPr>
            <a:r>
              <a:rPr lang="en-US" sz="1050" b="1" dirty="0">
                <a:solidFill>
                  <a:srgbClr val="FFFFFF"/>
                </a:solidFill>
                <a:latin typeface="Arial" pitchFamily="34" charset="0"/>
                <a:ea typeface="Arial" pitchFamily="34" charset="-122"/>
                <a:cs typeface="Arial" pitchFamily="34" charset="-120"/>
              </a:rPr>
              <a:t>Neurological</a:t>
            </a:r>
            <a:endParaRPr lang="en-US" sz="1050" dirty="0"/>
          </a:p>
        </p:txBody>
      </p:sp>
      <p:sp>
        <p:nvSpPr>
          <p:cNvPr id="6" name="Text 4"/>
          <p:cNvSpPr/>
          <p:nvPr/>
        </p:nvSpPr>
        <p:spPr>
          <a:xfrm>
            <a:off x="381000" y="2207865"/>
            <a:ext cx="2489150" cy="1714500"/>
          </a:xfrm>
          <a:prstGeom prst="rect">
            <a:avLst/>
          </a:prstGeom>
          <a:noFill/>
          <a:ln/>
        </p:spPr>
        <p:txBody>
          <a:bodyPr wrap="square" lIns="61913" tIns="0" rIns="0" bIns="0" rtlCol="0" anchor="t"/>
          <a:lstStyle/>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Mental retardation</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Learning disabilities</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Developmental delays</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Cerebral palsy</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Epilepsy</a:t>
            </a:r>
            <a:endParaRPr lang="en-US" sz="1350" dirty="0"/>
          </a:p>
        </p:txBody>
      </p:sp>
      <p:sp>
        <p:nvSpPr>
          <p:cNvPr id="7" name="Text 5"/>
          <p:cNvSpPr/>
          <p:nvPr/>
        </p:nvSpPr>
        <p:spPr>
          <a:xfrm>
            <a:off x="3174950" y="1316385"/>
            <a:ext cx="2793950" cy="2891730"/>
          </a:xfrm>
          <a:prstGeom prst="roundRect">
            <a:avLst>
              <a:gd name="adj" fmla="val 2727"/>
            </a:avLst>
          </a:prstGeom>
          <a:solidFill>
            <a:srgbClr val="F0F0ED"/>
          </a:solidFill>
          <a:ln/>
        </p:spPr>
        <p:txBody>
          <a:bodyPr wrap="square" rtlCol="0" anchor="ctr"/>
          <a:lstStyle/>
          <a:p>
            <a:pPr marL="0" indent="0">
              <a:buNone/>
            </a:pPr>
            <a:endParaRPr lang="en-US" dirty="0"/>
          </a:p>
        </p:txBody>
      </p:sp>
      <p:sp>
        <p:nvSpPr>
          <p:cNvPr id="8" name="Text 6"/>
          <p:cNvSpPr/>
          <p:nvPr/>
        </p:nvSpPr>
        <p:spPr>
          <a:xfrm>
            <a:off x="3327350" y="1468785"/>
            <a:ext cx="2489150" cy="339030"/>
          </a:xfrm>
          <a:prstGeom prst="roundRect">
            <a:avLst>
              <a:gd name="adj" fmla="val 16857"/>
            </a:avLst>
          </a:prstGeom>
          <a:solidFill>
            <a:srgbClr val="8B2942"/>
          </a:solidFill>
          <a:ln/>
        </p:spPr>
        <p:txBody>
          <a:bodyPr wrap="square" rtlCol="0" anchor="ctr"/>
          <a:lstStyle/>
          <a:p>
            <a:pPr marL="0" indent="0">
              <a:buNone/>
            </a:pPr>
            <a:endParaRPr lang="en-US" dirty="0"/>
          </a:p>
        </p:txBody>
      </p:sp>
      <p:sp>
        <p:nvSpPr>
          <p:cNvPr id="9" name="Text 7"/>
          <p:cNvSpPr/>
          <p:nvPr/>
        </p:nvSpPr>
        <p:spPr>
          <a:xfrm>
            <a:off x="3419045" y="1544985"/>
            <a:ext cx="2305761" cy="186630"/>
          </a:xfrm>
          <a:prstGeom prst="rect">
            <a:avLst/>
          </a:prstGeom>
          <a:noFill/>
          <a:ln/>
        </p:spPr>
        <p:txBody>
          <a:bodyPr wrap="square" lIns="0" tIns="0" rIns="0" bIns="0" rtlCol="0" anchor="t"/>
          <a:lstStyle/>
          <a:p>
            <a:pPr marL="0" indent="0" algn="ctr">
              <a:lnSpc>
                <a:spcPts val="1470"/>
              </a:lnSpc>
              <a:buNone/>
            </a:pPr>
            <a:r>
              <a:rPr lang="en-US" sz="1050" b="1" dirty="0">
                <a:solidFill>
                  <a:srgbClr val="FFFFFF"/>
                </a:solidFill>
                <a:latin typeface="Arial" pitchFamily="34" charset="0"/>
                <a:ea typeface="Arial" pitchFamily="34" charset="-122"/>
                <a:cs typeface="Arial" pitchFamily="34" charset="-120"/>
              </a:rPr>
              <a:t>Developmental</a:t>
            </a:r>
            <a:endParaRPr lang="en-US" sz="1050" dirty="0"/>
          </a:p>
        </p:txBody>
      </p:sp>
      <p:sp>
        <p:nvSpPr>
          <p:cNvPr id="10" name="Text 8"/>
          <p:cNvSpPr/>
          <p:nvPr/>
        </p:nvSpPr>
        <p:spPr>
          <a:xfrm>
            <a:off x="3327350" y="2074515"/>
            <a:ext cx="2489150" cy="1981200"/>
          </a:xfrm>
          <a:prstGeom prst="rect">
            <a:avLst/>
          </a:prstGeom>
          <a:noFill/>
          <a:ln/>
        </p:spPr>
        <p:txBody>
          <a:bodyPr wrap="square" lIns="61913" tIns="0" rIns="0" bIns="0" rtlCol="0" anchor="t"/>
          <a:lstStyle/>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Congenital abnormalities</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Physical deformities</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Delayed sexual development (boys)</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Growth retardation</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Limb deformities</a:t>
            </a:r>
            <a:endParaRPr lang="en-US" sz="1350" dirty="0"/>
          </a:p>
        </p:txBody>
      </p:sp>
      <p:sp>
        <p:nvSpPr>
          <p:cNvPr id="11" name="Text 9"/>
          <p:cNvSpPr/>
          <p:nvPr/>
        </p:nvSpPr>
        <p:spPr>
          <a:xfrm>
            <a:off x="6121301" y="1449735"/>
            <a:ext cx="2793950" cy="2625030"/>
          </a:xfrm>
          <a:prstGeom prst="roundRect">
            <a:avLst>
              <a:gd name="adj" fmla="val 2903"/>
            </a:avLst>
          </a:prstGeom>
          <a:solidFill>
            <a:srgbClr val="F0F0ED"/>
          </a:solidFill>
          <a:ln/>
        </p:spPr>
        <p:txBody>
          <a:bodyPr wrap="square" rtlCol="0" anchor="ctr"/>
          <a:lstStyle/>
          <a:p>
            <a:pPr marL="0" indent="0">
              <a:buNone/>
            </a:pPr>
            <a:endParaRPr lang="en-US" dirty="0"/>
          </a:p>
        </p:txBody>
      </p:sp>
      <p:sp>
        <p:nvSpPr>
          <p:cNvPr id="12" name="Text 10"/>
          <p:cNvSpPr/>
          <p:nvPr/>
        </p:nvSpPr>
        <p:spPr>
          <a:xfrm>
            <a:off x="6273701" y="1602135"/>
            <a:ext cx="2489150" cy="339030"/>
          </a:xfrm>
          <a:prstGeom prst="roundRect">
            <a:avLst>
              <a:gd name="adj" fmla="val 16857"/>
            </a:avLst>
          </a:prstGeom>
          <a:solidFill>
            <a:srgbClr val="8B2942"/>
          </a:solidFill>
          <a:ln/>
        </p:spPr>
        <p:txBody>
          <a:bodyPr wrap="square" rtlCol="0" anchor="ctr"/>
          <a:lstStyle/>
          <a:p>
            <a:pPr marL="0" indent="0">
              <a:buNone/>
            </a:pPr>
            <a:endParaRPr lang="en-US" dirty="0"/>
          </a:p>
        </p:txBody>
      </p:sp>
      <p:sp>
        <p:nvSpPr>
          <p:cNvPr id="13" name="Text 11"/>
          <p:cNvSpPr/>
          <p:nvPr/>
        </p:nvSpPr>
        <p:spPr>
          <a:xfrm>
            <a:off x="6365395" y="1678335"/>
            <a:ext cx="2305761" cy="186630"/>
          </a:xfrm>
          <a:prstGeom prst="rect">
            <a:avLst/>
          </a:prstGeom>
          <a:noFill/>
          <a:ln/>
        </p:spPr>
        <p:txBody>
          <a:bodyPr wrap="square" lIns="0" tIns="0" rIns="0" bIns="0" rtlCol="0" anchor="t"/>
          <a:lstStyle/>
          <a:p>
            <a:pPr marL="0" indent="0" algn="ctr">
              <a:lnSpc>
                <a:spcPts val="1470"/>
              </a:lnSpc>
              <a:buNone/>
            </a:pPr>
            <a:r>
              <a:rPr lang="en-US" sz="1050" b="1" dirty="0">
                <a:solidFill>
                  <a:srgbClr val="FFFFFF"/>
                </a:solidFill>
                <a:latin typeface="Arial" pitchFamily="34" charset="0"/>
                <a:ea typeface="Arial" pitchFamily="34" charset="-122"/>
                <a:cs typeface="Arial" pitchFamily="34" charset="-120"/>
              </a:rPr>
              <a:t>Other</a:t>
            </a:r>
            <a:endParaRPr lang="en-US" sz="1050" dirty="0"/>
          </a:p>
        </p:txBody>
      </p:sp>
      <p:sp>
        <p:nvSpPr>
          <p:cNvPr id="14" name="Text 12"/>
          <p:cNvSpPr/>
          <p:nvPr/>
        </p:nvSpPr>
        <p:spPr>
          <a:xfrm>
            <a:off x="6273701" y="2207865"/>
            <a:ext cx="2489150" cy="1714500"/>
          </a:xfrm>
          <a:prstGeom prst="rect">
            <a:avLst/>
          </a:prstGeom>
          <a:noFill/>
          <a:ln/>
        </p:spPr>
        <p:txBody>
          <a:bodyPr wrap="square" lIns="61913" tIns="0" rIns="0" bIns="0" rtlCol="0" anchor="t"/>
          <a:lstStyle/>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Elevated cancer rates</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Skin disorders</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Hormonal disruption</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Reproductive issues</a:t>
            </a:r>
            <a:endParaRPr lang="en-US" sz="1350" dirty="0"/>
          </a:p>
          <a:p>
            <a:pPr marL="61913" indent="-61913" algn="l">
              <a:lnSpc>
                <a:spcPts val="2100"/>
              </a:lnSpc>
              <a:spcAft>
                <a:spcPts val="450"/>
              </a:spcAft>
              <a:buSzPct val="100000"/>
              <a:buChar char="•"/>
            </a:pPr>
            <a:r>
              <a:rPr lang="en-US" sz="1350" dirty="0">
                <a:solidFill>
                  <a:srgbClr val="1D1D1D"/>
                </a:solidFill>
                <a:latin typeface="Arial" pitchFamily="34" charset="0"/>
                <a:ea typeface="Arial" pitchFamily="34" charset="-122"/>
                <a:cs typeface="Arial" pitchFamily="34" charset="-120"/>
              </a:rPr>
              <a:t>Immune system effects</a:t>
            </a:r>
            <a:endParaRPr lang="en-US" sz="1350" dirty="0"/>
          </a:p>
        </p:txBody>
      </p:sp>
      <p:sp>
        <p:nvSpPr>
          <p:cNvPr id="15" name="Text 13"/>
          <p:cNvSpPr/>
          <p:nvPr/>
        </p:nvSpPr>
        <p:spPr>
          <a:xfrm>
            <a:off x="228600" y="4073128"/>
            <a:ext cx="8686800" cy="536972"/>
          </a:xfrm>
          <a:prstGeom prst="roundRect">
            <a:avLst>
              <a:gd name="adj" fmla="val 10643"/>
            </a:avLst>
          </a:prstGeom>
          <a:solidFill>
            <a:srgbClr val="8B2942">
              <a:alpha val="10000"/>
            </a:srgbClr>
          </a:solidFill>
          <a:ln/>
        </p:spPr>
        <p:txBody>
          <a:bodyPr wrap="square" rtlCol="0" anchor="ctr"/>
          <a:lstStyle/>
          <a:p>
            <a:pPr marL="0" indent="0">
              <a:buNone/>
            </a:pPr>
            <a:endParaRPr lang="en-US" dirty="0"/>
          </a:p>
        </p:txBody>
      </p:sp>
      <p:sp>
        <p:nvSpPr>
          <p:cNvPr id="16" name="Shape 14"/>
          <p:cNvSpPr/>
          <p:nvPr/>
        </p:nvSpPr>
        <p:spPr>
          <a:xfrm>
            <a:off x="247650" y="4073128"/>
            <a:ext cx="0" cy="536972"/>
          </a:xfrm>
          <a:prstGeom prst="line">
            <a:avLst/>
          </a:prstGeom>
          <a:noFill/>
          <a:ln w="38100">
            <a:solidFill>
              <a:srgbClr val="8B2942"/>
            </a:solidFill>
            <a:prstDash val="solid"/>
          </a:ln>
        </p:spPr>
      </p:sp>
      <p:sp>
        <p:nvSpPr>
          <p:cNvPr id="17" name="Text 15"/>
          <p:cNvSpPr/>
          <p:nvPr/>
        </p:nvSpPr>
        <p:spPr>
          <a:xfrm>
            <a:off x="419100" y="4168378"/>
            <a:ext cx="8510778" cy="346472"/>
          </a:xfrm>
          <a:prstGeom prst="rect">
            <a:avLst/>
          </a:prstGeom>
          <a:noFill/>
          <a:ln/>
        </p:spPr>
        <p:txBody>
          <a:bodyPr wrap="square" lIns="0" tIns="0" rIns="0" bIns="0" rtlCol="0" anchor="t"/>
          <a:lstStyle/>
          <a:p>
            <a:pPr marL="0" indent="0" algn="l">
              <a:lnSpc>
                <a:spcPts val="1365"/>
              </a:lnSpc>
              <a:buNone/>
            </a:pPr>
            <a:r>
              <a:rPr lang="en-US" sz="975" b="1" dirty="0">
                <a:solidFill>
                  <a:srgbClr val="1D1D1D"/>
                </a:solidFill>
                <a:latin typeface="Arial" pitchFamily="34" charset="0"/>
                <a:ea typeface="Arial" pitchFamily="34" charset="-122"/>
                <a:cs typeface="Arial" pitchFamily="34" charset="-120"/>
              </a:rPr>
              <a:t>Note:</a:t>
            </a:r>
            <a:r>
              <a:rPr lang="en-US" sz="975" dirty="0">
                <a:solidFill>
                  <a:srgbClr val="1D1D1D"/>
                </a:solidFill>
                <a:latin typeface="Arial" pitchFamily="34" charset="0"/>
                <a:ea typeface="Arial" pitchFamily="34" charset="-122"/>
                <a:cs typeface="Arial" pitchFamily="34" charset="-120"/>
              </a:rPr>
              <a:t> These conditions are documented as more common in affected areas. The causal link to endosulfan is supported by many studies but debated by some researchers.</a:t>
            </a:r>
            <a:endParaRPr lang="en-US" sz="975" dirty="0"/>
          </a:p>
        </p:txBody>
      </p:sp>
      <p:sp>
        <p:nvSpPr>
          <p:cNvPr id="18" name="Text 16"/>
          <p:cNvSpPr/>
          <p:nvPr/>
        </p:nvSpPr>
        <p:spPr>
          <a:xfrm>
            <a:off x="228600" y="4781550"/>
            <a:ext cx="1900898" cy="133350"/>
          </a:xfrm>
          <a:prstGeom prst="rect">
            <a:avLst/>
          </a:prstGeom>
          <a:noFill/>
          <a:ln/>
        </p:spPr>
        <p:txBody>
          <a:bodyPr wrap="square" lIns="0" tIns="0" rIns="0" bIns="0" rtlCol="0" anchor="t"/>
          <a:lstStyle/>
          <a:p>
            <a:pPr marL="0" indent="0" algn="l">
              <a:lnSpc>
                <a:spcPts val="1050"/>
              </a:lnSpc>
              <a:buNone/>
            </a:pPr>
            <a:r>
              <a:rPr lang="en-US" sz="750" dirty="0">
                <a:solidFill>
                  <a:srgbClr val="5A5A5A"/>
                </a:solidFill>
                <a:latin typeface="Arial" pitchFamily="34" charset="0"/>
                <a:ea typeface="Arial" pitchFamily="34" charset="-122"/>
                <a:cs typeface="Arial" pitchFamily="34" charset="-120"/>
              </a:rPr>
              <a:t>Sources: NIOH 2002, Embrandiri et al. 2012</a:t>
            </a:r>
            <a:endParaRPr lang="en-US" sz="75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bg>
      <p:bgPr>
        <a:solidFill>
          <a:srgbClr val="FAFAF8"/>
        </a:solidFill>
        <a:effectLst/>
      </p:bgPr>
    </p:bg>
    <p:spTree>
      <p:nvGrpSpPr>
        <p:cNvPr id="1" name=""/>
        <p:cNvGrpSpPr/>
        <p:nvPr/>
      </p:nvGrpSpPr>
      <p:grpSpPr>
        <a:xfrm>
          <a:off x="0" y="0"/>
          <a:ext cx="0" cy="0"/>
          <a:chOff x="0" y="0"/>
          <a:chExt cx="0" cy="0"/>
        </a:xfrm>
      </p:grpSpPr>
      <p:sp>
        <p:nvSpPr>
          <p:cNvPr id="2" name="Text 0"/>
          <p:cNvSpPr/>
          <p:nvPr/>
        </p:nvSpPr>
        <p:spPr>
          <a:xfrm>
            <a:off x="228600" y="228600"/>
            <a:ext cx="5460111" cy="304800"/>
          </a:xfrm>
          <a:prstGeom prst="rect">
            <a:avLst/>
          </a:prstGeom>
          <a:noFill/>
          <a:ln/>
        </p:spPr>
        <p:txBody>
          <a:bodyPr wrap="square" lIns="0" tIns="0" rIns="0" bIns="0" rtlCol="0" anchor="t"/>
          <a:lstStyle/>
          <a:p>
            <a:pPr marL="0" indent="0" algn="l">
              <a:lnSpc>
                <a:spcPts val="2400"/>
              </a:lnSpc>
              <a:buNone/>
            </a:pPr>
            <a:r>
              <a:rPr lang="en-US" sz="2400" b="1" dirty="0">
                <a:solidFill>
                  <a:srgbClr val="1A6B5C"/>
                </a:solidFill>
                <a:latin typeface="Arial" pitchFamily="34" charset="0"/>
                <a:ea typeface="Arial" pitchFamily="34" charset="-122"/>
                <a:cs typeface="Arial" pitchFamily="34" charset="-120"/>
              </a:rPr>
              <a:t>Health Statistics from Affected Areas</a:t>
            </a:r>
            <a:endParaRPr lang="en-US" sz="2400" dirty="0"/>
          </a:p>
        </p:txBody>
      </p:sp>
      <p:sp>
        <p:nvSpPr>
          <p:cNvPr id="3" name="Text 1"/>
          <p:cNvSpPr/>
          <p:nvPr/>
        </p:nvSpPr>
        <p:spPr>
          <a:xfrm>
            <a:off x="228600" y="974675"/>
            <a:ext cx="3419856" cy="200025"/>
          </a:xfrm>
          <a:prstGeom prst="rect">
            <a:avLst/>
          </a:prstGeom>
          <a:noFill/>
          <a:ln/>
        </p:spPr>
        <p:txBody>
          <a:bodyPr wrap="square" lIns="0" tIns="0" rIns="0" bIns="0" rtlCol="0" anchor="t"/>
          <a:lstStyle/>
          <a:p>
            <a:pPr marL="0" indent="0" algn="l">
              <a:lnSpc>
                <a:spcPts val="1575"/>
              </a:lnSpc>
              <a:spcAft>
                <a:spcPts val="900"/>
              </a:spcAft>
              <a:buNone/>
            </a:pPr>
            <a:r>
              <a:rPr lang="en-US" sz="1125" b="1" dirty="0">
                <a:solidFill>
                  <a:srgbClr val="1A6B5C"/>
                </a:solidFill>
                <a:latin typeface="Arial" pitchFamily="34" charset="0"/>
                <a:ea typeface="Arial" pitchFamily="34" charset="-122"/>
                <a:cs typeface="Arial" pitchFamily="34" charset="-120"/>
              </a:rPr>
              <a:t>Embrandiri et al. (2012) Survey:</a:t>
            </a:r>
            <a:endParaRPr lang="en-US" sz="1125" dirty="0"/>
          </a:p>
        </p:txBody>
      </p:sp>
      <p:sp>
        <p:nvSpPr>
          <p:cNvPr id="4" name="Text 2"/>
          <p:cNvSpPr/>
          <p:nvPr/>
        </p:nvSpPr>
        <p:spPr>
          <a:xfrm>
            <a:off x="228600" y="1441400"/>
            <a:ext cx="3419856" cy="371475"/>
          </a:xfrm>
          <a:prstGeom prst="rect">
            <a:avLst/>
          </a:prstGeom>
          <a:noFill/>
          <a:ln/>
        </p:spPr>
        <p:txBody>
          <a:bodyPr wrap="square" lIns="0" tIns="0" rIns="0" bIns="0" rtlCol="0" anchor="t"/>
          <a:lstStyle/>
          <a:p>
            <a:pPr marL="0" indent="0" algn="l">
              <a:lnSpc>
                <a:spcPts val="1463"/>
              </a:lnSpc>
              <a:spcAft>
                <a:spcPts val="900"/>
              </a:spcAft>
              <a:buNone/>
            </a:pPr>
            <a:r>
              <a:rPr lang="en-US" sz="975" dirty="0">
                <a:solidFill>
                  <a:srgbClr val="1D1D1D"/>
                </a:solidFill>
                <a:latin typeface="Arial" pitchFamily="34" charset="0"/>
                <a:ea typeface="Arial" pitchFamily="34" charset="-122"/>
                <a:cs typeface="Arial" pitchFamily="34" charset="-120"/>
              </a:rPr>
              <a:t>Survey of 1,000 people in 5 affected panchayats, conducted 7 years after spraying stopped:</a:t>
            </a:r>
            <a:endParaRPr lang="en-US" sz="975" dirty="0"/>
          </a:p>
        </p:txBody>
      </p:sp>
      <p:sp>
        <p:nvSpPr>
          <p:cNvPr id="5" name="Text 3"/>
          <p:cNvSpPr/>
          <p:nvPr/>
        </p:nvSpPr>
        <p:spPr>
          <a:xfrm>
            <a:off x="228600" y="2079575"/>
            <a:ext cx="3352800" cy="645616"/>
          </a:xfrm>
          <a:prstGeom prst="roundRect">
            <a:avLst>
              <a:gd name="adj" fmla="val 8852"/>
            </a:avLst>
          </a:prstGeom>
          <a:solidFill>
            <a:srgbClr val="F0F0ED"/>
          </a:solidFill>
          <a:ln/>
        </p:spPr>
        <p:txBody>
          <a:bodyPr wrap="square" rtlCol="0" anchor="ctr"/>
          <a:lstStyle/>
          <a:p>
            <a:pPr marL="0" indent="0">
              <a:buNone/>
            </a:pPr>
            <a:endParaRPr lang="en-US" dirty="0"/>
          </a:p>
        </p:txBody>
      </p:sp>
      <p:sp>
        <p:nvSpPr>
          <p:cNvPr id="6" name="Text 4"/>
          <p:cNvSpPr/>
          <p:nvPr/>
        </p:nvSpPr>
        <p:spPr>
          <a:xfrm>
            <a:off x="342900" y="2193875"/>
            <a:ext cx="3186684" cy="173236"/>
          </a:xfrm>
          <a:prstGeom prst="rect">
            <a:avLst/>
          </a:prstGeom>
          <a:noFill/>
          <a:ln/>
        </p:spPr>
        <p:txBody>
          <a:bodyPr wrap="square" lIns="0" tIns="0" rIns="0" bIns="0" rtlCol="0" anchor="t"/>
          <a:lstStyle/>
          <a:p>
            <a:pPr marL="0" indent="0" algn="l">
              <a:lnSpc>
                <a:spcPts val="1365"/>
              </a:lnSpc>
              <a:spcAft>
                <a:spcPts val="450"/>
              </a:spcAft>
              <a:buNone/>
            </a:pPr>
            <a:r>
              <a:rPr lang="en-US" sz="975" b="1" dirty="0">
                <a:solidFill>
                  <a:srgbClr val="1D1D1D"/>
                </a:solidFill>
                <a:latin typeface="Arial" pitchFamily="34" charset="0"/>
                <a:ea typeface="Arial" pitchFamily="34" charset="-122"/>
                <a:cs typeface="Arial" pitchFamily="34" charset="-120"/>
              </a:rPr>
              <a:t>Mental Retardation (ages 0-30):</a:t>
            </a:r>
            <a:endParaRPr lang="en-US" sz="975" dirty="0"/>
          </a:p>
        </p:txBody>
      </p:sp>
      <p:sp>
        <p:nvSpPr>
          <p:cNvPr id="7" name="Text 5"/>
          <p:cNvSpPr/>
          <p:nvPr/>
        </p:nvSpPr>
        <p:spPr>
          <a:xfrm>
            <a:off x="342900" y="2424261"/>
            <a:ext cx="3186684" cy="186630"/>
          </a:xfrm>
          <a:prstGeom prst="rect">
            <a:avLst/>
          </a:prstGeom>
          <a:noFill/>
          <a:ln/>
        </p:spPr>
        <p:txBody>
          <a:bodyPr wrap="square" lIns="0" tIns="0" rIns="0" bIns="0" rtlCol="0" anchor="t"/>
          <a:lstStyle/>
          <a:p>
            <a:pPr marL="0" indent="0" algn="l">
              <a:lnSpc>
                <a:spcPts val="1470"/>
              </a:lnSpc>
              <a:buNone/>
            </a:pPr>
            <a:r>
              <a:rPr lang="en-US" sz="1050" dirty="0">
                <a:solidFill>
                  <a:srgbClr val="1D1D1D"/>
                </a:solidFill>
                <a:latin typeface="Arial" pitchFamily="34" charset="0"/>
                <a:ea typeface="Arial" pitchFamily="34" charset="-122"/>
                <a:cs typeface="Arial" pitchFamily="34" charset="-120"/>
              </a:rPr>
              <a:t>Males: </a:t>
            </a:r>
            <a:r>
              <a:rPr lang="en-US" sz="1050" b="1" dirty="0">
                <a:solidFill>
                  <a:srgbClr val="8B2942"/>
                </a:solidFill>
                <a:latin typeface="Arial" pitchFamily="34" charset="0"/>
                <a:ea typeface="Arial" pitchFamily="34" charset="-122"/>
                <a:cs typeface="Arial" pitchFamily="34" charset="-120"/>
              </a:rPr>
              <a:t>74.5%</a:t>
            </a:r>
            <a:r>
              <a:rPr lang="en-US" sz="1050" dirty="0">
                <a:solidFill>
                  <a:srgbClr val="1D1D1D"/>
                </a:solidFill>
                <a:latin typeface="Arial" pitchFamily="34" charset="0"/>
                <a:ea typeface="Arial" pitchFamily="34" charset="-122"/>
                <a:cs typeface="Arial" pitchFamily="34" charset="-120"/>
              </a:rPr>
              <a:t> | Females: </a:t>
            </a:r>
            <a:r>
              <a:rPr lang="en-US" sz="1050" b="1" dirty="0">
                <a:solidFill>
                  <a:srgbClr val="8B2942"/>
                </a:solidFill>
                <a:latin typeface="Arial" pitchFamily="34" charset="0"/>
                <a:ea typeface="Arial" pitchFamily="34" charset="-122"/>
                <a:cs typeface="Arial" pitchFamily="34" charset="-120"/>
              </a:rPr>
              <a:t>74.1%</a:t>
            </a:r>
            <a:endParaRPr lang="en-US" sz="1050" dirty="0"/>
          </a:p>
        </p:txBody>
      </p:sp>
      <p:sp>
        <p:nvSpPr>
          <p:cNvPr id="8" name="Text 6"/>
          <p:cNvSpPr/>
          <p:nvPr/>
        </p:nvSpPr>
        <p:spPr>
          <a:xfrm>
            <a:off x="228600" y="2972842"/>
            <a:ext cx="3352800" cy="645616"/>
          </a:xfrm>
          <a:prstGeom prst="roundRect">
            <a:avLst>
              <a:gd name="adj" fmla="val 8852"/>
            </a:avLst>
          </a:prstGeom>
          <a:solidFill>
            <a:srgbClr val="F0F0ED"/>
          </a:solidFill>
          <a:ln/>
        </p:spPr>
        <p:txBody>
          <a:bodyPr wrap="square" rtlCol="0" anchor="ctr"/>
          <a:lstStyle/>
          <a:p>
            <a:pPr marL="0" indent="0">
              <a:buNone/>
            </a:pPr>
            <a:endParaRPr lang="en-US" dirty="0"/>
          </a:p>
        </p:txBody>
      </p:sp>
      <p:sp>
        <p:nvSpPr>
          <p:cNvPr id="9" name="Text 7"/>
          <p:cNvSpPr/>
          <p:nvPr/>
        </p:nvSpPr>
        <p:spPr>
          <a:xfrm>
            <a:off x="342900" y="3087142"/>
            <a:ext cx="3186684" cy="173236"/>
          </a:xfrm>
          <a:prstGeom prst="rect">
            <a:avLst/>
          </a:prstGeom>
          <a:noFill/>
          <a:ln/>
        </p:spPr>
        <p:txBody>
          <a:bodyPr wrap="square" lIns="0" tIns="0" rIns="0" bIns="0" rtlCol="0" anchor="t"/>
          <a:lstStyle/>
          <a:p>
            <a:pPr marL="0" indent="0" algn="l">
              <a:lnSpc>
                <a:spcPts val="1365"/>
              </a:lnSpc>
              <a:spcAft>
                <a:spcPts val="450"/>
              </a:spcAft>
              <a:buNone/>
            </a:pPr>
            <a:r>
              <a:rPr lang="en-US" sz="975" b="1" dirty="0">
                <a:solidFill>
                  <a:srgbClr val="1D1D1D"/>
                </a:solidFill>
                <a:latin typeface="Arial" pitchFamily="34" charset="0"/>
                <a:ea typeface="Arial" pitchFamily="34" charset="-122"/>
                <a:cs typeface="Arial" pitchFamily="34" charset="-120"/>
              </a:rPr>
              <a:t>Congenital Abnormalities (ages 0-14):</a:t>
            </a:r>
            <a:endParaRPr lang="en-US" sz="975" dirty="0"/>
          </a:p>
        </p:txBody>
      </p:sp>
      <p:sp>
        <p:nvSpPr>
          <p:cNvPr id="10" name="Text 8"/>
          <p:cNvSpPr/>
          <p:nvPr/>
        </p:nvSpPr>
        <p:spPr>
          <a:xfrm>
            <a:off x="342900" y="3317528"/>
            <a:ext cx="3186684" cy="186630"/>
          </a:xfrm>
          <a:prstGeom prst="rect">
            <a:avLst/>
          </a:prstGeom>
          <a:noFill/>
          <a:ln/>
        </p:spPr>
        <p:txBody>
          <a:bodyPr wrap="square" lIns="0" tIns="0" rIns="0" bIns="0" rtlCol="0" anchor="t"/>
          <a:lstStyle/>
          <a:p>
            <a:pPr marL="0" indent="0" algn="l">
              <a:lnSpc>
                <a:spcPts val="1470"/>
              </a:lnSpc>
              <a:buNone/>
            </a:pPr>
            <a:r>
              <a:rPr lang="en-US" sz="1050" dirty="0">
                <a:solidFill>
                  <a:srgbClr val="1D1D1D"/>
                </a:solidFill>
                <a:latin typeface="Arial" pitchFamily="34" charset="0"/>
                <a:ea typeface="Arial" pitchFamily="34" charset="-122"/>
                <a:cs typeface="Arial" pitchFamily="34" charset="-120"/>
              </a:rPr>
              <a:t>Males: </a:t>
            </a:r>
            <a:r>
              <a:rPr lang="en-US" sz="1050" b="1" dirty="0">
                <a:solidFill>
                  <a:srgbClr val="8B2942"/>
                </a:solidFill>
                <a:latin typeface="Arial" pitchFamily="34" charset="0"/>
                <a:ea typeface="Arial" pitchFamily="34" charset="-122"/>
                <a:cs typeface="Arial" pitchFamily="34" charset="-120"/>
              </a:rPr>
              <a:t>46%</a:t>
            </a:r>
            <a:r>
              <a:rPr lang="en-US" sz="1050" dirty="0">
                <a:solidFill>
                  <a:srgbClr val="1D1D1D"/>
                </a:solidFill>
                <a:latin typeface="Arial" pitchFamily="34" charset="0"/>
                <a:ea typeface="Arial" pitchFamily="34" charset="-122"/>
                <a:cs typeface="Arial" pitchFamily="34" charset="-120"/>
              </a:rPr>
              <a:t> | Females: </a:t>
            </a:r>
            <a:r>
              <a:rPr lang="en-US" sz="1050" b="1" dirty="0">
                <a:solidFill>
                  <a:srgbClr val="8B2942"/>
                </a:solidFill>
                <a:latin typeface="Arial" pitchFamily="34" charset="0"/>
                <a:ea typeface="Arial" pitchFamily="34" charset="-122"/>
                <a:cs typeface="Arial" pitchFamily="34" charset="-120"/>
              </a:rPr>
              <a:t>42.5%</a:t>
            </a:r>
            <a:endParaRPr lang="en-US" sz="1050" dirty="0"/>
          </a:p>
        </p:txBody>
      </p:sp>
      <p:sp>
        <p:nvSpPr>
          <p:cNvPr id="11" name="Text 9"/>
          <p:cNvSpPr/>
          <p:nvPr/>
        </p:nvSpPr>
        <p:spPr>
          <a:xfrm>
            <a:off x="228600" y="3866108"/>
            <a:ext cx="3352800" cy="645616"/>
          </a:xfrm>
          <a:prstGeom prst="roundRect">
            <a:avLst>
              <a:gd name="adj" fmla="val 8852"/>
            </a:avLst>
          </a:prstGeom>
          <a:solidFill>
            <a:srgbClr val="F0F0ED"/>
          </a:solidFill>
          <a:ln/>
        </p:spPr>
        <p:txBody>
          <a:bodyPr wrap="square" rtlCol="0" anchor="ctr"/>
          <a:lstStyle/>
          <a:p>
            <a:pPr marL="0" indent="0">
              <a:buNone/>
            </a:pPr>
            <a:endParaRPr lang="en-US" dirty="0"/>
          </a:p>
        </p:txBody>
      </p:sp>
      <p:sp>
        <p:nvSpPr>
          <p:cNvPr id="12" name="Text 10"/>
          <p:cNvSpPr/>
          <p:nvPr/>
        </p:nvSpPr>
        <p:spPr>
          <a:xfrm>
            <a:off x="342900" y="3980408"/>
            <a:ext cx="3186684" cy="173236"/>
          </a:xfrm>
          <a:prstGeom prst="rect">
            <a:avLst/>
          </a:prstGeom>
          <a:noFill/>
          <a:ln/>
        </p:spPr>
        <p:txBody>
          <a:bodyPr wrap="square" lIns="0" tIns="0" rIns="0" bIns="0" rtlCol="0" anchor="t"/>
          <a:lstStyle/>
          <a:p>
            <a:pPr marL="0" indent="0" algn="l">
              <a:lnSpc>
                <a:spcPts val="1365"/>
              </a:lnSpc>
              <a:spcAft>
                <a:spcPts val="450"/>
              </a:spcAft>
              <a:buNone/>
            </a:pPr>
            <a:r>
              <a:rPr lang="en-US" sz="975" b="1" dirty="0">
                <a:solidFill>
                  <a:srgbClr val="1D1D1D"/>
                </a:solidFill>
                <a:latin typeface="Arial" pitchFamily="34" charset="0"/>
                <a:ea typeface="Arial" pitchFamily="34" charset="-122"/>
                <a:cs typeface="Arial" pitchFamily="34" charset="-120"/>
              </a:rPr>
              <a:t>Physical Disabilities:</a:t>
            </a:r>
            <a:endParaRPr lang="en-US" sz="975" dirty="0"/>
          </a:p>
        </p:txBody>
      </p:sp>
      <p:sp>
        <p:nvSpPr>
          <p:cNvPr id="13" name="Text 11"/>
          <p:cNvSpPr/>
          <p:nvPr/>
        </p:nvSpPr>
        <p:spPr>
          <a:xfrm>
            <a:off x="342900" y="4210794"/>
            <a:ext cx="3186684" cy="186630"/>
          </a:xfrm>
          <a:prstGeom prst="rect">
            <a:avLst/>
          </a:prstGeom>
          <a:noFill/>
          <a:ln/>
        </p:spPr>
        <p:txBody>
          <a:bodyPr wrap="square" lIns="0" tIns="0" rIns="0" bIns="0" rtlCol="0" anchor="t"/>
          <a:lstStyle/>
          <a:p>
            <a:pPr marL="0" indent="0" algn="l">
              <a:lnSpc>
                <a:spcPts val="1470"/>
              </a:lnSpc>
              <a:buNone/>
            </a:pPr>
            <a:r>
              <a:rPr lang="en-US" sz="1050" dirty="0">
                <a:solidFill>
                  <a:srgbClr val="1D1D1D"/>
                </a:solidFill>
                <a:latin typeface="Arial" pitchFamily="34" charset="0"/>
                <a:ea typeface="Arial" pitchFamily="34" charset="-122"/>
                <a:cs typeface="Arial" pitchFamily="34" charset="-120"/>
              </a:rPr>
              <a:t>Males: </a:t>
            </a:r>
            <a:r>
              <a:rPr lang="en-US" sz="1050" b="1" dirty="0">
                <a:solidFill>
                  <a:srgbClr val="8B2942"/>
                </a:solidFill>
                <a:latin typeface="Arial" pitchFamily="34" charset="0"/>
                <a:ea typeface="Arial" pitchFamily="34" charset="-122"/>
                <a:cs typeface="Arial" pitchFamily="34" charset="-120"/>
              </a:rPr>
              <a:t>35.5%</a:t>
            </a:r>
            <a:r>
              <a:rPr lang="en-US" sz="1050" dirty="0">
                <a:solidFill>
                  <a:srgbClr val="1D1D1D"/>
                </a:solidFill>
                <a:latin typeface="Arial" pitchFamily="34" charset="0"/>
                <a:ea typeface="Arial" pitchFamily="34" charset="-122"/>
                <a:cs typeface="Arial" pitchFamily="34" charset="-120"/>
              </a:rPr>
              <a:t> | Females</a:t>
            </a:r>
            <a:r>
              <a:rPr lang="en-US" sz="1050">
                <a:solidFill>
                  <a:srgbClr val="1D1D1D"/>
                </a:solidFill>
                <a:latin typeface="Arial" pitchFamily="34" charset="0"/>
                <a:ea typeface="Arial" pitchFamily="34" charset="-122"/>
                <a:cs typeface="Arial" pitchFamily="34" charset="-120"/>
              </a:rPr>
              <a:t>: </a:t>
            </a:r>
            <a:r>
              <a:rPr lang="en-US" sz="1050" b="1">
                <a:solidFill>
                  <a:srgbClr val="8B2942"/>
                </a:solidFill>
                <a:latin typeface="Arial" pitchFamily="34" charset="0"/>
                <a:ea typeface="Arial" pitchFamily="34" charset="-122"/>
                <a:cs typeface="Arial" pitchFamily="34" charset="-120"/>
              </a:rPr>
              <a:t>12.8%</a:t>
            </a:r>
            <a:endParaRPr lang="en-US" sz="1050" dirty="0"/>
          </a:p>
        </p:txBody>
      </p:sp>
      <p:sp>
        <p:nvSpPr>
          <p:cNvPr id="14" name="Text 12"/>
          <p:cNvSpPr/>
          <p:nvPr/>
        </p:nvSpPr>
        <p:spPr>
          <a:xfrm>
            <a:off x="228600" y="4781550"/>
            <a:ext cx="2630016" cy="133350"/>
          </a:xfrm>
          <a:prstGeom prst="rect">
            <a:avLst/>
          </a:prstGeom>
          <a:noFill/>
          <a:ln/>
        </p:spPr>
        <p:txBody>
          <a:bodyPr wrap="square" lIns="0" tIns="0" rIns="0" bIns="0" rtlCol="0" anchor="t"/>
          <a:lstStyle/>
          <a:p>
            <a:pPr marL="0" indent="0" algn="l">
              <a:lnSpc>
                <a:spcPts val="1050"/>
              </a:lnSpc>
              <a:buNone/>
            </a:pPr>
            <a:r>
              <a:rPr lang="en-US" sz="750" dirty="0">
                <a:solidFill>
                  <a:srgbClr val="5A5A5A"/>
                </a:solidFill>
                <a:latin typeface="Arial" pitchFamily="34" charset="0"/>
                <a:ea typeface="Arial" pitchFamily="34" charset="-122"/>
                <a:cs typeface="Arial" pitchFamily="34" charset="-120"/>
              </a:rPr>
              <a:t>Data: Embrandiri et al. (2012), Asian Journal of Epidemiology</a:t>
            </a:r>
            <a:endParaRPr lang="en-US" sz="750" dirty="0"/>
          </a:p>
        </p:txBody>
      </p:sp>
      <p:graphicFrame>
        <p:nvGraphicFramePr>
          <p:cNvPr id="15" name="Chart 0"/>
          <p:cNvGraphicFramePr/>
          <p:nvPr/>
        </p:nvGraphicFramePr>
        <p:xfrm>
          <a:off x="3886200" y="857250"/>
          <a:ext cx="5029200" cy="37719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TotalTime>
  <Words>3478</Words>
  <Application>Microsoft Office PowerPoint</Application>
  <PresentationFormat>On-screen Show (16:9)</PresentationFormat>
  <Paragraphs>235</Paragraphs>
  <Slides>16</Slides>
  <Notes>16</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16</vt:i4>
      </vt:variant>
    </vt:vector>
  </HeadingPairs>
  <TitlesOfParts>
    <vt:vector size="18" baseType="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Persistence of Endosulfan in Kasaragod Soils and Its Health Implications</dc:title>
  <dc:subject>Global Environmental Challenges Symposium 2026</dc:subject>
  <dc:creator>Shashank Nagabhushan</dc:creator>
  <cp:lastModifiedBy>Shashank Nagabhushan</cp:lastModifiedBy>
  <cp:revision>4</cp:revision>
  <dcterms:created xsi:type="dcterms:W3CDTF">2026-01-15T19:25:43Z</dcterms:created>
  <dcterms:modified xsi:type="dcterms:W3CDTF">2026-01-15T20:54:29Z</dcterms:modified>
</cp:coreProperties>
</file>