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433" r:id="rId2"/>
    <p:sldId id="1463" r:id="rId3"/>
    <p:sldId id="1464" r:id="rId4"/>
    <p:sldId id="1471" r:id="rId5"/>
    <p:sldId id="1472" r:id="rId6"/>
    <p:sldId id="1473" r:id="rId7"/>
    <p:sldId id="1474" r:id="rId8"/>
    <p:sldId id="1475" r:id="rId9"/>
    <p:sldId id="1476" r:id="rId10"/>
    <p:sldId id="1477" r:id="rId11"/>
    <p:sldId id="1478" r:id="rId12"/>
    <p:sldId id="1470" r:id="rId13"/>
  </p:sldIdLst>
  <p:sldSz cx="10972800" cy="6858000"/>
  <p:notesSz cx="6761163" cy="99425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90" userDrawn="1">
          <p15:clr>
            <a:srgbClr val="A4A3A4"/>
          </p15:clr>
        </p15:guide>
        <p15:guide id="3" pos="6721" userDrawn="1">
          <p15:clr>
            <a:srgbClr val="A4A3A4"/>
          </p15:clr>
        </p15:guide>
        <p15:guide id="4" orient="horz" pos="638" userDrawn="1">
          <p15:clr>
            <a:srgbClr val="A4A3A4"/>
          </p15:clr>
        </p15:guide>
        <p15:guide id="5" orient="horz" pos="3969" userDrawn="1">
          <p15:clr>
            <a:srgbClr val="A4A3A4"/>
          </p15:clr>
        </p15:guide>
        <p15:guide id="6" orient="horz" pos="4065" userDrawn="1">
          <p15:clr>
            <a:srgbClr val="A4A3A4"/>
          </p15:clr>
        </p15:guide>
        <p15:guide id="7" pos="202" userDrawn="1">
          <p15:clr>
            <a:srgbClr val="A4A3A4"/>
          </p15:clr>
        </p15:guide>
        <p15:guide id="8" pos="6712" userDrawn="1">
          <p15:clr>
            <a:srgbClr val="A4A3A4"/>
          </p15:clr>
        </p15:guide>
        <p15:guide id="9" pos="3456" userDrawn="1">
          <p15:clr>
            <a:srgbClr val="A4A3A4"/>
          </p15:clr>
        </p15:guide>
        <p15:guide id="10" orient="horz" pos="3975" userDrawn="1">
          <p15:clr>
            <a:srgbClr val="A4A3A4"/>
          </p15:clr>
        </p15:guide>
        <p15:guide id="11" orient="horz" pos="2158" userDrawn="1">
          <p15:clr>
            <a:srgbClr val="A4A3A4"/>
          </p15:clr>
        </p15:guide>
        <p15:guide id="12" orient="horz" pos="641" userDrawn="1">
          <p15:clr>
            <a:srgbClr val="A4A3A4"/>
          </p15:clr>
        </p15:guide>
        <p15:guide id="13" orient="horz" pos="2161" userDrawn="1">
          <p15:clr>
            <a:srgbClr val="A4A3A4"/>
          </p15:clr>
        </p15:guide>
        <p15:guide id="14" pos="6709" userDrawn="1">
          <p15:clr>
            <a:srgbClr val="A4A3A4"/>
          </p15:clr>
        </p15:guide>
        <p15:guide id="15" pos="6717" userDrawn="1">
          <p15:clr>
            <a:srgbClr val="A4A3A4"/>
          </p15:clr>
        </p15:guide>
        <p15:guide id="16" orient="horz" pos="3980" userDrawn="1">
          <p15:clr>
            <a:srgbClr val="A4A3A4"/>
          </p15:clr>
        </p15:guide>
        <p15:guide id="17" orient="horz" pos="3974" userDrawn="1">
          <p15:clr>
            <a:srgbClr val="A4A3A4"/>
          </p15:clr>
        </p15:guide>
        <p15:guide id="18" orient="horz" pos="2157" userDrawn="1">
          <p15:clr>
            <a:srgbClr val="A4A3A4"/>
          </p15:clr>
        </p15:guide>
        <p15:guide id="19" orient="horz" pos="634" userDrawn="1">
          <p15:clr>
            <a:srgbClr val="A4A3A4"/>
          </p15:clr>
        </p15:guide>
        <p15:guide id="21" pos="198" userDrawn="1">
          <p15:clr>
            <a:srgbClr val="A4A3A4"/>
          </p15:clr>
        </p15:guide>
        <p15:guide id="22" pos="21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2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3juwink" initials="s" lastIdx="1" clrIdx="0">
    <p:extLst>
      <p:ext uri="{19B8F6BF-5375-455C-9EA6-DF929625EA0E}">
        <p15:presenceInfo xmlns:p15="http://schemas.microsoft.com/office/powerpoint/2012/main" userId="s3juwin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535A"/>
    <a:srgbClr val="038A5E"/>
    <a:srgbClr val="F0C294"/>
    <a:srgbClr val="E79B4F"/>
    <a:srgbClr val="FEFBF8"/>
    <a:srgbClr val="EFBA85"/>
    <a:srgbClr val="F5D5B5"/>
    <a:srgbClr val="FDF7F1"/>
    <a:srgbClr val="E1801F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03" autoAdjust="0"/>
    <p:restoredTop sz="94411" autoAdjust="0"/>
  </p:normalViewPr>
  <p:slideViewPr>
    <p:cSldViewPr snapToGrid="0">
      <p:cViewPr varScale="1">
        <p:scale>
          <a:sx n="82" d="100"/>
          <a:sy n="82" d="100"/>
        </p:scale>
        <p:origin x="864" y="77"/>
      </p:cViewPr>
      <p:guideLst>
        <p:guide pos="290"/>
        <p:guide pos="6721"/>
        <p:guide orient="horz" pos="638"/>
        <p:guide orient="horz" pos="3969"/>
        <p:guide orient="horz" pos="4065"/>
        <p:guide pos="202"/>
        <p:guide pos="6712"/>
        <p:guide pos="3456"/>
        <p:guide orient="horz" pos="3975"/>
        <p:guide orient="horz" pos="2158"/>
        <p:guide orient="horz" pos="641"/>
        <p:guide orient="horz" pos="2161"/>
        <p:guide pos="6709"/>
        <p:guide pos="6717"/>
        <p:guide orient="horz" pos="3980"/>
        <p:guide orient="horz" pos="3974"/>
        <p:guide orient="horz" pos="2157"/>
        <p:guide orient="horz" pos="634"/>
        <p:guide pos="198"/>
        <p:guide pos="213"/>
      </p:guideLst>
    </p:cSldViewPr>
  </p:slideViewPr>
  <p:outlineViewPr>
    <p:cViewPr>
      <p:scale>
        <a:sx n="50" d="100"/>
        <a:sy n="50" d="100"/>
      </p:scale>
      <p:origin x="40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3990" y="114"/>
      </p:cViewPr>
      <p:guideLst>
        <p:guide orient="horz" pos="3131"/>
        <p:guide pos="212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4"/>
            <a:ext cx="2930039" cy="49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271" tIns="46138" rIns="92271" bIns="46138" numCol="1" anchor="t" anchorCtr="0" compatLnSpc="1">
            <a:prstTxWarp prst="textNoShape">
              <a:avLst/>
            </a:prstTxWarp>
          </a:bodyPr>
          <a:lstStyle>
            <a:lvl1pPr defTabSz="922153">
              <a:defRPr sz="1300"/>
            </a:lvl1pPr>
          </a:lstStyle>
          <a:p>
            <a:endParaRPr lang="de-DE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1129" y="4"/>
            <a:ext cx="2930039" cy="49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271" tIns="46138" rIns="92271" bIns="46138" numCol="1" anchor="t" anchorCtr="0" compatLnSpc="1">
            <a:prstTxWarp prst="textNoShape">
              <a:avLst/>
            </a:prstTxWarp>
          </a:bodyPr>
          <a:lstStyle>
            <a:lvl1pPr algn="r" defTabSz="922153">
              <a:defRPr sz="1300"/>
            </a:lvl1pPr>
          </a:lstStyle>
          <a:p>
            <a:endParaRPr lang="de-DE" dirty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444389"/>
            <a:ext cx="2930039" cy="49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271" tIns="46138" rIns="92271" bIns="46138" numCol="1" anchor="b" anchorCtr="0" compatLnSpc="1">
            <a:prstTxWarp prst="textNoShape">
              <a:avLst/>
            </a:prstTxWarp>
          </a:bodyPr>
          <a:lstStyle>
            <a:lvl1pPr defTabSz="922153">
              <a:defRPr sz="1300"/>
            </a:lvl1pPr>
          </a:lstStyle>
          <a:p>
            <a:endParaRPr lang="de-DE" dirty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1129" y="9444389"/>
            <a:ext cx="2930039" cy="49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271" tIns="46138" rIns="92271" bIns="46138" numCol="1" anchor="b" anchorCtr="0" compatLnSpc="1">
            <a:prstTxWarp prst="textNoShape">
              <a:avLst/>
            </a:prstTxWarp>
          </a:bodyPr>
          <a:lstStyle>
            <a:lvl1pPr algn="r" defTabSz="922153">
              <a:defRPr sz="1300"/>
            </a:lvl1pPr>
          </a:lstStyle>
          <a:p>
            <a:fld id="{8D3458C8-A68B-4A48-BD3C-A07C31469584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55741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4"/>
            <a:ext cx="2930039" cy="49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271" tIns="46138" rIns="92271" bIns="46138" numCol="1" anchor="t" anchorCtr="0" compatLnSpc="1">
            <a:prstTxWarp prst="textNoShape">
              <a:avLst/>
            </a:prstTxWarp>
          </a:bodyPr>
          <a:lstStyle>
            <a:lvl1pPr defTabSz="922153">
              <a:defRPr sz="1300"/>
            </a:lvl1pPr>
          </a:lstStyle>
          <a:p>
            <a:endParaRPr lang="de-DE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1129" y="4"/>
            <a:ext cx="2930039" cy="49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271" tIns="46138" rIns="92271" bIns="46138" numCol="1" anchor="t" anchorCtr="0" compatLnSpc="1">
            <a:prstTxWarp prst="textNoShape">
              <a:avLst/>
            </a:prstTxWarp>
          </a:bodyPr>
          <a:lstStyle>
            <a:lvl1pPr algn="r" defTabSz="922153">
              <a:defRPr sz="1300"/>
            </a:lvl1pPr>
          </a:lstStyle>
          <a:p>
            <a:endParaRPr lang="de-DE" dirty="0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98463" y="744538"/>
            <a:ext cx="5964237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1089" y="4722197"/>
            <a:ext cx="4958993" cy="4475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271" tIns="46138" rIns="92271" bIns="461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44389"/>
            <a:ext cx="2930039" cy="49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271" tIns="46138" rIns="92271" bIns="46138" numCol="1" anchor="b" anchorCtr="0" compatLnSpc="1">
            <a:prstTxWarp prst="textNoShape">
              <a:avLst/>
            </a:prstTxWarp>
          </a:bodyPr>
          <a:lstStyle>
            <a:lvl1pPr defTabSz="922153">
              <a:defRPr sz="1300"/>
            </a:lvl1pPr>
          </a:lstStyle>
          <a:p>
            <a:endParaRPr lang="de-DE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1129" y="9444389"/>
            <a:ext cx="2930039" cy="49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271" tIns="46138" rIns="92271" bIns="46138" numCol="1" anchor="b" anchorCtr="0" compatLnSpc="1">
            <a:prstTxWarp prst="textNoShape">
              <a:avLst/>
            </a:prstTxWarp>
          </a:bodyPr>
          <a:lstStyle>
            <a:lvl1pPr algn="r" defTabSz="922153">
              <a:defRPr sz="1300"/>
            </a:lvl1pPr>
          </a:lstStyle>
          <a:p>
            <a:fld id="{D11C0EFE-F451-4C5C-B027-8D8F59ADCC86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73070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5700" algn="l" defTabSz="9142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39" algn="l" defTabSz="9142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79" algn="l" defTabSz="9142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18" algn="l" defTabSz="9142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2960" y="2130426"/>
            <a:ext cx="9326880" cy="1200316"/>
          </a:xfrm>
          <a:prstGeom prst="rect">
            <a:avLst/>
          </a:prstGeom>
        </p:spPr>
        <p:txBody>
          <a:bodyPr/>
          <a:lstStyle>
            <a:lvl1pPr algn="ctr">
              <a:defRPr sz="3600" b="0">
                <a:solidFill>
                  <a:srgbClr val="038A5E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45920" y="3886200"/>
            <a:ext cx="7680960" cy="3077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84442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821202" y="3103549"/>
            <a:ext cx="9326880" cy="1200316"/>
          </a:xfrm>
          <a:prstGeom prst="rect">
            <a:avLst/>
          </a:prstGeom>
        </p:spPr>
        <p:txBody>
          <a:bodyPr/>
          <a:lstStyle>
            <a:lvl1pPr algn="ctr">
              <a:defRPr sz="2800" b="0">
                <a:solidFill>
                  <a:srgbClr val="038A5E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809603" y="4372761"/>
            <a:ext cx="9347013" cy="87874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92700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320041" y="91115"/>
            <a:ext cx="8117478" cy="583666"/>
          </a:xfrm>
          <a:prstGeom prst="rect">
            <a:avLst/>
          </a:prstGeom>
        </p:spPr>
        <p:txBody>
          <a:bodyPr lIns="108000" tIns="36000" rIns="108000" bIns="0" anchor="b" anchorCtr="0"/>
          <a:lstStyle>
            <a:lvl1pPr>
              <a:defRPr sz="2400" b="1">
                <a:solidFill>
                  <a:srgbClr val="038A5E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20041" y="976596"/>
            <a:ext cx="10330962" cy="5279742"/>
          </a:xfrm>
          <a:prstGeom prst="rect">
            <a:avLst/>
          </a:prstGeom>
        </p:spPr>
        <p:txBody>
          <a:bodyPr/>
          <a:lstStyle>
            <a:lvl1pPr>
              <a:defRPr sz="2000" b="1">
                <a:solidFill>
                  <a:srgbClr val="48535A"/>
                </a:solidFill>
              </a:defRPr>
            </a:lvl1pPr>
            <a:lvl2pPr marL="268288" indent="-182563">
              <a:buClr>
                <a:srgbClr val="038A5E"/>
              </a:buClr>
              <a:buFont typeface="Wingdings" panose="05000000000000000000" pitchFamily="2" charset="2"/>
              <a:buChar char="§"/>
              <a:tabLst>
                <a:tab pos="182563" algn="l"/>
              </a:tabLst>
              <a:defRPr sz="1300">
                <a:solidFill>
                  <a:schemeClr val="tx1"/>
                </a:solidFill>
              </a:defRPr>
            </a:lvl2pPr>
            <a:lvl3pPr marL="538163" indent="-182563">
              <a:buClr>
                <a:srgbClr val="038A5E"/>
              </a:buClr>
              <a:buFont typeface="Symbol" panose="05050102010706020507" pitchFamily="18" charset="2"/>
              <a:buChar char="-"/>
              <a:defRPr sz="1300">
                <a:solidFill>
                  <a:schemeClr val="tx1"/>
                </a:solidFill>
              </a:defRPr>
            </a:lvl3pPr>
            <a:lvl4pPr marL="892175" indent="-171450" defTabSz="989013">
              <a:buClr>
                <a:srgbClr val="038A5E"/>
              </a:buClr>
              <a:buFont typeface="Courier New" panose="02070309020205020404" pitchFamily="49" charset="0"/>
              <a:buChar char="o"/>
              <a:defRPr sz="1300">
                <a:solidFill>
                  <a:schemeClr val="tx1"/>
                </a:solidFill>
              </a:defRPr>
            </a:lvl4pPr>
            <a:lvl5pPr marL="1258888" indent="-182563">
              <a:buClr>
                <a:srgbClr val="038A5E"/>
              </a:buClr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5838251" y="6380163"/>
            <a:ext cx="4812751" cy="298450"/>
          </a:xfrm>
          <a:prstGeom prst="rect">
            <a:avLst/>
          </a:prstGeom>
        </p:spPr>
        <p:txBody>
          <a:bodyPr/>
          <a:lstStyle>
            <a:lvl1pPr marL="0" indent="0" algn="r">
              <a:defRPr lang="de-DE" sz="1000" dirty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lvl="0" indent="-342900" algn="r" rtl="0" fontAlgn="base">
              <a:spcBef>
                <a:spcPct val="30000"/>
              </a:spcBef>
              <a:spcAft>
                <a:spcPct val="0"/>
              </a:spcAft>
            </a:pPr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89804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320041" y="91115"/>
            <a:ext cx="8117478" cy="583666"/>
          </a:xfrm>
          <a:prstGeom prst="rect">
            <a:avLst/>
          </a:prstGeom>
        </p:spPr>
        <p:txBody>
          <a:bodyPr lIns="108000" tIns="36000" rIns="108000" bIns="0" anchor="b" anchorCtr="0"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15" name="Inhaltsplatzhalter 2"/>
          <p:cNvSpPr>
            <a:spLocks noGrp="1"/>
          </p:cNvSpPr>
          <p:nvPr>
            <p:ph idx="1" hasCustomPrompt="1"/>
          </p:nvPr>
        </p:nvSpPr>
        <p:spPr>
          <a:xfrm>
            <a:off x="318765" y="981975"/>
            <a:ext cx="5144123" cy="5291918"/>
          </a:xfrm>
          <a:prstGeom prst="rect">
            <a:avLst/>
          </a:prstGeom>
        </p:spPr>
        <p:txBody>
          <a:bodyPr lIns="108000" tIns="36000" rIns="108000" bIns="36000"/>
          <a:lstStyle>
            <a:lvl1pPr marL="342000" indent="-342000">
              <a:spcBef>
                <a:spcPts val="648"/>
              </a:spcBef>
              <a:buClr>
                <a:srgbClr val="038A5E"/>
              </a:buClr>
              <a:buSzPct val="80000"/>
              <a:buFont typeface="Arial" panose="020B0604020202020204" pitchFamily="34" charset="0"/>
              <a:buNone/>
              <a:defRPr sz="1800" b="1" baseline="0">
                <a:solidFill>
                  <a:srgbClr val="038A5E"/>
                </a:solidFill>
              </a:defRPr>
            </a:lvl1pPr>
            <a:lvl2pPr marL="269875" indent="-180975">
              <a:spcBef>
                <a:spcPts val="600"/>
              </a:spcBef>
              <a:buClr>
                <a:srgbClr val="038A5E"/>
              </a:buClr>
              <a:buSzPct val="100000"/>
              <a:buFont typeface="Wingdings" panose="05000000000000000000" pitchFamily="2" charset="2"/>
              <a:buChar char="§"/>
              <a:defRPr sz="1600" b="0">
                <a:solidFill>
                  <a:schemeClr val="tx1"/>
                </a:solidFill>
              </a:defRPr>
            </a:lvl2pPr>
            <a:lvl3pPr marL="534988" indent="-176213">
              <a:spcBef>
                <a:spcPts val="600"/>
              </a:spcBef>
              <a:buClr>
                <a:srgbClr val="038A5E"/>
              </a:buClr>
              <a:buSzPct val="100000"/>
              <a:buFont typeface="Symbol" panose="05050102010706020507" pitchFamily="18" charset="2"/>
              <a:buChar char="-"/>
              <a:defRPr sz="1600" b="0">
                <a:solidFill>
                  <a:schemeClr val="accent5">
                    <a:lumMod val="75000"/>
                  </a:schemeClr>
                </a:solidFill>
              </a:defRPr>
            </a:lvl3pPr>
            <a:lvl4pPr marL="896938" indent="-179388">
              <a:spcBef>
                <a:spcPts val="600"/>
              </a:spcBef>
              <a:buClr>
                <a:srgbClr val="038A5E"/>
              </a:buClr>
              <a:buFont typeface="Courier New" panose="02070309020205020404" pitchFamily="49" charset="0"/>
              <a:buChar char="o"/>
              <a:defRPr sz="1600" b="0">
                <a:solidFill>
                  <a:schemeClr val="accent5">
                    <a:lumMod val="75000"/>
                  </a:schemeClr>
                </a:solidFill>
              </a:defRPr>
            </a:lvl4pPr>
            <a:lvl5pPr marL="1162050" indent="-269875">
              <a:spcBef>
                <a:spcPts val="600"/>
              </a:spcBef>
              <a:buClr>
                <a:srgbClr val="038A5E"/>
              </a:buClr>
              <a:buFont typeface="Courier New" panose="02070309020205020404" pitchFamily="49" charset="0"/>
              <a:buChar char="o"/>
              <a:defRPr sz="1800" b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7" name="Inhaltsplatzhalter 2"/>
          <p:cNvSpPr>
            <a:spLocks noGrp="1"/>
          </p:cNvSpPr>
          <p:nvPr>
            <p:ph idx="11" hasCustomPrompt="1"/>
          </p:nvPr>
        </p:nvSpPr>
        <p:spPr>
          <a:xfrm>
            <a:off x="5503867" y="981975"/>
            <a:ext cx="5144123" cy="5291918"/>
          </a:xfrm>
          <a:prstGeom prst="rect">
            <a:avLst/>
          </a:prstGeom>
        </p:spPr>
        <p:txBody>
          <a:bodyPr lIns="108000" tIns="36000" rIns="108000" bIns="36000"/>
          <a:lstStyle>
            <a:lvl1pPr marL="0" indent="0">
              <a:spcBef>
                <a:spcPts val="600"/>
              </a:spcBef>
              <a:buClr>
                <a:srgbClr val="038A5E"/>
              </a:buClr>
              <a:buSzPct val="80000"/>
              <a:buFont typeface="Arial" panose="020B0604020202020204" pitchFamily="34" charset="0"/>
              <a:buNone/>
              <a:defRPr sz="1800" b="1" baseline="0">
                <a:solidFill>
                  <a:srgbClr val="038A5E"/>
                </a:solidFill>
              </a:defRPr>
            </a:lvl1pPr>
            <a:lvl2pPr marL="268288" indent="-179388">
              <a:spcBef>
                <a:spcPts val="600"/>
              </a:spcBef>
              <a:buClr>
                <a:srgbClr val="038A5E"/>
              </a:buClr>
              <a:buSzPct val="100000"/>
              <a:buFont typeface="Wingdings" panose="05000000000000000000" pitchFamily="2" charset="2"/>
              <a:buChar char="§"/>
              <a:defRPr sz="1600" b="0">
                <a:solidFill>
                  <a:schemeClr val="tx1"/>
                </a:solidFill>
              </a:defRPr>
            </a:lvl2pPr>
            <a:lvl3pPr marL="538163" indent="-179388">
              <a:spcBef>
                <a:spcPts val="600"/>
              </a:spcBef>
              <a:buClr>
                <a:srgbClr val="038A5E"/>
              </a:buClr>
              <a:buSzPct val="100000"/>
              <a:buFont typeface="Symbol" panose="05050102010706020507" pitchFamily="18" charset="2"/>
              <a:buChar char="-"/>
              <a:defRPr sz="1600" b="0">
                <a:solidFill>
                  <a:schemeClr val="accent5">
                    <a:lumMod val="75000"/>
                  </a:schemeClr>
                </a:solidFill>
              </a:defRPr>
            </a:lvl3pPr>
            <a:lvl4pPr marL="896938" indent="-179388">
              <a:spcBef>
                <a:spcPts val="600"/>
              </a:spcBef>
              <a:buClr>
                <a:srgbClr val="038A5E"/>
              </a:buClr>
              <a:buFont typeface="Courier New" panose="02070309020205020404" pitchFamily="49" charset="0"/>
              <a:buChar char="o"/>
              <a:defRPr sz="1600" b="0">
                <a:solidFill>
                  <a:schemeClr val="accent5">
                    <a:lumMod val="75000"/>
                  </a:schemeClr>
                </a:solidFill>
              </a:defRPr>
            </a:lvl4pPr>
            <a:lvl5pPr marL="1162050" indent="-269875">
              <a:spcBef>
                <a:spcPts val="600"/>
              </a:spcBef>
              <a:buClr>
                <a:srgbClr val="038A5E"/>
              </a:buClr>
              <a:buFont typeface="Courier New" panose="02070309020205020404" pitchFamily="49" charset="0"/>
              <a:buChar char="o"/>
              <a:defRPr sz="1800" b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6160876" y="6387294"/>
            <a:ext cx="4489852" cy="354563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797731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auto">
          <a:xfrm>
            <a:off x="318171" y="6396471"/>
            <a:ext cx="5569158" cy="380480"/>
          </a:xfrm>
          <a:prstGeom prst="rect">
            <a:avLst/>
          </a:prstGeom>
          <a:noFill/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8000" tIns="36000" rIns="108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Arial" pitchFamily="34" charset="0"/>
              </a:rPr>
              <a:t>Symposium „Global Environmental Challenges 2026“</a:t>
            </a:r>
            <a:br>
              <a:rPr kumimoji="0" lang="de-DE" sz="1000" b="0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Arial" pitchFamily="34" charset="0"/>
              </a:rPr>
            </a:br>
            <a:r>
              <a:rPr kumimoji="0" lang="de-DE" sz="1000" b="0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Arial" pitchFamily="34" charset="0"/>
              </a:rPr>
              <a:t>Slide </a:t>
            </a:r>
            <a:fld id="{8F3785A6-8AB3-4FE1-BF42-51D7820157F1}" type="slidenum">
              <a:rPr lang="de-DE" sz="1000" smtClean="0">
                <a:solidFill>
                  <a:schemeClr val="accent5"/>
                </a:solidFill>
              </a:rPr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1000" dirty="0">
                <a:solidFill>
                  <a:schemeClr val="accent5"/>
                </a:solidFill>
              </a:rPr>
              <a:t> 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323103" y="704187"/>
            <a:ext cx="8114954" cy="15389"/>
          </a:xfrm>
          <a:prstGeom prst="rect">
            <a:avLst/>
          </a:prstGeom>
          <a:solidFill>
            <a:srgbClr val="038A5E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247" y="289315"/>
            <a:ext cx="1908824" cy="5343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2" r:id="rId2"/>
    <p:sldLayoutId id="2147483697" r:id="rId3"/>
    <p:sldLayoutId id="2147483681" r:id="rId4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 b="1">
          <a:solidFill>
            <a:srgbClr val="009BD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 b="1">
          <a:solidFill>
            <a:srgbClr val="009BD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 b="1">
          <a:solidFill>
            <a:srgbClr val="009BD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 b="1">
          <a:solidFill>
            <a:srgbClr val="009BD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009BD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009BD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009BD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009BD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30000"/>
        </a:spcBef>
        <a:spcAft>
          <a:spcPct val="0"/>
        </a:spcAft>
        <a:defRPr sz="1400">
          <a:solidFill>
            <a:srgbClr val="404040"/>
          </a:solidFill>
          <a:latin typeface="+mn-lt"/>
          <a:ea typeface="+mn-ea"/>
          <a:cs typeface="+mn-cs"/>
        </a:defRPr>
      </a:lvl1pPr>
      <a:lvl2pPr marL="381000" indent="-190500" algn="l" rtl="0" fontAlgn="base">
        <a:spcBef>
          <a:spcPct val="30000"/>
        </a:spcBef>
        <a:spcAft>
          <a:spcPct val="0"/>
        </a:spcAft>
        <a:buClr>
          <a:srgbClr val="009BD2"/>
        </a:buClr>
        <a:buFont typeface="Wingdings" pitchFamily="2" charset="2"/>
        <a:buChar char=""/>
        <a:defRPr sz="1400">
          <a:solidFill>
            <a:srgbClr val="404040"/>
          </a:solidFill>
          <a:latin typeface="+mn-lt"/>
        </a:defRPr>
      </a:lvl2pPr>
      <a:lvl3pPr marL="762000" indent="-190500" algn="l" rtl="0" fontAlgn="base">
        <a:spcBef>
          <a:spcPct val="30000"/>
        </a:spcBef>
        <a:spcAft>
          <a:spcPct val="0"/>
        </a:spcAft>
        <a:buClr>
          <a:srgbClr val="009BD2"/>
        </a:buClr>
        <a:buFont typeface="Symbol" pitchFamily="18" charset="2"/>
        <a:buChar char="-"/>
        <a:defRPr sz="1400">
          <a:solidFill>
            <a:srgbClr val="404040"/>
          </a:solidFill>
          <a:latin typeface="+mn-lt"/>
        </a:defRPr>
      </a:lvl3pPr>
      <a:lvl4pPr marL="1143000" indent="-190500" algn="l" rtl="0" fontAlgn="base">
        <a:spcBef>
          <a:spcPct val="30000"/>
        </a:spcBef>
        <a:spcAft>
          <a:spcPct val="0"/>
        </a:spcAft>
        <a:buClr>
          <a:srgbClr val="009BD2"/>
        </a:buClr>
        <a:buFont typeface="Wingdings" pitchFamily="2" charset="2"/>
        <a:buChar char="§"/>
        <a:defRPr sz="1400">
          <a:solidFill>
            <a:srgbClr val="404040"/>
          </a:solidFill>
          <a:latin typeface="+mn-lt"/>
        </a:defRPr>
      </a:lvl4pPr>
      <a:lvl5pPr marL="1524000" indent="-190500" algn="l" rtl="0" fontAlgn="base">
        <a:spcBef>
          <a:spcPct val="30000"/>
        </a:spcBef>
        <a:spcAft>
          <a:spcPct val="0"/>
        </a:spcAft>
        <a:buClr>
          <a:srgbClr val="009BD2"/>
        </a:buClr>
        <a:buFont typeface="Wingdings" pitchFamily="2" charset="2"/>
        <a:buChar char="Ø"/>
        <a:defRPr sz="1400">
          <a:solidFill>
            <a:srgbClr val="404040"/>
          </a:solidFill>
          <a:latin typeface="+mn-lt"/>
        </a:defRPr>
      </a:lvl5pPr>
      <a:lvl6pPr marL="1981200" indent="-190500" algn="l" rtl="0" fontAlgn="base">
        <a:spcBef>
          <a:spcPct val="30000"/>
        </a:spcBef>
        <a:spcAft>
          <a:spcPct val="0"/>
        </a:spcAft>
        <a:buClr>
          <a:srgbClr val="009BD2"/>
        </a:buClr>
        <a:buFont typeface="Wingdings" pitchFamily="2" charset="2"/>
        <a:buChar char="Ø"/>
        <a:defRPr sz="1400">
          <a:solidFill>
            <a:srgbClr val="404040"/>
          </a:solidFill>
          <a:latin typeface="+mn-lt"/>
        </a:defRPr>
      </a:lvl6pPr>
      <a:lvl7pPr marL="2438400" indent="-190500" algn="l" rtl="0" fontAlgn="base">
        <a:spcBef>
          <a:spcPct val="30000"/>
        </a:spcBef>
        <a:spcAft>
          <a:spcPct val="0"/>
        </a:spcAft>
        <a:buClr>
          <a:srgbClr val="009BD2"/>
        </a:buClr>
        <a:buFont typeface="Wingdings" pitchFamily="2" charset="2"/>
        <a:buChar char="Ø"/>
        <a:defRPr sz="1400">
          <a:solidFill>
            <a:srgbClr val="404040"/>
          </a:solidFill>
          <a:latin typeface="+mn-lt"/>
        </a:defRPr>
      </a:lvl7pPr>
      <a:lvl8pPr marL="2895600" indent="-190500" algn="l" rtl="0" fontAlgn="base">
        <a:spcBef>
          <a:spcPct val="30000"/>
        </a:spcBef>
        <a:spcAft>
          <a:spcPct val="0"/>
        </a:spcAft>
        <a:buClr>
          <a:srgbClr val="009BD2"/>
        </a:buClr>
        <a:buFont typeface="Wingdings" pitchFamily="2" charset="2"/>
        <a:buChar char="Ø"/>
        <a:defRPr sz="1400">
          <a:solidFill>
            <a:srgbClr val="404040"/>
          </a:solidFill>
          <a:latin typeface="+mn-lt"/>
        </a:defRPr>
      </a:lvl8pPr>
      <a:lvl9pPr marL="3352800" indent="-190500" algn="l" rtl="0" fontAlgn="base">
        <a:spcBef>
          <a:spcPct val="30000"/>
        </a:spcBef>
        <a:spcAft>
          <a:spcPct val="0"/>
        </a:spcAft>
        <a:buClr>
          <a:srgbClr val="009BD2"/>
        </a:buClr>
        <a:buFont typeface="Wingdings" pitchFamily="2" charset="2"/>
        <a:buChar char="Ø"/>
        <a:defRPr sz="1400">
          <a:solidFill>
            <a:srgbClr val="40404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Saronic_Gulf_map-de.svg" TargetMode="External"/><Relationship Id="rId2" Type="http://schemas.openxmlformats.org/officeDocument/2006/relationships/hyperlink" Target="https://www.shipspotting.com/photos/2433890?navList=gallery&amp;shipName=Agia+Zoni+II&amp;shipNameSearchMode=begins&amp;page=5&amp;viewType=normal&amp;sortBy=newest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itopf.org/in-action/case-studies/agia-zoni-ii-greece-2017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The </a:t>
            </a:r>
            <a:r>
              <a:rPr lang="en-US" dirty="0" err="1"/>
              <a:t>Agia</a:t>
            </a:r>
            <a:r>
              <a:rPr lang="en-US" dirty="0"/>
              <a:t> </a:t>
            </a:r>
            <a:r>
              <a:rPr lang="en-US" dirty="0" err="1"/>
              <a:t>Zoni</a:t>
            </a:r>
            <a:r>
              <a:rPr lang="en-US" dirty="0"/>
              <a:t> II tanker accident: A case of oil spill affecting the marine environment of </a:t>
            </a:r>
            <a:r>
              <a:rPr lang="en-US" dirty="0" err="1"/>
              <a:t>Saronikos</a:t>
            </a:r>
            <a:r>
              <a:rPr lang="en-US" dirty="0"/>
              <a:t> Gulf, Greece</a:t>
            </a:r>
            <a:br>
              <a:rPr lang="en-US" dirty="0"/>
            </a:br>
            <a:endParaRPr lang="de-DE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817564" y="3592000"/>
            <a:ext cx="9331325" cy="6391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</a:pPr>
            <a:r>
              <a:rPr lang="de-DE" sz="1800" dirty="0">
                <a:solidFill>
                  <a:srgbClr val="48535A"/>
                </a:solidFill>
              </a:rPr>
              <a:t>„Global Environmental Challenges 2026“</a:t>
            </a:r>
            <a:br>
              <a:rPr lang="de-DE" sz="1800" dirty="0">
                <a:solidFill>
                  <a:srgbClr val="48535A"/>
                </a:solidFill>
              </a:rPr>
            </a:br>
            <a:r>
              <a:rPr lang="de-DE" sz="1800" dirty="0">
                <a:solidFill>
                  <a:srgbClr val="48535A"/>
                </a:solidFill>
              </a:rPr>
              <a:t>Theo Schönhoff</a:t>
            </a:r>
            <a:br>
              <a:rPr lang="de-DE" sz="1800" dirty="0"/>
            </a:br>
            <a:br>
              <a:rPr lang="de-DE" sz="1800" dirty="0"/>
            </a:br>
            <a:br>
              <a:rPr lang="de-DE" sz="1800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0044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8AA70A-CDC6-ECB8-329C-689BFB1F0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Microbial</a:t>
            </a:r>
            <a:r>
              <a:rPr lang="de-DE" dirty="0"/>
              <a:t> Response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4B13166-72B0-438C-6937-61656548B81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Source </a:t>
            </a:r>
            <a:r>
              <a:rPr lang="de-DE" dirty="0" err="1"/>
              <a:t>of</a:t>
            </a:r>
            <a:r>
              <a:rPr lang="de-DE" dirty="0"/>
              <a:t> Figure: Thomas et al. 2020</a:t>
            </a:r>
          </a:p>
        </p:txBody>
      </p:sp>
      <p:pic>
        <p:nvPicPr>
          <p:cNvPr id="6" name="Grafik 5" descr="Ein Bild, das Text, Diagramm, Reihe, Plan enthält.&#10;&#10;KI-generierte Inhalte können fehlerhaft sein.">
            <a:extLst>
              <a:ext uri="{FF2B5EF4-FFF2-40B4-BE49-F238E27FC236}">
                <a16:creationId xmlns:a16="http://schemas.microsoft.com/office/drawing/2014/main" id="{2FB97D11-6558-F76A-7D0B-DC94190E0B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41" y="814921"/>
            <a:ext cx="8879840" cy="438982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C771F2AD-CB4A-868F-4264-01C016A69456}"/>
              </a:ext>
            </a:extLst>
          </p:cNvPr>
          <p:cNvSpPr txBox="1"/>
          <p:nvPr/>
        </p:nvSpPr>
        <p:spPr>
          <a:xfrm>
            <a:off x="690880" y="5445760"/>
            <a:ext cx="9225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48535A"/>
                </a:solidFill>
              </a:rPr>
              <a:t>Figure 7: Relative Abundance of 16 rRNA gene operational taxonomic units which are assigned to presumably obligate </a:t>
            </a:r>
            <a:r>
              <a:rPr lang="en-US" sz="1300" dirty="0" err="1">
                <a:solidFill>
                  <a:srgbClr val="48535A"/>
                </a:solidFill>
              </a:rPr>
              <a:t>hydrocarbonoclastic</a:t>
            </a:r>
            <a:r>
              <a:rPr lang="en-US" sz="1300" dirty="0">
                <a:solidFill>
                  <a:srgbClr val="48535A"/>
                </a:solidFill>
              </a:rPr>
              <a:t> bacteria in 5 contaminated and 2 uncontaminated sites at Athen’s and Salamina’s coastline</a:t>
            </a:r>
          </a:p>
          <a:p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212481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BCA5D2-59DA-25E1-EA14-36F610AA6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Discussion</a:t>
            </a:r>
            <a:r>
              <a:rPr lang="de-DE" dirty="0"/>
              <a:t>/</a:t>
            </a:r>
            <a:r>
              <a:rPr lang="de-DE" dirty="0" err="1"/>
              <a:t>Conclusions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AF2C5C-AC53-F3BB-536F-0AA66CA913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petroleum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hydrocarbon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concentrations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characterized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high in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similar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oil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spills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Parinos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et al. 2019)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Higher hydrocarbon concentrations immediately after the accident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Growth and dominance of certain oil degrading bacteria after the accident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Natural degradation processes and clean-up operations were quite efficient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174870B-4E71-63C8-8120-D835D6B375D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5372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313D49-2025-2671-F1C8-3E23232A2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/>
              <a:t>References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0A28C0D-9FD1-6DEB-E5FD-6334C6ED74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DE" sz="1300" b="0" dirty="0">
                <a:solidFill>
                  <a:srgbClr val="48535A"/>
                </a:solidFill>
              </a:rPr>
              <a:t>Figure 1: Dennis Mortimer (2016), </a:t>
            </a:r>
            <a:r>
              <a:rPr lang="de-DE" sz="1300" b="0" dirty="0">
                <a:solidFill>
                  <a:srgbClr val="48535A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https://www.shipspotting.com/photos/2433890?navList=gallery&amp;shipName=Agia+Zoni+II&amp;shipNameSearchMode=begins&amp;page=5&amp;viewType=normal&amp;sortBy=newest</a:t>
            </a:r>
            <a:r>
              <a:rPr lang="de-DE" sz="1300" b="0" dirty="0">
                <a:solidFill>
                  <a:srgbClr val="48535A"/>
                </a:solidFill>
              </a:rPr>
              <a:t>, Date </a:t>
            </a:r>
            <a:r>
              <a:rPr lang="de-DE" sz="1300" b="0" dirty="0" err="1">
                <a:solidFill>
                  <a:srgbClr val="48535A"/>
                </a:solidFill>
              </a:rPr>
              <a:t>of</a:t>
            </a:r>
            <a:r>
              <a:rPr lang="de-DE" sz="1300" b="0" dirty="0">
                <a:solidFill>
                  <a:srgbClr val="48535A"/>
                </a:solidFill>
              </a:rPr>
              <a:t> last </a:t>
            </a:r>
            <a:r>
              <a:rPr lang="de-DE" sz="1300" b="0" dirty="0" err="1">
                <a:solidFill>
                  <a:srgbClr val="48535A"/>
                </a:solidFill>
              </a:rPr>
              <a:t>access</a:t>
            </a:r>
            <a:r>
              <a:rPr lang="de-DE" sz="1300" b="0" dirty="0">
                <a:solidFill>
                  <a:srgbClr val="48535A"/>
                </a:solidFill>
              </a:rPr>
              <a:t> 14.01.2026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300" b="0" dirty="0"/>
              <a:t>Figure 2: </a:t>
            </a:r>
            <a:r>
              <a:rPr lang="de-DE" sz="1300" b="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https://commons.wikimedia.org/wiki/File:Saronic_Gulf_map-de.svg</a:t>
            </a:r>
            <a:r>
              <a:rPr lang="de-DE" sz="1300" b="0" dirty="0"/>
              <a:t>, Date </a:t>
            </a:r>
            <a:r>
              <a:rPr lang="de-DE" sz="1300" b="0" dirty="0" err="1"/>
              <a:t>of</a:t>
            </a:r>
            <a:r>
              <a:rPr lang="de-DE" sz="1300" b="0" dirty="0"/>
              <a:t> last </a:t>
            </a:r>
            <a:r>
              <a:rPr lang="de-DE" sz="1300" b="0" dirty="0" err="1"/>
              <a:t>access</a:t>
            </a:r>
            <a:r>
              <a:rPr lang="de-DE" sz="1300" b="0" dirty="0"/>
              <a:t>: 14.01.2026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300" b="0" dirty="0"/>
              <a:t>Figure 3 (</a:t>
            </a:r>
            <a:r>
              <a:rPr lang="de-DE" sz="1300" b="0" dirty="0" err="1"/>
              <a:t>left</a:t>
            </a:r>
            <a:r>
              <a:rPr lang="de-DE" sz="1300" b="0" dirty="0"/>
              <a:t>): </a:t>
            </a:r>
            <a:r>
              <a:rPr lang="en-US" sz="1300" b="0" dirty="0"/>
              <a:t>ITOPF Limited, Dashwood, 69 Old Broad Street, London, </a:t>
            </a:r>
            <a:r>
              <a:rPr lang="en-US" sz="1300" b="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https://www.itopf.org/in-action/case-studies/agia-zoni-ii-greece-2017/</a:t>
            </a:r>
            <a:r>
              <a:rPr lang="en-US" sz="1300" b="0" dirty="0"/>
              <a:t>, </a:t>
            </a:r>
            <a:r>
              <a:rPr lang="de-DE" sz="1300" b="0" dirty="0"/>
              <a:t>Date </a:t>
            </a:r>
            <a:r>
              <a:rPr lang="de-DE" sz="1300" b="0" dirty="0" err="1"/>
              <a:t>of</a:t>
            </a:r>
            <a:r>
              <a:rPr lang="de-DE" sz="1300" b="0" dirty="0"/>
              <a:t> last </a:t>
            </a:r>
            <a:r>
              <a:rPr lang="de-DE" sz="1300" b="0" dirty="0" err="1"/>
              <a:t>access</a:t>
            </a:r>
            <a:r>
              <a:rPr lang="de-DE" sz="1300" b="0" dirty="0"/>
              <a:t> 14.01.2026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300" b="0" dirty="0"/>
              <a:t>Figure 3 (</a:t>
            </a:r>
            <a:r>
              <a:rPr lang="de-DE" sz="1300" b="0" dirty="0" err="1"/>
              <a:t>middle</a:t>
            </a:r>
            <a:r>
              <a:rPr lang="de-DE" sz="1300" b="0" dirty="0"/>
              <a:t>): </a:t>
            </a:r>
            <a:r>
              <a:rPr lang="en-US" sz="1300" b="0" u="sng" dirty="0"/>
              <a:t>https://el.wikipedia.org/wiki/Πετρελαιοκηλίδα_στον_κόλπο_του_Σαρονικού_(2017)</a:t>
            </a:r>
            <a:r>
              <a:rPr lang="en-US" sz="1300" b="0" dirty="0"/>
              <a:t>,  Date of last access 14.01.2026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300" b="0" dirty="0">
                <a:solidFill>
                  <a:srgbClr val="48535A"/>
                </a:solidFill>
              </a:rPr>
              <a:t>Figure 3 (right): Antipollution Emergency Response Services, </a:t>
            </a:r>
            <a:r>
              <a:rPr lang="en-US" sz="1300" b="0" u="sng" dirty="0">
                <a:solidFill>
                  <a:srgbClr val="48535A"/>
                </a:solidFill>
              </a:rPr>
              <a:t>https://antipollutionemergencyresponse.com/case_studies/m-t-agia-zoni-ii-fighting-against-sea-surface-shoreline-oil-pollution/</a:t>
            </a:r>
            <a:r>
              <a:rPr lang="en-US" sz="1300" b="0" u="sng" dirty="0"/>
              <a:t> )</a:t>
            </a:r>
            <a:r>
              <a:rPr lang="en-US" sz="1300" b="0" dirty="0"/>
              <a:t>,  Date of last access 14.01.2026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300" b="0" dirty="0"/>
              <a:t>Figure 4: </a:t>
            </a:r>
            <a:r>
              <a:rPr lang="en-US" sz="1300" b="0" dirty="0" err="1"/>
              <a:t>Makatounis</a:t>
            </a:r>
            <a:r>
              <a:rPr lang="en-US" sz="1300" b="0" dirty="0"/>
              <a:t> PEZ, Stamou A, </a:t>
            </a:r>
            <a:r>
              <a:rPr lang="en-US" sz="1300" b="0" dirty="0" err="1"/>
              <a:t>Ventikos</a:t>
            </a:r>
            <a:r>
              <a:rPr lang="en-US" sz="1300" b="0" dirty="0"/>
              <a:t> N (2023) Modeling the </a:t>
            </a:r>
            <a:r>
              <a:rPr lang="en-US" sz="1300" b="0" dirty="0" err="1"/>
              <a:t>Agia</a:t>
            </a:r>
            <a:r>
              <a:rPr lang="en-US" sz="1300" b="0" dirty="0"/>
              <a:t> </a:t>
            </a:r>
            <a:r>
              <a:rPr lang="en-US" sz="1300" b="0" dirty="0" err="1"/>
              <a:t>Zoni</a:t>
            </a:r>
            <a:r>
              <a:rPr lang="en-US" sz="1300" b="0" dirty="0"/>
              <a:t> II tanker oil spill in Saronic Gulf, Greece. Marine Pollution Bulletin. 194 B. </a:t>
            </a:r>
            <a:r>
              <a:rPr lang="en-US" sz="1300" b="0" dirty="0" err="1"/>
              <a:t>doi</a:t>
            </a:r>
            <a:r>
              <a:rPr lang="en-US" sz="1300" b="0" dirty="0"/>
              <a:t>: 10.1016/j.marpolbul.2023.115275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300" b="0" dirty="0"/>
              <a:t>Figure 5, 6 and 7: Thomas GE, Cameron TC, Campo P, Clark DR, Coulon F, Gregson BH, Hepburn LJ, </a:t>
            </a:r>
            <a:r>
              <a:rPr lang="en-US" sz="1300" b="0" dirty="0" err="1"/>
              <a:t>McGenity</a:t>
            </a:r>
            <a:r>
              <a:rPr lang="en-US" sz="1300" b="0" dirty="0"/>
              <a:t> TJ, </a:t>
            </a:r>
            <a:r>
              <a:rPr lang="en-US" sz="1300" b="0" dirty="0" err="1"/>
              <a:t>Miliou</a:t>
            </a:r>
            <a:r>
              <a:rPr lang="en-US" sz="1300" b="0" dirty="0"/>
              <a:t> A, Whitby C and McKew BA (2020) Bacterial Community Legacy Effects Following the </a:t>
            </a:r>
            <a:r>
              <a:rPr lang="en-US" sz="1300" b="0" dirty="0" err="1"/>
              <a:t>Agia</a:t>
            </a:r>
            <a:r>
              <a:rPr lang="en-US" sz="1300" b="0" dirty="0"/>
              <a:t> </a:t>
            </a:r>
            <a:r>
              <a:rPr lang="en-US" sz="1300" b="0" dirty="0" err="1"/>
              <a:t>Zoni</a:t>
            </a:r>
            <a:r>
              <a:rPr lang="en-US" sz="1300" b="0" dirty="0"/>
              <a:t> II Oil-Spill, Greece. Front. </a:t>
            </a:r>
            <a:r>
              <a:rPr lang="en-US" sz="1300" b="0" dirty="0" err="1"/>
              <a:t>Microbiol</a:t>
            </a:r>
            <a:r>
              <a:rPr lang="en-US" sz="1300" b="0" dirty="0"/>
              <a:t>. 11:1706. </a:t>
            </a:r>
            <a:r>
              <a:rPr lang="en-US" sz="1300" b="0" dirty="0" err="1"/>
              <a:t>doi</a:t>
            </a:r>
            <a:r>
              <a:rPr lang="en-US" sz="1300" b="0" dirty="0"/>
              <a:t>: 10.3389/fmicb.2020.01706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300" b="0" dirty="0"/>
              <a:t>Conclusion: </a:t>
            </a:r>
            <a:r>
              <a:rPr lang="en-US" sz="1300" b="0" dirty="0" err="1"/>
              <a:t>Parinos</a:t>
            </a:r>
            <a:r>
              <a:rPr lang="en-US" sz="1300" b="0" dirty="0"/>
              <a:t> C, </a:t>
            </a:r>
            <a:r>
              <a:rPr lang="en-US" sz="1300" b="0" dirty="0" err="1"/>
              <a:t>Hatzianestis</a:t>
            </a:r>
            <a:r>
              <a:rPr lang="en-US" sz="1300" b="0" dirty="0"/>
              <a:t> I, </a:t>
            </a:r>
            <a:r>
              <a:rPr lang="en-US" sz="1300" b="0" dirty="0" err="1"/>
              <a:t>Chourdaki</a:t>
            </a:r>
            <a:r>
              <a:rPr lang="en-US" sz="1300" b="0" dirty="0"/>
              <a:t> S, </a:t>
            </a:r>
            <a:r>
              <a:rPr lang="en-US" sz="1300" b="0" dirty="0" err="1"/>
              <a:t>Plakidi</a:t>
            </a:r>
            <a:r>
              <a:rPr lang="en-US" sz="1300" b="0" dirty="0"/>
              <a:t> E, </a:t>
            </a:r>
            <a:r>
              <a:rPr lang="en-US" sz="1300" b="0" dirty="0" err="1"/>
              <a:t>Gogou</a:t>
            </a:r>
            <a:r>
              <a:rPr lang="en-US" sz="1300" b="0" dirty="0"/>
              <a:t> A (2019) Imprint and short-term fate of the </a:t>
            </a:r>
            <a:r>
              <a:rPr lang="en-US" sz="1300" b="0" dirty="0" err="1"/>
              <a:t>Agia</a:t>
            </a:r>
            <a:r>
              <a:rPr lang="en-US" sz="1300" b="0" dirty="0"/>
              <a:t> </a:t>
            </a:r>
            <a:r>
              <a:rPr lang="en-US" sz="1300" b="0" dirty="0" err="1"/>
              <a:t>Zoni</a:t>
            </a:r>
            <a:r>
              <a:rPr lang="en-US" sz="1300" b="0" dirty="0"/>
              <a:t> II tanker oil spill on the marine ecosystem of </a:t>
            </a:r>
            <a:r>
              <a:rPr lang="en-US" sz="1300" b="0" dirty="0" err="1"/>
              <a:t>Saronikos</a:t>
            </a:r>
            <a:r>
              <a:rPr lang="en-US" sz="1300" b="0" dirty="0"/>
              <a:t> Gulf. Science of the Total Environment. 693 . </a:t>
            </a:r>
            <a:r>
              <a:rPr lang="en-US" sz="1300" b="0" dirty="0" err="1"/>
              <a:t>doi</a:t>
            </a:r>
            <a:r>
              <a:rPr lang="en-US" sz="1300" b="0" dirty="0"/>
              <a:t>: 10.1016/j.scitotenv.2019.07.374</a:t>
            </a:r>
          </a:p>
          <a:p>
            <a:pPr marL="0" indent="0"/>
            <a:endParaRPr lang="en-US" sz="1300" b="0" dirty="0"/>
          </a:p>
          <a:p>
            <a:pPr>
              <a:buFont typeface="Wingdings" panose="05000000000000000000" pitchFamily="2" charset="2"/>
              <a:buChar char="§"/>
            </a:pPr>
            <a:endParaRPr lang="de-DE" sz="1300" b="0" u="sng" dirty="0">
              <a:solidFill>
                <a:srgbClr val="4853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955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17241" y="201729"/>
            <a:ext cx="5654351" cy="488736"/>
          </a:xfrm>
        </p:spPr>
        <p:txBody>
          <a:bodyPr/>
          <a:lstStyle/>
          <a:p>
            <a:pPr algn="l"/>
            <a:r>
              <a:rPr lang="de-DE" sz="2400" b="1" dirty="0" err="1"/>
              <a:t>Structure</a:t>
            </a:r>
            <a:endParaRPr lang="de-DE" sz="2400" b="1" dirty="0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798EBE0B-413D-E535-8C6F-8A83C4E96FD3}"/>
              </a:ext>
            </a:extLst>
          </p:cNvPr>
          <p:cNvGrpSpPr/>
          <p:nvPr/>
        </p:nvGrpSpPr>
        <p:grpSpPr>
          <a:xfrm>
            <a:off x="1564640" y="2054601"/>
            <a:ext cx="7528560" cy="920933"/>
            <a:chOff x="1371600" y="1780281"/>
            <a:chExt cx="7528560" cy="920933"/>
          </a:xfrm>
          <a:gradFill flip="none" rotWithShape="1">
            <a:gsLst>
              <a:gs pos="0">
                <a:srgbClr val="FEFBF8"/>
              </a:gs>
              <a:gs pos="74000">
                <a:srgbClr val="F5D5B5"/>
              </a:gs>
              <a:gs pos="83000">
                <a:srgbClr val="EFBA85"/>
              </a:gs>
              <a:gs pos="95000">
                <a:srgbClr val="F0C294"/>
              </a:gs>
            </a:gsLst>
            <a:lin ang="0" scaled="1"/>
            <a:tileRect/>
          </a:gradFill>
        </p:grpSpPr>
        <p:sp>
          <p:nvSpPr>
            <p:cNvPr id="19" name="Pfeil: Chevron 18">
              <a:extLst>
                <a:ext uri="{FF2B5EF4-FFF2-40B4-BE49-F238E27FC236}">
                  <a16:creationId xmlns:a16="http://schemas.microsoft.com/office/drawing/2014/main" id="{CE12C093-73A0-29D4-EFE2-0EDE0FCCC957}"/>
                </a:ext>
              </a:extLst>
            </p:cNvPr>
            <p:cNvSpPr/>
            <p:nvPr/>
          </p:nvSpPr>
          <p:spPr bwMode="auto">
            <a:xfrm>
              <a:off x="6306136" y="1780281"/>
              <a:ext cx="2594024" cy="914400"/>
            </a:xfrm>
            <a:prstGeom prst="chevron">
              <a:avLst/>
            </a:prstGeom>
            <a:grpFill/>
            <a:ln w="15875" cap="flat" cmpd="sng" algn="ctr">
              <a:solidFill>
                <a:srgbClr val="038A5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" name="Pfeil: Chevron 17">
              <a:extLst>
                <a:ext uri="{FF2B5EF4-FFF2-40B4-BE49-F238E27FC236}">
                  <a16:creationId xmlns:a16="http://schemas.microsoft.com/office/drawing/2014/main" id="{289A9E75-D35B-182C-EAC4-55103CA41D2E}"/>
                </a:ext>
              </a:extLst>
            </p:cNvPr>
            <p:cNvSpPr/>
            <p:nvPr/>
          </p:nvSpPr>
          <p:spPr bwMode="auto">
            <a:xfrm>
              <a:off x="4760726" y="1780281"/>
              <a:ext cx="2513833" cy="914400"/>
            </a:xfrm>
            <a:prstGeom prst="chevron">
              <a:avLst/>
            </a:prstGeom>
            <a:grpFill/>
            <a:ln w="15875" cap="flat" cmpd="sng" algn="ctr">
              <a:solidFill>
                <a:srgbClr val="038A5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" name="Pfeil: Chevron 16">
              <a:extLst>
                <a:ext uri="{FF2B5EF4-FFF2-40B4-BE49-F238E27FC236}">
                  <a16:creationId xmlns:a16="http://schemas.microsoft.com/office/drawing/2014/main" id="{5936E466-95FA-66C0-F830-4AB544CBBC70}"/>
                </a:ext>
              </a:extLst>
            </p:cNvPr>
            <p:cNvSpPr/>
            <p:nvPr/>
          </p:nvSpPr>
          <p:spPr bwMode="auto">
            <a:xfrm>
              <a:off x="2931927" y="1780281"/>
              <a:ext cx="2292096" cy="914400"/>
            </a:xfrm>
            <a:prstGeom prst="chevron">
              <a:avLst/>
            </a:prstGeom>
            <a:grpFill/>
            <a:ln w="15875" cap="flat" cmpd="sng" algn="ctr">
              <a:solidFill>
                <a:srgbClr val="038A5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" name="Pfeil: Fünfeck 6">
              <a:extLst>
                <a:ext uri="{FF2B5EF4-FFF2-40B4-BE49-F238E27FC236}">
                  <a16:creationId xmlns:a16="http://schemas.microsoft.com/office/drawing/2014/main" id="{186618F4-1EDD-E157-3D6A-81016C1CD2BB}"/>
                </a:ext>
              </a:extLst>
            </p:cNvPr>
            <p:cNvSpPr/>
            <p:nvPr/>
          </p:nvSpPr>
          <p:spPr bwMode="auto">
            <a:xfrm>
              <a:off x="1371600" y="1782147"/>
              <a:ext cx="2024743" cy="919067"/>
            </a:xfrm>
            <a:prstGeom prst="homePlate">
              <a:avLst/>
            </a:prstGeom>
            <a:grpFill/>
            <a:ln w="15875" cap="flat" cmpd="sng" algn="ctr">
              <a:solidFill>
                <a:srgbClr val="038A5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273B854C-AC21-73CB-E62C-381F00200D59}"/>
                </a:ext>
              </a:extLst>
            </p:cNvPr>
            <p:cNvSpPr txBox="1"/>
            <p:nvPr/>
          </p:nvSpPr>
          <p:spPr>
            <a:xfrm>
              <a:off x="1418253" y="2043403"/>
              <a:ext cx="1690707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de-DE" sz="2000" dirty="0">
                  <a:solidFill>
                    <a:srgbClr val="48535A"/>
                  </a:solidFill>
                </a:rPr>
                <a:t>The </a:t>
              </a:r>
              <a:r>
                <a:rPr lang="de-DE" sz="2000" dirty="0" err="1">
                  <a:solidFill>
                    <a:srgbClr val="48535A"/>
                  </a:solidFill>
                </a:rPr>
                <a:t>Accident</a:t>
              </a:r>
              <a:endParaRPr lang="de-DE" sz="2000" dirty="0">
                <a:solidFill>
                  <a:srgbClr val="48535A"/>
                </a:solidFill>
              </a:endParaRP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7AAEA822-7678-6E61-9439-F1E33AE1BF55}"/>
                </a:ext>
              </a:extLst>
            </p:cNvPr>
            <p:cNvSpPr txBox="1"/>
            <p:nvPr/>
          </p:nvSpPr>
          <p:spPr>
            <a:xfrm>
              <a:off x="3433667" y="1912775"/>
              <a:ext cx="1351694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de-DE" sz="2000" dirty="0">
                  <a:solidFill>
                    <a:srgbClr val="48535A"/>
                  </a:solidFill>
                </a:rPr>
                <a:t>Research Questions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3C3ADED8-CFAB-3615-9F1E-FF2B495983A6}"/>
                </a:ext>
              </a:extLst>
            </p:cNvPr>
            <p:cNvSpPr txBox="1"/>
            <p:nvPr/>
          </p:nvSpPr>
          <p:spPr>
            <a:xfrm>
              <a:off x="5252720" y="1872964"/>
              <a:ext cx="1605280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de-DE" sz="2000" dirty="0" err="1">
                  <a:solidFill>
                    <a:srgbClr val="48535A"/>
                  </a:solidFill>
                </a:rPr>
                <a:t>Modeled</a:t>
              </a:r>
              <a:r>
                <a:rPr lang="de-DE" sz="2000" dirty="0">
                  <a:solidFill>
                    <a:srgbClr val="48535A"/>
                  </a:solidFill>
                </a:rPr>
                <a:t> Oil Distribution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B24945B7-6B22-752C-635E-122FCECD3E75}"/>
                </a:ext>
              </a:extLst>
            </p:cNvPr>
            <p:cNvSpPr txBox="1"/>
            <p:nvPr/>
          </p:nvSpPr>
          <p:spPr>
            <a:xfrm>
              <a:off x="7302261" y="2036066"/>
              <a:ext cx="1171179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de-DE" sz="2000" dirty="0">
                  <a:solidFill>
                    <a:srgbClr val="48535A"/>
                  </a:solidFill>
                </a:rPr>
                <a:t>Methods</a:t>
              </a: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3C550075-423E-4970-1D68-EB3E35C196F1}"/>
              </a:ext>
            </a:extLst>
          </p:cNvPr>
          <p:cNvGrpSpPr/>
          <p:nvPr/>
        </p:nvGrpSpPr>
        <p:grpSpPr>
          <a:xfrm>
            <a:off x="1556138" y="3952240"/>
            <a:ext cx="7628502" cy="944880"/>
            <a:chOff x="1352938" y="4084320"/>
            <a:chExt cx="7628502" cy="944880"/>
          </a:xfrm>
          <a:gradFill flip="none" rotWithShape="1">
            <a:gsLst>
              <a:gs pos="0">
                <a:srgbClr val="FEFBF8"/>
              </a:gs>
              <a:gs pos="74000">
                <a:srgbClr val="F5D5B5"/>
              </a:gs>
              <a:gs pos="83000">
                <a:srgbClr val="EFBA85"/>
              </a:gs>
              <a:gs pos="95000">
                <a:srgbClr val="F0C294"/>
              </a:gs>
            </a:gsLst>
            <a:lin ang="10800000" scaled="1"/>
            <a:tileRect/>
          </a:gradFill>
        </p:grpSpPr>
        <p:sp>
          <p:nvSpPr>
            <p:cNvPr id="24" name="Pfeil: Chevron 23">
              <a:extLst>
                <a:ext uri="{FF2B5EF4-FFF2-40B4-BE49-F238E27FC236}">
                  <a16:creationId xmlns:a16="http://schemas.microsoft.com/office/drawing/2014/main" id="{C7EFCA04-8B84-525A-0C37-FC9394D22F72}"/>
                </a:ext>
              </a:extLst>
            </p:cNvPr>
            <p:cNvSpPr/>
            <p:nvPr/>
          </p:nvSpPr>
          <p:spPr bwMode="auto">
            <a:xfrm>
              <a:off x="6286500" y="4084320"/>
              <a:ext cx="2694940" cy="944880"/>
            </a:xfrm>
            <a:prstGeom prst="chevron">
              <a:avLst/>
            </a:prstGeom>
            <a:grpFill/>
            <a:ln w="15875" cap="flat" cmpd="sng" algn="ctr">
              <a:solidFill>
                <a:srgbClr val="038A5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" name="Pfeil: Chevron 22">
              <a:extLst>
                <a:ext uri="{FF2B5EF4-FFF2-40B4-BE49-F238E27FC236}">
                  <a16:creationId xmlns:a16="http://schemas.microsoft.com/office/drawing/2014/main" id="{FB37323C-7FE9-EAA3-ED07-593B6B79F1C5}"/>
                </a:ext>
              </a:extLst>
            </p:cNvPr>
            <p:cNvSpPr/>
            <p:nvPr/>
          </p:nvSpPr>
          <p:spPr bwMode="auto">
            <a:xfrm>
              <a:off x="3611880" y="4084320"/>
              <a:ext cx="3500120" cy="944880"/>
            </a:xfrm>
            <a:prstGeom prst="chevron">
              <a:avLst/>
            </a:prstGeom>
            <a:grpFill/>
            <a:ln w="15875" cap="flat" cmpd="sng" algn="ctr">
              <a:solidFill>
                <a:srgbClr val="038A5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" name="Pfeil: Chevron 21">
              <a:extLst>
                <a:ext uri="{FF2B5EF4-FFF2-40B4-BE49-F238E27FC236}">
                  <a16:creationId xmlns:a16="http://schemas.microsoft.com/office/drawing/2014/main" id="{9E7A61F2-F6F6-51EE-DDFB-35C476535342}"/>
                </a:ext>
              </a:extLst>
            </p:cNvPr>
            <p:cNvSpPr/>
            <p:nvPr/>
          </p:nvSpPr>
          <p:spPr bwMode="auto">
            <a:xfrm>
              <a:off x="1352938" y="4086808"/>
              <a:ext cx="2924422" cy="942392"/>
            </a:xfrm>
            <a:prstGeom prst="chevron">
              <a:avLst/>
            </a:prstGeom>
            <a:grpFill/>
            <a:ln w="15875" cap="flat" cmpd="sng" algn="ctr">
              <a:solidFill>
                <a:srgbClr val="038A5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6C265BEF-166C-4BBD-8786-7F00A3005FB2}"/>
                </a:ext>
              </a:extLst>
            </p:cNvPr>
            <p:cNvSpPr txBox="1"/>
            <p:nvPr/>
          </p:nvSpPr>
          <p:spPr>
            <a:xfrm>
              <a:off x="1871097" y="4208108"/>
              <a:ext cx="1949063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de-DE" sz="2000" dirty="0" err="1">
                  <a:solidFill>
                    <a:srgbClr val="48535A"/>
                  </a:solidFill>
                </a:rPr>
                <a:t>Hydrocarbon</a:t>
              </a:r>
              <a:r>
                <a:rPr lang="de-DE" sz="2000" dirty="0">
                  <a:solidFill>
                    <a:srgbClr val="48535A"/>
                  </a:solidFill>
                </a:rPr>
                <a:t> </a:t>
              </a:r>
              <a:r>
                <a:rPr lang="de-DE" sz="2000" dirty="0" err="1">
                  <a:solidFill>
                    <a:srgbClr val="48535A"/>
                  </a:solidFill>
                </a:rPr>
                <a:t>Concentrations</a:t>
              </a:r>
              <a:endParaRPr lang="de-DE" sz="2000" dirty="0">
                <a:solidFill>
                  <a:srgbClr val="48535A"/>
                </a:solidFill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C9BFEADF-3E9A-A893-B000-31DCF8C47564}"/>
                </a:ext>
              </a:extLst>
            </p:cNvPr>
            <p:cNvSpPr txBox="1"/>
            <p:nvPr/>
          </p:nvSpPr>
          <p:spPr>
            <a:xfrm>
              <a:off x="4273007" y="4236929"/>
              <a:ext cx="2422434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de-DE" sz="2000" dirty="0" err="1">
                  <a:solidFill>
                    <a:srgbClr val="48535A"/>
                  </a:solidFill>
                </a:rPr>
                <a:t>Effects</a:t>
              </a:r>
              <a:r>
                <a:rPr lang="de-DE" sz="2000" dirty="0">
                  <a:solidFill>
                    <a:srgbClr val="48535A"/>
                  </a:solidFill>
                </a:rPr>
                <a:t> on </a:t>
              </a:r>
              <a:r>
                <a:rPr lang="de-DE" sz="2000" dirty="0" err="1">
                  <a:solidFill>
                    <a:srgbClr val="48535A"/>
                  </a:solidFill>
                </a:rPr>
                <a:t>Microbial</a:t>
              </a:r>
              <a:r>
                <a:rPr lang="de-DE" sz="2000" dirty="0">
                  <a:solidFill>
                    <a:srgbClr val="48535A"/>
                  </a:solidFill>
                </a:rPr>
                <a:t> Communities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CECFB52F-0F12-2AE4-AC03-0C8B4B894546}"/>
                </a:ext>
              </a:extLst>
            </p:cNvPr>
            <p:cNvSpPr txBox="1"/>
            <p:nvPr/>
          </p:nvSpPr>
          <p:spPr>
            <a:xfrm>
              <a:off x="7162179" y="4341741"/>
              <a:ext cx="1585581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de-DE" sz="2000" dirty="0" err="1">
                  <a:solidFill>
                    <a:srgbClr val="48535A"/>
                  </a:solidFill>
                </a:rPr>
                <a:t>Conclusions</a:t>
              </a:r>
              <a:endParaRPr lang="de-DE" sz="2000" dirty="0">
                <a:solidFill>
                  <a:srgbClr val="48535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052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0041" y="91115"/>
            <a:ext cx="8117478" cy="583666"/>
          </a:xfrm>
        </p:spPr>
        <p:txBody>
          <a:bodyPr anchor="b">
            <a:normAutofit/>
          </a:bodyPr>
          <a:lstStyle/>
          <a:p>
            <a:r>
              <a:rPr lang="de-DE" sz="2400" b="1" dirty="0">
                <a:solidFill>
                  <a:srgbClr val="038A5E"/>
                </a:solidFill>
              </a:rPr>
              <a:t>The </a:t>
            </a:r>
            <a:r>
              <a:rPr lang="de-DE" sz="2400" b="1" dirty="0" err="1">
                <a:solidFill>
                  <a:srgbClr val="038A5E"/>
                </a:solidFill>
              </a:rPr>
              <a:t>Ship</a:t>
            </a:r>
            <a:endParaRPr lang="de-DE" sz="2400" b="1" dirty="0">
              <a:solidFill>
                <a:srgbClr val="038A5E"/>
              </a:solidFill>
            </a:endParaRPr>
          </a:p>
        </p:txBody>
      </p:sp>
      <p:pic>
        <p:nvPicPr>
          <p:cNvPr id="4" name="Grafik 3" descr="Ein Bild, das Wasserfahrzeug, Transport, draußen, Schiff enthält.&#10;&#10;KI-generierte Inhalte können fehlerhaft sein.">
            <a:extLst>
              <a:ext uri="{FF2B5EF4-FFF2-40B4-BE49-F238E27FC236}">
                <a16:creationId xmlns:a16="http://schemas.microsoft.com/office/drawing/2014/main" id="{91B6832E-10C8-222F-9738-6F1E09FBC7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65" y="1777973"/>
            <a:ext cx="5144123" cy="3395121"/>
          </a:xfrm>
          <a:prstGeom prst="rect">
            <a:avLst/>
          </a:prstGeom>
          <a:noFill/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D056C79-821E-857C-2F57-872646F9B4F9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496247" y="1794510"/>
            <a:ext cx="5144123" cy="342900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b="0" dirty="0">
                <a:solidFill>
                  <a:srgbClr val="48535A"/>
                </a:solidFill>
              </a:rPr>
              <a:t>Type: Oil Tanker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b="0" dirty="0">
                <a:solidFill>
                  <a:srgbClr val="48535A"/>
                </a:solidFill>
              </a:rPr>
              <a:t>Construction </a:t>
            </a:r>
            <a:r>
              <a:rPr lang="de-DE" b="0" dirty="0" err="1">
                <a:solidFill>
                  <a:srgbClr val="48535A"/>
                </a:solidFill>
              </a:rPr>
              <a:t>year</a:t>
            </a:r>
            <a:r>
              <a:rPr lang="de-DE" b="0" dirty="0">
                <a:solidFill>
                  <a:srgbClr val="48535A"/>
                </a:solidFill>
              </a:rPr>
              <a:t>: 1972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b="0" dirty="0">
                <a:solidFill>
                  <a:srgbClr val="48535A"/>
                </a:solidFill>
              </a:rPr>
              <a:t>Summer Deadweight Tonnage: 3205 </a:t>
            </a:r>
            <a:r>
              <a:rPr lang="de-DE" b="0" dirty="0" err="1">
                <a:solidFill>
                  <a:srgbClr val="48535A"/>
                </a:solidFill>
              </a:rPr>
              <a:t>tons</a:t>
            </a:r>
            <a:r>
              <a:rPr lang="de-DE" b="0" dirty="0">
                <a:solidFill>
                  <a:srgbClr val="48535A"/>
                </a:solidFill>
              </a:rPr>
              <a:t>       (The maximum </a:t>
            </a:r>
            <a:r>
              <a:rPr lang="de-DE" b="0" dirty="0" err="1">
                <a:solidFill>
                  <a:srgbClr val="48535A"/>
                </a:solidFill>
              </a:rPr>
              <a:t>weight</a:t>
            </a:r>
            <a:r>
              <a:rPr lang="de-DE" b="0" dirty="0">
                <a:solidFill>
                  <a:srgbClr val="48535A"/>
                </a:solidFill>
              </a:rPr>
              <a:t> a </a:t>
            </a:r>
            <a:r>
              <a:rPr lang="de-DE" b="0" dirty="0" err="1">
                <a:solidFill>
                  <a:srgbClr val="48535A"/>
                </a:solidFill>
              </a:rPr>
              <a:t>ship</a:t>
            </a:r>
            <a:r>
              <a:rPr lang="de-DE" b="0" dirty="0">
                <a:solidFill>
                  <a:srgbClr val="48535A"/>
                </a:solidFill>
              </a:rPr>
              <a:t> </a:t>
            </a:r>
            <a:r>
              <a:rPr lang="de-DE" b="0" dirty="0" err="1">
                <a:solidFill>
                  <a:srgbClr val="48535A"/>
                </a:solidFill>
              </a:rPr>
              <a:t>can</a:t>
            </a:r>
            <a:r>
              <a:rPr lang="de-DE" b="0" dirty="0">
                <a:solidFill>
                  <a:srgbClr val="48535A"/>
                </a:solidFill>
              </a:rPr>
              <a:t> carry in Summer, shipspotting.com)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BEEC79F-59FB-A28A-5FE4-CDBF13305D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66" y="5174265"/>
            <a:ext cx="5141522" cy="13389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63A557D2-26AC-23A1-0741-88808C493ED7}"/>
              </a:ext>
            </a:extLst>
          </p:cNvPr>
          <p:cNvSpPr txBox="1"/>
          <p:nvPr/>
        </p:nvSpPr>
        <p:spPr>
          <a:xfrm>
            <a:off x="228600" y="5372100"/>
            <a:ext cx="51054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00" dirty="0">
                <a:solidFill>
                  <a:srgbClr val="48535A"/>
                </a:solidFill>
              </a:rPr>
              <a:t>Figure 1: The </a:t>
            </a:r>
            <a:r>
              <a:rPr lang="de-DE" sz="1300" dirty="0" err="1">
                <a:solidFill>
                  <a:srgbClr val="48535A"/>
                </a:solidFill>
              </a:rPr>
              <a:t>tanker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Agia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Zoni</a:t>
            </a:r>
            <a:r>
              <a:rPr lang="de-DE" sz="1300" dirty="0">
                <a:solidFill>
                  <a:srgbClr val="48535A"/>
                </a:solidFill>
              </a:rPr>
              <a:t> II in </a:t>
            </a:r>
            <a:r>
              <a:rPr lang="de-DE" sz="1300" dirty="0" err="1">
                <a:solidFill>
                  <a:srgbClr val="48535A"/>
                </a:solidFill>
              </a:rPr>
              <a:t>the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area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of</a:t>
            </a:r>
            <a:r>
              <a:rPr lang="de-DE" sz="1300" dirty="0">
                <a:solidFill>
                  <a:srgbClr val="48535A"/>
                </a:solidFill>
              </a:rPr>
              <a:t> Piraeus (2016) </a:t>
            </a:r>
          </a:p>
        </p:txBody>
      </p:sp>
    </p:spTree>
    <p:extLst>
      <p:ext uri="{BB962C8B-B14F-4D97-AF65-F5344CB8AC3E}">
        <p14:creationId xmlns:p14="http://schemas.microsoft.com/office/powerpoint/2010/main" val="408149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3A5599DC-12D7-8EAF-6C3E-6DF6DF280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041" y="91115"/>
            <a:ext cx="8117478" cy="583666"/>
          </a:xfrm>
        </p:spPr>
        <p:txBody>
          <a:bodyPr anchor="b">
            <a:normAutofit/>
          </a:bodyPr>
          <a:lstStyle/>
          <a:p>
            <a:r>
              <a:rPr lang="de-DE" sz="2400" b="1" dirty="0">
                <a:solidFill>
                  <a:srgbClr val="038A5E"/>
                </a:solidFill>
              </a:rPr>
              <a:t>The </a:t>
            </a:r>
            <a:r>
              <a:rPr lang="de-DE" sz="2400" b="1" dirty="0" err="1">
                <a:solidFill>
                  <a:srgbClr val="038A5E"/>
                </a:solidFill>
              </a:rPr>
              <a:t>Accident</a:t>
            </a:r>
            <a:endParaRPr lang="de-DE" sz="2400" b="1" dirty="0">
              <a:solidFill>
                <a:srgbClr val="038A5E"/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5AA730BD-3F2D-8622-F8F4-D056FC7E9F5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523306" y="1528275"/>
            <a:ext cx="5144123" cy="3800475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rgbClr val="48535A"/>
                </a:solidFill>
              </a:rPr>
              <a:t>Date: 10</a:t>
            </a:r>
            <a:r>
              <a:rPr lang="en-US" b="0" baseline="30000" dirty="0">
                <a:solidFill>
                  <a:srgbClr val="48535A"/>
                </a:solidFill>
              </a:rPr>
              <a:t>th</a:t>
            </a:r>
            <a:r>
              <a:rPr lang="en-US" b="0" dirty="0">
                <a:solidFill>
                  <a:srgbClr val="48535A"/>
                </a:solidFill>
              </a:rPr>
              <a:t> September 2017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rgbClr val="48535A"/>
                </a:solidFill>
              </a:rPr>
              <a:t>Location: Close to </a:t>
            </a:r>
            <a:r>
              <a:rPr lang="en-US" b="0" dirty="0" err="1">
                <a:solidFill>
                  <a:srgbClr val="48535A"/>
                </a:solidFill>
              </a:rPr>
              <a:t>Atalanti</a:t>
            </a:r>
            <a:r>
              <a:rPr lang="en-US" b="0" dirty="0">
                <a:solidFill>
                  <a:srgbClr val="48535A"/>
                </a:solidFill>
              </a:rPr>
              <a:t> Isle in </a:t>
            </a:r>
            <a:r>
              <a:rPr lang="en-US" b="0" dirty="0" err="1">
                <a:solidFill>
                  <a:srgbClr val="48535A"/>
                </a:solidFill>
              </a:rPr>
              <a:t>Saronikos</a:t>
            </a:r>
            <a:r>
              <a:rPr lang="en-US" b="0" dirty="0">
                <a:solidFill>
                  <a:srgbClr val="48535A"/>
                </a:solidFill>
              </a:rPr>
              <a:t> Gulf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rgbClr val="48535A"/>
                </a:solidFill>
              </a:rPr>
              <a:t>Cargo: 2,194 tons fuel oil and 370 tons gas oil (ITOPF)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rgbClr val="48535A"/>
                </a:solidFill>
              </a:rPr>
              <a:t>Reason: unclear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rgbClr val="48535A"/>
                </a:solidFill>
              </a:rPr>
              <a:t>Release of approximately 500 tons of fuel oil into the sea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30CD213-3B5E-6B05-67FC-03A7E63CAE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60876" y="6492240"/>
            <a:ext cx="4489852" cy="249617"/>
          </a:xfrm>
        </p:spPr>
        <p:txBody>
          <a:bodyPr/>
          <a:lstStyle/>
          <a:p>
            <a:r>
              <a:rPr lang="de-DE" dirty="0"/>
              <a:t>Source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Figures</a:t>
            </a:r>
            <a:r>
              <a:rPr lang="de-DE" dirty="0"/>
              <a:t>: wikimedia.org, </a:t>
            </a:r>
            <a:r>
              <a:rPr lang="de-DE" dirty="0" err="1"/>
              <a:t>image</a:t>
            </a:r>
            <a:r>
              <a:rPr lang="de-DE" dirty="0"/>
              <a:t> </a:t>
            </a:r>
            <a:r>
              <a:rPr lang="de-DE" dirty="0" err="1"/>
              <a:t>edited</a:t>
            </a:r>
            <a:endParaRPr lang="de-DE" dirty="0"/>
          </a:p>
        </p:txBody>
      </p:sp>
      <p:pic>
        <p:nvPicPr>
          <p:cNvPr id="8" name="Grafik 7" descr="Ein Bild, das Karte, Text, Atlas enthält.&#10;&#10;KI-generierte Inhalte können fehlerhaft sein.">
            <a:extLst>
              <a:ext uri="{FF2B5EF4-FFF2-40B4-BE49-F238E27FC236}">
                <a16:creationId xmlns:a16="http://schemas.microsoft.com/office/drawing/2014/main" id="{56A2B929-1795-33A8-7DA6-7E37778B14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26" y="1246153"/>
            <a:ext cx="4772500" cy="40805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Stern: 5 Zacken 8">
            <a:extLst>
              <a:ext uri="{FF2B5EF4-FFF2-40B4-BE49-F238E27FC236}">
                <a16:creationId xmlns:a16="http://schemas.microsoft.com/office/drawing/2014/main" id="{172FB1EC-E9F3-1F98-4930-E208C76D30B5}"/>
              </a:ext>
            </a:extLst>
          </p:cNvPr>
          <p:cNvSpPr/>
          <p:nvPr/>
        </p:nvSpPr>
        <p:spPr bwMode="auto">
          <a:xfrm>
            <a:off x="3137534" y="2388870"/>
            <a:ext cx="123825" cy="123825"/>
          </a:xfrm>
          <a:prstGeom prst="star5">
            <a:avLst/>
          </a:prstGeom>
          <a:solidFill>
            <a:schemeClr val="accent2">
              <a:lumMod val="50000"/>
            </a:schemeClr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i="0" u="none" strike="noStrike" normalizeH="0" baseline="0" dirty="0">
              <a:latin typeface="Arial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AFB334D-0442-C8E2-992C-0DB763B5B14D}"/>
              </a:ext>
            </a:extLst>
          </p:cNvPr>
          <p:cNvSpPr txBox="1"/>
          <p:nvPr/>
        </p:nvSpPr>
        <p:spPr>
          <a:xfrm>
            <a:off x="335280" y="5466080"/>
            <a:ext cx="5029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00" dirty="0">
                <a:solidFill>
                  <a:srgbClr val="48535A"/>
                </a:solidFill>
              </a:rPr>
              <a:t>Figure 2: </a:t>
            </a:r>
            <a:r>
              <a:rPr lang="de-DE" sz="1300" dirty="0" err="1">
                <a:solidFill>
                  <a:srgbClr val="48535A"/>
                </a:solidFill>
              </a:rPr>
              <a:t>Map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of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Saronicos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Gulf</a:t>
            </a:r>
            <a:r>
              <a:rPr lang="de-DE" sz="1300" dirty="0">
                <a:solidFill>
                  <a:srgbClr val="48535A"/>
                </a:solidFill>
              </a:rPr>
              <a:t>, </a:t>
            </a:r>
            <a:r>
              <a:rPr lang="de-DE" sz="1300" dirty="0" err="1">
                <a:solidFill>
                  <a:srgbClr val="48535A"/>
                </a:solidFill>
              </a:rPr>
              <a:t>the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red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star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indicates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the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location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of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the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shipwreck</a:t>
            </a:r>
            <a:endParaRPr lang="de-DE" sz="1300" dirty="0">
              <a:solidFill>
                <a:srgbClr val="4853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145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8D73662-92E7-BFE4-6D06-54A9BF835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Human Response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EC31FB4-6F0D-32BD-AB29-5903A9CF72E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0361" y="3303236"/>
            <a:ext cx="11485879" cy="283340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DE" sz="1800" b="0" dirty="0" err="1"/>
              <a:t>Sealing</a:t>
            </a:r>
            <a:r>
              <a:rPr lang="de-DE" sz="1800" b="0" dirty="0"/>
              <a:t> </a:t>
            </a:r>
            <a:r>
              <a:rPr lang="de-DE" sz="1800" b="0" dirty="0" err="1"/>
              <a:t>of</a:t>
            </a:r>
            <a:r>
              <a:rPr lang="de-DE" sz="1800" b="0" dirty="0"/>
              <a:t> </a:t>
            </a:r>
            <a:r>
              <a:rPr lang="de-DE" sz="1800" b="0" dirty="0" err="1"/>
              <a:t>the</a:t>
            </a:r>
            <a:r>
              <a:rPr lang="de-DE" sz="1800" b="0" dirty="0"/>
              <a:t> </a:t>
            </a:r>
            <a:r>
              <a:rPr lang="de-DE" sz="1800" b="0" dirty="0" err="1"/>
              <a:t>ship</a:t>
            </a:r>
            <a:r>
              <a:rPr lang="de-DE" sz="1800" b="0" dirty="0"/>
              <a:t> on 12th September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0" dirty="0" err="1"/>
              <a:t>Pumping</a:t>
            </a:r>
            <a:r>
              <a:rPr lang="de-DE" sz="1800" b="0" dirty="0"/>
              <a:t> out </a:t>
            </a:r>
            <a:r>
              <a:rPr lang="de-DE" sz="1800" b="0" dirty="0" err="1"/>
              <a:t>the</a:t>
            </a:r>
            <a:r>
              <a:rPr lang="de-DE" sz="1800" b="0" dirty="0"/>
              <a:t> </a:t>
            </a:r>
            <a:r>
              <a:rPr lang="de-DE" sz="1800" b="0" dirty="0" err="1"/>
              <a:t>oil</a:t>
            </a:r>
            <a:r>
              <a:rPr lang="de-DE" sz="1800" b="0" dirty="0"/>
              <a:t> </a:t>
            </a:r>
            <a:r>
              <a:rPr lang="de-DE" sz="1800" b="0" dirty="0" err="1"/>
              <a:t>from</a:t>
            </a:r>
            <a:r>
              <a:rPr lang="de-DE" sz="1800" b="0" dirty="0"/>
              <a:t> </a:t>
            </a:r>
            <a:r>
              <a:rPr lang="de-DE" sz="1800" b="0" dirty="0" err="1"/>
              <a:t>from</a:t>
            </a:r>
            <a:r>
              <a:rPr lang="de-DE" sz="1800" b="0" dirty="0"/>
              <a:t> </a:t>
            </a:r>
            <a:r>
              <a:rPr lang="de-DE" sz="1800" b="0" dirty="0" err="1"/>
              <a:t>the</a:t>
            </a:r>
            <a:r>
              <a:rPr lang="de-DE" sz="1800" b="0" dirty="0"/>
              <a:t> </a:t>
            </a:r>
            <a:r>
              <a:rPr lang="de-DE" sz="1800" b="0" dirty="0" err="1"/>
              <a:t>tanks</a:t>
            </a:r>
            <a:endParaRPr lang="de-DE" sz="1800" b="0" dirty="0"/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0" dirty="0" err="1"/>
              <a:t>Salvage</a:t>
            </a:r>
            <a:r>
              <a:rPr lang="de-DE" sz="1800" b="0" dirty="0"/>
              <a:t> </a:t>
            </a:r>
            <a:r>
              <a:rPr lang="de-DE" sz="1800" b="0" dirty="0" err="1"/>
              <a:t>of</a:t>
            </a:r>
            <a:r>
              <a:rPr lang="de-DE" sz="1800" b="0" dirty="0"/>
              <a:t> </a:t>
            </a:r>
            <a:r>
              <a:rPr lang="de-DE" sz="1800" b="0" dirty="0" err="1"/>
              <a:t>the</a:t>
            </a:r>
            <a:r>
              <a:rPr lang="de-DE" sz="1800" b="0" dirty="0"/>
              <a:t> </a:t>
            </a:r>
            <a:r>
              <a:rPr lang="de-DE" sz="1800" b="0" dirty="0" err="1"/>
              <a:t>sunken</a:t>
            </a:r>
            <a:r>
              <a:rPr lang="de-DE" sz="1800" b="0" dirty="0"/>
              <a:t> </a:t>
            </a:r>
            <a:r>
              <a:rPr lang="de-DE" sz="1800" b="0" dirty="0" err="1"/>
              <a:t>vessel</a:t>
            </a:r>
            <a:endParaRPr lang="de-DE" sz="1800" b="0" dirty="0"/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0" dirty="0"/>
              <a:t>Oil </a:t>
            </a:r>
            <a:r>
              <a:rPr lang="de-DE" sz="1800" b="0" dirty="0" err="1"/>
              <a:t>booms</a:t>
            </a:r>
            <a:endParaRPr lang="de-DE" sz="1800" b="0" dirty="0"/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0" dirty="0" err="1"/>
              <a:t>Absorbents</a:t>
            </a:r>
            <a:endParaRPr lang="de-DE" sz="1800" b="0" dirty="0"/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0" dirty="0"/>
              <a:t>Flushing </a:t>
            </a:r>
            <a:r>
              <a:rPr lang="de-DE" sz="1800" b="0" dirty="0" err="1"/>
              <a:t>of</a:t>
            </a:r>
            <a:r>
              <a:rPr lang="de-DE" sz="1800" b="0" dirty="0"/>
              <a:t> </a:t>
            </a:r>
            <a:r>
              <a:rPr lang="de-DE" sz="1800" b="0" dirty="0" err="1"/>
              <a:t>Contaminated</a:t>
            </a:r>
            <a:r>
              <a:rPr lang="de-DE" sz="1800" b="0" dirty="0"/>
              <a:t> Sites/Material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0" dirty="0"/>
              <a:t>High </a:t>
            </a:r>
            <a:r>
              <a:rPr lang="de-DE" sz="1800" b="0" dirty="0" err="1"/>
              <a:t>Powered</a:t>
            </a:r>
            <a:r>
              <a:rPr lang="de-DE" sz="1800" b="0" dirty="0"/>
              <a:t> </a:t>
            </a:r>
            <a:r>
              <a:rPr lang="de-DE" sz="1800" b="0" dirty="0" err="1"/>
              <a:t>Washing</a:t>
            </a:r>
            <a:endParaRPr lang="de-DE" sz="1800" b="0" dirty="0"/>
          </a:p>
          <a:p>
            <a:pPr>
              <a:buFont typeface="Wingdings" panose="05000000000000000000" pitchFamily="2" charset="2"/>
              <a:buChar char="§"/>
            </a:pPr>
            <a:r>
              <a:rPr lang="de-DE" sz="1800" b="0" dirty="0" err="1"/>
              <a:t>Removal</a:t>
            </a:r>
            <a:r>
              <a:rPr lang="de-DE" sz="1800" b="0" dirty="0"/>
              <a:t> </a:t>
            </a:r>
            <a:r>
              <a:rPr lang="de-DE" sz="1800" b="0" dirty="0" err="1"/>
              <a:t>of</a:t>
            </a:r>
            <a:r>
              <a:rPr lang="de-DE" sz="1800" b="0" dirty="0"/>
              <a:t> Tar Balls and </a:t>
            </a:r>
            <a:r>
              <a:rPr lang="de-DE" sz="1800" b="0" dirty="0" err="1"/>
              <a:t>Contaminated</a:t>
            </a:r>
            <a:r>
              <a:rPr lang="de-DE" sz="1800" b="0" dirty="0"/>
              <a:t> Sediments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E6B8A235-D2F2-A778-A483-A9A485B8AB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290061" y="6380163"/>
            <a:ext cx="6360942" cy="298450"/>
          </a:xfrm>
        </p:spPr>
        <p:txBody>
          <a:bodyPr/>
          <a:lstStyle/>
          <a:p>
            <a:r>
              <a:rPr lang="de-DE" dirty="0"/>
              <a:t>Sources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pictures</a:t>
            </a:r>
            <a:r>
              <a:rPr lang="de-DE" dirty="0"/>
              <a:t>: ITOPF (</a:t>
            </a:r>
            <a:r>
              <a:rPr lang="de-DE" dirty="0" err="1"/>
              <a:t>left</a:t>
            </a:r>
            <a:r>
              <a:rPr lang="de-DE" dirty="0"/>
              <a:t>), </a:t>
            </a:r>
            <a:r>
              <a:rPr lang="de-DE" dirty="0" err="1"/>
              <a:t>wikipedia</a:t>
            </a:r>
            <a:r>
              <a:rPr lang="de-DE" dirty="0"/>
              <a:t> (</a:t>
            </a:r>
            <a:r>
              <a:rPr lang="de-DE" dirty="0" err="1"/>
              <a:t>middle</a:t>
            </a:r>
            <a:r>
              <a:rPr lang="de-DE" dirty="0"/>
              <a:t>), Antipollution Emergency Response Services (</a:t>
            </a:r>
            <a:r>
              <a:rPr lang="de-DE" dirty="0" err="1"/>
              <a:t>rigth</a:t>
            </a:r>
            <a:r>
              <a:rPr lang="de-DE" dirty="0"/>
              <a:t>)</a:t>
            </a:r>
          </a:p>
        </p:txBody>
      </p:sp>
      <p:pic>
        <p:nvPicPr>
          <p:cNvPr id="10" name="Grafik 9" descr="Ein Bild, das Wasser, draußen, Schiff, Transport enthält.&#10;&#10;KI-generierte Inhalte können fehlerhaft sein.">
            <a:extLst>
              <a:ext uri="{FF2B5EF4-FFF2-40B4-BE49-F238E27FC236}">
                <a16:creationId xmlns:a16="http://schemas.microsoft.com/office/drawing/2014/main" id="{C973BEAF-633C-FF7D-89B1-2A8D779A38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30" y="1012324"/>
            <a:ext cx="2918710" cy="2150220"/>
          </a:xfrm>
          <a:prstGeom prst="rect">
            <a:avLst/>
          </a:prstGeom>
        </p:spPr>
      </p:pic>
      <p:pic>
        <p:nvPicPr>
          <p:cNvPr id="12" name="Grafik 11" descr="Ein Bild, das draußen, Transport, Schiff, Wasserfahrzeug enthält.&#10;&#10;KI-generierte Inhalte können fehlerhaft sein.">
            <a:extLst>
              <a:ext uri="{FF2B5EF4-FFF2-40B4-BE49-F238E27FC236}">
                <a16:creationId xmlns:a16="http://schemas.microsoft.com/office/drawing/2014/main" id="{678EB0CC-083E-D697-7726-7DF4A12B9A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370" y="1016000"/>
            <a:ext cx="3204950" cy="2135799"/>
          </a:xfrm>
          <a:prstGeom prst="rect">
            <a:avLst/>
          </a:prstGeom>
        </p:spPr>
      </p:pic>
      <p:pic>
        <p:nvPicPr>
          <p:cNvPr id="14" name="Grafik 13" descr="Ein Bild, das draußen, Himmel, Person, Kleidung enthält.&#10;&#10;KI-generierte Inhalte können fehlerhaft sein.">
            <a:extLst>
              <a:ext uri="{FF2B5EF4-FFF2-40B4-BE49-F238E27FC236}">
                <a16:creationId xmlns:a16="http://schemas.microsoft.com/office/drawing/2014/main" id="{924915FB-C313-D998-F82A-F8162812454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841" y="993648"/>
            <a:ext cx="3576320" cy="2145792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D247E3E2-CD13-C54D-F7BB-9C66BAA280FE}"/>
              </a:ext>
            </a:extLst>
          </p:cNvPr>
          <p:cNvSpPr txBox="1"/>
          <p:nvPr/>
        </p:nvSpPr>
        <p:spPr>
          <a:xfrm>
            <a:off x="6695440" y="3180080"/>
            <a:ext cx="410464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00" dirty="0">
                <a:solidFill>
                  <a:srgbClr val="48535A"/>
                </a:solidFill>
              </a:rPr>
              <a:t>Figure 3: </a:t>
            </a:r>
            <a:r>
              <a:rPr lang="de-DE" sz="1300" dirty="0" err="1">
                <a:solidFill>
                  <a:srgbClr val="48535A"/>
                </a:solidFill>
              </a:rPr>
              <a:t>Shipwreck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before</a:t>
            </a:r>
            <a:r>
              <a:rPr lang="de-DE" sz="1300" dirty="0">
                <a:solidFill>
                  <a:srgbClr val="48535A"/>
                </a:solidFill>
              </a:rPr>
              <a:t> (</a:t>
            </a:r>
            <a:r>
              <a:rPr lang="de-DE" sz="1300" dirty="0" err="1">
                <a:solidFill>
                  <a:srgbClr val="48535A"/>
                </a:solidFill>
              </a:rPr>
              <a:t>left</a:t>
            </a:r>
            <a:r>
              <a:rPr lang="de-DE" sz="1300" dirty="0">
                <a:solidFill>
                  <a:srgbClr val="48535A"/>
                </a:solidFill>
              </a:rPr>
              <a:t>) and after (</a:t>
            </a:r>
            <a:r>
              <a:rPr lang="de-DE" sz="1300" dirty="0" err="1">
                <a:solidFill>
                  <a:srgbClr val="48535A"/>
                </a:solidFill>
              </a:rPr>
              <a:t>middle</a:t>
            </a:r>
            <a:r>
              <a:rPr lang="de-DE" sz="1300" dirty="0">
                <a:solidFill>
                  <a:srgbClr val="48535A"/>
                </a:solidFill>
              </a:rPr>
              <a:t>) </a:t>
            </a:r>
            <a:r>
              <a:rPr lang="de-DE" sz="1300" dirty="0" err="1">
                <a:solidFill>
                  <a:srgbClr val="48535A"/>
                </a:solidFill>
              </a:rPr>
              <a:t>salvage</a:t>
            </a:r>
            <a:r>
              <a:rPr lang="de-DE" sz="1300" dirty="0">
                <a:solidFill>
                  <a:srgbClr val="48535A"/>
                </a:solidFill>
              </a:rPr>
              <a:t> and clean </a:t>
            </a:r>
            <a:r>
              <a:rPr lang="de-DE" sz="1300" dirty="0" err="1">
                <a:solidFill>
                  <a:srgbClr val="48535A"/>
                </a:solidFill>
              </a:rPr>
              <a:t>up-activities</a:t>
            </a:r>
            <a:r>
              <a:rPr lang="de-DE" sz="1300" dirty="0">
                <a:solidFill>
                  <a:srgbClr val="48535A"/>
                </a:solidFill>
              </a:rPr>
              <a:t> at a </a:t>
            </a:r>
            <a:r>
              <a:rPr lang="de-DE" sz="1300" dirty="0" err="1">
                <a:solidFill>
                  <a:srgbClr val="48535A"/>
                </a:solidFill>
              </a:rPr>
              <a:t>contaminated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beach</a:t>
            </a:r>
            <a:r>
              <a:rPr lang="de-DE" sz="1300" dirty="0">
                <a:solidFill>
                  <a:srgbClr val="48535A"/>
                </a:solidFill>
              </a:rPr>
              <a:t> (</a:t>
            </a:r>
            <a:r>
              <a:rPr lang="de-DE" sz="1300" dirty="0" err="1">
                <a:solidFill>
                  <a:srgbClr val="48535A"/>
                </a:solidFill>
              </a:rPr>
              <a:t>right</a:t>
            </a:r>
            <a:r>
              <a:rPr lang="de-DE" sz="1300" dirty="0">
                <a:solidFill>
                  <a:srgbClr val="48535A"/>
                </a:solidFill>
              </a:rPr>
              <a:t>)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71AED85-682E-2996-B807-ABE1F438C0EA}"/>
              </a:ext>
            </a:extLst>
          </p:cNvPr>
          <p:cNvSpPr txBox="1"/>
          <p:nvPr/>
        </p:nvSpPr>
        <p:spPr>
          <a:xfrm>
            <a:off x="2659380" y="2941320"/>
            <a:ext cx="82296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/>
                </a:solidFill>
              </a:rPr>
              <a:t>© ITOPF</a:t>
            </a:r>
          </a:p>
        </p:txBody>
      </p:sp>
    </p:spTree>
    <p:extLst>
      <p:ext uri="{BB962C8B-B14F-4D97-AF65-F5344CB8AC3E}">
        <p14:creationId xmlns:p14="http://schemas.microsoft.com/office/powerpoint/2010/main" val="3410433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DE17991F-6ABE-BC0F-DB65-82686B99B258}"/>
              </a:ext>
            </a:extLst>
          </p:cNvPr>
          <p:cNvSpPr/>
          <p:nvPr/>
        </p:nvSpPr>
        <p:spPr bwMode="auto">
          <a:xfrm>
            <a:off x="406400" y="1310640"/>
            <a:ext cx="9306560" cy="1097280"/>
          </a:xfrm>
          <a:prstGeom prst="roundRect">
            <a:avLst/>
          </a:prstGeom>
          <a:solidFill>
            <a:schemeClr val="bg1"/>
          </a:solidFill>
          <a:ln w="15875" cap="flat" cmpd="sng" algn="ctr">
            <a:solidFill>
              <a:srgbClr val="038A5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89EB4798-F777-73B6-C1A4-38BFA918E7F7}"/>
              </a:ext>
            </a:extLst>
          </p:cNvPr>
          <p:cNvSpPr/>
          <p:nvPr/>
        </p:nvSpPr>
        <p:spPr bwMode="auto">
          <a:xfrm>
            <a:off x="457200" y="4419600"/>
            <a:ext cx="9306560" cy="1097280"/>
          </a:xfrm>
          <a:prstGeom prst="roundRect">
            <a:avLst/>
          </a:prstGeom>
          <a:solidFill>
            <a:schemeClr val="bg1"/>
          </a:solidFill>
          <a:ln w="15875" cap="flat" cmpd="sng" algn="ctr">
            <a:solidFill>
              <a:srgbClr val="038A5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F13119CB-5988-C94C-4009-EE4B77D736E6}"/>
              </a:ext>
            </a:extLst>
          </p:cNvPr>
          <p:cNvSpPr/>
          <p:nvPr/>
        </p:nvSpPr>
        <p:spPr bwMode="auto">
          <a:xfrm>
            <a:off x="436880" y="2885440"/>
            <a:ext cx="9306560" cy="1097280"/>
          </a:xfrm>
          <a:prstGeom prst="roundRect">
            <a:avLst/>
          </a:prstGeom>
          <a:solidFill>
            <a:schemeClr val="bg1"/>
          </a:solidFill>
          <a:ln w="15875" cap="flat" cmpd="sng" algn="ctr">
            <a:solidFill>
              <a:srgbClr val="038A5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52C10E5-17DD-5765-EC3D-0053B6BF8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616" y="95250"/>
            <a:ext cx="8117478" cy="583666"/>
          </a:xfrm>
        </p:spPr>
        <p:txBody>
          <a:bodyPr/>
          <a:lstStyle/>
          <a:p>
            <a:r>
              <a:rPr lang="de-DE" dirty="0"/>
              <a:t>Research Questions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0D324BC-A0C8-E059-A296-37043DBFBA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1412753-4385-AEE2-BD54-CFC4212EFDA0}"/>
              </a:ext>
            </a:extLst>
          </p:cNvPr>
          <p:cNvSpPr txBox="1"/>
          <p:nvPr/>
        </p:nvSpPr>
        <p:spPr>
          <a:xfrm>
            <a:off x="548640" y="1564640"/>
            <a:ext cx="8849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48535A"/>
                </a:solidFill>
              </a:rPr>
              <a:t>1. How extensive was </a:t>
            </a:r>
            <a:r>
              <a:rPr lang="de-DE" sz="2400" dirty="0" err="1">
                <a:solidFill>
                  <a:srgbClr val="48535A"/>
                </a:solidFill>
              </a:rPr>
              <a:t>the</a:t>
            </a:r>
            <a:r>
              <a:rPr lang="de-DE" sz="2400" dirty="0">
                <a:solidFill>
                  <a:srgbClr val="48535A"/>
                </a:solidFill>
              </a:rPr>
              <a:t> </a:t>
            </a:r>
            <a:r>
              <a:rPr lang="de-DE" sz="2400" dirty="0" err="1">
                <a:solidFill>
                  <a:srgbClr val="48535A"/>
                </a:solidFill>
              </a:rPr>
              <a:t>oil</a:t>
            </a:r>
            <a:r>
              <a:rPr lang="de-DE" sz="2400" dirty="0">
                <a:solidFill>
                  <a:srgbClr val="48535A"/>
                </a:solidFill>
              </a:rPr>
              <a:t> </a:t>
            </a:r>
            <a:r>
              <a:rPr lang="de-DE" sz="2400" dirty="0" err="1">
                <a:solidFill>
                  <a:srgbClr val="48535A"/>
                </a:solidFill>
              </a:rPr>
              <a:t>spill</a:t>
            </a:r>
            <a:r>
              <a:rPr lang="de-DE" sz="2400" dirty="0">
                <a:solidFill>
                  <a:srgbClr val="48535A"/>
                </a:solidFill>
              </a:rPr>
              <a:t>?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1EF6E8E-8568-3B80-80DD-AEA3CCD3DD98}"/>
              </a:ext>
            </a:extLst>
          </p:cNvPr>
          <p:cNvSpPr txBox="1"/>
          <p:nvPr/>
        </p:nvSpPr>
        <p:spPr>
          <a:xfrm>
            <a:off x="579120" y="3058160"/>
            <a:ext cx="8107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48535A"/>
                </a:solidFill>
              </a:rPr>
              <a:t>2. How </a:t>
            </a:r>
            <a:r>
              <a:rPr lang="de-DE" sz="2400" dirty="0" err="1">
                <a:solidFill>
                  <a:srgbClr val="48535A"/>
                </a:solidFill>
              </a:rPr>
              <a:t>did</a:t>
            </a:r>
            <a:r>
              <a:rPr lang="de-DE" sz="2400" dirty="0">
                <a:solidFill>
                  <a:srgbClr val="48535A"/>
                </a:solidFill>
              </a:rPr>
              <a:t> </a:t>
            </a:r>
            <a:r>
              <a:rPr lang="de-DE" sz="2400" dirty="0" err="1">
                <a:solidFill>
                  <a:srgbClr val="48535A"/>
                </a:solidFill>
              </a:rPr>
              <a:t>the</a:t>
            </a:r>
            <a:r>
              <a:rPr lang="de-DE" sz="2400" dirty="0">
                <a:solidFill>
                  <a:srgbClr val="48535A"/>
                </a:solidFill>
              </a:rPr>
              <a:t> </a:t>
            </a:r>
            <a:r>
              <a:rPr lang="de-DE" sz="2400" dirty="0" err="1">
                <a:solidFill>
                  <a:srgbClr val="48535A"/>
                </a:solidFill>
              </a:rPr>
              <a:t>microbial</a:t>
            </a:r>
            <a:r>
              <a:rPr lang="de-DE" sz="2400" dirty="0">
                <a:solidFill>
                  <a:srgbClr val="48535A"/>
                </a:solidFill>
              </a:rPr>
              <a:t> </a:t>
            </a:r>
            <a:r>
              <a:rPr lang="de-DE" sz="2400" dirty="0" err="1">
                <a:solidFill>
                  <a:srgbClr val="48535A"/>
                </a:solidFill>
              </a:rPr>
              <a:t>community</a:t>
            </a:r>
            <a:r>
              <a:rPr lang="de-DE" sz="2400" dirty="0">
                <a:solidFill>
                  <a:srgbClr val="48535A"/>
                </a:solidFill>
              </a:rPr>
              <a:t> </a:t>
            </a:r>
            <a:r>
              <a:rPr lang="de-DE" sz="2400" dirty="0" err="1">
                <a:solidFill>
                  <a:srgbClr val="48535A"/>
                </a:solidFill>
              </a:rPr>
              <a:t>react</a:t>
            </a:r>
            <a:r>
              <a:rPr lang="de-DE" sz="2400" dirty="0">
                <a:solidFill>
                  <a:srgbClr val="48535A"/>
                </a:solidFill>
              </a:rPr>
              <a:t> at </a:t>
            </a:r>
            <a:r>
              <a:rPr lang="de-DE" sz="2400" dirty="0" err="1">
                <a:solidFill>
                  <a:srgbClr val="48535A"/>
                </a:solidFill>
              </a:rPr>
              <a:t>contaminated</a:t>
            </a:r>
            <a:r>
              <a:rPr lang="de-DE" sz="2400" dirty="0">
                <a:solidFill>
                  <a:srgbClr val="48535A"/>
                </a:solidFill>
              </a:rPr>
              <a:t>  </a:t>
            </a:r>
          </a:p>
          <a:p>
            <a:r>
              <a:rPr lang="de-DE" sz="2400" dirty="0">
                <a:solidFill>
                  <a:srgbClr val="48535A"/>
                </a:solidFill>
              </a:rPr>
              <a:t>    </a:t>
            </a:r>
            <a:r>
              <a:rPr lang="de-DE" sz="2400" dirty="0" err="1">
                <a:solidFill>
                  <a:srgbClr val="48535A"/>
                </a:solidFill>
              </a:rPr>
              <a:t>sites</a:t>
            </a:r>
            <a:r>
              <a:rPr lang="de-DE" sz="2400" dirty="0">
                <a:solidFill>
                  <a:srgbClr val="48535A"/>
                </a:solidFill>
              </a:rPr>
              <a:t>?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DFC0BC2-5701-BB97-392B-5915C28C1E2D}"/>
              </a:ext>
            </a:extLst>
          </p:cNvPr>
          <p:cNvSpPr txBox="1"/>
          <p:nvPr/>
        </p:nvSpPr>
        <p:spPr>
          <a:xfrm>
            <a:off x="579120" y="4511040"/>
            <a:ext cx="9093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48535A"/>
                </a:solidFill>
              </a:rPr>
              <a:t>3. </a:t>
            </a:r>
            <a:r>
              <a:rPr lang="de-DE" sz="2400" dirty="0" err="1">
                <a:solidFill>
                  <a:srgbClr val="48535A"/>
                </a:solidFill>
              </a:rPr>
              <a:t>Where</a:t>
            </a:r>
            <a:r>
              <a:rPr lang="de-DE" sz="2400" dirty="0">
                <a:solidFill>
                  <a:srgbClr val="48535A"/>
                </a:solidFill>
              </a:rPr>
              <a:t> </a:t>
            </a:r>
            <a:r>
              <a:rPr lang="de-DE" sz="2400" dirty="0" err="1">
                <a:solidFill>
                  <a:srgbClr val="48535A"/>
                </a:solidFill>
              </a:rPr>
              <a:t>the</a:t>
            </a:r>
            <a:r>
              <a:rPr lang="de-DE" sz="2400" dirty="0">
                <a:solidFill>
                  <a:srgbClr val="48535A"/>
                </a:solidFill>
              </a:rPr>
              <a:t> </a:t>
            </a:r>
            <a:r>
              <a:rPr lang="de-DE" sz="2400" dirty="0" err="1">
                <a:solidFill>
                  <a:srgbClr val="48535A"/>
                </a:solidFill>
              </a:rPr>
              <a:t>natural</a:t>
            </a:r>
            <a:r>
              <a:rPr lang="de-DE" sz="2400" dirty="0">
                <a:solidFill>
                  <a:srgbClr val="48535A"/>
                </a:solidFill>
              </a:rPr>
              <a:t> </a:t>
            </a:r>
            <a:r>
              <a:rPr lang="de-DE" sz="2400" dirty="0" err="1">
                <a:solidFill>
                  <a:srgbClr val="48535A"/>
                </a:solidFill>
              </a:rPr>
              <a:t>degradation</a:t>
            </a:r>
            <a:r>
              <a:rPr lang="de-DE" sz="2400" dirty="0">
                <a:solidFill>
                  <a:srgbClr val="48535A"/>
                </a:solidFill>
              </a:rPr>
              <a:t> </a:t>
            </a:r>
            <a:r>
              <a:rPr lang="de-DE" sz="2400" dirty="0" err="1">
                <a:solidFill>
                  <a:srgbClr val="48535A"/>
                </a:solidFill>
              </a:rPr>
              <a:t>processes</a:t>
            </a:r>
            <a:r>
              <a:rPr lang="de-DE" sz="2400" dirty="0">
                <a:solidFill>
                  <a:srgbClr val="48535A"/>
                </a:solidFill>
              </a:rPr>
              <a:t> and human clean-</a:t>
            </a:r>
            <a:r>
              <a:rPr lang="de-DE" sz="2400" dirty="0" err="1">
                <a:solidFill>
                  <a:srgbClr val="48535A"/>
                </a:solidFill>
              </a:rPr>
              <a:t>up</a:t>
            </a:r>
            <a:r>
              <a:rPr lang="de-DE" sz="2400" dirty="0">
                <a:solidFill>
                  <a:srgbClr val="48535A"/>
                </a:solidFill>
              </a:rPr>
              <a:t> </a:t>
            </a:r>
            <a:r>
              <a:rPr lang="de-DE" sz="2400" dirty="0" err="1">
                <a:solidFill>
                  <a:srgbClr val="48535A"/>
                </a:solidFill>
              </a:rPr>
              <a:t>operations</a:t>
            </a:r>
            <a:r>
              <a:rPr lang="de-DE" sz="2400" dirty="0">
                <a:solidFill>
                  <a:srgbClr val="48535A"/>
                </a:solidFill>
              </a:rPr>
              <a:t> </a:t>
            </a:r>
            <a:r>
              <a:rPr lang="de-DE" sz="2400" dirty="0" err="1">
                <a:solidFill>
                  <a:srgbClr val="48535A"/>
                </a:solidFill>
              </a:rPr>
              <a:t>sufficient</a:t>
            </a:r>
            <a:r>
              <a:rPr lang="de-DE" sz="2400" dirty="0">
                <a:solidFill>
                  <a:srgbClr val="48535A"/>
                </a:solidFill>
              </a:rPr>
              <a:t> </a:t>
            </a:r>
            <a:r>
              <a:rPr lang="de-DE" sz="2400" dirty="0" err="1">
                <a:solidFill>
                  <a:srgbClr val="48535A"/>
                </a:solidFill>
              </a:rPr>
              <a:t>enough</a:t>
            </a:r>
            <a:r>
              <a:rPr lang="de-DE" sz="2400" dirty="0">
                <a:solidFill>
                  <a:srgbClr val="48535A"/>
                </a:solidFill>
              </a:rPr>
              <a:t>?</a:t>
            </a:r>
          </a:p>
          <a:p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4047335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D197CE-C287-267A-FD15-BBECA467D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Modeled</a:t>
            </a:r>
            <a:r>
              <a:rPr lang="de-DE" dirty="0"/>
              <a:t> Oil Distribution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EE77AC4-CB1C-629A-E2C9-6FD3B667D5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360" y="3869691"/>
            <a:ext cx="9804400" cy="468630"/>
          </a:xfrm>
        </p:spPr>
        <p:txBody>
          <a:bodyPr/>
          <a:lstStyle/>
          <a:p>
            <a:pPr marL="0" indent="0"/>
            <a:r>
              <a:rPr lang="en-US" sz="1300" b="0" dirty="0"/>
              <a:t>Figure 4: Modeled Oil Spill 3 (a) and 6 (b) days after the ship sank. Blue arrows represent current velocities; orange dots consider errors in the models input data whereas red don‘t. Deployment of floating boom could not be considered.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EBCAADD-54EE-5FDF-C97C-DD1CFC2830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Source </a:t>
            </a:r>
            <a:r>
              <a:rPr lang="de-DE" dirty="0" err="1"/>
              <a:t>of</a:t>
            </a:r>
            <a:r>
              <a:rPr lang="de-DE" dirty="0"/>
              <a:t> Figure: </a:t>
            </a:r>
            <a:r>
              <a:rPr lang="de-DE" dirty="0" err="1"/>
              <a:t>Makatounis</a:t>
            </a:r>
            <a:r>
              <a:rPr lang="de-DE" dirty="0"/>
              <a:t> et al. 2023</a:t>
            </a:r>
          </a:p>
        </p:txBody>
      </p:sp>
      <p:pic>
        <p:nvPicPr>
          <p:cNvPr id="6" name="Grafik 5" descr="Ein Bild, das Text, Karte, Diagramm enthält.&#10;&#10;KI-generierte Inhalte können fehlerhaft sein.">
            <a:extLst>
              <a:ext uri="{FF2B5EF4-FFF2-40B4-BE49-F238E27FC236}">
                <a16:creationId xmlns:a16="http://schemas.microsoft.com/office/drawing/2014/main" id="{E885CC13-4983-3DD0-C203-955B5D4F62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17" y="994410"/>
            <a:ext cx="9824921" cy="291464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0FF07ADA-8AEA-CCD2-8936-E6464AB5976A}"/>
              </a:ext>
            </a:extLst>
          </p:cNvPr>
          <p:cNvSpPr txBox="1"/>
          <p:nvPr/>
        </p:nvSpPr>
        <p:spPr>
          <a:xfrm>
            <a:off x="386080" y="4785360"/>
            <a:ext cx="10017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800" dirty="0">
                <a:solidFill>
                  <a:srgbClr val="48535A"/>
                </a:solidFill>
              </a:rPr>
              <a:t>A large </a:t>
            </a:r>
            <a:r>
              <a:rPr lang="de-DE" sz="1800" dirty="0" err="1">
                <a:solidFill>
                  <a:srgbClr val="48535A"/>
                </a:solidFill>
              </a:rPr>
              <a:t>share</a:t>
            </a:r>
            <a:r>
              <a:rPr lang="de-DE" sz="1800" dirty="0">
                <a:solidFill>
                  <a:srgbClr val="48535A"/>
                </a:solidFill>
              </a:rPr>
              <a:t> (47.4%) </a:t>
            </a:r>
            <a:r>
              <a:rPr lang="de-DE" sz="1800" dirty="0" err="1">
                <a:solidFill>
                  <a:srgbClr val="48535A"/>
                </a:solidFill>
              </a:rPr>
              <a:t>of</a:t>
            </a:r>
            <a:r>
              <a:rPr lang="de-DE" sz="1800" dirty="0">
                <a:solidFill>
                  <a:srgbClr val="48535A"/>
                </a:solidFill>
              </a:rPr>
              <a:t> </a:t>
            </a:r>
            <a:r>
              <a:rPr lang="de-DE" sz="1800" dirty="0" err="1">
                <a:solidFill>
                  <a:srgbClr val="48535A"/>
                </a:solidFill>
              </a:rPr>
              <a:t>the</a:t>
            </a:r>
            <a:r>
              <a:rPr lang="de-DE" sz="1800" dirty="0">
                <a:solidFill>
                  <a:srgbClr val="48535A"/>
                </a:solidFill>
              </a:rPr>
              <a:t> </a:t>
            </a:r>
            <a:r>
              <a:rPr lang="de-DE" sz="1800" dirty="0" err="1">
                <a:solidFill>
                  <a:srgbClr val="48535A"/>
                </a:solidFill>
              </a:rPr>
              <a:t>released</a:t>
            </a:r>
            <a:r>
              <a:rPr lang="de-DE" sz="1800" dirty="0">
                <a:solidFill>
                  <a:srgbClr val="48535A"/>
                </a:solidFill>
              </a:rPr>
              <a:t> </a:t>
            </a:r>
            <a:r>
              <a:rPr lang="de-DE" sz="1800" dirty="0" err="1">
                <a:solidFill>
                  <a:srgbClr val="48535A"/>
                </a:solidFill>
              </a:rPr>
              <a:t>oil</a:t>
            </a:r>
            <a:r>
              <a:rPr lang="de-DE" sz="1800" dirty="0">
                <a:solidFill>
                  <a:srgbClr val="48535A"/>
                </a:solidFill>
              </a:rPr>
              <a:t> </a:t>
            </a:r>
            <a:r>
              <a:rPr lang="de-DE" sz="1800" dirty="0" err="1">
                <a:solidFill>
                  <a:srgbClr val="48535A"/>
                </a:solidFill>
              </a:rPr>
              <a:t>accumulated</a:t>
            </a:r>
            <a:r>
              <a:rPr lang="de-DE" sz="1800" dirty="0">
                <a:solidFill>
                  <a:srgbClr val="48535A"/>
                </a:solidFill>
              </a:rPr>
              <a:t> at </a:t>
            </a:r>
            <a:r>
              <a:rPr lang="de-DE" sz="1800" dirty="0" err="1">
                <a:solidFill>
                  <a:srgbClr val="48535A"/>
                </a:solidFill>
              </a:rPr>
              <a:t>the</a:t>
            </a:r>
            <a:r>
              <a:rPr lang="de-DE" sz="1800" dirty="0">
                <a:solidFill>
                  <a:srgbClr val="48535A"/>
                </a:solidFill>
              </a:rPr>
              <a:t> </a:t>
            </a:r>
            <a:r>
              <a:rPr lang="de-DE" sz="1800" dirty="0" err="1">
                <a:solidFill>
                  <a:srgbClr val="48535A"/>
                </a:solidFill>
              </a:rPr>
              <a:t>coast</a:t>
            </a:r>
            <a:r>
              <a:rPr lang="de-DE" sz="1800" dirty="0">
                <a:solidFill>
                  <a:srgbClr val="48535A"/>
                </a:solidFill>
              </a:rPr>
              <a:t> (</a:t>
            </a:r>
            <a:r>
              <a:rPr lang="de-DE" sz="1800" dirty="0" err="1">
                <a:solidFill>
                  <a:srgbClr val="48535A"/>
                </a:solidFill>
              </a:rPr>
              <a:t>Makatounis</a:t>
            </a:r>
            <a:r>
              <a:rPr lang="de-DE" sz="1800" dirty="0">
                <a:solidFill>
                  <a:srgbClr val="48535A"/>
                </a:solidFill>
              </a:rPr>
              <a:t> et al.2023)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1800" dirty="0" err="1">
                <a:solidFill>
                  <a:srgbClr val="48535A"/>
                </a:solidFill>
              </a:rPr>
              <a:t>Approximately</a:t>
            </a:r>
            <a:r>
              <a:rPr lang="de-DE" sz="1800" dirty="0">
                <a:solidFill>
                  <a:srgbClr val="48535A"/>
                </a:solidFill>
              </a:rPr>
              <a:t> 4 km </a:t>
            </a:r>
            <a:r>
              <a:rPr lang="de-DE" sz="1800" dirty="0" err="1">
                <a:solidFill>
                  <a:srgbClr val="48535A"/>
                </a:solidFill>
              </a:rPr>
              <a:t>of</a:t>
            </a:r>
            <a:r>
              <a:rPr lang="de-DE" sz="1800" dirty="0">
                <a:solidFill>
                  <a:srgbClr val="48535A"/>
                </a:solidFill>
              </a:rPr>
              <a:t> </a:t>
            </a:r>
            <a:r>
              <a:rPr lang="de-DE" sz="1800" dirty="0" err="1">
                <a:solidFill>
                  <a:srgbClr val="48535A"/>
                </a:solidFill>
              </a:rPr>
              <a:t>Salaminas</a:t>
            </a:r>
            <a:r>
              <a:rPr lang="de-DE" sz="1800" dirty="0">
                <a:solidFill>
                  <a:srgbClr val="48535A"/>
                </a:solidFill>
              </a:rPr>
              <a:t> and 25 km </a:t>
            </a:r>
            <a:r>
              <a:rPr lang="de-DE" sz="1800" dirty="0" err="1">
                <a:solidFill>
                  <a:srgbClr val="48535A"/>
                </a:solidFill>
              </a:rPr>
              <a:t>of</a:t>
            </a:r>
            <a:r>
              <a:rPr lang="de-DE" sz="1800" dirty="0">
                <a:solidFill>
                  <a:srgbClr val="48535A"/>
                </a:solidFill>
              </a:rPr>
              <a:t> Athens </a:t>
            </a:r>
            <a:r>
              <a:rPr lang="de-DE" sz="1800" dirty="0" err="1">
                <a:solidFill>
                  <a:srgbClr val="48535A"/>
                </a:solidFill>
              </a:rPr>
              <a:t>coastline</a:t>
            </a:r>
            <a:r>
              <a:rPr lang="de-DE" sz="1800" dirty="0">
                <a:solidFill>
                  <a:srgbClr val="48535A"/>
                </a:solidFill>
              </a:rPr>
              <a:t> </a:t>
            </a:r>
            <a:r>
              <a:rPr lang="de-DE" sz="1800" dirty="0" err="1">
                <a:solidFill>
                  <a:srgbClr val="48535A"/>
                </a:solidFill>
              </a:rPr>
              <a:t>were</a:t>
            </a:r>
            <a:r>
              <a:rPr lang="de-DE" sz="1800" dirty="0">
                <a:solidFill>
                  <a:srgbClr val="48535A"/>
                </a:solidFill>
              </a:rPr>
              <a:t> </a:t>
            </a:r>
            <a:r>
              <a:rPr lang="de-DE" sz="1800" dirty="0" err="1">
                <a:solidFill>
                  <a:srgbClr val="48535A"/>
                </a:solidFill>
              </a:rPr>
              <a:t>affected</a:t>
            </a:r>
            <a:r>
              <a:rPr lang="de-DE" sz="1800" dirty="0">
                <a:solidFill>
                  <a:srgbClr val="48535A"/>
                </a:solidFill>
              </a:rPr>
              <a:t> (Thomas et al. 2020)</a:t>
            </a:r>
          </a:p>
        </p:txBody>
      </p:sp>
    </p:spTree>
    <p:extLst>
      <p:ext uri="{BB962C8B-B14F-4D97-AF65-F5344CB8AC3E}">
        <p14:creationId xmlns:p14="http://schemas.microsoft.com/office/powerpoint/2010/main" val="3933310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97E735-948C-7318-B7D7-5E8650A4B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041" y="91115"/>
            <a:ext cx="8117478" cy="583666"/>
          </a:xfrm>
        </p:spPr>
        <p:txBody>
          <a:bodyPr anchor="b">
            <a:normAutofit/>
          </a:bodyPr>
          <a:lstStyle/>
          <a:p>
            <a:r>
              <a:rPr lang="de-DE" sz="2400" b="1" dirty="0">
                <a:solidFill>
                  <a:srgbClr val="038A5E"/>
                </a:solidFill>
              </a:rPr>
              <a:t>Methods</a:t>
            </a:r>
          </a:p>
        </p:txBody>
      </p:sp>
      <p:pic>
        <p:nvPicPr>
          <p:cNvPr id="6" name="Grafik 5" descr="Ein Bild, das Text, Karte, Diagramm, Screenshot enthält.&#10;&#10;KI-generierte Inhalte können fehlerhaft sein.">
            <a:extLst>
              <a:ext uri="{FF2B5EF4-FFF2-40B4-BE49-F238E27FC236}">
                <a16:creationId xmlns:a16="http://schemas.microsoft.com/office/drawing/2014/main" id="{86EEC326-2C7E-0D1C-2251-3AB87B18E6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06" y="1270000"/>
            <a:ext cx="4380430" cy="3964289"/>
          </a:xfrm>
          <a:prstGeom prst="rect">
            <a:avLst/>
          </a:prstGeom>
          <a:noFill/>
        </p:spPr>
      </p:pic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6AC8DBBF-AD67-83B9-D706-42DD2E728643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503867" y="1503679"/>
            <a:ext cx="5144123" cy="2580641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rgbClr val="48535A"/>
                </a:solidFill>
              </a:rPr>
              <a:t>Samples were taken and 7 contaminated and 2 uncontaminated sites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rgbClr val="48535A"/>
                </a:solidFill>
              </a:rPr>
              <a:t>First samples were taken only 5 days post-spill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rgbClr val="48535A"/>
                </a:solidFill>
              </a:rPr>
              <a:t>Hydrocarbon concentrations were determined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0" dirty="0">
                <a:solidFill>
                  <a:srgbClr val="48535A"/>
                </a:solidFill>
              </a:rPr>
              <a:t>Applying qPCR and sequencing of the 16 sRNA allowed conclusions about abundance and diversity of oil degrading bacteria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1E6E3D07-6953-5A81-3ED7-FDA42EEFE68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60876" y="6387294"/>
            <a:ext cx="4489852" cy="354563"/>
          </a:xfrm>
        </p:spPr>
        <p:txBody>
          <a:bodyPr/>
          <a:lstStyle/>
          <a:p>
            <a:r>
              <a:rPr lang="en-US" dirty="0"/>
              <a:t>Source of figure: Thomas et al. 2020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8EB7CCD-0278-82D9-D977-7AF1CBD13196}"/>
              </a:ext>
            </a:extLst>
          </p:cNvPr>
          <p:cNvSpPr txBox="1"/>
          <p:nvPr/>
        </p:nvSpPr>
        <p:spPr>
          <a:xfrm>
            <a:off x="365760" y="5364480"/>
            <a:ext cx="4368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00" dirty="0">
                <a:solidFill>
                  <a:srgbClr val="48535A"/>
                </a:solidFill>
              </a:rPr>
              <a:t>Figure 5: Locations </a:t>
            </a:r>
            <a:r>
              <a:rPr lang="de-DE" sz="1300" dirty="0" err="1">
                <a:solidFill>
                  <a:srgbClr val="48535A"/>
                </a:solidFill>
              </a:rPr>
              <a:t>of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the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sampling</a:t>
            </a:r>
            <a:r>
              <a:rPr lang="de-DE" sz="1300" dirty="0">
                <a:solidFill>
                  <a:srgbClr val="48535A"/>
                </a:solidFill>
              </a:rPr>
              <a:t> and </a:t>
            </a:r>
            <a:r>
              <a:rPr lang="de-DE" sz="1300" dirty="0" err="1">
                <a:solidFill>
                  <a:srgbClr val="48535A"/>
                </a:solidFill>
              </a:rPr>
              <a:t>control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sites</a:t>
            </a:r>
            <a:endParaRPr lang="de-DE" sz="1300" dirty="0">
              <a:solidFill>
                <a:srgbClr val="4853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673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3E9D6A-919C-CEC2-1E13-AA19A488A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Hydrocarbon</a:t>
            </a:r>
            <a:r>
              <a:rPr lang="de-DE" dirty="0"/>
              <a:t> </a:t>
            </a:r>
            <a:r>
              <a:rPr lang="de-DE" dirty="0" err="1"/>
              <a:t>Concentrations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9D9F975-10F5-0CC0-C772-26FB150ACB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Source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figure</a:t>
            </a:r>
            <a:r>
              <a:rPr lang="de-DE" dirty="0"/>
              <a:t>: Thomas et al. 2020</a:t>
            </a:r>
          </a:p>
        </p:txBody>
      </p:sp>
      <p:pic>
        <p:nvPicPr>
          <p:cNvPr id="6" name="Grafik 5" descr="Ein Bild, das Text, Diagramm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A91CA536-614D-E08F-2B1B-F48E00FF37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882" y="761889"/>
            <a:ext cx="8051038" cy="440750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54A8434-9073-3A38-32FC-92890697FBC2}"/>
              </a:ext>
            </a:extLst>
          </p:cNvPr>
          <p:cNvSpPr txBox="1"/>
          <p:nvPr/>
        </p:nvSpPr>
        <p:spPr>
          <a:xfrm>
            <a:off x="1127760" y="5323840"/>
            <a:ext cx="8940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00" dirty="0">
                <a:solidFill>
                  <a:srgbClr val="48535A"/>
                </a:solidFill>
              </a:rPr>
              <a:t>Figure 6: </a:t>
            </a:r>
            <a:r>
              <a:rPr lang="de-DE" sz="1300" dirty="0" err="1">
                <a:solidFill>
                  <a:srgbClr val="48535A"/>
                </a:solidFill>
              </a:rPr>
              <a:t>Concentration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of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hydrocarbons</a:t>
            </a:r>
            <a:r>
              <a:rPr lang="de-DE" sz="1300" dirty="0">
                <a:solidFill>
                  <a:srgbClr val="48535A"/>
                </a:solidFill>
              </a:rPr>
              <a:t> in </a:t>
            </a:r>
            <a:r>
              <a:rPr lang="de-DE" sz="1300" dirty="0" err="1">
                <a:solidFill>
                  <a:srgbClr val="48535A"/>
                </a:solidFill>
              </a:rPr>
              <a:t>surface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sediments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from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contaminated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sites</a:t>
            </a:r>
            <a:r>
              <a:rPr lang="de-DE" sz="1300" dirty="0">
                <a:solidFill>
                  <a:srgbClr val="48535A"/>
                </a:solidFill>
              </a:rPr>
              <a:t> at </a:t>
            </a:r>
            <a:r>
              <a:rPr lang="de-DE" sz="1300" dirty="0" err="1">
                <a:solidFill>
                  <a:srgbClr val="48535A"/>
                </a:solidFill>
              </a:rPr>
              <a:t>the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Athen‘s</a:t>
            </a:r>
            <a:r>
              <a:rPr lang="de-DE" sz="1300" dirty="0">
                <a:solidFill>
                  <a:srgbClr val="48535A"/>
                </a:solidFill>
              </a:rPr>
              <a:t> and </a:t>
            </a:r>
            <a:r>
              <a:rPr lang="de-DE" sz="1300" dirty="0" err="1">
                <a:solidFill>
                  <a:srgbClr val="48535A"/>
                </a:solidFill>
              </a:rPr>
              <a:t>Salamina‘s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coastline</a:t>
            </a:r>
            <a:r>
              <a:rPr lang="de-DE" sz="1300" dirty="0">
                <a:solidFill>
                  <a:srgbClr val="48535A"/>
                </a:solidFill>
              </a:rPr>
              <a:t>. Controls, </a:t>
            </a:r>
            <a:r>
              <a:rPr lang="de-DE" sz="1300" dirty="0" err="1">
                <a:solidFill>
                  <a:srgbClr val="48535A"/>
                </a:solidFill>
              </a:rPr>
              <a:t>unaffected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by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the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oil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spill</a:t>
            </a:r>
            <a:r>
              <a:rPr lang="de-DE" sz="1300" dirty="0">
                <a:solidFill>
                  <a:srgbClr val="48535A"/>
                </a:solidFill>
              </a:rPr>
              <a:t>, </a:t>
            </a:r>
            <a:r>
              <a:rPr lang="de-DE" sz="1300" dirty="0" err="1">
                <a:solidFill>
                  <a:srgbClr val="48535A"/>
                </a:solidFill>
              </a:rPr>
              <a:t>are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provided</a:t>
            </a:r>
            <a:r>
              <a:rPr lang="de-DE" sz="1300" dirty="0">
                <a:solidFill>
                  <a:srgbClr val="48535A"/>
                </a:solidFill>
              </a:rPr>
              <a:t> (</a:t>
            </a:r>
            <a:r>
              <a:rPr lang="de-DE" sz="1300" dirty="0" err="1">
                <a:solidFill>
                  <a:srgbClr val="48535A"/>
                </a:solidFill>
              </a:rPr>
              <a:t>No</a:t>
            </a:r>
            <a:r>
              <a:rPr lang="de-DE" sz="1300" dirty="0">
                <a:solidFill>
                  <a:srgbClr val="48535A"/>
                </a:solidFill>
              </a:rPr>
              <a:t> Oil). A </a:t>
            </a:r>
            <a:r>
              <a:rPr lang="de-DE" sz="1300" dirty="0" err="1">
                <a:solidFill>
                  <a:srgbClr val="48535A"/>
                </a:solidFill>
              </a:rPr>
              <a:t>distinction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is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made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between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the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groups</a:t>
            </a:r>
            <a:r>
              <a:rPr lang="de-DE" sz="1300" dirty="0">
                <a:solidFill>
                  <a:srgbClr val="48535A"/>
                </a:solidFill>
              </a:rPr>
              <a:t> n-</a:t>
            </a:r>
            <a:r>
              <a:rPr lang="de-DE" sz="1300" dirty="0" err="1">
                <a:solidFill>
                  <a:srgbClr val="48535A"/>
                </a:solidFill>
              </a:rPr>
              <a:t>alkanes</a:t>
            </a:r>
            <a:r>
              <a:rPr lang="de-DE" sz="1300" dirty="0">
                <a:solidFill>
                  <a:srgbClr val="48535A"/>
                </a:solidFill>
              </a:rPr>
              <a:t>, total </a:t>
            </a:r>
            <a:r>
              <a:rPr lang="de-DE" sz="1300" dirty="0" err="1">
                <a:solidFill>
                  <a:srgbClr val="48535A"/>
                </a:solidFill>
              </a:rPr>
              <a:t>branched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alkanes</a:t>
            </a:r>
            <a:r>
              <a:rPr lang="de-DE" sz="1300" dirty="0">
                <a:solidFill>
                  <a:srgbClr val="48535A"/>
                </a:solidFill>
              </a:rPr>
              <a:t> and total PAHs (</a:t>
            </a:r>
            <a:r>
              <a:rPr lang="de-DE" sz="1300" dirty="0" err="1">
                <a:solidFill>
                  <a:srgbClr val="48535A"/>
                </a:solidFill>
              </a:rPr>
              <a:t>Polycyclic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Aromatic</a:t>
            </a:r>
            <a:r>
              <a:rPr lang="de-DE" sz="1300" dirty="0">
                <a:solidFill>
                  <a:srgbClr val="48535A"/>
                </a:solidFill>
              </a:rPr>
              <a:t> </a:t>
            </a:r>
            <a:r>
              <a:rPr lang="de-DE" sz="1300" dirty="0" err="1">
                <a:solidFill>
                  <a:srgbClr val="48535A"/>
                </a:solidFill>
              </a:rPr>
              <a:t>Hydrocarbons</a:t>
            </a:r>
            <a:r>
              <a:rPr lang="de-DE" sz="1300" dirty="0">
                <a:solidFill>
                  <a:srgbClr val="48535A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51815566"/>
      </p:ext>
    </p:extLst>
  </p:cSld>
  <p:clrMapOvr>
    <a:masterClrMapping/>
  </p:clrMapOvr>
</p:sld>
</file>

<file path=ppt/theme/theme1.xml><?xml version="1.0" encoding="utf-8"?>
<a:theme xmlns:a="http://schemas.openxmlformats.org/drawingml/2006/main" name="1_Standarddesign">
  <a:themeElements>
    <a:clrScheme name="Benutzerdefiniert 4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038A5E"/>
      </a:accent1>
      <a:accent2>
        <a:srgbClr val="CC162B"/>
      </a:accent2>
      <a:accent3>
        <a:srgbClr val="FFFFFF"/>
      </a:accent3>
      <a:accent4>
        <a:srgbClr val="45319B"/>
      </a:accent4>
      <a:accent5>
        <a:srgbClr val="6F6F6F"/>
      </a:accent5>
      <a:accent6>
        <a:srgbClr val="2D2DB9"/>
      </a:accent6>
      <a:hlink>
        <a:srgbClr val="038A5E"/>
      </a:hlink>
      <a:folHlink>
        <a:srgbClr val="038A5E"/>
      </a:folHlink>
    </a:clrScheme>
    <a:fontScheme name="1_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5875" cap="flat" cmpd="sng" algn="ctr">
          <a:solidFill>
            <a:srgbClr val="038A5E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36000" rIns="36000" bIns="3600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noFill/>
        <a:ln w="1587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spAutoFit/>
      </a:bodyPr>
      <a:lstStyle>
        <a:defPPr>
          <a:defRPr sz="1800" dirty="0" smtClean="0"/>
        </a:defPPr>
      </a:lstStyle>
    </a:txDef>
  </a:objectDefaults>
  <a:extraClrSchemeLst>
    <a:extraClrScheme>
      <a:clrScheme name="1_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966</Words>
  <Application>Microsoft Office PowerPoint</Application>
  <PresentationFormat>Benutzerdefiniert</PresentationFormat>
  <Paragraphs>72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Courier New</vt:lpstr>
      <vt:lpstr>Symbol</vt:lpstr>
      <vt:lpstr>Times New Roman</vt:lpstr>
      <vt:lpstr>Wingdings</vt:lpstr>
      <vt:lpstr>1_Standarddesign</vt:lpstr>
      <vt:lpstr>The Agia Zoni II tanker accident: A case of oil spill affecting the marine environment of Saronikos Gulf, Greece </vt:lpstr>
      <vt:lpstr>Structure</vt:lpstr>
      <vt:lpstr>The Ship</vt:lpstr>
      <vt:lpstr>The Accident</vt:lpstr>
      <vt:lpstr>Human Response</vt:lpstr>
      <vt:lpstr>Research Questions</vt:lpstr>
      <vt:lpstr>Modeled Oil Distribution</vt:lpstr>
      <vt:lpstr>Methods</vt:lpstr>
      <vt:lpstr>Hydrocarbon Concentrations</vt:lpstr>
      <vt:lpstr>Microbial Response</vt:lpstr>
      <vt:lpstr>Discussion/Conclusions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Intelligence</dc:title>
  <dc:creator>MuSe</dc:creator>
  <cp:lastModifiedBy>Schönhoff, Theodoros</cp:lastModifiedBy>
  <cp:revision>1913</cp:revision>
  <cp:lastPrinted>2018-02-06T17:38:02Z</cp:lastPrinted>
  <dcterms:created xsi:type="dcterms:W3CDTF">2000-09-05T08:36:45Z</dcterms:created>
  <dcterms:modified xsi:type="dcterms:W3CDTF">2026-01-14T17:23:54Z</dcterms:modified>
</cp:coreProperties>
</file>