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12effdf557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12effdf557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Stability of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12effdf557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12effdf557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Show an image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Explain the equations in detail &amp; split this slide in 2 1) density profiles 2) other eqn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Adrien will go in detail about F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Density profile before natural units and explain each variable (make the presentation a story) 1) profiles and spike 2) accretion rate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148f23ac26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148f23ac26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104848a049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104848a049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ADRIEN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Mention motivations here maybe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task?  Determine how dark matter accretes onto neutron stars within the Milky Way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104848a049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104848a04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What are they?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They are equations modelling the density of dark matter at a certain distance /r/ from the Milky Way.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How did we get them? (read paper)</a:t>
            </a:r>
            <a:br>
              <a:rPr lang="en-GB"/>
            </a:br>
            <a:r>
              <a:rPr lang="en-GB"/>
              <a:t>They were obtained via different simulations of dark matter.  Each one is an approximation of the real world.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-GB">
                <a:solidFill>
                  <a:schemeClr val="dk1"/>
                </a:solidFill>
              </a:rPr>
              <a:t>Spiked NFW estimates the dark matter density caused by the supermassive black hole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104848a049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104848a04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Equation from the paper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Accretion graph script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All I need is rho_dm, since m is assumed to be 100 GeV/c^2 while f is assumed to be 1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What are the variables?  Mention both the stuff I deleted, and the stuff I’m keeping!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2b939734f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2b939734f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Explain the script, how I made it, the progress it’s gone through, there’s lots to talk about!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-GB">
                <a:solidFill>
                  <a:schemeClr val="dk1"/>
                </a:solidFill>
              </a:rPr>
              <a:t>Mention I’m showing an early version?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104848a049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104848a049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104848a049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2104848a049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Show some graphs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Ask which graphs to show!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Spike caused by supermassive black hole accreting more dark matter than usual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209fdbc734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209fdbc734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Here’s graphs of the accreted mass!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This does not depend on the WIMP mass! (explain why)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12fcb13c5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12fcb13c5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Explain every line in detail (don’t go too fast)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104848a049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2104848a049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105646d571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2105646d571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104848a049_1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2104848a049_1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104848a049_1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2104848a049_1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104848a049_1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2104848a049_1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104848a049_1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2104848a049_1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104848a049_1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2104848a049_1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104848a049_1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2104848a049_1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105646d571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2105646d571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2105646d571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2105646d57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104848a04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104848a04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12effdf557_2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212effdf557_2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All three of us make a combined summary</a:t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2104848a049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2104848a049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Cite not using the numbers, but use the last names and the archive number Example: Kouvaris &amp; Tinyakov, arXiv:2012.1234 make citations light green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12effdf557_2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12effdf557_2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12effdf557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12effdf557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Add bullet points on what they are and why they are needed - each slide should have a take home message, add more text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12effdf557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12effdf557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Change the sources**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Include another example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And change equations to make it look better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THis equation describe in detail, but on this slide say that “we will go over this eqn later, but I wanted to use it as an </a:t>
            </a:r>
            <a:r>
              <a:rPr lang="en-GB"/>
              <a:t>example</a:t>
            </a:r>
            <a:r>
              <a:rPr lang="en-GB"/>
              <a:t> of </a:t>
            </a:r>
            <a:r>
              <a:rPr lang="en-GB"/>
              <a:t>natural</a:t>
            </a:r>
            <a:r>
              <a:rPr lang="en-GB"/>
              <a:t> units”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12effdf557_2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12effdf557_2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Use bullet points, and label each equation with a description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-include images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Dont derive, explain the set of Differential equations needed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12effdf557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12effdf557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einstein </a:t>
            </a:r>
            <a:r>
              <a:rPr lang="en-GB"/>
              <a:t>equations</a:t>
            </a:r>
            <a:r>
              <a:rPr lang="en-GB"/>
              <a:t> only two diff </a:t>
            </a:r>
            <a:r>
              <a:rPr lang="en-GB"/>
              <a:t>equations</a:t>
            </a:r>
            <a:r>
              <a:rPr lang="en-GB"/>
              <a:t> are independent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\left( \right) for brackets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12effdf557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12effdf557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Don’t need to </a:t>
            </a:r>
            <a:r>
              <a:rPr lang="en-GB"/>
              <a:t>intrude</a:t>
            </a:r>
            <a:r>
              <a:rPr lang="en-GB"/>
              <a:t> polytropic index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7.png"/><Relationship Id="rId4" Type="http://schemas.openxmlformats.org/officeDocument/2006/relationships/image" Target="../media/image30.png"/><Relationship Id="rId5" Type="http://schemas.openxmlformats.org/officeDocument/2006/relationships/image" Target="../media/image36.png"/><Relationship Id="rId6" Type="http://schemas.openxmlformats.org/officeDocument/2006/relationships/image" Target="../media/image2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png"/><Relationship Id="rId4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7.png"/><Relationship Id="rId7" Type="http://schemas.openxmlformats.org/officeDocument/2006/relationships/image" Target="../media/image4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4.png"/><Relationship Id="rId4" Type="http://schemas.openxmlformats.org/officeDocument/2006/relationships/image" Target="../media/image3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2.png"/><Relationship Id="rId4" Type="http://schemas.openxmlformats.org/officeDocument/2006/relationships/image" Target="../media/image40.png"/><Relationship Id="rId5" Type="http://schemas.openxmlformats.org/officeDocument/2006/relationships/image" Target="../media/image43.png"/><Relationship Id="rId6" Type="http://schemas.openxmlformats.org/officeDocument/2006/relationships/image" Target="../media/image4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5.png"/><Relationship Id="rId4" Type="http://schemas.openxmlformats.org/officeDocument/2006/relationships/image" Target="../media/image48.png"/><Relationship Id="rId5" Type="http://schemas.openxmlformats.org/officeDocument/2006/relationships/image" Target="../media/image4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3.png"/><Relationship Id="rId4" Type="http://schemas.openxmlformats.org/officeDocument/2006/relationships/image" Target="../media/image52.png"/><Relationship Id="rId5" Type="http://schemas.openxmlformats.org/officeDocument/2006/relationships/image" Target="../media/image5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1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1.png"/><Relationship Id="rId4" Type="http://schemas.openxmlformats.org/officeDocument/2006/relationships/image" Target="../media/image5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6.png"/><Relationship Id="rId4" Type="http://schemas.openxmlformats.org/officeDocument/2006/relationships/image" Target="../media/image5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4.gif"/><Relationship Id="rId4" Type="http://schemas.openxmlformats.org/officeDocument/2006/relationships/image" Target="../media/image57.png"/><Relationship Id="rId5" Type="http://schemas.openxmlformats.org/officeDocument/2006/relationships/image" Target="../media/image6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doi.org/10.3390/universe6120222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5" Type="http://schemas.openxmlformats.org/officeDocument/2006/relationships/image" Target="../media/image9.png"/><Relationship Id="rId6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5.png"/><Relationship Id="rId6" Type="http://schemas.openxmlformats.org/officeDocument/2006/relationships/image" Target="../media/image3.png"/><Relationship Id="rId7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3.png"/><Relationship Id="rId5" Type="http://schemas.openxmlformats.org/officeDocument/2006/relationships/image" Target="../media/image16.png"/><Relationship Id="rId6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1.png"/><Relationship Id="rId5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Relationship Id="rId4" Type="http://schemas.openxmlformats.org/officeDocument/2006/relationships/image" Target="../media/image21.png"/><Relationship Id="rId11" Type="http://schemas.openxmlformats.org/officeDocument/2006/relationships/image" Target="../media/image25.png"/><Relationship Id="rId10" Type="http://schemas.openxmlformats.org/officeDocument/2006/relationships/image" Target="../media/image18.png"/><Relationship Id="rId12" Type="http://schemas.openxmlformats.org/officeDocument/2006/relationships/image" Target="../media/image29.png"/><Relationship Id="rId9" Type="http://schemas.openxmlformats.org/officeDocument/2006/relationships/image" Target="../media/image19.png"/><Relationship Id="rId5" Type="http://schemas.openxmlformats.org/officeDocument/2006/relationships/image" Target="../media/image14.png"/><Relationship Id="rId6" Type="http://schemas.openxmlformats.org/officeDocument/2006/relationships/image" Target="../media/image17.png"/><Relationship Id="rId7" Type="http://schemas.openxmlformats.org/officeDocument/2006/relationships/image" Target="../media/image38.png"/><Relationship Id="rId8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 amt="48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ECOs from the Dark: Properties</a:t>
            </a:r>
            <a:endParaRPr/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2834125"/>
            <a:ext cx="8520600" cy="20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Adrien Hopkins</a:t>
            </a:r>
            <a:r>
              <a:rPr baseline="30000" lang="en-GB"/>
              <a:t>1</a:t>
            </a:r>
            <a:r>
              <a:rPr lang="en-GB"/>
              <a:t>, Jack </a:t>
            </a:r>
            <a:r>
              <a:rPr lang="en-GB"/>
              <a:t>MacArthur</a:t>
            </a:r>
            <a:r>
              <a:rPr baseline="30000" lang="en-GB"/>
              <a:t>2</a:t>
            </a:r>
            <a:r>
              <a:rPr lang="en-GB"/>
              <a:t>, Sergiy Kernytsky</a:t>
            </a:r>
            <a:r>
              <a:rPr baseline="30000" lang="en-GB"/>
              <a:t>1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GB"/>
              <a:t>1</a:t>
            </a:r>
            <a:r>
              <a:rPr lang="en-GB"/>
              <a:t>York University, </a:t>
            </a:r>
            <a:r>
              <a:rPr baseline="30000" lang="en-GB"/>
              <a:t>2</a:t>
            </a:r>
            <a:r>
              <a:rPr lang="en-GB"/>
              <a:t>University of Alberta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/>
              <a:t>EXPLORE III Workshop: Messengers from the Extreme &amp; Ancient Universe</a:t>
            </a:r>
            <a:endParaRPr sz="1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/>
              <a:t>2023 April 11</a:t>
            </a:r>
            <a:endParaRPr sz="19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Stability of a Sphere of Free Gas of Fermions</a:t>
            </a:r>
            <a:endParaRPr/>
          </a:p>
        </p:txBody>
      </p:sp>
      <p:pic>
        <p:nvPicPr>
          <p:cNvPr id="167" name="Google Shape;167;p22"/>
          <p:cNvPicPr preferRelativeResize="0"/>
          <p:nvPr/>
        </p:nvPicPr>
        <p:blipFill rotWithShape="1">
          <a:blip r:embed="rId3">
            <a:alphaModFix/>
          </a:blip>
          <a:srcRect b="0" l="4942" r="0" t="0"/>
          <a:stretch/>
        </p:blipFill>
        <p:spPr>
          <a:xfrm>
            <a:off x="253225" y="1535950"/>
            <a:ext cx="3377788" cy="281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9800" y="1535950"/>
            <a:ext cx="3279501" cy="281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2"/>
          <p:cNvSpPr txBox="1"/>
          <p:nvPr/>
        </p:nvSpPr>
        <p:spPr>
          <a:xfrm>
            <a:off x="447750" y="4718075"/>
            <a:ext cx="3790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Source: Schaffner-Bielich, J.</a:t>
            </a:r>
            <a:endParaRPr/>
          </a:p>
        </p:txBody>
      </p:sp>
      <p:sp>
        <p:nvSpPr>
          <p:cNvPr id="171" name="Google Shape;171;p22"/>
          <p:cNvSpPr txBox="1"/>
          <p:nvPr/>
        </p:nvSpPr>
        <p:spPr>
          <a:xfrm>
            <a:off x="311700" y="1017725"/>
            <a:ext cx="845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The following are Mass-Energy Density and Mass-Radius Graphs for spheres of free gas of </a:t>
            </a:r>
            <a:r>
              <a:rPr lang="en-GB" sz="1200">
                <a:solidFill>
                  <a:schemeClr val="lt2"/>
                </a:solidFill>
              </a:rPr>
              <a:t>fermions (neutron matter):</a:t>
            </a:r>
            <a:r>
              <a:rPr lang="en-GB" sz="1200">
                <a:solidFill>
                  <a:schemeClr val="lt2"/>
                </a:solidFill>
              </a:rPr>
              <a:t> 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72" name="Google Shape;172;p22"/>
          <p:cNvSpPr txBox="1"/>
          <p:nvPr/>
        </p:nvSpPr>
        <p:spPr>
          <a:xfrm>
            <a:off x="253225" y="4348775"/>
            <a:ext cx="845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Starting from the left and right sides of the graph respectively, the sphere is stable until it reaches a maximum mass</a:t>
            </a:r>
            <a:endParaRPr sz="12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Dark Matter Density Profiles</a:t>
            </a:r>
            <a:endParaRPr/>
          </a:p>
        </p:txBody>
      </p:sp>
      <p:sp>
        <p:nvSpPr>
          <p:cNvPr id="178" name="Google Shape;178;p23"/>
          <p:cNvSpPr txBox="1"/>
          <p:nvPr/>
        </p:nvSpPr>
        <p:spPr>
          <a:xfrm>
            <a:off x="479025" y="4663225"/>
            <a:ext cx="4028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Source: </a:t>
            </a:r>
            <a:r>
              <a:rPr lang="en-GB" sz="1800">
                <a:solidFill>
                  <a:schemeClr val="lt2"/>
                </a:solidFill>
              </a:rPr>
              <a:t>Kouvaris, C. and Tinyakov, P.</a:t>
            </a:r>
            <a:endParaRPr/>
          </a:p>
        </p:txBody>
      </p:sp>
      <p:sp>
        <p:nvSpPr>
          <p:cNvPr id="179" name="Google Shape;179;p23"/>
          <p:cNvSpPr txBox="1"/>
          <p:nvPr/>
        </p:nvSpPr>
        <p:spPr>
          <a:xfrm>
            <a:off x="558213" y="1017725"/>
            <a:ext cx="239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 u="sng">
                <a:solidFill>
                  <a:schemeClr val="lt2"/>
                </a:solidFill>
              </a:rPr>
              <a:t>Navarro-Frenk-White</a:t>
            </a:r>
            <a:endParaRPr sz="1200" u="sng">
              <a:solidFill>
                <a:schemeClr val="lt2"/>
              </a:solidFill>
            </a:endParaRPr>
          </a:p>
        </p:txBody>
      </p:sp>
      <p:sp>
        <p:nvSpPr>
          <p:cNvPr id="180" name="Google Shape;180;p23"/>
          <p:cNvSpPr txBox="1"/>
          <p:nvPr/>
        </p:nvSpPr>
        <p:spPr>
          <a:xfrm>
            <a:off x="3077088" y="1017725"/>
            <a:ext cx="113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 u="sng">
                <a:solidFill>
                  <a:schemeClr val="lt2"/>
                </a:solidFill>
              </a:rPr>
              <a:t>Einasto</a:t>
            </a:r>
            <a:endParaRPr sz="1200" u="sng">
              <a:solidFill>
                <a:schemeClr val="lt2"/>
              </a:solidFill>
            </a:endParaRPr>
          </a:p>
        </p:txBody>
      </p:sp>
      <p:sp>
        <p:nvSpPr>
          <p:cNvPr id="181" name="Google Shape;181;p23"/>
          <p:cNvSpPr txBox="1"/>
          <p:nvPr/>
        </p:nvSpPr>
        <p:spPr>
          <a:xfrm>
            <a:off x="6191788" y="1017725"/>
            <a:ext cx="995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 u="sng">
                <a:solidFill>
                  <a:schemeClr val="lt2"/>
                </a:solidFill>
              </a:rPr>
              <a:t>Burkert</a:t>
            </a:r>
            <a:endParaRPr sz="1200" u="sng">
              <a:solidFill>
                <a:schemeClr val="lt2"/>
              </a:solidFill>
            </a:endParaRPr>
          </a:p>
        </p:txBody>
      </p:sp>
      <p:sp>
        <p:nvSpPr>
          <p:cNvPr id="182" name="Google Shape;18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3" name="Google Shape;183;p23"/>
          <p:cNvSpPr txBox="1"/>
          <p:nvPr/>
        </p:nvSpPr>
        <p:spPr>
          <a:xfrm>
            <a:off x="558225" y="2017475"/>
            <a:ext cx="17169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ρ</a:t>
            </a:r>
            <a:r>
              <a:rPr baseline="-25000" lang="en-GB">
                <a:solidFill>
                  <a:schemeClr val="lt2"/>
                </a:solidFill>
              </a:rPr>
              <a:t>s</a:t>
            </a:r>
            <a:r>
              <a:rPr lang="en-GB" sz="1200">
                <a:solidFill>
                  <a:schemeClr val="lt2"/>
                </a:solidFill>
              </a:rPr>
              <a:t> = 0.26 GeV/cm3, and r</a:t>
            </a:r>
            <a:r>
              <a:rPr baseline="-25000" lang="en-GB">
                <a:solidFill>
                  <a:schemeClr val="lt2"/>
                </a:solidFill>
              </a:rPr>
              <a:t>s</a:t>
            </a:r>
            <a:r>
              <a:rPr lang="en-GB" sz="1200">
                <a:solidFill>
                  <a:schemeClr val="lt2"/>
                </a:solidFill>
              </a:rPr>
              <a:t> = 20 kpc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84" name="Google Shape;184;p23"/>
          <p:cNvSpPr txBox="1"/>
          <p:nvPr/>
        </p:nvSpPr>
        <p:spPr>
          <a:xfrm>
            <a:off x="3077088" y="1890850"/>
            <a:ext cx="23940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ρ</a:t>
            </a:r>
            <a:r>
              <a:rPr baseline="-25000" lang="en-GB">
                <a:solidFill>
                  <a:schemeClr val="lt2"/>
                </a:solidFill>
              </a:rPr>
              <a:t>s</a:t>
            </a:r>
            <a:r>
              <a:rPr lang="en-GB" sz="1200">
                <a:solidFill>
                  <a:schemeClr val="lt2"/>
                </a:solidFill>
              </a:rPr>
              <a:t> = 0.06 GeV/cm3, </a:t>
            </a:r>
            <a:br>
              <a:rPr lang="en-GB" sz="1200">
                <a:solidFill>
                  <a:schemeClr val="lt2"/>
                </a:solidFill>
              </a:rPr>
            </a:br>
            <a:r>
              <a:rPr lang="en-GB" sz="1200">
                <a:solidFill>
                  <a:schemeClr val="lt2"/>
                </a:solidFill>
              </a:rPr>
              <a:t>α = 0.17, and r</a:t>
            </a:r>
            <a:r>
              <a:rPr baseline="-25000" lang="en-GB">
                <a:solidFill>
                  <a:schemeClr val="lt2"/>
                </a:solidFill>
              </a:rPr>
              <a:t>s</a:t>
            </a:r>
            <a:r>
              <a:rPr lang="en-GB" sz="1200">
                <a:solidFill>
                  <a:schemeClr val="lt2"/>
                </a:solidFill>
              </a:rPr>
              <a:t> = 20 kpc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85" name="Google Shape;185;p23"/>
          <p:cNvSpPr txBox="1"/>
          <p:nvPr/>
        </p:nvSpPr>
        <p:spPr>
          <a:xfrm>
            <a:off x="6191800" y="1940600"/>
            <a:ext cx="15435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ρ</a:t>
            </a:r>
            <a:r>
              <a:rPr baseline="-25000" lang="en-GB">
                <a:solidFill>
                  <a:schemeClr val="lt2"/>
                </a:solidFill>
              </a:rPr>
              <a:t>s</a:t>
            </a:r>
            <a:r>
              <a:rPr lang="en-GB" sz="1200">
                <a:solidFill>
                  <a:schemeClr val="lt2"/>
                </a:solidFill>
              </a:rPr>
              <a:t> = 3.15 GeV/cm3, and r</a:t>
            </a:r>
            <a:r>
              <a:rPr baseline="-25000" lang="en-GB">
                <a:solidFill>
                  <a:schemeClr val="lt2"/>
                </a:solidFill>
              </a:rPr>
              <a:t>s</a:t>
            </a:r>
            <a:r>
              <a:rPr lang="en-GB" sz="1200">
                <a:solidFill>
                  <a:schemeClr val="lt2"/>
                </a:solidFill>
              </a:rPr>
              <a:t> = 5 kpc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86" name="Google Shape;186;p23"/>
          <p:cNvSpPr txBox="1"/>
          <p:nvPr/>
        </p:nvSpPr>
        <p:spPr>
          <a:xfrm>
            <a:off x="2275225" y="2638950"/>
            <a:ext cx="239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 u="sng">
                <a:solidFill>
                  <a:schemeClr val="lt2"/>
                </a:solidFill>
              </a:rPr>
              <a:t>Spike</a:t>
            </a:r>
            <a:endParaRPr sz="1200" u="sng">
              <a:solidFill>
                <a:schemeClr val="lt2"/>
              </a:solidFill>
            </a:endParaRPr>
          </a:p>
        </p:txBody>
      </p:sp>
      <p:sp>
        <p:nvSpPr>
          <p:cNvPr id="187" name="Google Shape;187;p23"/>
          <p:cNvSpPr txBox="1"/>
          <p:nvPr/>
        </p:nvSpPr>
        <p:spPr>
          <a:xfrm>
            <a:off x="2275237" y="3946350"/>
            <a:ext cx="391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ρ</a:t>
            </a:r>
            <a:r>
              <a:rPr baseline="-25000" lang="en-GB">
                <a:solidFill>
                  <a:schemeClr val="lt2"/>
                </a:solidFill>
              </a:rPr>
              <a:t>s</a:t>
            </a:r>
            <a:r>
              <a:rPr lang="en-GB" sz="1200">
                <a:solidFill>
                  <a:schemeClr val="lt2"/>
                </a:solidFill>
              </a:rPr>
              <a:t> = 0.26 GeV/cm3, r</a:t>
            </a:r>
            <a:r>
              <a:rPr baseline="-25000" lang="en-GB">
                <a:solidFill>
                  <a:schemeClr val="lt2"/>
                </a:solidFill>
              </a:rPr>
              <a:t>sp</a:t>
            </a:r>
            <a:r>
              <a:rPr lang="en-GB" sz="1200">
                <a:solidFill>
                  <a:schemeClr val="lt2"/>
                </a:solidFill>
              </a:rPr>
              <a:t> = 20 pc, and </a:t>
            </a:r>
            <a:r>
              <a:rPr lang="en-GB" sz="1200">
                <a:solidFill>
                  <a:schemeClr val="lt2"/>
                </a:solidFill>
              </a:rPr>
              <a:t>γ </a:t>
            </a:r>
            <a:r>
              <a:rPr lang="en-GB" sz="1200">
                <a:solidFill>
                  <a:schemeClr val="lt2"/>
                </a:solidFill>
              </a:rPr>
              <a:t>= 7/3</a:t>
            </a:r>
            <a:endParaRPr sz="1200">
              <a:solidFill>
                <a:schemeClr val="lt2"/>
              </a:solidFill>
            </a:endParaRPr>
          </a:p>
        </p:txBody>
      </p:sp>
      <p:pic>
        <p:nvPicPr>
          <p:cNvPr id="188" name="Google Shape;18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0464" y="3128446"/>
            <a:ext cx="4683075" cy="649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4990" y="1494224"/>
            <a:ext cx="1575485" cy="49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77075" y="1481925"/>
            <a:ext cx="2710900" cy="4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91800" y="1387024"/>
            <a:ext cx="2174917" cy="58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Equations that use the </a:t>
            </a:r>
            <a:r>
              <a:rPr lang="en-GB"/>
              <a:t>Dark Matter Density Profiles</a:t>
            </a:r>
            <a:endParaRPr/>
          </a:p>
        </p:txBody>
      </p:sp>
      <p:sp>
        <p:nvSpPr>
          <p:cNvPr id="197" name="Google Shape;197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98" name="Google Shape;19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719075"/>
            <a:ext cx="3831525" cy="79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3406975"/>
            <a:ext cx="6419830" cy="78365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4"/>
          <p:cNvSpPr txBox="1"/>
          <p:nvPr/>
        </p:nvSpPr>
        <p:spPr>
          <a:xfrm>
            <a:off x="311700" y="3048250"/>
            <a:ext cx="8211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The accretion rate of the dark matter WIMPs onto a neutron star, having taken into account relativistic effects is: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201" name="Google Shape;201;p24"/>
          <p:cNvSpPr txBox="1"/>
          <p:nvPr/>
        </p:nvSpPr>
        <p:spPr>
          <a:xfrm>
            <a:off x="311700" y="1183750"/>
            <a:ext cx="8211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The photon emission and heating due to dark matter annihilation equilibrium equation is:</a:t>
            </a:r>
            <a:endParaRPr sz="12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Dark Matter Accretion Graphs</a:t>
            </a:r>
            <a:endParaRPr/>
          </a:p>
        </p:txBody>
      </p:sp>
      <p:sp>
        <p:nvSpPr>
          <p:cNvPr id="207" name="Google Shape;207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Estimating the Density of Dark Matter</a:t>
            </a:r>
            <a:endParaRPr/>
          </a:p>
        </p:txBody>
      </p:sp>
      <p:pic>
        <p:nvPicPr>
          <p:cNvPr id="213" name="Google Shape;21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7121" y="1705701"/>
            <a:ext cx="2729458" cy="551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736" y="2324965"/>
            <a:ext cx="4006245" cy="421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2961579"/>
            <a:ext cx="4260300" cy="476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42626" y="3652625"/>
            <a:ext cx="3198482" cy="551126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6"/>
          <p:cNvSpPr txBox="1"/>
          <p:nvPr/>
        </p:nvSpPr>
        <p:spPr>
          <a:xfrm>
            <a:off x="0" y="4758400"/>
            <a:ext cx="6173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>
                <a:solidFill>
                  <a:schemeClr val="accent3"/>
                </a:solidFill>
              </a:rPr>
              <a:t>a</a:t>
            </a:r>
            <a:r>
              <a:rPr i="1" lang="en-GB">
                <a:solidFill>
                  <a:schemeClr val="accent3"/>
                </a:solidFill>
              </a:rPr>
              <a:t>ll except sNFW are from Kouvaris, C. and Tinyakov, P., arXiv:1004.0586</a:t>
            </a:r>
            <a:endParaRPr i="1">
              <a:solidFill>
                <a:schemeClr val="accent3"/>
              </a:solidFill>
            </a:endParaRPr>
          </a:p>
        </p:txBody>
      </p:sp>
      <p:pic>
        <p:nvPicPr>
          <p:cNvPr id="218" name="Google Shape;218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30860" y="1360800"/>
            <a:ext cx="4080301" cy="3060226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Calculating Dark Matter Accretion</a:t>
            </a:r>
            <a:endParaRPr/>
          </a:p>
        </p:txBody>
      </p:sp>
      <p:pic>
        <p:nvPicPr>
          <p:cNvPr id="225" name="Google Shape;22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790566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7"/>
          <p:cNvSpPr/>
          <p:nvPr/>
        </p:nvSpPr>
        <p:spPr>
          <a:xfrm>
            <a:off x="4109475" y="2174500"/>
            <a:ext cx="775500" cy="1288800"/>
          </a:xfrm>
          <a:prstGeom prst="down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7" name="Google Shape;22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8575" y="3786775"/>
            <a:ext cx="8677275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7"/>
          <p:cNvSpPr txBox="1"/>
          <p:nvPr/>
        </p:nvSpPr>
        <p:spPr>
          <a:xfrm>
            <a:off x="0" y="4758400"/>
            <a:ext cx="465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>
                <a:solidFill>
                  <a:schemeClr val="accent3"/>
                </a:solidFill>
              </a:rPr>
              <a:t>s</a:t>
            </a:r>
            <a:r>
              <a:rPr i="1" lang="en-GB">
                <a:solidFill>
                  <a:schemeClr val="accent3"/>
                </a:solidFill>
              </a:rPr>
              <a:t>ource: </a:t>
            </a:r>
            <a:r>
              <a:rPr i="1" lang="en-GB">
                <a:solidFill>
                  <a:schemeClr val="accent3"/>
                </a:solidFill>
              </a:rPr>
              <a:t>Kouvaris, C. and Tinyakov, P., arXiv:1004.0586</a:t>
            </a:r>
            <a:endParaRPr i="1">
              <a:solidFill>
                <a:schemeClr val="accent3"/>
              </a:solidFill>
            </a:endParaRPr>
          </a:p>
        </p:txBody>
      </p:sp>
      <p:sp>
        <p:nvSpPr>
          <p:cNvPr id="229" name="Google Shape;229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Graphing Accretion Rates with Python</a:t>
            </a:r>
            <a:endParaRPr/>
          </a:p>
        </p:txBody>
      </p:sp>
      <p:pic>
        <p:nvPicPr>
          <p:cNvPr id="235" name="Google Shape;23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475" y="1211600"/>
            <a:ext cx="4857817" cy="155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8"/>
          <p:cNvPicPr preferRelativeResize="0"/>
          <p:nvPr/>
        </p:nvPicPr>
        <p:blipFill rotWithShape="1">
          <a:blip r:embed="rId4">
            <a:alphaModFix/>
          </a:blip>
          <a:srcRect b="0" l="0" r="2534" t="0"/>
          <a:stretch/>
        </p:blipFill>
        <p:spPr>
          <a:xfrm>
            <a:off x="3869375" y="2169050"/>
            <a:ext cx="4774750" cy="80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69500" y="3319100"/>
            <a:ext cx="4206087" cy="166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0474" y="2838799"/>
            <a:ext cx="3889024" cy="135395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Different Kinds of Graphs</a:t>
            </a:r>
            <a:endParaRPr/>
          </a:p>
        </p:txBody>
      </p:sp>
      <p:pic>
        <p:nvPicPr>
          <p:cNvPr id="245" name="Google Shape;24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7700" y="1017725"/>
            <a:ext cx="8468600" cy="391002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Graphs of the Accretion Rate</a:t>
            </a:r>
            <a:endParaRPr/>
          </a:p>
        </p:txBody>
      </p:sp>
      <p:pic>
        <p:nvPicPr>
          <p:cNvPr id="252" name="Google Shape;252;p30"/>
          <p:cNvPicPr preferRelativeResize="0"/>
          <p:nvPr/>
        </p:nvPicPr>
        <p:blipFill rotWithShape="1">
          <a:blip r:embed="rId3">
            <a:alphaModFix/>
          </a:blip>
          <a:srcRect b="0" l="0" r="0" t="5159"/>
          <a:stretch/>
        </p:blipFill>
        <p:spPr>
          <a:xfrm>
            <a:off x="196175" y="1552000"/>
            <a:ext cx="4260299" cy="303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0"/>
          <p:cNvSpPr txBox="1"/>
          <p:nvPr/>
        </p:nvSpPr>
        <p:spPr>
          <a:xfrm>
            <a:off x="307025" y="4582400"/>
            <a:ext cx="403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&gt; python dark_matter_graph.py -p all</a:t>
            </a:r>
            <a:endParaRPr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54" name="Google Shape;254;p30"/>
          <p:cNvPicPr preferRelativeResize="0"/>
          <p:nvPr/>
        </p:nvPicPr>
        <p:blipFill rotWithShape="1">
          <a:blip r:embed="rId4">
            <a:alphaModFix/>
          </a:blip>
          <a:srcRect b="0" l="0" r="0" t="5078"/>
          <a:stretch/>
        </p:blipFill>
        <p:spPr>
          <a:xfrm>
            <a:off x="4650331" y="1552000"/>
            <a:ext cx="4256718" cy="303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0"/>
          <p:cNvSpPr txBox="1"/>
          <p:nvPr/>
        </p:nvSpPr>
        <p:spPr>
          <a:xfrm>
            <a:off x="4609525" y="4613150"/>
            <a:ext cx="4338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&gt; python dark_matter_graph.py -r -3 -1 -p sNFW Einasto</a:t>
            </a:r>
            <a:endParaRPr sz="1000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56" name="Google Shape;256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39523" y="797125"/>
            <a:ext cx="2778300" cy="49817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0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Graphs of the Accreted Mass</a:t>
            </a:r>
            <a:endParaRPr/>
          </a:p>
        </p:txBody>
      </p:sp>
      <p:pic>
        <p:nvPicPr>
          <p:cNvPr id="263" name="Google Shape;263;p31"/>
          <p:cNvPicPr preferRelativeResize="0"/>
          <p:nvPr/>
        </p:nvPicPr>
        <p:blipFill rotWithShape="1">
          <a:blip r:embed="rId3">
            <a:alphaModFix/>
          </a:blip>
          <a:srcRect b="0" l="0" r="0" t="5855"/>
          <a:stretch/>
        </p:blipFill>
        <p:spPr>
          <a:xfrm>
            <a:off x="4672625" y="1564400"/>
            <a:ext cx="4256701" cy="300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1"/>
          <p:cNvPicPr preferRelativeResize="0"/>
          <p:nvPr/>
        </p:nvPicPr>
        <p:blipFill rotWithShape="1">
          <a:blip r:embed="rId4">
            <a:alphaModFix/>
          </a:blip>
          <a:srcRect b="0" l="0" r="0" t="5096"/>
          <a:stretch/>
        </p:blipFill>
        <p:spPr>
          <a:xfrm>
            <a:off x="157175" y="1523225"/>
            <a:ext cx="4338299" cy="308795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1"/>
          <p:cNvSpPr txBox="1"/>
          <p:nvPr/>
        </p:nvSpPr>
        <p:spPr>
          <a:xfrm>
            <a:off x="2887350" y="4715875"/>
            <a:ext cx="336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Same commands as before, but add </a:t>
            </a:r>
            <a:r>
              <a:rPr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-m</a:t>
            </a:r>
            <a:endParaRPr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66" name="Google Shape;266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1906" y="805425"/>
            <a:ext cx="2500969" cy="476375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Motivation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Theory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Natural Units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Newtonian Hydrostatic Equilibrium Equation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Equation of State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Dark Matter Accretion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Calculation of Accretion Rate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Accretion Graphs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TOV Equation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Generalizing Group Exercise 3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Results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Mass-K</a:t>
            </a:r>
            <a:r>
              <a:rPr baseline="-25000" lang="en-GB"/>
              <a:t>0</a:t>
            </a:r>
            <a:r>
              <a:rPr lang="en-GB"/>
              <a:t> Relation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Summary</a:t>
            </a:r>
            <a:endParaRPr/>
          </a:p>
        </p:txBody>
      </p:sp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2"/>
          <p:cNvSpPr txBox="1"/>
          <p:nvPr>
            <p:ph type="title"/>
          </p:nvPr>
        </p:nvSpPr>
        <p:spPr>
          <a:xfrm>
            <a:off x="311700" y="16936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Solving the TOV Equation</a:t>
            </a:r>
            <a:endParaRPr/>
          </a:p>
        </p:txBody>
      </p:sp>
      <p:pic>
        <p:nvPicPr>
          <p:cNvPr id="273" name="Google Shape;27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535455"/>
            <a:ext cx="8520602" cy="739619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Recalling Python Group Project #3</a:t>
            </a:r>
            <a:endParaRPr/>
          </a:p>
        </p:txBody>
      </p:sp>
      <p:sp>
        <p:nvSpPr>
          <p:cNvPr id="280" name="Google Shape;280;p33"/>
          <p:cNvSpPr txBox="1"/>
          <p:nvPr>
            <p:ph idx="1" type="body"/>
          </p:nvPr>
        </p:nvSpPr>
        <p:spPr>
          <a:xfrm>
            <a:off x="311700" y="13016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In Group Exercise 3 we were asked to solve the TOV equation.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We needed an equation of state, as well as an initial density at the center of the star.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EOS:</a:t>
            </a:r>
            <a:endParaRPr/>
          </a:p>
        </p:txBody>
      </p:sp>
      <p:pic>
        <p:nvPicPr>
          <p:cNvPr id="281" name="Google Shape;28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25" y="2571750"/>
            <a:ext cx="3428974" cy="2571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5027" y="0"/>
            <a:ext cx="3428973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3"/>
          <p:cNvSpPr txBox="1"/>
          <p:nvPr/>
        </p:nvSpPr>
        <p:spPr>
          <a:xfrm>
            <a:off x="132275" y="4718075"/>
            <a:ext cx="5896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Results from Group Exercise 3 courtesy of Adrien –&gt;</a:t>
            </a:r>
            <a:endParaRPr/>
          </a:p>
        </p:txBody>
      </p:sp>
      <p:sp>
        <p:nvSpPr>
          <p:cNvPr id="284" name="Google Shape;284;p33"/>
          <p:cNvSpPr txBox="1"/>
          <p:nvPr>
            <p:ph idx="12" type="sldNum"/>
          </p:nvPr>
        </p:nvSpPr>
        <p:spPr>
          <a:xfrm>
            <a:off x="8624858" y="48156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rgbClr val="212121"/>
                </a:solidFill>
              </a:rPr>
              <a:t>‹#›</a:t>
            </a:fld>
            <a:endParaRPr>
              <a:solidFill>
                <a:srgbClr val="212121"/>
              </a:solidFill>
            </a:endParaRPr>
          </a:p>
        </p:txBody>
      </p:sp>
      <p:pic>
        <p:nvPicPr>
          <p:cNvPr id="285" name="Google Shape;285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3125" y="3498875"/>
            <a:ext cx="1679325" cy="4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Motivation</a:t>
            </a:r>
            <a:endParaRPr/>
          </a:p>
        </p:txBody>
      </p:sp>
      <p:sp>
        <p:nvSpPr>
          <p:cNvPr id="291" name="Google Shape;291;p34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  <a:solidFill>
            <a:srgbClr val="212121"/>
          </a:solidFill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</a:t>
            </a:r>
            <a:r>
              <a:rPr lang="en-GB"/>
              <a:t>e expect the effect of the K</a:t>
            </a:r>
            <a:r>
              <a:rPr baseline="-25000" lang="en-GB"/>
              <a:t>0</a:t>
            </a:r>
            <a:r>
              <a:rPr lang="en-GB"/>
              <a:t> changing should be to scale the mass-radius curve by some amount.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Thus, one goal is to demonstrate this scaling effect, and to quantify it.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We want to generalizing this process to arbitrary equations of state.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92" name="Google Shape;29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25" y="2571750"/>
            <a:ext cx="3428974" cy="2571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5027" y="0"/>
            <a:ext cx="3428973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34"/>
          <p:cNvSpPr txBox="1"/>
          <p:nvPr/>
        </p:nvSpPr>
        <p:spPr>
          <a:xfrm>
            <a:off x="132275" y="4718075"/>
            <a:ext cx="5896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Results from Group Exercise 3 courtesy of Adrien –&gt;</a:t>
            </a:r>
            <a:endParaRPr/>
          </a:p>
        </p:txBody>
      </p:sp>
      <p:sp>
        <p:nvSpPr>
          <p:cNvPr id="295" name="Google Shape;295;p34"/>
          <p:cNvSpPr txBox="1"/>
          <p:nvPr>
            <p:ph idx="12" type="sldNum"/>
          </p:nvPr>
        </p:nvSpPr>
        <p:spPr>
          <a:xfrm>
            <a:off x="8624858" y="48156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rgbClr val="212121"/>
                </a:solidFill>
              </a:rPr>
              <a:t>‹#›</a:t>
            </a:fld>
            <a:endParaRPr>
              <a:solidFill>
                <a:srgbClr val="21212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Different Equations of State</a:t>
            </a:r>
            <a:endParaRPr/>
          </a:p>
        </p:txBody>
      </p:sp>
      <p:sp>
        <p:nvSpPr>
          <p:cNvPr id="301" name="Google Shape;301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212121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In Python Group Exercise 3 we already solved the TOV equation using the following equation of state: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For our research project, we used a slightly modified version of this equation of state; called a </a:t>
            </a:r>
            <a:r>
              <a:rPr i="1" lang="en-GB"/>
              <a:t>p</a:t>
            </a:r>
            <a:r>
              <a:rPr i="1" lang="en-GB"/>
              <a:t>olytropic equation of state: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02" name="Google Shape;30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2338" y="2062750"/>
            <a:ext cx="1679325" cy="44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12125" y="3892175"/>
            <a:ext cx="3319776" cy="782975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6"/>
          <p:cNvSpPr txBox="1"/>
          <p:nvPr>
            <p:ph type="title"/>
          </p:nvPr>
        </p:nvSpPr>
        <p:spPr>
          <a:xfrm>
            <a:off x="1003950" y="496075"/>
            <a:ext cx="26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Challenges</a:t>
            </a:r>
            <a:endParaRPr/>
          </a:p>
        </p:txBody>
      </p:sp>
      <p:sp>
        <p:nvSpPr>
          <p:cNvPr id="310" name="Google Shape;310;p36"/>
          <p:cNvSpPr txBox="1"/>
          <p:nvPr>
            <p:ph idx="1" type="body"/>
          </p:nvPr>
        </p:nvSpPr>
        <p:spPr>
          <a:xfrm>
            <a:off x="311700" y="12286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Initial difficulty, due to misinterpretation of the form of the polytropic equation of state.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Numerical instability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Using natural units</a:t>
            </a:r>
            <a:endParaRPr sz="1800"/>
          </a:p>
        </p:txBody>
      </p:sp>
      <p:sp>
        <p:nvSpPr>
          <p:cNvPr id="311" name="Google Shape;311;p36"/>
          <p:cNvSpPr txBox="1"/>
          <p:nvPr>
            <p:ph idx="2" type="body"/>
          </p:nvPr>
        </p:nvSpPr>
        <p:spPr>
          <a:xfrm>
            <a:off x="4832400" y="1000075"/>
            <a:ext cx="3999900" cy="40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We resolved the issue of using the wrong equation of state. The ‘m’ is constant.</a:t>
            </a:r>
            <a:endParaRPr sz="170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Numerical instability was fixed with a shorter step size. Essentially a brute force approach.</a:t>
            </a:r>
            <a:endParaRPr sz="170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4290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 sz="1700"/>
              <a:t>I had many issues with the conversions into and out of natural units. Careful calculation,</a:t>
            </a:r>
            <a:r>
              <a:rPr lang="en-GB" sz="1800"/>
              <a:t> and collaboration resolved them.</a:t>
            </a:r>
            <a:endParaRPr sz="1800"/>
          </a:p>
        </p:txBody>
      </p:sp>
      <p:sp>
        <p:nvSpPr>
          <p:cNvPr id="312" name="Google Shape;312;p36"/>
          <p:cNvSpPr txBox="1"/>
          <p:nvPr>
            <p:ph type="title"/>
          </p:nvPr>
        </p:nvSpPr>
        <p:spPr>
          <a:xfrm>
            <a:off x="5524650" y="343675"/>
            <a:ext cx="26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Resolutions</a:t>
            </a:r>
            <a:endParaRPr/>
          </a:p>
        </p:txBody>
      </p:sp>
      <p:sp>
        <p:nvSpPr>
          <p:cNvPr id="313" name="Google Shape;313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Google Shape;318;p37"/>
          <p:cNvPicPr preferRelativeResize="0"/>
          <p:nvPr/>
        </p:nvPicPr>
        <p:blipFill rotWithShape="1">
          <a:blip r:embed="rId3">
            <a:alphaModFix/>
          </a:blip>
          <a:srcRect b="0" l="0" r="0" t="5749"/>
          <a:stretch/>
        </p:blipFill>
        <p:spPr>
          <a:xfrm>
            <a:off x="902275" y="0"/>
            <a:ext cx="7339425" cy="4611888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37"/>
          <p:cNvSpPr txBox="1"/>
          <p:nvPr>
            <p:ph idx="1" type="body"/>
          </p:nvPr>
        </p:nvSpPr>
        <p:spPr>
          <a:xfrm>
            <a:off x="1572600" y="4434400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Plot of mass-radius relation for multiple values of K</a:t>
            </a:r>
            <a:r>
              <a:rPr baseline="-25000" lang="en-GB"/>
              <a:t>0</a:t>
            </a:r>
            <a:r>
              <a:rPr lang="en-GB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This is a great visualization of the scaling effect the </a:t>
            </a:r>
            <a:r>
              <a:rPr lang="en-GB"/>
              <a:t>K</a:t>
            </a:r>
            <a:r>
              <a:rPr baseline="-25000" lang="en-GB"/>
              <a:t>0</a:t>
            </a:r>
            <a:r>
              <a:rPr lang="en-GB"/>
              <a:t> </a:t>
            </a:r>
            <a:r>
              <a:rPr lang="en-GB"/>
              <a:t>constant has</a:t>
            </a:r>
            <a:endParaRPr/>
          </a:p>
        </p:txBody>
      </p:sp>
      <p:sp>
        <p:nvSpPr>
          <p:cNvPr id="320" name="Google Shape;320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21" name="Google Shape;321;p37"/>
          <p:cNvSpPr/>
          <p:nvPr/>
        </p:nvSpPr>
        <p:spPr>
          <a:xfrm>
            <a:off x="1164000" y="298675"/>
            <a:ext cx="408600" cy="3557400"/>
          </a:xfrm>
          <a:prstGeom prst="rect">
            <a:avLst/>
          </a:prstGeom>
          <a:solidFill>
            <a:srgbClr val="212121"/>
          </a:solidFill>
          <a:ln cap="flat" cmpd="sng" w="9525">
            <a:solidFill>
              <a:srgbClr val="21212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2" name="Google Shape;32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259988" y="1927252"/>
            <a:ext cx="2216625" cy="30025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37"/>
          <p:cNvSpPr/>
          <p:nvPr/>
        </p:nvSpPr>
        <p:spPr>
          <a:xfrm>
            <a:off x="2046650" y="4185500"/>
            <a:ext cx="1528500" cy="184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4" name="Google Shape;324;p37"/>
          <p:cNvPicPr preferRelativeResize="0"/>
          <p:nvPr/>
        </p:nvPicPr>
        <p:blipFill rotWithShape="1">
          <a:blip r:embed="rId5">
            <a:alphaModFix/>
          </a:blip>
          <a:srcRect b="15005" l="0" r="0" t="29988"/>
          <a:stretch/>
        </p:blipFill>
        <p:spPr>
          <a:xfrm>
            <a:off x="2160550" y="4225026"/>
            <a:ext cx="1257600" cy="14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oogle Shape;329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5750" y="0"/>
            <a:ext cx="7372524" cy="4915034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38"/>
          <p:cNvSpPr txBox="1"/>
          <p:nvPr>
            <p:ph idx="1" type="body"/>
          </p:nvPr>
        </p:nvSpPr>
        <p:spPr>
          <a:xfrm>
            <a:off x="1572600" y="4434400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Plot of the </a:t>
            </a:r>
            <a:r>
              <a:rPr lang="en-GB"/>
              <a:t>relationship</a:t>
            </a:r>
            <a:r>
              <a:rPr lang="en-GB"/>
              <a:t> between K</a:t>
            </a:r>
            <a:r>
              <a:rPr baseline="-25000" lang="en-GB"/>
              <a:t>0</a:t>
            </a:r>
            <a:r>
              <a:rPr lang="en-GB"/>
              <a:t> and the maximum mass.</a:t>
            </a:r>
            <a:endParaRPr/>
          </a:p>
        </p:txBody>
      </p:sp>
      <p:sp>
        <p:nvSpPr>
          <p:cNvPr id="331" name="Google Shape;331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9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Looking Closer at the Maximum Mass versus K</a:t>
            </a:r>
            <a:r>
              <a:rPr baseline="-25000" lang="en-GB"/>
              <a:t>0</a:t>
            </a:r>
            <a:r>
              <a:rPr lang="en-GB"/>
              <a:t> Relationship</a:t>
            </a:r>
            <a:endParaRPr/>
          </a:p>
        </p:txBody>
      </p:sp>
      <p:sp>
        <p:nvSpPr>
          <p:cNvPr id="337" name="Google Shape;337;p39"/>
          <p:cNvSpPr txBox="1"/>
          <p:nvPr>
            <p:ph idx="1" type="body"/>
          </p:nvPr>
        </p:nvSpPr>
        <p:spPr>
          <a:xfrm>
            <a:off x="311700" y="1381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By plotting the logarithm of </a:t>
            </a:r>
            <a:r>
              <a:rPr lang="en-GB"/>
              <a:t>the K</a:t>
            </a:r>
            <a:r>
              <a:rPr baseline="-25000" lang="en-GB"/>
              <a:t>0</a:t>
            </a:r>
            <a:r>
              <a:rPr lang="en-GB"/>
              <a:t> value versus the logarithm of the maximum mass from before; we find there is a simple mathematical relationship between the two quantities of the form: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For unknown constants C</a:t>
            </a:r>
            <a:r>
              <a:rPr baseline="-25000" lang="en-GB"/>
              <a:t>1</a:t>
            </a:r>
            <a:r>
              <a:rPr lang="en-GB"/>
              <a:t> and C</a:t>
            </a:r>
            <a:r>
              <a:rPr baseline="-25000" lang="en-GB"/>
              <a:t>2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To determine these constants, we simply calculate the slope and intercept of the loglog plot.</a:t>
            </a:r>
            <a:endParaRPr/>
          </a:p>
        </p:txBody>
      </p:sp>
      <p:sp>
        <p:nvSpPr>
          <p:cNvPr id="338" name="Google Shape;338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39" name="Google Shape;33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3987" y="2571749"/>
            <a:ext cx="4596025" cy="65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loglog Plot</a:t>
            </a:r>
            <a:endParaRPr/>
          </a:p>
        </p:txBody>
      </p:sp>
      <p:sp>
        <p:nvSpPr>
          <p:cNvPr id="345" name="Google Shape;345;p40"/>
          <p:cNvSpPr txBox="1"/>
          <p:nvPr>
            <p:ph idx="1" type="body"/>
          </p:nvPr>
        </p:nvSpPr>
        <p:spPr>
          <a:xfrm>
            <a:off x="311700" y="1228675"/>
            <a:ext cx="2947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plot is qualitatively a straight line.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slope will give the exponent </a:t>
            </a:r>
            <a:r>
              <a:rPr lang="en-GB"/>
              <a:t>C</a:t>
            </a:r>
            <a:r>
              <a:rPr baseline="-25000" lang="en-GB"/>
              <a:t>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Exponentiating the intercept gives the coefficient </a:t>
            </a:r>
            <a:r>
              <a:rPr lang="en-GB"/>
              <a:t>C</a:t>
            </a:r>
            <a:r>
              <a:rPr baseline="-25000" lang="en-GB"/>
              <a:t>1</a:t>
            </a:r>
            <a:endParaRPr/>
          </a:p>
        </p:txBody>
      </p:sp>
      <p:pic>
        <p:nvPicPr>
          <p:cNvPr id="346" name="Google Shape;346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9750" y="447412"/>
            <a:ext cx="5664901" cy="4248676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41"/>
          <p:cNvPicPr preferRelativeResize="0"/>
          <p:nvPr/>
        </p:nvPicPr>
        <p:blipFill rotWithShape="1">
          <a:blip r:embed="rId3">
            <a:alphaModFix/>
          </a:blip>
          <a:srcRect b="0" l="0" r="8408" t="2922"/>
          <a:stretch/>
        </p:blipFill>
        <p:spPr>
          <a:xfrm>
            <a:off x="1636750" y="0"/>
            <a:ext cx="5870501" cy="466655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41"/>
          <p:cNvSpPr txBox="1"/>
          <p:nvPr>
            <p:ph idx="1" type="body"/>
          </p:nvPr>
        </p:nvSpPr>
        <p:spPr>
          <a:xfrm>
            <a:off x="2449650" y="4590350"/>
            <a:ext cx="4854300" cy="54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GB"/>
              <a:t>Plot of the relationship between K</a:t>
            </a:r>
            <a:r>
              <a:rPr baseline="-25000" lang="en-GB"/>
              <a:t>0</a:t>
            </a:r>
            <a:r>
              <a:rPr lang="en-GB"/>
              <a:t> and the maximum Neutron star mass, including </a:t>
            </a:r>
            <a:r>
              <a:rPr lang="en-GB"/>
              <a:t>the</a:t>
            </a:r>
            <a:r>
              <a:rPr lang="en-GB"/>
              <a:t> fitted equation. We see the relationship ship is exactly quadratic.</a:t>
            </a:r>
            <a:endParaRPr/>
          </a:p>
        </p:txBody>
      </p:sp>
      <p:sp>
        <p:nvSpPr>
          <p:cNvPr id="354" name="Google Shape;354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Theory and Motivation</a:t>
            </a:r>
            <a:endParaRPr/>
          </a:p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Summary</a:t>
            </a:r>
            <a:endParaRPr/>
          </a:p>
        </p:txBody>
      </p:sp>
      <p:sp>
        <p:nvSpPr>
          <p:cNvPr id="360" name="Google Shape;360;p42"/>
          <p:cNvSpPr txBox="1"/>
          <p:nvPr>
            <p:ph idx="1" type="body"/>
          </p:nvPr>
        </p:nvSpPr>
        <p:spPr>
          <a:xfrm>
            <a:off x="311700" y="1152475"/>
            <a:ext cx="475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Motivation was to explore how Dark Matter accretes on Compact Objects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DM Profiles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TOV Equation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Accretion Graphs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Dark Matter Accretion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DM Profiles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Python Graphing Tool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TOV Equation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Generalized Group Exercise 3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Quantified Mass-K</a:t>
            </a:r>
            <a:r>
              <a:rPr baseline="-25000" lang="en-GB"/>
              <a:t>0</a:t>
            </a:r>
            <a:r>
              <a:rPr lang="en-GB"/>
              <a:t> Relation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Natural Units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Important Constants are Units</a:t>
            </a:r>
            <a:endParaRPr/>
          </a:p>
        </p:txBody>
      </p:sp>
      <p:sp>
        <p:nvSpPr>
          <p:cNvPr id="361" name="Google Shape;361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Bibliography</a:t>
            </a:r>
            <a:endParaRPr/>
          </a:p>
        </p:txBody>
      </p:sp>
      <p:sp>
        <p:nvSpPr>
          <p:cNvPr id="367" name="Google Shape;367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[1] C. Kouvaris and P. Tinyakov, “Can neutron stars constrain dark matter?,” Physical Review D, vol. 82, no. 6, 2010.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[2] Del Popolo, A., Le Delliou, M., &amp;amp; Deliyergiyev, M. (2020). Neutron stars and dark matter. Universe, 6(12), 222.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https://doi.org/10.3390/universe6120222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[3] Myers, A. L. (n.d.). Natural System of Units in General Relativity. University of Pennsylvania.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/>
              <a:t>[4] Schaffner-Bielich, J. (2020). Compact Star Physics. Cambridge: Cambridge University Press. doi:10.1017/9781316848357</a:t>
            </a:r>
            <a:endParaRPr/>
          </a:p>
        </p:txBody>
      </p:sp>
      <p:sp>
        <p:nvSpPr>
          <p:cNvPr id="368" name="Google Shape;368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Motivation</a:t>
            </a:r>
            <a:endParaRPr/>
          </a:p>
        </p:txBody>
      </p:sp>
      <p:sp>
        <p:nvSpPr>
          <p:cNvPr id="75" name="Google Shape;75;p16"/>
          <p:cNvSpPr txBox="1"/>
          <p:nvPr/>
        </p:nvSpPr>
        <p:spPr>
          <a:xfrm>
            <a:off x="209250" y="1017725"/>
            <a:ext cx="5129400" cy="48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lt2"/>
                </a:solidFill>
              </a:rPr>
              <a:t>Why are we doing this?</a:t>
            </a:r>
            <a:endParaRPr sz="1200" u="sng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As part of the ECOs from the Dark: Properties team, our goal was to understand and study the properties of: 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ECOs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Dark matter</a:t>
            </a:r>
            <a:endParaRPr sz="12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lt2"/>
                </a:solidFill>
              </a:rPr>
              <a:t>What are ECOs?</a:t>
            </a:r>
            <a:endParaRPr sz="1200" u="sng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Compact objects include: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White dwarfs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Neutron stars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Black holes</a:t>
            </a:r>
            <a:endParaRPr sz="12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Whereas </a:t>
            </a:r>
            <a:r>
              <a:rPr lang="en-GB" sz="1200">
                <a:solidFill>
                  <a:schemeClr val="lt2"/>
                </a:solidFill>
              </a:rPr>
              <a:t>ECOs or Exotic Compact Objects include: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Similar dense bodies that are for now hypothetical</a:t>
            </a:r>
            <a:endParaRPr sz="12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 u="sng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 u="sng">
              <a:solidFill>
                <a:schemeClr val="lt2"/>
              </a:solidFill>
            </a:endParaRPr>
          </a:p>
        </p:txBody>
      </p:sp>
      <p:sp>
        <p:nvSpPr>
          <p:cNvPr id="76" name="Google Shape;7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16"/>
          <p:cNvSpPr txBox="1"/>
          <p:nvPr/>
        </p:nvSpPr>
        <p:spPr>
          <a:xfrm>
            <a:off x="5265500" y="1139400"/>
            <a:ext cx="3815700" cy="23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lt2"/>
                </a:solidFill>
              </a:rPr>
              <a:t>What did we do?</a:t>
            </a:r>
            <a:endParaRPr sz="1200" u="sng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Compared dark matter accretion of typical neutron stars with different dark matter profiles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Calculated dark matter accretion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Solved the TOV equation with different equations of state and different values of </a:t>
            </a:r>
            <a:r>
              <a:rPr lang="en-GB">
                <a:solidFill>
                  <a:schemeClr val="lt2"/>
                </a:solidFill>
              </a:rPr>
              <a:t>K</a:t>
            </a:r>
            <a:r>
              <a:rPr baseline="-25000" lang="en-GB">
                <a:solidFill>
                  <a:schemeClr val="lt2"/>
                </a:solidFill>
              </a:rPr>
              <a:t>0</a:t>
            </a:r>
            <a:endParaRPr sz="12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 u="sng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 u="sng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Natural Units</a:t>
            </a: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4500" y="2820800"/>
            <a:ext cx="3862350" cy="18424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/>
          <p:nvPr/>
        </p:nvSpPr>
        <p:spPr>
          <a:xfrm>
            <a:off x="447750" y="4718075"/>
            <a:ext cx="315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Source: Myers, A. L.</a:t>
            </a:r>
            <a:endParaRPr/>
          </a:p>
        </p:txBody>
      </p:sp>
      <p:sp>
        <p:nvSpPr>
          <p:cNvPr id="85" name="Google Shape;85;p17"/>
          <p:cNvSpPr txBox="1"/>
          <p:nvPr/>
        </p:nvSpPr>
        <p:spPr>
          <a:xfrm>
            <a:off x="5883350" y="2325175"/>
            <a:ext cx="2655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 u="sng">
                <a:solidFill>
                  <a:schemeClr val="lt2"/>
                </a:solidFill>
              </a:rPr>
              <a:t>Conversion rates of natural units</a:t>
            </a:r>
            <a:endParaRPr sz="1200" u="sng">
              <a:solidFill>
                <a:schemeClr val="lt2"/>
              </a:solidFill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447750" y="3509263"/>
            <a:ext cx="3766500" cy="9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lt2"/>
                </a:solidFill>
              </a:rPr>
              <a:t>Important information about Natural Units: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Different systems of units  G=1 G≠1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Do not need to include missing factors of c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87" name="Google Shape;8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8" name="Google Shape;88;p17"/>
          <p:cNvSpPr txBox="1"/>
          <p:nvPr/>
        </p:nvSpPr>
        <p:spPr>
          <a:xfrm>
            <a:off x="311700" y="1017725"/>
            <a:ext cx="5312700" cy="7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lt2"/>
                </a:solidFill>
              </a:rPr>
              <a:t>What are Natural Units?</a:t>
            </a:r>
            <a:endParaRPr sz="1200" u="sng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Natural units are a system of units used extensively in astrophysics where: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89" name="Google Shape;89;p17"/>
          <p:cNvSpPr txBox="1"/>
          <p:nvPr/>
        </p:nvSpPr>
        <p:spPr>
          <a:xfrm>
            <a:off x="311700" y="2263500"/>
            <a:ext cx="3766500" cy="7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lt2"/>
                </a:solidFill>
              </a:rPr>
              <a:t>Implications:</a:t>
            </a:r>
            <a:endParaRPr sz="1200" u="sng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chemeClr val="lt2"/>
              </a:solidFill>
            </a:endParaRPr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11" y="1753319"/>
            <a:ext cx="4657590" cy="4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7750" y="2820800"/>
            <a:ext cx="1523363" cy="36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60125" y="2950613"/>
            <a:ext cx="1289706" cy="30272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7"/>
          <p:cNvSpPr/>
          <p:nvPr/>
        </p:nvSpPr>
        <p:spPr>
          <a:xfrm rot="-5400000">
            <a:off x="2382338" y="2837075"/>
            <a:ext cx="306600" cy="533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Google Shape;98;p18"/>
          <p:cNvCxnSpPr/>
          <p:nvPr/>
        </p:nvCxnSpPr>
        <p:spPr>
          <a:xfrm flipH="1" rot="10800000">
            <a:off x="-39000" y="2384075"/>
            <a:ext cx="9183000" cy="39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9" name="Google Shape;99;p18"/>
          <p:cNvSpPr txBox="1"/>
          <p:nvPr/>
        </p:nvSpPr>
        <p:spPr>
          <a:xfrm>
            <a:off x="3020563" y="4184813"/>
            <a:ext cx="30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=</a:t>
            </a:r>
            <a:endParaRPr sz="1800">
              <a:solidFill>
                <a:schemeClr val="lt2"/>
              </a:solidFill>
            </a:endParaRPr>
          </a:p>
        </p:txBody>
      </p:sp>
      <p:sp>
        <p:nvSpPr>
          <p:cNvPr id="100" name="Google Shape;100;p18"/>
          <p:cNvSpPr/>
          <p:nvPr/>
        </p:nvSpPr>
        <p:spPr>
          <a:xfrm rot="-5400000">
            <a:off x="2274088" y="2905625"/>
            <a:ext cx="306600" cy="533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</a:endParaRPr>
          </a:p>
        </p:txBody>
      </p:sp>
      <p:sp>
        <p:nvSpPr>
          <p:cNvPr id="101" name="Google Shape;10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888" y="2898727"/>
            <a:ext cx="1349725" cy="681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10375" y="2871505"/>
            <a:ext cx="1457566" cy="73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06413" y="3981777"/>
            <a:ext cx="465500" cy="78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8900" y="4005850"/>
            <a:ext cx="2495671" cy="73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8900" y="1446675"/>
            <a:ext cx="6419830" cy="7836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8"/>
          <p:cNvSpPr txBox="1"/>
          <p:nvPr/>
        </p:nvSpPr>
        <p:spPr>
          <a:xfrm>
            <a:off x="451175" y="4741350"/>
            <a:ext cx="4028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Source: Kouvaris, C. and Tinyakov, P.</a:t>
            </a:r>
            <a:endParaRPr/>
          </a:p>
        </p:txBody>
      </p:sp>
      <p:sp>
        <p:nvSpPr>
          <p:cNvPr id="108" name="Google Shape;10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Invisible Factors when using </a:t>
            </a:r>
            <a:r>
              <a:rPr lang="en-GB"/>
              <a:t>Natural Units</a:t>
            </a:r>
            <a:endParaRPr/>
          </a:p>
        </p:txBody>
      </p:sp>
      <p:sp>
        <p:nvSpPr>
          <p:cNvPr id="109" name="Google Shape;109;p18"/>
          <p:cNvSpPr txBox="1"/>
          <p:nvPr/>
        </p:nvSpPr>
        <p:spPr>
          <a:xfrm>
            <a:off x="358900" y="1087950"/>
            <a:ext cx="8211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The accretion rate of the dark matter WIMPs onto a neutron star, having taken into account relativistic effects is: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10" name="Google Shape;110;p18"/>
          <p:cNvSpPr txBox="1"/>
          <p:nvPr/>
        </p:nvSpPr>
        <p:spPr>
          <a:xfrm>
            <a:off x="311700" y="2476388"/>
            <a:ext cx="8211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Let’s take a look at one of the factors of this equation: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11" name="Google Shape;111;p18"/>
          <p:cNvSpPr txBox="1"/>
          <p:nvPr/>
        </p:nvSpPr>
        <p:spPr>
          <a:xfrm>
            <a:off x="311700" y="3632800"/>
            <a:ext cx="443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The units of the factor are:</a:t>
            </a:r>
            <a:endParaRPr sz="1200">
              <a:solidFill>
                <a:schemeClr val="lt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Newtonian Hydrostatic Equilibrium</a:t>
            </a:r>
            <a:r>
              <a:rPr lang="en-GB"/>
              <a:t> Equation</a:t>
            </a:r>
            <a:endParaRPr/>
          </a:p>
        </p:txBody>
      </p:sp>
      <p:sp>
        <p:nvSpPr>
          <p:cNvPr id="117" name="Google Shape;117;p19"/>
          <p:cNvSpPr txBox="1"/>
          <p:nvPr/>
        </p:nvSpPr>
        <p:spPr>
          <a:xfrm>
            <a:off x="447750" y="4718075"/>
            <a:ext cx="3790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Source: </a:t>
            </a:r>
            <a:r>
              <a:rPr lang="en-GB" sz="1800">
                <a:solidFill>
                  <a:schemeClr val="lt2"/>
                </a:solidFill>
              </a:rPr>
              <a:t>Schaffner-Bielich, J.</a:t>
            </a:r>
            <a:endParaRPr/>
          </a:p>
        </p:txBody>
      </p:sp>
      <p:sp>
        <p:nvSpPr>
          <p:cNvPr id="118" name="Google Shape;118;p19"/>
          <p:cNvSpPr txBox="1"/>
          <p:nvPr/>
        </p:nvSpPr>
        <p:spPr>
          <a:xfrm>
            <a:off x="213850" y="2571738"/>
            <a:ext cx="763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Thus, we derive the Newtonian Hydrostatic Equilibrium Equation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19" name="Google Shape;11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20" name="Google Shape;12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3053552"/>
            <a:ext cx="3946042" cy="834887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9"/>
          <p:cNvSpPr txBox="1"/>
          <p:nvPr/>
        </p:nvSpPr>
        <p:spPr>
          <a:xfrm>
            <a:off x="311700" y="918600"/>
            <a:ext cx="8211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A sphere in hydrostatic equilibrium has its internal forces from pressure equal to the external forces namely </a:t>
            </a:r>
            <a:r>
              <a:rPr lang="en-GB" sz="1200">
                <a:solidFill>
                  <a:schemeClr val="lt2"/>
                </a:solidFill>
              </a:rPr>
              <a:t>gravity</a:t>
            </a:r>
            <a:endParaRPr sz="1200">
              <a:solidFill>
                <a:schemeClr val="lt2"/>
              </a:solidFill>
            </a:endParaRPr>
          </a:p>
        </p:txBody>
      </p:sp>
      <p:pic>
        <p:nvPicPr>
          <p:cNvPr id="122" name="Google Shape;12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688" y="1411569"/>
            <a:ext cx="4524632" cy="39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688" y="1936735"/>
            <a:ext cx="4858102" cy="70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1691" y="4224891"/>
            <a:ext cx="2194985" cy="56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/>
          <p:nvPr/>
        </p:nvSpPr>
        <p:spPr>
          <a:xfrm>
            <a:off x="261300" y="3888450"/>
            <a:ext cx="845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Where:</a:t>
            </a:r>
            <a:endParaRPr sz="12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Relativistic </a:t>
            </a:r>
            <a:r>
              <a:rPr lang="en-GB"/>
              <a:t>Hydrostatic</a:t>
            </a:r>
            <a:r>
              <a:rPr lang="en-GB"/>
              <a:t> Equilibrium Equation</a:t>
            </a:r>
            <a:endParaRPr/>
          </a:p>
        </p:txBody>
      </p:sp>
      <p:sp>
        <p:nvSpPr>
          <p:cNvPr id="131" name="Google Shape;13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32" name="Google Shape;13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750" y="1422075"/>
            <a:ext cx="5395984" cy="76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175" y="3708837"/>
            <a:ext cx="2793133" cy="72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5175" y="2699600"/>
            <a:ext cx="8839199" cy="725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/>
          <p:nvPr/>
        </p:nvSpPr>
        <p:spPr>
          <a:xfrm>
            <a:off x="447750" y="4718075"/>
            <a:ext cx="3790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Source: Schaffner-Bielich, J.</a:t>
            </a:r>
            <a:endParaRPr/>
          </a:p>
        </p:txBody>
      </p:sp>
      <p:sp>
        <p:nvSpPr>
          <p:cNvPr id="136" name="Google Shape;136;p20"/>
          <p:cNvSpPr txBox="1"/>
          <p:nvPr/>
        </p:nvSpPr>
        <p:spPr>
          <a:xfrm>
            <a:off x="311700" y="1017725"/>
            <a:ext cx="845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The Einstein equations are being given by the following equations: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37" name="Google Shape;137;p20"/>
          <p:cNvSpPr txBox="1"/>
          <p:nvPr/>
        </p:nvSpPr>
        <p:spPr>
          <a:xfrm>
            <a:off x="476375" y="2186775"/>
            <a:ext cx="84558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By making a few assumptions such as the </a:t>
            </a:r>
            <a:r>
              <a:rPr lang="en-GB" sz="1200">
                <a:solidFill>
                  <a:schemeClr val="lt2"/>
                </a:solidFill>
              </a:rPr>
              <a:t>radius</a:t>
            </a:r>
            <a:r>
              <a:rPr lang="en-GB" sz="1200">
                <a:solidFill>
                  <a:schemeClr val="lt2"/>
                </a:solidFill>
              </a:rPr>
              <a:t> of a star R being larger than the Schwarzschild radius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The equations provided by the Einstein equations, which when combined create the TOV equations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38" name="Google Shape;138;p20"/>
          <p:cNvSpPr txBox="1"/>
          <p:nvPr/>
        </p:nvSpPr>
        <p:spPr>
          <a:xfrm>
            <a:off x="255175" y="3392700"/>
            <a:ext cx="845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Where: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39" name="Google Shape;139;p20"/>
          <p:cNvSpPr txBox="1"/>
          <p:nvPr/>
        </p:nvSpPr>
        <p:spPr>
          <a:xfrm>
            <a:off x="255175" y="4509875"/>
            <a:ext cx="845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What about ε?</a:t>
            </a:r>
            <a:endParaRPr sz="12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Equation of State</a:t>
            </a:r>
            <a:endParaRPr/>
          </a:p>
        </p:txBody>
      </p:sp>
      <p:sp>
        <p:nvSpPr>
          <p:cNvPr id="145" name="Google Shape;14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6" name="Google Shape;14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225" y="1684999"/>
            <a:ext cx="1382125" cy="347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2225" y="2144600"/>
            <a:ext cx="1427889" cy="34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00400" y="1822475"/>
            <a:ext cx="1042931" cy="26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00400" y="2020200"/>
            <a:ext cx="2661537" cy="75199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1"/>
          <p:cNvSpPr txBox="1"/>
          <p:nvPr/>
        </p:nvSpPr>
        <p:spPr>
          <a:xfrm>
            <a:off x="447750" y="4718075"/>
            <a:ext cx="3790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Source: Schaffner-Bielich, J.</a:t>
            </a:r>
            <a:endParaRPr/>
          </a:p>
        </p:txBody>
      </p:sp>
      <p:sp>
        <p:nvSpPr>
          <p:cNvPr id="151" name="Google Shape;151;p21"/>
          <p:cNvSpPr txBox="1"/>
          <p:nvPr/>
        </p:nvSpPr>
        <p:spPr>
          <a:xfrm>
            <a:off x="311700" y="919425"/>
            <a:ext cx="84558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The equation of state describes the relation between pressure and energy density determines the properties of bulk matter and how it reacts</a:t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The equation of state can be described as functions of energy density ε or number density n 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52" name="Google Shape;152;p21"/>
          <p:cNvSpPr/>
          <p:nvPr/>
        </p:nvSpPr>
        <p:spPr>
          <a:xfrm rot="-5400000">
            <a:off x="2807788" y="2071600"/>
            <a:ext cx="306600" cy="533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</a:endParaRPr>
          </a:p>
        </p:txBody>
      </p:sp>
      <p:sp>
        <p:nvSpPr>
          <p:cNvPr id="153" name="Google Shape;153;p21"/>
          <p:cNvSpPr/>
          <p:nvPr/>
        </p:nvSpPr>
        <p:spPr>
          <a:xfrm rot="-5400000">
            <a:off x="2807788" y="1571450"/>
            <a:ext cx="306600" cy="533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</a:endParaRPr>
          </a:p>
        </p:txBody>
      </p:sp>
      <p:pic>
        <p:nvPicPr>
          <p:cNvPr id="154" name="Google Shape;154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10248" y="3800663"/>
            <a:ext cx="2159759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1"/>
          <p:cNvSpPr txBox="1"/>
          <p:nvPr/>
        </p:nvSpPr>
        <p:spPr>
          <a:xfrm>
            <a:off x="6710250" y="3148650"/>
            <a:ext cx="23109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200">
                <a:solidFill>
                  <a:schemeClr val="lt2"/>
                </a:solidFill>
              </a:rPr>
              <a:t>In group assignment 3, we see the following EOS: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56" name="Google Shape;156;p21"/>
          <p:cNvSpPr txBox="1"/>
          <p:nvPr/>
        </p:nvSpPr>
        <p:spPr>
          <a:xfrm>
            <a:off x="410875" y="2473450"/>
            <a:ext cx="5978700" cy="24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In the nonrelativistic limit, the power coefficients are given by:</a:t>
            </a:r>
            <a:endParaRPr sz="12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In the </a:t>
            </a:r>
            <a:r>
              <a:rPr lang="en-GB" sz="1200">
                <a:solidFill>
                  <a:schemeClr val="lt2"/>
                </a:solidFill>
              </a:rPr>
              <a:t>relativistic limit for a composite fermion gas, the power coefficients are given by:</a:t>
            </a:r>
            <a:endParaRPr sz="12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2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-GB" sz="1200">
                <a:solidFill>
                  <a:schemeClr val="lt2"/>
                </a:solidFill>
              </a:rPr>
              <a:t>In the ultra-relativistic limit for a single fermion gas,the power coefficients are given by:</a:t>
            </a:r>
            <a:endParaRPr sz="12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chemeClr val="lt2"/>
              </a:solidFill>
            </a:endParaRPr>
          </a:p>
        </p:txBody>
      </p:sp>
      <p:pic>
        <p:nvPicPr>
          <p:cNvPr id="157" name="Google Shape;157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74175" y="2845455"/>
            <a:ext cx="3144836" cy="26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067443" y="3647375"/>
            <a:ext cx="3605583" cy="30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067461" y="4488475"/>
            <a:ext cx="1043664" cy="26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398400" y="4391337"/>
            <a:ext cx="2003662" cy="4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732541" y="4488466"/>
            <a:ext cx="704507" cy="26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