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5" r:id="rId1"/>
    <p:sldMasterId id="2147483666" r:id="rId2"/>
  </p:sldMasterIdLst>
  <p:notesMasterIdLst>
    <p:notesMasterId r:id="rId31"/>
  </p:notesMasterIdLst>
  <p:sldIdLst>
    <p:sldId id="256" r:id="rId3"/>
    <p:sldId id="257" r:id="rId4"/>
    <p:sldId id="258" r:id="rId5"/>
    <p:sldId id="366" r:id="rId6"/>
    <p:sldId id="365" r:id="rId7"/>
    <p:sldId id="383" r:id="rId8"/>
    <p:sldId id="262" r:id="rId9"/>
    <p:sldId id="263" r:id="rId10"/>
    <p:sldId id="396" r:id="rId11"/>
    <p:sldId id="277" r:id="rId12"/>
    <p:sldId id="278" r:id="rId13"/>
    <p:sldId id="267" r:id="rId14"/>
    <p:sldId id="392" r:id="rId15"/>
    <p:sldId id="265" r:id="rId16"/>
    <p:sldId id="268" r:id="rId17"/>
    <p:sldId id="377" r:id="rId18"/>
    <p:sldId id="387" r:id="rId19"/>
    <p:sldId id="398" r:id="rId20"/>
    <p:sldId id="394" r:id="rId21"/>
    <p:sldId id="393" r:id="rId22"/>
    <p:sldId id="395" r:id="rId23"/>
    <p:sldId id="271" r:id="rId24"/>
    <p:sldId id="272" r:id="rId25"/>
    <p:sldId id="273" r:id="rId26"/>
    <p:sldId id="279" r:id="rId27"/>
    <p:sldId id="280" r:id="rId28"/>
    <p:sldId id="397" r:id="rId29"/>
    <p:sldId id="275" r:id="rId3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7E61"/>
    <a:srgbClr val="B1CA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70"/>
    <p:restoredTop sz="94955"/>
  </p:normalViewPr>
  <p:slideViewPr>
    <p:cSldViewPr snapToGrid="0">
      <p:cViewPr>
        <p:scale>
          <a:sx n="89" d="100"/>
          <a:sy n="89" d="100"/>
        </p:scale>
        <p:origin x="864" y="6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e86043b3a1_2_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ge86043b3a1_2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e86043b3a1_2_9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ge86043b3a1_2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39279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e86043b3a1_2_9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ge86043b3a1_2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845387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e86043b3a1_2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4" name="Google Shape;174;ge86043b3a1_2_1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ge86043b3a1_2_1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e86043b3a1_2_9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ge86043b3a1_2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22229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e86043b3a1_2_10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ge86043b3a1_2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e86043b3a1_2_1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ge86043b3a1_2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EBAC01-1C24-4CAE-B0DA-D1725C6166C8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79284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EBAC01-1C24-4CAE-B0DA-D1725C6166C8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3895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EBAC01-1C24-4CAE-B0DA-D1725C6166C8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11851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e86043b3a1_2_9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ge86043b3a1_2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8709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e86043b3a1_2_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ge86043b3a1_2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e86043b3a1_2_9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ge86043b3a1_2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302781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e86043b3a1_2_9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ge86043b3a1_2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837937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e86043b3a1_2_1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ge86043b3a1_2_1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ge86043b3a1_2_13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86043b3a1_2_14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ge86043b3a1_2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e86043b3a1_2_1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ge86043b3a1_2_1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e86043b3a1_2_1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ge86043b3a1_2_1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5431903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e86043b3a1_2_1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ge86043b3a1_2_1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6831444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e86043b3a1_2_1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0" name="Google Shape;220;ge86043b3a1_2_1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7958967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e86043b3a1_2_16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7" name="Google Shape;237;ge86043b3a1_2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e86043b3a1_2_5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ge86043b3a1_2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EBAC01-1C24-4CAE-B0DA-D1725C6166C8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37335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EBAC01-1C24-4CAE-B0DA-D1725C6166C8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05472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EBAC01-1C24-4CAE-B0DA-D1725C6166C8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68421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e86043b3a1_2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ge86043b3a1_2_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ge86043b3a1_2_8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e86043b3a1_2_8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ge86043b3a1_2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e86043b3a1_2_9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ge86043b3a1_2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92574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slide layout">
  <p:cSld name="Cover slide layou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4"/>
          <p:cNvSpPr txBox="1">
            <a:spLocks noGrp="1"/>
          </p:cNvSpPr>
          <p:nvPr>
            <p:ph type="body" idx="1"/>
          </p:nvPr>
        </p:nvSpPr>
        <p:spPr>
          <a:xfrm>
            <a:off x="566186" y="1819913"/>
            <a:ext cx="8051394" cy="324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title"/>
          </p:nvPr>
        </p:nvSpPr>
        <p:spPr>
          <a:xfrm>
            <a:off x="566186" y="598086"/>
            <a:ext cx="8051394" cy="1165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100"/>
              <a:buFont typeface="Arial"/>
              <a:buNone/>
              <a:defRPr sz="41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yle slide layout">
  <p:cSld name="Style slide layou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/>
          <p:nvPr/>
        </p:nvSpPr>
        <p:spPr>
          <a:xfrm>
            <a:off x="2910663" y="0"/>
            <a:ext cx="6233337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4_Images &amp; Contents Layout">
  <p:cSld name="34_Images &amp; Contents Layou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6"/>
          <p:cNvSpPr/>
          <p:nvPr/>
        </p:nvSpPr>
        <p:spPr>
          <a:xfrm>
            <a:off x="3275856" y="0"/>
            <a:ext cx="5868144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6"/>
          <p:cNvSpPr>
            <a:spLocks noGrp="1"/>
          </p:cNvSpPr>
          <p:nvPr>
            <p:ph type="pic" idx="2"/>
          </p:nvPr>
        </p:nvSpPr>
        <p:spPr>
          <a:xfrm>
            <a:off x="1425921" y="406705"/>
            <a:ext cx="3150609" cy="4332784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s slide layout">
  <p:cSld name="Contents slide layout">
    <p:bg>
      <p:bgPr>
        <a:solidFill>
          <a:schemeClr val="lt1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7"/>
          <p:cNvSpPr/>
          <p:nvPr/>
        </p:nvSpPr>
        <p:spPr>
          <a:xfrm>
            <a:off x="0" y="170756"/>
            <a:ext cx="8076198" cy="673971"/>
          </a:xfrm>
          <a:custGeom>
            <a:avLst/>
            <a:gdLst/>
            <a:ahLst/>
            <a:cxnLst/>
            <a:rect l="l" t="t" r="r" b="b"/>
            <a:pathLst>
              <a:path w="10768264" h="898628" extrusionOk="0">
                <a:moveTo>
                  <a:pt x="0" y="0"/>
                </a:moveTo>
                <a:lnTo>
                  <a:pt x="10318950" y="0"/>
                </a:lnTo>
                <a:cubicBezTo>
                  <a:pt x="10567099" y="0"/>
                  <a:pt x="10768264" y="201165"/>
                  <a:pt x="10768264" y="449314"/>
                </a:cubicBezTo>
                <a:lnTo>
                  <a:pt x="10768263" y="449314"/>
                </a:lnTo>
                <a:cubicBezTo>
                  <a:pt x="10768263" y="697463"/>
                  <a:pt x="10567098" y="898628"/>
                  <a:pt x="10318949" y="898628"/>
                </a:cubicBezTo>
                <a:lnTo>
                  <a:pt x="0" y="8986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7"/>
          <p:cNvSpPr txBox="1">
            <a:spLocks noGrp="1"/>
          </p:cNvSpPr>
          <p:nvPr>
            <p:ph type="body" idx="1"/>
          </p:nvPr>
        </p:nvSpPr>
        <p:spPr>
          <a:xfrm>
            <a:off x="242646" y="236150"/>
            <a:ext cx="8679898" cy="543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4100"/>
              <a:buFont typeface="Arial"/>
              <a:buNone/>
              <a:defRPr sz="4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Google Shape;62;p17"/>
          <p:cNvSpPr/>
          <p:nvPr/>
        </p:nvSpPr>
        <p:spPr>
          <a:xfrm>
            <a:off x="0" y="4904267"/>
            <a:ext cx="9144000" cy="2392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7"/>
          <p:cNvSpPr/>
          <p:nvPr/>
        </p:nvSpPr>
        <p:spPr>
          <a:xfrm>
            <a:off x="8563470" y="170757"/>
            <a:ext cx="580530" cy="673969"/>
          </a:xfrm>
          <a:custGeom>
            <a:avLst/>
            <a:gdLst/>
            <a:ahLst/>
            <a:cxnLst/>
            <a:rect l="l" t="t" r="r" b="b"/>
            <a:pathLst>
              <a:path w="774040" h="898626" extrusionOk="0">
                <a:moveTo>
                  <a:pt x="449314" y="0"/>
                </a:moveTo>
                <a:lnTo>
                  <a:pt x="774040" y="0"/>
                </a:lnTo>
                <a:lnTo>
                  <a:pt x="774040" y="898626"/>
                </a:lnTo>
                <a:lnTo>
                  <a:pt x="449314" y="898626"/>
                </a:lnTo>
                <a:cubicBezTo>
                  <a:pt x="232184" y="898626"/>
                  <a:pt x="51026" y="744609"/>
                  <a:pt x="9128" y="539865"/>
                </a:cubicBezTo>
                <a:lnTo>
                  <a:pt x="0" y="449314"/>
                </a:lnTo>
                <a:lnTo>
                  <a:pt x="9128" y="358762"/>
                </a:lnTo>
                <a:cubicBezTo>
                  <a:pt x="51026" y="154017"/>
                  <a:pt x="232184" y="0"/>
                  <a:pt x="44931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Images &amp; Contents Layout">
  <p:cSld name="8_Images &amp; Contents Layou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8"/>
          <p:cNvSpPr/>
          <p:nvPr/>
        </p:nvSpPr>
        <p:spPr>
          <a:xfrm>
            <a:off x="0" y="2517745"/>
            <a:ext cx="9144000" cy="26257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8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244928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67" name="Google Shape;67;p18"/>
          <p:cNvSpPr/>
          <p:nvPr/>
        </p:nvSpPr>
        <p:spPr>
          <a:xfrm>
            <a:off x="0" y="2449286"/>
            <a:ext cx="9144000" cy="6845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layout">
  <p:cSld name="End slide layou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9"/>
          <p:cNvSpPr/>
          <p:nvPr/>
        </p:nvSpPr>
        <p:spPr>
          <a:xfrm>
            <a:off x="3931389" y="1985630"/>
            <a:ext cx="5212612" cy="1172239"/>
          </a:xfrm>
          <a:custGeom>
            <a:avLst/>
            <a:gdLst/>
            <a:ahLst/>
            <a:cxnLst/>
            <a:rect l="l" t="t" r="r" b="b"/>
            <a:pathLst>
              <a:path w="6950149" h="1562986" extrusionOk="0">
                <a:moveTo>
                  <a:pt x="781493" y="0"/>
                </a:moveTo>
                <a:lnTo>
                  <a:pt x="6950149" y="0"/>
                </a:lnTo>
                <a:lnTo>
                  <a:pt x="6950149" y="1562986"/>
                </a:lnTo>
                <a:lnTo>
                  <a:pt x="781493" y="1562986"/>
                </a:lnTo>
                <a:cubicBezTo>
                  <a:pt x="349886" y="1562986"/>
                  <a:pt x="0" y="1213100"/>
                  <a:pt x="0" y="781493"/>
                </a:cubicBezTo>
                <a:cubicBezTo>
                  <a:pt x="0" y="349886"/>
                  <a:pt x="349886" y="0"/>
                  <a:pt x="78149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9"/>
          <p:cNvSpPr txBox="1">
            <a:spLocks noGrp="1"/>
          </p:cNvSpPr>
          <p:nvPr>
            <p:ph type="body" idx="1"/>
          </p:nvPr>
        </p:nvSpPr>
        <p:spPr>
          <a:xfrm>
            <a:off x="4572000" y="2211877"/>
            <a:ext cx="4571889" cy="432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4100"/>
              <a:buFont typeface="Arial"/>
              <a:buNone/>
              <a:defRPr sz="4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1" name="Google Shape;71;p19"/>
          <p:cNvSpPr txBox="1">
            <a:spLocks noGrp="1"/>
          </p:cNvSpPr>
          <p:nvPr>
            <p:ph type="body" idx="2"/>
          </p:nvPr>
        </p:nvSpPr>
        <p:spPr>
          <a:xfrm>
            <a:off x="4571889" y="2715698"/>
            <a:ext cx="4571889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Google Shape;72;p19"/>
          <p:cNvSpPr/>
          <p:nvPr/>
        </p:nvSpPr>
        <p:spPr>
          <a:xfrm>
            <a:off x="6060562" y="3212162"/>
            <a:ext cx="3083215" cy="459652"/>
          </a:xfrm>
          <a:custGeom>
            <a:avLst/>
            <a:gdLst/>
            <a:ahLst/>
            <a:cxnLst/>
            <a:rect l="l" t="t" r="r" b="b"/>
            <a:pathLst>
              <a:path w="4110954" h="612870" extrusionOk="0">
                <a:moveTo>
                  <a:pt x="306435" y="0"/>
                </a:moveTo>
                <a:lnTo>
                  <a:pt x="2425784" y="0"/>
                </a:lnTo>
                <a:lnTo>
                  <a:pt x="2725256" y="0"/>
                </a:lnTo>
                <a:lnTo>
                  <a:pt x="4110954" y="0"/>
                </a:lnTo>
                <a:lnTo>
                  <a:pt x="4110954" y="612870"/>
                </a:lnTo>
                <a:lnTo>
                  <a:pt x="2725256" y="612870"/>
                </a:lnTo>
                <a:lnTo>
                  <a:pt x="2425784" y="612870"/>
                </a:lnTo>
                <a:lnTo>
                  <a:pt x="306435" y="612870"/>
                </a:lnTo>
                <a:cubicBezTo>
                  <a:pt x="137195" y="612870"/>
                  <a:pt x="0" y="475675"/>
                  <a:pt x="0" y="306435"/>
                </a:cubicBezTo>
                <a:cubicBezTo>
                  <a:pt x="0" y="137196"/>
                  <a:pt x="137195" y="0"/>
                  <a:pt x="306435" y="0"/>
                </a:cubicBezTo>
                <a:close/>
              </a:path>
            </a:pathLst>
          </a:custGeom>
          <a:solidFill>
            <a:schemeClr val="accent1">
              <a:alpha val="49803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9"/>
          <p:cNvSpPr/>
          <p:nvPr/>
        </p:nvSpPr>
        <p:spPr>
          <a:xfrm>
            <a:off x="4944139" y="1471685"/>
            <a:ext cx="4199638" cy="459652"/>
          </a:xfrm>
          <a:custGeom>
            <a:avLst/>
            <a:gdLst/>
            <a:ahLst/>
            <a:cxnLst/>
            <a:rect l="l" t="t" r="r" b="b"/>
            <a:pathLst>
              <a:path w="5599517" h="612870" extrusionOk="0">
                <a:moveTo>
                  <a:pt x="306435" y="0"/>
                </a:moveTo>
                <a:lnTo>
                  <a:pt x="1061347" y="0"/>
                </a:lnTo>
                <a:lnTo>
                  <a:pt x="2425784" y="0"/>
                </a:lnTo>
                <a:lnTo>
                  <a:pt x="2725256" y="0"/>
                </a:lnTo>
                <a:lnTo>
                  <a:pt x="3180696" y="0"/>
                </a:lnTo>
                <a:lnTo>
                  <a:pt x="3480168" y="0"/>
                </a:lnTo>
                <a:lnTo>
                  <a:pt x="4844605" y="0"/>
                </a:lnTo>
                <a:lnTo>
                  <a:pt x="5599517" y="0"/>
                </a:lnTo>
                <a:lnTo>
                  <a:pt x="5599517" y="612870"/>
                </a:lnTo>
                <a:lnTo>
                  <a:pt x="4844605" y="612870"/>
                </a:lnTo>
                <a:lnTo>
                  <a:pt x="3480168" y="612870"/>
                </a:lnTo>
                <a:lnTo>
                  <a:pt x="3180696" y="612870"/>
                </a:lnTo>
                <a:lnTo>
                  <a:pt x="2725256" y="612870"/>
                </a:lnTo>
                <a:lnTo>
                  <a:pt x="2425784" y="612870"/>
                </a:lnTo>
                <a:lnTo>
                  <a:pt x="1061347" y="612870"/>
                </a:lnTo>
                <a:lnTo>
                  <a:pt x="306435" y="612870"/>
                </a:lnTo>
                <a:cubicBezTo>
                  <a:pt x="137195" y="612870"/>
                  <a:pt x="0" y="475675"/>
                  <a:pt x="0" y="306435"/>
                </a:cubicBezTo>
                <a:cubicBezTo>
                  <a:pt x="0" y="137196"/>
                  <a:pt x="137195" y="0"/>
                  <a:pt x="306435" y="0"/>
                </a:cubicBezTo>
                <a:close/>
              </a:path>
            </a:pathLst>
          </a:custGeom>
          <a:solidFill>
            <a:schemeClr val="accent1">
              <a:alpha val="49803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9"/>
          <p:cNvSpPr/>
          <p:nvPr/>
        </p:nvSpPr>
        <p:spPr>
          <a:xfrm>
            <a:off x="6060785" y="957740"/>
            <a:ext cx="3083215" cy="459652"/>
          </a:xfrm>
          <a:custGeom>
            <a:avLst/>
            <a:gdLst/>
            <a:ahLst/>
            <a:cxnLst/>
            <a:rect l="l" t="t" r="r" b="b"/>
            <a:pathLst>
              <a:path w="4110954" h="612870" extrusionOk="0">
                <a:moveTo>
                  <a:pt x="306435" y="0"/>
                </a:moveTo>
                <a:lnTo>
                  <a:pt x="2425784" y="0"/>
                </a:lnTo>
                <a:lnTo>
                  <a:pt x="2725256" y="0"/>
                </a:lnTo>
                <a:lnTo>
                  <a:pt x="4110954" y="0"/>
                </a:lnTo>
                <a:lnTo>
                  <a:pt x="4110954" y="612870"/>
                </a:lnTo>
                <a:lnTo>
                  <a:pt x="2725256" y="612870"/>
                </a:lnTo>
                <a:lnTo>
                  <a:pt x="2425784" y="612870"/>
                </a:lnTo>
                <a:lnTo>
                  <a:pt x="306435" y="612870"/>
                </a:lnTo>
                <a:cubicBezTo>
                  <a:pt x="137195" y="612870"/>
                  <a:pt x="0" y="475675"/>
                  <a:pt x="0" y="306435"/>
                </a:cubicBezTo>
                <a:cubicBezTo>
                  <a:pt x="0" y="137196"/>
                  <a:pt x="137195" y="0"/>
                  <a:pt x="306435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9"/>
          <p:cNvSpPr/>
          <p:nvPr/>
        </p:nvSpPr>
        <p:spPr>
          <a:xfrm>
            <a:off x="6645353" y="3726107"/>
            <a:ext cx="2498425" cy="459652"/>
          </a:xfrm>
          <a:custGeom>
            <a:avLst/>
            <a:gdLst/>
            <a:ahLst/>
            <a:cxnLst/>
            <a:rect l="l" t="t" r="r" b="b"/>
            <a:pathLst>
              <a:path w="3331233" h="612870" extrusionOk="0">
                <a:moveTo>
                  <a:pt x="306435" y="0"/>
                </a:moveTo>
                <a:lnTo>
                  <a:pt x="2425784" y="0"/>
                </a:lnTo>
                <a:lnTo>
                  <a:pt x="2725256" y="0"/>
                </a:lnTo>
                <a:lnTo>
                  <a:pt x="3331233" y="0"/>
                </a:lnTo>
                <a:lnTo>
                  <a:pt x="3331233" y="612870"/>
                </a:lnTo>
                <a:lnTo>
                  <a:pt x="2725256" y="612870"/>
                </a:lnTo>
                <a:lnTo>
                  <a:pt x="2425784" y="612870"/>
                </a:lnTo>
                <a:lnTo>
                  <a:pt x="306435" y="612870"/>
                </a:lnTo>
                <a:cubicBezTo>
                  <a:pt x="137195" y="612870"/>
                  <a:pt x="0" y="475675"/>
                  <a:pt x="0" y="306435"/>
                </a:cubicBezTo>
                <a:cubicBezTo>
                  <a:pt x="0" y="137196"/>
                  <a:pt x="137195" y="0"/>
                  <a:pt x="306435" y="0"/>
                </a:cubicBezTo>
                <a:close/>
              </a:path>
            </a:pathLst>
          </a:custGeom>
          <a:solidFill>
            <a:schemeClr val="accent1">
              <a:alpha val="9803"/>
            </a:scheme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/>
          <p:nvPr userDrawn="1"/>
        </p:nvSpPr>
        <p:spPr>
          <a:xfrm>
            <a:off x="0" y="170756"/>
            <a:ext cx="8076198" cy="673971"/>
          </a:xfrm>
          <a:custGeom>
            <a:avLst/>
            <a:gdLst>
              <a:gd name="connsiteX0" fmla="*/ 0 w 10768264"/>
              <a:gd name="connsiteY0" fmla="*/ 0 h 898628"/>
              <a:gd name="connsiteX1" fmla="*/ 10318950 w 10768264"/>
              <a:gd name="connsiteY1" fmla="*/ 0 h 898628"/>
              <a:gd name="connsiteX2" fmla="*/ 10768264 w 10768264"/>
              <a:gd name="connsiteY2" fmla="*/ 449314 h 898628"/>
              <a:gd name="connsiteX3" fmla="*/ 10768263 w 10768264"/>
              <a:gd name="connsiteY3" fmla="*/ 449314 h 898628"/>
              <a:gd name="connsiteX4" fmla="*/ 10318949 w 10768264"/>
              <a:gd name="connsiteY4" fmla="*/ 898628 h 898628"/>
              <a:gd name="connsiteX5" fmla="*/ 0 w 10768264"/>
              <a:gd name="connsiteY5" fmla="*/ 898627 h 898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68264" h="898628">
                <a:moveTo>
                  <a:pt x="0" y="0"/>
                </a:moveTo>
                <a:lnTo>
                  <a:pt x="10318950" y="0"/>
                </a:lnTo>
                <a:cubicBezTo>
                  <a:pt x="10567099" y="0"/>
                  <a:pt x="10768264" y="201165"/>
                  <a:pt x="10768264" y="449314"/>
                </a:cubicBezTo>
                <a:lnTo>
                  <a:pt x="10768263" y="449314"/>
                </a:lnTo>
                <a:cubicBezTo>
                  <a:pt x="10768263" y="697463"/>
                  <a:pt x="10567098" y="898628"/>
                  <a:pt x="10318949" y="898628"/>
                </a:cubicBezTo>
                <a:lnTo>
                  <a:pt x="0" y="89862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0"/>
          </a:p>
        </p:txBody>
      </p:sp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236151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05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4904268"/>
            <a:ext cx="9144000" cy="2392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5" name="Freeform 14"/>
          <p:cNvSpPr/>
          <p:nvPr userDrawn="1"/>
        </p:nvSpPr>
        <p:spPr>
          <a:xfrm>
            <a:off x="8563470" y="170757"/>
            <a:ext cx="580530" cy="673970"/>
          </a:xfrm>
          <a:custGeom>
            <a:avLst/>
            <a:gdLst>
              <a:gd name="connsiteX0" fmla="*/ 449314 w 774040"/>
              <a:gd name="connsiteY0" fmla="*/ 0 h 898626"/>
              <a:gd name="connsiteX1" fmla="*/ 774040 w 774040"/>
              <a:gd name="connsiteY1" fmla="*/ 0 h 898626"/>
              <a:gd name="connsiteX2" fmla="*/ 774040 w 774040"/>
              <a:gd name="connsiteY2" fmla="*/ 898626 h 898626"/>
              <a:gd name="connsiteX3" fmla="*/ 449314 w 774040"/>
              <a:gd name="connsiteY3" fmla="*/ 898626 h 898626"/>
              <a:gd name="connsiteX4" fmla="*/ 9128 w 774040"/>
              <a:gd name="connsiteY4" fmla="*/ 539865 h 898626"/>
              <a:gd name="connsiteX5" fmla="*/ 0 w 774040"/>
              <a:gd name="connsiteY5" fmla="*/ 449314 h 898626"/>
              <a:gd name="connsiteX6" fmla="*/ 9128 w 774040"/>
              <a:gd name="connsiteY6" fmla="*/ 358762 h 898626"/>
              <a:gd name="connsiteX7" fmla="*/ 449314 w 774040"/>
              <a:gd name="connsiteY7" fmla="*/ 0 h 898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4040" h="898626">
                <a:moveTo>
                  <a:pt x="449314" y="0"/>
                </a:moveTo>
                <a:lnTo>
                  <a:pt x="774040" y="0"/>
                </a:lnTo>
                <a:lnTo>
                  <a:pt x="774040" y="898626"/>
                </a:lnTo>
                <a:lnTo>
                  <a:pt x="449314" y="898626"/>
                </a:lnTo>
                <a:cubicBezTo>
                  <a:pt x="232184" y="898626"/>
                  <a:pt x="51026" y="744609"/>
                  <a:pt x="9128" y="539865"/>
                </a:cubicBezTo>
                <a:lnTo>
                  <a:pt x="0" y="449314"/>
                </a:lnTo>
                <a:lnTo>
                  <a:pt x="9128" y="358762"/>
                </a:lnTo>
                <a:cubicBezTo>
                  <a:pt x="51026" y="154017"/>
                  <a:pt x="232184" y="0"/>
                  <a:pt x="449314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25011404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/>
          <p:nvPr userDrawn="1"/>
        </p:nvSpPr>
        <p:spPr>
          <a:xfrm>
            <a:off x="0" y="170756"/>
            <a:ext cx="8076198" cy="673971"/>
          </a:xfrm>
          <a:custGeom>
            <a:avLst/>
            <a:gdLst>
              <a:gd name="connsiteX0" fmla="*/ 0 w 10768264"/>
              <a:gd name="connsiteY0" fmla="*/ 0 h 898628"/>
              <a:gd name="connsiteX1" fmla="*/ 10318950 w 10768264"/>
              <a:gd name="connsiteY1" fmla="*/ 0 h 898628"/>
              <a:gd name="connsiteX2" fmla="*/ 10768264 w 10768264"/>
              <a:gd name="connsiteY2" fmla="*/ 449314 h 898628"/>
              <a:gd name="connsiteX3" fmla="*/ 10768263 w 10768264"/>
              <a:gd name="connsiteY3" fmla="*/ 449314 h 898628"/>
              <a:gd name="connsiteX4" fmla="*/ 10318949 w 10768264"/>
              <a:gd name="connsiteY4" fmla="*/ 898628 h 898628"/>
              <a:gd name="connsiteX5" fmla="*/ 0 w 10768264"/>
              <a:gd name="connsiteY5" fmla="*/ 898627 h 898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68264" h="898628">
                <a:moveTo>
                  <a:pt x="0" y="0"/>
                </a:moveTo>
                <a:lnTo>
                  <a:pt x="10318950" y="0"/>
                </a:lnTo>
                <a:cubicBezTo>
                  <a:pt x="10567099" y="0"/>
                  <a:pt x="10768264" y="201165"/>
                  <a:pt x="10768264" y="449314"/>
                </a:cubicBezTo>
                <a:lnTo>
                  <a:pt x="10768263" y="449314"/>
                </a:lnTo>
                <a:cubicBezTo>
                  <a:pt x="10768263" y="697463"/>
                  <a:pt x="10567098" y="898628"/>
                  <a:pt x="10318949" y="898628"/>
                </a:cubicBezTo>
                <a:lnTo>
                  <a:pt x="0" y="89862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0"/>
          </a:p>
        </p:txBody>
      </p:sp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236151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05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4904268"/>
            <a:ext cx="9144000" cy="2392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5" name="Freeform 14"/>
          <p:cNvSpPr/>
          <p:nvPr userDrawn="1"/>
        </p:nvSpPr>
        <p:spPr>
          <a:xfrm>
            <a:off x="8563470" y="170757"/>
            <a:ext cx="580530" cy="673970"/>
          </a:xfrm>
          <a:custGeom>
            <a:avLst/>
            <a:gdLst>
              <a:gd name="connsiteX0" fmla="*/ 449314 w 774040"/>
              <a:gd name="connsiteY0" fmla="*/ 0 h 898626"/>
              <a:gd name="connsiteX1" fmla="*/ 774040 w 774040"/>
              <a:gd name="connsiteY1" fmla="*/ 0 h 898626"/>
              <a:gd name="connsiteX2" fmla="*/ 774040 w 774040"/>
              <a:gd name="connsiteY2" fmla="*/ 898626 h 898626"/>
              <a:gd name="connsiteX3" fmla="*/ 449314 w 774040"/>
              <a:gd name="connsiteY3" fmla="*/ 898626 h 898626"/>
              <a:gd name="connsiteX4" fmla="*/ 9128 w 774040"/>
              <a:gd name="connsiteY4" fmla="*/ 539865 h 898626"/>
              <a:gd name="connsiteX5" fmla="*/ 0 w 774040"/>
              <a:gd name="connsiteY5" fmla="*/ 449314 h 898626"/>
              <a:gd name="connsiteX6" fmla="*/ 9128 w 774040"/>
              <a:gd name="connsiteY6" fmla="*/ 358762 h 898626"/>
              <a:gd name="connsiteX7" fmla="*/ 449314 w 774040"/>
              <a:gd name="connsiteY7" fmla="*/ 0 h 898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4040" h="898626">
                <a:moveTo>
                  <a:pt x="449314" y="0"/>
                </a:moveTo>
                <a:lnTo>
                  <a:pt x="774040" y="0"/>
                </a:lnTo>
                <a:lnTo>
                  <a:pt x="774040" y="898626"/>
                </a:lnTo>
                <a:lnTo>
                  <a:pt x="449314" y="898626"/>
                </a:lnTo>
                <a:cubicBezTo>
                  <a:pt x="232184" y="898626"/>
                  <a:pt x="51026" y="744609"/>
                  <a:pt x="9128" y="539865"/>
                </a:cubicBezTo>
                <a:lnTo>
                  <a:pt x="0" y="449314"/>
                </a:lnTo>
                <a:lnTo>
                  <a:pt x="9128" y="358762"/>
                </a:lnTo>
                <a:cubicBezTo>
                  <a:pt x="51026" y="154017"/>
                  <a:pt x="232184" y="0"/>
                  <a:pt x="449314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1802323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/>
          <p:nvPr userDrawn="1"/>
        </p:nvSpPr>
        <p:spPr>
          <a:xfrm>
            <a:off x="0" y="170756"/>
            <a:ext cx="8076198" cy="673971"/>
          </a:xfrm>
          <a:custGeom>
            <a:avLst/>
            <a:gdLst>
              <a:gd name="connsiteX0" fmla="*/ 0 w 10768264"/>
              <a:gd name="connsiteY0" fmla="*/ 0 h 898628"/>
              <a:gd name="connsiteX1" fmla="*/ 10318950 w 10768264"/>
              <a:gd name="connsiteY1" fmla="*/ 0 h 898628"/>
              <a:gd name="connsiteX2" fmla="*/ 10768264 w 10768264"/>
              <a:gd name="connsiteY2" fmla="*/ 449314 h 898628"/>
              <a:gd name="connsiteX3" fmla="*/ 10768263 w 10768264"/>
              <a:gd name="connsiteY3" fmla="*/ 449314 h 898628"/>
              <a:gd name="connsiteX4" fmla="*/ 10318949 w 10768264"/>
              <a:gd name="connsiteY4" fmla="*/ 898628 h 898628"/>
              <a:gd name="connsiteX5" fmla="*/ 0 w 10768264"/>
              <a:gd name="connsiteY5" fmla="*/ 898627 h 898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68264" h="898628">
                <a:moveTo>
                  <a:pt x="0" y="0"/>
                </a:moveTo>
                <a:lnTo>
                  <a:pt x="10318950" y="0"/>
                </a:lnTo>
                <a:cubicBezTo>
                  <a:pt x="10567099" y="0"/>
                  <a:pt x="10768264" y="201165"/>
                  <a:pt x="10768264" y="449314"/>
                </a:cubicBezTo>
                <a:lnTo>
                  <a:pt x="10768263" y="449314"/>
                </a:lnTo>
                <a:cubicBezTo>
                  <a:pt x="10768263" y="697463"/>
                  <a:pt x="10567098" y="898628"/>
                  <a:pt x="10318949" y="898628"/>
                </a:cubicBezTo>
                <a:lnTo>
                  <a:pt x="0" y="89862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0"/>
          </a:p>
        </p:txBody>
      </p:sp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236151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05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4904268"/>
            <a:ext cx="9144000" cy="2392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5" name="Freeform 14"/>
          <p:cNvSpPr/>
          <p:nvPr userDrawn="1"/>
        </p:nvSpPr>
        <p:spPr>
          <a:xfrm>
            <a:off x="8563470" y="170757"/>
            <a:ext cx="580530" cy="673970"/>
          </a:xfrm>
          <a:custGeom>
            <a:avLst/>
            <a:gdLst>
              <a:gd name="connsiteX0" fmla="*/ 449314 w 774040"/>
              <a:gd name="connsiteY0" fmla="*/ 0 h 898626"/>
              <a:gd name="connsiteX1" fmla="*/ 774040 w 774040"/>
              <a:gd name="connsiteY1" fmla="*/ 0 h 898626"/>
              <a:gd name="connsiteX2" fmla="*/ 774040 w 774040"/>
              <a:gd name="connsiteY2" fmla="*/ 898626 h 898626"/>
              <a:gd name="connsiteX3" fmla="*/ 449314 w 774040"/>
              <a:gd name="connsiteY3" fmla="*/ 898626 h 898626"/>
              <a:gd name="connsiteX4" fmla="*/ 9128 w 774040"/>
              <a:gd name="connsiteY4" fmla="*/ 539865 h 898626"/>
              <a:gd name="connsiteX5" fmla="*/ 0 w 774040"/>
              <a:gd name="connsiteY5" fmla="*/ 449314 h 898626"/>
              <a:gd name="connsiteX6" fmla="*/ 9128 w 774040"/>
              <a:gd name="connsiteY6" fmla="*/ 358762 h 898626"/>
              <a:gd name="connsiteX7" fmla="*/ 449314 w 774040"/>
              <a:gd name="connsiteY7" fmla="*/ 0 h 898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4040" h="898626">
                <a:moveTo>
                  <a:pt x="449314" y="0"/>
                </a:moveTo>
                <a:lnTo>
                  <a:pt x="774040" y="0"/>
                </a:lnTo>
                <a:lnTo>
                  <a:pt x="774040" y="898626"/>
                </a:lnTo>
                <a:lnTo>
                  <a:pt x="449314" y="898626"/>
                </a:lnTo>
                <a:cubicBezTo>
                  <a:pt x="232184" y="898626"/>
                  <a:pt x="51026" y="744609"/>
                  <a:pt x="9128" y="539865"/>
                </a:cubicBezTo>
                <a:lnTo>
                  <a:pt x="0" y="449314"/>
                </a:lnTo>
                <a:lnTo>
                  <a:pt x="9128" y="358762"/>
                </a:lnTo>
                <a:cubicBezTo>
                  <a:pt x="51026" y="154017"/>
                  <a:pt x="232184" y="0"/>
                  <a:pt x="449314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25860199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/>
          <p:nvPr userDrawn="1"/>
        </p:nvSpPr>
        <p:spPr>
          <a:xfrm>
            <a:off x="0" y="170756"/>
            <a:ext cx="8076198" cy="673971"/>
          </a:xfrm>
          <a:custGeom>
            <a:avLst/>
            <a:gdLst>
              <a:gd name="connsiteX0" fmla="*/ 0 w 10768264"/>
              <a:gd name="connsiteY0" fmla="*/ 0 h 898628"/>
              <a:gd name="connsiteX1" fmla="*/ 10318950 w 10768264"/>
              <a:gd name="connsiteY1" fmla="*/ 0 h 898628"/>
              <a:gd name="connsiteX2" fmla="*/ 10768264 w 10768264"/>
              <a:gd name="connsiteY2" fmla="*/ 449314 h 898628"/>
              <a:gd name="connsiteX3" fmla="*/ 10768263 w 10768264"/>
              <a:gd name="connsiteY3" fmla="*/ 449314 h 898628"/>
              <a:gd name="connsiteX4" fmla="*/ 10318949 w 10768264"/>
              <a:gd name="connsiteY4" fmla="*/ 898628 h 898628"/>
              <a:gd name="connsiteX5" fmla="*/ 0 w 10768264"/>
              <a:gd name="connsiteY5" fmla="*/ 898627 h 898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68264" h="898628">
                <a:moveTo>
                  <a:pt x="0" y="0"/>
                </a:moveTo>
                <a:lnTo>
                  <a:pt x="10318950" y="0"/>
                </a:lnTo>
                <a:cubicBezTo>
                  <a:pt x="10567099" y="0"/>
                  <a:pt x="10768264" y="201165"/>
                  <a:pt x="10768264" y="449314"/>
                </a:cubicBezTo>
                <a:lnTo>
                  <a:pt x="10768263" y="449314"/>
                </a:lnTo>
                <a:cubicBezTo>
                  <a:pt x="10768263" y="697463"/>
                  <a:pt x="10567098" y="898628"/>
                  <a:pt x="10318949" y="898628"/>
                </a:cubicBezTo>
                <a:lnTo>
                  <a:pt x="0" y="89862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0"/>
          </a:p>
        </p:txBody>
      </p:sp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236151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05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4904268"/>
            <a:ext cx="9144000" cy="2392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5" name="Freeform 14"/>
          <p:cNvSpPr/>
          <p:nvPr userDrawn="1"/>
        </p:nvSpPr>
        <p:spPr>
          <a:xfrm>
            <a:off x="8563470" y="170757"/>
            <a:ext cx="580530" cy="673970"/>
          </a:xfrm>
          <a:custGeom>
            <a:avLst/>
            <a:gdLst>
              <a:gd name="connsiteX0" fmla="*/ 449314 w 774040"/>
              <a:gd name="connsiteY0" fmla="*/ 0 h 898626"/>
              <a:gd name="connsiteX1" fmla="*/ 774040 w 774040"/>
              <a:gd name="connsiteY1" fmla="*/ 0 h 898626"/>
              <a:gd name="connsiteX2" fmla="*/ 774040 w 774040"/>
              <a:gd name="connsiteY2" fmla="*/ 898626 h 898626"/>
              <a:gd name="connsiteX3" fmla="*/ 449314 w 774040"/>
              <a:gd name="connsiteY3" fmla="*/ 898626 h 898626"/>
              <a:gd name="connsiteX4" fmla="*/ 9128 w 774040"/>
              <a:gd name="connsiteY4" fmla="*/ 539865 h 898626"/>
              <a:gd name="connsiteX5" fmla="*/ 0 w 774040"/>
              <a:gd name="connsiteY5" fmla="*/ 449314 h 898626"/>
              <a:gd name="connsiteX6" fmla="*/ 9128 w 774040"/>
              <a:gd name="connsiteY6" fmla="*/ 358762 h 898626"/>
              <a:gd name="connsiteX7" fmla="*/ 449314 w 774040"/>
              <a:gd name="connsiteY7" fmla="*/ 0 h 898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4040" h="898626">
                <a:moveTo>
                  <a:pt x="449314" y="0"/>
                </a:moveTo>
                <a:lnTo>
                  <a:pt x="774040" y="0"/>
                </a:lnTo>
                <a:lnTo>
                  <a:pt x="774040" y="898626"/>
                </a:lnTo>
                <a:lnTo>
                  <a:pt x="449314" y="898626"/>
                </a:lnTo>
                <a:cubicBezTo>
                  <a:pt x="232184" y="898626"/>
                  <a:pt x="51026" y="744609"/>
                  <a:pt x="9128" y="539865"/>
                </a:cubicBezTo>
                <a:lnTo>
                  <a:pt x="0" y="449314"/>
                </a:lnTo>
                <a:lnTo>
                  <a:pt x="9128" y="358762"/>
                </a:lnTo>
                <a:cubicBezTo>
                  <a:pt x="51026" y="154017"/>
                  <a:pt x="232184" y="0"/>
                  <a:pt x="449314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3418636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7" r:id="rId7"/>
    <p:sldLayoutId id="2147483668" r:id="rId8"/>
    <p:sldLayoutId id="2147483669" r:id="rId9"/>
    <p:sldLayoutId id="2147483670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19.sv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21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.xml"/><Relationship Id="rId3" Type="http://schemas.microsoft.com/office/2007/relationships/media" Target="../media/media3.mp4"/><Relationship Id="rId7" Type="http://schemas.openxmlformats.org/officeDocument/2006/relationships/slideLayout" Target="../slideLayouts/slideLayout15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video" Target="../media/media4.mp4"/><Relationship Id="rId11" Type="http://schemas.openxmlformats.org/officeDocument/2006/relationships/image" Target="../media/image24.png"/><Relationship Id="rId5" Type="http://schemas.microsoft.com/office/2007/relationships/media" Target="../media/media4.mp4"/><Relationship Id="rId10" Type="http://schemas.openxmlformats.org/officeDocument/2006/relationships/image" Target="../media/image23.png"/><Relationship Id="rId4" Type="http://schemas.openxmlformats.org/officeDocument/2006/relationships/video" Target="../media/media3.mp4"/><Relationship Id="rId9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13" Type="http://schemas.openxmlformats.org/officeDocument/2006/relationships/image" Target="../media/image35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sv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8.sv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svg"/><Relationship Id="rId4" Type="http://schemas.openxmlformats.org/officeDocument/2006/relationships/image" Target="../media/image26.svg"/><Relationship Id="rId9" Type="http://schemas.openxmlformats.org/officeDocument/2006/relationships/image" Target="../media/image31.png"/><Relationship Id="rId14" Type="http://schemas.openxmlformats.org/officeDocument/2006/relationships/image" Target="../media/image36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1.png"/><Relationship Id="rId3" Type="http://schemas.microsoft.com/office/2007/relationships/media" Target="../media/media6.mp4"/><Relationship Id="rId7" Type="http://schemas.openxmlformats.org/officeDocument/2006/relationships/image" Target="../media/image37.png"/><Relationship Id="rId12" Type="http://schemas.openxmlformats.org/officeDocument/2006/relationships/image" Target="../media/image40.svg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6" Type="http://schemas.openxmlformats.org/officeDocument/2006/relationships/notesSlide" Target="../notesSlides/notesSlide14.xml"/><Relationship Id="rId11" Type="http://schemas.openxmlformats.org/officeDocument/2006/relationships/image" Target="../media/image39.png"/><Relationship Id="rId5" Type="http://schemas.openxmlformats.org/officeDocument/2006/relationships/slideLayout" Target="../slideLayouts/slideLayout15.xml"/><Relationship Id="rId10" Type="http://schemas.openxmlformats.org/officeDocument/2006/relationships/image" Target="../media/image19.svg"/><Relationship Id="rId4" Type="http://schemas.openxmlformats.org/officeDocument/2006/relationships/video" Target="../media/media6.mp4"/><Relationship Id="rId9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5.svg"/><Relationship Id="rId5" Type="http://schemas.openxmlformats.org/officeDocument/2006/relationships/image" Target="../media/image44.png"/><Relationship Id="rId4" Type="http://schemas.openxmlformats.org/officeDocument/2006/relationships/image" Target="../media/image43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9.svg"/><Relationship Id="rId5" Type="http://schemas.openxmlformats.org/officeDocument/2006/relationships/image" Target="../media/image48.png"/><Relationship Id="rId4" Type="http://schemas.openxmlformats.org/officeDocument/2006/relationships/image" Target="../media/image47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9.svg"/><Relationship Id="rId5" Type="http://schemas.openxmlformats.org/officeDocument/2006/relationships/image" Target="../media/image48.png"/><Relationship Id="rId4" Type="http://schemas.openxmlformats.org/officeDocument/2006/relationships/image" Target="../media/image47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4.svg"/><Relationship Id="rId5" Type="http://schemas.openxmlformats.org/officeDocument/2006/relationships/image" Target="../media/image53.png"/><Relationship Id="rId4" Type="http://schemas.openxmlformats.org/officeDocument/2006/relationships/image" Target="../media/image5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sv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8.svg"/><Relationship Id="rId5" Type="http://schemas.openxmlformats.org/officeDocument/2006/relationships/image" Target="../media/image57.png"/><Relationship Id="rId4" Type="http://schemas.openxmlformats.org/officeDocument/2006/relationships/image" Target="../media/image56.sv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sv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4.svg"/><Relationship Id="rId5" Type="http://schemas.openxmlformats.org/officeDocument/2006/relationships/image" Target="../media/image63.png"/><Relationship Id="rId4" Type="http://schemas.openxmlformats.org/officeDocument/2006/relationships/image" Target="../media/image62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0.png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3.png"/><Relationship Id="rId11" Type="http://schemas.openxmlformats.org/officeDocument/2006/relationships/image" Target="../media/image80.png"/><Relationship Id="rId5" Type="http://schemas.openxmlformats.org/officeDocument/2006/relationships/image" Target="../media/image72.png"/><Relationship Id="rId10" Type="http://schemas.openxmlformats.org/officeDocument/2006/relationships/image" Target="../media/image79.png"/><Relationship Id="rId4" Type="http://schemas.openxmlformats.org/officeDocument/2006/relationships/image" Target="../media/image71.png"/><Relationship Id="rId9" Type="http://schemas.openxmlformats.org/officeDocument/2006/relationships/image" Target="../media/image7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8.gif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70000"/>
          </a:blip>
          <a:stretch>
            <a:fillRect/>
          </a:stretch>
        </a:blip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0"/>
          <p:cNvSpPr txBox="1"/>
          <p:nvPr/>
        </p:nvSpPr>
        <p:spPr>
          <a:xfrm>
            <a:off x="3164348" y="3788675"/>
            <a:ext cx="2842936" cy="1177245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Diego Montalvo</a:t>
            </a:r>
            <a:endParaRPr sz="110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Ida Schmidt </a:t>
            </a:r>
            <a:endParaRPr sz="110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Nour Khalil </a:t>
            </a: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20"/>
          <p:cNvSpPr/>
          <p:nvPr/>
        </p:nvSpPr>
        <p:spPr>
          <a:xfrm>
            <a:off x="1637772" y="1535029"/>
            <a:ext cx="5896089" cy="17418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20"/>
          <p:cNvSpPr txBox="1">
            <a:spLocks noGrp="1"/>
          </p:cNvSpPr>
          <p:nvPr>
            <p:ph type="title"/>
          </p:nvPr>
        </p:nvSpPr>
        <p:spPr>
          <a:xfrm>
            <a:off x="1938466" y="1784084"/>
            <a:ext cx="5294700" cy="116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Font typeface="Arial"/>
              <a:buNone/>
            </a:pPr>
            <a:r>
              <a:rPr lang="en" sz="3000" b="1" dirty="0">
                <a:solidFill>
                  <a:schemeClr val="lt1"/>
                </a:solidFill>
              </a:rPr>
              <a:t>Probing Dark Matter with Gravitational Waves </a:t>
            </a:r>
            <a:br>
              <a:rPr lang="en" sz="3000" b="1" dirty="0">
                <a:solidFill>
                  <a:schemeClr val="lt1"/>
                </a:solidFill>
              </a:rPr>
            </a:br>
            <a:r>
              <a:rPr lang="en" sz="1800" b="1" dirty="0">
                <a:solidFill>
                  <a:schemeClr val="lt1"/>
                </a:solidFill>
              </a:rPr>
              <a:t>(Gravity Group)</a:t>
            </a:r>
            <a:endParaRPr sz="3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8"/>
          <p:cNvSpPr txBox="1">
            <a:spLocks noGrp="1"/>
          </p:cNvSpPr>
          <p:nvPr>
            <p:ph type="body" idx="1"/>
          </p:nvPr>
        </p:nvSpPr>
        <p:spPr>
          <a:xfrm>
            <a:off x="242646" y="236150"/>
            <a:ext cx="8679898" cy="543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</a:pPr>
            <a:r>
              <a:rPr lang="en" sz="3000" dirty="0">
                <a:solidFill>
                  <a:schemeClr val="dk1"/>
                </a:solidFill>
              </a:rPr>
              <a:t>Geodesics (First Attempts)</a:t>
            </a:r>
            <a:endParaRPr sz="1100" dirty="0"/>
          </a:p>
        </p:txBody>
      </p:sp>
      <p:sp>
        <p:nvSpPr>
          <p:cNvPr id="157" name="Google Shape;157;p28"/>
          <p:cNvSpPr txBox="1"/>
          <p:nvPr/>
        </p:nvSpPr>
        <p:spPr>
          <a:xfrm>
            <a:off x="5655365" y="159026"/>
            <a:ext cx="13854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Right Arrow 8"/>
          <p:cNvSpPr/>
          <p:nvPr/>
        </p:nvSpPr>
        <p:spPr>
          <a:xfrm rot="5400000">
            <a:off x="1485842" y="1960622"/>
            <a:ext cx="312611" cy="239702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050"/>
          </a:p>
        </p:txBody>
      </p:sp>
      <p:pic>
        <p:nvPicPr>
          <p:cNvPr id="2" name="orbit_video_inclined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331919" y="962674"/>
            <a:ext cx="3390600" cy="3613547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1B1B6D00-CC49-2C46-B26C-C85E6F8FE9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94605" y="1241130"/>
            <a:ext cx="1905000" cy="4191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976EBB7E-751A-CA48-8234-8910F695AE7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1147" y="2420118"/>
            <a:ext cx="5220772" cy="136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692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666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rbit_video_fall_time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076825" y="856459"/>
            <a:ext cx="2915837" cy="1943891"/>
          </a:xfrm>
          <a:prstGeom prst="rect">
            <a:avLst/>
          </a:prstGeom>
        </p:spPr>
      </p:pic>
      <p:sp>
        <p:nvSpPr>
          <p:cNvPr id="155" name="Google Shape;155;p28"/>
          <p:cNvSpPr txBox="1">
            <a:spLocks noGrp="1"/>
          </p:cNvSpPr>
          <p:nvPr>
            <p:ph type="body" idx="1"/>
          </p:nvPr>
        </p:nvSpPr>
        <p:spPr>
          <a:xfrm>
            <a:off x="242646" y="236150"/>
            <a:ext cx="8679898" cy="543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</a:pPr>
            <a:r>
              <a:rPr lang="en" sz="3000" dirty="0">
                <a:solidFill>
                  <a:schemeClr val="dk1"/>
                </a:solidFill>
              </a:rPr>
              <a:t>Geodesics (First Attempts)</a:t>
            </a:r>
            <a:endParaRPr sz="1100" dirty="0"/>
          </a:p>
        </p:txBody>
      </p:sp>
      <p:sp>
        <p:nvSpPr>
          <p:cNvPr id="157" name="Google Shape;157;p28"/>
          <p:cNvSpPr txBox="1"/>
          <p:nvPr/>
        </p:nvSpPr>
        <p:spPr>
          <a:xfrm>
            <a:off x="5655365" y="159026"/>
            <a:ext cx="13854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" name="orbit_video_fall3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657224" y="856459"/>
            <a:ext cx="4043121" cy="4043121"/>
          </a:xfrm>
          <a:prstGeom prst="rect">
            <a:avLst/>
          </a:prstGeom>
        </p:spPr>
      </p:pic>
      <p:pic>
        <p:nvPicPr>
          <p:cNvPr id="16" name="orbit_video_fall_time3">
            <a:hlinkClick r:id="" action="ppaction://media"/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5076825" y="2800350"/>
            <a:ext cx="2915837" cy="194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42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21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4217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4217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video>
              <p:cMediaNode vol="80000">
                <p:cTn id="23" fill="hold" display="0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1"/>
          <p:cNvSpPr/>
          <p:nvPr/>
        </p:nvSpPr>
        <p:spPr>
          <a:xfrm>
            <a:off x="7214705" y="1827730"/>
            <a:ext cx="1313659" cy="1313659"/>
          </a:xfrm>
          <a:prstGeom prst="ellipse">
            <a:avLst/>
          </a:prstGeom>
          <a:solidFill>
            <a:schemeClr val="accent3"/>
          </a:solidFill>
          <a:ln w="603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8" name="Google Shape;178;p31"/>
          <p:cNvGrpSpPr/>
          <p:nvPr/>
        </p:nvGrpSpPr>
        <p:grpSpPr>
          <a:xfrm>
            <a:off x="52040" y="2612697"/>
            <a:ext cx="4910900" cy="879252"/>
            <a:chOff x="288355" y="6261002"/>
            <a:chExt cx="8386114" cy="1299873"/>
          </a:xfrm>
        </p:grpSpPr>
        <p:sp>
          <p:nvSpPr>
            <p:cNvPr id="179" name="Google Shape;179;p31"/>
            <p:cNvSpPr/>
            <p:nvPr/>
          </p:nvSpPr>
          <p:spPr>
            <a:xfrm>
              <a:off x="288355" y="6261002"/>
              <a:ext cx="8386114" cy="1299873"/>
            </a:xfrm>
            <a:prstGeom prst="rect">
              <a:avLst/>
            </a:prstGeom>
            <a:solidFill>
              <a:schemeClr val="lt1">
                <a:alpha val="49803"/>
              </a:schemeClr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31"/>
            <p:cNvSpPr txBox="1"/>
            <p:nvPr/>
          </p:nvSpPr>
          <p:spPr>
            <a:xfrm>
              <a:off x="533422" y="6340251"/>
              <a:ext cx="7707194" cy="9335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34275" rIns="68575" bIns="342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4100" b="1" dirty="0">
                  <a:solidFill>
                    <a:schemeClr val="lt1"/>
                  </a:solidFill>
                </a:rPr>
                <a:t>Question for you: </a:t>
              </a:r>
              <a:endParaRPr sz="4100"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81" name="Google Shape;181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25529" y="1938554"/>
            <a:ext cx="1092011" cy="109201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565333" y="3734635"/>
            <a:ext cx="46792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800" dirty="0">
                <a:solidFill>
                  <a:schemeClr val="bg1"/>
                </a:solidFill>
              </a:rPr>
              <a:t>Do we expect the relativistic corrections to the orbits to be larger close to large black holes or small black holes?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8"/>
          <p:cNvSpPr txBox="1"/>
          <p:nvPr/>
        </p:nvSpPr>
        <p:spPr>
          <a:xfrm>
            <a:off x="5655365" y="159026"/>
            <a:ext cx="13854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CustomShape 2">
            <a:extLst>
              <a:ext uri="{FF2B5EF4-FFF2-40B4-BE49-F238E27FC236}">
                <a16:creationId xmlns:a16="http://schemas.microsoft.com/office/drawing/2014/main" id="{63C2CE31-1414-BC4A-8CC5-1FF616B17D19}"/>
              </a:ext>
            </a:extLst>
          </p:cNvPr>
          <p:cNvSpPr/>
          <p:nvPr/>
        </p:nvSpPr>
        <p:spPr>
          <a:xfrm>
            <a:off x="303089" y="297525"/>
            <a:ext cx="8679600" cy="54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0" strike="noStrike" spc="-1" dirty="0" err="1">
                <a:solidFill>
                  <a:srgbClr val="000000"/>
                </a:solidFill>
                <a:latin typeface="Arial"/>
                <a:ea typeface="Arial"/>
              </a:rPr>
              <a:t>Equations</a:t>
            </a:r>
            <a:r>
              <a:rPr lang="de-DE" sz="30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de-DE" sz="3000" b="0" strike="noStrike" spc="-1" dirty="0" err="1">
                <a:solidFill>
                  <a:srgbClr val="000000"/>
                </a:solidFill>
                <a:latin typeface="Arial"/>
                <a:ea typeface="Arial"/>
              </a:rPr>
              <a:t>of</a:t>
            </a:r>
            <a:r>
              <a:rPr lang="de-DE" sz="30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Motion</a:t>
            </a:r>
            <a:endParaRPr lang="de-DE" sz="3000" b="0" strike="noStrike" spc="-1" dirty="0">
              <a:latin typeface="Arial"/>
            </a:endParaRPr>
          </a:p>
        </p:txBody>
      </p:sp>
      <p:sp>
        <p:nvSpPr>
          <p:cNvPr id="7" name="TextShape 4">
            <a:extLst>
              <a:ext uri="{FF2B5EF4-FFF2-40B4-BE49-F238E27FC236}">
                <a16:creationId xmlns:a16="http://schemas.microsoft.com/office/drawing/2014/main" id="{E8076AA0-6F6C-614D-960D-8E6B75812D7D}"/>
              </a:ext>
            </a:extLst>
          </p:cNvPr>
          <p:cNvSpPr txBox="1"/>
          <p:nvPr/>
        </p:nvSpPr>
        <p:spPr>
          <a:xfrm>
            <a:off x="146332" y="978904"/>
            <a:ext cx="338400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de-DE" sz="1800" b="0" strike="noStrike" spc="-1" dirty="0">
                <a:latin typeface="Arial"/>
              </a:rPr>
              <a:t>In </a:t>
            </a:r>
            <a:r>
              <a:rPr lang="de-DE" sz="1800" b="0" strike="noStrike" spc="-1" dirty="0" err="1">
                <a:latin typeface="Arial"/>
              </a:rPr>
              <a:t>terms</a:t>
            </a:r>
            <a:r>
              <a:rPr lang="de-DE" sz="1800" b="0" strike="noStrike" spc="-1" dirty="0">
                <a:latin typeface="Arial"/>
              </a:rPr>
              <a:t> </a:t>
            </a:r>
            <a:r>
              <a:rPr lang="de-DE" sz="1800" b="0" strike="noStrike" spc="-1" dirty="0" err="1">
                <a:latin typeface="Arial"/>
              </a:rPr>
              <a:t>of</a:t>
            </a:r>
            <a:r>
              <a:rPr lang="de-DE" sz="1800" b="0" strike="noStrike" spc="-1" dirty="0">
                <a:latin typeface="Arial"/>
              </a:rPr>
              <a:t> </a:t>
            </a:r>
            <a:r>
              <a:rPr lang="de-DE" sz="1800" b="0" strike="noStrike" spc="-1" dirty="0" err="1">
                <a:latin typeface="Arial"/>
              </a:rPr>
              <a:t>generalized</a:t>
            </a:r>
            <a:r>
              <a:rPr lang="de-DE" sz="1800" b="0" strike="noStrike" spc="-1" dirty="0">
                <a:latin typeface="Arial"/>
              </a:rPr>
              <a:t> </a:t>
            </a:r>
            <a:r>
              <a:rPr lang="de-DE" sz="1800" b="0" strike="noStrike" spc="-1" dirty="0" err="1">
                <a:latin typeface="Arial"/>
              </a:rPr>
              <a:t>forces</a:t>
            </a:r>
            <a:r>
              <a:rPr lang="de-DE" sz="1800" b="0" strike="noStrike" spc="-1" dirty="0">
                <a:latin typeface="Arial"/>
              </a:rPr>
              <a:t>:</a:t>
            </a:r>
          </a:p>
        </p:txBody>
      </p:sp>
      <p:sp>
        <p:nvSpPr>
          <p:cNvPr id="8" name="TextShape 5">
            <a:extLst>
              <a:ext uri="{FF2B5EF4-FFF2-40B4-BE49-F238E27FC236}">
                <a16:creationId xmlns:a16="http://schemas.microsoft.com/office/drawing/2014/main" id="{609A4A52-C7D4-A340-A6D6-CEB3670D30AD}"/>
              </a:ext>
            </a:extLst>
          </p:cNvPr>
          <p:cNvSpPr txBox="1"/>
          <p:nvPr/>
        </p:nvSpPr>
        <p:spPr>
          <a:xfrm>
            <a:off x="5040000" y="936000"/>
            <a:ext cx="381600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de-DE" sz="1800" b="0" strike="noStrike" spc="-1">
                <a:latin typeface="Arial"/>
              </a:rPr>
              <a:t>Equations of Motion: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0190" y="2660131"/>
            <a:ext cx="2279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800" dirty="0"/>
              <a:t>Where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29663" y="4610600"/>
            <a:ext cx="6574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… </a:t>
            </a:r>
            <a:r>
              <a:rPr lang="en-CA" dirty="0" err="1"/>
              <a:t>etc</a:t>
            </a:r>
            <a:endParaRPr lang="en-CA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441B2EFA-0625-AE49-9892-90EA486255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6118" y="1410120"/>
            <a:ext cx="2476500" cy="990600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9F267105-933E-E74A-8E01-4B1526CCE6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83743" y="3031271"/>
            <a:ext cx="2827594" cy="366759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9DBD6579-3176-3340-BB7F-429403C3098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63282" y="3634271"/>
            <a:ext cx="2848329" cy="371521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F5D0CB30-50CF-3B4A-B407-639257ED98A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95032" y="4204996"/>
            <a:ext cx="2816579" cy="374787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12B999C3-3B34-E448-A554-6F028136512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669039" y="1841895"/>
            <a:ext cx="5433726" cy="333967"/>
          </a:xfrm>
          <a:prstGeom prst="rect">
            <a:avLst/>
          </a:prstGeom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EC7255AF-C28F-3144-9BB3-51A3EEBC809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3669039" y="2450794"/>
            <a:ext cx="5474961" cy="418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9643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9"/>
          <p:cNvSpPr txBox="1">
            <a:spLocks noGrp="1"/>
          </p:cNvSpPr>
          <p:nvPr>
            <p:ph type="body" idx="1"/>
          </p:nvPr>
        </p:nvSpPr>
        <p:spPr>
          <a:xfrm>
            <a:off x="242646" y="236150"/>
            <a:ext cx="8679898" cy="543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</a:pPr>
            <a:r>
              <a:rPr lang="en" sz="3000" dirty="0">
                <a:solidFill>
                  <a:schemeClr val="dk1"/>
                </a:solidFill>
              </a:rPr>
              <a:t>Geodesics (First Attempts+Changes) </a:t>
            </a:r>
            <a:endParaRPr sz="1100" dirty="0"/>
          </a:p>
        </p:txBody>
      </p:sp>
      <p:sp>
        <p:nvSpPr>
          <p:cNvPr id="164" name="Google Shape;164;p29"/>
          <p:cNvSpPr txBox="1"/>
          <p:nvPr/>
        </p:nvSpPr>
        <p:spPr>
          <a:xfrm>
            <a:off x="5655365" y="159026"/>
            <a:ext cx="13854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NW_orbi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770116" y="923545"/>
            <a:ext cx="3390900" cy="3390900"/>
          </a:xfrm>
          <a:prstGeom prst="rect">
            <a:avLst/>
          </a:prstGeom>
        </p:spPr>
      </p:pic>
      <p:pic>
        <p:nvPicPr>
          <p:cNvPr id="7" name="GR_orbit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23900" y="923545"/>
            <a:ext cx="3390900" cy="33909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42646" y="856459"/>
            <a:ext cx="5188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General relativistic orbits in contrast to Newtonian orbits:</a:t>
            </a:r>
          </a:p>
        </p:txBody>
      </p:sp>
      <p:sp>
        <p:nvSpPr>
          <p:cNvPr id="4" name="Donut 3"/>
          <p:cNvSpPr/>
          <p:nvPr/>
        </p:nvSpPr>
        <p:spPr>
          <a:xfrm>
            <a:off x="2837018" y="1379888"/>
            <a:ext cx="2986992" cy="3078767"/>
          </a:xfrm>
          <a:prstGeom prst="donut">
            <a:avLst>
              <a:gd name="adj" fmla="val 42179"/>
            </a:avLst>
          </a:prstGeom>
          <a:solidFill>
            <a:srgbClr val="B1CADE">
              <a:alpha val="69804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E3629F78-9980-644E-AE9C-4DF7F377C84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418967" y="4208750"/>
            <a:ext cx="1905000" cy="41910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BDD7DC01-9A7F-5746-8E05-D70401F5B97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076644" y="4074094"/>
            <a:ext cx="1107444" cy="6884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1372" y="855444"/>
            <a:ext cx="4380304" cy="43894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6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666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2"/>
          <p:cNvSpPr/>
          <p:nvPr/>
        </p:nvSpPr>
        <p:spPr>
          <a:xfrm>
            <a:off x="1402639" y="1535029"/>
            <a:ext cx="6895540" cy="17418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32"/>
          <p:cNvSpPr txBox="1"/>
          <p:nvPr/>
        </p:nvSpPr>
        <p:spPr>
          <a:xfrm>
            <a:off x="1520206" y="2111008"/>
            <a:ext cx="7297223" cy="1165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lang="en" sz="33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Gravitational Waves Calculations </a:t>
            </a:r>
            <a:r>
              <a:rPr lang="en" sz="3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1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3000" dirty="0">
                <a:solidFill>
                  <a:schemeClr val="tx1"/>
                </a:solidFill>
              </a:rPr>
              <a:t>Gravitational Waves Calculations 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5DA9690-6FF7-410D-ACDA-49414E4DC680}"/>
              </a:ext>
            </a:extLst>
          </p:cNvPr>
          <p:cNvSpPr txBox="1"/>
          <p:nvPr/>
        </p:nvSpPr>
        <p:spPr>
          <a:xfrm>
            <a:off x="242646" y="1652104"/>
            <a:ext cx="329255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Mass quadrupole moment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9A3CFC-08FD-ED4E-BCE4-D1F61D61217C}"/>
              </a:ext>
            </a:extLst>
          </p:cNvPr>
          <p:cNvSpPr txBox="1"/>
          <p:nvPr/>
        </p:nvSpPr>
        <p:spPr>
          <a:xfrm>
            <a:off x="5655366" y="159026"/>
            <a:ext cx="1847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D7E2F4-FC91-A248-B910-FCD0BB326512}"/>
              </a:ext>
            </a:extLst>
          </p:cNvPr>
          <p:cNvSpPr txBox="1"/>
          <p:nvPr/>
        </p:nvSpPr>
        <p:spPr>
          <a:xfrm>
            <a:off x="323678" y="2779801"/>
            <a:ext cx="329255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Reduced mass quadrupole moment 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0083D7F2-5B59-764C-802A-015510BBE584}"/>
              </a:ext>
            </a:extLst>
          </p:cNvPr>
          <p:cNvSpPr/>
          <p:nvPr/>
        </p:nvSpPr>
        <p:spPr>
          <a:xfrm>
            <a:off x="3345122" y="1760608"/>
            <a:ext cx="427902" cy="1490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601452F-50C7-D04A-9096-50A03AE477D6}"/>
              </a:ext>
            </a:extLst>
          </p:cNvPr>
          <p:cNvSpPr txBox="1"/>
          <p:nvPr/>
        </p:nvSpPr>
        <p:spPr>
          <a:xfrm>
            <a:off x="-332873" y="847516"/>
            <a:ext cx="576548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rgbClr val="B37E61"/>
                </a:solidFill>
                <a:cs typeface="Arial" pitchFamily="34" charset="0"/>
              </a:rPr>
              <a:t>1</a:t>
            </a:r>
            <a:r>
              <a:rPr lang="en-US" altLang="ko-KR" sz="2000" b="1" dirty="0">
                <a:solidFill>
                  <a:srgbClr val="B37E61"/>
                </a:solidFill>
                <a:cs typeface="Arial" pitchFamily="34" charset="0"/>
              </a:rPr>
              <a:t>. </a:t>
            </a:r>
            <a:r>
              <a:rPr lang="en-US" altLang="ko-KR" sz="1800" b="1" dirty="0">
                <a:solidFill>
                  <a:srgbClr val="B37E61"/>
                </a:solidFill>
                <a:cs typeface="Arial" pitchFamily="34" charset="0"/>
              </a:rPr>
              <a:t>Finding the mass quadrupole moment </a:t>
            </a:r>
            <a:endParaRPr lang="en-US" altLang="ko-KR" sz="2000" b="1" dirty="0">
              <a:solidFill>
                <a:srgbClr val="B37E61"/>
              </a:solidFill>
              <a:cs typeface="Arial" pitchFamily="34" charset="0"/>
            </a:endParaRPr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BEEAD6FB-F332-A643-98AF-CDB06D53FA81}"/>
              </a:ext>
            </a:extLst>
          </p:cNvPr>
          <p:cNvSpPr/>
          <p:nvPr/>
        </p:nvSpPr>
        <p:spPr>
          <a:xfrm>
            <a:off x="3616234" y="2843759"/>
            <a:ext cx="427902" cy="1490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60A28237-B0A0-2745-A425-E5DF47AA5E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030700" y="1454188"/>
            <a:ext cx="2606978" cy="82631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DE7328C9-6CCF-964C-9A79-10AC6DD29C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306887" y="2620963"/>
            <a:ext cx="3302000" cy="124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2318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3000" dirty="0">
                <a:solidFill>
                  <a:schemeClr val="tx1"/>
                </a:solidFill>
              </a:rPr>
              <a:t>Gravitational Waves Calculations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9A3CFC-08FD-ED4E-BCE4-D1F61D61217C}"/>
              </a:ext>
            </a:extLst>
          </p:cNvPr>
          <p:cNvSpPr txBox="1"/>
          <p:nvPr/>
        </p:nvSpPr>
        <p:spPr>
          <a:xfrm>
            <a:off x="5655366" y="159026"/>
            <a:ext cx="1847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DC7FEE-FA34-0343-8437-DC04CC1C1F3B}"/>
              </a:ext>
            </a:extLst>
          </p:cNvPr>
          <p:cNvSpPr txBox="1"/>
          <p:nvPr/>
        </p:nvSpPr>
        <p:spPr>
          <a:xfrm>
            <a:off x="242646" y="1789419"/>
            <a:ext cx="329255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Perturbations in the metric (strain) 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D7E2F4-FC91-A248-B910-FCD0BB326512}"/>
              </a:ext>
            </a:extLst>
          </p:cNvPr>
          <p:cNvSpPr txBox="1"/>
          <p:nvPr/>
        </p:nvSpPr>
        <p:spPr>
          <a:xfrm>
            <a:off x="323678" y="2779801"/>
            <a:ext cx="329255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Final strain equation 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0083D7F2-5B59-764C-802A-015510BBE584}"/>
              </a:ext>
            </a:extLst>
          </p:cNvPr>
          <p:cNvSpPr/>
          <p:nvPr/>
        </p:nvSpPr>
        <p:spPr>
          <a:xfrm>
            <a:off x="3483252" y="1877188"/>
            <a:ext cx="427902" cy="1490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601452F-50C7-D04A-9096-50A03AE477D6}"/>
              </a:ext>
            </a:extLst>
          </p:cNvPr>
          <p:cNvSpPr txBox="1"/>
          <p:nvPr/>
        </p:nvSpPr>
        <p:spPr>
          <a:xfrm>
            <a:off x="-62056" y="771351"/>
            <a:ext cx="6814355" cy="80021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rgbClr val="B37E61"/>
                </a:solidFill>
                <a:cs typeface="Arial" pitchFamily="34" charset="0"/>
              </a:rPr>
              <a:t>2</a:t>
            </a:r>
            <a:r>
              <a:rPr lang="en-US" altLang="ko-KR" sz="2000" b="1" dirty="0">
                <a:solidFill>
                  <a:srgbClr val="B37E61"/>
                </a:solidFill>
                <a:cs typeface="Arial" pitchFamily="34" charset="0"/>
              </a:rPr>
              <a:t>. </a:t>
            </a:r>
            <a:r>
              <a:rPr lang="en-US" altLang="ko-KR" sz="1800" b="1" dirty="0">
                <a:solidFill>
                  <a:srgbClr val="B37E61"/>
                </a:solidFill>
                <a:cs typeface="Arial" pitchFamily="34" charset="0"/>
              </a:rPr>
              <a:t>Taking second time derivative of mass quadrupole moment and plugging into strain equation</a:t>
            </a:r>
            <a:endParaRPr lang="en-US" altLang="ko-KR" sz="2000" b="1" dirty="0">
              <a:solidFill>
                <a:srgbClr val="B37E61"/>
              </a:solidFill>
              <a:cs typeface="Arial" pitchFamily="34" charset="0"/>
            </a:endParaRPr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BEEAD6FB-F332-A643-98AF-CDB06D53FA81}"/>
              </a:ext>
            </a:extLst>
          </p:cNvPr>
          <p:cNvSpPr/>
          <p:nvPr/>
        </p:nvSpPr>
        <p:spPr>
          <a:xfrm>
            <a:off x="3616234" y="2843759"/>
            <a:ext cx="427902" cy="1490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A87A0A9F-178E-A448-A859-C6B0AC6F55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30700" y="1682996"/>
            <a:ext cx="952500" cy="4318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B0FE02F8-3B10-BA43-B233-84A4C7DAA4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313928" y="2650400"/>
            <a:ext cx="2374900" cy="4064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C2F0265-B1B2-F944-8417-FF7B69C212ED}"/>
              </a:ext>
            </a:extLst>
          </p:cNvPr>
          <p:cNvSpPr/>
          <p:nvPr/>
        </p:nvSpPr>
        <p:spPr>
          <a:xfrm>
            <a:off x="4263633" y="2575458"/>
            <a:ext cx="2488665" cy="58208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1302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3000" dirty="0">
                <a:solidFill>
                  <a:schemeClr val="tx1"/>
                </a:solidFill>
              </a:rPr>
              <a:t>Gravitational Waves Calculations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9A3CFC-08FD-ED4E-BCE4-D1F61D61217C}"/>
              </a:ext>
            </a:extLst>
          </p:cNvPr>
          <p:cNvSpPr txBox="1"/>
          <p:nvPr/>
        </p:nvSpPr>
        <p:spPr>
          <a:xfrm>
            <a:off x="5655366" y="159026"/>
            <a:ext cx="1847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DC7FEE-FA34-0343-8437-DC04CC1C1F3B}"/>
              </a:ext>
            </a:extLst>
          </p:cNvPr>
          <p:cNvSpPr txBox="1"/>
          <p:nvPr/>
        </p:nvSpPr>
        <p:spPr>
          <a:xfrm>
            <a:off x="242646" y="1789419"/>
            <a:ext cx="329255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Perturbations in the metric (strain) 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D7E2F4-FC91-A248-B910-FCD0BB326512}"/>
              </a:ext>
            </a:extLst>
          </p:cNvPr>
          <p:cNvSpPr txBox="1"/>
          <p:nvPr/>
        </p:nvSpPr>
        <p:spPr>
          <a:xfrm>
            <a:off x="323678" y="2779801"/>
            <a:ext cx="329255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Final strain equation 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0083D7F2-5B59-764C-802A-015510BBE584}"/>
              </a:ext>
            </a:extLst>
          </p:cNvPr>
          <p:cNvSpPr/>
          <p:nvPr/>
        </p:nvSpPr>
        <p:spPr>
          <a:xfrm>
            <a:off x="3483252" y="1877188"/>
            <a:ext cx="427902" cy="1490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601452F-50C7-D04A-9096-50A03AE477D6}"/>
              </a:ext>
            </a:extLst>
          </p:cNvPr>
          <p:cNvSpPr txBox="1"/>
          <p:nvPr/>
        </p:nvSpPr>
        <p:spPr>
          <a:xfrm>
            <a:off x="-62056" y="771351"/>
            <a:ext cx="6814355" cy="80021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rgbClr val="B37E61"/>
                </a:solidFill>
                <a:cs typeface="Arial" pitchFamily="34" charset="0"/>
              </a:rPr>
              <a:t>2</a:t>
            </a:r>
            <a:r>
              <a:rPr lang="en-US" altLang="ko-KR" sz="2000" b="1" dirty="0">
                <a:solidFill>
                  <a:srgbClr val="B37E61"/>
                </a:solidFill>
                <a:cs typeface="Arial" pitchFamily="34" charset="0"/>
              </a:rPr>
              <a:t>. </a:t>
            </a:r>
            <a:r>
              <a:rPr lang="en-US" altLang="ko-KR" sz="1800" b="1" dirty="0">
                <a:solidFill>
                  <a:srgbClr val="B37E61"/>
                </a:solidFill>
                <a:cs typeface="Arial" pitchFamily="34" charset="0"/>
              </a:rPr>
              <a:t>Taking second time derivative of mass quadrupole moment and plugging into strain equation</a:t>
            </a:r>
            <a:endParaRPr lang="en-US" altLang="ko-KR" sz="2000" b="1" dirty="0">
              <a:solidFill>
                <a:srgbClr val="B37E61"/>
              </a:solidFill>
              <a:cs typeface="Arial" pitchFamily="34" charset="0"/>
            </a:endParaRPr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BEEAD6FB-F332-A643-98AF-CDB06D53FA81}"/>
              </a:ext>
            </a:extLst>
          </p:cNvPr>
          <p:cNvSpPr/>
          <p:nvPr/>
        </p:nvSpPr>
        <p:spPr>
          <a:xfrm>
            <a:off x="3616234" y="2843759"/>
            <a:ext cx="427902" cy="1490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A87A0A9F-178E-A448-A859-C6B0AC6F55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30700" y="1682996"/>
            <a:ext cx="952500" cy="4318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B0FE02F8-3B10-BA43-B233-84A4C7DAA4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313928" y="2650400"/>
            <a:ext cx="2374900" cy="4064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C2F0265-B1B2-F944-8417-FF7B69C212ED}"/>
              </a:ext>
            </a:extLst>
          </p:cNvPr>
          <p:cNvSpPr/>
          <p:nvPr/>
        </p:nvSpPr>
        <p:spPr>
          <a:xfrm>
            <a:off x="4263633" y="2575458"/>
            <a:ext cx="2488665" cy="58208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https://lh5.googleusercontent.com/hZZAxgL_ODLnS8Om1zmcaQfQ5qk-b3gbVPday9XDEDE8rTSr1HKR1BvG2Qm4mFzlV-Hp-0SPMv-tZdTp6WdgfLYP2LGHJzpNI6vUhkZu9BmIPn0p5H2eZodaarXIAPT8gLUJ2ia0-mQ=s0">
            <a:extLst>
              <a:ext uri="{FF2B5EF4-FFF2-40B4-BE49-F238E27FC236}">
                <a16:creationId xmlns:a16="http://schemas.microsoft.com/office/drawing/2014/main" id="{26A8752A-C2F6-E549-A01D-8B69C7B1E5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69" y="1575584"/>
            <a:ext cx="3616613" cy="3339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AF02E851-447C-CE46-868E-DA03051C5525}"/>
              </a:ext>
            </a:extLst>
          </p:cNvPr>
          <p:cNvSpPr/>
          <p:nvPr/>
        </p:nvSpPr>
        <p:spPr>
          <a:xfrm>
            <a:off x="694469" y="4907536"/>
            <a:ext cx="4572000" cy="2539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</a:rPr>
              <a:t>[https://www.ligo.caltech.edu/image/ligo20160211a]</a:t>
            </a:r>
            <a:endParaRPr lang="en-US" sz="1050" dirty="0"/>
          </a:p>
        </p:txBody>
      </p:sp>
      <p:sp>
        <p:nvSpPr>
          <p:cNvPr id="16" name="Bent Arrow 15">
            <a:extLst>
              <a:ext uri="{FF2B5EF4-FFF2-40B4-BE49-F238E27FC236}">
                <a16:creationId xmlns:a16="http://schemas.microsoft.com/office/drawing/2014/main" id="{440152AA-DF2F-584D-8A5F-EB395F3C152C}"/>
              </a:ext>
            </a:extLst>
          </p:cNvPr>
          <p:cNvSpPr/>
          <p:nvPr/>
        </p:nvSpPr>
        <p:spPr>
          <a:xfrm rot="10800000">
            <a:off x="4195481" y="3263232"/>
            <a:ext cx="1798993" cy="709165"/>
          </a:xfrm>
          <a:prstGeom prst="bentArrow">
            <a:avLst>
              <a:gd name="adj1" fmla="val 23736"/>
              <a:gd name="adj2" fmla="val 22472"/>
              <a:gd name="adj3" fmla="val 28792"/>
              <a:gd name="adj4" fmla="val 20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5924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8"/>
          <p:cNvSpPr txBox="1"/>
          <p:nvPr/>
        </p:nvSpPr>
        <p:spPr>
          <a:xfrm>
            <a:off x="5655365" y="159026"/>
            <a:ext cx="13854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TextShape 1">
            <a:extLst>
              <a:ext uri="{FF2B5EF4-FFF2-40B4-BE49-F238E27FC236}">
                <a16:creationId xmlns:a16="http://schemas.microsoft.com/office/drawing/2014/main" id="{AFDE3AD6-45F0-4942-99D6-2EF4E9DFB526}"/>
              </a:ext>
            </a:extLst>
          </p:cNvPr>
          <p:cNvSpPr txBox="1"/>
          <p:nvPr/>
        </p:nvSpPr>
        <p:spPr>
          <a:xfrm>
            <a:off x="242640" y="236160"/>
            <a:ext cx="8679600" cy="542880"/>
          </a:xfrm>
          <a:prstGeom prst="rect">
            <a:avLst/>
          </a:prstGeom>
          <a:noFill/>
          <a:ln>
            <a:noFill/>
          </a:ln>
        </p:spPr>
        <p:txBody>
          <a:bodyPr lIns="68400" tIns="34200" rIns="68400" bIns="342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0" strike="noStrike" spc="-1" dirty="0" err="1">
                <a:solidFill>
                  <a:srgbClr val="000000"/>
                </a:solidFill>
                <a:latin typeface="Arial"/>
                <a:ea typeface="Arial"/>
              </a:rPr>
              <a:t>Gravitational</a:t>
            </a:r>
            <a:r>
              <a:rPr lang="de-DE" sz="30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de-DE" sz="3000" b="0" strike="noStrike" spc="-1" dirty="0" err="1">
                <a:solidFill>
                  <a:srgbClr val="000000"/>
                </a:solidFill>
                <a:latin typeface="Arial"/>
                <a:ea typeface="Arial"/>
              </a:rPr>
              <a:t>Waves</a:t>
            </a:r>
            <a:r>
              <a:rPr lang="de-DE" sz="30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de-DE" sz="3000" b="0" strike="noStrike" spc="-1" dirty="0" err="1">
                <a:solidFill>
                  <a:srgbClr val="000000"/>
                </a:solidFill>
                <a:latin typeface="Arial"/>
                <a:ea typeface="Arial"/>
              </a:rPr>
              <a:t>Calculations</a:t>
            </a:r>
            <a:endParaRPr lang="de-DE" sz="3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TextShape 3">
            <a:extLst>
              <a:ext uri="{FF2B5EF4-FFF2-40B4-BE49-F238E27FC236}">
                <a16:creationId xmlns:a16="http://schemas.microsoft.com/office/drawing/2014/main" id="{9995EA0A-85FC-7541-A347-FA490ABC16A2}"/>
              </a:ext>
            </a:extLst>
          </p:cNvPr>
          <p:cNvSpPr txBox="1"/>
          <p:nvPr/>
        </p:nvSpPr>
        <p:spPr>
          <a:xfrm>
            <a:off x="936000" y="936000"/>
            <a:ext cx="7056000" cy="375120"/>
          </a:xfrm>
          <a:prstGeom prst="rect">
            <a:avLst/>
          </a:prstGeom>
          <a:noFill/>
          <a:ln w="29160">
            <a:solidFill>
              <a:srgbClr val="C9211E"/>
            </a:solidFill>
            <a:round/>
          </a:ln>
        </p:spPr>
        <p:txBody>
          <a:bodyPr lIns="104400" tIns="59400" rIns="104400" bIns="59400">
            <a:noAutofit/>
          </a:bodyPr>
          <a:lstStyle/>
          <a:p>
            <a:pPr algn="ctr"/>
            <a:r>
              <a:rPr lang="de-DE" sz="1800" b="0" strike="noStrike" spc="-1">
                <a:latin typeface="Arial"/>
              </a:rPr>
              <a:t>GW propagating in z direction:</a:t>
            </a:r>
          </a:p>
        </p:txBody>
      </p:sp>
      <p:sp>
        <p:nvSpPr>
          <p:cNvPr id="9" name="TextShape 4">
            <a:extLst>
              <a:ext uri="{FF2B5EF4-FFF2-40B4-BE49-F238E27FC236}">
                <a16:creationId xmlns:a16="http://schemas.microsoft.com/office/drawing/2014/main" id="{16464B81-A25A-C840-A795-52920B45F464}"/>
              </a:ext>
            </a:extLst>
          </p:cNvPr>
          <p:cNvSpPr txBox="1"/>
          <p:nvPr/>
        </p:nvSpPr>
        <p:spPr>
          <a:xfrm>
            <a:off x="1152000" y="3096000"/>
            <a:ext cx="6696000" cy="375120"/>
          </a:xfrm>
          <a:prstGeom prst="rect">
            <a:avLst/>
          </a:prstGeom>
          <a:noFill/>
          <a:ln w="29160">
            <a:solidFill>
              <a:srgbClr val="C9211E"/>
            </a:solidFill>
            <a:round/>
          </a:ln>
        </p:spPr>
        <p:txBody>
          <a:bodyPr lIns="104400" tIns="59400" rIns="104400" bIns="59400">
            <a:noAutofit/>
          </a:bodyPr>
          <a:lstStyle/>
          <a:p>
            <a:pPr algn="ctr"/>
            <a:r>
              <a:rPr lang="de-DE" sz="1800" b="0" strike="noStrike" spc="-1">
                <a:latin typeface="Arial"/>
              </a:rPr>
              <a:t>To obtain arbitrary direction: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BFF98F38-A50E-F149-BF0F-A3832DC45E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21769" y="1468080"/>
            <a:ext cx="2972144" cy="131652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A654D61A-DE2B-A343-B748-81DC0DB9C9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264556" y="3782520"/>
            <a:ext cx="4065625" cy="29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097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1"/>
          <p:cNvSpPr txBox="1"/>
          <p:nvPr/>
        </p:nvSpPr>
        <p:spPr>
          <a:xfrm>
            <a:off x="3243872" y="257372"/>
            <a:ext cx="5900127" cy="692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Outline</a:t>
            </a:r>
            <a:endParaRPr sz="41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8" name="Google Shape;88;p21"/>
          <p:cNvGrpSpPr/>
          <p:nvPr/>
        </p:nvGrpSpPr>
        <p:grpSpPr>
          <a:xfrm>
            <a:off x="3756906" y="1297255"/>
            <a:ext cx="4348154" cy="585596"/>
            <a:chOff x="4745820" y="1491808"/>
            <a:chExt cx="5797539" cy="780795"/>
          </a:xfrm>
        </p:grpSpPr>
        <p:sp>
          <p:nvSpPr>
            <p:cNvPr id="89" name="Google Shape;89;p21"/>
            <p:cNvSpPr txBox="1"/>
            <p:nvPr/>
          </p:nvSpPr>
          <p:spPr>
            <a:xfrm>
              <a:off x="6035667" y="1583131"/>
              <a:ext cx="4507692" cy="4616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1000" tIns="34275" rIns="81000" bIns="342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Introduction </a:t>
              </a:r>
              <a:endPara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90" name="Google Shape;90;p21"/>
            <p:cNvGrpSpPr/>
            <p:nvPr/>
          </p:nvGrpSpPr>
          <p:grpSpPr>
            <a:xfrm>
              <a:off x="4745820" y="1491808"/>
              <a:ext cx="958096" cy="780795"/>
              <a:chOff x="5324331" y="1449052"/>
              <a:chExt cx="958096" cy="780795"/>
            </a:xfrm>
          </p:grpSpPr>
          <p:sp>
            <p:nvSpPr>
              <p:cNvPr id="91" name="Google Shape;91;p21"/>
              <p:cNvSpPr/>
              <p:nvPr/>
            </p:nvSpPr>
            <p:spPr>
              <a:xfrm>
                <a:off x="5412981" y="1449052"/>
                <a:ext cx="780795" cy="780795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" name="Google Shape;92;p21"/>
              <p:cNvSpPr txBox="1"/>
              <p:nvPr/>
            </p:nvSpPr>
            <p:spPr>
              <a:xfrm>
                <a:off x="5324331" y="1516285"/>
                <a:ext cx="958096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81000" tIns="34275" rIns="81000" bIns="34275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700" b="1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01</a:t>
                </a:r>
                <a:endParaRPr sz="27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93" name="Google Shape;93;p21"/>
          <p:cNvGrpSpPr/>
          <p:nvPr/>
        </p:nvGrpSpPr>
        <p:grpSpPr>
          <a:xfrm>
            <a:off x="3759559" y="2221477"/>
            <a:ext cx="4345501" cy="585596"/>
            <a:chOff x="4745820" y="1491808"/>
            <a:chExt cx="5794001" cy="780795"/>
          </a:xfrm>
        </p:grpSpPr>
        <p:sp>
          <p:nvSpPr>
            <p:cNvPr id="94" name="Google Shape;94;p21"/>
            <p:cNvSpPr txBox="1"/>
            <p:nvPr/>
          </p:nvSpPr>
          <p:spPr>
            <a:xfrm>
              <a:off x="6032129" y="1666761"/>
              <a:ext cx="4507692" cy="4616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1000" tIns="34275" rIns="81000" bIns="342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Orbits Calculations </a:t>
              </a:r>
              <a:endPara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95" name="Google Shape;95;p21"/>
            <p:cNvGrpSpPr/>
            <p:nvPr/>
          </p:nvGrpSpPr>
          <p:grpSpPr>
            <a:xfrm>
              <a:off x="4745820" y="1491808"/>
              <a:ext cx="958096" cy="780795"/>
              <a:chOff x="5324331" y="1449052"/>
              <a:chExt cx="958096" cy="780795"/>
            </a:xfrm>
          </p:grpSpPr>
          <p:sp>
            <p:nvSpPr>
              <p:cNvPr id="96" name="Google Shape;96;p21"/>
              <p:cNvSpPr/>
              <p:nvPr/>
            </p:nvSpPr>
            <p:spPr>
              <a:xfrm>
                <a:off x="5412981" y="1449052"/>
                <a:ext cx="780795" cy="780795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" name="Google Shape;97;p21"/>
              <p:cNvSpPr txBox="1"/>
              <p:nvPr/>
            </p:nvSpPr>
            <p:spPr>
              <a:xfrm>
                <a:off x="5324331" y="1516285"/>
                <a:ext cx="958096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81000" tIns="34275" rIns="81000" bIns="34275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700" b="1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02</a:t>
                </a:r>
                <a:endParaRPr sz="27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98" name="Google Shape;98;p21"/>
          <p:cNvGrpSpPr/>
          <p:nvPr/>
        </p:nvGrpSpPr>
        <p:grpSpPr>
          <a:xfrm>
            <a:off x="3762213" y="3145699"/>
            <a:ext cx="4815256" cy="585596"/>
            <a:chOff x="4745820" y="1491808"/>
            <a:chExt cx="6420341" cy="780795"/>
          </a:xfrm>
        </p:grpSpPr>
        <p:sp>
          <p:nvSpPr>
            <p:cNvPr id="99" name="Google Shape;99;p21"/>
            <p:cNvSpPr txBox="1"/>
            <p:nvPr/>
          </p:nvSpPr>
          <p:spPr>
            <a:xfrm>
              <a:off x="6028590" y="1666760"/>
              <a:ext cx="5137571" cy="4616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1000" tIns="34275" rIns="81000" bIns="342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Gravitational Waves Calculations </a:t>
              </a:r>
              <a:endPara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0" name="Google Shape;100;p21"/>
            <p:cNvGrpSpPr/>
            <p:nvPr/>
          </p:nvGrpSpPr>
          <p:grpSpPr>
            <a:xfrm>
              <a:off x="4745820" y="1491808"/>
              <a:ext cx="958096" cy="780795"/>
              <a:chOff x="5324331" y="1449052"/>
              <a:chExt cx="958096" cy="780795"/>
            </a:xfrm>
          </p:grpSpPr>
          <p:sp>
            <p:nvSpPr>
              <p:cNvPr id="101" name="Google Shape;101;p21"/>
              <p:cNvSpPr/>
              <p:nvPr/>
            </p:nvSpPr>
            <p:spPr>
              <a:xfrm>
                <a:off x="5412981" y="1449052"/>
                <a:ext cx="780795" cy="780795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" name="Google Shape;102;p21"/>
              <p:cNvSpPr txBox="1"/>
              <p:nvPr/>
            </p:nvSpPr>
            <p:spPr>
              <a:xfrm>
                <a:off x="5324331" y="1516285"/>
                <a:ext cx="958096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81000" tIns="34275" rIns="81000" bIns="34275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700" b="1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03</a:t>
                </a:r>
                <a:endParaRPr sz="27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03" name="Google Shape;103;p21"/>
          <p:cNvGrpSpPr/>
          <p:nvPr/>
        </p:nvGrpSpPr>
        <p:grpSpPr>
          <a:xfrm>
            <a:off x="3764866" y="4069921"/>
            <a:ext cx="4340194" cy="585596"/>
            <a:chOff x="4745820" y="1491808"/>
            <a:chExt cx="5786925" cy="780795"/>
          </a:xfrm>
        </p:grpSpPr>
        <p:sp>
          <p:nvSpPr>
            <p:cNvPr id="104" name="Google Shape;104;p21"/>
            <p:cNvSpPr txBox="1"/>
            <p:nvPr/>
          </p:nvSpPr>
          <p:spPr>
            <a:xfrm>
              <a:off x="6025053" y="1584799"/>
              <a:ext cx="4507692" cy="4616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1000" tIns="34275" rIns="81000" bIns="342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Final Results </a:t>
              </a:r>
              <a:endPara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5" name="Google Shape;105;p21"/>
            <p:cNvGrpSpPr/>
            <p:nvPr/>
          </p:nvGrpSpPr>
          <p:grpSpPr>
            <a:xfrm>
              <a:off x="4745820" y="1491808"/>
              <a:ext cx="958096" cy="780795"/>
              <a:chOff x="5324331" y="1449052"/>
              <a:chExt cx="958096" cy="780795"/>
            </a:xfrm>
          </p:grpSpPr>
          <p:sp>
            <p:nvSpPr>
              <p:cNvPr id="106" name="Google Shape;106;p21"/>
              <p:cNvSpPr/>
              <p:nvPr/>
            </p:nvSpPr>
            <p:spPr>
              <a:xfrm>
                <a:off x="5412981" y="1449052"/>
                <a:ext cx="780795" cy="780795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" name="Google Shape;107;p21"/>
              <p:cNvSpPr txBox="1"/>
              <p:nvPr/>
            </p:nvSpPr>
            <p:spPr>
              <a:xfrm>
                <a:off x="5324331" y="1516285"/>
                <a:ext cx="958096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81000" tIns="34275" rIns="81000" bIns="34275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700" b="1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04</a:t>
                </a:r>
                <a:endParaRPr sz="27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8"/>
          <p:cNvSpPr txBox="1"/>
          <p:nvPr/>
        </p:nvSpPr>
        <p:spPr>
          <a:xfrm>
            <a:off x="5655365" y="159026"/>
            <a:ext cx="13854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TextShape 1">
            <a:extLst>
              <a:ext uri="{FF2B5EF4-FFF2-40B4-BE49-F238E27FC236}">
                <a16:creationId xmlns:a16="http://schemas.microsoft.com/office/drawing/2014/main" id="{7E008EAE-1DAA-3D41-BE74-595B8BEEF81C}"/>
              </a:ext>
            </a:extLst>
          </p:cNvPr>
          <p:cNvSpPr txBox="1"/>
          <p:nvPr/>
        </p:nvSpPr>
        <p:spPr>
          <a:xfrm>
            <a:off x="242640" y="236160"/>
            <a:ext cx="8679600" cy="542880"/>
          </a:xfrm>
          <a:prstGeom prst="rect">
            <a:avLst/>
          </a:prstGeom>
          <a:noFill/>
          <a:ln>
            <a:noFill/>
          </a:ln>
        </p:spPr>
        <p:txBody>
          <a:bodyPr lIns="68400" tIns="34200" rIns="68400" bIns="342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0" strike="noStrike" spc="-1">
                <a:solidFill>
                  <a:srgbClr val="000000"/>
                </a:solidFill>
                <a:latin typeface="Arial"/>
                <a:ea typeface="Arial"/>
              </a:rPr>
              <a:t>Gravitational Waves Calculations</a:t>
            </a:r>
            <a:endParaRPr lang="de-DE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CustomShape 5">
            <a:extLst>
              <a:ext uri="{FF2B5EF4-FFF2-40B4-BE49-F238E27FC236}">
                <a16:creationId xmlns:a16="http://schemas.microsoft.com/office/drawing/2014/main" id="{1F6C0E94-7F53-D94C-AA81-80744722756B}"/>
              </a:ext>
            </a:extLst>
          </p:cNvPr>
          <p:cNvSpPr/>
          <p:nvPr/>
        </p:nvSpPr>
        <p:spPr>
          <a:xfrm>
            <a:off x="3312000" y="2232000"/>
            <a:ext cx="2160000" cy="144000"/>
          </a:xfrm>
          <a:custGeom>
            <a:avLst/>
            <a:gdLst/>
            <a:ahLst/>
            <a:cxnLst/>
            <a:rect l="0" t="0" r="r" b="b"/>
            <a:pathLst>
              <a:path w="6002" h="402">
                <a:moveTo>
                  <a:pt x="0" y="100"/>
                </a:moveTo>
                <a:lnTo>
                  <a:pt x="4500" y="100"/>
                </a:lnTo>
                <a:lnTo>
                  <a:pt x="4500" y="0"/>
                </a:lnTo>
                <a:lnTo>
                  <a:pt x="6001" y="200"/>
                </a:lnTo>
                <a:lnTo>
                  <a:pt x="4500" y="401"/>
                </a:lnTo>
                <a:lnTo>
                  <a:pt x="4500" y="300"/>
                </a:lnTo>
                <a:lnTo>
                  <a:pt x="0" y="300"/>
                </a:lnTo>
                <a:lnTo>
                  <a:pt x="0" y="100"/>
                </a:lnTo>
              </a:path>
            </a:pathLst>
          </a:custGeom>
          <a:solidFill>
            <a:srgbClr val="C9211E"/>
          </a:solidFill>
          <a:ln>
            <a:solidFill>
              <a:srgbClr val="C9211E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5D9131BC-0080-8341-A573-1F3D638E19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9881" y="1087144"/>
            <a:ext cx="2946119" cy="2717968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3585E112-1C90-2F42-92AE-3B762363EB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615999" y="1859340"/>
            <a:ext cx="2527875" cy="101115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3876863B-4B0B-1947-B084-A9ACCDA50A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733800" y="2066900"/>
            <a:ext cx="990600" cy="16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6840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8"/>
          <p:cNvSpPr txBox="1"/>
          <p:nvPr/>
        </p:nvSpPr>
        <p:spPr>
          <a:xfrm>
            <a:off x="5655365" y="159026"/>
            <a:ext cx="13854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TextShape 1">
            <a:extLst>
              <a:ext uri="{FF2B5EF4-FFF2-40B4-BE49-F238E27FC236}">
                <a16:creationId xmlns:a16="http://schemas.microsoft.com/office/drawing/2014/main" id="{37A4D451-414D-FD44-BF29-13F47CBAD7CD}"/>
              </a:ext>
            </a:extLst>
          </p:cNvPr>
          <p:cNvSpPr txBox="1"/>
          <p:nvPr/>
        </p:nvSpPr>
        <p:spPr>
          <a:xfrm>
            <a:off x="242640" y="236160"/>
            <a:ext cx="8679600" cy="542880"/>
          </a:xfrm>
          <a:prstGeom prst="rect">
            <a:avLst/>
          </a:prstGeom>
          <a:noFill/>
          <a:ln>
            <a:noFill/>
          </a:ln>
        </p:spPr>
        <p:txBody>
          <a:bodyPr lIns="68400" tIns="34200" rIns="68400" bIns="342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0" strike="noStrike" spc="-1">
                <a:solidFill>
                  <a:srgbClr val="000000"/>
                </a:solidFill>
                <a:latin typeface="Arial"/>
                <a:ea typeface="Arial"/>
              </a:rPr>
              <a:t>Gravitational Waves Calculations</a:t>
            </a:r>
            <a:endParaRPr lang="de-DE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extShape 4">
            <a:extLst>
              <a:ext uri="{FF2B5EF4-FFF2-40B4-BE49-F238E27FC236}">
                <a16:creationId xmlns:a16="http://schemas.microsoft.com/office/drawing/2014/main" id="{9B0717AE-AC2B-9147-9344-A572920EC9BA}"/>
              </a:ext>
            </a:extLst>
          </p:cNvPr>
          <p:cNvSpPr txBox="1"/>
          <p:nvPr/>
        </p:nvSpPr>
        <p:spPr>
          <a:xfrm>
            <a:off x="936000" y="3112920"/>
            <a:ext cx="6768000" cy="631080"/>
          </a:xfrm>
          <a:prstGeom prst="rect">
            <a:avLst/>
          </a:prstGeom>
          <a:noFill/>
          <a:ln w="29160">
            <a:solidFill>
              <a:srgbClr val="C9211E"/>
            </a:solidFill>
            <a:round/>
          </a:ln>
        </p:spPr>
        <p:txBody>
          <a:bodyPr lIns="104400" tIns="59400" rIns="104400" bIns="59400">
            <a:noAutofit/>
          </a:bodyPr>
          <a:lstStyle/>
          <a:p>
            <a:pPr algn="ctr"/>
            <a:r>
              <a:rPr lang="de-DE" sz="1800" b="0" strike="noStrike" spc="-1">
                <a:latin typeface="Arial"/>
              </a:rPr>
              <a:t>Frequency Space:</a:t>
            </a:r>
          </a:p>
          <a:p>
            <a:pPr algn="ctr"/>
            <a:r>
              <a:rPr lang="de-DE" sz="1800" b="0" strike="noStrike" spc="-1">
                <a:latin typeface="Arial"/>
              </a:rPr>
              <a:t>Fourier transformation</a:t>
            </a:r>
          </a:p>
        </p:txBody>
      </p:sp>
      <p:sp>
        <p:nvSpPr>
          <p:cNvPr id="10" name="CustomShape 5">
            <a:extLst>
              <a:ext uri="{FF2B5EF4-FFF2-40B4-BE49-F238E27FC236}">
                <a16:creationId xmlns:a16="http://schemas.microsoft.com/office/drawing/2014/main" id="{687635ED-0FDC-9243-906F-5EAB6817604D}"/>
              </a:ext>
            </a:extLst>
          </p:cNvPr>
          <p:cNvSpPr/>
          <p:nvPr/>
        </p:nvSpPr>
        <p:spPr>
          <a:xfrm>
            <a:off x="3672000" y="1512000"/>
            <a:ext cx="1080000" cy="144000"/>
          </a:xfrm>
          <a:custGeom>
            <a:avLst/>
            <a:gdLst/>
            <a:ahLst/>
            <a:cxnLst/>
            <a:rect l="0" t="0" r="r" b="b"/>
            <a:pathLst>
              <a:path w="3002" h="402">
                <a:moveTo>
                  <a:pt x="0" y="100"/>
                </a:moveTo>
                <a:lnTo>
                  <a:pt x="2250" y="100"/>
                </a:lnTo>
                <a:lnTo>
                  <a:pt x="2250" y="0"/>
                </a:lnTo>
                <a:lnTo>
                  <a:pt x="3001" y="200"/>
                </a:lnTo>
                <a:lnTo>
                  <a:pt x="2250" y="401"/>
                </a:lnTo>
                <a:lnTo>
                  <a:pt x="2250" y="300"/>
                </a:lnTo>
                <a:lnTo>
                  <a:pt x="0" y="300"/>
                </a:lnTo>
                <a:lnTo>
                  <a:pt x="0" y="100"/>
                </a:lnTo>
              </a:path>
            </a:pathLst>
          </a:custGeom>
          <a:solidFill>
            <a:srgbClr val="C9211E"/>
          </a:solidFill>
          <a:ln>
            <a:solidFill>
              <a:srgbClr val="C9211E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E26D80FA-7D7C-704E-95D5-AA38E3481C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4600" y="1070010"/>
            <a:ext cx="3327400" cy="8763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FEC89D31-E76C-794E-A315-D7BFB44A2D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752000" y="1070010"/>
            <a:ext cx="3657600" cy="139700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05FD5860-FD29-AF4E-B869-6763660A75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606787" y="3923930"/>
            <a:ext cx="3583446" cy="648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2687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5"/>
          <p:cNvSpPr/>
          <p:nvPr/>
        </p:nvSpPr>
        <p:spPr>
          <a:xfrm>
            <a:off x="7214705" y="1827730"/>
            <a:ext cx="1313659" cy="1313659"/>
          </a:xfrm>
          <a:prstGeom prst="ellipse">
            <a:avLst/>
          </a:prstGeom>
          <a:solidFill>
            <a:schemeClr val="accent3"/>
          </a:solidFill>
          <a:ln w="603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1" name="Google Shape;211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25529" y="1938554"/>
            <a:ext cx="1092011" cy="109201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oogle Shape;178;p31">
            <a:extLst>
              <a:ext uri="{FF2B5EF4-FFF2-40B4-BE49-F238E27FC236}">
                <a16:creationId xmlns:a16="http://schemas.microsoft.com/office/drawing/2014/main" id="{E404E451-8CF1-C343-85F8-9F4086CB92D0}"/>
              </a:ext>
            </a:extLst>
          </p:cNvPr>
          <p:cNvGrpSpPr/>
          <p:nvPr/>
        </p:nvGrpSpPr>
        <p:grpSpPr>
          <a:xfrm>
            <a:off x="52040" y="2612697"/>
            <a:ext cx="4910900" cy="879252"/>
            <a:chOff x="288355" y="6261002"/>
            <a:chExt cx="8386114" cy="1299873"/>
          </a:xfrm>
        </p:grpSpPr>
        <p:sp>
          <p:nvSpPr>
            <p:cNvPr id="8" name="Google Shape;179;p31">
              <a:extLst>
                <a:ext uri="{FF2B5EF4-FFF2-40B4-BE49-F238E27FC236}">
                  <a16:creationId xmlns:a16="http://schemas.microsoft.com/office/drawing/2014/main" id="{4DF0276B-F2DC-954C-BB4A-624C126582D4}"/>
                </a:ext>
              </a:extLst>
            </p:cNvPr>
            <p:cNvSpPr/>
            <p:nvPr/>
          </p:nvSpPr>
          <p:spPr>
            <a:xfrm>
              <a:off x="288355" y="6261002"/>
              <a:ext cx="8386114" cy="1299873"/>
            </a:xfrm>
            <a:prstGeom prst="rect">
              <a:avLst/>
            </a:prstGeom>
            <a:solidFill>
              <a:schemeClr val="lt1">
                <a:alpha val="49803"/>
              </a:schemeClr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" name="Google Shape;180;p31">
              <a:extLst>
                <a:ext uri="{FF2B5EF4-FFF2-40B4-BE49-F238E27FC236}">
                  <a16:creationId xmlns:a16="http://schemas.microsoft.com/office/drawing/2014/main" id="{C75E33DC-DD51-DD45-A98A-96D02F9CE231}"/>
                </a:ext>
              </a:extLst>
            </p:cNvPr>
            <p:cNvSpPr txBox="1"/>
            <p:nvPr/>
          </p:nvSpPr>
          <p:spPr>
            <a:xfrm>
              <a:off x="533422" y="6340251"/>
              <a:ext cx="7707194" cy="9335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34275" rIns="68575" bIns="342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4100" b="1" dirty="0">
                  <a:solidFill>
                    <a:schemeClr val="lt1"/>
                  </a:solidFill>
                </a:rPr>
                <a:t>Question for you: </a:t>
              </a:r>
              <a:endParaRPr sz="4100"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551" y="3854822"/>
            <a:ext cx="56492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>
                <a:solidFill>
                  <a:schemeClr val="bg1"/>
                </a:solidFill>
              </a:rPr>
              <a:t>Can a perfectly spherical object rotating around itself emit gravitational waves?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6"/>
          <p:cNvSpPr/>
          <p:nvPr/>
        </p:nvSpPr>
        <p:spPr>
          <a:xfrm>
            <a:off x="1637772" y="1535029"/>
            <a:ext cx="5896089" cy="17418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36"/>
          <p:cNvSpPr txBox="1"/>
          <p:nvPr/>
        </p:nvSpPr>
        <p:spPr>
          <a:xfrm>
            <a:off x="3066054" y="2111008"/>
            <a:ext cx="4323866" cy="1165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lang="en" sz="33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Final Results </a:t>
            </a:r>
            <a:endParaRPr sz="33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7"/>
          <p:cNvSpPr txBox="1">
            <a:spLocks noGrp="1"/>
          </p:cNvSpPr>
          <p:nvPr>
            <p:ph type="body" idx="1"/>
          </p:nvPr>
        </p:nvSpPr>
        <p:spPr>
          <a:xfrm>
            <a:off x="242646" y="236150"/>
            <a:ext cx="8679898" cy="543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</a:pPr>
            <a:r>
              <a:rPr lang="en" sz="3000" dirty="0">
                <a:solidFill>
                  <a:schemeClr val="dk1"/>
                </a:solidFill>
              </a:rPr>
              <a:t>Results</a:t>
            </a:r>
            <a:endParaRPr sz="1100" dirty="0"/>
          </a:p>
        </p:txBody>
      </p:sp>
      <p:sp>
        <p:nvSpPr>
          <p:cNvPr id="224" name="Google Shape;224;p37"/>
          <p:cNvSpPr txBox="1"/>
          <p:nvPr/>
        </p:nvSpPr>
        <p:spPr>
          <a:xfrm>
            <a:off x="5655365" y="159026"/>
            <a:ext cx="13854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17" y="1541288"/>
            <a:ext cx="4336570" cy="275583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0330" y="1311965"/>
            <a:ext cx="35548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Types of densities used: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88834" y="1323989"/>
            <a:ext cx="35548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Deviations from no DM: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1864" y="1591519"/>
            <a:ext cx="3833710" cy="265536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408420" y="3451859"/>
            <a:ext cx="126723" cy="973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9" name="Straight Connector 8"/>
          <p:cNvCxnSpPr/>
          <p:nvPr/>
        </p:nvCxnSpPr>
        <p:spPr>
          <a:xfrm>
            <a:off x="5180517" y="3178663"/>
            <a:ext cx="1227902" cy="27319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6535144" y="3184329"/>
            <a:ext cx="404919" cy="26753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3249" t="7521" r="4381" b="3326"/>
          <a:stretch/>
        </p:blipFill>
        <p:spPr>
          <a:xfrm>
            <a:off x="5180518" y="1910629"/>
            <a:ext cx="1759545" cy="127370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7"/>
          <p:cNvSpPr txBox="1">
            <a:spLocks noGrp="1"/>
          </p:cNvSpPr>
          <p:nvPr>
            <p:ph type="body" idx="1"/>
          </p:nvPr>
        </p:nvSpPr>
        <p:spPr>
          <a:xfrm>
            <a:off x="242646" y="236150"/>
            <a:ext cx="8679898" cy="543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</a:pPr>
            <a:r>
              <a:rPr lang="en" sz="3000" dirty="0">
                <a:solidFill>
                  <a:schemeClr val="dk1"/>
                </a:solidFill>
              </a:rPr>
              <a:t>Results</a:t>
            </a:r>
            <a:endParaRPr sz="1100" dirty="0"/>
          </a:p>
        </p:txBody>
      </p:sp>
      <p:sp>
        <p:nvSpPr>
          <p:cNvPr id="224" name="Google Shape;224;p37"/>
          <p:cNvSpPr txBox="1"/>
          <p:nvPr/>
        </p:nvSpPr>
        <p:spPr>
          <a:xfrm>
            <a:off x="5655365" y="159026"/>
            <a:ext cx="13854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5457" y="1173833"/>
            <a:ext cx="2726912" cy="17903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049" y="954289"/>
            <a:ext cx="2867003" cy="19512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2153" y="2970441"/>
            <a:ext cx="2476760" cy="17561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8913" y="2976736"/>
            <a:ext cx="2653631" cy="1749873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 rot="1057298">
            <a:off x="3348397" y="2494307"/>
            <a:ext cx="417444" cy="238539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328369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7"/>
          <p:cNvSpPr txBox="1">
            <a:spLocks noGrp="1"/>
          </p:cNvSpPr>
          <p:nvPr>
            <p:ph type="body" idx="1"/>
          </p:nvPr>
        </p:nvSpPr>
        <p:spPr>
          <a:xfrm>
            <a:off x="242646" y="236150"/>
            <a:ext cx="8679898" cy="543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</a:pPr>
            <a:r>
              <a:rPr lang="en" sz="3000" dirty="0">
                <a:solidFill>
                  <a:schemeClr val="dk1"/>
                </a:solidFill>
              </a:rPr>
              <a:t>Results</a:t>
            </a:r>
            <a:endParaRPr sz="1100" dirty="0"/>
          </a:p>
        </p:txBody>
      </p:sp>
      <p:sp>
        <p:nvSpPr>
          <p:cNvPr id="223" name="Google Shape;223;p37"/>
          <p:cNvSpPr txBox="1"/>
          <p:nvPr/>
        </p:nvSpPr>
        <p:spPr>
          <a:xfrm>
            <a:off x="752671" y="1207024"/>
            <a:ext cx="3292556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Insert text here </a:t>
            </a:r>
            <a:endParaRPr sz="1800" b="1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37"/>
          <p:cNvSpPr txBox="1"/>
          <p:nvPr/>
        </p:nvSpPr>
        <p:spPr>
          <a:xfrm>
            <a:off x="5655365" y="159026"/>
            <a:ext cx="13854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354" y="1207024"/>
            <a:ext cx="4737892" cy="31330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24639" y="1207024"/>
            <a:ext cx="28160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But what about highly elliptical orbits?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3913" y="1899298"/>
            <a:ext cx="2674188" cy="202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74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7"/>
          <p:cNvSpPr txBox="1">
            <a:spLocks noGrp="1"/>
          </p:cNvSpPr>
          <p:nvPr>
            <p:ph type="body" idx="1"/>
          </p:nvPr>
        </p:nvSpPr>
        <p:spPr>
          <a:xfrm>
            <a:off x="242646" y="236150"/>
            <a:ext cx="8679898" cy="543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</a:pPr>
            <a:r>
              <a:rPr lang="en" sz="3000" dirty="0">
                <a:solidFill>
                  <a:schemeClr val="dk1"/>
                </a:solidFill>
              </a:rPr>
              <a:t>Results</a:t>
            </a:r>
            <a:endParaRPr sz="1100" dirty="0"/>
          </a:p>
        </p:txBody>
      </p:sp>
      <p:sp>
        <p:nvSpPr>
          <p:cNvPr id="224" name="Google Shape;224;p37"/>
          <p:cNvSpPr txBox="1"/>
          <p:nvPr/>
        </p:nvSpPr>
        <p:spPr>
          <a:xfrm>
            <a:off x="5655365" y="159026"/>
            <a:ext cx="13854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5457" y="1173833"/>
            <a:ext cx="2726912" cy="17903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049" y="954289"/>
            <a:ext cx="2867003" cy="19512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2153" y="2970441"/>
            <a:ext cx="2476760" cy="17561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8913" y="2976736"/>
            <a:ext cx="2653631" cy="1749873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 rot="1057298">
            <a:off x="3217149" y="2343407"/>
            <a:ext cx="417444" cy="238539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7049" y="1008211"/>
            <a:ext cx="2893787" cy="18973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32241" y="1161243"/>
            <a:ext cx="2747394" cy="18029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99945" y="2964147"/>
            <a:ext cx="2501520" cy="17624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76705" y="2984103"/>
            <a:ext cx="2701643" cy="175509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1369" y="2959458"/>
            <a:ext cx="2779467" cy="182730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225445" y="1076960"/>
            <a:ext cx="3405801" cy="366254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1800" b="1" dirty="0"/>
              <a:t>Summary: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Computed general classical orbits in the presence of dark matter friction and gravitational wave radiation.</a:t>
            </a:r>
          </a:p>
          <a:p>
            <a:r>
              <a:rPr lang="en-CA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Computed the modifications to the gravitational wave due to different dark matter profiles.</a:t>
            </a:r>
          </a:p>
          <a:p>
            <a:endParaRPr lang="en-CA" dirty="0"/>
          </a:p>
          <a:p>
            <a:r>
              <a:rPr lang="en-CA" sz="1800" b="1" dirty="0"/>
              <a:t>Future Work:</a:t>
            </a:r>
            <a:endParaRPr lang="en-CA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Computing a wider variety of density profiles on bigger time scales and different orbit shapes.</a:t>
            </a:r>
          </a:p>
          <a:p>
            <a:endParaRPr lang="en-CA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Finding an appropriate metric and applying full relativistic effects.</a:t>
            </a:r>
          </a:p>
        </p:txBody>
      </p:sp>
    </p:spTree>
    <p:extLst>
      <p:ext uri="{BB962C8B-B14F-4D97-AF65-F5344CB8AC3E}">
        <p14:creationId xmlns:p14="http://schemas.microsoft.com/office/powerpoint/2010/main" val="3466114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74000"/>
          </a:blip>
          <a:stretch>
            <a:fillRect/>
          </a:stretch>
        </a:blipFill>
        <a:effectLst/>
      </p:bgPr>
    </p:bg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9"/>
          <p:cNvSpPr txBox="1">
            <a:spLocks noGrp="1"/>
          </p:cNvSpPr>
          <p:nvPr>
            <p:ph type="body" idx="1"/>
          </p:nvPr>
        </p:nvSpPr>
        <p:spPr>
          <a:xfrm>
            <a:off x="4572111" y="2339240"/>
            <a:ext cx="4571889" cy="432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</a:pPr>
            <a:r>
              <a:rPr lang="en" sz="1400" b="1" dirty="0"/>
              <a:t>Thank you for your attention </a:t>
            </a:r>
            <a:endParaRPr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2"/>
          <p:cNvSpPr/>
          <p:nvPr/>
        </p:nvSpPr>
        <p:spPr>
          <a:xfrm>
            <a:off x="1637772" y="1535029"/>
            <a:ext cx="5896089" cy="17418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22"/>
          <p:cNvSpPr txBox="1"/>
          <p:nvPr/>
        </p:nvSpPr>
        <p:spPr>
          <a:xfrm>
            <a:off x="3066054" y="2111008"/>
            <a:ext cx="4323866" cy="1165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lang="en" sz="33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Introduction</a:t>
            </a:r>
            <a:r>
              <a:rPr lang="en" sz="3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1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42647" y="346574"/>
            <a:ext cx="7927319" cy="343310"/>
          </a:xfrm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Probing Dark Matter using Gravitational Waves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9A3CFC-08FD-ED4E-BCE4-D1F61D61217C}"/>
              </a:ext>
            </a:extLst>
          </p:cNvPr>
          <p:cNvSpPr txBox="1"/>
          <p:nvPr/>
        </p:nvSpPr>
        <p:spPr>
          <a:xfrm>
            <a:off x="5655366" y="159026"/>
            <a:ext cx="1847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BB2020-80DD-0444-A43E-B642248929A7}"/>
              </a:ext>
            </a:extLst>
          </p:cNvPr>
          <p:cNvSpPr txBox="1"/>
          <p:nvPr/>
        </p:nvSpPr>
        <p:spPr>
          <a:xfrm>
            <a:off x="258459" y="3236608"/>
            <a:ext cx="281542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Black holes</a:t>
            </a:r>
            <a:endParaRPr lang="ko-KR" altLang="en-US" sz="18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788987-49C7-8242-A1CB-39EBD9C94B4F}"/>
              </a:ext>
            </a:extLst>
          </p:cNvPr>
          <p:cNvSpPr txBox="1"/>
          <p:nvPr/>
        </p:nvSpPr>
        <p:spPr>
          <a:xfrm>
            <a:off x="2978485" y="3215493"/>
            <a:ext cx="281542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Dark matter halo</a:t>
            </a:r>
            <a:endParaRPr lang="ko-KR" altLang="en-US" sz="18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3DCB14-1101-5D4F-8C52-914792935E09}"/>
              </a:ext>
            </a:extLst>
          </p:cNvPr>
          <p:cNvSpPr txBox="1"/>
          <p:nvPr/>
        </p:nvSpPr>
        <p:spPr>
          <a:xfrm>
            <a:off x="6130641" y="3214715"/>
            <a:ext cx="281542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Gravitational waves </a:t>
            </a:r>
            <a:endParaRPr lang="ko-KR" altLang="en-US" sz="18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15D73CF-71A8-594A-B38D-555B0111A6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11" y="1502991"/>
            <a:ext cx="1571625" cy="1495425"/>
          </a:xfrm>
          <a:prstGeom prst="rect">
            <a:avLst/>
          </a:prstGeom>
        </p:spPr>
      </p:pic>
      <p:pic>
        <p:nvPicPr>
          <p:cNvPr id="2050" name="Picture 2" descr="https://lh5.googleusercontent.com/XHduOzXpz9z4KdDLeU7CzNAbolICg7ZlNeUmIqzgLRp-M4dukM97mFor8XzvM0wAxT5z0bsUhVydfh07twha_FsdQixLZ4QCUwrJAN__wv32sBH4HwmEpyTyq8UDWa5L_hWcaF2iDZo=s0">
            <a:extLst>
              <a:ext uri="{FF2B5EF4-FFF2-40B4-BE49-F238E27FC236}">
                <a16:creationId xmlns:a16="http://schemas.microsoft.com/office/drawing/2014/main" id="{00A4681D-FD6B-8E4A-B062-3F2A971728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27" y="1502991"/>
            <a:ext cx="2311887" cy="134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869352D-C8C9-8842-87A9-1046018FA2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641" y="1583953"/>
            <a:ext cx="2525826" cy="1414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213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3000" dirty="0">
                <a:solidFill>
                  <a:schemeClr val="tx1"/>
                </a:solidFill>
              </a:rPr>
              <a:t>Dark Matter Halo 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5DA9690-6FF7-410D-ACDA-49414E4DC680}"/>
              </a:ext>
            </a:extLst>
          </p:cNvPr>
          <p:cNvSpPr txBox="1"/>
          <p:nvPr/>
        </p:nvSpPr>
        <p:spPr>
          <a:xfrm>
            <a:off x="66817" y="1382448"/>
            <a:ext cx="329255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Dark matter density spike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9A3CFC-08FD-ED4E-BCE4-D1F61D61217C}"/>
              </a:ext>
            </a:extLst>
          </p:cNvPr>
          <p:cNvSpPr txBox="1"/>
          <p:nvPr/>
        </p:nvSpPr>
        <p:spPr>
          <a:xfrm>
            <a:off x="5655366" y="159026"/>
            <a:ext cx="1847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5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2AD58BD-D6C1-A04C-BB52-D6BAA4E594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46" y="1853987"/>
            <a:ext cx="2861975" cy="218089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C2F1BB4-5BCE-174B-91FB-C96E161A62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430" y="2058329"/>
            <a:ext cx="4894118" cy="151395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48B4682-780E-1247-858A-592DF086D27A}"/>
              </a:ext>
            </a:extLst>
          </p:cNvPr>
          <p:cNvSpPr txBox="1"/>
          <p:nvPr/>
        </p:nvSpPr>
        <p:spPr>
          <a:xfrm>
            <a:off x="4519310" y="3572283"/>
            <a:ext cx="3967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[</a:t>
            </a:r>
            <a:r>
              <a:rPr lang="en-US" sz="900" dirty="0" err="1"/>
              <a:t>Kazunari</a:t>
            </a:r>
            <a:r>
              <a:rPr lang="en-US" sz="900" dirty="0"/>
              <a:t> </a:t>
            </a:r>
            <a:r>
              <a:rPr lang="en-US" sz="900" dirty="0" err="1"/>
              <a:t>Eda</a:t>
            </a:r>
            <a:r>
              <a:rPr lang="en-US" sz="900" dirty="0"/>
              <a:t>, </a:t>
            </a:r>
            <a:r>
              <a:rPr lang="en-US" sz="900" dirty="0" err="1"/>
              <a:t>Yousuke</a:t>
            </a:r>
            <a:r>
              <a:rPr lang="en-US" sz="900" dirty="0"/>
              <a:t> Itoh, Sachiko </a:t>
            </a:r>
            <a:r>
              <a:rPr lang="en-US" sz="900" dirty="0" err="1"/>
              <a:t>Kuroyanagi</a:t>
            </a:r>
            <a:r>
              <a:rPr lang="en-US" sz="900" dirty="0"/>
              <a:t>, and Joseph Silk, 2014]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CBBB9A-B248-7B4D-A21A-DFEC428CDAB4}"/>
              </a:ext>
            </a:extLst>
          </p:cNvPr>
          <p:cNvSpPr txBox="1"/>
          <p:nvPr/>
        </p:nvSpPr>
        <p:spPr>
          <a:xfrm>
            <a:off x="4399826" y="1382448"/>
            <a:ext cx="420672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Dephasing of gravitational waves</a:t>
            </a:r>
          </a:p>
        </p:txBody>
      </p:sp>
    </p:spTree>
    <p:extLst>
      <p:ext uri="{BB962C8B-B14F-4D97-AF65-F5344CB8AC3E}">
        <p14:creationId xmlns:p14="http://schemas.microsoft.com/office/powerpoint/2010/main" val="3481723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42647" y="346574"/>
            <a:ext cx="7927319" cy="343310"/>
          </a:xfrm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Gravitational waves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9A3CFC-08FD-ED4E-BCE4-D1F61D61217C}"/>
              </a:ext>
            </a:extLst>
          </p:cNvPr>
          <p:cNvSpPr txBox="1"/>
          <p:nvPr/>
        </p:nvSpPr>
        <p:spPr>
          <a:xfrm>
            <a:off x="5655366" y="159026"/>
            <a:ext cx="1847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5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E6605F-6924-0C41-8587-30EC195D82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272" y="964343"/>
            <a:ext cx="4822389" cy="328020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DDC9B2A-CC7E-1541-AE50-F765158C79CD}"/>
              </a:ext>
            </a:extLst>
          </p:cNvPr>
          <p:cNvSpPr txBox="1"/>
          <p:nvPr/>
        </p:nvSpPr>
        <p:spPr>
          <a:xfrm>
            <a:off x="2837426" y="4244547"/>
            <a:ext cx="328808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/>
              <a:t>[LIGO Scientific Collaboration and Virgo Collaboration, 2017]</a:t>
            </a:r>
          </a:p>
        </p:txBody>
      </p:sp>
    </p:spTree>
    <p:extLst>
      <p:ext uri="{BB962C8B-B14F-4D97-AF65-F5344CB8AC3E}">
        <p14:creationId xmlns:p14="http://schemas.microsoft.com/office/powerpoint/2010/main" val="834434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6"/>
          <p:cNvSpPr/>
          <p:nvPr/>
        </p:nvSpPr>
        <p:spPr>
          <a:xfrm>
            <a:off x="7214705" y="1827730"/>
            <a:ext cx="1313659" cy="1313659"/>
          </a:xfrm>
          <a:prstGeom prst="ellipse">
            <a:avLst/>
          </a:prstGeom>
          <a:solidFill>
            <a:schemeClr val="accent3"/>
          </a:solidFill>
          <a:ln w="603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4" name="Google Shape;144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25529" y="1938554"/>
            <a:ext cx="1092011" cy="109201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D66E66F-62A2-FE4F-921D-A5D42D605B95}"/>
              </a:ext>
            </a:extLst>
          </p:cNvPr>
          <p:cNvSpPr txBox="1"/>
          <p:nvPr/>
        </p:nvSpPr>
        <p:spPr>
          <a:xfrm>
            <a:off x="1098063" y="3658245"/>
            <a:ext cx="72216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In the plot shown, what happens to the gravitational wave signal when dark matter is introduced?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0" name="Google Shape;178;p31">
            <a:extLst>
              <a:ext uri="{FF2B5EF4-FFF2-40B4-BE49-F238E27FC236}">
                <a16:creationId xmlns:a16="http://schemas.microsoft.com/office/drawing/2014/main" id="{4AE4D8DB-216C-2D43-A495-BFF7B8945C99}"/>
              </a:ext>
            </a:extLst>
          </p:cNvPr>
          <p:cNvGrpSpPr/>
          <p:nvPr/>
        </p:nvGrpSpPr>
        <p:grpSpPr>
          <a:xfrm>
            <a:off x="52040" y="2612697"/>
            <a:ext cx="4910900" cy="879252"/>
            <a:chOff x="288355" y="6261002"/>
            <a:chExt cx="8386114" cy="1299873"/>
          </a:xfrm>
        </p:grpSpPr>
        <p:sp>
          <p:nvSpPr>
            <p:cNvPr id="11" name="Google Shape;179;p31">
              <a:extLst>
                <a:ext uri="{FF2B5EF4-FFF2-40B4-BE49-F238E27FC236}">
                  <a16:creationId xmlns:a16="http://schemas.microsoft.com/office/drawing/2014/main" id="{D3A3954A-9464-4B46-8461-D266C12C634C}"/>
                </a:ext>
              </a:extLst>
            </p:cNvPr>
            <p:cNvSpPr/>
            <p:nvPr/>
          </p:nvSpPr>
          <p:spPr>
            <a:xfrm>
              <a:off x="288355" y="6261002"/>
              <a:ext cx="8386114" cy="1299873"/>
            </a:xfrm>
            <a:prstGeom prst="rect">
              <a:avLst/>
            </a:prstGeom>
            <a:solidFill>
              <a:schemeClr val="lt1">
                <a:alpha val="49803"/>
              </a:schemeClr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180;p31">
              <a:extLst>
                <a:ext uri="{FF2B5EF4-FFF2-40B4-BE49-F238E27FC236}">
                  <a16:creationId xmlns:a16="http://schemas.microsoft.com/office/drawing/2014/main" id="{1CC83963-2F89-3C47-9718-9D0B22FED453}"/>
                </a:ext>
              </a:extLst>
            </p:cNvPr>
            <p:cNvSpPr txBox="1"/>
            <p:nvPr/>
          </p:nvSpPr>
          <p:spPr>
            <a:xfrm>
              <a:off x="533422" y="6340251"/>
              <a:ext cx="7707194" cy="9335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34275" rIns="68575" bIns="342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4100" b="1" dirty="0">
                  <a:solidFill>
                    <a:schemeClr val="lt1"/>
                  </a:solidFill>
                </a:rPr>
                <a:t>Question for you: </a:t>
              </a:r>
              <a:endParaRPr sz="4100"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3947" y="842330"/>
            <a:ext cx="4895512" cy="151193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7"/>
          <p:cNvSpPr/>
          <p:nvPr/>
        </p:nvSpPr>
        <p:spPr>
          <a:xfrm>
            <a:off x="1637772" y="1535029"/>
            <a:ext cx="5896089" cy="17418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27"/>
          <p:cNvSpPr txBox="1"/>
          <p:nvPr/>
        </p:nvSpPr>
        <p:spPr>
          <a:xfrm>
            <a:off x="2662642" y="2111008"/>
            <a:ext cx="4323866" cy="1165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lang="en" sz="3300"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Orbits Calculations</a:t>
            </a:r>
            <a:r>
              <a:rPr lang="en" sz="33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1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8"/>
          <p:cNvSpPr txBox="1">
            <a:spLocks noGrp="1"/>
          </p:cNvSpPr>
          <p:nvPr>
            <p:ph type="body" idx="1"/>
          </p:nvPr>
        </p:nvSpPr>
        <p:spPr>
          <a:xfrm>
            <a:off x="242646" y="236150"/>
            <a:ext cx="8679898" cy="543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</a:pPr>
            <a:r>
              <a:rPr lang="en" sz="3000" dirty="0">
                <a:solidFill>
                  <a:schemeClr val="dk1"/>
                </a:solidFill>
              </a:rPr>
              <a:t>Idea behind orbit calculations</a:t>
            </a:r>
            <a:endParaRPr sz="1100" dirty="0"/>
          </a:p>
        </p:txBody>
      </p:sp>
      <p:sp>
        <p:nvSpPr>
          <p:cNvPr id="157" name="Google Shape;157;p28"/>
          <p:cNvSpPr txBox="1"/>
          <p:nvPr/>
        </p:nvSpPr>
        <p:spPr>
          <a:xfrm>
            <a:off x="5655365" y="159026"/>
            <a:ext cx="13854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51064" y="1258187"/>
            <a:ext cx="477545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AutoNum type="arabicPeriod"/>
            </a:pPr>
            <a:r>
              <a:rPr lang="en-CA" sz="1050" dirty="0"/>
              <a:t>Dark Matter density profile</a:t>
            </a:r>
          </a:p>
          <a:p>
            <a:pPr marL="257175" indent="-257175">
              <a:buAutoNum type="arabicPeriod"/>
            </a:pPr>
            <a:endParaRPr lang="en-CA" sz="1050" dirty="0"/>
          </a:p>
          <a:p>
            <a:pPr marL="257175" indent="-257175">
              <a:buAutoNum type="arabicPeriod"/>
            </a:pPr>
            <a:endParaRPr lang="en-CA" sz="1050" dirty="0"/>
          </a:p>
          <a:p>
            <a:pPr marL="257175" indent="-257175">
              <a:buAutoNum type="arabicPeriod"/>
            </a:pPr>
            <a:endParaRPr lang="en-CA" sz="1050" dirty="0"/>
          </a:p>
          <a:p>
            <a:pPr marL="257175" indent="-257175">
              <a:buAutoNum type="arabicPeriod"/>
            </a:pPr>
            <a:endParaRPr lang="en-CA" sz="1050" dirty="0"/>
          </a:p>
          <a:p>
            <a:pPr marL="257175" indent="-257175">
              <a:buAutoNum type="arabicPeriod"/>
            </a:pPr>
            <a:endParaRPr lang="en-CA" sz="1050" dirty="0"/>
          </a:p>
          <a:p>
            <a:pPr marL="257175" indent="-257175">
              <a:buAutoNum type="arabicPeriod"/>
            </a:pPr>
            <a:endParaRPr lang="en-CA" sz="1050" dirty="0"/>
          </a:p>
          <a:p>
            <a:pPr marL="257175" indent="-257175">
              <a:buAutoNum type="arabicPeriod"/>
            </a:pPr>
            <a:endParaRPr lang="en-CA" sz="1050" dirty="0"/>
          </a:p>
          <a:p>
            <a:pPr marL="257175" indent="-257175">
              <a:buAutoNum type="arabicPeriod"/>
            </a:pPr>
            <a:endParaRPr lang="en-CA" sz="1050" dirty="0"/>
          </a:p>
          <a:p>
            <a:endParaRPr lang="en-CA" sz="1050" dirty="0"/>
          </a:p>
        </p:txBody>
      </p:sp>
      <p:sp>
        <p:nvSpPr>
          <p:cNvPr id="17" name="Oval 16"/>
          <p:cNvSpPr/>
          <p:nvPr/>
        </p:nvSpPr>
        <p:spPr>
          <a:xfrm>
            <a:off x="116273" y="1327576"/>
            <a:ext cx="3821778" cy="3616037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050"/>
          </a:p>
        </p:txBody>
      </p:sp>
      <p:sp>
        <p:nvSpPr>
          <p:cNvPr id="18" name="Oval 17"/>
          <p:cNvSpPr/>
          <p:nvPr/>
        </p:nvSpPr>
        <p:spPr>
          <a:xfrm>
            <a:off x="1846360" y="2967262"/>
            <a:ext cx="361604" cy="336666"/>
          </a:xfrm>
          <a:prstGeom prst="ellipse">
            <a:avLst/>
          </a:prstGeom>
          <a:solidFill>
            <a:schemeClr val="tx1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05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6678" y="1544048"/>
            <a:ext cx="3464227" cy="1759036"/>
          </a:xfrm>
          <a:prstGeom prst="rect">
            <a:avLst/>
          </a:prstGeom>
        </p:spPr>
      </p:pic>
      <p:sp>
        <p:nvSpPr>
          <p:cNvPr id="20" name="Oval 19"/>
          <p:cNvSpPr/>
          <p:nvPr/>
        </p:nvSpPr>
        <p:spPr>
          <a:xfrm>
            <a:off x="2811156" y="3051427"/>
            <a:ext cx="174568" cy="168332"/>
          </a:xfrm>
          <a:prstGeom prst="ellipse">
            <a:avLst/>
          </a:prstGeom>
          <a:solidFill>
            <a:schemeClr val="tx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050"/>
          </a:p>
        </p:txBody>
      </p:sp>
      <p:sp>
        <p:nvSpPr>
          <p:cNvPr id="21" name="TextBox 20"/>
          <p:cNvSpPr txBox="1"/>
          <p:nvPr/>
        </p:nvSpPr>
        <p:spPr>
          <a:xfrm>
            <a:off x="3725037" y="935160"/>
            <a:ext cx="53000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100" b="1" dirty="0"/>
              <a:t>Recipe for the Gravitational Wave: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151064" y="3404929"/>
            <a:ext cx="49929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AutoNum type="arabicPeriod" startAt="2"/>
            </a:pPr>
            <a:r>
              <a:rPr lang="en-CA" sz="1050" dirty="0"/>
              <a:t>Interaction between the DM halo and the orbiting object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94177" y="1243407"/>
            <a:ext cx="21901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 algn="ctr">
              <a:buAutoNum type="arabicPeriod" startAt="3"/>
            </a:pPr>
            <a:r>
              <a:rPr lang="en-CA" sz="1050" dirty="0"/>
              <a:t>Trajectory calculation</a:t>
            </a:r>
          </a:p>
          <a:p>
            <a:pPr algn="ctr"/>
            <a:endParaRPr lang="en-CA" sz="1050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6CD93F7-D746-564D-B1FC-02DE7DC67B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37128" y="3760690"/>
            <a:ext cx="5588000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466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0.00092 C 2.91667E-6 -0.1 -0.04284 -0.17893 -0.0961 -0.17893 C -0.14922 -0.17893 -0.19297 -0.1 -0.19297 -0.00116 C -0.19297 0.09792 -0.14922 0.17824 -0.0961 0.17824 C -0.04284 0.17824 2.91667E-6 0.09769 2.91667E-6 -0.00092 Z " pathEditMode="relative" rAng="5400000" ptsTypes="AAAAA">
                                      <p:cBhvr>
                                        <p:cTn id="16" dur="1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48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2.59259E-6 C 3.125E-6 0.11065 -0.04336 0.20093 -0.09701 0.20093 C -0.15039 0.20093 -0.19401 0.11065 -0.19401 -2.59259E-6 C -0.19401 -0.11111 -0.15039 -0.20092 -0.09701 -0.20092 C -0.04336 -0.20092 3.125E-6 -0.11111 3.125E-6 -2.59259E-6 Z " pathEditMode="relative" rAng="5400000" ptsTypes="AAAAA">
                                      <p:cBhvr>
                                        <p:cTn id="35" dur="200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0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8" grpId="0" animBg="1"/>
      <p:bldP spid="20" grpId="0" animBg="1"/>
      <p:bldP spid="20" grpId="1" animBg="1"/>
      <p:bldP spid="20" grpId="2" animBg="1"/>
      <p:bldP spid="21" grpId="0"/>
      <p:bldP spid="22" grpId="0"/>
      <p:bldP spid="26" grpId="0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ver and End Slide Master">
  <a:themeElements>
    <a:clrScheme name="Custom 3">
      <a:dk1>
        <a:srgbClr val="000000"/>
      </a:dk1>
      <a:lt1>
        <a:srgbClr val="FFFFFF"/>
      </a:lt1>
      <a:dk2>
        <a:srgbClr val="637052"/>
      </a:dk2>
      <a:lt2>
        <a:srgbClr val="CCDDEA"/>
      </a:lt2>
      <a:accent1>
        <a:srgbClr val="B37E61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2245</TotalTime>
  <Words>434</Words>
  <Application>Microsoft Macintosh PowerPoint</Application>
  <PresentationFormat>On-screen Show (16:9)</PresentationFormat>
  <Paragraphs>101</Paragraphs>
  <Slides>28</Slides>
  <Notes>28</Notes>
  <HiddenSlides>0</HiddenSlides>
  <MMClips>6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Arial</vt:lpstr>
      <vt:lpstr>Simple Light</vt:lpstr>
      <vt:lpstr>Cover and End Slide Master</vt:lpstr>
      <vt:lpstr>Probing Dark Matter with Gravitational Waves  (Gravity Group)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Gravity Group Presentation </dc:title>
  <cp:lastModifiedBy>Nour Ahmed</cp:lastModifiedBy>
  <cp:revision>77</cp:revision>
  <dcterms:modified xsi:type="dcterms:W3CDTF">2021-08-26T14:05:00Z</dcterms:modified>
</cp:coreProperties>
</file>