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25"/>
  </p:notesMasterIdLst>
  <p:sldIdLst>
    <p:sldId id="256" r:id="rId2"/>
    <p:sldId id="258" r:id="rId3"/>
    <p:sldId id="329" r:id="rId4"/>
    <p:sldId id="331" r:id="rId5"/>
    <p:sldId id="297" r:id="rId6"/>
    <p:sldId id="309" r:id="rId7"/>
    <p:sldId id="355" r:id="rId8"/>
    <p:sldId id="478" r:id="rId9"/>
    <p:sldId id="547" r:id="rId10"/>
    <p:sldId id="326" r:id="rId11"/>
    <p:sldId id="464" r:id="rId12"/>
    <p:sldId id="473" r:id="rId13"/>
    <p:sldId id="548" r:id="rId14"/>
    <p:sldId id="555" r:id="rId15"/>
    <p:sldId id="538" r:id="rId16"/>
    <p:sldId id="554" r:id="rId17"/>
    <p:sldId id="269" r:id="rId18"/>
    <p:sldId id="549" r:id="rId19"/>
    <p:sldId id="552" r:id="rId20"/>
    <p:sldId id="263" r:id="rId21"/>
    <p:sldId id="553" r:id="rId22"/>
    <p:sldId id="543" r:id="rId23"/>
    <p:sldId id="551" r:id="rId2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3357"/>
    <p:restoredTop sz="96683"/>
  </p:normalViewPr>
  <p:slideViewPr>
    <p:cSldViewPr snapToGrid="0">
      <p:cViewPr varScale="1">
        <p:scale>
          <a:sx n="106" d="100"/>
          <a:sy n="106" d="100"/>
        </p:scale>
        <p:origin x="1296" y="184"/>
      </p:cViewPr>
      <p:guideLst/>
    </p:cSldViewPr>
  </p:slideViewPr>
  <p:notesTextViewPr>
    <p:cViewPr>
      <p:scale>
        <a:sx n="1" d="1"/>
        <a:sy n="1" d="1"/>
      </p:scale>
      <p:origin x="0" y="0"/>
    </p:cViewPr>
  </p:notesTextViewPr>
  <p:sorterViewPr>
    <p:cViewPr>
      <p:scale>
        <a:sx n="1" d="1"/>
        <a:sy n="1" d="1"/>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7617635-F834-4A43-9F02-6D6EC647D961}" type="datetimeFigureOut">
              <a:rPr lang="en-US" smtClean="0"/>
              <a:t>5/19/23</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AD1B7E3-3538-F14B-8286-74C260F810A5}" type="slidenum">
              <a:rPr lang="en-US" smtClean="0"/>
              <a:t>‹#›</a:t>
            </a:fld>
            <a:endParaRPr lang="en-US"/>
          </a:p>
        </p:txBody>
      </p:sp>
    </p:spTree>
    <p:extLst>
      <p:ext uri="{BB962C8B-B14F-4D97-AF65-F5344CB8AC3E}">
        <p14:creationId xmlns:p14="http://schemas.microsoft.com/office/powerpoint/2010/main" val="65668911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8AFFFF5-0460-DB49-8111-83A626D95A50}" type="slidenum">
              <a:rPr lang="en-US" smtClean="0"/>
              <a:t>7</a:t>
            </a:fld>
            <a:endParaRPr lang="en-US"/>
          </a:p>
        </p:txBody>
      </p:sp>
    </p:spTree>
    <p:extLst>
      <p:ext uri="{BB962C8B-B14F-4D97-AF65-F5344CB8AC3E}">
        <p14:creationId xmlns:p14="http://schemas.microsoft.com/office/powerpoint/2010/main" val="106372069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26D587F8-702F-2B41-80AD-5C4E6BA05AED}" type="datetimeFigureOut">
              <a:rPr lang="en-US" smtClean="0"/>
              <a:t>5/19/23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35FAA2D-8FEF-C74C-8D5A-3585A16D8404}" type="slidenum">
              <a:rPr lang="en-US" smtClean="0"/>
              <a:t>‹#›</a:t>
            </a:fld>
            <a:endParaRPr lang="en-US"/>
          </a:p>
        </p:txBody>
      </p:sp>
    </p:spTree>
    <p:extLst>
      <p:ext uri="{BB962C8B-B14F-4D97-AF65-F5344CB8AC3E}">
        <p14:creationId xmlns:p14="http://schemas.microsoft.com/office/powerpoint/2010/main" val="2377559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6D587F8-702F-2B41-80AD-5C4E6BA05AED}" type="datetimeFigureOut">
              <a:rPr lang="en-US" smtClean="0"/>
              <a:t>5/19/23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35FAA2D-8FEF-C74C-8D5A-3585A16D8404}" type="slidenum">
              <a:rPr lang="en-US" smtClean="0"/>
              <a:t>‹#›</a:t>
            </a:fld>
            <a:endParaRPr lang="en-US"/>
          </a:p>
        </p:txBody>
      </p:sp>
    </p:spTree>
    <p:extLst>
      <p:ext uri="{BB962C8B-B14F-4D97-AF65-F5344CB8AC3E}">
        <p14:creationId xmlns:p14="http://schemas.microsoft.com/office/powerpoint/2010/main" val="303775917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6D587F8-702F-2B41-80AD-5C4E6BA05AED}" type="datetimeFigureOut">
              <a:rPr lang="en-US" smtClean="0"/>
              <a:t>5/19/23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35FAA2D-8FEF-C74C-8D5A-3585A16D8404}" type="slidenum">
              <a:rPr lang="en-US" smtClean="0"/>
              <a:t>‹#›</a:t>
            </a:fld>
            <a:endParaRPr lang="en-US"/>
          </a:p>
        </p:txBody>
      </p:sp>
    </p:spTree>
    <p:extLst>
      <p:ext uri="{BB962C8B-B14F-4D97-AF65-F5344CB8AC3E}">
        <p14:creationId xmlns:p14="http://schemas.microsoft.com/office/powerpoint/2010/main" val="268302124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Title - Top">
    <p:spTree>
      <p:nvGrpSpPr>
        <p:cNvPr id="1" name=""/>
        <p:cNvGrpSpPr/>
        <p:nvPr/>
      </p:nvGrpSpPr>
      <p:grpSpPr>
        <a:xfrm>
          <a:off x="0" y="0"/>
          <a:ext cx="0" cy="0"/>
          <a:chOff x="0" y="0"/>
          <a:chExt cx="0" cy="0"/>
        </a:xfrm>
      </p:grpSpPr>
      <p:sp>
        <p:nvSpPr>
          <p:cNvPr id="80" name="Shape 80"/>
          <p:cNvSpPr>
            <a:spLocks noGrp="1"/>
          </p:cNvSpPr>
          <p:nvPr>
            <p:ph type="title"/>
          </p:nvPr>
        </p:nvSpPr>
        <p:spPr>
          <a:xfrm>
            <a:off x="732236" y="187523"/>
            <a:ext cx="7679531" cy="1714500"/>
          </a:xfrm>
          <a:prstGeom prst="rect">
            <a:avLst/>
          </a:prstGeom>
        </p:spPr>
        <p:txBody>
          <a:bodyPr/>
          <a:lstStyle>
            <a:lvl1pPr>
              <a:defRPr>
                <a:solidFill>
                  <a:srgbClr val="558AAB"/>
                </a:solidFill>
              </a:defRPr>
            </a:lvl1pPr>
          </a:lstStyle>
          <a:p>
            <a:r>
              <a:t>Title Text</a:t>
            </a:r>
          </a:p>
        </p:txBody>
      </p:sp>
      <p:sp>
        <p:nvSpPr>
          <p:cNvPr id="81" name="Shape 81"/>
          <p:cNvSpPr>
            <a:spLocks noGrp="1"/>
          </p:cNvSpPr>
          <p:nvPr>
            <p:ph type="sldNum" sz="quarter" idx="2"/>
          </p:nvPr>
        </p:nvSpPr>
        <p:spPr>
          <a:prstGeom prst="rect">
            <a:avLst/>
          </a:prstGeom>
        </p:spPr>
        <p:txBody>
          <a:bodyPr/>
          <a:lstStyle/>
          <a:p>
            <a:fld id="{86CB4B4D-7CA3-9044-876B-883B54F8677D}" type="slidenum">
              <a:rPr/>
              <a:t>‹#›</a:t>
            </a:fld>
            <a:endParaRPr/>
          </a:p>
        </p:txBody>
      </p:sp>
    </p:spTree>
    <p:extLst>
      <p:ext uri="{BB962C8B-B14F-4D97-AF65-F5344CB8AC3E}">
        <p14:creationId xmlns:p14="http://schemas.microsoft.com/office/powerpoint/2010/main" val="3425081958"/>
      </p:ext>
    </p:extLst>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6D587F8-702F-2B41-80AD-5C4E6BA05AED}" type="datetimeFigureOut">
              <a:rPr lang="en-US" smtClean="0"/>
              <a:t>5/19/23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35FAA2D-8FEF-C74C-8D5A-3585A16D8404}" type="slidenum">
              <a:rPr lang="en-US" smtClean="0"/>
              <a:t>‹#›</a:t>
            </a:fld>
            <a:endParaRPr lang="en-US"/>
          </a:p>
        </p:txBody>
      </p:sp>
    </p:spTree>
    <p:extLst>
      <p:ext uri="{BB962C8B-B14F-4D97-AF65-F5344CB8AC3E}">
        <p14:creationId xmlns:p14="http://schemas.microsoft.com/office/powerpoint/2010/main" val="34230310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6D587F8-702F-2B41-80AD-5C4E6BA05AED}" type="datetimeFigureOut">
              <a:rPr lang="en-US" smtClean="0"/>
              <a:t>5/19/23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35FAA2D-8FEF-C74C-8D5A-3585A16D8404}" type="slidenum">
              <a:rPr lang="en-US" smtClean="0"/>
              <a:t>‹#›</a:t>
            </a:fld>
            <a:endParaRPr lang="en-US"/>
          </a:p>
        </p:txBody>
      </p:sp>
    </p:spTree>
    <p:extLst>
      <p:ext uri="{BB962C8B-B14F-4D97-AF65-F5344CB8AC3E}">
        <p14:creationId xmlns:p14="http://schemas.microsoft.com/office/powerpoint/2010/main" val="19021288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26D587F8-702F-2B41-80AD-5C4E6BA05AED}" type="datetimeFigureOut">
              <a:rPr lang="en-US" smtClean="0"/>
              <a:t>5/19/23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35FAA2D-8FEF-C74C-8D5A-3585A16D8404}" type="slidenum">
              <a:rPr lang="en-US" smtClean="0"/>
              <a:t>‹#›</a:t>
            </a:fld>
            <a:endParaRPr lang="en-US"/>
          </a:p>
        </p:txBody>
      </p:sp>
    </p:spTree>
    <p:extLst>
      <p:ext uri="{BB962C8B-B14F-4D97-AF65-F5344CB8AC3E}">
        <p14:creationId xmlns:p14="http://schemas.microsoft.com/office/powerpoint/2010/main" val="20684000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26D587F8-702F-2B41-80AD-5C4E6BA05AED}" type="datetimeFigureOut">
              <a:rPr lang="en-US" smtClean="0"/>
              <a:t>5/19/23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35FAA2D-8FEF-C74C-8D5A-3585A16D8404}" type="slidenum">
              <a:rPr lang="en-US" smtClean="0"/>
              <a:t>‹#›</a:t>
            </a:fld>
            <a:endParaRPr lang="en-US"/>
          </a:p>
        </p:txBody>
      </p:sp>
    </p:spTree>
    <p:extLst>
      <p:ext uri="{BB962C8B-B14F-4D97-AF65-F5344CB8AC3E}">
        <p14:creationId xmlns:p14="http://schemas.microsoft.com/office/powerpoint/2010/main" val="7757506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26D587F8-702F-2B41-80AD-5C4E6BA05AED}" type="datetimeFigureOut">
              <a:rPr lang="en-US" smtClean="0"/>
              <a:t>5/19/23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35FAA2D-8FEF-C74C-8D5A-3585A16D8404}" type="slidenum">
              <a:rPr lang="en-US" smtClean="0"/>
              <a:t>‹#›</a:t>
            </a:fld>
            <a:endParaRPr lang="en-US"/>
          </a:p>
        </p:txBody>
      </p:sp>
    </p:spTree>
    <p:extLst>
      <p:ext uri="{BB962C8B-B14F-4D97-AF65-F5344CB8AC3E}">
        <p14:creationId xmlns:p14="http://schemas.microsoft.com/office/powerpoint/2010/main" val="27826812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6D587F8-702F-2B41-80AD-5C4E6BA05AED}" type="datetimeFigureOut">
              <a:rPr lang="en-US" smtClean="0"/>
              <a:t>5/19/23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35FAA2D-8FEF-C74C-8D5A-3585A16D8404}" type="slidenum">
              <a:rPr lang="en-US" smtClean="0"/>
              <a:t>‹#›</a:t>
            </a:fld>
            <a:endParaRPr lang="en-US"/>
          </a:p>
        </p:txBody>
      </p:sp>
    </p:spTree>
    <p:extLst>
      <p:ext uri="{BB962C8B-B14F-4D97-AF65-F5344CB8AC3E}">
        <p14:creationId xmlns:p14="http://schemas.microsoft.com/office/powerpoint/2010/main" val="5564193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26D587F8-702F-2B41-80AD-5C4E6BA05AED}" type="datetimeFigureOut">
              <a:rPr lang="en-US" smtClean="0"/>
              <a:t>5/19/23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35FAA2D-8FEF-C74C-8D5A-3585A16D8404}" type="slidenum">
              <a:rPr lang="en-US" smtClean="0"/>
              <a:t>‹#›</a:t>
            </a:fld>
            <a:endParaRPr lang="en-US"/>
          </a:p>
        </p:txBody>
      </p:sp>
    </p:spTree>
    <p:extLst>
      <p:ext uri="{BB962C8B-B14F-4D97-AF65-F5344CB8AC3E}">
        <p14:creationId xmlns:p14="http://schemas.microsoft.com/office/powerpoint/2010/main" val="28034570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26D587F8-702F-2B41-80AD-5C4E6BA05AED}" type="datetimeFigureOut">
              <a:rPr lang="en-US" smtClean="0"/>
              <a:t>5/19/23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35FAA2D-8FEF-C74C-8D5A-3585A16D8404}" type="slidenum">
              <a:rPr lang="en-US" smtClean="0"/>
              <a:t>‹#›</a:t>
            </a:fld>
            <a:endParaRPr lang="en-US"/>
          </a:p>
        </p:txBody>
      </p:sp>
    </p:spTree>
    <p:extLst>
      <p:ext uri="{BB962C8B-B14F-4D97-AF65-F5344CB8AC3E}">
        <p14:creationId xmlns:p14="http://schemas.microsoft.com/office/powerpoint/2010/main" val="290731674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6D587F8-702F-2B41-80AD-5C4E6BA05AED}" type="datetimeFigureOut">
              <a:rPr lang="en-US" smtClean="0"/>
              <a:t>5/19/23</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35FAA2D-8FEF-C74C-8D5A-3585A16D8404}" type="slidenum">
              <a:rPr lang="en-US" smtClean="0"/>
              <a:t>‹#›</a:t>
            </a:fld>
            <a:endParaRPr lang="en-US"/>
          </a:p>
        </p:txBody>
      </p:sp>
    </p:spTree>
    <p:extLst>
      <p:ext uri="{BB962C8B-B14F-4D97-AF65-F5344CB8AC3E}">
        <p14:creationId xmlns:p14="http://schemas.microsoft.com/office/powerpoint/2010/main" val="266653999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11.xml.rels><?xml version="1.0" encoding="UTF-8" standalone="yes"?>
<Relationships xmlns="http://schemas.openxmlformats.org/package/2006/relationships"><Relationship Id="rId3" Type="http://schemas.openxmlformats.org/officeDocument/2006/relationships/hyperlink" Target="https://doi.org/10.1103/PhysRevC.98.025204" TargetMode="External"/><Relationship Id="rId2" Type="http://schemas.openxmlformats.org/officeDocument/2006/relationships/image" Target="../media/image15.png"/><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1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hyperlink" Target="https://doi.org/10.1038/s41586-019-1721-2"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s://doi.org/10.1038/s41586-019-1721-2" TargetMode="External"/><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8" Type="http://schemas.openxmlformats.org/officeDocument/2006/relationships/image" Target="../media/image23.png"/><Relationship Id="rId3" Type="http://schemas.openxmlformats.org/officeDocument/2006/relationships/hyperlink" Target="https://arxiv.org/abs/1902.08185" TargetMode="External"/><Relationship Id="rId7" Type="http://schemas.openxmlformats.org/officeDocument/2006/relationships/image" Target="../media/image22.png"/><Relationship Id="rId2" Type="http://schemas.openxmlformats.org/officeDocument/2006/relationships/hyperlink" Target="https://doi.org/10.1103/PhysRevC.102.015205" TargetMode="External"/><Relationship Id="rId1" Type="http://schemas.openxmlformats.org/officeDocument/2006/relationships/slideLayout" Target="../slideLayouts/slideLayout2.xml"/><Relationship Id="rId6" Type="http://schemas.openxmlformats.org/officeDocument/2006/relationships/image" Target="../media/image21.png"/><Relationship Id="rId5" Type="http://schemas.openxmlformats.org/officeDocument/2006/relationships/image" Target="../media/image20.jpeg"/><Relationship Id="rId4" Type="http://schemas.openxmlformats.org/officeDocument/2006/relationships/image" Target="../media/image19.jpeg"/></Relationships>
</file>

<file path=ppt/slides/_rels/slide16.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4.emf"/><Relationship Id="rId2" Type="http://schemas.openxmlformats.org/officeDocument/2006/relationships/hyperlink" Target="https://doi.org/10.1103/PhysRevC.102.015205" TargetMode="Externa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5.em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6.e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doi.org/10.1126/science.aah6677" TargetMode="External"/><Relationship Id="rId2" Type="http://schemas.openxmlformats.org/officeDocument/2006/relationships/hyperlink" Target="http://doi.org/10.1126/science.aau7807" TargetMode="External"/><Relationship Id="rId1" Type="http://schemas.openxmlformats.org/officeDocument/2006/relationships/slideLayout" Target="../slideLayouts/slideLayout2.xml"/><Relationship Id="rId4" Type="http://schemas.openxmlformats.org/officeDocument/2006/relationships/hyperlink" Target="https://doi.org/10.1103/PhysRevLett.120.183001" TargetMode="External"/></Relationships>
</file>

<file path=ppt/slides/_rels/slide21.xml.rels><?xml version="1.0" encoding="UTF-8" standalone="yes"?>
<Relationships xmlns="http://schemas.openxmlformats.org/package/2006/relationships"><Relationship Id="rId2" Type="http://schemas.openxmlformats.org/officeDocument/2006/relationships/image" Target="../media/image27.jp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hyperlink" Target="https://doi.org/10.1103/PhysRevC.102.015205" TargetMode="External"/><Relationship Id="rId1" Type="http://schemas.openxmlformats.org/officeDocument/2006/relationships/slideLayout" Target="../slideLayouts/slideLayout2.xml"/><Relationship Id="rId4" Type="http://schemas.openxmlformats.org/officeDocument/2006/relationships/image" Target="../media/image29.png"/></Relationships>
</file>

<file path=ppt/slides/_rels/slide23.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hyperlink" Target="https://doi.org/10.1103/PhysRevC.102.015205"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doi.org/10.1016/S0370-1573(00)00077-6" TargetMode="External"/><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hyperlink" Target="https://doi.org/10.1103/PhysRevC.99.035202"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3" Type="http://schemas.openxmlformats.org/officeDocument/2006/relationships/hyperlink" Target="https://doi.org/10.1103/PhysRevC.99.044303" TargetMode="External"/><Relationship Id="rId18" Type="http://schemas.openxmlformats.org/officeDocument/2006/relationships/hyperlink" Target="https://doi.org/10.1063/1.4921430" TargetMode="External"/><Relationship Id="rId26" Type="http://schemas.openxmlformats.org/officeDocument/2006/relationships/hyperlink" Target="https://doi.org/10.1016/j.nuclphysa.2010.05.054" TargetMode="External"/><Relationship Id="rId39" Type="http://schemas.openxmlformats.org/officeDocument/2006/relationships/hyperlink" Target="https://doi.org/10.1016/0550-3213(76)90449-1" TargetMode="External"/><Relationship Id="rId21" Type="http://schemas.openxmlformats.org/officeDocument/2006/relationships/hyperlink" Target="https://doi.org/10.1140/epja/i2012-12151-1" TargetMode="External"/><Relationship Id="rId34" Type="http://schemas.openxmlformats.org/officeDocument/2006/relationships/hyperlink" Target="https://doi.org/10.1016/S0370-2693(00)00316-6" TargetMode="External"/><Relationship Id="rId42" Type="http://schemas.openxmlformats.org/officeDocument/2006/relationships/hyperlink" Target="https://doi.org/10.1103/PhysRevC.9.2125" TargetMode="External"/><Relationship Id="rId7" Type="http://schemas.openxmlformats.org/officeDocument/2006/relationships/hyperlink" Target="https://doi.org/10.1140/epja/s10050-021-00414-x" TargetMode="External"/><Relationship Id="rId2" Type="http://schemas.openxmlformats.org/officeDocument/2006/relationships/hyperlink" Target="https://doi.org/10.1103/PhysRevD.105.054004" TargetMode="External"/><Relationship Id="rId16" Type="http://schemas.openxmlformats.org/officeDocument/2006/relationships/hyperlink" Target="https://doi.org/10.1103/PhysRevC.93.065207" TargetMode="External"/><Relationship Id="rId29" Type="http://schemas.openxmlformats.org/officeDocument/2006/relationships/hyperlink" Target="https://doi.org/10.1103/PhysRevC.75.035202" TargetMode="External"/><Relationship Id="rId1" Type="http://schemas.openxmlformats.org/officeDocument/2006/relationships/slideLayout" Target="../slideLayouts/slideLayout12.xml"/><Relationship Id="rId6" Type="http://schemas.openxmlformats.org/officeDocument/2006/relationships/hyperlink" Target="https://doi.org/10.1140/epja/s10050-021-00389-9" TargetMode="External"/><Relationship Id="rId11" Type="http://schemas.openxmlformats.org/officeDocument/2006/relationships/hyperlink" Target="https://doi.org/10.1038/s41586-019-1721-2" TargetMode="External"/><Relationship Id="rId24" Type="http://schemas.openxmlformats.org/officeDocument/2006/relationships/hyperlink" Target="https://doi.org/10.1016/j.physletb.2011.10.002" TargetMode="External"/><Relationship Id="rId32" Type="http://schemas.openxmlformats.org/officeDocument/2006/relationships/hyperlink" Target="https://doi.org/10.1016/j.physletb.2003.09.092" TargetMode="External"/><Relationship Id="rId37" Type="http://schemas.openxmlformats.org/officeDocument/2006/relationships/hyperlink" Target="https://doi.org/10.1016/0168-583X(91)96079-Z" TargetMode="External"/><Relationship Id="rId40" Type="http://schemas.openxmlformats.org/officeDocument/2006/relationships/hyperlink" Target="https://doi.org/10.1007/BF01409496" TargetMode="External"/><Relationship Id="rId45" Type="http://schemas.openxmlformats.org/officeDocument/2006/relationships/hyperlink" Target="https://doi.org/10.1103/RevModPhys.35.335" TargetMode="External"/><Relationship Id="rId5" Type="http://schemas.openxmlformats.org/officeDocument/2006/relationships/hyperlink" Target="https://doi.org/10.1016/j.physletb.2021.136254" TargetMode="External"/><Relationship Id="rId15" Type="http://schemas.openxmlformats.org/officeDocument/2006/relationships/hyperlink" Target="https://doi.org/10.1103/PhysRevC.93.055207" TargetMode="External"/><Relationship Id="rId23" Type="http://schemas.openxmlformats.org/officeDocument/2006/relationships/hyperlink" Target="https://doi.org/10.1016/j.ppnp.2012.01.013" TargetMode="External"/><Relationship Id="rId28" Type="http://schemas.openxmlformats.org/officeDocument/2006/relationships/hyperlink" Target="https://doi.org/10.1103/PhysRevLett.105.242001" TargetMode="External"/><Relationship Id="rId36" Type="http://schemas.openxmlformats.org/officeDocument/2006/relationships/hyperlink" Target="https://doi.org/10.1142/S0218301394000255" TargetMode="External"/><Relationship Id="rId10" Type="http://schemas.openxmlformats.org/officeDocument/2006/relationships/hyperlink" Target="https://doi.org/10.3389/fphy.2020.00036" TargetMode="External"/><Relationship Id="rId19" Type="http://schemas.openxmlformats.org/officeDocument/2006/relationships/hyperlink" Target="https://doi.org/10.1103/PhysRevD.91.014023" TargetMode="External"/><Relationship Id="rId31" Type="http://schemas.openxmlformats.org/officeDocument/2006/relationships/hyperlink" Target="https://doi.org/10.1103/PhysRevC.70.068202" TargetMode="External"/><Relationship Id="rId44" Type="http://schemas.openxmlformats.org/officeDocument/2006/relationships/hyperlink" Target="https://doi.org/10.1103/PhysRev.141.1308" TargetMode="External"/><Relationship Id="rId4" Type="http://schemas.openxmlformats.org/officeDocument/2006/relationships/hyperlink" Target="https://doi.org/10.1103/PhysRevLett.127.092001" TargetMode="External"/><Relationship Id="rId9" Type="http://schemas.openxmlformats.org/officeDocument/2006/relationships/hyperlink" Target="https://doi.org/10.1103/PhysRevC.102.035203" TargetMode="External"/><Relationship Id="rId14" Type="http://schemas.openxmlformats.org/officeDocument/2006/relationships/hyperlink" Target="https://doi.org/10.1103/PhysRevC.95.035203" TargetMode="External"/><Relationship Id="rId22" Type="http://schemas.openxmlformats.org/officeDocument/2006/relationships/hyperlink" Target="https://doi.org/10.1016/j.ppnp.2012.01.014" TargetMode="External"/><Relationship Id="rId27" Type="http://schemas.openxmlformats.org/officeDocument/2006/relationships/hyperlink" Target="https://doi.org/10.1103/PhysRevD.82.113005" TargetMode="External"/><Relationship Id="rId30" Type="http://schemas.openxmlformats.org/officeDocument/2006/relationships/hyperlink" Target="https://doi.org/10.1103/PhysRevC.72.057601" TargetMode="External"/><Relationship Id="rId35" Type="http://schemas.openxmlformats.org/officeDocument/2006/relationships/hyperlink" Target="https://doi.org/10.1016/0375-9474(95)00339-8" TargetMode="External"/><Relationship Id="rId43" Type="http://schemas.openxmlformats.org/officeDocument/2006/relationships/hyperlink" Target="http://www.jetp.ac.ru/cgi-bin/dn/e_035_04_0651.pdf" TargetMode="External"/><Relationship Id="rId8" Type="http://schemas.openxmlformats.org/officeDocument/2006/relationships/hyperlink" Target="https://doi.org/10.1016/j.nuclphysa.2020.121767" TargetMode="External"/><Relationship Id="rId3" Type="http://schemas.openxmlformats.org/officeDocument/2006/relationships/hyperlink" Target="https://doi.org/10.1103/PhysRevLett.128.052002" TargetMode="External"/><Relationship Id="rId12" Type="http://schemas.openxmlformats.org/officeDocument/2006/relationships/hyperlink" Target="https://doi.org/10.1103/PhysRevC.99.055202" TargetMode="External"/><Relationship Id="rId17" Type="http://schemas.openxmlformats.org/officeDocument/2006/relationships/hyperlink" Target="https://doi.org/10.1103/PhysRevD.92.013013" TargetMode="External"/><Relationship Id="rId25" Type="http://schemas.openxmlformats.org/officeDocument/2006/relationships/hyperlink" Target="https://doi.org/10.1103/PhysRevC.84.055204" TargetMode="External"/><Relationship Id="rId33" Type="http://schemas.openxmlformats.org/officeDocument/2006/relationships/hyperlink" Target="https://doi.org/10.1016/S0370-2693(01)01285-0" TargetMode="External"/><Relationship Id="rId38" Type="http://schemas.openxmlformats.org/officeDocument/2006/relationships/hyperlink" Target="https://doi.org/10.1016/0375-9474(80)90104-9" TargetMode="External"/><Relationship Id="rId46" Type="http://schemas.openxmlformats.org/officeDocument/2006/relationships/image" Target="../media/image11.png"/><Relationship Id="rId20" Type="http://schemas.openxmlformats.org/officeDocument/2006/relationships/hyperlink" Target="https://doi.org/10.1103/PhysRevC.90.054334" TargetMode="External"/><Relationship Id="rId41" Type="http://schemas.openxmlformats.org/officeDocument/2006/relationships/hyperlink" Target="https://doi.org/10.1016/0550-3213(75)90514-3"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B1AAC0-0D71-99E9-139F-5206D8F2C650}"/>
              </a:ext>
            </a:extLst>
          </p:cNvPr>
          <p:cNvSpPr>
            <a:spLocks noGrp="1"/>
          </p:cNvSpPr>
          <p:nvPr>
            <p:ph type="ctrTitle"/>
          </p:nvPr>
        </p:nvSpPr>
        <p:spPr>
          <a:xfrm>
            <a:off x="685800" y="1615523"/>
            <a:ext cx="7772400" cy="2387600"/>
          </a:xfrm>
        </p:spPr>
        <p:txBody>
          <a:bodyPr>
            <a:normAutofit fontScale="90000"/>
          </a:bodyPr>
          <a:lstStyle/>
          <a:p>
            <a:r>
              <a:rPr lang="en-US" b="1" dirty="0"/>
              <a:t>Considerations &amp; issues in the radius extraction </a:t>
            </a:r>
            <a:br>
              <a:rPr lang="en-US" b="1" dirty="0"/>
            </a:br>
            <a:endParaRPr lang="en-US" dirty="0"/>
          </a:p>
        </p:txBody>
      </p:sp>
      <p:sp>
        <p:nvSpPr>
          <p:cNvPr id="3" name="Subtitle 2">
            <a:extLst>
              <a:ext uri="{FF2B5EF4-FFF2-40B4-BE49-F238E27FC236}">
                <a16:creationId xmlns:a16="http://schemas.microsoft.com/office/drawing/2014/main" id="{32FEAC26-474D-C03F-8449-52AC285A7E51}"/>
              </a:ext>
            </a:extLst>
          </p:cNvPr>
          <p:cNvSpPr>
            <a:spLocks noGrp="1"/>
          </p:cNvSpPr>
          <p:nvPr>
            <p:ph type="subTitle" idx="1"/>
          </p:nvPr>
        </p:nvSpPr>
        <p:spPr>
          <a:xfrm>
            <a:off x="1143000" y="5112339"/>
            <a:ext cx="6858000" cy="1655762"/>
          </a:xfrm>
        </p:spPr>
        <p:txBody>
          <a:bodyPr/>
          <a:lstStyle/>
          <a:p>
            <a:r>
              <a:rPr lang="en-US" dirty="0"/>
              <a:t>Douglas Higinbotham</a:t>
            </a:r>
          </a:p>
          <a:p>
            <a:r>
              <a:rPr lang="en-US" dirty="0"/>
              <a:t>Jefferson Lab</a:t>
            </a:r>
          </a:p>
          <a:p>
            <a:r>
              <a:rPr lang="en-US" dirty="0"/>
              <a:t>Low Q Workshop: 17 May 2023</a:t>
            </a:r>
          </a:p>
        </p:txBody>
      </p:sp>
    </p:spTree>
    <p:extLst>
      <p:ext uri="{BB962C8B-B14F-4D97-AF65-F5344CB8AC3E}">
        <p14:creationId xmlns:p14="http://schemas.microsoft.com/office/powerpoint/2010/main" val="3480267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68804"/>
            <a:ext cx="9144000" cy="297656"/>
          </a:xfrm>
        </p:spPr>
        <p:txBody>
          <a:bodyPr>
            <a:noAutofit/>
          </a:bodyPr>
          <a:lstStyle/>
          <a:p>
            <a:pPr algn="ctr"/>
            <a:r>
              <a:rPr lang="en-US" sz="3200" dirty="0" err="1"/>
              <a:t>PRad</a:t>
            </a:r>
            <a:r>
              <a:rPr lang="en-US" sz="3200" dirty="0"/>
              <a:t>: Hall B Proton Radius Experiment </a:t>
            </a:r>
          </a:p>
        </p:txBody>
      </p:sp>
      <p:sp>
        <p:nvSpPr>
          <p:cNvPr id="4" name="TextBox 3"/>
          <p:cNvSpPr txBox="1"/>
          <p:nvPr/>
        </p:nvSpPr>
        <p:spPr>
          <a:xfrm>
            <a:off x="-1" y="564867"/>
            <a:ext cx="9144000" cy="523220"/>
          </a:xfrm>
          <a:prstGeom prst="rect">
            <a:avLst/>
          </a:prstGeom>
          <a:noFill/>
        </p:spPr>
        <p:txBody>
          <a:bodyPr wrap="square" rtlCol="0">
            <a:spAutoFit/>
          </a:bodyPr>
          <a:lstStyle/>
          <a:p>
            <a:pPr algn="ctr"/>
            <a:r>
              <a:rPr lang="en-US" sz="1400" dirty="0"/>
              <a:t>Small angle and small Q</a:t>
            </a:r>
            <a:r>
              <a:rPr lang="en-US" sz="1400" baseline="30000" dirty="0"/>
              <a:t>2</a:t>
            </a:r>
            <a:r>
              <a:rPr lang="en-US" sz="1400" dirty="0"/>
              <a:t> to minimize the effects of G</a:t>
            </a:r>
            <a:r>
              <a:rPr lang="en-US" sz="1400" baseline="-25000" dirty="0"/>
              <a:t>M </a:t>
            </a:r>
            <a:r>
              <a:rPr lang="en-US" sz="1400" dirty="0"/>
              <a:t>and provide best measurement of G</a:t>
            </a:r>
            <a:r>
              <a:rPr lang="en-US" sz="1400" baseline="-25000" dirty="0"/>
              <a:t>E</a:t>
            </a:r>
          </a:p>
          <a:p>
            <a:pPr algn="ctr"/>
            <a:r>
              <a:rPr lang="en-US" sz="1400" dirty="0"/>
              <a:t>Gas Target (the proton), GEM Detectors (scattering angles), Calorimeter (energy &amp; position)</a:t>
            </a:r>
          </a:p>
        </p:txBody>
      </p:sp>
      <p:pic>
        <p:nvPicPr>
          <p:cNvPr id="5" name="Picture 6" descr="image4.jpg"/>
          <p:cNvPicPr>
            <a:picLocks noChangeAspect="1"/>
          </p:cNvPicPr>
          <p:nvPr/>
        </p:nvPicPr>
        <p:blipFill rotWithShape="1">
          <a:blip r:embed="rId2">
            <a:extLst>
              <a:ext uri="{28A0092B-C50C-407E-A947-70E740481C1C}">
                <a14:useLocalDpi xmlns:a14="http://schemas.microsoft.com/office/drawing/2010/main" val="0"/>
              </a:ext>
            </a:extLst>
          </a:blip>
          <a:srcRect t="20297" b="11622"/>
          <a:stretch/>
        </p:blipFill>
        <p:spPr bwMode="auto">
          <a:xfrm>
            <a:off x="351831" y="1176114"/>
            <a:ext cx="5794215" cy="295858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6" name="Picture 1" descr="GEM_left_4.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rot="16200000" flipH="1">
            <a:off x="6087618" y="1552005"/>
            <a:ext cx="2942401" cy="2206801"/>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7" name="Slide Number Placeholder 5">
            <a:extLst>
              <a:ext uri="{FF2B5EF4-FFF2-40B4-BE49-F238E27FC236}">
                <a16:creationId xmlns:a16="http://schemas.microsoft.com/office/drawing/2014/main" id="{8A6381FC-31A7-3B42-BB08-AD05E7B4A0A2}"/>
              </a:ext>
            </a:extLst>
          </p:cNvPr>
          <p:cNvSpPr txBox="1">
            <a:spLocks/>
          </p:cNvSpPr>
          <p:nvPr/>
        </p:nvSpPr>
        <p:spPr>
          <a:xfrm>
            <a:off x="6881893" y="6487196"/>
            <a:ext cx="2057400" cy="273844"/>
          </a:xfrm>
          <a:prstGeom prst="rect">
            <a:avLst/>
          </a:prstGeom>
        </p:spPr>
        <p:txBody>
          <a:bodyPr vert="horz" lIns="68580" tIns="34290" rIns="68580" bIns="3429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1D7C23F3-FD99-D347-A998-69D2A2A32268}" type="slidenum">
              <a:rPr lang="en-US" sz="900"/>
              <a:pPr>
                <a:defRPr/>
              </a:pPr>
              <a:t>10</a:t>
            </a:fld>
            <a:endParaRPr lang="en-US" sz="900" dirty="0"/>
          </a:p>
        </p:txBody>
      </p:sp>
      <p:pic>
        <p:nvPicPr>
          <p:cNvPr id="1026" name="Picture 2" descr="figure 1">
            <a:extLst>
              <a:ext uri="{FF2B5EF4-FFF2-40B4-BE49-F238E27FC236}">
                <a16:creationId xmlns:a16="http://schemas.microsoft.com/office/drawing/2014/main" id="{336A75EA-E361-C37D-120D-6CF97487BA7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65798" y="4222724"/>
            <a:ext cx="6412403" cy="241518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5792690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57177"/>
            <a:ext cx="9144000" cy="297656"/>
          </a:xfrm>
        </p:spPr>
        <p:txBody>
          <a:bodyPr>
            <a:noAutofit/>
          </a:bodyPr>
          <a:lstStyle/>
          <a:p>
            <a:pPr algn="ctr"/>
            <a:r>
              <a:rPr lang="en-US" sz="3000" dirty="0"/>
              <a:t>Model Selection For </a:t>
            </a:r>
            <a:r>
              <a:rPr lang="en-US" sz="3000" dirty="0" err="1"/>
              <a:t>PRad</a:t>
            </a:r>
            <a:r>
              <a:rPr lang="en-US" sz="3000" dirty="0"/>
              <a:t> </a:t>
            </a:r>
            <a:r>
              <a:rPr lang="en-US" sz="3000" b="1" dirty="0"/>
              <a:t>BEFORE</a:t>
            </a:r>
            <a:r>
              <a:rPr lang="en-US" sz="3000" dirty="0"/>
              <a:t> Seeing The Data</a:t>
            </a:r>
          </a:p>
        </p:txBody>
      </p:sp>
      <p:sp>
        <p:nvSpPr>
          <p:cNvPr id="4" name="Slide Number Placeholder 3"/>
          <p:cNvSpPr>
            <a:spLocks noGrp="1"/>
          </p:cNvSpPr>
          <p:nvPr>
            <p:ph type="sldNum" sz="quarter" idx="12"/>
          </p:nvPr>
        </p:nvSpPr>
        <p:spPr>
          <a:xfrm>
            <a:off x="6988278" y="6518260"/>
            <a:ext cx="2057400" cy="365125"/>
          </a:xfrm>
        </p:spPr>
        <p:txBody>
          <a:bodyPr/>
          <a:lstStyle/>
          <a:p>
            <a:pPr>
              <a:defRPr/>
            </a:pPr>
            <a:fld id="{1D7C23F3-FD99-D347-A998-69D2A2A32268}" type="slidenum">
              <a:rPr lang="en-US" smtClean="0"/>
              <a:pPr>
                <a:defRPr/>
              </a:pPr>
              <a:t>11</a:t>
            </a:fld>
            <a:endParaRPr lang="en-US" dirty="0"/>
          </a:p>
        </p:txBody>
      </p:sp>
      <p:pic>
        <p:nvPicPr>
          <p:cNvPr id="5" name="Picture 4" descr="RobustOne.png"/>
          <p:cNvPicPr>
            <a:picLocks noChangeAspect="1"/>
          </p:cNvPicPr>
          <p:nvPr/>
        </p:nvPicPr>
        <p:blipFill rotWithShape="1">
          <a:blip r:embed="rId2">
            <a:extLst>
              <a:ext uri="{28A0092B-C50C-407E-A947-70E740481C1C}">
                <a14:useLocalDpi xmlns:a14="http://schemas.microsoft.com/office/drawing/2010/main" val="0"/>
              </a:ext>
            </a:extLst>
          </a:blip>
          <a:srcRect t="1733" r="1836" b="1824"/>
          <a:stretch/>
        </p:blipFill>
        <p:spPr>
          <a:xfrm>
            <a:off x="287680" y="1211657"/>
            <a:ext cx="4996091" cy="5307130"/>
          </a:xfrm>
          <a:prstGeom prst="rect">
            <a:avLst/>
          </a:prstGeom>
        </p:spPr>
      </p:pic>
      <p:sp>
        <p:nvSpPr>
          <p:cNvPr id="7" name="TextBox 6"/>
          <p:cNvSpPr txBox="1"/>
          <p:nvPr/>
        </p:nvSpPr>
        <p:spPr>
          <a:xfrm>
            <a:off x="484327" y="957741"/>
            <a:ext cx="7394973" cy="253916"/>
          </a:xfrm>
          <a:prstGeom prst="rect">
            <a:avLst/>
          </a:prstGeom>
          <a:noFill/>
        </p:spPr>
        <p:txBody>
          <a:bodyPr wrap="none" rtlCol="0">
            <a:spAutoFit/>
          </a:bodyPr>
          <a:lstStyle/>
          <a:p>
            <a:r>
              <a:rPr lang="en-US" sz="1050" i="1" dirty="0"/>
              <a:t>Shown are a subset of the results of fitting the full range of expected data with lots of different charge form factor functions and radii.</a:t>
            </a:r>
          </a:p>
        </p:txBody>
      </p:sp>
      <p:sp>
        <p:nvSpPr>
          <p:cNvPr id="11" name="Rectangle 10"/>
          <p:cNvSpPr/>
          <p:nvPr/>
        </p:nvSpPr>
        <p:spPr>
          <a:xfrm>
            <a:off x="0" y="567448"/>
            <a:ext cx="9144000" cy="276999"/>
          </a:xfrm>
          <a:prstGeom prst="rect">
            <a:avLst/>
          </a:prstGeom>
        </p:spPr>
        <p:txBody>
          <a:bodyPr wrap="square">
            <a:spAutoFit/>
          </a:bodyPr>
          <a:lstStyle/>
          <a:p>
            <a:pPr algn="ctr"/>
            <a:r>
              <a:rPr lang="nb-NO" sz="1200" dirty="0"/>
              <a:t>Z. </a:t>
            </a:r>
            <a:r>
              <a:rPr lang="nb-NO" sz="1200" dirty="0" err="1"/>
              <a:t>Yan</a:t>
            </a:r>
            <a:r>
              <a:rPr lang="nb-NO" sz="1200" dirty="0"/>
              <a:t>, DH, </a:t>
            </a:r>
            <a:r>
              <a:rPr lang="nb-NO" sz="1200" i="1" dirty="0"/>
              <a:t>et al.</a:t>
            </a:r>
            <a:r>
              <a:rPr lang="nb-NO" sz="1200" dirty="0"/>
              <a:t>, </a:t>
            </a:r>
            <a:r>
              <a:rPr lang="nb-NO" sz="1200" dirty="0" err="1"/>
              <a:t>Phys</a:t>
            </a:r>
            <a:r>
              <a:rPr lang="nb-NO" sz="1200" dirty="0"/>
              <a:t>. Rev. C 98 (2018) 025204; </a:t>
            </a:r>
            <a:r>
              <a:rPr lang="en-US" sz="1200" dirty="0">
                <a:hlinkClick r:id="rId3"/>
              </a:rPr>
              <a:t>https://doi.org/10.1103/PhysRevC.98.025204</a:t>
            </a:r>
            <a:r>
              <a:rPr lang="en-US" sz="1200" dirty="0"/>
              <a:t> </a:t>
            </a:r>
          </a:p>
        </p:txBody>
      </p:sp>
      <p:sp>
        <p:nvSpPr>
          <p:cNvPr id="3" name="TextBox 2">
            <a:extLst>
              <a:ext uri="{FF2B5EF4-FFF2-40B4-BE49-F238E27FC236}">
                <a16:creationId xmlns:a16="http://schemas.microsoft.com/office/drawing/2014/main" id="{F1BA2434-D536-0726-B47A-F784BE0B5020}"/>
              </a:ext>
            </a:extLst>
          </p:cNvPr>
          <p:cNvSpPr txBox="1"/>
          <p:nvPr/>
        </p:nvSpPr>
        <p:spPr>
          <a:xfrm>
            <a:off x="5381199" y="1287356"/>
            <a:ext cx="3664479" cy="830997"/>
          </a:xfrm>
          <a:prstGeom prst="rect">
            <a:avLst/>
          </a:prstGeom>
          <a:noFill/>
        </p:spPr>
        <p:txBody>
          <a:bodyPr wrap="square" rtlCol="0">
            <a:spAutoFit/>
          </a:bodyPr>
          <a:lstStyle/>
          <a:p>
            <a:r>
              <a:rPr lang="en-US" sz="1600" dirty="0"/>
              <a:t>Since we know the true radius for these functions we can calculation the bias: the offset from the true value.</a:t>
            </a:r>
          </a:p>
        </p:txBody>
      </p:sp>
      <p:pic>
        <p:nvPicPr>
          <p:cNvPr id="12" name="Picture 11">
            <a:extLst>
              <a:ext uri="{FF2B5EF4-FFF2-40B4-BE49-F238E27FC236}">
                <a16:creationId xmlns:a16="http://schemas.microsoft.com/office/drawing/2014/main" id="{0C6184ED-4E43-504E-95CE-99423F8FEFC7}"/>
              </a:ext>
            </a:extLst>
          </p:cNvPr>
          <p:cNvPicPr>
            <a:picLocks noChangeAspect="1"/>
          </p:cNvPicPr>
          <p:nvPr/>
        </p:nvPicPr>
        <p:blipFill>
          <a:blip r:embed="rId4"/>
          <a:stretch>
            <a:fillRect/>
          </a:stretch>
        </p:blipFill>
        <p:spPr>
          <a:xfrm>
            <a:off x="5559910" y="2067642"/>
            <a:ext cx="3375639" cy="4450618"/>
          </a:xfrm>
          <a:prstGeom prst="rect">
            <a:avLst/>
          </a:prstGeom>
        </p:spPr>
      </p:pic>
    </p:spTree>
    <p:extLst>
      <p:ext uri="{BB962C8B-B14F-4D97-AF65-F5344CB8AC3E}">
        <p14:creationId xmlns:p14="http://schemas.microsoft.com/office/powerpoint/2010/main" val="44510609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7DEE54-134E-3B42-8915-0684D6270C3F}"/>
              </a:ext>
            </a:extLst>
          </p:cNvPr>
          <p:cNvSpPr>
            <a:spLocks noGrp="1"/>
          </p:cNvSpPr>
          <p:nvPr>
            <p:ph type="title"/>
          </p:nvPr>
        </p:nvSpPr>
        <p:spPr>
          <a:xfrm>
            <a:off x="-14108" y="3723"/>
            <a:ext cx="9144000" cy="822187"/>
          </a:xfrm>
        </p:spPr>
        <p:txBody>
          <a:bodyPr/>
          <a:lstStyle/>
          <a:p>
            <a:pPr algn="ctr"/>
            <a:r>
              <a:rPr lang="en-US" dirty="0" err="1"/>
              <a:t>PRad</a:t>
            </a:r>
            <a:r>
              <a:rPr lang="en-US" dirty="0"/>
              <a:t> Cross Section Results</a:t>
            </a:r>
          </a:p>
        </p:txBody>
      </p:sp>
      <p:sp>
        <p:nvSpPr>
          <p:cNvPr id="5" name="Slide Number Placeholder 4">
            <a:extLst>
              <a:ext uri="{FF2B5EF4-FFF2-40B4-BE49-F238E27FC236}">
                <a16:creationId xmlns:a16="http://schemas.microsoft.com/office/drawing/2014/main" id="{B50FC094-D4E2-3E4E-A976-DD751545EC5D}"/>
              </a:ext>
            </a:extLst>
          </p:cNvPr>
          <p:cNvSpPr>
            <a:spLocks noGrp="1"/>
          </p:cNvSpPr>
          <p:nvPr>
            <p:ph type="sldNum" sz="quarter" idx="12"/>
          </p:nvPr>
        </p:nvSpPr>
        <p:spPr>
          <a:xfrm>
            <a:off x="6979060" y="6492875"/>
            <a:ext cx="2057400" cy="365125"/>
          </a:xfrm>
        </p:spPr>
        <p:txBody>
          <a:bodyPr/>
          <a:lstStyle/>
          <a:p>
            <a:fld id="{52E4FCA3-F05C-B34F-91BB-97D35EDA7026}" type="slidenum">
              <a:rPr lang="en-US" smtClean="0"/>
              <a:t>12</a:t>
            </a:fld>
            <a:endParaRPr lang="en-US" dirty="0"/>
          </a:p>
        </p:txBody>
      </p:sp>
      <p:sp>
        <p:nvSpPr>
          <p:cNvPr id="7" name="TextBox 6">
            <a:extLst>
              <a:ext uri="{FF2B5EF4-FFF2-40B4-BE49-F238E27FC236}">
                <a16:creationId xmlns:a16="http://schemas.microsoft.com/office/drawing/2014/main" id="{8148CA97-A7CB-1D46-8951-A71C3EF046E0}"/>
              </a:ext>
            </a:extLst>
          </p:cNvPr>
          <p:cNvSpPr txBox="1"/>
          <p:nvPr/>
        </p:nvSpPr>
        <p:spPr>
          <a:xfrm>
            <a:off x="14109" y="647185"/>
            <a:ext cx="9115784" cy="338554"/>
          </a:xfrm>
          <a:prstGeom prst="rect">
            <a:avLst/>
          </a:prstGeom>
          <a:noFill/>
        </p:spPr>
        <p:txBody>
          <a:bodyPr wrap="square" rtlCol="0">
            <a:spAutoFit/>
          </a:bodyPr>
          <a:lstStyle/>
          <a:p>
            <a:pPr algn="ctr"/>
            <a:r>
              <a:rPr lang="en-US" sz="1600" dirty="0"/>
              <a:t>W. </a:t>
            </a:r>
            <a:r>
              <a:rPr lang="en-US" sz="1600" dirty="0" err="1"/>
              <a:t>Xiong</a:t>
            </a:r>
            <a:r>
              <a:rPr lang="en-US" sz="1600" dirty="0"/>
              <a:t> </a:t>
            </a:r>
            <a:r>
              <a:rPr lang="en-US" sz="1600" i="1" dirty="0"/>
              <a:t>et al., </a:t>
            </a:r>
            <a:r>
              <a:rPr lang="en-US" sz="1600" dirty="0"/>
              <a:t>Nature </a:t>
            </a:r>
            <a:r>
              <a:rPr lang="en-US" sz="1600" b="1" dirty="0"/>
              <a:t>575</a:t>
            </a:r>
            <a:r>
              <a:rPr lang="en-US" sz="1600" dirty="0"/>
              <a:t> (2019) 147–150. </a:t>
            </a:r>
            <a:r>
              <a:rPr lang="en-US" sz="1600" dirty="0">
                <a:hlinkClick r:id="rId2"/>
              </a:rPr>
              <a:t>https://doi.org/10.1038/s41586-019-1721-2</a:t>
            </a:r>
            <a:r>
              <a:rPr lang="en-US" sz="1600" dirty="0"/>
              <a:t> </a:t>
            </a:r>
            <a:endParaRPr lang="en-US" sz="1600" b="1" dirty="0"/>
          </a:p>
        </p:txBody>
      </p:sp>
      <p:pic>
        <p:nvPicPr>
          <p:cNvPr id="9" name="Picture 8">
            <a:extLst>
              <a:ext uri="{FF2B5EF4-FFF2-40B4-BE49-F238E27FC236}">
                <a16:creationId xmlns:a16="http://schemas.microsoft.com/office/drawing/2014/main" id="{13702350-1C25-1B4A-9A75-A5D49E65598E}"/>
              </a:ext>
            </a:extLst>
          </p:cNvPr>
          <p:cNvPicPr>
            <a:picLocks noChangeAspect="1"/>
          </p:cNvPicPr>
          <p:nvPr/>
        </p:nvPicPr>
        <p:blipFill rotWithShape="1">
          <a:blip r:embed="rId3"/>
          <a:srcRect r="51075"/>
          <a:stretch/>
        </p:blipFill>
        <p:spPr>
          <a:xfrm>
            <a:off x="983226" y="966075"/>
            <a:ext cx="6518787" cy="5229230"/>
          </a:xfrm>
          <a:prstGeom prst="rect">
            <a:avLst/>
          </a:prstGeom>
        </p:spPr>
      </p:pic>
      <p:cxnSp>
        <p:nvCxnSpPr>
          <p:cNvPr id="6" name="Straight Connector 5">
            <a:extLst>
              <a:ext uri="{FF2B5EF4-FFF2-40B4-BE49-F238E27FC236}">
                <a16:creationId xmlns:a16="http://schemas.microsoft.com/office/drawing/2014/main" id="{DC1805DD-097D-E207-84B1-43D0D80BE1FC}"/>
              </a:ext>
            </a:extLst>
          </p:cNvPr>
          <p:cNvCxnSpPr>
            <a:cxnSpLocks/>
          </p:cNvCxnSpPr>
          <p:nvPr/>
        </p:nvCxnSpPr>
        <p:spPr>
          <a:xfrm flipV="1">
            <a:off x="4720259" y="1307690"/>
            <a:ext cx="0" cy="3920586"/>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EE29EF50-052E-FECA-77DE-79529D9FAA23}"/>
              </a:ext>
            </a:extLst>
          </p:cNvPr>
          <p:cNvSpPr txBox="1"/>
          <p:nvPr/>
        </p:nvSpPr>
        <p:spPr>
          <a:xfrm>
            <a:off x="1155424" y="5605669"/>
            <a:ext cx="184731" cy="300082"/>
          </a:xfrm>
          <a:prstGeom prst="rect">
            <a:avLst/>
          </a:prstGeom>
          <a:noFill/>
        </p:spPr>
        <p:txBody>
          <a:bodyPr wrap="none" rtlCol="0">
            <a:spAutoFit/>
          </a:bodyPr>
          <a:lstStyle/>
          <a:p>
            <a:endParaRPr lang="en-US" sz="1350" dirty="0"/>
          </a:p>
        </p:txBody>
      </p:sp>
      <p:sp>
        <p:nvSpPr>
          <p:cNvPr id="3" name="TextBox 2">
            <a:extLst>
              <a:ext uri="{FF2B5EF4-FFF2-40B4-BE49-F238E27FC236}">
                <a16:creationId xmlns:a16="http://schemas.microsoft.com/office/drawing/2014/main" id="{B3634565-51E0-F03A-FDDE-8AC762611723}"/>
              </a:ext>
            </a:extLst>
          </p:cNvPr>
          <p:cNvSpPr txBox="1"/>
          <p:nvPr/>
        </p:nvSpPr>
        <p:spPr>
          <a:xfrm>
            <a:off x="-14108" y="5905751"/>
            <a:ext cx="9144000" cy="923330"/>
          </a:xfrm>
          <a:prstGeom prst="rect">
            <a:avLst/>
          </a:prstGeom>
          <a:noFill/>
        </p:spPr>
        <p:txBody>
          <a:bodyPr wrap="square" rtlCol="0">
            <a:spAutoFit/>
          </a:bodyPr>
          <a:lstStyle/>
          <a:p>
            <a:pPr algn="ctr"/>
            <a:r>
              <a:rPr lang="en-US" dirty="0"/>
              <a:t>The horizonal line indicates the lowest Q</a:t>
            </a:r>
            <a:r>
              <a:rPr lang="en-US" baseline="30000" dirty="0"/>
              <a:t>2</a:t>
            </a:r>
            <a:r>
              <a:rPr lang="en-US" dirty="0"/>
              <a:t> point of the </a:t>
            </a:r>
            <a:r>
              <a:rPr lang="en-US" dirty="0" err="1"/>
              <a:t>Bernauer</a:t>
            </a:r>
            <a:r>
              <a:rPr lang="en-US" dirty="0"/>
              <a:t> data of 0.00384 [(GeV/c)</a:t>
            </a:r>
            <a:r>
              <a:rPr lang="en-US" baseline="30000" dirty="0"/>
              <a:t>2</a:t>
            </a:r>
            <a:r>
              <a:rPr lang="en-US" dirty="0"/>
              <a:t>]</a:t>
            </a:r>
          </a:p>
          <a:p>
            <a:pPr algn="ctr"/>
            <a:r>
              <a:rPr lang="en-US" dirty="0"/>
              <a:t>The lowest Q</a:t>
            </a:r>
            <a:r>
              <a:rPr lang="en-US" baseline="30000" dirty="0"/>
              <a:t>2</a:t>
            </a:r>
            <a:r>
              <a:rPr lang="en-US" dirty="0"/>
              <a:t> point of the </a:t>
            </a:r>
            <a:r>
              <a:rPr lang="en-US" dirty="0" err="1"/>
              <a:t>PRad</a:t>
            </a:r>
            <a:r>
              <a:rPr lang="en-US" dirty="0"/>
              <a:t> data is 0.000215 [(GeV/c)</a:t>
            </a:r>
            <a:r>
              <a:rPr lang="en-US" baseline="30000" dirty="0"/>
              <a:t>2</a:t>
            </a:r>
            <a:r>
              <a:rPr lang="en-US" dirty="0"/>
              <a:t>]</a:t>
            </a:r>
          </a:p>
          <a:p>
            <a:endParaRPr lang="en-US" dirty="0"/>
          </a:p>
        </p:txBody>
      </p:sp>
      <p:sp>
        <p:nvSpPr>
          <p:cNvPr id="12" name="Rectangle 11">
            <a:extLst>
              <a:ext uri="{FF2B5EF4-FFF2-40B4-BE49-F238E27FC236}">
                <a16:creationId xmlns:a16="http://schemas.microsoft.com/office/drawing/2014/main" id="{E96D0550-66CF-3CC6-072C-CF68187D6F24}"/>
              </a:ext>
            </a:extLst>
          </p:cNvPr>
          <p:cNvSpPr/>
          <p:nvPr/>
        </p:nvSpPr>
        <p:spPr>
          <a:xfrm>
            <a:off x="2133601" y="4788310"/>
            <a:ext cx="275303" cy="29496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3205692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6BF5CED4-9966-EBE0-A2CB-A96E7BE0F080}"/>
              </a:ext>
            </a:extLst>
          </p:cNvPr>
          <p:cNvGrpSpPr/>
          <p:nvPr/>
        </p:nvGrpSpPr>
        <p:grpSpPr>
          <a:xfrm>
            <a:off x="1317522" y="822657"/>
            <a:ext cx="6853084" cy="5293008"/>
            <a:chOff x="481780" y="426944"/>
            <a:chExt cx="8111614" cy="6246128"/>
          </a:xfrm>
        </p:grpSpPr>
        <p:pic>
          <p:nvPicPr>
            <p:cNvPr id="4" name="Picture 3">
              <a:extLst>
                <a:ext uri="{FF2B5EF4-FFF2-40B4-BE49-F238E27FC236}">
                  <a16:creationId xmlns:a16="http://schemas.microsoft.com/office/drawing/2014/main" id="{39DBF761-218A-38C5-D3AA-E27B7D6D0104}"/>
                </a:ext>
              </a:extLst>
            </p:cNvPr>
            <p:cNvPicPr>
              <a:picLocks noChangeAspect="1"/>
            </p:cNvPicPr>
            <p:nvPr/>
          </p:nvPicPr>
          <p:blipFill rotWithShape="1">
            <a:blip r:embed="rId2"/>
            <a:srcRect l="49032"/>
            <a:stretch/>
          </p:blipFill>
          <p:spPr>
            <a:xfrm>
              <a:off x="481780" y="426944"/>
              <a:ext cx="8111614" cy="6246128"/>
            </a:xfrm>
            <a:prstGeom prst="rect">
              <a:avLst/>
            </a:prstGeom>
          </p:spPr>
        </p:pic>
        <p:sp>
          <p:nvSpPr>
            <p:cNvPr id="5" name="Rectangle 4">
              <a:extLst>
                <a:ext uri="{FF2B5EF4-FFF2-40B4-BE49-F238E27FC236}">
                  <a16:creationId xmlns:a16="http://schemas.microsoft.com/office/drawing/2014/main" id="{E2A4D8CF-A5B4-D7EA-B192-AF18C5E32D71}"/>
                </a:ext>
              </a:extLst>
            </p:cNvPr>
            <p:cNvSpPr/>
            <p:nvPr/>
          </p:nvSpPr>
          <p:spPr>
            <a:xfrm>
              <a:off x="1936955" y="4984955"/>
              <a:ext cx="275303" cy="4621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8" name="TextBox 7">
            <a:extLst>
              <a:ext uri="{FF2B5EF4-FFF2-40B4-BE49-F238E27FC236}">
                <a16:creationId xmlns:a16="http://schemas.microsoft.com/office/drawing/2014/main" id="{60A74795-8FBA-AB3F-21A9-288924B392E6}"/>
              </a:ext>
            </a:extLst>
          </p:cNvPr>
          <p:cNvSpPr txBox="1"/>
          <p:nvPr/>
        </p:nvSpPr>
        <p:spPr>
          <a:xfrm>
            <a:off x="0" y="2289"/>
            <a:ext cx="9144000" cy="769441"/>
          </a:xfrm>
          <a:prstGeom prst="rect">
            <a:avLst/>
          </a:prstGeom>
          <a:noFill/>
        </p:spPr>
        <p:txBody>
          <a:bodyPr wrap="square">
            <a:spAutoFit/>
          </a:bodyPr>
          <a:lstStyle/>
          <a:p>
            <a:pPr algn="ctr"/>
            <a:r>
              <a:rPr kumimoji="0" lang="en-US" sz="4400" b="0" i="0" u="none" strike="noStrike" kern="1200" cap="none" spc="0" normalizeH="0" baseline="0" noProof="0" dirty="0" err="1">
                <a:ln>
                  <a:noFill/>
                </a:ln>
                <a:solidFill>
                  <a:prstClr val="black"/>
                </a:solidFill>
                <a:effectLst/>
                <a:uLnTx/>
                <a:uFillTx/>
                <a:latin typeface="Calibri Light" panose="020F0302020204030204"/>
                <a:ea typeface="+mj-ea"/>
                <a:cs typeface="+mj-cs"/>
              </a:rPr>
              <a:t>PRad</a:t>
            </a:r>
            <a:r>
              <a:rPr kumimoji="0" lang="en-US" sz="4400" b="0" i="0" u="none" strike="noStrike" kern="1200" cap="none" spc="0" normalizeH="0" baseline="0" noProof="0" dirty="0">
                <a:ln>
                  <a:noFill/>
                </a:ln>
                <a:solidFill>
                  <a:prstClr val="black"/>
                </a:solidFill>
                <a:effectLst/>
                <a:uLnTx/>
                <a:uFillTx/>
                <a:latin typeface="Calibri Light" panose="020F0302020204030204"/>
                <a:ea typeface="+mj-ea"/>
                <a:cs typeface="+mj-cs"/>
              </a:rPr>
              <a:t> Cross Section Results</a:t>
            </a:r>
            <a:endParaRPr lang="en-US" dirty="0"/>
          </a:p>
        </p:txBody>
      </p:sp>
      <p:sp>
        <p:nvSpPr>
          <p:cNvPr id="9" name="TextBox 8">
            <a:extLst>
              <a:ext uri="{FF2B5EF4-FFF2-40B4-BE49-F238E27FC236}">
                <a16:creationId xmlns:a16="http://schemas.microsoft.com/office/drawing/2014/main" id="{F24A095A-1497-DDA0-0BF5-CD38E2483687}"/>
              </a:ext>
            </a:extLst>
          </p:cNvPr>
          <p:cNvSpPr txBox="1"/>
          <p:nvPr/>
        </p:nvSpPr>
        <p:spPr>
          <a:xfrm>
            <a:off x="0" y="653380"/>
            <a:ext cx="9144000" cy="338554"/>
          </a:xfrm>
          <a:prstGeom prst="rect">
            <a:avLst/>
          </a:prstGeom>
          <a:noFill/>
        </p:spPr>
        <p:txBody>
          <a:bodyPr wrap="square" rtlCol="0">
            <a:spAutoFit/>
          </a:bodyPr>
          <a:lstStyle/>
          <a:p>
            <a:pPr algn="ctr"/>
            <a:r>
              <a:rPr lang="en-US" sz="1600" dirty="0"/>
              <a:t>W. </a:t>
            </a:r>
            <a:r>
              <a:rPr lang="en-US" sz="1600" dirty="0" err="1"/>
              <a:t>Xiong</a:t>
            </a:r>
            <a:r>
              <a:rPr lang="en-US" sz="1600" dirty="0"/>
              <a:t> </a:t>
            </a:r>
            <a:r>
              <a:rPr lang="en-US" sz="1600" i="1" dirty="0"/>
              <a:t>et al., </a:t>
            </a:r>
            <a:r>
              <a:rPr lang="en-US" sz="1600" dirty="0"/>
              <a:t>Nature </a:t>
            </a:r>
            <a:r>
              <a:rPr lang="en-US" sz="1600" b="1" dirty="0"/>
              <a:t>575</a:t>
            </a:r>
            <a:r>
              <a:rPr lang="en-US" sz="1600" dirty="0"/>
              <a:t> (2019) 147–150. </a:t>
            </a:r>
            <a:r>
              <a:rPr lang="en-US" sz="1600" dirty="0">
                <a:hlinkClick r:id="rId3"/>
              </a:rPr>
              <a:t>https://doi.org/10.1038/s41586-019-1721-2</a:t>
            </a:r>
            <a:r>
              <a:rPr lang="en-US" sz="1600" dirty="0"/>
              <a:t> </a:t>
            </a:r>
            <a:endParaRPr lang="en-US" sz="1600" b="1" dirty="0"/>
          </a:p>
        </p:txBody>
      </p:sp>
    </p:spTree>
    <p:extLst>
      <p:ext uri="{BB962C8B-B14F-4D97-AF65-F5344CB8AC3E}">
        <p14:creationId xmlns:p14="http://schemas.microsoft.com/office/powerpoint/2010/main" val="306341952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E783BF5-5B8D-D122-2212-B530EF1162F1}"/>
              </a:ext>
            </a:extLst>
          </p:cNvPr>
          <p:cNvPicPr>
            <a:picLocks noChangeAspect="1"/>
          </p:cNvPicPr>
          <p:nvPr/>
        </p:nvPicPr>
        <p:blipFill>
          <a:blip r:embed="rId2"/>
          <a:stretch>
            <a:fillRect/>
          </a:stretch>
        </p:blipFill>
        <p:spPr>
          <a:xfrm>
            <a:off x="265471" y="831270"/>
            <a:ext cx="8435766" cy="5264730"/>
          </a:xfrm>
          <a:prstGeom prst="rect">
            <a:avLst/>
          </a:prstGeom>
        </p:spPr>
      </p:pic>
      <p:sp>
        <p:nvSpPr>
          <p:cNvPr id="6" name="TextBox 5">
            <a:extLst>
              <a:ext uri="{FF2B5EF4-FFF2-40B4-BE49-F238E27FC236}">
                <a16:creationId xmlns:a16="http://schemas.microsoft.com/office/drawing/2014/main" id="{5C8C8A93-8932-2256-44C6-A16173425E8E}"/>
              </a:ext>
            </a:extLst>
          </p:cNvPr>
          <p:cNvSpPr txBox="1"/>
          <p:nvPr/>
        </p:nvSpPr>
        <p:spPr>
          <a:xfrm>
            <a:off x="0" y="0"/>
            <a:ext cx="9144000" cy="646331"/>
          </a:xfrm>
          <a:prstGeom prst="rect">
            <a:avLst/>
          </a:prstGeom>
          <a:noFill/>
        </p:spPr>
        <p:txBody>
          <a:bodyPr wrap="square" rtlCol="0">
            <a:spAutoFit/>
          </a:bodyPr>
          <a:lstStyle/>
          <a:p>
            <a:pPr algn="ctr"/>
            <a:r>
              <a:rPr lang="en-US" sz="3600" dirty="0"/>
              <a:t>From Nature Paper Supplemental Material</a:t>
            </a:r>
          </a:p>
        </p:txBody>
      </p:sp>
    </p:spTree>
    <p:extLst>
      <p:ext uri="{BB962C8B-B14F-4D97-AF65-F5344CB8AC3E}">
        <p14:creationId xmlns:p14="http://schemas.microsoft.com/office/powerpoint/2010/main" val="305541305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6921FD-82EE-9E42-B206-9F9F262B340B}"/>
              </a:ext>
            </a:extLst>
          </p:cNvPr>
          <p:cNvSpPr>
            <a:spLocks noGrp="1"/>
          </p:cNvSpPr>
          <p:nvPr>
            <p:ph type="title"/>
          </p:nvPr>
        </p:nvSpPr>
        <p:spPr>
          <a:xfrm>
            <a:off x="0" y="140760"/>
            <a:ext cx="9232490" cy="1232668"/>
          </a:xfrm>
        </p:spPr>
        <p:txBody>
          <a:bodyPr>
            <a:normAutofit fontScale="90000"/>
          </a:bodyPr>
          <a:lstStyle/>
          <a:p>
            <a:r>
              <a:rPr lang="en-US" sz="2700" b="1" dirty="0"/>
              <a:t>How Analytic Choices Can Affect the Extraction of Electromagnetic Form Factors from Elastic Electron Scattering Cross Section Data</a:t>
            </a:r>
            <a:br>
              <a:rPr lang="en-US" b="1" dirty="0"/>
            </a:br>
            <a:endParaRPr lang="en-US" dirty="0"/>
          </a:p>
        </p:txBody>
      </p:sp>
      <p:sp>
        <p:nvSpPr>
          <p:cNvPr id="4" name="Slide Number Placeholder 3">
            <a:extLst>
              <a:ext uri="{FF2B5EF4-FFF2-40B4-BE49-F238E27FC236}">
                <a16:creationId xmlns:a16="http://schemas.microsoft.com/office/drawing/2014/main" id="{BFFB296F-4C67-1D43-8A6B-33C09F207129}"/>
              </a:ext>
            </a:extLst>
          </p:cNvPr>
          <p:cNvSpPr>
            <a:spLocks noGrp="1"/>
          </p:cNvSpPr>
          <p:nvPr>
            <p:ph type="sldNum" sz="quarter" idx="12"/>
          </p:nvPr>
        </p:nvSpPr>
        <p:spPr>
          <a:xfrm>
            <a:off x="6993330" y="6492875"/>
            <a:ext cx="2057400" cy="365125"/>
          </a:xfrm>
        </p:spPr>
        <p:txBody>
          <a:bodyPr/>
          <a:lstStyle/>
          <a:p>
            <a:fld id="{C276C80F-E337-1E44-B5E3-0EACE8A36058}" type="slidenum">
              <a:rPr lang="en-US" smtClean="0"/>
              <a:t>15</a:t>
            </a:fld>
            <a:endParaRPr lang="en-US" dirty="0"/>
          </a:p>
        </p:txBody>
      </p:sp>
      <p:sp>
        <p:nvSpPr>
          <p:cNvPr id="6" name="TextBox 5">
            <a:extLst>
              <a:ext uri="{FF2B5EF4-FFF2-40B4-BE49-F238E27FC236}">
                <a16:creationId xmlns:a16="http://schemas.microsoft.com/office/drawing/2014/main" id="{1B0514BE-42F5-2147-965F-10786EADF6D7}"/>
              </a:ext>
            </a:extLst>
          </p:cNvPr>
          <p:cNvSpPr txBox="1"/>
          <p:nvPr/>
        </p:nvSpPr>
        <p:spPr>
          <a:xfrm>
            <a:off x="28318" y="826505"/>
            <a:ext cx="4587927" cy="1615827"/>
          </a:xfrm>
          <a:prstGeom prst="rect">
            <a:avLst/>
          </a:prstGeom>
          <a:noFill/>
        </p:spPr>
        <p:txBody>
          <a:bodyPr wrap="square" rtlCol="0">
            <a:spAutoFit/>
          </a:bodyPr>
          <a:lstStyle/>
          <a:p>
            <a:r>
              <a:rPr lang="en-US" dirty="0">
                <a:hlinkClick r:id="rId2"/>
              </a:rPr>
              <a:t>https://doi.org/10.1103/PhysRevC.102.015205</a:t>
            </a:r>
            <a:endParaRPr lang="en-US" dirty="0"/>
          </a:p>
          <a:p>
            <a:r>
              <a:rPr lang="en-US" dirty="0">
                <a:hlinkClick r:id="rId3"/>
              </a:rPr>
              <a:t>https://arxiv.org/abs/1902.08185</a:t>
            </a:r>
            <a:r>
              <a:rPr lang="en-US" dirty="0"/>
              <a:t> </a:t>
            </a:r>
          </a:p>
          <a:p>
            <a:endParaRPr lang="en-US" dirty="0"/>
          </a:p>
          <a:p>
            <a:r>
              <a:rPr lang="en-US" dirty="0"/>
              <a:t> </a:t>
            </a:r>
          </a:p>
          <a:p>
            <a:endParaRPr lang="en-US" sz="1350" dirty="0"/>
          </a:p>
          <a:p>
            <a:endParaRPr lang="en-US" sz="1350" dirty="0"/>
          </a:p>
        </p:txBody>
      </p:sp>
      <p:sp>
        <p:nvSpPr>
          <p:cNvPr id="7" name="TextBox 6">
            <a:extLst>
              <a:ext uri="{FF2B5EF4-FFF2-40B4-BE49-F238E27FC236}">
                <a16:creationId xmlns:a16="http://schemas.microsoft.com/office/drawing/2014/main" id="{CC63074A-D699-2D41-9D38-6D407852AB30}"/>
              </a:ext>
            </a:extLst>
          </p:cNvPr>
          <p:cNvSpPr txBox="1"/>
          <p:nvPr/>
        </p:nvSpPr>
        <p:spPr>
          <a:xfrm>
            <a:off x="28318" y="1597508"/>
            <a:ext cx="4616245" cy="1346522"/>
          </a:xfrm>
          <a:prstGeom prst="rect">
            <a:avLst/>
          </a:prstGeom>
          <a:noFill/>
        </p:spPr>
        <p:txBody>
          <a:bodyPr wrap="square" rtlCol="0">
            <a:spAutoFit/>
          </a:bodyPr>
          <a:lstStyle/>
          <a:p>
            <a:r>
              <a:rPr lang="en-US" sz="1350" dirty="0"/>
              <a:t>One example in the paper shows, that with all other things fixed, changing the Mainz 1422 data point fit from an unbounded polynomial fit (results shown in light grey) to one where the polynomial parameters are forced to alternate sign (results shown in black) the normalization values to change and the charge radius changes from </a:t>
            </a:r>
            <a:r>
              <a:rPr lang="en-US" sz="1400" dirty="0">
                <a:effectLst/>
                <a:latin typeface="Times New Roman" panose="02020603050405020304" pitchFamily="18" charset="0"/>
              </a:rPr>
              <a:t>0.882 </a:t>
            </a:r>
            <a:r>
              <a:rPr lang="en-US" sz="1400" dirty="0" err="1">
                <a:effectLst/>
                <a:latin typeface="Times New Roman" panose="02020603050405020304" pitchFamily="18" charset="0"/>
              </a:rPr>
              <a:t>fm</a:t>
            </a:r>
            <a:r>
              <a:rPr lang="en-US" sz="1400" dirty="0">
                <a:effectLst/>
                <a:latin typeface="Times New Roman" panose="02020603050405020304" pitchFamily="18" charset="0"/>
              </a:rPr>
              <a:t> to 0.854 fm.</a:t>
            </a:r>
            <a:r>
              <a:rPr lang="en-US" sz="1350" dirty="0"/>
              <a:t>   </a:t>
            </a:r>
          </a:p>
        </p:txBody>
      </p:sp>
      <p:pic>
        <p:nvPicPr>
          <p:cNvPr id="5" name="Picture 4">
            <a:extLst>
              <a:ext uri="{FF2B5EF4-FFF2-40B4-BE49-F238E27FC236}">
                <a16:creationId xmlns:a16="http://schemas.microsoft.com/office/drawing/2014/main" id="{D5C320A3-8694-2DD1-CF84-0FB712E24191}"/>
              </a:ext>
            </a:extLst>
          </p:cNvPr>
          <p:cNvPicPr>
            <a:picLocks noChangeAspect="1"/>
          </p:cNvPicPr>
          <p:nvPr/>
        </p:nvPicPr>
        <p:blipFill>
          <a:blip r:embed="rId4"/>
          <a:stretch>
            <a:fillRect/>
          </a:stretch>
        </p:blipFill>
        <p:spPr>
          <a:xfrm>
            <a:off x="4755732" y="873437"/>
            <a:ext cx="2038365" cy="5448705"/>
          </a:xfrm>
          <a:prstGeom prst="rect">
            <a:avLst/>
          </a:prstGeom>
        </p:spPr>
      </p:pic>
      <p:pic>
        <p:nvPicPr>
          <p:cNvPr id="10" name="Picture 9">
            <a:extLst>
              <a:ext uri="{FF2B5EF4-FFF2-40B4-BE49-F238E27FC236}">
                <a16:creationId xmlns:a16="http://schemas.microsoft.com/office/drawing/2014/main" id="{21559824-EA39-5D48-E6DD-0C9CFD07E172}"/>
              </a:ext>
            </a:extLst>
          </p:cNvPr>
          <p:cNvPicPr>
            <a:picLocks noChangeAspect="1"/>
          </p:cNvPicPr>
          <p:nvPr/>
        </p:nvPicPr>
        <p:blipFill>
          <a:blip r:embed="rId5"/>
          <a:stretch>
            <a:fillRect/>
          </a:stretch>
        </p:blipFill>
        <p:spPr>
          <a:xfrm>
            <a:off x="6933585" y="873437"/>
            <a:ext cx="2063829" cy="5495637"/>
          </a:xfrm>
          <a:prstGeom prst="rect">
            <a:avLst/>
          </a:prstGeom>
        </p:spPr>
      </p:pic>
      <p:pic>
        <p:nvPicPr>
          <p:cNvPr id="12" name="Picture 11">
            <a:extLst>
              <a:ext uri="{FF2B5EF4-FFF2-40B4-BE49-F238E27FC236}">
                <a16:creationId xmlns:a16="http://schemas.microsoft.com/office/drawing/2014/main" id="{A79A744A-676B-48F6-9125-DF900C1AA24D}"/>
              </a:ext>
            </a:extLst>
          </p:cNvPr>
          <p:cNvPicPr>
            <a:picLocks noChangeAspect="1"/>
          </p:cNvPicPr>
          <p:nvPr/>
        </p:nvPicPr>
        <p:blipFill>
          <a:blip r:embed="rId6"/>
          <a:stretch>
            <a:fillRect/>
          </a:stretch>
        </p:blipFill>
        <p:spPr>
          <a:xfrm>
            <a:off x="146586" y="3144085"/>
            <a:ext cx="2195732" cy="3489835"/>
          </a:xfrm>
          <a:prstGeom prst="rect">
            <a:avLst/>
          </a:prstGeom>
        </p:spPr>
      </p:pic>
      <p:pic>
        <p:nvPicPr>
          <p:cNvPr id="14" name="Picture 13">
            <a:extLst>
              <a:ext uri="{FF2B5EF4-FFF2-40B4-BE49-F238E27FC236}">
                <a16:creationId xmlns:a16="http://schemas.microsoft.com/office/drawing/2014/main" id="{48E4FA20-F608-DF17-E823-504536E90838}"/>
              </a:ext>
            </a:extLst>
          </p:cNvPr>
          <p:cNvPicPr>
            <a:picLocks noChangeAspect="1"/>
          </p:cNvPicPr>
          <p:nvPr/>
        </p:nvPicPr>
        <p:blipFill>
          <a:blip r:embed="rId7"/>
          <a:stretch>
            <a:fillRect/>
          </a:stretch>
        </p:blipFill>
        <p:spPr>
          <a:xfrm>
            <a:off x="2441829" y="4584223"/>
            <a:ext cx="2244159" cy="1546577"/>
          </a:xfrm>
          <a:prstGeom prst="rect">
            <a:avLst/>
          </a:prstGeom>
        </p:spPr>
      </p:pic>
      <p:pic>
        <p:nvPicPr>
          <p:cNvPr id="16" name="Picture 15">
            <a:extLst>
              <a:ext uri="{FF2B5EF4-FFF2-40B4-BE49-F238E27FC236}">
                <a16:creationId xmlns:a16="http://schemas.microsoft.com/office/drawing/2014/main" id="{24A452F0-9501-2BAB-9F16-60684F6344C8}"/>
              </a:ext>
            </a:extLst>
          </p:cNvPr>
          <p:cNvPicPr>
            <a:picLocks noChangeAspect="1"/>
          </p:cNvPicPr>
          <p:nvPr/>
        </p:nvPicPr>
        <p:blipFill>
          <a:blip r:embed="rId8"/>
          <a:stretch>
            <a:fillRect/>
          </a:stretch>
        </p:blipFill>
        <p:spPr>
          <a:xfrm>
            <a:off x="2336440" y="3742377"/>
            <a:ext cx="2244159" cy="764417"/>
          </a:xfrm>
          <a:prstGeom prst="rect">
            <a:avLst/>
          </a:prstGeom>
        </p:spPr>
      </p:pic>
    </p:spTree>
    <p:extLst>
      <p:ext uri="{BB962C8B-B14F-4D97-AF65-F5344CB8AC3E}">
        <p14:creationId xmlns:p14="http://schemas.microsoft.com/office/powerpoint/2010/main" val="76353677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538AAA94-E50E-A4E1-F6BA-80148352BA5A}"/>
              </a:ext>
            </a:extLst>
          </p:cNvPr>
          <p:cNvPicPr>
            <a:picLocks noChangeAspect="1"/>
          </p:cNvPicPr>
          <p:nvPr/>
        </p:nvPicPr>
        <p:blipFill rotWithShape="1">
          <a:blip r:embed="rId2"/>
          <a:srcRect b="67669"/>
          <a:stretch/>
        </p:blipFill>
        <p:spPr>
          <a:xfrm>
            <a:off x="875071" y="116354"/>
            <a:ext cx="7226718" cy="6245517"/>
          </a:xfrm>
          <a:prstGeom prst="rect">
            <a:avLst/>
          </a:prstGeom>
        </p:spPr>
      </p:pic>
      <p:sp>
        <p:nvSpPr>
          <p:cNvPr id="5" name="TextBox 4">
            <a:extLst>
              <a:ext uri="{FF2B5EF4-FFF2-40B4-BE49-F238E27FC236}">
                <a16:creationId xmlns:a16="http://schemas.microsoft.com/office/drawing/2014/main" id="{698AF833-4389-632F-0BB4-029184C98406}"/>
              </a:ext>
            </a:extLst>
          </p:cNvPr>
          <p:cNvSpPr txBox="1"/>
          <p:nvPr/>
        </p:nvSpPr>
        <p:spPr>
          <a:xfrm>
            <a:off x="6239420" y="6210978"/>
            <a:ext cx="1862369" cy="461665"/>
          </a:xfrm>
          <a:prstGeom prst="rect">
            <a:avLst/>
          </a:prstGeom>
          <a:noFill/>
        </p:spPr>
        <p:txBody>
          <a:bodyPr wrap="none" rtlCol="0">
            <a:spAutoFit/>
          </a:bodyPr>
          <a:lstStyle/>
          <a:p>
            <a:r>
              <a:rPr lang="en-US" sz="2400" dirty="0"/>
              <a:t> Q</a:t>
            </a:r>
            <a:r>
              <a:rPr lang="en-US" sz="2400" baseline="30000" dirty="0"/>
              <a:t>2</a:t>
            </a:r>
            <a:r>
              <a:rPr lang="en-US" sz="2400" dirty="0"/>
              <a:t> [(GeV/c)</a:t>
            </a:r>
            <a:r>
              <a:rPr lang="en-US" sz="2400" baseline="30000" dirty="0"/>
              <a:t>2</a:t>
            </a:r>
            <a:r>
              <a:rPr lang="en-US" sz="2400" dirty="0"/>
              <a:t>]</a:t>
            </a:r>
          </a:p>
        </p:txBody>
      </p:sp>
    </p:spTree>
    <p:extLst>
      <p:ext uri="{BB962C8B-B14F-4D97-AF65-F5344CB8AC3E}">
        <p14:creationId xmlns:p14="http://schemas.microsoft.com/office/powerpoint/2010/main" val="155704409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D840A1A3-F70B-404B-90D8-0F48B2CA05DF}"/>
              </a:ext>
            </a:extLst>
          </p:cNvPr>
          <p:cNvSpPr>
            <a:spLocks noGrp="1"/>
          </p:cNvSpPr>
          <p:nvPr>
            <p:ph type="sldNum" sz="quarter" idx="12"/>
          </p:nvPr>
        </p:nvSpPr>
        <p:spPr>
          <a:xfrm>
            <a:off x="6929898" y="6492875"/>
            <a:ext cx="2057400" cy="365125"/>
          </a:xfrm>
        </p:spPr>
        <p:txBody>
          <a:bodyPr/>
          <a:lstStyle/>
          <a:p>
            <a:fld id="{52E4FCA3-F05C-B34F-91BB-97D35EDA7026}" type="slidenum">
              <a:rPr lang="en-US" smtClean="0"/>
              <a:t>17</a:t>
            </a:fld>
            <a:endParaRPr lang="en-US"/>
          </a:p>
        </p:txBody>
      </p:sp>
      <p:sp>
        <p:nvSpPr>
          <p:cNvPr id="11" name="TextBox 10">
            <a:extLst>
              <a:ext uri="{FF2B5EF4-FFF2-40B4-BE49-F238E27FC236}">
                <a16:creationId xmlns:a16="http://schemas.microsoft.com/office/drawing/2014/main" id="{E11A8E9B-8B11-634E-B751-4FEA042ACDE9}"/>
              </a:ext>
            </a:extLst>
          </p:cNvPr>
          <p:cNvSpPr txBox="1"/>
          <p:nvPr/>
        </p:nvSpPr>
        <p:spPr>
          <a:xfrm>
            <a:off x="4040" y="5653168"/>
            <a:ext cx="9143999" cy="923330"/>
          </a:xfrm>
          <a:prstGeom prst="rect">
            <a:avLst/>
          </a:prstGeom>
          <a:noFill/>
        </p:spPr>
        <p:txBody>
          <a:bodyPr wrap="square" rtlCol="0">
            <a:spAutoFit/>
          </a:bodyPr>
          <a:lstStyle/>
          <a:p>
            <a:pPr algn="ctr"/>
            <a:r>
              <a:rPr lang="en-US" sz="1350" dirty="0"/>
              <a:t>The bounded fit approximates a completely monotone function by alternating signs of terms. </a:t>
            </a:r>
          </a:p>
          <a:p>
            <a:pPr algn="ctr"/>
            <a:r>
              <a:rPr lang="en-US" sz="1350" dirty="0"/>
              <a:t>Notice how the bounded fit is smoother then the unbound, but unbounded will always give the lower chi</a:t>
            </a:r>
            <a:r>
              <a:rPr lang="en-US" sz="1350" baseline="30000" dirty="0"/>
              <a:t>2</a:t>
            </a:r>
            <a:r>
              <a:rPr lang="en-US" sz="1350" dirty="0"/>
              <a:t>.</a:t>
            </a:r>
          </a:p>
          <a:p>
            <a:pPr algn="ctr"/>
            <a:r>
              <a:rPr lang="en-US" sz="1350" dirty="0"/>
              <a:t>Scott </a:t>
            </a:r>
            <a:r>
              <a:rPr lang="en-US" sz="1350" dirty="0" err="1"/>
              <a:t>Barcus</a:t>
            </a:r>
            <a:r>
              <a:rPr lang="en-US" sz="1350" dirty="0"/>
              <a:t>, DH, Randall E. McClellan, </a:t>
            </a:r>
            <a:r>
              <a:rPr lang="en-US" sz="1350" dirty="0">
                <a:hlinkClick r:id="rId2"/>
              </a:rPr>
              <a:t>https://doi.org/10.1103/PhysRevC.102.015205</a:t>
            </a:r>
            <a:endParaRPr lang="en-US" sz="1350" dirty="0"/>
          </a:p>
          <a:p>
            <a:pPr algn="ctr"/>
            <a:endParaRPr lang="en-US" sz="1350" dirty="0"/>
          </a:p>
        </p:txBody>
      </p:sp>
      <p:pic>
        <p:nvPicPr>
          <p:cNvPr id="6" name="Picture 5">
            <a:extLst>
              <a:ext uri="{FF2B5EF4-FFF2-40B4-BE49-F238E27FC236}">
                <a16:creationId xmlns:a16="http://schemas.microsoft.com/office/drawing/2014/main" id="{2775AA66-7CD6-584A-82D5-426120D22427}"/>
              </a:ext>
            </a:extLst>
          </p:cNvPr>
          <p:cNvPicPr>
            <a:picLocks noChangeAspect="1"/>
          </p:cNvPicPr>
          <p:nvPr/>
        </p:nvPicPr>
        <p:blipFill>
          <a:blip r:embed="rId3"/>
          <a:stretch>
            <a:fillRect/>
          </a:stretch>
        </p:blipFill>
        <p:spPr>
          <a:xfrm>
            <a:off x="408304" y="788941"/>
            <a:ext cx="8107046" cy="4864227"/>
          </a:xfrm>
          <a:prstGeom prst="rect">
            <a:avLst/>
          </a:prstGeom>
        </p:spPr>
      </p:pic>
      <p:sp>
        <p:nvSpPr>
          <p:cNvPr id="7" name="Title 6">
            <a:extLst>
              <a:ext uri="{FF2B5EF4-FFF2-40B4-BE49-F238E27FC236}">
                <a16:creationId xmlns:a16="http://schemas.microsoft.com/office/drawing/2014/main" id="{7D987306-E3CE-2FA4-8E73-0DE577154D71}"/>
              </a:ext>
            </a:extLst>
          </p:cNvPr>
          <p:cNvSpPr>
            <a:spLocks noGrp="1"/>
          </p:cNvSpPr>
          <p:nvPr>
            <p:ph type="title"/>
          </p:nvPr>
        </p:nvSpPr>
        <p:spPr>
          <a:xfrm>
            <a:off x="0" y="0"/>
            <a:ext cx="9144000" cy="923331"/>
          </a:xfrm>
        </p:spPr>
        <p:txBody>
          <a:bodyPr/>
          <a:lstStyle/>
          <a:p>
            <a:pPr algn="ctr"/>
            <a:r>
              <a:rPr lang="en-US" dirty="0"/>
              <a:t>Comparison of Form Factors</a:t>
            </a:r>
          </a:p>
        </p:txBody>
      </p:sp>
    </p:spTree>
    <p:extLst>
      <p:ext uri="{BB962C8B-B14F-4D97-AF65-F5344CB8AC3E}">
        <p14:creationId xmlns:p14="http://schemas.microsoft.com/office/powerpoint/2010/main" val="358762838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74A435-961B-51D5-F628-9AE05D85DD3A}"/>
              </a:ext>
            </a:extLst>
          </p:cNvPr>
          <p:cNvSpPr>
            <a:spLocks noGrp="1"/>
          </p:cNvSpPr>
          <p:nvPr>
            <p:ph type="title"/>
          </p:nvPr>
        </p:nvSpPr>
        <p:spPr>
          <a:xfrm>
            <a:off x="0" y="11165"/>
            <a:ext cx="9144000" cy="765583"/>
          </a:xfrm>
        </p:spPr>
        <p:txBody>
          <a:bodyPr/>
          <a:lstStyle/>
          <a:p>
            <a:pPr algn="ctr"/>
            <a:r>
              <a:rPr lang="en-US" dirty="0"/>
              <a:t>Comparing </a:t>
            </a:r>
            <a:r>
              <a:rPr lang="en-US" dirty="0" err="1"/>
              <a:t>PRad</a:t>
            </a:r>
            <a:r>
              <a:rPr lang="en-US" dirty="0"/>
              <a:t> and Fit Results</a:t>
            </a:r>
          </a:p>
        </p:txBody>
      </p:sp>
      <p:pic>
        <p:nvPicPr>
          <p:cNvPr id="5" name="Picture 4">
            <a:extLst>
              <a:ext uri="{FF2B5EF4-FFF2-40B4-BE49-F238E27FC236}">
                <a16:creationId xmlns:a16="http://schemas.microsoft.com/office/drawing/2014/main" id="{03DE2DF0-8038-61DC-AD65-C865ED96784C}"/>
              </a:ext>
            </a:extLst>
          </p:cNvPr>
          <p:cNvPicPr>
            <a:picLocks noChangeAspect="1"/>
          </p:cNvPicPr>
          <p:nvPr/>
        </p:nvPicPr>
        <p:blipFill>
          <a:blip r:embed="rId2"/>
          <a:stretch>
            <a:fillRect/>
          </a:stretch>
        </p:blipFill>
        <p:spPr>
          <a:xfrm>
            <a:off x="397042" y="553452"/>
            <a:ext cx="8626642" cy="5751095"/>
          </a:xfrm>
          <a:prstGeom prst="rect">
            <a:avLst/>
          </a:prstGeom>
        </p:spPr>
      </p:pic>
    </p:spTree>
    <p:extLst>
      <p:ext uri="{BB962C8B-B14F-4D97-AF65-F5344CB8AC3E}">
        <p14:creationId xmlns:p14="http://schemas.microsoft.com/office/powerpoint/2010/main" val="292756627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82ED94DB-E773-9E29-E9EA-495FCBD04302}"/>
              </a:ext>
            </a:extLst>
          </p:cNvPr>
          <p:cNvSpPr txBox="1"/>
          <p:nvPr/>
        </p:nvSpPr>
        <p:spPr>
          <a:xfrm>
            <a:off x="0" y="0"/>
            <a:ext cx="9144000" cy="769441"/>
          </a:xfrm>
          <a:prstGeom prst="rect">
            <a:avLst/>
          </a:prstGeom>
          <a:noFill/>
        </p:spPr>
        <p:txBody>
          <a:bodyPr wrap="square">
            <a:spAutoFit/>
          </a:bodyPr>
          <a:lstStyle/>
          <a:p>
            <a:pPr algn="ctr"/>
            <a:r>
              <a:rPr kumimoji="0" lang="en-US" sz="4400" b="0" i="0" u="none" strike="noStrike" kern="1200" cap="none" spc="0" normalizeH="0" baseline="0" noProof="0" dirty="0">
                <a:ln>
                  <a:noFill/>
                </a:ln>
                <a:solidFill>
                  <a:prstClr val="black"/>
                </a:solidFill>
                <a:effectLst/>
                <a:uLnTx/>
                <a:uFillTx/>
                <a:latin typeface="Calibri Light" panose="020F0302020204030204"/>
                <a:ea typeface="+mj-ea"/>
                <a:cs typeface="+mj-cs"/>
              </a:rPr>
              <a:t>Comparing </a:t>
            </a:r>
            <a:r>
              <a:rPr kumimoji="0" lang="en-US" sz="4400" b="0" i="0" u="none" strike="noStrike" kern="1200" cap="none" spc="0" normalizeH="0" baseline="0" noProof="0" dirty="0" err="1">
                <a:ln>
                  <a:noFill/>
                </a:ln>
                <a:solidFill>
                  <a:prstClr val="black"/>
                </a:solidFill>
                <a:effectLst/>
                <a:uLnTx/>
                <a:uFillTx/>
                <a:latin typeface="Calibri Light" panose="020F0302020204030204"/>
                <a:ea typeface="+mj-ea"/>
                <a:cs typeface="+mj-cs"/>
              </a:rPr>
              <a:t>PRad</a:t>
            </a:r>
            <a:r>
              <a:rPr kumimoji="0" lang="en-US" sz="4400" b="0" i="0" u="none" strike="noStrike" kern="1200" cap="none" spc="0" normalizeH="0" baseline="0" noProof="0" dirty="0">
                <a:ln>
                  <a:noFill/>
                </a:ln>
                <a:solidFill>
                  <a:prstClr val="black"/>
                </a:solidFill>
                <a:effectLst/>
                <a:uLnTx/>
                <a:uFillTx/>
                <a:latin typeface="Calibri Light" panose="020F0302020204030204"/>
                <a:ea typeface="+mj-ea"/>
                <a:cs typeface="+mj-cs"/>
              </a:rPr>
              <a:t> and Fit Results</a:t>
            </a:r>
            <a:endParaRPr lang="en-US" dirty="0"/>
          </a:p>
        </p:txBody>
      </p:sp>
      <p:sp>
        <p:nvSpPr>
          <p:cNvPr id="8" name="TextBox 7">
            <a:extLst>
              <a:ext uri="{FF2B5EF4-FFF2-40B4-BE49-F238E27FC236}">
                <a16:creationId xmlns:a16="http://schemas.microsoft.com/office/drawing/2014/main" id="{2C766339-85AF-A3B2-B5E2-FBABFA954BFE}"/>
              </a:ext>
            </a:extLst>
          </p:cNvPr>
          <p:cNvSpPr txBox="1"/>
          <p:nvPr/>
        </p:nvSpPr>
        <p:spPr>
          <a:xfrm>
            <a:off x="0" y="6440129"/>
            <a:ext cx="9143999" cy="369332"/>
          </a:xfrm>
          <a:prstGeom prst="rect">
            <a:avLst/>
          </a:prstGeom>
          <a:noFill/>
        </p:spPr>
        <p:txBody>
          <a:bodyPr wrap="square" rtlCol="0">
            <a:spAutoFit/>
          </a:bodyPr>
          <a:lstStyle/>
          <a:p>
            <a:pPr algn="ctr"/>
            <a:r>
              <a:rPr lang="en-US" dirty="0"/>
              <a:t>And of course one can fit the sets of data simultaneously.</a:t>
            </a:r>
          </a:p>
        </p:txBody>
      </p:sp>
      <p:pic>
        <p:nvPicPr>
          <p:cNvPr id="3" name="Picture 2">
            <a:extLst>
              <a:ext uri="{FF2B5EF4-FFF2-40B4-BE49-F238E27FC236}">
                <a16:creationId xmlns:a16="http://schemas.microsoft.com/office/drawing/2014/main" id="{E6921B72-B2BC-92D8-343B-EF32E2F20755}"/>
              </a:ext>
            </a:extLst>
          </p:cNvPr>
          <p:cNvPicPr>
            <a:picLocks noChangeAspect="1"/>
          </p:cNvPicPr>
          <p:nvPr/>
        </p:nvPicPr>
        <p:blipFill>
          <a:blip r:embed="rId2"/>
          <a:stretch>
            <a:fillRect/>
          </a:stretch>
        </p:blipFill>
        <p:spPr>
          <a:xfrm>
            <a:off x="390477" y="384720"/>
            <a:ext cx="8753522" cy="5835681"/>
          </a:xfrm>
          <a:prstGeom prst="rect">
            <a:avLst/>
          </a:prstGeom>
        </p:spPr>
      </p:pic>
    </p:spTree>
    <p:extLst>
      <p:ext uri="{BB962C8B-B14F-4D97-AF65-F5344CB8AC3E}">
        <p14:creationId xmlns:p14="http://schemas.microsoft.com/office/powerpoint/2010/main" val="146447851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DBF8CC-0CB8-7D4A-9CE0-B5CFEF49FD78}"/>
              </a:ext>
            </a:extLst>
          </p:cNvPr>
          <p:cNvSpPr>
            <a:spLocks noGrp="1"/>
          </p:cNvSpPr>
          <p:nvPr>
            <p:ph type="title"/>
          </p:nvPr>
        </p:nvSpPr>
        <p:spPr>
          <a:xfrm>
            <a:off x="0" y="573959"/>
            <a:ext cx="9144000" cy="883737"/>
          </a:xfrm>
        </p:spPr>
        <p:txBody>
          <a:bodyPr>
            <a:normAutofit/>
          </a:bodyPr>
          <a:lstStyle/>
          <a:p>
            <a:pPr algn="ctr"/>
            <a:r>
              <a:rPr lang="en-US" sz="3600" dirty="0"/>
              <a:t>A Puzzle Caused By Tenacious Graduate Students</a:t>
            </a:r>
          </a:p>
        </p:txBody>
      </p:sp>
      <p:pic>
        <p:nvPicPr>
          <p:cNvPr id="5" name="Content Placeholder 4">
            <a:extLst>
              <a:ext uri="{FF2B5EF4-FFF2-40B4-BE49-F238E27FC236}">
                <a16:creationId xmlns:a16="http://schemas.microsoft.com/office/drawing/2014/main" id="{F4FB6462-E0D6-7040-A1EE-CAB2F5131D72}"/>
              </a:ext>
            </a:extLst>
          </p:cNvPr>
          <p:cNvPicPr>
            <a:picLocks noGrp="1" noChangeAspect="1"/>
          </p:cNvPicPr>
          <p:nvPr>
            <p:ph idx="1"/>
          </p:nvPr>
        </p:nvPicPr>
        <p:blipFill>
          <a:blip r:embed="rId2"/>
          <a:stretch>
            <a:fillRect/>
          </a:stretch>
        </p:blipFill>
        <p:spPr>
          <a:xfrm>
            <a:off x="1017981" y="2372075"/>
            <a:ext cx="7383697" cy="3691849"/>
          </a:xfrm>
        </p:spPr>
      </p:pic>
      <p:sp>
        <p:nvSpPr>
          <p:cNvPr id="8" name="TextBox 7">
            <a:extLst>
              <a:ext uri="{FF2B5EF4-FFF2-40B4-BE49-F238E27FC236}">
                <a16:creationId xmlns:a16="http://schemas.microsoft.com/office/drawing/2014/main" id="{75AE2DEA-8E27-E54F-A2FF-AE414EB1BD36}"/>
              </a:ext>
            </a:extLst>
          </p:cNvPr>
          <p:cNvSpPr txBox="1"/>
          <p:nvPr/>
        </p:nvSpPr>
        <p:spPr>
          <a:xfrm>
            <a:off x="0" y="1320181"/>
            <a:ext cx="9144000" cy="415498"/>
          </a:xfrm>
          <a:prstGeom prst="rect">
            <a:avLst/>
          </a:prstGeom>
          <a:noFill/>
        </p:spPr>
        <p:txBody>
          <a:bodyPr wrap="square" rtlCol="0">
            <a:spAutoFit/>
          </a:bodyPr>
          <a:lstStyle/>
          <a:p>
            <a:pPr algn="ctr"/>
            <a:r>
              <a:rPr lang="en-US" sz="2100" dirty="0" err="1"/>
              <a:t>Randolf</a:t>
            </a:r>
            <a:r>
              <a:rPr lang="en-US" sz="2100" dirty="0"/>
              <a:t> Pohl, Aldo </a:t>
            </a:r>
            <a:r>
              <a:rPr lang="en-US" sz="2100" dirty="0" err="1"/>
              <a:t>Antognini</a:t>
            </a:r>
            <a:r>
              <a:rPr lang="en-US" sz="2100" dirty="0"/>
              <a:t>,</a:t>
            </a:r>
            <a:r>
              <a:rPr lang="en-US" sz="2100" i="1" dirty="0"/>
              <a:t> et al.,</a:t>
            </a:r>
            <a:r>
              <a:rPr lang="en-US" sz="2100" dirty="0"/>
              <a:t> Nature </a:t>
            </a:r>
            <a:r>
              <a:rPr lang="en-US" sz="2100" b="1" dirty="0"/>
              <a:t>466 </a:t>
            </a:r>
            <a:r>
              <a:rPr lang="en-US" sz="2100" dirty="0"/>
              <a:t>(2010) 213–216. </a:t>
            </a:r>
          </a:p>
        </p:txBody>
      </p:sp>
      <p:sp>
        <p:nvSpPr>
          <p:cNvPr id="9" name="TextBox 8">
            <a:extLst>
              <a:ext uri="{FF2B5EF4-FFF2-40B4-BE49-F238E27FC236}">
                <a16:creationId xmlns:a16="http://schemas.microsoft.com/office/drawing/2014/main" id="{73B5AE3C-1674-B34A-98F8-1CD7A06D4939}"/>
              </a:ext>
            </a:extLst>
          </p:cNvPr>
          <p:cNvSpPr txBox="1"/>
          <p:nvPr/>
        </p:nvSpPr>
        <p:spPr>
          <a:xfrm>
            <a:off x="1017981" y="6093977"/>
            <a:ext cx="2410532" cy="300082"/>
          </a:xfrm>
          <a:prstGeom prst="rect">
            <a:avLst/>
          </a:prstGeom>
          <a:noFill/>
        </p:spPr>
        <p:txBody>
          <a:bodyPr wrap="none" rtlCol="0">
            <a:spAutoFit/>
          </a:bodyPr>
          <a:lstStyle/>
          <a:p>
            <a:r>
              <a:rPr lang="en-US" sz="1350" dirty="0"/>
              <a:t>Figure by APS/Alan </a:t>
            </a:r>
            <a:r>
              <a:rPr lang="en-US" sz="1350" dirty="0" err="1"/>
              <a:t>Stonebraker</a:t>
            </a:r>
            <a:endParaRPr lang="en-US" sz="1350" dirty="0"/>
          </a:p>
        </p:txBody>
      </p:sp>
      <p:sp>
        <p:nvSpPr>
          <p:cNvPr id="4" name="TextBox 3">
            <a:extLst>
              <a:ext uri="{FF2B5EF4-FFF2-40B4-BE49-F238E27FC236}">
                <a16:creationId xmlns:a16="http://schemas.microsoft.com/office/drawing/2014/main" id="{A6EEF91C-36D7-E94E-981D-00C922DB153E}"/>
              </a:ext>
            </a:extLst>
          </p:cNvPr>
          <p:cNvSpPr txBox="1"/>
          <p:nvPr/>
        </p:nvSpPr>
        <p:spPr>
          <a:xfrm>
            <a:off x="1" y="1903836"/>
            <a:ext cx="9143999" cy="300082"/>
          </a:xfrm>
          <a:prstGeom prst="rect">
            <a:avLst/>
          </a:prstGeom>
          <a:noFill/>
        </p:spPr>
        <p:txBody>
          <a:bodyPr wrap="square" rtlCol="0">
            <a:spAutoFit/>
          </a:bodyPr>
          <a:lstStyle/>
          <a:p>
            <a:pPr algn="ctr"/>
            <a:r>
              <a:rPr lang="en-US" sz="1350" dirty="0"/>
              <a:t>The signal was nearly not found as they had been scanning frequencies assuming a large radius.</a:t>
            </a:r>
          </a:p>
        </p:txBody>
      </p:sp>
      <p:sp>
        <p:nvSpPr>
          <p:cNvPr id="11" name="Slide Number Placeholder 5">
            <a:extLst>
              <a:ext uri="{FF2B5EF4-FFF2-40B4-BE49-F238E27FC236}">
                <a16:creationId xmlns:a16="http://schemas.microsoft.com/office/drawing/2014/main" id="{E2DB798F-EB8A-6A46-98D8-02F905001E64}"/>
              </a:ext>
            </a:extLst>
          </p:cNvPr>
          <p:cNvSpPr txBox="1">
            <a:spLocks/>
          </p:cNvSpPr>
          <p:nvPr/>
        </p:nvSpPr>
        <p:spPr>
          <a:xfrm>
            <a:off x="7015457" y="6584156"/>
            <a:ext cx="2057400" cy="273844"/>
          </a:xfrm>
          <a:prstGeom prst="rect">
            <a:avLst/>
          </a:prstGeom>
        </p:spPr>
        <p:txBody>
          <a:bodyPr vert="horz" lIns="68580" tIns="34290" rIns="68580" bIns="3429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1D7C23F3-FD99-D347-A998-69D2A2A32268}" type="slidenum">
              <a:rPr lang="en-US" sz="900"/>
              <a:pPr>
                <a:defRPr/>
              </a:pPr>
              <a:t>2</a:t>
            </a:fld>
            <a:endParaRPr lang="en-US" sz="900" dirty="0"/>
          </a:p>
        </p:txBody>
      </p:sp>
    </p:spTree>
    <p:extLst>
      <p:ext uri="{BB962C8B-B14F-4D97-AF65-F5344CB8AC3E}">
        <p14:creationId xmlns:p14="http://schemas.microsoft.com/office/powerpoint/2010/main" val="410559280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58E100-4622-634C-872B-D317899E9E16}"/>
              </a:ext>
            </a:extLst>
          </p:cNvPr>
          <p:cNvSpPr>
            <a:spLocks noGrp="1"/>
          </p:cNvSpPr>
          <p:nvPr>
            <p:ph type="title"/>
          </p:nvPr>
        </p:nvSpPr>
        <p:spPr>
          <a:xfrm>
            <a:off x="0" y="136524"/>
            <a:ext cx="9144000" cy="694228"/>
          </a:xfrm>
        </p:spPr>
        <p:txBody>
          <a:bodyPr>
            <a:normAutofit fontScale="90000"/>
          </a:bodyPr>
          <a:lstStyle/>
          <a:p>
            <a:pPr algn="ctr"/>
            <a:r>
              <a:rPr lang="en-US" dirty="0"/>
              <a:t>Summary and Outlook</a:t>
            </a:r>
          </a:p>
        </p:txBody>
      </p:sp>
      <p:sp>
        <p:nvSpPr>
          <p:cNvPr id="5" name="Content Placeholder 4">
            <a:extLst>
              <a:ext uri="{FF2B5EF4-FFF2-40B4-BE49-F238E27FC236}">
                <a16:creationId xmlns:a16="http://schemas.microsoft.com/office/drawing/2014/main" id="{BCE748B6-9FFF-084F-9D0D-8701596E6261}"/>
              </a:ext>
            </a:extLst>
          </p:cNvPr>
          <p:cNvSpPr>
            <a:spLocks noGrp="1"/>
          </p:cNvSpPr>
          <p:nvPr>
            <p:ph idx="1"/>
          </p:nvPr>
        </p:nvSpPr>
        <p:spPr>
          <a:xfrm>
            <a:off x="314325" y="915132"/>
            <a:ext cx="8515350" cy="3965852"/>
          </a:xfrm>
        </p:spPr>
        <p:txBody>
          <a:bodyPr>
            <a:normAutofit fontScale="70000" lnSpcReduction="20000"/>
          </a:bodyPr>
          <a:lstStyle/>
          <a:p>
            <a:endParaRPr lang="en-US" dirty="0"/>
          </a:p>
          <a:p>
            <a:r>
              <a:rPr lang="en-US" dirty="0"/>
              <a:t>A lot of effort has gone into understanding the proton radius puzzle</a:t>
            </a:r>
          </a:p>
          <a:p>
            <a:pPr lvl="1"/>
            <a:r>
              <a:rPr lang="en-US" dirty="0"/>
              <a:t>MANY re-analysis of old and new scattering data </a:t>
            </a:r>
          </a:p>
          <a:p>
            <a:pPr lvl="1"/>
            <a:r>
              <a:rPr lang="en-US" dirty="0" err="1"/>
              <a:t>PRad</a:t>
            </a:r>
            <a:r>
              <a:rPr lang="en-US" dirty="0"/>
              <a:t> (no spectrometer) proton radius 0.831(7) fm</a:t>
            </a:r>
          </a:p>
          <a:p>
            <a:pPr lvl="1"/>
            <a:r>
              <a:rPr lang="en-US" dirty="0"/>
              <a:t>New Atomic Lamb shift results mostly consistent with small radius</a:t>
            </a:r>
          </a:p>
          <a:p>
            <a:pPr lvl="2"/>
            <a:r>
              <a:rPr lang="en-US" dirty="0"/>
              <a:t>2020 blinded analysis from </a:t>
            </a:r>
            <a:r>
              <a:rPr lang="en-US" dirty="0" err="1"/>
              <a:t>Candana</a:t>
            </a:r>
            <a:r>
              <a:rPr lang="en-US" dirty="0"/>
              <a:t> was consistent </a:t>
            </a:r>
            <a:r>
              <a:rPr lang="en-US" dirty="0">
                <a:hlinkClick r:id="rId2"/>
              </a:rPr>
              <a:t>http://doi.org/10.1126/science.aau7807</a:t>
            </a:r>
            <a:r>
              <a:rPr lang="en-US" dirty="0"/>
              <a:t>   </a:t>
            </a:r>
          </a:p>
          <a:p>
            <a:pPr lvl="2"/>
            <a:r>
              <a:rPr lang="en-US" dirty="0"/>
              <a:t>2017 CRÈME result also consistent with smaller value </a:t>
            </a:r>
            <a:r>
              <a:rPr lang="en-US" dirty="0">
                <a:hlinkClick r:id="rId3"/>
              </a:rPr>
              <a:t>http://doi.org/10.1126/science.aah6677</a:t>
            </a:r>
            <a:r>
              <a:rPr lang="en-US" dirty="0"/>
              <a:t>   </a:t>
            </a:r>
          </a:p>
          <a:p>
            <a:pPr lvl="2"/>
            <a:r>
              <a:rPr lang="en-US" dirty="0"/>
              <a:t>But 2018 French result still gives previous value  </a:t>
            </a:r>
            <a:r>
              <a:rPr lang="en-US" dirty="0">
                <a:hlinkClick r:id="rId4"/>
              </a:rPr>
              <a:t>https://doi.org/10.1103/PhysRevLett.120.183001</a:t>
            </a:r>
            <a:r>
              <a:rPr lang="en-US" dirty="0"/>
              <a:t> </a:t>
            </a:r>
          </a:p>
          <a:p>
            <a:pPr lvl="1"/>
            <a:r>
              <a:rPr lang="en-US" b="1" dirty="0"/>
              <a:t>MUSE, New Mainz A1 Data, MESA, Compass, PRAD-II and more still to come </a:t>
            </a:r>
          </a:p>
          <a:p>
            <a:r>
              <a:rPr lang="en-US" dirty="0"/>
              <a:t>From </a:t>
            </a:r>
            <a:r>
              <a:rPr lang="en-US" dirty="0" err="1"/>
              <a:t>Hohler</a:t>
            </a:r>
            <a:r>
              <a:rPr lang="en-US" dirty="0"/>
              <a:t> in 1976 to the </a:t>
            </a:r>
            <a:r>
              <a:rPr lang="en-US" dirty="0" err="1"/>
              <a:t>Dispersively</a:t>
            </a:r>
            <a:r>
              <a:rPr lang="en-US" dirty="0"/>
              <a:t> Improved Chiral Effective Field Theory of Alarcon and Weiss in 2022, conventional nuclear theory seems consistent with a smaller radius, thus it would seem the larger radius is the one that would point to new physics.</a:t>
            </a:r>
          </a:p>
          <a:p>
            <a:r>
              <a:rPr lang="en-US" dirty="0"/>
              <a:t>As was shown in the analytic choice paper, in complex regressions, small changes can have large impact on the results.</a:t>
            </a:r>
          </a:p>
          <a:p>
            <a:pPr marL="0" indent="0">
              <a:buNone/>
            </a:pPr>
            <a:endParaRPr lang="en-US" dirty="0"/>
          </a:p>
        </p:txBody>
      </p:sp>
      <p:sp>
        <p:nvSpPr>
          <p:cNvPr id="6" name="Footer Placeholder 5">
            <a:extLst>
              <a:ext uri="{FF2B5EF4-FFF2-40B4-BE49-F238E27FC236}">
                <a16:creationId xmlns:a16="http://schemas.microsoft.com/office/drawing/2014/main" id="{3A98B532-39F7-0F48-8B19-B7F6DDE41136}"/>
              </a:ext>
            </a:extLst>
          </p:cNvPr>
          <p:cNvSpPr>
            <a:spLocks noGrp="1"/>
          </p:cNvSpPr>
          <p:nvPr>
            <p:ph type="ftr" sz="quarter" idx="11"/>
          </p:nvPr>
        </p:nvSpPr>
        <p:spPr/>
        <p:txBody>
          <a:bodyPr/>
          <a:lstStyle/>
          <a:p>
            <a:r>
              <a:rPr lang="en-US"/>
              <a:t>Douglas W. Higinbotham (Jefferson Lab)</a:t>
            </a:r>
          </a:p>
        </p:txBody>
      </p:sp>
      <p:sp>
        <p:nvSpPr>
          <p:cNvPr id="7" name="Slide Number Placeholder 6">
            <a:extLst>
              <a:ext uri="{FF2B5EF4-FFF2-40B4-BE49-F238E27FC236}">
                <a16:creationId xmlns:a16="http://schemas.microsoft.com/office/drawing/2014/main" id="{6F2A3CF3-31C4-2D45-8A98-E6DA8D393961}"/>
              </a:ext>
            </a:extLst>
          </p:cNvPr>
          <p:cNvSpPr>
            <a:spLocks noGrp="1"/>
          </p:cNvSpPr>
          <p:nvPr>
            <p:ph type="sldNum" sz="quarter" idx="12"/>
          </p:nvPr>
        </p:nvSpPr>
        <p:spPr/>
        <p:txBody>
          <a:bodyPr/>
          <a:lstStyle/>
          <a:p>
            <a:fld id="{52E4FCA3-F05C-B34F-91BB-97D35EDA7026}" type="slidenum">
              <a:rPr lang="en-US" smtClean="0"/>
              <a:t>20</a:t>
            </a:fld>
            <a:endParaRPr lang="en-US"/>
          </a:p>
        </p:txBody>
      </p:sp>
    </p:spTree>
    <p:extLst>
      <p:ext uri="{BB962C8B-B14F-4D97-AF65-F5344CB8AC3E}">
        <p14:creationId xmlns:p14="http://schemas.microsoft.com/office/powerpoint/2010/main" val="92698693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156C385-86F4-16B7-409B-F9AF43547673}"/>
              </a:ext>
            </a:extLst>
          </p:cNvPr>
          <p:cNvPicPr>
            <a:picLocks noChangeAspect="1"/>
          </p:cNvPicPr>
          <p:nvPr/>
        </p:nvPicPr>
        <p:blipFill>
          <a:blip r:embed="rId2"/>
          <a:stretch>
            <a:fillRect/>
          </a:stretch>
        </p:blipFill>
        <p:spPr>
          <a:xfrm>
            <a:off x="53890" y="1019461"/>
            <a:ext cx="9036219" cy="5617313"/>
          </a:xfrm>
          <a:prstGeom prst="rect">
            <a:avLst/>
          </a:prstGeom>
        </p:spPr>
      </p:pic>
      <p:sp>
        <p:nvSpPr>
          <p:cNvPr id="6" name="TextBox 5">
            <a:extLst>
              <a:ext uri="{FF2B5EF4-FFF2-40B4-BE49-F238E27FC236}">
                <a16:creationId xmlns:a16="http://schemas.microsoft.com/office/drawing/2014/main" id="{B8EACEA5-1E46-30FB-0DEA-BFD2B3D36965}"/>
              </a:ext>
            </a:extLst>
          </p:cNvPr>
          <p:cNvSpPr txBox="1"/>
          <p:nvPr/>
        </p:nvSpPr>
        <p:spPr>
          <a:xfrm>
            <a:off x="0" y="221226"/>
            <a:ext cx="9143999" cy="461665"/>
          </a:xfrm>
          <a:prstGeom prst="rect">
            <a:avLst/>
          </a:prstGeom>
          <a:noFill/>
        </p:spPr>
        <p:txBody>
          <a:bodyPr wrap="square" rtlCol="0">
            <a:spAutoFit/>
          </a:bodyPr>
          <a:lstStyle/>
          <a:p>
            <a:pPr algn="ctr"/>
            <a:r>
              <a:rPr lang="en-US" sz="2400" b="1" dirty="0"/>
              <a:t>VERY TENATIVE </a:t>
            </a:r>
            <a:r>
              <a:rPr lang="en-US" sz="2400" dirty="0"/>
              <a:t>LONG TERM SCHEDULE FOR JEFFERSON Lab</a:t>
            </a:r>
          </a:p>
        </p:txBody>
      </p:sp>
    </p:spTree>
    <p:extLst>
      <p:ext uri="{BB962C8B-B14F-4D97-AF65-F5344CB8AC3E}">
        <p14:creationId xmlns:p14="http://schemas.microsoft.com/office/powerpoint/2010/main" val="95231930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AB0EF1-B9FA-6C40-9B0A-2F9D207C2E4F}"/>
              </a:ext>
            </a:extLst>
          </p:cNvPr>
          <p:cNvSpPr>
            <a:spLocks noGrp="1"/>
          </p:cNvSpPr>
          <p:nvPr>
            <p:ph type="title"/>
          </p:nvPr>
        </p:nvSpPr>
        <p:spPr>
          <a:xfrm>
            <a:off x="392555" y="1004176"/>
            <a:ext cx="7886700" cy="994172"/>
          </a:xfrm>
        </p:spPr>
        <p:txBody>
          <a:bodyPr>
            <a:normAutofit fontScale="90000"/>
          </a:bodyPr>
          <a:lstStyle/>
          <a:p>
            <a:r>
              <a:rPr lang="en-US" dirty="0"/>
              <a:t>Robust Regressions</a:t>
            </a:r>
            <a:br>
              <a:rPr lang="en-US" dirty="0"/>
            </a:br>
            <a:r>
              <a:rPr lang="en-US" dirty="0"/>
              <a:t> </a:t>
            </a:r>
            <a:r>
              <a:rPr lang="en-US" sz="1650" dirty="0">
                <a:hlinkClick r:id="rId2"/>
              </a:rPr>
              <a:t>https://doi.org/10.1103/PhysRevC.102.015205</a:t>
            </a:r>
            <a:r>
              <a:rPr lang="en-US" sz="1650" dirty="0"/>
              <a:t> </a:t>
            </a:r>
          </a:p>
        </p:txBody>
      </p:sp>
      <p:sp>
        <p:nvSpPr>
          <p:cNvPr id="3" name="Content Placeholder 2">
            <a:extLst>
              <a:ext uri="{FF2B5EF4-FFF2-40B4-BE49-F238E27FC236}">
                <a16:creationId xmlns:a16="http://schemas.microsoft.com/office/drawing/2014/main" id="{B32987CE-5197-C84C-B5AA-D9E72903BE00}"/>
              </a:ext>
            </a:extLst>
          </p:cNvPr>
          <p:cNvSpPr>
            <a:spLocks noGrp="1"/>
          </p:cNvSpPr>
          <p:nvPr>
            <p:ph idx="1"/>
          </p:nvPr>
        </p:nvSpPr>
        <p:spPr>
          <a:xfrm>
            <a:off x="549952" y="2018452"/>
            <a:ext cx="3748751" cy="1739395"/>
          </a:xfrm>
        </p:spPr>
        <p:txBody>
          <a:bodyPr>
            <a:normAutofit fontScale="85000" lnSpcReduction="10000"/>
          </a:bodyPr>
          <a:lstStyle/>
          <a:p>
            <a:r>
              <a:rPr lang="en-US" dirty="0"/>
              <a:t>Ordinary Least Squares Regressions are easily “pulled” by a single point.</a:t>
            </a:r>
          </a:p>
          <a:p>
            <a:r>
              <a:rPr lang="en-US" dirty="0"/>
              <a:t>Robust regressions tend to  follow the global trends.</a:t>
            </a:r>
          </a:p>
        </p:txBody>
      </p:sp>
      <p:sp>
        <p:nvSpPr>
          <p:cNvPr id="4" name="Slide Number Placeholder 3">
            <a:extLst>
              <a:ext uri="{FF2B5EF4-FFF2-40B4-BE49-F238E27FC236}">
                <a16:creationId xmlns:a16="http://schemas.microsoft.com/office/drawing/2014/main" id="{8617C7C9-B498-0E4F-8EC5-83D92FCF3705}"/>
              </a:ext>
            </a:extLst>
          </p:cNvPr>
          <p:cNvSpPr>
            <a:spLocks noGrp="1"/>
          </p:cNvSpPr>
          <p:nvPr>
            <p:ph type="sldNum" sz="quarter" idx="12"/>
          </p:nvPr>
        </p:nvSpPr>
        <p:spPr/>
        <p:txBody>
          <a:bodyPr/>
          <a:lstStyle/>
          <a:p>
            <a:fld id="{C276C80F-E337-1E44-B5E3-0EACE8A36058}" type="slidenum">
              <a:rPr lang="en-US" smtClean="0"/>
              <a:t>22</a:t>
            </a:fld>
            <a:endParaRPr lang="en-US"/>
          </a:p>
        </p:txBody>
      </p:sp>
      <p:pic>
        <p:nvPicPr>
          <p:cNvPr id="6" name="Picture 5">
            <a:extLst>
              <a:ext uri="{FF2B5EF4-FFF2-40B4-BE49-F238E27FC236}">
                <a16:creationId xmlns:a16="http://schemas.microsoft.com/office/drawing/2014/main" id="{54AC7BBE-644D-F94D-B950-F131FCC59F3F}"/>
              </a:ext>
            </a:extLst>
          </p:cNvPr>
          <p:cNvPicPr>
            <a:picLocks noChangeAspect="1"/>
          </p:cNvPicPr>
          <p:nvPr/>
        </p:nvPicPr>
        <p:blipFill>
          <a:blip r:embed="rId3"/>
          <a:stretch>
            <a:fillRect/>
          </a:stretch>
        </p:blipFill>
        <p:spPr>
          <a:xfrm>
            <a:off x="4688578" y="1284469"/>
            <a:ext cx="4265174" cy="4227227"/>
          </a:xfrm>
          <a:prstGeom prst="rect">
            <a:avLst/>
          </a:prstGeom>
        </p:spPr>
      </p:pic>
      <p:pic>
        <p:nvPicPr>
          <p:cNvPr id="8" name="Picture 7">
            <a:extLst>
              <a:ext uri="{FF2B5EF4-FFF2-40B4-BE49-F238E27FC236}">
                <a16:creationId xmlns:a16="http://schemas.microsoft.com/office/drawing/2014/main" id="{84CB89E6-AF7F-D24C-98FE-8E8D4FE6728A}"/>
              </a:ext>
            </a:extLst>
          </p:cNvPr>
          <p:cNvPicPr>
            <a:picLocks noChangeAspect="1"/>
          </p:cNvPicPr>
          <p:nvPr/>
        </p:nvPicPr>
        <p:blipFill>
          <a:blip r:embed="rId4"/>
          <a:stretch>
            <a:fillRect/>
          </a:stretch>
        </p:blipFill>
        <p:spPr>
          <a:xfrm>
            <a:off x="549951" y="3637761"/>
            <a:ext cx="3798836" cy="2200418"/>
          </a:xfrm>
          <a:prstGeom prst="rect">
            <a:avLst/>
          </a:prstGeom>
        </p:spPr>
      </p:pic>
    </p:spTree>
    <p:extLst>
      <p:ext uri="{BB962C8B-B14F-4D97-AF65-F5344CB8AC3E}">
        <p14:creationId xmlns:p14="http://schemas.microsoft.com/office/powerpoint/2010/main" val="240776494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869F75-E8D4-1644-8C7D-BF75A629EA60}"/>
              </a:ext>
            </a:extLst>
          </p:cNvPr>
          <p:cNvSpPr>
            <a:spLocks noGrp="1"/>
          </p:cNvSpPr>
          <p:nvPr>
            <p:ph type="title"/>
          </p:nvPr>
        </p:nvSpPr>
        <p:spPr>
          <a:xfrm>
            <a:off x="0" y="907852"/>
            <a:ext cx="9144000" cy="440130"/>
          </a:xfrm>
        </p:spPr>
        <p:txBody>
          <a:bodyPr>
            <a:normAutofit/>
          </a:bodyPr>
          <a:lstStyle/>
          <a:p>
            <a:pPr algn="ctr"/>
            <a:r>
              <a:rPr lang="en-US" sz="2100" dirty="0">
                <a:hlinkClick r:id="rId2"/>
              </a:rPr>
              <a:t>https://doi.org/10.1103/PhysRevC.102.015205</a:t>
            </a:r>
            <a:r>
              <a:rPr lang="en-US" sz="2100" dirty="0"/>
              <a:t> </a:t>
            </a:r>
          </a:p>
        </p:txBody>
      </p:sp>
      <p:sp>
        <p:nvSpPr>
          <p:cNvPr id="4" name="Footer Placeholder 3">
            <a:extLst>
              <a:ext uri="{FF2B5EF4-FFF2-40B4-BE49-F238E27FC236}">
                <a16:creationId xmlns:a16="http://schemas.microsoft.com/office/drawing/2014/main" id="{13ED38BF-1E5C-0244-B6FC-AA5A720DD9AC}"/>
              </a:ext>
            </a:extLst>
          </p:cNvPr>
          <p:cNvSpPr>
            <a:spLocks noGrp="1"/>
          </p:cNvSpPr>
          <p:nvPr>
            <p:ph type="ftr" sz="quarter" idx="11"/>
          </p:nvPr>
        </p:nvSpPr>
        <p:spPr/>
        <p:txBody>
          <a:bodyPr/>
          <a:lstStyle/>
          <a:p>
            <a:r>
              <a:rPr lang="en-US"/>
              <a:t>Douglas W. Higinbotham (Jefferson Lab)</a:t>
            </a:r>
          </a:p>
        </p:txBody>
      </p:sp>
      <p:sp>
        <p:nvSpPr>
          <p:cNvPr id="5" name="Slide Number Placeholder 4">
            <a:extLst>
              <a:ext uri="{FF2B5EF4-FFF2-40B4-BE49-F238E27FC236}">
                <a16:creationId xmlns:a16="http://schemas.microsoft.com/office/drawing/2014/main" id="{015288B6-B3BB-8946-BF13-793202948B75}"/>
              </a:ext>
            </a:extLst>
          </p:cNvPr>
          <p:cNvSpPr>
            <a:spLocks noGrp="1"/>
          </p:cNvSpPr>
          <p:nvPr>
            <p:ph type="sldNum" sz="quarter" idx="12"/>
          </p:nvPr>
        </p:nvSpPr>
        <p:spPr/>
        <p:txBody>
          <a:bodyPr/>
          <a:lstStyle/>
          <a:p>
            <a:fld id="{52E4FCA3-F05C-B34F-91BB-97D35EDA7026}" type="slidenum">
              <a:rPr lang="en-US" smtClean="0"/>
              <a:t>23</a:t>
            </a:fld>
            <a:endParaRPr lang="en-US"/>
          </a:p>
        </p:txBody>
      </p:sp>
      <p:pic>
        <p:nvPicPr>
          <p:cNvPr id="7" name="Picture 6">
            <a:extLst>
              <a:ext uri="{FF2B5EF4-FFF2-40B4-BE49-F238E27FC236}">
                <a16:creationId xmlns:a16="http://schemas.microsoft.com/office/drawing/2014/main" id="{85870D2B-41D6-F544-8581-F03737E89601}"/>
              </a:ext>
            </a:extLst>
          </p:cNvPr>
          <p:cNvPicPr>
            <a:picLocks noChangeAspect="1"/>
          </p:cNvPicPr>
          <p:nvPr/>
        </p:nvPicPr>
        <p:blipFill>
          <a:blip r:embed="rId3"/>
          <a:stretch>
            <a:fillRect/>
          </a:stretch>
        </p:blipFill>
        <p:spPr>
          <a:xfrm>
            <a:off x="2286613" y="1366518"/>
            <a:ext cx="4329672" cy="4550375"/>
          </a:xfrm>
          <a:prstGeom prst="rect">
            <a:avLst/>
          </a:prstGeom>
        </p:spPr>
      </p:pic>
      <p:sp>
        <p:nvSpPr>
          <p:cNvPr id="8" name="Rectangle 7">
            <a:extLst>
              <a:ext uri="{FF2B5EF4-FFF2-40B4-BE49-F238E27FC236}">
                <a16:creationId xmlns:a16="http://schemas.microsoft.com/office/drawing/2014/main" id="{2D1AA46E-8501-3942-A603-BD6757C1038C}"/>
              </a:ext>
            </a:extLst>
          </p:cNvPr>
          <p:cNvSpPr/>
          <p:nvPr/>
        </p:nvSpPr>
        <p:spPr>
          <a:xfrm>
            <a:off x="5940511" y="2988791"/>
            <a:ext cx="985525" cy="96382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419254449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706240"/>
          </a:xfrm>
        </p:spPr>
        <p:txBody>
          <a:bodyPr>
            <a:noAutofit/>
          </a:bodyPr>
          <a:lstStyle/>
          <a:p>
            <a:pPr algn="ctr"/>
            <a:r>
              <a:rPr lang="en-US" sz="2400" dirty="0"/>
              <a:t>How do we typically do elastic electron scattering measurements?</a:t>
            </a:r>
          </a:p>
        </p:txBody>
      </p:sp>
      <p:sp>
        <p:nvSpPr>
          <p:cNvPr id="3" name="Content Placeholder 2"/>
          <p:cNvSpPr>
            <a:spLocks noGrp="1"/>
          </p:cNvSpPr>
          <p:nvPr>
            <p:ph idx="1"/>
          </p:nvPr>
        </p:nvSpPr>
        <p:spPr>
          <a:xfrm>
            <a:off x="554035" y="584320"/>
            <a:ext cx="7837715" cy="1832782"/>
          </a:xfrm>
        </p:spPr>
        <p:txBody>
          <a:bodyPr>
            <a:noAutofit/>
          </a:bodyPr>
          <a:lstStyle/>
          <a:p>
            <a:r>
              <a:rPr lang="en-US" sz="1200" dirty="0"/>
              <a:t>Beam of electrons from an accelerator (E)</a:t>
            </a:r>
          </a:p>
          <a:p>
            <a:r>
              <a:rPr lang="en-US" sz="1200" dirty="0"/>
              <a:t>Place target material in the beam </a:t>
            </a:r>
          </a:p>
          <a:p>
            <a:pPr lvl="1"/>
            <a:r>
              <a:rPr lang="en-US" sz="1200" dirty="0"/>
              <a:t>Foils are easy, nearly point (typically thin) targets and thickness is easy to determine</a:t>
            </a:r>
          </a:p>
          <a:p>
            <a:pPr lvl="1"/>
            <a:r>
              <a:rPr lang="en-US" sz="1200" dirty="0"/>
              <a:t>Cryo-targets are challenging (e.g. boiling effects, energy loss)   </a:t>
            </a:r>
          </a:p>
          <a:p>
            <a:pPr lvl="1"/>
            <a:r>
              <a:rPr lang="en-US" sz="1200" b="1" dirty="0"/>
              <a:t>Since target thickness cannot be exactly determined, floating normalizations are often used.</a:t>
            </a:r>
            <a:endParaRPr lang="en-US" sz="1200" dirty="0"/>
          </a:p>
          <a:p>
            <a:r>
              <a:rPr lang="en-US" sz="1200" dirty="0"/>
              <a:t>For elastic measurement can measure scattered electron (E’) and/or proton.</a:t>
            </a:r>
          </a:p>
          <a:p>
            <a:pPr lvl="1"/>
            <a:r>
              <a:rPr lang="en-US" sz="1200" dirty="0"/>
              <a:t>Over determined reaction</a:t>
            </a:r>
          </a:p>
          <a:p>
            <a:r>
              <a:rPr lang="en-US" sz="1200" dirty="0"/>
              <a:t>Spectrometers are typically used </a:t>
            </a:r>
          </a:p>
          <a:p>
            <a:pPr lvl="1"/>
            <a:r>
              <a:rPr lang="en-US" sz="1200" dirty="0"/>
              <a:t>Magnetic fields, wire-chambers, reconstructed  tracks, sieve data, etc.</a:t>
            </a:r>
          </a:p>
        </p:txBody>
      </p:sp>
      <p:sp>
        <p:nvSpPr>
          <p:cNvPr id="9" name="Slide Number Placeholder 5">
            <a:extLst>
              <a:ext uri="{FF2B5EF4-FFF2-40B4-BE49-F238E27FC236}">
                <a16:creationId xmlns:a16="http://schemas.microsoft.com/office/drawing/2014/main" id="{399342F8-A6DA-9F45-96B4-0A11FB2C3C14}"/>
              </a:ext>
            </a:extLst>
          </p:cNvPr>
          <p:cNvSpPr>
            <a:spLocks noGrp="1"/>
          </p:cNvSpPr>
          <p:nvPr>
            <p:ph type="sldNum" sz="quarter" idx="12"/>
          </p:nvPr>
        </p:nvSpPr>
        <p:spPr>
          <a:xfrm>
            <a:off x="7085563" y="6584156"/>
            <a:ext cx="2057400" cy="273844"/>
          </a:xfrm>
        </p:spPr>
        <p:txBody>
          <a:bodyPr/>
          <a:lstStyle/>
          <a:p>
            <a:pPr>
              <a:defRPr/>
            </a:pPr>
            <a:fld id="{1D7C23F3-FD99-D347-A998-69D2A2A32268}" type="slidenum">
              <a:rPr lang="en-US" smtClean="0"/>
              <a:pPr>
                <a:defRPr/>
              </a:pPr>
              <a:t>3</a:t>
            </a:fld>
            <a:endParaRPr lang="en-US"/>
          </a:p>
        </p:txBody>
      </p:sp>
      <p:pic>
        <p:nvPicPr>
          <p:cNvPr id="4" name="Picture 3" descr="Hall-A-Collaboration-2002.jpeg">
            <a:extLst>
              <a:ext uri="{FF2B5EF4-FFF2-40B4-BE49-F238E27FC236}">
                <a16:creationId xmlns:a16="http://schemas.microsoft.com/office/drawing/2014/main" id="{C3CFD234-ACFB-F8B5-BE47-6AE03FB799E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519197" y="2914942"/>
            <a:ext cx="5912425" cy="3876898"/>
          </a:xfrm>
          <a:prstGeom prst="rect">
            <a:avLst/>
          </a:prstGeom>
        </p:spPr>
      </p:pic>
      <p:sp>
        <p:nvSpPr>
          <p:cNvPr id="8" name="TextBox 7">
            <a:extLst>
              <a:ext uri="{FF2B5EF4-FFF2-40B4-BE49-F238E27FC236}">
                <a16:creationId xmlns:a16="http://schemas.microsoft.com/office/drawing/2014/main" id="{60A00547-0C1B-5E12-FC1B-41088CA2AECC}"/>
              </a:ext>
            </a:extLst>
          </p:cNvPr>
          <p:cNvSpPr txBox="1"/>
          <p:nvPr/>
        </p:nvSpPr>
        <p:spPr>
          <a:xfrm>
            <a:off x="6533222" y="2914942"/>
            <a:ext cx="2305568" cy="2308324"/>
          </a:xfrm>
          <a:prstGeom prst="rect">
            <a:avLst/>
          </a:prstGeom>
          <a:noFill/>
        </p:spPr>
        <p:txBody>
          <a:bodyPr wrap="none" rtlCol="0">
            <a:spAutoFit/>
          </a:bodyPr>
          <a:lstStyle/>
          <a:p>
            <a:r>
              <a:rPr lang="en-US" dirty="0"/>
              <a:t>Low Q Workshop 2023</a:t>
            </a:r>
          </a:p>
          <a:p>
            <a:r>
              <a:rPr lang="en-US" dirty="0"/>
              <a:t>and in Hall A 2002:</a:t>
            </a:r>
          </a:p>
          <a:p>
            <a:r>
              <a:rPr lang="en-US" dirty="0"/>
              <a:t>Jian-Ping Chen</a:t>
            </a:r>
          </a:p>
          <a:p>
            <a:r>
              <a:rPr lang="en-US" dirty="0"/>
              <a:t>Zein-</a:t>
            </a:r>
            <a:r>
              <a:rPr lang="en-US" dirty="0" err="1"/>
              <a:t>Eddine</a:t>
            </a:r>
            <a:r>
              <a:rPr lang="en-US" dirty="0"/>
              <a:t> </a:t>
            </a:r>
            <a:r>
              <a:rPr lang="en-US" dirty="0" err="1"/>
              <a:t>Meziani</a:t>
            </a:r>
            <a:endParaRPr lang="en-US" dirty="0"/>
          </a:p>
          <a:p>
            <a:r>
              <a:rPr lang="en-US" dirty="0"/>
              <a:t>Ron Gilman</a:t>
            </a:r>
          </a:p>
          <a:p>
            <a:r>
              <a:rPr lang="en-US" dirty="0"/>
              <a:t>Douglas Higinbotham</a:t>
            </a:r>
          </a:p>
          <a:p>
            <a:r>
              <a:rPr lang="en-US" dirty="0"/>
              <a:t>Eric </a:t>
            </a:r>
            <a:r>
              <a:rPr lang="en-US" dirty="0" err="1"/>
              <a:t>Voutier</a:t>
            </a:r>
            <a:endParaRPr lang="en-US" dirty="0"/>
          </a:p>
          <a:p>
            <a:endParaRPr lang="en-US" dirty="0"/>
          </a:p>
        </p:txBody>
      </p:sp>
    </p:spTree>
    <p:extLst>
      <p:ext uri="{BB962C8B-B14F-4D97-AF65-F5344CB8AC3E}">
        <p14:creationId xmlns:p14="http://schemas.microsoft.com/office/powerpoint/2010/main" val="366501941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054" y="173383"/>
            <a:ext cx="9144000" cy="608737"/>
          </a:xfrm>
        </p:spPr>
        <p:txBody>
          <a:bodyPr>
            <a:normAutofit/>
          </a:bodyPr>
          <a:lstStyle/>
          <a:p>
            <a:pPr algn="ctr"/>
            <a:r>
              <a:rPr lang="en-US" sz="3600" dirty="0"/>
              <a:t>Electron Scattering Charge Radii from Nuclei</a:t>
            </a:r>
          </a:p>
        </p:txBody>
      </p:sp>
      <p:pic>
        <p:nvPicPr>
          <p:cNvPr id="5" name="Picture 4" descr="sphere.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74190" y="1555806"/>
            <a:ext cx="3667469" cy="3067649"/>
          </a:xfrm>
          <a:prstGeom prst="rect">
            <a:avLst/>
          </a:prstGeom>
        </p:spPr>
      </p:pic>
      <p:pic>
        <p:nvPicPr>
          <p:cNvPr id="8" name="Picture 7" descr="saxon.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92054" y="1605881"/>
            <a:ext cx="3645762" cy="3067649"/>
          </a:xfrm>
          <a:prstGeom prst="rect">
            <a:avLst/>
          </a:prstGeom>
        </p:spPr>
      </p:pic>
      <p:sp>
        <p:nvSpPr>
          <p:cNvPr id="9" name="TextBox 8"/>
          <p:cNvSpPr txBox="1"/>
          <p:nvPr/>
        </p:nvSpPr>
        <p:spPr>
          <a:xfrm>
            <a:off x="1143000" y="1118433"/>
            <a:ext cx="6857999" cy="400110"/>
          </a:xfrm>
          <a:prstGeom prst="rect">
            <a:avLst/>
          </a:prstGeom>
          <a:noFill/>
        </p:spPr>
        <p:txBody>
          <a:bodyPr wrap="square" rtlCol="0">
            <a:spAutoFit/>
          </a:bodyPr>
          <a:lstStyle/>
          <a:p>
            <a:pPr algn="ctr"/>
            <a:r>
              <a:rPr lang="en-US" sz="2000" dirty="0"/>
              <a:t>Fourier Transformation of Ideal Charge Distributions.</a:t>
            </a:r>
          </a:p>
        </p:txBody>
      </p:sp>
      <p:sp>
        <p:nvSpPr>
          <p:cNvPr id="10" name="TextBox 9"/>
          <p:cNvSpPr txBox="1"/>
          <p:nvPr/>
        </p:nvSpPr>
        <p:spPr>
          <a:xfrm>
            <a:off x="0" y="4710793"/>
            <a:ext cx="9144000" cy="253916"/>
          </a:xfrm>
          <a:prstGeom prst="rect">
            <a:avLst/>
          </a:prstGeom>
          <a:noFill/>
        </p:spPr>
        <p:txBody>
          <a:bodyPr wrap="square" rtlCol="0">
            <a:spAutoFit/>
          </a:bodyPr>
          <a:lstStyle/>
          <a:p>
            <a:pPr algn="ctr"/>
            <a:r>
              <a:rPr lang="en-US" sz="1050" i="1" dirty="0"/>
              <a:t>Example Plots Made By R. Evan McClellan while Jefferson Lab Postdoc now Professor at </a:t>
            </a:r>
            <a:r>
              <a:rPr lang="en-US" sz="1050" dirty="0"/>
              <a:t>Pensacola State College</a:t>
            </a:r>
            <a:r>
              <a:rPr lang="en-US" sz="1050" i="1" dirty="0"/>
              <a:t>) </a:t>
            </a:r>
          </a:p>
        </p:txBody>
      </p:sp>
      <p:sp>
        <p:nvSpPr>
          <p:cNvPr id="11" name="Rectangle 10"/>
          <p:cNvSpPr/>
          <p:nvPr/>
        </p:nvSpPr>
        <p:spPr>
          <a:xfrm>
            <a:off x="-120314" y="5857022"/>
            <a:ext cx="9123946" cy="584775"/>
          </a:xfrm>
          <a:prstGeom prst="rect">
            <a:avLst/>
          </a:prstGeom>
        </p:spPr>
        <p:txBody>
          <a:bodyPr wrap="square">
            <a:spAutoFit/>
          </a:bodyPr>
          <a:lstStyle/>
          <a:p>
            <a:pPr algn="ctr"/>
            <a:r>
              <a:rPr lang="en-US" sz="1600" dirty="0">
                <a:solidFill>
                  <a:srgbClr val="0000FF"/>
                </a:solidFill>
              </a:rPr>
              <a:t>e.g. for Carbon: Stanford high Q</a:t>
            </a:r>
            <a:r>
              <a:rPr lang="en-US" sz="1600" baseline="30000" dirty="0">
                <a:solidFill>
                  <a:srgbClr val="0000FF"/>
                </a:solidFill>
              </a:rPr>
              <a:t>2</a:t>
            </a:r>
            <a:r>
              <a:rPr lang="en-US" sz="1600" dirty="0">
                <a:solidFill>
                  <a:srgbClr val="0000FF"/>
                </a:solidFill>
              </a:rPr>
              <a:t> data from I. Sick and J.S. McCarthy, </a:t>
            </a:r>
            <a:r>
              <a:rPr lang="en-US" sz="1600" dirty="0" err="1">
                <a:solidFill>
                  <a:srgbClr val="0000FF"/>
                </a:solidFill>
              </a:rPr>
              <a:t>Nucl</a:t>
            </a:r>
            <a:r>
              <a:rPr lang="en-US" sz="1600" dirty="0">
                <a:solidFill>
                  <a:srgbClr val="0000FF"/>
                </a:solidFill>
              </a:rPr>
              <a:t>. Phys. </a:t>
            </a:r>
            <a:r>
              <a:rPr lang="en-US" sz="1600" b="1" dirty="0">
                <a:solidFill>
                  <a:srgbClr val="0000FF"/>
                </a:solidFill>
              </a:rPr>
              <a:t>A150</a:t>
            </a:r>
            <a:r>
              <a:rPr lang="en-US" sz="1600" dirty="0">
                <a:solidFill>
                  <a:srgbClr val="0000FF"/>
                </a:solidFill>
              </a:rPr>
              <a:t> (1970) 631.</a:t>
            </a:r>
          </a:p>
          <a:p>
            <a:pPr algn="ctr"/>
            <a:r>
              <a:rPr lang="en-US" sz="1600" dirty="0">
                <a:solidFill>
                  <a:srgbClr val="0000FF"/>
                </a:solidFill>
              </a:rPr>
              <a:t>National Bureau of Standards low Q</a:t>
            </a:r>
            <a:r>
              <a:rPr lang="en-US" sz="1600" baseline="30000" dirty="0">
                <a:solidFill>
                  <a:srgbClr val="0000FF"/>
                </a:solidFill>
              </a:rPr>
              <a:t>2</a:t>
            </a:r>
            <a:r>
              <a:rPr lang="en-US" sz="1600" dirty="0">
                <a:solidFill>
                  <a:srgbClr val="0000FF"/>
                </a:solidFill>
              </a:rPr>
              <a:t> data from L. </a:t>
            </a:r>
            <a:r>
              <a:rPr lang="en-US" sz="1600" dirty="0" err="1">
                <a:solidFill>
                  <a:srgbClr val="0000FF"/>
                </a:solidFill>
              </a:rPr>
              <a:t>Cardman</a:t>
            </a:r>
            <a:r>
              <a:rPr lang="en-US" sz="1600" dirty="0">
                <a:solidFill>
                  <a:srgbClr val="0000FF"/>
                </a:solidFill>
              </a:rPr>
              <a:t> </a:t>
            </a:r>
            <a:r>
              <a:rPr lang="en-US" sz="1600" i="1" dirty="0">
                <a:solidFill>
                  <a:srgbClr val="0000FF"/>
                </a:solidFill>
              </a:rPr>
              <a:t>et. al</a:t>
            </a:r>
            <a:r>
              <a:rPr lang="en-US" sz="1600" dirty="0">
                <a:solidFill>
                  <a:srgbClr val="0000FF"/>
                </a:solidFill>
              </a:rPr>
              <a:t>., Phys. Lett. </a:t>
            </a:r>
            <a:r>
              <a:rPr lang="en-US" sz="1600" b="1" dirty="0">
                <a:solidFill>
                  <a:srgbClr val="0000FF"/>
                </a:solidFill>
              </a:rPr>
              <a:t>B91</a:t>
            </a:r>
            <a:r>
              <a:rPr lang="en-US" sz="1600" dirty="0">
                <a:solidFill>
                  <a:srgbClr val="0000FF"/>
                </a:solidFill>
              </a:rPr>
              <a:t> (1980) 203.</a:t>
            </a:r>
          </a:p>
        </p:txBody>
      </p:sp>
      <p:sp>
        <p:nvSpPr>
          <p:cNvPr id="12" name="Slide Number Placeholder 5">
            <a:extLst>
              <a:ext uri="{FF2B5EF4-FFF2-40B4-BE49-F238E27FC236}">
                <a16:creationId xmlns:a16="http://schemas.microsoft.com/office/drawing/2014/main" id="{A5116DC7-58C7-804F-92F1-8A1781DB8732}"/>
              </a:ext>
            </a:extLst>
          </p:cNvPr>
          <p:cNvSpPr txBox="1">
            <a:spLocks/>
          </p:cNvSpPr>
          <p:nvPr/>
        </p:nvSpPr>
        <p:spPr>
          <a:xfrm>
            <a:off x="7086600" y="6584156"/>
            <a:ext cx="2057400" cy="273844"/>
          </a:xfrm>
          <a:prstGeom prst="rect">
            <a:avLst/>
          </a:prstGeom>
        </p:spPr>
        <p:txBody>
          <a:bodyPr vert="horz" lIns="68580" tIns="34290" rIns="68580" bIns="3429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1D7C23F3-FD99-D347-A998-69D2A2A32268}" type="slidenum">
              <a:rPr lang="en-US" sz="900"/>
              <a:pPr>
                <a:defRPr/>
              </a:pPr>
              <a:t>4</a:t>
            </a:fld>
            <a:endParaRPr lang="en-US" sz="900" dirty="0"/>
          </a:p>
        </p:txBody>
      </p:sp>
    </p:spTree>
    <p:extLst>
      <p:ext uri="{BB962C8B-B14F-4D97-AF65-F5344CB8AC3E}">
        <p14:creationId xmlns:p14="http://schemas.microsoft.com/office/powerpoint/2010/main" val="140153564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12970"/>
            <a:ext cx="9144000" cy="635192"/>
          </a:xfrm>
        </p:spPr>
        <p:txBody>
          <a:bodyPr>
            <a:noAutofit/>
          </a:bodyPr>
          <a:lstStyle/>
          <a:p>
            <a:pPr algn="ctr"/>
            <a:r>
              <a:rPr lang="en-US" sz="3600" dirty="0"/>
              <a:t>Determining the Charge Radius of Carbon</a:t>
            </a:r>
          </a:p>
        </p:txBody>
      </p:sp>
      <p:pic>
        <p:nvPicPr>
          <p:cNvPr id="5" name="Picture 4" descr="Carbon.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73652" y="1939826"/>
            <a:ext cx="3183767" cy="4352120"/>
          </a:xfrm>
          <a:prstGeom prst="rect">
            <a:avLst/>
          </a:prstGeom>
        </p:spPr>
      </p:pic>
      <p:sp>
        <p:nvSpPr>
          <p:cNvPr id="7" name="TextBox 6"/>
          <p:cNvSpPr txBox="1"/>
          <p:nvPr/>
        </p:nvSpPr>
        <p:spPr>
          <a:xfrm>
            <a:off x="0" y="1026832"/>
            <a:ext cx="9144000" cy="646331"/>
          </a:xfrm>
          <a:prstGeom prst="rect">
            <a:avLst/>
          </a:prstGeom>
          <a:noFill/>
        </p:spPr>
        <p:txBody>
          <a:bodyPr wrap="square" rtlCol="0">
            <a:spAutoFit/>
          </a:bodyPr>
          <a:lstStyle/>
          <a:p>
            <a:pPr algn="ctr"/>
            <a:r>
              <a:rPr lang="en-US" dirty="0"/>
              <a:t>High Q</a:t>
            </a:r>
            <a:r>
              <a:rPr lang="en-US" baseline="30000" dirty="0"/>
              <a:t>2</a:t>
            </a:r>
            <a:r>
              <a:rPr lang="en-US" dirty="0"/>
              <a:t> data from I. Sick and J.S. McCarthy, </a:t>
            </a:r>
            <a:r>
              <a:rPr lang="en-US" dirty="0" err="1"/>
              <a:t>Nucl</a:t>
            </a:r>
            <a:r>
              <a:rPr lang="en-US" dirty="0"/>
              <a:t>. Phys. </a:t>
            </a:r>
            <a:r>
              <a:rPr lang="en-US" b="1" dirty="0"/>
              <a:t>A150</a:t>
            </a:r>
            <a:r>
              <a:rPr lang="en-US" dirty="0"/>
              <a:t> (1970) 631.</a:t>
            </a:r>
          </a:p>
          <a:p>
            <a:pPr algn="ctr"/>
            <a:r>
              <a:rPr lang="en-US" dirty="0"/>
              <a:t>National Bureau of Standards low Q</a:t>
            </a:r>
            <a:r>
              <a:rPr lang="en-US" baseline="30000" dirty="0"/>
              <a:t>2</a:t>
            </a:r>
            <a:r>
              <a:rPr lang="en-US" dirty="0"/>
              <a:t> data from L. </a:t>
            </a:r>
            <a:r>
              <a:rPr lang="en-US" dirty="0" err="1"/>
              <a:t>Cardman</a:t>
            </a:r>
            <a:r>
              <a:rPr lang="en-US" dirty="0"/>
              <a:t> et. al., Phys. Lett. </a:t>
            </a:r>
            <a:r>
              <a:rPr lang="en-US" b="1" dirty="0"/>
              <a:t>B91</a:t>
            </a:r>
            <a:r>
              <a:rPr lang="en-US" dirty="0"/>
              <a:t> (1980) 203.</a:t>
            </a:r>
          </a:p>
        </p:txBody>
      </p:sp>
      <p:sp>
        <p:nvSpPr>
          <p:cNvPr id="9" name="TextBox 8"/>
          <p:cNvSpPr txBox="1"/>
          <p:nvPr/>
        </p:nvSpPr>
        <p:spPr>
          <a:xfrm>
            <a:off x="1143000" y="6292834"/>
            <a:ext cx="6858000" cy="276999"/>
          </a:xfrm>
          <a:prstGeom prst="rect">
            <a:avLst/>
          </a:prstGeom>
          <a:noFill/>
        </p:spPr>
        <p:txBody>
          <a:bodyPr wrap="square" rtlCol="0">
            <a:spAutoFit/>
          </a:bodyPr>
          <a:lstStyle/>
          <a:p>
            <a:pPr algn="ctr"/>
            <a:r>
              <a:rPr lang="en-US" sz="1200" dirty="0"/>
              <a:t>See the L. </a:t>
            </a:r>
            <a:r>
              <a:rPr lang="en-US" sz="1200" dirty="0" err="1"/>
              <a:t>Cardman’s</a:t>
            </a:r>
            <a:r>
              <a:rPr lang="en-US" sz="1200" dirty="0"/>
              <a:t> paper for details of the carbon radius ( 2.46 </a:t>
            </a:r>
            <a:r>
              <a:rPr lang="en-US" sz="1200" dirty="0" err="1"/>
              <a:t>fm</a:t>
            </a:r>
            <a:r>
              <a:rPr lang="en-US" sz="1200" dirty="0"/>
              <a:t> ) analysis.</a:t>
            </a:r>
          </a:p>
        </p:txBody>
      </p:sp>
      <p:pic>
        <p:nvPicPr>
          <p:cNvPr id="10" name="Picture 9" descr="Cardman.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57745" y="2028543"/>
            <a:ext cx="3919841" cy="3802623"/>
          </a:xfrm>
          <a:prstGeom prst="rect">
            <a:avLst/>
          </a:prstGeom>
        </p:spPr>
      </p:pic>
      <p:cxnSp>
        <p:nvCxnSpPr>
          <p:cNvPr id="13" name="Straight Connector 12"/>
          <p:cNvCxnSpPr>
            <a:cxnSpLocks/>
          </p:cNvCxnSpPr>
          <p:nvPr/>
        </p:nvCxnSpPr>
        <p:spPr>
          <a:xfrm>
            <a:off x="1285649" y="2761171"/>
            <a:ext cx="3054626" cy="0"/>
          </a:xfrm>
          <a:prstGeom prst="line">
            <a:avLst/>
          </a:prstGeom>
          <a:ln>
            <a:solidFill>
              <a:schemeClr val="tx1">
                <a:lumMod val="95000"/>
                <a:lumOff val="5000"/>
              </a:schemeClr>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a:cxnSpLocks/>
          </p:cNvCxnSpPr>
          <p:nvPr/>
        </p:nvCxnSpPr>
        <p:spPr>
          <a:xfrm>
            <a:off x="1236489" y="4086390"/>
            <a:ext cx="3103786" cy="0"/>
          </a:xfrm>
          <a:prstGeom prst="line">
            <a:avLst/>
          </a:prstGeom>
          <a:ln>
            <a:solidFill>
              <a:schemeClr val="tx1">
                <a:lumMod val="95000"/>
                <a:lumOff val="5000"/>
              </a:schemeClr>
            </a:solidFill>
          </a:ln>
          <a:effectLst/>
        </p:spPr>
        <p:style>
          <a:lnRef idx="2">
            <a:schemeClr val="accent1"/>
          </a:lnRef>
          <a:fillRef idx="0">
            <a:schemeClr val="accent1"/>
          </a:fillRef>
          <a:effectRef idx="1">
            <a:schemeClr val="accent1"/>
          </a:effectRef>
          <a:fontRef idx="minor">
            <a:schemeClr val="tx1"/>
          </a:fontRef>
        </p:style>
      </p:cxnSp>
      <p:cxnSp>
        <p:nvCxnSpPr>
          <p:cNvPr id="20" name="Straight Connector 19"/>
          <p:cNvCxnSpPr>
            <a:cxnSpLocks/>
          </p:cNvCxnSpPr>
          <p:nvPr/>
        </p:nvCxnSpPr>
        <p:spPr>
          <a:xfrm>
            <a:off x="1236489" y="5218041"/>
            <a:ext cx="3103786" cy="0"/>
          </a:xfrm>
          <a:prstGeom prst="line">
            <a:avLst/>
          </a:prstGeom>
          <a:ln>
            <a:solidFill>
              <a:schemeClr val="tx1">
                <a:lumMod val="95000"/>
                <a:lumOff val="5000"/>
              </a:schemeClr>
            </a:solidFill>
          </a:ln>
          <a:effectLst/>
        </p:spPr>
        <p:style>
          <a:lnRef idx="2">
            <a:schemeClr val="accent1"/>
          </a:lnRef>
          <a:fillRef idx="0">
            <a:schemeClr val="accent1"/>
          </a:fillRef>
          <a:effectRef idx="1">
            <a:schemeClr val="accent1"/>
          </a:effectRef>
          <a:fontRef idx="minor">
            <a:schemeClr val="tx1"/>
          </a:fontRef>
        </p:style>
      </p:cxnSp>
      <p:cxnSp>
        <p:nvCxnSpPr>
          <p:cNvPr id="26" name="Straight Connector 25"/>
          <p:cNvCxnSpPr/>
          <p:nvPr/>
        </p:nvCxnSpPr>
        <p:spPr>
          <a:xfrm flipV="1">
            <a:off x="2957538" y="2395216"/>
            <a:ext cx="0" cy="2182917"/>
          </a:xfrm>
          <a:prstGeom prst="line">
            <a:avLst/>
          </a:prstGeom>
          <a:effectLst/>
        </p:spPr>
        <p:style>
          <a:lnRef idx="2">
            <a:schemeClr val="accent1"/>
          </a:lnRef>
          <a:fillRef idx="0">
            <a:schemeClr val="accent1"/>
          </a:fillRef>
          <a:effectRef idx="1">
            <a:schemeClr val="accent1"/>
          </a:effectRef>
          <a:fontRef idx="minor">
            <a:schemeClr val="tx1"/>
          </a:fontRef>
        </p:style>
      </p:cxnSp>
      <p:cxnSp>
        <p:nvCxnSpPr>
          <p:cNvPr id="34" name="Straight Connector 33"/>
          <p:cNvCxnSpPr>
            <a:cxnSpLocks/>
          </p:cNvCxnSpPr>
          <p:nvPr/>
        </p:nvCxnSpPr>
        <p:spPr>
          <a:xfrm flipV="1">
            <a:off x="6220410" y="2142194"/>
            <a:ext cx="0" cy="3776825"/>
          </a:xfrm>
          <a:prstGeom prst="line">
            <a:avLst/>
          </a:prstGeom>
          <a:effectLst/>
        </p:spPr>
        <p:style>
          <a:lnRef idx="2">
            <a:schemeClr val="accent1"/>
          </a:lnRef>
          <a:fillRef idx="0">
            <a:schemeClr val="accent1"/>
          </a:fillRef>
          <a:effectRef idx="1">
            <a:schemeClr val="accent1"/>
          </a:effectRef>
          <a:fontRef idx="minor">
            <a:schemeClr val="tx1"/>
          </a:fontRef>
        </p:style>
      </p:cxnSp>
      <p:sp>
        <p:nvSpPr>
          <p:cNvPr id="36" name="TextBox 35"/>
          <p:cNvSpPr txBox="1"/>
          <p:nvPr/>
        </p:nvSpPr>
        <p:spPr>
          <a:xfrm>
            <a:off x="-813535" y="2365447"/>
            <a:ext cx="184731" cy="300082"/>
          </a:xfrm>
          <a:prstGeom prst="rect">
            <a:avLst/>
          </a:prstGeom>
          <a:noFill/>
        </p:spPr>
        <p:txBody>
          <a:bodyPr wrap="none" rtlCol="0">
            <a:spAutoFit/>
          </a:bodyPr>
          <a:lstStyle/>
          <a:p>
            <a:endParaRPr lang="en-US" sz="1350"/>
          </a:p>
        </p:txBody>
      </p:sp>
      <p:sp>
        <p:nvSpPr>
          <p:cNvPr id="38" name="Rectangle 37"/>
          <p:cNvSpPr/>
          <p:nvPr/>
        </p:nvSpPr>
        <p:spPr>
          <a:xfrm>
            <a:off x="4340275" y="1558436"/>
            <a:ext cx="833377" cy="496118"/>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a:p>
        </p:txBody>
      </p:sp>
      <p:sp>
        <p:nvSpPr>
          <p:cNvPr id="15" name="Slide Number Placeholder 5">
            <a:extLst>
              <a:ext uri="{FF2B5EF4-FFF2-40B4-BE49-F238E27FC236}">
                <a16:creationId xmlns:a16="http://schemas.microsoft.com/office/drawing/2014/main" id="{E9BC2CD5-06CB-0646-9F71-66EF49540D0C}"/>
              </a:ext>
            </a:extLst>
          </p:cNvPr>
          <p:cNvSpPr txBox="1">
            <a:spLocks/>
          </p:cNvSpPr>
          <p:nvPr/>
        </p:nvSpPr>
        <p:spPr>
          <a:xfrm>
            <a:off x="7086600" y="6569833"/>
            <a:ext cx="2057400" cy="273844"/>
          </a:xfrm>
          <a:prstGeom prst="rect">
            <a:avLst/>
          </a:prstGeom>
        </p:spPr>
        <p:txBody>
          <a:bodyPr vert="horz" lIns="68580" tIns="34290" rIns="68580" bIns="3429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1D7C23F3-FD99-D347-A998-69D2A2A32268}" type="slidenum">
              <a:rPr lang="en-US" sz="900"/>
              <a:pPr>
                <a:defRPr/>
              </a:pPr>
              <a:t>5</a:t>
            </a:fld>
            <a:endParaRPr lang="en-US" sz="900" dirty="0"/>
          </a:p>
        </p:txBody>
      </p:sp>
    </p:spTree>
    <p:extLst>
      <p:ext uri="{BB962C8B-B14F-4D97-AF65-F5344CB8AC3E}">
        <p14:creationId xmlns:p14="http://schemas.microsoft.com/office/powerpoint/2010/main" val="25727558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Title 1"/>
          <p:cNvSpPr>
            <a:spLocks noGrp="1"/>
          </p:cNvSpPr>
          <p:nvPr>
            <p:ph type="title"/>
          </p:nvPr>
        </p:nvSpPr>
        <p:spPr>
          <a:xfrm>
            <a:off x="7635" y="230515"/>
            <a:ext cx="9144000" cy="725557"/>
          </a:xfrm>
        </p:spPr>
        <p:txBody>
          <a:bodyPr>
            <a:noAutofit/>
          </a:bodyPr>
          <a:lstStyle/>
          <a:p>
            <a:pPr algn="ctr"/>
            <a:r>
              <a:rPr lang="en-US" dirty="0"/>
              <a:t>Charge Radius of the Proton</a:t>
            </a:r>
          </a:p>
        </p:txBody>
      </p:sp>
      <p:sp>
        <p:nvSpPr>
          <p:cNvPr id="15362" name="Content Placeholder 2"/>
          <p:cNvSpPr>
            <a:spLocks noGrp="1"/>
          </p:cNvSpPr>
          <p:nvPr>
            <p:ph idx="1"/>
          </p:nvPr>
        </p:nvSpPr>
        <p:spPr>
          <a:xfrm>
            <a:off x="1190030" y="1177630"/>
            <a:ext cx="6763940" cy="1287026"/>
          </a:xfrm>
        </p:spPr>
        <p:txBody>
          <a:bodyPr/>
          <a:lstStyle/>
          <a:p>
            <a:r>
              <a:rPr lang="en-US" sz="1800" dirty="0">
                <a:latin typeface="Minion Pro" charset="0"/>
              </a:rPr>
              <a:t>Proton G</a:t>
            </a:r>
            <a:r>
              <a:rPr lang="en-US" sz="1800" baseline="-25000" dirty="0">
                <a:latin typeface="Minion Pro" charset="0"/>
              </a:rPr>
              <a:t>E</a:t>
            </a:r>
            <a:r>
              <a:rPr lang="en-US" sz="1800" dirty="0">
                <a:latin typeface="Minion Pro" charset="0"/>
              </a:rPr>
              <a:t> has no measured minima and is far too light for the Fourier transformation to work in a model independent way.</a:t>
            </a:r>
          </a:p>
          <a:p>
            <a:r>
              <a:rPr lang="en-US" sz="1800" dirty="0">
                <a:latin typeface="Minion Pro" charset="0"/>
              </a:rPr>
              <a:t>Thus for the proton we make use of the fact that as Q</a:t>
            </a:r>
            <a:r>
              <a:rPr lang="en-US" sz="1800" baseline="30000" dirty="0">
                <a:latin typeface="Minion Pro" charset="0"/>
              </a:rPr>
              <a:t>2</a:t>
            </a:r>
            <a:r>
              <a:rPr lang="en-US" sz="1800" dirty="0">
                <a:latin typeface="Minion Pro" charset="0"/>
              </a:rPr>
              <a:t> goes to zero the charge radius is proportional to the slope of G</a:t>
            </a:r>
            <a:r>
              <a:rPr lang="en-US" sz="1800" baseline="-25000" dirty="0">
                <a:latin typeface="Minion Pro" charset="0"/>
              </a:rPr>
              <a:t>E</a:t>
            </a:r>
            <a:endParaRPr lang="en-US" sz="1800" dirty="0">
              <a:latin typeface="Minion Pro" charset="0"/>
            </a:endParaRPr>
          </a:p>
        </p:txBody>
      </p:sp>
      <p:sp>
        <p:nvSpPr>
          <p:cNvPr id="3" name="TextBox 2"/>
          <p:cNvSpPr txBox="1"/>
          <p:nvPr/>
        </p:nvSpPr>
        <p:spPr>
          <a:xfrm>
            <a:off x="7635" y="5097826"/>
            <a:ext cx="9144000" cy="300082"/>
          </a:xfrm>
          <a:prstGeom prst="rect">
            <a:avLst/>
          </a:prstGeom>
          <a:noFill/>
        </p:spPr>
        <p:txBody>
          <a:bodyPr wrap="square" rtlCol="0">
            <a:spAutoFit/>
          </a:bodyPr>
          <a:lstStyle/>
          <a:p>
            <a:pPr algn="ctr"/>
            <a:r>
              <a:rPr lang="en-US" sz="1350" b="1" dirty="0"/>
              <a:t>This definition of </a:t>
            </a:r>
            <a:r>
              <a:rPr lang="en-US" sz="1350" b="1" dirty="0" err="1"/>
              <a:t>r</a:t>
            </a:r>
            <a:r>
              <a:rPr lang="en-US" sz="1350" b="1" baseline="-25000" dirty="0" err="1"/>
              <a:t>P</a:t>
            </a:r>
            <a:r>
              <a:rPr lang="en-US" sz="1350" b="1" dirty="0"/>
              <a:t> has been shown to be consistent with the radius extracted from the muonic hydrogen data.</a:t>
            </a:r>
          </a:p>
        </p:txBody>
      </p:sp>
      <p:pic>
        <p:nvPicPr>
          <p:cNvPr id="7" name="Content Placeholder 7">
            <a:extLst>
              <a:ext uri="{FF2B5EF4-FFF2-40B4-BE49-F238E27FC236}">
                <a16:creationId xmlns:a16="http://schemas.microsoft.com/office/drawing/2014/main" id="{0278561E-4399-9F47-A254-D0AE8C79B3E8}"/>
              </a:ext>
            </a:extLst>
          </p:cNvPr>
          <p:cNvPicPr>
            <a:picLocks noChangeAspect="1"/>
          </p:cNvPicPr>
          <p:nvPr/>
        </p:nvPicPr>
        <p:blipFill>
          <a:blip r:embed="rId2"/>
          <a:stretch>
            <a:fillRect/>
          </a:stretch>
        </p:blipFill>
        <p:spPr>
          <a:xfrm>
            <a:off x="1205300" y="2817203"/>
            <a:ext cx="6748670" cy="1954620"/>
          </a:xfrm>
          <a:prstGeom prst="rect">
            <a:avLst/>
          </a:prstGeom>
        </p:spPr>
      </p:pic>
      <p:sp>
        <p:nvSpPr>
          <p:cNvPr id="4" name="Rectangle 3">
            <a:extLst>
              <a:ext uri="{FF2B5EF4-FFF2-40B4-BE49-F238E27FC236}">
                <a16:creationId xmlns:a16="http://schemas.microsoft.com/office/drawing/2014/main" id="{9EBABB70-E384-7143-9269-28DCC889FBE5}"/>
              </a:ext>
            </a:extLst>
          </p:cNvPr>
          <p:cNvSpPr/>
          <p:nvPr/>
        </p:nvSpPr>
        <p:spPr>
          <a:xfrm>
            <a:off x="-7636" y="5516317"/>
            <a:ext cx="9144000" cy="507831"/>
          </a:xfrm>
          <a:prstGeom prst="rect">
            <a:avLst/>
          </a:prstGeom>
        </p:spPr>
        <p:txBody>
          <a:bodyPr wrap="square">
            <a:spAutoFit/>
          </a:bodyPr>
          <a:lstStyle/>
          <a:p>
            <a:pPr algn="ctr"/>
            <a:r>
              <a:rPr lang="en-US" sz="1350" dirty="0"/>
              <a:t>M. I. </a:t>
            </a:r>
            <a:r>
              <a:rPr lang="en-US" sz="1350" dirty="0" err="1"/>
              <a:t>Eides</a:t>
            </a:r>
            <a:r>
              <a:rPr lang="en-US" sz="1350" dirty="0"/>
              <a:t>, H. </a:t>
            </a:r>
            <a:r>
              <a:rPr lang="en-US" sz="1350" dirty="0" err="1"/>
              <a:t>Grotch</a:t>
            </a:r>
            <a:r>
              <a:rPr lang="en-US" sz="1350" dirty="0"/>
              <a:t> and V. A. </a:t>
            </a:r>
            <a:r>
              <a:rPr lang="en-US" sz="1350" dirty="0" err="1"/>
              <a:t>Shelyuto</a:t>
            </a:r>
            <a:r>
              <a:rPr lang="en-US" sz="1350" dirty="0"/>
              <a:t>, Phys. Rept.342 (2001) 63.  </a:t>
            </a:r>
            <a:r>
              <a:rPr lang="en-US" sz="1350" dirty="0">
                <a:hlinkClick r:id="rId3"/>
              </a:rPr>
              <a:t>http://doi.org/10.1016/S0370-1573(00)00077-6</a:t>
            </a:r>
            <a:r>
              <a:rPr lang="en-US" sz="1350" dirty="0"/>
              <a:t> </a:t>
            </a:r>
          </a:p>
          <a:p>
            <a:pPr algn="ctr"/>
            <a:r>
              <a:rPr lang="en-US" sz="1350" dirty="0"/>
              <a:t>Gerald A. Miller, Phys. Rev. C </a:t>
            </a:r>
            <a:r>
              <a:rPr lang="en-US" sz="1350" b="1" dirty="0"/>
              <a:t>99 </a:t>
            </a:r>
            <a:r>
              <a:rPr lang="en-US" sz="1350" dirty="0"/>
              <a:t>(2019) 035202. </a:t>
            </a:r>
            <a:r>
              <a:rPr lang="en-US" sz="1350" dirty="0">
                <a:hlinkClick r:id="rId4"/>
              </a:rPr>
              <a:t>https://doi.org/10.1103/PhysRevC.99.035202</a:t>
            </a:r>
            <a:r>
              <a:rPr lang="en-US" sz="1350" dirty="0"/>
              <a:t>  </a:t>
            </a:r>
          </a:p>
        </p:txBody>
      </p:sp>
      <p:sp>
        <p:nvSpPr>
          <p:cNvPr id="2" name="TextBox 1">
            <a:extLst>
              <a:ext uri="{FF2B5EF4-FFF2-40B4-BE49-F238E27FC236}">
                <a16:creationId xmlns:a16="http://schemas.microsoft.com/office/drawing/2014/main" id="{A7DEDBAE-1D8E-0240-8A87-3167B1B212D4}"/>
              </a:ext>
            </a:extLst>
          </p:cNvPr>
          <p:cNvSpPr txBox="1"/>
          <p:nvPr/>
        </p:nvSpPr>
        <p:spPr>
          <a:xfrm>
            <a:off x="0" y="6258153"/>
            <a:ext cx="9136364" cy="369332"/>
          </a:xfrm>
          <a:prstGeom prst="rect">
            <a:avLst/>
          </a:prstGeom>
          <a:noFill/>
        </p:spPr>
        <p:txBody>
          <a:bodyPr wrap="square" rtlCol="0">
            <a:spAutoFit/>
          </a:bodyPr>
          <a:lstStyle/>
          <a:p>
            <a:pPr algn="ctr"/>
            <a:r>
              <a:rPr lang="en-US" b="1" dirty="0"/>
              <a:t>As we cannot measure at exactly Q</a:t>
            </a:r>
            <a:r>
              <a:rPr lang="en-US" b="1" baseline="30000" dirty="0"/>
              <a:t>2</a:t>
            </a:r>
            <a:r>
              <a:rPr lang="en-US" b="1" dirty="0"/>
              <a:t>=0 this will be an extrapolation problem.</a:t>
            </a:r>
          </a:p>
        </p:txBody>
      </p:sp>
      <p:sp>
        <p:nvSpPr>
          <p:cNvPr id="9" name="Slide Number Placeholder 5">
            <a:extLst>
              <a:ext uri="{FF2B5EF4-FFF2-40B4-BE49-F238E27FC236}">
                <a16:creationId xmlns:a16="http://schemas.microsoft.com/office/drawing/2014/main" id="{A022BCCA-6C1A-5740-AE95-0642B1F8F06C}"/>
              </a:ext>
            </a:extLst>
          </p:cNvPr>
          <p:cNvSpPr txBox="1">
            <a:spLocks/>
          </p:cNvSpPr>
          <p:nvPr/>
        </p:nvSpPr>
        <p:spPr>
          <a:xfrm>
            <a:off x="6925270" y="6584156"/>
            <a:ext cx="2057400" cy="273844"/>
          </a:xfrm>
          <a:prstGeom prst="rect">
            <a:avLst/>
          </a:prstGeom>
        </p:spPr>
        <p:txBody>
          <a:bodyPr vert="horz" lIns="68580" tIns="34290" rIns="68580" bIns="3429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1D7C23F3-FD99-D347-A998-69D2A2A32268}" type="slidenum">
              <a:rPr lang="en-US" sz="900"/>
              <a:pPr>
                <a:defRPr/>
              </a:pPr>
              <a:t>6</a:t>
            </a:fld>
            <a:endParaRPr lang="en-US" sz="900" dirty="0"/>
          </a:p>
        </p:txBody>
      </p:sp>
    </p:spTree>
    <p:extLst>
      <p:ext uri="{BB962C8B-B14F-4D97-AF65-F5344CB8AC3E}">
        <p14:creationId xmlns:p14="http://schemas.microsoft.com/office/powerpoint/2010/main" val="121239985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870713"/>
            <a:ext cx="9144000" cy="498754"/>
          </a:xfrm>
        </p:spPr>
        <p:txBody>
          <a:bodyPr>
            <a:normAutofit/>
          </a:bodyPr>
          <a:lstStyle/>
          <a:p>
            <a:pPr algn="ctr"/>
            <a:r>
              <a:rPr lang="en-US" sz="2700" dirty="0"/>
              <a:t>Elastic Electron Scattering from Spin-1/2 Particles</a:t>
            </a:r>
          </a:p>
        </p:txBody>
      </p:sp>
      <p:pic>
        <p:nvPicPr>
          <p:cNvPr id="4" name="Picture 3" descr="Rosenbluth.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26598" y="2216941"/>
            <a:ext cx="6003427" cy="947456"/>
          </a:xfrm>
          <a:prstGeom prst="rect">
            <a:avLst/>
          </a:prstGeom>
        </p:spPr>
      </p:pic>
      <p:sp>
        <p:nvSpPr>
          <p:cNvPr id="5" name="TextBox 4"/>
          <p:cNvSpPr txBox="1"/>
          <p:nvPr/>
        </p:nvSpPr>
        <p:spPr>
          <a:xfrm>
            <a:off x="1143000" y="1457863"/>
            <a:ext cx="6858000" cy="507831"/>
          </a:xfrm>
          <a:prstGeom prst="rect">
            <a:avLst/>
          </a:prstGeom>
          <a:noFill/>
        </p:spPr>
        <p:txBody>
          <a:bodyPr wrap="square" rtlCol="0">
            <a:spAutoFit/>
          </a:bodyPr>
          <a:lstStyle/>
          <a:p>
            <a:pPr algn="ctr"/>
            <a:r>
              <a:rPr lang="en-US" sz="1350"/>
              <a:t>From relativistic quantum mechanics one can derive the formula for electron-proton </a:t>
            </a:r>
          </a:p>
          <a:p>
            <a:pPr algn="ctr"/>
            <a:r>
              <a:rPr lang="en-US" sz="1350"/>
              <a:t>scattering where one has assumed the exchange of a single virtual photon.   </a:t>
            </a:r>
          </a:p>
        </p:txBody>
      </p:sp>
      <p:sp>
        <p:nvSpPr>
          <p:cNvPr id="7" name="TextBox 6"/>
          <p:cNvSpPr txBox="1"/>
          <p:nvPr/>
        </p:nvSpPr>
        <p:spPr>
          <a:xfrm>
            <a:off x="1143000" y="3372737"/>
            <a:ext cx="6858000" cy="300082"/>
          </a:xfrm>
          <a:prstGeom prst="rect">
            <a:avLst/>
          </a:prstGeom>
          <a:noFill/>
        </p:spPr>
        <p:txBody>
          <a:bodyPr wrap="square" rtlCol="0">
            <a:spAutoFit/>
          </a:bodyPr>
          <a:lstStyle/>
          <a:p>
            <a:pPr algn="ctr"/>
            <a:r>
              <a:rPr lang="en-US" sz="1350"/>
              <a:t>where </a:t>
            </a:r>
            <a:r>
              <a:rPr lang="en-US" sz="1350">
                <a:solidFill>
                  <a:srgbClr val="0000FF"/>
                </a:solidFill>
              </a:rPr>
              <a:t>G</a:t>
            </a:r>
            <a:r>
              <a:rPr lang="en-US" sz="1350" baseline="-25000">
                <a:solidFill>
                  <a:srgbClr val="0000FF"/>
                </a:solidFill>
              </a:rPr>
              <a:t>E</a:t>
            </a:r>
            <a:r>
              <a:rPr lang="en-US" sz="1350"/>
              <a:t> and </a:t>
            </a:r>
            <a:r>
              <a:rPr lang="en-US" sz="1350">
                <a:solidFill>
                  <a:srgbClr val="FF0000"/>
                </a:solidFill>
              </a:rPr>
              <a:t>G</a:t>
            </a:r>
            <a:r>
              <a:rPr lang="en-US" sz="1350" baseline="-25000">
                <a:solidFill>
                  <a:srgbClr val="FF0000"/>
                </a:solidFill>
              </a:rPr>
              <a:t>M</a:t>
            </a:r>
            <a:r>
              <a:rPr lang="en-US" sz="1350" baseline="-25000"/>
              <a:t>  </a:t>
            </a:r>
            <a:r>
              <a:rPr lang="en-US" sz="1350"/>
              <a:t>form factors take into account the finite size of the proton. </a:t>
            </a:r>
          </a:p>
        </p:txBody>
      </p:sp>
      <p:sp>
        <p:nvSpPr>
          <p:cNvPr id="9" name="TextBox 8"/>
          <p:cNvSpPr txBox="1"/>
          <p:nvPr/>
        </p:nvSpPr>
        <p:spPr>
          <a:xfrm>
            <a:off x="2744130" y="4252502"/>
            <a:ext cx="4025013" cy="369332"/>
          </a:xfrm>
          <a:prstGeom prst="rect">
            <a:avLst/>
          </a:prstGeom>
          <a:noFill/>
        </p:spPr>
        <p:txBody>
          <a:bodyPr wrap="none" rtlCol="0">
            <a:spAutoFit/>
          </a:bodyPr>
          <a:lstStyle/>
          <a:p>
            <a:r>
              <a:rPr lang="en-US">
                <a:latin typeface="Helvetica"/>
                <a:cs typeface="Helvetica"/>
              </a:rPr>
              <a:t>Q</a:t>
            </a:r>
            <a:r>
              <a:rPr lang="en-US" baseline="30000">
                <a:latin typeface="Helvetica"/>
                <a:cs typeface="Helvetica"/>
              </a:rPr>
              <a:t>2</a:t>
            </a:r>
            <a:r>
              <a:rPr lang="en-US">
                <a:latin typeface="Helvetica"/>
                <a:cs typeface="Helvetica"/>
              </a:rPr>
              <a:t> = 4 E E’ sin</a:t>
            </a:r>
            <a:r>
              <a:rPr lang="en-US" baseline="30000">
                <a:latin typeface="Helvetica"/>
                <a:cs typeface="Helvetica"/>
              </a:rPr>
              <a:t>2</a:t>
            </a:r>
            <a:r>
              <a:rPr lang="en-US">
                <a:latin typeface="Helvetica"/>
                <a:cs typeface="Helvetica"/>
              </a:rPr>
              <a:t>(</a:t>
            </a:r>
            <a:r>
              <a:rPr lang="en-US" err="1">
                <a:latin typeface="Helvetica"/>
                <a:cs typeface="Helvetica"/>
              </a:rPr>
              <a:t>θ</a:t>
            </a:r>
            <a:r>
              <a:rPr lang="en-US">
                <a:latin typeface="Helvetica"/>
                <a:cs typeface="Helvetica"/>
              </a:rPr>
              <a:t>/2) and </a:t>
            </a:r>
            <a:r>
              <a:rPr lang="en-US" err="1">
                <a:latin typeface="Helvetica"/>
                <a:cs typeface="Helvetica"/>
              </a:rPr>
              <a:t>τ</a:t>
            </a:r>
            <a:r>
              <a:rPr lang="en-US">
                <a:latin typeface="Helvetica"/>
                <a:cs typeface="Helvetica"/>
              </a:rPr>
              <a:t> = Q</a:t>
            </a:r>
            <a:r>
              <a:rPr lang="en-US" baseline="30000">
                <a:latin typeface="Helvetica"/>
                <a:cs typeface="Helvetica"/>
              </a:rPr>
              <a:t>2</a:t>
            </a:r>
            <a:r>
              <a:rPr lang="en-US">
                <a:latin typeface="Helvetica"/>
                <a:cs typeface="Helvetica"/>
              </a:rPr>
              <a:t> /4m</a:t>
            </a:r>
            <a:r>
              <a:rPr lang="en-US" baseline="-25000">
                <a:latin typeface="Helvetica"/>
                <a:cs typeface="Helvetica"/>
              </a:rPr>
              <a:t>p</a:t>
            </a:r>
            <a:r>
              <a:rPr lang="en-US" baseline="30000">
                <a:latin typeface="Helvetica"/>
                <a:cs typeface="Helvetica"/>
              </a:rPr>
              <a:t>2</a:t>
            </a:r>
          </a:p>
        </p:txBody>
      </p:sp>
      <p:sp>
        <p:nvSpPr>
          <p:cNvPr id="11" name="TextBox 10"/>
          <p:cNvSpPr txBox="1"/>
          <p:nvPr/>
        </p:nvSpPr>
        <p:spPr>
          <a:xfrm>
            <a:off x="1143000" y="3822811"/>
            <a:ext cx="6858000" cy="369332"/>
          </a:xfrm>
          <a:prstGeom prst="rect">
            <a:avLst/>
          </a:prstGeom>
          <a:noFill/>
        </p:spPr>
        <p:txBody>
          <a:bodyPr wrap="square" rtlCol="0">
            <a:spAutoFit/>
          </a:bodyPr>
          <a:lstStyle/>
          <a:p>
            <a:pPr algn="ctr"/>
            <a:r>
              <a:rPr lang="en-US">
                <a:latin typeface="Helvetica"/>
                <a:cs typeface="Helvetica"/>
              </a:rPr>
              <a:t>G</a:t>
            </a:r>
            <a:r>
              <a:rPr lang="en-US" baseline="-25000">
                <a:latin typeface="Helvetica"/>
                <a:cs typeface="Helvetica"/>
              </a:rPr>
              <a:t>E</a:t>
            </a:r>
            <a:r>
              <a:rPr lang="en-US">
                <a:latin typeface="Helvetica"/>
                <a:cs typeface="Helvetica"/>
              </a:rPr>
              <a:t> = G</a:t>
            </a:r>
            <a:r>
              <a:rPr lang="en-US" baseline="-25000">
                <a:latin typeface="Helvetica"/>
                <a:cs typeface="Helvetica"/>
              </a:rPr>
              <a:t>E</a:t>
            </a:r>
            <a:r>
              <a:rPr lang="en-US">
                <a:latin typeface="Helvetica"/>
                <a:cs typeface="Helvetica"/>
              </a:rPr>
              <a:t>(Q</a:t>
            </a:r>
            <a:r>
              <a:rPr lang="en-US" baseline="30000">
                <a:latin typeface="Helvetica"/>
                <a:cs typeface="Helvetica"/>
              </a:rPr>
              <a:t>2</a:t>
            </a:r>
            <a:r>
              <a:rPr lang="en-US">
                <a:latin typeface="Helvetica"/>
                <a:cs typeface="Helvetica"/>
              </a:rPr>
              <a:t>), G</a:t>
            </a:r>
            <a:r>
              <a:rPr lang="en-US" baseline="-25000">
                <a:latin typeface="Helvetica"/>
                <a:cs typeface="Helvetica"/>
              </a:rPr>
              <a:t>M</a:t>
            </a:r>
            <a:r>
              <a:rPr lang="en-US">
                <a:latin typeface="Helvetica"/>
                <a:cs typeface="Helvetica"/>
              </a:rPr>
              <a:t> = G</a:t>
            </a:r>
            <a:r>
              <a:rPr lang="en-US" baseline="-25000">
                <a:latin typeface="Helvetica"/>
                <a:cs typeface="Helvetica"/>
              </a:rPr>
              <a:t>M</a:t>
            </a:r>
            <a:r>
              <a:rPr lang="en-US">
                <a:latin typeface="Helvetica"/>
                <a:cs typeface="Helvetica"/>
              </a:rPr>
              <a:t> (Q</a:t>
            </a:r>
            <a:r>
              <a:rPr lang="en-US" baseline="30000">
                <a:latin typeface="Helvetica"/>
                <a:cs typeface="Helvetica"/>
              </a:rPr>
              <a:t>2</a:t>
            </a:r>
            <a:r>
              <a:rPr lang="en-US">
                <a:latin typeface="Helvetica"/>
                <a:cs typeface="Helvetica"/>
              </a:rPr>
              <a:t>);  </a:t>
            </a:r>
            <a:r>
              <a:rPr lang="en-US">
                <a:solidFill>
                  <a:srgbClr val="0000FF"/>
                </a:solidFill>
                <a:latin typeface="Helvetica"/>
                <a:cs typeface="Helvetica"/>
              </a:rPr>
              <a:t>G</a:t>
            </a:r>
            <a:r>
              <a:rPr lang="en-US" baseline="-25000">
                <a:solidFill>
                  <a:srgbClr val="0000FF"/>
                </a:solidFill>
                <a:latin typeface="Helvetica"/>
                <a:cs typeface="Helvetica"/>
              </a:rPr>
              <a:t>E</a:t>
            </a:r>
            <a:r>
              <a:rPr lang="en-US">
                <a:solidFill>
                  <a:srgbClr val="0000FF"/>
                </a:solidFill>
                <a:latin typeface="Helvetica"/>
                <a:cs typeface="Helvetica"/>
              </a:rPr>
              <a:t>(0)=1</a:t>
            </a:r>
            <a:r>
              <a:rPr lang="en-US">
                <a:latin typeface="Helvetica"/>
                <a:cs typeface="Helvetica"/>
              </a:rPr>
              <a:t>, </a:t>
            </a:r>
            <a:r>
              <a:rPr lang="en-US">
                <a:solidFill>
                  <a:srgbClr val="FF0000"/>
                </a:solidFill>
                <a:latin typeface="Helvetica"/>
                <a:cs typeface="Helvetica"/>
              </a:rPr>
              <a:t>G</a:t>
            </a:r>
            <a:r>
              <a:rPr lang="en-US" baseline="-25000">
                <a:solidFill>
                  <a:srgbClr val="FF0000"/>
                </a:solidFill>
                <a:latin typeface="Helvetica"/>
                <a:cs typeface="Helvetica"/>
              </a:rPr>
              <a:t>M</a:t>
            </a:r>
            <a:r>
              <a:rPr lang="en-US">
                <a:solidFill>
                  <a:srgbClr val="FF0000"/>
                </a:solidFill>
                <a:latin typeface="Helvetica"/>
                <a:cs typeface="Helvetica"/>
              </a:rPr>
              <a:t>(0) = </a:t>
            </a:r>
            <a:r>
              <a:rPr lang="en-US" err="1">
                <a:solidFill>
                  <a:srgbClr val="FF0000"/>
                </a:solidFill>
                <a:latin typeface="Helvetica"/>
                <a:cs typeface="Helvetica"/>
              </a:rPr>
              <a:t>μ</a:t>
            </a:r>
            <a:r>
              <a:rPr lang="en-US" baseline="-25000" err="1">
                <a:solidFill>
                  <a:srgbClr val="FF0000"/>
                </a:solidFill>
                <a:latin typeface="Helvetica"/>
                <a:cs typeface="Helvetica"/>
              </a:rPr>
              <a:t>p</a:t>
            </a:r>
            <a:endParaRPr lang="en-US" baseline="-25000">
              <a:solidFill>
                <a:srgbClr val="FF0000"/>
              </a:solidFill>
              <a:latin typeface="Helvetica"/>
              <a:cs typeface="Helvetica"/>
            </a:endParaRPr>
          </a:p>
        </p:txBody>
      </p:sp>
      <p:sp>
        <p:nvSpPr>
          <p:cNvPr id="3" name="TextBox 2"/>
          <p:cNvSpPr txBox="1"/>
          <p:nvPr/>
        </p:nvSpPr>
        <p:spPr>
          <a:xfrm>
            <a:off x="1143000" y="4704735"/>
            <a:ext cx="6858000" cy="300082"/>
          </a:xfrm>
          <a:prstGeom prst="rect">
            <a:avLst/>
          </a:prstGeom>
          <a:noFill/>
        </p:spPr>
        <p:txBody>
          <a:bodyPr wrap="square" rtlCol="0">
            <a:spAutoFit/>
          </a:bodyPr>
          <a:lstStyle/>
          <a:p>
            <a:pPr algn="ctr"/>
            <a:r>
              <a:rPr lang="en-US" sz="1350" dirty="0">
                <a:solidFill>
                  <a:srgbClr val="0000FF"/>
                </a:solidFill>
              </a:rPr>
              <a:t>Elastic cross sections at small angles and small Q</a:t>
            </a:r>
            <a:r>
              <a:rPr lang="en-US" sz="1350" baseline="30000" dirty="0">
                <a:solidFill>
                  <a:srgbClr val="0000FF"/>
                </a:solidFill>
              </a:rPr>
              <a:t>2</a:t>
            </a:r>
            <a:r>
              <a:rPr lang="en-US" sz="1350" dirty="0">
                <a:solidFill>
                  <a:srgbClr val="0000FF"/>
                </a:solidFill>
              </a:rPr>
              <a:t>’s are dominated by G</a:t>
            </a:r>
            <a:r>
              <a:rPr lang="en-US" sz="1350" baseline="-25000" dirty="0">
                <a:solidFill>
                  <a:srgbClr val="0000FF"/>
                </a:solidFill>
              </a:rPr>
              <a:t>E</a:t>
            </a:r>
            <a:r>
              <a:rPr lang="en-US" sz="1350" dirty="0">
                <a:solidFill>
                  <a:srgbClr val="0000FF"/>
                </a:solidFill>
              </a:rPr>
              <a:t> ( JLab </a:t>
            </a:r>
            <a:r>
              <a:rPr lang="en-US" sz="1350" dirty="0" err="1">
                <a:solidFill>
                  <a:srgbClr val="0000FF"/>
                </a:solidFill>
              </a:rPr>
              <a:t>PRad</a:t>
            </a:r>
            <a:r>
              <a:rPr lang="en-US" sz="1350" dirty="0">
                <a:solidFill>
                  <a:srgbClr val="0000FF"/>
                </a:solidFill>
              </a:rPr>
              <a:t> Hall B )</a:t>
            </a:r>
            <a:r>
              <a:rPr lang="en-US" sz="1350" baseline="-25000" dirty="0">
                <a:solidFill>
                  <a:srgbClr val="0000FF"/>
                </a:solidFill>
              </a:rPr>
              <a:t>  </a:t>
            </a:r>
            <a:endParaRPr lang="en-US" sz="1350" dirty="0">
              <a:solidFill>
                <a:srgbClr val="0000FF"/>
              </a:solidFill>
            </a:endParaRPr>
          </a:p>
        </p:txBody>
      </p:sp>
      <p:sp>
        <p:nvSpPr>
          <p:cNvPr id="6" name="Rectangle 5"/>
          <p:cNvSpPr/>
          <p:nvPr/>
        </p:nvSpPr>
        <p:spPr>
          <a:xfrm>
            <a:off x="1143000" y="4991220"/>
            <a:ext cx="6858000" cy="300082"/>
          </a:xfrm>
          <a:prstGeom prst="rect">
            <a:avLst/>
          </a:prstGeom>
        </p:spPr>
        <p:txBody>
          <a:bodyPr wrap="square">
            <a:spAutoFit/>
          </a:bodyPr>
          <a:lstStyle/>
          <a:p>
            <a:pPr algn="ctr"/>
            <a:r>
              <a:rPr lang="en-US" sz="1350" dirty="0">
                <a:solidFill>
                  <a:srgbClr val="FF0000"/>
                </a:solidFill>
              </a:rPr>
              <a:t>Elastic cross sections at large angles and large Q</a:t>
            </a:r>
            <a:r>
              <a:rPr lang="en-US" sz="1350" baseline="30000" dirty="0">
                <a:solidFill>
                  <a:srgbClr val="FF0000"/>
                </a:solidFill>
              </a:rPr>
              <a:t>2</a:t>
            </a:r>
            <a:r>
              <a:rPr lang="en-US" sz="1350" dirty="0">
                <a:solidFill>
                  <a:srgbClr val="FF0000"/>
                </a:solidFill>
              </a:rPr>
              <a:t>’s are dominated by G</a:t>
            </a:r>
            <a:r>
              <a:rPr lang="en-US" sz="1350" baseline="-25000" dirty="0">
                <a:solidFill>
                  <a:srgbClr val="FF0000"/>
                </a:solidFill>
              </a:rPr>
              <a:t>M</a:t>
            </a:r>
            <a:r>
              <a:rPr lang="en-US" sz="1350" dirty="0">
                <a:solidFill>
                  <a:srgbClr val="FF0000"/>
                </a:solidFill>
              </a:rPr>
              <a:t> ( JLab GMP Hall A )</a:t>
            </a:r>
            <a:r>
              <a:rPr lang="en-US" sz="1350" baseline="-25000" dirty="0">
                <a:solidFill>
                  <a:srgbClr val="FF0000"/>
                </a:solidFill>
              </a:rPr>
              <a:t>  </a:t>
            </a:r>
            <a:endParaRPr lang="en-US" sz="1350" dirty="0">
              <a:solidFill>
                <a:srgbClr val="FF0000"/>
              </a:solidFill>
            </a:endParaRPr>
          </a:p>
        </p:txBody>
      </p:sp>
      <p:sp>
        <p:nvSpPr>
          <p:cNvPr id="8" name="TextBox 7"/>
          <p:cNvSpPr txBox="1"/>
          <p:nvPr/>
        </p:nvSpPr>
        <p:spPr>
          <a:xfrm>
            <a:off x="0" y="5313939"/>
            <a:ext cx="9144000" cy="300082"/>
          </a:xfrm>
          <a:prstGeom prst="rect">
            <a:avLst/>
          </a:prstGeom>
          <a:noFill/>
        </p:spPr>
        <p:txBody>
          <a:bodyPr wrap="square" rtlCol="0">
            <a:spAutoFit/>
          </a:bodyPr>
          <a:lstStyle/>
          <a:p>
            <a:pPr algn="ctr"/>
            <a:r>
              <a:rPr lang="en-US" sz="1350" dirty="0"/>
              <a:t>For moderate Q</a:t>
            </a:r>
            <a:r>
              <a:rPr lang="en-US" sz="1350" baseline="30000" dirty="0"/>
              <a:t>2’</a:t>
            </a:r>
            <a:r>
              <a:rPr lang="en-US" sz="1350" dirty="0"/>
              <a:t>s one can separate </a:t>
            </a:r>
            <a:r>
              <a:rPr lang="en-US" sz="1350" dirty="0">
                <a:solidFill>
                  <a:srgbClr val="0000FF"/>
                </a:solidFill>
              </a:rPr>
              <a:t>G</a:t>
            </a:r>
            <a:r>
              <a:rPr lang="en-US" sz="1350" baseline="-25000" dirty="0">
                <a:solidFill>
                  <a:srgbClr val="0000FF"/>
                </a:solidFill>
              </a:rPr>
              <a:t>E</a:t>
            </a:r>
            <a:r>
              <a:rPr lang="en-US" sz="1350" dirty="0"/>
              <a:t> and </a:t>
            </a:r>
            <a:r>
              <a:rPr lang="en-US" sz="1350" dirty="0">
                <a:solidFill>
                  <a:srgbClr val="FF0000"/>
                </a:solidFill>
              </a:rPr>
              <a:t>G</a:t>
            </a:r>
            <a:r>
              <a:rPr lang="en-US" sz="1350" baseline="-25000" dirty="0">
                <a:solidFill>
                  <a:srgbClr val="FF0000"/>
                </a:solidFill>
              </a:rPr>
              <a:t>M</a:t>
            </a:r>
            <a:r>
              <a:rPr lang="en-US" sz="1350" dirty="0"/>
              <a:t> with the  </a:t>
            </a:r>
            <a:r>
              <a:rPr lang="en-US" sz="1350" dirty="0" err="1"/>
              <a:t>Rosenbluth</a:t>
            </a:r>
            <a:r>
              <a:rPr lang="en-US" sz="1350" dirty="0"/>
              <a:t> technique (same Q</a:t>
            </a:r>
            <a:r>
              <a:rPr lang="en-US" sz="1350" baseline="30000" dirty="0"/>
              <a:t>2</a:t>
            </a:r>
            <a:r>
              <a:rPr lang="en-US" sz="1350" dirty="0"/>
              <a:t> different </a:t>
            </a:r>
            <a:r>
              <a:rPr lang="en-US" sz="1350" dirty="0" err="1"/>
              <a:t>E,θ</a:t>
            </a:r>
            <a:r>
              <a:rPr lang="en-US" sz="1350" dirty="0"/>
              <a:t>).</a:t>
            </a:r>
          </a:p>
        </p:txBody>
      </p:sp>
      <p:sp>
        <p:nvSpPr>
          <p:cNvPr id="12" name="Slide Number Placeholder 5">
            <a:extLst>
              <a:ext uri="{FF2B5EF4-FFF2-40B4-BE49-F238E27FC236}">
                <a16:creationId xmlns:a16="http://schemas.microsoft.com/office/drawing/2014/main" id="{8912AE92-D30F-C14D-B6C1-89C97158CC5C}"/>
              </a:ext>
            </a:extLst>
          </p:cNvPr>
          <p:cNvSpPr txBox="1">
            <a:spLocks/>
          </p:cNvSpPr>
          <p:nvPr/>
        </p:nvSpPr>
        <p:spPr>
          <a:xfrm>
            <a:off x="6881894" y="5628084"/>
            <a:ext cx="2057400" cy="273844"/>
          </a:xfrm>
          <a:prstGeom prst="rect">
            <a:avLst/>
          </a:prstGeom>
        </p:spPr>
        <p:txBody>
          <a:bodyPr vert="horz" lIns="68580" tIns="34290" rIns="68580" bIns="3429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1D7C23F3-FD99-D347-A998-69D2A2A32268}" type="slidenum">
              <a:rPr lang="en-US" sz="900"/>
              <a:pPr>
                <a:defRPr/>
              </a:pPr>
              <a:t>7</a:t>
            </a:fld>
            <a:endParaRPr lang="en-US" sz="900"/>
          </a:p>
        </p:txBody>
      </p:sp>
    </p:spTree>
    <p:extLst>
      <p:ext uri="{BB962C8B-B14F-4D97-AF65-F5344CB8AC3E}">
        <p14:creationId xmlns:p14="http://schemas.microsoft.com/office/powerpoint/2010/main" val="238909831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003718"/>
            <a:ext cx="9144000" cy="297656"/>
          </a:xfrm>
        </p:spPr>
        <p:txBody>
          <a:bodyPr>
            <a:noAutofit/>
          </a:bodyPr>
          <a:lstStyle/>
          <a:p>
            <a:pPr algn="ctr"/>
            <a:r>
              <a:rPr lang="en-US" sz="2700"/>
              <a:t>G</a:t>
            </a:r>
            <a:r>
              <a:rPr lang="en-US" sz="2700" baseline="-25000"/>
              <a:t>E</a:t>
            </a:r>
            <a:r>
              <a:rPr lang="en-US" sz="2700"/>
              <a:t> and G</a:t>
            </a:r>
            <a:r>
              <a:rPr lang="en-US" sz="2700" baseline="-25000"/>
              <a:t>M </a:t>
            </a:r>
            <a:r>
              <a:rPr lang="en-US" sz="2700"/>
              <a:t>Contributions To The Cross Section </a:t>
            </a:r>
          </a:p>
        </p:txBody>
      </p:sp>
      <p:pic>
        <p:nvPicPr>
          <p:cNvPr id="8" name="Picture 7" descr="0.2.png"/>
          <p:cNvPicPr>
            <a:picLocks noChangeAspect="1"/>
          </p:cNvPicPr>
          <p:nvPr/>
        </p:nvPicPr>
        <p:blipFill rotWithShape="1">
          <a:blip r:embed="rId2">
            <a:extLst>
              <a:ext uri="{28A0092B-C50C-407E-A947-70E740481C1C}">
                <a14:useLocalDpi xmlns:a14="http://schemas.microsoft.com/office/drawing/2010/main" val="0"/>
              </a:ext>
            </a:extLst>
          </a:blip>
          <a:srcRect t="1" r="1330" b="-1820"/>
          <a:stretch/>
        </p:blipFill>
        <p:spPr>
          <a:xfrm>
            <a:off x="638175" y="1697858"/>
            <a:ext cx="3619500" cy="3602500"/>
          </a:xfrm>
          <a:prstGeom prst="rect">
            <a:avLst/>
          </a:prstGeom>
        </p:spPr>
      </p:pic>
      <p:sp>
        <p:nvSpPr>
          <p:cNvPr id="9" name="TextBox 8"/>
          <p:cNvSpPr txBox="1"/>
          <p:nvPr/>
        </p:nvSpPr>
        <p:spPr>
          <a:xfrm>
            <a:off x="0" y="1353619"/>
            <a:ext cx="9144000" cy="224884"/>
          </a:xfrm>
          <a:prstGeom prst="rect">
            <a:avLst/>
          </a:prstGeom>
          <a:noFill/>
        </p:spPr>
        <p:txBody>
          <a:bodyPr wrap="square" lIns="68324" tIns="34170" rIns="68324" bIns="34170" rtlCol="0">
            <a:spAutoFit/>
          </a:bodyPr>
          <a:lstStyle/>
          <a:p>
            <a:pPr algn="ctr"/>
            <a:r>
              <a:rPr lang="en-US" sz="1013"/>
              <a:t>Plots by Ethan Buck (Jefferson Lab SULI Student and W&amp;M undergraduate) </a:t>
            </a:r>
          </a:p>
        </p:txBody>
      </p:sp>
      <p:pic>
        <p:nvPicPr>
          <p:cNvPr id="10" name="Picture 9" descr="0.8.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72001" y="1693022"/>
            <a:ext cx="3630221" cy="3473897"/>
          </a:xfrm>
          <a:prstGeom prst="rect">
            <a:avLst/>
          </a:prstGeom>
        </p:spPr>
      </p:pic>
      <p:sp>
        <p:nvSpPr>
          <p:cNvPr id="12" name="TextBox 11"/>
          <p:cNvSpPr txBox="1"/>
          <p:nvPr/>
        </p:nvSpPr>
        <p:spPr>
          <a:xfrm>
            <a:off x="0" y="5649128"/>
            <a:ext cx="9180335" cy="253673"/>
          </a:xfrm>
          <a:prstGeom prst="rect">
            <a:avLst/>
          </a:prstGeom>
          <a:noFill/>
        </p:spPr>
        <p:txBody>
          <a:bodyPr wrap="square" lIns="68324" tIns="34170" rIns="68324" bIns="34170" rtlCol="0">
            <a:spAutoFit/>
          </a:bodyPr>
          <a:lstStyle/>
          <a:p>
            <a:pPr algn="ctr"/>
            <a:r>
              <a:rPr lang="en-US" sz="1200"/>
              <a:t>Global fits, like typically done with the Mainz 2010 data, need several normalization, </a:t>
            </a:r>
            <a:r>
              <a:rPr lang="en-US" sz="1200">
                <a:solidFill>
                  <a:srgbClr val="0000FF"/>
                </a:solidFill>
              </a:rPr>
              <a:t>G</a:t>
            </a:r>
            <a:r>
              <a:rPr lang="en-US" sz="1200" baseline="-25000">
                <a:solidFill>
                  <a:srgbClr val="0000FF"/>
                </a:solidFill>
              </a:rPr>
              <a:t>E</a:t>
            </a:r>
            <a:r>
              <a:rPr lang="en-US" sz="1200"/>
              <a:t> and </a:t>
            </a:r>
            <a:r>
              <a:rPr lang="en-US" sz="1200">
                <a:solidFill>
                  <a:srgbClr val="FF0000"/>
                </a:solidFill>
              </a:rPr>
              <a:t>G</a:t>
            </a:r>
            <a:r>
              <a:rPr lang="en-US" sz="1200" baseline="-25000">
                <a:solidFill>
                  <a:srgbClr val="FF0000"/>
                </a:solidFill>
              </a:rPr>
              <a:t>M</a:t>
            </a:r>
            <a:r>
              <a:rPr lang="en-US" sz="1200"/>
              <a:t> </a:t>
            </a:r>
          </a:p>
        </p:txBody>
      </p:sp>
      <p:sp>
        <p:nvSpPr>
          <p:cNvPr id="13" name="TextBox 12"/>
          <p:cNvSpPr txBox="1"/>
          <p:nvPr/>
        </p:nvSpPr>
        <p:spPr>
          <a:xfrm>
            <a:off x="0" y="5371967"/>
            <a:ext cx="9144000" cy="253673"/>
          </a:xfrm>
          <a:prstGeom prst="rect">
            <a:avLst/>
          </a:prstGeom>
          <a:noFill/>
        </p:spPr>
        <p:txBody>
          <a:bodyPr wrap="square" lIns="68324" tIns="34170" rIns="68324" bIns="34170" rtlCol="0">
            <a:spAutoFit/>
          </a:bodyPr>
          <a:lstStyle/>
          <a:p>
            <a:pPr algn="ctr"/>
            <a:r>
              <a:rPr lang="en-US" sz="1200"/>
              <a:t>Experiments like PRad (Hall B) go to small angle to maximize </a:t>
            </a:r>
            <a:r>
              <a:rPr lang="en-US" sz="1200">
                <a:solidFill>
                  <a:srgbClr val="0000FF"/>
                </a:solidFill>
              </a:rPr>
              <a:t>G</a:t>
            </a:r>
            <a:r>
              <a:rPr lang="en-US" sz="1200" baseline="-25000">
                <a:solidFill>
                  <a:srgbClr val="0000FF"/>
                </a:solidFill>
              </a:rPr>
              <a:t>E</a:t>
            </a:r>
            <a:r>
              <a:rPr lang="en-US" sz="1200"/>
              <a:t> and minimize </a:t>
            </a:r>
            <a:r>
              <a:rPr lang="en-US" sz="1200">
                <a:solidFill>
                  <a:srgbClr val="FF0000"/>
                </a:solidFill>
              </a:rPr>
              <a:t>G</a:t>
            </a:r>
            <a:r>
              <a:rPr lang="en-US" sz="1200" baseline="-25000">
                <a:solidFill>
                  <a:srgbClr val="FF0000"/>
                </a:solidFill>
              </a:rPr>
              <a:t>M</a:t>
            </a:r>
            <a:r>
              <a:rPr lang="en-US" sz="1200"/>
              <a:t> contribution.. </a:t>
            </a:r>
          </a:p>
        </p:txBody>
      </p:sp>
      <p:sp>
        <p:nvSpPr>
          <p:cNvPr id="11" name="Slide Number Placeholder 1">
            <a:extLst>
              <a:ext uri="{FF2B5EF4-FFF2-40B4-BE49-F238E27FC236}">
                <a16:creationId xmlns:a16="http://schemas.microsoft.com/office/drawing/2014/main" id="{24D04F34-0035-D546-8A24-AE23A4809EC6}"/>
              </a:ext>
            </a:extLst>
          </p:cNvPr>
          <p:cNvSpPr>
            <a:spLocks noGrp="1"/>
          </p:cNvSpPr>
          <p:nvPr>
            <p:ph type="sldNum" sz="quarter" idx="12"/>
          </p:nvPr>
        </p:nvSpPr>
        <p:spPr>
          <a:xfrm>
            <a:off x="6904265" y="5624512"/>
            <a:ext cx="2057400" cy="273844"/>
          </a:xfrm>
        </p:spPr>
        <p:txBody>
          <a:bodyPr/>
          <a:lstStyle/>
          <a:p>
            <a:pPr>
              <a:defRPr/>
            </a:pPr>
            <a:fld id="{9D07D49E-6DC6-8C40-AD68-D69A60D180C2}" type="slidenum">
              <a:rPr lang="en-US" smtClean="0"/>
              <a:pPr>
                <a:defRPr/>
              </a:pPr>
              <a:t>8</a:t>
            </a:fld>
            <a:endParaRPr lang="en-US"/>
          </a:p>
        </p:txBody>
      </p:sp>
    </p:spTree>
    <p:extLst>
      <p:ext uri="{BB962C8B-B14F-4D97-AF65-F5344CB8AC3E}">
        <p14:creationId xmlns:p14="http://schemas.microsoft.com/office/powerpoint/2010/main" val="276618796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16AFADCB-B23D-2F4C-B16B-11576D069F5E}"/>
              </a:ext>
            </a:extLst>
          </p:cNvPr>
          <p:cNvSpPr>
            <a:spLocks noGrp="1"/>
          </p:cNvSpPr>
          <p:nvPr>
            <p:ph type="sldNum" sz="quarter" idx="2"/>
          </p:nvPr>
        </p:nvSpPr>
        <p:spPr>
          <a:xfrm>
            <a:off x="7075289" y="6534095"/>
            <a:ext cx="2057400" cy="365125"/>
          </a:xfrm>
        </p:spPr>
        <p:txBody>
          <a:bodyPr/>
          <a:lstStyle/>
          <a:p>
            <a:fld id="{86CB4B4D-7CA3-9044-876B-883B54F8677D}" type="slidenum">
              <a:rPr lang="en-US" smtClean="0"/>
              <a:t>9</a:t>
            </a:fld>
            <a:endParaRPr lang="en-US" dirty="0"/>
          </a:p>
        </p:txBody>
      </p:sp>
      <p:sp>
        <p:nvSpPr>
          <p:cNvPr id="7" name="Title 1">
            <a:extLst>
              <a:ext uri="{FF2B5EF4-FFF2-40B4-BE49-F238E27FC236}">
                <a16:creationId xmlns:a16="http://schemas.microsoft.com/office/drawing/2014/main" id="{993E171A-0EDF-514D-AE8A-D1D65F308DE5}"/>
              </a:ext>
            </a:extLst>
          </p:cNvPr>
          <p:cNvSpPr>
            <a:spLocks noGrp="1"/>
          </p:cNvSpPr>
          <p:nvPr>
            <p:ph type="title"/>
          </p:nvPr>
        </p:nvSpPr>
        <p:spPr>
          <a:xfrm>
            <a:off x="11311" y="0"/>
            <a:ext cx="9132689" cy="748704"/>
          </a:xfrm>
        </p:spPr>
        <p:txBody>
          <a:bodyPr>
            <a:noAutofit/>
          </a:bodyPr>
          <a:lstStyle/>
          <a:p>
            <a:pPr algn="ctr"/>
            <a:r>
              <a:rPr lang="en-US" sz="2800" dirty="0">
                <a:solidFill>
                  <a:schemeClr val="tx1"/>
                </a:solidFill>
              </a:rPr>
              <a:t>Radii from Electron Scattering Is A Story Of Many Results</a:t>
            </a:r>
          </a:p>
        </p:txBody>
      </p:sp>
      <p:sp>
        <p:nvSpPr>
          <p:cNvPr id="9" name="Rectangle 8">
            <a:extLst>
              <a:ext uri="{FF2B5EF4-FFF2-40B4-BE49-F238E27FC236}">
                <a16:creationId xmlns:a16="http://schemas.microsoft.com/office/drawing/2014/main" id="{FAF13B72-AEBF-9D40-9B90-FCBB7820B5AE}"/>
              </a:ext>
            </a:extLst>
          </p:cNvPr>
          <p:cNvSpPr/>
          <p:nvPr/>
        </p:nvSpPr>
        <p:spPr>
          <a:xfrm>
            <a:off x="5661060" y="741296"/>
            <a:ext cx="3482940" cy="4832092"/>
          </a:xfrm>
          <a:prstGeom prst="rect">
            <a:avLst/>
          </a:prstGeom>
        </p:spPr>
        <p:txBody>
          <a:bodyPr wrap="square">
            <a:spAutoFit/>
          </a:bodyPr>
          <a:lstStyle/>
          <a:p>
            <a:r>
              <a:rPr lang="en-US" sz="700" dirty="0" err="1">
                <a:solidFill>
                  <a:srgbClr val="000000"/>
                </a:solidFill>
              </a:rPr>
              <a:t>Gramolin</a:t>
            </a:r>
            <a:r>
              <a:rPr lang="en-US" sz="700" dirty="0">
                <a:solidFill>
                  <a:srgbClr val="000000"/>
                </a:solidFill>
              </a:rPr>
              <a:t> 2022: </a:t>
            </a:r>
            <a:r>
              <a:rPr lang="en-US" sz="700" dirty="0">
                <a:solidFill>
                  <a:srgbClr val="000000"/>
                </a:solidFill>
                <a:hlinkClick r:id="rId2"/>
              </a:rPr>
              <a:t>https://doi.org/10.1103/PhysRevD.105.054004</a:t>
            </a:r>
            <a:r>
              <a:rPr lang="en-US" sz="700" dirty="0">
                <a:solidFill>
                  <a:srgbClr val="000000"/>
                </a:solidFill>
              </a:rPr>
              <a:t> </a:t>
            </a:r>
          </a:p>
          <a:p>
            <a:r>
              <a:rPr lang="en-US" sz="700" dirty="0">
                <a:solidFill>
                  <a:srgbClr val="000000"/>
                </a:solidFill>
              </a:rPr>
              <a:t>Lin 2022: </a:t>
            </a:r>
            <a:r>
              <a:rPr lang="en-US" sz="700" dirty="0">
                <a:hlinkClick r:id="rId3"/>
              </a:rPr>
              <a:t>https://doi.org/10.1103/PhysRevLett.128.052002</a:t>
            </a:r>
            <a:r>
              <a:rPr lang="en-US" sz="700" dirty="0"/>
              <a:t> </a:t>
            </a:r>
            <a:endParaRPr lang="en-US" sz="700" dirty="0">
              <a:solidFill>
                <a:srgbClr val="000000"/>
              </a:solidFill>
            </a:endParaRPr>
          </a:p>
          <a:p>
            <a:r>
              <a:rPr lang="en-US" sz="700" dirty="0">
                <a:solidFill>
                  <a:srgbClr val="000000"/>
                </a:solidFill>
              </a:rPr>
              <a:t>Cui 2021: </a:t>
            </a:r>
            <a:r>
              <a:rPr lang="en-US" sz="700" dirty="0">
                <a:hlinkClick r:id="rId4"/>
              </a:rPr>
              <a:t>https://doi.org/10.1103/PhysRevLett.127.092001</a:t>
            </a:r>
            <a:r>
              <a:rPr lang="en-US" sz="700" dirty="0"/>
              <a:t> </a:t>
            </a:r>
            <a:endParaRPr lang="en-US" sz="700" dirty="0">
              <a:solidFill>
                <a:srgbClr val="000000"/>
              </a:solidFill>
            </a:endParaRPr>
          </a:p>
          <a:p>
            <a:r>
              <a:rPr lang="en-US" sz="700" dirty="0">
                <a:solidFill>
                  <a:srgbClr val="000000"/>
                </a:solidFill>
              </a:rPr>
              <a:t>Lin 2021: </a:t>
            </a:r>
            <a:r>
              <a:rPr lang="en-US" sz="700" dirty="0">
                <a:solidFill>
                  <a:srgbClr val="000000"/>
                </a:solidFill>
                <a:hlinkClick r:id="rId5"/>
              </a:rPr>
              <a:t>https://doi.org/10.1016/j.physletb.2021.136254</a:t>
            </a:r>
            <a:r>
              <a:rPr lang="en-US" sz="700" dirty="0">
                <a:solidFill>
                  <a:srgbClr val="000000"/>
                </a:solidFill>
              </a:rPr>
              <a:t> </a:t>
            </a:r>
          </a:p>
          <a:p>
            <a:r>
              <a:rPr lang="en-US" sz="700" dirty="0" err="1">
                <a:solidFill>
                  <a:srgbClr val="000000"/>
                </a:solidFill>
              </a:rPr>
              <a:t>Atac</a:t>
            </a:r>
            <a:r>
              <a:rPr lang="en-US" sz="700" dirty="0">
                <a:solidFill>
                  <a:srgbClr val="000000"/>
                </a:solidFill>
              </a:rPr>
              <a:t> 2021: </a:t>
            </a:r>
            <a:r>
              <a:rPr lang="en-US" sz="700" dirty="0">
                <a:solidFill>
                  <a:srgbClr val="000000"/>
                </a:solidFill>
                <a:hlinkClick r:id="rId6"/>
              </a:rPr>
              <a:t>https://doi.org/10.1140/epja/s10050-021-00389-9</a:t>
            </a:r>
            <a:r>
              <a:rPr lang="en-US" sz="700" dirty="0">
                <a:solidFill>
                  <a:srgbClr val="000000"/>
                </a:solidFill>
              </a:rPr>
              <a:t> </a:t>
            </a:r>
          </a:p>
          <a:p>
            <a:r>
              <a:rPr lang="en-US" sz="700" dirty="0" err="1">
                <a:solidFill>
                  <a:srgbClr val="000000"/>
                </a:solidFill>
              </a:rPr>
              <a:t>Mihovilovic</a:t>
            </a:r>
            <a:r>
              <a:rPr lang="en-US" sz="700" dirty="0">
                <a:solidFill>
                  <a:srgbClr val="000000"/>
                </a:solidFill>
              </a:rPr>
              <a:t> 2021: </a:t>
            </a:r>
            <a:r>
              <a:rPr lang="en-US" sz="700" dirty="0">
                <a:solidFill>
                  <a:srgbClr val="000000"/>
                </a:solidFill>
                <a:hlinkClick r:id="rId7"/>
              </a:rPr>
              <a:t>https://doi.org/10.1140/epja/s10050-021-00414-x</a:t>
            </a:r>
            <a:r>
              <a:rPr lang="en-US" sz="700" dirty="0">
                <a:solidFill>
                  <a:srgbClr val="000000"/>
                </a:solidFill>
              </a:rPr>
              <a:t> </a:t>
            </a:r>
          </a:p>
          <a:p>
            <a:r>
              <a:rPr lang="en-US" sz="700" dirty="0">
                <a:solidFill>
                  <a:srgbClr val="000000"/>
                </a:solidFill>
              </a:rPr>
              <a:t>Hayward 2020: </a:t>
            </a:r>
            <a:r>
              <a:rPr lang="en-US" sz="700" dirty="0">
                <a:solidFill>
                  <a:srgbClr val="000000"/>
                </a:solidFill>
                <a:hlinkClick r:id="rId8"/>
              </a:rPr>
              <a:t>https://doi.org/10.1016/j.nuclphysa.2020.121767</a:t>
            </a:r>
            <a:r>
              <a:rPr lang="en-US" sz="700" dirty="0">
                <a:solidFill>
                  <a:srgbClr val="000000"/>
                </a:solidFill>
              </a:rPr>
              <a:t> </a:t>
            </a:r>
          </a:p>
          <a:p>
            <a:r>
              <a:rPr lang="en-US" sz="700" dirty="0">
                <a:solidFill>
                  <a:srgbClr val="000000"/>
                </a:solidFill>
              </a:rPr>
              <a:t>Alarcon 2020: </a:t>
            </a:r>
            <a:r>
              <a:rPr lang="en-US" sz="700" dirty="0">
                <a:solidFill>
                  <a:srgbClr val="000000"/>
                </a:solidFill>
                <a:hlinkClick r:id="rId9"/>
              </a:rPr>
              <a:t>https://doi.org/10.1103/PhysRevC.102.035203</a:t>
            </a:r>
            <a:r>
              <a:rPr lang="en-US" sz="700" dirty="0">
                <a:solidFill>
                  <a:srgbClr val="000000"/>
                </a:solidFill>
              </a:rPr>
              <a:t> </a:t>
            </a:r>
          </a:p>
          <a:p>
            <a:r>
              <a:rPr lang="en-US" sz="700" dirty="0" err="1">
                <a:solidFill>
                  <a:srgbClr val="000000"/>
                </a:solidFill>
              </a:rPr>
              <a:t>Mihovilovic</a:t>
            </a:r>
            <a:r>
              <a:rPr lang="en-US" sz="700" dirty="0">
                <a:solidFill>
                  <a:srgbClr val="000000"/>
                </a:solidFill>
              </a:rPr>
              <a:t> 2020: </a:t>
            </a:r>
            <a:r>
              <a:rPr lang="en-US" sz="700" dirty="0">
                <a:hlinkClick r:id="rId10"/>
              </a:rPr>
              <a:t>https://doi.org/10.3389/fphy.2020.00036</a:t>
            </a:r>
            <a:endParaRPr lang="en-US" sz="700" dirty="0">
              <a:solidFill>
                <a:srgbClr val="000000"/>
              </a:solidFill>
            </a:endParaRPr>
          </a:p>
          <a:p>
            <a:r>
              <a:rPr lang="en-US" sz="700" dirty="0" err="1">
                <a:solidFill>
                  <a:srgbClr val="000000"/>
                </a:solidFill>
              </a:rPr>
              <a:t>Xiong</a:t>
            </a:r>
            <a:r>
              <a:rPr lang="en-US" sz="700" dirty="0">
                <a:solidFill>
                  <a:srgbClr val="000000"/>
                </a:solidFill>
              </a:rPr>
              <a:t> 2019: </a:t>
            </a:r>
            <a:r>
              <a:rPr lang="en-US" sz="700" dirty="0">
                <a:solidFill>
                  <a:srgbClr val="000000"/>
                </a:solidFill>
                <a:hlinkClick r:id="rId11"/>
              </a:rPr>
              <a:t>https://doi.org/10.1038/s41586-019-1721-2</a:t>
            </a:r>
            <a:r>
              <a:rPr lang="en-US" sz="700" dirty="0">
                <a:solidFill>
                  <a:srgbClr val="000000"/>
                </a:solidFill>
              </a:rPr>
              <a:t> </a:t>
            </a:r>
          </a:p>
          <a:p>
            <a:r>
              <a:rPr lang="en-US" sz="700" dirty="0">
                <a:solidFill>
                  <a:srgbClr val="000000"/>
                </a:solidFill>
              </a:rPr>
              <a:t>Zhou 2019: </a:t>
            </a:r>
            <a:r>
              <a:rPr lang="en-US" sz="700" dirty="0">
                <a:solidFill>
                  <a:srgbClr val="000000"/>
                </a:solidFill>
                <a:hlinkClick r:id="rId12"/>
              </a:rPr>
              <a:t>https://doi.org/10.1103/PhysRevC.99.055202</a:t>
            </a:r>
            <a:r>
              <a:rPr lang="en-US" sz="700" dirty="0">
                <a:solidFill>
                  <a:srgbClr val="000000"/>
                </a:solidFill>
              </a:rPr>
              <a:t> </a:t>
            </a:r>
          </a:p>
          <a:p>
            <a:r>
              <a:rPr lang="en-US" sz="700" dirty="0">
                <a:solidFill>
                  <a:srgbClr val="000000"/>
                </a:solidFill>
              </a:rPr>
              <a:t>Alarcon 2019: </a:t>
            </a:r>
            <a:r>
              <a:rPr lang="en-US" sz="700" dirty="0">
                <a:solidFill>
                  <a:srgbClr val="000000"/>
                </a:solidFill>
                <a:hlinkClick r:id="rId13"/>
              </a:rPr>
              <a:t>https://doi.org/10.1103/PhysRevC.99.044303</a:t>
            </a:r>
            <a:r>
              <a:rPr lang="en-US" sz="700" dirty="0">
                <a:solidFill>
                  <a:srgbClr val="000000"/>
                </a:solidFill>
              </a:rPr>
              <a:t> </a:t>
            </a:r>
          </a:p>
          <a:p>
            <a:r>
              <a:rPr lang="en-US" sz="700" dirty="0" err="1">
                <a:solidFill>
                  <a:srgbClr val="000000"/>
                </a:solidFill>
              </a:rPr>
              <a:t>Horbatsch</a:t>
            </a:r>
            <a:r>
              <a:rPr lang="en-US" sz="700" dirty="0">
                <a:solidFill>
                  <a:srgbClr val="000000"/>
                </a:solidFill>
              </a:rPr>
              <a:t> 2017: </a:t>
            </a:r>
            <a:r>
              <a:rPr lang="en-US" sz="700" dirty="0">
                <a:solidFill>
                  <a:srgbClr val="000000"/>
                </a:solidFill>
                <a:hlinkClick r:id="rId14"/>
              </a:rPr>
              <a:t>https://doi.org/10.1103/PhysRevC.95.035203</a:t>
            </a:r>
            <a:r>
              <a:rPr lang="en-US" sz="700" dirty="0">
                <a:solidFill>
                  <a:srgbClr val="000000"/>
                </a:solidFill>
              </a:rPr>
              <a:t> </a:t>
            </a:r>
          </a:p>
          <a:p>
            <a:r>
              <a:rPr lang="en-US" sz="700" dirty="0">
                <a:solidFill>
                  <a:srgbClr val="000000"/>
                </a:solidFill>
              </a:rPr>
              <a:t>Higinbotham 2016: </a:t>
            </a:r>
            <a:r>
              <a:rPr lang="en-US" sz="700" dirty="0">
                <a:solidFill>
                  <a:srgbClr val="000000"/>
                </a:solidFill>
                <a:hlinkClick r:id="rId15"/>
              </a:rPr>
              <a:t>https://doi.org/10.1103/PhysRevC.93.055207</a:t>
            </a:r>
            <a:r>
              <a:rPr lang="en-US" sz="700" dirty="0">
                <a:solidFill>
                  <a:srgbClr val="000000"/>
                </a:solidFill>
              </a:rPr>
              <a:t> </a:t>
            </a:r>
          </a:p>
          <a:p>
            <a:r>
              <a:rPr lang="en-US" sz="700" dirty="0" err="1">
                <a:solidFill>
                  <a:srgbClr val="000000"/>
                </a:solidFill>
              </a:rPr>
              <a:t>Griffioen</a:t>
            </a:r>
            <a:r>
              <a:rPr lang="en-US" sz="700" dirty="0">
                <a:solidFill>
                  <a:srgbClr val="000000"/>
                </a:solidFill>
              </a:rPr>
              <a:t> 2016: </a:t>
            </a:r>
            <a:r>
              <a:rPr lang="en-US" sz="700" dirty="0">
                <a:solidFill>
                  <a:srgbClr val="000000"/>
                </a:solidFill>
                <a:hlinkClick r:id="rId16"/>
              </a:rPr>
              <a:t>https://doi.org/10.1103/PhysRevC.93.065207</a:t>
            </a:r>
            <a:r>
              <a:rPr lang="en-US" sz="700" dirty="0">
                <a:solidFill>
                  <a:srgbClr val="000000"/>
                </a:solidFill>
              </a:rPr>
              <a:t> </a:t>
            </a:r>
          </a:p>
          <a:p>
            <a:r>
              <a:rPr lang="en-US" sz="700" dirty="0">
                <a:solidFill>
                  <a:srgbClr val="000000"/>
                </a:solidFill>
              </a:rPr>
              <a:t>Lee 2015: </a:t>
            </a:r>
            <a:r>
              <a:rPr lang="en-US" sz="700" dirty="0">
                <a:solidFill>
                  <a:srgbClr val="000000"/>
                </a:solidFill>
                <a:hlinkClick r:id="rId17"/>
              </a:rPr>
              <a:t>https://doi.org/10.1103/PhysRevD.92.013013</a:t>
            </a:r>
            <a:r>
              <a:rPr lang="en-US" sz="700" dirty="0">
                <a:solidFill>
                  <a:srgbClr val="000000"/>
                </a:solidFill>
              </a:rPr>
              <a:t> </a:t>
            </a:r>
          </a:p>
          <a:p>
            <a:r>
              <a:rPr lang="en-US" sz="700" dirty="0">
                <a:solidFill>
                  <a:srgbClr val="000000"/>
                </a:solidFill>
              </a:rPr>
              <a:t>Arrington 2015: </a:t>
            </a:r>
            <a:r>
              <a:rPr lang="en-US" sz="700" dirty="0">
                <a:solidFill>
                  <a:srgbClr val="000000"/>
                </a:solidFill>
                <a:hlinkClick r:id="rId18"/>
              </a:rPr>
              <a:t>https://doi.org/10.1063/1.4921430</a:t>
            </a:r>
            <a:r>
              <a:rPr lang="en-US" sz="700" dirty="0">
                <a:solidFill>
                  <a:srgbClr val="000000"/>
                </a:solidFill>
              </a:rPr>
              <a:t> </a:t>
            </a:r>
          </a:p>
          <a:p>
            <a:r>
              <a:rPr lang="en-US" sz="700" dirty="0">
                <a:solidFill>
                  <a:srgbClr val="000000"/>
                </a:solidFill>
              </a:rPr>
              <a:t>Lorenz 2015: </a:t>
            </a:r>
            <a:r>
              <a:rPr lang="en-US" sz="700" dirty="0">
                <a:solidFill>
                  <a:srgbClr val="000000"/>
                </a:solidFill>
                <a:hlinkClick r:id="rId19"/>
              </a:rPr>
              <a:t>https://doi.org/10.1103/PhysRevD.91.014023</a:t>
            </a:r>
            <a:r>
              <a:rPr lang="en-US" sz="700" dirty="0">
                <a:solidFill>
                  <a:srgbClr val="000000"/>
                </a:solidFill>
              </a:rPr>
              <a:t> </a:t>
            </a:r>
          </a:p>
          <a:p>
            <a:r>
              <a:rPr lang="en-US" sz="700" dirty="0" err="1">
                <a:solidFill>
                  <a:srgbClr val="000000"/>
                </a:solidFill>
              </a:rPr>
              <a:t>Graczky</a:t>
            </a:r>
            <a:r>
              <a:rPr lang="en-US" sz="700" dirty="0">
                <a:solidFill>
                  <a:srgbClr val="000000"/>
                </a:solidFill>
              </a:rPr>
              <a:t> 2014: </a:t>
            </a:r>
            <a:r>
              <a:rPr lang="en-US" sz="700" dirty="0">
                <a:solidFill>
                  <a:srgbClr val="000000"/>
                </a:solidFill>
                <a:hlinkClick r:id="rId20"/>
              </a:rPr>
              <a:t>https://doi.org/10.1103/PhysRevC.90.054334</a:t>
            </a:r>
            <a:r>
              <a:rPr lang="en-US" sz="700" dirty="0">
                <a:solidFill>
                  <a:srgbClr val="000000"/>
                </a:solidFill>
              </a:rPr>
              <a:t> </a:t>
            </a:r>
          </a:p>
          <a:p>
            <a:r>
              <a:rPr lang="en-US" sz="700" dirty="0">
                <a:solidFill>
                  <a:srgbClr val="000000"/>
                </a:solidFill>
              </a:rPr>
              <a:t>Lorenz 2012: </a:t>
            </a:r>
            <a:r>
              <a:rPr lang="en-US" sz="700" dirty="0">
                <a:solidFill>
                  <a:srgbClr val="000000"/>
                </a:solidFill>
                <a:hlinkClick r:id="rId21"/>
              </a:rPr>
              <a:t>https://doi.org/10.1140/epja/i2012-12151-1</a:t>
            </a:r>
            <a:r>
              <a:rPr lang="en-US" sz="700" dirty="0">
                <a:solidFill>
                  <a:srgbClr val="000000"/>
                </a:solidFill>
              </a:rPr>
              <a:t> </a:t>
            </a:r>
          </a:p>
          <a:p>
            <a:r>
              <a:rPr lang="en-US" sz="700" dirty="0" err="1">
                <a:solidFill>
                  <a:srgbClr val="000000"/>
                </a:solidFill>
              </a:rPr>
              <a:t>Adamuscin</a:t>
            </a:r>
            <a:r>
              <a:rPr lang="en-US" sz="700" dirty="0">
                <a:solidFill>
                  <a:srgbClr val="000000"/>
                </a:solidFill>
              </a:rPr>
              <a:t> 2012: </a:t>
            </a:r>
            <a:r>
              <a:rPr lang="en-US" sz="700" dirty="0">
                <a:solidFill>
                  <a:srgbClr val="000000"/>
                </a:solidFill>
                <a:hlinkClick r:id="rId22"/>
              </a:rPr>
              <a:t>https://doi.org/10.1016/j.ppnp.2012.01.014</a:t>
            </a:r>
            <a:r>
              <a:rPr lang="en-US" sz="700" dirty="0">
                <a:solidFill>
                  <a:srgbClr val="000000"/>
                </a:solidFill>
              </a:rPr>
              <a:t> </a:t>
            </a:r>
          </a:p>
          <a:p>
            <a:r>
              <a:rPr lang="en-US" sz="700" dirty="0">
                <a:solidFill>
                  <a:srgbClr val="000000"/>
                </a:solidFill>
              </a:rPr>
              <a:t>Sick 2012: </a:t>
            </a:r>
            <a:r>
              <a:rPr lang="en-US" sz="700" dirty="0">
                <a:solidFill>
                  <a:srgbClr val="000000"/>
                </a:solidFill>
                <a:hlinkClick r:id="rId23"/>
              </a:rPr>
              <a:t>https://doi.org/10.1016/j.ppnp.2012.01.013</a:t>
            </a:r>
            <a:r>
              <a:rPr lang="en-US" sz="700" dirty="0">
                <a:solidFill>
                  <a:srgbClr val="000000"/>
                </a:solidFill>
              </a:rPr>
              <a:t> </a:t>
            </a:r>
          </a:p>
          <a:p>
            <a:r>
              <a:rPr lang="en-US" sz="700" dirty="0">
                <a:solidFill>
                  <a:srgbClr val="000000"/>
                </a:solidFill>
              </a:rPr>
              <a:t>Zhan 2011: </a:t>
            </a:r>
            <a:r>
              <a:rPr lang="en-US" sz="700" dirty="0">
                <a:solidFill>
                  <a:srgbClr val="000000"/>
                </a:solidFill>
                <a:hlinkClick r:id="rId24"/>
              </a:rPr>
              <a:t>https://doi.org/10.1016/j.physletb.2011.10.002</a:t>
            </a:r>
            <a:r>
              <a:rPr lang="en-US" sz="700" dirty="0">
                <a:solidFill>
                  <a:srgbClr val="000000"/>
                </a:solidFill>
              </a:rPr>
              <a:t> </a:t>
            </a:r>
          </a:p>
          <a:p>
            <a:r>
              <a:rPr lang="en-US" sz="700" dirty="0">
                <a:solidFill>
                  <a:srgbClr val="000000"/>
                </a:solidFill>
              </a:rPr>
              <a:t>Ron 2011: </a:t>
            </a:r>
            <a:r>
              <a:rPr lang="en-US" sz="700" dirty="0">
                <a:solidFill>
                  <a:srgbClr val="000000"/>
                </a:solidFill>
                <a:hlinkClick r:id="rId25"/>
              </a:rPr>
              <a:t>https://doi.org/10.1103/PhysRevC.84.055204</a:t>
            </a:r>
            <a:r>
              <a:rPr lang="en-US" sz="700" dirty="0">
                <a:solidFill>
                  <a:srgbClr val="000000"/>
                </a:solidFill>
              </a:rPr>
              <a:t> </a:t>
            </a:r>
          </a:p>
          <a:p>
            <a:r>
              <a:rPr lang="en-US" sz="700" dirty="0" err="1">
                <a:solidFill>
                  <a:srgbClr val="000000"/>
                </a:solidFill>
              </a:rPr>
              <a:t>Borisyuk</a:t>
            </a:r>
            <a:r>
              <a:rPr lang="en-US" sz="700" dirty="0">
                <a:solidFill>
                  <a:srgbClr val="000000"/>
                </a:solidFill>
              </a:rPr>
              <a:t> 2010: </a:t>
            </a:r>
            <a:r>
              <a:rPr lang="en-US" sz="700" dirty="0">
                <a:solidFill>
                  <a:srgbClr val="000000"/>
                </a:solidFill>
                <a:hlinkClick r:id="rId26"/>
              </a:rPr>
              <a:t>https://doi.org/10.1016/j.nuclphysa.2010.05.054</a:t>
            </a:r>
            <a:r>
              <a:rPr lang="en-US" sz="700" dirty="0">
                <a:solidFill>
                  <a:srgbClr val="000000"/>
                </a:solidFill>
              </a:rPr>
              <a:t> </a:t>
            </a:r>
          </a:p>
          <a:p>
            <a:r>
              <a:rPr lang="en-US" sz="700" dirty="0">
                <a:solidFill>
                  <a:srgbClr val="000000"/>
                </a:solidFill>
              </a:rPr>
              <a:t>Hill 2010: </a:t>
            </a:r>
            <a:r>
              <a:rPr lang="en-US" sz="700" dirty="0">
                <a:solidFill>
                  <a:srgbClr val="000000"/>
                </a:solidFill>
                <a:hlinkClick r:id="rId27"/>
              </a:rPr>
              <a:t>https://doi.org/10.1103/PhysRevD.82.113005</a:t>
            </a:r>
            <a:r>
              <a:rPr lang="en-US" sz="700" dirty="0">
                <a:solidFill>
                  <a:srgbClr val="000000"/>
                </a:solidFill>
              </a:rPr>
              <a:t> </a:t>
            </a:r>
          </a:p>
          <a:p>
            <a:r>
              <a:rPr lang="en-US" sz="700" dirty="0" err="1">
                <a:solidFill>
                  <a:srgbClr val="000000"/>
                </a:solidFill>
              </a:rPr>
              <a:t>Bernauer</a:t>
            </a:r>
            <a:r>
              <a:rPr lang="en-US" sz="700" dirty="0">
                <a:solidFill>
                  <a:srgbClr val="000000"/>
                </a:solidFill>
              </a:rPr>
              <a:t> 2010: </a:t>
            </a:r>
            <a:r>
              <a:rPr lang="en-US" sz="700" dirty="0">
                <a:solidFill>
                  <a:srgbClr val="000000"/>
                </a:solidFill>
                <a:hlinkClick r:id="rId28"/>
              </a:rPr>
              <a:t>https://doi.org/10.1103/PhysRevLett.105.242001</a:t>
            </a:r>
            <a:r>
              <a:rPr lang="en-US" sz="700" dirty="0">
                <a:solidFill>
                  <a:srgbClr val="000000"/>
                </a:solidFill>
              </a:rPr>
              <a:t> </a:t>
            </a:r>
          </a:p>
          <a:p>
            <a:r>
              <a:rPr lang="en-US" sz="700" dirty="0" err="1">
                <a:solidFill>
                  <a:srgbClr val="000000"/>
                </a:solidFill>
              </a:rPr>
              <a:t>Belushkin</a:t>
            </a:r>
            <a:r>
              <a:rPr lang="en-US" sz="700" dirty="0">
                <a:solidFill>
                  <a:srgbClr val="000000"/>
                </a:solidFill>
              </a:rPr>
              <a:t> 2007: </a:t>
            </a:r>
            <a:r>
              <a:rPr lang="en-US" sz="700" dirty="0">
                <a:solidFill>
                  <a:srgbClr val="000000"/>
                </a:solidFill>
                <a:hlinkClick r:id="rId29"/>
              </a:rPr>
              <a:t>https://doi.org/10.1103/PhysRevC.75.035202</a:t>
            </a:r>
            <a:r>
              <a:rPr lang="en-US" sz="700" dirty="0">
                <a:solidFill>
                  <a:srgbClr val="000000"/>
                </a:solidFill>
              </a:rPr>
              <a:t> </a:t>
            </a:r>
          </a:p>
          <a:p>
            <a:r>
              <a:rPr lang="en-US" sz="700" dirty="0">
                <a:solidFill>
                  <a:srgbClr val="000000"/>
                </a:solidFill>
              </a:rPr>
              <a:t>Blunden 2005: </a:t>
            </a:r>
            <a:r>
              <a:rPr lang="en-US" sz="700" dirty="0">
                <a:solidFill>
                  <a:srgbClr val="000000"/>
                </a:solidFill>
                <a:hlinkClick r:id="rId30"/>
              </a:rPr>
              <a:t>https://doi.org/10.1103/PhysRevC.72.057601</a:t>
            </a:r>
            <a:r>
              <a:rPr lang="en-US" sz="700" dirty="0">
                <a:solidFill>
                  <a:srgbClr val="000000"/>
                </a:solidFill>
              </a:rPr>
              <a:t> </a:t>
            </a:r>
          </a:p>
          <a:p>
            <a:r>
              <a:rPr lang="en-US" sz="700" dirty="0">
                <a:solidFill>
                  <a:srgbClr val="000000"/>
                </a:solidFill>
              </a:rPr>
              <a:t>Kelly 2004: </a:t>
            </a:r>
            <a:r>
              <a:rPr lang="en-US" sz="700" dirty="0">
                <a:solidFill>
                  <a:srgbClr val="000000"/>
                </a:solidFill>
                <a:hlinkClick r:id="rId31"/>
              </a:rPr>
              <a:t>https://doi.org/10.1103/PhysRevC.70.068202</a:t>
            </a:r>
            <a:r>
              <a:rPr lang="en-US" sz="700" dirty="0">
                <a:solidFill>
                  <a:srgbClr val="000000"/>
                </a:solidFill>
              </a:rPr>
              <a:t> </a:t>
            </a:r>
          </a:p>
          <a:p>
            <a:r>
              <a:rPr lang="en-US" sz="700" dirty="0">
                <a:solidFill>
                  <a:srgbClr val="000000"/>
                </a:solidFill>
              </a:rPr>
              <a:t>Sick 2003: </a:t>
            </a:r>
            <a:r>
              <a:rPr lang="en-US" sz="700" dirty="0">
                <a:solidFill>
                  <a:srgbClr val="000000"/>
                </a:solidFill>
                <a:hlinkClick r:id="rId32"/>
              </a:rPr>
              <a:t>https://doi.org/10.1016/j.physletb.2003.09.092</a:t>
            </a:r>
            <a:r>
              <a:rPr lang="en-US" sz="700" dirty="0">
                <a:solidFill>
                  <a:srgbClr val="000000"/>
                </a:solidFill>
              </a:rPr>
              <a:t> </a:t>
            </a:r>
          </a:p>
          <a:p>
            <a:r>
              <a:rPr lang="en-US" sz="700" dirty="0" err="1">
                <a:solidFill>
                  <a:srgbClr val="000000"/>
                </a:solidFill>
              </a:rPr>
              <a:t>Eschrich</a:t>
            </a:r>
            <a:r>
              <a:rPr lang="en-US" sz="700" dirty="0">
                <a:solidFill>
                  <a:srgbClr val="000000"/>
                </a:solidFill>
              </a:rPr>
              <a:t> 2001: </a:t>
            </a:r>
            <a:r>
              <a:rPr lang="en-US" sz="700" dirty="0">
                <a:solidFill>
                  <a:srgbClr val="000000"/>
                </a:solidFill>
                <a:hlinkClick r:id="rId33"/>
              </a:rPr>
              <a:t>https://doi.org/10.1016/S0370-2693(01)01285-0</a:t>
            </a:r>
            <a:r>
              <a:rPr lang="en-US" sz="700" dirty="0">
                <a:solidFill>
                  <a:srgbClr val="000000"/>
                </a:solidFill>
              </a:rPr>
              <a:t> </a:t>
            </a:r>
          </a:p>
          <a:p>
            <a:r>
              <a:rPr lang="en-US" sz="700" dirty="0" err="1">
                <a:solidFill>
                  <a:srgbClr val="000000"/>
                </a:solidFill>
              </a:rPr>
              <a:t>Rosenfelder</a:t>
            </a:r>
            <a:r>
              <a:rPr lang="en-US" sz="700" dirty="0">
                <a:solidFill>
                  <a:srgbClr val="000000"/>
                </a:solidFill>
              </a:rPr>
              <a:t> 2000: </a:t>
            </a:r>
            <a:r>
              <a:rPr lang="en-US" sz="700" dirty="0">
                <a:solidFill>
                  <a:srgbClr val="000000"/>
                </a:solidFill>
                <a:hlinkClick r:id="rId34"/>
              </a:rPr>
              <a:t>https://doi.org/10.1016/S0370-2693(00)00316-6</a:t>
            </a:r>
            <a:r>
              <a:rPr lang="en-US" sz="700" dirty="0">
                <a:solidFill>
                  <a:srgbClr val="000000"/>
                </a:solidFill>
              </a:rPr>
              <a:t> </a:t>
            </a:r>
          </a:p>
          <a:p>
            <a:r>
              <a:rPr lang="en-US" sz="700" dirty="0" err="1">
                <a:solidFill>
                  <a:srgbClr val="000000"/>
                </a:solidFill>
              </a:rPr>
              <a:t>Mergell</a:t>
            </a:r>
            <a:r>
              <a:rPr lang="en-US" sz="700" dirty="0">
                <a:solidFill>
                  <a:srgbClr val="000000"/>
                </a:solidFill>
              </a:rPr>
              <a:t> 1996: </a:t>
            </a:r>
            <a:r>
              <a:rPr lang="en-US" sz="700" dirty="0">
                <a:solidFill>
                  <a:srgbClr val="000000"/>
                </a:solidFill>
                <a:hlinkClick r:id="rId35"/>
              </a:rPr>
              <a:t>https://doi.org/10.1016/0375-9474(95)00339-8</a:t>
            </a:r>
            <a:r>
              <a:rPr lang="en-US" sz="700" dirty="0">
                <a:solidFill>
                  <a:srgbClr val="000000"/>
                </a:solidFill>
              </a:rPr>
              <a:t> </a:t>
            </a:r>
          </a:p>
          <a:p>
            <a:r>
              <a:rPr lang="en-US" sz="700" dirty="0">
                <a:solidFill>
                  <a:srgbClr val="000000"/>
                </a:solidFill>
              </a:rPr>
              <a:t>Wong 1994: </a:t>
            </a:r>
            <a:r>
              <a:rPr lang="en-US" sz="700" dirty="0">
                <a:solidFill>
                  <a:srgbClr val="000000"/>
                </a:solidFill>
                <a:hlinkClick r:id="rId36"/>
              </a:rPr>
              <a:t>https://doi.org/10.1142/S0218301394000255</a:t>
            </a:r>
            <a:r>
              <a:rPr lang="en-US" sz="700" dirty="0">
                <a:solidFill>
                  <a:srgbClr val="000000"/>
                </a:solidFill>
              </a:rPr>
              <a:t> </a:t>
            </a:r>
          </a:p>
          <a:p>
            <a:r>
              <a:rPr lang="en-US" sz="700" dirty="0">
                <a:solidFill>
                  <a:srgbClr val="000000"/>
                </a:solidFill>
              </a:rPr>
              <a:t>McCord 1991: </a:t>
            </a:r>
            <a:r>
              <a:rPr lang="en-US" sz="700" dirty="0">
                <a:solidFill>
                  <a:srgbClr val="000000"/>
                </a:solidFill>
                <a:hlinkClick r:id="rId37"/>
              </a:rPr>
              <a:t>https://doi.org/10.1016/0168-583X(91)96079-Z</a:t>
            </a:r>
            <a:r>
              <a:rPr lang="en-US" sz="700" dirty="0">
                <a:solidFill>
                  <a:srgbClr val="000000"/>
                </a:solidFill>
              </a:rPr>
              <a:t> </a:t>
            </a:r>
          </a:p>
          <a:p>
            <a:r>
              <a:rPr lang="en-US" sz="700" dirty="0">
                <a:solidFill>
                  <a:srgbClr val="000000"/>
                </a:solidFill>
              </a:rPr>
              <a:t>Simon 1980: </a:t>
            </a:r>
            <a:r>
              <a:rPr lang="en-US" sz="700" dirty="0">
                <a:solidFill>
                  <a:srgbClr val="000000"/>
                </a:solidFill>
                <a:hlinkClick r:id="rId38"/>
              </a:rPr>
              <a:t>https://doi.org/10.1016/0375-9474(80)90104-9</a:t>
            </a:r>
            <a:r>
              <a:rPr lang="en-US" sz="700" dirty="0">
                <a:solidFill>
                  <a:srgbClr val="000000"/>
                </a:solidFill>
              </a:rPr>
              <a:t> </a:t>
            </a:r>
          </a:p>
          <a:p>
            <a:r>
              <a:rPr lang="en-US" sz="700" dirty="0" err="1">
                <a:solidFill>
                  <a:srgbClr val="000000"/>
                </a:solidFill>
              </a:rPr>
              <a:t>Hohler</a:t>
            </a:r>
            <a:r>
              <a:rPr lang="en-US" sz="700" dirty="0">
                <a:solidFill>
                  <a:srgbClr val="000000"/>
                </a:solidFill>
              </a:rPr>
              <a:t> 1976: </a:t>
            </a:r>
            <a:r>
              <a:rPr lang="en-US" sz="700" dirty="0">
                <a:solidFill>
                  <a:srgbClr val="000000"/>
                </a:solidFill>
                <a:hlinkClick r:id="rId39"/>
              </a:rPr>
              <a:t>https://doi.org/10.1016/0550-3213(76)90449-1</a:t>
            </a:r>
            <a:r>
              <a:rPr lang="en-US" sz="700" dirty="0">
                <a:solidFill>
                  <a:srgbClr val="000000"/>
                </a:solidFill>
              </a:rPr>
              <a:t> </a:t>
            </a:r>
          </a:p>
          <a:p>
            <a:r>
              <a:rPr lang="en-US" sz="700" dirty="0">
                <a:solidFill>
                  <a:srgbClr val="000000"/>
                </a:solidFill>
              </a:rPr>
              <a:t>Borkowski 1975: </a:t>
            </a:r>
            <a:r>
              <a:rPr lang="en-US" sz="700" dirty="0">
                <a:solidFill>
                  <a:srgbClr val="000000"/>
                </a:solidFill>
                <a:hlinkClick r:id="rId40"/>
              </a:rPr>
              <a:t>https://doi.org/10.1007/BF01409496</a:t>
            </a:r>
            <a:r>
              <a:rPr lang="en-US" sz="700" dirty="0">
                <a:solidFill>
                  <a:srgbClr val="000000"/>
                </a:solidFill>
              </a:rPr>
              <a:t> </a:t>
            </a:r>
          </a:p>
          <a:p>
            <a:r>
              <a:rPr lang="en-US" sz="700" dirty="0">
                <a:solidFill>
                  <a:srgbClr val="000000"/>
                </a:solidFill>
              </a:rPr>
              <a:t>Borkowski 1974: </a:t>
            </a:r>
            <a:r>
              <a:rPr lang="en-US" sz="700" dirty="0">
                <a:solidFill>
                  <a:srgbClr val="000000"/>
                </a:solidFill>
                <a:hlinkClick r:id="rId41"/>
              </a:rPr>
              <a:t>https://doi.org/10.1016/0550-3213(75)90514-3</a:t>
            </a:r>
            <a:r>
              <a:rPr lang="en-US" sz="700" dirty="0">
                <a:solidFill>
                  <a:srgbClr val="000000"/>
                </a:solidFill>
              </a:rPr>
              <a:t> </a:t>
            </a:r>
          </a:p>
          <a:p>
            <a:r>
              <a:rPr lang="en-US" sz="700" dirty="0">
                <a:solidFill>
                  <a:srgbClr val="000000"/>
                </a:solidFill>
              </a:rPr>
              <a:t>Murphy 1974: </a:t>
            </a:r>
            <a:r>
              <a:rPr lang="en-US" sz="700" dirty="0">
                <a:solidFill>
                  <a:srgbClr val="000000"/>
                </a:solidFill>
                <a:hlinkClick r:id="rId42"/>
              </a:rPr>
              <a:t>https://doi.org/10.1103/PhysRevC.9.2125</a:t>
            </a:r>
            <a:r>
              <a:rPr lang="en-US" sz="700" dirty="0">
                <a:solidFill>
                  <a:srgbClr val="000000"/>
                </a:solidFill>
              </a:rPr>
              <a:t> </a:t>
            </a:r>
          </a:p>
          <a:p>
            <a:r>
              <a:rPr lang="en-US" sz="700" dirty="0" err="1">
                <a:solidFill>
                  <a:srgbClr val="000000"/>
                </a:solidFill>
              </a:rPr>
              <a:t>Akimov</a:t>
            </a:r>
            <a:r>
              <a:rPr lang="en-US" sz="700" dirty="0">
                <a:solidFill>
                  <a:srgbClr val="000000"/>
                </a:solidFill>
              </a:rPr>
              <a:t> 1972: </a:t>
            </a:r>
            <a:r>
              <a:rPr lang="en-US" sz="700" dirty="0">
                <a:solidFill>
                  <a:srgbClr val="000000"/>
                </a:solidFill>
                <a:hlinkClick r:id="rId43"/>
              </a:rPr>
              <a:t>http://www.jetp.ac.ru/cgi-bin/dn/e_035_04_0651.pdf</a:t>
            </a:r>
            <a:r>
              <a:rPr lang="en-US" sz="700" dirty="0">
                <a:solidFill>
                  <a:srgbClr val="000000"/>
                </a:solidFill>
              </a:rPr>
              <a:t> </a:t>
            </a:r>
          </a:p>
          <a:p>
            <a:r>
              <a:rPr lang="en-US" sz="700" dirty="0" err="1">
                <a:solidFill>
                  <a:srgbClr val="000000"/>
                </a:solidFill>
              </a:rPr>
              <a:t>Frerejacque</a:t>
            </a:r>
            <a:r>
              <a:rPr lang="en-US" sz="700" dirty="0">
                <a:solidFill>
                  <a:srgbClr val="000000"/>
                </a:solidFill>
              </a:rPr>
              <a:t> 1966: </a:t>
            </a:r>
            <a:r>
              <a:rPr lang="en-US" sz="700" dirty="0">
                <a:solidFill>
                  <a:srgbClr val="000000"/>
                </a:solidFill>
                <a:hlinkClick r:id="rId44"/>
              </a:rPr>
              <a:t>https://doi.org/10.1103/PhysRev.141.1308</a:t>
            </a:r>
            <a:r>
              <a:rPr lang="en-US" sz="700" dirty="0">
                <a:solidFill>
                  <a:srgbClr val="000000"/>
                </a:solidFill>
              </a:rPr>
              <a:t> </a:t>
            </a:r>
          </a:p>
          <a:p>
            <a:r>
              <a:rPr lang="en-US" sz="700" dirty="0">
                <a:solidFill>
                  <a:srgbClr val="000000"/>
                </a:solidFill>
              </a:rPr>
              <a:t>Hand 1963: </a:t>
            </a:r>
            <a:r>
              <a:rPr lang="en-US" sz="700" dirty="0">
                <a:solidFill>
                  <a:srgbClr val="000000"/>
                </a:solidFill>
                <a:hlinkClick r:id="rId45"/>
              </a:rPr>
              <a:t>https://doi.org/10.1103/RevModPhys.35.335</a:t>
            </a:r>
            <a:r>
              <a:rPr lang="en-US" sz="700" dirty="0">
                <a:solidFill>
                  <a:srgbClr val="000000"/>
                </a:solidFill>
              </a:rPr>
              <a:t> </a:t>
            </a:r>
          </a:p>
        </p:txBody>
      </p:sp>
      <p:pic>
        <p:nvPicPr>
          <p:cNvPr id="5" name="Picture 4">
            <a:extLst>
              <a:ext uri="{FF2B5EF4-FFF2-40B4-BE49-F238E27FC236}">
                <a16:creationId xmlns:a16="http://schemas.microsoft.com/office/drawing/2014/main" id="{F2A9C016-6215-DFFA-91AB-490531A0A72C}"/>
              </a:ext>
            </a:extLst>
          </p:cNvPr>
          <p:cNvPicPr>
            <a:picLocks noChangeAspect="1"/>
          </p:cNvPicPr>
          <p:nvPr/>
        </p:nvPicPr>
        <p:blipFill rotWithShape="1">
          <a:blip r:embed="rId46"/>
          <a:srcRect t="1478" b="2612"/>
          <a:stretch/>
        </p:blipFill>
        <p:spPr>
          <a:xfrm>
            <a:off x="-18098" y="556455"/>
            <a:ext cx="5619198" cy="5598980"/>
          </a:xfrm>
          <a:prstGeom prst="rect">
            <a:avLst/>
          </a:prstGeom>
        </p:spPr>
      </p:pic>
      <p:sp>
        <p:nvSpPr>
          <p:cNvPr id="2" name="TextBox 1">
            <a:extLst>
              <a:ext uri="{FF2B5EF4-FFF2-40B4-BE49-F238E27FC236}">
                <a16:creationId xmlns:a16="http://schemas.microsoft.com/office/drawing/2014/main" id="{BD064188-E6A1-C4C0-D3B2-C8963268F08A}"/>
              </a:ext>
            </a:extLst>
          </p:cNvPr>
          <p:cNvSpPr txBox="1"/>
          <p:nvPr/>
        </p:nvSpPr>
        <p:spPr>
          <a:xfrm>
            <a:off x="-18098" y="6166924"/>
            <a:ext cx="9132689" cy="584775"/>
          </a:xfrm>
          <a:prstGeom prst="rect">
            <a:avLst/>
          </a:prstGeom>
          <a:noFill/>
        </p:spPr>
        <p:txBody>
          <a:bodyPr wrap="square" rtlCol="0">
            <a:spAutoFit/>
          </a:bodyPr>
          <a:lstStyle/>
          <a:p>
            <a:pPr algn="ctr"/>
            <a:r>
              <a:rPr lang="en-US" sz="1600" dirty="0"/>
              <a:t>CODATA 2014: Proton Radius 0.8751(61)</a:t>
            </a:r>
            <a:r>
              <a:rPr lang="en-US" sz="1600" dirty="0" err="1"/>
              <a:t>fm</a:t>
            </a:r>
            <a:r>
              <a:rPr lang="en-US" sz="1600" dirty="0"/>
              <a:t> and </a:t>
            </a:r>
            <a:r>
              <a:rPr lang="en-US" sz="1600" b="1" dirty="0"/>
              <a:t>Rydberg Constant </a:t>
            </a:r>
            <a:r>
              <a:rPr lang="en-US" sz="1600" dirty="0"/>
              <a:t>10 973 731.568 508(65)m</a:t>
            </a:r>
            <a:r>
              <a:rPr lang="en-US" sz="1600" baseline="30000" dirty="0"/>
              <a:t>-1</a:t>
            </a:r>
          </a:p>
          <a:p>
            <a:pPr algn="ctr"/>
            <a:r>
              <a:rPr lang="en-US" sz="1600" dirty="0"/>
              <a:t>   CODATA 2018: Proton Radius 0.8414(19)</a:t>
            </a:r>
            <a:r>
              <a:rPr lang="en-US" sz="1600" dirty="0" err="1"/>
              <a:t>fm</a:t>
            </a:r>
            <a:r>
              <a:rPr lang="en-US" sz="1600" dirty="0"/>
              <a:t> and </a:t>
            </a:r>
            <a:r>
              <a:rPr lang="en-US" sz="1600" b="1" dirty="0"/>
              <a:t>Rydberg Constan</a:t>
            </a:r>
            <a:r>
              <a:rPr lang="en-US" sz="1600" dirty="0"/>
              <a:t>t 10 973 731.568 160(21)m</a:t>
            </a:r>
            <a:r>
              <a:rPr lang="en-US" sz="1600" baseline="30000" dirty="0"/>
              <a:t>-1</a:t>
            </a:r>
            <a:r>
              <a:rPr lang="en-US" sz="1600" dirty="0"/>
              <a:t>  </a:t>
            </a:r>
          </a:p>
        </p:txBody>
      </p:sp>
      <p:sp>
        <p:nvSpPr>
          <p:cNvPr id="4" name="Rectangle 3">
            <a:extLst>
              <a:ext uri="{FF2B5EF4-FFF2-40B4-BE49-F238E27FC236}">
                <a16:creationId xmlns:a16="http://schemas.microsoft.com/office/drawing/2014/main" id="{C04BB4E6-02E0-6948-B5A4-1FBAAAB241C9}"/>
              </a:ext>
            </a:extLst>
          </p:cNvPr>
          <p:cNvSpPr/>
          <p:nvPr/>
        </p:nvSpPr>
        <p:spPr>
          <a:xfrm>
            <a:off x="164387" y="4705564"/>
            <a:ext cx="5270642" cy="226032"/>
          </a:xfrm>
          <a:prstGeom prst="rect">
            <a:avLst/>
          </a:prstGeom>
          <a:solidFill>
            <a:srgbClr val="FFC000">
              <a:alpha val="2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029355B4-0B1C-2DEC-0A0D-6AB6AF94A704}"/>
              </a:ext>
            </a:extLst>
          </p:cNvPr>
          <p:cNvSpPr/>
          <p:nvPr/>
        </p:nvSpPr>
        <p:spPr>
          <a:xfrm>
            <a:off x="164387" y="1675142"/>
            <a:ext cx="5270643" cy="133110"/>
          </a:xfrm>
          <a:prstGeom prst="rect">
            <a:avLst/>
          </a:prstGeom>
          <a:solidFill>
            <a:srgbClr val="FFFF00">
              <a:alpha val="2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highlight>
                <a:srgbClr val="FFFF00"/>
              </a:highlight>
            </a:endParaRPr>
          </a:p>
        </p:txBody>
      </p:sp>
      <p:sp>
        <p:nvSpPr>
          <p:cNvPr id="8" name="Rectangle 7">
            <a:extLst>
              <a:ext uri="{FF2B5EF4-FFF2-40B4-BE49-F238E27FC236}">
                <a16:creationId xmlns:a16="http://schemas.microsoft.com/office/drawing/2014/main" id="{07F2A91C-E35F-6E3C-3A64-469F7B172326}"/>
              </a:ext>
            </a:extLst>
          </p:cNvPr>
          <p:cNvSpPr/>
          <p:nvPr/>
        </p:nvSpPr>
        <p:spPr>
          <a:xfrm>
            <a:off x="164388" y="5333478"/>
            <a:ext cx="5270642" cy="141490"/>
          </a:xfrm>
          <a:prstGeom prst="rect">
            <a:avLst/>
          </a:prstGeom>
          <a:solidFill>
            <a:srgbClr val="FFFF00">
              <a:alpha val="2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highlight>
                <a:srgbClr val="FFFF00"/>
              </a:highlight>
            </a:endParaRPr>
          </a:p>
        </p:txBody>
      </p:sp>
      <p:sp>
        <p:nvSpPr>
          <p:cNvPr id="10" name="Rectangle 9">
            <a:extLst>
              <a:ext uri="{FF2B5EF4-FFF2-40B4-BE49-F238E27FC236}">
                <a16:creationId xmlns:a16="http://schemas.microsoft.com/office/drawing/2014/main" id="{A3F62496-4A97-EE8C-47E2-95A90CB6149F}"/>
              </a:ext>
            </a:extLst>
          </p:cNvPr>
          <p:cNvSpPr/>
          <p:nvPr/>
        </p:nvSpPr>
        <p:spPr>
          <a:xfrm>
            <a:off x="5661060" y="4724752"/>
            <a:ext cx="3175478" cy="207184"/>
          </a:xfrm>
          <a:prstGeom prst="rect">
            <a:avLst/>
          </a:prstGeom>
          <a:solidFill>
            <a:srgbClr val="FFC000">
              <a:alpha val="2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31C673CE-7049-A5E5-E9FB-5CB430C73869}"/>
              </a:ext>
            </a:extLst>
          </p:cNvPr>
          <p:cNvSpPr/>
          <p:nvPr/>
        </p:nvSpPr>
        <p:spPr>
          <a:xfrm>
            <a:off x="5661060" y="5394006"/>
            <a:ext cx="3175478" cy="131466"/>
          </a:xfrm>
          <a:prstGeom prst="rect">
            <a:avLst/>
          </a:prstGeom>
          <a:solidFill>
            <a:srgbClr val="FFFF00">
              <a:alpha val="2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highlight>
                <a:srgbClr val="FFFF00"/>
              </a:highlight>
            </a:endParaRPr>
          </a:p>
        </p:txBody>
      </p:sp>
      <p:sp>
        <p:nvSpPr>
          <p:cNvPr id="12" name="Rectangle 11">
            <a:extLst>
              <a:ext uri="{FF2B5EF4-FFF2-40B4-BE49-F238E27FC236}">
                <a16:creationId xmlns:a16="http://schemas.microsoft.com/office/drawing/2014/main" id="{2945602B-B4B9-5B03-3010-DFBDFB6B9A7E}"/>
              </a:ext>
            </a:extLst>
          </p:cNvPr>
          <p:cNvSpPr/>
          <p:nvPr/>
        </p:nvSpPr>
        <p:spPr>
          <a:xfrm>
            <a:off x="5661060" y="1622270"/>
            <a:ext cx="3175478" cy="146304"/>
          </a:xfrm>
          <a:prstGeom prst="rect">
            <a:avLst/>
          </a:prstGeom>
          <a:solidFill>
            <a:srgbClr val="FFFF00">
              <a:alpha val="2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highlight>
                <a:srgbClr val="FFFF00"/>
              </a:highlight>
            </a:endParaRPr>
          </a:p>
        </p:txBody>
      </p:sp>
      <p:sp>
        <p:nvSpPr>
          <p:cNvPr id="13" name="Rectangle 12">
            <a:extLst>
              <a:ext uri="{FF2B5EF4-FFF2-40B4-BE49-F238E27FC236}">
                <a16:creationId xmlns:a16="http://schemas.microsoft.com/office/drawing/2014/main" id="{E5E56898-68B7-A95E-1081-187750F5C236}"/>
              </a:ext>
            </a:extLst>
          </p:cNvPr>
          <p:cNvSpPr/>
          <p:nvPr/>
        </p:nvSpPr>
        <p:spPr>
          <a:xfrm>
            <a:off x="164387" y="3552290"/>
            <a:ext cx="5270643" cy="133110"/>
          </a:xfrm>
          <a:prstGeom prst="rect">
            <a:avLst/>
          </a:prstGeom>
          <a:solidFill>
            <a:srgbClr val="92D050">
              <a:alpha val="2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highlight>
                <a:srgbClr val="FFFF00"/>
              </a:highlight>
            </a:endParaRPr>
          </a:p>
        </p:txBody>
      </p:sp>
      <p:sp>
        <p:nvSpPr>
          <p:cNvPr id="14" name="Rectangle 13">
            <a:extLst>
              <a:ext uri="{FF2B5EF4-FFF2-40B4-BE49-F238E27FC236}">
                <a16:creationId xmlns:a16="http://schemas.microsoft.com/office/drawing/2014/main" id="{E03BD8F3-521D-CD00-6C7D-1F4D5079D9A0}"/>
              </a:ext>
            </a:extLst>
          </p:cNvPr>
          <p:cNvSpPr/>
          <p:nvPr/>
        </p:nvSpPr>
        <p:spPr>
          <a:xfrm>
            <a:off x="164387" y="1805183"/>
            <a:ext cx="5270643" cy="133110"/>
          </a:xfrm>
          <a:prstGeom prst="rect">
            <a:avLst/>
          </a:prstGeom>
          <a:solidFill>
            <a:srgbClr val="92D050">
              <a:alpha val="2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highlight>
                <a:srgbClr val="FFFF00"/>
              </a:highlight>
            </a:endParaRPr>
          </a:p>
        </p:txBody>
      </p:sp>
      <p:sp>
        <p:nvSpPr>
          <p:cNvPr id="15" name="Rectangle 14">
            <a:extLst>
              <a:ext uri="{FF2B5EF4-FFF2-40B4-BE49-F238E27FC236}">
                <a16:creationId xmlns:a16="http://schemas.microsoft.com/office/drawing/2014/main" id="{A6DFB54A-D359-B91C-FED7-F6CBB4BAF6C1}"/>
              </a:ext>
            </a:extLst>
          </p:cNvPr>
          <p:cNvSpPr/>
          <p:nvPr/>
        </p:nvSpPr>
        <p:spPr>
          <a:xfrm>
            <a:off x="5661060" y="1772070"/>
            <a:ext cx="3175478" cy="109728"/>
          </a:xfrm>
          <a:prstGeom prst="rect">
            <a:avLst/>
          </a:prstGeom>
          <a:solidFill>
            <a:srgbClr val="92D050">
              <a:alpha val="2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highlight>
                <a:srgbClr val="FFFF00"/>
              </a:highlight>
            </a:endParaRPr>
          </a:p>
        </p:txBody>
      </p:sp>
      <p:sp>
        <p:nvSpPr>
          <p:cNvPr id="16" name="Rectangle 15">
            <a:extLst>
              <a:ext uri="{FF2B5EF4-FFF2-40B4-BE49-F238E27FC236}">
                <a16:creationId xmlns:a16="http://schemas.microsoft.com/office/drawing/2014/main" id="{ACE53A99-F6A8-1CAA-1B04-FFD84A68C00E}"/>
              </a:ext>
            </a:extLst>
          </p:cNvPr>
          <p:cNvSpPr/>
          <p:nvPr/>
        </p:nvSpPr>
        <p:spPr>
          <a:xfrm>
            <a:off x="5661060" y="3552290"/>
            <a:ext cx="3175478" cy="109728"/>
          </a:xfrm>
          <a:prstGeom prst="rect">
            <a:avLst/>
          </a:prstGeom>
          <a:solidFill>
            <a:srgbClr val="92D050">
              <a:alpha val="2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highlight>
                <a:srgbClr val="FFFF00"/>
              </a:highlight>
            </a:endParaRPr>
          </a:p>
        </p:txBody>
      </p:sp>
    </p:spTree>
    <p:extLst>
      <p:ext uri="{BB962C8B-B14F-4D97-AF65-F5344CB8AC3E}">
        <p14:creationId xmlns:p14="http://schemas.microsoft.com/office/powerpoint/2010/main" val="1504680589"/>
      </p:ext>
    </p:extLst>
  </p:cSld>
  <p:clrMapOvr>
    <a:masterClrMapping/>
  </p:clrMapOvr>
  <p:transition spd="med"/>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851</TotalTime>
  <Words>2057</Words>
  <Application>Microsoft Macintosh PowerPoint</Application>
  <PresentationFormat>On-screen Show (4:3)</PresentationFormat>
  <Paragraphs>165</Paragraphs>
  <Slides>23</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23</vt:i4>
      </vt:variant>
    </vt:vector>
  </HeadingPairs>
  <TitlesOfParts>
    <vt:vector size="30" baseType="lpstr">
      <vt:lpstr>Arial</vt:lpstr>
      <vt:lpstr>Calibri</vt:lpstr>
      <vt:lpstr>Calibri Light</vt:lpstr>
      <vt:lpstr>Helvetica</vt:lpstr>
      <vt:lpstr>Minion Pro</vt:lpstr>
      <vt:lpstr>Times New Roman</vt:lpstr>
      <vt:lpstr>Office Theme</vt:lpstr>
      <vt:lpstr>Considerations &amp; issues in the radius extraction  </vt:lpstr>
      <vt:lpstr>A Puzzle Caused By Tenacious Graduate Students</vt:lpstr>
      <vt:lpstr>How do we typically do elastic electron scattering measurements?</vt:lpstr>
      <vt:lpstr>Electron Scattering Charge Radii from Nuclei</vt:lpstr>
      <vt:lpstr>Determining the Charge Radius of Carbon</vt:lpstr>
      <vt:lpstr>Charge Radius of the Proton</vt:lpstr>
      <vt:lpstr>Elastic Electron Scattering from Spin-1/2 Particles</vt:lpstr>
      <vt:lpstr>GE and GM Contributions To The Cross Section </vt:lpstr>
      <vt:lpstr>Radii from Electron Scattering Is A Story Of Many Results</vt:lpstr>
      <vt:lpstr>PRad: Hall B Proton Radius Experiment </vt:lpstr>
      <vt:lpstr>Model Selection For PRad BEFORE Seeing The Data</vt:lpstr>
      <vt:lpstr>PRad Cross Section Results</vt:lpstr>
      <vt:lpstr>PowerPoint Presentation</vt:lpstr>
      <vt:lpstr>PowerPoint Presentation</vt:lpstr>
      <vt:lpstr>How Analytic Choices Can Affect the Extraction of Electromagnetic Form Factors from Elastic Electron Scattering Cross Section Data </vt:lpstr>
      <vt:lpstr>PowerPoint Presentation</vt:lpstr>
      <vt:lpstr>Comparison of Form Factors</vt:lpstr>
      <vt:lpstr>Comparing PRad and Fit Results</vt:lpstr>
      <vt:lpstr>PowerPoint Presentation</vt:lpstr>
      <vt:lpstr>Summary and Outlook</vt:lpstr>
      <vt:lpstr>PowerPoint Presentation</vt:lpstr>
      <vt:lpstr>Robust Regressions  https://doi.org/10.1103/PhysRevC.102.015205 </vt:lpstr>
      <vt:lpstr>https://doi.org/10.1103/PhysRevC.102.015205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Considerations &amp; issues in the radius extraction  </dc:title>
  <dc:creator>Douglas Higinbotham</dc:creator>
  <cp:lastModifiedBy>Douglas Higinbotham</cp:lastModifiedBy>
  <cp:revision>10</cp:revision>
  <cp:lastPrinted>2023-05-17T07:57:40Z</cp:lastPrinted>
  <dcterms:created xsi:type="dcterms:W3CDTF">2023-05-16T19:01:56Z</dcterms:created>
  <dcterms:modified xsi:type="dcterms:W3CDTF">2023-05-19T08:33:44Z</dcterms:modified>
</cp:coreProperties>
</file>