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78" r:id="rId5"/>
    <p:sldId id="276" r:id="rId6"/>
    <p:sldId id="845" r:id="rId7"/>
    <p:sldId id="819" r:id="rId8"/>
    <p:sldId id="820" r:id="rId9"/>
    <p:sldId id="857" r:id="rId10"/>
    <p:sldId id="848" r:id="rId11"/>
    <p:sldId id="849" r:id="rId12"/>
    <p:sldId id="823" r:id="rId13"/>
    <p:sldId id="843" r:id="rId14"/>
    <p:sldId id="835" r:id="rId15"/>
    <p:sldId id="844" r:id="rId16"/>
    <p:sldId id="839" r:id="rId17"/>
    <p:sldId id="841" r:id="rId18"/>
    <p:sldId id="840" r:id="rId19"/>
    <p:sldId id="842" r:id="rId20"/>
    <p:sldId id="824" r:id="rId21"/>
    <p:sldId id="826" r:id="rId22"/>
    <p:sldId id="259" r:id="rId23"/>
    <p:sldId id="261" r:id="rId24"/>
    <p:sldId id="280" r:id="rId25"/>
    <p:sldId id="268" r:id="rId26"/>
    <p:sldId id="853" r:id="rId27"/>
    <p:sldId id="854" r:id="rId28"/>
    <p:sldId id="285" r:id="rId29"/>
    <p:sldId id="850" r:id="rId30"/>
    <p:sldId id="859" r:id="rId31"/>
    <p:sldId id="858" r:id="rId32"/>
    <p:sldId id="273" r:id="rId33"/>
    <p:sldId id="852" r:id="rId34"/>
    <p:sldId id="851" r:id="rId35"/>
    <p:sldId id="833" r:id="rId36"/>
    <p:sldId id="856" r:id="rId37"/>
    <p:sldId id="855" r:id="rId3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2B80"/>
    <a:srgbClr val="CD04FF"/>
    <a:srgbClr val="FFFC00"/>
    <a:srgbClr val="0000FF"/>
    <a:srgbClr val="FAFFC1"/>
    <a:srgbClr val="EEDEFF"/>
    <a:srgbClr val="FF0000"/>
    <a:srgbClr val="FF6665"/>
    <a:srgbClr val="FF7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74"/>
    <p:restoredTop sz="94953"/>
  </p:normalViewPr>
  <p:slideViewPr>
    <p:cSldViewPr snapToGrid="0" snapToObjects="1">
      <p:cViewPr>
        <p:scale>
          <a:sx n="96" d="100"/>
          <a:sy n="96" d="100"/>
        </p:scale>
        <p:origin x="24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93D254-0285-B14E-84B8-FDA98FD99136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96181-96BA-ED49-A53D-1BAFB46893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163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3225D-23AD-93AB-CF0E-F9504690A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79225B8-0BEC-FD08-5F07-B582C709F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09C72CE-114F-C157-2D6F-A53AE2623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C57738-F7CE-4DED-871D-5DA635046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B605F5-31B0-E45E-B5EB-02DBB04FA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20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BAF660-605F-F644-6EB6-1D11F465D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EAB784-6AFC-AD78-2692-3F3372FB7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CEF4F3-C5C4-7047-D3D2-E8DC8011F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F71A727-D3D9-AAC3-97E2-925AD0A0F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AD1644A-73B0-6483-13EE-CFD91DC1F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237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514672B-4EB9-FC04-0CF0-0D99D85A8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73D8FE-9DB6-AED4-7D17-A2E5237159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9E6000-7976-45B6-6AFA-6731539F0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4578A7-513C-65D4-96AF-A3EF4D8D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F3E59A-5460-ABE9-E17B-9615E300C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1762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E5128D-F271-53E6-17B0-B8ADFD7E1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5D143C-6E34-AD63-DC2E-97DE03F8EA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90799D-3C28-CDC5-7B6D-4F8D035B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93F1B4-3D37-D6D8-E418-8E7C6582A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060E22-B6FC-4136-5FE8-03FCC0C58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867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3C1CDF-50FC-EC94-466C-C514874F7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80B5F4-5197-7FF6-322A-9CCF851C4E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F319E80-FBBB-E07C-0455-4609899DA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828C79-36A0-E7CA-E42E-68F2F80EF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45F9301-9D9F-0A77-4396-72AD18D1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7795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BF68A2-293F-FAD4-F183-B1B7597F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6F145E4-2230-4336-9030-2F5F69732C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E887BAD-847A-3A13-0815-E934922AA7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EE32E5-A99F-EC4E-C27A-5A2FF6CB4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D409E2-B964-1F1E-707A-B07B647EF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FC6CBB5-B22D-AAC7-518C-688C5D03D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1252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649CD7-6906-7E24-3BA0-B20C8E610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922BE8C-8B9D-C1C2-45BB-B5E40DD54D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50D1B7B-16A8-4481-B61B-52F4149353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06321C9-219D-7337-169C-0A1F7479F5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878A70-449B-D8D8-44E2-E57AF3BAF4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20DAAC5-3759-3479-9490-8580D3361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E5C4784-BB0F-0904-B712-A2627249F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545C0AD-B071-F64E-222E-17475A52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99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1B42DB-056A-DFA1-B019-C627FC393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D145494-F019-02DD-9156-48DE94849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EA1AE8F-4DD4-2A63-9DD5-D10129532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F690E4-DADC-EFF4-A3B0-A446F05CF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5007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7F95739-2D4E-604C-C637-6DDEF6643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803BDD3-AA40-0A71-B485-4F30DE7C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3A646D5-FEEB-5FB9-0300-A00207AF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666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7825A-F4B3-153F-D7DC-20A3ABFAC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1AC218-C1F4-F688-9822-C6FA2E6CE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28E940-E5A0-13F4-B03C-E99F458A29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D0BA32-DC4F-5656-8195-7AACE63AE2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579E713-3C8D-902A-EF30-CAF659B18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6AEE28D-3B71-9BE2-8BF7-651460204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036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E2E922-E895-B683-F9BF-D0D7D0414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BCD9823-B3CE-6E5C-D45B-B0DC66C28C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19803A-3FDF-DD8F-305D-393303E27C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21DAC28-3F88-338E-98AE-551A6598F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994F99C-284A-6C6F-F149-09B65410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80145B-8A28-2AF2-F938-64182B08B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1327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0676608-C52B-DADD-B5D3-A13995052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B582A8-BAAF-417A-1A4A-B4D2FDA0C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B2F6483-9B71-6066-0B4F-88DC0099C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D7FF-1EC7-1441-9ED4-D8C93471E9F8}" type="datetimeFigureOut">
              <a:rPr lang="fr-FR" smtClean="0"/>
              <a:t>19/05/2023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30CEE8-7DCD-F84C-7526-A474E4A41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DD9406-D0E1-F0D5-2002-97DBB16A5F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34CA5-ACBF-7340-8DE8-60851D06CA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93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7.tiff"/><Relationship Id="rId7" Type="http://schemas.openxmlformats.org/officeDocument/2006/relationships/image" Target="../media/image25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image" Target="../media/image30.png"/><Relationship Id="rId5" Type="http://schemas.openxmlformats.org/officeDocument/2006/relationships/image" Target="../media/image20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7.tiff"/><Relationship Id="rId7" Type="http://schemas.openxmlformats.org/officeDocument/2006/relationships/image" Target="../media/image3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png"/><Relationship Id="rId3" Type="http://schemas.openxmlformats.org/officeDocument/2006/relationships/image" Target="../media/image250.png"/><Relationship Id="rId7" Type="http://schemas.openxmlformats.org/officeDocument/2006/relationships/image" Target="../media/image27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7.tiff"/><Relationship Id="rId10" Type="http://schemas.openxmlformats.org/officeDocument/2006/relationships/image" Target="../media/image301.png"/><Relationship Id="rId4" Type="http://schemas.openxmlformats.org/officeDocument/2006/relationships/image" Target="../media/image6.emf"/><Relationship Id="rId9" Type="http://schemas.openxmlformats.org/officeDocument/2006/relationships/image" Target="../media/image29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png"/><Relationship Id="rId3" Type="http://schemas.openxmlformats.org/officeDocument/2006/relationships/image" Target="../media/image250.png"/><Relationship Id="rId7" Type="http://schemas.openxmlformats.org/officeDocument/2006/relationships/image" Target="../media/image27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7.tiff"/><Relationship Id="rId10" Type="http://schemas.openxmlformats.org/officeDocument/2006/relationships/image" Target="../media/image301.png"/><Relationship Id="rId4" Type="http://schemas.openxmlformats.org/officeDocument/2006/relationships/image" Target="../media/image6.emf"/><Relationship Id="rId9" Type="http://schemas.openxmlformats.org/officeDocument/2006/relationships/image" Target="../media/image29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0.png"/><Relationship Id="rId3" Type="http://schemas.openxmlformats.org/officeDocument/2006/relationships/image" Target="../media/image7.tiff"/><Relationship Id="rId7" Type="http://schemas.openxmlformats.org/officeDocument/2006/relationships/image" Target="../media/image340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38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0.png"/><Relationship Id="rId5" Type="http://schemas.openxmlformats.org/officeDocument/2006/relationships/image" Target="../media/image370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4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1.png"/><Relationship Id="rId5" Type="http://schemas.openxmlformats.org/officeDocument/2006/relationships/image" Target="../media/image45.png"/><Relationship Id="rId4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49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0.png"/><Relationship Id="rId3" Type="http://schemas.openxmlformats.org/officeDocument/2006/relationships/image" Target="../media/image7.tiff"/><Relationship Id="rId7" Type="http://schemas.openxmlformats.org/officeDocument/2006/relationships/image" Target="../media/image5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0.png"/><Relationship Id="rId11" Type="http://schemas.openxmlformats.org/officeDocument/2006/relationships/image" Target="../media/image52.png"/><Relationship Id="rId5" Type="http://schemas.openxmlformats.org/officeDocument/2006/relationships/image" Target="../media/image48.emf"/><Relationship Id="rId10" Type="http://schemas.openxmlformats.org/officeDocument/2006/relationships/image" Target="../media/image300.png"/><Relationship Id="rId4" Type="http://schemas.openxmlformats.org/officeDocument/2006/relationships/image" Target="../media/image50.png"/><Relationship Id="rId9" Type="http://schemas.openxmlformats.org/officeDocument/2006/relationships/image" Target="../media/image2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emf"/><Relationship Id="rId5" Type="http://schemas.openxmlformats.org/officeDocument/2006/relationships/image" Target="../media/image53.emf"/><Relationship Id="rId4" Type="http://schemas.openxmlformats.org/officeDocument/2006/relationships/image" Target="../media/image52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emf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59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jpeg"/><Relationship Id="rId5" Type="http://schemas.openxmlformats.org/officeDocument/2006/relationships/image" Target="../media/image57.emf"/><Relationship Id="rId4" Type="http://schemas.openxmlformats.org/officeDocument/2006/relationships/image" Target="../media/image1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64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6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2.png"/><Relationship Id="rId4" Type="http://schemas.openxmlformats.org/officeDocument/2006/relationships/image" Target="../media/image6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76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1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emf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7" Type="http://schemas.openxmlformats.org/officeDocument/2006/relationships/image" Target="../media/image22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8">
            <a:extLst>
              <a:ext uri="{FF2B5EF4-FFF2-40B4-BE49-F238E27FC236}">
                <a16:creationId xmlns:a16="http://schemas.microsoft.com/office/drawing/2014/main" id="{33951C32-228B-E96F-2FE7-69DC9A731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450" y="132295"/>
            <a:ext cx="11858625" cy="6457950"/>
          </a:xfrm>
          <a:prstGeom prst="roundRect">
            <a:avLst>
              <a:gd name="adj" fmla="val 16667"/>
            </a:avLst>
          </a:prstGeom>
          <a:solidFill>
            <a:schemeClr val="bg1">
              <a:alpha val="0"/>
            </a:schemeClr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fr-FR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A0BC2DD3-D6E4-B046-5E71-D42FB74D0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281" y="2122721"/>
            <a:ext cx="5472134" cy="4051300"/>
          </a:xfrm>
          <a:prstGeom prst="rect">
            <a:avLst/>
          </a:prstGeom>
        </p:spPr>
      </p:pic>
      <p:sp>
        <p:nvSpPr>
          <p:cNvPr id="6" name="Text Box 5">
            <a:extLst>
              <a:ext uri="{FF2B5EF4-FFF2-40B4-BE49-F238E27FC236}">
                <a16:creationId xmlns:a16="http://schemas.microsoft.com/office/drawing/2014/main" id="{ED6B6C04-E9DC-AC9C-20F0-74897C407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3191" y="518901"/>
            <a:ext cx="7081976" cy="1261884"/>
          </a:xfrm>
          <a:prstGeom prst="rect">
            <a:avLst/>
          </a:prstGeom>
          <a:solidFill>
            <a:srgbClr val="BBE0E3"/>
          </a:solidFill>
          <a:ln w="1270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000" b="1" kern="0" dirty="0">
              <a:effectLst>
                <a:outerShdw blurRad="38100" dist="38100" dir="2700000" algn="tl">
                  <a:srgbClr val="FFFFFF"/>
                </a:outerShdw>
              </a:effectLst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The </a:t>
            </a:r>
            <a:r>
              <a:rPr lang="en-US" sz="2000" b="1" kern="0" dirty="0">
                <a:solidFill>
                  <a:srgbClr val="0432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J</a:t>
            </a: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efferson </a:t>
            </a:r>
            <a:r>
              <a:rPr lang="en-US" sz="2000" b="1" kern="0" dirty="0">
                <a:solidFill>
                  <a:srgbClr val="0432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Lab</a:t>
            </a: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P</a:t>
            </a: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ositron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E</a:t>
            </a: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xperimental </a:t>
            </a:r>
            <a:r>
              <a:rPr lang="en-US" sz="20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P</a:t>
            </a:r>
            <a:r>
              <a:rPr lang="en-US" sz="2000" b="1" kern="0" dirty="0"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rogram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e</a:t>
            </a:r>
            <a:r>
              <a:rPr lang="en-US" b="1" kern="0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+</a:t>
            </a:r>
            <a:r>
              <a:rPr lang="en-US" b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@</a:t>
            </a:r>
            <a:r>
              <a:rPr lang="en-US" b="1" kern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Calligraphy" charset="0"/>
                <a:ea typeface="ＭＳ Ｐゴシック" charset="0"/>
              </a:rPr>
              <a:t>JLab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Lucida Calligraphy" charset="0"/>
              <a:ea typeface="ＭＳ Ｐゴシック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Lucida Calligraphy" charset="0"/>
              <a:ea typeface="ＭＳ Ｐゴシック" charset="0"/>
            </a:endParaRPr>
          </a:p>
        </p:txBody>
      </p:sp>
      <p:sp>
        <p:nvSpPr>
          <p:cNvPr id="7" name="Text Box 3">
            <a:extLst>
              <a:ext uri="{FF2B5EF4-FFF2-40B4-BE49-F238E27FC236}">
                <a16:creationId xmlns:a16="http://schemas.microsoft.com/office/drawing/2014/main" id="{E005ACA2-AC53-3BDA-5EAA-2BB4071F5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035" y="6559452"/>
            <a:ext cx="38387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i="1" dirty="0">
                <a:solidFill>
                  <a:srgbClr val="CC00FF"/>
                </a:solidFill>
                <a:latin typeface="Footlight MT Light" charset="0"/>
              </a:rPr>
              <a:t>2nd Workshop on Nucleon Structure at Low Q and </a:t>
            </a:r>
            <a:r>
              <a:rPr lang="en-US" sz="1200" i="1" dirty="0" err="1">
                <a:solidFill>
                  <a:srgbClr val="CC00FF"/>
                </a:solidFill>
                <a:latin typeface="Symbol" pitchFamily="2" charset="2"/>
              </a:rPr>
              <a:t>m</a:t>
            </a:r>
            <a:r>
              <a:rPr lang="en-US" sz="1200" i="1" dirty="0" err="1">
                <a:solidFill>
                  <a:srgbClr val="CC00FF"/>
                </a:solidFill>
                <a:latin typeface="Footlight MT Light" charset="0"/>
              </a:rPr>
              <a:t>ASTI</a:t>
            </a:r>
            <a:endParaRPr lang="en-US" sz="1200" i="1" dirty="0">
              <a:solidFill>
                <a:srgbClr val="CC00FF"/>
              </a:solidFill>
              <a:latin typeface="Footlight MT Light" charset="0"/>
              <a:cs typeface="+mn-cs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DE8AF578-61B3-9D30-533B-FE5ABF6E8A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3058" y="6557049"/>
            <a:ext cx="1511569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sz="1200" i="1" dirty="0">
                <a:solidFill>
                  <a:srgbClr val="CC00FF"/>
                </a:solidFill>
                <a:latin typeface="Footlight MT Light" charset="0"/>
                <a:cs typeface="+mn-cs"/>
              </a:rPr>
              <a:t>May </a:t>
            </a:r>
            <a:r>
              <a:rPr lang="en-US" sz="1200" i="1" dirty="0">
                <a:solidFill>
                  <a:srgbClr val="CC00FF"/>
                </a:solidFill>
                <a:latin typeface="Footlight MT Light" charset="0"/>
              </a:rPr>
              <a:t>15</a:t>
            </a:r>
            <a:r>
              <a:rPr lang="en-US" sz="1200" i="1" baseline="30000" dirty="0">
                <a:solidFill>
                  <a:srgbClr val="CC00FF"/>
                </a:solidFill>
                <a:latin typeface="Footlight MT Light" charset="0"/>
              </a:rPr>
              <a:t>th</a:t>
            </a:r>
            <a:r>
              <a:rPr lang="en-US" sz="1200" i="1" dirty="0">
                <a:solidFill>
                  <a:srgbClr val="CC00FF"/>
                </a:solidFill>
                <a:latin typeface="Footlight MT Light" charset="0"/>
                <a:cs typeface="+mn-cs"/>
              </a:rPr>
              <a:t>- 21</a:t>
            </a:r>
            <a:r>
              <a:rPr lang="en-US" sz="1200" i="1" baseline="30000" dirty="0">
                <a:solidFill>
                  <a:srgbClr val="CC00FF"/>
                </a:solidFill>
                <a:latin typeface="Footlight MT Light" charset="0"/>
              </a:rPr>
              <a:t>st</a:t>
            </a:r>
            <a:r>
              <a:rPr lang="en-US" sz="1200" i="1" dirty="0">
                <a:solidFill>
                  <a:srgbClr val="CC00FF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sp>
        <p:nvSpPr>
          <p:cNvPr id="16" name="Text Box 6">
            <a:extLst>
              <a:ext uri="{FF2B5EF4-FFF2-40B4-BE49-F238E27FC236}">
                <a16:creationId xmlns:a16="http://schemas.microsoft.com/office/drawing/2014/main" id="{CD0C147B-A9CE-0E89-702E-D699CC8CB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4198" y="4232836"/>
            <a:ext cx="362413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714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286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858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7430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00275" indent="-37147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74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146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718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0290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Positron White Paper</a:t>
            </a:r>
          </a:p>
          <a:p>
            <a:pPr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Two photon exchange</a:t>
            </a:r>
          </a:p>
          <a:p>
            <a:pPr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Virtual Compton scattering</a:t>
            </a:r>
          </a:p>
          <a:p>
            <a:pPr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Nucleon tomography</a:t>
            </a:r>
          </a:p>
          <a:p>
            <a:pPr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  Towards e</a:t>
            </a:r>
            <a:r>
              <a:rPr lang="en-US" sz="1600" baseline="300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beams @ CEBAF</a:t>
            </a:r>
          </a:p>
          <a:p>
            <a:pPr marL="538163" indent="-538163">
              <a:buFontTx/>
              <a:buAutoNum type="romanLcParenBoth"/>
              <a:defRPr/>
            </a:pPr>
            <a:r>
              <a:rPr lang="en-US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injector concept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B9E86967-08BF-D97E-E27A-999F8631032E}"/>
              </a:ext>
            </a:extLst>
          </p:cNvPr>
          <p:cNvGrpSpPr/>
          <p:nvPr/>
        </p:nvGrpSpPr>
        <p:grpSpPr>
          <a:xfrm>
            <a:off x="2897035" y="2266264"/>
            <a:ext cx="6529134" cy="586645"/>
            <a:chOff x="481265" y="3112167"/>
            <a:chExt cx="6529134" cy="1547328"/>
          </a:xfrm>
        </p:grpSpPr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C4681F6E-1D97-A8A1-C6C7-CD9700FE48E0}"/>
                </a:ext>
              </a:extLst>
            </p:cNvPr>
            <p:cNvSpPr txBox="1"/>
            <p:nvPr/>
          </p:nvSpPr>
          <p:spPr>
            <a:xfrm>
              <a:off x="481265" y="3112167"/>
              <a:ext cx="6529134" cy="9741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Eric</a:t>
              </a:r>
              <a:r>
                <a:rPr lang="fr-FR" dirty="0"/>
                <a:t> </a:t>
              </a:r>
              <a:r>
                <a:rPr lang="fr-FR" dirty="0" err="1"/>
                <a:t>Voutier</a:t>
              </a:r>
              <a:r>
                <a:rPr lang="fr-FR" baseline="30000" dirty="0"/>
                <a:t> </a:t>
              </a:r>
              <a:r>
                <a:rPr lang="fr-FR" dirty="0"/>
                <a:t>and the </a:t>
              </a:r>
              <a:r>
                <a:rPr lang="fr-FR" b="1" dirty="0"/>
                <a:t>Jefferson </a:t>
              </a:r>
              <a:r>
                <a:rPr lang="fr-FR" b="1" dirty="0" err="1"/>
                <a:t>Lab</a:t>
              </a:r>
              <a:r>
                <a:rPr lang="fr-FR" b="1" dirty="0"/>
                <a:t> Positron </a:t>
              </a:r>
              <a:r>
                <a:rPr lang="fr-FR" b="1" dirty="0" err="1"/>
                <a:t>Working</a:t>
              </a:r>
              <a:r>
                <a:rPr lang="fr-FR" b="1" dirty="0"/>
                <a:t> Group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869BEF2-522D-F916-1B89-D224D5E340AE}"/>
                </a:ext>
              </a:extLst>
            </p:cNvPr>
            <p:cNvSpPr txBox="1"/>
            <p:nvPr/>
          </p:nvSpPr>
          <p:spPr>
            <a:xfrm>
              <a:off x="1219240" y="4320941"/>
              <a:ext cx="506144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i="1" dirty="0">
                  <a:solidFill>
                    <a:srgbClr val="FF0000"/>
                  </a:solidFill>
                </a:rPr>
                <a:t>Université Paris-Saclay, CNRS/IN2P3/</a:t>
              </a:r>
              <a:r>
                <a:rPr lang="fr-FR" sz="1600" i="1" dirty="0" err="1">
                  <a:solidFill>
                    <a:srgbClr val="FF0000"/>
                  </a:solidFill>
                </a:rPr>
                <a:t>IJCLab</a:t>
              </a:r>
              <a:r>
                <a:rPr lang="fr-FR" sz="1600" i="1" dirty="0">
                  <a:solidFill>
                    <a:srgbClr val="FF0000"/>
                  </a:solidFill>
                </a:rPr>
                <a:t>, Orsay, France</a:t>
              </a:r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978ECCBD-251B-0B80-1FC4-7794B398391F}"/>
              </a:ext>
            </a:extLst>
          </p:cNvPr>
          <p:cNvSpPr txBox="1"/>
          <p:nvPr/>
        </p:nvSpPr>
        <p:spPr>
          <a:xfrm>
            <a:off x="504884" y="6205830"/>
            <a:ext cx="11242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European Union’s Horizon 2020 research and innovation program under grant agreement N</a:t>
            </a:r>
            <a:r>
              <a:rPr kumimoji="0" lang="en-US" altLang="fr-FR" sz="1400" u="none" strike="noStrike" cap="none" normalizeH="0" baseline="3000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824093.</a:t>
            </a:r>
            <a:endParaRPr kumimoji="0" lang="en-US" altLang="fr-FR" sz="1400" u="none" strike="noStrike" cap="none" normalizeH="0" baseline="0" dirty="0">
              <a:ln>
                <a:noFill/>
              </a:ln>
              <a:solidFill>
                <a:srgbClr val="0432FF"/>
              </a:solidFill>
              <a:effectLst/>
            </a:endParaRP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D3537930-6E59-3F34-EAF5-8A93EC4F7AAF}"/>
              </a:ext>
            </a:extLst>
          </p:cNvPr>
          <p:cNvGrpSpPr/>
          <p:nvPr/>
        </p:nvGrpSpPr>
        <p:grpSpPr>
          <a:xfrm>
            <a:off x="7765763" y="3435536"/>
            <a:ext cx="3118898" cy="617049"/>
            <a:chOff x="1320237" y="5422183"/>
            <a:chExt cx="3285920" cy="617049"/>
          </a:xfrm>
        </p:grpSpPr>
        <p:pic>
          <p:nvPicPr>
            <p:cNvPr id="22" name="Image 14">
              <a:extLst>
                <a:ext uri="{FF2B5EF4-FFF2-40B4-BE49-F238E27FC236}">
                  <a16:creationId xmlns:a16="http://schemas.microsoft.com/office/drawing/2014/main" id="{5EA036D8-3694-A044-CBD1-C6D8E5405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1084" y="5443348"/>
              <a:ext cx="815073" cy="566612"/>
            </a:xfrm>
            <a:prstGeom prst="rect">
              <a:avLst/>
            </a:prstGeom>
          </p:spPr>
        </p:pic>
        <p:pic>
          <p:nvPicPr>
            <p:cNvPr id="25" name="Graphic 8">
              <a:extLst>
                <a:ext uri="{FF2B5EF4-FFF2-40B4-BE49-F238E27FC236}">
                  <a16:creationId xmlns:a16="http://schemas.microsoft.com/office/drawing/2014/main" id="{B39428E5-A30D-16B9-0336-FE9C3BF9F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58915" y="5452588"/>
              <a:ext cx="815072" cy="586644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D8D4B9DC-47B2-E40B-4B84-C572C9271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20237" y="5422183"/>
              <a:ext cx="1133930" cy="511876"/>
            </a:xfrm>
            <a:prstGeom prst="rect">
              <a:avLst/>
            </a:prstGeom>
          </p:spPr>
        </p:pic>
      </p:grpSp>
      <p:sp>
        <p:nvSpPr>
          <p:cNvPr id="13" name="Ellipse 12">
            <a:extLst>
              <a:ext uri="{FF2B5EF4-FFF2-40B4-BE49-F238E27FC236}">
                <a16:creationId xmlns:a16="http://schemas.microsoft.com/office/drawing/2014/main" id="{DBC2215D-32EE-2D88-E9CD-9044C44771C6}"/>
              </a:ext>
            </a:extLst>
          </p:cNvPr>
          <p:cNvSpPr/>
          <p:nvPr/>
        </p:nvSpPr>
        <p:spPr>
          <a:xfrm rot="2049174">
            <a:off x="5494201" y="5643785"/>
            <a:ext cx="127606" cy="15557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C081C362-C799-8E26-CD1D-FAFD06A3DB3B}"/>
              </a:ext>
            </a:extLst>
          </p:cNvPr>
          <p:cNvCxnSpPr>
            <a:cxnSpLocks/>
          </p:cNvCxnSpPr>
          <p:nvPr/>
        </p:nvCxnSpPr>
        <p:spPr>
          <a:xfrm>
            <a:off x="5464709" y="5654675"/>
            <a:ext cx="764903" cy="515466"/>
          </a:xfrm>
          <a:prstGeom prst="line">
            <a:avLst/>
          </a:prstGeom>
          <a:ln w="1905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7854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808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 Compton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8/30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125AE4B3-784D-6AFA-7879-7B2BE90CA6AE}"/>
                  </a:ext>
                </a:extLst>
              </p:cNvPr>
              <p:cNvSpPr txBox="1"/>
              <p:nvPr/>
            </p:nvSpPr>
            <p:spPr>
              <a:xfrm>
                <a:off x="1016331" y="3224026"/>
                <a:ext cx="5365932" cy="369332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𝐻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𝑉𝐶𝑆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𝑃</m:t>
                      </m:r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𝑑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𝑉𝐶𝑆</m:t>
                          </m:r>
                        </m:sub>
                      </m:sSub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 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  <m:acc>
                                <m:accPr>
                                  <m:chr m:val="̃"/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125AE4B3-784D-6AFA-7879-7B2BE90CA6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331" y="3224026"/>
                <a:ext cx="5365932" cy="369332"/>
              </a:xfrm>
              <a:prstGeom prst="rect">
                <a:avLst/>
              </a:prstGeom>
              <a:blipFill>
                <a:blip r:embed="rId4"/>
                <a:stretch>
                  <a:fillRect b="-12903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9">
            <a:extLst>
              <a:ext uri="{FF2B5EF4-FFF2-40B4-BE49-F238E27FC236}">
                <a16:creationId xmlns:a16="http://schemas.microsoft.com/office/drawing/2014/main" id="{244FFB28-50B6-6869-7D58-17883C42F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7863" y="1009273"/>
            <a:ext cx="3759362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Experimental Observables</a:t>
            </a:r>
          </a:p>
        </p:txBody>
      </p:sp>
      <p:sp>
        <p:nvSpPr>
          <p:cNvPr id="6" name="Rectangle 19">
            <a:extLst>
              <a:ext uri="{FF2B5EF4-FFF2-40B4-BE49-F238E27FC236}">
                <a16:creationId xmlns:a16="http://schemas.microsoft.com/office/drawing/2014/main" id="{F853E7A1-52ED-ECAE-C06E-55CA49C695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1748" y="1190881"/>
            <a:ext cx="43617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B. Pasquini, M.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Vanderhaegen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EPJ A 57 (2021) 316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7B8D2193-811E-1271-C989-8920E7D8B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1E1F6CD-178F-DB27-7F03-8311143A9AD3}"/>
              </a:ext>
            </a:extLst>
          </p:cNvPr>
          <p:cNvSpPr txBox="1"/>
          <p:nvPr/>
        </p:nvSpPr>
        <p:spPr>
          <a:xfrm>
            <a:off x="394575" y="1901505"/>
            <a:ext cx="63121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D04FF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comparison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of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unpolarized/polarized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electrons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and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positrons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provides an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independent path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to access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Generalized Polarizabilities</a:t>
            </a:r>
            <a:r>
              <a:rPr lang="en-US" altLang="fr-FR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(GPs).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700C7C3B-062A-05AF-2569-BFEB10E1B96D}"/>
              </a:ext>
            </a:extLst>
          </p:cNvPr>
          <p:cNvGrpSpPr/>
          <p:nvPr/>
        </p:nvGrpSpPr>
        <p:grpSpPr>
          <a:xfrm>
            <a:off x="7117391" y="1556780"/>
            <a:ext cx="4783643" cy="4970577"/>
            <a:chOff x="6901491" y="1467880"/>
            <a:chExt cx="4783643" cy="4970577"/>
          </a:xfrm>
        </p:grpSpPr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ECDF6738-B36F-6464-D977-173192B873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95934" y="1498157"/>
              <a:ext cx="2489200" cy="49403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33A7F3DC-1255-ABF5-2A51-82D7B4F19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34341" y="3968307"/>
              <a:ext cx="2200767" cy="245902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B88A0B3A-B5E4-6830-ACDC-A0FE6D572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01491" y="1467880"/>
              <a:ext cx="2266468" cy="2532431"/>
            </a:xfrm>
            <a:prstGeom prst="rect">
              <a:avLst/>
            </a:prstGeom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2133FCB-55CE-3515-834D-2EB1544626E0}"/>
              </a:ext>
            </a:extLst>
          </p:cNvPr>
          <p:cNvSpPr/>
          <p:nvPr/>
        </p:nvSpPr>
        <p:spPr>
          <a:xfrm>
            <a:off x="9066752" y="1573845"/>
            <a:ext cx="317107" cy="299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40F5E05-FFEE-BC68-3D9A-F7C236C514B7}"/>
              </a:ext>
            </a:extLst>
          </p:cNvPr>
          <p:cNvSpPr/>
          <p:nvPr/>
        </p:nvSpPr>
        <p:spPr>
          <a:xfrm>
            <a:off x="9054052" y="4163745"/>
            <a:ext cx="317107" cy="1865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FDE6F33-B650-7A52-6786-1102F7FFB52E}"/>
              </a:ext>
            </a:extLst>
          </p:cNvPr>
          <p:cNvSpPr txBox="1"/>
          <p:nvPr/>
        </p:nvSpPr>
        <p:spPr>
          <a:xfrm>
            <a:off x="8483600" y="2247900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=  0.65 GeV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B0479FE0-BDD4-3125-42DE-6296BD9AF9D8}"/>
              </a:ext>
            </a:extLst>
          </p:cNvPr>
          <p:cNvSpPr txBox="1"/>
          <p:nvPr/>
        </p:nvSpPr>
        <p:spPr>
          <a:xfrm>
            <a:off x="8397875" y="4727575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=  0.65 GeV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9194460-35B5-2A60-A06C-20E93B0357D0}"/>
              </a:ext>
            </a:extLst>
          </p:cNvPr>
          <p:cNvSpPr txBox="1"/>
          <p:nvPr/>
        </p:nvSpPr>
        <p:spPr>
          <a:xfrm>
            <a:off x="10042525" y="4391025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=  0.65 GeV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466264B-FD73-5962-FFD8-1C01DF6A04A6}"/>
              </a:ext>
            </a:extLst>
          </p:cNvPr>
          <p:cNvSpPr txBox="1"/>
          <p:nvPr/>
        </p:nvSpPr>
        <p:spPr>
          <a:xfrm>
            <a:off x="10042525" y="1908175"/>
            <a:ext cx="9348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fr-FR" sz="800" dirty="0">
                <a:latin typeface="Arial" panose="020B0604020202020204" pitchFamily="34" charset="0"/>
                <a:cs typeface="Arial" panose="020B0604020202020204" pitchFamily="34" charset="0"/>
              </a:rPr>
              <a:t>=  0.65 GeV</a:t>
            </a:r>
            <a:r>
              <a:rPr lang="fr-FR" sz="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626513A3-F5A2-A74E-9020-4836F3E60294}"/>
                  </a:ext>
                </a:extLst>
              </p:cNvPr>
              <p:cNvSpPr txBox="1"/>
              <p:nvPr/>
            </p:nvSpPr>
            <p:spPr>
              <a:xfrm>
                <a:off x="10440661" y="1229201"/>
                <a:ext cx="1356605" cy="603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fr-FR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fr-FR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=0.5 </m:t>
                      </m:r>
                      <m:r>
                        <m:rPr>
                          <m:sty m:val="p"/>
                        </m:rPr>
                        <a:rPr lang="fr-FR" sz="1200" b="0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fr-FR" sz="12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fr-FR" sz="1200" b="0" i="1" smtClean="0">
                          <a:latin typeface="Cambria Math" panose="02040503050406030204" pitchFamily="18" charset="0"/>
                        </a:rPr>
                        <m:t>=0.7 </m:t>
                      </m:r>
                      <m:r>
                        <m:rPr>
                          <m:sty m:val="p"/>
                        </m:rPr>
                        <a:rPr lang="fr-FR" sz="1200" b="0" i="0" smtClean="0"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fr-FR" sz="12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2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fr-FR" sz="12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12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2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fr-FR" sz="1200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sub>
                      </m:sSub>
                      <m:r>
                        <a:rPr lang="fr-FR" sz="1200" b="0" i="1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=0.9 </m:t>
                      </m:r>
                      <m:r>
                        <m:rPr>
                          <m:sty m:val="p"/>
                        </m:rPr>
                        <a:rPr lang="fr-FR" sz="1200" b="0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fr-FR" sz="1200" dirty="0"/>
              </a:p>
            </p:txBody>
          </p:sp>
        </mc:Choice>
        <mc:Fallback xmlns=""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626513A3-F5A2-A74E-9020-4836F3E602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40661" y="1229201"/>
                <a:ext cx="1356605" cy="603435"/>
              </a:xfrm>
              <a:prstGeom prst="rect">
                <a:avLst/>
              </a:prstGeom>
              <a:blipFill>
                <a:blip r:embed="rId8"/>
                <a:stretch>
                  <a:fillRect t="-2041" b="-816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4D40704F-FF50-B786-69D8-2C53734CF5A5}"/>
                  </a:ext>
                </a:extLst>
              </p:cNvPr>
              <p:cNvSpPr txBox="1"/>
              <p:nvPr/>
            </p:nvSpPr>
            <p:spPr>
              <a:xfrm>
                <a:off x="1356608" y="4077328"/>
                <a:ext cx="2125325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𝑈𝑈</m:t>
                          </m:r>
                        </m:sub>
                        <m:sup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p>
                      </m:sSubSup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𝐵𝐻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4D40704F-FF50-B786-69D8-2C53734CF5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6608" y="4077328"/>
                <a:ext cx="2125325" cy="573042"/>
              </a:xfrm>
              <a:prstGeom prst="rect">
                <a:avLst/>
              </a:prstGeom>
              <a:blipFill>
                <a:blip r:embed="rId9"/>
                <a:stretch>
                  <a:fillRect l="-2381" t="-2174"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7BC5034-0E83-90B2-0F89-5CC08204EC97}"/>
                  </a:ext>
                </a:extLst>
              </p:cNvPr>
              <p:cNvSpPr txBox="1"/>
              <p:nvPr/>
            </p:nvSpPr>
            <p:spPr>
              <a:xfrm>
                <a:off x="3832488" y="4079828"/>
                <a:ext cx="2186817" cy="5730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FR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acc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𝑉𝐶𝑆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fr-FR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FR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𝑉𝐶𝑆</m:t>
                              </m:r>
                            </m:sub>
                          </m:sSub>
                        </m:num>
                        <m:den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𝐵𝐻</m:t>
                              </m:r>
                            </m:sub>
                          </m:s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FR" b="0" i="1" smtClean="0">
                                  <a:latin typeface="Cambria Math" panose="02040503050406030204" pitchFamily="18" charset="0"/>
                                </a:rPr>
                                <m:t>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7BC5034-0E83-90B2-0F89-5CC08204EC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2488" y="4079828"/>
                <a:ext cx="2186817" cy="573042"/>
              </a:xfrm>
              <a:prstGeom prst="rect">
                <a:avLst/>
              </a:prstGeom>
              <a:blipFill>
                <a:blip r:embed="rId10"/>
                <a:stretch>
                  <a:fillRect l="-1734" t="-8696" r="-578" b="-869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5E1E901-F669-7C34-6625-31CD7E1B8973}"/>
                  </a:ext>
                </a:extLst>
              </p:cNvPr>
              <p:cNvSpPr txBox="1"/>
              <p:nvPr/>
            </p:nvSpPr>
            <p:spPr>
              <a:xfrm>
                <a:off x="881419" y="5036699"/>
                <a:ext cx="5909631" cy="92903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v"/>
                </a:pPr>
                <a:r>
                  <a:rPr lang="fr-FR" dirty="0"/>
                  <a:t>These new observables show </a:t>
                </a:r>
                <a:r>
                  <a:rPr lang="fr-FR" b="1" dirty="0" err="1">
                    <a:solidFill>
                      <a:srgbClr val="CD04FF"/>
                    </a:solidFill>
                  </a:rPr>
                  <a:t>sizeable</a:t>
                </a:r>
                <a:r>
                  <a:rPr lang="fr-FR" b="1" dirty="0">
                    <a:solidFill>
                      <a:srgbClr val="CD04FF"/>
                    </a:solidFill>
                  </a:rPr>
                  <a:t> </a:t>
                </a:r>
                <a:r>
                  <a:rPr lang="fr-FR" b="1" dirty="0" err="1">
                    <a:solidFill>
                      <a:srgbClr val="CD04FF"/>
                    </a:solidFill>
                  </a:rPr>
                  <a:t>sensitivity</a:t>
                </a:r>
                <a:r>
                  <a:rPr lang="fr-FR" b="1" dirty="0">
                    <a:solidFill>
                      <a:srgbClr val="CD04FF"/>
                    </a:solidFill>
                  </a:rPr>
                  <a:t> </a:t>
                </a:r>
                <a:r>
                  <a:rPr lang="fr-FR" dirty="0"/>
                  <a:t>to </a:t>
                </a:r>
                <a:r>
                  <a:rPr lang="fr-FR" dirty="0" err="1"/>
                  <a:t>GPs</a:t>
                </a:r>
                <a:r>
                  <a:rPr lang="fr-FR" dirty="0"/>
                  <a:t>.</a:t>
                </a:r>
              </a:p>
              <a:p>
                <a:pPr marL="285750" indent="-285750">
                  <a:buFont typeface="Wingdings" pitchFamily="2" charset="2"/>
                  <a:buChar char="v"/>
                </a:pPr>
                <a:endParaRPr lang="fr-FR" dirty="0"/>
              </a:p>
              <a:p>
                <a:pPr marL="285750" indent="-285750">
                  <a:buFont typeface="Wingdings" pitchFamily="2" charset="2"/>
                  <a:buChar char="v"/>
                </a:pPr>
                <a:r>
                  <a:rPr lang="fr-FR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acc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𝑉𝐶𝑆</m:t>
                        </m:r>
                      </m:sub>
                    </m:sSub>
                  </m:oMath>
                </a14:m>
                <a:r>
                  <a:rPr lang="fr-FR" dirty="0"/>
                  <a:t> </a:t>
                </a:r>
                <a:r>
                  <a:rPr lang="fr-FR" dirty="0" err="1"/>
                  <a:t>is</a:t>
                </a:r>
                <a:r>
                  <a:rPr lang="fr-FR" dirty="0"/>
                  <a:t> </a:t>
                </a:r>
                <a:r>
                  <a:rPr lang="fr-FR" dirty="0" err="1"/>
                  <a:t>particularly</a:t>
                </a:r>
                <a:r>
                  <a:rPr lang="fr-FR" dirty="0"/>
                  <a:t> sensitive to the </a:t>
                </a:r>
                <a:r>
                  <a:rPr lang="fr-FR" b="1" dirty="0" err="1">
                    <a:solidFill>
                      <a:srgbClr val="CD04FF"/>
                    </a:solidFill>
                  </a:rPr>
                  <a:t>electric</a:t>
                </a:r>
                <a:r>
                  <a:rPr lang="fr-FR" b="1" dirty="0">
                    <a:solidFill>
                      <a:srgbClr val="CD04FF"/>
                    </a:solidFill>
                  </a:rPr>
                  <a:t> </a:t>
                </a:r>
                <a:r>
                  <a:rPr lang="fr-FR" b="1" dirty="0" err="1">
                    <a:solidFill>
                      <a:srgbClr val="CD04FF"/>
                    </a:solidFill>
                  </a:rPr>
                  <a:t>dipole</a:t>
                </a:r>
                <a:r>
                  <a:rPr lang="fr-FR" dirty="0"/>
                  <a:t> GP.</a:t>
                </a: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75E1E901-F669-7C34-6625-31CD7E1B89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419" y="5036699"/>
                <a:ext cx="5909631" cy="929037"/>
              </a:xfrm>
              <a:prstGeom prst="rect">
                <a:avLst/>
              </a:prstGeom>
              <a:blipFill>
                <a:blip r:embed="rId11"/>
                <a:stretch>
                  <a:fillRect l="-644" t="-2703" b="-1081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3836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808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Virtual Compton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scattering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9/30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F35AE4B-295C-E98B-9B5B-237BE36FFE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020" y="2673012"/>
            <a:ext cx="7772400" cy="2769861"/>
          </a:xfrm>
          <a:prstGeom prst="rect">
            <a:avLst/>
          </a:prstGeom>
        </p:spPr>
      </p:pic>
      <p:sp>
        <p:nvSpPr>
          <p:cNvPr id="6" name="Text Box 18">
            <a:extLst>
              <a:ext uri="{FF2B5EF4-FFF2-40B4-BE49-F238E27FC236}">
                <a16:creationId xmlns:a16="http://schemas.microsoft.com/office/drawing/2014/main" id="{049CF8AB-DAB5-B67A-CF57-C3E1A24FD0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447E4462-B1A3-7817-1CFF-79822883A4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6747" y="1024395"/>
            <a:ext cx="1936178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LoI12-23-###</a:t>
            </a:r>
          </a:p>
          <a:p>
            <a:pPr algn="ctr">
              <a:defRPr/>
            </a:pP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N. </a:t>
            </a:r>
            <a:r>
              <a:rPr lang="en-US" sz="1200" b="1" dirty="0" err="1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Sparveris</a:t>
            </a: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 et al.</a:t>
            </a: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DA0A8F4F-9478-BCA5-CA99-5C9ACF47CA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164" y="1992545"/>
            <a:ext cx="103897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 new experimental project to measure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unpolarized BCA 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the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VCS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channel has been evaluated.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E1C797B0-8FBE-43CB-3589-BD7656290FDC}"/>
              </a:ext>
            </a:extLst>
          </p:cNvPr>
          <p:cNvSpPr txBox="1"/>
          <p:nvPr/>
        </p:nvSpPr>
        <p:spPr>
          <a:xfrm>
            <a:off x="4164263" y="5576339"/>
            <a:ext cx="3846246" cy="8367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fr-FR" dirty="0"/>
              <a:t>1 </a:t>
            </a:r>
            <a:r>
              <a:rPr lang="fr-FR" dirty="0" err="1"/>
              <a:t>week</a:t>
            </a:r>
            <a:r>
              <a:rPr lang="fr-FR" dirty="0"/>
              <a:t> of </a:t>
            </a:r>
            <a:r>
              <a:rPr lang="fr-FR" b="1" dirty="0" err="1">
                <a:solidFill>
                  <a:srgbClr val="CD04FF"/>
                </a:solidFill>
              </a:rPr>
              <a:t>electron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b="1" dirty="0" err="1">
                <a:solidFill>
                  <a:srgbClr val="CD04FF"/>
                </a:solidFill>
              </a:rPr>
              <a:t>beam</a:t>
            </a:r>
            <a:r>
              <a:rPr lang="fr-FR" b="1" dirty="0"/>
              <a:t> </a:t>
            </a:r>
            <a:r>
              <a:rPr lang="fr-FR" dirty="0"/>
              <a:t>at 50 </a:t>
            </a:r>
            <a:r>
              <a:rPr lang="fr-FR" dirty="0">
                <a:latin typeface="Symbol" pitchFamily="2" charset="2"/>
              </a:rPr>
              <a:t>m</a:t>
            </a:r>
            <a:r>
              <a:rPr lang="fr-FR" dirty="0"/>
              <a:t>A.</a:t>
            </a:r>
          </a:p>
          <a:p>
            <a:pPr marL="285750" indent="-285750">
              <a:buFont typeface="Wingdings" pitchFamily="2" charset="2"/>
              <a:buChar char="v"/>
            </a:pPr>
            <a:endParaRPr lang="fr-FR" sz="1200" dirty="0"/>
          </a:p>
          <a:p>
            <a:pPr marL="285750" indent="-285750">
              <a:buFont typeface="Wingdings" pitchFamily="2" charset="2"/>
              <a:buChar char="v"/>
            </a:pPr>
            <a:r>
              <a:rPr lang="fr-FR" dirty="0"/>
              <a:t>10 </a:t>
            </a:r>
            <a:r>
              <a:rPr lang="fr-FR" dirty="0" err="1"/>
              <a:t>weeks</a:t>
            </a:r>
            <a:r>
              <a:rPr lang="fr-FR" dirty="0"/>
              <a:t> of </a:t>
            </a:r>
            <a:r>
              <a:rPr lang="fr-FR" b="1" dirty="0">
                <a:solidFill>
                  <a:srgbClr val="CD04FF"/>
                </a:solidFill>
              </a:rPr>
              <a:t>positron </a:t>
            </a:r>
            <a:r>
              <a:rPr lang="fr-FR" b="1" dirty="0" err="1">
                <a:solidFill>
                  <a:srgbClr val="CD04FF"/>
                </a:solidFill>
              </a:rPr>
              <a:t>beam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dirty="0"/>
              <a:t>at 5 </a:t>
            </a:r>
            <a:r>
              <a:rPr lang="fr-FR" dirty="0">
                <a:latin typeface="Symbol" pitchFamily="2" charset="2"/>
              </a:rPr>
              <a:t>m</a:t>
            </a:r>
            <a:r>
              <a:rPr lang="fr-FR" dirty="0"/>
              <a:t>A.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990A89C-8902-5264-0D61-49E2293F8C4D}"/>
              </a:ext>
            </a:extLst>
          </p:cNvPr>
          <p:cNvSpPr txBox="1"/>
          <p:nvPr/>
        </p:nvSpPr>
        <p:spPr>
          <a:xfrm>
            <a:off x="7311716" y="2457244"/>
            <a:ext cx="25960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432FF"/>
                </a:solidFill>
              </a:rPr>
              <a:t>Courtesy of Nikos </a:t>
            </a:r>
            <a:r>
              <a:rPr lang="en-US" sz="1200" i="1" dirty="0" err="1">
                <a:solidFill>
                  <a:srgbClr val="0432FF"/>
                </a:solidFill>
              </a:rPr>
              <a:t>Sparveris</a:t>
            </a:r>
            <a:r>
              <a:rPr lang="en-US" sz="1200" i="1" dirty="0">
                <a:solidFill>
                  <a:srgbClr val="0432FF"/>
                </a:solidFill>
              </a:rPr>
              <a:t> (TU)</a:t>
            </a:r>
          </a:p>
        </p:txBody>
      </p:sp>
    </p:spTree>
    <p:extLst>
      <p:ext uri="{BB962C8B-B14F-4D97-AF65-F5344CB8AC3E}">
        <p14:creationId xmlns:p14="http://schemas.microsoft.com/office/powerpoint/2010/main" val="2951463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10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/30</a:t>
            </a:r>
          </a:p>
        </p:txBody>
      </p:sp>
      <p:sp>
        <p:nvSpPr>
          <p:cNvPr id="56" name="Rectangle 43">
            <a:extLst>
              <a:ext uri="{FF2B5EF4-FFF2-40B4-BE49-F238E27FC236}">
                <a16:creationId xmlns:a16="http://schemas.microsoft.com/office/drawing/2014/main" id="{44BA8182-726D-0AA6-52A0-F2C0BEE23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5488" y="832156"/>
            <a:ext cx="826675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X. Ji, PRL 78 (1997) 610     M.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Polyakov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, PLB 555 (2003) 57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    M.V.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Polyakov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, P. Schweitzer,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Microsoft Sans Serif" panose="020B0604020202020204" pitchFamily="34" charset="0"/>
              </a:rPr>
              <a:t>IJMP A 33 (2018) 1830025</a:t>
            </a:r>
          </a:p>
        </p:txBody>
      </p:sp>
      <p:sp>
        <p:nvSpPr>
          <p:cNvPr id="59" name="Text Box 6">
            <a:extLst>
              <a:ext uri="{FF2B5EF4-FFF2-40B4-BE49-F238E27FC236}">
                <a16:creationId xmlns:a16="http://schemas.microsoft.com/office/drawing/2014/main" id="{F0C441EA-4825-9E79-34A0-519B8AC87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937" y="1234075"/>
            <a:ext cx="11327322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Generalized Parton Distributions 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GPDs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) encode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correlations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between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partons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and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contain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information about the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internal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dynamics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of hadrons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which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express in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properties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like the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angular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momentum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or the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distribution of the forces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experienced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by quarks and gluons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inside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hadrons.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90BDBAA3-1BF9-359A-F228-B975A4E9B700}"/>
                  </a:ext>
                </a:extLst>
              </p:cNvPr>
              <p:cNvSpPr txBox="1"/>
              <p:nvPr/>
            </p:nvSpPr>
            <p:spPr>
              <a:xfrm>
                <a:off x="7206424" y="2448785"/>
                <a:ext cx="4831080" cy="565026"/>
              </a:xfrm>
              <a:prstGeom prst="rect">
                <a:avLst/>
              </a:prstGeom>
              <a:solidFill>
                <a:srgbClr val="F4E4EB"/>
              </a:solidFill>
              <a:ln w="12700">
                <a:solidFill>
                  <a:srgbClr val="0000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𝜌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𝐻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</m:sup>
                      </m:sSubSup>
                      <m:d>
                        <m:d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,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𝒃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⊥</m:t>
                              </m:r>
                            </m:sub>
                          </m:sSub>
                        </m:e>
                      </m:d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4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𝚫</m:t>
                                  </m:r>
                                </m:e>
                                <m:sub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⊥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kumimoji="0" lang="fr-FR" sz="1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fr-FR" sz="1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𝜋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nary>
                      <m:r>
                        <a:rPr kumimoji="0" lang="fr-FR" sz="14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 </m:t>
                      </m:r>
                      <m:sSup>
                        <m:s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𝑒</m:t>
                          </m:r>
                        </m:e>
                        <m:sup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𝑖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𝒃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⊥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∙</m:t>
                              </m:r>
                              <m:r>
                                <a:rPr kumimoji="0" lang="fr-FR" sz="14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𝚫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⊥</m:t>
                              </m:r>
                            </m:sub>
                          </m:sSub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𝑞</m:t>
                              </m:r>
                            </m:sup>
                          </m:sSup>
                          <m:d>
                            <m:d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,0,−</m:t>
                              </m:r>
                              <m:sSubSup>
                                <m:sSubSupPr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𝛥</m:t>
                                  </m:r>
                                </m:e>
                                <m:sub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𝑞</m:t>
                              </m:r>
                            </m:sup>
                          </m:sSup>
                          <m:d>
                            <m:d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,0,−</m:t>
                              </m:r>
                              <m:sSubSup>
                                <m:sSub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𝛥</m:t>
                                  </m:r>
                                </m:e>
                                <m:sub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⊥</m:t>
                                  </m:r>
                                </m:sub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d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0" name="ZoneTexte 59">
                <a:extLst>
                  <a:ext uri="{FF2B5EF4-FFF2-40B4-BE49-F238E27FC236}">
                    <a16:creationId xmlns:a16="http://schemas.microsoft.com/office/drawing/2014/main" id="{90BDBAA3-1BF9-359A-F228-B975A4E9B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6424" y="2448785"/>
                <a:ext cx="4831080" cy="565026"/>
              </a:xfrm>
              <a:prstGeom prst="rect">
                <a:avLst/>
              </a:prstGeom>
              <a:blipFill>
                <a:blip r:embed="rId4"/>
                <a:stretch>
                  <a:fillRect l="-522" t="-150000" b="-210870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1AE76CE1-0D85-B632-F49F-D0C319B27207}"/>
                  </a:ext>
                </a:extLst>
              </p:cNvPr>
              <p:cNvSpPr txBox="1"/>
              <p:nvPr/>
            </p:nvSpPr>
            <p:spPr>
              <a:xfrm>
                <a:off x="6511467" y="3239369"/>
                <a:ext cx="3208851" cy="482568"/>
              </a:xfrm>
              <a:prstGeom prst="rect">
                <a:avLst/>
              </a:prstGeom>
              <a:solidFill>
                <a:srgbClr val="F4E4EB"/>
              </a:solidFill>
              <a:ln w="12700">
                <a:solidFill>
                  <a:srgbClr val="0000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kumimoji="0" lang="fr-FR" sz="14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lim</m:t>
                              </m:r>
                            </m:e>
                            <m:lim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𝑡</m:t>
                              </m:r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→0</m:t>
                              </m:r>
                            </m:lim>
                          </m:limLow>
                        </m:fName>
                        <m:e>
                          <m:nary>
                            <m:nary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b>
                            <m: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1</m:t>
                              </m:r>
                            </m:sup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𝑞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𝜉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𝑡</m:t>
                                      </m:r>
                                    </m:e>
                                  </m:d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𝐸</m:t>
                                      </m:r>
                                    </m:e>
                                    <m:sup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𝑞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𝑥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𝜉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,</m:t>
                                      </m:r>
                                      <m:r>
                                        <a:rPr kumimoji="0" lang="fr-FR" sz="14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𝑑𝑥</m:t>
                              </m:r>
                            </m:e>
                          </m:nary>
                        </m:e>
                      </m:func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sSup>
                        <m:s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𝐽</m:t>
                          </m:r>
                        </m:e>
                        <m:sup>
                          <m: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</m:sup>
                      </m:sSup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1AE76CE1-0D85-B632-F49F-D0C319B27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1467" y="3239369"/>
                <a:ext cx="3208851" cy="482568"/>
              </a:xfrm>
              <a:prstGeom prst="rect">
                <a:avLst/>
              </a:prstGeom>
              <a:blipFill>
                <a:blip r:embed="rId5"/>
                <a:stretch>
                  <a:fillRect l="-14118" t="-175000" b="-255000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F773A500-99AB-5D5D-0064-B03FCAD08F32}"/>
              </a:ext>
            </a:extLst>
          </p:cNvPr>
          <p:cNvSpPr/>
          <p:nvPr/>
        </p:nvSpPr>
        <p:spPr>
          <a:xfrm>
            <a:off x="3718047" y="6012365"/>
            <a:ext cx="60503" cy="1110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039953A0-8AE2-A024-9F64-075AAFACEEE6}"/>
                  </a:ext>
                </a:extLst>
              </p:cNvPr>
              <p:cNvSpPr txBox="1"/>
              <p:nvPr/>
            </p:nvSpPr>
            <p:spPr>
              <a:xfrm>
                <a:off x="5797597" y="3938909"/>
                <a:ext cx="3477121" cy="566309"/>
              </a:xfrm>
              <a:prstGeom prst="rect">
                <a:avLst/>
              </a:prstGeom>
              <a:solidFill>
                <a:srgbClr val="F4E4EB"/>
              </a:solidFill>
              <a:ln w="12700">
                <a:solidFill>
                  <a:srgbClr val="0000FF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−</m:t>
                          </m:r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p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𝑥</m:t>
                          </m:r>
                          <m:nary>
                            <m:naryPr>
                              <m:chr m:val="∑"/>
                              <m:supHide m:val="on"/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𝑞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𝑞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𝜉</m:t>
                                  </m:r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nary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</m:t>
                          </m:r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𝑑𝑥</m:t>
                          </m:r>
                        </m:e>
                      </m:nary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 </m:t>
                      </m:r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𝑀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f>
                        <m:f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num>
                        <m:den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den>
                      </m:f>
                      <m:sSup>
                        <m:sSup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𝜉</m:t>
                          </m:r>
                        </m:e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𝑑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039953A0-8AE2-A024-9F64-075AAFACEE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597" y="3938909"/>
                <a:ext cx="3477121" cy="566309"/>
              </a:xfrm>
              <a:prstGeom prst="rect">
                <a:avLst/>
              </a:prstGeom>
              <a:blipFill>
                <a:blip r:embed="rId6"/>
                <a:stretch>
                  <a:fillRect l="-20000" t="-146809" b="-202128"/>
                </a:stretch>
              </a:blipFill>
              <a:ln w="127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4" name="Image 63">
            <a:extLst>
              <a:ext uri="{FF2B5EF4-FFF2-40B4-BE49-F238E27FC236}">
                <a16:creationId xmlns:a16="http://schemas.microsoft.com/office/drawing/2014/main" id="{87FE0D40-6B80-5E05-7A3F-171CD8091A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5981" y="2175759"/>
            <a:ext cx="2538948" cy="2448000"/>
          </a:xfrm>
          <a:prstGeom prst="rect">
            <a:avLst/>
          </a:prstGeom>
        </p:spPr>
      </p:pic>
      <p:pic>
        <p:nvPicPr>
          <p:cNvPr id="61" name="Image 60">
            <a:extLst>
              <a:ext uri="{FF2B5EF4-FFF2-40B4-BE49-F238E27FC236}">
                <a16:creationId xmlns:a16="http://schemas.microsoft.com/office/drawing/2014/main" id="{C3EDE749-4002-87CC-E905-44E953E953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59883" y="3695635"/>
            <a:ext cx="2810243" cy="2736000"/>
          </a:xfrm>
          <a:prstGeom prst="rect">
            <a:avLst/>
          </a:prstGeom>
        </p:spPr>
      </p:pic>
      <p:sp>
        <p:nvSpPr>
          <p:cNvPr id="66" name="Text Box 10">
            <a:extLst>
              <a:ext uri="{FF2B5EF4-FFF2-40B4-BE49-F238E27FC236}">
                <a16:creationId xmlns:a16="http://schemas.microsoft.com/office/drawing/2014/main" id="{49214E00-9B50-4352-17EC-97D9D6866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85" y="6309514"/>
            <a:ext cx="1216276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M. </a:t>
            </a:r>
            <a:r>
              <a:rPr kumimoji="0" lang="en-US" alt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Mazouz</a:t>
            </a:r>
            <a:r>
              <a:rPr kumimoji="0" lang="en-US" alt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et. al.</a:t>
            </a:r>
            <a:r>
              <a:rPr kumimoji="0" lang="fr-FR" alt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PRL 9 (2007) 242501     </a:t>
            </a:r>
            <a:r>
              <a:rPr kumimoji="0" lang="en-US" alt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A. </a:t>
            </a:r>
            <a:r>
              <a:rPr kumimoji="0" lang="en-US" alt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Airapetian</a:t>
            </a:r>
            <a:r>
              <a:rPr kumimoji="0" lang="en-US" alt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 et al. JHEP 06 (2008) 066    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R. Dupré, M.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Guidal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, M.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Vanderhaeghen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, PRD 95 (2017) 011501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    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V.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Burkert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, L. </a:t>
            </a:r>
            <a:r>
              <a:rPr kumimoji="0" lang="fr-FR" sz="1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Elouadrhiri</a:t>
            </a:r>
            <a:r>
              <a: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, F.-X. Girod, Nat. 557 (2018) 396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+mn-cs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6C06974-99F7-3464-2115-6B22F8AA0A57}"/>
              </a:ext>
            </a:extLst>
          </p:cNvPr>
          <p:cNvGrpSpPr>
            <a:grpSpLocks noChangeAspect="1"/>
          </p:cNvGrpSpPr>
          <p:nvPr/>
        </p:nvGrpSpPr>
        <p:grpSpPr>
          <a:xfrm>
            <a:off x="2898740" y="2659932"/>
            <a:ext cx="2607362" cy="2509720"/>
            <a:chOff x="2282825" y="1774825"/>
            <a:chExt cx="4292715" cy="4131963"/>
          </a:xfrm>
        </p:grpSpPr>
        <p:sp>
          <p:nvSpPr>
            <p:cNvPr id="16" name="Text Box 8">
              <a:extLst>
                <a:ext uri="{FF2B5EF4-FFF2-40B4-BE49-F238E27FC236}">
                  <a16:creationId xmlns:a16="http://schemas.microsoft.com/office/drawing/2014/main" id="{389A8F0C-726E-A30C-FA5E-0A2F96ABD5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1738" y="5584825"/>
              <a:ext cx="293802" cy="303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u</a:t>
              </a:r>
            </a:p>
          </p:txBody>
        </p:sp>
        <p:pic>
          <p:nvPicPr>
            <p:cNvPr id="17" name="Picture 9" descr="JuJd">
              <a:extLst>
                <a:ext uri="{FF2B5EF4-FFF2-40B4-BE49-F238E27FC236}">
                  <a16:creationId xmlns:a16="http://schemas.microsoft.com/office/drawing/2014/main" id="{620B351D-0739-94FE-D50C-B9CD2F32CF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825" y="1822150"/>
              <a:ext cx="4192588" cy="40846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Oval 13">
              <a:extLst>
                <a:ext uri="{FF2B5EF4-FFF2-40B4-BE49-F238E27FC236}">
                  <a16:creationId xmlns:a16="http://schemas.microsoft.com/office/drawing/2014/main" id="{58BCCA8E-A9F2-E12A-7C49-83D480608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688" y="2998788"/>
              <a:ext cx="144462" cy="14446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Oval 14">
              <a:extLst>
                <a:ext uri="{FF2B5EF4-FFF2-40B4-BE49-F238E27FC236}">
                  <a16:creationId xmlns:a16="http://schemas.microsoft.com/office/drawing/2014/main" id="{F3CFE3E9-28D6-6FD0-FA6E-90EBD77AA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2963" y="4487863"/>
              <a:ext cx="144462" cy="144462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 18">
              <a:extLst>
                <a:ext uri="{FF2B5EF4-FFF2-40B4-BE49-F238E27FC236}">
                  <a16:creationId xmlns:a16="http://schemas.microsoft.com/office/drawing/2014/main" id="{BA441210-A90B-B997-648C-2BED44023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8238" y="1774825"/>
              <a:ext cx="123825" cy="1936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3" name="Text Box 22">
              <a:extLst>
                <a:ext uri="{FF2B5EF4-FFF2-40B4-BE49-F238E27FC236}">
                  <a16:creationId xmlns:a16="http://schemas.microsoft.com/office/drawing/2014/main" id="{5DC01701-41C2-9F20-4FD1-F1E129274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311343" y="1801905"/>
              <a:ext cx="293801" cy="303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0726200-268C-2CC6-8C94-BFA99A063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7638" y="3871913"/>
              <a:ext cx="201612" cy="96837"/>
            </a:xfrm>
            <a:prstGeom prst="rect">
              <a:avLst/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7A2AAC8-AC41-20A7-E3B5-0377A686D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988" y="4325938"/>
              <a:ext cx="130175" cy="96837"/>
            </a:xfrm>
            <a:prstGeom prst="rect">
              <a:avLst/>
            </a:prstGeom>
            <a:solidFill>
              <a:srgbClr val="CC99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 Box 25">
              <a:extLst>
                <a:ext uri="{FF2B5EF4-FFF2-40B4-BE49-F238E27FC236}">
                  <a16:creationId xmlns:a16="http://schemas.microsoft.com/office/drawing/2014/main" id="{20813741-2C6D-148C-FA13-A81DB1717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9869" y="4220631"/>
              <a:ext cx="3724143" cy="3040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altLang="fr-FR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+mn-cs"/>
                </a:rPr>
                <a:t>A.W. Thomas, PRL 101 (2008) 102003</a:t>
              </a:r>
              <a:r>
                <a:rPr kumimoji="0" lang="fr-FR" altLang="fr-FR" sz="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cxnSp>
        <p:nvCxnSpPr>
          <p:cNvPr id="76" name="Connecteur en arc 75">
            <a:extLst>
              <a:ext uri="{FF2B5EF4-FFF2-40B4-BE49-F238E27FC236}">
                <a16:creationId xmlns:a16="http://schemas.microsoft.com/office/drawing/2014/main" id="{B4F63E1A-5374-7ED7-7813-4C664B508D54}"/>
              </a:ext>
            </a:extLst>
          </p:cNvPr>
          <p:cNvCxnSpPr>
            <a:cxnSpLocks/>
          </p:cNvCxnSpPr>
          <p:nvPr/>
        </p:nvCxnSpPr>
        <p:spPr>
          <a:xfrm rot="10800000" flipV="1">
            <a:off x="1575456" y="2452553"/>
            <a:ext cx="5632929" cy="406693"/>
          </a:xfrm>
          <a:prstGeom prst="curvedConnector3">
            <a:avLst>
              <a:gd name="adj1" fmla="val 77640"/>
            </a:avLst>
          </a:prstGeom>
          <a:ln w="12700">
            <a:solidFill>
              <a:srgbClr val="0000FF"/>
            </a:solidFill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en arc 85">
            <a:extLst>
              <a:ext uri="{FF2B5EF4-FFF2-40B4-BE49-F238E27FC236}">
                <a16:creationId xmlns:a16="http://schemas.microsoft.com/office/drawing/2014/main" id="{96E2B5E9-B297-3514-C28E-A966FEC43E5D}"/>
              </a:ext>
            </a:extLst>
          </p:cNvPr>
          <p:cNvCxnSpPr>
            <a:cxnSpLocks/>
          </p:cNvCxnSpPr>
          <p:nvPr/>
        </p:nvCxnSpPr>
        <p:spPr>
          <a:xfrm rot="10800000" flipV="1">
            <a:off x="4976797" y="3239368"/>
            <a:ext cx="1534671" cy="330777"/>
          </a:xfrm>
          <a:prstGeom prst="curvedConnector3">
            <a:avLst>
              <a:gd name="adj1" fmla="val 50000"/>
            </a:avLst>
          </a:prstGeom>
          <a:ln w="12700">
            <a:solidFill>
              <a:srgbClr val="0000FF"/>
            </a:solidFill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 97">
            <a:extLst>
              <a:ext uri="{FF2B5EF4-FFF2-40B4-BE49-F238E27FC236}">
                <a16:creationId xmlns:a16="http://schemas.microsoft.com/office/drawing/2014/main" id="{C981759D-2B31-E241-1D02-35C5E22662DC}"/>
              </a:ext>
            </a:extLst>
          </p:cNvPr>
          <p:cNvSpPr/>
          <p:nvPr/>
        </p:nvSpPr>
        <p:spPr>
          <a:xfrm>
            <a:off x="5439104" y="5070856"/>
            <a:ext cx="108390" cy="115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9" name="Connecteur en arc 88">
            <a:extLst>
              <a:ext uri="{FF2B5EF4-FFF2-40B4-BE49-F238E27FC236}">
                <a16:creationId xmlns:a16="http://schemas.microsoft.com/office/drawing/2014/main" id="{2458FD5E-8FE3-AF2A-2B00-7C919F5D52D3}"/>
              </a:ext>
            </a:extLst>
          </p:cNvPr>
          <p:cNvCxnSpPr>
            <a:cxnSpLocks/>
          </p:cNvCxnSpPr>
          <p:nvPr/>
        </p:nvCxnSpPr>
        <p:spPr>
          <a:xfrm rot="10800000" flipV="1">
            <a:off x="4231556" y="4505218"/>
            <a:ext cx="2269417" cy="900558"/>
          </a:xfrm>
          <a:prstGeom prst="curvedConnector3">
            <a:avLst>
              <a:gd name="adj1" fmla="val 13949"/>
            </a:avLst>
          </a:prstGeom>
          <a:ln w="12700">
            <a:solidFill>
              <a:srgbClr val="0000FF"/>
            </a:solidFill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ZoneTexte 106">
            <a:extLst>
              <a:ext uri="{FF2B5EF4-FFF2-40B4-BE49-F238E27FC236}">
                <a16:creationId xmlns:a16="http://schemas.microsoft.com/office/drawing/2014/main" id="{18DEEBBE-CB66-247B-DF94-9EB373805DD6}"/>
              </a:ext>
            </a:extLst>
          </p:cNvPr>
          <p:cNvSpPr txBox="1"/>
          <p:nvPr/>
        </p:nvSpPr>
        <p:spPr>
          <a:xfrm>
            <a:off x="6500972" y="4664637"/>
            <a:ext cx="5449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Unpolarized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unpolarized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part 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the Compton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Polarized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polarized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fr-FR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the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imaginary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part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the Compton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</a:t>
            </a:r>
            <a:r>
              <a:rPr kumimoji="0" 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CFFs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higher</a:t>
            </a:r>
            <a:r>
              <a: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twist </a:t>
            </a:r>
            <a:r>
              <a:rPr kumimoji="0" 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effects</a:t>
            </a: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</a:t>
            </a:r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65AF475B-6C57-D034-27AF-7D4D469B4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649112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/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𝑆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𝑆</m:t>
                      </m:r>
                      <m:r>
                        <a:rPr kumimoji="0" lang="fr-FR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𝑃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𝑃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 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blipFill>
                <a:blip r:embed="rId2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/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𝐻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𝑃</m:t>
                      </m:r>
                      <m:sSup>
                        <m:s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e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 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acc>
                                <m:accPr>
                                  <m:chr m:val="̃"/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11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/30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6C48EDDF-E996-A350-8566-E49A4DC44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511" y="1009273"/>
            <a:ext cx="5048177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Deeply Virtual Compton Scattering</a:t>
            </a:r>
          </a:p>
        </p:txBody>
      </p:sp>
      <p:pic>
        <p:nvPicPr>
          <p:cNvPr id="8" name="Picture 8" descr="diagbh">
            <a:extLst>
              <a:ext uri="{FF2B5EF4-FFF2-40B4-BE49-F238E27FC236}">
                <a16:creationId xmlns:a16="http://schemas.microsoft.com/office/drawing/2014/main" id="{BA19A86E-102A-65D4-182E-C67BA183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54" y="1686676"/>
            <a:ext cx="5797002" cy="148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3">
            <a:extLst>
              <a:ext uri="{FF2B5EF4-FFF2-40B4-BE49-F238E27FC236}">
                <a16:creationId xmlns:a16="http://schemas.microsoft.com/office/drawing/2014/main" id="{4BB59CFA-E506-E85F-35DB-BA22258B0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3572" y="1216509"/>
            <a:ext cx="54024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M. Diehl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at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the CLAS12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European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Workshop, Genova,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February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25-28, 2009</a:t>
            </a:r>
          </a:p>
        </p:txBody>
      </p:sp>
      <p:sp>
        <p:nvSpPr>
          <p:cNvPr id="16" name="Text Box 70">
            <a:extLst>
              <a:ext uri="{FF2B5EF4-FFF2-40B4-BE49-F238E27FC236}">
                <a16:creationId xmlns:a16="http://schemas.microsoft.com/office/drawing/2014/main" id="{E9F89A18-5826-8DDC-887C-93A37EE96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542" y="5849841"/>
            <a:ext cx="7817004" cy="646331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Polarized electrons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and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positrons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allow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separate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unknown amplitudes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of the cross section for electro-production of photons.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/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blipFill>
                <a:blip r:embed="rId7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/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blipFill>
                <a:blip r:embed="rId8"/>
                <a:stretch>
                  <a:fillRect t="-2128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D2CAC1B6-47A6-CB66-00BF-0F2F20D3F6B0}"/>
              </a:ext>
            </a:extLst>
          </p:cNvPr>
          <p:cNvSpPr txBox="1"/>
          <p:nvPr/>
        </p:nvSpPr>
        <p:spPr>
          <a:xfrm>
            <a:off x="7512424" y="1995580"/>
            <a:ext cx="2271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CFF = Compton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/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blipFill>
                <a:blip r:embed="rId9"/>
                <a:stretch>
                  <a:fillRect l="-474" t="-4255" r="-474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/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blipFill>
                <a:blip r:embed="rId10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lipse 22">
            <a:extLst>
              <a:ext uri="{FF2B5EF4-FFF2-40B4-BE49-F238E27FC236}">
                <a16:creationId xmlns:a16="http://schemas.microsoft.com/office/drawing/2014/main" id="{A5D0808A-7564-D7AE-0C21-22EC68BB4D88}"/>
              </a:ext>
            </a:extLst>
          </p:cNvPr>
          <p:cNvSpPr/>
          <p:nvPr/>
        </p:nvSpPr>
        <p:spPr>
          <a:xfrm>
            <a:off x="7496827" y="3807421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A934B59-CB36-0B3E-2045-8E2862796246}"/>
              </a:ext>
            </a:extLst>
          </p:cNvPr>
          <p:cNvSpPr/>
          <p:nvPr/>
        </p:nvSpPr>
        <p:spPr>
          <a:xfrm>
            <a:off x="8713415" y="3803246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AB0E74C2-96FF-8818-0AF5-64040AECB341}"/>
              </a:ext>
            </a:extLst>
          </p:cNvPr>
          <p:cNvSpPr/>
          <p:nvPr/>
        </p:nvSpPr>
        <p:spPr>
          <a:xfrm>
            <a:off x="6141062" y="386396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281C2198-D14D-C7B1-D4DF-32D0A6B26917}"/>
              </a:ext>
            </a:extLst>
          </p:cNvPr>
          <p:cNvSpPr/>
          <p:nvPr/>
        </p:nvSpPr>
        <p:spPr>
          <a:xfrm>
            <a:off x="4730843" y="3819599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B21775B-78A2-C1A8-C1F8-3958863B2954}"/>
              </a:ext>
            </a:extLst>
          </p:cNvPr>
          <p:cNvSpPr/>
          <p:nvPr/>
        </p:nvSpPr>
        <p:spPr>
          <a:xfrm>
            <a:off x="8613555" y="52879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2BB14E9-1632-AC12-5B7E-8FB820D6D1BA}"/>
              </a:ext>
            </a:extLst>
          </p:cNvPr>
          <p:cNvSpPr/>
          <p:nvPr/>
        </p:nvSpPr>
        <p:spPr>
          <a:xfrm>
            <a:off x="9740895" y="526983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6E7CEB9-AD4A-D76C-42A2-1E011885249E}"/>
              </a:ext>
            </a:extLst>
          </p:cNvPr>
          <p:cNvSpPr/>
          <p:nvPr/>
        </p:nvSpPr>
        <p:spPr>
          <a:xfrm>
            <a:off x="7021535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02D84E0-9776-437F-20AD-9A2A9691AC42}"/>
              </a:ext>
            </a:extLst>
          </p:cNvPr>
          <p:cNvSpPr/>
          <p:nvPr/>
        </p:nvSpPr>
        <p:spPr>
          <a:xfrm>
            <a:off x="5669249" y="5255914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52E95858-C0C4-CE4C-C4C1-2D3D2AC9D4DE}"/>
              </a:ext>
            </a:extLst>
          </p:cNvPr>
          <p:cNvSpPr/>
          <p:nvPr/>
        </p:nvSpPr>
        <p:spPr>
          <a:xfrm>
            <a:off x="7009009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Connecteur en arc 34">
            <a:extLst>
              <a:ext uri="{FF2B5EF4-FFF2-40B4-BE49-F238E27FC236}">
                <a16:creationId xmlns:a16="http://schemas.microsoft.com/office/drawing/2014/main" id="{41145DE0-926F-A3B7-4DB1-79250F9A340A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rot="5400000">
            <a:off x="7632341" y="3084648"/>
            <a:ext cx="668678" cy="776868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rc 38">
            <a:extLst>
              <a:ext uri="{FF2B5EF4-FFF2-40B4-BE49-F238E27FC236}">
                <a16:creationId xmlns:a16="http://schemas.microsoft.com/office/drawing/2014/main" id="{817ABDBA-9912-7117-13AA-58E23FBBBCD0}"/>
              </a:ext>
            </a:extLst>
          </p:cNvPr>
          <p:cNvCxnSpPr>
            <a:cxnSpLocks/>
            <a:stCxn id="18" idx="1"/>
            <a:endCxn id="24" idx="1"/>
          </p:cNvCxnSpPr>
          <p:nvPr/>
        </p:nvCxnSpPr>
        <p:spPr>
          <a:xfrm rot="10800000" flipV="1">
            <a:off x="8737262" y="3403134"/>
            <a:ext cx="693610" cy="418731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en arc 42">
            <a:extLst>
              <a:ext uri="{FF2B5EF4-FFF2-40B4-BE49-F238E27FC236}">
                <a16:creationId xmlns:a16="http://schemas.microsoft.com/office/drawing/2014/main" id="{A5C1FC4A-1DF8-7312-2518-2F628DE9DB88}"/>
              </a:ext>
            </a:extLst>
          </p:cNvPr>
          <p:cNvCxnSpPr>
            <a:cxnSpLocks/>
            <a:stCxn id="21" idx="3"/>
            <a:endCxn id="26" idx="4"/>
          </p:cNvCxnSpPr>
          <p:nvPr/>
        </p:nvCxnSpPr>
        <p:spPr>
          <a:xfrm flipV="1">
            <a:off x="2820047" y="3946742"/>
            <a:ext cx="1992215" cy="352867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rc 49">
            <a:extLst>
              <a:ext uri="{FF2B5EF4-FFF2-40B4-BE49-F238E27FC236}">
                <a16:creationId xmlns:a16="http://schemas.microsoft.com/office/drawing/2014/main" id="{74E6B2C6-39BD-5236-2FAD-34B650E37B17}"/>
              </a:ext>
            </a:extLst>
          </p:cNvPr>
          <p:cNvCxnSpPr>
            <a:cxnSpLocks/>
            <a:endCxn id="25" idx="5"/>
          </p:cNvCxnSpPr>
          <p:nvPr/>
        </p:nvCxnSpPr>
        <p:spPr>
          <a:xfrm rot="16200000" flipV="1">
            <a:off x="6364519" y="3888019"/>
            <a:ext cx="271552" cy="440483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8">
            <a:extLst>
              <a:ext uri="{FF2B5EF4-FFF2-40B4-BE49-F238E27FC236}">
                <a16:creationId xmlns:a16="http://schemas.microsoft.com/office/drawing/2014/main" id="{773E1415-3962-1FFA-F7B9-096305791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984451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/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𝑆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𝑆</m:t>
                      </m:r>
                      <m:r>
                        <a:rPr kumimoji="0" lang="fr-FR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𝑃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𝑃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∆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𝐷𝑉𝐶𝑆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  <m:d>
                            <m:dPr>
                              <m:ctrlP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 </m:t>
                                      </m:r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𝑑</m:t>
                                      </m:r>
                                    </m:e>
                                    <m:sup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5</m:t>
                                      </m:r>
                                    </m:sup>
                                  </m:sSup>
                                  <m:r>
                                    <a:rPr kumimoji="0" lang="fr-FR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∆</m:t>
                                  </m:r>
                                  <m:acc>
                                    <m:accPr>
                                      <m:chr m:val="̃"/>
                                      <m:ctrlP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fr-FR" sz="18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𝐼𝑁𝑇</m:t>
                                  </m:r>
                                </m:sub>
                              </m:sSub>
                            </m:e>
                          </m:d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AE6A7122-B750-04BD-9911-0DEC2513A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6952" y="5159913"/>
                <a:ext cx="8693426" cy="376000"/>
              </a:xfrm>
              <a:prstGeom prst="rect">
                <a:avLst/>
              </a:prstGeom>
              <a:blipFill>
                <a:blip r:embed="rId2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Connecteur en arc 59">
            <a:extLst>
              <a:ext uri="{FF2B5EF4-FFF2-40B4-BE49-F238E27FC236}">
                <a16:creationId xmlns:a16="http://schemas.microsoft.com/office/drawing/2014/main" id="{0886E4C1-33F5-A63C-8E03-DEAD6DF2472D}"/>
              </a:ext>
            </a:extLst>
          </p:cNvPr>
          <p:cNvCxnSpPr>
            <a:cxnSpLocks/>
            <a:stCxn id="17" idx="2"/>
            <a:endCxn id="27" idx="0"/>
          </p:cNvCxnSpPr>
          <p:nvPr/>
        </p:nvCxnSpPr>
        <p:spPr>
          <a:xfrm rot="16200000" flipH="1">
            <a:off x="7450453" y="4043404"/>
            <a:ext cx="2149182" cy="339860"/>
          </a:xfrm>
          <a:prstGeom prst="curvedConnector3">
            <a:avLst>
              <a:gd name="adj1" fmla="val 15726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/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𝑃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B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0</m:t>
                          </m:r>
                        </m:sub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p>
                      </m:sSubSup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𝐵</m:t>
                          </m:r>
                          <m:r>
                            <a:rPr kumimoji="0" lang="fr-FR" sz="1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𝐻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𝜎</m:t>
                          </m:r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𝑃</m:t>
                      </m:r>
                      <m:sSup>
                        <m:sSup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</m:t>
                          </m:r>
                        </m:e>
                        <m:sup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sSub>
                        <m:sSubPr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𝐷𝑉𝐶𝑆</m:t>
                          </m:r>
                        </m:sub>
                      </m:sSub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fr-FR" sz="1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  <m:sSub>
                            <m:sSubPr>
                              <m:ctrlP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 </m:t>
                              </m:r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𝑃</m:t>
                              </m:r>
                              <m:sSup>
                                <m:sSupPr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 </m:t>
                                  </m:r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acc>
                                <m:accPr>
                                  <m:chr m:val="̃"/>
                                  <m:ctrlP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8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8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𝐼𝑁</m:t>
                              </m:r>
                              <m:r>
                                <a:rPr kumimoji="0" lang="fr-FR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E4E9E103-13ED-48A3-86F8-99EF3E8C9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7414" y="3673339"/>
                <a:ext cx="6440352" cy="375167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11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/30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6C48EDDF-E996-A350-8566-E49A4DC447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511" y="1009273"/>
            <a:ext cx="5048177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Deeply Virtual Compton Scattering</a:t>
            </a:r>
          </a:p>
        </p:txBody>
      </p:sp>
      <p:pic>
        <p:nvPicPr>
          <p:cNvPr id="8" name="Picture 8" descr="diagbh">
            <a:extLst>
              <a:ext uri="{FF2B5EF4-FFF2-40B4-BE49-F238E27FC236}">
                <a16:creationId xmlns:a16="http://schemas.microsoft.com/office/drawing/2014/main" id="{BA19A86E-102A-65D4-182E-C67BA183F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54" y="1686676"/>
            <a:ext cx="5797002" cy="1489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43">
            <a:extLst>
              <a:ext uri="{FF2B5EF4-FFF2-40B4-BE49-F238E27FC236}">
                <a16:creationId xmlns:a16="http://schemas.microsoft.com/office/drawing/2014/main" id="{4BB59CFA-E506-E85F-35DB-BA22258B0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3572" y="1216509"/>
            <a:ext cx="540244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M. Diehl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at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the CLAS12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European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Workshop, Genova,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February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Avenir Book" panose="02000503020000020003" pitchFamily="2" charset="0"/>
                <a:ea typeface="ＭＳ Ｐゴシック" charset="0"/>
                <a:cs typeface="+mn-cs"/>
              </a:rPr>
              <a:t> 25-28, 2009</a:t>
            </a:r>
          </a:p>
        </p:txBody>
      </p:sp>
      <p:sp>
        <p:nvSpPr>
          <p:cNvPr id="16" name="Text Box 70">
            <a:extLst>
              <a:ext uri="{FF2B5EF4-FFF2-40B4-BE49-F238E27FC236}">
                <a16:creationId xmlns:a16="http://schemas.microsoft.com/office/drawing/2014/main" id="{E9F89A18-5826-8DDC-887C-93A37EE969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5542" y="5849841"/>
            <a:ext cx="7817004" cy="646331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Polarized electrons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and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positrons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allow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separate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unknown amplitudes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of the cross section for electro-production of photons.</a:t>
            </a:r>
            <a:endParaRPr kumimoji="0" lang="en-US" sz="1800" b="0" i="0" u="none" strike="noStrike" kern="1200" cap="none" spc="0" normalizeH="0" baseline="3000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icrosoft Sans Serif" panose="020B0604020202020204" pitchFamily="34" charset="0"/>
              <a:ea typeface="+mn-ea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/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14F7FB37-F599-33A9-98E6-A08B581BDC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5" y="2553968"/>
                <a:ext cx="2689417" cy="584775"/>
              </a:xfrm>
              <a:prstGeom prst="rect">
                <a:avLst/>
              </a:prstGeom>
              <a:blipFill>
                <a:blip r:embed="rId7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/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9D6BEA24-117A-A957-48E0-48BD2F92D4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30872" y="3110747"/>
                <a:ext cx="2689417" cy="584775"/>
              </a:xfrm>
              <a:prstGeom prst="rect">
                <a:avLst/>
              </a:prstGeom>
              <a:blipFill>
                <a:blip r:embed="rId8"/>
                <a:stretch>
                  <a:fillRect t="-2128" b="-1276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ZoneTexte 19">
            <a:extLst>
              <a:ext uri="{FF2B5EF4-FFF2-40B4-BE49-F238E27FC236}">
                <a16:creationId xmlns:a16="http://schemas.microsoft.com/office/drawing/2014/main" id="{D2CAC1B6-47A6-CB66-00BF-0F2F20D3F6B0}"/>
              </a:ext>
            </a:extLst>
          </p:cNvPr>
          <p:cNvSpPr txBox="1"/>
          <p:nvPr/>
        </p:nvSpPr>
        <p:spPr>
          <a:xfrm>
            <a:off x="7512424" y="1995580"/>
            <a:ext cx="22716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CFF = Compton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Form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Factors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/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real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4506F79F-7803-9712-5C34-EF0D626FE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536" y="4007221"/>
                <a:ext cx="2662511" cy="584775"/>
              </a:xfrm>
              <a:prstGeom prst="rect">
                <a:avLst/>
              </a:prstGeom>
              <a:blipFill>
                <a:blip r:embed="rId9"/>
                <a:stretch>
                  <a:fillRect l="-474" t="-4255" r="-474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/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fr-FR" sz="16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CD04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∝</m:t>
                    </m:r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to the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part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of a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bilinear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combination</a:t>
                </a:r>
              </a:p>
            </p:txBody>
          </p:sp>
        </mc:Choice>
        <mc:Fallback xmlns=""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B0E3B4F5-DC49-ECC7-5AB0-4D526EB97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8137" y="4231337"/>
                <a:ext cx="2895598" cy="584775"/>
              </a:xfrm>
              <a:prstGeom prst="rect">
                <a:avLst/>
              </a:prstGeom>
              <a:blipFill>
                <a:blip r:embed="rId10"/>
                <a:stretch>
                  <a:fillRect t="-4255" b="-106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Ellipse 22">
            <a:extLst>
              <a:ext uri="{FF2B5EF4-FFF2-40B4-BE49-F238E27FC236}">
                <a16:creationId xmlns:a16="http://schemas.microsoft.com/office/drawing/2014/main" id="{A5D0808A-7564-D7AE-0C21-22EC68BB4D88}"/>
              </a:ext>
            </a:extLst>
          </p:cNvPr>
          <p:cNvSpPr/>
          <p:nvPr/>
        </p:nvSpPr>
        <p:spPr>
          <a:xfrm>
            <a:off x="7496827" y="3807421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6A934B59-CB36-0B3E-2045-8E2862796246}"/>
              </a:ext>
            </a:extLst>
          </p:cNvPr>
          <p:cNvSpPr/>
          <p:nvPr/>
        </p:nvSpPr>
        <p:spPr>
          <a:xfrm>
            <a:off x="8713415" y="3803246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AB0E74C2-96FF-8818-0AF5-64040AECB341}"/>
              </a:ext>
            </a:extLst>
          </p:cNvPr>
          <p:cNvSpPr/>
          <p:nvPr/>
        </p:nvSpPr>
        <p:spPr>
          <a:xfrm>
            <a:off x="6141062" y="386396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281C2198-D14D-C7B1-D4DF-32D0A6B26917}"/>
              </a:ext>
            </a:extLst>
          </p:cNvPr>
          <p:cNvSpPr/>
          <p:nvPr/>
        </p:nvSpPr>
        <p:spPr>
          <a:xfrm>
            <a:off x="4730843" y="3819599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BB21775B-78A2-C1A8-C1F8-3958863B2954}"/>
              </a:ext>
            </a:extLst>
          </p:cNvPr>
          <p:cNvSpPr/>
          <p:nvPr/>
        </p:nvSpPr>
        <p:spPr>
          <a:xfrm>
            <a:off x="8613555" y="52879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52BB14E9-1632-AC12-5B7E-8FB820D6D1BA}"/>
              </a:ext>
            </a:extLst>
          </p:cNvPr>
          <p:cNvSpPr/>
          <p:nvPr/>
        </p:nvSpPr>
        <p:spPr>
          <a:xfrm>
            <a:off x="9740895" y="5269832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96E7CEB9-AD4A-D76C-42A2-1E011885249E}"/>
              </a:ext>
            </a:extLst>
          </p:cNvPr>
          <p:cNvSpPr/>
          <p:nvPr/>
        </p:nvSpPr>
        <p:spPr>
          <a:xfrm>
            <a:off x="7021535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02D84E0-9776-437F-20AD-9A2A9691AC42}"/>
              </a:ext>
            </a:extLst>
          </p:cNvPr>
          <p:cNvSpPr/>
          <p:nvPr/>
        </p:nvSpPr>
        <p:spPr>
          <a:xfrm>
            <a:off x="5669249" y="5255914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52E95858-C0C4-CE4C-C4C1-2D3D2AC9D4DE}"/>
              </a:ext>
            </a:extLst>
          </p:cNvPr>
          <p:cNvSpPr/>
          <p:nvPr/>
        </p:nvSpPr>
        <p:spPr>
          <a:xfrm>
            <a:off x="7009009" y="5300625"/>
            <a:ext cx="162838" cy="12714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35" name="Connecteur en arc 34">
            <a:extLst>
              <a:ext uri="{FF2B5EF4-FFF2-40B4-BE49-F238E27FC236}">
                <a16:creationId xmlns:a16="http://schemas.microsoft.com/office/drawing/2014/main" id="{41145DE0-926F-A3B7-4DB1-79250F9A340A}"/>
              </a:ext>
            </a:extLst>
          </p:cNvPr>
          <p:cNvCxnSpPr>
            <a:cxnSpLocks/>
            <a:stCxn id="17" idx="2"/>
            <a:endCxn id="23" idx="0"/>
          </p:cNvCxnSpPr>
          <p:nvPr/>
        </p:nvCxnSpPr>
        <p:spPr>
          <a:xfrm rot="5400000">
            <a:off x="7632341" y="3084648"/>
            <a:ext cx="668678" cy="776868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en arc 38">
            <a:extLst>
              <a:ext uri="{FF2B5EF4-FFF2-40B4-BE49-F238E27FC236}">
                <a16:creationId xmlns:a16="http://schemas.microsoft.com/office/drawing/2014/main" id="{817ABDBA-9912-7117-13AA-58E23FBBBCD0}"/>
              </a:ext>
            </a:extLst>
          </p:cNvPr>
          <p:cNvCxnSpPr>
            <a:cxnSpLocks/>
            <a:stCxn id="18" idx="1"/>
            <a:endCxn id="24" idx="1"/>
          </p:cNvCxnSpPr>
          <p:nvPr/>
        </p:nvCxnSpPr>
        <p:spPr>
          <a:xfrm rot="10800000" flipV="1">
            <a:off x="8737262" y="3403134"/>
            <a:ext cx="693610" cy="418731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en arc 42">
            <a:extLst>
              <a:ext uri="{FF2B5EF4-FFF2-40B4-BE49-F238E27FC236}">
                <a16:creationId xmlns:a16="http://schemas.microsoft.com/office/drawing/2014/main" id="{A5C1FC4A-1DF8-7312-2518-2F628DE9DB88}"/>
              </a:ext>
            </a:extLst>
          </p:cNvPr>
          <p:cNvCxnSpPr>
            <a:cxnSpLocks/>
            <a:stCxn id="21" idx="3"/>
            <a:endCxn id="26" idx="4"/>
          </p:cNvCxnSpPr>
          <p:nvPr/>
        </p:nvCxnSpPr>
        <p:spPr>
          <a:xfrm flipV="1">
            <a:off x="2820047" y="3946742"/>
            <a:ext cx="1992215" cy="352867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rc 49">
            <a:extLst>
              <a:ext uri="{FF2B5EF4-FFF2-40B4-BE49-F238E27FC236}">
                <a16:creationId xmlns:a16="http://schemas.microsoft.com/office/drawing/2014/main" id="{74E6B2C6-39BD-5236-2FAD-34B650E37B17}"/>
              </a:ext>
            </a:extLst>
          </p:cNvPr>
          <p:cNvCxnSpPr>
            <a:cxnSpLocks/>
            <a:endCxn id="25" idx="5"/>
          </p:cNvCxnSpPr>
          <p:nvPr/>
        </p:nvCxnSpPr>
        <p:spPr>
          <a:xfrm rot="16200000" flipV="1">
            <a:off x="6364519" y="3888019"/>
            <a:ext cx="271552" cy="440483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en arc 56">
            <a:extLst>
              <a:ext uri="{FF2B5EF4-FFF2-40B4-BE49-F238E27FC236}">
                <a16:creationId xmlns:a16="http://schemas.microsoft.com/office/drawing/2014/main" id="{8A8BCB99-5B5D-0358-D1FB-5777535B0A50}"/>
              </a:ext>
            </a:extLst>
          </p:cNvPr>
          <p:cNvCxnSpPr>
            <a:cxnSpLocks/>
            <a:stCxn id="18" idx="2"/>
            <a:endCxn id="28" idx="0"/>
          </p:cNvCxnSpPr>
          <p:nvPr/>
        </p:nvCxnSpPr>
        <p:spPr>
          <a:xfrm rot="5400000">
            <a:off x="9511793" y="4006044"/>
            <a:ext cx="1574310" cy="953267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en arc 67">
            <a:extLst>
              <a:ext uri="{FF2B5EF4-FFF2-40B4-BE49-F238E27FC236}">
                <a16:creationId xmlns:a16="http://schemas.microsoft.com/office/drawing/2014/main" id="{3D953102-3FC2-3813-F034-984E045B3C31}"/>
              </a:ext>
            </a:extLst>
          </p:cNvPr>
          <p:cNvCxnSpPr>
            <a:cxnSpLocks/>
            <a:endCxn id="33" idx="7"/>
          </p:cNvCxnSpPr>
          <p:nvPr/>
        </p:nvCxnSpPr>
        <p:spPr>
          <a:xfrm rot="16200000" flipH="1">
            <a:off x="6695402" y="4866646"/>
            <a:ext cx="465033" cy="440164"/>
          </a:xfrm>
          <a:prstGeom prst="curvedConnector3">
            <a:avLst>
              <a:gd name="adj1" fmla="val 50000"/>
            </a:avLst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rc 70">
            <a:extLst>
              <a:ext uri="{FF2B5EF4-FFF2-40B4-BE49-F238E27FC236}">
                <a16:creationId xmlns:a16="http://schemas.microsoft.com/office/drawing/2014/main" id="{45B004FB-B18F-F83A-82E0-0FFC1A0C5864}"/>
              </a:ext>
            </a:extLst>
          </p:cNvPr>
          <p:cNvCxnSpPr>
            <a:cxnSpLocks/>
            <a:stCxn id="21" idx="3"/>
            <a:endCxn id="32" idx="0"/>
          </p:cNvCxnSpPr>
          <p:nvPr/>
        </p:nvCxnSpPr>
        <p:spPr>
          <a:xfrm>
            <a:off x="2820047" y="4299609"/>
            <a:ext cx="2930621" cy="956305"/>
          </a:xfrm>
          <a:prstGeom prst="curvedConnector2">
            <a:avLst/>
          </a:prstGeom>
          <a:ln w="19050">
            <a:solidFill>
              <a:srgbClr val="00B05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Box 18">
            <a:extLst>
              <a:ext uri="{FF2B5EF4-FFF2-40B4-BE49-F238E27FC236}">
                <a16:creationId xmlns:a16="http://schemas.microsoft.com/office/drawing/2014/main" id="{9ABE141B-01E6-0D28-8467-C9BF72465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5823373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prstClr val="white">
                    <a:lumMod val="65000"/>
                  </a:prstClr>
                </a:solidFill>
                <a:latin typeface="Bauhaus 93" pitchFamily="82" charset="77"/>
              </a:rPr>
              <a:t>12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/30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56190067-C874-340F-13AF-793A6D9B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6747" y="1024395"/>
            <a:ext cx="4794775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PR12-20-009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V. Burkert, L.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Elouadrhiri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F.-X.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Girod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S.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Niccolai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E.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Voutier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 et al.</a:t>
            </a:r>
          </a:p>
        </p:txBody>
      </p:sp>
      <p:sp>
        <p:nvSpPr>
          <p:cNvPr id="6" name="Rectangle 43">
            <a:extLst>
              <a:ext uri="{FF2B5EF4-FFF2-40B4-BE49-F238E27FC236}">
                <a16:creationId xmlns:a16="http://schemas.microsoft.com/office/drawing/2014/main" id="{3C88B3E7-F202-2B31-558C-8D38EBE7C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2057" y="1391696"/>
            <a:ext cx="268631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V.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Burkert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 et al. EPJ A  57 (2021) 186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Microsoft Sans Serif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DCD0AB6-C76E-B0D8-C3B6-CC5272F000DB}"/>
                  </a:ext>
                </a:extLst>
              </p:cNvPr>
              <p:cNvSpPr txBox="1"/>
              <p:nvPr/>
            </p:nvSpPr>
            <p:spPr>
              <a:xfrm>
                <a:off x="514425" y="1806780"/>
                <a:ext cx="11303876" cy="1480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Measurements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of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beam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charge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asymmetries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with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CLAS12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will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provide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a full set of new GPD observables:  </a:t>
                </a: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endPara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CD04FF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ＭＳ Ｐゴシック" charset="0"/>
                  <a:cs typeface="Microsoft Sans Serif" panose="020B0604020202020204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	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- the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unpolarized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beam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charge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asymmetry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  <m:sub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𝑼𝑼</m:t>
                        </m:r>
                      </m:sub>
                      <m:sup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sup>
                    </m:sSubSup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, sensitive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CFF real part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;</a:t>
                </a:r>
                <a:endPara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ＭＳ Ｐゴシック" charset="0"/>
                  <a:cs typeface="Microsoft Sans Serif" panose="020B0604020202020204" pitchFamily="34" charset="0"/>
                </a:endParaRP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endParaRPr kumimoji="0" lang="fr-FR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ＭＳ Ｐゴシック" charset="0"/>
                  <a:cs typeface="Microsoft Sans Serif" panose="020B0604020202020204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	- the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polarized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beam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charge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asymmetry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  <m:sub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𝑳𝑼</m:t>
                        </m:r>
                      </m:sub>
                      <m:sup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𝑪</m:t>
                        </m:r>
                      </m:sup>
                    </m:sSubSup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, sensitive to the 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CFF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imaginary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part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;</a:t>
                </a:r>
                <a:endParaRPr kumimoji="0" lang="fr-FR" sz="1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ＭＳ Ｐゴシック" charset="0"/>
                  <a:cs typeface="Microsoft Sans Serif" panose="020B0604020202020204" pitchFamily="34" charset="0"/>
                </a:endParaRPr>
              </a:p>
              <a:p>
                <a:pPr marL="285750" marR="0" lvl="0" indent="-28575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endParaRPr kumimoji="0" lang="fr-FR" sz="5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icrosoft Sans Serif" panose="020B0604020202020204" pitchFamily="34" charset="0"/>
                  <a:ea typeface="ＭＳ Ｐゴシック" charset="0"/>
                  <a:cs typeface="Microsoft Sans Serif" panose="020B0604020202020204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D04FF"/>
                  </a:buClr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	- the 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neutral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beam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spin </a:t>
                </a:r>
                <a:r>
                  <a:rPr kumimoji="0" lang="fr-FR" sz="16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asymmetry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SupPr>
                      <m:e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𝑨</m:t>
                        </m:r>
                      </m:e>
                      <m:sub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𝑳𝑼</m:t>
                        </m:r>
                      </m:sub>
                      <m:sup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𝟎</m:t>
                        </m:r>
                      </m:sup>
                    </m:sSubSup>
                  </m:oMath>
                </a14:m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, signature of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higher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twist </a:t>
                </a:r>
                <a:r>
                  <a:rPr kumimoji="0" lang="fr-FR" sz="1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effects</a:t>
                </a:r>
                <a:r>
                  <a: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.</a:t>
                </a:r>
                <a:r>
                  <a:rPr kumimoji="0" lang="fr-FR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ＭＳ Ｐゴシック" charset="0"/>
                    <a:cs typeface="Microsoft Sans Serif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2DCD0AB6-C76E-B0D8-C3B6-CC5272F00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425" y="1806780"/>
                <a:ext cx="11303876" cy="1480662"/>
              </a:xfrm>
              <a:prstGeom prst="rect">
                <a:avLst/>
              </a:prstGeom>
              <a:blipFill>
                <a:blip r:embed="rId4"/>
                <a:stretch>
                  <a:fillRect l="-337" t="-1709" b="-427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 10">
            <a:extLst>
              <a:ext uri="{FF2B5EF4-FFF2-40B4-BE49-F238E27FC236}">
                <a16:creationId xmlns:a16="http://schemas.microsoft.com/office/drawing/2014/main" id="{536482AF-E68E-D832-97C3-176D46600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6194" y="3177165"/>
            <a:ext cx="3600000" cy="343361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B873F0-77CD-697E-D59C-4B3385C3E0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7345" y="3187044"/>
            <a:ext cx="3600000" cy="3438718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F72BE03-626F-EA2A-9811-DA70C416542E}"/>
              </a:ext>
            </a:extLst>
          </p:cNvPr>
          <p:cNvSpPr txBox="1"/>
          <p:nvPr/>
        </p:nvSpPr>
        <p:spPr>
          <a:xfrm>
            <a:off x="8194816" y="5832634"/>
            <a:ext cx="10358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92075" marR="0" lvl="0" indent="-92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0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Projected</a:t>
            </a:r>
            <a:r>
              <a:rPr kumimoji="0" lang="fr-FR" sz="1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09C8465-2CCC-F9CA-3E51-8D6CF5CE4295}"/>
                  </a:ext>
                </a:extLst>
              </p:cNvPr>
              <p:cNvSpPr txBox="1"/>
              <p:nvPr/>
            </p:nvSpPr>
            <p:spPr>
              <a:xfrm>
                <a:off x="533998" y="4670934"/>
                <a:ext cx="1966757" cy="471924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𝑈𝑈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309C8465-2CCC-F9CA-3E51-8D6CF5CE42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998" y="4670934"/>
                <a:ext cx="1966757" cy="471924"/>
              </a:xfrm>
              <a:prstGeom prst="rect">
                <a:avLst/>
              </a:prstGeom>
              <a:blipFill>
                <a:blip r:embed="rId7"/>
                <a:stretch>
                  <a:fillRect b="-2439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54840DC-97EB-027B-896E-A413DC407640}"/>
                  </a:ext>
                </a:extLst>
              </p:cNvPr>
              <p:cNvSpPr txBox="1"/>
              <p:nvPr/>
            </p:nvSpPr>
            <p:spPr>
              <a:xfrm>
                <a:off x="9620692" y="4658586"/>
                <a:ext cx="1944314" cy="487954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4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𝐿𝑈</m:t>
                          </m:r>
                        </m:sub>
                        <m:sup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𝑑</m:t>
                              </m:r>
                            </m:e>
                            <m: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5</m:t>
                              </m:r>
                            </m:sup>
                          </m:sSup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4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𝜎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𝐼𝑁𝑇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𝐵𝐻</m:t>
                              </m:r>
                            </m:sub>
                          </m:sSub>
                          <m:r>
                            <a:rPr kumimoji="0" lang="fr-FR" sz="1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+</m:t>
                          </m:r>
                          <m:sSub>
                            <m:sSubPr>
                              <m:ctrlP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sSup>
                                <m:sSupPr>
                                  <m:ctrlP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kumimoji="0" lang="fr-FR" sz="14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00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5</m:t>
                                  </m:r>
                                </m:sup>
                              </m:sSup>
                              <m:r>
                                <a:rPr kumimoji="0" lang="fr-FR" sz="14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𝜎</m:t>
                              </m:r>
                            </m:e>
                            <m:sub>
                              <m:r>
                                <a:rPr kumimoji="0" lang="fr-FR" sz="14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𝐷𝑉𝐶𝑆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omic Sans MS" charset="0"/>
                  <a:ea typeface="ＭＳ Ｐゴシック" charset="0"/>
                  <a:cs typeface="+mn-cs"/>
                </a:endParaRP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54840DC-97EB-027B-896E-A413DC4076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0692" y="4658586"/>
                <a:ext cx="1944314" cy="487954"/>
              </a:xfrm>
              <a:prstGeom prst="rect">
                <a:avLst/>
              </a:prstGeom>
              <a:blipFill>
                <a:blip r:embed="rId8"/>
                <a:stretch>
                  <a:fillRect l="-641" t="-2439" b="-9756"/>
                </a:stretch>
              </a:blipFill>
              <a:ln w="190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18">
            <a:extLst>
              <a:ext uri="{FF2B5EF4-FFF2-40B4-BE49-F238E27FC236}">
                <a16:creationId xmlns:a16="http://schemas.microsoft.com/office/drawing/2014/main" id="{21325F96-8444-099F-2FA3-BEB0E6D62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1802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Nucleon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tomography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13/30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56190067-C874-340F-13AF-793A6D9B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7341" y="1024395"/>
            <a:ext cx="255069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Impact of e</a:t>
            </a:r>
            <a:r>
              <a:rPr lang="en-US" sz="2000" b="1" baseline="30000" dirty="0">
                <a:solidFill>
                  <a:srgbClr val="000000"/>
                </a:solidFill>
                <a:latin typeface="Lucida Calligraphy" charset="0"/>
              </a:rPr>
              <a:t>+</a:t>
            </a: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 data</a:t>
            </a:r>
          </a:p>
        </p:txBody>
      </p:sp>
      <p:sp>
        <p:nvSpPr>
          <p:cNvPr id="6" name="Rectangle 43">
            <a:extLst>
              <a:ext uri="{FF2B5EF4-FFF2-40B4-BE49-F238E27FC236}">
                <a16:creationId xmlns:a16="http://schemas.microsoft.com/office/drawing/2014/main" id="{3C88B3E7-F202-2B31-558C-8D38EBE7C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363" y="1229438"/>
            <a:ext cx="503054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H.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Dutrieux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V. Bertone, H. Moutarde, P.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Sznajder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EPJ A 57 (2021) 300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  <a:cs typeface="Microsoft Sans Serif" panose="020B0604020202020204" pitchFamily="34" charset="0"/>
            </a:endParaRPr>
          </a:p>
        </p:txBody>
      </p:sp>
      <p:sp>
        <p:nvSpPr>
          <p:cNvPr id="7" name="Text Box 48">
            <a:extLst>
              <a:ext uri="{FF2B5EF4-FFF2-40B4-BE49-F238E27FC236}">
                <a16:creationId xmlns:a16="http://schemas.microsoft.com/office/drawing/2014/main" id="{5F4B2915-8718-EDEA-F3E3-837BC8EF71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460" y="1703082"/>
            <a:ext cx="11322439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D04FF"/>
              </a:buClr>
              <a:buFont typeface="Courier New" panose="02070309020205020404" pitchFamily="49" charset="0"/>
              <a:buChar char="o"/>
            </a:pP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en-US" alt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existing DVCS world data set </a:t>
            </a: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 analyzed within a </a:t>
            </a:r>
            <a:r>
              <a:rPr lang="en-US" alt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global fit</a:t>
            </a:r>
            <a:r>
              <a:rPr lang="en-US" altLang="fr-FR" b="1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based on an </a:t>
            </a:r>
            <a:r>
              <a:rPr lang="en-US" alt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Artificial Neural Network</a:t>
            </a: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procedure within PARTONS to extract CFFs.</a:t>
            </a:r>
          </a:p>
          <a:p>
            <a:pPr marL="285750" indent="-285750" algn="just">
              <a:buClr>
                <a:srgbClr val="CD04FF"/>
              </a:buClr>
              <a:buFont typeface="Courier New" panose="02070309020205020404" pitchFamily="49" charset="0"/>
              <a:buChar char="o"/>
            </a:pPr>
            <a:endParaRPr lang="en-US" altLang="fr-FR" sz="5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CD04FF"/>
              </a:buClr>
              <a:buFont typeface="Courier New" panose="02070309020205020404" pitchFamily="49" charset="0"/>
              <a:buChar char="o"/>
            </a:pP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impact of </a:t>
            </a:r>
            <a:r>
              <a:rPr lang="en-US" alt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projected CLAS12 BCA</a:t>
            </a: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data on the proton is evaluated from a </a:t>
            </a:r>
            <a:r>
              <a:rPr lang="en-US" alt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Bayesian reweighting analysis</a:t>
            </a:r>
            <a:r>
              <a:rPr lang="en-US" alt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CFFs.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F7BFEE3-B036-BFD3-DF5F-9A7DCDE154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7418" y="3102287"/>
            <a:ext cx="5688229" cy="33253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40755BA-5E80-94A4-36B2-C9E2525D8BA4}"/>
                  </a:ext>
                </a:extLst>
              </p:cNvPr>
              <p:cNvSpPr txBox="1"/>
              <p:nvPr/>
            </p:nvSpPr>
            <p:spPr>
              <a:xfrm>
                <a:off x="1878201" y="3467609"/>
                <a:ext cx="921727" cy="369332"/>
              </a:xfrm>
              <a:prstGeom prst="rect">
                <a:avLst/>
              </a:prstGeom>
              <a:solidFill>
                <a:srgbClr val="FCEEFF"/>
              </a:solidFill>
              <a:ln w="285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𝕽𝖊</m:t>
                      </m:r>
                      <m:d>
                        <m:dPr>
                          <m:begChr m:val="["/>
                          <m:endChr m:val="]"/>
                          <m:ctrlPr>
                            <a:rPr lang="fr-FR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𝓗</m:t>
                          </m:r>
                        </m:e>
                      </m:d>
                    </m:oMath>
                  </m:oMathPara>
                </a14:m>
                <a:endParaRPr lang="fr-FR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40755BA-5E80-94A4-36B2-C9E2525D8B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8201" y="3467609"/>
                <a:ext cx="921727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48">
                <a:extLst>
                  <a:ext uri="{FF2B5EF4-FFF2-40B4-BE49-F238E27FC236}">
                    <a16:creationId xmlns:a16="http://schemas.microsoft.com/office/drawing/2014/main" id="{6C729A2E-AFA1-2C52-9C29-DACB037613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77857" y="3221278"/>
                <a:ext cx="4213958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indent="-285750" algn="ctr">
                  <a:buClr>
                    <a:schemeClr val="tx1"/>
                  </a:buClr>
                  <a:buFont typeface="Courier New" panose="02070309020205020404" pitchFamily="49" charset="0"/>
                  <a:buChar char="o"/>
                </a:pPr>
                <a:r>
                  <a:rPr lang="en-US" altLang="fr-FR" dirty="0"/>
                  <a:t>Improvement of the definition of the </a:t>
                </a:r>
                <a:r>
                  <a:rPr lang="en-US" altLang="fr-FR" b="1" dirty="0">
                    <a:solidFill>
                      <a:srgbClr val="0000FF"/>
                    </a:solidFill>
                  </a:rPr>
                  <a:t>68% confidence region </a:t>
                </a:r>
                <a:r>
                  <a:rPr lang="en-US" altLang="fr-FR" dirty="0"/>
                  <a:t>for </a:t>
                </a:r>
                <a14:m>
                  <m:oMath xmlns:m="http://schemas.openxmlformats.org/officeDocument/2006/math">
                    <m:r>
                      <a:rPr lang="en-US" altLang="fr-FR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𝕽𝖊</m:t>
                    </m:r>
                    <m:d>
                      <m:dPr>
                        <m:begChr m:val="["/>
                        <m:endChr m:val="]"/>
                        <m:ctrlPr>
                          <a:rPr lang="en-US" alt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fr-F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𝓗</m:t>
                        </m:r>
                      </m:e>
                    </m:d>
                    <m:r>
                      <a:rPr lang="fr-FR" alt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US" altLang="fr-FR" dirty="0"/>
              </a:p>
            </p:txBody>
          </p:sp>
        </mc:Choice>
        <mc:Fallback xmlns="">
          <p:sp>
            <p:nvSpPr>
              <p:cNvPr id="12" name="Text Box 48">
                <a:extLst>
                  <a:ext uri="{FF2B5EF4-FFF2-40B4-BE49-F238E27FC236}">
                    <a16:creationId xmlns:a16="http://schemas.microsoft.com/office/drawing/2014/main" id="{6C729A2E-AFA1-2C52-9C29-DACB037613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477857" y="3221278"/>
                <a:ext cx="4213958" cy="646331"/>
              </a:xfrm>
              <a:prstGeom prst="rect">
                <a:avLst/>
              </a:prstGeom>
              <a:blipFill>
                <a:blip r:embed="rId6"/>
                <a:stretch>
                  <a:fillRect t="-3846" b="-1538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>
            <a:extLst>
              <a:ext uri="{FF2B5EF4-FFF2-40B4-BE49-F238E27FC236}">
                <a16:creationId xmlns:a16="http://schemas.microsoft.com/office/drawing/2014/main" id="{F09644D8-56E0-6C1A-3988-AD8EF17DD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6638" y="3927372"/>
            <a:ext cx="3212007" cy="2572021"/>
          </a:xfrm>
          <a:prstGeom prst="rect">
            <a:avLst/>
          </a:prstGeom>
        </p:spPr>
      </p:pic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3EB9EA3-9546-17D2-AF5E-B61C96AF57F0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 Box 18">
            <a:extLst>
              <a:ext uri="{FF2B5EF4-FFF2-40B4-BE49-F238E27FC236}">
                <a16:creationId xmlns:a16="http://schemas.microsoft.com/office/drawing/2014/main" id="{F5996350-CEE1-8192-4715-5472BDD7E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2211708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Nucleon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tomography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14/30</a:t>
            </a: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56190067-C874-340F-13AF-793A6D9B58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7341" y="1024395"/>
            <a:ext cx="3477812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PR12-20-012</a:t>
            </a:r>
          </a:p>
          <a:p>
            <a:pPr algn="ctr">
              <a:defRPr/>
            </a:pP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J. </a:t>
            </a:r>
            <a:r>
              <a:rPr lang="en-US" sz="1200" b="1" dirty="0" err="1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Grames</a:t>
            </a: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, M. </a:t>
            </a:r>
            <a:r>
              <a:rPr lang="en-US" sz="1200" b="1" dirty="0" err="1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Mazouz</a:t>
            </a: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, C. Muñoz Camacho  et al.</a:t>
            </a:r>
          </a:p>
        </p:txBody>
      </p:sp>
      <p:sp>
        <p:nvSpPr>
          <p:cNvPr id="6" name="Rectangle 43">
            <a:extLst>
              <a:ext uri="{FF2B5EF4-FFF2-40B4-BE49-F238E27FC236}">
                <a16:creationId xmlns:a16="http://schemas.microsoft.com/office/drawing/2014/main" id="{3C88B3E7-F202-2B31-558C-8D38EBE7C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7314" y="1391696"/>
            <a:ext cx="284725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Afanasev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 et al. EPJ A 57 (2021) 300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  <a:latin typeface="Avenir Book" panose="02000503020000020003" pitchFamily="2" charset="0"/>
              <a:cs typeface="Microsoft Sans Serif" panose="020B0604020202020204" pitchFamily="34" charset="0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FADEB180-9E8C-8915-307E-2C9440DC1E1F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631A80C8-671B-FC26-CEA5-74F6DB8F3C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2121" y="2897535"/>
            <a:ext cx="3634554" cy="3620466"/>
          </a:xfrm>
          <a:prstGeom prst="rect">
            <a:avLst/>
          </a:prstGeom>
        </p:spPr>
      </p:pic>
      <p:sp>
        <p:nvSpPr>
          <p:cNvPr id="19" name="Text Box 6">
            <a:extLst>
              <a:ext uri="{FF2B5EF4-FFF2-40B4-BE49-F238E27FC236}">
                <a16:creationId xmlns:a16="http://schemas.microsoft.com/office/drawing/2014/main" id="{E9A9DE33-852A-FF52-D479-33C80B99A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943" y="2068808"/>
            <a:ext cx="115161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Combining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HMS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the </a:t>
            </a:r>
            <a:r>
              <a:rPr lang="en-US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NPS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spectrometers, precise cross section measurements with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unpolarized positron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beam will be performed at selected kinematics where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electron beam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data will soon be accumulated.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E8F2223-FA97-730D-6795-DE44C99CFB48}"/>
              </a:ext>
            </a:extLst>
          </p:cNvPr>
          <p:cNvGrpSpPr>
            <a:grpSpLocks noChangeAspect="1"/>
          </p:cNvGrpSpPr>
          <p:nvPr/>
        </p:nvGrpSpPr>
        <p:grpSpPr>
          <a:xfrm>
            <a:off x="819429" y="3525663"/>
            <a:ext cx="6660000" cy="2948476"/>
            <a:chOff x="1657630" y="3792363"/>
            <a:chExt cx="5825955" cy="2579226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F17F4F3B-24A5-BC78-3116-EA7CDFA9D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08505" y="3813812"/>
              <a:ext cx="1875080" cy="2557777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2045A91E-7BF6-D129-CB6F-0C94B895A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7630" y="3792363"/>
              <a:ext cx="1875080" cy="2557778"/>
            </a:xfrm>
            <a:prstGeom prst="rect">
              <a:avLst/>
            </a:prstGeom>
          </p:spPr>
        </p:pic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D51C51A-2CA5-0B28-2FE1-4A29B09A8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34343" y="3805426"/>
              <a:ext cx="1875081" cy="2557779"/>
            </a:xfrm>
            <a:prstGeom prst="rect">
              <a:avLst/>
            </a:prstGeom>
          </p:spPr>
        </p:pic>
      </p:grpSp>
      <p:sp>
        <p:nvSpPr>
          <p:cNvPr id="23" name="TextBox 19">
            <a:extLst>
              <a:ext uri="{FF2B5EF4-FFF2-40B4-BE49-F238E27FC236}">
                <a16:creationId xmlns:a16="http://schemas.microsoft.com/office/drawing/2014/main" id="{DFF6B7F9-83E1-0DA7-2A4E-F7E895605D48}"/>
              </a:ext>
            </a:extLst>
          </p:cNvPr>
          <p:cNvSpPr txBox="1"/>
          <p:nvPr/>
        </p:nvSpPr>
        <p:spPr>
          <a:xfrm>
            <a:off x="2902381" y="309541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err="1"/>
              <a:t>x</a:t>
            </a:r>
            <a:r>
              <a:rPr lang="en-US" i="1" baseline="-25000" dirty="0" err="1"/>
              <a:t>B</a:t>
            </a:r>
            <a:r>
              <a:rPr lang="en-US" i="1" baseline="-25000" dirty="0"/>
              <a:t> </a:t>
            </a:r>
            <a:r>
              <a:rPr lang="en-US" i="1" dirty="0"/>
              <a:t>= 0.5     Q</a:t>
            </a:r>
            <a:r>
              <a:rPr lang="en-US" i="1" baseline="30000" dirty="0"/>
              <a:t>2 </a:t>
            </a:r>
            <a:r>
              <a:rPr lang="en-US" i="1" dirty="0"/>
              <a:t>= 3.4 GeV</a:t>
            </a:r>
            <a:r>
              <a:rPr lang="en-US" i="1" baseline="30000" dirty="0"/>
              <a:t>2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960ACE80-2C6F-7D13-F02A-7301573DB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0964817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15/30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B5CD7CD-71DC-9550-59CE-5D9873B7D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866" y="1028005"/>
            <a:ext cx="2850909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LoI12-18-004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Jefferson Lab Positron Working  Group</a:t>
            </a:r>
          </a:p>
        </p:txBody>
      </p:sp>
      <p:sp>
        <p:nvSpPr>
          <p:cNvPr id="16" name="Rectangle 43">
            <a:extLst>
              <a:ext uri="{FF2B5EF4-FFF2-40B4-BE49-F238E27FC236}">
                <a16:creationId xmlns:a16="http://schemas.microsoft.com/office/drawing/2014/main" id="{EE3B0514-4639-45A9-C413-3FF1A04DB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0900" y="1411524"/>
            <a:ext cx="744062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S.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Niccolai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P.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Chatagnon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M. Hoballah, D. Marchand, C.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Muñoz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 Camacho, E.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Voutier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EPJ A 57 (2021) 226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F35BEA35-255D-159C-3A6A-007ED0DE7356}"/>
              </a:ext>
            </a:extLst>
          </p:cNvPr>
          <p:cNvGrpSpPr/>
          <p:nvPr/>
        </p:nvGrpSpPr>
        <p:grpSpPr>
          <a:xfrm>
            <a:off x="1376547" y="2578674"/>
            <a:ext cx="5003321" cy="3953627"/>
            <a:chOff x="36716" y="2705803"/>
            <a:chExt cx="5115191" cy="3960439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2CE558B-66CD-667B-7962-7F4AC32EE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614092" y="2128427"/>
              <a:ext cx="3960439" cy="5115191"/>
            </a:xfrm>
            <a:prstGeom prst="rect">
              <a:avLst/>
            </a:prstGeom>
          </p:spPr>
        </p:pic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95176210-AB01-D8A0-A97F-A7C64567EC40}"/>
                </a:ext>
              </a:extLst>
            </p:cNvPr>
            <p:cNvSpPr/>
            <p:nvPr/>
          </p:nvSpPr>
          <p:spPr>
            <a:xfrm>
              <a:off x="820242" y="3611653"/>
              <a:ext cx="72000" cy="72000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9835E3E-40C8-0A2B-8C66-A3303421BE75}"/>
                </a:ext>
              </a:extLst>
            </p:cNvPr>
            <p:cNvSpPr/>
            <p:nvPr/>
          </p:nvSpPr>
          <p:spPr>
            <a:xfrm>
              <a:off x="820792" y="3806419"/>
              <a:ext cx="70568" cy="72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0731191-2544-9DCB-C246-76C9BF5657E4}"/>
                </a:ext>
              </a:extLst>
            </p:cNvPr>
            <p:cNvSpPr txBox="1"/>
            <p:nvPr/>
          </p:nvSpPr>
          <p:spPr>
            <a:xfrm>
              <a:off x="865100" y="3528816"/>
              <a:ext cx="9973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</a:t>
              </a:r>
              <a:r>
                <a:rPr kumimoji="0" lang="fr-FR" sz="1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+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and e</a:t>
              </a:r>
              <a:r>
                <a:rPr kumimoji="0" lang="fr-FR" sz="1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-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beams</a:t>
              </a: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E0CB717A-39B1-878C-1114-8EAD555DF6EB}"/>
                </a:ext>
              </a:extLst>
            </p:cNvPr>
            <p:cNvSpPr txBox="1"/>
            <p:nvPr/>
          </p:nvSpPr>
          <p:spPr>
            <a:xfrm>
              <a:off x="863489" y="3711701"/>
              <a:ext cx="8451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e</a:t>
              </a:r>
              <a:r>
                <a:rPr kumimoji="0" lang="fr-FR" sz="1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-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beam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 Light" panose="020F0302020204030204"/>
                  <a:ea typeface="+mn-ea"/>
                  <a:cs typeface="+mn-cs"/>
                </a:rPr>
                <a:t>only</a:t>
              </a:r>
              <a:endParaRPr kumimoji="0" lang="fr-FR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32541FE7-A4E7-06A5-6ED5-6C653638FFE1}"/>
                  </a:ext>
                </a:extLst>
              </p:cNvPr>
              <p:cNvSpPr txBox="1"/>
              <p:nvPr/>
            </p:nvSpPr>
            <p:spPr>
              <a:xfrm>
                <a:off x="7693174" y="4505955"/>
                <a:ext cx="2596112" cy="502895"/>
              </a:xfrm>
              <a:prstGeom prst="rect">
                <a:avLst/>
              </a:prstGeom>
              <a:solidFill>
                <a:srgbClr val="D3E0FF"/>
              </a:solidFill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Sup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𝐴</m:t>
                          </m:r>
                        </m:e>
                        <m: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𝑈𝑈</m:t>
                          </m:r>
                        </m:sub>
                        <m:sup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𝐶</m:t>
                          </m:r>
                        </m:sup>
                      </m:sSubSup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∝</m:t>
                      </m:r>
                      <m:f>
                        <m:f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ℜ𝔢</m:t>
                      </m:r>
                      <m:d>
                        <m:dPr>
                          <m:begChr m:val="["/>
                          <m:endChr m:val="]"/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𝜉</m:t>
                          </m:r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𝐻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f>
                            <m:f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num>
                            <m:den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𝑀</m:t>
                                  </m:r>
                                </m:e>
                                <m:sup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𝐸</m:t>
                              </m:r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4" name="ZoneTexte 23">
                <a:extLst>
                  <a:ext uri="{FF2B5EF4-FFF2-40B4-BE49-F238E27FC236}">
                    <a16:creationId xmlns:a16="http://schemas.microsoft.com/office/drawing/2014/main" id="{32541FE7-A4E7-06A5-6ED5-6C653638F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3174" y="4505955"/>
                <a:ext cx="2596112" cy="502895"/>
              </a:xfrm>
              <a:prstGeom prst="rect">
                <a:avLst/>
              </a:prstGeom>
              <a:blipFill>
                <a:blip r:embed="rId5"/>
                <a:stretch>
                  <a:fillRect l="-966" t="-2381" b="-4762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 Box 6">
            <a:extLst>
              <a:ext uri="{FF2B5EF4-FFF2-40B4-BE49-F238E27FC236}">
                <a16:creationId xmlns:a16="http://schemas.microsoft.com/office/drawing/2014/main" id="{CE3D9698-FABE-152C-8E71-B6DE395CE9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9210" y="5314655"/>
            <a:ext cx="442697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BCA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on the neutron accesses the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part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the CFF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and is sensitive to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some kinematics. 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3804234-50BA-E631-A986-5DA54828FC36}"/>
              </a:ext>
            </a:extLst>
          </p:cNvPr>
          <p:cNvSpPr txBox="1"/>
          <p:nvPr/>
        </p:nvSpPr>
        <p:spPr>
          <a:xfrm>
            <a:off x="9148407" y="547321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~</a:t>
            </a:r>
          </a:p>
        </p:txBody>
      </p:sp>
      <p:sp>
        <p:nvSpPr>
          <p:cNvPr id="27" name="Text Box 6">
            <a:extLst>
              <a:ext uri="{FF2B5EF4-FFF2-40B4-BE49-F238E27FC236}">
                <a16:creationId xmlns:a16="http://schemas.microsoft.com/office/drawing/2014/main" id="{36DDB81A-4819-2701-43C0-A4A59CD8A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744" y="1992545"/>
            <a:ext cx="103897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Contrary to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H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, the GPD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flips the spin of the nucleon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and is consequently not constrained by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Deep Inelastic Scattering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data. 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5E869BA9-1560-3418-716E-7EA53DB054EB}"/>
              </a:ext>
            </a:extLst>
          </p:cNvPr>
          <p:cNvGrpSpPr/>
          <p:nvPr/>
        </p:nvGrpSpPr>
        <p:grpSpPr>
          <a:xfrm>
            <a:off x="6936011" y="3171210"/>
            <a:ext cx="4070814" cy="785703"/>
            <a:chOff x="4739240" y="2531534"/>
            <a:chExt cx="4070814" cy="78570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E319D649-EE4F-87EF-EA4E-191149539456}"/>
                    </a:ext>
                  </a:extLst>
                </p:cNvPr>
                <p:cNvSpPr txBox="1"/>
                <p:nvPr/>
              </p:nvSpPr>
              <p:spPr>
                <a:xfrm>
                  <a:off x="4739240" y="2765676"/>
                  <a:ext cx="3906372" cy="551561"/>
                </a:xfrm>
                <a:prstGeom prst="rect">
                  <a:avLst/>
                </a:prstGeom>
                <a:solidFill>
                  <a:srgbClr val="F4E4EB"/>
                </a:solidFill>
                <a:ln w="6350">
                  <a:solidFill>
                    <a:srgbClr val="0000FF"/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−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b>
                          <m: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1</m:t>
                            </m:r>
                          </m:sup>
                          <m:e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𝑥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 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d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𝐻</m:t>
                                </m:r>
                                <m:d>
                                  <m:d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𝜉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→0</m:t>
                                    </m:r>
                                  </m:e>
                                </m:d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+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𝐸</m:t>
                                </m:r>
                                <m:d>
                                  <m:d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𝑥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𝜉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,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𝑡</m:t>
                                    </m:r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→0</m:t>
                                    </m:r>
                                  </m:e>
                                </m:d>
                              </m:e>
                            </m:d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 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𝑑𝑥</m:t>
                            </m:r>
                          </m:e>
                        </m:nary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=</m:t>
                        </m:r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𝐽</m:t>
                        </m:r>
                      </m:oMath>
                    </m:oMathPara>
                  </a14:m>
                  <a:endPara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4" name="ZoneTexte 13">
                  <a:extLst>
                    <a:ext uri="{FF2B5EF4-FFF2-40B4-BE49-F238E27FC236}">
                      <a16:creationId xmlns:a16="http://schemas.microsoft.com/office/drawing/2014/main" id="{7374E8B3-B488-4140-98D3-F82E1F2082C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39240" y="2765676"/>
                  <a:ext cx="3906372" cy="551561"/>
                </a:xfrm>
                <a:prstGeom prst="rect">
                  <a:avLst/>
                </a:prstGeom>
                <a:blipFill>
                  <a:blip r:embed="rId6"/>
                  <a:stretch>
                    <a:fillRect l="-20323" t="-175556" b="-253333"/>
                  </a:stretch>
                </a:blipFill>
                <a:ln w="6350">
                  <a:solidFill>
                    <a:srgbClr val="0000FF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E3A788F2-587C-4B02-8EF0-4C1573B91F8D}"/>
                </a:ext>
              </a:extLst>
            </p:cNvPr>
            <p:cNvSpPr/>
            <p:nvPr/>
          </p:nvSpPr>
          <p:spPr>
            <a:xfrm>
              <a:off x="6950249" y="2531534"/>
              <a:ext cx="185980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>
                      <a:lumMod val="75000"/>
                    </a:srgbClr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X. Ji, 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75000"/>
                    </a:srgbClr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PRL 78 (1997) </a:t>
              </a:r>
              <a:r>
                <a:rPr kumimoji="0" lang="fr-FR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808080">
                      <a:lumMod val="75000"/>
                    </a:srgbClr>
                  </a:solidFill>
                  <a:effectLst/>
                  <a:uLnTx/>
                  <a:uFillTx/>
                  <a:latin typeface="Avenir Book" panose="02000503020000020003" pitchFamily="2" charset="0"/>
                  <a:ea typeface="+mn-ea"/>
                  <a:cs typeface="+mn-cs"/>
                </a:rPr>
                <a:t>610</a:t>
              </a:r>
              <a:endPara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endParaRPr>
            </a:p>
          </p:txBody>
        </p:sp>
      </p:grpSp>
      <p:sp>
        <p:nvSpPr>
          <p:cNvPr id="4" name="Text Box 18">
            <a:extLst>
              <a:ext uri="{FF2B5EF4-FFF2-40B4-BE49-F238E27FC236}">
                <a16:creationId xmlns:a16="http://schemas.microsoft.com/office/drawing/2014/main" id="{8E7C4F55-3970-FE1D-77DD-B6FD97F2A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534151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Nucleon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tomography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16/30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B5CD7CD-71DC-9550-59CE-5D9873B7D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866" y="1028005"/>
            <a:ext cx="2773516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latin typeface="Lucida Calligraphy" charset="0"/>
              </a:rPr>
              <a:t>Coherent He-DVCS</a:t>
            </a:r>
          </a:p>
        </p:txBody>
      </p:sp>
      <p:sp>
        <p:nvSpPr>
          <p:cNvPr id="4" name="Rectangle 43">
            <a:extLst>
              <a:ext uri="{FF2B5EF4-FFF2-40B4-BE49-F238E27FC236}">
                <a16:creationId xmlns:a16="http://schemas.microsoft.com/office/drawing/2014/main" id="{9791FC29-FF0F-75E9-4C56-4B820F2D08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089" y="1064262"/>
            <a:ext cx="49822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M. Rinaldi, S.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Scopetta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PRC 85 (2012) 062201; PRC 87 (2013) 035208     </a:t>
            </a:r>
          </a:p>
          <a:p>
            <a:pPr algn="ctr"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S.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Fucini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M.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Hattawy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M. Rinaldi, S.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Scopetta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 Book" panose="02000503020000020003" pitchFamily="2" charset="0"/>
                <a:cs typeface="Microsoft Sans Serif" panose="020B0604020202020204" pitchFamily="34" charset="0"/>
              </a:rPr>
              <a:t>, EPJ A 57 (2021) 273</a:t>
            </a:r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895F276B-0FB3-A71F-123A-916185EC5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709" y="3600413"/>
            <a:ext cx="2888123" cy="2563210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6375997B-12BB-E667-4547-D6E7D6431AE8}"/>
              </a:ext>
            </a:extLst>
          </p:cNvPr>
          <p:cNvSpPr txBox="1"/>
          <p:nvPr/>
        </p:nvSpPr>
        <p:spPr>
          <a:xfrm>
            <a:off x="800098" y="3330085"/>
            <a:ext cx="25960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432FF"/>
                </a:solidFill>
              </a:rPr>
              <a:t>Courtesy of Raphaël Dupré (</a:t>
            </a:r>
            <a:r>
              <a:rPr lang="en-US" sz="1200" i="1" dirty="0" err="1">
                <a:solidFill>
                  <a:srgbClr val="0432FF"/>
                </a:solidFill>
              </a:rPr>
              <a:t>IJCLab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3C85B3A0-2314-1A59-2CFB-08217DECCC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0491" y="3605373"/>
            <a:ext cx="3672000" cy="255825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6A3F6DCB-8461-12D7-1BC0-B25C3EB073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4801" y="3588979"/>
            <a:ext cx="3672000" cy="2600272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ED8CA37A-7E79-7492-275B-AF2317E67891}"/>
              </a:ext>
            </a:extLst>
          </p:cNvPr>
          <p:cNvSpPr txBox="1"/>
          <p:nvPr/>
        </p:nvSpPr>
        <p:spPr>
          <a:xfrm>
            <a:off x="4860706" y="5332287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baseline="30000" dirty="0">
                <a:solidFill>
                  <a:srgbClr val="0000FF"/>
                </a:solidFill>
              </a:rPr>
              <a:t>4</a:t>
            </a:r>
            <a:r>
              <a:rPr lang="fr-FR" b="1" dirty="0">
                <a:solidFill>
                  <a:srgbClr val="0000FF"/>
                </a:solidFill>
              </a:rPr>
              <a:t>He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C8F357E-450D-09F5-5E05-6D56D0687381}"/>
              </a:ext>
            </a:extLst>
          </p:cNvPr>
          <p:cNvSpPr txBox="1"/>
          <p:nvPr/>
        </p:nvSpPr>
        <p:spPr>
          <a:xfrm>
            <a:off x="8633600" y="531996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baseline="30000" dirty="0">
                <a:solidFill>
                  <a:srgbClr val="0000FF"/>
                </a:solidFill>
              </a:rPr>
              <a:t>3</a:t>
            </a:r>
            <a:r>
              <a:rPr lang="fr-FR" b="1" dirty="0">
                <a:solidFill>
                  <a:srgbClr val="0000FF"/>
                </a:solidFill>
              </a:rPr>
              <a:t>He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64E85F5A-EB1F-4C7C-3D4C-B75BC9F8578A}"/>
                  </a:ext>
                </a:extLst>
              </p:cNvPr>
              <p:cNvSpPr txBox="1"/>
              <p:nvPr/>
            </p:nvSpPr>
            <p:spPr>
              <a:xfrm>
                <a:off x="1372487" y="2555302"/>
                <a:ext cx="9435363" cy="44018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ℜ𝔢</m:t>
                    </m:r>
                    <m:d>
                      <m:dPr>
                        <m:begChr m:val="["/>
                        <m:endChr m:val="]"/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ℋ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𝜉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</m:e>
                    </m:d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nary>
                      <m:nary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</m:den>
                            </m:f>
                          </m:e>
                        </m:d>
                        <m:sSub>
                          <m:sSubPr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d>
                          <m:dPr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b="1" i="1">
                                <a:solidFill>
                                  <a:srgbClr val="CC01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𝝃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fr-FR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fr-F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𝒫</m:t>
                    </m:r>
                    <m:nary>
                      <m:naryPr>
                        <m:ctrl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  <m:e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𝑥</m:t>
                                </m:r>
                              </m:den>
                            </m:f>
                            <m: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𝜉</m:t>
                                </m:r>
                              </m:den>
                            </m:f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ℑ𝔪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fr-FR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𝐻</m:t>
                                </m:r>
                              </m:e>
                              <m:sub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b="1" i="1">
                                    <a:solidFill>
                                      <a:srgbClr val="CC01FF"/>
                                    </a:solidFill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fr-FR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fr-FR" i="1">
                            <a:latin typeface="Cambria Math" panose="02040503050406030204" pitchFamily="18" charset="0"/>
                          </a:rPr>
                          <m:t>𝑑𝑥</m:t>
                        </m:r>
                      </m:e>
                    </m:nary>
                    <m:r>
                      <a:rPr lang="fr-FR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fr-FR" dirty="0"/>
                  <a:t> </a:t>
                </a:r>
              </a:p>
            </p:txBody>
          </p:sp>
        </mc:Choice>
        <mc:Fallback xmlns=""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64E85F5A-EB1F-4C7C-3D4C-B75BC9F857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487" y="2555302"/>
                <a:ext cx="9435363" cy="440185"/>
              </a:xfrm>
              <a:prstGeom prst="rect">
                <a:avLst/>
              </a:prstGeom>
              <a:blipFill>
                <a:blip r:embed="rId7"/>
                <a:stretch>
                  <a:fillRect t="-105405" b="-159459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 Box 6">
            <a:extLst>
              <a:ext uri="{FF2B5EF4-FFF2-40B4-BE49-F238E27FC236}">
                <a16:creationId xmlns:a16="http://schemas.microsoft.com/office/drawing/2014/main" id="{28BFF83F-CACE-0D91-2424-5AAF1C615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000" y="1714282"/>
            <a:ext cx="108734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association of 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ALERT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recoil detector and the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CLAS12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spectrometer together with high-energy </a:t>
            </a:r>
            <a:r>
              <a:rPr lang="en-US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electron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beams offer a new tool for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investigation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nuclear force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6A67578-6B50-3859-0778-1BAA3655ABB5}"/>
              </a:ext>
            </a:extLst>
          </p:cNvPr>
          <p:cNvSpPr txBox="1"/>
          <p:nvPr/>
        </p:nvSpPr>
        <p:spPr>
          <a:xfrm>
            <a:off x="8992068" y="6118425"/>
            <a:ext cx="24620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to neutron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GPDs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A34811D8-60E8-72F0-5694-630639DAFDA5}"/>
              </a:ext>
            </a:extLst>
          </p:cNvPr>
          <p:cNvSpPr txBox="1"/>
          <p:nvPr/>
        </p:nvSpPr>
        <p:spPr>
          <a:xfrm>
            <a:off x="5713575" y="6122578"/>
            <a:ext cx="1531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Nuclear</a:t>
            </a:r>
            <a:r>
              <a:rPr lang="fr-F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imaging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4A6E4EF-8520-433B-DCAC-D096D5DD8422}"/>
              </a:ext>
            </a:extLst>
          </p:cNvPr>
          <p:cNvSpPr txBox="1"/>
          <p:nvPr/>
        </p:nvSpPr>
        <p:spPr>
          <a:xfrm>
            <a:off x="6699967" y="3287221"/>
            <a:ext cx="3233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err="1">
                <a:solidFill>
                  <a:srgbClr val="CD04FF"/>
                </a:solidFill>
                <a:latin typeface="Avenir Book" panose="02000503020000020003" pitchFamily="2" charset="0"/>
              </a:rPr>
              <a:t>Unpolarized</a:t>
            </a:r>
            <a:r>
              <a:rPr lang="fr-FR" sz="1400" dirty="0">
                <a:solidFill>
                  <a:srgbClr val="CD04FF"/>
                </a:solidFill>
                <a:latin typeface="Avenir Book" panose="02000503020000020003" pitchFamily="2" charset="0"/>
              </a:rPr>
              <a:t> Beam Charge </a:t>
            </a:r>
            <a:r>
              <a:rPr lang="fr-FR" sz="1400" dirty="0" err="1">
                <a:solidFill>
                  <a:srgbClr val="CD04FF"/>
                </a:solidFill>
                <a:latin typeface="Avenir Book" panose="02000503020000020003" pitchFamily="2" charset="0"/>
              </a:rPr>
              <a:t>Asymmetry</a:t>
            </a:r>
            <a:endParaRPr lang="fr-FR" sz="1400" dirty="0">
              <a:solidFill>
                <a:srgbClr val="CD04FF"/>
              </a:solidFill>
              <a:latin typeface="Avenir Book" panose="02000503020000020003" pitchFamily="2" charset="0"/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6D671424-E727-B1B2-FBE1-C012AE1BC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63290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2/30</a:t>
            </a: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AEA656B1-47A3-26D8-5BD7-1B882D8E0B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>
                  <a:solidFill>
                    <a:srgbClr val="333399"/>
                  </a:solidFill>
                  <a:latin typeface="Lucida Calligraphy" charset="0"/>
                </a:rPr>
                <a:t>E. </a:t>
              </a:r>
              <a:r>
                <a:rPr lang="en-US" sz="800" dirty="0" err="1">
                  <a:solidFill>
                    <a:srgbClr val="333399"/>
                  </a:solidFill>
                  <a:latin typeface="Lucida Calligraphy" charset="0"/>
                </a:rPr>
                <a:t>Voutier</a:t>
              </a:r>
              <a:endParaRPr lang="en-US" sz="800">
                <a:solidFill>
                  <a:srgbClr val="333399"/>
                </a:solidFill>
                <a:latin typeface="Lucida Calligraphy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19" name="Image 18">
            <a:extLst>
              <a:ext uri="{FF2B5EF4-FFF2-40B4-BE49-F238E27FC236}">
                <a16:creationId xmlns:a16="http://schemas.microsoft.com/office/drawing/2014/main" id="{E6097299-38B4-15C6-BFB9-DA08CC2AB8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570" y="952731"/>
            <a:ext cx="4476552" cy="5352040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23A1C7C8-5D28-3C22-3462-FCDCBA42E6DA}"/>
              </a:ext>
            </a:extLst>
          </p:cNvPr>
          <p:cNvSpPr txBox="1"/>
          <p:nvPr/>
        </p:nvSpPr>
        <p:spPr>
          <a:xfrm>
            <a:off x="1203162" y="161462"/>
            <a:ext cx="309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White Paper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7829D42-7387-4BEC-EBB1-3469FC7462F8}"/>
              </a:ext>
            </a:extLst>
          </p:cNvPr>
          <p:cNvSpPr txBox="1"/>
          <p:nvPr/>
        </p:nvSpPr>
        <p:spPr>
          <a:xfrm>
            <a:off x="6177306" y="2239961"/>
            <a:ext cx="54406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</a:t>
            </a:r>
            <a:r>
              <a:rPr lang="fr-FR" b="1" dirty="0" err="1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Working</a:t>
            </a:r>
            <a:r>
              <a:rPr lang="fr-FR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Group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(PWG)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developed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perspectives of an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program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CEBAF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a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specific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EPJ A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Topical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algn="just"/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This document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constitutes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final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White Paper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gathering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19 single contributions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a </a:t>
            </a:r>
            <a:r>
              <a:rPr lang="fr-FR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summary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article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all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peer-reviewed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16" name="Rectangle 43">
            <a:extLst>
              <a:ext uri="{FF2B5EF4-FFF2-40B4-BE49-F238E27FC236}">
                <a16:creationId xmlns:a16="http://schemas.microsoft.com/office/drawing/2014/main" id="{689B7C28-75F1-23D3-E9FD-2D57FEAAD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4717" y="6007857"/>
            <a:ext cx="60682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(Jefferson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Lab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 Positron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Working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 Group)  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" panose="02000503020000020003" pitchFamily="2" charset="0"/>
              </a:rPr>
              <a:t>Accardi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</a:t>
            </a: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et al. 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EPJ A 57 (2021) 261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A635AE5-C76B-E243-E750-52517D84A7A5}"/>
                  </a:ext>
                </a:extLst>
              </p:cNvPr>
              <p:cNvSpPr txBox="1"/>
              <p:nvPr/>
            </p:nvSpPr>
            <p:spPr>
              <a:xfrm>
                <a:off x="6570040" y="5062330"/>
                <a:ext cx="46889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dirty="0" err="1"/>
                  <a:t>JLab</a:t>
                </a:r>
                <a:r>
                  <a:rPr lang="fr-FR" dirty="0"/>
                  <a:t> PWG = </a:t>
                </a:r>
                <a14:m>
                  <m:oMath xmlns:m="http://schemas.openxmlformats.org/officeDocument/2006/math">
                    <m:r>
                      <a:rPr lang="fr-F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fr-FR" b="1" dirty="0">
                    <a:solidFill>
                      <a:srgbClr val="0000FF"/>
                    </a:solidFill>
                  </a:rPr>
                  <a:t>250</a:t>
                </a:r>
                <a:r>
                  <a:rPr lang="fr-FR" dirty="0"/>
                  <a:t> </a:t>
                </a:r>
                <a:r>
                  <a:rPr lang="fr-FR" dirty="0" err="1"/>
                  <a:t>Physicists</a:t>
                </a:r>
                <a:r>
                  <a:rPr lang="fr-FR" dirty="0"/>
                  <a:t> </a:t>
                </a:r>
                <a:r>
                  <a:rPr lang="fr-FR" dirty="0" err="1"/>
                  <a:t>from</a:t>
                </a:r>
                <a:r>
                  <a:rPr lang="fr-FR" dirty="0"/>
                  <a:t> </a:t>
                </a:r>
                <a:r>
                  <a:rPr lang="fr-FR" b="1" dirty="0">
                    <a:solidFill>
                      <a:srgbClr val="0000FF"/>
                    </a:solidFill>
                  </a:rPr>
                  <a:t>75</a:t>
                </a:r>
                <a:r>
                  <a:rPr lang="fr-FR" dirty="0"/>
                  <a:t> Institutions</a:t>
                </a:r>
              </a:p>
            </p:txBody>
          </p:sp>
        </mc:Choice>
        <mc:Fallback xmlns=""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BA635AE5-C76B-E243-E750-52517D84A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040" y="5062330"/>
                <a:ext cx="4688976" cy="369332"/>
              </a:xfrm>
              <a:prstGeom prst="rect">
                <a:avLst/>
              </a:prstGeom>
              <a:blipFill>
                <a:blip r:embed="rId5"/>
                <a:stretch>
                  <a:fillRect l="-541" t="-6667" r="-541" b="-26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830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17/30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6">
                <a:extLst>
                  <a:ext uri="{FF2B5EF4-FFF2-40B4-BE49-F238E27FC236}">
                    <a16:creationId xmlns:a16="http://schemas.microsoft.com/office/drawing/2014/main" id="{3B377201-04E3-CCD9-CD81-6B70A6B538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0937" y="1649703"/>
                <a:ext cx="11327322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marL="285750" marR="0" lvl="0" indent="-285750" algn="just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D60093"/>
                  </a:buClr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en-US" alt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Because of the virtuality of the final photon, </a:t>
                </a:r>
                <a:r>
                  <a:rPr kumimoji="0" lang="en-US" altLang="fr-F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CC01FF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DDVCS</a:t>
                </a:r>
                <a:r>
                  <a:rPr kumimoji="0" lang="en-US" alt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 allows a direct access to GPDs at </a:t>
                </a:r>
                <a14:m>
                  <m:oMath xmlns:m="http://schemas.openxmlformats.org/officeDocument/2006/math">
                    <m:r>
                      <a:rPr kumimoji="0" lang="fr-FR" altLang="fr-FR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CC01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𝒙</m:t>
                    </m:r>
                    <m:r>
                      <a:rPr kumimoji="0" lang="fr-FR" altLang="fr-FR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CC01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≠±</m:t>
                    </m:r>
                    <m:r>
                      <a:rPr kumimoji="0" lang="fr-FR" altLang="fr-FR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CC01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𝝃</m:t>
                    </m:r>
                    <m:r>
                      <a:rPr kumimoji="0" lang="fr-FR" altLang="fr-FR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, </m:t>
                    </m:r>
                  </m:oMath>
                </a14:m>
                <a:r>
                  <a:rPr kumimoji="0" lang="en-US" alt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Microsoft Sans Serif" panose="020B0604020202020204" pitchFamily="34" charset="0"/>
                    <a:ea typeface="+mn-ea"/>
                    <a:cs typeface="Microsoft Sans Serif" panose="020B0604020202020204" pitchFamily="34" charset="0"/>
                  </a:rPr>
                  <a:t>which is of importance for their modeling and for the investigation of nuclear dynamics.</a:t>
                </a:r>
              </a:p>
            </p:txBody>
          </p:sp>
        </mc:Choice>
        <mc:Fallback xmlns="">
          <p:sp>
            <p:nvSpPr>
              <p:cNvPr id="16" name="Text Box 6">
                <a:extLst>
                  <a:ext uri="{FF2B5EF4-FFF2-40B4-BE49-F238E27FC236}">
                    <a16:creationId xmlns:a16="http://schemas.microsoft.com/office/drawing/2014/main" id="{3B377201-04E3-CCD9-CD81-6B70A6B538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0937" y="1649703"/>
                <a:ext cx="11327322" cy="646331"/>
              </a:xfrm>
              <a:prstGeom prst="rect">
                <a:avLst/>
              </a:prstGeom>
              <a:blipFill>
                <a:blip r:embed="rId4"/>
                <a:stretch>
                  <a:fillRect l="-336" t="-5882" r="-448" b="-13725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 Box 9">
            <a:extLst>
              <a:ext uri="{FF2B5EF4-FFF2-40B4-BE49-F238E27FC236}">
                <a16:creationId xmlns:a16="http://schemas.microsoft.com/office/drawing/2014/main" id="{085D415A-7A34-6758-D329-2C0EB13096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511" y="1009273"/>
            <a:ext cx="6094938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Double Deeply Virtual Compton Scattering</a:t>
            </a:r>
          </a:p>
        </p:txBody>
      </p:sp>
      <p:sp>
        <p:nvSpPr>
          <p:cNvPr id="19" name="Rectangle 19">
            <a:extLst>
              <a:ext uri="{FF2B5EF4-FFF2-40B4-BE49-F238E27FC236}">
                <a16:creationId xmlns:a16="http://schemas.microsoft.com/office/drawing/2014/main" id="{A89D7EA2-05B6-366B-349E-8D0601602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7617" y="1038481"/>
            <a:ext cx="489376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M.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Guidal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M.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Vanderhaeghen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PRL 90 (2003) 012001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A.V. </a:t>
            </a:r>
            <a:r>
              <a:rPr kumimoji="0" lang="fr-F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Belitsky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, D.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+mn-cs"/>
              </a:rPr>
              <a:t>Müller PRL 90 (2003) 022001; PRD 68 (2003) 116005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venir Book" panose="02000503020000020003" pitchFamily="2" charset="0"/>
              <a:ea typeface="+mn-ea"/>
              <a:cs typeface="Microsoft Sans Serif" panose="020B0604020202020204" pitchFamily="34" charset="0"/>
            </a:endParaRP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140266A1-8798-F9B5-DF44-51BE1438C4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351" y="3446428"/>
            <a:ext cx="3263520" cy="25583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48C38CA-EEBD-556B-B521-DE25084C9F91}"/>
                  </a:ext>
                </a:extLst>
              </p:cNvPr>
              <p:cNvSpPr txBox="1"/>
              <p:nvPr/>
            </p:nvSpPr>
            <p:spPr>
              <a:xfrm>
                <a:off x="1068018" y="2502439"/>
                <a:ext cx="5778505" cy="643894"/>
              </a:xfrm>
              <a:prstGeom prst="rect">
                <a:avLst/>
              </a:prstGeom>
              <a:solidFill>
                <a:srgbClr val="EDDDFF"/>
              </a:solidFill>
              <a:ln w="15875">
                <a:solidFill>
                  <a:srgbClr val="CD04FF"/>
                </a:solidFill>
              </a:ln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ℱ</m:t>
                      </m:r>
                      <m:d>
                        <m:d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𝝃</m:t>
                          </m:r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𝝃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𝒫</m:t>
                      </m:r>
                      <m:nary>
                        <m:nary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b>
                        <m:sup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</m:t>
                          </m:r>
                        </m:sup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𝑑𝑥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sSub>
                            <m:sSub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𝐹</m:t>
                              </m:r>
                            </m:e>
                            <m:sub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</m:sub>
                          </m:sSub>
                          <m:d>
                            <m:d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fr-FR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𝝃</m:t>
                              </m:r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,</m:t>
                              </m:r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𝑡</m:t>
                              </m:r>
                            </m:e>
                          </m:d>
                        </m:e>
                      </m:nary>
                      <m:d>
                        <m:dPr>
                          <m:begChr m:val="["/>
                          <m:endChr m:val="]"/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−</m:t>
                              </m:r>
                              <m:r>
                                <a:rPr kumimoji="0" lang="fr-FR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𝝃</m:t>
                              </m:r>
                              <m:r>
                                <a:rPr kumimoji="0" lang="fr-FR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den>
                          </m:f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±</m:t>
                          </m:r>
                          <m:f>
                            <m:f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fPr>
                            <m:num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1</m:t>
                              </m:r>
                            </m:num>
                            <m:den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𝑥</m:t>
                              </m:r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+</m:t>
                              </m:r>
                              <m:r>
                                <a:rPr kumimoji="0" lang="fr-FR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𝝃</m:t>
                              </m:r>
                              <m:r>
                                <a:rPr kumimoji="0" lang="fr-FR" sz="1600" b="1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srgbClr val="FF0000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′</m:t>
                              </m:r>
                            </m:den>
                          </m:f>
                        </m:e>
                      </m:d>
                      <m:r>
                        <a:rPr kumimoji="0" lang="fr-FR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−</m:t>
                      </m:r>
                      <m:r>
                        <m:rPr>
                          <m:sty m:val="p"/>
                        </m:rPr>
                        <a:rPr kumimoji="0" lang="fr-FR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i</m:t>
                      </m:r>
                      <m:r>
                        <m:rPr>
                          <m:sty m:val="p"/>
                        </m:rPr>
                        <a:rPr kumimoji="0" lang="el-G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π</m:t>
                      </m:r>
                      <m:sSub>
                        <m:sSub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𝝃</m:t>
                          </m:r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′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1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FF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𝝃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48C38CA-EEBD-556B-B521-DE25084C9F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8018" y="2502439"/>
                <a:ext cx="5778505" cy="643894"/>
              </a:xfrm>
              <a:prstGeom prst="rect">
                <a:avLst/>
              </a:prstGeom>
              <a:blipFill>
                <a:blip r:embed="rId6"/>
                <a:stretch>
                  <a:fillRect t="-141509" b="-209434"/>
                </a:stretch>
              </a:blipFill>
              <a:ln w="15875">
                <a:solidFill>
                  <a:srgbClr val="CD04FF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Image 21">
            <a:extLst>
              <a:ext uri="{FF2B5EF4-FFF2-40B4-BE49-F238E27FC236}">
                <a16:creationId xmlns:a16="http://schemas.microsoft.com/office/drawing/2014/main" id="{B1FC63F8-1713-78D7-763F-AF2A8768A2D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5129" y="3469552"/>
            <a:ext cx="3558143" cy="2393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13DB6EFC-D7C6-3E72-9CC5-4B37B183C7BC}"/>
                  </a:ext>
                </a:extLst>
              </p:cNvPr>
              <p:cNvSpPr txBox="1"/>
              <p:nvPr/>
            </p:nvSpPr>
            <p:spPr>
              <a:xfrm>
                <a:off x="7116286" y="2531001"/>
                <a:ext cx="4523098" cy="719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𝐹</m:t>
                          </m:r>
                        </m:e>
                        <m:sub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+</m:t>
                          </m:r>
                        </m:sub>
                      </m:sSub>
                      <m:d>
                        <m:dPr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𝜉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,</m:t>
                          </m:r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𝑡</m:t>
                          </m:r>
                        </m:e>
                      </m:d>
                      <m:r>
                        <a:rPr kumimoji="0" lang="fr-FR" sz="16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𝑞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kumimoji="0" lang="fr-FR" sz="16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kumimoji="0" lang="fr-FR" sz="16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fr-FR" sz="16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+mn-cs"/>
                                            </a:rPr>
                                            <m:t>𝑒</m:t>
                                          </m:r>
                                        </m:e>
                                        <m:sub>
                                          <m:r>
                                            <a:rPr kumimoji="0" lang="fr-FR" sz="1600" b="0" i="1" u="none" strike="noStrike" kern="1200" cap="none" spc="0" normalizeH="0" baseline="0" noProof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+mn-cs"/>
                                            </a:rPr>
                                            <m:t>𝑞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kumimoji="0" lang="fr-FR" sz="1600" b="0" i="1" u="none" strike="noStrike" kern="1200" cap="none" spc="0" normalizeH="0" baseline="0" noProof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+mn-cs"/>
                                        </a:rPr>
                                        <m:t>𝑒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  <m:r>
                            <a:rPr kumimoji="0" lang="fr-FR" sz="16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𝐹</m:t>
                                  </m:r>
                                </m:e>
                                <m:sup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𝑞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𝜉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kumimoji="0" lang="fr-FR" sz="1600" b="0" i="1" u="none" strike="noStrike" kern="1200" cap="none" spc="0" normalizeH="0" baseline="0" noProof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∓</m:t>
                              </m:r>
                              <m:sSup>
                                <m:sSup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𝐹</m:t>
                                  </m:r>
                                </m:e>
                                <m:sup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𝑞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</m:ctrlPr>
                                </m:dPr>
                                <m:e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−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𝑥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𝜉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,</m:t>
                                  </m:r>
                                  <m:r>
                                    <a:rPr kumimoji="0" lang="fr-FR" sz="1600" b="0" i="1" u="none" strike="noStrike" kern="1200" cap="none" spc="0" normalizeH="0" baseline="0" noProof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nary>
                    </m:oMath>
                  </m:oMathPara>
                </a14:m>
                <a:endPara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13DB6EFC-D7C6-3E72-9CC5-4B37B183C7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6286" y="2531001"/>
                <a:ext cx="4523098" cy="719877"/>
              </a:xfrm>
              <a:prstGeom prst="rect">
                <a:avLst/>
              </a:prstGeom>
              <a:blipFill>
                <a:blip r:embed="rId8"/>
                <a:stretch>
                  <a:fillRect t="-119298" b="-1631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>
            <a:extLst>
              <a:ext uri="{FF2B5EF4-FFF2-40B4-BE49-F238E27FC236}">
                <a16:creationId xmlns:a16="http://schemas.microsoft.com/office/drawing/2014/main" id="{F914A905-D102-E7DC-2C5C-3CFCC50DC68A}"/>
              </a:ext>
            </a:extLst>
          </p:cNvPr>
          <p:cNvGrpSpPr/>
          <p:nvPr/>
        </p:nvGrpSpPr>
        <p:grpSpPr>
          <a:xfrm>
            <a:off x="4273054" y="3933571"/>
            <a:ext cx="2692917" cy="1360998"/>
            <a:chOff x="4300764" y="3836586"/>
            <a:chExt cx="2692917" cy="13609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29E1A8FE-6175-E9FD-8FF1-966DC101F0D1}"/>
                    </a:ext>
                  </a:extLst>
                </p:cNvPr>
                <p:cNvSpPr txBox="1"/>
                <p:nvPr/>
              </p:nvSpPr>
              <p:spPr>
                <a:xfrm>
                  <a:off x="4308283" y="4570874"/>
                  <a:ext cx="2648033" cy="6267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𝝃</m:t>
                        </m:r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29E1A8FE-6175-E9FD-8FF1-966DC101F0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8283" y="4570874"/>
                  <a:ext cx="2648033" cy="626710"/>
                </a:xfrm>
                <a:prstGeom prst="rect">
                  <a:avLst/>
                </a:prstGeom>
                <a:blipFill>
                  <a:blip r:embed="rId9"/>
                  <a:stretch>
                    <a:fillRect t="-13725" b="-960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322B6089-0CA9-7B1D-28FB-B68D8A7630BC}"/>
                    </a:ext>
                  </a:extLst>
                </p:cNvPr>
                <p:cNvSpPr txBox="1"/>
                <p:nvPr/>
              </p:nvSpPr>
              <p:spPr>
                <a:xfrm>
                  <a:off x="4300764" y="3836586"/>
                  <a:ext cx="2692917" cy="6267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𝝃</m:t>
                        </m:r>
                        <m:r>
                          <a:rPr kumimoji="0" lang="fr-FR" sz="16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′</m:t>
                        </m:r>
                        <m:r>
                          <a:rPr kumimoji="0" lang="fr-FR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=</m:t>
                        </m:r>
                        <m:f>
                          <m:fPr>
                            <m:ctrlP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f>
                              <m:fPr>
                                <m:type m:val="lin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+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𝑡</m:t>
                                </m:r>
                              </m:num>
                              <m:den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den>
                            </m:f>
                          </m:num>
                          <m:den>
                            <m:f>
                              <m:fPr>
                                <m:type m:val="lin"/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fPr>
                              <m:num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  <m:sSup>
                                  <m:sSup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𝑄</m:t>
                                    </m:r>
                                  </m:e>
                                  <m:sup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kumimoji="0" lang="fr-FR" sz="1600" b="0" i="1" u="none" strike="noStrike" kern="1200" cap="none" spc="0" normalizeH="0" baseline="0" noProof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+mn-cs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−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</m:ctrlPr>
                              </m:sSupPr>
                              <m:e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𝑄</m:t>
                                </m:r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′</m:t>
                                </m:r>
                              </m:e>
                              <m:sup>
                                <m:r>
                                  <a:rPr kumimoji="0" lang="fr-FR" sz="1600" b="0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+mn-cs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+</m:t>
                            </m:r>
                            <m:r>
                              <a:rPr kumimoji="0" lang="fr-FR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kumimoji="0" lang="fr-FR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25" name="ZoneTexte 24">
                  <a:extLst>
                    <a:ext uri="{FF2B5EF4-FFF2-40B4-BE49-F238E27FC236}">
                      <a16:creationId xmlns:a16="http://schemas.microsoft.com/office/drawing/2014/main" id="{322B6089-0CA9-7B1D-28FB-B68D8A7630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00764" y="3836586"/>
                  <a:ext cx="2692917" cy="626710"/>
                </a:xfrm>
                <a:prstGeom prst="rect">
                  <a:avLst/>
                </a:prstGeom>
                <a:blipFill>
                  <a:blip r:embed="rId10"/>
                  <a:stretch>
                    <a:fillRect t="-56863" b="-96078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AF63D49A-A64A-F7EC-12F9-486B5A3CF414}"/>
                  </a:ext>
                </a:extLst>
              </p:cNvPr>
              <p:cNvSpPr txBox="1"/>
              <p:nvPr/>
            </p:nvSpPr>
            <p:spPr>
              <a:xfrm>
                <a:off x="4427771" y="5880505"/>
                <a:ext cx="763955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Courier New" panose="02070309020205020404" pitchFamily="49" charset="0"/>
                  <a:buChar char="o"/>
                  <a:tabLst/>
                  <a:defRPr/>
                </a:pP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Following the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sign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change of </a:t>
                </a:r>
                <a:r>
                  <a:rPr kumimoji="0" lang="fr-FR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+mn-cs"/>
                  </a:rPr>
                  <a:t>x</a:t>
                </a:r>
                <a:r>
                  <a:rPr kumimoji="0" lang="fr-FR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’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around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Q’</a:t>
                </a:r>
                <a:r>
                  <a:rPr kumimoji="0" lang="fr-FR" sz="1800" b="1" i="1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fr-FR" sz="1800" b="1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=Q</a:t>
                </a:r>
                <a:r>
                  <a:rPr kumimoji="0" lang="fr-FR" sz="1800" b="1" i="1" u="none" strike="noStrike" kern="1200" cap="none" spc="0" normalizeH="0" baseline="3000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the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CFFs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fr-FR" sz="1800" b="1" i="1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𝓗</m:t>
                    </m:r>
                  </m:oMath>
                </a14:m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and </a:t>
                </a:r>
                <a14:m>
                  <m:oMath xmlns:m="http://schemas.openxmlformats.org/officeDocument/2006/math">
                    <m:r>
                      <a:rPr kumimoji="0" lang="fr-FR" sz="1800" b="1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𝓔</m:t>
                    </m:r>
                  </m:oMath>
                </a14:m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 </a:t>
                </a:r>
                <a:r>
                  <a:rPr kumimoji="0" lang="fr-F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change </a:t>
                </a:r>
                <a:r>
                  <a:rPr kumimoji="0" lang="fr-FR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sign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,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providing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testing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ground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of </a:t>
                </a:r>
                <a:r>
                  <a:rPr kumimoji="0" lang="fr-FR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GPDs</a:t>
                </a:r>
                <a:r>
                  <a:rPr kumimoji="0" lang="fr-FR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fr-FR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universality</a:t>
                </a:r>
                <a:r>
                  <a:rPr kumimoji="0" lang="fr-FR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</mc:Choice>
        <mc:Fallback xmlns=""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AF63D49A-A64A-F7EC-12F9-486B5A3CF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771" y="5880505"/>
                <a:ext cx="7639555" cy="646331"/>
              </a:xfrm>
              <a:prstGeom prst="rect">
                <a:avLst/>
              </a:prstGeom>
              <a:blipFill>
                <a:blip r:embed="rId11"/>
                <a:stretch>
                  <a:fillRect l="-498" t="-7692" b="-1153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Box 18">
            <a:extLst>
              <a:ext uri="{FF2B5EF4-FFF2-40B4-BE49-F238E27FC236}">
                <a16:creationId xmlns:a16="http://schemas.microsoft.com/office/drawing/2014/main" id="{2A3B0FFE-B4E3-4691-AE43-11C1C8640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539891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0" i="0" u="none" strike="noStrike" kern="1200" cap="none" spc="0" normalizeH="0" baseline="0" noProof="0">
                  <a:ln>
                    <a:noFill/>
                  </a:ln>
                  <a:solidFill>
                    <a:srgbClr val="333399"/>
                  </a:solidFill>
                  <a:effectLst/>
                  <a:uLnTx/>
                  <a:uFillTx/>
                  <a:latin typeface="Lucida Calligraphy" charset="0"/>
                  <a:ea typeface="+mn-ea"/>
                  <a:cs typeface="+mn-cs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0283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Nucleon</a:t>
            </a:r>
            <a:r>
              <a:rPr kumimoji="0" lang="fr-FR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24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tomography</a:t>
            </a:r>
            <a:endParaRPr kumimoji="0" lang="fr-FR" sz="2400" b="0" i="1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Bauhaus 93" pitchFamily="82" charset="77"/>
                <a:ea typeface="+mn-ea"/>
                <a:cs typeface="+mn-cs"/>
              </a:rPr>
              <a:t>18/30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8B5CD7CD-71DC-9550-59CE-5D9873B7D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866" y="1028005"/>
            <a:ext cx="4220066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Calligraphy" charset="0"/>
                <a:ea typeface="+mn-ea"/>
                <a:cs typeface="+mn-cs"/>
              </a:rPr>
              <a:t>LoI12-15-005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M. Boer, A.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Camsonne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K.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Gnanvo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E.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Voutier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l Tarikh" pitchFamily="2" charset="-78"/>
                <a:ea typeface="+mn-ea"/>
                <a:cs typeface="Al Tarikh" pitchFamily="2" charset="-78"/>
              </a:rPr>
              <a:t>, Z. Zhao et al.</a:t>
            </a:r>
          </a:p>
        </p:txBody>
      </p:sp>
      <p:sp>
        <p:nvSpPr>
          <p:cNvPr id="16" name="Rectangle 43">
            <a:extLst>
              <a:ext uri="{FF2B5EF4-FFF2-40B4-BE49-F238E27FC236}">
                <a16:creationId xmlns:a16="http://schemas.microsoft.com/office/drawing/2014/main" id="{EE3B0514-4639-45A9-C413-3FF1A04DB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9994" y="1411524"/>
            <a:ext cx="25010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venir Book" panose="02000503020000020003" pitchFamily="2" charset="0"/>
                <a:ea typeface="+mn-ea"/>
                <a:cs typeface="Microsoft Sans Serif" panose="020B0604020202020204" pitchFamily="34" charset="0"/>
              </a:rPr>
              <a:t>S. Zhao et al. EPJ A 57 (2021) 240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3F4DA49C-FBA0-1913-CCAD-3B252DC7A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10" y="2455109"/>
            <a:ext cx="4968154" cy="3726115"/>
          </a:xfrm>
          <a:prstGeom prst="rect">
            <a:avLst/>
          </a:prstGeom>
        </p:spPr>
      </p:pic>
      <p:sp>
        <p:nvSpPr>
          <p:cNvPr id="18" name="Text Box 48">
            <a:extLst>
              <a:ext uri="{FF2B5EF4-FFF2-40B4-BE49-F238E27FC236}">
                <a16:creationId xmlns:a16="http://schemas.microsoft.com/office/drawing/2014/main" id="{26405CAA-8D05-4B6E-A3D7-DB08652DF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9082" y="5022394"/>
            <a:ext cx="6128956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US" altLang="fr-FR" sz="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initial </a:t>
            </a:r>
            <a:r>
              <a:rPr kumimoji="0" lang="en-US" altLang="fr-F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LoI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discussed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C01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BSA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measurements over a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CD04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days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 parasitic to the J/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itchFamily="2" charset="2"/>
                <a:ea typeface="+mn-ea"/>
                <a:cs typeface="+mn-cs"/>
              </a:rPr>
              <a:t>Y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 experiment.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Completing this program with a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50 days positron beam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run would provide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unpolarized BCA 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DE6A9B3-9F8F-3B67-30BC-6F2FBB090EBD}"/>
              </a:ext>
            </a:extLst>
          </p:cNvPr>
          <p:cNvSpPr txBox="1"/>
          <p:nvPr/>
        </p:nvSpPr>
        <p:spPr>
          <a:xfrm>
            <a:off x="394575" y="1886515"/>
            <a:ext cx="113932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The </a:t>
            </a:r>
            <a:r>
              <a:rPr kumimoji="0" lang="en-US" altLang="fr-FR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SoLID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apparatus completed with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muon detectors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at large and forward angles, enables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DDVCS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measurements with </a:t>
            </a:r>
            <a:r>
              <a:rPr kumimoji="0" lang="en-US" alt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both polarized electron and polarized positron beams</a:t>
            </a:r>
            <a:r>
              <a:rPr kumimoji="0" lang="en-US" altLang="fr-F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.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71BF015-B791-5ABD-3C60-F93074E665F8}"/>
              </a:ext>
            </a:extLst>
          </p:cNvPr>
          <p:cNvGrpSpPr/>
          <p:nvPr/>
        </p:nvGrpSpPr>
        <p:grpSpPr>
          <a:xfrm>
            <a:off x="5582677" y="2905600"/>
            <a:ext cx="6453886" cy="2043459"/>
            <a:chOff x="5532573" y="2705184"/>
            <a:chExt cx="6453886" cy="2043459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217AE90F-4887-3574-4C3D-37F3A5F8A50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9349316" y="2102327"/>
              <a:ext cx="2034285" cy="3240000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E2974FC2-614E-8592-261B-6FAA35032C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5400000">
              <a:off x="6135430" y="2111501"/>
              <a:ext cx="2034285" cy="3240000"/>
            </a:xfrm>
            <a:prstGeom prst="rect">
              <a:avLst/>
            </a:prstGeom>
          </p:spPr>
        </p:pic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97547F46-6BD4-B132-1D97-983E0A97208E}"/>
              </a:ext>
            </a:extLst>
          </p:cNvPr>
          <p:cNvSpPr/>
          <p:nvPr/>
        </p:nvSpPr>
        <p:spPr>
          <a:xfrm>
            <a:off x="8317175" y="2797979"/>
            <a:ext cx="994183" cy="246221"/>
          </a:xfrm>
          <a:prstGeom prst="rect">
            <a:avLst/>
          </a:prstGeom>
          <a:ln w="19050">
            <a:solidFill>
              <a:srgbClr val="0000FF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Lucida Calligraphy" panose="03010101010101010101" pitchFamily="66" charset="77"/>
                <a:ea typeface="+mn-ea"/>
                <a:cs typeface="+mn-cs"/>
              </a:rPr>
              <a:t>L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10</a:t>
            </a:r>
            <a:r>
              <a:rPr kumimoji="0" lang="fr-FR" sz="1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37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  <a:r>
              <a:rPr kumimoji="0" lang="fr-FR" sz="1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</a:t>
            </a:r>
            <a:r>
              <a:rPr kumimoji="0" lang="fr-FR" sz="10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⋅s</a:t>
            </a:r>
            <a:r>
              <a:rPr kumimoji="0" lang="fr-FR" sz="1000" b="1" i="0" u="none" strike="noStrike" kern="1200" cap="none" spc="0" normalizeH="0" baseline="3000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</a:t>
            </a:r>
            <a:endParaRPr kumimoji="0" lang="fr-FR" sz="1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F1ED5B5B-2B81-B230-1DD8-1E55445AC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264351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04C5BB5-6D1A-77DE-166D-7E75909F0CCD}"/>
              </a:ext>
            </a:extLst>
          </p:cNvPr>
          <p:cNvSpPr txBox="1"/>
          <p:nvPr/>
        </p:nvSpPr>
        <p:spPr>
          <a:xfrm>
            <a:off x="1175667" y="954086"/>
            <a:ext cx="108047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source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built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on the </a:t>
            </a:r>
            <a:r>
              <a:rPr lang="fr-FR" b="1" dirty="0" err="1">
                <a:solidFill>
                  <a:srgbClr val="00B05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PEPPo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(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olarized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lectrons for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olarized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sitrons)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demonstrated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feasibility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using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bremsstrahlung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radiation of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MeV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Electrons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producing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</a:p>
        </p:txBody>
      </p:sp>
      <p:pic>
        <p:nvPicPr>
          <p:cNvPr id="20" name="Picture 7" descr="C:\Documents and Settings\grames\Desktop\images\install_111222\photo.JPG">
            <a:extLst>
              <a:ext uri="{FF2B5EF4-FFF2-40B4-BE49-F238E27FC236}">
                <a16:creationId xmlns:a16="http://schemas.microsoft.com/office/drawing/2014/main" id="{4881DF02-49FD-EBC2-B604-B6EA6B426036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00" y="2792594"/>
            <a:ext cx="5422468" cy="3256566"/>
          </a:xfrm>
          <a:prstGeom prst="rect">
            <a:avLst/>
          </a:prstGeom>
          <a:noFill/>
          <a:ln w="25400">
            <a:solidFill>
              <a:schemeClr val="accent4">
                <a:lumMod val="50000"/>
                <a:lumOff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43">
            <a:extLst>
              <a:ext uri="{FF2B5EF4-FFF2-40B4-BE49-F238E27FC236}">
                <a16:creationId xmlns:a16="http://schemas.microsoft.com/office/drawing/2014/main" id="{848CF2BC-AF65-C29F-D469-2816917BC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547" y="6152516"/>
            <a:ext cx="454919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J. 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Grames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, E. 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Voutier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et al. 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JLab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</a:t>
            </a:r>
            <a:r>
              <a:rPr kumimoji="0" lang="fr-FR" sz="1200" i="0" u="none" strike="noStrike" kern="120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Experiment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E12-11-105 (2011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venir" panose="02000503020000020003" pitchFamily="2" charset="0"/>
              </a:rPr>
              <a:t>)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E7289647-BB6E-CF6C-A13C-D6792133BF90}"/>
              </a:ext>
            </a:extLst>
          </p:cNvPr>
          <p:cNvGrpSpPr/>
          <p:nvPr/>
        </p:nvGrpSpPr>
        <p:grpSpPr>
          <a:xfrm>
            <a:off x="6836225" y="2545707"/>
            <a:ext cx="4599392" cy="3842855"/>
            <a:chOff x="6894281" y="2601955"/>
            <a:chExt cx="4599392" cy="3842855"/>
          </a:xfrm>
        </p:grpSpPr>
        <p:grpSp>
          <p:nvGrpSpPr>
            <p:cNvPr id="21" name="Grouper 21">
              <a:extLst>
                <a:ext uri="{FF2B5EF4-FFF2-40B4-BE49-F238E27FC236}">
                  <a16:creationId xmlns:a16="http://schemas.microsoft.com/office/drawing/2014/main" id="{24730446-EBFA-EC6A-CC50-13D7A58F957D}"/>
                </a:ext>
              </a:extLst>
            </p:cNvPr>
            <p:cNvGrpSpPr/>
            <p:nvPr/>
          </p:nvGrpSpPr>
          <p:grpSpPr>
            <a:xfrm>
              <a:off x="6894281" y="2913098"/>
              <a:ext cx="4472662" cy="3531712"/>
              <a:chOff x="4948773" y="3261407"/>
              <a:chExt cx="3428703" cy="2736304"/>
            </a:xfrm>
          </p:grpSpPr>
          <p:pic>
            <p:nvPicPr>
              <p:cNvPr id="22" name="Image 6" descr="PosPol.eps">
                <a:extLst>
                  <a:ext uri="{FF2B5EF4-FFF2-40B4-BE49-F238E27FC236}">
                    <a16:creationId xmlns:a16="http://schemas.microsoft.com/office/drawing/2014/main" id="{1CDFF555-B154-A482-427B-325B9E3570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8773" y="3261407"/>
                <a:ext cx="3428703" cy="2736304"/>
              </a:xfrm>
              <a:prstGeom prst="rect">
                <a:avLst/>
              </a:prstGeom>
            </p:spPr>
          </p:pic>
          <p:sp>
            <p:nvSpPr>
              <p:cNvPr id="23" name="ZoneTexte 19">
                <a:extLst>
                  <a:ext uri="{FF2B5EF4-FFF2-40B4-BE49-F238E27FC236}">
                    <a16:creationId xmlns:a16="http://schemas.microsoft.com/office/drawing/2014/main" id="{AF72DD46-B543-CDE5-5249-FA4909B23347}"/>
                  </a:ext>
                </a:extLst>
              </p:cNvPr>
              <p:cNvSpPr txBox="1"/>
              <p:nvPr/>
            </p:nvSpPr>
            <p:spPr>
              <a:xfrm>
                <a:off x="5534589" y="3297315"/>
                <a:ext cx="1490981" cy="3841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38ABA6"/>
                    </a:solidFill>
                    <a:latin typeface="Avenir" panose="02000503020000020003" pitchFamily="2" charset="0"/>
                  </a:rPr>
                  <a:t>electron beam polarization</a:t>
                </a:r>
              </a:p>
              <a:p>
                <a:pPr algn="ctr"/>
                <a:endParaRPr lang="en-US" sz="200" b="1" dirty="0">
                  <a:solidFill>
                    <a:srgbClr val="38ABA6"/>
                  </a:solidFill>
                  <a:latin typeface="Avenir" panose="02000503020000020003" pitchFamily="2" charset="0"/>
                </a:endParaRPr>
              </a:p>
              <a:p>
                <a:pPr algn="ctr"/>
                <a:r>
                  <a:rPr lang="en-US" sz="1400" b="1" dirty="0">
                    <a:solidFill>
                      <a:srgbClr val="38ABA6"/>
                    </a:solidFill>
                    <a:latin typeface="Avenir" panose="02000503020000020003" pitchFamily="2" charset="0"/>
                  </a:rPr>
                  <a:t>85.2 ± 0.6 ± 0.7 %</a:t>
                </a: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629D037-F830-BBD2-D87C-C022379D9274}"/>
                  </a:ext>
                </a:extLst>
              </p:cNvPr>
              <p:cNvSpPr/>
              <p:nvPr/>
            </p:nvSpPr>
            <p:spPr>
              <a:xfrm>
                <a:off x="5002295" y="4977168"/>
                <a:ext cx="72016" cy="36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Avenir" panose="02000503020000020003" pitchFamily="2" charset="0"/>
                </a:endParaRPr>
              </a:p>
            </p:txBody>
          </p:sp>
        </p:grpSp>
        <p:sp>
          <p:nvSpPr>
            <p:cNvPr id="26" name="Rectangle 43">
              <a:extLst>
                <a:ext uri="{FF2B5EF4-FFF2-40B4-BE49-F238E27FC236}">
                  <a16:creationId xmlns:a16="http://schemas.microsoft.com/office/drawing/2014/main" id="{FDB81EC9-0218-36B0-2994-7219BDD873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4105" y="2601955"/>
              <a:ext cx="4509568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" panose="02000503020000020003" pitchFamily="2" charset="0"/>
                </a:rPr>
                <a:t>(</a:t>
              </a:r>
              <a:r>
                <a:rPr lang="fr-FR" sz="1200" dirty="0" err="1">
                  <a:solidFill>
                    <a:schemeClr val="bg1">
                      <a:lumMod val="50000"/>
                    </a:schemeClr>
                  </a:solidFill>
                  <a:latin typeface="Avenir" panose="02000503020000020003" pitchFamily="2" charset="0"/>
                </a:rPr>
                <a:t>PEPPo</a:t>
              </a:r>
              <a:r>
                <a:rPr lang="fr-FR" sz="1200" dirty="0">
                  <a:solidFill>
                    <a:schemeClr val="bg1">
                      <a:lumMod val="50000"/>
                    </a:schemeClr>
                  </a:solidFill>
                  <a:latin typeface="Avenir" panose="02000503020000020003" pitchFamily="2" charset="0"/>
                </a:rPr>
                <a:t> Collaboration) D. Abbott</a:t>
              </a:r>
              <a:r>
                <a:rPr kumimoji="0" lang="fr-FR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venir" panose="02000503020000020003" pitchFamily="2" charset="0"/>
                </a:rPr>
                <a:t> </a:t>
              </a:r>
              <a:r>
                <a:rPr kumimoji="0" lang="fr-FR" sz="1200" i="1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venir" panose="02000503020000020003" pitchFamily="2" charset="0"/>
                </a:rPr>
                <a:t>et al. </a:t>
              </a:r>
              <a:r>
                <a:rPr kumimoji="0" lang="fr-FR" sz="1200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Avenir" panose="02000503020000020003" pitchFamily="2" charset="0"/>
                </a:rPr>
                <a:t>PRL 116 (2016) 214801</a:t>
              </a:r>
            </a:p>
          </p:txBody>
        </p:sp>
      </p:grpSp>
      <p:sp>
        <p:nvSpPr>
          <p:cNvPr id="7" name="ZoneTexte 6">
            <a:extLst>
              <a:ext uri="{FF2B5EF4-FFF2-40B4-BE49-F238E27FC236}">
                <a16:creationId xmlns:a16="http://schemas.microsoft.com/office/drawing/2014/main" id="{13B28D91-3E24-E3DA-0881-315CB9DBA2C8}"/>
              </a:ext>
            </a:extLst>
          </p:cNvPr>
          <p:cNvSpPr txBox="1"/>
          <p:nvPr/>
        </p:nvSpPr>
        <p:spPr>
          <a:xfrm>
            <a:off x="3268220" y="2049230"/>
            <a:ext cx="5638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>
                <a:solidFill>
                  <a:srgbClr val="0432FF"/>
                </a:solidFill>
              </a:rPr>
              <a:t>p</a:t>
            </a:r>
            <a:r>
              <a:rPr lang="fr-FR" sz="1600" baseline="-25000" dirty="0" err="1">
                <a:solidFill>
                  <a:srgbClr val="0432FF"/>
                </a:solidFill>
              </a:rPr>
              <a:t>e</a:t>
            </a:r>
            <a:r>
              <a:rPr lang="fr-FR" sz="1600" dirty="0">
                <a:solidFill>
                  <a:srgbClr val="0432FF"/>
                </a:solidFill>
              </a:rPr>
              <a:t> = 8.2 MeV/c       </a:t>
            </a:r>
            <a:r>
              <a:rPr lang="fr-FR" sz="1600" dirty="0" err="1">
                <a:solidFill>
                  <a:srgbClr val="0432FF"/>
                </a:solidFill>
              </a:rPr>
              <a:t>P</a:t>
            </a:r>
            <a:r>
              <a:rPr lang="fr-FR" sz="1600" baseline="-25000" dirty="0" err="1">
                <a:solidFill>
                  <a:srgbClr val="0432FF"/>
                </a:solidFill>
              </a:rPr>
              <a:t>e</a:t>
            </a:r>
            <a:r>
              <a:rPr lang="fr-FR" sz="1600" dirty="0">
                <a:solidFill>
                  <a:srgbClr val="0432FF"/>
                </a:solidFill>
              </a:rPr>
              <a:t> = 85%      </a:t>
            </a:r>
            <a:r>
              <a:rPr lang="fr-FR" sz="1600" dirty="0" err="1">
                <a:solidFill>
                  <a:srgbClr val="0432FF"/>
                </a:solidFill>
              </a:rPr>
              <a:t>I</a:t>
            </a:r>
            <a:r>
              <a:rPr lang="fr-FR" sz="1600" baseline="-25000" dirty="0" err="1">
                <a:solidFill>
                  <a:srgbClr val="0432FF"/>
                </a:solidFill>
              </a:rPr>
              <a:t>e</a:t>
            </a:r>
            <a:r>
              <a:rPr lang="fr-FR" sz="1600" dirty="0">
                <a:solidFill>
                  <a:srgbClr val="0432FF"/>
                </a:solidFill>
              </a:rPr>
              <a:t> = 1 µA      </a:t>
            </a:r>
            <a:r>
              <a:rPr lang="fr-FR" sz="1600" dirty="0" err="1">
                <a:solidFill>
                  <a:srgbClr val="0432FF"/>
                </a:solidFill>
              </a:rPr>
              <a:t>t</a:t>
            </a:r>
            <a:r>
              <a:rPr lang="fr-FR" sz="1600" baseline="-25000" dirty="0" err="1">
                <a:solidFill>
                  <a:srgbClr val="0432FF"/>
                </a:solidFill>
              </a:rPr>
              <a:t>W</a:t>
            </a:r>
            <a:r>
              <a:rPr lang="fr-FR" sz="1600" dirty="0">
                <a:solidFill>
                  <a:srgbClr val="0432FF"/>
                </a:solidFill>
              </a:rPr>
              <a:t> = 1 mm      </a:t>
            </a:r>
            <a:r>
              <a:rPr lang="fr-FR" sz="1600" dirty="0">
                <a:solidFill>
                  <a:srgbClr val="0432FF"/>
                </a:solidFill>
                <a:latin typeface="Lucida Calligraphy" panose="03010101010101010101" pitchFamily="66" charset="77"/>
              </a:rPr>
              <a:t>P</a:t>
            </a:r>
            <a:r>
              <a:rPr lang="fr-FR" sz="1600" dirty="0">
                <a:solidFill>
                  <a:srgbClr val="0432FF"/>
                </a:solidFill>
              </a:rPr>
              <a:t> &lt; 10 W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19/30</a:t>
            </a:r>
          </a:p>
        </p:txBody>
      </p:sp>
      <p:sp>
        <p:nvSpPr>
          <p:cNvPr id="4" name="Text Box 18">
            <a:extLst>
              <a:ext uri="{FF2B5EF4-FFF2-40B4-BE49-F238E27FC236}">
                <a16:creationId xmlns:a16="http://schemas.microsoft.com/office/drawing/2014/main" id="{24A397A5-125F-DDC5-871B-E30B70B52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36706844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20/30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E8B1992-86BD-D1A8-C55D-CBF87D8615C2}"/>
                  </a:ext>
                </a:extLst>
              </p:cNvPr>
              <p:cNvSpPr txBox="1"/>
              <p:nvPr/>
            </p:nvSpPr>
            <p:spPr>
              <a:xfrm>
                <a:off x="1010777" y="969076"/>
                <a:ext cx="11161238" cy="13542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The positron </a:t>
                </a:r>
                <a:r>
                  <a:rPr lang="fr-FR" b="1" dirty="0" err="1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yield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(e</a:t>
                </a:r>
                <a:r>
                  <a:rPr lang="fr-FR" baseline="300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+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/e</a:t>
                </a:r>
                <a:r>
                  <a:rPr lang="fr-FR" baseline="30000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-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)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scales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with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the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beam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power (</a:t>
                </a:r>
                <a:r>
                  <a:rPr 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Beam Energy </a:t>
                </a:r>
                <a14:m>
                  <m:oMath xmlns:m="http://schemas.openxmlformats.org/officeDocument/2006/math">
                    <m:r>
                      <a:rPr lang="fr-FR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Microsoft Sans Serif" panose="020B0604020202020204" pitchFamily="34" charset="0"/>
                      </a:rPr>
                      <m:t>× </m:t>
                    </m:r>
                  </m:oMath>
                </a14:m>
                <a:r>
                  <a:rPr lang="fr-FR" b="1" dirty="0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Beam </a:t>
                </a:r>
                <a:r>
                  <a:rPr lang="fr-FR" b="1" dirty="0" err="1">
                    <a:solidFill>
                      <a:srgbClr val="FF0000"/>
                    </a:solidFill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Intensity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) and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depends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on the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thickness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of the production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target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fr-FR" sz="1000" dirty="0">
                  <a:latin typeface="Microsoft Sans Serif" panose="020B0604020202020204" pitchFamily="34" charset="0"/>
                  <a:cs typeface="Microsoft Sans Serif" panose="020B0604020202020204" pitchFamily="34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It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is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sensitive to the collection system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characteristics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which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can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be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</a:t>
                </a:r>
                <a:r>
                  <a:rPr lang="fr-FR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mimic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by an </a:t>
                </a:r>
                <a:r>
                  <a:rPr lang="fr-FR" b="1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angular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and a </a:t>
                </a:r>
                <a:r>
                  <a:rPr lang="fr-FR" b="1" dirty="0" err="1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momentum</a:t>
                </a:r>
                <a:r>
                  <a:rPr lang="fr-FR" b="1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 acceptance</a:t>
                </a:r>
                <a:r>
                  <a:rPr lang="fr-FR" dirty="0">
                    <a:latin typeface="Microsoft Sans Serif" panose="020B0604020202020204" pitchFamily="34" charset="0"/>
                    <a:cs typeface="Microsoft Sans Serif" panose="020B0604020202020204" pitchFamily="34" charset="0"/>
                  </a:rPr>
                  <a:t>.  </a:t>
                </a:r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0E8B1992-86BD-D1A8-C55D-CBF87D8615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777" y="969076"/>
                <a:ext cx="11161238" cy="1354217"/>
              </a:xfrm>
              <a:prstGeom prst="rect">
                <a:avLst/>
              </a:prstGeom>
              <a:blipFill>
                <a:blip r:embed="rId4"/>
                <a:stretch>
                  <a:fillRect l="-341" t="-1869" b="-65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:a16="http://schemas.microsoft.com/office/drawing/2014/main" id="{1160D600-918C-EEA4-E722-739749D31248}"/>
              </a:ext>
            </a:extLst>
          </p:cNvPr>
          <p:cNvSpPr txBox="1"/>
          <p:nvPr/>
        </p:nvSpPr>
        <p:spPr>
          <a:xfrm>
            <a:off x="8897039" y="3648030"/>
            <a:ext cx="2914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- </a:t>
            </a:r>
            <a:r>
              <a:rPr lang="fr-FR" dirty="0" err="1"/>
              <a:t>Selection</a:t>
            </a:r>
            <a:r>
              <a:rPr lang="fr-FR" dirty="0"/>
              <a:t> of </a:t>
            </a:r>
            <a:r>
              <a:rPr lang="fr-FR" dirty="0">
                <a:solidFill>
                  <a:srgbClr val="0432FF"/>
                </a:solidFill>
              </a:rPr>
              <a:t>e</a:t>
            </a:r>
            <a:r>
              <a:rPr lang="fr-FR" baseline="30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momentum</a:t>
            </a:r>
            <a:r>
              <a:rPr lang="fr-FR" dirty="0"/>
              <a:t> </a:t>
            </a:r>
            <a:r>
              <a:rPr lang="fr-FR" dirty="0" err="1"/>
              <a:t>allows</a:t>
            </a:r>
            <a:r>
              <a:rPr lang="fr-FR" dirty="0"/>
              <a:t> to </a:t>
            </a:r>
            <a:r>
              <a:rPr lang="fr-FR" dirty="0" err="1"/>
              <a:t>operate</a:t>
            </a:r>
            <a:r>
              <a:rPr lang="fr-FR" dirty="0"/>
              <a:t> the source </a:t>
            </a:r>
            <a:r>
              <a:rPr lang="fr-FR" dirty="0" err="1">
                <a:solidFill>
                  <a:srgbClr val="0432FF"/>
                </a:solidFill>
              </a:rPr>
              <a:t>from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low</a:t>
            </a:r>
            <a:r>
              <a:rPr lang="fr-FR" dirty="0">
                <a:solidFill>
                  <a:srgbClr val="0432FF"/>
                </a:solidFill>
              </a:rPr>
              <a:t> to </a:t>
            </a:r>
            <a:r>
              <a:rPr lang="fr-FR" dirty="0" err="1">
                <a:solidFill>
                  <a:srgbClr val="0432FF"/>
                </a:solidFill>
              </a:rPr>
              <a:t>highly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polarized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/>
              <a:t>modes.  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62ED9229-D751-380D-C820-00C31EED3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2697" y="2158440"/>
            <a:ext cx="2541606" cy="4276629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6A920BA-7099-9C6B-6D85-B112304DE097}"/>
              </a:ext>
            </a:extLst>
          </p:cNvPr>
          <p:cNvCxnSpPr>
            <a:cxnSpLocks/>
          </p:cNvCxnSpPr>
          <p:nvPr/>
        </p:nvCxnSpPr>
        <p:spPr>
          <a:xfrm>
            <a:off x="7269407" y="2468880"/>
            <a:ext cx="0" cy="3751602"/>
          </a:xfrm>
          <a:prstGeom prst="line">
            <a:avLst/>
          </a:prstGeom>
          <a:ln w="12700">
            <a:solidFill>
              <a:srgbClr val="00FA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F07C5658-3F82-4876-E61F-C3B2E4FEC0BE}"/>
              </a:ext>
            </a:extLst>
          </p:cNvPr>
          <p:cNvCxnSpPr>
            <a:cxnSpLocks/>
          </p:cNvCxnSpPr>
          <p:nvPr/>
        </p:nvCxnSpPr>
        <p:spPr>
          <a:xfrm>
            <a:off x="6891455" y="2286000"/>
            <a:ext cx="0" cy="3936492"/>
          </a:xfrm>
          <a:prstGeom prst="line">
            <a:avLst/>
          </a:prstGeom>
          <a:ln w="12700">
            <a:solidFill>
              <a:srgbClr val="00FA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43">
            <a:extLst>
              <a:ext uri="{FF2B5EF4-FFF2-40B4-BE49-F238E27FC236}">
                <a16:creationId xmlns:a16="http://schemas.microsoft.com/office/drawing/2014/main" id="{D1FDEF9D-0B7B-99BE-59F9-CB74A2B1F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9957" y="5855452"/>
            <a:ext cx="299062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(Jefferson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Lab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 Positron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Working</a:t>
            </a: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 Group)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dirty="0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A. </a:t>
            </a:r>
            <a:r>
              <a:rPr lang="fr-FR" sz="1200" dirty="0" err="1">
                <a:solidFill>
                  <a:schemeClr val="bg1">
                    <a:lumMod val="50000"/>
                  </a:schemeClr>
                </a:solidFill>
                <a:latin typeface="Avenir" panose="02000503020000020003" pitchFamily="2" charset="0"/>
              </a:rPr>
              <a:t>Accardi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 </a:t>
            </a: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et al. </a:t>
            </a:r>
            <a:r>
              <a:rPr kumimoji="0" lang="fr-FR" sz="120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venir" panose="02000503020000020003" pitchFamily="2" charset="0"/>
              </a:rPr>
              <a:t>EPJ A 57 (2021) 261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9D1B779-EA51-168E-FE10-68BB9C3A7C3B}"/>
              </a:ext>
            </a:extLst>
          </p:cNvPr>
          <p:cNvGrpSpPr/>
          <p:nvPr/>
        </p:nvGrpSpPr>
        <p:grpSpPr>
          <a:xfrm>
            <a:off x="669784" y="2565774"/>
            <a:ext cx="4881770" cy="3616608"/>
            <a:chOff x="380224" y="2626734"/>
            <a:chExt cx="4881770" cy="3616608"/>
          </a:xfrm>
        </p:grpSpPr>
        <p:pic>
          <p:nvPicPr>
            <p:cNvPr id="16" name="Picture 10" descr="e+pol">
              <a:extLst>
                <a:ext uri="{FF2B5EF4-FFF2-40B4-BE49-F238E27FC236}">
                  <a16:creationId xmlns:a16="http://schemas.microsoft.com/office/drawing/2014/main" id="{C27172C3-8F42-4511-48DC-736A671523D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347"/>
            <a:stretch/>
          </p:blipFill>
          <p:spPr bwMode="auto">
            <a:xfrm>
              <a:off x="380224" y="2626734"/>
              <a:ext cx="4881770" cy="36166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D575988C-6865-4404-C992-E778CA4C3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810467" y="4229038"/>
              <a:ext cx="1871165" cy="1516967"/>
            </a:xfrm>
            <a:prstGeom prst="rect">
              <a:avLst/>
            </a:prstGeom>
          </p:spPr>
        </p:pic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173F902B-D358-6AA2-0645-9C07FA03A434}"/>
                </a:ext>
              </a:extLst>
            </p:cNvPr>
            <p:cNvSpPr txBox="1"/>
            <p:nvPr/>
          </p:nvSpPr>
          <p:spPr>
            <a:xfrm>
              <a:off x="3897443" y="3009969"/>
              <a:ext cx="784189" cy="64633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High P</a:t>
              </a:r>
            </a:p>
            <a:p>
              <a:pPr algn="ctr"/>
              <a:r>
                <a:rPr lang="fr-FR" dirty="0"/>
                <a:t>Low I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0905F4CB-5588-E175-1766-21BC63CD1D77}"/>
                </a:ext>
              </a:extLst>
            </p:cNvPr>
            <p:cNvSpPr txBox="1"/>
            <p:nvPr/>
          </p:nvSpPr>
          <p:spPr>
            <a:xfrm>
              <a:off x="1177131" y="5099674"/>
              <a:ext cx="740011" cy="64633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/>
                <a:t>Low P</a:t>
              </a:r>
            </a:p>
            <a:p>
              <a:pPr algn="ctr"/>
              <a:r>
                <a:rPr lang="fr-FR" dirty="0"/>
                <a:t>High I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BCAADC5-C28D-9CC1-BA66-D29D07D7B028}"/>
                </a:ext>
              </a:extLst>
            </p:cNvPr>
            <p:cNvSpPr txBox="1"/>
            <p:nvPr/>
          </p:nvSpPr>
          <p:spPr>
            <a:xfrm>
              <a:off x="3291840" y="5212080"/>
              <a:ext cx="976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/>
                <a:t>FoM</a:t>
              </a:r>
              <a:r>
                <a:rPr lang="fr-FR" dirty="0"/>
                <a:t>=IP</a:t>
              </a:r>
              <a:r>
                <a:rPr lang="fr-FR" baseline="30000" dirty="0"/>
                <a:t>2</a:t>
              </a:r>
            </a:p>
          </p:txBody>
        </p:sp>
      </p:grpSp>
      <p:sp>
        <p:nvSpPr>
          <p:cNvPr id="25" name="ZoneTexte 24">
            <a:extLst>
              <a:ext uri="{FF2B5EF4-FFF2-40B4-BE49-F238E27FC236}">
                <a16:creationId xmlns:a16="http://schemas.microsoft.com/office/drawing/2014/main" id="{592CA3AD-F9B1-3D50-2510-F10EA2D4C775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C22AF35E-D72C-7D7A-6B08-0EB3BB36EB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279430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 26">
            <a:extLst>
              <a:ext uri="{FF2B5EF4-FFF2-40B4-BE49-F238E27FC236}">
                <a16:creationId xmlns:a16="http://schemas.microsoft.com/office/drawing/2014/main" id="{B2FCDEAC-F112-F24C-E4CD-C9852B453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29" y="1552730"/>
            <a:ext cx="10605634" cy="2483598"/>
          </a:xfrm>
          <a:prstGeom prst="rect">
            <a:avLst/>
          </a:prstGeom>
        </p:spPr>
      </p:pic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21/30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A8C5183E-3C09-BBD2-8437-A1E9B9808329}"/>
              </a:ext>
            </a:extLst>
          </p:cNvPr>
          <p:cNvSpPr txBox="1"/>
          <p:nvPr/>
        </p:nvSpPr>
        <p:spPr>
          <a:xfrm>
            <a:off x="1291780" y="910544"/>
            <a:ext cx="10363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design of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source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evolved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towards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today’s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concept :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15764C1-0241-0025-C9F4-86AEEAF7AF23}"/>
              </a:ext>
            </a:extLst>
          </p:cNvPr>
          <p:cNvSpPr txBox="1"/>
          <p:nvPr/>
        </p:nvSpPr>
        <p:spPr>
          <a:xfrm>
            <a:off x="152892" y="4520465"/>
            <a:ext cx="12432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>
                <a:solidFill>
                  <a:srgbClr val="FF0000"/>
                </a:solidFill>
                <a:latin typeface="Lucida Calligraphy" panose="03010101010101010101" pitchFamily="66" charset="77"/>
              </a:rPr>
              <a:t>P</a:t>
            </a:r>
            <a:r>
              <a:rPr lang="fr-FR" sz="1600" b="1" dirty="0">
                <a:solidFill>
                  <a:srgbClr val="FF0000"/>
                </a:solidFill>
              </a:rPr>
              <a:t> = 120 kW </a:t>
            </a:r>
          </a:p>
          <a:p>
            <a:pPr algn="ctr"/>
            <a:r>
              <a:rPr lang="fr-FR" sz="1600" dirty="0" err="1"/>
              <a:t>beam</a:t>
            </a:r>
            <a:r>
              <a:rPr lang="fr-FR" sz="1600" dirty="0"/>
              <a:t> power</a:t>
            </a:r>
          </a:p>
        </p:txBody>
      </p:sp>
      <p:cxnSp>
        <p:nvCxnSpPr>
          <p:cNvPr id="8" name="Connecteur en arc 7">
            <a:extLst>
              <a:ext uri="{FF2B5EF4-FFF2-40B4-BE49-F238E27FC236}">
                <a16:creationId xmlns:a16="http://schemas.microsoft.com/office/drawing/2014/main" id="{290B2E0A-9177-4819-D2E5-BA7E6D7DF137}"/>
              </a:ext>
            </a:extLst>
          </p:cNvPr>
          <p:cNvCxnSpPr>
            <a:cxnSpLocks/>
            <a:endCxn id="17" idx="0"/>
          </p:cNvCxnSpPr>
          <p:nvPr/>
        </p:nvCxnSpPr>
        <p:spPr>
          <a:xfrm rot="5400000">
            <a:off x="532291" y="3899817"/>
            <a:ext cx="862862" cy="378434"/>
          </a:xfrm>
          <a:prstGeom prst="curvedConnector3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A657328E-5F64-17CE-675E-E9833EA61B10}"/>
              </a:ext>
            </a:extLst>
          </p:cNvPr>
          <p:cNvSpPr txBox="1"/>
          <p:nvPr/>
        </p:nvSpPr>
        <p:spPr>
          <a:xfrm>
            <a:off x="1595799" y="5157578"/>
            <a:ext cx="20449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Positron Production</a:t>
            </a:r>
          </a:p>
          <a:p>
            <a:pPr algn="ctr"/>
            <a:r>
              <a:rPr lang="fr-FR" dirty="0"/>
              <a:t>Target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38C2AFC-D74D-C2FB-EBA5-A8A07EDCC8E9}"/>
              </a:ext>
            </a:extLst>
          </p:cNvPr>
          <p:cNvSpPr txBox="1"/>
          <p:nvPr/>
        </p:nvSpPr>
        <p:spPr>
          <a:xfrm>
            <a:off x="3391034" y="4453968"/>
            <a:ext cx="2219967" cy="646331"/>
          </a:xfrm>
          <a:prstGeom prst="rect">
            <a:avLst/>
          </a:prstGeom>
          <a:noFill/>
          <a:ln w="25400">
            <a:solidFill>
              <a:srgbClr val="6666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Momentum </a:t>
            </a:r>
            <a:r>
              <a:rPr lang="fr-FR" dirty="0" err="1"/>
              <a:t>Selection</a:t>
            </a:r>
            <a:endParaRPr lang="fr-FR" dirty="0"/>
          </a:p>
          <a:p>
            <a:pPr algn="ctr"/>
            <a:r>
              <a:rPr lang="fr-FR" dirty="0"/>
              <a:t>Chicane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3BD4D71-40BF-918E-882A-E4CEA272162D}"/>
              </a:ext>
            </a:extLst>
          </p:cNvPr>
          <p:cNvSpPr txBox="1"/>
          <p:nvPr/>
        </p:nvSpPr>
        <p:spPr>
          <a:xfrm>
            <a:off x="6652195" y="4640675"/>
            <a:ext cx="1993046" cy="646331"/>
          </a:xfrm>
          <a:prstGeom prst="rect">
            <a:avLst/>
          </a:prstGeom>
          <a:noFill/>
          <a:ln w="25400">
            <a:solidFill>
              <a:srgbClr val="FF6665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dirty="0"/>
              <a:t>Beam Compression</a:t>
            </a:r>
          </a:p>
          <a:p>
            <a:pPr algn="ctr"/>
            <a:r>
              <a:rPr lang="fr-FR" dirty="0"/>
              <a:t>Chicane</a:t>
            </a:r>
          </a:p>
        </p:txBody>
      </p:sp>
      <p:cxnSp>
        <p:nvCxnSpPr>
          <p:cNvPr id="28" name="Connecteur droit avec flèche 27">
            <a:extLst>
              <a:ext uri="{FF2B5EF4-FFF2-40B4-BE49-F238E27FC236}">
                <a16:creationId xmlns:a16="http://schemas.microsoft.com/office/drawing/2014/main" id="{B4B9C443-5080-DBD5-627D-217A39B1585A}"/>
              </a:ext>
            </a:extLst>
          </p:cNvPr>
          <p:cNvCxnSpPr>
            <a:cxnSpLocks/>
          </p:cNvCxnSpPr>
          <p:nvPr/>
        </p:nvCxnSpPr>
        <p:spPr>
          <a:xfrm>
            <a:off x="1582547" y="3525078"/>
            <a:ext cx="895610" cy="1685508"/>
          </a:xfrm>
          <a:prstGeom prst="straightConnector1">
            <a:avLst/>
          </a:prstGeom>
          <a:ln w="25400">
            <a:solidFill>
              <a:srgbClr val="D4AA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2652FD3B-7F3D-1950-6981-CEB4B2DB2554}"/>
              </a:ext>
            </a:extLst>
          </p:cNvPr>
          <p:cNvCxnSpPr>
            <a:cxnSpLocks/>
          </p:cNvCxnSpPr>
          <p:nvPr/>
        </p:nvCxnSpPr>
        <p:spPr>
          <a:xfrm>
            <a:off x="2218765" y="3525078"/>
            <a:ext cx="1172269" cy="928890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945599DE-E610-06D0-F779-8A4AD40B4BF4}"/>
              </a:ext>
            </a:extLst>
          </p:cNvPr>
          <p:cNvCxnSpPr>
            <a:cxnSpLocks/>
          </p:cNvCxnSpPr>
          <p:nvPr/>
        </p:nvCxnSpPr>
        <p:spPr>
          <a:xfrm flipH="1">
            <a:off x="5611001" y="3525078"/>
            <a:ext cx="157787" cy="928890"/>
          </a:xfrm>
          <a:prstGeom prst="line">
            <a:avLst/>
          </a:prstGeom>
          <a:ln w="1905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B42E3B73-EDE8-B479-0FCA-1C33C11FA224}"/>
              </a:ext>
            </a:extLst>
          </p:cNvPr>
          <p:cNvCxnSpPr>
            <a:cxnSpLocks/>
          </p:cNvCxnSpPr>
          <p:nvPr/>
        </p:nvCxnSpPr>
        <p:spPr>
          <a:xfrm flipH="1">
            <a:off x="8634850" y="3525078"/>
            <a:ext cx="1745668" cy="1119658"/>
          </a:xfrm>
          <a:prstGeom prst="line">
            <a:avLst/>
          </a:prstGeom>
          <a:ln w="19050">
            <a:solidFill>
              <a:srgbClr val="FF66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>
            <a:extLst>
              <a:ext uri="{FF2B5EF4-FFF2-40B4-BE49-F238E27FC236}">
                <a16:creationId xmlns:a16="http://schemas.microsoft.com/office/drawing/2014/main" id="{8B8CD06C-4CDE-E6B3-499D-2B7CF1D2A994}"/>
              </a:ext>
            </a:extLst>
          </p:cNvPr>
          <p:cNvCxnSpPr>
            <a:cxnSpLocks/>
          </p:cNvCxnSpPr>
          <p:nvPr/>
        </p:nvCxnSpPr>
        <p:spPr>
          <a:xfrm flipH="1">
            <a:off x="6652195" y="3460173"/>
            <a:ext cx="787696" cy="1180502"/>
          </a:xfrm>
          <a:prstGeom prst="line">
            <a:avLst/>
          </a:prstGeom>
          <a:ln w="19050">
            <a:solidFill>
              <a:srgbClr val="FF66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>
            <a:extLst>
              <a:ext uri="{FF2B5EF4-FFF2-40B4-BE49-F238E27FC236}">
                <a16:creationId xmlns:a16="http://schemas.microsoft.com/office/drawing/2014/main" id="{28D3EE6D-E9F0-DB7D-C43D-CDD88CD69AF1}"/>
              </a:ext>
            </a:extLst>
          </p:cNvPr>
          <p:cNvSpPr txBox="1"/>
          <p:nvPr/>
        </p:nvSpPr>
        <p:spPr>
          <a:xfrm>
            <a:off x="818017" y="6177889"/>
            <a:ext cx="110465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High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duty</a:t>
            </a:r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cycle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,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intensity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, and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polarization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distinguish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JLab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positron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beam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from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any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past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or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existing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others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31" name="Text Box 18">
            <a:extLst>
              <a:ext uri="{FF2B5EF4-FFF2-40B4-BE49-F238E27FC236}">
                <a16:creationId xmlns:a16="http://schemas.microsoft.com/office/drawing/2014/main" id="{A03EC538-6836-2612-BA54-7A8C85218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337226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</a:rPr>
              <a:t>June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 27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July 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DBE1BA6-0664-2730-DD68-42F76494BC78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6C9EE39-B198-DDE8-29D8-8F81B28B386B}"/>
              </a:ext>
            </a:extLst>
          </p:cNvPr>
          <p:cNvSpPr txBox="1"/>
          <p:nvPr/>
        </p:nvSpPr>
        <p:spPr>
          <a:xfrm>
            <a:off x="9633585" y="4856850"/>
            <a:ext cx="2342501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>
                <a:solidFill>
                  <a:srgbClr val="0432FF"/>
                </a:solidFill>
              </a:rPr>
              <a:t>Nominal</a:t>
            </a:r>
          </a:p>
          <a:p>
            <a:pPr algn="ctr"/>
            <a:r>
              <a:rPr lang="fr-FR" dirty="0" err="1">
                <a:solidFill>
                  <a:srgbClr val="0432FF"/>
                </a:solidFill>
              </a:rPr>
              <a:t>I</a:t>
            </a:r>
            <a:r>
              <a:rPr lang="fr-FR" baseline="-25000" dirty="0" err="1">
                <a:solidFill>
                  <a:srgbClr val="0432FF"/>
                </a:solidFill>
              </a:rPr>
              <a:t>e</a:t>
            </a:r>
            <a:r>
              <a:rPr lang="fr-FR" baseline="-25000" dirty="0">
                <a:solidFill>
                  <a:srgbClr val="0432FF"/>
                </a:solidFill>
              </a:rPr>
              <a:t>+ </a:t>
            </a:r>
            <a:r>
              <a:rPr lang="fr-FR" dirty="0">
                <a:solidFill>
                  <a:srgbClr val="0432FF"/>
                </a:solidFill>
              </a:rPr>
              <a:t>&gt; 50 </a:t>
            </a:r>
            <a:r>
              <a:rPr lang="fr-FR" dirty="0" err="1">
                <a:solidFill>
                  <a:srgbClr val="0432FF"/>
                </a:solidFill>
              </a:rPr>
              <a:t>nA</a:t>
            </a:r>
            <a:r>
              <a:rPr lang="fr-FR" dirty="0">
                <a:solidFill>
                  <a:srgbClr val="0432FF"/>
                </a:solidFill>
              </a:rPr>
              <a:t> @ </a:t>
            </a:r>
            <a:r>
              <a:rPr lang="fr-FR" dirty="0" err="1">
                <a:solidFill>
                  <a:srgbClr val="0432FF"/>
                </a:solidFill>
              </a:rPr>
              <a:t>P</a:t>
            </a:r>
            <a:r>
              <a:rPr lang="fr-FR" baseline="-25000" dirty="0" err="1">
                <a:solidFill>
                  <a:srgbClr val="0432FF"/>
                </a:solidFill>
              </a:rPr>
              <a:t>e</a:t>
            </a:r>
            <a:r>
              <a:rPr lang="fr-FR" baseline="-25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= 60%</a:t>
            </a:r>
          </a:p>
          <a:p>
            <a:pPr algn="ctr"/>
            <a:r>
              <a:rPr lang="fr-FR" dirty="0" err="1">
                <a:solidFill>
                  <a:srgbClr val="0432FF"/>
                </a:solidFill>
              </a:rPr>
              <a:t>I</a:t>
            </a:r>
            <a:r>
              <a:rPr lang="fr-FR" baseline="-25000" dirty="0" err="1">
                <a:solidFill>
                  <a:srgbClr val="0432FF"/>
                </a:solidFill>
              </a:rPr>
              <a:t>e</a:t>
            </a:r>
            <a:r>
              <a:rPr lang="fr-FR" baseline="-25000" dirty="0">
                <a:solidFill>
                  <a:srgbClr val="0432FF"/>
                </a:solidFill>
              </a:rPr>
              <a:t>+ </a:t>
            </a:r>
            <a:r>
              <a:rPr lang="fr-FR" dirty="0">
                <a:solidFill>
                  <a:srgbClr val="0432FF"/>
                </a:solidFill>
              </a:rPr>
              <a:t>&gt; 1 µA @ </a:t>
            </a:r>
            <a:r>
              <a:rPr lang="fr-FR" dirty="0" err="1">
                <a:solidFill>
                  <a:srgbClr val="0432FF"/>
                </a:solidFill>
              </a:rPr>
              <a:t>P</a:t>
            </a:r>
            <a:r>
              <a:rPr lang="fr-FR" baseline="-25000" dirty="0" err="1">
                <a:solidFill>
                  <a:srgbClr val="0432FF"/>
                </a:solidFill>
              </a:rPr>
              <a:t>e</a:t>
            </a:r>
            <a:r>
              <a:rPr lang="fr-FR" baseline="-25000" dirty="0">
                <a:solidFill>
                  <a:srgbClr val="0432FF"/>
                </a:solidFill>
              </a:rPr>
              <a:t>+</a:t>
            </a:r>
            <a:r>
              <a:rPr lang="fr-FR" dirty="0">
                <a:solidFill>
                  <a:srgbClr val="0432FF"/>
                </a:solidFill>
              </a:rPr>
              <a:t> = 0%</a:t>
            </a:r>
          </a:p>
        </p:txBody>
      </p:sp>
      <p:sp>
        <p:nvSpPr>
          <p:cNvPr id="4" name="Text Box 18">
            <a:extLst>
              <a:ext uri="{FF2B5EF4-FFF2-40B4-BE49-F238E27FC236}">
                <a16:creationId xmlns:a16="http://schemas.microsoft.com/office/drawing/2014/main" id="{E44D721E-2B8C-04DE-7211-E80A33C90D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0396422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22/30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8E56EF66-6C90-A0D7-0297-0BACA7E60ABD}"/>
              </a:ext>
            </a:extLst>
          </p:cNvPr>
          <p:cNvSpPr txBox="1"/>
          <p:nvPr/>
        </p:nvSpPr>
        <p:spPr>
          <a:xfrm>
            <a:off x="4102998" y="6376551"/>
            <a:ext cx="39959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432FF"/>
                </a:solidFill>
              </a:rPr>
              <a:t>Work of Sami </a:t>
            </a:r>
            <a:r>
              <a:rPr lang="en-US" sz="1200" i="1" dirty="0" err="1">
                <a:solidFill>
                  <a:srgbClr val="0432FF"/>
                </a:solidFill>
              </a:rPr>
              <a:t>Habet</a:t>
            </a:r>
            <a:r>
              <a:rPr lang="en-US" sz="1200" i="1" dirty="0">
                <a:solidFill>
                  <a:srgbClr val="0432FF"/>
                </a:solidFill>
              </a:rPr>
              <a:t> (</a:t>
            </a:r>
            <a:r>
              <a:rPr lang="en-US" sz="1200" i="1" dirty="0" err="1">
                <a:solidFill>
                  <a:srgbClr val="0432FF"/>
                </a:solidFill>
              </a:rPr>
              <a:t>IJCLab</a:t>
            </a:r>
            <a:r>
              <a:rPr lang="en-US" sz="1200" i="1" dirty="0">
                <a:solidFill>
                  <a:srgbClr val="0432FF"/>
                </a:solidFill>
              </a:rPr>
              <a:t>/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 and of  Yves Roblin (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AB6CCD7-22F1-593B-4687-4420BECC8FE6}"/>
              </a:ext>
            </a:extLst>
          </p:cNvPr>
          <p:cNvGrpSpPr/>
          <p:nvPr/>
        </p:nvGrpSpPr>
        <p:grpSpPr>
          <a:xfrm>
            <a:off x="1356844" y="2480226"/>
            <a:ext cx="3981938" cy="1155322"/>
            <a:chOff x="799601" y="2020533"/>
            <a:chExt cx="3517141" cy="1393795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036E5FC0-48A0-3D9A-8FB9-CDF551B79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6633" y="2020533"/>
              <a:ext cx="3410109" cy="139379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2CA2EDC-518A-B0FF-D4C6-E04D6CE40EF7}"/>
                </a:ext>
              </a:extLst>
            </p:cNvPr>
            <p:cNvSpPr/>
            <p:nvPr/>
          </p:nvSpPr>
          <p:spPr>
            <a:xfrm>
              <a:off x="799601" y="2030927"/>
              <a:ext cx="777169" cy="7341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1529C74F-A7E9-F915-14D7-CA55B3623830}"/>
              </a:ext>
            </a:extLst>
          </p:cNvPr>
          <p:cNvGrpSpPr/>
          <p:nvPr/>
        </p:nvGrpSpPr>
        <p:grpSpPr>
          <a:xfrm>
            <a:off x="998706" y="3733861"/>
            <a:ext cx="4399194" cy="2505563"/>
            <a:chOff x="6338970" y="3131779"/>
            <a:chExt cx="5397130" cy="3107646"/>
          </a:xfrm>
        </p:grpSpPr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EC401B3-CB76-A567-D676-D6C9DB3AE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8970" y="3131779"/>
              <a:ext cx="5397130" cy="3107646"/>
            </a:xfrm>
            <a:prstGeom prst="rect">
              <a:avLst/>
            </a:prstGeom>
          </p:spPr>
        </p:pic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5586919-C23C-7300-C5B5-F37E3863AF10}"/>
                </a:ext>
              </a:extLst>
            </p:cNvPr>
            <p:cNvCxnSpPr>
              <a:cxnSpLocks/>
            </p:cNvCxnSpPr>
            <p:nvPr/>
          </p:nvCxnSpPr>
          <p:spPr>
            <a:xfrm>
              <a:off x="9145398" y="4366680"/>
              <a:ext cx="0" cy="150628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4EEB3F4A-ADDA-3A9D-D660-19FEA60E15B2}"/>
                </a:ext>
              </a:extLst>
            </p:cNvPr>
            <p:cNvCxnSpPr>
              <a:cxnSpLocks/>
            </p:cNvCxnSpPr>
            <p:nvPr/>
          </p:nvCxnSpPr>
          <p:spPr>
            <a:xfrm>
              <a:off x="9452546" y="4330827"/>
              <a:ext cx="0" cy="1574273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98198A9B-2863-AA7E-37A8-DDA176CBE440}"/>
                </a:ext>
              </a:extLst>
            </p:cNvPr>
            <p:cNvCxnSpPr>
              <a:cxnSpLocks/>
            </p:cNvCxnSpPr>
            <p:nvPr/>
          </p:nvCxnSpPr>
          <p:spPr>
            <a:xfrm>
              <a:off x="8988589" y="5877523"/>
              <a:ext cx="15601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B1AC0ADB-CA22-4201-A05A-C20B732A9A2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53354" y="5877475"/>
              <a:ext cx="20862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D1DB722A-986F-93EE-C4BB-C3F5E8A43E18}"/>
                </a:ext>
              </a:extLst>
            </p:cNvPr>
            <p:cNvCxnSpPr>
              <a:cxnSpLocks/>
            </p:cNvCxnSpPr>
            <p:nvPr/>
          </p:nvCxnSpPr>
          <p:spPr>
            <a:xfrm>
              <a:off x="6927011" y="4663205"/>
              <a:ext cx="2301779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92F2AAEA-A5C6-2EC8-AAE8-793E7318BC98}"/>
                </a:ext>
              </a:extLst>
            </p:cNvPr>
            <p:cNvCxnSpPr>
              <a:cxnSpLocks/>
            </p:cNvCxnSpPr>
            <p:nvPr/>
          </p:nvCxnSpPr>
          <p:spPr>
            <a:xfrm>
              <a:off x="6927011" y="4410163"/>
              <a:ext cx="2600821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FA5DD997-D19A-B901-7ACF-E92B56FFF395}"/>
                </a:ext>
              </a:extLst>
            </p:cNvPr>
            <p:cNvSpPr txBox="1"/>
            <p:nvPr/>
          </p:nvSpPr>
          <p:spPr>
            <a:xfrm>
              <a:off x="10193781" y="5468473"/>
              <a:ext cx="1469785" cy="38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/>
                <a:t>p</a:t>
              </a:r>
              <a:r>
                <a:rPr lang="fr-FR" sz="1400" baseline="-25000" dirty="0"/>
                <a:t>0 </a:t>
              </a:r>
              <a:r>
                <a:rPr lang="fr-FR" sz="1400" dirty="0"/>
                <a:t>= 60 MeV/c</a:t>
              </a:r>
            </a:p>
          </p:txBody>
        </p:sp>
      </p:grpSp>
      <p:pic>
        <p:nvPicPr>
          <p:cNvPr id="27" name="Image 26">
            <a:extLst>
              <a:ext uri="{FF2B5EF4-FFF2-40B4-BE49-F238E27FC236}">
                <a16:creationId xmlns:a16="http://schemas.microsoft.com/office/drawing/2014/main" id="{393DC81D-7FC2-7F9C-C03B-55D99ED4CB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0354" y="2555143"/>
            <a:ext cx="3834552" cy="1155322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245E7F40-EE15-C439-361A-810167B0E3B3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C254AC3B-34FD-25EA-D640-7F3656D08ECA}"/>
              </a:ext>
            </a:extLst>
          </p:cNvPr>
          <p:cNvSpPr txBox="1"/>
          <p:nvPr/>
        </p:nvSpPr>
        <p:spPr>
          <a:xfrm>
            <a:off x="1108226" y="825326"/>
            <a:ext cx="43674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FODO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lattice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combined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matching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section at the entrance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ensure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smallest</a:t>
            </a:r>
            <a:r>
              <a:rPr lang="fr-FR" sz="16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sz="16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size 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and the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largest</a:t>
            </a:r>
            <a:r>
              <a:rPr lang="fr-FR" sz="16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momentum</a:t>
            </a:r>
            <a:r>
              <a:rPr lang="fr-FR" sz="16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dispersion 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at the middle of the chicane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where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 </a:t>
            </a:r>
            <a:r>
              <a:rPr lang="fr-FR" sz="1600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efficient </a:t>
            </a:r>
            <a:r>
              <a:rPr lang="fr-FR" sz="1600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momentum</a:t>
            </a:r>
            <a:r>
              <a:rPr lang="fr-FR" sz="1600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collimation </a:t>
            </a:r>
            <a:r>
              <a:rPr lang="fr-FR" sz="1600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achieved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ED299C21-CE5F-20EE-AD67-26BEA7BD1D47}"/>
              </a:ext>
            </a:extLst>
          </p:cNvPr>
          <p:cNvSpPr txBox="1"/>
          <p:nvPr/>
        </p:nvSpPr>
        <p:spPr>
          <a:xfrm>
            <a:off x="6946492" y="819093"/>
            <a:ext cx="425542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cavity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the entrance of a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magnetic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chicane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creates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correlation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betwen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momentum</a:t>
            </a:r>
            <a:r>
              <a:rPr lang="fr-FR" sz="16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dispersion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the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bunch</a:t>
            </a:r>
            <a:r>
              <a:rPr lang="fr-FR" sz="16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length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chicane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designed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feature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sz="1600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appropriate</a:t>
            </a:r>
            <a:r>
              <a:rPr lang="fr-FR" sz="16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R</a:t>
            </a:r>
            <a:r>
              <a:rPr lang="fr-FR" sz="1600" b="1" baseline="-25000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56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</a:t>
            </a:r>
            <a:r>
              <a:rPr lang="fr-FR" sz="16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optimally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compress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bunch</a:t>
            </a:r>
            <a:r>
              <a:rPr lang="fr-FR" sz="16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length</a:t>
            </a:r>
            <a:r>
              <a:rPr lang="fr-FR" sz="16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(</a:t>
            </a:r>
            <a:r>
              <a:rPr lang="fr-FR" sz="1600" dirty="0">
                <a:latin typeface="Symbol" pitchFamily="2" charset="2"/>
                <a:cs typeface="Microsoft Sans Serif" panose="020B0604020202020204" pitchFamily="34" charset="0"/>
              </a:rPr>
              <a:t>D</a:t>
            </a:r>
            <a:r>
              <a:rPr lang="fr-FR" sz="16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z).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F311B50D-90A5-0BEE-78BA-0E97F8F36C34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4ADBD462-D64F-0657-CC51-F77D22E5593B}"/>
              </a:ext>
            </a:extLst>
          </p:cNvPr>
          <p:cNvGrpSpPr/>
          <p:nvPr/>
        </p:nvGrpSpPr>
        <p:grpSpPr>
          <a:xfrm>
            <a:off x="6669390" y="3764628"/>
            <a:ext cx="4532525" cy="2548828"/>
            <a:chOff x="6669390" y="3764628"/>
            <a:chExt cx="4532525" cy="2548828"/>
          </a:xfrm>
        </p:grpSpPr>
        <p:grpSp>
          <p:nvGrpSpPr>
            <p:cNvPr id="28" name="Groupe 27">
              <a:extLst>
                <a:ext uri="{FF2B5EF4-FFF2-40B4-BE49-F238E27FC236}">
                  <a16:creationId xmlns:a16="http://schemas.microsoft.com/office/drawing/2014/main" id="{056EE650-34E8-E74E-575E-961DE5D7F4A0}"/>
                </a:ext>
              </a:extLst>
            </p:cNvPr>
            <p:cNvGrpSpPr/>
            <p:nvPr/>
          </p:nvGrpSpPr>
          <p:grpSpPr>
            <a:xfrm>
              <a:off x="6834490" y="3764628"/>
              <a:ext cx="4367425" cy="2488108"/>
              <a:chOff x="14941818" y="5810643"/>
              <a:chExt cx="5796024" cy="3024000"/>
            </a:xfrm>
          </p:grpSpPr>
          <p:pic>
            <p:nvPicPr>
              <p:cNvPr id="30" name="Image 29">
                <a:extLst>
                  <a:ext uri="{FF2B5EF4-FFF2-40B4-BE49-F238E27FC236}">
                    <a16:creationId xmlns:a16="http://schemas.microsoft.com/office/drawing/2014/main" id="{EC75DA36-F4E5-8312-AD51-FA44F1AD58D7}"/>
                  </a:ext>
                </a:extLst>
              </p:cNvPr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941818" y="5810643"/>
                <a:ext cx="5796024" cy="3024000"/>
              </a:xfrm>
              <a:prstGeom prst="rect">
                <a:avLst/>
              </a:prstGeom>
            </p:spPr>
          </p:pic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5C8AB94F-7B3F-0763-CE63-4F826A71D330}"/>
                  </a:ext>
                </a:extLst>
              </p:cNvPr>
              <p:cNvSpPr txBox="1"/>
              <p:nvPr/>
            </p:nvSpPr>
            <p:spPr>
              <a:xfrm>
                <a:off x="15645326" y="7315788"/>
                <a:ext cx="11304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/>
                  <a:t>R</a:t>
                </a:r>
                <a:r>
                  <a:rPr lang="fr-FR" sz="1400" baseline="-25000" dirty="0"/>
                  <a:t>56</a:t>
                </a:r>
                <a:r>
                  <a:rPr lang="fr-FR" sz="1400" dirty="0"/>
                  <a:t> = -0.25 m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4D0039D-31A6-0625-FE6B-61498E7FFA45}"/>
                  </a:ext>
                </a:extLst>
              </p:cNvPr>
              <p:cNvSpPr txBox="1"/>
              <p:nvPr/>
            </p:nvSpPr>
            <p:spPr>
              <a:xfrm>
                <a:off x="15550873" y="5867432"/>
                <a:ext cx="10518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>
                    <a:latin typeface="Symbol" pitchFamily="2" charset="2"/>
                  </a:rPr>
                  <a:t>k</a:t>
                </a:r>
                <a:r>
                  <a:rPr lang="fr-FR" sz="1400" dirty="0"/>
                  <a:t> = 3.81 m</a:t>
                </a:r>
                <a:r>
                  <a:rPr lang="fr-FR" sz="1400" baseline="30000" dirty="0"/>
                  <a:t>-1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1785A388-527F-35F0-9D03-1D786A88B2F7}"/>
                  </a:ext>
                </a:extLst>
              </p:cNvPr>
              <p:cNvSpPr txBox="1"/>
              <p:nvPr/>
            </p:nvSpPr>
            <p:spPr>
              <a:xfrm>
                <a:off x="15864789" y="7168246"/>
                <a:ext cx="76976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dirty="0"/>
                  <a:t>C = 23.3</a:t>
                </a: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55A9590C-1A4A-8D74-C8AE-B67624E6AA49}"/>
                </a:ext>
              </a:extLst>
            </p:cNvPr>
            <p:cNvSpPr/>
            <p:nvPr/>
          </p:nvSpPr>
          <p:spPr>
            <a:xfrm>
              <a:off x="6669390" y="5998841"/>
              <a:ext cx="330200" cy="3146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3" name="Text Box 18">
            <a:extLst>
              <a:ext uri="{FF2B5EF4-FFF2-40B4-BE49-F238E27FC236}">
                <a16:creationId xmlns:a16="http://schemas.microsoft.com/office/drawing/2014/main" id="{97AA2032-69CE-DE91-3274-956BE9EDEF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793177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23/30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FF5E09FE-2E50-D91D-5CB6-7CE10AAA9D90}"/>
              </a:ext>
            </a:extLst>
          </p:cNvPr>
          <p:cNvSpPr txBox="1"/>
          <p:nvPr/>
        </p:nvSpPr>
        <p:spPr>
          <a:xfrm>
            <a:off x="4698079" y="6376551"/>
            <a:ext cx="27970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432FF"/>
                </a:solidFill>
              </a:rPr>
              <a:t>Work of Andriy Ushakov (</a:t>
            </a:r>
            <a:r>
              <a:rPr lang="en-US" sz="1200" i="1" dirty="0" err="1">
                <a:solidFill>
                  <a:srgbClr val="0432FF"/>
                </a:solidFill>
              </a:rPr>
              <a:t>IJCLab</a:t>
            </a:r>
            <a:r>
              <a:rPr lang="en-US" sz="1200" i="1" dirty="0">
                <a:solidFill>
                  <a:srgbClr val="0432FF"/>
                </a:solidFill>
              </a:rPr>
              <a:t>/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221BC82-D5BF-5214-00A5-80D26CE36AA4}"/>
              </a:ext>
            </a:extLst>
          </p:cNvPr>
          <p:cNvGrpSpPr/>
          <p:nvPr/>
        </p:nvGrpSpPr>
        <p:grpSpPr>
          <a:xfrm>
            <a:off x="1229139" y="1078238"/>
            <a:ext cx="3403820" cy="4908154"/>
            <a:chOff x="1305339" y="1154438"/>
            <a:chExt cx="3403820" cy="490815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AB5C3D53-C666-70F6-93EF-DF0489D0A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5339" y="1516061"/>
              <a:ext cx="3403820" cy="4546531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15C97E1-D405-01D0-0F06-89B1F8CFE099}"/>
                </a:ext>
              </a:extLst>
            </p:cNvPr>
            <p:cNvSpPr txBox="1"/>
            <p:nvPr/>
          </p:nvSpPr>
          <p:spPr>
            <a:xfrm>
              <a:off x="1733307" y="1154438"/>
              <a:ext cx="25422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rgbClr val="0432FF"/>
                  </a:solidFill>
                </a:rPr>
                <a:t>1/6 segment of the e</a:t>
              </a:r>
              <a:r>
                <a:rPr lang="fr-FR" sz="1600" baseline="30000" dirty="0">
                  <a:solidFill>
                    <a:srgbClr val="0432FF"/>
                  </a:solidFill>
                </a:rPr>
                <a:t>+</a:t>
              </a:r>
              <a:r>
                <a:rPr lang="fr-FR" sz="1600" dirty="0">
                  <a:solidFill>
                    <a:srgbClr val="0432FF"/>
                  </a:solidFill>
                </a:rPr>
                <a:t> </a:t>
              </a:r>
              <a:r>
                <a:rPr lang="fr-FR" sz="1600" dirty="0" err="1">
                  <a:solidFill>
                    <a:srgbClr val="0432FF"/>
                  </a:solidFill>
                </a:rPr>
                <a:t>target</a:t>
              </a:r>
              <a:endParaRPr lang="fr-FR" sz="1600" dirty="0">
                <a:solidFill>
                  <a:srgbClr val="0432FF"/>
                </a:solidFill>
              </a:endParaRP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AA07E97-1469-BAF6-E0BA-DCB07780284A}"/>
              </a:ext>
            </a:extLst>
          </p:cNvPr>
          <p:cNvSpPr txBox="1">
            <a:spLocks/>
          </p:cNvSpPr>
          <p:nvPr/>
        </p:nvSpPr>
        <p:spPr>
          <a:xfrm>
            <a:off x="4686300" y="1664658"/>
            <a:ext cx="7380749" cy="1790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electron beam deposits a power of </a:t>
            </a:r>
            <a:r>
              <a:rPr lang="en-US" sz="18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17 kW 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the </a:t>
            </a:r>
            <a:r>
              <a:rPr lang="en-US" sz="1800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4mm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W target.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water channel with turbulent water flows at a speed of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 m/s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a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22°C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inlet temperature.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fr-FR" sz="18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spot RMS size </a:t>
            </a:r>
            <a:r>
              <a:rPr lang="fr-FR" sz="18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1.5 mm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rotation speed of the target is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 m/s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F61FF02-8613-2C77-4AC5-8081F9F9464B}"/>
              </a:ext>
            </a:extLst>
          </p:cNvPr>
          <p:cNvSpPr txBox="1"/>
          <p:nvPr/>
        </p:nvSpPr>
        <p:spPr>
          <a:xfrm>
            <a:off x="5544482" y="3749455"/>
            <a:ext cx="6109963" cy="923330"/>
          </a:xfrm>
          <a:prstGeom prst="rect">
            <a:avLst/>
          </a:prstGeom>
          <a:solidFill>
            <a:srgbClr val="FAFFC1"/>
          </a:solidFill>
          <a:ln w="19050">
            <a:solidFill>
              <a:srgbClr val="CD04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fr-FR" dirty="0"/>
              <a:t>The </a:t>
            </a:r>
            <a:r>
              <a:rPr lang="fr-FR" dirty="0" err="1"/>
              <a:t>tungsten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operate</a:t>
            </a:r>
            <a:r>
              <a:rPr lang="fr-FR" dirty="0"/>
              <a:t> at an </a:t>
            </a:r>
            <a:r>
              <a:rPr lang="fr-FR" b="1" dirty="0" err="1">
                <a:solidFill>
                  <a:srgbClr val="0000FF"/>
                </a:solidFill>
              </a:rPr>
              <a:t>average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temperature</a:t>
            </a:r>
            <a:r>
              <a:rPr lang="fr-FR" dirty="0"/>
              <a:t> of </a:t>
            </a:r>
            <a:r>
              <a:rPr lang="fr-FR" b="1" dirty="0">
                <a:solidFill>
                  <a:srgbClr val="FF0000"/>
                </a:solidFill>
              </a:rPr>
              <a:t>500°C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b="1" dirty="0" err="1">
                <a:solidFill>
                  <a:srgbClr val="0000FF"/>
                </a:solidFill>
              </a:rPr>
              <a:t>peak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temperature</a:t>
            </a:r>
            <a:r>
              <a:rPr lang="fr-FR" dirty="0"/>
              <a:t> at </a:t>
            </a:r>
            <a:r>
              <a:rPr lang="fr-FR" b="1" dirty="0">
                <a:solidFill>
                  <a:srgbClr val="FF0000"/>
                </a:solidFill>
              </a:rPr>
              <a:t>680°C</a:t>
            </a:r>
            <a:r>
              <a:rPr lang="fr-FR" dirty="0"/>
              <a:t> at </a:t>
            </a:r>
            <a:r>
              <a:rPr lang="fr-FR" dirty="0" err="1"/>
              <a:t>each</a:t>
            </a:r>
            <a:r>
              <a:rPr lang="fr-FR" dirty="0"/>
              <a:t> rotation cycle.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7001B33-C8D0-8E20-D5B6-CDB16C7E56E3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C07E811-3D39-D510-B98C-E059FD72A25E}"/>
              </a:ext>
            </a:extLst>
          </p:cNvPr>
          <p:cNvSpPr txBox="1">
            <a:spLocks/>
          </p:cNvSpPr>
          <p:nvPr/>
        </p:nvSpPr>
        <p:spPr>
          <a:xfrm>
            <a:off x="5638610" y="5199558"/>
            <a:ext cx="6006543" cy="69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What are the radiation hardness and the fatigue limits of the target material at operational conditions ? </a:t>
            </a: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D36A392A-0E56-6425-8F3C-07218E80A63A}"/>
              </a:ext>
            </a:extLst>
          </p:cNvPr>
          <p:cNvSpPr/>
          <p:nvPr/>
        </p:nvSpPr>
        <p:spPr>
          <a:xfrm>
            <a:off x="4840942" y="5390137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30A3D41A-200C-D653-0C3B-635EC4CA1601}"/>
              </a:ext>
            </a:extLst>
          </p:cNvPr>
          <p:cNvSpPr/>
          <p:nvPr/>
        </p:nvSpPr>
        <p:spPr>
          <a:xfrm>
            <a:off x="5033683" y="5394620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B16946CB-C3BC-986C-E2D2-B07842568915}"/>
              </a:ext>
            </a:extLst>
          </p:cNvPr>
          <p:cNvSpPr/>
          <p:nvPr/>
        </p:nvSpPr>
        <p:spPr>
          <a:xfrm>
            <a:off x="5239871" y="5399103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8" name="Image 14">
            <a:extLst>
              <a:ext uri="{FF2B5EF4-FFF2-40B4-BE49-F238E27FC236}">
                <a16:creationId xmlns:a16="http://schemas.microsoft.com/office/drawing/2014/main" id="{796E4F8E-198A-42F3-ABF6-D91E99804F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2426">
            <a:off x="7789680" y="874543"/>
            <a:ext cx="773643" cy="56661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142ADE3-0FE9-B30D-2CBB-459CA6B0FEEB}"/>
              </a:ext>
            </a:extLst>
          </p:cNvPr>
          <p:cNvSpPr txBox="1"/>
          <p:nvPr/>
        </p:nvSpPr>
        <p:spPr>
          <a:xfrm>
            <a:off x="8095125" y="5876361"/>
            <a:ext cx="3133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rgbClr val="CD04FF"/>
                </a:solidFill>
              </a:rPr>
              <a:t>Irradiation </a:t>
            </a:r>
            <a:r>
              <a:rPr lang="fr-FR" sz="1600" i="1" dirty="0" err="1">
                <a:solidFill>
                  <a:srgbClr val="CD04FF"/>
                </a:solidFill>
              </a:rPr>
              <a:t>measurements</a:t>
            </a:r>
            <a:r>
              <a:rPr lang="fr-FR" sz="1600" i="1" dirty="0">
                <a:solidFill>
                  <a:srgbClr val="CD04FF"/>
                </a:solidFill>
              </a:rPr>
              <a:t> at MAMI</a:t>
            </a:r>
          </a:p>
          <a:p>
            <a:r>
              <a:rPr lang="fr-FR" sz="1600" i="1" dirty="0">
                <a:solidFill>
                  <a:srgbClr val="CD04FF"/>
                </a:solidFill>
              </a:rPr>
              <a:t>Fatigue </a:t>
            </a:r>
            <a:r>
              <a:rPr lang="fr-FR" sz="1600" i="1" dirty="0" err="1">
                <a:solidFill>
                  <a:srgbClr val="CD04FF"/>
                </a:solidFill>
              </a:rPr>
              <a:t>measurements</a:t>
            </a:r>
            <a:r>
              <a:rPr lang="fr-FR" sz="1600" i="1" dirty="0">
                <a:solidFill>
                  <a:srgbClr val="CD04FF"/>
                </a:solidFill>
              </a:rPr>
              <a:t> at </a:t>
            </a:r>
            <a:r>
              <a:rPr lang="fr-FR" sz="1600" i="1" dirty="0" err="1">
                <a:solidFill>
                  <a:srgbClr val="CD04FF"/>
                </a:solidFill>
              </a:rPr>
              <a:t>JLab</a:t>
            </a:r>
            <a:endParaRPr lang="fr-FR" sz="1600" i="1" dirty="0">
              <a:solidFill>
                <a:srgbClr val="CD04FF"/>
              </a:solidFill>
            </a:endParaRPr>
          </a:p>
        </p:txBody>
      </p:sp>
      <p:sp>
        <p:nvSpPr>
          <p:cNvPr id="24" name="Text Box 18">
            <a:extLst>
              <a:ext uri="{FF2B5EF4-FFF2-40B4-BE49-F238E27FC236}">
                <a16:creationId xmlns:a16="http://schemas.microsoft.com/office/drawing/2014/main" id="{24805910-44AA-B458-1ED9-2060446C0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6385319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23/30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FF5E09FE-2E50-D91D-5CB6-7CE10AAA9D90}"/>
              </a:ext>
            </a:extLst>
          </p:cNvPr>
          <p:cNvSpPr txBox="1"/>
          <p:nvPr/>
        </p:nvSpPr>
        <p:spPr>
          <a:xfrm>
            <a:off x="4698079" y="6376551"/>
            <a:ext cx="27970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432FF"/>
                </a:solidFill>
              </a:rPr>
              <a:t>Work of Andriy Ushakov (</a:t>
            </a:r>
            <a:r>
              <a:rPr lang="en-US" sz="1200" i="1" dirty="0" err="1">
                <a:solidFill>
                  <a:srgbClr val="0432FF"/>
                </a:solidFill>
              </a:rPr>
              <a:t>IJCLab</a:t>
            </a:r>
            <a:r>
              <a:rPr lang="en-US" sz="1200" i="1" dirty="0">
                <a:solidFill>
                  <a:srgbClr val="0432FF"/>
                </a:solidFill>
              </a:rPr>
              <a:t>/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4221BC82-D5BF-5214-00A5-80D26CE36AA4}"/>
              </a:ext>
            </a:extLst>
          </p:cNvPr>
          <p:cNvGrpSpPr/>
          <p:nvPr/>
        </p:nvGrpSpPr>
        <p:grpSpPr>
          <a:xfrm>
            <a:off x="1229139" y="1078238"/>
            <a:ext cx="3403820" cy="4908154"/>
            <a:chOff x="1305339" y="1154438"/>
            <a:chExt cx="3403820" cy="4908154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AB5C3D53-C666-70F6-93EF-DF0489D0AD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5339" y="1516061"/>
              <a:ext cx="3403820" cy="4546531"/>
            </a:xfrm>
            <a:prstGeom prst="rect">
              <a:avLst/>
            </a:prstGeom>
          </p:spPr>
        </p:pic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115C97E1-D405-01D0-0F06-89B1F8CFE099}"/>
                </a:ext>
              </a:extLst>
            </p:cNvPr>
            <p:cNvSpPr txBox="1"/>
            <p:nvPr/>
          </p:nvSpPr>
          <p:spPr>
            <a:xfrm>
              <a:off x="1733307" y="1154438"/>
              <a:ext cx="25422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dirty="0">
                  <a:solidFill>
                    <a:srgbClr val="0432FF"/>
                  </a:solidFill>
                </a:rPr>
                <a:t>1/6 segment of the e</a:t>
              </a:r>
              <a:r>
                <a:rPr lang="fr-FR" sz="1600" baseline="30000" dirty="0">
                  <a:solidFill>
                    <a:srgbClr val="0432FF"/>
                  </a:solidFill>
                </a:rPr>
                <a:t>+</a:t>
              </a:r>
              <a:r>
                <a:rPr lang="fr-FR" sz="1600" dirty="0">
                  <a:solidFill>
                    <a:srgbClr val="0432FF"/>
                  </a:solidFill>
                </a:rPr>
                <a:t> </a:t>
              </a:r>
              <a:r>
                <a:rPr lang="fr-FR" sz="1600" dirty="0" err="1">
                  <a:solidFill>
                    <a:srgbClr val="0432FF"/>
                  </a:solidFill>
                </a:rPr>
                <a:t>target</a:t>
              </a:r>
              <a:endParaRPr lang="fr-FR" sz="1600" dirty="0">
                <a:solidFill>
                  <a:srgbClr val="0432FF"/>
                </a:solidFill>
              </a:endParaRP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AA07E97-1469-BAF6-E0BA-DCB07780284A}"/>
              </a:ext>
            </a:extLst>
          </p:cNvPr>
          <p:cNvSpPr txBox="1">
            <a:spLocks/>
          </p:cNvSpPr>
          <p:nvPr/>
        </p:nvSpPr>
        <p:spPr>
          <a:xfrm>
            <a:off x="4686300" y="1664658"/>
            <a:ext cx="7380749" cy="17907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electron beam deposits a power of </a:t>
            </a:r>
            <a:r>
              <a:rPr lang="en-US" sz="1800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17 kW 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 the </a:t>
            </a:r>
            <a:r>
              <a:rPr lang="en-US" sz="1800" b="1" dirty="0">
                <a:solidFill>
                  <a:srgbClr val="0000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4mm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W target.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water channel with turbulent water flows at a speed of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 m/s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a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22°C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inlet temperature.</a:t>
            </a:r>
          </a:p>
          <a:p>
            <a:pPr marL="342900" indent="-342900" algn="just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fr-FR" sz="18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spot RMS size </a:t>
            </a:r>
            <a:r>
              <a:rPr lang="fr-FR" sz="1800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1.5 mm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8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342900" indent="-342900" algn="l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rotation speed of the target is </a:t>
            </a:r>
            <a:r>
              <a:rPr lang="en-US" sz="1800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 m/s</a:t>
            </a: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F61FF02-8613-2C77-4AC5-8081F9F9464B}"/>
              </a:ext>
            </a:extLst>
          </p:cNvPr>
          <p:cNvSpPr txBox="1"/>
          <p:nvPr/>
        </p:nvSpPr>
        <p:spPr>
          <a:xfrm>
            <a:off x="5544482" y="3749455"/>
            <a:ext cx="6109963" cy="923330"/>
          </a:xfrm>
          <a:prstGeom prst="rect">
            <a:avLst/>
          </a:prstGeom>
          <a:solidFill>
            <a:srgbClr val="FAFFC1"/>
          </a:solidFill>
          <a:ln w="19050">
            <a:solidFill>
              <a:srgbClr val="CD04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Courier New" panose="02070309020205020404" pitchFamily="49" charset="0"/>
              <a:buChar char="o"/>
            </a:pPr>
            <a:r>
              <a:rPr lang="fr-FR" dirty="0"/>
              <a:t>The </a:t>
            </a:r>
            <a:r>
              <a:rPr lang="fr-FR" dirty="0" err="1"/>
              <a:t>tungsten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operate</a:t>
            </a:r>
            <a:r>
              <a:rPr lang="fr-FR" dirty="0"/>
              <a:t> at an </a:t>
            </a:r>
            <a:r>
              <a:rPr lang="fr-FR" b="1" dirty="0" err="1">
                <a:solidFill>
                  <a:srgbClr val="0000FF"/>
                </a:solidFill>
              </a:rPr>
              <a:t>average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temperature</a:t>
            </a:r>
            <a:r>
              <a:rPr lang="fr-FR" dirty="0"/>
              <a:t> of </a:t>
            </a:r>
            <a:r>
              <a:rPr lang="fr-FR" b="1" dirty="0">
                <a:solidFill>
                  <a:srgbClr val="FF0000"/>
                </a:solidFill>
              </a:rPr>
              <a:t>500°C </a:t>
            </a:r>
            <a:r>
              <a:rPr lang="fr-FR" dirty="0" err="1"/>
              <a:t>with</a:t>
            </a:r>
            <a:r>
              <a:rPr lang="fr-FR" dirty="0"/>
              <a:t> a </a:t>
            </a:r>
            <a:r>
              <a:rPr lang="fr-FR" b="1" dirty="0" err="1">
                <a:solidFill>
                  <a:srgbClr val="0000FF"/>
                </a:solidFill>
              </a:rPr>
              <a:t>peak</a:t>
            </a:r>
            <a:r>
              <a:rPr lang="fr-FR" b="1" dirty="0">
                <a:solidFill>
                  <a:srgbClr val="0000FF"/>
                </a:solidFill>
              </a:rPr>
              <a:t> </a:t>
            </a:r>
            <a:r>
              <a:rPr lang="fr-FR" b="1" dirty="0" err="1">
                <a:solidFill>
                  <a:srgbClr val="0000FF"/>
                </a:solidFill>
              </a:rPr>
              <a:t>temperature</a:t>
            </a:r>
            <a:r>
              <a:rPr lang="fr-FR" dirty="0"/>
              <a:t> at </a:t>
            </a:r>
            <a:r>
              <a:rPr lang="fr-FR" b="1" dirty="0">
                <a:solidFill>
                  <a:srgbClr val="FF0000"/>
                </a:solidFill>
              </a:rPr>
              <a:t>680°C</a:t>
            </a:r>
            <a:r>
              <a:rPr lang="fr-FR" dirty="0"/>
              <a:t> at </a:t>
            </a:r>
            <a:r>
              <a:rPr lang="fr-FR" dirty="0" err="1"/>
              <a:t>each</a:t>
            </a:r>
            <a:r>
              <a:rPr lang="fr-FR" dirty="0"/>
              <a:t> rotation cycle.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7001B33-C8D0-8E20-D5B6-CDB16C7E56E3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C07E811-3D39-D510-B98C-E059FD72A25E}"/>
              </a:ext>
            </a:extLst>
          </p:cNvPr>
          <p:cNvSpPr txBox="1">
            <a:spLocks/>
          </p:cNvSpPr>
          <p:nvPr/>
        </p:nvSpPr>
        <p:spPr>
          <a:xfrm>
            <a:off x="5638610" y="5199558"/>
            <a:ext cx="6006543" cy="690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</a:pPr>
            <a:r>
              <a:rPr lang="en-US" sz="18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What are the radiation hardness and the fatigue limits of the target material at operational conditions ? </a:t>
            </a: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D36A392A-0E56-6425-8F3C-07218E80A63A}"/>
              </a:ext>
            </a:extLst>
          </p:cNvPr>
          <p:cNvSpPr/>
          <p:nvPr/>
        </p:nvSpPr>
        <p:spPr>
          <a:xfrm>
            <a:off x="4840942" y="5390137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30A3D41A-200C-D653-0C3B-635EC4CA1601}"/>
              </a:ext>
            </a:extLst>
          </p:cNvPr>
          <p:cNvSpPr/>
          <p:nvPr/>
        </p:nvSpPr>
        <p:spPr>
          <a:xfrm>
            <a:off x="5033683" y="5394620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Chevron 21">
            <a:extLst>
              <a:ext uri="{FF2B5EF4-FFF2-40B4-BE49-F238E27FC236}">
                <a16:creationId xmlns:a16="http://schemas.microsoft.com/office/drawing/2014/main" id="{B16946CB-C3BC-986C-E2D2-B07842568915}"/>
              </a:ext>
            </a:extLst>
          </p:cNvPr>
          <p:cNvSpPr/>
          <p:nvPr/>
        </p:nvSpPr>
        <p:spPr>
          <a:xfrm>
            <a:off x="5239871" y="5399103"/>
            <a:ext cx="268940" cy="276999"/>
          </a:xfrm>
          <a:prstGeom prst="chevron">
            <a:avLst/>
          </a:prstGeom>
          <a:solidFill>
            <a:srgbClr val="FF0000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8" name="Image 14">
            <a:extLst>
              <a:ext uri="{FF2B5EF4-FFF2-40B4-BE49-F238E27FC236}">
                <a16:creationId xmlns:a16="http://schemas.microsoft.com/office/drawing/2014/main" id="{796E4F8E-198A-42F3-ABF6-D91E99804F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2426">
            <a:off x="7789680" y="874543"/>
            <a:ext cx="773643" cy="566612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142ADE3-0FE9-B30D-2CBB-459CA6B0FEEB}"/>
              </a:ext>
            </a:extLst>
          </p:cNvPr>
          <p:cNvSpPr txBox="1"/>
          <p:nvPr/>
        </p:nvSpPr>
        <p:spPr>
          <a:xfrm>
            <a:off x="8095125" y="5876361"/>
            <a:ext cx="3133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i="1" dirty="0">
                <a:solidFill>
                  <a:srgbClr val="CD04FF"/>
                </a:solidFill>
              </a:rPr>
              <a:t>Irradiation </a:t>
            </a:r>
            <a:r>
              <a:rPr lang="fr-FR" sz="1600" i="1" dirty="0" err="1">
                <a:solidFill>
                  <a:srgbClr val="CD04FF"/>
                </a:solidFill>
              </a:rPr>
              <a:t>measurements</a:t>
            </a:r>
            <a:r>
              <a:rPr lang="fr-FR" sz="1600" i="1" dirty="0">
                <a:solidFill>
                  <a:srgbClr val="CD04FF"/>
                </a:solidFill>
              </a:rPr>
              <a:t> at MAMI</a:t>
            </a:r>
          </a:p>
          <a:p>
            <a:r>
              <a:rPr lang="fr-FR" sz="1600" i="1" dirty="0">
                <a:solidFill>
                  <a:srgbClr val="CD04FF"/>
                </a:solidFill>
              </a:rPr>
              <a:t>Fatigue </a:t>
            </a:r>
            <a:r>
              <a:rPr lang="fr-FR" sz="1600" i="1" dirty="0" err="1">
                <a:solidFill>
                  <a:srgbClr val="CD04FF"/>
                </a:solidFill>
              </a:rPr>
              <a:t>measurements</a:t>
            </a:r>
            <a:r>
              <a:rPr lang="fr-FR" sz="1600" i="1" dirty="0">
                <a:solidFill>
                  <a:srgbClr val="CD04FF"/>
                </a:solidFill>
              </a:rPr>
              <a:t> at </a:t>
            </a:r>
            <a:r>
              <a:rPr lang="fr-FR" sz="1600" i="1" dirty="0" err="1">
                <a:solidFill>
                  <a:srgbClr val="CD04FF"/>
                </a:solidFill>
              </a:rPr>
              <a:t>JLab</a:t>
            </a:r>
            <a:endParaRPr lang="fr-FR" sz="1600" i="1" dirty="0">
              <a:solidFill>
                <a:srgbClr val="CD04FF"/>
              </a:solidFill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5AD0028E-ACCE-C8CE-CC1C-2585925D70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95970" y="1553271"/>
            <a:ext cx="4177786" cy="4324710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4C95EAA-6AA3-F316-7C37-1B49F122E0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6975" y="1839020"/>
            <a:ext cx="876300" cy="774700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19A047F3-C279-9F31-0356-14ACDDDDA980}"/>
              </a:ext>
            </a:extLst>
          </p:cNvPr>
          <p:cNvSpPr txBox="1"/>
          <p:nvPr/>
        </p:nvSpPr>
        <p:spPr>
          <a:xfrm>
            <a:off x="10174111" y="5529277"/>
            <a:ext cx="1454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>
                <a:solidFill>
                  <a:schemeClr val="bg1"/>
                </a:solidFill>
              </a:rPr>
              <a:t>MAMI - 3.5 MeV </a:t>
            </a:r>
          </a:p>
        </p:txBody>
      </p:sp>
      <p:sp>
        <p:nvSpPr>
          <p:cNvPr id="31" name="Text Box 18">
            <a:extLst>
              <a:ext uri="{FF2B5EF4-FFF2-40B4-BE49-F238E27FC236}">
                <a16:creationId xmlns:a16="http://schemas.microsoft.com/office/drawing/2014/main" id="{D9D8D8D7-8AB8-1FE1-914C-ECBF4A3BCB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6559539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24/30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734DE7E7-C2EC-3781-1CEE-4268FA495742}"/>
              </a:ext>
            </a:extLst>
          </p:cNvPr>
          <p:cNvSpPr txBox="1"/>
          <p:nvPr/>
        </p:nvSpPr>
        <p:spPr>
          <a:xfrm>
            <a:off x="1163160" y="1331121"/>
            <a:ext cx="10613414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Other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challenges to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address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Reduction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emittance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momentum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dispersion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the source;</a:t>
            </a:r>
          </a:p>
          <a:p>
            <a:pPr marL="742950" lvl="1" indent="-285750"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electron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gun capable of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 mA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currents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life time &gt;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1 kC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;</a:t>
            </a:r>
          </a:p>
          <a:p>
            <a:pPr marL="742950" lvl="1" indent="-285750"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field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(up to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2.5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)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DC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solenoid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high X-ray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environment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;</a:t>
            </a:r>
          </a:p>
          <a:p>
            <a:pPr marL="742950" lvl="1" indent="-285750"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FontTx/>
              <a:buChar char="-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spin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rotators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;</a:t>
            </a:r>
          </a:p>
          <a:p>
            <a:pPr marL="742950" lvl="1" indent="-285750"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Clr>
                <a:schemeClr val="tx1"/>
              </a:buClr>
              <a:buFontTx/>
              <a:buChar char="-"/>
            </a:pP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Polarity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reversa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CEBAF magnets;</a:t>
            </a:r>
          </a:p>
          <a:p>
            <a:pPr marL="742950" lvl="1" indent="-285750">
              <a:buClr>
                <a:schemeClr val="tx1"/>
              </a:buClr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Clr>
                <a:schemeClr val="tx1"/>
              </a:buClr>
              <a:buFontTx/>
              <a:buChar char="-"/>
            </a:pP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Transport of e</a:t>
            </a:r>
            <a:r>
              <a:rPr lang="fr-FR" b="1" baseline="30000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CEBAF;</a:t>
            </a:r>
          </a:p>
          <a:p>
            <a:pPr marL="742950" lvl="1" indent="-285750">
              <a:buClr>
                <a:schemeClr val="tx1"/>
              </a:buClr>
              <a:buFontTx/>
              <a:buChar char="-"/>
            </a:pPr>
            <a:endParaRPr lang="fr-FR" sz="100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742950" lvl="1" indent="-285750">
              <a:buClr>
                <a:schemeClr val="tx1"/>
              </a:buClr>
              <a:buFontTx/>
              <a:buChar char="-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fr-FR" baseline="30000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diagnostics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polarimetry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9318268-81FF-AC4E-F98A-F53A7A4A3395}"/>
              </a:ext>
            </a:extLst>
          </p:cNvPr>
          <p:cNvSpPr txBox="1"/>
          <p:nvPr/>
        </p:nvSpPr>
        <p:spPr>
          <a:xfrm>
            <a:off x="1203162" y="161462"/>
            <a:ext cx="42328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fr-FR" sz="2400" i="1" baseline="30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beams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CEBAF</a:t>
            </a:r>
          </a:p>
        </p:txBody>
      </p:sp>
      <p:cxnSp>
        <p:nvCxnSpPr>
          <p:cNvPr id="2" name="Connecteur en angle 1">
            <a:extLst>
              <a:ext uri="{FF2B5EF4-FFF2-40B4-BE49-F238E27FC236}">
                <a16:creationId xmlns:a16="http://schemas.microsoft.com/office/drawing/2014/main" id="{1F91B97D-4ADA-92C1-C396-4F9B5A5790CD}"/>
              </a:ext>
            </a:extLst>
          </p:cNvPr>
          <p:cNvCxnSpPr>
            <a:cxnSpLocks/>
            <a:endCxn id="4" idx="1"/>
          </p:cNvCxnSpPr>
          <p:nvPr/>
        </p:nvCxnSpPr>
        <p:spPr>
          <a:xfrm>
            <a:off x="2904565" y="4839774"/>
            <a:ext cx="3034685" cy="796423"/>
          </a:xfrm>
          <a:prstGeom prst="bentConnector3">
            <a:avLst>
              <a:gd name="adj1" fmla="val -514"/>
            </a:avLst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1EA91413-E107-AD32-3101-A60989F7230A}"/>
              </a:ext>
            </a:extLst>
          </p:cNvPr>
          <p:cNvSpPr txBox="1"/>
          <p:nvPr/>
        </p:nvSpPr>
        <p:spPr>
          <a:xfrm>
            <a:off x="5939250" y="5313031"/>
            <a:ext cx="3890546" cy="646331"/>
          </a:xfrm>
          <a:prstGeom prst="rect">
            <a:avLst/>
          </a:prstGeom>
          <a:solidFill>
            <a:srgbClr val="FAFFC1"/>
          </a:solidFill>
          <a:ln w="63500" cmpd="thickThin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A </a:t>
            </a:r>
            <a:r>
              <a:rPr lang="fr-FR" b="1" dirty="0" err="1">
                <a:solidFill>
                  <a:srgbClr val="0000FF"/>
                </a:solidFill>
              </a:rPr>
              <a:t>pre</a:t>
            </a:r>
            <a:r>
              <a:rPr lang="fr-FR" b="1" dirty="0">
                <a:solidFill>
                  <a:srgbClr val="0000FF"/>
                </a:solidFill>
              </a:rPr>
              <a:t>-CDR document </a:t>
            </a:r>
            <a:r>
              <a:rPr lang="fr-FR" dirty="0" err="1"/>
              <a:t>is</a:t>
            </a:r>
            <a:r>
              <a:rPr lang="fr-FR" dirty="0"/>
              <a:t> due for the end of the </a:t>
            </a:r>
            <a:r>
              <a:rPr lang="fr-FR" dirty="0" err="1"/>
              <a:t>calendar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 2023. </a:t>
            </a:r>
          </a:p>
        </p:txBody>
      </p:sp>
      <p:sp>
        <p:nvSpPr>
          <p:cNvPr id="31" name="Text Box 18">
            <a:extLst>
              <a:ext uri="{FF2B5EF4-FFF2-40B4-BE49-F238E27FC236}">
                <a16:creationId xmlns:a16="http://schemas.microsoft.com/office/drawing/2014/main" id="{5BA7035F-7B2F-6298-953A-B7DECF387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147028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25/30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7855F2B-86F1-4177-70CF-A9F9EA114B30}"/>
              </a:ext>
            </a:extLst>
          </p:cNvPr>
          <p:cNvSpPr txBox="1"/>
          <p:nvPr/>
        </p:nvSpPr>
        <p:spPr>
          <a:xfrm>
            <a:off x="1291779" y="1139143"/>
            <a:ext cx="10528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Jefferson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as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today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 high CW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intensity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high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polarization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multi-hall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delivery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… a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powerful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worldwide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unique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facility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!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D1B4150B-DAB4-BFC7-7B71-16B4CB24E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39E5FAB-97FB-94D1-22FE-777268C439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8" t="7774" b="12606"/>
          <a:stretch/>
        </p:blipFill>
        <p:spPr>
          <a:xfrm>
            <a:off x="1563557" y="2851970"/>
            <a:ext cx="9480679" cy="324200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CFD4CD2-2850-F788-E352-44F56EC6B0B3}"/>
              </a:ext>
            </a:extLst>
          </p:cNvPr>
          <p:cNvSpPr txBox="1"/>
          <p:nvPr/>
        </p:nvSpPr>
        <p:spPr>
          <a:xfrm>
            <a:off x="4116191" y="2293608"/>
            <a:ext cx="2452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432FF"/>
                </a:solidFill>
              </a:rPr>
              <a:t>e</a:t>
            </a:r>
            <a:r>
              <a:rPr lang="fr-FR" sz="1400" baseline="30000" dirty="0">
                <a:solidFill>
                  <a:srgbClr val="0432FF"/>
                </a:solidFill>
              </a:rPr>
              <a:t>-</a:t>
            </a:r>
            <a:r>
              <a:rPr lang="fr-FR" sz="1400" dirty="0">
                <a:solidFill>
                  <a:srgbClr val="0432FF"/>
                </a:solidFill>
              </a:rPr>
              <a:t> </a:t>
            </a:r>
            <a:r>
              <a:rPr lang="fr-FR" sz="1400" dirty="0" err="1">
                <a:solidFill>
                  <a:srgbClr val="0432FF"/>
                </a:solidFill>
              </a:rPr>
              <a:t>beam</a:t>
            </a:r>
            <a:r>
              <a:rPr lang="fr-FR" sz="1400" dirty="0">
                <a:solidFill>
                  <a:srgbClr val="0432FF"/>
                </a:solidFill>
              </a:rPr>
              <a:t> injection at 123 MeV</a:t>
            </a:r>
          </a:p>
        </p:txBody>
      </p:sp>
      <p:cxnSp>
        <p:nvCxnSpPr>
          <p:cNvPr id="11" name="Connecteur en arc 10">
            <a:extLst>
              <a:ext uri="{FF2B5EF4-FFF2-40B4-BE49-F238E27FC236}">
                <a16:creationId xmlns:a16="http://schemas.microsoft.com/office/drawing/2014/main" id="{95DE99B3-F7FD-33DD-A4D6-F5B841443DF5}"/>
              </a:ext>
            </a:extLst>
          </p:cNvPr>
          <p:cNvCxnSpPr>
            <a:cxnSpLocks/>
          </p:cNvCxnSpPr>
          <p:nvPr/>
        </p:nvCxnSpPr>
        <p:spPr>
          <a:xfrm rot="5400000">
            <a:off x="4350012" y="2663568"/>
            <a:ext cx="704328" cy="514351"/>
          </a:xfrm>
          <a:prstGeom prst="curvedConnector3">
            <a:avLst>
              <a:gd name="adj1" fmla="val 50000"/>
            </a:avLst>
          </a:prstGeom>
          <a:ln w="190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486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3/30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>
                  <a:solidFill>
                    <a:srgbClr val="333399"/>
                  </a:solidFill>
                  <a:latin typeface="Lucida Calligraphy" charset="0"/>
                </a:rPr>
                <a:t>E. </a:t>
              </a:r>
              <a:r>
                <a:rPr lang="en-US" sz="800" dirty="0" err="1">
                  <a:solidFill>
                    <a:srgbClr val="333399"/>
                  </a:solidFill>
                  <a:latin typeface="Lucida Calligraphy" charset="0"/>
                </a:rPr>
                <a:t>Voutier</a:t>
              </a:r>
              <a:endParaRPr lang="en-US" sz="800" dirty="0">
                <a:solidFill>
                  <a:srgbClr val="333399"/>
                </a:solidFill>
                <a:latin typeface="Lucida Calligraphy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ED77A4B1-8DA2-67B8-E8CD-3D716AFFD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90" y="1110150"/>
            <a:ext cx="6853470" cy="539732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9301F0BC-149C-1EDD-22BB-831898C6581B}"/>
              </a:ext>
            </a:extLst>
          </p:cNvPr>
          <p:cNvSpPr txBox="1"/>
          <p:nvPr/>
        </p:nvSpPr>
        <p:spPr>
          <a:xfrm>
            <a:off x="1203162" y="161462"/>
            <a:ext cx="309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White Paper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63C74DC-E31A-8541-63A7-F0CD20FA48B7}"/>
              </a:ext>
            </a:extLst>
          </p:cNvPr>
          <p:cNvSpPr/>
          <p:nvPr/>
        </p:nvSpPr>
        <p:spPr>
          <a:xfrm>
            <a:off x="2896167" y="2158529"/>
            <a:ext cx="156365" cy="9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094D57-AB0A-C968-4C02-402ADCAAF18A}"/>
              </a:ext>
            </a:extLst>
          </p:cNvPr>
          <p:cNvSpPr/>
          <p:nvPr/>
        </p:nvSpPr>
        <p:spPr>
          <a:xfrm>
            <a:off x="370290" y="5651134"/>
            <a:ext cx="5356742" cy="144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9D8EFB2-340D-5B00-B3E5-906122F91E51}"/>
              </a:ext>
            </a:extLst>
          </p:cNvPr>
          <p:cNvSpPr txBox="1"/>
          <p:nvPr/>
        </p:nvSpPr>
        <p:spPr>
          <a:xfrm>
            <a:off x="7543799" y="1926061"/>
            <a:ext cx="44820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TPE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elastic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scattering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globally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low</a:t>
            </a:r>
            <a:r>
              <a:rPr lang="fr-FR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Nucleon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Structure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Beyond the Standard Model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exists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strong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opportunities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target</a:t>
            </a:r>
            <a:r>
              <a:rPr lang="fr-FR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have not been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yet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explored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083067BC-23D8-3084-2C62-F7A06BA5E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0832892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25/30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D1B4150B-DAB4-BFC7-7B71-16B4CB24E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239E5FAB-97FB-94D1-22FE-777268C439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8" t="7774" b="12606"/>
          <a:stretch/>
        </p:blipFill>
        <p:spPr>
          <a:xfrm>
            <a:off x="1563557" y="2851970"/>
            <a:ext cx="9480679" cy="324200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BCFD4CD2-2850-F788-E352-44F56EC6B0B3}"/>
              </a:ext>
            </a:extLst>
          </p:cNvPr>
          <p:cNvSpPr txBox="1"/>
          <p:nvPr/>
        </p:nvSpPr>
        <p:spPr>
          <a:xfrm>
            <a:off x="4116191" y="2293608"/>
            <a:ext cx="24522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0432FF"/>
                </a:solidFill>
              </a:rPr>
              <a:t>e</a:t>
            </a:r>
            <a:r>
              <a:rPr lang="fr-FR" sz="1400" baseline="30000" dirty="0">
                <a:solidFill>
                  <a:srgbClr val="0432FF"/>
                </a:solidFill>
              </a:rPr>
              <a:t>-</a:t>
            </a:r>
            <a:r>
              <a:rPr lang="fr-FR" sz="1400" dirty="0">
                <a:solidFill>
                  <a:srgbClr val="0432FF"/>
                </a:solidFill>
              </a:rPr>
              <a:t> </a:t>
            </a:r>
            <a:r>
              <a:rPr lang="fr-FR" sz="1400" dirty="0" err="1">
                <a:solidFill>
                  <a:srgbClr val="0432FF"/>
                </a:solidFill>
              </a:rPr>
              <a:t>beam</a:t>
            </a:r>
            <a:r>
              <a:rPr lang="fr-FR" sz="1400" dirty="0">
                <a:solidFill>
                  <a:srgbClr val="0432FF"/>
                </a:solidFill>
              </a:rPr>
              <a:t> injection at 123 MeV</a:t>
            </a:r>
          </a:p>
        </p:txBody>
      </p:sp>
      <p:cxnSp>
        <p:nvCxnSpPr>
          <p:cNvPr id="11" name="Connecteur en arc 10">
            <a:extLst>
              <a:ext uri="{FF2B5EF4-FFF2-40B4-BE49-F238E27FC236}">
                <a16:creationId xmlns:a16="http://schemas.microsoft.com/office/drawing/2014/main" id="{95DE99B3-F7FD-33DD-A4D6-F5B841443DF5}"/>
              </a:ext>
            </a:extLst>
          </p:cNvPr>
          <p:cNvCxnSpPr>
            <a:cxnSpLocks/>
          </p:cNvCxnSpPr>
          <p:nvPr/>
        </p:nvCxnSpPr>
        <p:spPr>
          <a:xfrm rot="5400000">
            <a:off x="4350012" y="2663568"/>
            <a:ext cx="704328" cy="514351"/>
          </a:xfrm>
          <a:prstGeom prst="curvedConnector3">
            <a:avLst>
              <a:gd name="adj1" fmla="val 50000"/>
            </a:avLst>
          </a:prstGeom>
          <a:ln w="190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Explosion 1 3">
            <a:extLst>
              <a:ext uri="{FF2B5EF4-FFF2-40B4-BE49-F238E27FC236}">
                <a16:creationId xmlns:a16="http://schemas.microsoft.com/office/drawing/2014/main" id="{B8FE624F-F155-5A98-1C18-B3872F16F60F}"/>
              </a:ext>
            </a:extLst>
          </p:cNvPr>
          <p:cNvSpPr/>
          <p:nvPr/>
        </p:nvSpPr>
        <p:spPr>
          <a:xfrm rot="21031030">
            <a:off x="6930888" y="3622845"/>
            <a:ext cx="1630017" cy="1258956"/>
          </a:xfrm>
          <a:prstGeom prst="irregularSeal1">
            <a:avLst/>
          </a:prstGeom>
          <a:solidFill>
            <a:srgbClr val="FFFF00">
              <a:alpha val="50000"/>
            </a:srgbClr>
          </a:solidFill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33A8306-B5BA-63F9-DEFC-2E856F880685}"/>
              </a:ext>
            </a:extLst>
          </p:cNvPr>
          <p:cNvSpPr txBox="1"/>
          <p:nvPr/>
        </p:nvSpPr>
        <p:spPr>
          <a:xfrm>
            <a:off x="1291779" y="1139143"/>
            <a:ext cx="10528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Jefferson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as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today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: high CW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intensity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high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polarization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multi-hall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delivery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… a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powerful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worldwide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unique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facility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4204744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26/30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3BEDD4D-B1F4-2101-4FDE-440CB8E67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6376" y="1961546"/>
            <a:ext cx="8321389" cy="435272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7855F2B-86F1-4177-70CF-A9F9EA114B30}"/>
              </a:ext>
            </a:extLst>
          </p:cNvPr>
          <p:cNvSpPr txBox="1"/>
          <p:nvPr/>
        </p:nvSpPr>
        <p:spPr>
          <a:xfrm>
            <a:off x="1291779" y="1139143"/>
            <a:ext cx="10528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Taking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advantage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existing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infrastructure (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electric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cryogenic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power supplies,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shielding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… ), the new positron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injector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would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installed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the LERF.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D1B4150B-DAB4-BFC7-7B71-16B4CB24E8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6884698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27/30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7" name="Image 6">
            <a:extLst>
              <a:ext uri="{FF2B5EF4-FFF2-40B4-BE49-F238E27FC236}">
                <a16:creationId xmlns:a16="http://schemas.microsoft.com/office/drawing/2014/main" id="{9BD86366-FB55-BCEA-B625-01547D54E3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883" y="1236582"/>
            <a:ext cx="7473580" cy="472439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42A95E3-4FA9-1F39-403D-610A41AA9C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1702" y="1846197"/>
            <a:ext cx="5750830" cy="864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6078ACE9-0E9F-DDCA-1B63-4A3CF5D38576}"/>
              </a:ext>
            </a:extLst>
          </p:cNvPr>
          <p:cNvSpPr txBox="1"/>
          <p:nvPr/>
        </p:nvSpPr>
        <p:spPr>
          <a:xfrm>
            <a:off x="4973049" y="6376551"/>
            <a:ext cx="227797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432FF"/>
                </a:solidFill>
              </a:rPr>
              <a:t>Work of Joel </a:t>
            </a:r>
            <a:r>
              <a:rPr lang="en-US" sz="1200" i="1" dirty="0" err="1">
                <a:solidFill>
                  <a:srgbClr val="0432FF"/>
                </a:solidFill>
              </a:rPr>
              <a:t>Dobeck</a:t>
            </a:r>
            <a:r>
              <a:rPr lang="en-US" sz="1200" i="1" dirty="0">
                <a:solidFill>
                  <a:srgbClr val="0432FF"/>
                </a:solidFill>
              </a:rPr>
              <a:t> (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8AAF6BD-5676-1457-5FFE-6BCD651A664E}"/>
              </a:ext>
            </a:extLst>
          </p:cNvPr>
          <p:cNvSpPr txBox="1"/>
          <p:nvPr/>
        </p:nvSpPr>
        <p:spPr>
          <a:xfrm>
            <a:off x="7814109" y="3601915"/>
            <a:ext cx="4133623" cy="2192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new tunnel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would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transport the positron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from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LERF to CEBAF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fr-FR" sz="1050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connection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would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occur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the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arc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region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dealing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among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others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different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elevations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the LERF and CEBAF.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9EDEE27A-93FF-BD24-DA7B-BA5CA687CB70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61AF3942-6DD0-8994-BF54-2CD010815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828785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28/30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77E1281-408B-A0B0-DC98-4707D891F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4330" y="2326350"/>
            <a:ext cx="8767818" cy="342492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B47E251-4048-A437-C408-FC8E90223672}"/>
              </a:ext>
            </a:extLst>
          </p:cNvPr>
          <p:cNvSpPr txBox="1"/>
          <p:nvPr/>
        </p:nvSpPr>
        <p:spPr>
          <a:xfrm>
            <a:off x="4381381" y="6376551"/>
            <a:ext cx="34582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>
                <a:solidFill>
                  <a:srgbClr val="0432FF"/>
                </a:solidFill>
              </a:rPr>
              <a:t>Work of Denis Turner and Yves Roblin (</a:t>
            </a:r>
            <a:r>
              <a:rPr lang="en-US" sz="1200" i="1" dirty="0" err="1">
                <a:solidFill>
                  <a:srgbClr val="0432FF"/>
                </a:solidFill>
              </a:rPr>
              <a:t>JLab</a:t>
            </a:r>
            <a:r>
              <a:rPr lang="en-US" sz="1200" i="1" dirty="0">
                <a:solidFill>
                  <a:srgbClr val="0432FF"/>
                </a:solidFill>
              </a:rPr>
              <a:t>)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1D4C65C-D2E8-D2BE-658B-71F62F097E1E}"/>
              </a:ext>
            </a:extLst>
          </p:cNvPr>
          <p:cNvSpPr txBox="1"/>
          <p:nvPr/>
        </p:nvSpPr>
        <p:spPr>
          <a:xfrm>
            <a:off x="1291779" y="1179484"/>
            <a:ext cx="105281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new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transport line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attached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ceiling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existing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tunnels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will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guide the 123 MeV positron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till the injection point of the entrance of the North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LinAc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</a:t>
            </a:r>
          </a:p>
        </p:txBody>
      </p:sp>
      <p:sp>
        <p:nvSpPr>
          <p:cNvPr id="9" name="Text Box 18">
            <a:extLst>
              <a:ext uri="{FF2B5EF4-FFF2-40B4-BE49-F238E27FC236}">
                <a16:creationId xmlns:a16="http://schemas.microsoft.com/office/drawing/2014/main" id="{93741F1F-B337-6E07-DE4A-33D0F8B3FB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82062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557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</a:t>
            </a:r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injector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29/30</a:t>
            </a:r>
          </a:p>
        </p:txBody>
      </p: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4EEDA443-1E2D-C433-DA38-6E32B7478751}"/>
              </a:ext>
            </a:extLst>
          </p:cNvPr>
          <p:cNvGrpSpPr/>
          <p:nvPr/>
        </p:nvGrpSpPr>
        <p:grpSpPr>
          <a:xfrm>
            <a:off x="2235077" y="5086663"/>
            <a:ext cx="7718391" cy="1113219"/>
            <a:chOff x="826002" y="4656471"/>
            <a:chExt cx="10651187" cy="1843212"/>
          </a:xfrm>
        </p:grpSpPr>
        <p:pic>
          <p:nvPicPr>
            <p:cNvPr id="2" name="Image 18">
              <a:extLst>
                <a:ext uri="{FF2B5EF4-FFF2-40B4-BE49-F238E27FC236}">
                  <a16:creationId xmlns:a16="http://schemas.microsoft.com/office/drawing/2014/main" id="{A1934990-96F6-206C-29BB-EB271599C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6939" y="5075687"/>
              <a:ext cx="1522711" cy="749194"/>
            </a:xfrm>
            <a:prstGeom prst="rect">
              <a:avLst/>
            </a:prstGeom>
          </p:spPr>
        </p:pic>
        <p:pic>
          <p:nvPicPr>
            <p:cNvPr id="6" name="Picture 9">
              <a:extLst>
                <a:ext uri="{FF2B5EF4-FFF2-40B4-BE49-F238E27FC236}">
                  <a16:creationId xmlns:a16="http://schemas.microsoft.com/office/drawing/2014/main" id="{024364B5-AEFD-8BD4-A2AC-569AA7845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4598" y="5218375"/>
              <a:ext cx="2504417" cy="572438"/>
            </a:xfrm>
            <a:prstGeom prst="rect">
              <a:avLst/>
            </a:prstGeom>
          </p:spPr>
        </p:pic>
        <p:pic>
          <p:nvPicPr>
            <p:cNvPr id="7" name="Picture 11">
              <a:extLst>
                <a:ext uri="{FF2B5EF4-FFF2-40B4-BE49-F238E27FC236}">
                  <a16:creationId xmlns:a16="http://schemas.microsoft.com/office/drawing/2014/main" id="{46F991EA-F999-715B-2D72-FDF6CE129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223963" y="4656471"/>
              <a:ext cx="1427478" cy="1843212"/>
            </a:xfrm>
            <a:prstGeom prst="rect">
              <a:avLst/>
            </a:prstGeom>
          </p:spPr>
        </p:pic>
        <p:pic>
          <p:nvPicPr>
            <p:cNvPr id="8" name="Picture 6">
              <a:extLst>
                <a:ext uri="{FF2B5EF4-FFF2-40B4-BE49-F238E27FC236}">
                  <a16:creationId xmlns:a16="http://schemas.microsoft.com/office/drawing/2014/main" id="{77B64EDD-5C61-5FE9-18E7-D5C08C2DD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26002" y="5218375"/>
              <a:ext cx="1855989" cy="463997"/>
            </a:xfrm>
            <a:prstGeom prst="rect">
              <a:avLst/>
            </a:prstGeom>
          </p:spPr>
        </p:pic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4D325926-98B4-34C6-05D2-9A7DBE6C2E3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56389" y="5043713"/>
              <a:ext cx="1320800" cy="838200"/>
            </a:xfrm>
            <a:prstGeom prst="rect">
              <a:avLst/>
            </a:prstGeom>
          </p:spPr>
        </p:pic>
      </p:grpSp>
      <p:sp>
        <p:nvSpPr>
          <p:cNvPr id="11" name="TextBox 3">
            <a:extLst>
              <a:ext uri="{FF2B5EF4-FFF2-40B4-BE49-F238E27FC236}">
                <a16:creationId xmlns:a16="http://schemas.microsoft.com/office/drawing/2014/main" id="{D40FF996-65F7-3FC4-A449-A359926F1DD8}"/>
              </a:ext>
            </a:extLst>
          </p:cNvPr>
          <p:cNvSpPr txBox="1"/>
          <p:nvPr/>
        </p:nvSpPr>
        <p:spPr>
          <a:xfrm>
            <a:off x="459913" y="2584425"/>
            <a:ext cx="1130710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J. Benesch, A. </a:t>
            </a:r>
            <a:r>
              <a:rPr lang="en-US" sz="2600" dirty="0" err="1"/>
              <a:t>Bogacz</a:t>
            </a:r>
            <a:r>
              <a:rPr lang="en-US" sz="2600" dirty="0"/>
              <a:t>, L. </a:t>
            </a:r>
            <a:r>
              <a:rPr lang="en-US" sz="2600" dirty="0" err="1"/>
              <a:t>Cardman</a:t>
            </a:r>
            <a:r>
              <a:rPr lang="en-US" sz="2600" dirty="0"/>
              <a:t>, J. Conway, S. Covrig, J. Grames, J. </a:t>
            </a:r>
            <a:r>
              <a:rPr lang="en-US" sz="2600" dirty="0" err="1"/>
              <a:t>Gubeli</a:t>
            </a:r>
            <a:r>
              <a:rPr lang="en-US" sz="2600" dirty="0"/>
              <a:t>, </a:t>
            </a:r>
          </a:p>
          <a:p>
            <a:pPr algn="ctr"/>
            <a:r>
              <a:rPr lang="en-US" sz="2600" dirty="0"/>
              <a:t>C. Gulliford, S. </a:t>
            </a:r>
            <a:r>
              <a:rPr lang="en-US" sz="2600" dirty="0" err="1"/>
              <a:t>Habet</a:t>
            </a:r>
            <a:r>
              <a:rPr lang="en-US" sz="2600" dirty="0"/>
              <a:t>, C. Hernandez-Garcia, D. </a:t>
            </a:r>
            <a:r>
              <a:rPr lang="en-US" sz="2600" dirty="0" err="1"/>
              <a:t>Higinbotham</a:t>
            </a:r>
            <a:r>
              <a:rPr lang="en-US" sz="2600" dirty="0"/>
              <a:t>, A. Hofler, R. </a:t>
            </a:r>
            <a:r>
              <a:rPr lang="en-US" sz="2600" dirty="0" err="1"/>
              <a:t>Kazimi</a:t>
            </a:r>
            <a:r>
              <a:rPr lang="en-US" sz="2600" dirty="0"/>
              <a:t>, </a:t>
            </a:r>
          </a:p>
          <a:p>
            <a:pPr algn="ctr"/>
            <a:r>
              <a:rPr lang="en-US" sz="2600" dirty="0"/>
              <a:t>V. </a:t>
            </a:r>
            <a:r>
              <a:rPr lang="en-US" sz="2600" dirty="0" err="1"/>
              <a:t>Kostroun</a:t>
            </a:r>
            <a:r>
              <a:rPr lang="en-US" sz="2600" dirty="0"/>
              <a:t>, F. Lin, V. Lizarraga-Rubio, M. </a:t>
            </a:r>
            <a:r>
              <a:rPr lang="en-US" sz="2600" dirty="0" err="1"/>
              <a:t>Poelker</a:t>
            </a:r>
            <a:r>
              <a:rPr lang="en-US" sz="2600" dirty="0"/>
              <a:t>, Y. Roblin, A. </a:t>
            </a:r>
            <a:r>
              <a:rPr lang="en-US" sz="2600" dirty="0" err="1"/>
              <a:t>Seryi</a:t>
            </a:r>
            <a:r>
              <a:rPr lang="en-US" sz="2600" dirty="0"/>
              <a:t>, K. </a:t>
            </a:r>
            <a:r>
              <a:rPr lang="en-US" sz="2600" dirty="0" err="1"/>
              <a:t>Smolenski</a:t>
            </a:r>
            <a:r>
              <a:rPr lang="en-US" sz="2600" dirty="0"/>
              <a:t>, M. </a:t>
            </a:r>
            <a:r>
              <a:rPr lang="en-US" sz="2600" dirty="0" err="1"/>
              <a:t>Spata</a:t>
            </a:r>
            <a:r>
              <a:rPr lang="en-US" sz="2600" dirty="0"/>
              <a:t>, R. Suleiman, A. Sy, D. Turner, A. Ushakov, C. Valerio, E. </a:t>
            </a:r>
            <a:r>
              <a:rPr lang="en-US" sz="2600" dirty="0" err="1"/>
              <a:t>Voutier</a:t>
            </a:r>
            <a:r>
              <a:rPr lang="en-US" sz="2600" dirty="0"/>
              <a:t>, S. Zhang, Y. Zhang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BB322B43-464B-1B2C-107C-176766FB257C}"/>
              </a:ext>
            </a:extLst>
          </p:cNvPr>
          <p:cNvSpPr txBox="1">
            <a:spLocks/>
          </p:cNvSpPr>
          <p:nvPr/>
        </p:nvSpPr>
        <p:spPr>
          <a:xfrm>
            <a:off x="438786" y="1543387"/>
            <a:ext cx="11285837" cy="48749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55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</a:t>
            </a:r>
            <a:r>
              <a:rPr lang="en-US" b="1" baseline="300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b="1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BAF</a:t>
            </a:r>
            <a:r>
              <a:rPr lang="en-US" b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Working Group</a:t>
            </a:r>
          </a:p>
        </p:txBody>
      </p:sp>
      <p:sp>
        <p:nvSpPr>
          <p:cNvPr id="16" name="Text Box 18">
            <a:extLst>
              <a:ext uri="{FF2B5EF4-FFF2-40B4-BE49-F238E27FC236}">
                <a16:creationId xmlns:a16="http://schemas.microsoft.com/office/drawing/2014/main" id="{3F2C8D0D-56FA-9027-F90E-B67B709ADD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9813088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30/30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E3FF31C4-6F1B-A77E-EC00-2EB6EBA79869}"/>
              </a:ext>
            </a:extLst>
          </p:cNvPr>
          <p:cNvSpPr txBox="1"/>
          <p:nvPr/>
        </p:nvSpPr>
        <p:spPr>
          <a:xfrm>
            <a:off x="1203162" y="161462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AA21565-5C95-3609-1F5C-06B180337E8B}"/>
              </a:ext>
            </a:extLst>
          </p:cNvPr>
          <p:cNvSpPr txBox="1"/>
          <p:nvPr/>
        </p:nvSpPr>
        <p:spPr>
          <a:xfrm>
            <a:off x="504884" y="6286352"/>
            <a:ext cx="11242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European Union’s Horizon 2020 research and innovation program under grant agreement N</a:t>
            </a:r>
            <a:r>
              <a:rPr kumimoji="0" lang="en-US" altLang="fr-FR" sz="1400" u="none" strike="noStrike" cap="none" normalizeH="0" baseline="3000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824093.</a:t>
            </a:r>
            <a:endParaRPr kumimoji="0" lang="en-US" altLang="fr-FR" sz="1400" u="none" strike="noStrike" cap="none" normalizeH="0" baseline="0" dirty="0">
              <a:ln>
                <a:noFill/>
              </a:ln>
              <a:solidFill>
                <a:srgbClr val="0432FF"/>
              </a:solidFill>
              <a:effectLst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347B07-1D40-A262-50DE-CE02BD3D387B}"/>
              </a:ext>
            </a:extLst>
          </p:cNvPr>
          <p:cNvSpPr txBox="1"/>
          <p:nvPr/>
        </p:nvSpPr>
        <p:spPr>
          <a:xfrm>
            <a:off x="950455" y="1029112"/>
            <a:ext cx="1027199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impact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program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intense CW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has been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elaborated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accounting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about 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calendar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CEBAF running.</a:t>
            </a:r>
          </a:p>
          <a:p>
            <a:pPr algn="ctr">
              <a:buClr>
                <a:srgbClr val="FF0000"/>
              </a:buClr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Such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beams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would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a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worldwide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« première ».</a:t>
            </a:r>
          </a:p>
          <a:p>
            <a:pPr algn="ctr">
              <a:buClr>
                <a:srgbClr val="FF0000"/>
              </a:buClr>
            </a:pPr>
            <a:endParaRPr lang="fr-FR" sz="1000" dirty="0"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 R&amp;D and construction plan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under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progress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goal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production at the LERF of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suitable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CEBAF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acceleration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within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5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coming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996F0A-DD78-3B1D-6A01-DF4287A30BC2}"/>
              </a:ext>
            </a:extLst>
          </p:cNvPr>
          <p:cNvSpPr txBox="1"/>
          <p:nvPr/>
        </p:nvSpPr>
        <p:spPr>
          <a:xfrm>
            <a:off x="6236349" y="5956210"/>
            <a:ext cx="5447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err="1">
                <a:solidFill>
                  <a:srgbClr val="CD04FF"/>
                </a:solidFill>
              </a:rPr>
              <a:t>Subscribe</a:t>
            </a:r>
            <a:r>
              <a:rPr lang="fr-FR" sz="1400" i="1" dirty="0">
                <a:solidFill>
                  <a:srgbClr val="CD04FF"/>
                </a:solidFill>
              </a:rPr>
              <a:t> to the </a:t>
            </a:r>
            <a:r>
              <a:rPr lang="fr-FR" sz="1400" i="1" dirty="0" err="1">
                <a:solidFill>
                  <a:srgbClr val="CD04FF"/>
                </a:solidFill>
              </a:rPr>
              <a:t>JLab</a:t>
            </a:r>
            <a:r>
              <a:rPr lang="fr-FR" sz="1400" i="1" dirty="0">
                <a:solidFill>
                  <a:srgbClr val="CD04FF"/>
                </a:solidFill>
              </a:rPr>
              <a:t> Positron </a:t>
            </a:r>
            <a:r>
              <a:rPr lang="fr-FR" sz="1400" i="1" dirty="0" err="1">
                <a:solidFill>
                  <a:srgbClr val="CD04FF"/>
                </a:solidFill>
              </a:rPr>
              <a:t>Working</a:t>
            </a:r>
            <a:r>
              <a:rPr lang="fr-FR" sz="1400" i="1" dirty="0">
                <a:solidFill>
                  <a:srgbClr val="CD04FF"/>
                </a:solidFill>
              </a:rPr>
              <a:t> Group mailing </a:t>
            </a:r>
            <a:r>
              <a:rPr lang="fr-FR" sz="1400" i="1" dirty="0" err="1">
                <a:solidFill>
                  <a:srgbClr val="CD04FF"/>
                </a:solidFill>
              </a:rPr>
              <a:t>list</a:t>
            </a:r>
            <a:r>
              <a:rPr lang="fr-FR" sz="1400" i="1" dirty="0">
                <a:solidFill>
                  <a:srgbClr val="CD04FF"/>
                </a:solidFill>
              </a:rPr>
              <a:t> </a:t>
            </a:r>
            <a:r>
              <a:rPr lang="fr-FR" sz="1400" b="1" i="1" dirty="0" err="1">
                <a:solidFill>
                  <a:srgbClr val="CD04FF"/>
                </a:solidFill>
              </a:rPr>
              <a:t>pwg@jlab.org</a:t>
            </a:r>
            <a:endParaRPr lang="fr-FR" sz="1400" b="1" i="1" dirty="0">
              <a:solidFill>
                <a:srgbClr val="CD04FF"/>
              </a:solidFill>
            </a:endParaRPr>
          </a:p>
        </p:txBody>
      </p:sp>
      <p:sp>
        <p:nvSpPr>
          <p:cNvPr id="20" name="Text Box 18">
            <a:extLst>
              <a:ext uri="{FF2B5EF4-FFF2-40B4-BE49-F238E27FC236}">
                <a16:creationId xmlns:a16="http://schemas.microsoft.com/office/drawing/2014/main" id="{65F71F9D-D677-3D6B-0B48-401866C737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912890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30/30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E3FF31C4-6F1B-A77E-EC00-2EB6EBA79869}"/>
              </a:ext>
            </a:extLst>
          </p:cNvPr>
          <p:cNvSpPr txBox="1"/>
          <p:nvPr/>
        </p:nvSpPr>
        <p:spPr>
          <a:xfrm>
            <a:off x="1203162" y="161462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AA21565-5C95-3609-1F5C-06B180337E8B}"/>
              </a:ext>
            </a:extLst>
          </p:cNvPr>
          <p:cNvSpPr txBox="1"/>
          <p:nvPr/>
        </p:nvSpPr>
        <p:spPr>
          <a:xfrm>
            <a:off x="504884" y="6286352"/>
            <a:ext cx="11242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European Union’s Horizon 2020 research and innovation program under grant agreement N</a:t>
            </a:r>
            <a:r>
              <a:rPr kumimoji="0" lang="en-US" altLang="fr-FR" sz="1400" u="none" strike="noStrike" cap="none" normalizeH="0" baseline="3000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824093.</a:t>
            </a:r>
            <a:endParaRPr kumimoji="0" lang="en-US" altLang="fr-FR" sz="1400" u="none" strike="noStrike" cap="none" normalizeH="0" baseline="0" dirty="0">
              <a:ln>
                <a:noFill/>
              </a:ln>
              <a:solidFill>
                <a:srgbClr val="0432FF"/>
              </a:solidFill>
              <a:effectLst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347B07-1D40-A262-50DE-CE02BD3D387B}"/>
              </a:ext>
            </a:extLst>
          </p:cNvPr>
          <p:cNvSpPr txBox="1"/>
          <p:nvPr/>
        </p:nvSpPr>
        <p:spPr>
          <a:xfrm>
            <a:off x="950455" y="1029112"/>
            <a:ext cx="1027199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impact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program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intense CW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has been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elaborated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accounting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about 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calendar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CEBAF running.</a:t>
            </a:r>
          </a:p>
          <a:p>
            <a:pPr algn="ctr">
              <a:buClr>
                <a:srgbClr val="FF0000"/>
              </a:buClr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Such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beams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would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a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worldwide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« première ».</a:t>
            </a:r>
          </a:p>
          <a:p>
            <a:pPr algn="ctr">
              <a:buClr>
                <a:srgbClr val="FF0000"/>
              </a:buClr>
            </a:pPr>
            <a:endParaRPr lang="fr-FR" sz="1000" dirty="0"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 R&amp;D and construction plan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under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progress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goal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production at the LERF of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suitable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CEBAF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acceleration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within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5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coming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54834E62-F700-F4A4-E324-505656AD6FC5}"/>
              </a:ext>
            </a:extLst>
          </p:cNvPr>
          <p:cNvSpPr txBox="1"/>
          <p:nvPr/>
        </p:nvSpPr>
        <p:spPr>
          <a:xfrm>
            <a:off x="1914524" y="3118374"/>
            <a:ext cx="8329614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now</a:t>
            </a:r>
            <a:r>
              <a:rPr lang="fr-FR" dirty="0"/>
              <a:t> time to </a:t>
            </a:r>
            <a:r>
              <a:rPr lang="fr-FR" dirty="0" err="1"/>
              <a:t>submit</a:t>
            </a:r>
            <a:r>
              <a:rPr lang="fr-FR" dirty="0"/>
              <a:t> the </a:t>
            </a:r>
            <a:r>
              <a:rPr lang="fr-FR" dirty="0" err="1"/>
              <a:t>experimental</a:t>
            </a:r>
            <a:r>
              <a:rPr lang="fr-FR" dirty="0"/>
              <a:t> program to the </a:t>
            </a:r>
            <a:r>
              <a:rPr lang="fr-FR" dirty="0" err="1"/>
              <a:t>evaluation</a:t>
            </a:r>
            <a:r>
              <a:rPr lang="fr-FR" dirty="0"/>
              <a:t> of the </a:t>
            </a:r>
            <a:r>
              <a:rPr lang="fr-FR" dirty="0" err="1"/>
              <a:t>JLab</a:t>
            </a:r>
            <a:r>
              <a:rPr lang="fr-FR" dirty="0"/>
              <a:t> PAC.</a:t>
            </a:r>
          </a:p>
          <a:p>
            <a:endParaRPr lang="fr-FR" sz="1000" b="1" i="1" dirty="0">
              <a:solidFill>
                <a:schemeClr val="accent6">
                  <a:lumMod val="75000"/>
                </a:schemeClr>
              </a:solidFill>
              <a:latin typeface="Comic Sans MS" panose="030F0902030302020204" pitchFamily="66" charset="0"/>
            </a:endParaRPr>
          </a:p>
          <a:p>
            <a:endParaRPr lang="fr-FR" sz="1000" b="1" i="1" dirty="0">
              <a:solidFill>
                <a:schemeClr val="accent6">
                  <a:lumMod val="75000"/>
                </a:schemeClr>
              </a:solidFill>
              <a:latin typeface="Comic Sans MS" panose="030F0902030302020204" pitchFamily="66" charset="0"/>
            </a:endParaRPr>
          </a:p>
          <a:p>
            <a:pPr algn="ctr"/>
            <a:r>
              <a:rPr lang="fr-FR" dirty="0" err="1"/>
              <a:t>Consider</a:t>
            </a:r>
            <a:r>
              <a:rPr lang="fr-FR" dirty="0"/>
              <a:t> </a:t>
            </a:r>
            <a:r>
              <a:rPr lang="fr-FR" dirty="0" err="1"/>
              <a:t>submitting</a:t>
            </a:r>
            <a:r>
              <a:rPr lang="fr-FR" dirty="0"/>
              <a:t> </a:t>
            </a:r>
            <a:r>
              <a:rPr lang="fr-FR" dirty="0" err="1"/>
              <a:t>proposals</a:t>
            </a:r>
            <a:r>
              <a:rPr lang="fr-FR" dirty="0"/>
              <a:t> not </a:t>
            </a:r>
            <a:r>
              <a:rPr lang="fr-FR" dirty="0" err="1"/>
              <a:t>only</a:t>
            </a:r>
            <a:r>
              <a:rPr lang="fr-FR" dirty="0"/>
              <a:t> for </a:t>
            </a:r>
            <a:r>
              <a:rPr lang="fr-FR" b="1" dirty="0">
                <a:solidFill>
                  <a:srgbClr val="FF0000"/>
                </a:solidFill>
              </a:rPr>
              <a:t>high </a:t>
            </a:r>
            <a:r>
              <a:rPr lang="fr-FR" b="1" dirty="0" err="1">
                <a:solidFill>
                  <a:srgbClr val="FF0000"/>
                </a:solidFill>
              </a:rPr>
              <a:t>energy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 err="1"/>
              <a:t>experiments</a:t>
            </a:r>
            <a:r>
              <a:rPr lang="fr-FR" dirty="0"/>
              <a:t> at </a:t>
            </a:r>
            <a:r>
              <a:rPr lang="fr-FR" b="1" dirty="0">
                <a:solidFill>
                  <a:srgbClr val="FF0000"/>
                </a:solidFill>
              </a:rPr>
              <a:t>CEBAF</a:t>
            </a:r>
            <a:r>
              <a:rPr lang="fr-FR" dirty="0"/>
              <a:t>, but </a:t>
            </a:r>
            <a:r>
              <a:rPr lang="fr-FR" dirty="0" err="1"/>
              <a:t>also</a:t>
            </a:r>
            <a:r>
              <a:rPr lang="fr-FR" dirty="0"/>
              <a:t> for </a:t>
            </a:r>
            <a:r>
              <a:rPr lang="fr-FR" b="1" dirty="0" err="1">
                <a:solidFill>
                  <a:srgbClr val="CD04FF"/>
                </a:solidFill>
              </a:rPr>
              <a:t>low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b="1" dirty="0" err="1">
                <a:solidFill>
                  <a:srgbClr val="CD04FF"/>
                </a:solidFill>
              </a:rPr>
              <a:t>beam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b="1" dirty="0" err="1">
                <a:solidFill>
                  <a:srgbClr val="CD04FF"/>
                </a:solidFill>
              </a:rPr>
              <a:t>energies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at </a:t>
            </a:r>
            <a:r>
              <a:rPr lang="fr-FR" b="1" dirty="0">
                <a:solidFill>
                  <a:srgbClr val="CD04FF"/>
                </a:solidFill>
              </a:rPr>
              <a:t>LERF</a:t>
            </a:r>
            <a:r>
              <a:rPr lang="fr-FR" dirty="0"/>
              <a:t> an </a:t>
            </a:r>
            <a:r>
              <a:rPr lang="fr-FR" dirty="0" err="1"/>
              <a:t>early</a:t>
            </a:r>
            <a:r>
              <a:rPr lang="fr-FR" dirty="0"/>
              <a:t> stage of the </a:t>
            </a:r>
            <a:r>
              <a:rPr lang="fr-FR" dirty="0" err="1"/>
              <a:t>project</a:t>
            </a:r>
            <a:r>
              <a:rPr lang="fr-FR" dirty="0"/>
              <a:t>.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996F0A-DD78-3B1D-6A01-DF4287A30BC2}"/>
              </a:ext>
            </a:extLst>
          </p:cNvPr>
          <p:cNvSpPr txBox="1"/>
          <p:nvPr/>
        </p:nvSpPr>
        <p:spPr>
          <a:xfrm>
            <a:off x="6236349" y="5956210"/>
            <a:ext cx="5447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err="1">
                <a:solidFill>
                  <a:srgbClr val="CD04FF"/>
                </a:solidFill>
              </a:rPr>
              <a:t>Subscribe</a:t>
            </a:r>
            <a:r>
              <a:rPr lang="fr-FR" sz="1400" i="1" dirty="0">
                <a:solidFill>
                  <a:srgbClr val="CD04FF"/>
                </a:solidFill>
              </a:rPr>
              <a:t> to the </a:t>
            </a:r>
            <a:r>
              <a:rPr lang="fr-FR" sz="1400" i="1" dirty="0" err="1">
                <a:solidFill>
                  <a:srgbClr val="CD04FF"/>
                </a:solidFill>
              </a:rPr>
              <a:t>JLab</a:t>
            </a:r>
            <a:r>
              <a:rPr lang="fr-FR" sz="1400" i="1" dirty="0">
                <a:solidFill>
                  <a:srgbClr val="CD04FF"/>
                </a:solidFill>
              </a:rPr>
              <a:t> Positron </a:t>
            </a:r>
            <a:r>
              <a:rPr lang="fr-FR" sz="1400" i="1" dirty="0" err="1">
                <a:solidFill>
                  <a:srgbClr val="CD04FF"/>
                </a:solidFill>
              </a:rPr>
              <a:t>Working</a:t>
            </a:r>
            <a:r>
              <a:rPr lang="fr-FR" sz="1400" i="1" dirty="0">
                <a:solidFill>
                  <a:srgbClr val="CD04FF"/>
                </a:solidFill>
              </a:rPr>
              <a:t> Group mailing </a:t>
            </a:r>
            <a:r>
              <a:rPr lang="fr-FR" sz="1400" i="1" dirty="0" err="1">
                <a:solidFill>
                  <a:srgbClr val="CD04FF"/>
                </a:solidFill>
              </a:rPr>
              <a:t>list</a:t>
            </a:r>
            <a:r>
              <a:rPr lang="fr-FR" sz="1400" i="1" dirty="0">
                <a:solidFill>
                  <a:srgbClr val="CD04FF"/>
                </a:solidFill>
              </a:rPr>
              <a:t> </a:t>
            </a:r>
            <a:r>
              <a:rPr lang="fr-FR" sz="1400" b="1" i="1" dirty="0" err="1">
                <a:solidFill>
                  <a:srgbClr val="CD04FF"/>
                </a:solidFill>
              </a:rPr>
              <a:t>pwg@jlab.org</a:t>
            </a:r>
            <a:endParaRPr lang="fr-FR" sz="1400" b="1" i="1" dirty="0">
              <a:solidFill>
                <a:srgbClr val="CD04FF"/>
              </a:solidFill>
            </a:endParaRPr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273C09A0-44AF-2884-6D57-A311502D26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723506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9022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30/30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E3FF31C4-6F1B-A77E-EC00-2EB6EBA79869}"/>
              </a:ext>
            </a:extLst>
          </p:cNvPr>
          <p:cNvSpPr txBox="1"/>
          <p:nvPr/>
        </p:nvSpPr>
        <p:spPr>
          <a:xfrm>
            <a:off x="1203162" y="161462"/>
            <a:ext cx="15023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  <a:endParaRPr lang="fr-FR" sz="2400" i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AA21565-5C95-3609-1F5C-06B180337E8B}"/>
              </a:ext>
            </a:extLst>
          </p:cNvPr>
          <p:cNvSpPr txBox="1"/>
          <p:nvPr/>
        </p:nvSpPr>
        <p:spPr>
          <a:xfrm>
            <a:off x="504884" y="6286352"/>
            <a:ext cx="1124205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European Union’s Horizon 2020 research and innovation program under grant agreement N</a:t>
            </a:r>
            <a:r>
              <a:rPr kumimoji="0" lang="en-US" altLang="fr-FR" sz="1400" u="none" strike="noStrike" cap="none" normalizeH="0" baseline="3000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</a:t>
            </a:r>
            <a:r>
              <a:rPr kumimoji="0" lang="en-US" altLang="fr-FR" sz="1400" u="none" strike="noStrike" cap="none" normalizeH="0" baseline="0" dirty="0">
                <a:ln>
                  <a:noFill/>
                </a:ln>
                <a:solidFill>
                  <a:srgbClr val="0432FF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824093.</a:t>
            </a:r>
            <a:endParaRPr kumimoji="0" lang="en-US" altLang="fr-FR" sz="1400" u="none" strike="noStrike" cap="none" normalizeH="0" baseline="0" dirty="0">
              <a:ln>
                <a:noFill/>
              </a:ln>
              <a:solidFill>
                <a:srgbClr val="0432FF"/>
              </a:solidFill>
              <a:effectLst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2347B07-1D40-A262-50DE-CE02BD3D387B}"/>
              </a:ext>
            </a:extLst>
          </p:cNvPr>
          <p:cNvSpPr txBox="1"/>
          <p:nvPr/>
        </p:nvSpPr>
        <p:spPr>
          <a:xfrm>
            <a:off x="950455" y="1029112"/>
            <a:ext cx="1027199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rich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impact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program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intense CW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unpolarized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positron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JLab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has been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elaborated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accounting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about 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5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calendar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b="1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of CEBAF running.</a:t>
            </a:r>
          </a:p>
          <a:p>
            <a:pPr algn="ctr">
              <a:buClr>
                <a:srgbClr val="FF0000"/>
              </a:buClr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	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Such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beams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would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be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a </a:t>
            </a:r>
            <a:r>
              <a:rPr lang="fr-FR" b="1" i="1" dirty="0" err="1">
                <a:solidFill>
                  <a:srgbClr val="0432FF"/>
                </a:solidFill>
                <a:cs typeface="Microsoft Sans Serif" panose="020B0604020202020204" pitchFamily="34" charset="0"/>
              </a:rPr>
              <a:t>worldwide</a:t>
            </a:r>
            <a:r>
              <a:rPr lang="fr-FR" b="1" i="1" dirty="0">
                <a:solidFill>
                  <a:srgbClr val="0432FF"/>
                </a:solidFill>
                <a:cs typeface="Microsoft Sans Serif" panose="020B0604020202020204" pitchFamily="34" charset="0"/>
              </a:rPr>
              <a:t> « première ».</a:t>
            </a:r>
          </a:p>
          <a:p>
            <a:pPr algn="ctr">
              <a:buClr>
                <a:srgbClr val="FF0000"/>
              </a:buClr>
            </a:pPr>
            <a:endParaRPr lang="fr-FR" sz="1000" dirty="0"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Zapf Dingbats"/>
              <a:buChar char="➽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An R&amp;D and construction plan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under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progress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goal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production at the LERF of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positron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beams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suitable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CEBAF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acceleration</a:t>
            </a: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within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5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coming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years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996F0A-DD78-3B1D-6A01-DF4287A30BC2}"/>
              </a:ext>
            </a:extLst>
          </p:cNvPr>
          <p:cNvSpPr txBox="1"/>
          <p:nvPr/>
        </p:nvSpPr>
        <p:spPr>
          <a:xfrm>
            <a:off x="6236349" y="5956210"/>
            <a:ext cx="5447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i="1" dirty="0" err="1">
                <a:solidFill>
                  <a:srgbClr val="CD04FF"/>
                </a:solidFill>
              </a:rPr>
              <a:t>Subscribe</a:t>
            </a:r>
            <a:r>
              <a:rPr lang="fr-FR" sz="1400" i="1" dirty="0">
                <a:solidFill>
                  <a:srgbClr val="CD04FF"/>
                </a:solidFill>
              </a:rPr>
              <a:t> to the </a:t>
            </a:r>
            <a:r>
              <a:rPr lang="fr-FR" sz="1400" i="1" dirty="0" err="1">
                <a:solidFill>
                  <a:srgbClr val="CD04FF"/>
                </a:solidFill>
              </a:rPr>
              <a:t>JLab</a:t>
            </a:r>
            <a:r>
              <a:rPr lang="fr-FR" sz="1400" i="1" dirty="0">
                <a:solidFill>
                  <a:srgbClr val="CD04FF"/>
                </a:solidFill>
              </a:rPr>
              <a:t> Positron </a:t>
            </a:r>
            <a:r>
              <a:rPr lang="fr-FR" sz="1400" i="1" dirty="0" err="1">
                <a:solidFill>
                  <a:srgbClr val="CD04FF"/>
                </a:solidFill>
              </a:rPr>
              <a:t>Working</a:t>
            </a:r>
            <a:r>
              <a:rPr lang="fr-FR" sz="1400" i="1" dirty="0">
                <a:solidFill>
                  <a:srgbClr val="CD04FF"/>
                </a:solidFill>
              </a:rPr>
              <a:t> Group mailing </a:t>
            </a:r>
            <a:r>
              <a:rPr lang="fr-FR" sz="1400" i="1" dirty="0" err="1">
                <a:solidFill>
                  <a:srgbClr val="CD04FF"/>
                </a:solidFill>
              </a:rPr>
              <a:t>list</a:t>
            </a:r>
            <a:r>
              <a:rPr lang="fr-FR" sz="1400" i="1" dirty="0">
                <a:solidFill>
                  <a:srgbClr val="CD04FF"/>
                </a:solidFill>
              </a:rPr>
              <a:t> </a:t>
            </a:r>
            <a:r>
              <a:rPr lang="fr-FR" sz="1400" b="1" i="1" dirty="0" err="1">
                <a:solidFill>
                  <a:srgbClr val="CD04FF"/>
                </a:solidFill>
              </a:rPr>
              <a:t>pwg@jlab.org</a:t>
            </a:r>
            <a:endParaRPr lang="fr-FR" sz="1400" b="1" i="1" dirty="0">
              <a:solidFill>
                <a:srgbClr val="CD04FF"/>
              </a:solidFill>
            </a:endParaRP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A9CC857-13AF-C6AC-64E4-C304417DD935}"/>
              </a:ext>
            </a:extLst>
          </p:cNvPr>
          <p:cNvGrpSpPr/>
          <p:nvPr/>
        </p:nvGrpSpPr>
        <p:grpSpPr>
          <a:xfrm>
            <a:off x="3698652" y="4581544"/>
            <a:ext cx="4776692" cy="1505662"/>
            <a:chOff x="2770809" y="4635332"/>
            <a:chExt cx="4776692" cy="1505662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F76D437B-13F2-2FE2-8F7E-522FFAD27E35}"/>
                </a:ext>
              </a:extLst>
            </p:cNvPr>
            <p:cNvSpPr txBox="1"/>
            <p:nvPr/>
          </p:nvSpPr>
          <p:spPr>
            <a:xfrm>
              <a:off x="5205000" y="4635332"/>
              <a:ext cx="2342501" cy="923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rgbClr val="7030A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>
                  <a:solidFill>
                    <a:srgbClr val="FF0000"/>
                  </a:solidFill>
                </a:rPr>
                <a:t>Ce</a:t>
              </a:r>
              <a:r>
                <a:rPr lang="fr-FR" b="1" baseline="30000" dirty="0" err="1">
                  <a:solidFill>
                    <a:srgbClr val="FF0000"/>
                  </a:solidFill>
                </a:rPr>
                <a:t>+</a:t>
              </a:r>
              <a:r>
                <a:rPr lang="fr-FR" b="1" dirty="0" err="1">
                  <a:solidFill>
                    <a:srgbClr val="FF0000"/>
                  </a:solidFill>
                </a:rPr>
                <a:t>BAF</a:t>
              </a:r>
              <a:endParaRPr lang="fr-FR" b="1" dirty="0">
                <a:solidFill>
                  <a:srgbClr val="FF0000"/>
                </a:solidFill>
              </a:endParaRPr>
            </a:p>
            <a:p>
              <a:pPr algn="ctr"/>
              <a:r>
                <a:rPr lang="fr-FR" dirty="0" err="1">
                  <a:solidFill>
                    <a:srgbClr val="0432FF"/>
                  </a:solidFill>
                </a:rPr>
                <a:t>I</a:t>
              </a:r>
              <a:r>
                <a:rPr lang="fr-FR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baseline="-25000" dirty="0">
                  <a:solidFill>
                    <a:srgbClr val="0432FF"/>
                  </a:solidFill>
                </a:rPr>
                <a:t>+ </a:t>
              </a:r>
              <a:r>
                <a:rPr lang="fr-FR" dirty="0">
                  <a:solidFill>
                    <a:srgbClr val="0432FF"/>
                  </a:solidFill>
                </a:rPr>
                <a:t>&gt; 50 </a:t>
              </a:r>
              <a:r>
                <a:rPr lang="fr-FR" dirty="0" err="1">
                  <a:solidFill>
                    <a:srgbClr val="0432FF"/>
                  </a:solidFill>
                </a:rPr>
                <a:t>nA</a:t>
              </a:r>
              <a:r>
                <a:rPr lang="fr-FR" dirty="0">
                  <a:solidFill>
                    <a:srgbClr val="0432FF"/>
                  </a:solidFill>
                </a:rPr>
                <a:t> @ </a:t>
              </a:r>
              <a:r>
                <a:rPr lang="fr-FR" dirty="0" err="1">
                  <a:solidFill>
                    <a:srgbClr val="0432FF"/>
                  </a:solidFill>
                </a:rPr>
                <a:t>P</a:t>
              </a:r>
              <a:r>
                <a:rPr lang="fr-FR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baseline="-25000" dirty="0">
                  <a:solidFill>
                    <a:srgbClr val="0432FF"/>
                  </a:solidFill>
                </a:rPr>
                <a:t>+</a:t>
              </a:r>
              <a:r>
                <a:rPr lang="fr-FR" dirty="0">
                  <a:solidFill>
                    <a:srgbClr val="0432FF"/>
                  </a:solidFill>
                </a:rPr>
                <a:t> = 60%</a:t>
              </a:r>
            </a:p>
            <a:p>
              <a:pPr algn="ctr"/>
              <a:r>
                <a:rPr lang="fr-FR" dirty="0" err="1">
                  <a:solidFill>
                    <a:srgbClr val="0432FF"/>
                  </a:solidFill>
                </a:rPr>
                <a:t>I</a:t>
              </a:r>
              <a:r>
                <a:rPr lang="fr-FR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baseline="-25000" dirty="0">
                  <a:solidFill>
                    <a:srgbClr val="0432FF"/>
                  </a:solidFill>
                </a:rPr>
                <a:t>+ </a:t>
              </a:r>
              <a:r>
                <a:rPr lang="fr-FR" dirty="0">
                  <a:solidFill>
                    <a:srgbClr val="0432FF"/>
                  </a:solidFill>
                </a:rPr>
                <a:t>&gt; 1 µA @ </a:t>
              </a:r>
              <a:r>
                <a:rPr lang="fr-FR" dirty="0" err="1">
                  <a:solidFill>
                    <a:srgbClr val="0432FF"/>
                  </a:solidFill>
                </a:rPr>
                <a:t>P</a:t>
              </a:r>
              <a:r>
                <a:rPr lang="fr-FR" baseline="-25000" dirty="0" err="1">
                  <a:solidFill>
                    <a:srgbClr val="0432FF"/>
                  </a:solidFill>
                </a:rPr>
                <a:t>e</a:t>
              </a:r>
              <a:r>
                <a:rPr lang="fr-FR" baseline="-25000" dirty="0">
                  <a:solidFill>
                    <a:srgbClr val="0432FF"/>
                  </a:solidFill>
                </a:rPr>
                <a:t>+</a:t>
              </a:r>
              <a:r>
                <a:rPr lang="fr-FR" dirty="0">
                  <a:solidFill>
                    <a:srgbClr val="0432FF"/>
                  </a:solidFill>
                </a:rPr>
                <a:t> = 0%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ZoneTexte 6">
                  <a:extLst>
                    <a:ext uri="{FF2B5EF4-FFF2-40B4-BE49-F238E27FC236}">
                      <a16:creationId xmlns:a16="http://schemas.microsoft.com/office/drawing/2014/main" id="{A3A998CA-347C-B392-0AD0-8FA6B9B01120}"/>
                    </a:ext>
                  </a:extLst>
                </p:cNvPr>
                <p:cNvSpPr txBox="1"/>
                <p:nvPr/>
              </p:nvSpPr>
              <p:spPr>
                <a:xfrm>
                  <a:off x="2770809" y="4637762"/>
                  <a:ext cx="2342500" cy="1503232"/>
                </a:xfrm>
                <a:prstGeom prst="rect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rgbClr val="7030A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fr-FR" b="1" dirty="0">
                      <a:solidFill>
                        <a:srgbClr val="CD04FF"/>
                      </a:solidFill>
                    </a:rPr>
                    <a:t>LERF</a:t>
                  </a:r>
                </a:p>
                <a:p>
                  <a:pPr algn="ctr"/>
                  <a:r>
                    <a:rPr lang="fr-FR" dirty="0" err="1">
                      <a:solidFill>
                        <a:srgbClr val="0432FF"/>
                      </a:solidFill>
                    </a:rPr>
                    <a:t>I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- 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&gt; 1 mA @ </a:t>
                  </a:r>
                  <a:r>
                    <a:rPr lang="fr-FR" dirty="0" err="1">
                      <a:solidFill>
                        <a:srgbClr val="0432FF"/>
                      </a:solidFill>
                    </a:rPr>
                    <a:t>P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+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 &gt; 90%</a:t>
                  </a:r>
                </a:p>
                <a:p>
                  <a:pPr algn="ctr"/>
                  <a:r>
                    <a:rPr lang="fr-FR" dirty="0" err="1">
                      <a:solidFill>
                        <a:srgbClr val="0432FF"/>
                      </a:solidFill>
                    </a:rPr>
                    <a:t>I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+ 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&gt; 50 </a:t>
                  </a:r>
                  <a:r>
                    <a:rPr lang="fr-FR" dirty="0" err="1">
                      <a:solidFill>
                        <a:srgbClr val="0432FF"/>
                      </a:solidFill>
                    </a:rPr>
                    <a:t>nA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 @ </a:t>
                  </a:r>
                  <a:r>
                    <a:rPr lang="fr-FR" dirty="0" err="1">
                      <a:solidFill>
                        <a:srgbClr val="0432FF"/>
                      </a:solidFill>
                    </a:rPr>
                    <a:t>P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+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 = 60%</a:t>
                  </a:r>
                </a:p>
                <a:p>
                  <a:pPr algn="ctr"/>
                  <a:r>
                    <a:rPr lang="fr-FR" dirty="0" err="1">
                      <a:solidFill>
                        <a:srgbClr val="0432FF"/>
                      </a:solidFill>
                    </a:rPr>
                    <a:t>I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+ 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&gt; 1 µA @ </a:t>
                  </a:r>
                  <a:r>
                    <a:rPr lang="fr-FR" dirty="0" err="1">
                      <a:solidFill>
                        <a:srgbClr val="0432FF"/>
                      </a:solidFill>
                    </a:rPr>
                    <a:t>P</a:t>
                  </a:r>
                  <a:r>
                    <a:rPr lang="fr-FR" baseline="-25000" dirty="0" err="1">
                      <a:solidFill>
                        <a:srgbClr val="0432FF"/>
                      </a:solidFill>
                    </a:rPr>
                    <a:t>e</a:t>
                  </a:r>
                  <a:r>
                    <a:rPr lang="fr-FR" baseline="-25000" dirty="0">
                      <a:solidFill>
                        <a:srgbClr val="0432FF"/>
                      </a:solidFill>
                    </a:rPr>
                    <a:t>+</a:t>
                  </a:r>
                  <a:r>
                    <a:rPr lang="fr-FR" dirty="0">
                      <a:solidFill>
                        <a:srgbClr val="0432FF"/>
                      </a:solidFill>
                    </a:rPr>
                    <a:t> = 0%</a:t>
                  </a:r>
                </a:p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b="0" i="0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sSup>
                            <m:sSupPr>
                              <m:ctrlPr>
                                <a:rPr lang="fr-FR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fr-FR" b="0" i="0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p>
                              <m:r>
                                <a:rPr lang="fr-FR" b="0" i="0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sup>
                          </m:sSup>
                        </m:sub>
                      </m:sSub>
                      <m:r>
                        <a:rPr lang="fr-FR" b="0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≤120 </m:t>
                      </m:r>
                      <m:r>
                        <m:rPr>
                          <m:sty m:val="p"/>
                        </m:rPr>
                        <a:rPr lang="fr-FR" b="0" i="0" smtClean="0">
                          <a:solidFill>
                            <a:srgbClr val="0432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MeV</m:t>
                      </m:r>
                    </m:oMath>
                  </a14:m>
                  <a:r>
                    <a:rPr lang="fr-FR" dirty="0">
                      <a:solidFill>
                        <a:srgbClr val="0432FF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7" name="ZoneTexte 6">
                  <a:extLst>
                    <a:ext uri="{FF2B5EF4-FFF2-40B4-BE49-F238E27FC236}">
                      <a16:creationId xmlns:a16="http://schemas.microsoft.com/office/drawing/2014/main" id="{A3A998CA-347C-B392-0AD0-8FA6B9B0112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70809" y="4637762"/>
                  <a:ext cx="2342500" cy="1503232"/>
                </a:xfrm>
                <a:prstGeom prst="rect">
                  <a:avLst/>
                </a:prstGeom>
                <a:blipFill>
                  <a:blip r:embed="rId4"/>
                  <a:stretch>
                    <a:fillRect l="-529" r="-1058" b="-820"/>
                  </a:stretch>
                </a:blipFill>
                <a:ln w="38100">
                  <a:solidFill>
                    <a:srgbClr val="7030A0"/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0573D92-0ABD-1FB3-42D9-14DEE155016B}"/>
              </a:ext>
            </a:extLst>
          </p:cNvPr>
          <p:cNvCxnSpPr/>
          <p:nvPr/>
        </p:nvCxnSpPr>
        <p:spPr>
          <a:xfrm>
            <a:off x="1914524" y="3118374"/>
            <a:ext cx="1784128" cy="146317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2ED8EA1-4972-070D-F0A5-5D523CEBB587}"/>
              </a:ext>
            </a:extLst>
          </p:cNvPr>
          <p:cNvCxnSpPr>
            <a:cxnSpLocks/>
          </p:cNvCxnSpPr>
          <p:nvPr/>
        </p:nvCxnSpPr>
        <p:spPr>
          <a:xfrm flipH="1">
            <a:off x="8475344" y="3118374"/>
            <a:ext cx="1768794" cy="1463170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4C55DC69-FF65-AE57-DD18-85CDADE0FCF9}"/>
              </a:ext>
            </a:extLst>
          </p:cNvPr>
          <p:cNvCxnSpPr>
            <a:cxnSpLocks/>
          </p:cNvCxnSpPr>
          <p:nvPr/>
        </p:nvCxnSpPr>
        <p:spPr>
          <a:xfrm>
            <a:off x="1914524" y="4349480"/>
            <a:ext cx="1784128" cy="23206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3BAA4877-7774-67F5-1D2E-2D3AA366915C}"/>
              </a:ext>
            </a:extLst>
          </p:cNvPr>
          <p:cNvCxnSpPr>
            <a:cxnSpLocks/>
          </p:cNvCxnSpPr>
          <p:nvPr/>
        </p:nvCxnSpPr>
        <p:spPr>
          <a:xfrm flipH="1">
            <a:off x="8475344" y="4349480"/>
            <a:ext cx="1768794" cy="232064"/>
          </a:xfrm>
          <a:prstGeom prst="line">
            <a:avLst/>
          </a:prstGeom>
          <a:ln w="19050">
            <a:solidFill>
              <a:schemeClr val="accent2">
                <a:lumMod val="75000"/>
              </a:schemeClr>
            </a:solidFill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54834E62-F700-F4A4-E324-505656AD6FC5}"/>
              </a:ext>
            </a:extLst>
          </p:cNvPr>
          <p:cNvSpPr txBox="1"/>
          <p:nvPr/>
        </p:nvSpPr>
        <p:spPr>
          <a:xfrm>
            <a:off x="1914524" y="3118374"/>
            <a:ext cx="8329614" cy="123110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dirty="0"/>
              <a:t>It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now</a:t>
            </a:r>
            <a:r>
              <a:rPr lang="fr-FR" dirty="0"/>
              <a:t> time to </a:t>
            </a:r>
            <a:r>
              <a:rPr lang="fr-FR" dirty="0" err="1"/>
              <a:t>submit</a:t>
            </a:r>
            <a:r>
              <a:rPr lang="fr-FR" dirty="0"/>
              <a:t> the </a:t>
            </a:r>
            <a:r>
              <a:rPr lang="fr-FR" dirty="0" err="1"/>
              <a:t>experimental</a:t>
            </a:r>
            <a:r>
              <a:rPr lang="fr-FR" dirty="0"/>
              <a:t> program to the </a:t>
            </a:r>
            <a:r>
              <a:rPr lang="fr-FR" dirty="0" err="1"/>
              <a:t>evaluation</a:t>
            </a:r>
            <a:r>
              <a:rPr lang="fr-FR" dirty="0"/>
              <a:t> of the </a:t>
            </a:r>
            <a:r>
              <a:rPr lang="fr-FR" dirty="0" err="1"/>
              <a:t>JLab</a:t>
            </a:r>
            <a:r>
              <a:rPr lang="fr-FR" dirty="0"/>
              <a:t> PAC.</a:t>
            </a:r>
          </a:p>
          <a:p>
            <a:endParaRPr lang="fr-FR" sz="1000" b="1" i="1" dirty="0">
              <a:solidFill>
                <a:schemeClr val="accent6">
                  <a:lumMod val="75000"/>
                </a:schemeClr>
              </a:solidFill>
              <a:latin typeface="Comic Sans MS" panose="030F0902030302020204" pitchFamily="66" charset="0"/>
            </a:endParaRPr>
          </a:p>
          <a:p>
            <a:endParaRPr lang="fr-FR" sz="1000" b="1" i="1" dirty="0">
              <a:solidFill>
                <a:schemeClr val="accent6">
                  <a:lumMod val="75000"/>
                </a:schemeClr>
              </a:solidFill>
              <a:latin typeface="Comic Sans MS" panose="030F0902030302020204" pitchFamily="66" charset="0"/>
            </a:endParaRPr>
          </a:p>
          <a:p>
            <a:pPr algn="ctr"/>
            <a:r>
              <a:rPr lang="fr-FR" dirty="0" err="1"/>
              <a:t>Consider</a:t>
            </a:r>
            <a:r>
              <a:rPr lang="fr-FR" dirty="0"/>
              <a:t> </a:t>
            </a:r>
            <a:r>
              <a:rPr lang="fr-FR" dirty="0" err="1"/>
              <a:t>submitting</a:t>
            </a:r>
            <a:r>
              <a:rPr lang="fr-FR" dirty="0"/>
              <a:t> </a:t>
            </a:r>
            <a:r>
              <a:rPr lang="fr-FR" dirty="0" err="1"/>
              <a:t>proposals</a:t>
            </a:r>
            <a:r>
              <a:rPr lang="fr-FR" dirty="0"/>
              <a:t> not </a:t>
            </a:r>
            <a:r>
              <a:rPr lang="fr-FR" dirty="0" err="1"/>
              <a:t>only</a:t>
            </a:r>
            <a:r>
              <a:rPr lang="fr-FR" dirty="0"/>
              <a:t> for </a:t>
            </a:r>
            <a:r>
              <a:rPr lang="fr-FR" b="1" dirty="0">
                <a:solidFill>
                  <a:srgbClr val="FF0000"/>
                </a:solidFill>
              </a:rPr>
              <a:t>high </a:t>
            </a:r>
            <a:r>
              <a:rPr lang="fr-FR" b="1" dirty="0" err="1">
                <a:solidFill>
                  <a:srgbClr val="FF0000"/>
                </a:solidFill>
              </a:rPr>
              <a:t>energy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dirty="0" err="1"/>
              <a:t>experiments</a:t>
            </a:r>
            <a:r>
              <a:rPr lang="fr-FR" dirty="0"/>
              <a:t> at </a:t>
            </a:r>
            <a:r>
              <a:rPr lang="fr-FR" b="1" dirty="0">
                <a:solidFill>
                  <a:srgbClr val="FF0000"/>
                </a:solidFill>
              </a:rPr>
              <a:t>CEBAF</a:t>
            </a:r>
            <a:r>
              <a:rPr lang="fr-FR" dirty="0"/>
              <a:t>, but </a:t>
            </a:r>
            <a:r>
              <a:rPr lang="fr-FR" dirty="0" err="1"/>
              <a:t>also</a:t>
            </a:r>
            <a:r>
              <a:rPr lang="fr-FR" dirty="0"/>
              <a:t> for </a:t>
            </a:r>
            <a:r>
              <a:rPr lang="fr-FR" b="1" dirty="0" err="1">
                <a:solidFill>
                  <a:srgbClr val="CD04FF"/>
                </a:solidFill>
              </a:rPr>
              <a:t>low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b="1" dirty="0" err="1">
                <a:solidFill>
                  <a:srgbClr val="CD04FF"/>
                </a:solidFill>
              </a:rPr>
              <a:t>beam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b="1" dirty="0" err="1">
                <a:solidFill>
                  <a:srgbClr val="CD04FF"/>
                </a:solidFill>
              </a:rPr>
              <a:t>energies</a:t>
            </a:r>
            <a:r>
              <a:rPr lang="fr-FR" b="1" dirty="0">
                <a:solidFill>
                  <a:srgbClr val="CD04FF"/>
                </a:solidFill>
              </a:rPr>
              <a:t> </a:t>
            </a:r>
            <a:r>
              <a:rPr lang="fr-FR" dirty="0"/>
              <a:t>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available</a:t>
            </a:r>
            <a:r>
              <a:rPr lang="fr-FR" dirty="0"/>
              <a:t> at </a:t>
            </a:r>
            <a:r>
              <a:rPr lang="fr-FR" b="1" dirty="0">
                <a:solidFill>
                  <a:srgbClr val="CD04FF"/>
                </a:solidFill>
              </a:rPr>
              <a:t>LERF</a:t>
            </a:r>
            <a:r>
              <a:rPr lang="fr-FR" dirty="0"/>
              <a:t> an </a:t>
            </a:r>
            <a:r>
              <a:rPr lang="fr-FR" dirty="0" err="1"/>
              <a:t>early</a:t>
            </a:r>
            <a:r>
              <a:rPr lang="fr-FR" dirty="0"/>
              <a:t> stage of the </a:t>
            </a:r>
            <a:r>
              <a:rPr lang="fr-FR" dirty="0" err="1"/>
              <a:t>project</a:t>
            </a:r>
            <a:r>
              <a:rPr lang="fr-FR" dirty="0"/>
              <a:t>.  </a:t>
            </a:r>
          </a:p>
        </p:txBody>
      </p:sp>
      <p:sp>
        <p:nvSpPr>
          <p:cNvPr id="29" name="Text Box 18">
            <a:extLst>
              <a:ext uri="{FF2B5EF4-FFF2-40B4-BE49-F238E27FC236}">
                <a16:creationId xmlns:a16="http://schemas.microsoft.com/office/drawing/2014/main" id="{0F1F89B1-3662-33F1-BB8B-6B3CA5085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15750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3/30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>
                  <a:solidFill>
                    <a:srgbClr val="333399"/>
                  </a:solidFill>
                  <a:latin typeface="Lucida Calligraphy" charset="0"/>
                </a:rPr>
                <a:t>E. </a:t>
              </a:r>
              <a:r>
                <a:rPr lang="en-US" sz="800" dirty="0" err="1">
                  <a:solidFill>
                    <a:srgbClr val="333399"/>
                  </a:solidFill>
                  <a:latin typeface="Lucida Calligraphy" charset="0"/>
                </a:rPr>
                <a:t>Voutier</a:t>
              </a:r>
              <a:endParaRPr lang="en-US" sz="800" dirty="0">
                <a:solidFill>
                  <a:srgbClr val="333399"/>
                </a:solidFill>
                <a:latin typeface="Lucida Calligraphy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ED77A4B1-8DA2-67B8-E8CD-3D716AFFDF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290" y="1110150"/>
            <a:ext cx="6853470" cy="5397326"/>
          </a:xfrm>
          <a:prstGeom prst="rect">
            <a:avLst/>
          </a:prstGeom>
        </p:spPr>
      </p:pic>
      <p:sp>
        <p:nvSpPr>
          <p:cNvPr id="19" name="Bouée 18">
            <a:extLst>
              <a:ext uri="{FF2B5EF4-FFF2-40B4-BE49-F238E27FC236}">
                <a16:creationId xmlns:a16="http://schemas.microsoft.com/office/drawing/2014/main" id="{BE3E2EED-2321-C4F6-D3C9-6197BC51829C}"/>
              </a:ext>
            </a:extLst>
          </p:cNvPr>
          <p:cNvSpPr/>
          <p:nvPr/>
        </p:nvSpPr>
        <p:spPr>
          <a:xfrm>
            <a:off x="6247311" y="5303520"/>
            <a:ext cx="411480" cy="229398"/>
          </a:xfrm>
          <a:prstGeom prst="donut">
            <a:avLst>
              <a:gd name="adj" fmla="val 341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44603EA4-67B0-3511-E7B0-1F1E4A38727A}"/>
              </a:ext>
            </a:extLst>
          </p:cNvPr>
          <p:cNvSpPr txBox="1"/>
          <p:nvPr/>
        </p:nvSpPr>
        <p:spPr>
          <a:xfrm>
            <a:off x="1203162" y="161462"/>
            <a:ext cx="309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White Paper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CAB884C-D6FF-76DF-E916-5BE69EE18AAB}"/>
              </a:ext>
            </a:extLst>
          </p:cNvPr>
          <p:cNvSpPr/>
          <p:nvPr/>
        </p:nvSpPr>
        <p:spPr>
          <a:xfrm>
            <a:off x="2896167" y="2158529"/>
            <a:ext cx="156365" cy="985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DCF6B02-4330-4EC4-43D2-4D260A38CB66}"/>
              </a:ext>
            </a:extLst>
          </p:cNvPr>
          <p:cNvSpPr/>
          <p:nvPr/>
        </p:nvSpPr>
        <p:spPr>
          <a:xfrm>
            <a:off x="370290" y="5651134"/>
            <a:ext cx="5356742" cy="144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879EED6-B7D1-EBBC-3959-E9EDA6EB856C}"/>
              </a:ext>
            </a:extLst>
          </p:cNvPr>
          <p:cNvSpPr txBox="1"/>
          <p:nvPr/>
        </p:nvSpPr>
        <p:spPr>
          <a:xfrm>
            <a:off x="7543799" y="1926061"/>
            <a:ext cx="44820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fr-FR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TPE </a:t>
            </a:r>
            <a:r>
              <a:rPr lang="fr-FR" b="1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in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elastic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scattering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globally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low</a:t>
            </a:r>
            <a:r>
              <a:rPr lang="fr-FR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Nucleon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Structure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Beyond the Standard Model </a:t>
            </a:r>
            <a:r>
              <a:rPr lang="fr-FR" b="1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Physics</a:t>
            </a:r>
            <a:r>
              <a:rPr lang="fr-FR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ask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high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energies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Courier New" panose="02070309020205020404" pitchFamily="49" charset="0"/>
              <a:buChar char="o"/>
            </a:pP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indent="-285750" algn="just">
              <a:buClr>
                <a:srgbClr val="FF0000"/>
              </a:buClr>
              <a:buFont typeface="Wingdings" pitchFamily="2" charset="2"/>
              <a:buChar char="Ø"/>
            </a:pP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There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exists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strong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opportunities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for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polarized</a:t>
            </a:r>
            <a:r>
              <a:rPr lang="fr-FR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target</a:t>
            </a:r>
            <a:r>
              <a:rPr lang="fr-FR" b="1" dirty="0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b="1" dirty="0" err="1">
                <a:solidFill>
                  <a:srgbClr val="CD04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experiments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,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which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have not been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yet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explored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7" name="Text Box 18">
            <a:extLst>
              <a:ext uri="{FF2B5EF4-FFF2-40B4-BE49-F238E27FC236}">
                <a16:creationId xmlns:a16="http://schemas.microsoft.com/office/drawing/2014/main" id="{E2E9F27B-225C-6ABC-DB24-44772D5687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944084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4/30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>
                  <a:solidFill>
                    <a:srgbClr val="333399"/>
                  </a:solidFill>
                  <a:latin typeface="Lucida Calligraphy" charset="0"/>
                </a:rPr>
                <a:t>E. </a:t>
              </a:r>
              <a:r>
                <a:rPr lang="en-US" sz="800" dirty="0" err="1">
                  <a:solidFill>
                    <a:srgbClr val="333399"/>
                  </a:solidFill>
                  <a:latin typeface="Lucida Calligraphy" charset="0"/>
                </a:rPr>
                <a:t>Voutier</a:t>
              </a:r>
              <a:endParaRPr lang="en-US" sz="800" dirty="0">
                <a:solidFill>
                  <a:srgbClr val="333399"/>
                </a:solidFill>
                <a:latin typeface="Lucida Calligraphy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56C59496-5D3F-84DE-5F49-112FEA7D0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03459" y="-1020228"/>
            <a:ext cx="1231900" cy="51181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334332B-A22B-D08D-E788-DB74897EF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0" y="1836729"/>
            <a:ext cx="4921515" cy="3875850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DBD3B76A-5AEC-0DA7-75E3-E270295CDBA6}"/>
              </a:ext>
            </a:extLst>
          </p:cNvPr>
          <p:cNvGrpSpPr/>
          <p:nvPr/>
        </p:nvGrpSpPr>
        <p:grpSpPr>
          <a:xfrm>
            <a:off x="5712884" y="2856410"/>
            <a:ext cx="4042606" cy="1249837"/>
            <a:chOff x="5694957" y="3317890"/>
            <a:chExt cx="4042606" cy="1249837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C15328F-22EF-EC50-4806-EE572B2DDD58}"/>
                </a:ext>
              </a:extLst>
            </p:cNvPr>
            <p:cNvSpPr/>
            <p:nvPr/>
          </p:nvSpPr>
          <p:spPr>
            <a:xfrm>
              <a:off x="6000684" y="3335827"/>
              <a:ext cx="3430187" cy="1231900"/>
            </a:xfrm>
            <a:prstGeom prst="ellipse">
              <a:avLst/>
            </a:prstGeom>
            <a:solidFill>
              <a:srgbClr val="F2E9FF"/>
            </a:solidFill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98A79A2-AC82-02E7-BDB5-D37B0FD95525}"/>
                </a:ext>
              </a:extLst>
            </p:cNvPr>
            <p:cNvSpPr txBox="1"/>
            <p:nvPr/>
          </p:nvSpPr>
          <p:spPr>
            <a:xfrm>
              <a:off x="5694957" y="3317890"/>
              <a:ext cx="4042606" cy="120032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Assuming</a:t>
              </a:r>
              <a:r>
                <a:rPr lang="fr-FR" dirty="0"/>
                <a:t> </a:t>
              </a:r>
            </a:p>
            <a:p>
              <a:pPr algn="ctr"/>
              <a:r>
                <a:rPr lang="fr-FR" b="1" dirty="0">
                  <a:solidFill>
                    <a:srgbClr val="0432FF"/>
                  </a:solidFill>
                </a:rPr>
                <a:t>36</a:t>
              </a:r>
              <a:r>
                <a:rPr lang="fr-FR" dirty="0"/>
                <a:t> </a:t>
              </a:r>
              <a:r>
                <a:rPr lang="fr-FR" dirty="0" err="1"/>
                <a:t>weeks</a:t>
              </a:r>
              <a:r>
                <a:rPr lang="fr-FR" dirty="0"/>
                <a:t>/</a:t>
              </a:r>
              <a:r>
                <a:rPr lang="fr-FR" dirty="0" err="1"/>
                <a:t>year</a:t>
              </a:r>
              <a:r>
                <a:rPr lang="fr-FR" dirty="0"/>
                <a:t> of </a:t>
              </a:r>
              <a:r>
                <a:rPr lang="fr-FR" dirty="0" err="1"/>
                <a:t>beam</a:t>
              </a:r>
              <a:r>
                <a:rPr lang="fr-FR" dirty="0"/>
                <a:t> and </a:t>
              </a:r>
            </a:p>
            <a:p>
              <a:pPr algn="ctr"/>
              <a:r>
                <a:rPr lang="fr-FR" b="1" dirty="0">
                  <a:solidFill>
                    <a:srgbClr val="0432FF"/>
                  </a:solidFill>
                </a:rPr>
                <a:t>50%</a:t>
              </a:r>
              <a:r>
                <a:rPr lang="fr-FR" dirty="0"/>
                <a:t> </a:t>
              </a:r>
              <a:r>
                <a:rPr lang="fr-FR" dirty="0" err="1"/>
                <a:t>accelerator</a:t>
              </a:r>
              <a:r>
                <a:rPr lang="fr-FR" dirty="0"/>
                <a:t> </a:t>
              </a:r>
              <a:r>
                <a:rPr lang="fr-FR" dirty="0" err="1"/>
                <a:t>efficiency</a:t>
              </a:r>
              <a:r>
                <a:rPr lang="fr-FR" dirty="0"/>
                <a:t>, </a:t>
              </a:r>
              <a:r>
                <a:rPr lang="fr-FR" dirty="0" err="1"/>
                <a:t>this</a:t>
              </a:r>
              <a:r>
                <a:rPr lang="fr-FR" dirty="0"/>
                <a:t> </a:t>
              </a:r>
              <a:r>
                <a:rPr lang="fr-FR" dirty="0" err="1"/>
                <a:t>is</a:t>
              </a:r>
              <a:endParaRPr lang="fr-FR" dirty="0"/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4.8 </a:t>
              </a:r>
              <a:r>
                <a:rPr lang="fr-FR" b="1" dirty="0" err="1">
                  <a:solidFill>
                    <a:srgbClr val="FF0000"/>
                  </a:solidFill>
                </a:rPr>
                <a:t>years</a:t>
              </a:r>
              <a:r>
                <a:rPr lang="fr-FR" b="1" dirty="0">
                  <a:solidFill>
                    <a:srgbClr val="FF0000"/>
                  </a:solidFill>
                </a:rPr>
                <a:t> </a:t>
              </a:r>
              <a:r>
                <a:rPr lang="fr-FR" dirty="0"/>
                <a:t>of running.</a:t>
              </a:r>
            </a:p>
          </p:txBody>
        </p:sp>
      </p:grpSp>
      <p:sp>
        <p:nvSpPr>
          <p:cNvPr id="22" name="Flèche droite à entaille 21">
            <a:extLst>
              <a:ext uri="{FF2B5EF4-FFF2-40B4-BE49-F238E27FC236}">
                <a16:creationId xmlns:a16="http://schemas.microsoft.com/office/drawing/2014/main" id="{66CB49C9-4983-4891-57E0-279AB18F9BCB}"/>
              </a:ext>
            </a:extLst>
          </p:cNvPr>
          <p:cNvSpPr/>
          <p:nvPr/>
        </p:nvSpPr>
        <p:spPr>
          <a:xfrm rot="8264467">
            <a:off x="8312062" y="2339423"/>
            <a:ext cx="918928" cy="416816"/>
          </a:xfrm>
          <a:prstGeom prst="notchedRightArrow">
            <a:avLst>
              <a:gd name="adj1" fmla="val 44395"/>
              <a:gd name="adj2" fmla="val 7959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en angle 23">
            <a:extLst>
              <a:ext uri="{FF2B5EF4-FFF2-40B4-BE49-F238E27FC236}">
                <a16:creationId xmlns:a16="http://schemas.microsoft.com/office/drawing/2014/main" id="{8E7C1877-DA5A-5FA6-EFF5-C62400BBB8A8}"/>
              </a:ext>
            </a:extLst>
          </p:cNvPr>
          <p:cNvCxnSpPr>
            <a:cxnSpLocks/>
          </p:cNvCxnSpPr>
          <p:nvPr/>
        </p:nvCxnSpPr>
        <p:spPr>
          <a:xfrm rot="5400000">
            <a:off x="8276023" y="2205955"/>
            <a:ext cx="3391337" cy="2077748"/>
          </a:xfrm>
          <a:prstGeom prst="bentConnector3">
            <a:avLst>
              <a:gd name="adj1" fmla="val 82527"/>
            </a:avLst>
          </a:prstGeom>
          <a:ln w="25400">
            <a:solidFill>
              <a:srgbClr val="7030A0"/>
            </a:solidFill>
            <a:headEnd type="oval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61039F7D-0032-7DDF-EC9F-9327D034F3B3}"/>
              </a:ext>
            </a:extLst>
          </p:cNvPr>
          <p:cNvSpPr txBox="1"/>
          <p:nvPr/>
        </p:nvSpPr>
        <p:spPr>
          <a:xfrm>
            <a:off x="1203162" y="161462"/>
            <a:ext cx="309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White Paper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7F3B60-9A40-6EF3-DFA5-FFE4E94DA806}"/>
              </a:ext>
            </a:extLst>
          </p:cNvPr>
          <p:cNvSpPr/>
          <p:nvPr/>
        </p:nvSpPr>
        <p:spPr>
          <a:xfrm>
            <a:off x="370290" y="5063995"/>
            <a:ext cx="5356742" cy="144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039436-23EA-DB17-6155-D1C1917F2C4C}"/>
              </a:ext>
            </a:extLst>
          </p:cNvPr>
          <p:cNvSpPr/>
          <p:nvPr/>
        </p:nvSpPr>
        <p:spPr>
          <a:xfrm>
            <a:off x="2218959" y="2591671"/>
            <a:ext cx="156365" cy="51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D15F27D-9DD3-7ED6-E4CE-A69FF7EF852E}"/>
              </a:ext>
            </a:extLst>
          </p:cNvPr>
          <p:cNvSpPr txBox="1"/>
          <p:nvPr/>
        </p:nvSpPr>
        <p:spPr>
          <a:xfrm>
            <a:off x="6535273" y="4935269"/>
            <a:ext cx="4787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Operating Hall 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positron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not an issue and 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also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take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advantage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additional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photon source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from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fr-FR" baseline="30000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annihilation.</a:t>
            </a: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D23585C2-5DC8-79C6-97A3-14AB436676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49054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00E5B09-ACF9-446E-B178-2285FC356953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6B58E-681E-79AD-0C5F-DD6E43A79296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4/30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 dirty="0">
                  <a:solidFill>
                    <a:srgbClr val="333399"/>
                  </a:solidFill>
                  <a:latin typeface="Lucida Calligraphy" charset="0"/>
                </a:rPr>
                <a:t>E. </a:t>
              </a:r>
              <a:r>
                <a:rPr lang="en-US" sz="800" dirty="0" err="1">
                  <a:solidFill>
                    <a:srgbClr val="333399"/>
                  </a:solidFill>
                  <a:latin typeface="Lucida Calligraphy" charset="0"/>
                </a:rPr>
                <a:t>Voutier</a:t>
              </a:r>
              <a:endParaRPr lang="en-US" sz="800" dirty="0">
                <a:solidFill>
                  <a:srgbClr val="333399"/>
                </a:solidFill>
                <a:latin typeface="Lucida Calligraphy" charset="0"/>
              </a:endParaRP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pic>
        <p:nvPicPr>
          <p:cNvPr id="6" name="Image 5">
            <a:extLst>
              <a:ext uri="{FF2B5EF4-FFF2-40B4-BE49-F238E27FC236}">
                <a16:creationId xmlns:a16="http://schemas.microsoft.com/office/drawing/2014/main" id="{56C59496-5D3F-84DE-5F49-112FEA7D0C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8303459" y="-1020228"/>
            <a:ext cx="1231900" cy="51181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334332B-A22B-D08D-E788-DB74897EFC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770" y="1836729"/>
            <a:ext cx="4921515" cy="3875850"/>
          </a:xfrm>
          <a:prstGeom prst="rect">
            <a:avLst/>
          </a:prstGeom>
        </p:spPr>
      </p:pic>
      <p:grpSp>
        <p:nvGrpSpPr>
          <p:cNvPr id="21" name="Groupe 20">
            <a:extLst>
              <a:ext uri="{FF2B5EF4-FFF2-40B4-BE49-F238E27FC236}">
                <a16:creationId xmlns:a16="http://schemas.microsoft.com/office/drawing/2014/main" id="{DBD3B76A-5AEC-0DA7-75E3-E270295CDBA6}"/>
              </a:ext>
            </a:extLst>
          </p:cNvPr>
          <p:cNvGrpSpPr/>
          <p:nvPr/>
        </p:nvGrpSpPr>
        <p:grpSpPr>
          <a:xfrm>
            <a:off x="5712884" y="2856410"/>
            <a:ext cx="4042606" cy="1249837"/>
            <a:chOff x="5694957" y="3317890"/>
            <a:chExt cx="4042606" cy="1249837"/>
          </a:xfrm>
        </p:grpSpPr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C15328F-22EF-EC50-4806-EE572B2DDD58}"/>
                </a:ext>
              </a:extLst>
            </p:cNvPr>
            <p:cNvSpPr/>
            <p:nvPr/>
          </p:nvSpPr>
          <p:spPr>
            <a:xfrm>
              <a:off x="6000684" y="3335827"/>
              <a:ext cx="3430187" cy="1231900"/>
            </a:xfrm>
            <a:prstGeom prst="ellipse">
              <a:avLst/>
            </a:prstGeom>
            <a:solidFill>
              <a:srgbClr val="F2E9FF"/>
            </a:solidFill>
            <a:ln w="476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98A79A2-AC82-02E7-BDB5-D37B0FD95525}"/>
                </a:ext>
              </a:extLst>
            </p:cNvPr>
            <p:cNvSpPr txBox="1"/>
            <p:nvPr/>
          </p:nvSpPr>
          <p:spPr>
            <a:xfrm>
              <a:off x="5694957" y="3317890"/>
              <a:ext cx="4042606" cy="120032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err="1"/>
                <a:t>Assuming</a:t>
              </a:r>
              <a:r>
                <a:rPr lang="fr-FR" dirty="0"/>
                <a:t> </a:t>
              </a:r>
            </a:p>
            <a:p>
              <a:pPr algn="ctr"/>
              <a:r>
                <a:rPr lang="fr-FR" b="1" dirty="0">
                  <a:solidFill>
                    <a:srgbClr val="0432FF"/>
                  </a:solidFill>
                </a:rPr>
                <a:t>36</a:t>
              </a:r>
              <a:r>
                <a:rPr lang="fr-FR" dirty="0"/>
                <a:t> </a:t>
              </a:r>
              <a:r>
                <a:rPr lang="fr-FR" dirty="0" err="1"/>
                <a:t>weeks</a:t>
              </a:r>
              <a:r>
                <a:rPr lang="fr-FR" dirty="0"/>
                <a:t>/</a:t>
              </a:r>
              <a:r>
                <a:rPr lang="fr-FR" dirty="0" err="1"/>
                <a:t>year</a:t>
              </a:r>
              <a:r>
                <a:rPr lang="fr-FR" dirty="0"/>
                <a:t> of </a:t>
              </a:r>
              <a:r>
                <a:rPr lang="fr-FR" dirty="0" err="1"/>
                <a:t>beam</a:t>
              </a:r>
              <a:r>
                <a:rPr lang="fr-FR" dirty="0"/>
                <a:t> and </a:t>
              </a:r>
            </a:p>
            <a:p>
              <a:pPr algn="ctr"/>
              <a:r>
                <a:rPr lang="fr-FR" b="1" dirty="0">
                  <a:solidFill>
                    <a:srgbClr val="0432FF"/>
                  </a:solidFill>
                </a:rPr>
                <a:t>50%</a:t>
              </a:r>
              <a:r>
                <a:rPr lang="fr-FR" dirty="0"/>
                <a:t> </a:t>
              </a:r>
              <a:r>
                <a:rPr lang="fr-FR" dirty="0" err="1"/>
                <a:t>accelerator</a:t>
              </a:r>
              <a:r>
                <a:rPr lang="fr-FR" dirty="0"/>
                <a:t> </a:t>
              </a:r>
              <a:r>
                <a:rPr lang="fr-FR" dirty="0" err="1"/>
                <a:t>efficiency</a:t>
              </a:r>
              <a:r>
                <a:rPr lang="fr-FR" dirty="0"/>
                <a:t>, </a:t>
              </a:r>
              <a:r>
                <a:rPr lang="fr-FR" dirty="0" err="1"/>
                <a:t>this</a:t>
              </a:r>
              <a:r>
                <a:rPr lang="fr-FR" dirty="0"/>
                <a:t> </a:t>
              </a:r>
              <a:r>
                <a:rPr lang="fr-FR" dirty="0" err="1"/>
                <a:t>is</a:t>
              </a:r>
              <a:endParaRPr lang="fr-FR" dirty="0"/>
            </a:p>
            <a:p>
              <a:pPr algn="ctr"/>
              <a:r>
                <a:rPr lang="fr-FR" b="1" dirty="0">
                  <a:solidFill>
                    <a:srgbClr val="FF0000"/>
                  </a:solidFill>
                </a:rPr>
                <a:t>4.8 </a:t>
              </a:r>
              <a:r>
                <a:rPr lang="fr-FR" b="1" dirty="0" err="1">
                  <a:solidFill>
                    <a:srgbClr val="FF0000"/>
                  </a:solidFill>
                </a:rPr>
                <a:t>years</a:t>
              </a:r>
              <a:r>
                <a:rPr lang="fr-FR" b="1" dirty="0">
                  <a:solidFill>
                    <a:srgbClr val="FF0000"/>
                  </a:solidFill>
                </a:rPr>
                <a:t> </a:t>
              </a:r>
              <a:r>
                <a:rPr lang="fr-FR" dirty="0"/>
                <a:t>of running.</a:t>
              </a:r>
            </a:p>
          </p:txBody>
        </p:sp>
      </p:grpSp>
      <p:sp>
        <p:nvSpPr>
          <p:cNvPr id="22" name="Flèche droite à entaille 21">
            <a:extLst>
              <a:ext uri="{FF2B5EF4-FFF2-40B4-BE49-F238E27FC236}">
                <a16:creationId xmlns:a16="http://schemas.microsoft.com/office/drawing/2014/main" id="{66CB49C9-4983-4891-57E0-279AB18F9BCB}"/>
              </a:ext>
            </a:extLst>
          </p:cNvPr>
          <p:cNvSpPr/>
          <p:nvPr/>
        </p:nvSpPr>
        <p:spPr>
          <a:xfrm rot="8264467">
            <a:off x="8312062" y="2339423"/>
            <a:ext cx="918928" cy="416816"/>
          </a:xfrm>
          <a:prstGeom prst="notchedRightArrow">
            <a:avLst>
              <a:gd name="adj1" fmla="val 44395"/>
              <a:gd name="adj2" fmla="val 7959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en angle 23">
            <a:extLst>
              <a:ext uri="{FF2B5EF4-FFF2-40B4-BE49-F238E27FC236}">
                <a16:creationId xmlns:a16="http://schemas.microsoft.com/office/drawing/2014/main" id="{8E7C1877-DA5A-5FA6-EFF5-C62400BBB8A8}"/>
              </a:ext>
            </a:extLst>
          </p:cNvPr>
          <p:cNvCxnSpPr>
            <a:cxnSpLocks/>
          </p:cNvCxnSpPr>
          <p:nvPr/>
        </p:nvCxnSpPr>
        <p:spPr>
          <a:xfrm rot="5400000">
            <a:off x="8276023" y="2205955"/>
            <a:ext cx="3391337" cy="2077748"/>
          </a:xfrm>
          <a:prstGeom prst="bentConnector3">
            <a:avLst>
              <a:gd name="adj1" fmla="val 82527"/>
            </a:avLst>
          </a:prstGeom>
          <a:ln w="25400">
            <a:solidFill>
              <a:srgbClr val="7030A0"/>
            </a:solidFill>
            <a:headEnd type="oval"/>
            <a:tailEnd type="stealth" w="lg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484AAE68-F1FC-4398-4BBE-C24978197E2C}"/>
              </a:ext>
            </a:extLst>
          </p:cNvPr>
          <p:cNvSpPr txBox="1"/>
          <p:nvPr/>
        </p:nvSpPr>
        <p:spPr>
          <a:xfrm>
            <a:off x="6535273" y="4935269"/>
            <a:ext cx="4787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Operating Hall D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with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a positron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beam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is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not an issue and 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may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also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take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advantage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of the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additional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photon source </a:t>
            </a:r>
            <a:r>
              <a:rPr lang="fr-FR" dirty="0" err="1">
                <a:latin typeface="Microsoft Sans Serif" panose="020B0604020202020204" pitchFamily="34" charset="0"/>
                <a:cs typeface="Microsoft Sans Serif" panose="020B0604020202020204" pitchFamily="34" charset="0"/>
              </a:rPr>
              <a:t>from</a:t>
            </a:r>
            <a:r>
              <a:rPr lang="fr-FR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fr-FR" baseline="30000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fr-FR" dirty="0">
                <a:solidFill>
                  <a:srgbClr val="7030A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annihilation.</a:t>
            </a:r>
            <a:endParaRPr lang="fr-FR" dirty="0"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1039F7D-0032-7DDF-EC9F-9327D034F3B3}"/>
              </a:ext>
            </a:extLst>
          </p:cNvPr>
          <p:cNvSpPr txBox="1"/>
          <p:nvPr/>
        </p:nvSpPr>
        <p:spPr>
          <a:xfrm>
            <a:off x="1203162" y="161462"/>
            <a:ext cx="30941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Positron White Paper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67F3B60-9A40-6EF3-DFA5-FFE4E94DA806}"/>
              </a:ext>
            </a:extLst>
          </p:cNvPr>
          <p:cNvSpPr/>
          <p:nvPr/>
        </p:nvSpPr>
        <p:spPr>
          <a:xfrm>
            <a:off x="370290" y="5063995"/>
            <a:ext cx="5356742" cy="1443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039436-23EA-DB17-6155-D1C1917F2C4C}"/>
              </a:ext>
            </a:extLst>
          </p:cNvPr>
          <p:cNvSpPr/>
          <p:nvPr/>
        </p:nvSpPr>
        <p:spPr>
          <a:xfrm>
            <a:off x="2218959" y="2591671"/>
            <a:ext cx="156365" cy="518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1A1B52E-F09C-06F8-07ED-7568AC04F079}"/>
              </a:ext>
            </a:extLst>
          </p:cNvPr>
          <p:cNvSpPr txBox="1"/>
          <p:nvPr/>
        </p:nvSpPr>
        <p:spPr>
          <a:xfrm>
            <a:off x="3673103" y="6167130"/>
            <a:ext cx="8020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6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Proposals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and </a:t>
            </a:r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3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Letters</a:t>
            </a:r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-of-Intent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are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expected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for PAC51… </a:t>
            </a:r>
          </a:p>
        </p:txBody>
      </p:sp>
      <p:sp>
        <p:nvSpPr>
          <p:cNvPr id="10" name="Text Box 18">
            <a:extLst>
              <a:ext uri="{FF2B5EF4-FFF2-40B4-BE49-F238E27FC236}">
                <a16:creationId xmlns:a16="http://schemas.microsoft.com/office/drawing/2014/main" id="{6E8BA682-667D-2510-8194-439F2384DD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258054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19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photon exchange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5/30</a:t>
            </a:r>
          </a:p>
        </p:txBody>
      </p:sp>
      <p:sp>
        <p:nvSpPr>
          <p:cNvPr id="48" name="Text Box 6">
            <a:extLst>
              <a:ext uri="{FF2B5EF4-FFF2-40B4-BE49-F238E27FC236}">
                <a16:creationId xmlns:a16="http://schemas.microsoft.com/office/drawing/2014/main" id="{8E0D259B-993C-765D-F5B7-2E97630DAE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467" y="1461905"/>
            <a:ext cx="110864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  <a:buClr>
                <a:srgbClr val="D60093"/>
              </a:buClr>
              <a:buFont typeface="Wingdings" charset="0"/>
              <a:buChar char="Ø"/>
              <a:defRPr/>
            </a:pP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Measurements of </a:t>
            </a:r>
            <a:r>
              <a:rPr lang="en-US" b="1" dirty="0">
                <a:solidFill>
                  <a:srgbClr val="3333CC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polarization transfer 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observables in </a:t>
            </a:r>
            <a:r>
              <a:rPr lang="en-US" b="1" dirty="0">
                <a:solidFill>
                  <a:srgbClr val="3333CC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electron elastic scattering off protons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question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validity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of the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1</a:t>
            </a:r>
            <a:r>
              <a:rPr lang="en-US" b="1" dirty="0">
                <a:solidFill>
                  <a:srgbClr val="FF0000"/>
                </a:solidFill>
                <a:latin typeface="Symbol" pitchFamily="2" charset="2"/>
                <a:ea typeface="ＭＳ Ｐゴシック" charset="0"/>
                <a:cs typeface="Microsoft Sans Serif" panose="020B0604020202020204" pitchFamily="34" charset="0"/>
              </a:rPr>
              <a:t>g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exchange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approximation</a:t>
            </a:r>
            <a:r>
              <a:rPr lang="en-US" dirty="0">
                <a:solidFill>
                  <a:srgbClr val="000000"/>
                </a:solidFill>
                <a:latin typeface="Microsoft Sans Serif" panose="020B0604020202020204" pitchFamily="34" charset="0"/>
                <a:ea typeface="ＭＳ Ｐゴシック" charset="0"/>
                <a:cs typeface="Microsoft Sans Serif" panose="020B0604020202020204" pitchFamily="34" charset="0"/>
              </a:rPr>
              <a:t> (OPE) of the electromagnetic interaction.</a:t>
            </a:r>
          </a:p>
        </p:txBody>
      </p:sp>
      <p:sp>
        <p:nvSpPr>
          <p:cNvPr id="49" name="Rectangle 8">
            <a:extLst>
              <a:ext uri="{FF2B5EF4-FFF2-40B4-BE49-F238E27FC236}">
                <a16:creationId xmlns:a16="http://schemas.microsoft.com/office/drawing/2014/main" id="{070BB4F8-7CF2-598A-7E8D-744DA9FA0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4968" y="971496"/>
            <a:ext cx="890179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P.A.M. Guichon, M.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Vanderhaeghen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PRL 91 (2003) 142303      P.G. Blunden, W.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Melnitchouk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J.A.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Tjon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  <a:ea typeface="ＭＳ Ｐゴシック" charset="0"/>
              </a:rPr>
              <a:t>, PRL 91 (2003) 142304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A95A180-1382-7A4C-ABAD-4D4DA28214B0}"/>
              </a:ext>
            </a:extLst>
          </p:cNvPr>
          <p:cNvGrpSpPr/>
          <p:nvPr/>
        </p:nvGrpSpPr>
        <p:grpSpPr>
          <a:xfrm>
            <a:off x="529641" y="2282579"/>
            <a:ext cx="4305830" cy="4053691"/>
            <a:chOff x="529641" y="2391065"/>
            <a:chExt cx="4305830" cy="4053691"/>
          </a:xfrm>
        </p:grpSpPr>
        <p:sp>
          <p:nvSpPr>
            <p:cNvPr id="51" name="Rectangle 8">
              <a:extLst>
                <a:ext uri="{FF2B5EF4-FFF2-40B4-BE49-F238E27FC236}">
                  <a16:creationId xmlns:a16="http://schemas.microsoft.com/office/drawing/2014/main" id="{46CBC641-A2E0-8D49-4535-9ED540826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947" y="2391065"/>
              <a:ext cx="3660605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 pitchFamily="2" charset="0"/>
                  <a:ea typeface="ＭＳ Ｐゴシック" charset="0"/>
                </a:rPr>
                <a:t>A.J.R. </a:t>
              </a:r>
              <a:r>
                <a:rPr lang="fr-FR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 pitchFamily="2" charset="0"/>
                  <a:ea typeface="ＭＳ Ｐゴシック" charset="0"/>
                </a:rPr>
                <a:t>Puckett</a:t>
              </a:r>
              <a:r>
                <a:rPr lang="fr-FR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venir Book" panose="02000503020000020003" pitchFamily="2" charset="0"/>
                  <a:ea typeface="ＭＳ Ｐゴシック" charset="0"/>
                </a:rPr>
                <a:t> et al. PRC 96 (2017) 055203</a:t>
              </a:r>
            </a:p>
          </p:txBody>
        </p:sp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6EEEF70B-8FDE-5D78-BA48-2FED76854BF1}"/>
                </a:ext>
              </a:extLst>
            </p:cNvPr>
            <p:cNvGrpSpPr/>
            <p:nvPr/>
          </p:nvGrpSpPr>
          <p:grpSpPr>
            <a:xfrm>
              <a:off x="529641" y="2646569"/>
              <a:ext cx="4305830" cy="3798187"/>
              <a:chOff x="637268" y="3374289"/>
              <a:chExt cx="3193388" cy="3101463"/>
            </a:xfrm>
          </p:grpSpPr>
          <p:grpSp>
            <p:nvGrpSpPr>
              <p:cNvPr id="53" name="Groupe 52">
                <a:extLst>
                  <a:ext uri="{FF2B5EF4-FFF2-40B4-BE49-F238E27FC236}">
                    <a16:creationId xmlns:a16="http://schemas.microsoft.com/office/drawing/2014/main" id="{3223B534-DAFA-F4A7-EC47-2E6DF1CFE246}"/>
                  </a:ext>
                </a:extLst>
              </p:cNvPr>
              <p:cNvGrpSpPr/>
              <p:nvPr/>
            </p:nvGrpSpPr>
            <p:grpSpPr>
              <a:xfrm>
                <a:off x="637268" y="3374289"/>
                <a:ext cx="3193388" cy="3101463"/>
                <a:chOff x="637268" y="3374289"/>
                <a:chExt cx="3193388" cy="3101463"/>
              </a:xfrm>
            </p:grpSpPr>
            <p:pic>
              <p:nvPicPr>
                <p:cNvPr id="55" name="Image 54">
                  <a:extLst>
                    <a:ext uri="{FF2B5EF4-FFF2-40B4-BE49-F238E27FC236}">
                      <a16:creationId xmlns:a16="http://schemas.microsoft.com/office/drawing/2014/main" id="{5329BE4E-A985-AD91-E4DD-3A40FD905DB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7268" y="3374289"/>
                  <a:ext cx="3142644" cy="3040821"/>
                </a:xfrm>
                <a:prstGeom prst="rect">
                  <a:avLst/>
                </a:prstGeom>
              </p:spPr>
            </p:pic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F716892F-3B5B-4434-CA05-538A960AADF1}"/>
                    </a:ext>
                  </a:extLst>
                </p:cNvPr>
                <p:cNvSpPr/>
                <p:nvPr/>
              </p:nvSpPr>
              <p:spPr>
                <a:xfrm>
                  <a:off x="2144514" y="6260460"/>
                  <a:ext cx="1686142" cy="215292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1D6C5942-DA68-60C5-CD5D-9415348926BE}"/>
                    </a:ext>
                  </a:extLst>
                </p:cNvPr>
                <p:cNvSpPr/>
                <p:nvPr/>
              </p:nvSpPr>
              <p:spPr>
                <a:xfrm>
                  <a:off x="643324" y="6301579"/>
                  <a:ext cx="1507246" cy="168117"/>
                </a:xfrm>
                <a:prstGeom prst="rect">
                  <a:avLst/>
                </a:prstGeom>
                <a:solidFill>
                  <a:srgbClr val="FFFFFF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4" name="ZoneTexte 53">
                <a:extLst>
                  <a:ext uri="{FF2B5EF4-FFF2-40B4-BE49-F238E27FC236}">
                    <a16:creationId xmlns:a16="http://schemas.microsoft.com/office/drawing/2014/main" id="{A47DBEB7-A7FB-BC12-C065-6EDB48404554}"/>
                  </a:ext>
                </a:extLst>
              </p:cNvPr>
              <p:cNvSpPr txBox="1"/>
              <p:nvPr/>
            </p:nvSpPr>
            <p:spPr>
              <a:xfrm>
                <a:off x="2032223" y="6222515"/>
                <a:ext cx="75693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 Hebrew" pitchFamily="2" charset="-79"/>
                  </a:rPr>
                  <a:t>Q</a:t>
                </a:r>
                <a:r>
                  <a:rPr kumimoji="0" lang="fr-FR" sz="1000" b="1" i="0" u="none" strike="noStrike" kern="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 Hebrew" pitchFamily="2" charset="-79"/>
                  </a:rPr>
                  <a:t>2</a:t>
                </a:r>
                <a:r>
                  <a:rPr kumimoji="0" lang="fr-FR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 Hebrew" pitchFamily="2" charset="-79"/>
                  </a:rPr>
                  <a:t> (GeV</a:t>
                </a:r>
                <a:r>
                  <a:rPr kumimoji="0" lang="fr-FR" sz="1000" b="1" i="0" u="none" strike="noStrike" kern="0" cap="none" spc="0" normalizeH="0" baseline="3000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 Hebrew" pitchFamily="2" charset="-79"/>
                  </a:rPr>
                  <a:t>2</a:t>
                </a:r>
                <a:r>
                  <a:rPr kumimoji="0" lang="fr-FR" sz="1000" b="1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 charset="0"/>
                    <a:cs typeface="Arial Hebrew" pitchFamily="2" charset="-79"/>
                  </a:rPr>
                  <a:t>)</a:t>
                </a:r>
              </a:p>
            </p:txBody>
          </p:sp>
        </p:grpSp>
      </p:grpSp>
      <p:sp>
        <p:nvSpPr>
          <p:cNvPr id="50" name="Text Box 20">
            <a:extLst>
              <a:ext uri="{FF2B5EF4-FFF2-40B4-BE49-F238E27FC236}">
                <a16:creationId xmlns:a16="http://schemas.microsoft.com/office/drawing/2014/main" id="{36B52C65-2E83-81E5-317C-774E4403A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1466" y="4896308"/>
            <a:ext cx="368610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1400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If TPE, the electromagnetic structure of the nucleon would be parameterized by </a:t>
            </a:r>
            <a:r>
              <a:rPr lang="en-US" sz="1400" b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3 generalized form factors</a:t>
            </a:r>
            <a:r>
              <a:rPr lang="en-US" sz="1400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 i.e. </a:t>
            </a:r>
            <a:r>
              <a:rPr lang="en-US" sz="1400" b="1" dirty="0">
                <a:solidFill>
                  <a:srgbClr val="FF0000"/>
                </a:solidFill>
                <a:latin typeface="Comic Sans MS" charset="0"/>
                <a:ea typeface="ＭＳ Ｐゴシック" charset="0"/>
              </a:rPr>
              <a:t>8 unknow quantities</a:t>
            </a:r>
            <a:r>
              <a:rPr lang="en-US" sz="1400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. </a:t>
            </a: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7122FDFD-3ADF-80BB-B1BC-247401AF11A1}"/>
              </a:ext>
            </a:extLst>
          </p:cNvPr>
          <p:cNvGrpSpPr/>
          <p:nvPr/>
        </p:nvGrpSpPr>
        <p:grpSpPr>
          <a:xfrm>
            <a:off x="6648772" y="2398005"/>
            <a:ext cx="3791636" cy="1308991"/>
            <a:chOff x="4709864" y="3022600"/>
            <a:chExt cx="3233812" cy="982092"/>
          </a:xfrm>
        </p:grpSpPr>
        <p:pic>
          <p:nvPicPr>
            <p:cNvPr id="59" name="Picture 13">
              <a:extLst>
                <a:ext uri="{FF2B5EF4-FFF2-40B4-BE49-F238E27FC236}">
                  <a16:creationId xmlns:a16="http://schemas.microsoft.com/office/drawing/2014/main" id="{54CBCC6A-FC76-14DE-C0CF-D4DA084C6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09864" y="3022600"/>
              <a:ext cx="1206500" cy="977900"/>
            </a:xfrm>
            <a:prstGeom prst="rect">
              <a:avLst/>
            </a:prstGeom>
          </p:spPr>
        </p:pic>
        <p:pic>
          <p:nvPicPr>
            <p:cNvPr id="60" name="Picture 9">
              <a:extLst>
                <a:ext uri="{FF2B5EF4-FFF2-40B4-BE49-F238E27FC236}">
                  <a16:creationId xmlns:a16="http://schemas.microsoft.com/office/drawing/2014/main" id="{3DD758CE-64F4-A51E-E6BB-B30A58358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37176" y="3026792"/>
              <a:ext cx="1206500" cy="977900"/>
            </a:xfrm>
            <a:prstGeom prst="rect">
              <a:avLst/>
            </a:prstGeom>
          </p:spPr>
        </p:pic>
      </p:grpSp>
      <p:sp>
        <p:nvSpPr>
          <p:cNvPr id="61" name="Text Box 20">
            <a:extLst>
              <a:ext uri="{FF2B5EF4-FFF2-40B4-BE49-F238E27FC236}">
                <a16:creationId xmlns:a16="http://schemas.microsoft.com/office/drawing/2014/main" id="{E641346A-0300-C6C8-E055-CF95FDBDE0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0405" y="3961516"/>
            <a:ext cx="5753669" cy="646331"/>
          </a:xfrm>
          <a:prstGeom prst="rect">
            <a:avLst/>
          </a:prstGeom>
          <a:noFill/>
          <a:ln w="31750" cmpd="sng">
            <a:solidFill>
              <a:srgbClr val="0000FF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>
                <a:solidFill>
                  <a:srgbClr val="FF0000"/>
                </a:solidFill>
                <a:ea typeface="ＭＳ Ｐゴシック" charset="0"/>
              </a:rPr>
              <a:t>Hard two-photon exchange</a:t>
            </a:r>
            <a:r>
              <a:rPr lang="en-US" dirty="0">
                <a:solidFill>
                  <a:srgbClr val="000000"/>
                </a:solidFill>
                <a:ea typeface="ＭＳ Ｐゴシック" charset="0"/>
              </a:rPr>
              <a:t> (TPE) may be the cause of the form factor discrepancy at high Q</a:t>
            </a:r>
            <a:r>
              <a:rPr lang="en-US" baseline="30000" dirty="0">
                <a:solidFill>
                  <a:srgbClr val="000000"/>
                </a:solidFill>
                <a:ea typeface="ＭＳ Ｐゴシック" charset="0"/>
              </a:rPr>
              <a:t>2</a:t>
            </a:r>
            <a:r>
              <a:rPr lang="en-US" dirty="0">
                <a:solidFill>
                  <a:srgbClr val="000000"/>
                </a:solidFill>
                <a:ea typeface="ＭＳ Ｐゴシック" charset="0"/>
              </a:rPr>
              <a:t>.</a:t>
            </a:r>
          </a:p>
        </p:txBody>
      </p:sp>
      <p:sp>
        <p:nvSpPr>
          <p:cNvPr id="63" name="Text Box 20">
            <a:extLst>
              <a:ext uri="{FF2B5EF4-FFF2-40B4-BE49-F238E27FC236}">
                <a16:creationId xmlns:a16="http://schemas.microsoft.com/office/drawing/2014/main" id="{8F16568A-F610-4262-2C73-8DEA42D51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8484" y="4908068"/>
            <a:ext cx="35401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 fontAlgn="base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/>
            </a:pPr>
            <a:r>
              <a:rPr lang="en-US" sz="1400" dirty="0">
                <a:solidFill>
                  <a:srgbClr val="000000"/>
                </a:solidFill>
                <a:latin typeface="Comic Sans MS" charset="0"/>
                <a:ea typeface="ＭＳ Ｐゴシック" charset="0"/>
              </a:rPr>
              <a:t>TPE can only be calculated within model-dependent approaches.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CD6DBD71-4635-B2C2-84CF-FB6B87DFDB6F}"/>
              </a:ext>
            </a:extLst>
          </p:cNvPr>
          <p:cNvSpPr txBox="1"/>
          <p:nvPr/>
        </p:nvSpPr>
        <p:spPr>
          <a:xfrm>
            <a:off x="3673103" y="6167130"/>
            <a:ext cx="80209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e</a:t>
            </a:r>
            <a:r>
              <a:rPr lang="fr-FR" b="1" i="1" baseline="30000" dirty="0">
                <a:solidFill>
                  <a:srgbClr val="FF0000"/>
                </a:solidFill>
                <a:cs typeface="Microsoft Sans Serif" panose="020B0604020202020204" pitchFamily="34" charset="0"/>
              </a:rPr>
              <a:t>+</a:t>
            </a:r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@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JLab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have the unique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opportunity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to </a:t>
            </a:r>
            <a:r>
              <a:rPr lang="fr-FR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bring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a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definitive</a:t>
            </a:r>
            <a:r>
              <a:rPr lang="fr-FR" b="1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</a:t>
            </a:r>
            <a:r>
              <a:rPr lang="fr-FR" b="1" i="1" dirty="0" err="1">
                <a:solidFill>
                  <a:srgbClr val="FF0000"/>
                </a:solidFill>
                <a:cs typeface="Microsoft Sans Serif" panose="020B0604020202020204" pitchFamily="34" charset="0"/>
              </a:rPr>
              <a:t>answer</a:t>
            </a:r>
            <a:r>
              <a:rPr lang="fr-FR" i="1" dirty="0">
                <a:solidFill>
                  <a:srgbClr val="FF0000"/>
                </a:solidFill>
                <a:cs typeface="Microsoft Sans Serif" panose="020B0604020202020204" pitchFamily="34" charset="0"/>
              </a:rPr>
              <a:t> about TPE. </a:t>
            </a:r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FE04AF5C-4D34-53F8-2FCA-C35C0395DE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142087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19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photon exchange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6/30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1CC6F9FB-CB29-10F0-2693-32031B07F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9267" y="1024395"/>
            <a:ext cx="3168881" cy="5847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TPE @ CLAS12</a:t>
            </a:r>
          </a:p>
          <a:p>
            <a:pPr algn="ctr">
              <a:defRPr/>
            </a:pP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J.C. </a:t>
            </a:r>
            <a:r>
              <a:rPr lang="en-US" sz="1200" b="1" dirty="0" err="1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Bernauer</a:t>
            </a:r>
            <a:r>
              <a:rPr lang="en-US" sz="1200" b="1" dirty="0">
                <a:solidFill>
                  <a:srgbClr val="0000FF"/>
                </a:solidFill>
                <a:latin typeface="Al Tarikh" pitchFamily="2" charset="-78"/>
                <a:cs typeface="Al Tarikh" pitchFamily="2" charset="-78"/>
              </a:rPr>
              <a:t>, V. Burkert, A. Schmidt et 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E8DD4A0-4DD6-D603-AF25-B9CED50A5E20}"/>
                  </a:ext>
                </a:extLst>
              </p:cNvPr>
              <p:cNvSpPr txBox="1"/>
              <p:nvPr/>
            </p:nvSpPr>
            <p:spPr>
              <a:xfrm>
                <a:off x="4774495" y="3591598"/>
                <a:ext cx="2437605" cy="576889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fr-FR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≈1+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AE8DD4A0-4DD6-D603-AF25-B9CED50A5E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4495" y="3591598"/>
                <a:ext cx="2437605" cy="576889"/>
              </a:xfrm>
              <a:prstGeom prst="rect">
                <a:avLst/>
              </a:prstGeom>
              <a:blipFill>
                <a:blip r:embed="rId4"/>
                <a:stretch>
                  <a:fillRect b="-4082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9">
            <a:extLst>
              <a:ext uri="{FF2B5EF4-FFF2-40B4-BE49-F238E27FC236}">
                <a16:creationId xmlns:a16="http://schemas.microsoft.com/office/drawing/2014/main" id="{7F9328CA-F38B-FD81-1653-0AB30930A0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102" y="1384850"/>
            <a:ext cx="650474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J.C.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Bernauer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V.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Burkert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E.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Cline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A. Schmidt, Y.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Sharabian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 panose="02000503020000020003" pitchFamily="2" charset="0"/>
              </a:rPr>
              <a:t>, EPJ A 57 (2021) 144</a:t>
            </a:r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109E87B3-A9CB-7CE0-9754-A1799184A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pic>
        <p:nvPicPr>
          <p:cNvPr id="8" name="Picture 8">
            <a:extLst>
              <a:ext uri="{FF2B5EF4-FFF2-40B4-BE49-F238E27FC236}">
                <a16:creationId xmlns:a16="http://schemas.microsoft.com/office/drawing/2014/main" id="{1F811BD2-8AF4-7F7B-5FAB-FE77AB8D3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403" y="2998048"/>
            <a:ext cx="4352628" cy="2889025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6A42A008-D880-7A48-8E18-8B1809CB10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20807" y="1878453"/>
            <a:ext cx="4526839" cy="3913243"/>
          </a:xfrm>
          <a:prstGeom prst="rect">
            <a:avLst/>
          </a:prstGeom>
        </p:spPr>
      </p:pic>
      <p:sp>
        <p:nvSpPr>
          <p:cNvPr id="16" name="Text Box 6">
            <a:extLst>
              <a:ext uri="{FF2B5EF4-FFF2-40B4-BE49-F238E27FC236}">
                <a16:creationId xmlns:a16="http://schemas.microsoft.com/office/drawing/2014/main" id="{E18A6BEF-B329-025A-9EA8-353BA2BBD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54" y="1996401"/>
            <a:ext cx="84620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D60093"/>
              </a:buClr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Using the CLAS12 spectrometer, an unprecedented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(Q</a:t>
            </a:r>
            <a:r>
              <a:rPr lang="en-US" b="1" baseline="30000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</a:t>
            </a:r>
            <a:r>
              <a:rPr lang="en-US" b="1" dirty="0">
                <a:solidFill>
                  <a:srgbClr val="FF0000"/>
                </a:solidFill>
                <a:latin typeface="Symbol" pitchFamily="2" charset="2"/>
                <a:cs typeface="Microsoft Sans Serif" panose="020B0604020202020204" pitchFamily="34" charset="0"/>
              </a:rPr>
              <a:t>e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)</a:t>
            </a:r>
            <a:r>
              <a:rPr lang="en-US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phase space can be covered, providing a </a:t>
            </a:r>
            <a:r>
              <a:rPr lang="en-US" b="1" dirty="0">
                <a:solidFill>
                  <a:srgbClr val="008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conclusive answer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b="1" dirty="0">
                <a:solidFill>
                  <a:srgbClr val="008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about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 the relevance of </a:t>
            </a:r>
            <a:r>
              <a:rPr lang="en-US" b="1" dirty="0">
                <a:solidFill>
                  <a:srgbClr val="008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2</a:t>
            </a:r>
            <a:r>
              <a:rPr lang="en-US" b="1" dirty="0">
                <a:solidFill>
                  <a:srgbClr val="008000"/>
                </a:solidFill>
                <a:latin typeface="Symbol" pitchFamily="2" charset="2"/>
                <a:cs typeface="Microsoft Sans Serif" panose="020B0604020202020204" pitchFamily="34" charset="0"/>
              </a:rPr>
              <a:t>g</a:t>
            </a:r>
            <a:r>
              <a:rPr lang="en-US" b="1" dirty="0">
                <a:solidFill>
                  <a:srgbClr val="008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-effects</a:t>
            </a:r>
            <a:r>
              <a:rPr lang="en-US" dirty="0">
                <a:latin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5E3C8C6-E778-B7A8-3215-00E4FC9404FC}"/>
              </a:ext>
            </a:extLst>
          </p:cNvPr>
          <p:cNvSpPr txBox="1"/>
          <p:nvPr/>
        </p:nvSpPr>
        <p:spPr>
          <a:xfrm>
            <a:off x="637085" y="5905245"/>
            <a:ext cx="34719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dirty="0"/>
              <a:t>Previous measurements lacked the kinematic reach to draw meaningful conclusions.</a:t>
            </a:r>
          </a:p>
        </p:txBody>
      </p:sp>
      <p:pic>
        <p:nvPicPr>
          <p:cNvPr id="25" name="Picture 6">
            <a:extLst>
              <a:ext uri="{FF2B5EF4-FFF2-40B4-BE49-F238E27FC236}">
                <a16:creationId xmlns:a16="http://schemas.microsoft.com/office/drawing/2014/main" id="{151D932E-B609-1663-0456-0926BC9A84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4624" y="5537282"/>
            <a:ext cx="5243873" cy="837779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276CBF83-E3FE-967C-533A-A26FFBD230DA}"/>
              </a:ext>
            </a:extLst>
          </p:cNvPr>
          <p:cNvSpPr txBox="1"/>
          <p:nvPr/>
        </p:nvSpPr>
        <p:spPr>
          <a:xfrm>
            <a:off x="4579491" y="5155731"/>
            <a:ext cx="57556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CLAS12 provides a big improvement over previous experiments.</a:t>
            </a:r>
          </a:p>
        </p:txBody>
      </p:sp>
      <p:sp>
        <p:nvSpPr>
          <p:cNvPr id="29" name="Cadre 28">
            <a:extLst>
              <a:ext uri="{FF2B5EF4-FFF2-40B4-BE49-F238E27FC236}">
                <a16:creationId xmlns:a16="http://schemas.microsoft.com/office/drawing/2014/main" id="{DED4811C-ED43-62D3-BEC7-3BEEDB0AB7A5}"/>
              </a:ext>
            </a:extLst>
          </p:cNvPr>
          <p:cNvSpPr/>
          <p:nvPr/>
        </p:nvSpPr>
        <p:spPr>
          <a:xfrm>
            <a:off x="8927689" y="5568393"/>
            <a:ext cx="980808" cy="796836"/>
          </a:xfrm>
          <a:prstGeom prst="frame">
            <a:avLst>
              <a:gd name="adj1" fmla="val 314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121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Connecteur droit 2">
            <a:extLst>
              <a:ext uri="{FF2B5EF4-FFF2-40B4-BE49-F238E27FC236}">
                <a16:creationId xmlns:a16="http://schemas.microsoft.com/office/drawing/2014/main" id="{31CA776E-959E-68F4-8930-B7D05F687800}"/>
              </a:ext>
            </a:extLst>
          </p:cNvPr>
          <p:cNvCxnSpPr>
            <a:cxnSpLocks/>
          </p:cNvCxnSpPr>
          <p:nvPr/>
        </p:nvCxnSpPr>
        <p:spPr>
          <a:xfrm>
            <a:off x="1152942" y="637858"/>
            <a:ext cx="1087340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5" name="Image 4" descr="LP15122-Picture.eps">
            <a:extLst>
              <a:ext uri="{FF2B5EF4-FFF2-40B4-BE49-F238E27FC236}">
                <a16:creationId xmlns:a16="http://schemas.microsoft.com/office/drawing/2014/main" id="{CDF14035-EE07-8395-16D3-BA7C0537EA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3" y="98532"/>
            <a:ext cx="1057446" cy="1057446"/>
          </a:xfrm>
          <a:prstGeom prst="rect">
            <a:avLst/>
          </a:prstGeom>
        </p:spPr>
      </p:pic>
      <p:grpSp>
        <p:nvGrpSpPr>
          <p:cNvPr id="13" name="Groupe 12">
            <a:extLst>
              <a:ext uri="{FF2B5EF4-FFF2-40B4-BE49-F238E27FC236}">
                <a16:creationId xmlns:a16="http://schemas.microsoft.com/office/drawing/2014/main" id="{1D5BBF3A-A2FA-7AC8-42F9-FA7C1B862904}"/>
              </a:ext>
            </a:extLst>
          </p:cNvPr>
          <p:cNvGrpSpPr/>
          <p:nvPr/>
        </p:nvGrpSpPr>
        <p:grpSpPr>
          <a:xfrm>
            <a:off x="10455036" y="88304"/>
            <a:ext cx="1570789" cy="438433"/>
            <a:chOff x="7407037" y="184556"/>
            <a:chExt cx="1570789" cy="438433"/>
          </a:xfrm>
        </p:grpSpPr>
        <p:sp>
          <p:nvSpPr>
            <p:cNvPr id="14" name="Text Box 64">
              <a:extLst>
                <a:ext uri="{FF2B5EF4-FFF2-40B4-BE49-F238E27FC236}">
                  <a16:creationId xmlns:a16="http://schemas.microsoft.com/office/drawing/2014/main" id="{8BC0720E-5267-63BA-CB1C-A71F7E3B3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7037" y="386050"/>
              <a:ext cx="744114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800">
                  <a:solidFill>
                    <a:srgbClr val="333399"/>
                  </a:solidFill>
                  <a:latin typeface="Lucida Calligraphy" charset="0"/>
                </a:rPr>
                <a:t>E. Voutier</a:t>
              </a:r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1719CD8-DA96-7463-94D1-556B3D308A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86726" y="184556"/>
              <a:ext cx="891100" cy="438433"/>
            </a:xfrm>
            <a:prstGeom prst="rect">
              <a:avLst/>
            </a:prstGeom>
          </p:spPr>
        </p:pic>
      </p:grpSp>
      <p:sp>
        <p:nvSpPr>
          <p:cNvPr id="10" name="ZoneTexte 9">
            <a:extLst>
              <a:ext uri="{FF2B5EF4-FFF2-40B4-BE49-F238E27FC236}">
                <a16:creationId xmlns:a16="http://schemas.microsoft.com/office/drawing/2014/main" id="{7479D8CA-F05F-78A1-A847-9CB976ED818E}"/>
              </a:ext>
            </a:extLst>
          </p:cNvPr>
          <p:cNvSpPr txBox="1"/>
          <p:nvPr/>
        </p:nvSpPr>
        <p:spPr>
          <a:xfrm>
            <a:off x="1203162" y="161462"/>
            <a:ext cx="319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i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photon exchange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EC619634-A175-8A58-4AF1-53E3BF88B406}"/>
              </a:ext>
            </a:extLst>
          </p:cNvPr>
          <p:cNvCxnSpPr>
            <a:cxnSpLocks/>
          </p:cNvCxnSpPr>
          <p:nvPr/>
        </p:nvCxnSpPr>
        <p:spPr>
          <a:xfrm>
            <a:off x="172285" y="6614592"/>
            <a:ext cx="11516131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31" name="ZoneTexte 30">
            <a:extLst>
              <a:ext uri="{FF2B5EF4-FFF2-40B4-BE49-F238E27FC236}">
                <a16:creationId xmlns:a16="http://schemas.microsoft.com/office/drawing/2014/main" id="{85366A4F-E124-7172-A13E-5CC7B060A017}"/>
              </a:ext>
            </a:extLst>
          </p:cNvPr>
          <p:cNvSpPr txBox="1"/>
          <p:nvPr/>
        </p:nvSpPr>
        <p:spPr>
          <a:xfrm>
            <a:off x="11685134" y="6465193"/>
            <a:ext cx="502061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>
                    <a:lumMod val="65000"/>
                  </a:schemeClr>
                </a:solidFill>
                <a:latin typeface="Bauhaus 93" pitchFamily="82" charset="77"/>
              </a:rPr>
              <a:t>7/30</a:t>
            </a:r>
          </a:p>
        </p:txBody>
      </p:sp>
      <p:sp>
        <p:nvSpPr>
          <p:cNvPr id="11" name="Text Box 9">
            <a:extLst>
              <a:ext uri="{FF2B5EF4-FFF2-40B4-BE49-F238E27FC236}">
                <a16:creationId xmlns:a16="http://schemas.microsoft.com/office/drawing/2014/main" id="{1CC6F9FB-CB29-10F0-2693-32031B07F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0943" y="1024395"/>
            <a:ext cx="2988319" cy="40011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000000"/>
                </a:solidFill>
                <a:latin typeface="Lucida Calligraphy" charset="0"/>
              </a:rPr>
              <a:t>Expected Sensitivity</a:t>
            </a:r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109E87B3-A9CB-7CE0-9754-A1799184A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" y="6627805"/>
            <a:ext cx="118654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May 15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</a:rPr>
              <a:t>th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- 21</a:t>
            </a:r>
            <a:r>
              <a:rPr lang="en-US" sz="900" i="1" baseline="30000" dirty="0">
                <a:solidFill>
                  <a:srgbClr val="969696"/>
                </a:solidFill>
                <a:latin typeface="Footlight MT Light" charset="0"/>
                <a:cs typeface="+mn-cs"/>
              </a:rPr>
              <a:t>st</a:t>
            </a:r>
            <a:r>
              <a:rPr lang="en-US" sz="900" i="1" dirty="0">
                <a:solidFill>
                  <a:srgbClr val="969696"/>
                </a:solidFill>
                <a:latin typeface="Footlight MT Light" charset="0"/>
                <a:cs typeface="+mn-cs"/>
              </a:rPr>
              <a:t>, 2023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21AD0C3-1118-6442-6C42-B39F94EBD2BB}"/>
              </a:ext>
            </a:extLst>
          </p:cNvPr>
          <p:cNvGrpSpPr/>
          <p:nvPr/>
        </p:nvGrpSpPr>
        <p:grpSpPr>
          <a:xfrm>
            <a:off x="1294564" y="3073002"/>
            <a:ext cx="9600321" cy="3518922"/>
            <a:chOff x="979771" y="3423118"/>
            <a:chExt cx="9096011" cy="3063875"/>
          </a:xfrm>
        </p:grpSpPr>
        <p:pic>
          <p:nvPicPr>
            <p:cNvPr id="4" name="Content Placeholder 4">
              <a:extLst>
                <a:ext uri="{FF2B5EF4-FFF2-40B4-BE49-F238E27FC236}">
                  <a16:creationId xmlns:a16="http://schemas.microsoft.com/office/drawing/2014/main" id="{89CC7153-9173-CEBE-F0D9-C75232A0B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9771" y="3423118"/>
              <a:ext cx="4548985" cy="3063875"/>
            </a:xfrm>
            <a:prstGeom prst="rect">
              <a:avLst/>
            </a:prstGeom>
          </p:spPr>
        </p:pic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9A732CC5-0F30-39B8-76B7-1B267D9752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8756" y="3423118"/>
              <a:ext cx="4547026" cy="3035808"/>
            </a:xfrm>
            <a:prstGeom prst="rect">
              <a:avLst/>
            </a:prstGeom>
          </p:spPr>
        </p:pic>
      </p:grpSp>
      <p:sp>
        <p:nvSpPr>
          <p:cNvPr id="20" name="Text Box 6">
            <a:extLst>
              <a:ext uri="{FF2B5EF4-FFF2-40B4-BE49-F238E27FC236}">
                <a16:creationId xmlns:a16="http://schemas.microsoft.com/office/drawing/2014/main" id="{509BBBC0-FDFD-BFCC-70A2-E251C9F63F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694" y="1692745"/>
            <a:ext cx="10389700" cy="1354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Over a run of </a:t>
            </a:r>
            <a:r>
              <a:rPr lang="en-US" b="1" dirty="0">
                <a:solidFill>
                  <a:srgbClr val="FF000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55 days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alternating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en-US" b="1" baseline="30000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-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and </a:t>
            </a:r>
            <a:r>
              <a:rPr lang="en-US" dirty="0">
                <a:solidFill>
                  <a:srgbClr val="FF2B8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e</a:t>
            </a:r>
            <a:r>
              <a:rPr lang="en-US" baseline="30000" dirty="0">
                <a:solidFill>
                  <a:srgbClr val="FF2B80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+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at 2.2-4.4-6.6 GeV and an intensity of 50 </a:t>
            </a:r>
            <a:r>
              <a:rPr lang="en-US" dirty="0" err="1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nA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, the TPE@CLAS12 experiment will map-out two-photon exchange effects.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endParaRPr lang="en-US" sz="1000" dirty="0">
              <a:solidFill>
                <a:prstClr val="black"/>
              </a:solidFill>
              <a:latin typeface="Microsoft Sans Serif" panose="020B0604020202020204" pitchFamily="34" charset="0"/>
              <a:cs typeface="Microsoft Sans Serif" panose="020B0604020202020204" pitchFamily="34" charset="0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60093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The CLAS12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trigger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will be </a:t>
            </a:r>
            <a:r>
              <a:rPr lang="en-US" b="1" dirty="0">
                <a:solidFill>
                  <a:srgbClr val="0432FF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modified</a:t>
            </a:r>
            <a:r>
              <a:rPr lang="en-US" dirty="0">
                <a:solidFill>
                  <a:prstClr val="black"/>
                </a:solidFill>
                <a:latin typeface="Microsoft Sans Serif" panose="020B0604020202020204" pitchFamily="34" charset="0"/>
                <a:cs typeface="Microsoft Sans Serif" panose="020B0604020202020204" pitchFamily="34" charset="0"/>
              </a:rPr>
              <a:t> to allow lepton detection in the Central Detector and proton detection in the Forward Detector.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icrosoft Sans Serif" panose="020B0604020202020204" pitchFamily="34" charset="0"/>
                <a:ea typeface="+mn-ea"/>
                <a:cs typeface="Microsoft Sans Serif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13">
                <a:extLst>
                  <a:ext uri="{FF2B5EF4-FFF2-40B4-BE49-F238E27FC236}">
                    <a16:creationId xmlns:a16="http://schemas.microsoft.com/office/drawing/2014/main" id="{37E37566-0A19-6031-A781-2F75D16BDCC1}"/>
                  </a:ext>
                </a:extLst>
              </p:cNvPr>
              <p:cNvSpPr txBox="1"/>
              <p:nvPr/>
            </p:nvSpPr>
            <p:spPr>
              <a:xfrm>
                <a:off x="8802193" y="3342616"/>
                <a:ext cx="17059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dirty="0" smtClean="0">
                        <a:solidFill>
                          <a:srgbClr val="CD04FF"/>
                        </a:solidFill>
                        <a:latin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lang="en-US" sz="2000" b="1" dirty="0">
                    <a:solidFill>
                      <a:srgbClr val="CD04FF"/>
                    </a:solidFill>
                  </a:rPr>
                  <a:t>-dependence</a:t>
                </a:r>
              </a:p>
            </p:txBody>
          </p:sp>
        </mc:Choice>
        <mc:Fallback xmlns="">
          <p:sp>
            <p:nvSpPr>
              <p:cNvPr id="21" name="TextBox 13">
                <a:extLst>
                  <a:ext uri="{FF2B5EF4-FFF2-40B4-BE49-F238E27FC236}">
                    <a16:creationId xmlns:a16="http://schemas.microsoft.com/office/drawing/2014/main" id="{37E37566-0A19-6031-A781-2F75D16BDC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2193" y="3342616"/>
                <a:ext cx="1705916" cy="400110"/>
              </a:xfrm>
              <a:prstGeom prst="rect">
                <a:avLst/>
              </a:prstGeom>
              <a:blipFill>
                <a:blip r:embed="rId6"/>
                <a:stretch>
                  <a:fillRect t="-9375" r="-2963" b="-25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7261503D-024E-C799-FBD8-35B1CA1FFBD8}"/>
                  </a:ext>
                </a:extLst>
              </p:cNvPr>
              <p:cNvSpPr txBox="1"/>
              <p:nvPr/>
            </p:nvSpPr>
            <p:spPr>
              <a:xfrm>
                <a:off x="1987808" y="3333932"/>
                <a:ext cx="1889684" cy="4070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dirty="0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dirty="0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p>
                        <m:r>
                          <a:rPr lang="en-US" sz="2000" b="1" i="1" dirty="0" smtClean="0">
                            <a:solidFill>
                              <a:srgbClr val="CD04FF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>
                    <a:solidFill>
                      <a:srgbClr val="CD04FF"/>
                    </a:solidFill>
                  </a:rPr>
                  <a:t>-dependence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7261503D-024E-C799-FBD8-35B1CA1FFB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7808" y="3333932"/>
                <a:ext cx="1889684" cy="407099"/>
              </a:xfrm>
              <a:prstGeom prst="rect">
                <a:avLst/>
              </a:prstGeom>
              <a:blipFill>
                <a:blip r:embed="rId7"/>
                <a:stretch>
                  <a:fillRect l="-667" t="-9091" r="-2667" b="-242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ZoneTexte 22">
            <a:extLst>
              <a:ext uri="{FF2B5EF4-FFF2-40B4-BE49-F238E27FC236}">
                <a16:creationId xmlns:a16="http://schemas.microsoft.com/office/drawing/2014/main" id="{F0C98B47-7115-5C10-C0BE-C5CC0075930B}"/>
              </a:ext>
            </a:extLst>
          </p:cNvPr>
          <p:cNvSpPr txBox="1"/>
          <p:nvPr/>
        </p:nvSpPr>
        <p:spPr>
          <a:xfrm>
            <a:off x="8059874" y="2900592"/>
            <a:ext cx="25960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i="1" dirty="0">
                <a:solidFill>
                  <a:srgbClr val="0432FF"/>
                </a:solidFill>
              </a:rPr>
              <a:t>Courtesy of Axel Schmidt (GWU)</a:t>
            </a:r>
          </a:p>
        </p:txBody>
      </p:sp>
    </p:spTree>
    <p:extLst>
      <p:ext uri="{BB962C8B-B14F-4D97-AF65-F5344CB8AC3E}">
        <p14:creationId xmlns:p14="http://schemas.microsoft.com/office/powerpoint/2010/main" val="27206348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20934</TotalTime>
  <Words>3915</Words>
  <Application>Microsoft Macintosh PowerPoint</Application>
  <PresentationFormat>Grand écran</PresentationFormat>
  <Paragraphs>471</Paragraphs>
  <Slides>37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37</vt:i4>
      </vt:variant>
    </vt:vector>
  </HeadingPairs>
  <TitlesOfParts>
    <vt:vector size="54" baseType="lpstr">
      <vt:lpstr>Al Tarikh</vt:lpstr>
      <vt:lpstr>Arial</vt:lpstr>
      <vt:lpstr>Avenir</vt:lpstr>
      <vt:lpstr>Avenir Book</vt:lpstr>
      <vt:lpstr>Bauhaus 93</vt:lpstr>
      <vt:lpstr>Calibri</vt:lpstr>
      <vt:lpstr>Calibri Light</vt:lpstr>
      <vt:lpstr>Cambria Math</vt:lpstr>
      <vt:lpstr>Comic Sans MS</vt:lpstr>
      <vt:lpstr>Courier New</vt:lpstr>
      <vt:lpstr>Footlight MT Light</vt:lpstr>
      <vt:lpstr>Lucida Calligraphy</vt:lpstr>
      <vt:lpstr>Microsoft Sans Serif</vt:lpstr>
      <vt:lpstr>Symbol</vt:lpstr>
      <vt:lpstr>Wingdings</vt:lpstr>
      <vt:lpstr>Zapf Dingbats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Eric Voutier</dc:creator>
  <cp:lastModifiedBy>Eric Voutier</cp:lastModifiedBy>
  <cp:revision>127</cp:revision>
  <dcterms:created xsi:type="dcterms:W3CDTF">2022-06-14T07:58:15Z</dcterms:created>
  <dcterms:modified xsi:type="dcterms:W3CDTF">2023-05-19T11:29:23Z</dcterms:modified>
</cp:coreProperties>
</file>